
<file path=[Content_Types].xml><?xml version="1.0" encoding="utf-8"?>
<Types xmlns="http://schemas.openxmlformats.org/package/2006/content-types">
  <Default Extension="emf" ContentType="image/x-emf"/>
  <Default Extension="xls" ContentType="application/vnd.ms-excel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mpg" ContentType="video/unknown"/>
  <Default Extension="docx" ContentType="application/vnd.openxmlformats-officedocument.wordprocessingml.document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035" r:id="rId1"/>
    <p:sldMasterId id="2147486069" r:id="rId2"/>
    <p:sldMasterId id="2147486093" r:id="rId3"/>
    <p:sldMasterId id="2147486279" r:id="rId4"/>
    <p:sldMasterId id="2147486291" r:id="rId5"/>
    <p:sldMasterId id="2147486303" r:id="rId6"/>
  </p:sldMasterIdLst>
  <p:notesMasterIdLst>
    <p:notesMasterId r:id="rId53"/>
  </p:notesMasterIdLst>
  <p:handoutMasterIdLst>
    <p:handoutMasterId r:id="rId54"/>
  </p:handoutMasterIdLst>
  <p:sldIdLst>
    <p:sldId id="2928" r:id="rId7"/>
    <p:sldId id="3246" r:id="rId8"/>
    <p:sldId id="3249" r:id="rId9"/>
    <p:sldId id="3250" r:id="rId10"/>
    <p:sldId id="3625" r:id="rId11"/>
    <p:sldId id="3613" r:id="rId12"/>
    <p:sldId id="3618" r:id="rId13"/>
    <p:sldId id="3399" r:id="rId14"/>
    <p:sldId id="3400" r:id="rId15"/>
    <p:sldId id="3402" r:id="rId16"/>
    <p:sldId id="3517" r:id="rId17"/>
    <p:sldId id="3516" r:id="rId18"/>
    <p:sldId id="3257" r:id="rId19"/>
    <p:sldId id="3062" r:id="rId20"/>
    <p:sldId id="3633" r:id="rId21"/>
    <p:sldId id="3260" r:id="rId22"/>
    <p:sldId id="3546" r:id="rId23"/>
    <p:sldId id="3264" r:id="rId24"/>
    <p:sldId id="3285" r:id="rId25"/>
    <p:sldId id="3634" r:id="rId26"/>
    <p:sldId id="3549" r:id="rId27"/>
    <p:sldId id="3550" r:id="rId28"/>
    <p:sldId id="3551" r:id="rId29"/>
    <p:sldId id="3552" r:id="rId30"/>
    <p:sldId id="3553" r:id="rId31"/>
    <p:sldId id="3268" r:id="rId32"/>
    <p:sldId id="3635" r:id="rId33"/>
    <p:sldId id="3560" r:id="rId34"/>
    <p:sldId id="3563" r:id="rId35"/>
    <p:sldId id="3564" r:id="rId36"/>
    <p:sldId id="3567" r:id="rId37"/>
    <p:sldId id="3566" r:id="rId38"/>
    <p:sldId id="3570" r:id="rId39"/>
    <p:sldId id="3572" r:id="rId40"/>
    <p:sldId id="3571" r:id="rId41"/>
    <p:sldId id="3573" r:id="rId42"/>
    <p:sldId id="3575" r:id="rId43"/>
    <p:sldId id="3580" r:id="rId44"/>
    <p:sldId id="3581" r:id="rId45"/>
    <p:sldId id="3595" r:id="rId46"/>
    <p:sldId id="3598" r:id="rId47"/>
    <p:sldId id="3589" r:id="rId48"/>
    <p:sldId id="3636" r:id="rId49"/>
    <p:sldId id="3594" r:id="rId50"/>
    <p:sldId id="3383" r:id="rId51"/>
    <p:sldId id="3280" r:id="rId52"/>
  </p:sldIdLst>
  <p:sldSz cx="9144000" cy="6858000" type="screen4x3"/>
  <p:notesSz cx="6724650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0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174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261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34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5434" algn="l" defTabSz="457088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2522" algn="l" defTabSz="457088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199609" algn="l" defTabSz="457088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6696" algn="l" defTabSz="457088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4E1FF"/>
    <a:srgbClr val="FFE1FF"/>
    <a:srgbClr val="FFF3FF"/>
    <a:srgbClr val="FFCCFF"/>
    <a:srgbClr val="FFFFCC"/>
    <a:srgbClr val="FFFFFF"/>
    <a:srgbClr val="FFCC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755" autoAdjust="0"/>
    <p:restoredTop sz="99766" autoAdjust="0"/>
  </p:normalViewPr>
  <p:slideViewPr>
    <p:cSldViewPr snapToGrid="0">
      <p:cViewPr>
        <p:scale>
          <a:sx n="75" d="100"/>
          <a:sy n="75" d="100"/>
        </p:scale>
        <p:origin x="-1624" y="-504"/>
      </p:cViewPr>
      <p:guideLst>
        <p:guide orient="horz" pos="3113"/>
        <p:guide pos="2880"/>
      </p:guideLst>
    </p:cSldViewPr>
  </p:slideViewPr>
  <p:outlineViewPr>
    <p:cViewPr>
      <p:scale>
        <a:sx n="33" d="100"/>
        <a:sy n="33" d="100"/>
      </p:scale>
      <p:origin x="0" y="6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0000" y="0"/>
            <a:ext cx="29146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146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0000" y="9372600"/>
            <a:ext cx="29146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C6149B1-B5BD-294B-9C8F-D8B528EC9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99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8413" y="0"/>
            <a:ext cx="29146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78450" cy="444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465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8413" y="9371013"/>
            <a:ext cx="291465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40A78D18-51A7-884B-9D6F-E851491B9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522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08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17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26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34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5434" algn="l" defTabSz="9141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22" algn="l" defTabSz="9141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9" algn="l" defTabSz="9141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96" algn="l" defTabSz="9141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F5D24F-7416-45D3-A614-C966022653D5}" type="slidenum">
              <a:rPr lang="pt-BR" altLang="pt-BR">
                <a:solidFill>
                  <a:prstClr val="black"/>
                </a:solidFill>
              </a:rPr>
              <a:pPr/>
              <a:t>20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80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3A454F-C8CD-45DA-A243-81E92086DCFD}" type="slidenum">
              <a:rPr lang="pt-BR" altLang="pt-BR">
                <a:solidFill>
                  <a:prstClr val="black"/>
                </a:solidFill>
              </a:rPr>
              <a:pPr/>
              <a:t>21</a:t>
            </a:fld>
            <a:endParaRPr lang="pt-BR" alt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05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F5D24F-7416-45D3-A614-C966022653D5}" type="slidenum">
              <a:rPr lang="pt-BR" altLang="pt-BR">
                <a:solidFill>
                  <a:prstClr val="black"/>
                </a:solidFill>
              </a:rPr>
              <a:pPr/>
              <a:t>25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80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dirty="0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3A454F-C8CD-45DA-A243-81E92086DCFD}" type="slidenum">
              <a:rPr lang="pt-BR" altLang="pt-BR">
                <a:solidFill>
                  <a:prstClr val="black"/>
                </a:solidFill>
              </a:rPr>
              <a:pPr/>
              <a:t>32</a:t>
            </a:fld>
            <a:endParaRPr lang="pt-BR" alt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6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60EC1D-916C-B842-A8A9-82DE1DA85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30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1F8D-0BDD-CD49-A1E3-15475ADE1F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BCA3-B77B-4E48-AA4C-FEDFE4C8F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774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1F8D-0BDD-CD49-A1E3-15475ADE1F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BCA3-B77B-4E48-AA4C-FEDFE4C8F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044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1F8D-0BDD-CD49-A1E3-15475ADE1F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BCA3-B77B-4E48-AA4C-FEDFE4C8F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7174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989" y="1765300"/>
            <a:ext cx="4732337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9726" y="1765300"/>
            <a:ext cx="4733925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1F8D-0BDD-CD49-A1E3-15475ADE1F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BCA3-B77B-4E48-AA4C-FEDFE4C8F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1427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4" indent="0">
              <a:buNone/>
              <a:defRPr sz="2000" b="1"/>
            </a:lvl2pPr>
            <a:lvl3pPr marL="914287" indent="0">
              <a:buNone/>
              <a:defRPr sz="1800" b="1"/>
            </a:lvl3pPr>
            <a:lvl4pPr marL="1371431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7" indent="0">
              <a:buNone/>
              <a:defRPr sz="1600" b="1"/>
            </a:lvl6pPr>
            <a:lvl7pPr marL="2742861" indent="0">
              <a:buNone/>
              <a:defRPr sz="1600" b="1"/>
            </a:lvl7pPr>
            <a:lvl8pPr marL="3200004" indent="0">
              <a:buNone/>
              <a:defRPr sz="1600" b="1"/>
            </a:lvl8pPr>
            <a:lvl9pPr marL="3657148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4" indent="0">
              <a:buNone/>
              <a:defRPr sz="2000" b="1"/>
            </a:lvl2pPr>
            <a:lvl3pPr marL="914287" indent="0">
              <a:buNone/>
              <a:defRPr sz="1800" b="1"/>
            </a:lvl3pPr>
            <a:lvl4pPr marL="1371431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7" indent="0">
              <a:buNone/>
              <a:defRPr sz="1600" b="1"/>
            </a:lvl6pPr>
            <a:lvl7pPr marL="2742861" indent="0">
              <a:buNone/>
              <a:defRPr sz="1600" b="1"/>
            </a:lvl7pPr>
            <a:lvl8pPr marL="3200004" indent="0">
              <a:buNone/>
              <a:defRPr sz="1600" b="1"/>
            </a:lvl8pPr>
            <a:lvl9pPr marL="3657148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1F8D-0BDD-CD49-A1E3-15475ADE1F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BCA3-B77B-4E48-AA4C-FEDFE4C8F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378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1F8D-0BDD-CD49-A1E3-15475ADE1F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BCA3-B77B-4E48-AA4C-FEDFE4C8F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9666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1F8D-0BDD-CD49-A1E3-15475ADE1F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BCA3-B77B-4E48-AA4C-FEDFE4C8F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626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4" indent="0">
              <a:buNone/>
              <a:defRPr sz="1200"/>
            </a:lvl2pPr>
            <a:lvl3pPr marL="914287" indent="0">
              <a:buNone/>
              <a:defRPr sz="1000"/>
            </a:lvl3pPr>
            <a:lvl4pPr marL="1371431" indent="0">
              <a:buNone/>
              <a:defRPr sz="900"/>
            </a:lvl4pPr>
            <a:lvl5pPr marL="1828574" indent="0">
              <a:buNone/>
              <a:defRPr sz="900"/>
            </a:lvl5pPr>
            <a:lvl6pPr marL="2285717" indent="0">
              <a:buNone/>
              <a:defRPr sz="900"/>
            </a:lvl6pPr>
            <a:lvl7pPr marL="2742861" indent="0">
              <a:buNone/>
              <a:defRPr sz="900"/>
            </a:lvl7pPr>
            <a:lvl8pPr marL="3200004" indent="0">
              <a:buNone/>
              <a:defRPr sz="900"/>
            </a:lvl8pPr>
            <a:lvl9pPr marL="3657148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1F8D-0BDD-CD49-A1E3-15475ADE1F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BCA3-B77B-4E48-AA4C-FEDFE4C8F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6531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4" indent="0">
              <a:buNone/>
              <a:defRPr sz="2800"/>
            </a:lvl2pPr>
            <a:lvl3pPr marL="914287" indent="0">
              <a:buNone/>
              <a:defRPr sz="2400"/>
            </a:lvl3pPr>
            <a:lvl4pPr marL="1371431" indent="0">
              <a:buNone/>
              <a:defRPr sz="2000"/>
            </a:lvl4pPr>
            <a:lvl5pPr marL="1828574" indent="0">
              <a:buNone/>
              <a:defRPr sz="2000"/>
            </a:lvl5pPr>
            <a:lvl6pPr marL="2285717" indent="0">
              <a:buNone/>
              <a:defRPr sz="2000"/>
            </a:lvl6pPr>
            <a:lvl7pPr marL="2742861" indent="0">
              <a:buNone/>
              <a:defRPr sz="2000"/>
            </a:lvl7pPr>
            <a:lvl8pPr marL="3200004" indent="0">
              <a:buNone/>
              <a:defRPr sz="2000"/>
            </a:lvl8pPr>
            <a:lvl9pPr marL="365714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4" indent="0">
              <a:buNone/>
              <a:defRPr sz="1200"/>
            </a:lvl2pPr>
            <a:lvl3pPr marL="914287" indent="0">
              <a:buNone/>
              <a:defRPr sz="1000"/>
            </a:lvl3pPr>
            <a:lvl4pPr marL="1371431" indent="0">
              <a:buNone/>
              <a:defRPr sz="900"/>
            </a:lvl4pPr>
            <a:lvl5pPr marL="1828574" indent="0">
              <a:buNone/>
              <a:defRPr sz="900"/>
            </a:lvl5pPr>
            <a:lvl6pPr marL="2285717" indent="0">
              <a:buNone/>
              <a:defRPr sz="900"/>
            </a:lvl6pPr>
            <a:lvl7pPr marL="2742861" indent="0">
              <a:buNone/>
              <a:defRPr sz="900"/>
            </a:lvl7pPr>
            <a:lvl8pPr marL="3200004" indent="0">
              <a:buNone/>
              <a:defRPr sz="900"/>
            </a:lvl8pPr>
            <a:lvl9pPr marL="3657148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1F8D-0BDD-CD49-A1E3-15475ADE1F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BCA3-B77B-4E48-AA4C-FEDFE4C8F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266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1F8D-0BDD-CD49-A1E3-15475ADE1F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BCA3-B77B-4E48-AA4C-FEDFE4C8F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8834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  <a:prstGeom prst="rect">
            <a:avLst/>
          </a:prstGeom>
        </p:spPr>
        <p:txBody>
          <a:bodyPr lIns="91417" tIns="45709" rIns="91417" bIns="45709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2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9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3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0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A589B7B-E413-0349-8C73-08F46E3C72DA}" type="datetimeFigureOut">
              <a:rPr lang="pt-BR"/>
              <a:pPr>
                <a:defRPr/>
              </a:pPr>
              <a:t>11/19/15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88E9B7D-086E-344B-ABB7-0065C684354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1908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0176" y="303214"/>
            <a:ext cx="2403475" cy="6453187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89" y="303214"/>
            <a:ext cx="7062787" cy="6453187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1F8D-0BDD-CD49-A1E3-15475ADE1F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BCA3-B77B-4E48-AA4C-FEDFE4C8F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846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94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4156" y="7485"/>
            <a:ext cx="642436" cy="753752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3973"/>
            <a:ext cx="3763399" cy="36402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pt-BR" dirty="0" smtClean="0">
                <a:solidFill>
                  <a:prstClr val="black"/>
                </a:solidFill>
              </a:rPr>
              <a:t>SAC Meeting – 2015 August 18-19</a:t>
            </a:r>
            <a:endParaRPr lang="en-US" alt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7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5646748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1338620"/>
            <a:ext cx="7526931" cy="413882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6213486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EA88E-E4B8-4265-A236-F7B13D7493C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</a:rPr>
              <a:pPr/>
              <a:t>11/19/15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E7D5-1284-48FB-8159-1838FB11E13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253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60EC1D-916C-B842-A8A9-82DE1DA853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65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60EC1D-916C-B842-A8A9-82DE1DA853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65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60EC1D-916C-B842-A8A9-82DE1DA853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65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60EC1D-916C-B842-A8A9-82DE1DA853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65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60EC1D-916C-B842-A8A9-82DE1DA853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651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60EC1D-916C-B842-A8A9-82DE1DA853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6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60EC1D-916C-B842-A8A9-82DE1DA853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651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60EC1D-916C-B842-A8A9-82DE1DA853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65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60EC1D-916C-B842-A8A9-82DE1DA853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6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60EC1D-916C-B842-A8A9-82DE1DA853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65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60EC1D-916C-B842-A8A9-82DE1DA853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65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60EC1D-916C-B842-A8A9-82DE1DA853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65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60EC1D-916C-B842-A8A9-82DE1DA853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65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C60EC1D-916C-B842-A8A9-82DE1DA853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6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theme" Target="../theme/theme2.xml"/><Relationship Id="rId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hyperlink" Target="http://www.cnpem.org.br/" TargetMode="External"/><Relationship Id="rId6" Type="http://schemas.openxmlformats.org/officeDocument/2006/relationships/image" Target="../media/image7.jpeg"/><Relationship Id="rId1" Type="http://schemas.openxmlformats.org/officeDocument/2006/relationships/theme" Target="../theme/theme3.xml"/><Relationship Id="rId2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theme" Target="../theme/theme4.xml"/><Relationship Id="rId16" Type="http://schemas.openxmlformats.org/officeDocument/2006/relationships/image" Target="../media/image8.jpeg"/><Relationship Id="rId17" Type="http://schemas.openxmlformats.org/officeDocument/2006/relationships/image" Target="../media/image3.png"/><Relationship Id="rId18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theme" Target="../theme/theme5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theme" Target="../theme/theme6.xml"/><Relationship Id="rId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769" tIns="45389" rIns="90769" bIns="453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0769" tIns="45389" rIns="90769" bIns="45389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19C34A8-5D87-144D-80F3-DAC0408778F2}" type="datetimeFigureOut">
              <a:rPr lang="pt-BR"/>
              <a:pPr>
                <a:defRPr/>
              </a:pPr>
              <a:t>11/19/15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lIns="90769" tIns="45389" rIns="90769" bIns="45389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0769" tIns="45389" rIns="90769" bIns="45389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9F57735-2AA6-2E47-8039-E627BD8EF8B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  <p:pic>
        <p:nvPicPr>
          <p:cNvPr id="1030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8" y="6180139"/>
            <a:ext cx="5889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3687" y="6249988"/>
            <a:ext cx="15589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076" y="6324943"/>
            <a:ext cx="2353733" cy="3571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36" r:id="rId1"/>
    <p:sldLayoutId id="2147486049" r:id="rId2"/>
    <p:sldLayoutId id="2147486212" r:id="rId3"/>
    <p:sldLayoutId id="2147486225" r:id="rId4"/>
    <p:sldLayoutId id="2147486134" r:id="rId5"/>
    <p:sldLayoutId id="2147486147" r:id="rId6"/>
    <p:sldLayoutId id="2147486160" r:id="rId7"/>
    <p:sldLayoutId id="2147486173" r:id="rId8"/>
    <p:sldLayoutId id="2147486186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386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0773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159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1547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8054" indent="-33805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6418" indent="-28091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3195" indent="-22536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87108" indent="-22536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41020" indent="-22536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496275" indent="-226934" algn="l" defTabSz="9077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143" indent="-226934" algn="l" defTabSz="9077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009" indent="-226934" algn="l" defTabSz="9077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7878" indent="-226934" algn="l" defTabSz="90773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07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868" algn="l" defTabSz="907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737" algn="l" defTabSz="907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599" algn="l" defTabSz="907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475" algn="l" defTabSz="907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340" algn="l" defTabSz="907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207" algn="l" defTabSz="907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071" algn="l" defTabSz="907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0943" algn="l" defTabSz="907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17" tIns="45709" rIns="91417" bIns="45709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51C0D20-1A7C-904D-8001-5AA3B5B61B85}" type="datetimeFigureOut">
              <a:rPr lang="pt-BR"/>
              <a:pPr>
                <a:defRPr/>
              </a:pPr>
              <a:t>11/19/15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lIns="91417" tIns="45709" rIns="91417" bIns="45709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17" tIns="45709" rIns="91417" bIns="45709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79BB56C-1272-EF42-A619-0456AA471CC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  <p:pic>
        <p:nvPicPr>
          <p:cNvPr id="10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8" y="6180139"/>
            <a:ext cx="5889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4050" y="6249988"/>
            <a:ext cx="15589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488" y="6324600"/>
            <a:ext cx="2354262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7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26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3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14" indent="-34281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767" indent="-28568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718" indent="-2285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9804" indent="-2285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6892" indent="-2285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978" indent="-228543" algn="l" defTabSz="9141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5" indent="-228543" algn="l" defTabSz="9141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52" indent="-228543" algn="l" defTabSz="9141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9" indent="-228543" algn="l" defTabSz="9141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8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4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1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8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4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22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9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96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17" tIns="45709" rIns="91417" bIns="45709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69B7453-FD6E-D348-8236-2E6999A06E69}" type="datetimeFigureOut">
              <a:rPr lang="pt-BR"/>
              <a:pPr>
                <a:defRPr/>
              </a:pPr>
              <a:t>11/19/15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lIns="91417" tIns="45709" rIns="91417" bIns="45709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17" tIns="45709" rIns="91417" bIns="45709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691D584-0DD3-1A49-ABAF-9DE2CD60182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  <p:pic>
        <p:nvPicPr>
          <p:cNvPr id="45062" name="Imagem 6" descr="PPT_ABTLu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3026" y="6381752"/>
            <a:ext cx="143668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0" descr="LogoLNLSmarc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6427" y="6299202"/>
            <a:ext cx="51911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Imagem 6" descr="PPT_ABTLu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802" y="6313488"/>
            <a:ext cx="1381125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2" descr="CNPEM - Centro Nacional de Pesquisa em Energia e Materiai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3" y="6364290"/>
            <a:ext cx="12049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7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26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3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14" indent="-34281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767" indent="-28568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718" indent="-2285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9804" indent="-2285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6892" indent="-2285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978" indent="-228543" algn="l" defTabSz="9141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5" indent="-228543" algn="l" defTabSz="9141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52" indent="-228543" algn="l" defTabSz="9141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9" indent="-228543" algn="l" defTabSz="9141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8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4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1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8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4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22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9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96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8" tIns="45715" rIns="91428" bIns="45715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44" fontAlgn="auto">
              <a:spcBef>
                <a:spcPts val="0"/>
              </a:spcBef>
              <a:spcAft>
                <a:spcPts val="0"/>
              </a:spcAft>
            </a:pPr>
            <a:fld id="{E3061F8D-0BDD-CD49-A1E3-15475ADE1F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144" fontAlgn="auto">
                <a:spcBef>
                  <a:spcPts val="0"/>
                </a:spcBef>
                <a:spcAft>
                  <a:spcPts val="0"/>
                </a:spcAft>
              </a:pPr>
              <a:t>11/19/15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4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44" fontAlgn="auto">
              <a:spcBef>
                <a:spcPts val="0"/>
              </a:spcBef>
              <a:spcAft>
                <a:spcPts val="0"/>
              </a:spcAft>
            </a:pPr>
            <a:fld id="{05F7BCA3-B77B-4E48-AA4C-FEDFE4C8F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14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31" y="6587133"/>
            <a:ext cx="1449318" cy="23312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2097" y="6558538"/>
            <a:ext cx="662641" cy="27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1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80" r:id="rId1"/>
    <p:sldLayoutId id="2147486281" r:id="rId2"/>
    <p:sldLayoutId id="2147486282" r:id="rId3"/>
    <p:sldLayoutId id="2147486283" r:id="rId4"/>
    <p:sldLayoutId id="2147486284" r:id="rId5"/>
    <p:sldLayoutId id="2147486285" r:id="rId6"/>
    <p:sldLayoutId id="2147486286" r:id="rId7"/>
    <p:sldLayoutId id="2147486287" r:id="rId8"/>
    <p:sldLayoutId id="2147486288" r:id="rId9"/>
    <p:sldLayoutId id="2147486289" r:id="rId10"/>
    <p:sldLayoutId id="2147486290" r:id="rId11"/>
    <p:sldLayoutId id="2147486389" r:id="rId12"/>
    <p:sldLayoutId id="2147486390" r:id="rId13"/>
    <p:sldLayoutId id="2147486391" r:id="rId14"/>
  </p:sldLayoutIdLst>
  <p:txStyles>
    <p:titleStyle>
      <a:lvl1pPr algn="ctr" defTabSz="45714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457144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8" indent="-285715" algn="l" defTabSz="457144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9" indent="-228571" algn="l" defTabSz="45714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2" indent="-228571" algn="l" defTabSz="45714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6" indent="-228571" algn="l" defTabSz="457144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9" indent="-228571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3" indent="-228571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6" indent="-228571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9" indent="-228571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4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7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1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7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1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4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8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791" tIns="45399" rIns="90791" bIns="453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0791" tIns="45399" rIns="90791" bIns="45399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19C34A8-5D87-144D-80F3-DAC0408778F2}" type="datetimeFigureOut">
              <a:rPr lang="pt-BR"/>
              <a:pPr>
                <a:defRPr/>
              </a:pPr>
              <a:t>11/19/15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0791" tIns="45399" rIns="90791" bIns="45399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0791" tIns="45399" rIns="90791" bIns="45399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9F57735-2AA6-2E47-8039-E627BD8EF8B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  <p:pic>
        <p:nvPicPr>
          <p:cNvPr id="1030" name="Picture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8" y="6180138"/>
            <a:ext cx="5889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3687" y="6249988"/>
            <a:ext cx="15589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076" y="6324941"/>
            <a:ext cx="2353733" cy="3571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96" r:id="rId1"/>
    <p:sldLayoutId id="2147486297" r:id="rId2"/>
    <p:sldLayoutId id="2147486298" r:id="rId3"/>
    <p:sldLayoutId id="2147486299" r:id="rId4"/>
    <p:sldLayoutId id="2147486300" r:id="rId5"/>
    <p:sldLayoutId id="2147486301" r:id="rId6"/>
    <p:sldLayoutId id="2147486302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398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0796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193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159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6600" indent="-2809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3475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87500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41525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496893" indent="-226990" algn="l" defTabSz="9079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872" indent="-226990" algn="l" defTabSz="9079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851" indent="-226990" algn="l" defTabSz="9079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832" indent="-226990" algn="l" defTabSz="9079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079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82" algn="l" defTabSz="9079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961" algn="l" defTabSz="9079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936" algn="l" defTabSz="9079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924" algn="l" defTabSz="9079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901" algn="l" defTabSz="9079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881" algn="l" defTabSz="9079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857" algn="l" defTabSz="9079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841" algn="l" defTabSz="9079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51C0D20-1A7C-904D-8001-5AA3B5B61B85}" type="datetimeFigureOut">
              <a:rPr lang="pt-BR"/>
              <a:pPr>
                <a:defRPr/>
              </a:pPr>
              <a:t>11/19/15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79BB56C-1272-EF42-A619-0456AA471CC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  <p:pic>
        <p:nvPicPr>
          <p:cNvPr id="1030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8" y="6180138"/>
            <a:ext cx="5889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4050" y="6249988"/>
            <a:ext cx="15589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488" y="6324600"/>
            <a:ext cx="2354262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6.jpeg"/><Relationship Id="rId3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5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4.png"/><Relationship Id="rId3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microsoft.com/office/2007/relationships/hdphoto" Target="../media/hdphoto1.wdp"/><Relationship Id="rId5" Type="http://schemas.openxmlformats.org/officeDocument/2006/relationships/image" Target="../media/image77.jpe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8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8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88.png"/><Relationship Id="rId5" Type="http://schemas.openxmlformats.org/officeDocument/2006/relationships/image" Target="../media/image89.jpe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Relationship Id="rId3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2.png"/><Relationship Id="rId12" Type="http://schemas.openxmlformats.org/officeDocument/2006/relationships/image" Target="../media/image10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3.jpe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jpeg"/><Relationship Id="rId7" Type="http://schemas.openxmlformats.org/officeDocument/2006/relationships/image" Target="../media/image98.jpeg"/><Relationship Id="rId8" Type="http://schemas.openxmlformats.org/officeDocument/2006/relationships/image" Target="../media/image99.png"/><Relationship Id="rId9" Type="http://schemas.openxmlformats.org/officeDocument/2006/relationships/image" Target="../media/image100.jpeg"/><Relationship Id="rId10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20" Type="http://schemas.openxmlformats.org/officeDocument/2006/relationships/tags" Target="../tags/tag20.xml"/><Relationship Id="rId21" Type="http://schemas.openxmlformats.org/officeDocument/2006/relationships/tags" Target="../tags/tag21.xml"/><Relationship Id="rId22" Type="http://schemas.openxmlformats.org/officeDocument/2006/relationships/tags" Target="../tags/tag22.xml"/><Relationship Id="rId23" Type="http://schemas.openxmlformats.org/officeDocument/2006/relationships/tags" Target="../tags/tag23.xml"/><Relationship Id="rId24" Type="http://schemas.openxmlformats.org/officeDocument/2006/relationships/tags" Target="../tags/tag24.xml"/><Relationship Id="rId25" Type="http://schemas.openxmlformats.org/officeDocument/2006/relationships/tags" Target="../tags/tag25.xml"/><Relationship Id="rId26" Type="http://schemas.openxmlformats.org/officeDocument/2006/relationships/tags" Target="../tags/tag26.xml"/><Relationship Id="rId27" Type="http://schemas.openxmlformats.org/officeDocument/2006/relationships/tags" Target="../tags/tag27.xml"/><Relationship Id="rId28" Type="http://schemas.openxmlformats.org/officeDocument/2006/relationships/tags" Target="../tags/tag28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30" Type="http://schemas.openxmlformats.org/officeDocument/2006/relationships/tags" Target="../tags/tag30.xml"/><Relationship Id="rId31" Type="http://schemas.openxmlformats.org/officeDocument/2006/relationships/tags" Target="../tags/tag31.xml"/><Relationship Id="rId32" Type="http://schemas.openxmlformats.org/officeDocument/2006/relationships/tags" Target="../tags/tag32.xml"/><Relationship Id="rId9" Type="http://schemas.openxmlformats.org/officeDocument/2006/relationships/tags" Target="../tags/tag9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33" Type="http://schemas.openxmlformats.org/officeDocument/2006/relationships/tags" Target="../tags/tag33.xml"/><Relationship Id="rId34" Type="http://schemas.openxmlformats.org/officeDocument/2006/relationships/slideLayout" Target="../slideLayouts/slideLayout11.xml"/><Relationship Id="rId35" Type="http://schemas.openxmlformats.org/officeDocument/2006/relationships/image" Target="../media/image105.png"/><Relationship Id="rId10" Type="http://schemas.openxmlformats.org/officeDocument/2006/relationships/tags" Target="../tags/tag10.xml"/><Relationship Id="rId11" Type="http://schemas.openxmlformats.org/officeDocument/2006/relationships/tags" Target="../tags/tag11.xml"/><Relationship Id="rId12" Type="http://schemas.openxmlformats.org/officeDocument/2006/relationships/tags" Target="../tags/tag12.xml"/><Relationship Id="rId13" Type="http://schemas.openxmlformats.org/officeDocument/2006/relationships/tags" Target="../tags/tag13.xml"/><Relationship Id="rId14" Type="http://schemas.openxmlformats.org/officeDocument/2006/relationships/tags" Target="../tags/tag14.xml"/><Relationship Id="rId15" Type="http://schemas.openxmlformats.org/officeDocument/2006/relationships/tags" Target="../tags/tag15.xml"/><Relationship Id="rId16" Type="http://schemas.openxmlformats.org/officeDocument/2006/relationships/tags" Target="../tags/tag16.xml"/><Relationship Id="rId17" Type="http://schemas.openxmlformats.org/officeDocument/2006/relationships/tags" Target="../tags/tag17.xml"/><Relationship Id="rId18" Type="http://schemas.openxmlformats.org/officeDocument/2006/relationships/tags" Target="../tags/tag18.xml"/><Relationship Id="rId19" Type="http://schemas.openxmlformats.org/officeDocument/2006/relationships/tags" Target="../tags/tag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97"/>
            <a:ext cx="9144000" cy="62300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866" y="6331697"/>
            <a:ext cx="9144000" cy="472266"/>
          </a:xfrm>
          <a:prstGeom prst="rect">
            <a:avLst/>
          </a:prstGeom>
          <a:solidFill>
            <a:schemeClr val="bg1"/>
          </a:solidFill>
        </p:spPr>
        <p:txBody>
          <a:bodyPr wrap="square" lIns="91417" tIns="45709" rIns="91417" bIns="45709">
            <a:spAutoFit/>
          </a:bodyPr>
          <a:lstStyle/>
          <a:p>
            <a:pPr algn="ctr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Antonio José Roque da Silva – </a:t>
            </a:r>
            <a:r>
              <a:rPr lang="en-US" b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jose.roque@lnls.br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69332"/>
            <a:ext cx="9144000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/>
              <a:t>Brazilian Synchrotron Light Laboratory – LNLS: from scratch to a state-of-the-art machine in 30 years</a:t>
            </a:r>
            <a:endParaRPr lang="en-US" sz="4000" b="1" dirty="0"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D:\ARQ\Divulgação\LNLS\RICARDO_PALESTRA25anos\Flávio com quadrupól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000" y="0"/>
            <a:ext cx="4320000" cy="2880000"/>
          </a:xfrm>
          <a:prstGeom prst="rect">
            <a:avLst/>
          </a:prstGeom>
          <a:noFill/>
        </p:spPr>
      </p:pic>
      <p:pic>
        <p:nvPicPr>
          <p:cNvPr id="20483" name="Picture 3" descr="D:\ARQ\Divulgação\LNLS\RICARDO_PALESTRA25anos\FOTOS COMPLEMENTARES\QUADRUPOLOS PRONTOS_20_10_95_N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889" y="2852936"/>
            <a:ext cx="6058111" cy="4005064"/>
          </a:xfrm>
          <a:prstGeom prst="rect">
            <a:avLst/>
          </a:prstGeom>
          <a:noFill/>
        </p:spPr>
      </p:pic>
      <p:pic>
        <p:nvPicPr>
          <p:cNvPr id="20482" name="Picture 2" descr="D:\ARQ\Divulgação\LNLS\RICARDO_PALESTRA25anos\Núcleos dos dipólo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7536" cy="3645024"/>
          </a:xfrm>
          <a:prstGeom prst="rect">
            <a:avLst/>
          </a:prstGeom>
          <a:noFill/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0799" y="506433"/>
            <a:ext cx="5724128" cy="1008112"/>
          </a:xfrm>
          <a:prstGeom prst="rect">
            <a:avLst/>
          </a:prstGeom>
        </p:spPr>
        <p:txBody>
          <a:bodyPr vert="horz" lIns="91408" tIns="45704" rIns="91408" bIns="45704" rtlCol="0" anchor="ctr">
            <a:noAutofit/>
          </a:bodyPr>
          <a:lstStyle/>
          <a:p>
            <a:pPr defTabSz="914077" fontAlgn="auto">
              <a:spcAft>
                <a:spcPts val="0"/>
              </a:spcAft>
              <a:defRPr/>
            </a:pPr>
            <a:r>
              <a:rPr lang="pt-BR" sz="3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Magnets</a:t>
            </a:r>
            <a:r>
              <a:rPr lang="pt-BR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pt-BR" sz="3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production</a:t>
            </a:r>
            <a:endParaRPr lang="pt-BR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0" y="3"/>
            <a:ext cx="3851920" cy="836711"/>
          </a:xfrm>
          <a:prstGeom prst="rect">
            <a:avLst/>
          </a:prstGeom>
        </p:spPr>
        <p:txBody>
          <a:bodyPr vert="horz" lIns="91408" tIns="45704" rIns="91408" bIns="45704" rtlCol="0" anchor="ctr">
            <a:noAutofit/>
          </a:bodyPr>
          <a:lstStyle/>
          <a:p>
            <a:pPr defTabSz="914077" fontAlgn="auto">
              <a:spcAft>
                <a:spcPts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1993-1995</a:t>
            </a:r>
          </a:p>
        </p:txBody>
      </p:sp>
      <p:pic>
        <p:nvPicPr>
          <p:cNvPr id="20485" name="Picture 5" descr="D:\ARQ\Divulgação\LNLS\RICARDO_PALESTRA25anos\Pessoal montando quadrupólo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45384"/>
            <a:ext cx="4860000" cy="3240000"/>
          </a:xfrm>
          <a:prstGeom prst="rect">
            <a:avLst/>
          </a:prstGeom>
          <a:noFill/>
        </p:spPr>
      </p:pic>
      <p:cxnSp>
        <p:nvCxnSpPr>
          <p:cNvPr id="12" name="Conector reto 11"/>
          <p:cNvCxnSpPr/>
          <p:nvPr/>
        </p:nvCxnSpPr>
        <p:spPr>
          <a:xfrm>
            <a:off x="611562" y="3645024"/>
            <a:ext cx="486003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-108519" y="5672283"/>
            <a:ext cx="369267" cy="1213103"/>
          </a:xfrm>
          <a:prstGeom prst="rect">
            <a:avLst/>
          </a:prstGeom>
        </p:spPr>
        <p:txBody>
          <a:bodyPr vert="vert270" wrap="square" lIns="91408" tIns="45704" rIns="91408" bIns="45704">
            <a:spAutoFit/>
          </a:bodyPr>
          <a:lstStyle/>
          <a:p>
            <a:pPr defTabSz="914077"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Nelson </a:t>
            </a:r>
            <a:r>
              <a:rPr lang="pt-BR" sz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Chinaglia</a:t>
            </a:r>
            <a:endParaRPr lang="pt-BR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0" y="2276874"/>
            <a:ext cx="369267" cy="1213103"/>
          </a:xfrm>
          <a:prstGeom prst="rect">
            <a:avLst/>
          </a:prstGeom>
        </p:spPr>
        <p:txBody>
          <a:bodyPr vert="vert270" wrap="square" lIns="91408" tIns="45704" rIns="91408" bIns="45704">
            <a:spAutoFit/>
          </a:bodyPr>
          <a:lstStyle/>
          <a:p>
            <a:pPr defTabSz="914077"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Luis Câmara</a:t>
            </a:r>
            <a:endParaRPr lang="pt-BR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8892480" y="1628800"/>
            <a:ext cx="369267" cy="1213103"/>
          </a:xfrm>
          <a:prstGeom prst="rect">
            <a:avLst/>
          </a:prstGeom>
        </p:spPr>
        <p:txBody>
          <a:bodyPr vert="vert270" wrap="square" lIns="91408" tIns="45704" rIns="91408" bIns="45704">
            <a:spAutoFit/>
          </a:bodyPr>
          <a:lstStyle/>
          <a:p>
            <a:pPr defTabSz="914077"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Luis Câmara</a:t>
            </a:r>
            <a:endParaRPr lang="pt-BR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8883189" y="5644897"/>
            <a:ext cx="369267" cy="1213103"/>
          </a:xfrm>
          <a:prstGeom prst="rect">
            <a:avLst/>
          </a:prstGeom>
        </p:spPr>
        <p:txBody>
          <a:bodyPr vert="vert270" wrap="square" lIns="91408" tIns="45704" rIns="91408" bIns="45704">
            <a:spAutoFit/>
          </a:bodyPr>
          <a:lstStyle/>
          <a:p>
            <a:pPr defTabSz="914077"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Luis Câmara</a:t>
            </a:r>
            <a:endParaRPr lang="pt-BR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334" y="50809"/>
            <a:ext cx="3369731" cy="3403592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42347" y="0"/>
            <a:ext cx="1716194" cy="7060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UVX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15465" y="3522154"/>
            <a:ext cx="3228535" cy="465967"/>
          </a:xfrm>
          <a:prstGeom prst="rect">
            <a:avLst/>
          </a:prstGeom>
          <a:noFill/>
        </p:spPr>
        <p:txBody>
          <a:bodyPr wrap="none" lIns="91307" tIns="45660" rIns="91307" bIns="45660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18 experimental stations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9336" y="84671"/>
            <a:ext cx="2912727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lIns="91307" tIns="45660" rIns="91307" bIns="45660" rtlCol="0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</a:rPr>
              <a:t>~40% SP</a:t>
            </a:r>
          </a:p>
          <a:p>
            <a:r>
              <a:rPr lang="en-US" sz="1800" dirty="0">
                <a:solidFill>
                  <a:prstClr val="black"/>
                </a:solidFill>
              </a:rPr>
              <a:t>~40% OTHER STATES</a:t>
            </a:r>
          </a:p>
          <a:p>
            <a:r>
              <a:rPr lang="en-US" sz="1800" dirty="0">
                <a:solidFill>
                  <a:prstClr val="black"/>
                </a:solidFill>
              </a:rPr>
              <a:t>~20% OTHER COUNTRIES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568" y="4823258"/>
            <a:ext cx="4313767" cy="1669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9514"/>
            <a:ext cx="5727470" cy="23918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982" y="3539066"/>
            <a:ext cx="1482952" cy="147704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3" y="4045705"/>
            <a:ext cx="4100900" cy="220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1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NPEM 200715 - 018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167467"/>
            <a:ext cx="9179690" cy="3572933"/>
          </a:xfrm>
          <a:prstGeom prst="rect">
            <a:avLst/>
          </a:prstGeom>
        </p:spPr>
      </p:pic>
      <p:cxnSp>
        <p:nvCxnSpPr>
          <p:cNvPr id="5" name="Conector reto 3"/>
          <p:cNvCxnSpPr/>
          <p:nvPr/>
        </p:nvCxnSpPr>
        <p:spPr>
          <a:xfrm flipV="1">
            <a:off x="216430" y="2480748"/>
            <a:ext cx="5701770" cy="43497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260160" y="4201016"/>
            <a:ext cx="1028948" cy="37901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7"/>
          <p:cNvCxnSpPr/>
          <p:nvPr/>
        </p:nvCxnSpPr>
        <p:spPr>
          <a:xfrm>
            <a:off x="229130" y="2904613"/>
            <a:ext cx="41803" cy="132873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10"/>
          <p:cNvCxnSpPr/>
          <p:nvPr/>
        </p:nvCxnSpPr>
        <p:spPr>
          <a:xfrm>
            <a:off x="996306" y="5186616"/>
            <a:ext cx="7065425" cy="45181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13"/>
          <p:cNvCxnSpPr/>
          <p:nvPr/>
        </p:nvCxnSpPr>
        <p:spPr>
          <a:xfrm>
            <a:off x="5904441" y="2480734"/>
            <a:ext cx="791218" cy="98314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 Explicativo 1 14"/>
          <p:cNvSpPr/>
          <p:nvPr/>
        </p:nvSpPr>
        <p:spPr>
          <a:xfrm>
            <a:off x="163261" y="1560177"/>
            <a:ext cx="1463675" cy="377825"/>
          </a:xfrm>
          <a:prstGeom prst="borderCallout1">
            <a:avLst>
              <a:gd name="adj1" fmla="val 94612"/>
              <a:gd name="adj2" fmla="val 46131"/>
              <a:gd name="adj3" fmla="val 412342"/>
              <a:gd name="adj4" fmla="val 70668"/>
            </a:avLst>
          </a:prstGeom>
          <a:solidFill>
            <a:srgbClr val="FFFFCC"/>
          </a:solidFill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69" tIns="45339" rIns="90669" bIns="45339" anchor="ctr"/>
          <a:lstStyle/>
          <a:p>
            <a:pPr algn="ctr">
              <a:defRPr/>
            </a:pPr>
            <a:r>
              <a:rPr lang="pt-BR" b="1" dirty="0" err="1">
                <a:solidFill>
                  <a:prstClr val="black"/>
                </a:solidFill>
                <a:latin typeface="Calibri"/>
              </a:rPr>
              <a:t>LNNano</a:t>
            </a:r>
            <a:endParaRPr lang="pt-BR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o Explicativo 1 15"/>
          <p:cNvSpPr/>
          <p:nvPr/>
        </p:nvSpPr>
        <p:spPr>
          <a:xfrm>
            <a:off x="1972457" y="5955473"/>
            <a:ext cx="1462088" cy="377825"/>
          </a:xfrm>
          <a:prstGeom prst="borderCallout1">
            <a:avLst>
              <a:gd name="adj1" fmla="val -12285"/>
              <a:gd name="adj2" fmla="val 47024"/>
              <a:gd name="adj3" fmla="val -654692"/>
              <a:gd name="adj4" fmla="val 82359"/>
            </a:avLst>
          </a:prstGeom>
          <a:solidFill>
            <a:srgbClr val="FFFFCC"/>
          </a:solidFill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69" tIns="45339" rIns="90669" bIns="45339" anchor="ctr"/>
          <a:lstStyle/>
          <a:p>
            <a:pPr algn="ctr">
              <a:defRPr/>
            </a:pPr>
            <a:r>
              <a:rPr lang="pt-BR" b="1" dirty="0" err="1">
                <a:solidFill>
                  <a:prstClr val="black"/>
                </a:solidFill>
                <a:latin typeface="Calibri"/>
              </a:rPr>
              <a:t>LNBio</a:t>
            </a:r>
            <a:endParaRPr lang="pt-BR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o Explicativo 1 16"/>
          <p:cNvSpPr/>
          <p:nvPr/>
        </p:nvSpPr>
        <p:spPr>
          <a:xfrm>
            <a:off x="6204628" y="1635357"/>
            <a:ext cx="1463675" cy="379412"/>
          </a:xfrm>
          <a:prstGeom prst="borderCallout1">
            <a:avLst>
              <a:gd name="adj1" fmla="val 104371"/>
              <a:gd name="adj2" fmla="val 49653"/>
              <a:gd name="adj3" fmla="val 475111"/>
              <a:gd name="adj4" fmla="val -91965"/>
            </a:avLst>
          </a:prstGeom>
          <a:solidFill>
            <a:srgbClr val="FFFFCC"/>
          </a:solidFill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69" tIns="45339" rIns="90669" bIns="45339" anchor="ctr"/>
          <a:lstStyle/>
          <a:p>
            <a:pPr algn="ctr">
              <a:defRPr/>
            </a:pPr>
            <a:r>
              <a:rPr lang="pt-BR" b="1" dirty="0">
                <a:solidFill>
                  <a:prstClr val="black"/>
                </a:solidFill>
                <a:latin typeface="Calibri"/>
              </a:rPr>
              <a:t>CTBE</a:t>
            </a:r>
          </a:p>
        </p:txBody>
      </p:sp>
      <p:sp>
        <p:nvSpPr>
          <p:cNvPr id="13" name="Texto Explicativo 1 18"/>
          <p:cNvSpPr/>
          <p:nvPr/>
        </p:nvSpPr>
        <p:spPr>
          <a:xfrm>
            <a:off x="3145430" y="1551726"/>
            <a:ext cx="1462088" cy="377825"/>
          </a:xfrm>
          <a:prstGeom prst="borderCallout1">
            <a:avLst>
              <a:gd name="adj1" fmla="val 94612"/>
              <a:gd name="adj2" fmla="val 46131"/>
              <a:gd name="adj3" fmla="val 414039"/>
              <a:gd name="adj4" fmla="val -44472"/>
            </a:avLst>
          </a:prstGeom>
          <a:solidFill>
            <a:srgbClr val="FFFFCC"/>
          </a:solidFill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69" tIns="45339" rIns="90669" bIns="45339" anchor="ctr"/>
          <a:lstStyle/>
          <a:p>
            <a:pPr algn="ctr">
              <a:defRPr/>
            </a:pPr>
            <a:r>
              <a:rPr lang="pt-BR" b="1" dirty="0">
                <a:solidFill>
                  <a:prstClr val="black"/>
                </a:solidFill>
                <a:latin typeface="Calibri"/>
              </a:rPr>
              <a:t>LNLS</a:t>
            </a: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7349" y="2235200"/>
            <a:ext cx="2099733" cy="91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ector reto 7"/>
          <p:cNvCxnSpPr/>
          <p:nvPr/>
        </p:nvCxnSpPr>
        <p:spPr>
          <a:xfrm flipH="1">
            <a:off x="1019756" y="4588933"/>
            <a:ext cx="250259" cy="58764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7"/>
          <p:cNvCxnSpPr/>
          <p:nvPr/>
        </p:nvCxnSpPr>
        <p:spPr>
          <a:xfrm flipH="1">
            <a:off x="8040965" y="4599264"/>
            <a:ext cx="1103036" cy="103761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13"/>
          <p:cNvCxnSpPr/>
          <p:nvPr/>
        </p:nvCxnSpPr>
        <p:spPr>
          <a:xfrm>
            <a:off x="6695659" y="3463879"/>
            <a:ext cx="2448341" cy="113538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3" idx="1"/>
          </p:cNvCxnSpPr>
          <p:nvPr/>
        </p:nvCxnSpPr>
        <p:spPr>
          <a:xfrm>
            <a:off x="3876473" y="1929551"/>
            <a:ext cx="1186594" cy="2676331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Subtitle 2"/>
          <p:cNvSpPr txBox="1">
            <a:spLocks/>
          </p:cNvSpPr>
          <p:nvPr/>
        </p:nvSpPr>
        <p:spPr>
          <a:xfrm>
            <a:off x="999071" y="42320"/>
            <a:ext cx="8060268" cy="855163"/>
          </a:xfrm>
          <a:prstGeom prst="rect">
            <a:avLst/>
          </a:prstGeom>
        </p:spPr>
        <p:txBody>
          <a:bodyPr vert="horz" lIns="91298" tIns="45651" rIns="91298" bIns="45651" rtlCol="0">
            <a:normAutofit/>
          </a:bodyPr>
          <a:lstStyle>
            <a:lvl1pPr marL="342857" indent="-342857" algn="l" defTabSz="457144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8" indent="-285715" algn="l" defTabSz="457144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9" indent="-228571" algn="l" defTabSz="45714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2" indent="-228571" algn="l" defTabSz="45714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6" indent="-228571" algn="l" defTabSz="45714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9" indent="-228571" algn="l" defTabSz="45714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3" indent="-228571" algn="l" defTabSz="45714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6" indent="-228571" algn="l" defTabSz="45714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9" indent="-228571" algn="l" defTabSz="45714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rgbClr val="000000"/>
                </a:solidFill>
                <a:latin typeface="Calibri"/>
              </a:rPr>
              <a:t>CNPEM is a private nonprofit organization working under contract with the Brazilian Ministry of Science, Technology, and Innovation</a:t>
            </a:r>
            <a:endParaRPr lang="en-US" sz="22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04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/>
          </p:cNvSpPr>
          <p:nvPr/>
        </p:nvSpPr>
        <p:spPr bwMode="auto">
          <a:xfrm>
            <a:off x="575734" y="0"/>
            <a:ext cx="7822581" cy="69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693" tIns="39846" rIns="79693" bIns="39846" anchor="ctr"/>
          <a:lstStyle/>
          <a:p>
            <a:pPr algn="ctr" defTabSz="79413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8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+mn-ea"/>
                <a:cs typeface="+mn-cs"/>
              </a:rPr>
              <a:t>Brightness evolution of X-ray sources</a:t>
            </a:r>
            <a:endParaRPr lang="en-US" sz="2800" dirty="0">
              <a:solidFill>
                <a:srgbClr val="008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+mn-ea"/>
              <a:cs typeface="+mn-cs"/>
            </a:endParaRPr>
          </a:p>
        </p:txBody>
      </p:sp>
      <p:sp>
        <p:nvSpPr>
          <p:cNvPr id="5" name="Retângulo 15"/>
          <p:cNvSpPr/>
          <p:nvPr/>
        </p:nvSpPr>
        <p:spPr>
          <a:xfrm>
            <a:off x="1443266" y="848372"/>
            <a:ext cx="4127227" cy="528889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79693" tIns="39846" rIns="79693" bIns="39846" anchor="ctr"/>
          <a:lstStyle/>
          <a:p>
            <a:pPr algn="ctr" defTabSz="4570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265" y="927547"/>
            <a:ext cx="4019937" cy="513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7"/>
          <p:cNvSpPr txBox="1">
            <a:spLocks noChangeArrowheads="1"/>
          </p:cNvSpPr>
          <p:nvPr/>
        </p:nvSpPr>
        <p:spPr bwMode="auto">
          <a:xfrm>
            <a:off x="6589056" y="3540324"/>
            <a:ext cx="575269" cy="35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693" tIns="39846" rIns="79693" bIns="39846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>
                <a:solidFill>
                  <a:srgbClr val="1F497D"/>
                </a:solidFill>
                <a:latin typeface="Calibri" pitchFamily="34" charset="0"/>
                <a:ea typeface="+mn-ea"/>
                <a:cs typeface="+mn-cs"/>
              </a:rPr>
              <a:t>UVX</a:t>
            </a:r>
          </a:p>
        </p:txBody>
      </p:sp>
      <p:cxnSp>
        <p:nvCxnSpPr>
          <p:cNvPr id="8" name="Conector de seta reta 14"/>
          <p:cNvCxnSpPr/>
          <p:nvPr/>
        </p:nvCxnSpPr>
        <p:spPr>
          <a:xfrm>
            <a:off x="1354991" y="4583994"/>
            <a:ext cx="935721" cy="690982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76" y="3656925"/>
            <a:ext cx="1260305" cy="1579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Conector de seta reta 17"/>
          <p:cNvCxnSpPr/>
          <p:nvPr/>
        </p:nvCxnSpPr>
        <p:spPr>
          <a:xfrm rot="16200000" flipV="1">
            <a:off x="4667221" y="3593378"/>
            <a:ext cx="629081" cy="569039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561" y="3867101"/>
            <a:ext cx="2251708" cy="1109891"/>
          </a:xfrm>
          <a:prstGeom prst="rect">
            <a:avLst/>
          </a:prstGeom>
          <a:ln w="5715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tângulo 15"/>
          <p:cNvSpPr/>
          <p:nvPr/>
        </p:nvSpPr>
        <p:spPr>
          <a:xfrm>
            <a:off x="5021825" y="1916514"/>
            <a:ext cx="230875" cy="3685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79693" tIns="39846" rIns="79693" bIns="39846" anchor="ctr"/>
          <a:lstStyle/>
          <a:p>
            <a:pPr algn="ctr" defTabSz="4570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tângulo 11"/>
          <p:cNvSpPr>
            <a:spLocks noChangeArrowheads="1"/>
          </p:cNvSpPr>
          <p:nvPr/>
        </p:nvSpPr>
        <p:spPr bwMode="auto">
          <a:xfrm>
            <a:off x="5570492" y="1683307"/>
            <a:ext cx="3387241" cy="850279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80050" tIns="40028" rIns="80050" bIns="40028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Calibri" charset="0"/>
                <a:ea typeface="+mn-ea"/>
                <a:cs typeface="Arial" charset="0"/>
              </a:rPr>
              <a:t>2</a:t>
            </a:r>
            <a:r>
              <a:rPr lang="en-US" sz="1800" b="1" baseline="30000" dirty="0" smtClean="0">
                <a:solidFill>
                  <a:srgbClr val="000000"/>
                </a:solidFill>
                <a:latin typeface="Calibri" charset="0"/>
                <a:ea typeface="+mn-ea"/>
                <a:cs typeface="Arial" charset="0"/>
              </a:rPr>
              <a:t>a</a:t>
            </a:r>
            <a:r>
              <a:rPr lang="en-US" sz="1800" b="1" dirty="0" smtClean="0">
                <a:solidFill>
                  <a:srgbClr val="000000"/>
                </a:solidFill>
                <a:latin typeface="Calibri" charset="0"/>
                <a:ea typeface="+mn-ea"/>
                <a:cs typeface="Arial" charset="0"/>
              </a:rPr>
              <a:t> Generation Machine</a:t>
            </a:r>
            <a:endParaRPr lang="en-US" sz="1800" b="1" dirty="0">
              <a:solidFill>
                <a:srgbClr val="000000"/>
              </a:solidFill>
              <a:latin typeface="Calibri" charset="0"/>
              <a:ea typeface="+mn-ea"/>
              <a:cs typeface="Arial" charset="0"/>
            </a:endParaRPr>
          </a:p>
          <a:p>
            <a:pPr lvl="1"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libri" charset="0"/>
                <a:ea typeface="+mn-ea"/>
                <a:cs typeface="Arial" charset="0"/>
              </a:rPr>
              <a:t>High </a:t>
            </a:r>
            <a:r>
              <a:rPr lang="en-US" sz="1600" b="1" dirty="0" err="1" smtClean="0">
                <a:solidFill>
                  <a:srgbClr val="000000"/>
                </a:solidFill>
                <a:latin typeface="Calibri" charset="0"/>
                <a:ea typeface="+mn-ea"/>
                <a:cs typeface="Arial" charset="0"/>
              </a:rPr>
              <a:t>emittance</a:t>
            </a:r>
            <a:r>
              <a:rPr lang="en-US" sz="1600" b="1" dirty="0" smtClean="0">
                <a:solidFill>
                  <a:srgbClr val="000000"/>
                </a:solidFill>
                <a:latin typeface="Calibri" charset="0"/>
                <a:ea typeface="+mn-ea"/>
                <a:cs typeface="Arial" charset="0"/>
              </a:rPr>
              <a:t> – Low brightness</a:t>
            </a:r>
            <a:endParaRPr lang="en-US" sz="1600" b="1" dirty="0">
              <a:solidFill>
                <a:srgbClr val="000000"/>
              </a:solidFill>
              <a:latin typeface="Calibri" charset="0"/>
              <a:ea typeface="+mn-ea"/>
              <a:cs typeface="Arial" charset="0"/>
            </a:endParaRPr>
          </a:p>
          <a:p>
            <a:pPr lvl="1" defTabSz="457088"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 err="1" smtClean="0">
                <a:solidFill>
                  <a:srgbClr val="000000"/>
                </a:solidFill>
                <a:latin typeface="Calibri" charset="0"/>
                <a:ea typeface="+mn-ea"/>
                <a:cs typeface="Arial" charset="0"/>
              </a:rPr>
              <a:t>Low</a:t>
            </a:r>
            <a:r>
              <a:rPr lang="pt-BR" sz="1600" b="1" dirty="0" smtClean="0">
                <a:solidFill>
                  <a:srgbClr val="000000"/>
                </a:solidFill>
                <a:latin typeface="Calibri" charset="0"/>
                <a:ea typeface="+mn-ea"/>
                <a:cs typeface="Arial" charset="0"/>
              </a:rPr>
              <a:t> </a:t>
            </a:r>
            <a:r>
              <a:rPr lang="pt-BR" sz="1600" b="1" dirty="0" err="1" smtClean="0">
                <a:solidFill>
                  <a:srgbClr val="000000"/>
                </a:solidFill>
                <a:latin typeface="Calibri" charset="0"/>
                <a:ea typeface="+mn-ea"/>
                <a:cs typeface="Arial" charset="0"/>
              </a:rPr>
              <a:t>energy</a:t>
            </a:r>
            <a:r>
              <a:rPr lang="pt-BR" sz="1600" b="1" dirty="0" smtClean="0">
                <a:solidFill>
                  <a:srgbClr val="000000"/>
                </a:solidFill>
                <a:latin typeface="Calibri" charset="0"/>
                <a:ea typeface="+mn-ea"/>
                <a:cs typeface="Arial" charset="0"/>
              </a:rPr>
              <a:t> </a:t>
            </a:r>
            <a:r>
              <a:rPr lang="pt-BR" sz="1600" b="1" dirty="0">
                <a:solidFill>
                  <a:srgbClr val="000000"/>
                </a:solidFill>
                <a:latin typeface="Calibri" charset="0"/>
                <a:ea typeface="+mn-ea"/>
                <a:cs typeface="Arial" charset="0"/>
              </a:rPr>
              <a:t>(1.37 GeV)</a:t>
            </a:r>
          </a:p>
        </p:txBody>
      </p:sp>
      <p:sp>
        <p:nvSpPr>
          <p:cNvPr id="15" name="Up Arrow 14"/>
          <p:cNvSpPr/>
          <p:nvPr/>
        </p:nvSpPr>
        <p:spPr>
          <a:xfrm>
            <a:off x="6756398" y="2705867"/>
            <a:ext cx="447873" cy="7951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55" tIns="40078" rIns="80155" bIns="40078" rtlCol="0" anchor="ctr"/>
          <a:lstStyle/>
          <a:p>
            <a:pPr algn="ctr" defTabSz="457088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534978" y="1542477"/>
            <a:ext cx="2515816" cy="54342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79693" tIns="39846" rIns="79693" bIns="39846" anchor="ctr"/>
          <a:lstStyle/>
          <a:p>
            <a:pPr algn="ctr" defTabSz="4570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Retângulo 15"/>
          <p:cNvSpPr/>
          <p:nvPr/>
        </p:nvSpPr>
        <p:spPr>
          <a:xfrm>
            <a:off x="2805243" y="1573187"/>
            <a:ext cx="2490009" cy="28286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79693" tIns="39846" rIns="79693" bIns="39846" anchor="ctr"/>
          <a:lstStyle/>
          <a:p>
            <a:pPr algn="ctr" defTabSz="4570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630696" y="1471694"/>
            <a:ext cx="13581" cy="408399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88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20136" y="3034771"/>
            <a:ext cx="5724525" cy="2976562"/>
          </a:xfrm>
          <a:prstGeom prst="rect">
            <a:avLst/>
          </a:prstGeom>
        </p:spPr>
        <p:txBody>
          <a:bodyPr lIns="91417" tIns="45709" rIns="91417" bIns="45709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9600" b="1" dirty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Sirius</a:t>
            </a:r>
            <a:r>
              <a:rPr lang="en-US" sz="4000" dirty="0">
                <a:solidFill>
                  <a:srgbClr val="009900"/>
                </a:solidFill>
                <a:latin typeface="Calibri" charset="0"/>
              </a:rPr>
              <a:t/>
            </a:r>
            <a:br>
              <a:rPr lang="en-US" sz="4000" dirty="0">
                <a:solidFill>
                  <a:srgbClr val="009900"/>
                </a:solidFill>
                <a:latin typeface="Calibri" charset="0"/>
              </a:rPr>
            </a:br>
            <a:r>
              <a:rPr lang="en-US" sz="4000" b="1" dirty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The new Brazilian Synchrotron Light Source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57698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809069" y="304802"/>
            <a:ext cx="4030132" cy="931333"/>
          </a:xfrm>
          <a:prstGeom prst="rect">
            <a:avLst/>
          </a:prstGeom>
          <a:solidFill>
            <a:schemeClr val="accent3"/>
          </a:solidFill>
        </p:spPr>
        <p:txBody>
          <a:bodyPr lIns="91417" tIns="45709" rIns="91417" bIns="45709">
            <a:normAutofit fontScale="700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9600" b="1" dirty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Sirius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21733" y="965200"/>
            <a:ext cx="7518400" cy="863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592661" y="1778001"/>
            <a:ext cx="287872" cy="394546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611" y="5840160"/>
            <a:ext cx="5450590" cy="511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2003 – In the 13</a:t>
            </a:r>
            <a:r>
              <a:rPr lang="en-US" sz="1400" b="1" baseline="30000" dirty="0" smtClean="0">
                <a:solidFill>
                  <a:prstClr val="black"/>
                </a:solidFill>
                <a:latin typeface="Calibri"/>
              </a:rPr>
              <a:t>th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 User Meeting, the users discussed the need to start studying the possibility of a new, more competitive, light source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3409" y="4942697"/>
            <a:ext cx="5128854" cy="727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2006 – Recommendation,  in the 2006-2009 Strategic Plan of 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ABTLuS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, that a task force should be created in LNLS to study a new, low 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emittance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 light source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Up Arrow 8"/>
          <p:cNvSpPr/>
          <p:nvPr/>
        </p:nvSpPr>
        <p:spPr>
          <a:xfrm flipH="1">
            <a:off x="1371593" y="1778001"/>
            <a:ext cx="338673" cy="303106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5990" y="4288034"/>
            <a:ext cx="3658941" cy="511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Arial"/>
              </a:rPr>
              <a:t>2008 –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  <a:cs typeface="Arial"/>
              </a:rPr>
              <a:t>Proposal to prepare a conceptual design of a new light source in presented to MCTI</a:t>
            </a:r>
            <a:endParaRPr lang="en-US" sz="1400" b="1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2" name="Up Arrow 11"/>
          <p:cNvSpPr/>
          <p:nvPr/>
        </p:nvSpPr>
        <p:spPr>
          <a:xfrm flipH="1">
            <a:off x="2218261" y="1794935"/>
            <a:ext cx="338672" cy="238759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3197" y="181421"/>
            <a:ext cx="2235203" cy="696492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prstClr val="black"/>
                </a:solidFill>
                <a:latin typeface="Calibri"/>
              </a:rPr>
              <a:t>Timeline</a:t>
            </a:r>
            <a:endParaRPr lang="en-US" sz="4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85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6256" y="105505"/>
            <a:ext cx="7865888" cy="530275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974153" y="631284"/>
            <a:ext cx="8169847" cy="2019931"/>
          </a:xfrm>
          <a:prstGeom prst="rect">
            <a:avLst/>
          </a:prstGeom>
        </p:spPr>
        <p:txBody>
          <a:bodyPr wrap="square" lIns="80155" tIns="40078" rIns="80155" bIns="40078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  <a:r>
              <a:rPr lang="en-US" sz="1800" b="1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Workshop LNLS-2: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Scientific Cases</a:t>
            </a:r>
            <a:endParaRPr lang="en-US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 </a:t>
            </a: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11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of February</a:t>
            </a:r>
            <a:endParaRPr lang="en-US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  <a:r>
              <a:rPr lang="en-US" sz="1800" b="1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nd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Workshop New Source: Scientific Case</a:t>
            </a:r>
          </a:p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27 </a:t>
            </a:r>
            <a:r>
              <a:rPr lang="pt-BR" sz="18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</a:t>
            </a:r>
            <a:r>
              <a:rPr lang="pt-BR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pt-BR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28 </a:t>
            </a:r>
            <a:r>
              <a:rPr lang="pt-BR" sz="18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of</a:t>
            </a:r>
            <a:r>
              <a:rPr lang="pt-BR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August</a:t>
            </a:r>
            <a:endParaRPr lang="pt-BR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endParaRPr lang="pt-BR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pt-BR" sz="18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Many</a:t>
            </a:r>
            <a:r>
              <a:rPr lang="pt-BR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pt-BR" sz="18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internal</a:t>
            </a:r>
            <a:r>
              <a:rPr lang="pt-BR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meetings </a:t>
            </a:r>
            <a:r>
              <a:rPr lang="pt-BR" sz="18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</a:t>
            </a:r>
            <a:r>
              <a:rPr lang="pt-BR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define </a:t>
            </a:r>
            <a:r>
              <a:rPr lang="pt-BR" sz="18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</a:t>
            </a:r>
            <a:r>
              <a:rPr lang="pt-BR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conceptual </a:t>
            </a:r>
            <a:r>
              <a:rPr lang="pt-BR" sz="18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project</a:t>
            </a:r>
            <a:endParaRPr lang="en-US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Imagem 1" descr="22_02_2012_EMSESSAONA22ªRAU_WEB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9600" y="3724410"/>
            <a:ext cx="2867920" cy="273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62" y="3725334"/>
            <a:ext cx="4426087" cy="2742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883" y="192182"/>
            <a:ext cx="2089450" cy="321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4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21733" y="965200"/>
            <a:ext cx="7518400" cy="863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592661" y="1778001"/>
            <a:ext cx="287872" cy="394546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611" y="5840160"/>
            <a:ext cx="5450590" cy="511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2003 – In the 13</a:t>
            </a:r>
            <a:r>
              <a:rPr lang="en-US" sz="1400" b="1" baseline="30000" dirty="0" smtClean="0">
                <a:solidFill>
                  <a:prstClr val="black"/>
                </a:solidFill>
                <a:latin typeface="Calibri"/>
              </a:rPr>
              <a:t>th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 User Meeting, the users discussed the need to start studying the possibility of a new, more competitive, light source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3409" y="4942697"/>
            <a:ext cx="5128854" cy="727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2006 – Recommendation,  in the 2006-2009 Strategic Plan of 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ABTLuS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, that a task force should be created in LNLS to study a new, low </a:t>
            </a:r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emittance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 light source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Up Arrow 8"/>
          <p:cNvSpPr/>
          <p:nvPr/>
        </p:nvSpPr>
        <p:spPr>
          <a:xfrm flipH="1">
            <a:off x="1371593" y="1778001"/>
            <a:ext cx="338673" cy="303106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5990" y="4288034"/>
            <a:ext cx="3658941" cy="511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Arial"/>
              </a:rPr>
              <a:t>2008 –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  <a:cs typeface="Arial"/>
              </a:rPr>
              <a:t>Proposal to prepare a conceptual design of a new light source in presented to MCTI</a:t>
            </a:r>
            <a:endParaRPr lang="en-US" sz="1400" b="1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12" name="Up Arrow 11"/>
          <p:cNvSpPr/>
          <p:nvPr/>
        </p:nvSpPr>
        <p:spPr>
          <a:xfrm flipH="1">
            <a:off x="2218261" y="1794935"/>
            <a:ext cx="338672" cy="238759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692397" y="1727195"/>
            <a:ext cx="3369731" cy="1574800"/>
          </a:xfrm>
          <a:prstGeom prst="rightArrow">
            <a:avLst>
              <a:gd name="adj1" fmla="val 67204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prstClr val="black"/>
                </a:solidFill>
                <a:latin typeface="Calibri"/>
                <a:ea typeface="ＭＳ Ｐゴシック" charset="0"/>
                <a:cs typeface="Arial"/>
              </a:rPr>
              <a:t>2008-2012 – Developed the CDR, prototypes, scientific case, etc.</a:t>
            </a:r>
          </a:p>
        </p:txBody>
      </p:sp>
      <p:sp>
        <p:nvSpPr>
          <p:cNvPr id="14" name="Up Arrow 13"/>
          <p:cNvSpPr/>
          <p:nvPr/>
        </p:nvSpPr>
        <p:spPr>
          <a:xfrm flipH="1">
            <a:off x="6197564" y="1862668"/>
            <a:ext cx="355603" cy="140546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25991" y="3347954"/>
            <a:ext cx="4216403" cy="72727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2012 - Project was mature enough to be presented to an International Committee – MAC (Machine Advisory Committee) – 18 to 20 of June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3197" y="181421"/>
            <a:ext cx="2235203" cy="696492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prstClr val="black"/>
                </a:solidFill>
                <a:latin typeface="Calibri"/>
              </a:rPr>
              <a:t>Timeline</a:t>
            </a:r>
            <a:endParaRPr lang="en-US" sz="4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975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566" y="2963334"/>
            <a:ext cx="7367918" cy="3488266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883604" y="-184258"/>
            <a:ext cx="7822581" cy="907828"/>
          </a:xfrm>
          <a:prstGeom prst="rect">
            <a:avLst/>
          </a:prstGeom>
        </p:spPr>
        <p:txBody>
          <a:bodyPr vert="horz" lIns="80155" tIns="40078" rIns="80155" bIns="40078" rtlCol="0" anchor="ctr">
            <a:normAutofit/>
          </a:bodyPr>
          <a:lstStyle/>
          <a:p>
            <a:pPr algn="ctr" defTabSz="801555" fontAlgn="auto">
              <a:spcAft>
                <a:spcPts val="0"/>
              </a:spcAft>
              <a:defRPr/>
            </a:pPr>
            <a:r>
              <a:rPr lang="en-US" sz="25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Most important MAC recommendation</a:t>
            </a:r>
            <a:endParaRPr lang="en-US" sz="32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1043000" y="614209"/>
            <a:ext cx="7999602" cy="21289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0155" tIns="40078" rIns="80155" bIns="40078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8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prstClr val="black"/>
                </a:solidFill>
                <a:latin typeface="Calibri" charset="0"/>
              </a:rPr>
              <a:t>The present lattice design is excellent by today’s standards, but the committee urges LNLS to </a:t>
            </a:r>
            <a:r>
              <a:rPr lang="en-US" sz="2500" b="1" dirty="0">
                <a:solidFill>
                  <a:srgbClr val="0070C0"/>
                </a:solidFill>
                <a:latin typeface="Calibri" charset="0"/>
              </a:rPr>
              <a:t>push for tomorrow’s brightness standard (e.g. &lt;1 nm </a:t>
            </a:r>
            <a:r>
              <a:rPr lang="en-US" sz="2500" b="1" dirty="0" err="1">
                <a:solidFill>
                  <a:srgbClr val="0070C0"/>
                </a:solidFill>
                <a:latin typeface="Calibri" charset="0"/>
              </a:rPr>
              <a:t>emittance</a:t>
            </a:r>
            <a:r>
              <a:rPr lang="en-US" sz="2500" b="1" dirty="0">
                <a:solidFill>
                  <a:srgbClr val="0070C0"/>
                </a:solidFill>
                <a:latin typeface="Calibri" charset="0"/>
              </a:rPr>
              <a:t>)</a:t>
            </a:r>
            <a:r>
              <a:rPr lang="en-US" sz="2500" dirty="0" smtClean="0">
                <a:solidFill>
                  <a:prstClr val="black"/>
                </a:solidFill>
                <a:latin typeface="Calibri" charset="0"/>
              </a:rPr>
              <a:t>.</a:t>
            </a:r>
            <a:endParaRPr lang="en-US" sz="2500" dirty="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50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883604" y="-184258"/>
            <a:ext cx="7822581" cy="907828"/>
          </a:xfrm>
          <a:prstGeom prst="rect">
            <a:avLst/>
          </a:prstGeom>
        </p:spPr>
        <p:txBody>
          <a:bodyPr vert="horz" lIns="80155" tIns="40078" rIns="80155" bIns="40078" rtlCol="0" anchor="ctr">
            <a:normAutofit/>
          </a:bodyPr>
          <a:lstStyle/>
          <a:p>
            <a:pPr algn="ctr" defTabSz="801555" fontAlgn="auto">
              <a:spcAft>
                <a:spcPts val="0"/>
              </a:spcAft>
              <a:defRPr/>
            </a:pPr>
            <a:r>
              <a:rPr lang="en-US" sz="25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Most important MAC recommendation</a:t>
            </a:r>
            <a:endParaRPr lang="en-US" sz="32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1043000" y="614209"/>
            <a:ext cx="7999602" cy="21289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0155" tIns="40078" rIns="80155" bIns="40078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8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prstClr val="black"/>
                </a:solidFill>
                <a:latin typeface="Calibri" charset="0"/>
              </a:rPr>
              <a:t>The present lattice design is excellent by today’s standards, but the committee urges LNLS to </a:t>
            </a:r>
            <a:r>
              <a:rPr lang="en-US" sz="2500" b="1" dirty="0">
                <a:solidFill>
                  <a:srgbClr val="0070C0"/>
                </a:solidFill>
                <a:latin typeface="Calibri" charset="0"/>
              </a:rPr>
              <a:t>push for tomorrow’s brightness standard (e.g. &lt;1 nm </a:t>
            </a:r>
            <a:r>
              <a:rPr lang="en-US" sz="2500" b="1" dirty="0" err="1">
                <a:solidFill>
                  <a:srgbClr val="0070C0"/>
                </a:solidFill>
                <a:latin typeface="Calibri" charset="0"/>
              </a:rPr>
              <a:t>emittance</a:t>
            </a:r>
            <a:r>
              <a:rPr lang="en-US" sz="2500" b="1" dirty="0">
                <a:solidFill>
                  <a:srgbClr val="0070C0"/>
                </a:solidFill>
                <a:latin typeface="Calibri" charset="0"/>
              </a:rPr>
              <a:t>)</a:t>
            </a:r>
            <a:r>
              <a:rPr lang="en-US" sz="2500" dirty="0" smtClean="0">
                <a:solidFill>
                  <a:prstClr val="black"/>
                </a:solidFill>
                <a:latin typeface="Calibri" charset="0"/>
              </a:rPr>
              <a:t>.</a:t>
            </a:r>
            <a:endParaRPr lang="en-US" sz="2500" dirty="0">
              <a:solidFill>
                <a:prstClr val="black"/>
              </a:solidFill>
              <a:latin typeface="Calibri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00" y="3480791"/>
            <a:ext cx="8476726" cy="1625873"/>
            <a:chOff x="1259632" y="5157192"/>
            <a:chExt cx="8476726" cy="1625873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0523144"/>
                </p:ext>
              </p:extLst>
            </p:nvPr>
          </p:nvGraphicFramePr>
          <p:xfrm>
            <a:off x="1259632" y="5157192"/>
            <a:ext cx="5765800" cy="1092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2" name="Document" r:id="rId3" imgW="5765800" imgH="1092200" progId="Word.Document.12">
                    <p:embed/>
                  </p:oleObj>
                </mc:Choice>
                <mc:Fallback>
                  <p:oleObj name="Document" r:id="rId3" imgW="5765800" imgH="10922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259632" y="5157192"/>
                          <a:ext cx="5765800" cy="1092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5868442" y="6321400"/>
              <a:ext cx="38679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00"/>
                  </a:solidFill>
                </a:rPr>
                <a:t>Increase number of dipoles!</a:t>
              </a:r>
              <a:endParaRPr lang="en-US" b="1" i="1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5580112" y="6180678"/>
              <a:ext cx="432048" cy="2006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226893" y="5317067"/>
            <a:ext cx="6816440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One way would be to increase the size of the machine</a:t>
            </a:r>
          </a:p>
          <a:p>
            <a:pPr algn="ctr"/>
            <a:r>
              <a:rPr lang="en-US" dirty="0"/>
              <a:t>E</a:t>
            </a:r>
            <a:r>
              <a:rPr lang="en-US" dirty="0" smtClean="0"/>
              <a:t>xpensive solution!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6256" y="90150"/>
            <a:ext cx="7865888" cy="530275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Example: </a:t>
            </a:r>
            <a:r>
              <a:rPr lang="en-US" sz="2800" b="1" dirty="0" err="1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Chagas</a:t>
            </a:r>
            <a:r>
              <a:rPr lang="en-US" sz="2800" b="1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’ Disease</a:t>
            </a:r>
            <a:endParaRPr lang="en-US" sz="2800" b="1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22" name="Picture 12" descr="http://upload.wikimedia.org/wikipedia/commons/thumb/e/e1/Distribution_of_Chagas%27_disease.svg/350px-Distribution_of_Chagas%27_disease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856" y="692091"/>
            <a:ext cx="2700288" cy="3581907"/>
          </a:xfrm>
          <a:prstGeom prst="rect">
            <a:avLst/>
          </a:prstGeom>
          <a:noFill/>
        </p:spPr>
      </p:pic>
      <p:sp>
        <p:nvSpPr>
          <p:cNvPr id="24" name="Retângulo 12"/>
          <p:cNvSpPr/>
          <p:nvPr/>
        </p:nvSpPr>
        <p:spPr>
          <a:xfrm>
            <a:off x="4347670" y="4613200"/>
            <a:ext cx="4549577" cy="91193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80155" tIns="40078" rIns="80155" bIns="40078">
            <a:spAutoFit/>
          </a:bodyPr>
          <a:lstStyle/>
          <a:p>
            <a:pPr marL="300583" indent="-300583" algn="just" defTabSz="45708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Affects from </a:t>
            </a:r>
            <a:r>
              <a:rPr lang="en-US" sz="1800" b="1" dirty="0">
                <a:solidFill>
                  <a:srgbClr val="FF0000"/>
                </a:solidFill>
                <a:latin typeface="Calibri"/>
              </a:rPr>
              <a:t>8 </a:t>
            </a:r>
            <a:r>
              <a:rPr lang="en-US" sz="1800" b="1" dirty="0" smtClean="0">
                <a:solidFill>
                  <a:srgbClr val="FF0000"/>
                </a:solidFill>
                <a:latin typeface="Calibri"/>
              </a:rPr>
              <a:t>to </a:t>
            </a:r>
            <a:r>
              <a:rPr lang="en-US" sz="1800" b="1" dirty="0">
                <a:solidFill>
                  <a:srgbClr val="FF0000"/>
                </a:solidFill>
                <a:latin typeface="Calibri"/>
              </a:rPr>
              <a:t>10 </a:t>
            </a:r>
            <a:r>
              <a:rPr lang="en-US" sz="1800" b="1" dirty="0" smtClean="0">
                <a:solidFill>
                  <a:srgbClr val="FF0000"/>
                </a:solidFill>
                <a:latin typeface="Calibri"/>
              </a:rPr>
              <a:t>million people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in Latin America.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marL="300583" indent="-300583" algn="just" defTabSz="45708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High social and economical cost</a:t>
            </a:r>
            <a:endParaRPr lang="pt-BR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" descr="http://upload.wikimedia.org/wikipedia/commons/thumb/2/22/Carlos_chagas_2.jpg/220px-Carlos_chagas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7735" y="992858"/>
            <a:ext cx="1792675" cy="1960663"/>
          </a:xfrm>
          <a:prstGeom prst="rect">
            <a:avLst/>
          </a:prstGeom>
          <a:noFill/>
        </p:spPr>
      </p:pic>
      <p:sp>
        <p:nvSpPr>
          <p:cNvPr id="27" name="Retângulo 14"/>
          <p:cNvSpPr/>
          <p:nvPr/>
        </p:nvSpPr>
        <p:spPr>
          <a:xfrm>
            <a:off x="1486996" y="2926935"/>
            <a:ext cx="1457603" cy="634937"/>
          </a:xfrm>
          <a:prstGeom prst="rect">
            <a:avLst/>
          </a:prstGeom>
        </p:spPr>
        <p:txBody>
          <a:bodyPr wrap="none" lIns="80155" tIns="40078" rIns="80155" bIns="40078">
            <a:spAutoFit/>
          </a:bodyPr>
          <a:lstStyle/>
          <a:p>
            <a:pPr algn="ctr" defTabSz="457088" fontAlgn="auto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Carlos Chagas</a:t>
            </a:r>
          </a:p>
          <a:p>
            <a:pPr algn="ctr" defTabSz="457088" fontAlgn="auto">
              <a:spcBef>
                <a:spcPts val="0"/>
              </a:spcBef>
              <a:spcAft>
                <a:spcPts val="0"/>
              </a:spcAft>
            </a:pPr>
            <a:r>
              <a:rPr lang="pt-BR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1909</a:t>
            </a:r>
          </a:p>
        </p:txBody>
      </p:sp>
      <p:grpSp>
        <p:nvGrpSpPr>
          <p:cNvPr id="28" name="Grupo 18"/>
          <p:cNvGrpSpPr/>
          <p:nvPr/>
        </p:nvGrpSpPr>
        <p:grpSpPr>
          <a:xfrm>
            <a:off x="4326023" y="654081"/>
            <a:ext cx="1848059" cy="1622430"/>
            <a:chOff x="956559" y="2674985"/>
            <a:chExt cx="1887250" cy="1497453"/>
          </a:xfrm>
        </p:grpSpPr>
        <p:pic>
          <p:nvPicPr>
            <p:cNvPr id="29" name="Picture 6" descr="https://encrypted-tbn1.gstatic.com/images?q=tbn:ANd9GcTdYA6WlW6gY82EeLRrQuyGm6X4rnK_cykqyIjB05JUqWYppw0nVQ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559" y="2674985"/>
              <a:ext cx="1887250" cy="1228749"/>
            </a:xfrm>
            <a:prstGeom prst="rect">
              <a:avLst/>
            </a:prstGeom>
            <a:noFill/>
          </p:spPr>
        </p:pic>
        <p:sp>
          <p:nvSpPr>
            <p:cNvPr id="30" name="Retângulo 16"/>
            <p:cNvSpPr/>
            <p:nvPr/>
          </p:nvSpPr>
          <p:spPr>
            <a:xfrm>
              <a:off x="1384949" y="3831556"/>
              <a:ext cx="1013628" cy="340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088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Barbeiro</a:t>
              </a:r>
            </a:p>
          </p:txBody>
        </p:sp>
      </p:grpSp>
      <p:sp>
        <p:nvSpPr>
          <p:cNvPr id="31" name="Seta para a direita 17"/>
          <p:cNvSpPr/>
          <p:nvPr/>
        </p:nvSpPr>
        <p:spPr>
          <a:xfrm rot="5400000">
            <a:off x="5120482" y="2325749"/>
            <a:ext cx="448652" cy="28898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80155" tIns="40078" rIns="80155" bIns="40078" rtlCol="0" anchor="ctr"/>
          <a:lstStyle/>
          <a:p>
            <a:pPr algn="ctr" defTabSz="457088" fontAlgn="auto">
              <a:spcBef>
                <a:spcPts val="0"/>
              </a:spcBef>
              <a:spcAft>
                <a:spcPts val="0"/>
              </a:spcAft>
            </a:pPr>
            <a:endParaRPr lang="pt-BR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upo 20"/>
          <p:cNvGrpSpPr/>
          <p:nvPr/>
        </p:nvGrpSpPr>
        <p:grpSpPr>
          <a:xfrm>
            <a:off x="4179299" y="2759864"/>
            <a:ext cx="1959931" cy="1609973"/>
            <a:chOff x="3248362" y="2132856"/>
            <a:chExt cx="2291008" cy="1775443"/>
          </a:xfrm>
        </p:grpSpPr>
        <p:sp>
          <p:nvSpPr>
            <p:cNvPr id="34" name="Retângulo 15"/>
            <p:cNvSpPr/>
            <p:nvPr/>
          </p:nvSpPr>
          <p:spPr>
            <a:xfrm>
              <a:off x="3248362" y="3501008"/>
              <a:ext cx="2290669" cy="4072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088" fontAlgn="auto">
                <a:spcBef>
                  <a:spcPts val="0"/>
                </a:spcBef>
                <a:spcAft>
                  <a:spcPts val="0"/>
                </a:spcAft>
              </a:pPr>
              <a:r>
                <a:rPr lang="pt-BR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Trypanosoma cruzi</a:t>
              </a:r>
            </a:p>
          </p:txBody>
        </p:sp>
        <p:pic>
          <p:nvPicPr>
            <p:cNvPr id="35" name="Picture 8" descr="http://classes.midlandstech.edu/carterp/Courses/bio225/chap23/23-22_Trypanosoma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132856"/>
              <a:ext cx="2263514" cy="1440160"/>
            </a:xfrm>
            <a:prstGeom prst="rect">
              <a:avLst/>
            </a:prstGeom>
            <a:noFill/>
          </p:spPr>
        </p:pic>
      </p:grpSp>
      <p:sp>
        <p:nvSpPr>
          <p:cNvPr id="15" name="TextBox 14"/>
          <p:cNvSpPr txBox="1"/>
          <p:nvPr/>
        </p:nvSpPr>
        <p:spPr>
          <a:xfrm>
            <a:off x="251145" y="4095187"/>
            <a:ext cx="3519987" cy="1927598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Current treatments include drugs with low efficiency in the chronic phase and with severe, harmful side effects 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47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BCD2E38-182F-420A-8DC0-ABECD37CCA7F}" type="slidenum">
              <a:rPr lang="en-US" altLang="pt-BR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alt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aixaDeTexto 12"/>
          <p:cNvSpPr txBox="1">
            <a:spLocks noChangeArrowheads="1"/>
          </p:cNvSpPr>
          <p:nvPr/>
        </p:nvSpPr>
        <p:spPr bwMode="auto">
          <a:xfrm>
            <a:off x="2244196" y="149206"/>
            <a:ext cx="5675343" cy="3597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29" tIns="41014" rIns="82029" bIns="41014">
            <a:spAutoFit/>
          </a:bodyPr>
          <a:lstStyle/>
          <a:p>
            <a:pPr algn="ctr" defTabSz="455728"/>
            <a:r>
              <a:rPr lang="en-US" altLang="pt-BR" sz="1800" b="1" i="1" dirty="0">
                <a:solidFill>
                  <a:srgbClr val="002060"/>
                </a:solidFill>
                <a:latin typeface="Calibri" pitchFamily="34" charset="0"/>
                <a:ea typeface="MS PGothic" pitchFamily="34" charset="-128"/>
              </a:rPr>
              <a:t>Natural emittance of some Light Sources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4267" y="713311"/>
            <a:ext cx="8243175" cy="5365756"/>
            <a:chOff x="1100666" y="560911"/>
            <a:chExt cx="7887575" cy="51286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666" y="560911"/>
              <a:ext cx="7887575" cy="5128692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6043084" y="3852332"/>
              <a:ext cx="65616" cy="76202"/>
            </a:xfrm>
            <a:prstGeom prst="ellipse">
              <a:avLst/>
            </a:prstGeom>
            <a:solidFill>
              <a:srgbClr val="1D13C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447212">
              <a:off x="1838014" y="3104783"/>
              <a:ext cx="6830857" cy="4385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447212">
              <a:off x="3051823" y="2992829"/>
              <a:ext cx="5880730" cy="806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302575" y="2667868"/>
              <a:ext cx="686158" cy="5748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86041" y="3666935"/>
              <a:ext cx="686158" cy="5748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542866" y="4691402"/>
              <a:ext cx="279399" cy="2615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57999" y="4234202"/>
              <a:ext cx="279399" cy="2615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25907" y="4047935"/>
              <a:ext cx="1067159" cy="4139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581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ítulo 1"/>
          <p:cNvSpPr txBox="1">
            <a:spLocks/>
          </p:cNvSpPr>
          <p:nvPr/>
        </p:nvSpPr>
        <p:spPr bwMode="auto">
          <a:xfrm>
            <a:off x="3014140" y="219486"/>
            <a:ext cx="3183460" cy="5032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0" tIns="45688" rIns="91370" bIns="45688" numCol="1" anchor="ctr" anchorCtr="0" compatLnSpc="1">
            <a:prstTxWarp prst="textNoShape">
              <a:avLst/>
            </a:prstTxWarp>
          </a:bodyPr>
          <a:lstStyle>
            <a:lvl1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6957" algn="ctr" defTabSz="507727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3909" algn="ctr" defTabSz="507727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0864" algn="ctr" defTabSz="507727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7818" algn="ctr" defTabSz="507727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A radical turn</a:t>
            </a:r>
          </a:p>
        </p:txBody>
      </p:sp>
      <p:pic>
        <p:nvPicPr>
          <p:cNvPr id="42" name="Imagem 1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80" t="25263" r="5589" b="-11841"/>
          <a:stretch/>
        </p:blipFill>
        <p:spPr bwMode="auto">
          <a:xfrm>
            <a:off x="0" y="4805635"/>
            <a:ext cx="9144000" cy="115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Seta para baixo 32"/>
          <p:cNvSpPr/>
          <p:nvPr/>
        </p:nvSpPr>
        <p:spPr>
          <a:xfrm>
            <a:off x="632552" y="1861740"/>
            <a:ext cx="1362329" cy="2562470"/>
          </a:xfrm>
          <a:prstGeom prst="downArrow">
            <a:avLst>
              <a:gd name="adj1" fmla="val 50000"/>
              <a:gd name="adj2" fmla="val 38392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7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16" tIns="41107" rIns="82216" bIns="41107" rtlCol="0" anchor="ctr"/>
          <a:lstStyle/>
          <a:p>
            <a:pPr algn="ctr" defTabSz="456507"/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4" name="Picture 2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132" y="1763318"/>
            <a:ext cx="6518720" cy="59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CaixaDeTexto 36"/>
          <p:cNvSpPr txBox="1"/>
          <p:nvPr/>
        </p:nvSpPr>
        <p:spPr>
          <a:xfrm>
            <a:off x="0" y="1176855"/>
            <a:ext cx="8594293" cy="332122"/>
          </a:xfrm>
          <a:prstGeom prst="rect">
            <a:avLst/>
          </a:prstGeom>
          <a:noFill/>
        </p:spPr>
        <p:txBody>
          <a:bodyPr wrap="square" lIns="82185" tIns="41093" rIns="82185" bIns="41093" rtlCol="0">
            <a:spAutoFit/>
          </a:bodyPr>
          <a:lstStyle/>
          <a:p>
            <a:pPr marL="256923" indent="-256923" defTabSz="456507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Sirius presented to the Machine Advisory Committee meeting in June 2012: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3181192" y="2080148"/>
            <a:ext cx="3213129" cy="304414"/>
          </a:xfrm>
          <a:prstGeom prst="rect">
            <a:avLst/>
          </a:prstGeom>
          <a:noFill/>
        </p:spPr>
        <p:txBody>
          <a:bodyPr wrap="square" lIns="82185" tIns="41093" rIns="82185" bIns="41093" rtlCol="0">
            <a:spAutoFit/>
          </a:bodyPr>
          <a:lstStyle/>
          <a:p>
            <a:pPr algn="ctr" defTabSz="456507"/>
            <a:r>
              <a:rPr lang="en-US" sz="14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3-Bend </a:t>
            </a:r>
            <a:r>
              <a:rPr lang="en-US" sz="1400" dirty="0" err="1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Achromat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, 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480m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circumference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254000" y="1568070"/>
            <a:ext cx="2011699" cy="329210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txBody>
          <a:bodyPr wrap="square" lIns="82185" tIns="41093" rIns="82185" bIns="41093" rtlCol="0">
            <a:spAutoFit/>
          </a:bodyPr>
          <a:lstStyle/>
          <a:p>
            <a:pPr defTabSz="456507"/>
            <a:r>
              <a:rPr lang="en-US" sz="16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Emittance: </a:t>
            </a: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1.7 </a:t>
            </a:r>
            <a:r>
              <a:rPr lang="en-US" sz="1600" b="1" dirty="0" err="1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nm.rad</a:t>
            </a:r>
            <a:endParaRPr lang="en-US" sz="1600" b="1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102856" y="2635279"/>
            <a:ext cx="5676215" cy="581182"/>
          </a:xfrm>
          <a:prstGeom prst="rect">
            <a:avLst/>
          </a:prstGeom>
          <a:noFill/>
        </p:spPr>
        <p:txBody>
          <a:bodyPr wrap="square" lIns="82185" tIns="41093" rIns="82185" bIns="41093" rtlCol="0">
            <a:spAutoFit/>
          </a:bodyPr>
          <a:lstStyle/>
          <a:p>
            <a:pPr marL="256923" indent="-256923" defTabSz="456507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MAC recommendation:</a:t>
            </a:r>
          </a:p>
          <a:p>
            <a:pPr marL="256923" indent="-256923" defTabSz="456507">
              <a:buFont typeface="Wingdings" panose="05000000000000000000" pitchFamily="2" charset="2"/>
              <a:buChar char="Ø"/>
            </a:pPr>
            <a:endParaRPr lang="en-US" sz="1600" b="1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428541" y="3259618"/>
            <a:ext cx="8171774" cy="452320"/>
          </a:xfrm>
          <a:prstGeom prst="rect">
            <a:avLst/>
          </a:prstGeom>
          <a:solidFill>
            <a:srgbClr val="92D050">
              <a:alpha val="18000"/>
            </a:srgbClr>
          </a:solidFill>
        </p:spPr>
        <p:txBody>
          <a:bodyPr wrap="square" lIns="82185" tIns="41093" rIns="82185" bIns="41093" rtlCol="0">
            <a:spAutoFit/>
          </a:bodyPr>
          <a:lstStyle/>
          <a:p>
            <a:pPr algn="ctr" defTabSz="456507"/>
            <a:r>
              <a:rPr lang="en-US" dirty="0">
                <a:solidFill>
                  <a:srgbClr val="0070C0"/>
                </a:solidFill>
                <a:latin typeface="Calibri"/>
                <a:ea typeface="MS PGothic" pitchFamily="34" charset="-128"/>
              </a:rPr>
              <a:t>Go for a sub-</a:t>
            </a:r>
            <a:r>
              <a:rPr lang="en-US" dirty="0" err="1">
                <a:solidFill>
                  <a:srgbClr val="0070C0"/>
                </a:solidFill>
                <a:latin typeface="Calibri"/>
                <a:ea typeface="MS PGothic" pitchFamily="34" charset="-128"/>
              </a:rPr>
              <a:t>nanometer.radian</a:t>
            </a:r>
            <a:r>
              <a:rPr lang="en-US" dirty="0">
                <a:solidFill>
                  <a:srgbClr val="0070C0"/>
                </a:solidFill>
                <a:latin typeface="Calibri"/>
                <a:ea typeface="MS PGothic" pitchFamily="34" charset="-128"/>
              </a:rPr>
              <a:t> emittance</a:t>
            </a:r>
            <a:endParaRPr lang="en-US" i="1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102856" y="4000570"/>
            <a:ext cx="5676215" cy="332122"/>
          </a:xfrm>
          <a:prstGeom prst="rect">
            <a:avLst/>
          </a:prstGeom>
          <a:noFill/>
        </p:spPr>
        <p:txBody>
          <a:bodyPr wrap="square" lIns="82185" tIns="41093" rIns="82185" bIns="41093" rtlCol="0">
            <a:spAutoFit/>
          </a:bodyPr>
          <a:lstStyle/>
          <a:p>
            <a:pPr marL="256923" indent="-256923" defTabSz="456507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Sirius four months after 2012 MAC recommendation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2907864" y="5403876"/>
            <a:ext cx="3213129" cy="304414"/>
          </a:xfrm>
          <a:prstGeom prst="rect">
            <a:avLst/>
          </a:prstGeom>
          <a:noFill/>
        </p:spPr>
        <p:txBody>
          <a:bodyPr wrap="square" lIns="82185" tIns="41093" rIns="82185" bIns="41093" rtlCol="0">
            <a:spAutoFit/>
          </a:bodyPr>
          <a:lstStyle/>
          <a:p>
            <a:pPr algn="ctr" defTabSz="456507"/>
            <a:r>
              <a:rPr lang="en-US" sz="14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5-Bend </a:t>
            </a:r>
            <a:r>
              <a:rPr lang="en-US" sz="1400" dirty="0" err="1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Achromat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, </a:t>
            </a:r>
            <a:r>
              <a:rPr lang="en-US" sz="1400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518m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circumference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8452379" y="5482984"/>
            <a:ext cx="725487" cy="325438"/>
          </a:xfrm>
          <a:prstGeom prst="rect">
            <a:avLst/>
          </a:prstGeom>
          <a:noFill/>
        </p:spPr>
        <p:txBody>
          <a:bodyPr wrap="none" lIns="78586" tIns="39293" rIns="78586" bIns="39293">
            <a:spAutoFit/>
          </a:bodyPr>
          <a:lstStyle/>
          <a:p>
            <a:pPr defTabSz="8964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MS PGothic" pitchFamily="34" charset="-128"/>
              </a:rPr>
              <a:t>6-m SS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-16931" y="5516849"/>
            <a:ext cx="725487" cy="325438"/>
          </a:xfrm>
          <a:prstGeom prst="rect">
            <a:avLst/>
          </a:prstGeom>
          <a:noFill/>
        </p:spPr>
        <p:txBody>
          <a:bodyPr wrap="none" lIns="78586" tIns="39293" rIns="78586" bIns="39293">
            <a:spAutoFit/>
          </a:bodyPr>
          <a:lstStyle/>
          <a:p>
            <a:pPr defTabSz="89641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MS PGothic" pitchFamily="34" charset="-128"/>
              </a:rPr>
              <a:t>7-m SS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253998" y="4475009"/>
            <a:ext cx="2269070" cy="329210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txBody>
          <a:bodyPr wrap="square" lIns="82185" tIns="41093" rIns="82185" bIns="41093" rtlCol="0">
            <a:spAutoFit/>
          </a:bodyPr>
          <a:lstStyle/>
          <a:p>
            <a:pPr defTabSz="456507"/>
            <a:r>
              <a:rPr lang="en-US" sz="16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Emittance: </a:t>
            </a: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0.28 </a:t>
            </a:r>
            <a:r>
              <a:rPr lang="en-US" sz="1600" b="1" dirty="0" err="1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nm.rad</a:t>
            </a:r>
            <a:endParaRPr lang="en-US" sz="1600" b="1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293143"/>
            <a:ext cx="1342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Ricardo Rodrigues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09337" y="6045210"/>
            <a:ext cx="3903586" cy="430865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txBody>
          <a:bodyPr wrap="none" lIns="91417" tIns="45709" rIns="91417" bIns="45709" rtlCol="0">
            <a:spAutoFit/>
          </a:bodyPr>
          <a:lstStyle/>
          <a:p>
            <a:r>
              <a:rPr lang="en-US" sz="2200" dirty="0" err="1">
                <a:solidFill>
                  <a:prstClr val="black"/>
                </a:solidFill>
              </a:rPr>
              <a:t>Emittance</a:t>
            </a:r>
            <a:r>
              <a:rPr lang="en-US" sz="2200" dirty="0">
                <a:solidFill>
                  <a:prstClr val="black"/>
                </a:solidFill>
              </a:rPr>
              <a:t> of UVX = 100 </a:t>
            </a:r>
            <a:r>
              <a:rPr lang="en-US" sz="2200" dirty="0" err="1">
                <a:solidFill>
                  <a:prstClr val="black"/>
                </a:solidFill>
              </a:rPr>
              <a:t>nm.rad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76534" y="4267200"/>
            <a:ext cx="181777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MBA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00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6" y="1202266"/>
            <a:ext cx="9144000" cy="2099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4" y="3454401"/>
            <a:ext cx="90931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20 5BA-cells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Low field electromagnetic dipoles (B1, B2) – 0.58 T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Permanent magnet (</a:t>
            </a:r>
            <a:r>
              <a:rPr lang="en-US" dirty="0" err="1" smtClean="0">
                <a:solidFill>
                  <a:prstClr val="black"/>
                </a:solidFill>
              </a:rPr>
              <a:t>NdFeB</a:t>
            </a:r>
            <a:r>
              <a:rPr lang="en-US" dirty="0" smtClean="0">
                <a:solidFill>
                  <a:prstClr val="black"/>
                </a:solidFill>
              </a:rPr>
              <a:t>) combined central dipole (BC) with a high field </a:t>
            </a:r>
            <a:r>
              <a:rPr lang="en-US" dirty="0" err="1" smtClean="0">
                <a:solidFill>
                  <a:prstClr val="black"/>
                </a:solidFill>
              </a:rPr>
              <a:t>superbend</a:t>
            </a:r>
            <a:r>
              <a:rPr lang="en-US" dirty="0" smtClean="0">
                <a:solidFill>
                  <a:prstClr val="black"/>
                </a:solidFill>
              </a:rPr>
              <a:t> – 3.2 T -&gt; hard x-ray (</a:t>
            </a:r>
            <a:r>
              <a:rPr lang="en-US" dirty="0" err="1" smtClean="0">
                <a:solidFill>
                  <a:prstClr val="black"/>
                </a:solidFill>
              </a:rPr>
              <a:t>ε</a:t>
            </a:r>
            <a:r>
              <a:rPr lang="en-US" baseline="-25000" dirty="0" err="1" smtClean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=19.2 </a:t>
            </a:r>
            <a:r>
              <a:rPr lang="en-US" dirty="0" err="1" smtClean="0">
                <a:solidFill>
                  <a:prstClr val="black"/>
                </a:solidFill>
              </a:rPr>
              <a:t>keV</a:t>
            </a:r>
            <a:r>
              <a:rPr lang="en-US" dirty="0" smtClean="0">
                <a:solidFill>
                  <a:prstClr val="black"/>
                </a:solidFill>
              </a:rPr>
              <a:t>) dipole source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Achromatic cells and low field dipoles -&gt; IDs help to reduce the </a:t>
            </a:r>
            <a:r>
              <a:rPr lang="en-US" dirty="0" err="1" smtClean="0">
                <a:solidFill>
                  <a:prstClr val="black"/>
                </a:solidFill>
              </a:rPr>
              <a:t>emittance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19"/>
          <a:stretch/>
        </p:blipFill>
        <p:spPr>
          <a:xfrm>
            <a:off x="1422399" y="84665"/>
            <a:ext cx="7281334" cy="795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293143"/>
            <a:ext cx="65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Liu Lin</a:t>
            </a:r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3467" y="1286933"/>
            <a:ext cx="7636932" cy="1693334"/>
            <a:chOff x="643467" y="1270000"/>
            <a:chExt cx="7636932" cy="1693334"/>
          </a:xfrm>
        </p:grpSpPr>
        <p:sp>
          <p:nvSpPr>
            <p:cNvPr id="4" name="Oval 3"/>
            <p:cNvSpPr/>
            <p:nvPr/>
          </p:nvSpPr>
          <p:spPr>
            <a:xfrm>
              <a:off x="643467" y="1270000"/>
              <a:ext cx="999066" cy="15409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184400" y="1270000"/>
              <a:ext cx="999066" cy="15409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655733" y="1303867"/>
              <a:ext cx="999066" cy="15409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7281333" y="1422401"/>
              <a:ext cx="999066" cy="15409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3691466" y="1134534"/>
            <a:ext cx="1507067" cy="2319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601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36133"/>
            <a:ext cx="9144000" cy="4809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1066" y="135468"/>
            <a:ext cx="6519333" cy="782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93143"/>
            <a:ext cx="65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Liu Lin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02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85334"/>
            <a:ext cx="9144000" cy="4893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1066" y="135468"/>
            <a:ext cx="6519333" cy="782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93143"/>
            <a:ext cx="65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Liu Lin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664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BCD2E38-182F-420A-8DC0-ABECD37CCA7F}" type="slidenum">
              <a:rPr lang="en-US" altLang="pt-BR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alt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aixaDeTexto 12"/>
          <p:cNvSpPr txBox="1">
            <a:spLocks noChangeArrowheads="1"/>
          </p:cNvSpPr>
          <p:nvPr/>
        </p:nvSpPr>
        <p:spPr bwMode="auto">
          <a:xfrm>
            <a:off x="2244196" y="149206"/>
            <a:ext cx="5675343" cy="3597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29" tIns="41014" rIns="82029" bIns="41014">
            <a:spAutoFit/>
          </a:bodyPr>
          <a:lstStyle/>
          <a:p>
            <a:pPr algn="ctr" defTabSz="455728"/>
            <a:r>
              <a:rPr lang="en-US" altLang="pt-BR" sz="1800" b="1" i="1" dirty="0">
                <a:solidFill>
                  <a:srgbClr val="002060"/>
                </a:solidFill>
                <a:latin typeface="Calibri" pitchFamily="34" charset="0"/>
                <a:ea typeface="MS PGothic" pitchFamily="34" charset="-128"/>
              </a:rPr>
              <a:t>Natural emittance of some Light Sources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66" y="560911"/>
            <a:ext cx="7887575" cy="5128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22815" y="5943615"/>
            <a:ext cx="3796561" cy="46596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lIns="91307" tIns="45660" rIns="91307" bIns="45660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</a:t>
            </a:r>
            <a:r>
              <a:rPr lang="en-US" baseline="30000" dirty="0" smtClean="0">
                <a:solidFill>
                  <a:prstClr val="black"/>
                </a:solidFill>
              </a:rPr>
              <a:t>th</a:t>
            </a:r>
            <a:r>
              <a:rPr lang="en-US" dirty="0" smtClean="0">
                <a:solidFill>
                  <a:prstClr val="black"/>
                </a:solidFill>
              </a:rPr>
              <a:t> Generation Storage Rings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806267" y="3115733"/>
            <a:ext cx="355600" cy="12869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60" rIns="91307" bIns="4566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93143"/>
            <a:ext cx="1122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Harry </a:t>
            </a:r>
            <a:r>
              <a:rPr lang="en-US" sz="1200" dirty="0" err="1" smtClean="0">
                <a:solidFill>
                  <a:prstClr val="black"/>
                </a:solidFill>
              </a:rPr>
              <a:t>Westfahl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043084" y="3852332"/>
            <a:ext cx="65616" cy="76202"/>
          </a:xfrm>
          <a:prstGeom prst="ellipse">
            <a:avLst/>
          </a:prstGeom>
          <a:solidFill>
            <a:srgbClr val="1D13C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897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15"/>
          <p:cNvSpPr/>
          <p:nvPr/>
        </p:nvSpPr>
        <p:spPr>
          <a:xfrm>
            <a:off x="2645555" y="902598"/>
            <a:ext cx="4127227" cy="528889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79693" tIns="39846" rIns="79693" bIns="39846" anchor="ctr"/>
          <a:lstStyle/>
          <a:p>
            <a:pPr algn="ctr" defTabSz="4570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5555" y="981772"/>
            <a:ext cx="4019937" cy="513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7"/>
          <p:cNvSpPr txBox="1">
            <a:spLocks noChangeArrowheads="1"/>
          </p:cNvSpPr>
          <p:nvPr/>
        </p:nvSpPr>
        <p:spPr bwMode="auto">
          <a:xfrm>
            <a:off x="7917648" y="2222661"/>
            <a:ext cx="681443" cy="35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693" tIns="39846" rIns="79693" bIns="39846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1F497D"/>
                </a:solidFill>
                <a:latin typeface="Calibri" pitchFamily="34" charset="0"/>
                <a:ea typeface="+mn-ea"/>
                <a:cs typeface="+mn-cs"/>
              </a:rPr>
              <a:t>Sirius</a:t>
            </a:r>
          </a:p>
        </p:txBody>
      </p:sp>
      <p:sp>
        <p:nvSpPr>
          <p:cNvPr id="7" name="CaixaDeTexto 7"/>
          <p:cNvSpPr txBox="1">
            <a:spLocks noChangeArrowheads="1"/>
          </p:cNvSpPr>
          <p:nvPr/>
        </p:nvSpPr>
        <p:spPr bwMode="auto">
          <a:xfrm>
            <a:off x="7791346" y="3594550"/>
            <a:ext cx="575269" cy="35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693" tIns="39846" rIns="79693" bIns="39846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>
                <a:solidFill>
                  <a:srgbClr val="1F497D"/>
                </a:solidFill>
                <a:latin typeface="Calibri" pitchFamily="34" charset="0"/>
                <a:ea typeface="+mn-ea"/>
                <a:cs typeface="+mn-cs"/>
              </a:rPr>
              <a:t>UVX</a:t>
            </a:r>
          </a:p>
        </p:txBody>
      </p:sp>
      <p:cxnSp>
        <p:nvCxnSpPr>
          <p:cNvPr id="8" name="Conector de seta reta 14"/>
          <p:cNvCxnSpPr/>
          <p:nvPr/>
        </p:nvCxnSpPr>
        <p:spPr>
          <a:xfrm>
            <a:off x="2557280" y="4638219"/>
            <a:ext cx="935721" cy="690982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7966" y="3711151"/>
            <a:ext cx="1260305" cy="1579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Conector de seta reta 17"/>
          <p:cNvCxnSpPr/>
          <p:nvPr/>
        </p:nvCxnSpPr>
        <p:spPr>
          <a:xfrm rot="16200000" flipV="1">
            <a:off x="5869510" y="3647604"/>
            <a:ext cx="629081" cy="569039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4852" y="3921326"/>
            <a:ext cx="2251708" cy="1109891"/>
          </a:xfrm>
          <a:prstGeom prst="rect">
            <a:avLst/>
          </a:prstGeom>
          <a:ln w="5715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3" descr="cameraNight00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9805" y="2549439"/>
            <a:ext cx="2095529" cy="1045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Conector de seta reta 18"/>
          <p:cNvCxnSpPr/>
          <p:nvPr/>
        </p:nvCxnSpPr>
        <p:spPr>
          <a:xfrm rot="16200000" flipV="1">
            <a:off x="6303471" y="2104465"/>
            <a:ext cx="531193" cy="450885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Retângulo 15"/>
          <p:cNvSpPr/>
          <p:nvPr/>
        </p:nvSpPr>
        <p:spPr>
          <a:xfrm>
            <a:off x="6224113" y="2140606"/>
            <a:ext cx="130376" cy="21161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79693" tIns="39846" rIns="79693" bIns="39846" anchor="ctr"/>
          <a:lstStyle/>
          <a:p>
            <a:pPr algn="ctr" defTabSz="4570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Retângulo 15"/>
          <p:cNvSpPr/>
          <p:nvPr/>
        </p:nvSpPr>
        <p:spPr>
          <a:xfrm>
            <a:off x="3708297" y="1597178"/>
            <a:ext cx="2515816" cy="54342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79693" tIns="39846" rIns="79693" bIns="39846" anchor="ctr"/>
          <a:lstStyle/>
          <a:p>
            <a:pPr algn="ctr" defTabSz="4570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Retângulo 15"/>
          <p:cNvSpPr/>
          <p:nvPr/>
        </p:nvSpPr>
        <p:spPr>
          <a:xfrm>
            <a:off x="4050985" y="1627888"/>
            <a:ext cx="2490009" cy="28286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79693" tIns="39846" rIns="79693" bIns="39846" anchor="ctr"/>
          <a:lstStyle/>
          <a:p>
            <a:pPr algn="ctr" defTabSz="45708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Título 1"/>
          <p:cNvSpPr>
            <a:spLocks/>
          </p:cNvSpPr>
          <p:nvPr/>
        </p:nvSpPr>
        <p:spPr bwMode="auto">
          <a:xfrm>
            <a:off x="575734" y="0"/>
            <a:ext cx="7822581" cy="69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693" tIns="39846" rIns="79693" bIns="39846" anchor="ctr"/>
          <a:lstStyle/>
          <a:p>
            <a:pPr algn="ctr" defTabSz="79413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8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+mn-ea"/>
                <a:cs typeface="+mn-cs"/>
              </a:rPr>
              <a:t>Brightness evolution of X-ray sources</a:t>
            </a:r>
            <a:endParaRPr lang="en-US" sz="2800" dirty="0">
              <a:solidFill>
                <a:srgbClr val="008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73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xfrm>
            <a:off x="7009686" y="6503902"/>
            <a:ext cx="2134314" cy="3640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A3BD537-9EE4-46C9-8158-3DC273FF12F9}" type="slidenum">
              <a:rPr lang="en-US" altLang="pt-BR"/>
              <a:pPr/>
              <a:t>27</a:t>
            </a:fld>
            <a:endParaRPr lang="en-US" altLang="pt-BR" dirty="0"/>
          </a:p>
        </p:txBody>
      </p:sp>
      <p:grpSp>
        <p:nvGrpSpPr>
          <p:cNvPr id="5" name="Grupo 126"/>
          <p:cNvGrpSpPr/>
          <p:nvPr/>
        </p:nvGrpSpPr>
        <p:grpSpPr>
          <a:xfrm>
            <a:off x="135467" y="1657096"/>
            <a:ext cx="8923868" cy="4792589"/>
            <a:chOff x="68570" y="1702808"/>
            <a:chExt cx="9923156" cy="5329536"/>
          </a:xfrm>
        </p:grpSpPr>
        <p:sp>
          <p:nvSpPr>
            <p:cNvPr id="6" name="Retângulo 92"/>
            <p:cNvSpPr/>
            <p:nvPr/>
          </p:nvSpPr>
          <p:spPr>
            <a:xfrm>
              <a:off x="85726" y="1702808"/>
              <a:ext cx="9906000" cy="53295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425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7" name="Conector de seta reta 160"/>
            <p:cNvCxnSpPr>
              <a:stCxn id="32" idx="3"/>
            </p:cNvCxnSpPr>
            <p:nvPr/>
          </p:nvCxnSpPr>
          <p:spPr>
            <a:xfrm>
              <a:off x="3213953" y="3699700"/>
              <a:ext cx="4059693" cy="2159908"/>
            </a:xfrm>
            <a:prstGeom prst="straightConnector1">
              <a:avLst/>
            </a:prstGeom>
            <a:ln w="57150" cap="rnd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de seta reta 142"/>
            <p:cNvCxnSpPr>
              <a:stCxn id="31" idx="3"/>
              <a:endCxn id="23" idx="1"/>
            </p:cNvCxnSpPr>
            <p:nvPr/>
          </p:nvCxnSpPr>
          <p:spPr>
            <a:xfrm>
              <a:off x="1667596" y="6066095"/>
              <a:ext cx="1607446" cy="297131"/>
            </a:xfrm>
            <a:prstGeom prst="straightConnector1">
              <a:avLst/>
            </a:prstGeom>
            <a:ln w="57150" cap="rnd">
              <a:solidFill>
                <a:srgbClr val="93CDDD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143"/>
            <p:cNvCxnSpPr>
              <a:stCxn id="31" idx="0"/>
              <a:endCxn id="27" idx="2"/>
            </p:cNvCxnSpPr>
            <p:nvPr/>
          </p:nvCxnSpPr>
          <p:spPr>
            <a:xfrm flipH="1" flipV="1">
              <a:off x="768273" y="4669271"/>
              <a:ext cx="253329" cy="1142488"/>
            </a:xfrm>
            <a:prstGeom prst="straightConnector1">
              <a:avLst/>
            </a:prstGeom>
            <a:ln w="57150" cap="rnd">
              <a:solidFill>
                <a:srgbClr val="93CDDD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131"/>
            <p:cNvCxnSpPr>
              <a:stCxn id="23" idx="3"/>
            </p:cNvCxnSpPr>
            <p:nvPr/>
          </p:nvCxnSpPr>
          <p:spPr>
            <a:xfrm flipV="1">
              <a:off x="4567031" y="3090233"/>
              <a:ext cx="2706615" cy="3272993"/>
            </a:xfrm>
            <a:prstGeom prst="straightConnector1">
              <a:avLst/>
            </a:prstGeom>
            <a:ln w="57150" cap="rnd"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de seta reta 95"/>
            <p:cNvCxnSpPr>
              <a:stCxn id="24" idx="3"/>
            </p:cNvCxnSpPr>
            <p:nvPr/>
          </p:nvCxnSpPr>
          <p:spPr>
            <a:xfrm flipV="1">
              <a:off x="3194622" y="4765635"/>
              <a:ext cx="258549" cy="4872"/>
            </a:xfrm>
            <a:prstGeom prst="straightConnector1">
              <a:avLst/>
            </a:prstGeom>
            <a:ln w="57150" cap="rnd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45"/>
            <p:cNvCxnSpPr>
              <a:stCxn id="23" idx="3"/>
              <a:endCxn id="34" idx="1"/>
            </p:cNvCxnSpPr>
            <p:nvPr/>
          </p:nvCxnSpPr>
          <p:spPr>
            <a:xfrm flipV="1">
              <a:off x="4567031" y="4855870"/>
              <a:ext cx="2718000" cy="1507356"/>
            </a:xfrm>
            <a:prstGeom prst="straightConnector1">
              <a:avLst/>
            </a:prstGeom>
            <a:ln w="57150" cap="rnd"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de seta reta 75"/>
            <p:cNvCxnSpPr/>
            <p:nvPr/>
          </p:nvCxnSpPr>
          <p:spPr>
            <a:xfrm flipV="1">
              <a:off x="5074543" y="3810333"/>
              <a:ext cx="2210487" cy="725257"/>
            </a:xfrm>
            <a:prstGeom prst="straightConnector1">
              <a:avLst/>
            </a:prstGeom>
            <a:ln w="57150" cap="rnd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de seta reta 66"/>
            <p:cNvCxnSpPr>
              <a:stCxn id="23" idx="3"/>
            </p:cNvCxnSpPr>
            <p:nvPr/>
          </p:nvCxnSpPr>
          <p:spPr>
            <a:xfrm flipV="1">
              <a:off x="4567031" y="4003607"/>
              <a:ext cx="2718000" cy="2359619"/>
            </a:xfrm>
            <a:prstGeom prst="straightConnector1">
              <a:avLst/>
            </a:prstGeom>
            <a:ln w="57150" cap="rnd"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de seta reta 68"/>
            <p:cNvCxnSpPr>
              <a:stCxn id="23" idx="3"/>
              <a:endCxn id="35" idx="1"/>
            </p:cNvCxnSpPr>
            <p:nvPr/>
          </p:nvCxnSpPr>
          <p:spPr>
            <a:xfrm flipV="1">
              <a:off x="4567031" y="6164218"/>
              <a:ext cx="2706615" cy="199008"/>
            </a:xfrm>
            <a:prstGeom prst="straightConnector1">
              <a:avLst/>
            </a:prstGeom>
            <a:ln w="57150" cap="rnd">
              <a:solidFill>
                <a:schemeClr val="bg2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61"/>
            <p:cNvCxnSpPr>
              <a:stCxn id="27" idx="3"/>
              <a:endCxn id="32" idx="1"/>
            </p:cNvCxnSpPr>
            <p:nvPr/>
          </p:nvCxnSpPr>
          <p:spPr>
            <a:xfrm flipV="1">
              <a:off x="1467975" y="3699699"/>
              <a:ext cx="218953" cy="107726"/>
            </a:xfrm>
            <a:prstGeom prst="straightConnector1">
              <a:avLst/>
            </a:prstGeom>
            <a:ln w="57150" cap="rnd">
              <a:solidFill>
                <a:schemeClr val="accent3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e seta reta 107"/>
            <p:cNvCxnSpPr/>
            <p:nvPr/>
          </p:nvCxnSpPr>
          <p:spPr>
            <a:xfrm flipV="1">
              <a:off x="6796010" y="2820747"/>
              <a:ext cx="489020" cy="513003"/>
            </a:xfrm>
            <a:prstGeom prst="straightConnector1">
              <a:avLst/>
            </a:prstGeom>
            <a:ln w="57150" cap="rnd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91"/>
            <p:cNvCxnSpPr>
              <a:endCxn id="37" idx="1"/>
            </p:cNvCxnSpPr>
            <p:nvPr/>
          </p:nvCxnSpPr>
          <p:spPr>
            <a:xfrm flipV="1">
              <a:off x="6796010" y="2011760"/>
              <a:ext cx="489021" cy="350444"/>
            </a:xfrm>
            <a:prstGeom prst="straightConnector1">
              <a:avLst/>
            </a:prstGeom>
            <a:ln w="57150" cap="rnd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84"/>
            <p:cNvCxnSpPr/>
            <p:nvPr/>
          </p:nvCxnSpPr>
          <p:spPr>
            <a:xfrm flipV="1">
              <a:off x="840263" y="2621478"/>
              <a:ext cx="827333" cy="1122822"/>
            </a:xfrm>
            <a:prstGeom prst="straightConnector1">
              <a:avLst/>
            </a:prstGeom>
            <a:ln w="57150" cap="rnd">
              <a:solidFill>
                <a:schemeClr val="accent3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69"/>
            <p:cNvCxnSpPr/>
            <p:nvPr/>
          </p:nvCxnSpPr>
          <p:spPr>
            <a:xfrm>
              <a:off x="840263" y="3720595"/>
              <a:ext cx="827165" cy="1062965"/>
            </a:xfrm>
            <a:prstGeom prst="straightConnector1">
              <a:avLst/>
            </a:prstGeom>
            <a:ln w="57150" cap="rnd">
              <a:solidFill>
                <a:schemeClr val="accent3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de seta reta 46"/>
            <p:cNvCxnSpPr>
              <a:stCxn id="28" idx="3"/>
            </p:cNvCxnSpPr>
            <p:nvPr/>
          </p:nvCxnSpPr>
          <p:spPr>
            <a:xfrm flipV="1">
              <a:off x="3214354" y="2621478"/>
              <a:ext cx="258334" cy="11375"/>
            </a:xfrm>
            <a:prstGeom prst="straightConnector1">
              <a:avLst/>
            </a:prstGeom>
            <a:ln w="57150" cap="rnd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de seta reta 47"/>
            <p:cNvCxnSpPr>
              <a:stCxn id="26" idx="3"/>
            </p:cNvCxnSpPr>
            <p:nvPr/>
          </p:nvCxnSpPr>
          <p:spPr>
            <a:xfrm flipV="1">
              <a:off x="5074543" y="2620924"/>
              <a:ext cx="263250" cy="158016"/>
            </a:xfrm>
            <a:prstGeom prst="straightConnector1">
              <a:avLst/>
            </a:prstGeom>
            <a:ln w="57150" cap="rnd">
              <a:solidFill>
                <a:schemeClr val="accent4">
                  <a:lumMod val="40000"/>
                  <a:lumOff val="6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ixaDeTexto 65"/>
            <p:cNvSpPr txBox="1"/>
            <p:nvPr/>
          </p:nvSpPr>
          <p:spPr>
            <a:xfrm>
              <a:off x="3275042" y="5706735"/>
              <a:ext cx="1291989" cy="131298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effectLst/>
          </p:spPr>
          <p:txBody>
            <a:bodyPr wrap="square" lIns="36000" tIns="36000" rIns="36000" bIns="36000" rtlCol="0">
              <a:spAutoFit/>
            </a:bodyPr>
            <a:lstStyle/>
            <a:p>
              <a:pPr algn="ctr" defTabSz="456425"/>
              <a:r>
                <a:rPr lang="en-US" dirty="0">
                  <a:solidFill>
                    <a:prstClr val="black"/>
                  </a:solidFill>
                  <a:latin typeface="Calibri" pitchFamily="34" charset="0"/>
                  <a:ea typeface="MS PGothic" pitchFamily="34" charset="-128"/>
                </a:rPr>
                <a:t>High orbit stability</a:t>
              </a:r>
            </a:p>
          </p:txBody>
        </p:sp>
        <p:sp>
          <p:nvSpPr>
            <p:cNvPr id="24" name="CaixaDeTexto 37"/>
            <p:cNvSpPr txBox="1"/>
            <p:nvPr/>
          </p:nvSpPr>
          <p:spPr>
            <a:xfrm>
              <a:off x="1667596" y="4422049"/>
              <a:ext cx="1527025" cy="696915"/>
            </a:xfrm>
            <a:prstGeom prst="rect">
              <a:avLst/>
            </a:prstGeom>
            <a:solidFill>
              <a:srgbClr val="CCC1DA">
                <a:alpha val="69804"/>
              </a:srgbClr>
            </a:solidFill>
            <a:ln>
              <a:noFill/>
            </a:ln>
            <a:effectLst/>
          </p:spPr>
          <p:txBody>
            <a:bodyPr wrap="square" lIns="36000" tIns="36000" rIns="36000" bIns="36000" rtlCol="0">
              <a:spAutoFit/>
            </a:bodyPr>
            <a:lstStyle/>
            <a:p>
              <a:pPr algn="ctr" defTabSz="456425"/>
              <a:r>
                <a:rPr lang="en-US" sz="1800" dirty="0">
                  <a:solidFill>
                    <a:prstClr val="black"/>
                  </a:solidFill>
                  <a:latin typeface="Calibri" pitchFamily="34" charset="0"/>
                  <a:ea typeface="MS PGothic" pitchFamily="34" charset="-128"/>
                </a:rPr>
                <a:t>Low dynamic aperture</a:t>
              </a:r>
            </a:p>
          </p:txBody>
        </p:sp>
        <p:sp>
          <p:nvSpPr>
            <p:cNvPr id="25" name="CaixaDeTexto 38"/>
            <p:cNvSpPr txBox="1"/>
            <p:nvPr/>
          </p:nvSpPr>
          <p:spPr>
            <a:xfrm>
              <a:off x="3457871" y="3720595"/>
              <a:ext cx="1616672" cy="1611586"/>
            </a:xfrm>
            <a:prstGeom prst="rect">
              <a:avLst/>
            </a:prstGeom>
            <a:solidFill>
              <a:srgbClr val="CCC1DA">
                <a:alpha val="69804"/>
              </a:srgbClr>
            </a:solidFill>
            <a:ln>
              <a:noFill/>
            </a:ln>
            <a:effectLst/>
          </p:spPr>
          <p:txBody>
            <a:bodyPr wrap="square" lIns="36000" tIns="36000" rIns="36000" bIns="36000" rtlCol="0">
              <a:spAutoFit/>
            </a:bodyPr>
            <a:lstStyle/>
            <a:p>
              <a:pPr defTabSz="456425"/>
              <a:r>
                <a:rPr lang="en-US" sz="1800" dirty="0">
                  <a:solidFill>
                    <a:prstClr val="black"/>
                  </a:solidFill>
                  <a:latin typeface="Calibri" pitchFamily="34" charset="0"/>
                  <a:ea typeface="MS PGothic" pitchFamily="34" charset="-128"/>
                </a:rPr>
                <a:t>Small clearance for injection </a:t>
              </a:r>
            </a:p>
            <a:p>
              <a:pPr defTabSz="456425"/>
              <a:endParaRPr lang="en-US" sz="18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endParaRPr>
            </a:p>
            <a:p>
              <a:pPr defTabSz="456425"/>
              <a:r>
                <a:rPr lang="en-US" sz="1800" dirty="0">
                  <a:solidFill>
                    <a:prstClr val="black"/>
                  </a:solidFill>
                  <a:latin typeface="Calibri" pitchFamily="34" charset="0"/>
                  <a:ea typeface="MS PGothic" pitchFamily="34" charset="-128"/>
                </a:rPr>
                <a:t>low lifetime</a:t>
              </a:r>
            </a:p>
          </p:txBody>
        </p:sp>
        <p:sp>
          <p:nvSpPr>
            <p:cNvPr id="26" name="CaixaDeTexto 41"/>
            <p:cNvSpPr txBox="1"/>
            <p:nvPr/>
          </p:nvSpPr>
          <p:spPr>
            <a:xfrm>
              <a:off x="3457871" y="2280923"/>
              <a:ext cx="1616672" cy="996033"/>
            </a:xfrm>
            <a:prstGeom prst="rect">
              <a:avLst/>
            </a:prstGeom>
            <a:solidFill>
              <a:srgbClr val="CCC1DA">
                <a:alpha val="69804"/>
              </a:srgbClr>
            </a:solidFill>
            <a:ln>
              <a:noFill/>
            </a:ln>
            <a:effectLst/>
          </p:spPr>
          <p:txBody>
            <a:bodyPr wrap="square" lIns="36000" tIns="36000" rIns="36000" bIns="36000" rtlCol="0">
              <a:spAutoFit/>
            </a:bodyPr>
            <a:lstStyle/>
            <a:p>
              <a:pPr algn="ctr" defTabSz="456425"/>
              <a:r>
                <a:rPr lang="en-US" sz="1800" dirty="0">
                  <a:solidFill>
                    <a:prstClr val="black"/>
                  </a:solidFill>
                  <a:latin typeface="Calibri" pitchFamily="34" charset="0"/>
                  <a:ea typeface="MS PGothic" pitchFamily="34" charset="-128"/>
                </a:rPr>
                <a:t>Narrow vacuum chambers</a:t>
              </a:r>
            </a:p>
          </p:txBody>
        </p:sp>
        <p:sp>
          <p:nvSpPr>
            <p:cNvPr id="27" name="CaixaDeTexto 16"/>
            <p:cNvSpPr txBox="1"/>
            <p:nvPr/>
          </p:nvSpPr>
          <p:spPr>
            <a:xfrm>
              <a:off x="68570" y="2945579"/>
              <a:ext cx="1399405" cy="172369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effectLst/>
          </p:spPr>
          <p:txBody>
            <a:bodyPr wrap="square" lIns="36000" tIns="36000" rIns="36000" bIns="36000" rtlCol="0">
              <a:spAutoFit/>
            </a:bodyPr>
            <a:lstStyle/>
            <a:p>
              <a:pPr algn="ctr" defTabSz="456425"/>
              <a:r>
                <a:rPr lang="en-US" dirty="0">
                  <a:solidFill>
                    <a:prstClr val="black"/>
                  </a:solidFill>
                  <a:latin typeface="Calibri" pitchFamily="34" charset="0"/>
                  <a:ea typeface="MS PGothic" pitchFamily="34" charset="-128"/>
                </a:rPr>
                <a:t>High magnetic field gradients </a:t>
              </a:r>
            </a:p>
          </p:txBody>
        </p:sp>
        <p:sp>
          <p:nvSpPr>
            <p:cNvPr id="28" name="CaixaDeTexto 31"/>
            <p:cNvSpPr txBox="1"/>
            <p:nvPr/>
          </p:nvSpPr>
          <p:spPr>
            <a:xfrm>
              <a:off x="1687329" y="2284396"/>
              <a:ext cx="1527025" cy="696915"/>
            </a:xfrm>
            <a:prstGeom prst="rect">
              <a:avLst/>
            </a:prstGeom>
            <a:solidFill>
              <a:srgbClr val="CCC1DA">
                <a:alpha val="69804"/>
              </a:srgbClr>
            </a:solidFill>
            <a:ln>
              <a:noFill/>
            </a:ln>
            <a:effectLst/>
          </p:spPr>
          <p:txBody>
            <a:bodyPr wrap="square" lIns="36000" tIns="36000" rIns="36000" bIns="36000" rtlCol="0">
              <a:spAutoFit/>
            </a:bodyPr>
            <a:lstStyle/>
            <a:p>
              <a:pPr algn="ctr" defTabSz="456425"/>
              <a:r>
                <a:rPr lang="en-US" sz="1800" dirty="0">
                  <a:solidFill>
                    <a:prstClr val="black"/>
                  </a:solidFill>
                  <a:latin typeface="Calibri" pitchFamily="34" charset="0"/>
                  <a:ea typeface="MS PGothic" pitchFamily="34" charset="-128"/>
                </a:rPr>
                <a:t>Small bore radius</a:t>
              </a:r>
            </a:p>
          </p:txBody>
        </p:sp>
        <p:sp>
          <p:nvSpPr>
            <p:cNvPr id="29" name="CaixaDeTexto 27"/>
            <p:cNvSpPr txBox="1"/>
            <p:nvPr/>
          </p:nvSpPr>
          <p:spPr>
            <a:xfrm>
              <a:off x="5337793" y="1976072"/>
              <a:ext cx="1458217" cy="1919363"/>
            </a:xfrm>
            <a:prstGeom prst="rect">
              <a:avLst/>
            </a:prstGeom>
            <a:solidFill>
              <a:srgbClr val="CCC1DA">
                <a:alpha val="69804"/>
              </a:srgbClr>
            </a:solidFill>
            <a:ln>
              <a:noFill/>
            </a:ln>
            <a:effectLst/>
          </p:spPr>
          <p:txBody>
            <a:bodyPr wrap="square" lIns="36000" tIns="36000" rIns="36000" bIns="36000" rtlCol="0">
              <a:spAutoFit/>
            </a:bodyPr>
            <a:lstStyle/>
            <a:p>
              <a:pPr defTabSz="456425"/>
              <a:r>
                <a:rPr lang="en-US" sz="1800" dirty="0">
                  <a:solidFill>
                    <a:prstClr val="black"/>
                  </a:solidFill>
                  <a:latin typeface="Calibri" pitchFamily="34" charset="0"/>
                  <a:ea typeface="MS PGothic" pitchFamily="34" charset="-128"/>
                </a:rPr>
                <a:t>High vacuum  impedance</a:t>
              </a:r>
            </a:p>
            <a:p>
              <a:pPr defTabSz="456425"/>
              <a:endParaRPr lang="en-US" sz="18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endParaRPr>
            </a:p>
            <a:p>
              <a:pPr defTabSz="456425"/>
              <a:r>
                <a:rPr lang="en-US" sz="1800" dirty="0">
                  <a:solidFill>
                    <a:prstClr val="black"/>
                  </a:solidFill>
                  <a:latin typeface="Calibri" pitchFamily="34" charset="0"/>
                  <a:ea typeface="MS PGothic" pitchFamily="34" charset="-128"/>
                </a:rPr>
                <a:t>High resistive wall impedance</a:t>
              </a:r>
            </a:p>
          </p:txBody>
        </p:sp>
        <p:grpSp>
          <p:nvGrpSpPr>
            <p:cNvPr id="30" name="Grupo 89"/>
            <p:cNvGrpSpPr/>
            <p:nvPr/>
          </p:nvGrpSpPr>
          <p:grpSpPr>
            <a:xfrm>
              <a:off x="7273646" y="1817319"/>
              <a:ext cx="2622829" cy="4998804"/>
              <a:chOff x="7187921" y="1769694"/>
              <a:chExt cx="2622829" cy="4739574"/>
            </a:xfrm>
          </p:grpSpPr>
          <p:sp>
            <p:nvSpPr>
              <p:cNvPr id="33" name="CaixaDeTexto 73"/>
              <p:cNvSpPr txBox="1"/>
              <p:nvPr/>
            </p:nvSpPr>
            <p:spPr>
              <a:xfrm>
                <a:off x="7199305" y="3367495"/>
                <a:ext cx="2611445" cy="660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effectLst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162630" indent="-162630" defTabSz="456425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prstClr val="black"/>
                    </a:solidFill>
                    <a:latin typeface="Calibri" pitchFamily="34" charset="0"/>
                    <a:ea typeface="MS PGothic" pitchFamily="34" charset="-128"/>
                  </a:rPr>
                  <a:t>Special </a:t>
                </a:r>
                <a:r>
                  <a:rPr lang="en-US" sz="1800" b="1" dirty="0">
                    <a:solidFill>
                      <a:prstClr val="black"/>
                    </a:solidFill>
                    <a:latin typeface="Calibri" pitchFamily="34" charset="0"/>
                    <a:ea typeface="MS PGothic" pitchFamily="34" charset="-128"/>
                  </a:rPr>
                  <a:t>injection hardware</a:t>
                </a:r>
              </a:p>
            </p:txBody>
          </p:sp>
          <p:sp>
            <p:nvSpPr>
              <p:cNvPr id="34" name="CaixaDeTexto 67"/>
              <p:cNvSpPr txBox="1"/>
              <p:nvPr/>
            </p:nvSpPr>
            <p:spPr>
              <a:xfrm>
                <a:off x="7199305" y="4320283"/>
                <a:ext cx="2611445" cy="660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effectLst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162630" indent="-162630" defTabSz="456425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prstClr val="black"/>
                    </a:solidFill>
                    <a:latin typeface="Calibri" pitchFamily="34" charset="0"/>
                    <a:ea typeface="MS PGothic" pitchFamily="34" charset="-128"/>
                  </a:rPr>
                  <a:t>Tight </a:t>
                </a:r>
                <a:r>
                  <a:rPr lang="en-US" sz="1800" b="1" dirty="0">
                    <a:solidFill>
                      <a:prstClr val="black"/>
                    </a:solidFill>
                    <a:latin typeface="Calibri" pitchFamily="34" charset="0"/>
                    <a:ea typeface="MS PGothic" pitchFamily="34" charset="-128"/>
                  </a:rPr>
                  <a:t>orbit correction </a:t>
                </a:r>
                <a:r>
                  <a:rPr lang="en-US" sz="1800" dirty="0">
                    <a:solidFill>
                      <a:prstClr val="black"/>
                    </a:solidFill>
                    <a:latin typeface="Calibri" pitchFamily="34" charset="0"/>
                    <a:ea typeface="MS PGothic" pitchFamily="34" charset="-128"/>
                  </a:rPr>
                  <a:t>with fast feedback</a:t>
                </a:r>
              </a:p>
            </p:txBody>
          </p:sp>
          <p:sp>
            <p:nvSpPr>
              <p:cNvPr id="35" name="CaixaDeTexto 42"/>
              <p:cNvSpPr txBox="1"/>
              <p:nvPr/>
            </p:nvSpPr>
            <p:spPr>
              <a:xfrm>
                <a:off x="7187921" y="5273072"/>
                <a:ext cx="2611445" cy="123619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effectLst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308255" indent="-308255" defTabSz="456425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prstClr val="black"/>
                    </a:solidFill>
                    <a:latin typeface="Calibri" pitchFamily="34" charset="0"/>
                    <a:ea typeface="MS PGothic" pitchFamily="34" charset="-128"/>
                  </a:rPr>
                  <a:t>Stable </a:t>
                </a:r>
                <a:r>
                  <a:rPr lang="en-US" sz="1800" b="1" dirty="0">
                    <a:solidFill>
                      <a:prstClr val="black"/>
                    </a:solidFill>
                    <a:latin typeface="Calibri" pitchFamily="34" charset="0"/>
                    <a:ea typeface="MS PGothic" pitchFamily="34" charset="-128"/>
                  </a:rPr>
                  <a:t>magnets</a:t>
                </a:r>
                <a:r>
                  <a:rPr lang="en-US" sz="1800" dirty="0">
                    <a:solidFill>
                      <a:prstClr val="black"/>
                    </a:solidFill>
                    <a:latin typeface="Calibri" pitchFamily="34" charset="0"/>
                    <a:ea typeface="MS PGothic" pitchFamily="34" charset="-128"/>
                  </a:rPr>
                  <a:t>, </a:t>
                </a:r>
                <a:r>
                  <a:rPr lang="en-US" sz="1800" b="1" dirty="0">
                    <a:solidFill>
                      <a:prstClr val="black"/>
                    </a:solidFill>
                    <a:latin typeface="Calibri" pitchFamily="34" charset="0"/>
                    <a:ea typeface="MS PGothic" pitchFamily="34" charset="-128"/>
                  </a:rPr>
                  <a:t>girders</a:t>
                </a:r>
                <a:r>
                  <a:rPr lang="en-US" sz="1800" dirty="0">
                    <a:solidFill>
                      <a:prstClr val="black"/>
                    </a:solidFill>
                    <a:latin typeface="Calibri" pitchFamily="34" charset="0"/>
                    <a:ea typeface="MS PGothic" pitchFamily="34" charset="-128"/>
                  </a:rPr>
                  <a:t> and </a:t>
                </a:r>
                <a:r>
                  <a:rPr lang="en-US" sz="1800" b="1" dirty="0">
                    <a:solidFill>
                      <a:prstClr val="black"/>
                    </a:solidFill>
                    <a:latin typeface="Calibri" pitchFamily="34" charset="0"/>
                    <a:ea typeface="MS PGothic" pitchFamily="34" charset="-128"/>
                  </a:rPr>
                  <a:t>floor</a:t>
                </a:r>
                <a:endParaRPr lang="en-US" sz="1800" dirty="0">
                  <a:solidFill>
                    <a:prstClr val="black"/>
                  </a:solidFill>
                  <a:latin typeface="Calibri" pitchFamily="34" charset="0"/>
                  <a:ea typeface="MS PGothic" pitchFamily="34" charset="-128"/>
                </a:endParaRPr>
              </a:p>
              <a:p>
                <a:pPr marL="308255" indent="-308255" defTabSz="456425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prstClr val="black"/>
                    </a:solidFill>
                    <a:latin typeface="Calibri" pitchFamily="34" charset="0"/>
                    <a:ea typeface="MS PGothic" pitchFamily="34" charset="-128"/>
                  </a:rPr>
                  <a:t>Stable </a:t>
                </a:r>
                <a:r>
                  <a:rPr lang="en-US" sz="1800" b="1" dirty="0">
                    <a:solidFill>
                      <a:prstClr val="black"/>
                    </a:solidFill>
                    <a:latin typeface="Calibri" pitchFamily="34" charset="0"/>
                    <a:ea typeface="MS PGothic" pitchFamily="34" charset="-128"/>
                  </a:rPr>
                  <a:t>power supplies</a:t>
                </a:r>
              </a:p>
            </p:txBody>
          </p:sp>
          <p:sp>
            <p:nvSpPr>
              <p:cNvPr id="36" name="CaixaDeTexto 43"/>
              <p:cNvSpPr txBox="1"/>
              <p:nvPr/>
            </p:nvSpPr>
            <p:spPr>
              <a:xfrm>
                <a:off x="7199305" y="2414706"/>
                <a:ext cx="2611445" cy="660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effectLst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162630" indent="-162630" defTabSz="456425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prstClr val="black"/>
                    </a:solidFill>
                    <a:latin typeface="Calibri" pitchFamily="34" charset="0"/>
                    <a:ea typeface="MS PGothic" pitchFamily="34" charset="-128"/>
                  </a:rPr>
                  <a:t>Minimize </a:t>
                </a:r>
                <a:r>
                  <a:rPr lang="en-US" sz="1800" b="1" dirty="0">
                    <a:solidFill>
                      <a:prstClr val="black"/>
                    </a:solidFill>
                    <a:latin typeface="Calibri" pitchFamily="34" charset="0"/>
                    <a:ea typeface="MS PGothic" pitchFamily="34" charset="-128"/>
                  </a:rPr>
                  <a:t>RF induced instabilities</a:t>
                </a:r>
              </a:p>
            </p:txBody>
          </p:sp>
          <p:sp>
            <p:nvSpPr>
              <p:cNvPr id="37" name="CaixaDeTexto 53"/>
              <p:cNvSpPr txBox="1"/>
              <p:nvPr/>
            </p:nvSpPr>
            <p:spPr>
              <a:xfrm>
                <a:off x="7199305" y="1769694"/>
                <a:ext cx="2611445" cy="36871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effectLst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162630" indent="-162630" defTabSz="456425"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solidFill>
                      <a:prstClr val="black"/>
                    </a:solidFill>
                    <a:latin typeface="Calibri" pitchFamily="34" charset="0"/>
                    <a:ea typeface="MS PGothic" pitchFamily="34" charset="-128"/>
                  </a:rPr>
                  <a:t>Special pumping</a:t>
                </a:r>
              </a:p>
            </p:txBody>
          </p:sp>
        </p:grpSp>
        <p:sp>
          <p:nvSpPr>
            <p:cNvPr id="31" name="CaixaDeTexto 141"/>
            <p:cNvSpPr txBox="1"/>
            <p:nvPr/>
          </p:nvSpPr>
          <p:spPr>
            <a:xfrm>
              <a:off x="375607" y="5811759"/>
              <a:ext cx="1291989" cy="508672"/>
            </a:xfrm>
            <a:prstGeom prst="rect">
              <a:avLst/>
            </a:prstGeom>
            <a:solidFill>
              <a:srgbClr val="93CDDD"/>
            </a:solidFill>
            <a:ln>
              <a:noFill/>
            </a:ln>
            <a:effectLst/>
          </p:spPr>
          <p:txBody>
            <a:bodyPr wrap="square" lIns="36000" tIns="36000" rIns="36000" bIns="36000" rtlCol="0">
              <a:spAutoFit/>
            </a:bodyPr>
            <a:lstStyle/>
            <a:p>
              <a:pPr algn="ctr" defTabSz="456425"/>
              <a:r>
                <a:rPr lang="en-US" sz="2500" b="1" dirty="0" smtClean="0">
                  <a:solidFill>
                    <a:prstClr val="black"/>
                  </a:solidFill>
                  <a:latin typeface="Calibri" pitchFamily="34" charset="0"/>
                  <a:ea typeface="MS PGothic" pitchFamily="34" charset="-128"/>
                </a:rPr>
                <a:t>MBA</a:t>
              </a:r>
              <a:endParaRPr lang="en-US" sz="2500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32" name="CaixaDeTexto 158"/>
            <p:cNvSpPr txBox="1"/>
            <p:nvPr/>
          </p:nvSpPr>
          <p:spPr>
            <a:xfrm>
              <a:off x="1686928" y="3201683"/>
              <a:ext cx="1527025" cy="996033"/>
            </a:xfrm>
            <a:prstGeom prst="rect">
              <a:avLst/>
            </a:prstGeom>
            <a:solidFill>
              <a:srgbClr val="CCC1DA">
                <a:alpha val="69804"/>
              </a:srgbClr>
            </a:solidFill>
            <a:ln>
              <a:noFill/>
            </a:ln>
            <a:effectLst/>
          </p:spPr>
          <p:txBody>
            <a:bodyPr wrap="square" lIns="36000" tIns="36000" rIns="36000" bIns="36000" rtlCol="0">
              <a:spAutoFit/>
            </a:bodyPr>
            <a:lstStyle/>
            <a:p>
              <a:pPr algn="ctr" defTabSz="456425"/>
              <a:r>
                <a:rPr lang="en-US" sz="1800" dirty="0">
                  <a:solidFill>
                    <a:prstClr val="black"/>
                  </a:solidFill>
                  <a:latin typeface="Calibri" pitchFamily="34" charset="0"/>
                  <a:ea typeface="MS PGothic" pitchFamily="34" charset="-128"/>
                </a:rPr>
                <a:t>High amplification factors</a:t>
              </a:r>
            </a:p>
          </p:txBody>
        </p:sp>
      </p:grpSp>
      <p:sp>
        <p:nvSpPr>
          <p:cNvPr id="38" name="CaixaDeTexto 12"/>
          <p:cNvSpPr txBox="1">
            <a:spLocks noChangeArrowheads="1"/>
          </p:cNvSpPr>
          <p:nvPr/>
        </p:nvSpPr>
        <p:spPr bwMode="auto">
          <a:xfrm>
            <a:off x="1973243" y="0"/>
            <a:ext cx="5675343" cy="3597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156" tIns="41078" rIns="82156" bIns="41078">
            <a:spAutoFit/>
          </a:bodyPr>
          <a:lstStyle/>
          <a:p>
            <a:pPr algn="ctr" defTabSz="456425"/>
            <a:r>
              <a:rPr lang="en-US" altLang="pt-BR" sz="1800" b="1" i="1" dirty="0">
                <a:solidFill>
                  <a:srgbClr val="002060"/>
                </a:solidFill>
                <a:latin typeface="Calibri" pitchFamily="34" charset="0"/>
                <a:ea typeface="MS PGothic" pitchFamily="34" charset="-128"/>
              </a:rPr>
              <a:t>Multiple Bend </a:t>
            </a:r>
            <a:r>
              <a:rPr lang="en-US" altLang="pt-BR" sz="1800" b="1" i="1" dirty="0" err="1">
                <a:solidFill>
                  <a:srgbClr val="002060"/>
                </a:solidFill>
                <a:latin typeface="Calibri" pitchFamily="34" charset="0"/>
                <a:ea typeface="MS PGothic" pitchFamily="34" charset="-128"/>
              </a:rPr>
              <a:t>Achromat</a:t>
            </a:r>
            <a:r>
              <a:rPr lang="en-US" altLang="pt-BR" sz="1800" b="1" i="1" dirty="0">
                <a:solidFill>
                  <a:srgbClr val="002060"/>
                </a:solidFill>
                <a:latin typeface="Calibri" pitchFamily="34" charset="0"/>
                <a:ea typeface="MS PGothic" pitchFamily="34" charset="-128"/>
              </a:rPr>
              <a:t> chain reaction diagram</a:t>
            </a:r>
          </a:p>
        </p:txBody>
      </p:sp>
      <p:sp>
        <p:nvSpPr>
          <p:cNvPr id="39" name="CaixaDeTexto 40"/>
          <p:cNvSpPr txBox="1"/>
          <p:nvPr/>
        </p:nvSpPr>
        <p:spPr>
          <a:xfrm>
            <a:off x="4356966" y="6200781"/>
            <a:ext cx="2158580" cy="283049"/>
          </a:xfrm>
          <a:prstGeom prst="rect">
            <a:avLst/>
          </a:prstGeom>
          <a:noFill/>
        </p:spPr>
        <p:txBody>
          <a:bodyPr wrap="square" lIns="82171" tIns="41085" rIns="82171" bIns="41085" rtlCol="0">
            <a:spAutoFit/>
          </a:bodyPr>
          <a:lstStyle/>
          <a:p>
            <a:pPr defTabSz="456425"/>
            <a:r>
              <a:rPr lang="en-US" sz="13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Courtesy Ricardo Rodrigues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03868" y="406403"/>
            <a:ext cx="4485748" cy="1446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/>
              <a:t>Many technical challenges</a:t>
            </a:r>
          </a:p>
          <a:p>
            <a:r>
              <a:rPr lang="en-US" sz="2200" dirty="0" smtClean="0"/>
              <a:t>Much more difficult machine to build</a:t>
            </a:r>
          </a:p>
          <a:p>
            <a:r>
              <a:rPr lang="en-US" sz="2200" dirty="0" err="1" smtClean="0"/>
              <a:t>Beamlines</a:t>
            </a:r>
            <a:r>
              <a:rPr lang="en-US" sz="2200" dirty="0" smtClean="0"/>
              <a:t> also extremely challenging</a:t>
            </a:r>
          </a:p>
          <a:p>
            <a:r>
              <a:rPr lang="en-US" sz="2200" dirty="0" smtClean="0"/>
              <a:t>But a lot of fun!</a:t>
            </a:r>
          </a:p>
        </p:txBody>
      </p:sp>
    </p:spTree>
    <p:extLst>
      <p:ext uri="{BB962C8B-B14F-4D97-AF65-F5344CB8AC3E}">
        <p14:creationId xmlns:p14="http://schemas.microsoft.com/office/powerpoint/2010/main" val="72486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393" y="3877731"/>
            <a:ext cx="5109741" cy="2523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898" y="0"/>
            <a:ext cx="4241101" cy="355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37" y="1168400"/>
            <a:ext cx="4585529" cy="255270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>
            <a:off x="1219209" y="711200"/>
            <a:ext cx="3437457" cy="417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02" tIns="45566" rIns="91102" bIns="45566" numCol="1" anchor="ctr" anchorCtr="0" compatLnSpc="1">
            <a:prstTxWarp prst="textNoShape">
              <a:avLst/>
            </a:prstTxWarp>
          </a:bodyPr>
          <a:lstStyle>
            <a:lvl1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6957" algn="ctr" defTabSz="507727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3909" algn="ctr" defTabSz="507727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0864" algn="ctr" defTabSz="507727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7818" algn="ctr" defTabSz="507727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Beam position </a:t>
            </a:r>
            <a:r>
              <a:rPr lang="en-US" sz="25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monitors</a:t>
            </a:r>
            <a:endParaRPr lang="en-US" sz="25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4105829"/>
            <a:ext cx="3657600" cy="238726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 bwMode="auto">
          <a:xfrm>
            <a:off x="203194" y="3797316"/>
            <a:ext cx="3742273" cy="283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22" tIns="50814" rIns="101622" bIns="50814" numCol="1" anchor="ctr" anchorCtr="0" compatLnSpc="1">
            <a:prstTxWarp prst="textNoShape">
              <a:avLst/>
            </a:prstTxWarp>
          </a:bodyPr>
          <a:lstStyle>
            <a:lvl1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6957" algn="ctr" defTabSz="507727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3909" algn="ctr" defTabSz="507727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0864" algn="ctr" defTabSz="507727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7818" algn="ctr" defTabSz="507727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1400" u="sng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Low RF-impedance </a:t>
            </a:r>
            <a:r>
              <a:rPr lang="en-US" sz="1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vacuum flange development</a:t>
            </a:r>
            <a:endParaRPr lang="en-US" sz="1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173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mail.aol.com/36029-112/aol-6/en-us/mail/get-attachment.aspx?uid=29015660&amp;folder=Inbox&amp;partId=3"/>
          <p:cNvSpPr>
            <a:spLocks noChangeAspect="1" noChangeArrowheads="1"/>
          </p:cNvSpPr>
          <p:nvPr/>
        </p:nvSpPr>
        <p:spPr bwMode="auto">
          <a:xfrm>
            <a:off x="-115353" y="-2121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89" tIns="45647" rIns="91289" bIns="45647" numCol="1" anchor="t" anchorCtr="0" compatLnSpc="1">
            <a:prstTxWarp prst="textNoShape">
              <a:avLst/>
            </a:prstTxWarp>
          </a:bodyPr>
          <a:lstStyle/>
          <a:p>
            <a:pPr defTabSz="913172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kern="0">
              <a:solidFill>
                <a:prstClr val="black"/>
              </a:solidFill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815762" y="15"/>
            <a:ext cx="5357850" cy="704389"/>
          </a:xfrm>
          <a:prstGeom prst="rect">
            <a:avLst/>
          </a:prstGeom>
          <a:solidFill>
            <a:sysClr val="window" lastClr="FFFFFF">
              <a:alpha val="22000"/>
            </a:sysClr>
          </a:solidFill>
        </p:spPr>
        <p:txBody>
          <a:bodyPr vert="horz" lIns="91307" tIns="45660" rIns="91307" bIns="45660" rtlCol="0" anchor="ctr">
            <a:noAutofit/>
          </a:bodyPr>
          <a:lstStyle/>
          <a:p>
            <a:pPr algn="ctr" defTabSz="9131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kern="0" dirty="0">
                <a:solidFill>
                  <a:srgbClr val="0070C0"/>
                </a:solidFill>
                <a:latin typeface="Serene"/>
              </a:rPr>
              <a:t>SIRIUS</a:t>
            </a:r>
          </a:p>
        </p:txBody>
      </p:sp>
      <p:sp>
        <p:nvSpPr>
          <p:cNvPr id="4" name="CaixaDeTexto 17"/>
          <p:cNvSpPr txBox="1"/>
          <p:nvPr/>
        </p:nvSpPr>
        <p:spPr>
          <a:xfrm>
            <a:off x="1354671" y="95924"/>
            <a:ext cx="7242942" cy="472266"/>
          </a:xfrm>
          <a:prstGeom prst="rect">
            <a:avLst/>
          </a:prstGeom>
          <a:noFill/>
        </p:spPr>
        <p:txBody>
          <a:bodyPr wrap="square" lIns="91289" tIns="45647" rIns="91289" bIns="45647" rtlCol="0">
            <a:spAutoFit/>
          </a:bodyPr>
          <a:lstStyle/>
          <a:p>
            <a:pPr algn="ctr"/>
            <a:r>
              <a:rPr lang="es-ES_tradnl" dirty="0" smtClean="0">
                <a:solidFill>
                  <a:prstClr val="black"/>
                </a:solidFill>
                <a:latin typeface="Albertus MT Lt"/>
              </a:rPr>
              <a:t>@ CNPEM</a:t>
            </a:r>
          </a:p>
        </p:txBody>
      </p:sp>
      <p:grpSp>
        <p:nvGrpSpPr>
          <p:cNvPr id="5" name="Grupo 59"/>
          <p:cNvGrpSpPr/>
          <p:nvPr/>
        </p:nvGrpSpPr>
        <p:grpSpPr>
          <a:xfrm>
            <a:off x="725986" y="726908"/>
            <a:ext cx="7776864" cy="5465539"/>
            <a:chOff x="899592" y="1357300"/>
            <a:chExt cx="7264722" cy="5240052"/>
          </a:xfrm>
        </p:grpSpPr>
        <p:pic>
          <p:nvPicPr>
            <p:cNvPr id="6" name="Imagem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592" y="1357300"/>
              <a:ext cx="7264722" cy="5240052"/>
            </a:xfrm>
            <a:prstGeom prst="rect">
              <a:avLst/>
            </a:prstGeom>
          </p:spPr>
        </p:pic>
        <p:sp>
          <p:nvSpPr>
            <p:cNvPr id="7" name="CaixaDeTexto 2"/>
            <p:cNvSpPr txBox="1"/>
            <p:nvPr/>
          </p:nvSpPr>
          <p:spPr>
            <a:xfrm>
              <a:off x="3707904" y="1555624"/>
              <a:ext cx="864097" cy="442618"/>
            </a:xfrm>
            <a:prstGeom prst="rect">
              <a:avLst/>
            </a:prstGeom>
            <a:solidFill>
              <a:sysClr val="window" lastClr="FFFFFF">
                <a:alpha val="48000"/>
              </a:sysClr>
            </a:solidFill>
          </p:spPr>
          <p:txBody>
            <a:bodyPr wrap="square" rtlCol="0">
              <a:spAutoFit/>
            </a:bodyPr>
            <a:lstStyle/>
            <a:p>
              <a:pPr algn="ctr" defTabSz="91317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800" kern="0" dirty="0">
                  <a:solidFill>
                    <a:prstClr val="black"/>
                  </a:solidFill>
                </a:rPr>
                <a:t>CAMPUS ATUAL 380.000m²</a:t>
              </a:r>
            </a:p>
          </p:txBody>
        </p:sp>
        <p:cxnSp>
          <p:nvCxnSpPr>
            <p:cNvPr id="8" name="Conector reto 6"/>
            <p:cNvCxnSpPr/>
            <p:nvPr/>
          </p:nvCxnSpPr>
          <p:spPr>
            <a:xfrm flipH="1">
              <a:off x="4664459" y="3717032"/>
              <a:ext cx="555613" cy="144016"/>
            </a:xfrm>
            <a:prstGeom prst="line">
              <a:avLst/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</p:cxnSp>
        <p:cxnSp>
          <p:nvCxnSpPr>
            <p:cNvPr id="9" name="Conector reto 9"/>
            <p:cNvCxnSpPr/>
            <p:nvPr/>
          </p:nvCxnSpPr>
          <p:spPr>
            <a:xfrm flipH="1" flipV="1">
              <a:off x="3779912" y="3284984"/>
              <a:ext cx="884547" cy="576064"/>
            </a:xfrm>
            <a:prstGeom prst="line">
              <a:avLst/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</p:cxnSp>
        <p:cxnSp>
          <p:nvCxnSpPr>
            <p:cNvPr id="10" name="Conector reto 15"/>
            <p:cNvCxnSpPr/>
            <p:nvPr/>
          </p:nvCxnSpPr>
          <p:spPr>
            <a:xfrm flipV="1">
              <a:off x="3779912" y="3099745"/>
              <a:ext cx="72008" cy="185239"/>
            </a:xfrm>
            <a:prstGeom prst="line">
              <a:avLst/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</p:cxnSp>
        <p:cxnSp>
          <p:nvCxnSpPr>
            <p:cNvPr id="11" name="Conector reto 20"/>
            <p:cNvCxnSpPr/>
            <p:nvPr/>
          </p:nvCxnSpPr>
          <p:spPr>
            <a:xfrm flipV="1">
              <a:off x="3851920" y="3068960"/>
              <a:ext cx="144016" cy="30785"/>
            </a:xfrm>
            <a:prstGeom prst="line">
              <a:avLst/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</p:cxnSp>
        <p:cxnSp>
          <p:nvCxnSpPr>
            <p:cNvPr id="12" name="Conector reto 23"/>
            <p:cNvCxnSpPr/>
            <p:nvPr/>
          </p:nvCxnSpPr>
          <p:spPr>
            <a:xfrm>
              <a:off x="3995936" y="3068960"/>
              <a:ext cx="1296144" cy="0"/>
            </a:xfrm>
            <a:prstGeom prst="line">
              <a:avLst/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</p:cxnSp>
        <p:cxnSp>
          <p:nvCxnSpPr>
            <p:cNvPr id="13" name="Conector reto 32"/>
            <p:cNvCxnSpPr/>
            <p:nvPr/>
          </p:nvCxnSpPr>
          <p:spPr>
            <a:xfrm flipH="1">
              <a:off x="5191187" y="3068960"/>
              <a:ext cx="100893" cy="576064"/>
            </a:xfrm>
            <a:prstGeom prst="line">
              <a:avLst/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</p:cxnSp>
        <p:cxnSp>
          <p:nvCxnSpPr>
            <p:cNvPr id="14" name="Conector reto 35"/>
            <p:cNvCxnSpPr/>
            <p:nvPr/>
          </p:nvCxnSpPr>
          <p:spPr>
            <a:xfrm>
              <a:off x="5191187" y="3645024"/>
              <a:ext cx="28885" cy="72008"/>
            </a:xfrm>
            <a:prstGeom prst="line">
              <a:avLst/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</p:cxnSp>
        <p:cxnSp>
          <p:nvCxnSpPr>
            <p:cNvPr id="15" name="Conector reto 39"/>
            <p:cNvCxnSpPr/>
            <p:nvPr/>
          </p:nvCxnSpPr>
          <p:spPr>
            <a:xfrm>
              <a:off x="3779912" y="2924944"/>
              <a:ext cx="216024" cy="144016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6" name="Conector reto 44"/>
            <p:cNvCxnSpPr/>
            <p:nvPr/>
          </p:nvCxnSpPr>
          <p:spPr>
            <a:xfrm flipH="1">
              <a:off x="3779912" y="2060848"/>
              <a:ext cx="72008" cy="86746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7" name="Conector reto 47"/>
            <p:cNvCxnSpPr/>
            <p:nvPr/>
          </p:nvCxnSpPr>
          <p:spPr>
            <a:xfrm flipH="1">
              <a:off x="5246068" y="2132856"/>
              <a:ext cx="595027" cy="936103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8" name="Conector reto 51"/>
            <p:cNvCxnSpPr/>
            <p:nvPr/>
          </p:nvCxnSpPr>
          <p:spPr>
            <a:xfrm>
              <a:off x="5580112" y="2047627"/>
              <a:ext cx="260983" cy="85228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9" name="Conector reto 54"/>
            <p:cNvCxnSpPr/>
            <p:nvPr/>
          </p:nvCxnSpPr>
          <p:spPr>
            <a:xfrm flipH="1">
              <a:off x="4788024" y="2047627"/>
              <a:ext cx="792088" cy="42614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0" name="Conector reto 57"/>
            <p:cNvCxnSpPr/>
            <p:nvPr/>
          </p:nvCxnSpPr>
          <p:spPr>
            <a:xfrm>
              <a:off x="3851920" y="2060848"/>
              <a:ext cx="936104" cy="29393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21" name="CaixaDeTexto 58"/>
            <p:cNvSpPr txBox="1"/>
            <p:nvPr/>
          </p:nvSpPr>
          <p:spPr>
            <a:xfrm>
              <a:off x="4287031" y="3099745"/>
              <a:ext cx="897037" cy="441503"/>
            </a:xfrm>
            <a:prstGeom prst="rect">
              <a:avLst/>
            </a:prstGeom>
            <a:solidFill>
              <a:sysClr val="window" lastClr="FFFFFF">
                <a:alpha val="14000"/>
              </a:sysClr>
            </a:solidFill>
          </p:spPr>
          <p:txBody>
            <a:bodyPr wrap="square" rtlCol="0">
              <a:spAutoFit/>
            </a:bodyPr>
            <a:lstStyle/>
            <a:p>
              <a:pPr algn="ctr" defTabSz="91317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800" kern="0" dirty="0">
                  <a:solidFill>
                    <a:prstClr val="black"/>
                  </a:solidFill>
                </a:rPr>
                <a:t>IMPLANTAÇÃO</a:t>
              </a:r>
            </a:p>
            <a:p>
              <a:pPr algn="ctr" defTabSz="91317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800" kern="0" dirty="0">
                  <a:solidFill>
                    <a:prstClr val="black"/>
                  </a:solidFill>
                </a:rPr>
                <a:t>SÍRIUS</a:t>
              </a:r>
            </a:p>
            <a:p>
              <a:pPr algn="ctr" defTabSz="91317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800" kern="0" dirty="0">
                  <a:solidFill>
                    <a:prstClr val="black"/>
                  </a:solidFill>
                </a:rPr>
                <a:t>150.014m²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16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82" y="1305190"/>
            <a:ext cx="3247153" cy="288677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444857" y="1383479"/>
            <a:ext cx="1261082" cy="450271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/>
          <a:p>
            <a:pPr algn="ctr" defTabSz="457088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Kinase</a:t>
            </a:r>
            <a:endParaRPr lang="pt-BR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15500" y="6195240"/>
            <a:ext cx="2127483" cy="296382"/>
          </a:xfrm>
          <a:prstGeom prst="rect">
            <a:avLst/>
          </a:prstGeom>
          <a:noFill/>
        </p:spPr>
        <p:txBody>
          <a:bodyPr wrap="non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M. Murakami (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LNBio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et al.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7514" y="53128"/>
            <a:ext cx="8102619" cy="1050435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Researchers at </a:t>
            </a:r>
            <a:r>
              <a:rPr lang="en-US" sz="2100" b="1" dirty="0" err="1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LNBio</a:t>
            </a:r>
            <a:r>
              <a:rPr lang="en-US" sz="2100" b="1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-CNPEM and other centers in Brazil are seeking drugs that work about 10 times better than what is commercially available</a:t>
            </a:r>
            <a:endParaRPr lang="en-US" sz="2100" b="1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22375" y="4388540"/>
            <a:ext cx="2749177" cy="1907080"/>
            <a:chOff x="152400" y="4388540"/>
            <a:chExt cx="2749177" cy="1907080"/>
          </a:xfrm>
        </p:grpSpPr>
        <p:grpSp>
          <p:nvGrpSpPr>
            <p:cNvPr id="16" name="Group 15"/>
            <p:cNvGrpSpPr/>
            <p:nvPr/>
          </p:nvGrpSpPr>
          <p:grpSpPr>
            <a:xfrm>
              <a:off x="1319023" y="4388540"/>
              <a:ext cx="1582554" cy="1907080"/>
              <a:chOff x="1541836" y="4839584"/>
              <a:chExt cx="1849885" cy="2103086"/>
            </a:xfrm>
          </p:grpSpPr>
          <p:pic>
            <p:nvPicPr>
              <p:cNvPr id="18" name="Picture 12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7725"/>
              <a:stretch/>
            </p:blipFill>
            <p:spPr bwMode="auto">
              <a:xfrm>
                <a:off x="1857207" y="6359107"/>
                <a:ext cx="1149450" cy="583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12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541836" y="4839584"/>
                <a:ext cx="1849885" cy="1442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152400" y="4521198"/>
              <a:ext cx="1049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Crystal of kinase proteins</a:t>
              </a:r>
              <a:endParaRPr lang="en-US" sz="1800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560" y="4390323"/>
            <a:ext cx="3640667" cy="174192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6402" y="4148668"/>
            <a:ext cx="8619067" cy="2269066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586996">
            <a:off x="2831568" y="3257674"/>
            <a:ext cx="2840487" cy="44026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221560" y="983894"/>
            <a:ext cx="4779757" cy="2173819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Goal – discover and elucidate the molecular mechanism of novel and more selective and efficient drugs (inhibitors)</a:t>
            </a:r>
          </a:p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endParaRPr lang="en-US" sz="17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Target – </a:t>
            </a:r>
            <a:r>
              <a:rPr lang="en-US" sz="17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Trypanosomatid</a:t>
            </a:r>
            <a:r>
              <a:rPr lang="en-US" sz="17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Kinases</a:t>
            </a:r>
            <a:endParaRPr lang="en-US" sz="1700" b="1" dirty="0" smtClean="0">
              <a:solidFill>
                <a:srgbClr val="660066"/>
              </a:solidFill>
              <a:latin typeface="Calibri"/>
              <a:ea typeface="+mn-ea"/>
              <a:cs typeface="+mn-cs"/>
            </a:endParaRPr>
          </a:p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endParaRPr lang="en-US" sz="17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order to efficiently find the inhibitors, one needs to know the </a:t>
            </a:r>
            <a:r>
              <a:rPr lang="en-US" sz="17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atomic structure </a:t>
            </a:r>
            <a:r>
              <a:rPr lang="en-US" sz="17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of the kinase</a:t>
            </a:r>
            <a:endParaRPr lang="en-US" sz="17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Plus 24"/>
          <p:cNvSpPr/>
          <p:nvPr/>
        </p:nvSpPr>
        <p:spPr>
          <a:xfrm>
            <a:off x="4267199" y="4724399"/>
            <a:ext cx="863601" cy="8128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4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ea_sirius [2]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5" y="1388533"/>
            <a:ext cx="9091319" cy="5113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495" y="84664"/>
            <a:ext cx="4238171" cy="2336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Implantação_Sirius_CNEPM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599" y="84665"/>
            <a:ext cx="3166534" cy="28034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9223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7241"/>
            <a:ext cx="9144000" cy="35558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867" y="4913224"/>
            <a:ext cx="8669866" cy="1169478"/>
          </a:xfrm>
          <a:prstGeom prst="rect">
            <a:avLst/>
          </a:prstGeom>
          <a:noFill/>
        </p:spPr>
        <p:txBody>
          <a:bodyPr wrap="square" lIns="91236" tIns="45622" rIns="91236" bIns="45622" rtlCol="0">
            <a:spAutoFit/>
          </a:bodyPr>
          <a:lstStyle/>
          <a:p>
            <a:pPr marL="91923" indent="-91923" defTabSz="179104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4002" algn="l"/>
              </a:tabLst>
            </a:pPr>
            <a:r>
              <a:rPr lang="pt-BR" sz="2000" dirty="0" err="1"/>
              <a:t>Executive</a:t>
            </a:r>
            <a:r>
              <a:rPr lang="pt-BR" sz="2000" dirty="0"/>
              <a:t> </a:t>
            </a:r>
            <a:r>
              <a:rPr lang="pt-BR" sz="2000" dirty="0" err="1"/>
              <a:t>project</a:t>
            </a:r>
            <a:r>
              <a:rPr lang="pt-BR" sz="2000" dirty="0"/>
              <a:t> </a:t>
            </a:r>
            <a:r>
              <a:rPr lang="pt-BR" sz="2000" dirty="0" err="1"/>
              <a:t>concluded</a:t>
            </a:r>
            <a:r>
              <a:rPr lang="pt-BR" sz="2000" dirty="0"/>
              <a:t> – 2012-2014</a:t>
            </a:r>
          </a:p>
          <a:p>
            <a:pPr marL="91923" indent="-91923" defTabSz="179104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84002" algn="l"/>
              </a:tabLst>
            </a:pPr>
            <a:r>
              <a:rPr lang="pt-BR" sz="2000" dirty="0"/>
              <a:t>Total </a:t>
            </a:r>
            <a:r>
              <a:rPr lang="pt-BR" sz="2000" dirty="0" err="1"/>
              <a:t>area</a:t>
            </a:r>
            <a:r>
              <a:rPr lang="pt-BR" sz="2000" dirty="0"/>
              <a:t> - 68.000 m</a:t>
            </a:r>
            <a:r>
              <a:rPr lang="pt-BR" sz="2000" baseline="30000" dirty="0"/>
              <a:t>2</a:t>
            </a:r>
            <a:endParaRPr lang="pt-BR" sz="2000" dirty="0"/>
          </a:p>
          <a:p>
            <a:pPr marL="91923" indent="-91923">
              <a:spcAft>
                <a:spcPts val="600"/>
              </a:spcAft>
              <a:buFont typeface="Arial"/>
              <a:buChar char="•"/>
            </a:pPr>
            <a:r>
              <a:rPr lang="pt-BR" sz="2000" dirty="0" err="1"/>
              <a:t>Special</a:t>
            </a:r>
            <a:r>
              <a:rPr lang="pt-BR" sz="2000" dirty="0"/>
              <a:t> </a:t>
            </a:r>
            <a:r>
              <a:rPr lang="pt-BR" sz="2000" dirty="0" err="1"/>
              <a:t>floor</a:t>
            </a:r>
            <a:r>
              <a:rPr lang="pt-BR" sz="2000" dirty="0"/>
              <a:t> </a:t>
            </a:r>
            <a:r>
              <a:rPr lang="pt-BR" sz="2000" dirty="0" err="1"/>
              <a:t>to</a:t>
            </a:r>
            <a:r>
              <a:rPr lang="pt-BR" sz="2000" dirty="0"/>
              <a:t> minimize </a:t>
            </a:r>
            <a:r>
              <a:rPr lang="pt-BR" sz="2000" dirty="0" err="1"/>
              <a:t>effects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</a:t>
            </a:r>
            <a:r>
              <a:rPr lang="pt-BR" sz="2000" dirty="0" err="1"/>
              <a:t>vibration</a:t>
            </a:r>
            <a:r>
              <a:rPr lang="pt-BR" sz="2000" dirty="0"/>
              <a:t> </a:t>
            </a:r>
            <a:r>
              <a:rPr lang="pt-BR" sz="2000" dirty="0" err="1"/>
              <a:t>on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accelerator</a:t>
            </a:r>
            <a:r>
              <a:rPr lang="pt-BR" sz="2000" dirty="0"/>
              <a:t> </a:t>
            </a:r>
            <a:r>
              <a:rPr lang="pt-BR" sz="2000" dirty="0" err="1"/>
              <a:t>and</a:t>
            </a:r>
            <a:r>
              <a:rPr lang="pt-BR" sz="2000" dirty="0"/>
              <a:t> </a:t>
            </a:r>
            <a:r>
              <a:rPr lang="pt-BR" sz="2000" dirty="0" err="1"/>
              <a:t>beamlines</a:t>
            </a:r>
            <a:endParaRPr lang="pt-BR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811" y="4846695"/>
            <a:ext cx="1112529" cy="43879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2"/>
            <a:ext cx="8229600" cy="982662"/>
          </a:xfrm>
        </p:spPr>
        <p:txBody>
          <a:bodyPr>
            <a:normAutofit/>
          </a:bodyPr>
          <a:lstStyle/>
          <a:p>
            <a:r>
              <a:rPr lang="en-US" dirty="0" smtClean="0"/>
              <a:t>Building design and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0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1"/>
          <p:cNvSpPr txBox="1">
            <a:spLocks/>
          </p:cNvSpPr>
          <p:nvPr/>
        </p:nvSpPr>
        <p:spPr bwMode="auto">
          <a:xfrm>
            <a:off x="7" y="727490"/>
            <a:ext cx="9143994" cy="5032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0" tIns="45688" rIns="91370" bIns="45688" numCol="1" anchor="ctr" anchorCtr="0" compatLnSpc="1">
            <a:prstTxWarp prst="textNoShape">
              <a:avLst/>
            </a:prstTxWarp>
          </a:bodyPr>
          <a:lstStyle>
            <a:lvl1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507727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6957" algn="ctr" defTabSz="507727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3909" algn="ctr" defTabSz="507727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0864" algn="ctr" defTabSz="507727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7818" algn="ctr" defTabSz="507727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Building</a:t>
            </a:r>
          </a:p>
        </p:txBody>
      </p:sp>
      <p:pic>
        <p:nvPicPr>
          <p:cNvPr id="13" name="Picture 7" descr="SIRIUS-LAY_-_ROOT-V500-0001-05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170" y="4884309"/>
            <a:ext cx="2732922" cy="1707988"/>
          </a:xfrm>
          <a:prstGeom prst="rect">
            <a:avLst/>
          </a:prstGeom>
        </p:spPr>
      </p:pic>
      <p:pic>
        <p:nvPicPr>
          <p:cNvPr id="12" name="Picture 2" descr="Vista - Interna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11" y="4876815"/>
            <a:ext cx="2717528" cy="1711864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438102" y="1305002"/>
            <a:ext cx="8562068" cy="5638628"/>
            <a:chOff x="438101" y="1542084"/>
            <a:chExt cx="8562069" cy="5638917"/>
          </a:xfrm>
        </p:grpSpPr>
        <p:pic>
          <p:nvPicPr>
            <p:cNvPr id="15" name="Picture 7" descr="Vista - Superior Externa Colunas e Tunel.png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3433" y="1636612"/>
              <a:ext cx="6478620" cy="3530003"/>
            </a:xfrm>
            <a:prstGeom prst="rect">
              <a:avLst/>
            </a:prstGeom>
          </p:spPr>
        </p:pic>
        <p:sp>
          <p:nvSpPr>
            <p:cNvPr id="16" name="TextBox 8"/>
            <p:cNvSpPr txBox="1"/>
            <p:nvPr/>
          </p:nvSpPr>
          <p:spPr>
            <a:xfrm rot="21137676">
              <a:off x="865032" y="1542084"/>
              <a:ext cx="3863797" cy="40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75"/>
              <a:r>
                <a:rPr lang="en-US" sz="2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cs typeface="+mn-cs"/>
                </a:rPr>
                <a:t>Long beamlines (150 to 100 m)</a:t>
              </a:r>
            </a:p>
          </p:txBody>
        </p:sp>
        <p:sp>
          <p:nvSpPr>
            <p:cNvPr id="17" name="TextBox 11"/>
            <p:cNvSpPr txBox="1"/>
            <p:nvPr/>
          </p:nvSpPr>
          <p:spPr>
            <a:xfrm>
              <a:off x="6486374" y="1761325"/>
              <a:ext cx="1903761" cy="40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75"/>
              <a:r>
                <a:rPr lang="en-US" sz="2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cs typeface="+mn-cs"/>
                </a:rPr>
                <a:t>LINAC (150MeV)</a:t>
              </a:r>
            </a:p>
          </p:txBody>
        </p:sp>
        <p:sp>
          <p:nvSpPr>
            <p:cNvPr id="18" name="TextBox 12"/>
            <p:cNvSpPr txBox="1"/>
            <p:nvPr/>
          </p:nvSpPr>
          <p:spPr>
            <a:xfrm>
              <a:off x="6690078" y="4107817"/>
              <a:ext cx="2310092" cy="707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75"/>
              <a:r>
                <a:rPr lang="en-US" sz="2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cs typeface="+mn-cs"/>
                </a:rPr>
                <a:t>Booster (Inner wall; 0.15 to 3 GeV)</a:t>
              </a:r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3067720" y="4995675"/>
              <a:ext cx="1652186" cy="2185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75"/>
              <a:r>
                <a:rPr lang="en-US" sz="2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cs typeface="+mn-cs"/>
                </a:rPr>
                <a:t>Technical area</a:t>
              </a:r>
            </a:p>
            <a:p>
              <a:pPr marL="90472" indent="-90472" defTabSz="914075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cs typeface="+mn-cs"/>
                </a:rPr>
                <a:t>Electrical energy</a:t>
              </a:r>
            </a:p>
            <a:p>
              <a:pPr marL="90472" indent="-90472" defTabSz="914075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cs typeface="+mn-cs"/>
                </a:rPr>
                <a:t>Cooling water plant</a:t>
              </a:r>
            </a:p>
            <a:p>
              <a:pPr marL="90472" indent="-90472" defTabSz="914075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cs typeface="+mn-cs"/>
                </a:rPr>
                <a:t>Compressed air</a:t>
              </a:r>
            </a:p>
            <a:p>
              <a:pPr marL="90472" indent="-90472" defTabSz="914075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cs typeface="+mn-cs"/>
                </a:rPr>
                <a:t>Air conditioning</a:t>
              </a:r>
            </a:p>
            <a:p>
              <a:pPr marL="90472" indent="-90472" defTabSz="914075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cs typeface="+mn-cs"/>
                </a:rPr>
                <a:t>LHe plant</a:t>
              </a:r>
            </a:p>
            <a:p>
              <a:pPr marL="90472" indent="-90472" defTabSz="914075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cs typeface="+mn-cs"/>
                </a:rPr>
                <a:t>RF amplifiers</a:t>
              </a:r>
            </a:p>
            <a:p>
              <a:pPr marL="90472" indent="-90472" defTabSz="914075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cs typeface="+mn-cs"/>
                </a:rPr>
                <a:t>Power supplies</a:t>
              </a:r>
            </a:p>
            <a:p>
              <a:pPr marL="90472" indent="-90472" defTabSz="914075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cs typeface="+mn-cs"/>
                </a:rPr>
                <a:t>Control room</a:t>
              </a:r>
            </a:p>
          </p:txBody>
        </p:sp>
        <p:sp>
          <p:nvSpPr>
            <p:cNvPr id="20" name="TextBox 14"/>
            <p:cNvSpPr txBox="1"/>
            <p:nvPr/>
          </p:nvSpPr>
          <p:spPr>
            <a:xfrm>
              <a:off x="438101" y="4215276"/>
              <a:ext cx="1644869" cy="707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75"/>
              <a:r>
                <a:rPr lang="en-US" sz="2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cs typeface="+mn-cs"/>
                </a:rPr>
                <a:t>Experimental hall </a:t>
              </a:r>
            </a:p>
          </p:txBody>
        </p:sp>
        <p:cxnSp>
          <p:nvCxnSpPr>
            <p:cNvPr id="21" name="Straight Arrow Connector 17"/>
            <p:cNvCxnSpPr/>
            <p:nvPr/>
          </p:nvCxnSpPr>
          <p:spPr>
            <a:xfrm flipH="1">
              <a:off x="5817775" y="2122989"/>
              <a:ext cx="1453460" cy="1157087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  <a:effectLst>
              <a:outerShdw blurRad="508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4"/>
            <p:cNvCxnSpPr/>
            <p:nvPr/>
          </p:nvCxnSpPr>
          <p:spPr>
            <a:xfrm flipH="1" flipV="1">
              <a:off x="5560096" y="3874531"/>
              <a:ext cx="1153701" cy="58261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  <a:effectLst>
              <a:outerShdw blurRad="508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31"/>
            <p:cNvCxnSpPr/>
            <p:nvPr/>
          </p:nvCxnSpPr>
          <p:spPr>
            <a:xfrm flipH="1" flipV="1">
              <a:off x="3389897" y="3405408"/>
              <a:ext cx="527636" cy="1590267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  <a:effectLst>
              <a:outerShdw blurRad="508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33"/>
            <p:cNvCxnSpPr/>
            <p:nvPr/>
          </p:nvCxnSpPr>
          <p:spPr>
            <a:xfrm flipV="1">
              <a:off x="1284256" y="3740462"/>
              <a:ext cx="848609" cy="474815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  <a:effectLst>
              <a:outerShdw blurRad="508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2"/>
            <p:cNvSpPr txBox="1"/>
            <p:nvPr/>
          </p:nvSpPr>
          <p:spPr>
            <a:xfrm>
              <a:off x="4778653" y="5121583"/>
              <a:ext cx="1548615" cy="707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075"/>
              <a:r>
                <a:rPr lang="en-US" sz="2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cs typeface="+mn-cs"/>
                </a:rPr>
                <a:t>Storage ring (3 GeV)</a:t>
              </a:r>
            </a:p>
          </p:txBody>
        </p:sp>
        <p:cxnSp>
          <p:nvCxnSpPr>
            <p:cNvPr id="26" name="Straight Arrow Connector 24"/>
            <p:cNvCxnSpPr/>
            <p:nvPr/>
          </p:nvCxnSpPr>
          <p:spPr>
            <a:xfrm flipH="1" flipV="1">
              <a:off x="5560096" y="3979889"/>
              <a:ext cx="16584" cy="1141694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  <a:effectLst>
              <a:outerShdw blurRad="508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4"/>
            <p:cNvCxnSpPr/>
            <p:nvPr/>
          </p:nvCxnSpPr>
          <p:spPr>
            <a:xfrm>
              <a:off x="7868844" y="4806463"/>
              <a:ext cx="643378" cy="128218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  <a:effectLst>
              <a:outerShdw blurRad="508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4"/>
            <p:cNvCxnSpPr>
              <a:stCxn id="25" idx="2"/>
            </p:cNvCxnSpPr>
            <p:nvPr/>
          </p:nvCxnSpPr>
          <p:spPr>
            <a:xfrm>
              <a:off x="5552961" y="5829506"/>
              <a:ext cx="933413" cy="527569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33"/>
            <p:cNvCxnSpPr/>
            <p:nvPr/>
          </p:nvCxnSpPr>
          <p:spPr>
            <a:xfrm>
              <a:off x="1167478" y="4690091"/>
              <a:ext cx="680110" cy="139856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  <a:effectLst>
              <a:outerShdw blurRad="508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de seta reta 30"/>
            <p:cNvCxnSpPr/>
            <p:nvPr/>
          </p:nvCxnSpPr>
          <p:spPr>
            <a:xfrm flipV="1">
              <a:off x="2373547" y="2438110"/>
              <a:ext cx="3444227" cy="1067944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 w="med" len="med"/>
              <a:tailEnd type="triangle" w="med" len="med"/>
            </a:ln>
            <a:effectLst>
              <a:outerShdw blurRad="508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11"/>
            <p:cNvSpPr txBox="1"/>
            <p:nvPr/>
          </p:nvSpPr>
          <p:spPr>
            <a:xfrm rot="20519585">
              <a:off x="3831734" y="2589524"/>
              <a:ext cx="897126" cy="40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75"/>
              <a:r>
                <a:rPr lang="pt-BR" sz="2000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MS PGothic" pitchFamily="34" charset="-128"/>
                  <a:cs typeface="+mn-cs"/>
                </a:rPr>
                <a:t>165 m</a:t>
              </a:r>
              <a:endParaRPr lang="en-US" sz="20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2052" name="Espaço Reservado para Número de Slid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2843" y="6119745"/>
            <a:ext cx="2134314" cy="3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16" tIns="41107" rIns="82216" bIns="41107"/>
          <a:lstStyle/>
          <a:p>
            <a:pPr defTabSz="456507"/>
            <a:fld id="{FA3BD537-9EE4-46C9-8158-3DC273FF12F9}" type="slidenum">
              <a:rPr lang="en-US" altLang="pt-BR" sz="180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+mn-cs"/>
              </a:rPr>
              <a:pPr defTabSz="456507"/>
              <a:t>32</a:t>
            </a:fld>
            <a:endParaRPr lang="en-US" altLang="pt-BR" sz="1800" dirty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4" name="TextBox 14"/>
          <p:cNvSpPr txBox="1"/>
          <p:nvPr/>
        </p:nvSpPr>
        <p:spPr>
          <a:xfrm>
            <a:off x="7581845" y="2542908"/>
            <a:ext cx="1169861" cy="1006399"/>
          </a:xfrm>
          <a:prstGeom prst="rect">
            <a:avLst/>
          </a:prstGeom>
          <a:noFill/>
        </p:spPr>
        <p:txBody>
          <a:bodyPr wrap="square" lIns="82216" tIns="41107" rIns="82216" bIns="41107" rtlCol="0">
            <a:spAutoFit/>
          </a:bodyPr>
          <a:lstStyle/>
          <a:p>
            <a:pPr defTabSz="914075"/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PGothic" pitchFamily="34" charset="-128"/>
                <a:cs typeface="+mn-cs"/>
              </a:rPr>
              <a:t>Aux. labs. and offices</a:t>
            </a:r>
          </a:p>
        </p:txBody>
      </p:sp>
      <p:cxnSp>
        <p:nvCxnSpPr>
          <p:cNvPr id="35" name="Straight Arrow Connector 33"/>
          <p:cNvCxnSpPr>
            <a:stCxn id="34" idx="1"/>
          </p:cNvCxnSpPr>
          <p:nvPr/>
        </p:nvCxnSpPr>
        <p:spPr>
          <a:xfrm flipH="1">
            <a:off x="6906721" y="3046108"/>
            <a:ext cx="675122" cy="325839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53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04396" y="19170"/>
            <a:ext cx="7865888" cy="511826"/>
          </a:xfrm>
          <a:prstGeom prst="rect">
            <a:avLst/>
          </a:prstGeom>
          <a:noFill/>
        </p:spPr>
        <p:txBody>
          <a:bodyPr wrap="square" lIns="80046" tIns="40023" rIns="80046" bIns="40023" rtlCol="0">
            <a:spAutoFit/>
          </a:bodyPr>
          <a:lstStyle/>
          <a:p>
            <a:pPr defTabSz="456474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Construction started in December 2014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33" y="4690536"/>
            <a:ext cx="1354667" cy="14359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5200" y="474140"/>
            <a:ext cx="8128001" cy="1015541"/>
          </a:xfrm>
          <a:prstGeom prst="rect">
            <a:avLst/>
          </a:prstGeom>
          <a:noFill/>
        </p:spPr>
        <p:txBody>
          <a:bodyPr wrap="square" lIns="91307" tIns="45660" rIns="91307" bIns="45660" rtlCol="0">
            <a:spAutoFit/>
          </a:bodyPr>
          <a:lstStyle/>
          <a:p>
            <a:pPr marL="342437" indent="-342437">
              <a:buFontTx/>
              <a:buChar char="-"/>
            </a:pPr>
            <a:r>
              <a:rPr lang="en-US" sz="2000" dirty="0"/>
              <a:t>40 months construction – conclusion in April 2018</a:t>
            </a:r>
          </a:p>
          <a:p>
            <a:pPr marL="342437" indent="-342437">
              <a:buFontTx/>
              <a:buChar char="-"/>
            </a:pPr>
            <a:r>
              <a:rPr lang="en-US" sz="2000" dirty="0"/>
              <a:t>Important milestone: September 2017 – tunnel ready to start assembling the accelerators</a:t>
            </a:r>
          </a:p>
        </p:txBody>
      </p:sp>
      <p:pic>
        <p:nvPicPr>
          <p:cNvPr id="7" name="Espaço Reservado para 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0533" y="3115570"/>
            <a:ext cx="5574230" cy="306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2" name="Espaço Reservado para Image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55" y="1693330"/>
            <a:ext cx="4467985" cy="245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28012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6442" y="999068"/>
            <a:ext cx="8144447" cy="4478380"/>
          </a:xfrm>
        </p:spPr>
      </p:pic>
      <p:sp>
        <p:nvSpPr>
          <p:cNvPr id="10" name="Retângulo 9"/>
          <p:cNvSpPr/>
          <p:nvPr/>
        </p:nvSpPr>
        <p:spPr>
          <a:xfrm>
            <a:off x="7140438" y="5620556"/>
            <a:ext cx="1874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4400" b="1" dirty="0" smtClean="0">
                <a:solidFill>
                  <a:srgbClr val="1F497D"/>
                </a:solidFill>
                <a:latin typeface="Arial Black" panose="020B0A04020102020204" pitchFamily="34" charset="0"/>
              </a:rPr>
              <a:t>~14%</a:t>
            </a:r>
            <a:r>
              <a:rPr lang="pt-BR" sz="4400" b="1" dirty="0" smtClean="0">
                <a:solidFill>
                  <a:srgbClr val="1F497D"/>
                </a:solidFill>
                <a:latin typeface="Calibri"/>
              </a:rPr>
              <a:t> </a:t>
            </a:r>
            <a:endParaRPr lang="pt-BR" sz="4400" b="1" dirty="0">
              <a:solidFill>
                <a:srgbClr val="1F497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619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rius-outubro-20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35" y="1174751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40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0753"/>
            <a:ext cx="9144000" cy="385010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70666" y="2"/>
            <a:ext cx="3623734" cy="982662"/>
          </a:xfrm>
          <a:prstGeom prst="rect">
            <a:avLst/>
          </a:prstGeom>
        </p:spPr>
        <p:txBody>
          <a:bodyPr lIns="91236" tIns="45622" rIns="91236" bIns="45622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398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0796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6193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1592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Beamlines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334" y="5401737"/>
            <a:ext cx="5731854" cy="839605"/>
          </a:xfrm>
          <a:prstGeom prst="rect">
            <a:avLst/>
          </a:prstGeom>
          <a:noFill/>
        </p:spPr>
        <p:txBody>
          <a:bodyPr wrap="none" lIns="91254" tIns="45634" rIns="91254" bIns="45634" rtlCol="0">
            <a:spAutoFit/>
          </a:bodyPr>
          <a:lstStyle/>
          <a:p>
            <a:pPr marL="342253" indent="-342253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Sirius will be able to have ~ 40 </a:t>
            </a:r>
            <a:r>
              <a:rPr lang="en-US" dirty="0" err="1" smtClean="0">
                <a:solidFill>
                  <a:prstClr val="black"/>
                </a:solidFill>
              </a:rPr>
              <a:t>beamlines</a:t>
            </a:r>
            <a:endParaRPr lang="en-US" dirty="0" smtClean="0">
              <a:solidFill>
                <a:prstClr val="black"/>
              </a:solidFill>
            </a:endParaRPr>
          </a:p>
          <a:p>
            <a:pPr marL="342253" indent="-342253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First phase – 13 </a:t>
            </a:r>
            <a:r>
              <a:rPr lang="en-US" dirty="0" err="1" smtClean="0">
                <a:solidFill>
                  <a:prstClr val="black"/>
                </a:solidFill>
              </a:rPr>
              <a:t>beamlines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4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28" y="330213"/>
            <a:ext cx="7886239" cy="590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5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9937"/>
            <a:ext cx="2838450" cy="230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4"/>
          <p:cNvSpPr>
            <a:spLocks noGrp="1"/>
          </p:cNvSpPr>
          <p:nvPr>
            <p:ph type="title"/>
          </p:nvPr>
        </p:nvSpPr>
        <p:spPr>
          <a:xfrm>
            <a:off x="914400" y="4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</a:rPr>
              <a:t>Penetration of x-rays</a:t>
            </a:r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2924443" y="1925488"/>
            <a:ext cx="5691050" cy="3584025"/>
            <a:chOff x="2133683" y="1713754"/>
            <a:chExt cx="9433048" cy="5837238"/>
          </a:xfrm>
        </p:grpSpPr>
        <p:sp>
          <p:nvSpPr>
            <p:cNvPr id="13" name="Rectangle 12"/>
            <p:cNvSpPr/>
            <p:nvPr/>
          </p:nvSpPr>
          <p:spPr>
            <a:xfrm>
              <a:off x="2133683" y="1889221"/>
              <a:ext cx="9433048" cy="55447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aphicFrame>
          <p:nvGraphicFramePr>
            <p:cNvPr id="14" name="Object 1034"/>
            <p:cNvGraphicFramePr>
              <a:graphicFrameLocks noChangeAspect="1"/>
            </p:cNvGraphicFramePr>
            <p:nvPr/>
          </p:nvGraphicFramePr>
          <p:xfrm>
            <a:off x="2172055" y="1713754"/>
            <a:ext cx="9320214" cy="5837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9" name="Chart" r:id="rId4" imgW="11010900" imgH="6477000" progId="Excel.Chart.8">
                    <p:embed/>
                  </p:oleObj>
                </mc:Choice>
                <mc:Fallback>
                  <p:oleObj name="Chart" r:id="rId4" imgW="11010900" imgH="6477000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72055" y="1713754"/>
                          <a:ext cx="9320214" cy="5837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5" name="Straight Connector 14"/>
          <p:cNvCxnSpPr/>
          <p:nvPr/>
        </p:nvCxnSpPr>
        <p:spPr>
          <a:xfrm>
            <a:off x="6028262" y="2084411"/>
            <a:ext cx="8" cy="3740656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56935" y="5777490"/>
            <a:ext cx="6278214" cy="461665"/>
          </a:xfrm>
          <a:prstGeom prst="rect">
            <a:avLst/>
          </a:prstGeom>
          <a:noFill/>
        </p:spPr>
        <p:txBody>
          <a:bodyPr wrap="square" lIns="91307" tIns="45660" rIns="91307" bIns="45660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Maximum energy at the XDS </a:t>
            </a:r>
            <a:r>
              <a:rPr lang="en-US" dirty="0" err="1" smtClean="0">
                <a:solidFill>
                  <a:prstClr val="black"/>
                </a:solidFill>
              </a:rPr>
              <a:t>beamline</a:t>
            </a:r>
            <a:r>
              <a:rPr lang="en-US" dirty="0" smtClean="0">
                <a:solidFill>
                  <a:prstClr val="black"/>
                </a:solidFill>
              </a:rPr>
              <a:t> on UVX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146814" y="1574815"/>
            <a:ext cx="15986" cy="3794463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169887" y="1125429"/>
            <a:ext cx="4298309" cy="465967"/>
          </a:xfrm>
          <a:prstGeom prst="rect">
            <a:avLst/>
          </a:prstGeom>
        </p:spPr>
        <p:txBody>
          <a:bodyPr wrap="square" lIns="91307" tIns="45660" rIns="91307" bIns="4566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High </a:t>
            </a:r>
            <a:r>
              <a:rPr lang="en-US" dirty="0">
                <a:solidFill>
                  <a:prstClr val="black"/>
                </a:solidFill>
              </a:rPr>
              <a:t>energy </a:t>
            </a:r>
            <a:r>
              <a:rPr lang="en-US" dirty="0" smtClean="0">
                <a:solidFill>
                  <a:prstClr val="black"/>
                </a:solidFill>
              </a:rPr>
              <a:t>beamlines on Sirius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3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2116682"/>
            <a:ext cx="4148667" cy="45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12523" y="1276106"/>
            <a:ext cx="358775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456796" y="1693343"/>
            <a:ext cx="696516" cy="39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769" tIns="45382" rIns="90769" bIns="4538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prstClr val="black"/>
                </a:solidFill>
              </a:rPr>
              <a:t>2010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4" y="2645322"/>
            <a:ext cx="3691466" cy="165614"/>
          </a:xfrm>
          <a:prstGeom prst="rect">
            <a:avLst/>
          </a:prstGeom>
        </p:spPr>
      </p:pic>
      <p:pic>
        <p:nvPicPr>
          <p:cNvPr id="10" name="SM0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482" y="2929467"/>
            <a:ext cx="3445925" cy="344592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9867" y="694267"/>
            <a:ext cx="2624666" cy="863599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US" sz="2000" dirty="0">
                <a:latin typeface="Calibri" charset="0"/>
              </a:rPr>
              <a:t>Sirius - High Degree of Coherence</a:t>
            </a:r>
            <a:br>
              <a:rPr lang="en-US" sz="2000" dirty="0">
                <a:latin typeface="Calibri" charset="0"/>
              </a:rPr>
            </a:br>
            <a:r>
              <a:rPr lang="en-US" sz="2000" dirty="0">
                <a:latin typeface="Calibri" charset="0"/>
              </a:rPr>
              <a:t>Mammals Cells</a:t>
            </a:r>
          </a:p>
        </p:txBody>
      </p:sp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5460482" y="2634203"/>
            <a:ext cx="2365375" cy="4886325"/>
            <a:chOff x="782339" y="1924824"/>
            <a:chExt cx="2631743" cy="54340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2339" y="3077101"/>
              <a:ext cx="2631743" cy="4281749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sp>
          <p:nvSpPr>
            <p:cNvPr id="14" name="Can 11"/>
            <p:cNvSpPr/>
            <p:nvPr/>
          </p:nvSpPr>
          <p:spPr>
            <a:xfrm>
              <a:off x="1476483" y="1924824"/>
              <a:ext cx="1937599" cy="2881199"/>
            </a:xfrm>
            <a:custGeom>
              <a:avLst/>
              <a:gdLst>
                <a:gd name="connsiteX0" fmla="*/ 0 w 1348605"/>
                <a:gd name="connsiteY0" fmla="*/ 168576 h 1361779"/>
                <a:gd name="connsiteX1" fmla="*/ 674303 w 1348605"/>
                <a:gd name="connsiteY1" fmla="*/ 337152 h 1361779"/>
                <a:gd name="connsiteX2" fmla="*/ 1348606 w 1348605"/>
                <a:gd name="connsiteY2" fmla="*/ 168576 h 1361779"/>
                <a:gd name="connsiteX3" fmla="*/ 1348605 w 1348605"/>
                <a:gd name="connsiteY3" fmla="*/ 1193203 h 1361779"/>
                <a:gd name="connsiteX4" fmla="*/ 674302 w 1348605"/>
                <a:gd name="connsiteY4" fmla="*/ 1361779 h 1361779"/>
                <a:gd name="connsiteX5" fmla="*/ -1 w 1348605"/>
                <a:gd name="connsiteY5" fmla="*/ 1193203 h 1361779"/>
                <a:gd name="connsiteX6" fmla="*/ 0 w 1348605"/>
                <a:gd name="connsiteY6" fmla="*/ 168576 h 1361779"/>
                <a:gd name="connsiteX0" fmla="*/ 0 w 1348605"/>
                <a:gd name="connsiteY0" fmla="*/ 168576 h 1361779"/>
                <a:gd name="connsiteX1" fmla="*/ 674303 w 1348605"/>
                <a:gd name="connsiteY1" fmla="*/ 0 h 1361779"/>
                <a:gd name="connsiteX2" fmla="*/ 1348606 w 1348605"/>
                <a:gd name="connsiteY2" fmla="*/ 168576 h 1361779"/>
                <a:gd name="connsiteX3" fmla="*/ 674303 w 1348605"/>
                <a:gd name="connsiteY3" fmla="*/ 337152 h 1361779"/>
                <a:gd name="connsiteX4" fmla="*/ 0 w 1348605"/>
                <a:gd name="connsiteY4" fmla="*/ 168576 h 1361779"/>
                <a:gd name="connsiteX0" fmla="*/ 1348605 w 1348605"/>
                <a:gd name="connsiteY0" fmla="*/ 168576 h 1361779"/>
                <a:gd name="connsiteX1" fmla="*/ 674302 w 1348605"/>
                <a:gd name="connsiteY1" fmla="*/ 337152 h 1361779"/>
                <a:gd name="connsiteX2" fmla="*/ -1 w 1348605"/>
                <a:gd name="connsiteY2" fmla="*/ 168576 h 1361779"/>
                <a:gd name="connsiteX3" fmla="*/ 674302 w 1348605"/>
                <a:gd name="connsiteY3" fmla="*/ 0 h 1361779"/>
                <a:gd name="connsiteX4" fmla="*/ 1348605 w 1348605"/>
                <a:gd name="connsiteY4" fmla="*/ 168576 h 1361779"/>
                <a:gd name="connsiteX5" fmla="*/ 1348605 w 1348605"/>
                <a:gd name="connsiteY5" fmla="*/ 1193203 h 1361779"/>
                <a:gd name="connsiteX6" fmla="*/ 674302 w 1348605"/>
                <a:gd name="connsiteY6" fmla="*/ 1361779 h 1361779"/>
                <a:gd name="connsiteX7" fmla="*/ -1 w 1348605"/>
                <a:gd name="connsiteY7" fmla="*/ 1193203 h 1361779"/>
                <a:gd name="connsiteX8" fmla="*/ 0 w 1348605"/>
                <a:gd name="connsiteY8" fmla="*/ 168576 h 1361779"/>
                <a:gd name="connsiteX0" fmla="*/ 1 w 1348607"/>
                <a:gd name="connsiteY0" fmla="*/ 168576 h 1373222"/>
                <a:gd name="connsiteX1" fmla="*/ 674304 w 1348607"/>
                <a:gd name="connsiteY1" fmla="*/ 337152 h 1373222"/>
                <a:gd name="connsiteX2" fmla="*/ 1348607 w 1348607"/>
                <a:gd name="connsiteY2" fmla="*/ 168576 h 1373222"/>
                <a:gd name="connsiteX3" fmla="*/ 1348606 w 1348607"/>
                <a:gd name="connsiteY3" fmla="*/ 1193203 h 1373222"/>
                <a:gd name="connsiteX4" fmla="*/ 674303 w 1348607"/>
                <a:gd name="connsiteY4" fmla="*/ 1361779 h 1373222"/>
                <a:gd name="connsiteX5" fmla="*/ 0 w 1348607"/>
                <a:gd name="connsiteY5" fmla="*/ 1193203 h 1373222"/>
                <a:gd name="connsiteX6" fmla="*/ 1 w 1348607"/>
                <a:gd name="connsiteY6" fmla="*/ 168576 h 1373222"/>
                <a:gd name="connsiteX0" fmla="*/ 1 w 1348607"/>
                <a:gd name="connsiteY0" fmla="*/ 168576 h 1373222"/>
                <a:gd name="connsiteX1" fmla="*/ 674304 w 1348607"/>
                <a:gd name="connsiteY1" fmla="*/ 0 h 1373222"/>
                <a:gd name="connsiteX2" fmla="*/ 1348607 w 1348607"/>
                <a:gd name="connsiteY2" fmla="*/ 168576 h 1373222"/>
                <a:gd name="connsiteX3" fmla="*/ 674304 w 1348607"/>
                <a:gd name="connsiteY3" fmla="*/ 337152 h 1373222"/>
                <a:gd name="connsiteX4" fmla="*/ 1 w 1348607"/>
                <a:gd name="connsiteY4" fmla="*/ 168576 h 1373222"/>
                <a:gd name="connsiteX0" fmla="*/ 1348606 w 1348607"/>
                <a:gd name="connsiteY0" fmla="*/ 168576 h 1373222"/>
                <a:gd name="connsiteX1" fmla="*/ 674303 w 1348607"/>
                <a:gd name="connsiteY1" fmla="*/ 337152 h 1373222"/>
                <a:gd name="connsiteX2" fmla="*/ 0 w 1348607"/>
                <a:gd name="connsiteY2" fmla="*/ 168576 h 1373222"/>
                <a:gd name="connsiteX3" fmla="*/ 674303 w 1348607"/>
                <a:gd name="connsiteY3" fmla="*/ 0 h 1373222"/>
                <a:gd name="connsiteX4" fmla="*/ 1348606 w 1348607"/>
                <a:gd name="connsiteY4" fmla="*/ 168576 h 1373222"/>
                <a:gd name="connsiteX5" fmla="*/ 1348606 w 1348607"/>
                <a:gd name="connsiteY5" fmla="*/ 1193203 h 1373222"/>
                <a:gd name="connsiteX6" fmla="*/ 674303 w 1348607"/>
                <a:gd name="connsiteY6" fmla="*/ 1361779 h 1373222"/>
                <a:gd name="connsiteX7" fmla="*/ 274958 w 1348607"/>
                <a:gd name="connsiteY7" fmla="*/ 892040 h 1373222"/>
                <a:gd name="connsiteX8" fmla="*/ 1 w 1348607"/>
                <a:gd name="connsiteY8" fmla="*/ 168576 h 1373222"/>
                <a:gd name="connsiteX0" fmla="*/ 1 w 1348607"/>
                <a:gd name="connsiteY0" fmla="*/ 168576 h 1373222"/>
                <a:gd name="connsiteX1" fmla="*/ 674304 w 1348607"/>
                <a:gd name="connsiteY1" fmla="*/ 337152 h 1373222"/>
                <a:gd name="connsiteX2" fmla="*/ 1348607 w 1348607"/>
                <a:gd name="connsiteY2" fmla="*/ 168576 h 1373222"/>
                <a:gd name="connsiteX3" fmla="*/ 1348606 w 1348607"/>
                <a:gd name="connsiteY3" fmla="*/ 1193203 h 1373222"/>
                <a:gd name="connsiteX4" fmla="*/ 674303 w 1348607"/>
                <a:gd name="connsiteY4" fmla="*/ 1361779 h 1373222"/>
                <a:gd name="connsiteX5" fmla="*/ 0 w 1348607"/>
                <a:gd name="connsiteY5" fmla="*/ 1193203 h 1373222"/>
                <a:gd name="connsiteX6" fmla="*/ 1 w 1348607"/>
                <a:gd name="connsiteY6" fmla="*/ 168576 h 1373222"/>
                <a:gd name="connsiteX0" fmla="*/ 1 w 1348607"/>
                <a:gd name="connsiteY0" fmla="*/ 168576 h 1373222"/>
                <a:gd name="connsiteX1" fmla="*/ 674304 w 1348607"/>
                <a:gd name="connsiteY1" fmla="*/ 0 h 1373222"/>
                <a:gd name="connsiteX2" fmla="*/ 1348607 w 1348607"/>
                <a:gd name="connsiteY2" fmla="*/ 168576 h 1373222"/>
                <a:gd name="connsiteX3" fmla="*/ 674304 w 1348607"/>
                <a:gd name="connsiteY3" fmla="*/ 337152 h 1373222"/>
                <a:gd name="connsiteX4" fmla="*/ 1 w 1348607"/>
                <a:gd name="connsiteY4" fmla="*/ 168576 h 1373222"/>
                <a:gd name="connsiteX0" fmla="*/ 1348606 w 1348607"/>
                <a:gd name="connsiteY0" fmla="*/ 168576 h 1373222"/>
                <a:gd name="connsiteX1" fmla="*/ 674303 w 1348607"/>
                <a:gd name="connsiteY1" fmla="*/ 337152 h 1373222"/>
                <a:gd name="connsiteX2" fmla="*/ 0 w 1348607"/>
                <a:gd name="connsiteY2" fmla="*/ 168576 h 1373222"/>
                <a:gd name="connsiteX3" fmla="*/ 674303 w 1348607"/>
                <a:gd name="connsiteY3" fmla="*/ 0 h 1373222"/>
                <a:gd name="connsiteX4" fmla="*/ 1348606 w 1348607"/>
                <a:gd name="connsiteY4" fmla="*/ 168576 h 1373222"/>
                <a:gd name="connsiteX5" fmla="*/ 1348606 w 1348607"/>
                <a:gd name="connsiteY5" fmla="*/ 1193203 h 1373222"/>
                <a:gd name="connsiteX6" fmla="*/ 674303 w 1348607"/>
                <a:gd name="connsiteY6" fmla="*/ 1361779 h 1373222"/>
                <a:gd name="connsiteX7" fmla="*/ 274958 w 1348607"/>
                <a:gd name="connsiteY7" fmla="*/ 892040 h 1373222"/>
                <a:gd name="connsiteX8" fmla="*/ 1 w 1348607"/>
                <a:gd name="connsiteY8" fmla="*/ 168576 h 1373222"/>
                <a:gd name="connsiteX0" fmla="*/ 1 w 1348607"/>
                <a:gd name="connsiteY0" fmla="*/ 168576 h 1373222"/>
                <a:gd name="connsiteX1" fmla="*/ 674304 w 1348607"/>
                <a:gd name="connsiteY1" fmla="*/ 337152 h 1373222"/>
                <a:gd name="connsiteX2" fmla="*/ 1348607 w 1348607"/>
                <a:gd name="connsiteY2" fmla="*/ 168576 h 1373222"/>
                <a:gd name="connsiteX3" fmla="*/ 1348606 w 1348607"/>
                <a:gd name="connsiteY3" fmla="*/ 1193203 h 1373222"/>
                <a:gd name="connsiteX4" fmla="*/ 674303 w 1348607"/>
                <a:gd name="connsiteY4" fmla="*/ 1361779 h 1373222"/>
                <a:gd name="connsiteX5" fmla="*/ 0 w 1348607"/>
                <a:gd name="connsiteY5" fmla="*/ 1193203 h 1373222"/>
                <a:gd name="connsiteX6" fmla="*/ 1 w 1348607"/>
                <a:gd name="connsiteY6" fmla="*/ 168576 h 1373222"/>
                <a:gd name="connsiteX0" fmla="*/ 1 w 1348607"/>
                <a:gd name="connsiteY0" fmla="*/ 168576 h 1373222"/>
                <a:gd name="connsiteX1" fmla="*/ 674304 w 1348607"/>
                <a:gd name="connsiteY1" fmla="*/ 0 h 1373222"/>
                <a:gd name="connsiteX2" fmla="*/ 1348607 w 1348607"/>
                <a:gd name="connsiteY2" fmla="*/ 168576 h 1373222"/>
                <a:gd name="connsiteX3" fmla="*/ 674304 w 1348607"/>
                <a:gd name="connsiteY3" fmla="*/ 337152 h 1373222"/>
                <a:gd name="connsiteX4" fmla="*/ 1 w 1348607"/>
                <a:gd name="connsiteY4" fmla="*/ 168576 h 1373222"/>
                <a:gd name="connsiteX0" fmla="*/ 1348606 w 1348607"/>
                <a:gd name="connsiteY0" fmla="*/ 168576 h 1373222"/>
                <a:gd name="connsiteX1" fmla="*/ 674303 w 1348607"/>
                <a:gd name="connsiteY1" fmla="*/ 337152 h 1373222"/>
                <a:gd name="connsiteX2" fmla="*/ 0 w 1348607"/>
                <a:gd name="connsiteY2" fmla="*/ 168576 h 1373222"/>
                <a:gd name="connsiteX3" fmla="*/ 674303 w 1348607"/>
                <a:gd name="connsiteY3" fmla="*/ 0 h 1373222"/>
                <a:gd name="connsiteX4" fmla="*/ 1348606 w 1348607"/>
                <a:gd name="connsiteY4" fmla="*/ 168576 h 1373222"/>
                <a:gd name="connsiteX5" fmla="*/ 1348606 w 1348607"/>
                <a:gd name="connsiteY5" fmla="*/ 1193203 h 1373222"/>
                <a:gd name="connsiteX6" fmla="*/ 674303 w 1348607"/>
                <a:gd name="connsiteY6" fmla="*/ 1361779 h 1373222"/>
                <a:gd name="connsiteX7" fmla="*/ 274958 w 1348607"/>
                <a:gd name="connsiteY7" fmla="*/ 892040 h 1373222"/>
                <a:gd name="connsiteX8" fmla="*/ 1 w 1348607"/>
                <a:gd name="connsiteY8" fmla="*/ 168576 h 1373222"/>
                <a:gd name="connsiteX0" fmla="*/ 1 w 1348607"/>
                <a:gd name="connsiteY0" fmla="*/ 168576 h 1373222"/>
                <a:gd name="connsiteX1" fmla="*/ 674304 w 1348607"/>
                <a:gd name="connsiteY1" fmla="*/ 337152 h 1373222"/>
                <a:gd name="connsiteX2" fmla="*/ 1348607 w 1348607"/>
                <a:gd name="connsiteY2" fmla="*/ 168576 h 1373222"/>
                <a:gd name="connsiteX3" fmla="*/ 1348606 w 1348607"/>
                <a:gd name="connsiteY3" fmla="*/ 1193203 h 1373222"/>
                <a:gd name="connsiteX4" fmla="*/ 674303 w 1348607"/>
                <a:gd name="connsiteY4" fmla="*/ 1361779 h 1373222"/>
                <a:gd name="connsiteX5" fmla="*/ 0 w 1348607"/>
                <a:gd name="connsiteY5" fmla="*/ 1193203 h 1373222"/>
                <a:gd name="connsiteX6" fmla="*/ 1 w 1348607"/>
                <a:gd name="connsiteY6" fmla="*/ 168576 h 1373222"/>
                <a:gd name="connsiteX0" fmla="*/ 1 w 1348607"/>
                <a:gd name="connsiteY0" fmla="*/ 168576 h 1373222"/>
                <a:gd name="connsiteX1" fmla="*/ 674304 w 1348607"/>
                <a:gd name="connsiteY1" fmla="*/ 0 h 1373222"/>
                <a:gd name="connsiteX2" fmla="*/ 1348607 w 1348607"/>
                <a:gd name="connsiteY2" fmla="*/ 168576 h 1373222"/>
                <a:gd name="connsiteX3" fmla="*/ 674304 w 1348607"/>
                <a:gd name="connsiteY3" fmla="*/ 337152 h 1373222"/>
                <a:gd name="connsiteX4" fmla="*/ 1 w 1348607"/>
                <a:gd name="connsiteY4" fmla="*/ 168576 h 1373222"/>
                <a:gd name="connsiteX0" fmla="*/ 1348606 w 1348607"/>
                <a:gd name="connsiteY0" fmla="*/ 168576 h 1373222"/>
                <a:gd name="connsiteX1" fmla="*/ 674303 w 1348607"/>
                <a:gd name="connsiteY1" fmla="*/ 337152 h 1373222"/>
                <a:gd name="connsiteX2" fmla="*/ 0 w 1348607"/>
                <a:gd name="connsiteY2" fmla="*/ 168576 h 1373222"/>
                <a:gd name="connsiteX3" fmla="*/ 674303 w 1348607"/>
                <a:gd name="connsiteY3" fmla="*/ 0 h 1373222"/>
                <a:gd name="connsiteX4" fmla="*/ 1348606 w 1348607"/>
                <a:gd name="connsiteY4" fmla="*/ 168576 h 1373222"/>
                <a:gd name="connsiteX5" fmla="*/ 1348606 w 1348607"/>
                <a:gd name="connsiteY5" fmla="*/ 1193203 h 1373222"/>
                <a:gd name="connsiteX6" fmla="*/ 674303 w 1348607"/>
                <a:gd name="connsiteY6" fmla="*/ 1361779 h 1373222"/>
                <a:gd name="connsiteX7" fmla="*/ 274958 w 1348607"/>
                <a:gd name="connsiteY7" fmla="*/ 892040 h 1373222"/>
                <a:gd name="connsiteX8" fmla="*/ 1 w 1348607"/>
                <a:gd name="connsiteY8" fmla="*/ 168576 h 1373222"/>
                <a:gd name="connsiteX0" fmla="*/ 1 w 1348607"/>
                <a:gd name="connsiteY0" fmla="*/ 168576 h 1373222"/>
                <a:gd name="connsiteX1" fmla="*/ 674304 w 1348607"/>
                <a:gd name="connsiteY1" fmla="*/ 337152 h 1373222"/>
                <a:gd name="connsiteX2" fmla="*/ 1348607 w 1348607"/>
                <a:gd name="connsiteY2" fmla="*/ 168576 h 1373222"/>
                <a:gd name="connsiteX3" fmla="*/ 1348606 w 1348607"/>
                <a:gd name="connsiteY3" fmla="*/ 1193203 h 1373222"/>
                <a:gd name="connsiteX4" fmla="*/ 674303 w 1348607"/>
                <a:gd name="connsiteY4" fmla="*/ 1361779 h 1373222"/>
                <a:gd name="connsiteX5" fmla="*/ 235678 w 1348607"/>
                <a:gd name="connsiteY5" fmla="*/ 1297955 h 1373222"/>
                <a:gd name="connsiteX6" fmla="*/ 1 w 1348607"/>
                <a:gd name="connsiteY6" fmla="*/ 168576 h 1373222"/>
                <a:gd name="connsiteX0" fmla="*/ 1 w 1348607"/>
                <a:gd name="connsiteY0" fmla="*/ 168576 h 1373222"/>
                <a:gd name="connsiteX1" fmla="*/ 674304 w 1348607"/>
                <a:gd name="connsiteY1" fmla="*/ 0 h 1373222"/>
                <a:gd name="connsiteX2" fmla="*/ 1348607 w 1348607"/>
                <a:gd name="connsiteY2" fmla="*/ 168576 h 1373222"/>
                <a:gd name="connsiteX3" fmla="*/ 674304 w 1348607"/>
                <a:gd name="connsiteY3" fmla="*/ 337152 h 1373222"/>
                <a:gd name="connsiteX4" fmla="*/ 1 w 1348607"/>
                <a:gd name="connsiteY4" fmla="*/ 168576 h 1373222"/>
                <a:gd name="connsiteX0" fmla="*/ 1348606 w 1348607"/>
                <a:gd name="connsiteY0" fmla="*/ 168576 h 1373222"/>
                <a:gd name="connsiteX1" fmla="*/ 674303 w 1348607"/>
                <a:gd name="connsiteY1" fmla="*/ 337152 h 1373222"/>
                <a:gd name="connsiteX2" fmla="*/ 0 w 1348607"/>
                <a:gd name="connsiteY2" fmla="*/ 168576 h 1373222"/>
                <a:gd name="connsiteX3" fmla="*/ 674303 w 1348607"/>
                <a:gd name="connsiteY3" fmla="*/ 0 h 1373222"/>
                <a:gd name="connsiteX4" fmla="*/ 1348606 w 1348607"/>
                <a:gd name="connsiteY4" fmla="*/ 168576 h 1373222"/>
                <a:gd name="connsiteX5" fmla="*/ 1348606 w 1348607"/>
                <a:gd name="connsiteY5" fmla="*/ 1193203 h 1373222"/>
                <a:gd name="connsiteX6" fmla="*/ 674303 w 1348607"/>
                <a:gd name="connsiteY6" fmla="*/ 1361779 h 1373222"/>
                <a:gd name="connsiteX7" fmla="*/ 274958 w 1348607"/>
                <a:gd name="connsiteY7" fmla="*/ 892040 h 1373222"/>
                <a:gd name="connsiteX8" fmla="*/ 1 w 1348607"/>
                <a:gd name="connsiteY8" fmla="*/ 168576 h 1373222"/>
                <a:gd name="connsiteX0" fmla="*/ 1 w 1348607"/>
                <a:gd name="connsiteY0" fmla="*/ 168576 h 1420587"/>
                <a:gd name="connsiteX1" fmla="*/ 674304 w 1348607"/>
                <a:gd name="connsiteY1" fmla="*/ 337152 h 1420587"/>
                <a:gd name="connsiteX2" fmla="*/ 1348607 w 1348607"/>
                <a:gd name="connsiteY2" fmla="*/ 168576 h 1420587"/>
                <a:gd name="connsiteX3" fmla="*/ 1348606 w 1348607"/>
                <a:gd name="connsiteY3" fmla="*/ 1193203 h 1420587"/>
                <a:gd name="connsiteX4" fmla="*/ 674303 w 1348607"/>
                <a:gd name="connsiteY4" fmla="*/ 1361779 h 1420587"/>
                <a:gd name="connsiteX5" fmla="*/ 235678 w 1348607"/>
                <a:gd name="connsiteY5" fmla="*/ 1297955 h 1420587"/>
                <a:gd name="connsiteX6" fmla="*/ 1 w 1348607"/>
                <a:gd name="connsiteY6" fmla="*/ 168576 h 1420587"/>
                <a:gd name="connsiteX0" fmla="*/ 1 w 1348607"/>
                <a:gd name="connsiteY0" fmla="*/ 168576 h 1420587"/>
                <a:gd name="connsiteX1" fmla="*/ 674304 w 1348607"/>
                <a:gd name="connsiteY1" fmla="*/ 0 h 1420587"/>
                <a:gd name="connsiteX2" fmla="*/ 1348607 w 1348607"/>
                <a:gd name="connsiteY2" fmla="*/ 168576 h 1420587"/>
                <a:gd name="connsiteX3" fmla="*/ 674304 w 1348607"/>
                <a:gd name="connsiteY3" fmla="*/ 337152 h 1420587"/>
                <a:gd name="connsiteX4" fmla="*/ 1 w 1348607"/>
                <a:gd name="connsiteY4" fmla="*/ 168576 h 1420587"/>
                <a:gd name="connsiteX0" fmla="*/ 1348606 w 1348607"/>
                <a:gd name="connsiteY0" fmla="*/ 168576 h 1420587"/>
                <a:gd name="connsiteX1" fmla="*/ 674303 w 1348607"/>
                <a:gd name="connsiteY1" fmla="*/ 337152 h 1420587"/>
                <a:gd name="connsiteX2" fmla="*/ 0 w 1348607"/>
                <a:gd name="connsiteY2" fmla="*/ 168576 h 1420587"/>
                <a:gd name="connsiteX3" fmla="*/ 674303 w 1348607"/>
                <a:gd name="connsiteY3" fmla="*/ 0 h 1420587"/>
                <a:gd name="connsiteX4" fmla="*/ 1348606 w 1348607"/>
                <a:gd name="connsiteY4" fmla="*/ 168576 h 1420587"/>
                <a:gd name="connsiteX5" fmla="*/ 1348606 w 1348607"/>
                <a:gd name="connsiteY5" fmla="*/ 1193203 h 1420587"/>
                <a:gd name="connsiteX6" fmla="*/ 674303 w 1348607"/>
                <a:gd name="connsiteY6" fmla="*/ 1361779 h 1420587"/>
                <a:gd name="connsiteX7" fmla="*/ 1 w 1348607"/>
                <a:gd name="connsiteY7" fmla="*/ 168576 h 1420587"/>
                <a:gd name="connsiteX0" fmla="*/ 1 w 1348607"/>
                <a:gd name="connsiteY0" fmla="*/ 168576 h 1366143"/>
                <a:gd name="connsiteX1" fmla="*/ 674304 w 1348607"/>
                <a:gd name="connsiteY1" fmla="*/ 337152 h 1366143"/>
                <a:gd name="connsiteX2" fmla="*/ 1348607 w 1348607"/>
                <a:gd name="connsiteY2" fmla="*/ 168576 h 1366143"/>
                <a:gd name="connsiteX3" fmla="*/ 1348606 w 1348607"/>
                <a:gd name="connsiteY3" fmla="*/ 1193203 h 1366143"/>
                <a:gd name="connsiteX4" fmla="*/ 674303 w 1348607"/>
                <a:gd name="connsiteY4" fmla="*/ 1361779 h 1366143"/>
                <a:gd name="connsiteX5" fmla="*/ 235678 w 1348607"/>
                <a:gd name="connsiteY5" fmla="*/ 1297955 h 1366143"/>
                <a:gd name="connsiteX6" fmla="*/ 1 w 1348607"/>
                <a:gd name="connsiteY6" fmla="*/ 168576 h 1366143"/>
                <a:gd name="connsiteX0" fmla="*/ 1 w 1348607"/>
                <a:gd name="connsiteY0" fmla="*/ 168576 h 1366143"/>
                <a:gd name="connsiteX1" fmla="*/ 674304 w 1348607"/>
                <a:gd name="connsiteY1" fmla="*/ 0 h 1366143"/>
                <a:gd name="connsiteX2" fmla="*/ 1348607 w 1348607"/>
                <a:gd name="connsiteY2" fmla="*/ 168576 h 1366143"/>
                <a:gd name="connsiteX3" fmla="*/ 674304 w 1348607"/>
                <a:gd name="connsiteY3" fmla="*/ 337152 h 1366143"/>
                <a:gd name="connsiteX4" fmla="*/ 1 w 1348607"/>
                <a:gd name="connsiteY4" fmla="*/ 168576 h 1366143"/>
                <a:gd name="connsiteX0" fmla="*/ 1348606 w 1348607"/>
                <a:gd name="connsiteY0" fmla="*/ 168576 h 1366143"/>
                <a:gd name="connsiteX1" fmla="*/ 674303 w 1348607"/>
                <a:gd name="connsiteY1" fmla="*/ 337152 h 1366143"/>
                <a:gd name="connsiteX2" fmla="*/ 0 w 1348607"/>
                <a:gd name="connsiteY2" fmla="*/ 168576 h 1366143"/>
                <a:gd name="connsiteX3" fmla="*/ 674303 w 1348607"/>
                <a:gd name="connsiteY3" fmla="*/ 0 h 1366143"/>
                <a:gd name="connsiteX4" fmla="*/ 1348606 w 1348607"/>
                <a:gd name="connsiteY4" fmla="*/ 168576 h 1366143"/>
                <a:gd name="connsiteX5" fmla="*/ 1348606 w 1348607"/>
                <a:gd name="connsiteY5" fmla="*/ 1193203 h 1366143"/>
                <a:gd name="connsiteX6" fmla="*/ 1 w 1348607"/>
                <a:gd name="connsiteY6" fmla="*/ 168576 h 1366143"/>
                <a:gd name="connsiteX0" fmla="*/ 1 w 1348607"/>
                <a:gd name="connsiteY0" fmla="*/ 168576 h 1366143"/>
                <a:gd name="connsiteX1" fmla="*/ 674304 w 1348607"/>
                <a:gd name="connsiteY1" fmla="*/ 337152 h 1366143"/>
                <a:gd name="connsiteX2" fmla="*/ 1348607 w 1348607"/>
                <a:gd name="connsiteY2" fmla="*/ 168576 h 1366143"/>
                <a:gd name="connsiteX3" fmla="*/ 1348606 w 1348607"/>
                <a:gd name="connsiteY3" fmla="*/ 1193203 h 1366143"/>
                <a:gd name="connsiteX4" fmla="*/ 674303 w 1348607"/>
                <a:gd name="connsiteY4" fmla="*/ 1361779 h 1366143"/>
                <a:gd name="connsiteX5" fmla="*/ 235678 w 1348607"/>
                <a:gd name="connsiteY5" fmla="*/ 1297955 h 1366143"/>
                <a:gd name="connsiteX6" fmla="*/ 1 w 1348607"/>
                <a:gd name="connsiteY6" fmla="*/ 168576 h 1366143"/>
                <a:gd name="connsiteX0" fmla="*/ 1 w 1348607"/>
                <a:gd name="connsiteY0" fmla="*/ 168576 h 1366143"/>
                <a:gd name="connsiteX1" fmla="*/ 674304 w 1348607"/>
                <a:gd name="connsiteY1" fmla="*/ 0 h 1366143"/>
                <a:gd name="connsiteX2" fmla="*/ 1348607 w 1348607"/>
                <a:gd name="connsiteY2" fmla="*/ 168576 h 1366143"/>
                <a:gd name="connsiteX3" fmla="*/ 674304 w 1348607"/>
                <a:gd name="connsiteY3" fmla="*/ 337152 h 1366143"/>
                <a:gd name="connsiteX4" fmla="*/ 1 w 1348607"/>
                <a:gd name="connsiteY4" fmla="*/ 168576 h 1366143"/>
                <a:gd name="connsiteX0" fmla="*/ 1348606 w 1348607"/>
                <a:gd name="connsiteY0" fmla="*/ 168576 h 1366143"/>
                <a:gd name="connsiteX1" fmla="*/ 674303 w 1348607"/>
                <a:gd name="connsiteY1" fmla="*/ 337152 h 1366143"/>
                <a:gd name="connsiteX2" fmla="*/ 0 w 1348607"/>
                <a:gd name="connsiteY2" fmla="*/ 168576 h 1366143"/>
                <a:gd name="connsiteX3" fmla="*/ 674303 w 1348607"/>
                <a:gd name="connsiteY3" fmla="*/ 0 h 1366143"/>
                <a:gd name="connsiteX4" fmla="*/ 1348606 w 1348607"/>
                <a:gd name="connsiteY4" fmla="*/ 168576 h 1366143"/>
                <a:gd name="connsiteX5" fmla="*/ 1 w 1348607"/>
                <a:gd name="connsiteY5" fmla="*/ 168576 h 1366143"/>
                <a:gd name="connsiteX0" fmla="*/ 1 w 1348607"/>
                <a:gd name="connsiteY0" fmla="*/ 168576 h 1366143"/>
                <a:gd name="connsiteX1" fmla="*/ 674304 w 1348607"/>
                <a:gd name="connsiteY1" fmla="*/ 337152 h 1366143"/>
                <a:gd name="connsiteX2" fmla="*/ 1348607 w 1348607"/>
                <a:gd name="connsiteY2" fmla="*/ 168576 h 1366143"/>
                <a:gd name="connsiteX3" fmla="*/ 1348606 w 1348607"/>
                <a:gd name="connsiteY3" fmla="*/ 1193203 h 1366143"/>
                <a:gd name="connsiteX4" fmla="*/ 674303 w 1348607"/>
                <a:gd name="connsiteY4" fmla="*/ 1361779 h 1366143"/>
                <a:gd name="connsiteX5" fmla="*/ 235678 w 1348607"/>
                <a:gd name="connsiteY5" fmla="*/ 1297955 h 1366143"/>
                <a:gd name="connsiteX6" fmla="*/ 1 w 1348607"/>
                <a:gd name="connsiteY6" fmla="*/ 168576 h 1366143"/>
                <a:gd name="connsiteX0" fmla="*/ 1 w 1348607"/>
                <a:gd name="connsiteY0" fmla="*/ 168576 h 1366143"/>
                <a:gd name="connsiteX1" fmla="*/ 674304 w 1348607"/>
                <a:gd name="connsiteY1" fmla="*/ 0 h 1366143"/>
                <a:gd name="connsiteX2" fmla="*/ 1348607 w 1348607"/>
                <a:gd name="connsiteY2" fmla="*/ 168576 h 1366143"/>
                <a:gd name="connsiteX3" fmla="*/ 674304 w 1348607"/>
                <a:gd name="connsiteY3" fmla="*/ 337152 h 1366143"/>
                <a:gd name="connsiteX4" fmla="*/ 1 w 1348607"/>
                <a:gd name="connsiteY4" fmla="*/ 168576 h 1366143"/>
                <a:gd name="connsiteX0" fmla="*/ 1348606 w 1348607"/>
                <a:gd name="connsiteY0" fmla="*/ 168576 h 1366143"/>
                <a:gd name="connsiteX1" fmla="*/ 674303 w 1348607"/>
                <a:gd name="connsiteY1" fmla="*/ 337152 h 1366143"/>
                <a:gd name="connsiteX2" fmla="*/ 0 w 1348607"/>
                <a:gd name="connsiteY2" fmla="*/ 168576 h 1366143"/>
                <a:gd name="connsiteX3" fmla="*/ 674303 w 1348607"/>
                <a:gd name="connsiteY3" fmla="*/ 0 h 1366143"/>
                <a:gd name="connsiteX4" fmla="*/ 1 w 1348607"/>
                <a:gd name="connsiteY4" fmla="*/ 168576 h 1366143"/>
                <a:gd name="connsiteX0" fmla="*/ 1 w 1348607"/>
                <a:gd name="connsiteY0" fmla="*/ 168576 h 1366143"/>
                <a:gd name="connsiteX1" fmla="*/ 674304 w 1348607"/>
                <a:gd name="connsiteY1" fmla="*/ 337152 h 1366143"/>
                <a:gd name="connsiteX2" fmla="*/ 1348607 w 1348607"/>
                <a:gd name="connsiteY2" fmla="*/ 168576 h 1366143"/>
                <a:gd name="connsiteX3" fmla="*/ 1348606 w 1348607"/>
                <a:gd name="connsiteY3" fmla="*/ 1193203 h 1366143"/>
                <a:gd name="connsiteX4" fmla="*/ 674303 w 1348607"/>
                <a:gd name="connsiteY4" fmla="*/ 1361779 h 1366143"/>
                <a:gd name="connsiteX5" fmla="*/ 235678 w 1348607"/>
                <a:gd name="connsiteY5" fmla="*/ 1297955 h 1366143"/>
                <a:gd name="connsiteX6" fmla="*/ 1 w 1348607"/>
                <a:gd name="connsiteY6" fmla="*/ 168576 h 1366143"/>
                <a:gd name="connsiteX0" fmla="*/ 1 w 1348607"/>
                <a:gd name="connsiteY0" fmla="*/ 168576 h 1366143"/>
                <a:gd name="connsiteX1" fmla="*/ 674304 w 1348607"/>
                <a:gd name="connsiteY1" fmla="*/ 0 h 1366143"/>
                <a:gd name="connsiteX2" fmla="*/ 1348607 w 1348607"/>
                <a:gd name="connsiteY2" fmla="*/ 168576 h 1366143"/>
                <a:gd name="connsiteX3" fmla="*/ 674304 w 1348607"/>
                <a:gd name="connsiteY3" fmla="*/ 337152 h 1366143"/>
                <a:gd name="connsiteX4" fmla="*/ 1 w 1348607"/>
                <a:gd name="connsiteY4" fmla="*/ 168576 h 1366143"/>
                <a:gd name="connsiteX0" fmla="*/ 1348606 w 1348607"/>
                <a:gd name="connsiteY0" fmla="*/ 168576 h 1366143"/>
                <a:gd name="connsiteX1" fmla="*/ 674303 w 1348607"/>
                <a:gd name="connsiteY1" fmla="*/ 337152 h 1366143"/>
                <a:gd name="connsiteX2" fmla="*/ 0 w 1348607"/>
                <a:gd name="connsiteY2" fmla="*/ 168576 h 1366143"/>
                <a:gd name="connsiteX3" fmla="*/ 674303 w 1348607"/>
                <a:gd name="connsiteY3" fmla="*/ 0 h 1366143"/>
                <a:gd name="connsiteX0" fmla="*/ 1 w 1348607"/>
                <a:gd name="connsiteY0" fmla="*/ 168576 h 1366143"/>
                <a:gd name="connsiteX1" fmla="*/ 674304 w 1348607"/>
                <a:gd name="connsiteY1" fmla="*/ 337152 h 1366143"/>
                <a:gd name="connsiteX2" fmla="*/ 1348607 w 1348607"/>
                <a:gd name="connsiteY2" fmla="*/ 168576 h 1366143"/>
                <a:gd name="connsiteX3" fmla="*/ 1348606 w 1348607"/>
                <a:gd name="connsiteY3" fmla="*/ 1193203 h 1366143"/>
                <a:gd name="connsiteX4" fmla="*/ 674303 w 1348607"/>
                <a:gd name="connsiteY4" fmla="*/ 1361779 h 1366143"/>
                <a:gd name="connsiteX5" fmla="*/ 235678 w 1348607"/>
                <a:gd name="connsiteY5" fmla="*/ 1297955 h 1366143"/>
                <a:gd name="connsiteX6" fmla="*/ 1 w 1348607"/>
                <a:gd name="connsiteY6" fmla="*/ 168576 h 1366143"/>
                <a:gd name="connsiteX0" fmla="*/ 1 w 1348607"/>
                <a:gd name="connsiteY0" fmla="*/ 168576 h 1366143"/>
                <a:gd name="connsiteX1" fmla="*/ 674304 w 1348607"/>
                <a:gd name="connsiteY1" fmla="*/ 0 h 1366143"/>
                <a:gd name="connsiteX2" fmla="*/ 1348607 w 1348607"/>
                <a:gd name="connsiteY2" fmla="*/ 168576 h 1366143"/>
                <a:gd name="connsiteX3" fmla="*/ 674304 w 1348607"/>
                <a:gd name="connsiteY3" fmla="*/ 337152 h 1366143"/>
                <a:gd name="connsiteX4" fmla="*/ 1 w 1348607"/>
                <a:gd name="connsiteY4" fmla="*/ 168576 h 1366143"/>
                <a:gd name="connsiteX0" fmla="*/ 1348606 w 1348607"/>
                <a:gd name="connsiteY0" fmla="*/ 168576 h 1366143"/>
                <a:gd name="connsiteX1" fmla="*/ 674303 w 1348607"/>
                <a:gd name="connsiteY1" fmla="*/ 337152 h 1366143"/>
                <a:gd name="connsiteX2" fmla="*/ 0 w 1348607"/>
                <a:gd name="connsiteY2" fmla="*/ 168576 h 1366143"/>
                <a:gd name="connsiteX0" fmla="*/ 1 w 1348607"/>
                <a:gd name="connsiteY0" fmla="*/ 168576 h 1378174"/>
                <a:gd name="connsiteX1" fmla="*/ 674304 w 1348607"/>
                <a:gd name="connsiteY1" fmla="*/ 337152 h 1378174"/>
                <a:gd name="connsiteX2" fmla="*/ 1348607 w 1348607"/>
                <a:gd name="connsiteY2" fmla="*/ 168576 h 1378174"/>
                <a:gd name="connsiteX3" fmla="*/ 1348606 w 1348607"/>
                <a:gd name="connsiteY3" fmla="*/ 1193203 h 1378174"/>
                <a:gd name="connsiteX4" fmla="*/ 674303 w 1348607"/>
                <a:gd name="connsiteY4" fmla="*/ 1361779 h 1378174"/>
                <a:gd name="connsiteX5" fmla="*/ 471356 w 1348607"/>
                <a:gd name="connsiteY5" fmla="*/ 1324143 h 1378174"/>
                <a:gd name="connsiteX6" fmla="*/ 1 w 1348607"/>
                <a:gd name="connsiteY6" fmla="*/ 168576 h 1378174"/>
                <a:gd name="connsiteX0" fmla="*/ 1 w 1348607"/>
                <a:gd name="connsiteY0" fmla="*/ 168576 h 1378174"/>
                <a:gd name="connsiteX1" fmla="*/ 674304 w 1348607"/>
                <a:gd name="connsiteY1" fmla="*/ 0 h 1378174"/>
                <a:gd name="connsiteX2" fmla="*/ 1348607 w 1348607"/>
                <a:gd name="connsiteY2" fmla="*/ 168576 h 1378174"/>
                <a:gd name="connsiteX3" fmla="*/ 674304 w 1348607"/>
                <a:gd name="connsiteY3" fmla="*/ 337152 h 1378174"/>
                <a:gd name="connsiteX4" fmla="*/ 1 w 1348607"/>
                <a:gd name="connsiteY4" fmla="*/ 168576 h 1378174"/>
                <a:gd name="connsiteX0" fmla="*/ 1348606 w 1348607"/>
                <a:gd name="connsiteY0" fmla="*/ 168576 h 1378174"/>
                <a:gd name="connsiteX1" fmla="*/ 674303 w 1348607"/>
                <a:gd name="connsiteY1" fmla="*/ 337152 h 1378174"/>
                <a:gd name="connsiteX2" fmla="*/ 0 w 1348607"/>
                <a:gd name="connsiteY2" fmla="*/ 168576 h 1378174"/>
                <a:gd name="connsiteX0" fmla="*/ 1 w 1348607"/>
                <a:gd name="connsiteY0" fmla="*/ 168576 h 1378174"/>
                <a:gd name="connsiteX1" fmla="*/ 674304 w 1348607"/>
                <a:gd name="connsiteY1" fmla="*/ 337152 h 1378174"/>
                <a:gd name="connsiteX2" fmla="*/ 1348607 w 1348607"/>
                <a:gd name="connsiteY2" fmla="*/ 168576 h 1378174"/>
                <a:gd name="connsiteX3" fmla="*/ 1348606 w 1348607"/>
                <a:gd name="connsiteY3" fmla="*/ 1193203 h 1378174"/>
                <a:gd name="connsiteX4" fmla="*/ 674303 w 1348607"/>
                <a:gd name="connsiteY4" fmla="*/ 1361779 h 1378174"/>
                <a:gd name="connsiteX5" fmla="*/ 471356 w 1348607"/>
                <a:gd name="connsiteY5" fmla="*/ 1324143 h 1378174"/>
                <a:gd name="connsiteX6" fmla="*/ 1 w 1348607"/>
                <a:gd name="connsiteY6" fmla="*/ 168576 h 1378174"/>
                <a:gd name="connsiteX0" fmla="*/ 1 w 1348607"/>
                <a:gd name="connsiteY0" fmla="*/ 168576 h 1378174"/>
                <a:gd name="connsiteX1" fmla="*/ 674304 w 1348607"/>
                <a:gd name="connsiteY1" fmla="*/ 0 h 1378174"/>
                <a:gd name="connsiteX2" fmla="*/ 1348607 w 1348607"/>
                <a:gd name="connsiteY2" fmla="*/ 168576 h 1378174"/>
                <a:gd name="connsiteX3" fmla="*/ 674304 w 1348607"/>
                <a:gd name="connsiteY3" fmla="*/ 337152 h 1378174"/>
                <a:gd name="connsiteX4" fmla="*/ 1 w 1348607"/>
                <a:gd name="connsiteY4" fmla="*/ 168576 h 1378174"/>
                <a:gd name="connsiteX0" fmla="*/ 1348606 w 1348607"/>
                <a:gd name="connsiteY0" fmla="*/ 168576 h 1378174"/>
                <a:gd name="connsiteX1" fmla="*/ 674303 w 1348607"/>
                <a:gd name="connsiteY1" fmla="*/ 337152 h 1378174"/>
                <a:gd name="connsiteX2" fmla="*/ 0 w 1348607"/>
                <a:gd name="connsiteY2" fmla="*/ 168576 h 1378174"/>
                <a:gd name="connsiteX0" fmla="*/ 1 w 1348607"/>
                <a:gd name="connsiteY0" fmla="*/ 168576 h 1361779"/>
                <a:gd name="connsiteX1" fmla="*/ 674304 w 1348607"/>
                <a:gd name="connsiteY1" fmla="*/ 337152 h 1361779"/>
                <a:gd name="connsiteX2" fmla="*/ 1348607 w 1348607"/>
                <a:gd name="connsiteY2" fmla="*/ 168576 h 1361779"/>
                <a:gd name="connsiteX3" fmla="*/ 1348606 w 1348607"/>
                <a:gd name="connsiteY3" fmla="*/ 1193203 h 1361779"/>
                <a:gd name="connsiteX4" fmla="*/ 674303 w 1348607"/>
                <a:gd name="connsiteY4" fmla="*/ 1361779 h 1361779"/>
                <a:gd name="connsiteX5" fmla="*/ 471356 w 1348607"/>
                <a:gd name="connsiteY5" fmla="*/ 1324143 h 1361779"/>
                <a:gd name="connsiteX6" fmla="*/ 1 w 1348607"/>
                <a:gd name="connsiteY6" fmla="*/ 168576 h 1361779"/>
                <a:gd name="connsiteX0" fmla="*/ 1 w 1348607"/>
                <a:gd name="connsiteY0" fmla="*/ 168576 h 1361779"/>
                <a:gd name="connsiteX1" fmla="*/ 674304 w 1348607"/>
                <a:gd name="connsiteY1" fmla="*/ 0 h 1361779"/>
                <a:gd name="connsiteX2" fmla="*/ 1348607 w 1348607"/>
                <a:gd name="connsiteY2" fmla="*/ 168576 h 1361779"/>
                <a:gd name="connsiteX3" fmla="*/ 674304 w 1348607"/>
                <a:gd name="connsiteY3" fmla="*/ 337152 h 1361779"/>
                <a:gd name="connsiteX4" fmla="*/ 1 w 1348607"/>
                <a:gd name="connsiteY4" fmla="*/ 168576 h 1361779"/>
                <a:gd name="connsiteX0" fmla="*/ 1348606 w 1348607"/>
                <a:gd name="connsiteY0" fmla="*/ 168576 h 1361779"/>
                <a:gd name="connsiteX1" fmla="*/ 674303 w 1348607"/>
                <a:gd name="connsiteY1" fmla="*/ 337152 h 1361779"/>
                <a:gd name="connsiteX2" fmla="*/ 0 w 1348607"/>
                <a:gd name="connsiteY2" fmla="*/ 168576 h 1361779"/>
                <a:gd name="connsiteX0" fmla="*/ 1 w 1352523"/>
                <a:gd name="connsiteY0" fmla="*/ 168576 h 1378174"/>
                <a:gd name="connsiteX1" fmla="*/ 674304 w 1352523"/>
                <a:gd name="connsiteY1" fmla="*/ 337152 h 1378174"/>
                <a:gd name="connsiteX2" fmla="*/ 1348607 w 1352523"/>
                <a:gd name="connsiteY2" fmla="*/ 168576 h 1378174"/>
                <a:gd name="connsiteX3" fmla="*/ 968901 w 1352523"/>
                <a:gd name="connsiteY3" fmla="*/ 1324143 h 1378174"/>
                <a:gd name="connsiteX4" fmla="*/ 674303 w 1352523"/>
                <a:gd name="connsiteY4" fmla="*/ 1361779 h 1378174"/>
                <a:gd name="connsiteX5" fmla="*/ 471356 w 1352523"/>
                <a:gd name="connsiteY5" fmla="*/ 1324143 h 1378174"/>
                <a:gd name="connsiteX6" fmla="*/ 1 w 1352523"/>
                <a:gd name="connsiteY6" fmla="*/ 168576 h 1378174"/>
                <a:gd name="connsiteX0" fmla="*/ 1 w 1352523"/>
                <a:gd name="connsiteY0" fmla="*/ 168576 h 1378174"/>
                <a:gd name="connsiteX1" fmla="*/ 674304 w 1352523"/>
                <a:gd name="connsiteY1" fmla="*/ 0 h 1378174"/>
                <a:gd name="connsiteX2" fmla="*/ 1348607 w 1352523"/>
                <a:gd name="connsiteY2" fmla="*/ 168576 h 1378174"/>
                <a:gd name="connsiteX3" fmla="*/ 674304 w 1352523"/>
                <a:gd name="connsiteY3" fmla="*/ 337152 h 1378174"/>
                <a:gd name="connsiteX4" fmla="*/ 1 w 1352523"/>
                <a:gd name="connsiteY4" fmla="*/ 168576 h 1378174"/>
                <a:gd name="connsiteX0" fmla="*/ 1348606 w 1352523"/>
                <a:gd name="connsiteY0" fmla="*/ 168576 h 1378174"/>
                <a:gd name="connsiteX1" fmla="*/ 674303 w 1352523"/>
                <a:gd name="connsiteY1" fmla="*/ 337152 h 1378174"/>
                <a:gd name="connsiteX2" fmla="*/ 0 w 1352523"/>
                <a:gd name="connsiteY2" fmla="*/ 168576 h 1378174"/>
                <a:gd name="connsiteX0" fmla="*/ 1 w 1352523"/>
                <a:gd name="connsiteY0" fmla="*/ 168576 h 1378174"/>
                <a:gd name="connsiteX1" fmla="*/ 674304 w 1352523"/>
                <a:gd name="connsiteY1" fmla="*/ 337152 h 1378174"/>
                <a:gd name="connsiteX2" fmla="*/ 1348607 w 1352523"/>
                <a:gd name="connsiteY2" fmla="*/ 168576 h 1378174"/>
                <a:gd name="connsiteX3" fmla="*/ 968901 w 1352523"/>
                <a:gd name="connsiteY3" fmla="*/ 1324143 h 1378174"/>
                <a:gd name="connsiteX4" fmla="*/ 674303 w 1352523"/>
                <a:gd name="connsiteY4" fmla="*/ 1361779 h 1378174"/>
                <a:gd name="connsiteX5" fmla="*/ 471356 w 1352523"/>
                <a:gd name="connsiteY5" fmla="*/ 1324143 h 1378174"/>
                <a:gd name="connsiteX6" fmla="*/ 1 w 1352523"/>
                <a:gd name="connsiteY6" fmla="*/ 168576 h 1378174"/>
                <a:gd name="connsiteX0" fmla="*/ 1 w 1352523"/>
                <a:gd name="connsiteY0" fmla="*/ 168576 h 1378174"/>
                <a:gd name="connsiteX1" fmla="*/ 674304 w 1352523"/>
                <a:gd name="connsiteY1" fmla="*/ 0 h 1378174"/>
                <a:gd name="connsiteX2" fmla="*/ 1348607 w 1352523"/>
                <a:gd name="connsiteY2" fmla="*/ 168576 h 1378174"/>
                <a:gd name="connsiteX3" fmla="*/ 674304 w 1352523"/>
                <a:gd name="connsiteY3" fmla="*/ 337152 h 1378174"/>
                <a:gd name="connsiteX4" fmla="*/ 1 w 1352523"/>
                <a:gd name="connsiteY4" fmla="*/ 168576 h 1378174"/>
                <a:gd name="connsiteX0" fmla="*/ 1348606 w 1352523"/>
                <a:gd name="connsiteY0" fmla="*/ 168576 h 1378174"/>
                <a:gd name="connsiteX1" fmla="*/ 674303 w 1352523"/>
                <a:gd name="connsiteY1" fmla="*/ 337152 h 1378174"/>
                <a:gd name="connsiteX2" fmla="*/ 0 w 1352523"/>
                <a:gd name="connsiteY2" fmla="*/ 168576 h 1378174"/>
                <a:gd name="connsiteX0" fmla="*/ 1 w 1349442"/>
                <a:gd name="connsiteY0" fmla="*/ 168576 h 1371399"/>
                <a:gd name="connsiteX1" fmla="*/ 674304 w 1349442"/>
                <a:gd name="connsiteY1" fmla="*/ 337152 h 1371399"/>
                <a:gd name="connsiteX2" fmla="*/ 1348607 w 1349442"/>
                <a:gd name="connsiteY2" fmla="*/ 168576 h 1371399"/>
                <a:gd name="connsiteX3" fmla="*/ 824876 w 1349442"/>
                <a:gd name="connsiteY3" fmla="*/ 1311049 h 1371399"/>
                <a:gd name="connsiteX4" fmla="*/ 674303 w 1349442"/>
                <a:gd name="connsiteY4" fmla="*/ 1361779 h 1371399"/>
                <a:gd name="connsiteX5" fmla="*/ 471356 w 1349442"/>
                <a:gd name="connsiteY5" fmla="*/ 1324143 h 1371399"/>
                <a:gd name="connsiteX6" fmla="*/ 1 w 1349442"/>
                <a:gd name="connsiteY6" fmla="*/ 168576 h 1371399"/>
                <a:gd name="connsiteX0" fmla="*/ 1 w 1349442"/>
                <a:gd name="connsiteY0" fmla="*/ 168576 h 1371399"/>
                <a:gd name="connsiteX1" fmla="*/ 674304 w 1349442"/>
                <a:gd name="connsiteY1" fmla="*/ 0 h 1371399"/>
                <a:gd name="connsiteX2" fmla="*/ 1348607 w 1349442"/>
                <a:gd name="connsiteY2" fmla="*/ 168576 h 1371399"/>
                <a:gd name="connsiteX3" fmla="*/ 674304 w 1349442"/>
                <a:gd name="connsiteY3" fmla="*/ 337152 h 1371399"/>
                <a:gd name="connsiteX4" fmla="*/ 1 w 1349442"/>
                <a:gd name="connsiteY4" fmla="*/ 168576 h 1371399"/>
                <a:gd name="connsiteX0" fmla="*/ 1348606 w 1349442"/>
                <a:gd name="connsiteY0" fmla="*/ 168576 h 1371399"/>
                <a:gd name="connsiteX1" fmla="*/ 674303 w 1349442"/>
                <a:gd name="connsiteY1" fmla="*/ 337152 h 1371399"/>
                <a:gd name="connsiteX2" fmla="*/ 0 w 1349442"/>
                <a:gd name="connsiteY2" fmla="*/ 168576 h 1371399"/>
                <a:gd name="connsiteX0" fmla="*/ 1 w 1349442"/>
                <a:gd name="connsiteY0" fmla="*/ 168576 h 1371399"/>
                <a:gd name="connsiteX1" fmla="*/ 674304 w 1349442"/>
                <a:gd name="connsiteY1" fmla="*/ 337152 h 1371399"/>
                <a:gd name="connsiteX2" fmla="*/ 1348607 w 1349442"/>
                <a:gd name="connsiteY2" fmla="*/ 168576 h 1371399"/>
                <a:gd name="connsiteX3" fmla="*/ 824876 w 1349442"/>
                <a:gd name="connsiteY3" fmla="*/ 1311049 h 1371399"/>
                <a:gd name="connsiteX4" fmla="*/ 674303 w 1349442"/>
                <a:gd name="connsiteY4" fmla="*/ 1361779 h 1371399"/>
                <a:gd name="connsiteX5" fmla="*/ 471356 w 1349442"/>
                <a:gd name="connsiteY5" fmla="*/ 1324143 h 1371399"/>
                <a:gd name="connsiteX6" fmla="*/ 1 w 1349442"/>
                <a:gd name="connsiteY6" fmla="*/ 168576 h 1371399"/>
                <a:gd name="connsiteX0" fmla="*/ 1 w 1349442"/>
                <a:gd name="connsiteY0" fmla="*/ 168576 h 1371399"/>
                <a:gd name="connsiteX1" fmla="*/ 674304 w 1349442"/>
                <a:gd name="connsiteY1" fmla="*/ 0 h 1371399"/>
                <a:gd name="connsiteX2" fmla="*/ 1348607 w 1349442"/>
                <a:gd name="connsiteY2" fmla="*/ 168576 h 1371399"/>
                <a:gd name="connsiteX3" fmla="*/ 674304 w 1349442"/>
                <a:gd name="connsiteY3" fmla="*/ 337152 h 1371399"/>
                <a:gd name="connsiteX4" fmla="*/ 1 w 1349442"/>
                <a:gd name="connsiteY4" fmla="*/ 168576 h 1371399"/>
                <a:gd name="connsiteX0" fmla="*/ 1348606 w 1349442"/>
                <a:gd name="connsiteY0" fmla="*/ 168576 h 1371399"/>
                <a:gd name="connsiteX1" fmla="*/ 674303 w 1349442"/>
                <a:gd name="connsiteY1" fmla="*/ 337152 h 1371399"/>
                <a:gd name="connsiteX2" fmla="*/ 0 w 1349442"/>
                <a:gd name="connsiteY2" fmla="*/ 168576 h 1371399"/>
                <a:gd name="connsiteX0" fmla="*/ 1 w 1349442"/>
                <a:gd name="connsiteY0" fmla="*/ 168576 h 1416821"/>
                <a:gd name="connsiteX1" fmla="*/ 674304 w 1349442"/>
                <a:gd name="connsiteY1" fmla="*/ 337152 h 1416821"/>
                <a:gd name="connsiteX2" fmla="*/ 1348607 w 1349442"/>
                <a:gd name="connsiteY2" fmla="*/ 168576 h 1416821"/>
                <a:gd name="connsiteX3" fmla="*/ 824876 w 1349442"/>
                <a:gd name="connsiteY3" fmla="*/ 1311049 h 1416821"/>
                <a:gd name="connsiteX4" fmla="*/ 674303 w 1349442"/>
                <a:gd name="connsiteY4" fmla="*/ 1361779 h 1416821"/>
                <a:gd name="connsiteX5" fmla="*/ 471356 w 1349442"/>
                <a:gd name="connsiteY5" fmla="*/ 1324143 h 1416821"/>
                <a:gd name="connsiteX6" fmla="*/ 1 w 1349442"/>
                <a:gd name="connsiteY6" fmla="*/ 168576 h 1416821"/>
                <a:gd name="connsiteX0" fmla="*/ 1 w 1349442"/>
                <a:gd name="connsiteY0" fmla="*/ 168576 h 1416821"/>
                <a:gd name="connsiteX1" fmla="*/ 674304 w 1349442"/>
                <a:gd name="connsiteY1" fmla="*/ 0 h 1416821"/>
                <a:gd name="connsiteX2" fmla="*/ 1348607 w 1349442"/>
                <a:gd name="connsiteY2" fmla="*/ 168576 h 1416821"/>
                <a:gd name="connsiteX3" fmla="*/ 674304 w 1349442"/>
                <a:gd name="connsiteY3" fmla="*/ 337152 h 1416821"/>
                <a:gd name="connsiteX4" fmla="*/ 1 w 1349442"/>
                <a:gd name="connsiteY4" fmla="*/ 168576 h 1416821"/>
                <a:gd name="connsiteX0" fmla="*/ 1348606 w 1349442"/>
                <a:gd name="connsiteY0" fmla="*/ 168576 h 1416821"/>
                <a:gd name="connsiteX1" fmla="*/ 674303 w 1349442"/>
                <a:gd name="connsiteY1" fmla="*/ 337152 h 1416821"/>
                <a:gd name="connsiteX2" fmla="*/ 0 w 1349442"/>
                <a:gd name="connsiteY2" fmla="*/ 168576 h 1416821"/>
                <a:gd name="connsiteX0" fmla="*/ 1 w 1349442"/>
                <a:gd name="connsiteY0" fmla="*/ 168576 h 1474443"/>
                <a:gd name="connsiteX1" fmla="*/ 674304 w 1349442"/>
                <a:gd name="connsiteY1" fmla="*/ 337152 h 1474443"/>
                <a:gd name="connsiteX2" fmla="*/ 1348607 w 1349442"/>
                <a:gd name="connsiteY2" fmla="*/ 168576 h 1474443"/>
                <a:gd name="connsiteX3" fmla="*/ 824876 w 1349442"/>
                <a:gd name="connsiteY3" fmla="*/ 1311049 h 1474443"/>
                <a:gd name="connsiteX4" fmla="*/ 674303 w 1349442"/>
                <a:gd name="connsiteY4" fmla="*/ 1361779 h 1474443"/>
                <a:gd name="connsiteX5" fmla="*/ 471356 w 1349442"/>
                <a:gd name="connsiteY5" fmla="*/ 1324143 h 1474443"/>
                <a:gd name="connsiteX6" fmla="*/ 1 w 1349442"/>
                <a:gd name="connsiteY6" fmla="*/ 168576 h 1474443"/>
                <a:gd name="connsiteX0" fmla="*/ 1 w 1349442"/>
                <a:gd name="connsiteY0" fmla="*/ 168576 h 1474443"/>
                <a:gd name="connsiteX1" fmla="*/ 674304 w 1349442"/>
                <a:gd name="connsiteY1" fmla="*/ 0 h 1474443"/>
                <a:gd name="connsiteX2" fmla="*/ 1348607 w 1349442"/>
                <a:gd name="connsiteY2" fmla="*/ 168576 h 1474443"/>
                <a:gd name="connsiteX3" fmla="*/ 674304 w 1349442"/>
                <a:gd name="connsiteY3" fmla="*/ 337152 h 1474443"/>
                <a:gd name="connsiteX4" fmla="*/ 1 w 1349442"/>
                <a:gd name="connsiteY4" fmla="*/ 168576 h 1474443"/>
                <a:gd name="connsiteX0" fmla="*/ 1348606 w 1349442"/>
                <a:gd name="connsiteY0" fmla="*/ 168576 h 1474443"/>
                <a:gd name="connsiteX1" fmla="*/ 674303 w 1349442"/>
                <a:gd name="connsiteY1" fmla="*/ 337152 h 1474443"/>
                <a:gd name="connsiteX2" fmla="*/ 0 w 1349442"/>
                <a:gd name="connsiteY2" fmla="*/ 168576 h 1474443"/>
                <a:gd name="connsiteX0" fmla="*/ 1 w 1349464"/>
                <a:gd name="connsiteY0" fmla="*/ 168576 h 1474443"/>
                <a:gd name="connsiteX1" fmla="*/ 674304 w 1349464"/>
                <a:gd name="connsiteY1" fmla="*/ 337152 h 1474443"/>
                <a:gd name="connsiteX2" fmla="*/ 1348607 w 1349464"/>
                <a:gd name="connsiteY2" fmla="*/ 168576 h 1474443"/>
                <a:gd name="connsiteX3" fmla="*/ 824876 w 1349464"/>
                <a:gd name="connsiteY3" fmla="*/ 1311049 h 1474443"/>
                <a:gd name="connsiteX4" fmla="*/ 674303 w 1349464"/>
                <a:gd name="connsiteY4" fmla="*/ 1361779 h 1474443"/>
                <a:gd name="connsiteX5" fmla="*/ 471356 w 1349464"/>
                <a:gd name="connsiteY5" fmla="*/ 1324143 h 1474443"/>
                <a:gd name="connsiteX6" fmla="*/ 1 w 1349464"/>
                <a:gd name="connsiteY6" fmla="*/ 168576 h 1474443"/>
                <a:gd name="connsiteX0" fmla="*/ 1 w 1349464"/>
                <a:gd name="connsiteY0" fmla="*/ 168576 h 1474443"/>
                <a:gd name="connsiteX1" fmla="*/ 674304 w 1349464"/>
                <a:gd name="connsiteY1" fmla="*/ 0 h 1474443"/>
                <a:gd name="connsiteX2" fmla="*/ 1348607 w 1349464"/>
                <a:gd name="connsiteY2" fmla="*/ 168576 h 1474443"/>
                <a:gd name="connsiteX3" fmla="*/ 674304 w 1349464"/>
                <a:gd name="connsiteY3" fmla="*/ 337152 h 1474443"/>
                <a:gd name="connsiteX4" fmla="*/ 1 w 1349464"/>
                <a:gd name="connsiteY4" fmla="*/ 168576 h 1474443"/>
                <a:gd name="connsiteX0" fmla="*/ 1348606 w 1349464"/>
                <a:gd name="connsiteY0" fmla="*/ 168576 h 1474443"/>
                <a:gd name="connsiteX1" fmla="*/ 674303 w 1349464"/>
                <a:gd name="connsiteY1" fmla="*/ 337152 h 1474443"/>
                <a:gd name="connsiteX2" fmla="*/ 0 w 1349464"/>
                <a:gd name="connsiteY2" fmla="*/ 168576 h 1474443"/>
                <a:gd name="connsiteX0" fmla="*/ 1 w 1349464"/>
                <a:gd name="connsiteY0" fmla="*/ 168576 h 1474443"/>
                <a:gd name="connsiteX1" fmla="*/ 674304 w 1349464"/>
                <a:gd name="connsiteY1" fmla="*/ 337152 h 1474443"/>
                <a:gd name="connsiteX2" fmla="*/ 1348607 w 1349464"/>
                <a:gd name="connsiteY2" fmla="*/ 168576 h 1474443"/>
                <a:gd name="connsiteX3" fmla="*/ 824876 w 1349464"/>
                <a:gd name="connsiteY3" fmla="*/ 1311049 h 1474443"/>
                <a:gd name="connsiteX4" fmla="*/ 674303 w 1349464"/>
                <a:gd name="connsiteY4" fmla="*/ 1361779 h 1474443"/>
                <a:gd name="connsiteX5" fmla="*/ 471356 w 1349464"/>
                <a:gd name="connsiteY5" fmla="*/ 1324143 h 1474443"/>
                <a:gd name="connsiteX6" fmla="*/ 1 w 1349464"/>
                <a:gd name="connsiteY6" fmla="*/ 168576 h 1474443"/>
                <a:gd name="connsiteX0" fmla="*/ 1 w 1349464"/>
                <a:gd name="connsiteY0" fmla="*/ 168576 h 1474443"/>
                <a:gd name="connsiteX1" fmla="*/ 674304 w 1349464"/>
                <a:gd name="connsiteY1" fmla="*/ 0 h 1474443"/>
                <a:gd name="connsiteX2" fmla="*/ 1348607 w 1349464"/>
                <a:gd name="connsiteY2" fmla="*/ 168576 h 1474443"/>
                <a:gd name="connsiteX3" fmla="*/ 674304 w 1349464"/>
                <a:gd name="connsiteY3" fmla="*/ 337152 h 1474443"/>
                <a:gd name="connsiteX4" fmla="*/ 1 w 1349464"/>
                <a:gd name="connsiteY4" fmla="*/ 168576 h 1474443"/>
                <a:gd name="connsiteX0" fmla="*/ 1348606 w 1349464"/>
                <a:gd name="connsiteY0" fmla="*/ 168576 h 1474443"/>
                <a:gd name="connsiteX1" fmla="*/ 674303 w 1349464"/>
                <a:gd name="connsiteY1" fmla="*/ 337152 h 1474443"/>
                <a:gd name="connsiteX2" fmla="*/ 0 w 1349464"/>
                <a:gd name="connsiteY2" fmla="*/ 168576 h 1474443"/>
                <a:gd name="connsiteX0" fmla="*/ 1 w 1349464"/>
                <a:gd name="connsiteY0" fmla="*/ 168576 h 1361779"/>
                <a:gd name="connsiteX1" fmla="*/ 674304 w 1349464"/>
                <a:gd name="connsiteY1" fmla="*/ 337152 h 1361779"/>
                <a:gd name="connsiteX2" fmla="*/ 1348607 w 1349464"/>
                <a:gd name="connsiteY2" fmla="*/ 168576 h 1361779"/>
                <a:gd name="connsiteX3" fmla="*/ 824876 w 1349464"/>
                <a:gd name="connsiteY3" fmla="*/ 1311049 h 1361779"/>
                <a:gd name="connsiteX4" fmla="*/ 674303 w 1349464"/>
                <a:gd name="connsiteY4" fmla="*/ 1361779 h 1361779"/>
                <a:gd name="connsiteX5" fmla="*/ 471356 w 1349464"/>
                <a:gd name="connsiteY5" fmla="*/ 1324143 h 1361779"/>
                <a:gd name="connsiteX6" fmla="*/ 1 w 1349464"/>
                <a:gd name="connsiteY6" fmla="*/ 168576 h 1361779"/>
                <a:gd name="connsiteX0" fmla="*/ 1 w 1349464"/>
                <a:gd name="connsiteY0" fmla="*/ 168576 h 1361779"/>
                <a:gd name="connsiteX1" fmla="*/ 674304 w 1349464"/>
                <a:gd name="connsiteY1" fmla="*/ 0 h 1361779"/>
                <a:gd name="connsiteX2" fmla="*/ 1348607 w 1349464"/>
                <a:gd name="connsiteY2" fmla="*/ 168576 h 1361779"/>
                <a:gd name="connsiteX3" fmla="*/ 674304 w 1349464"/>
                <a:gd name="connsiteY3" fmla="*/ 337152 h 1361779"/>
                <a:gd name="connsiteX4" fmla="*/ 1 w 1349464"/>
                <a:gd name="connsiteY4" fmla="*/ 168576 h 1361779"/>
                <a:gd name="connsiteX0" fmla="*/ 1348606 w 1349464"/>
                <a:gd name="connsiteY0" fmla="*/ 168576 h 1361779"/>
                <a:gd name="connsiteX1" fmla="*/ 674303 w 1349464"/>
                <a:gd name="connsiteY1" fmla="*/ 337152 h 1361779"/>
                <a:gd name="connsiteX2" fmla="*/ 0 w 1349464"/>
                <a:gd name="connsiteY2" fmla="*/ 168576 h 1361779"/>
                <a:gd name="connsiteX0" fmla="*/ 1 w 1349464"/>
                <a:gd name="connsiteY0" fmla="*/ 168576 h 1361779"/>
                <a:gd name="connsiteX1" fmla="*/ 674304 w 1349464"/>
                <a:gd name="connsiteY1" fmla="*/ 337152 h 1361779"/>
                <a:gd name="connsiteX2" fmla="*/ 1348607 w 1349464"/>
                <a:gd name="connsiteY2" fmla="*/ 168576 h 1361779"/>
                <a:gd name="connsiteX3" fmla="*/ 824876 w 1349464"/>
                <a:gd name="connsiteY3" fmla="*/ 1311049 h 1361779"/>
                <a:gd name="connsiteX4" fmla="*/ 674303 w 1349464"/>
                <a:gd name="connsiteY4" fmla="*/ 1361779 h 1361779"/>
                <a:gd name="connsiteX5" fmla="*/ 589837 w 1349464"/>
                <a:gd name="connsiteY5" fmla="*/ 1342712 h 1361779"/>
                <a:gd name="connsiteX6" fmla="*/ 1 w 1349464"/>
                <a:gd name="connsiteY6" fmla="*/ 168576 h 1361779"/>
                <a:gd name="connsiteX0" fmla="*/ 1 w 1349464"/>
                <a:gd name="connsiteY0" fmla="*/ 168576 h 1361779"/>
                <a:gd name="connsiteX1" fmla="*/ 674304 w 1349464"/>
                <a:gd name="connsiteY1" fmla="*/ 0 h 1361779"/>
                <a:gd name="connsiteX2" fmla="*/ 1348607 w 1349464"/>
                <a:gd name="connsiteY2" fmla="*/ 168576 h 1361779"/>
                <a:gd name="connsiteX3" fmla="*/ 674304 w 1349464"/>
                <a:gd name="connsiteY3" fmla="*/ 337152 h 1361779"/>
                <a:gd name="connsiteX4" fmla="*/ 1 w 1349464"/>
                <a:gd name="connsiteY4" fmla="*/ 168576 h 1361779"/>
                <a:gd name="connsiteX0" fmla="*/ 1348606 w 1349464"/>
                <a:gd name="connsiteY0" fmla="*/ 168576 h 1361779"/>
                <a:gd name="connsiteX1" fmla="*/ 674303 w 1349464"/>
                <a:gd name="connsiteY1" fmla="*/ 337152 h 1361779"/>
                <a:gd name="connsiteX2" fmla="*/ 0 w 1349464"/>
                <a:gd name="connsiteY2" fmla="*/ 168576 h 1361779"/>
                <a:gd name="connsiteX0" fmla="*/ 1 w 1348815"/>
                <a:gd name="connsiteY0" fmla="*/ 168576 h 1361779"/>
                <a:gd name="connsiteX1" fmla="*/ 674304 w 1348815"/>
                <a:gd name="connsiteY1" fmla="*/ 337152 h 1361779"/>
                <a:gd name="connsiteX2" fmla="*/ 1348607 w 1348815"/>
                <a:gd name="connsiteY2" fmla="*/ 168576 h 1361779"/>
                <a:gd name="connsiteX3" fmla="*/ 751965 w 1348815"/>
                <a:gd name="connsiteY3" fmla="*/ 1360568 h 1361779"/>
                <a:gd name="connsiteX4" fmla="*/ 674303 w 1348815"/>
                <a:gd name="connsiteY4" fmla="*/ 1361779 h 1361779"/>
                <a:gd name="connsiteX5" fmla="*/ 589837 w 1348815"/>
                <a:gd name="connsiteY5" fmla="*/ 1342712 h 1361779"/>
                <a:gd name="connsiteX6" fmla="*/ 1 w 1348815"/>
                <a:gd name="connsiteY6" fmla="*/ 168576 h 1361779"/>
                <a:gd name="connsiteX0" fmla="*/ 1 w 1348815"/>
                <a:gd name="connsiteY0" fmla="*/ 168576 h 1361779"/>
                <a:gd name="connsiteX1" fmla="*/ 674304 w 1348815"/>
                <a:gd name="connsiteY1" fmla="*/ 0 h 1361779"/>
                <a:gd name="connsiteX2" fmla="*/ 1348607 w 1348815"/>
                <a:gd name="connsiteY2" fmla="*/ 168576 h 1361779"/>
                <a:gd name="connsiteX3" fmla="*/ 674304 w 1348815"/>
                <a:gd name="connsiteY3" fmla="*/ 337152 h 1361779"/>
                <a:gd name="connsiteX4" fmla="*/ 1 w 1348815"/>
                <a:gd name="connsiteY4" fmla="*/ 168576 h 1361779"/>
                <a:gd name="connsiteX0" fmla="*/ 1348606 w 1348815"/>
                <a:gd name="connsiteY0" fmla="*/ 168576 h 1361779"/>
                <a:gd name="connsiteX1" fmla="*/ 674303 w 1348815"/>
                <a:gd name="connsiteY1" fmla="*/ 337152 h 1361779"/>
                <a:gd name="connsiteX2" fmla="*/ 0 w 1348815"/>
                <a:gd name="connsiteY2" fmla="*/ 168576 h 1361779"/>
                <a:gd name="connsiteX0" fmla="*/ 1 w 1348607"/>
                <a:gd name="connsiteY0" fmla="*/ 168576 h 1361779"/>
                <a:gd name="connsiteX1" fmla="*/ 674304 w 1348607"/>
                <a:gd name="connsiteY1" fmla="*/ 337152 h 1361779"/>
                <a:gd name="connsiteX2" fmla="*/ 1348607 w 1348607"/>
                <a:gd name="connsiteY2" fmla="*/ 168576 h 1361779"/>
                <a:gd name="connsiteX3" fmla="*/ 674303 w 1348607"/>
                <a:gd name="connsiteY3" fmla="*/ 1361779 h 1361779"/>
                <a:gd name="connsiteX4" fmla="*/ 589837 w 1348607"/>
                <a:gd name="connsiteY4" fmla="*/ 1342712 h 1361779"/>
                <a:gd name="connsiteX5" fmla="*/ 1 w 1348607"/>
                <a:gd name="connsiteY5" fmla="*/ 168576 h 1361779"/>
                <a:gd name="connsiteX0" fmla="*/ 1 w 1348607"/>
                <a:gd name="connsiteY0" fmla="*/ 168576 h 1361779"/>
                <a:gd name="connsiteX1" fmla="*/ 674304 w 1348607"/>
                <a:gd name="connsiteY1" fmla="*/ 0 h 1361779"/>
                <a:gd name="connsiteX2" fmla="*/ 1348607 w 1348607"/>
                <a:gd name="connsiteY2" fmla="*/ 168576 h 1361779"/>
                <a:gd name="connsiteX3" fmla="*/ 674304 w 1348607"/>
                <a:gd name="connsiteY3" fmla="*/ 337152 h 1361779"/>
                <a:gd name="connsiteX4" fmla="*/ 1 w 1348607"/>
                <a:gd name="connsiteY4" fmla="*/ 168576 h 1361779"/>
                <a:gd name="connsiteX0" fmla="*/ 1348606 w 1348607"/>
                <a:gd name="connsiteY0" fmla="*/ 168576 h 1361779"/>
                <a:gd name="connsiteX1" fmla="*/ 674303 w 1348607"/>
                <a:gd name="connsiteY1" fmla="*/ 337152 h 1361779"/>
                <a:gd name="connsiteX2" fmla="*/ 0 w 1348607"/>
                <a:gd name="connsiteY2" fmla="*/ 168576 h 1361779"/>
                <a:gd name="connsiteX0" fmla="*/ 1 w 1348607"/>
                <a:gd name="connsiteY0" fmla="*/ 168576 h 1361779"/>
                <a:gd name="connsiteX1" fmla="*/ 674304 w 1348607"/>
                <a:gd name="connsiteY1" fmla="*/ 337152 h 1361779"/>
                <a:gd name="connsiteX2" fmla="*/ 1348607 w 1348607"/>
                <a:gd name="connsiteY2" fmla="*/ 168576 h 1361779"/>
                <a:gd name="connsiteX3" fmla="*/ 674303 w 1348607"/>
                <a:gd name="connsiteY3" fmla="*/ 1361779 h 1361779"/>
                <a:gd name="connsiteX4" fmla="*/ 1 w 1348607"/>
                <a:gd name="connsiteY4" fmla="*/ 168576 h 1361779"/>
                <a:gd name="connsiteX0" fmla="*/ 1 w 1348607"/>
                <a:gd name="connsiteY0" fmla="*/ 168576 h 1361779"/>
                <a:gd name="connsiteX1" fmla="*/ 674304 w 1348607"/>
                <a:gd name="connsiteY1" fmla="*/ 0 h 1361779"/>
                <a:gd name="connsiteX2" fmla="*/ 1348607 w 1348607"/>
                <a:gd name="connsiteY2" fmla="*/ 168576 h 1361779"/>
                <a:gd name="connsiteX3" fmla="*/ 674304 w 1348607"/>
                <a:gd name="connsiteY3" fmla="*/ 337152 h 1361779"/>
                <a:gd name="connsiteX4" fmla="*/ 1 w 1348607"/>
                <a:gd name="connsiteY4" fmla="*/ 168576 h 1361779"/>
                <a:gd name="connsiteX0" fmla="*/ 1348606 w 1348607"/>
                <a:gd name="connsiteY0" fmla="*/ 168576 h 1361779"/>
                <a:gd name="connsiteX1" fmla="*/ 674303 w 1348607"/>
                <a:gd name="connsiteY1" fmla="*/ 337152 h 1361779"/>
                <a:gd name="connsiteX2" fmla="*/ 0 w 1348607"/>
                <a:gd name="connsiteY2" fmla="*/ 168576 h 1361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8607" h="1361779" stroke="0" extrusionOk="0">
                  <a:moveTo>
                    <a:pt x="1" y="168576"/>
                  </a:moveTo>
                  <a:cubicBezTo>
                    <a:pt x="1" y="261678"/>
                    <a:pt x="301897" y="337152"/>
                    <a:pt x="674304" y="337152"/>
                  </a:cubicBezTo>
                  <a:cubicBezTo>
                    <a:pt x="1046711" y="337152"/>
                    <a:pt x="1348607" y="-2195"/>
                    <a:pt x="1348607" y="168576"/>
                  </a:cubicBezTo>
                  <a:cubicBezTo>
                    <a:pt x="1348607" y="339347"/>
                    <a:pt x="800765" y="1166090"/>
                    <a:pt x="674303" y="1361779"/>
                  </a:cubicBezTo>
                  <a:lnTo>
                    <a:pt x="1" y="168576"/>
                  </a:lnTo>
                  <a:close/>
                </a:path>
                <a:path w="1348607" h="1361779" fill="lighten" stroke="0" extrusionOk="0">
                  <a:moveTo>
                    <a:pt x="1" y="168576"/>
                  </a:moveTo>
                  <a:cubicBezTo>
                    <a:pt x="1" y="75474"/>
                    <a:pt x="301897" y="0"/>
                    <a:pt x="674304" y="0"/>
                  </a:cubicBezTo>
                  <a:cubicBezTo>
                    <a:pt x="1046711" y="0"/>
                    <a:pt x="1348607" y="75474"/>
                    <a:pt x="1348607" y="168576"/>
                  </a:cubicBezTo>
                  <a:cubicBezTo>
                    <a:pt x="1348607" y="261678"/>
                    <a:pt x="1046711" y="337152"/>
                    <a:pt x="674304" y="337152"/>
                  </a:cubicBezTo>
                  <a:cubicBezTo>
                    <a:pt x="301897" y="337152"/>
                    <a:pt x="1" y="261678"/>
                    <a:pt x="1" y="168576"/>
                  </a:cubicBezTo>
                  <a:close/>
                </a:path>
                <a:path w="1348607" h="1361779" fill="none" extrusionOk="0">
                  <a:moveTo>
                    <a:pt x="1348606" y="168576"/>
                  </a:moveTo>
                  <a:cubicBezTo>
                    <a:pt x="1348606" y="261678"/>
                    <a:pt x="1046710" y="337152"/>
                    <a:pt x="674303" y="337152"/>
                  </a:cubicBezTo>
                  <a:cubicBezTo>
                    <a:pt x="301896" y="337152"/>
                    <a:pt x="0" y="261678"/>
                    <a:pt x="0" y="168576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1909220" y="3247140"/>
              <a:ext cx="1072126" cy="130643"/>
            </a:xfrm>
            <a:custGeom>
              <a:avLst/>
              <a:gdLst>
                <a:gd name="connsiteX0" fmla="*/ 0 w 1073646"/>
                <a:gd name="connsiteY0" fmla="*/ 340455 h 340455"/>
                <a:gd name="connsiteX1" fmla="*/ 497543 w 1073646"/>
                <a:gd name="connsiteY1" fmla="*/ 10 h 340455"/>
                <a:gd name="connsiteX2" fmla="*/ 1073646 w 1073646"/>
                <a:gd name="connsiteY2" fmla="*/ 327361 h 340455"/>
                <a:gd name="connsiteX3" fmla="*/ 1073646 w 1073646"/>
                <a:gd name="connsiteY3" fmla="*/ 327361 h 340455"/>
                <a:gd name="connsiteX4" fmla="*/ 1073646 w 1073646"/>
                <a:gd name="connsiteY4" fmla="*/ 327361 h 34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646" h="340455">
                  <a:moveTo>
                    <a:pt x="0" y="340455"/>
                  </a:moveTo>
                  <a:cubicBezTo>
                    <a:pt x="159301" y="171323"/>
                    <a:pt x="318602" y="2192"/>
                    <a:pt x="497543" y="10"/>
                  </a:cubicBezTo>
                  <a:cubicBezTo>
                    <a:pt x="676484" y="-2172"/>
                    <a:pt x="1073646" y="327361"/>
                    <a:pt x="1073646" y="327361"/>
                  </a:cubicBezTo>
                  <a:lnTo>
                    <a:pt x="1073646" y="327361"/>
                  </a:lnTo>
                  <a:lnTo>
                    <a:pt x="1073646" y="327361"/>
                  </a:lnTo>
                </a:path>
              </a:pathLst>
            </a:custGeom>
            <a:ln>
              <a:solidFill>
                <a:srgbClr val="0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rgbClr val="000000"/>
                  </a:solidFill>
                </a:ln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>
              <a:spLocks noChangeArrowheads="1"/>
            </p:cNvSpPr>
            <p:nvPr/>
          </p:nvSpPr>
          <p:spPr bwMode="auto">
            <a:xfrm>
              <a:off x="2235689" y="2812520"/>
              <a:ext cx="650018" cy="410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prstClr val="black"/>
                  </a:solidFill>
                </a:rPr>
                <a:t>2NA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2131770" y="4806023"/>
              <a:ext cx="28790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8"/>
            <p:cNvSpPr txBox="1">
              <a:spLocks noChangeArrowheads="1"/>
            </p:cNvSpPr>
            <p:nvPr/>
          </p:nvSpPr>
          <p:spPr bwMode="auto">
            <a:xfrm>
              <a:off x="2235689" y="4855763"/>
              <a:ext cx="720128" cy="410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 err="1">
                  <a:solidFill>
                    <a:prstClr val="white"/>
                  </a:solidFill>
                  <a:latin typeface="Lucida Grande"/>
                  <a:ea typeface="Lucida Grande"/>
                  <a:cs typeface="Lucida Grande"/>
                </a:rPr>
                <a:t>δ</a:t>
              </a:r>
              <a:endParaRPr lang="en-US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2477959" y="4811320"/>
              <a:ext cx="289668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4973605" y="1888835"/>
            <a:ext cx="4018011" cy="39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7" tIns="45660" rIns="91307" bIns="4566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prstClr val="black"/>
                </a:solidFill>
              </a:rPr>
              <a:t>10 </a:t>
            </a:r>
            <a:r>
              <a:rPr lang="en-US" sz="2000" dirty="0" err="1">
                <a:solidFill>
                  <a:prstClr val="black"/>
                </a:solidFill>
              </a:rPr>
              <a:t>μm</a:t>
            </a:r>
            <a:r>
              <a:rPr lang="en-US" sz="2000" dirty="0">
                <a:solidFill>
                  <a:prstClr val="black"/>
                </a:solidFill>
              </a:rPr>
              <a:t> at UVX             </a:t>
            </a:r>
            <a:r>
              <a:rPr lang="en-US" sz="2000" b="1" i="1" dirty="0">
                <a:solidFill>
                  <a:prstClr val="black"/>
                </a:solidFill>
              </a:rPr>
              <a:t>50 nm </a:t>
            </a:r>
            <a:r>
              <a:rPr lang="en-US" sz="2000" dirty="0">
                <a:solidFill>
                  <a:prstClr val="black"/>
                </a:solidFill>
              </a:rPr>
              <a:t>at Sirius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6611893" y="1957298"/>
            <a:ext cx="567845" cy="3287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307" tIns="45660" rIns="91307" bIns="4566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588001" y="711201"/>
            <a:ext cx="2624666" cy="863599"/>
          </a:xfrm>
          <a:prstGeom prst="rect">
            <a:avLst/>
          </a:prstGeom>
          <a:solidFill>
            <a:schemeClr val="accent6"/>
          </a:solidFill>
        </p:spPr>
        <p:txBody>
          <a:bodyPr vert="horz" lIns="91298" tIns="45651" rIns="91298" bIns="45651" rtlCol="0" anchor="ctr">
            <a:normAutofit fontScale="90000"/>
          </a:bodyPr>
          <a:lstStyle>
            <a:lvl1pPr algn="ctr" defTabSz="457144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prstClr val="black"/>
                </a:solidFill>
                <a:latin typeface="Calibri" charset="0"/>
              </a:rPr>
              <a:t>Sirius – Very Small Beam</a:t>
            </a:r>
          </a:p>
          <a:p>
            <a:r>
              <a:rPr lang="en-US" sz="2000" dirty="0" err="1">
                <a:solidFill>
                  <a:prstClr val="black"/>
                </a:solidFill>
                <a:latin typeface="Calibri" charset="0"/>
              </a:rPr>
              <a:t>Nanofocus</a:t>
            </a:r>
            <a:endParaRPr lang="en-US" sz="2000" dirty="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0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35"/>
          <p:cNvGrpSpPr/>
          <p:nvPr/>
        </p:nvGrpSpPr>
        <p:grpSpPr>
          <a:xfrm>
            <a:off x="5588578" y="3200239"/>
            <a:ext cx="3109770" cy="2696146"/>
            <a:chOff x="5652120" y="4221088"/>
            <a:chExt cx="2918420" cy="2230682"/>
          </a:xfrm>
        </p:grpSpPr>
        <p:pic>
          <p:nvPicPr>
            <p:cNvPr id="11" name="Imagem 31" descr="3.png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724129" y="4221088"/>
              <a:ext cx="2736304" cy="2230682"/>
            </a:xfrm>
            <a:prstGeom prst="rect">
              <a:avLst/>
            </a:prstGeom>
          </p:spPr>
        </p:pic>
        <p:sp>
          <p:nvSpPr>
            <p:cNvPr id="12" name="Retângulo 33"/>
            <p:cNvSpPr/>
            <p:nvPr/>
          </p:nvSpPr>
          <p:spPr>
            <a:xfrm>
              <a:off x="5652120" y="4221088"/>
              <a:ext cx="360040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8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tângulo 34"/>
            <p:cNvSpPr/>
            <p:nvPr/>
          </p:nvSpPr>
          <p:spPr>
            <a:xfrm>
              <a:off x="7994476" y="5419824"/>
              <a:ext cx="576064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88" fontAlgn="auto">
                <a:spcBef>
                  <a:spcPts val="0"/>
                </a:spcBef>
                <a:spcAft>
                  <a:spcPts val="0"/>
                </a:spcAft>
              </a:pPr>
              <a:endParaRPr lang="pt-BR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82" y="1305190"/>
            <a:ext cx="3247153" cy="288677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444857" y="1383479"/>
            <a:ext cx="1261082" cy="450271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/>
          <a:p>
            <a:pPr algn="ctr" defTabSz="457088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Kinase</a:t>
            </a:r>
            <a:endParaRPr lang="pt-BR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37872" y="4390118"/>
            <a:ext cx="2695772" cy="450271"/>
          </a:xfrm>
          <a:prstGeom prst="rect">
            <a:avLst/>
          </a:prstGeom>
          <a:noFill/>
        </p:spPr>
        <p:txBody>
          <a:bodyPr wrap="non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Search for inhibitors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4265" y="5583400"/>
            <a:ext cx="2290463" cy="450271"/>
          </a:xfrm>
          <a:prstGeom prst="rect">
            <a:avLst/>
          </a:prstGeom>
          <a:noFill/>
        </p:spPr>
        <p:txBody>
          <a:bodyPr wrap="non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Atomic Structure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15500" y="6195240"/>
            <a:ext cx="2127483" cy="296382"/>
          </a:xfrm>
          <a:prstGeom prst="rect">
            <a:avLst/>
          </a:prstGeom>
          <a:noFill/>
        </p:spPr>
        <p:txBody>
          <a:bodyPr wrap="non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M. Murakami (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LNBio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et al.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7514" y="53128"/>
            <a:ext cx="8102619" cy="1050435"/>
          </a:xfrm>
          <a:prstGeom prst="rect">
            <a:avLst/>
          </a:prstGeom>
          <a:noFill/>
        </p:spPr>
        <p:txBody>
          <a:bodyPr wrap="squar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Researchers at </a:t>
            </a:r>
            <a:r>
              <a:rPr lang="en-US" sz="2100" b="1" dirty="0" err="1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LNBio</a:t>
            </a:r>
            <a:r>
              <a:rPr lang="en-US" sz="2100" b="1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-CNPEM and other centers in Brazil are seeking drugs that work about 10 times better than what is commercially available</a:t>
            </a:r>
            <a:endParaRPr lang="en-US" sz="2100" b="1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1" name="Left-Right Arrow 20"/>
          <p:cNvSpPr/>
          <p:nvPr/>
        </p:nvSpPr>
        <p:spPr>
          <a:xfrm rot="1483987">
            <a:off x="2121352" y="3150855"/>
            <a:ext cx="4695915" cy="429945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55" tIns="40078" rIns="80155" bIns="40078" rtlCol="0" anchor="ctr"/>
          <a:lstStyle/>
          <a:p>
            <a:pPr algn="ctr" defTabSz="457088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15501" y="6195240"/>
            <a:ext cx="2150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M. Murakami (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LNBio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et al.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221560" y="983894"/>
            <a:ext cx="4779757" cy="2173819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lIns="80155" tIns="40078" rIns="80155" bIns="40078" rtlCol="0">
            <a:spAutoFit/>
          </a:bodyPr>
          <a:lstStyle/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Goal – discover and elucidate the molecular mechanism of novel and more selective and efficient drugs (inhibitors)</a:t>
            </a:r>
          </a:p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endParaRPr lang="en-US" sz="17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Target – </a:t>
            </a:r>
            <a:r>
              <a:rPr lang="en-US" sz="17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Trypanosomatid</a:t>
            </a:r>
            <a:r>
              <a:rPr lang="en-US" sz="17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Kinases</a:t>
            </a:r>
            <a:endParaRPr lang="en-US" sz="1700" b="1" dirty="0" smtClean="0">
              <a:solidFill>
                <a:srgbClr val="660066"/>
              </a:solidFill>
              <a:latin typeface="Calibri"/>
              <a:ea typeface="+mn-ea"/>
              <a:cs typeface="+mn-cs"/>
            </a:endParaRPr>
          </a:p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endParaRPr lang="en-US" sz="17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088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order to efficiently find the inhibitors, one needs to know the </a:t>
            </a:r>
            <a:r>
              <a:rPr lang="en-US" sz="17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atomic structure </a:t>
            </a:r>
            <a:r>
              <a:rPr lang="en-US" sz="17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of the kinase</a:t>
            </a:r>
            <a:endParaRPr lang="en-US" sz="17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 rot="18909369">
            <a:off x="2032001" y="4944534"/>
            <a:ext cx="694267" cy="4910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3050145">
            <a:off x="4825999" y="4978401"/>
            <a:ext cx="694267" cy="4910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508000" y="4385733"/>
            <a:ext cx="406400" cy="130386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89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270" y="0"/>
            <a:ext cx="7772400" cy="491064"/>
          </a:xfrm>
        </p:spPr>
        <p:txBody>
          <a:bodyPr>
            <a:noAutofit/>
          </a:bodyPr>
          <a:lstStyle/>
          <a:p>
            <a:r>
              <a:rPr lang="en-US" sz="2800" b="1" dirty="0"/>
              <a:t>Brazilian Suppliers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415" y="474136"/>
            <a:ext cx="8161867" cy="707886"/>
          </a:xfrm>
          <a:prstGeom prst="rect">
            <a:avLst/>
          </a:prstGeom>
          <a:noFill/>
        </p:spPr>
        <p:txBody>
          <a:bodyPr wrap="square" lIns="91307" tIns="45660" rIns="91307" bIns="45660" rtlCol="0">
            <a:spAutoFit/>
          </a:bodyPr>
          <a:lstStyle/>
          <a:p>
            <a:pPr marL="342437" indent="-342437">
              <a:buFontTx/>
              <a:buChar char="-"/>
            </a:pPr>
            <a:r>
              <a:rPr lang="en-US" sz="2000" dirty="0">
                <a:solidFill>
                  <a:prstClr val="black"/>
                </a:solidFill>
              </a:rPr>
              <a:t>Continuous interaction with many Brazilian companies in order to find developers as well as suppliers for production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67100" y="1228249"/>
            <a:ext cx="4911447" cy="1409424"/>
          </a:xfrm>
          <a:prstGeom prst="rect">
            <a:avLst/>
          </a:prstGeom>
        </p:spPr>
        <p:txBody>
          <a:bodyPr wrap="square" lIns="80046" tIns="40023" rIns="80046" bIns="40023">
            <a:spAutoFit/>
          </a:bodyPr>
          <a:lstStyle/>
          <a:p>
            <a:pPr marL="700417" lvl="1" indent="-300178" defTabSz="456474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WEG – magnets (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Jaraguá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do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Sul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, SC);</a:t>
            </a:r>
          </a:p>
          <a:p>
            <a:pPr marL="700417" lvl="1" indent="-300178" defTabSz="456474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EXA-M – vacuum baking tapes (Salvador, BA);</a:t>
            </a:r>
          </a:p>
          <a:p>
            <a:pPr marL="700417" lvl="1" indent="-300178" defTabSz="456474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Termomecânica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– Cu/Ag alloy for vacuum (São Bernardo do Campo, SP) ;</a:t>
            </a:r>
          </a:p>
          <a:p>
            <a:pPr marL="700417" lvl="1" indent="-300178" defTabSz="456474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Engecer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– special ceramics chambers (São Carlos, SP)</a:t>
            </a:r>
          </a:p>
          <a:p>
            <a:pPr marL="700417" lvl="1" indent="-300178" defTabSz="456474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FCA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Brasil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– vacuum chambers (Campinas, SP)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38872" y="2878686"/>
            <a:ext cx="3168399" cy="1180835"/>
            <a:chOff x="122800" y="619486"/>
            <a:chExt cx="4529457" cy="1702327"/>
          </a:xfrm>
        </p:grpSpPr>
        <p:pic>
          <p:nvPicPr>
            <p:cNvPr id="13" name="Imagem 13" descr="DSC00741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00" y="619486"/>
              <a:ext cx="4529457" cy="1702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664" y="1876337"/>
              <a:ext cx="1456037" cy="404455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3712819" y="4493480"/>
            <a:ext cx="3049260" cy="1093277"/>
            <a:chOff x="444494" y="3234267"/>
            <a:chExt cx="3886067" cy="13716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701728" y="1977033"/>
              <a:ext cx="1371600" cy="38860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944" y="4072134"/>
              <a:ext cx="1693333" cy="46124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849990" y="1475513"/>
            <a:ext cx="3973434" cy="1942472"/>
            <a:chOff x="4761762" y="165641"/>
            <a:chExt cx="5742790" cy="2425160"/>
          </a:xfrm>
        </p:grpSpPr>
        <p:pic>
          <p:nvPicPr>
            <p:cNvPr id="19" name="Picture 18" descr="2014-10-20-2062.jpg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68378" y="203203"/>
              <a:ext cx="2536174" cy="2387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61762" y="165641"/>
              <a:ext cx="3168181" cy="24251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4666" y="1960034"/>
              <a:ext cx="855277" cy="63076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940353" y="3510112"/>
            <a:ext cx="1824519" cy="2651025"/>
            <a:chOff x="4771847" y="3234266"/>
            <a:chExt cx="2302819" cy="3356319"/>
          </a:xfrm>
        </p:grpSpPr>
        <p:pic>
          <p:nvPicPr>
            <p:cNvPr id="23" name="Imagem 5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71847" y="3234266"/>
              <a:ext cx="2302819" cy="3356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7359" y="5924426"/>
              <a:ext cx="2011652" cy="51580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25763" y="4131270"/>
            <a:ext cx="3365269" cy="2043816"/>
            <a:chOff x="7074666" y="4194716"/>
            <a:chExt cx="4886467" cy="284936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74666" y="4194716"/>
              <a:ext cx="4886467" cy="284936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8785" y="6572396"/>
              <a:ext cx="1642247" cy="435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022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670" y="0"/>
            <a:ext cx="7772400" cy="491064"/>
          </a:xfrm>
        </p:spPr>
        <p:txBody>
          <a:bodyPr>
            <a:noAutofit/>
          </a:bodyPr>
          <a:lstStyle/>
          <a:p>
            <a:r>
              <a:rPr lang="en-US" sz="2800" b="1" dirty="0"/>
              <a:t>Brazilian Suppliers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371586"/>
            <a:ext cx="9144000" cy="1631216"/>
          </a:xfrm>
          <a:prstGeom prst="rect">
            <a:avLst/>
          </a:prstGeom>
          <a:noFill/>
        </p:spPr>
        <p:txBody>
          <a:bodyPr wrap="square" lIns="91307" tIns="45660" rIns="91307" bIns="45660" rtlCol="0">
            <a:spAutoFit/>
          </a:bodyPr>
          <a:lstStyle/>
          <a:p>
            <a:pPr marL="342437" indent="-342437">
              <a:buFontTx/>
              <a:buChar char="-"/>
            </a:pPr>
            <a:r>
              <a:rPr lang="en-US" sz="2000" dirty="0">
                <a:solidFill>
                  <a:prstClr val="black"/>
                </a:solidFill>
              </a:rPr>
              <a:t>We </a:t>
            </a:r>
            <a:r>
              <a:rPr lang="en-US" sz="2000" dirty="0" smtClean="0">
                <a:solidFill>
                  <a:prstClr val="black"/>
                </a:solidFill>
              </a:rPr>
              <a:t>put together </a:t>
            </a:r>
            <a:r>
              <a:rPr lang="en-US" sz="2000" dirty="0">
                <a:solidFill>
                  <a:prstClr val="black"/>
                </a:solidFill>
              </a:rPr>
              <a:t>with funding agencies (FAPESP and FINEP) a specific program designed to find these </a:t>
            </a:r>
            <a:r>
              <a:rPr lang="en-US" sz="2000" dirty="0" smtClean="0">
                <a:solidFill>
                  <a:prstClr val="black"/>
                </a:solidFill>
              </a:rPr>
              <a:t>partners in a more structure way</a:t>
            </a:r>
            <a:endParaRPr lang="en-US" sz="2000" dirty="0">
              <a:solidFill>
                <a:prstClr val="black"/>
              </a:solidFill>
            </a:endParaRPr>
          </a:p>
          <a:p>
            <a:pPr marL="342437" indent="-342437">
              <a:buFontTx/>
              <a:buChar char="-"/>
            </a:pPr>
            <a:r>
              <a:rPr lang="en-US" sz="2000" dirty="0">
                <a:solidFill>
                  <a:prstClr val="black"/>
                </a:solidFill>
              </a:rPr>
              <a:t>Workshop organized in June 2013 where many developments were presented to companies</a:t>
            </a:r>
          </a:p>
          <a:p>
            <a:pPr marL="342437" indent="-342437">
              <a:buFontTx/>
              <a:buChar char="-"/>
            </a:pPr>
            <a:r>
              <a:rPr lang="en-US" sz="2000" dirty="0">
                <a:solidFill>
                  <a:prstClr val="black"/>
                </a:solidFill>
              </a:rPr>
              <a:t>~ 50 companies participated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9066" y="694268"/>
            <a:ext cx="8144933" cy="707886"/>
          </a:xfrm>
          <a:prstGeom prst="rect">
            <a:avLst/>
          </a:prstGeom>
          <a:noFill/>
        </p:spPr>
        <p:txBody>
          <a:bodyPr wrap="square" lIns="91307" tIns="45660" rIns="91307" bIns="45660" rtlCol="0">
            <a:spAutoFit/>
          </a:bodyPr>
          <a:lstStyle/>
          <a:p>
            <a:pPr marL="342437" indent="-342437">
              <a:buFontTx/>
              <a:buChar char="-"/>
            </a:pPr>
            <a:r>
              <a:rPr lang="en-US" sz="2000" dirty="0">
                <a:solidFill>
                  <a:prstClr val="black"/>
                </a:solidFill>
              </a:rPr>
              <a:t>Continuous interaction with many Brazilian companies in order to find developers as well as suppliers for production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34" y="2478689"/>
            <a:ext cx="2878666" cy="2402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" y="2997219"/>
            <a:ext cx="5977467" cy="1015663"/>
          </a:xfrm>
          <a:prstGeom prst="rect">
            <a:avLst/>
          </a:prstGeom>
          <a:noFill/>
        </p:spPr>
        <p:txBody>
          <a:bodyPr wrap="square" lIns="91307" tIns="45660" rIns="91307" bIns="45660" rtlCol="0">
            <a:spAutoFit/>
          </a:bodyPr>
          <a:lstStyle/>
          <a:p>
            <a:pPr marL="342437" indent="-342437">
              <a:buFontTx/>
              <a:buChar char="-"/>
            </a:pPr>
            <a:r>
              <a:rPr lang="en-US" sz="2000" dirty="0">
                <a:solidFill>
                  <a:prstClr val="black"/>
                </a:solidFill>
              </a:rPr>
              <a:t>FAPESP/FINEP have launched (5 September 2014)  a call for companies from State of São Paulo to make developments for 20 sub-projects for Sirius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3945479"/>
            <a:ext cx="6028267" cy="1200329"/>
          </a:xfrm>
          <a:prstGeom prst="rect">
            <a:avLst/>
          </a:prstGeom>
          <a:noFill/>
        </p:spPr>
        <p:txBody>
          <a:bodyPr wrap="square" lIns="91307" tIns="45660" rIns="91307" bIns="45660" rtlCol="0">
            <a:spAutoFit/>
          </a:bodyPr>
          <a:lstStyle/>
          <a:p>
            <a:pPr marL="342437" indent="-342437">
              <a:buFontTx/>
              <a:buChar char="-"/>
            </a:pPr>
            <a:r>
              <a:rPr lang="en-US" sz="1800" dirty="0">
                <a:solidFill>
                  <a:prstClr val="black"/>
                </a:solidFill>
              </a:rPr>
              <a:t>e.g.: ultra high vacuum chambers, fluorescence monitors, girders, Photon Beam Position Monitors electronics, micro-focalization devices, KB focusing systems, detectors, gamma and photon shutters, etc.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8533" y="5185789"/>
            <a:ext cx="8974668" cy="1323318"/>
          </a:xfrm>
          <a:prstGeom prst="rect">
            <a:avLst/>
          </a:prstGeom>
        </p:spPr>
        <p:txBody>
          <a:bodyPr wrap="square" lIns="91307" tIns="45660" rIns="91307" bIns="45660">
            <a:spAutoFit/>
          </a:bodyPr>
          <a:lstStyle/>
          <a:p>
            <a:pPr marL="342437" indent="-342437">
              <a:buFontTx/>
              <a:buChar char="-"/>
            </a:pPr>
            <a:r>
              <a:rPr lang="en-US" sz="2000" dirty="0">
                <a:solidFill>
                  <a:prstClr val="black"/>
                </a:solidFill>
              </a:rPr>
              <a:t>In July 8</a:t>
            </a:r>
            <a:r>
              <a:rPr lang="en-US" sz="2000" baseline="30000" dirty="0">
                <a:solidFill>
                  <a:prstClr val="black"/>
                </a:solidFill>
              </a:rPr>
              <a:t>th</a:t>
            </a:r>
            <a:r>
              <a:rPr lang="en-US" sz="2000" dirty="0">
                <a:solidFill>
                  <a:prstClr val="black"/>
                </a:solidFill>
              </a:rPr>
              <a:t> 2015 the approved proposals were announced at the FAPESP</a:t>
            </a:r>
          </a:p>
          <a:p>
            <a:pPr marL="342437" indent="-342437">
              <a:buFontTx/>
              <a:buChar char="-"/>
            </a:pPr>
            <a:r>
              <a:rPr lang="en-US" sz="2000" dirty="0">
                <a:solidFill>
                  <a:prstClr val="black"/>
                </a:solidFill>
              </a:rPr>
              <a:t>A total of eight companies were selected to develop 13 products.</a:t>
            </a:r>
          </a:p>
          <a:p>
            <a:pPr marL="342437" indent="-342437">
              <a:buFontTx/>
              <a:buChar char="-"/>
            </a:pPr>
            <a:r>
              <a:rPr lang="en-US" sz="2000" dirty="0" smtClean="0">
                <a:solidFill>
                  <a:prstClr val="black"/>
                </a:solidFill>
              </a:rPr>
              <a:t>In August 27</a:t>
            </a:r>
            <a:r>
              <a:rPr lang="en-US" sz="2000" baseline="30000" dirty="0" smtClean="0">
                <a:solidFill>
                  <a:prstClr val="black"/>
                </a:solidFill>
              </a:rPr>
              <a:t>th</a:t>
            </a:r>
            <a:r>
              <a:rPr lang="en-US" sz="2000" dirty="0" smtClean="0">
                <a:solidFill>
                  <a:prstClr val="black"/>
                </a:solidFill>
              </a:rPr>
              <a:t> 2015 a new </a:t>
            </a:r>
            <a:r>
              <a:rPr lang="en-US" sz="2000" dirty="0">
                <a:solidFill>
                  <a:prstClr val="black"/>
                </a:solidFill>
              </a:rPr>
              <a:t>similar second </a:t>
            </a:r>
            <a:r>
              <a:rPr lang="en-US" sz="2000" dirty="0" smtClean="0">
                <a:solidFill>
                  <a:prstClr val="black"/>
                </a:solidFill>
              </a:rPr>
              <a:t>call was launched for </a:t>
            </a:r>
            <a:r>
              <a:rPr lang="en-US" sz="2000" dirty="0">
                <a:solidFill>
                  <a:prstClr val="black"/>
                </a:solidFill>
              </a:rPr>
              <a:t>13 new developments.  </a:t>
            </a:r>
          </a:p>
        </p:txBody>
      </p:sp>
    </p:spTree>
    <p:extLst>
      <p:ext uri="{BB962C8B-B14F-4D97-AF65-F5344CB8AC3E}">
        <p14:creationId xmlns:p14="http://schemas.microsoft.com/office/powerpoint/2010/main" val="3110774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-52507" y="5175955"/>
            <a:ext cx="2427087" cy="770413"/>
          </a:xfrm>
          <a:prstGeom prst="rect">
            <a:avLst/>
          </a:prstGeom>
          <a:noFill/>
        </p:spPr>
        <p:txBody>
          <a:bodyPr wrap="none" lIns="91307" tIns="45660" rIns="91307" bIns="45660" rtlCol="0">
            <a:spAutoFit/>
          </a:bodyPr>
          <a:lstStyle/>
          <a:p>
            <a:r>
              <a:rPr lang="en-US" sz="4400" b="1" i="1" dirty="0">
                <a:solidFill>
                  <a:srgbClr val="1576BF"/>
                </a:solidFill>
              </a:rPr>
              <a:t>Timeline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24437" y="4185637"/>
            <a:ext cx="9036496" cy="1314240"/>
            <a:chOff x="844464" y="4580183"/>
            <a:chExt cx="11164884" cy="1623787"/>
          </a:xfrm>
        </p:grpSpPr>
        <p:cxnSp>
          <p:nvCxnSpPr>
            <p:cNvPr id="22" name="OTLSHAPE_M_f455f6111d7b409d9eef4220f912e910_Connector1"/>
            <p:cNvCxnSpPr/>
            <p:nvPr>
              <p:custDataLst>
                <p:tags r:id="rId1"/>
              </p:custDataLst>
            </p:nvPr>
          </p:nvCxnSpPr>
          <p:spPr>
            <a:xfrm>
              <a:off x="11063198" y="5740400"/>
              <a:ext cx="0" cy="448522"/>
            </a:xfrm>
            <a:prstGeom prst="line">
              <a:avLst/>
            </a:prstGeom>
            <a:ln w="9525" cap="flat" cmpd="sng" algn="ctr">
              <a:solidFill>
                <a:srgbClr val="1AAA42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OTLSHAPE_M_6a093a8526ea4472917af374dccc9d3e_Connector1"/>
            <p:cNvCxnSpPr/>
            <p:nvPr>
              <p:custDataLst>
                <p:tags r:id="rId2"/>
              </p:custDataLst>
            </p:nvPr>
          </p:nvCxnSpPr>
          <p:spPr>
            <a:xfrm>
              <a:off x="9254010" y="5727093"/>
              <a:ext cx="0" cy="284013"/>
            </a:xfrm>
            <a:prstGeom prst="line">
              <a:avLst/>
            </a:prstGeom>
            <a:ln w="9525" cap="flat" cmpd="sng" algn="ctr">
              <a:solidFill>
                <a:srgbClr val="1AAA42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OTLSHAPE_M_c505dcf23a4847669e32bec6647b5a0f_Connector1"/>
            <p:cNvCxnSpPr/>
            <p:nvPr>
              <p:custDataLst>
                <p:tags r:id="rId3"/>
              </p:custDataLst>
            </p:nvPr>
          </p:nvCxnSpPr>
          <p:spPr>
            <a:xfrm>
              <a:off x="8638675" y="5740400"/>
              <a:ext cx="4217" cy="448522"/>
            </a:xfrm>
            <a:prstGeom prst="line">
              <a:avLst/>
            </a:prstGeom>
            <a:ln w="9525" cap="flat" cmpd="sng" algn="ctr">
              <a:solidFill>
                <a:srgbClr val="1AAA42">
                  <a:alpha val="49804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OTLSHAPE_M_c9d82bd294d9406980c2f88618191c1c_Connector1"/>
            <p:cNvCxnSpPr/>
            <p:nvPr>
              <p:custDataLst>
                <p:tags r:id="rId4"/>
              </p:custDataLst>
            </p:nvPr>
          </p:nvCxnSpPr>
          <p:spPr>
            <a:xfrm>
              <a:off x="8098866" y="5295900"/>
              <a:ext cx="0" cy="171450"/>
            </a:xfrm>
            <a:prstGeom prst="line">
              <a:avLst/>
            </a:prstGeom>
            <a:ln w="9525" cap="flat" cmpd="sng" algn="ctr">
              <a:solidFill>
                <a:schemeClr val="dk2">
                  <a:alpha val="4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OTLSHAPE_M_46adc7e406c54a82816f39c2260c0378_Connector1"/>
            <p:cNvCxnSpPr/>
            <p:nvPr>
              <p:custDataLst>
                <p:tags r:id="rId5"/>
              </p:custDataLst>
            </p:nvPr>
          </p:nvCxnSpPr>
          <p:spPr>
            <a:xfrm>
              <a:off x="4249658" y="5295900"/>
              <a:ext cx="0" cy="171450"/>
            </a:xfrm>
            <a:prstGeom prst="line">
              <a:avLst/>
            </a:prstGeom>
            <a:ln w="9525" cap="flat" cmpd="sng" algn="ctr">
              <a:solidFill>
                <a:schemeClr val="dk2">
                  <a:alpha val="4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TLSHAPE_TB_00000000000000000000000000000000_ScaleContainer"/>
            <p:cNvSpPr/>
            <p:nvPr>
              <p:custDataLst>
                <p:tags r:id="rId6"/>
              </p:custDataLst>
            </p:nvPr>
          </p:nvSpPr>
          <p:spPr>
            <a:xfrm>
              <a:off x="844465" y="5486400"/>
              <a:ext cx="10515600" cy="254000"/>
            </a:xfrm>
            <a:prstGeom prst="roundRect">
              <a:avLst/>
            </a:prstGeom>
            <a:gradFill flip="none" rotWithShape="1">
              <a:gsLst>
                <a:gs pos="0">
                  <a:srgbClr val="44546A"/>
                </a:gs>
                <a:gs pos="100000">
                  <a:srgbClr val="52667F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TLSHAPE_TB_00000000000000000000000000000000_ElapsedTime"/>
            <p:cNvSpPr/>
            <p:nvPr>
              <p:custDataLst>
                <p:tags r:id="rId7"/>
              </p:custDataLst>
            </p:nvPr>
          </p:nvSpPr>
          <p:spPr>
            <a:xfrm>
              <a:off x="844464" y="5486400"/>
              <a:ext cx="4235711" cy="234950"/>
            </a:xfrm>
            <a:prstGeom prst="roundRect">
              <a:avLst/>
            </a:prstGeom>
            <a:solidFill>
              <a:schemeClr val="dk1">
                <a:alpha val="30196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3" name="OTLSHAPE_TB_00000000000000000000000000000000_TodayMarkerShape"/>
            <p:cNvSpPr/>
            <p:nvPr>
              <p:custDataLst>
                <p:tags r:id="rId8"/>
              </p:custDataLst>
            </p:nvPr>
          </p:nvSpPr>
          <p:spPr>
            <a:xfrm>
              <a:off x="5064028" y="5740400"/>
              <a:ext cx="76200" cy="84667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outerShdw>
                <a:scrgbClr r="0" g="0" b="0">
                  <a:alpha val="50000"/>
                </a:sc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TLSHAPE_TB_00000000000000000000000000000000_TimescaleInterval1"/>
            <p:cNvSpPr txBox="1"/>
            <p:nvPr>
              <p:custDataLst>
                <p:tags r:id="rId9"/>
              </p:custDataLst>
            </p:nvPr>
          </p:nvSpPr>
          <p:spPr>
            <a:xfrm>
              <a:off x="907965" y="5524500"/>
              <a:ext cx="317500" cy="1778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US" sz="10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2012</a:t>
              </a:r>
            </a:p>
          </p:txBody>
        </p:sp>
        <p:sp>
          <p:nvSpPr>
            <p:cNvPr id="36" name="OTLSHAPE_TB_00000000000000000000000000000000_TimescaleInterval2"/>
            <p:cNvSpPr txBox="1"/>
            <p:nvPr>
              <p:custDataLst>
                <p:tags r:id="rId10"/>
              </p:custDataLst>
            </p:nvPr>
          </p:nvSpPr>
          <p:spPr>
            <a:xfrm>
              <a:off x="2077103" y="5524500"/>
              <a:ext cx="317500" cy="1778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US" sz="10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2013</a:t>
              </a:r>
            </a:p>
          </p:txBody>
        </p:sp>
        <p:sp>
          <p:nvSpPr>
            <p:cNvPr id="37" name="OTLSHAPE_TB_00000000000000000000000000000000_TimescaleInterval3"/>
            <p:cNvSpPr txBox="1"/>
            <p:nvPr>
              <p:custDataLst>
                <p:tags r:id="rId11"/>
              </p:custDataLst>
            </p:nvPr>
          </p:nvSpPr>
          <p:spPr>
            <a:xfrm>
              <a:off x="3243045" y="5524500"/>
              <a:ext cx="317500" cy="1778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US" sz="1000" spc="-20" dirty="0">
                  <a:solidFill>
                    <a:schemeClr val="lt1"/>
                  </a:solidFill>
                  <a:latin typeface="Calibri" panose="020F0502020204030204" pitchFamily="34" charset="0"/>
                </a:rPr>
                <a:t>2014</a:t>
              </a:r>
            </a:p>
          </p:txBody>
        </p:sp>
        <p:sp>
          <p:nvSpPr>
            <p:cNvPr id="38" name="OTLSHAPE_TB_00000000000000000000000000000000_TimescaleInterval4"/>
            <p:cNvSpPr txBox="1"/>
            <p:nvPr>
              <p:custDataLst>
                <p:tags r:id="rId12"/>
              </p:custDataLst>
            </p:nvPr>
          </p:nvSpPr>
          <p:spPr>
            <a:xfrm>
              <a:off x="4408989" y="5524500"/>
              <a:ext cx="317500" cy="1778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US" sz="10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2015</a:t>
              </a:r>
            </a:p>
          </p:txBody>
        </p:sp>
        <p:sp>
          <p:nvSpPr>
            <p:cNvPr id="39" name="OTLSHAPE_TB_00000000000000000000000000000000_TimescaleInterval5"/>
            <p:cNvSpPr txBox="1"/>
            <p:nvPr>
              <p:custDataLst>
                <p:tags r:id="rId13"/>
              </p:custDataLst>
            </p:nvPr>
          </p:nvSpPr>
          <p:spPr>
            <a:xfrm>
              <a:off x="5574931" y="5524500"/>
              <a:ext cx="317500" cy="1778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US" sz="10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2016</a:t>
              </a:r>
            </a:p>
          </p:txBody>
        </p:sp>
        <p:sp>
          <p:nvSpPr>
            <p:cNvPr id="41" name="OTLSHAPE_TB_00000000000000000000000000000000_TimescaleInterval6"/>
            <p:cNvSpPr txBox="1"/>
            <p:nvPr>
              <p:custDataLst>
                <p:tags r:id="rId14"/>
              </p:custDataLst>
            </p:nvPr>
          </p:nvSpPr>
          <p:spPr>
            <a:xfrm>
              <a:off x="6744069" y="5524500"/>
              <a:ext cx="317500" cy="1778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US" sz="10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2017</a:t>
              </a:r>
            </a:p>
          </p:txBody>
        </p:sp>
        <p:sp>
          <p:nvSpPr>
            <p:cNvPr id="42" name="OTLSHAPE_TB_00000000000000000000000000000000_TimescaleInterval7"/>
            <p:cNvSpPr txBox="1"/>
            <p:nvPr>
              <p:custDataLst>
                <p:tags r:id="rId15"/>
              </p:custDataLst>
            </p:nvPr>
          </p:nvSpPr>
          <p:spPr>
            <a:xfrm>
              <a:off x="7910012" y="5524500"/>
              <a:ext cx="317500" cy="1778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US" sz="10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2018</a:t>
              </a:r>
            </a:p>
          </p:txBody>
        </p:sp>
        <p:sp>
          <p:nvSpPr>
            <p:cNvPr id="43" name="OTLSHAPE_TB_00000000000000000000000000000000_TimescaleInterval8"/>
            <p:cNvSpPr txBox="1"/>
            <p:nvPr>
              <p:custDataLst>
                <p:tags r:id="rId16"/>
              </p:custDataLst>
            </p:nvPr>
          </p:nvSpPr>
          <p:spPr>
            <a:xfrm>
              <a:off x="9075955" y="5524500"/>
              <a:ext cx="317500" cy="1778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US" sz="10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2019</a:t>
              </a:r>
            </a:p>
          </p:txBody>
        </p:sp>
        <p:sp>
          <p:nvSpPr>
            <p:cNvPr id="44" name="OTLSHAPE_TB_00000000000000000000000000000000_TimescaleInterval9"/>
            <p:cNvSpPr txBox="1"/>
            <p:nvPr>
              <p:custDataLst>
                <p:tags r:id="rId17"/>
              </p:custDataLst>
            </p:nvPr>
          </p:nvSpPr>
          <p:spPr>
            <a:xfrm>
              <a:off x="10241897" y="5524500"/>
              <a:ext cx="317500" cy="1778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US" sz="1000" spc="-20">
                  <a:solidFill>
                    <a:schemeClr val="lt1"/>
                  </a:solidFill>
                  <a:latin typeface="Calibri" panose="020F0502020204030204" pitchFamily="34" charset="0"/>
                </a:rPr>
                <a:t>2020</a:t>
              </a:r>
            </a:p>
          </p:txBody>
        </p:sp>
        <p:sp>
          <p:nvSpPr>
            <p:cNvPr id="45" name="OTLSHAPE_M_46adc7e406c54a82816f39c2260c0378_Title"/>
            <p:cNvSpPr txBox="1"/>
            <p:nvPr>
              <p:custDataLst>
                <p:tags r:id="rId18"/>
              </p:custDataLst>
            </p:nvPr>
          </p:nvSpPr>
          <p:spPr>
            <a:xfrm>
              <a:off x="4249658" y="5135576"/>
              <a:ext cx="2266364" cy="17112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US" sz="900" b="1" spc="-6" dirty="0">
                  <a:solidFill>
                    <a:schemeClr val="dk1"/>
                  </a:solidFill>
                  <a:latin typeface="Calibri" panose="020F0502020204030204" pitchFamily="34" charset="0"/>
                </a:rPr>
                <a:t>Building Construction Start</a:t>
              </a:r>
            </a:p>
          </p:txBody>
        </p:sp>
        <p:sp>
          <p:nvSpPr>
            <p:cNvPr id="46" name="OTLSHAPE_M_46adc7e406c54a82816f39c2260c0378_Shape"/>
            <p:cNvSpPr/>
            <p:nvPr>
              <p:custDataLst>
                <p:tags r:id="rId19"/>
              </p:custDataLst>
            </p:nvPr>
          </p:nvSpPr>
          <p:spPr>
            <a:xfrm>
              <a:off x="4167108" y="5384800"/>
              <a:ext cx="165100" cy="165100"/>
            </a:xfrm>
            <a:prstGeom prst="diamond">
              <a:avLst/>
            </a:prstGeom>
            <a:solidFill>
              <a:schemeClr val="dk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TLSHAPE_M_c9d82bd294d9406980c2f88618191c1c_Title"/>
            <p:cNvSpPr txBox="1"/>
            <p:nvPr>
              <p:custDataLst>
                <p:tags r:id="rId20"/>
              </p:custDataLst>
            </p:nvPr>
          </p:nvSpPr>
          <p:spPr>
            <a:xfrm>
              <a:off x="8074771" y="5094695"/>
              <a:ext cx="1092200" cy="17112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US" sz="900" b="1" spc="-4" dirty="0">
                  <a:solidFill>
                    <a:schemeClr val="dk1"/>
                  </a:solidFill>
                  <a:latin typeface="Calibri" panose="020F0502020204030204" pitchFamily="34" charset="0"/>
                </a:rPr>
                <a:t>Building Complete</a:t>
              </a:r>
            </a:p>
          </p:txBody>
        </p:sp>
        <p:sp>
          <p:nvSpPr>
            <p:cNvPr id="48" name="OTLSHAPE_M_c9d82bd294d9406980c2f88618191c1c_Shape"/>
            <p:cNvSpPr/>
            <p:nvPr>
              <p:custDataLst>
                <p:tags r:id="rId21"/>
              </p:custDataLst>
            </p:nvPr>
          </p:nvSpPr>
          <p:spPr>
            <a:xfrm>
              <a:off x="8016316" y="5384800"/>
              <a:ext cx="165100" cy="165100"/>
            </a:xfrm>
            <a:prstGeom prst="diamond">
              <a:avLst/>
            </a:prstGeom>
            <a:solidFill>
              <a:schemeClr val="dk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TLSHAPE_M_c505dcf23a4847669e32bec6647b5a0f_Title"/>
            <p:cNvSpPr txBox="1"/>
            <p:nvPr>
              <p:custDataLst>
                <p:tags r:id="rId22"/>
              </p:custDataLst>
            </p:nvPr>
          </p:nvSpPr>
          <p:spPr>
            <a:xfrm>
              <a:off x="8871811" y="5994823"/>
              <a:ext cx="1092200" cy="20914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US" sz="1100" b="1" spc="-6" dirty="0">
                  <a:solidFill>
                    <a:schemeClr val="dk1"/>
                  </a:solidFill>
                  <a:latin typeface="Calibri" panose="020F0502020204030204" pitchFamily="34" charset="0"/>
                </a:rPr>
                <a:t>20 mA</a:t>
              </a:r>
            </a:p>
          </p:txBody>
        </p:sp>
        <p:sp>
          <p:nvSpPr>
            <p:cNvPr id="50" name="OTLSHAPE_M_c505dcf23a4847669e32bec6647b5a0f_Shape"/>
            <p:cNvSpPr/>
            <p:nvPr>
              <p:custDataLst>
                <p:tags r:id="rId23"/>
              </p:custDataLst>
            </p:nvPr>
          </p:nvSpPr>
          <p:spPr>
            <a:xfrm rot="16200000">
              <a:off x="8674961" y="6020976"/>
              <a:ext cx="165100" cy="165100"/>
            </a:xfrm>
            <a:prstGeom prst="flowChartMerge">
              <a:avLst/>
            </a:prstGeom>
            <a:solidFill>
              <a:srgbClr val="1AAA4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TLSHAPE_M_6a093a8526ea4472917af374dccc9d3e_Title"/>
            <p:cNvSpPr txBox="1"/>
            <p:nvPr>
              <p:custDataLst>
                <p:tags r:id="rId24"/>
              </p:custDataLst>
            </p:nvPr>
          </p:nvSpPr>
          <p:spPr>
            <a:xfrm>
              <a:off x="9476261" y="5845268"/>
              <a:ext cx="1168400" cy="209147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US" sz="1100" b="1" spc="-6" dirty="0">
                  <a:solidFill>
                    <a:schemeClr val="dk1"/>
                  </a:solidFill>
                  <a:latin typeface="Calibri" panose="020F0502020204030204" pitchFamily="34" charset="0"/>
                </a:rPr>
                <a:t>100 mA</a:t>
              </a:r>
            </a:p>
          </p:txBody>
        </p:sp>
        <p:sp>
          <p:nvSpPr>
            <p:cNvPr id="52" name="OTLSHAPE_M_6a093a8526ea4472917af374dccc9d3e_Shape"/>
            <p:cNvSpPr/>
            <p:nvPr>
              <p:custDataLst>
                <p:tags r:id="rId25"/>
              </p:custDataLst>
            </p:nvPr>
          </p:nvSpPr>
          <p:spPr>
            <a:xfrm rot="16200000">
              <a:off x="9279410" y="5860535"/>
              <a:ext cx="165100" cy="165100"/>
            </a:xfrm>
            <a:prstGeom prst="flowChartMerge">
              <a:avLst/>
            </a:prstGeom>
            <a:solidFill>
              <a:srgbClr val="1AAA4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TLSHAPE_M_f455f6111d7b409d9eef4220f912e910_Title"/>
            <p:cNvSpPr txBox="1"/>
            <p:nvPr>
              <p:custDataLst>
                <p:tags r:id="rId26"/>
              </p:custDataLst>
            </p:nvPr>
          </p:nvSpPr>
          <p:spPr>
            <a:xfrm>
              <a:off x="11285448" y="6038752"/>
              <a:ext cx="723900" cy="13745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r>
                <a:rPr lang="en-US" sz="1100" b="1">
                  <a:solidFill>
                    <a:schemeClr val="dk1"/>
                  </a:solidFill>
                  <a:latin typeface="Calibri" panose="020F0502020204030204" pitchFamily="34" charset="0"/>
                </a:rPr>
                <a:t>350 </a:t>
              </a:r>
              <a:r>
                <a:rPr lang="en-US" sz="1100" b="1" dirty="0">
                  <a:solidFill>
                    <a:schemeClr val="dk1"/>
                  </a:solidFill>
                  <a:latin typeface="Calibri" panose="020F0502020204030204" pitchFamily="34" charset="0"/>
                </a:rPr>
                <a:t>mA</a:t>
              </a:r>
            </a:p>
          </p:txBody>
        </p:sp>
        <p:sp>
          <p:nvSpPr>
            <p:cNvPr id="54" name="OTLSHAPE_M_f455f6111d7b409d9eef4220f912e910_Shape"/>
            <p:cNvSpPr/>
            <p:nvPr>
              <p:custDataLst>
                <p:tags r:id="rId27"/>
              </p:custDataLst>
            </p:nvPr>
          </p:nvSpPr>
          <p:spPr>
            <a:xfrm rot="16200000">
              <a:off x="11088598" y="6011107"/>
              <a:ext cx="165100" cy="165100"/>
            </a:xfrm>
            <a:prstGeom prst="flowChartMerge">
              <a:avLst/>
            </a:prstGeom>
            <a:solidFill>
              <a:srgbClr val="1AAA4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OTLSHAPE_M_d26645f6b77f43d686af589998299bd6_Connector1"/>
            <p:cNvCxnSpPr/>
            <p:nvPr>
              <p:custDataLst>
                <p:tags r:id="rId28"/>
              </p:custDataLst>
            </p:nvPr>
          </p:nvCxnSpPr>
          <p:spPr>
            <a:xfrm>
              <a:off x="7521560" y="4724401"/>
              <a:ext cx="0" cy="749515"/>
            </a:xfrm>
            <a:prstGeom prst="line">
              <a:avLst/>
            </a:prstGeom>
            <a:ln w="9525" cap="flat" cmpd="sng" algn="ctr">
              <a:solidFill>
                <a:schemeClr val="dk2">
                  <a:alpha val="4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TLSHAPE_M_d26645f6b77f43d686af589998299bd6_Title"/>
            <p:cNvSpPr txBox="1"/>
            <p:nvPr>
              <p:custDataLst>
                <p:tags r:id="rId29"/>
              </p:custDataLst>
            </p:nvPr>
          </p:nvSpPr>
          <p:spPr>
            <a:xfrm>
              <a:off x="7723367" y="4580183"/>
              <a:ext cx="2273299" cy="17112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pt-BR" sz="900" b="1" dirty="0" err="1">
                  <a:solidFill>
                    <a:schemeClr val="dk1"/>
                  </a:solidFill>
                  <a:latin typeface="Calibri" panose="020F0502020204030204" pitchFamily="34" charset="0"/>
                </a:rPr>
                <a:t>Machine</a:t>
              </a:r>
              <a:r>
                <a:rPr lang="pt-BR" sz="900" b="1" dirty="0">
                  <a:solidFill>
                    <a:schemeClr val="dk1"/>
                  </a:solidFill>
                  <a:latin typeface="Calibri" panose="020F0502020204030204" pitchFamily="34" charset="0"/>
                </a:rPr>
                <a:t> </a:t>
              </a:r>
              <a:r>
                <a:rPr lang="pt-BR" sz="900" b="1" dirty="0" err="1">
                  <a:solidFill>
                    <a:schemeClr val="dk1"/>
                  </a:solidFill>
                  <a:latin typeface="Calibri" panose="020F0502020204030204" pitchFamily="34" charset="0"/>
                </a:rPr>
                <a:t>Installation</a:t>
              </a:r>
              <a:endParaRPr lang="en-US" sz="900" b="1" dirty="0">
                <a:solidFill>
                  <a:schemeClr val="dk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OTLSHAPE_M_d26645f6b77f43d686af589998299bd6_Shape"/>
            <p:cNvSpPr/>
            <p:nvPr>
              <p:custDataLst>
                <p:tags r:id="rId30"/>
              </p:custDataLst>
            </p:nvPr>
          </p:nvSpPr>
          <p:spPr>
            <a:xfrm rot="16200000">
              <a:off x="7527425" y="4589155"/>
              <a:ext cx="165100" cy="165100"/>
            </a:xfrm>
            <a:prstGeom prst="flowChartMerge">
              <a:avLst/>
            </a:prstGeom>
            <a:solidFill>
              <a:schemeClr val="dk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OTLSHAPE_M_d26645f6b77f43d686af589998299bd6_Connector1"/>
            <p:cNvCxnSpPr/>
            <p:nvPr>
              <p:custDataLst>
                <p:tags r:id="rId31"/>
              </p:custDataLst>
            </p:nvPr>
          </p:nvCxnSpPr>
          <p:spPr>
            <a:xfrm>
              <a:off x="7956989" y="4880214"/>
              <a:ext cx="0" cy="606186"/>
            </a:xfrm>
            <a:prstGeom prst="line">
              <a:avLst/>
            </a:prstGeom>
            <a:ln w="9525" cap="flat" cmpd="sng" algn="ctr">
              <a:solidFill>
                <a:schemeClr val="dk2">
                  <a:alpha val="4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TLSHAPE_M_d26645f6b77f43d686af589998299bd6_Title"/>
            <p:cNvSpPr txBox="1"/>
            <p:nvPr>
              <p:custDataLst>
                <p:tags r:id="rId32"/>
              </p:custDataLst>
            </p:nvPr>
          </p:nvSpPr>
          <p:spPr>
            <a:xfrm>
              <a:off x="8169088" y="4818669"/>
              <a:ext cx="2273299" cy="17112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pt-BR" sz="900" b="1" dirty="0">
                  <a:solidFill>
                    <a:schemeClr val="dk1"/>
                  </a:solidFill>
                  <a:latin typeface="Calibri" panose="020F0502020204030204" pitchFamily="34" charset="0"/>
                </a:rPr>
                <a:t>Beamline </a:t>
              </a:r>
              <a:r>
                <a:rPr lang="pt-BR" sz="900" b="1" dirty="0" err="1">
                  <a:solidFill>
                    <a:schemeClr val="dk1"/>
                  </a:solidFill>
                  <a:latin typeface="Calibri" panose="020F0502020204030204" pitchFamily="34" charset="0"/>
                </a:rPr>
                <a:t>Installation</a:t>
              </a:r>
              <a:endParaRPr lang="en-US" sz="900" b="1" dirty="0">
                <a:solidFill>
                  <a:schemeClr val="dk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OTLSHAPE_M_d26645f6b77f43d686af589998299bd6_Shape"/>
            <p:cNvSpPr/>
            <p:nvPr>
              <p:custDataLst>
                <p:tags r:id="rId33"/>
              </p:custDataLst>
            </p:nvPr>
          </p:nvSpPr>
          <p:spPr>
            <a:xfrm rot="16200000">
              <a:off x="7962854" y="4828638"/>
              <a:ext cx="165100" cy="165100"/>
            </a:xfrm>
            <a:prstGeom prst="flowChartMerge">
              <a:avLst/>
            </a:prstGeom>
            <a:solidFill>
              <a:schemeClr val="dk2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3" y="33881"/>
            <a:ext cx="9144000" cy="389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0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237067"/>
            <a:ext cx="8229600" cy="575733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latin typeface="Calibri" charset="0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4469"/>
            <a:ext cx="9144000" cy="4122731"/>
          </a:xfrm>
        </p:spPr>
        <p:txBody>
          <a:bodyPr>
            <a:noAutofit/>
          </a:bodyPr>
          <a:lstStyle/>
          <a:p>
            <a:pPr eaLnBrk="1" hangingPunct="1"/>
            <a:r>
              <a:rPr lang="en-US" sz="2600" dirty="0">
                <a:latin typeface="Calibri" charset="0"/>
              </a:rPr>
              <a:t>Synchrotron Science in Brazil (Latin America) has been built from ground up and reached a mature level to jump into a more competitive </a:t>
            </a:r>
            <a:r>
              <a:rPr lang="en-US" sz="2600" dirty="0" smtClean="0">
                <a:latin typeface="Calibri" charset="0"/>
              </a:rPr>
              <a:t>scenario</a:t>
            </a:r>
          </a:p>
          <a:p>
            <a:pPr eaLnBrk="1" hangingPunct="1"/>
            <a:endParaRPr lang="en-US" sz="2600" dirty="0">
              <a:latin typeface="Calibri" charset="0"/>
            </a:endParaRPr>
          </a:p>
          <a:p>
            <a:pPr eaLnBrk="1" hangingPunct="1"/>
            <a:r>
              <a:rPr lang="en-US" sz="2600" dirty="0">
                <a:latin typeface="Calibri" charset="0"/>
              </a:rPr>
              <a:t>Sirius is planned to be one of the best machines in the </a:t>
            </a:r>
            <a:r>
              <a:rPr lang="en-US" sz="2600" dirty="0" smtClean="0">
                <a:latin typeface="Calibri" charset="0"/>
              </a:rPr>
              <a:t>world</a:t>
            </a:r>
          </a:p>
          <a:p>
            <a:pPr marL="0" indent="0" eaLnBrk="1" hangingPunct="1">
              <a:buNone/>
            </a:pPr>
            <a:endParaRPr lang="en-US" sz="26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4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r 3"/>
          <p:cNvSpPr/>
          <p:nvPr/>
        </p:nvSpPr>
        <p:spPr>
          <a:xfrm>
            <a:off x="761999" y="1220469"/>
            <a:ext cx="4859867" cy="4775200"/>
          </a:xfrm>
          <a:prstGeom prst="flowChar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3867" y="2625935"/>
            <a:ext cx="1752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Accelerators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5867" y="2439674"/>
            <a:ext cx="2116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Beamline</a:t>
            </a:r>
            <a:r>
              <a:rPr lang="en-US" dirty="0" smtClean="0">
                <a:solidFill>
                  <a:prstClr val="black"/>
                </a:solidFill>
              </a:rPr>
              <a:t> optics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5462" y="4065266"/>
            <a:ext cx="136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Detectors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8130" y="3946735"/>
            <a:ext cx="2269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Experimental Stations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8908" y="50803"/>
            <a:ext cx="5929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A system is as good as its weakest link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0" name="Left Arrow Callout 9"/>
          <p:cNvSpPr/>
          <p:nvPr/>
        </p:nvSpPr>
        <p:spPr>
          <a:xfrm>
            <a:off x="5808132" y="2803538"/>
            <a:ext cx="3081867" cy="1723397"/>
          </a:xfrm>
          <a:prstGeom prst="lef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Calibri"/>
              </a:rPr>
              <a:t>HUMAN RESOURCES!</a:t>
            </a:r>
          </a:p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Calibri"/>
              </a:rPr>
              <a:t>USERS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721" y="567269"/>
            <a:ext cx="3269846" cy="21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3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237067"/>
            <a:ext cx="8229600" cy="575733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latin typeface="Calibri" charset="0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4469"/>
            <a:ext cx="9144000" cy="4122731"/>
          </a:xfrm>
        </p:spPr>
        <p:txBody>
          <a:bodyPr>
            <a:noAutofit/>
          </a:bodyPr>
          <a:lstStyle/>
          <a:p>
            <a:pPr eaLnBrk="1" hangingPunct="1"/>
            <a:r>
              <a:rPr lang="en-US" sz="2600" dirty="0">
                <a:latin typeface="Calibri" charset="0"/>
              </a:rPr>
              <a:t>Synchrotron Science in Brazil (Latin America) has been built from ground up and reached a mature level to jump into a more competitive </a:t>
            </a:r>
            <a:r>
              <a:rPr lang="en-US" sz="2600" dirty="0" smtClean="0">
                <a:latin typeface="Calibri" charset="0"/>
              </a:rPr>
              <a:t>scenario</a:t>
            </a:r>
          </a:p>
          <a:p>
            <a:pPr eaLnBrk="1" hangingPunct="1"/>
            <a:endParaRPr lang="en-US" sz="2600" dirty="0">
              <a:latin typeface="Calibri" charset="0"/>
            </a:endParaRPr>
          </a:p>
          <a:p>
            <a:pPr eaLnBrk="1" hangingPunct="1"/>
            <a:r>
              <a:rPr lang="en-US" sz="2600" dirty="0">
                <a:latin typeface="Calibri" charset="0"/>
              </a:rPr>
              <a:t>Sirius is planned to be one of the best machines in the </a:t>
            </a:r>
            <a:r>
              <a:rPr lang="en-US" sz="2600" dirty="0" smtClean="0">
                <a:latin typeface="Calibri" charset="0"/>
              </a:rPr>
              <a:t>world</a:t>
            </a:r>
          </a:p>
          <a:p>
            <a:pPr eaLnBrk="1" hangingPunct="1"/>
            <a:endParaRPr lang="en-US" sz="2600" dirty="0">
              <a:latin typeface="Calibri" charset="0"/>
            </a:endParaRPr>
          </a:p>
          <a:p>
            <a:pPr eaLnBrk="1" hangingPunct="1"/>
            <a:r>
              <a:rPr lang="en-US" sz="2600" dirty="0">
                <a:latin typeface="Calibri" charset="0"/>
              </a:rPr>
              <a:t>The </a:t>
            </a:r>
            <a:r>
              <a:rPr lang="en-US" sz="2600" dirty="0">
                <a:solidFill>
                  <a:srgbClr val="FF0000"/>
                </a:solidFill>
                <a:latin typeface="Calibri" charset="0"/>
              </a:rPr>
              <a:t>science done by the users</a:t>
            </a:r>
            <a:r>
              <a:rPr lang="en-US" sz="2600" dirty="0">
                <a:latin typeface="Calibri" charset="0"/>
              </a:rPr>
              <a:t> will determine that</a:t>
            </a:r>
          </a:p>
        </p:txBody>
      </p:sp>
    </p:spTree>
    <p:extLst>
      <p:ext uri="{BB962C8B-B14F-4D97-AF65-F5344CB8AC3E}">
        <p14:creationId xmlns:p14="http://schemas.microsoft.com/office/powerpoint/2010/main" val="152276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2618"/>
            <a:ext cx="9160846" cy="434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87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 descr="Anel_redondo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54" t="5492" r="16937" b="4622"/>
          <a:stretch>
            <a:fillRect/>
          </a:stretch>
        </p:blipFill>
        <p:spPr bwMode="auto">
          <a:xfrm>
            <a:off x="796683" y="170566"/>
            <a:ext cx="3377563" cy="331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691467" y="464337"/>
            <a:ext cx="5416690" cy="6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942" tIns="39975" rIns="79942" bIns="399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45647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cs typeface="Arial" charset="0"/>
              </a:rPr>
              <a:t>First synchrotron light source in the southern hemisphere</a:t>
            </a:r>
          </a:p>
        </p:txBody>
      </p:sp>
      <p:sp>
        <p:nvSpPr>
          <p:cNvPr id="6" name="Retângulo 4"/>
          <p:cNvSpPr/>
          <p:nvPr/>
        </p:nvSpPr>
        <p:spPr>
          <a:xfrm>
            <a:off x="5738750" y="1926100"/>
            <a:ext cx="3242657" cy="35783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79942" tIns="39975" rIns="79942" bIns="39975">
            <a:spAutoFit/>
          </a:bodyPr>
          <a:lstStyle/>
          <a:p>
            <a:pPr algn="r" defTabSz="4564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Around 85% built in house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198533" y="1135799"/>
            <a:ext cx="3768374" cy="357837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9942" tIns="39975" rIns="79942" bIns="39975">
            <a:spAutoFit/>
          </a:bodyPr>
          <a:lstStyle/>
          <a:p>
            <a:pPr algn="r" defTabSz="4564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Times New Roman" pitchFamily="18" charset="0"/>
                <a:cs typeface="Arial" pitchFamily="34" charset="0"/>
              </a:rPr>
              <a:t>Still the only one in Latin America</a:t>
            </a:r>
          </a:p>
        </p:txBody>
      </p:sp>
      <p:sp>
        <p:nvSpPr>
          <p:cNvPr id="8" name="Retângulo 11"/>
          <p:cNvSpPr>
            <a:spLocks noChangeArrowheads="1"/>
          </p:cNvSpPr>
          <p:nvPr/>
        </p:nvSpPr>
        <p:spPr bwMode="auto">
          <a:xfrm>
            <a:off x="4856305" y="100569"/>
            <a:ext cx="4166992" cy="48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942" tIns="39975" rIns="79942" bIns="39975">
            <a:spAutoFit/>
          </a:bodyPr>
          <a:lstStyle/>
          <a:p>
            <a:pPr defTabSz="456474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prstClr val="black"/>
                </a:solidFill>
                <a:latin typeface="Calibri"/>
                <a:cs typeface="Arial" charset="0"/>
              </a:rPr>
              <a:t>LNLS – A pioneer lab in Brazil</a:t>
            </a:r>
            <a:endParaRPr lang="en-US" sz="2600" dirty="0">
              <a:solidFill>
                <a:prstClr val="black"/>
              </a:solidFill>
              <a:latin typeface="Calibri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4016" y="2274206"/>
            <a:ext cx="4893188" cy="279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1912107" y="3252139"/>
            <a:ext cx="3679541" cy="113628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84017" y="994930"/>
            <a:ext cx="1807614" cy="3408842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707311" y="1502713"/>
            <a:ext cx="3243766" cy="3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9942" tIns="39975" rIns="79942" bIns="399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45647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cs typeface="Arial" charset="0"/>
              </a:rPr>
              <a:t>Built between 1987-1997</a:t>
            </a:r>
          </a:p>
        </p:txBody>
      </p:sp>
      <p:pic>
        <p:nvPicPr>
          <p:cNvPr id="16" name="Picture 2" descr="D:\ARQ\Divulgação\LNLS\RICARDO_PALESTRA25anos\Saxs montand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8221" y="4690536"/>
            <a:ext cx="1207913" cy="1811870"/>
          </a:xfrm>
          <a:prstGeom prst="rect">
            <a:avLst/>
          </a:prstGeom>
          <a:noFill/>
        </p:spPr>
      </p:pic>
      <p:pic>
        <p:nvPicPr>
          <p:cNvPr id="17" name="Picture 5" descr="D:\ARQ\Divulgação\LNLS\RICARDO_PALESTRA25anos\Pessoal montando quadrupólo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2126" y="4961467"/>
            <a:ext cx="2377737" cy="1585158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489" y="4504265"/>
            <a:ext cx="3223908" cy="196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7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199" y="22162"/>
            <a:ext cx="4895291" cy="4028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7" y="1021225"/>
            <a:ext cx="2571996" cy="1569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4" y="2640214"/>
            <a:ext cx="4197495" cy="29139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8341" t="88248" r="20067" b="1343"/>
          <a:stretch/>
        </p:blipFill>
        <p:spPr>
          <a:xfrm>
            <a:off x="50800" y="5689601"/>
            <a:ext cx="4301595" cy="59266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Oval 7"/>
          <p:cNvSpPr/>
          <p:nvPr/>
        </p:nvSpPr>
        <p:spPr>
          <a:xfrm>
            <a:off x="2743202" y="5130809"/>
            <a:ext cx="965200" cy="507998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509" y="4063999"/>
            <a:ext cx="3747425" cy="248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6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ARQ\Divulgação\LNLS\RICARDO_PALESTRA25anos\1991_26_julho_017300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2554" y="1988841"/>
            <a:ext cx="7056415" cy="4676939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r>
              <a:rPr lang="en-US" dirty="0" smtClean="0"/>
              <a:t>Human Resources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72341" y="768982"/>
            <a:ext cx="8286989" cy="148315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 - Lack of personnel with knowledge in accelerator engineering and scientific instrumentation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- The solution was to hire young people, most seeking for their first job, and train them in a “hands on” approach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0980" y="5329906"/>
            <a:ext cx="3511953" cy="1200296"/>
          </a:xfrm>
          <a:prstGeom prst="rect">
            <a:avLst/>
          </a:prstGeom>
          <a:solidFill>
            <a:srgbClr val="FFFFFF"/>
          </a:solidFill>
        </p:spPr>
        <p:txBody>
          <a:bodyPr wrap="square" lIns="91408" tIns="45704" rIns="91408" bIns="45704">
            <a:spAutoFit/>
          </a:bodyPr>
          <a:lstStyle/>
          <a:p>
            <a:pPr defTabSz="914077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26/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J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uly/1991 </a:t>
            </a:r>
          </a:p>
          <a:p>
            <a:pPr defTabSz="914077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Some of the young people that built LNLS - 2º meeting of the </a:t>
            </a:r>
            <a:r>
              <a:rPr lang="en-US" sz="1800" b="1" dirty="0" smtClean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International Advisory Committee</a:t>
            </a:r>
            <a:endParaRPr lang="en-US" sz="1800" b="1" dirty="0">
              <a:solidFill>
                <a:srgbClr val="8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667165" y="4725146"/>
            <a:ext cx="369267" cy="1573143"/>
          </a:xfrm>
          <a:prstGeom prst="rect">
            <a:avLst/>
          </a:prstGeom>
        </p:spPr>
        <p:txBody>
          <a:bodyPr vert="vert270" wrap="square" lIns="91408" tIns="45704" rIns="91408" bIns="45704">
            <a:spAutoFit/>
          </a:bodyPr>
          <a:lstStyle/>
          <a:p>
            <a:pPr defTabSz="914077"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Roberto Medeiros</a:t>
            </a:r>
            <a:endParaRPr lang="pt-BR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964266" y="3403599"/>
            <a:ext cx="1117599" cy="558800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484533" y="3894667"/>
            <a:ext cx="592667" cy="524933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08799" y="3539067"/>
            <a:ext cx="592667" cy="524933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0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also the users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early 80’s, there were around 10 people in Brazil who new/used synchrotron radiation</a:t>
            </a:r>
          </a:p>
          <a:p>
            <a:r>
              <a:rPr lang="en-US" dirty="0" smtClean="0"/>
              <a:t>LNLS has been doing a continuous effort, since the very beginning, to form and train users through schools, workshops, sending people abroad, etc.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" y="50800"/>
            <a:ext cx="4374152" cy="330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933" y="33866"/>
            <a:ext cx="4419600" cy="3337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72" y="3488266"/>
            <a:ext cx="4199468" cy="3149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275" y="4146803"/>
            <a:ext cx="4582993" cy="2491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067" y="3475633"/>
            <a:ext cx="3894667" cy="114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0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1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2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2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CC"/>
        </a:solidFill>
        <a:ln>
          <a:prstDash val="sysDot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3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2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2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35527</TotalTime>
  <Words>1612</Words>
  <Application>Microsoft Macintosh PowerPoint</Application>
  <PresentationFormat>On-screen Show (4:3)</PresentationFormat>
  <Paragraphs>252</Paragraphs>
  <Slides>46</Slides>
  <Notes>4</Notes>
  <HiddenSlides>0</HiddenSlides>
  <MMClips>2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12_Personalizar design</vt:lpstr>
      <vt:lpstr>Personalizar design</vt:lpstr>
      <vt:lpstr>7_Personalizar design</vt:lpstr>
      <vt:lpstr>1_Office Theme</vt:lpstr>
      <vt:lpstr>13_Personalizar design</vt:lpstr>
      <vt:lpstr>1_Personalizar design</vt:lpstr>
      <vt:lpstr>Document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Resources</vt:lpstr>
      <vt:lpstr>Training also the users</vt:lpstr>
      <vt:lpstr>PowerPoint Presentation</vt:lpstr>
      <vt:lpstr>PowerPoint Presentation</vt:lpstr>
      <vt:lpstr>UVX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design and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Penetration of x-rays</vt:lpstr>
      <vt:lpstr>Sirius - High Degree of Coherence Mammals Cells</vt:lpstr>
      <vt:lpstr>Brazilian Suppliers</vt:lpstr>
      <vt:lpstr>Brazilian Suppliers</vt:lpstr>
      <vt:lpstr>PowerPoint Presentation</vt:lpstr>
      <vt:lpstr>Conclusion</vt:lpstr>
      <vt:lpstr>PowerPoint Presentation</vt:lpstr>
      <vt:lpstr>Conclusion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Antonio Jose Roque da Silva</cp:lastModifiedBy>
  <cp:revision>1633</cp:revision>
  <cp:lastPrinted>2013-05-23T21:03:43Z</cp:lastPrinted>
  <dcterms:created xsi:type="dcterms:W3CDTF">1601-01-01T00:00:00Z</dcterms:created>
  <dcterms:modified xsi:type="dcterms:W3CDTF">2015-11-19T09:00:41Z</dcterms:modified>
</cp:coreProperties>
</file>