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2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275" autoAdjust="0"/>
  </p:normalViewPr>
  <p:slideViewPr>
    <p:cSldViewPr snapToGrid="0" snapToObjects="1">
      <p:cViewPr>
        <p:scale>
          <a:sx n="100" d="100"/>
          <a:sy n="100" d="100"/>
        </p:scale>
        <p:origin x="-7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4F49EF-FB26-CF4E-9896-E79658AE4D8C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129541-F661-B445-8351-D5BAC7A93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220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F497F6-05BB-A843-B786-9B1871876D15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5E49ED-6EFD-6445-9A67-5D378F072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624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2015/11/18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African Light Source Conference and Workshop : Grenoble - SH Connell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B65E-74F1-5F4B-897B-7BF665B63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Image 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90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 advClick="0">
        <p:fade/>
      </p:transition>
    </mc:Choice>
    <mc:Fallback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2015/11/18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African Light Source Conference and Workshop : Grenoble - SH Connell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B65E-74F1-5F4B-897B-7BF665B63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Image 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68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 advClick="0">
        <p:fade/>
      </p:transition>
    </mc:Choice>
    <mc:Fallback>
      <p:transition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8010525" cy="4238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2015/11/18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African Light Source Conference and Workshop : Grenoble - SH Connell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53846-7C7C-4F42-8496-5B9359BF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19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 advClick="0">
        <p:fade/>
      </p:transition>
    </mc:Choice>
    <mc:Fallback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8010525" cy="4238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68"/>
          </a:xfrm>
          <a:ln cap="flat">
            <a:solidFill>
              <a:schemeClr val="tx1"/>
            </a:solidFill>
          </a:ln>
          <a:effectLst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68"/>
          </a:xfrm>
          <a:ln cap="flat">
            <a:solidFill>
              <a:schemeClr val="tx1"/>
            </a:solidFill>
          </a:ln>
          <a:effectLst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2015/11/18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African Light Source Conference and Workshop : Grenoble - SH Connell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37EE-810E-C943-B3C0-7F8D0FAB6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76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 advClick="0">
        <p:fade/>
      </p:transition>
    </mc:Choice>
    <mc:Fallback>
      <p:transition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8010525" cy="4238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2015/11/18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African Light Source Conference and Workshop : Grenoble - SH Connell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FCC8-0BCA-A24D-913B-E0EEC41D3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52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 advClick="0">
        <p:fade/>
      </p:transition>
    </mc:Choice>
    <mc:Fallback>
      <p:transition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8010525" cy="4238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691680" y="980728"/>
            <a:ext cx="5760169" cy="4319686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2015/11/18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African Light Source Conference and Workshop : Grenoble - SH Connell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105F-20BC-C44B-B8CA-73DDBC2E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4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 advClick="0">
        <p:fade/>
      </p:transition>
    </mc:Choice>
    <mc:Fallback>
      <p:transition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2015/11/18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African Light Source Conference and Workshop : Grenoble - SH Connell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2EBEC-E32B-634C-BC38-F0737716B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3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 advClick="0">
        <p:fade/>
      </p:transition>
    </mc:Choice>
    <mc:Fallback>
      <p:transition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2015/11/18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African Light Source Conference and Workshop : Grenoble - SH Connell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0BB4-79DF-0F42-A2BE-C7D099639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107950"/>
            <a:ext cx="8010525" cy="423863"/>
          </a:xfrm>
          <a:prstGeom prst="rect">
            <a:avLst/>
          </a:prstGeom>
          <a:gradFill flip="none" rotWithShape="1">
            <a:gsLst>
              <a:gs pos="50000">
                <a:srgbClr val="FF6600"/>
              </a:gs>
              <a:gs pos="100000">
                <a:srgbClr val="FFFFFF">
                  <a:alpha val="7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63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 advClick="0">
        <p:fade/>
      </p:transition>
    </mc:Choice>
    <mc:Fallback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0600"/>
            <a:ext cx="8229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2015/11/18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8538" y="6492875"/>
            <a:ext cx="4606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African Light Source Conference and Workshop : Grenoble - SH Connell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8811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FDDF5-ED94-A942-98BA-E67C1C676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JLOGO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0525" y="0"/>
            <a:ext cx="1133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1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95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xmlns="" Requires="p14">
      <p:transition p14:dur="200" advClick="0">
        <p:fade/>
      </p:transition>
    </mc:Choice>
    <mc:Fallback>
      <p:transition advClick="0">
        <p:fade/>
      </p:transition>
    </mc:Fallback>
  </mc:AlternateConten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i="1" kern="1200">
          <a:solidFill>
            <a:schemeClr val="tx1"/>
          </a:solidFill>
          <a:latin typeface="+mj-lt"/>
          <a:ea typeface="ＭＳ Ｐゴシック" charset="0"/>
          <a:cs typeface="Bookman Old Styl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3200" kern="120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0600"/>
            <a:ext cx="8229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2015/11/18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8538" y="6492875"/>
            <a:ext cx="4606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African Light Source Conference and Workshop : Grenoble - SH Connell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8811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6FDDF5-ED94-A942-98BA-E67C1C676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JLOGO5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0525" y="0"/>
            <a:ext cx="1133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1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68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>
    <mc:Choice xmlns:p14="http://schemas.microsoft.com/office/powerpoint/2010/main" xmlns="" Requires="p14">
      <p:transition p14:dur="200" advClick="0">
        <p:fade/>
      </p:transition>
    </mc:Choice>
    <mc:Fallback>
      <p:transition advClick="0">
        <p:fade/>
      </p:transition>
    </mc:Fallback>
  </mc:AlternateConten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i="1" kern="1200">
          <a:solidFill>
            <a:schemeClr val="tx1"/>
          </a:solidFill>
          <a:latin typeface="+mj-lt"/>
          <a:ea typeface="ＭＳ Ｐゴシック" charset="0"/>
          <a:cs typeface="Bookman Old Style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3200" kern="120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lULgrE7Bu9t2aeiKIYd3zgFALoLbksfEFTqNC8p0q0/edit" TargetMode="External"/><Relationship Id="rId2" Type="http://schemas.openxmlformats.org/officeDocument/2006/relationships/hyperlink" Target="https://docs.google.com/document/d/1gnbb_7YypwChZpiC3NkoUnkp7InL4R4lwR_bYcJbK3Y/edit?usp=sharin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406400" y="2093912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/>
            <a:r>
              <a:rPr lang="en-US" dirty="0"/>
              <a:t>Outline of “Policy” Session and the </a:t>
            </a:r>
            <a:r>
              <a:rPr lang="en-US" dirty="0" err="1"/>
              <a:t>AfLS</a:t>
            </a:r>
            <a:r>
              <a:rPr lang="en-US" dirty="0"/>
              <a:t> Vision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AfLS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How did we get here ?</a:t>
            </a:r>
          </a:p>
          <a:p>
            <a:pPr lvl="2"/>
            <a:r>
              <a:rPr lang="en-US" dirty="0"/>
              <a:t>What are we doing ?</a:t>
            </a:r>
          </a:p>
          <a:p>
            <a:pPr lvl="2"/>
            <a:r>
              <a:rPr lang="en-US" dirty="0"/>
              <a:t>Where are we going ?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01600" y="2056518"/>
            <a:ext cx="89535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AfLS</a:t>
            </a:r>
            <a:r>
              <a:rPr lang="en-US" b="1" dirty="0" smtClean="0"/>
              <a:t> meeting </a:t>
            </a:r>
            <a:r>
              <a:rPr lang="en-US" dirty="0" smtClean="0"/>
              <a:t>: outcomes so far. </a:t>
            </a:r>
          </a:p>
          <a:p>
            <a:endParaRPr lang="en-US" sz="1000" dirty="0" smtClean="0"/>
          </a:p>
          <a:p>
            <a:r>
              <a:rPr lang="en-US" b="1" dirty="0" smtClean="0"/>
              <a:t>Associated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Starting to survey existing Funding Instruments to support Access and Training.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LS Facilities / partners identified which welcome the </a:t>
            </a:r>
            <a:r>
              <a:rPr lang="en-US" dirty="0" err="1" smtClean="0"/>
              <a:t>AfLS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Stakeholder </a:t>
            </a:r>
            <a:r>
              <a:rPr lang="en-US" dirty="0" err="1" smtClean="0"/>
              <a:t>Organisations</a:t>
            </a:r>
            <a:r>
              <a:rPr lang="en-US" dirty="0" smtClean="0"/>
              <a:t> / partners </a:t>
            </a:r>
            <a:r>
              <a:rPr lang="en-US" dirty="0"/>
              <a:t>partners identified which welcome the </a:t>
            </a:r>
            <a:r>
              <a:rPr lang="en-US" dirty="0" err="1"/>
              <a:t>AfLS</a:t>
            </a:r>
            <a:r>
              <a:rPr lang="en-US" dirty="0"/>
              <a:t>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MOOCs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9164466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/>
          </a:p>
        </p:txBody>
      </p:sp>
      <p:pic>
        <p:nvPicPr>
          <p:cNvPr id="3" name="Picture 2" descr="20151117_18333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9" b="2345"/>
          <a:stretch/>
        </p:blipFill>
        <p:spPr>
          <a:xfrm>
            <a:off x="0" y="1739900"/>
            <a:ext cx="91440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79316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01600" y="2133600"/>
            <a:ext cx="3810000" cy="4201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1800" dirty="0"/>
              <a:t>The conversation about a light source for Africa is actually well advanced and some decades old.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1800" dirty="0" smtClean="0"/>
              <a:t>Africa </a:t>
            </a:r>
            <a:r>
              <a:rPr lang="en-US" sz="1800" dirty="0"/>
              <a:t>stands out as the only habitable continent without a light source.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1800" dirty="0"/>
              <a:t>This is significant considering the massive proven benefit of a light source to human and infrastructure capacity building, competitive industry and the cultural enlightenment that accompanies a strong integrated science system.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1" r="6450"/>
          <a:stretch/>
        </p:blipFill>
        <p:spPr bwMode="auto">
          <a:xfrm>
            <a:off x="3911600" y="2700020"/>
            <a:ext cx="5016500" cy="258318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8270101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01600" y="2056518"/>
            <a:ext cx="87249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AfLS</a:t>
            </a:r>
            <a:r>
              <a:rPr lang="en-US" b="1" dirty="0" smtClean="0"/>
              <a:t> meeting </a:t>
            </a:r>
            <a:r>
              <a:rPr lang="en-US" dirty="0" smtClean="0"/>
              <a:t>: several </a:t>
            </a:r>
            <a:r>
              <a:rPr lang="en-US" dirty="0"/>
              <a:t>tasks with very concrete outcomes. 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b="1" dirty="0" smtClean="0"/>
              <a:t>Part 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Showcase </a:t>
            </a:r>
            <a:r>
              <a:rPr lang="en-US" dirty="0"/>
              <a:t>the contribution of light sources as premier tools for research, across many disciplines, and including for industry, in tackling problems that are often very pertinent to Africa. </a:t>
            </a: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role of light sources in studying disease and then in drug design, including for malaria, HIV, tuberculosis and </a:t>
            </a:r>
            <a:r>
              <a:rPr lang="en-US" sz="2000" dirty="0" err="1"/>
              <a:t>ebola</a:t>
            </a:r>
            <a:r>
              <a:rPr lang="en-US" sz="2000" dirty="0"/>
              <a:t>. </a:t>
            </a:r>
            <a:endParaRPr lang="en-US" sz="2000" dirty="0" smtClean="0"/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The role of light sources in heritage studies. </a:t>
            </a:r>
          </a:p>
          <a:p>
            <a:pPr marL="1371600" lvl="2" indent="-457200">
              <a:buFont typeface="Arial"/>
              <a:buChar char="•"/>
            </a:pPr>
            <a:r>
              <a:rPr lang="en-US" sz="1600" dirty="0" smtClean="0"/>
              <a:t>Africa is the cradle of hominid evolution</a:t>
            </a:r>
          </a:p>
          <a:p>
            <a:pPr marL="1371600" lvl="2" indent="-457200">
              <a:buFont typeface="Arial"/>
              <a:buChar char="•"/>
            </a:pPr>
            <a:r>
              <a:rPr lang="en-US" sz="1600" dirty="0" smtClean="0"/>
              <a:t>Africa as the cradle of culture</a:t>
            </a:r>
          </a:p>
          <a:p>
            <a:pPr marL="1371600" lvl="2" indent="-457200">
              <a:buFont typeface="Arial"/>
              <a:buChar char="•"/>
            </a:pPr>
            <a:r>
              <a:rPr lang="en-US" sz="1600" dirty="0" smtClean="0"/>
              <a:t>Preservation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Not to mention geology, materials, industry, energy, environment 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128296698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01600" y="2056518"/>
            <a:ext cx="87249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AfLS</a:t>
            </a:r>
            <a:r>
              <a:rPr lang="en-US" b="1" dirty="0" smtClean="0"/>
              <a:t> meeting </a:t>
            </a:r>
            <a:r>
              <a:rPr lang="en-US" dirty="0" smtClean="0"/>
              <a:t>: several </a:t>
            </a:r>
            <a:r>
              <a:rPr lang="en-US" dirty="0"/>
              <a:t>tasks with very concrete outcomes. 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b="1" dirty="0" smtClean="0"/>
              <a:t>Part 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Showcase the African participation in the research done at </a:t>
            </a:r>
            <a:r>
              <a:rPr lang="en-US" dirty="0" smtClean="0"/>
              <a:t>synchrotrons.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The role of light sources in studying disease and then in drug design, including for malaria, HIV, tuberculosis and </a:t>
            </a:r>
            <a:r>
              <a:rPr lang="en-US" sz="2000" dirty="0" err="1"/>
              <a:t>ebola</a:t>
            </a:r>
            <a:r>
              <a:rPr lang="en-US" sz="2000" dirty="0"/>
              <a:t>. 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The role of light sources in heritage studies. </a:t>
            </a:r>
          </a:p>
          <a:p>
            <a:pPr marL="1371600" lvl="2" indent="-457200">
              <a:buFont typeface="Arial"/>
              <a:buChar char="•"/>
            </a:pPr>
            <a:r>
              <a:rPr lang="en-US" sz="1600" dirty="0"/>
              <a:t>Africa is the cradle of hominid evolution</a:t>
            </a:r>
          </a:p>
          <a:p>
            <a:pPr marL="1371600" lvl="2" indent="-457200">
              <a:buFont typeface="Arial"/>
              <a:buChar char="•"/>
            </a:pPr>
            <a:r>
              <a:rPr lang="en-US" sz="1600" dirty="0"/>
              <a:t>Africa as the cradle of culture</a:t>
            </a:r>
          </a:p>
          <a:p>
            <a:pPr marL="1371600" lvl="2" indent="-457200">
              <a:buFont typeface="Arial"/>
              <a:buChar char="•"/>
            </a:pPr>
            <a:r>
              <a:rPr lang="en-US" sz="1600" dirty="0"/>
              <a:t>Preservation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Not to mention geology, materials, industry, energy, environment ……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Technology (software)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Learning </a:t>
            </a:r>
            <a:r>
              <a:rPr lang="en-US" dirty="0"/>
              <a:t>to track and audit this. </a:t>
            </a:r>
          </a:p>
        </p:txBody>
      </p:sp>
    </p:spTree>
    <p:extLst>
      <p:ext uri="{BB962C8B-B14F-4D97-AF65-F5344CB8AC3E}">
        <p14:creationId xmlns:p14="http://schemas.microsoft.com/office/powerpoint/2010/main" xmlns="" val="227605382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01600" y="2056518"/>
            <a:ext cx="89535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AfLS</a:t>
            </a:r>
            <a:r>
              <a:rPr lang="en-US" b="1" dirty="0" smtClean="0"/>
              <a:t> meeting </a:t>
            </a:r>
            <a:r>
              <a:rPr lang="en-US" dirty="0" smtClean="0"/>
              <a:t>: several </a:t>
            </a:r>
            <a:r>
              <a:rPr lang="en-US" dirty="0"/>
              <a:t>tasks with very concrete outcomes. 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b="1" dirty="0" smtClean="0"/>
              <a:t>Part II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Grenoble Resolutions.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See</a:t>
            </a:r>
            <a:r>
              <a:rPr lang="en-US" dirty="0"/>
              <a:t> </a:t>
            </a:r>
            <a:r>
              <a:rPr lang="en-US" sz="1000" dirty="0">
                <a:latin typeface="Courier"/>
                <a:cs typeface="Courier"/>
                <a:hlinkClick r:id="rId2"/>
              </a:rPr>
              <a:t>https://docs.google.com/document/d/1gnbb_7YypwChZpiC3NkoUnkp7InL4R4lwR_bYcJbK3Y/edit?usp=</a:t>
            </a:r>
            <a:r>
              <a:rPr lang="en-US" sz="1000" dirty="0" smtClean="0">
                <a:latin typeface="Courier"/>
                <a:cs typeface="Courier"/>
                <a:hlinkClick r:id="rId2"/>
              </a:rPr>
              <a:t>sharing</a:t>
            </a:r>
            <a:r>
              <a:rPr lang="en-US" sz="1000" dirty="0" smtClean="0">
                <a:latin typeface="Courier"/>
                <a:cs typeface="Courier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Terms of Reference.</a:t>
            </a:r>
          </a:p>
          <a:p>
            <a:pPr lvl="2" indent="-457200">
              <a:buFont typeface="Arial"/>
              <a:buChar char="•"/>
            </a:pPr>
            <a:r>
              <a:rPr lang="en-US" sz="2000" dirty="0" smtClean="0"/>
              <a:t>Link coming ……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Roadmap summary.</a:t>
            </a:r>
          </a:p>
          <a:p>
            <a:pPr lvl="2" indent="-457200">
              <a:buFont typeface="Arial"/>
              <a:buChar char="•"/>
            </a:pPr>
            <a:r>
              <a:rPr lang="en-US" sz="2000" dirty="0"/>
              <a:t>See</a:t>
            </a:r>
            <a:r>
              <a:rPr lang="en-US" dirty="0"/>
              <a:t> </a:t>
            </a:r>
            <a:r>
              <a:rPr lang="en-US" sz="1000" dirty="0">
                <a:latin typeface="Courier"/>
                <a:cs typeface="Courier"/>
                <a:hlinkClick r:id="rId2"/>
              </a:rPr>
              <a:t>https://docs.google.com/document/d/1gnbb_7YypwChZpiC3NkoUnkp7InL4R4lwR_bYcJbK3Y/edit?usp=sharing</a:t>
            </a:r>
            <a:r>
              <a:rPr lang="en-US" sz="1000" dirty="0">
                <a:latin typeface="Courier"/>
                <a:cs typeface="Courier"/>
              </a:rPr>
              <a:t>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Steering </a:t>
            </a:r>
            <a:r>
              <a:rPr lang="en-US" dirty="0"/>
              <a:t>Committee </a:t>
            </a:r>
            <a:r>
              <a:rPr lang="en-US" dirty="0" smtClean="0"/>
              <a:t>to drive </a:t>
            </a:r>
            <a:r>
              <a:rPr lang="en-US" dirty="0"/>
              <a:t>this roadmap forward</a:t>
            </a:r>
            <a:r>
              <a:rPr lang="en-US" dirty="0" smtClean="0"/>
              <a:t>.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fully </a:t>
            </a:r>
            <a:r>
              <a:rPr lang="en-US" sz="2000" dirty="0" smtClean="0"/>
              <a:t>mandated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/>
              <a:t>globally </a:t>
            </a:r>
            <a:r>
              <a:rPr lang="en-US" sz="2000" dirty="0"/>
              <a:t>elected </a:t>
            </a:r>
            <a:endParaRPr lang="en-US" sz="2000" dirty="0" smtClean="0"/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See </a:t>
            </a:r>
            <a:r>
              <a:rPr lang="en-US" sz="1000" dirty="0">
                <a:latin typeface="Courier"/>
                <a:cs typeface="Courier"/>
                <a:hlinkClick r:id="rId3"/>
              </a:rPr>
              <a:t>https://docs.google.com/spreadsheets/d/1NlULgrE7Bu9t2aeiKIYd3zgFALoLbksfEFTqNC8p0q0/edit#gid=</a:t>
            </a:r>
            <a:r>
              <a:rPr lang="en-US" sz="1000" dirty="0" smtClean="0">
                <a:latin typeface="Courier"/>
                <a:cs typeface="Courier"/>
                <a:hlinkClick r:id="rId3"/>
              </a:rPr>
              <a:t>0</a:t>
            </a:r>
            <a:r>
              <a:rPr lang="en-US" sz="1000" dirty="0" smtClean="0">
                <a:latin typeface="Courier"/>
                <a:cs typeface="Courier"/>
              </a:rPr>
              <a:t> </a:t>
            </a:r>
            <a:endParaRPr lang="en-US" sz="1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97806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01600" y="2056518"/>
            <a:ext cx="89535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Details ? ….. Not yet.</a:t>
            </a:r>
          </a:p>
          <a:p>
            <a:endParaRPr lang="en-US" sz="2000" dirty="0" smtClean="0"/>
          </a:p>
          <a:p>
            <a:r>
              <a:rPr lang="en-US" sz="2000" dirty="0" smtClean="0"/>
              <a:t>Although </a:t>
            </a:r>
            <a:r>
              <a:rPr lang="en-US" sz="2000" dirty="0"/>
              <a:t>we do look at costs, light source technologies, we even peek in the crystal ball to see where these may evolve, we are not yet talking about when, where and what. </a:t>
            </a:r>
            <a:endParaRPr lang="en-US" sz="2000" dirty="0" smtClean="0"/>
          </a:p>
          <a:p>
            <a:endParaRPr lang="en-US" dirty="0"/>
          </a:p>
          <a:p>
            <a:r>
              <a:rPr lang="en-US" b="1" dirty="0" smtClean="0"/>
              <a:t>Focus on what we can easily agree on now.</a:t>
            </a:r>
          </a:p>
          <a:p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are concerned with building networks, identifying partners, training, mobility, future workshops, schools and conferences and </a:t>
            </a:r>
            <a:r>
              <a:rPr lang="en-US" sz="2000" dirty="0" err="1"/>
              <a:t>optimising</a:t>
            </a:r>
            <a:r>
              <a:rPr lang="en-US" sz="2000" dirty="0"/>
              <a:t> the use of existing funding instruments. By degrees we will be building, on strong foundations, a massive campaign for a strong researcher user base with an aware policy-maker cohort, across Africa, and globally linked.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68181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01600" y="2056518"/>
            <a:ext cx="8953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AfLS</a:t>
            </a:r>
            <a:r>
              <a:rPr lang="en-US" b="1" dirty="0" smtClean="0"/>
              <a:t> SC + </a:t>
            </a:r>
            <a:r>
              <a:rPr lang="en-US" b="1" dirty="0" err="1" smtClean="0"/>
              <a:t>ToR</a:t>
            </a:r>
            <a:r>
              <a:rPr lang="en-US" b="1" dirty="0" smtClean="0"/>
              <a:t> + Resolutions + Roadmap + (Pan Africa, </a:t>
            </a:r>
            <a:r>
              <a:rPr lang="en-US" b="1" dirty="0" err="1" smtClean="0"/>
              <a:t>Gobal</a:t>
            </a:r>
            <a:r>
              <a:rPr lang="en-US" b="1" dirty="0" smtClean="0"/>
              <a:t>) networks = ……..</a:t>
            </a:r>
          </a:p>
          <a:p>
            <a:endParaRPr lang="en-US" sz="2000" dirty="0" smtClean="0"/>
          </a:p>
          <a:p>
            <a:r>
              <a:rPr lang="en-US" sz="2000" dirty="0" smtClean="0"/>
              <a:t>Build consensus,  establish pedigree, start affordably, governance, representation, transparency, inclusivity. </a:t>
            </a:r>
          </a:p>
          <a:p>
            <a:endParaRPr lang="en-US" dirty="0"/>
          </a:p>
          <a:p>
            <a:r>
              <a:rPr lang="en-US" b="1" dirty="0" smtClean="0"/>
              <a:t>Details of growth can to some extent be left to future annual </a:t>
            </a:r>
            <a:r>
              <a:rPr lang="en-US" b="1" dirty="0" err="1" smtClean="0"/>
              <a:t>AfLS</a:t>
            </a:r>
            <a:r>
              <a:rPr lang="en-US" b="1" dirty="0" smtClean="0"/>
              <a:t> meetings</a:t>
            </a:r>
          </a:p>
        </p:txBody>
      </p:sp>
    </p:spTree>
    <p:extLst>
      <p:ext uri="{BB962C8B-B14F-4D97-AF65-F5344CB8AC3E}">
        <p14:creationId xmlns:p14="http://schemas.microsoft.com/office/powerpoint/2010/main" xmlns="" val="326116818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01600" y="2056518"/>
            <a:ext cx="8953500" cy="437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ToR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  <a:r>
              <a:rPr lang="en-US" sz="2000" dirty="0" smtClean="0"/>
              <a:t>ambit </a:t>
            </a:r>
            <a:r>
              <a:rPr lang="en-US" sz="2000" dirty="0"/>
              <a:t>of our </a:t>
            </a:r>
            <a:r>
              <a:rPr lang="en-US" sz="2000" dirty="0" smtClean="0"/>
              <a:t>mandate.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ull </a:t>
            </a:r>
            <a:r>
              <a:rPr lang="en-US" sz="1800" dirty="0"/>
              <a:t>range of tasks to progress the </a:t>
            </a:r>
            <a:r>
              <a:rPr lang="en-US" sz="1800" dirty="0" smtClean="0"/>
              <a:t>Roadmap.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Continue </a:t>
            </a:r>
            <a:r>
              <a:rPr lang="en-US" sz="1800" dirty="0"/>
              <a:t>to develop the Roadmap</a:t>
            </a:r>
            <a:r>
              <a:rPr lang="en-US" sz="1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O</a:t>
            </a:r>
            <a:r>
              <a:rPr lang="en-US" sz="1800" dirty="0" err="1" smtClean="0"/>
              <a:t>rganising</a:t>
            </a:r>
            <a:r>
              <a:rPr lang="en-US" sz="1800" dirty="0" smtClean="0"/>
              <a:t> </a:t>
            </a:r>
            <a:r>
              <a:rPr lang="en-US" sz="1800" dirty="0"/>
              <a:t>future </a:t>
            </a:r>
            <a:r>
              <a:rPr lang="en-US" sz="1800" dirty="0" smtClean="0"/>
              <a:t>annual </a:t>
            </a:r>
            <a:r>
              <a:rPr lang="en-US" sz="1800" dirty="0" err="1" smtClean="0"/>
              <a:t>AfLS</a:t>
            </a:r>
            <a:r>
              <a:rPr lang="en-US" sz="1800" dirty="0" smtClean="0"/>
              <a:t> </a:t>
            </a:r>
            <a:r>
              <a:rPr lang="en-US" sz="1800" dirty="0"/>
              <a:t>meetings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Limited Executive </a:t>
            </a:r>
            <a:r>
              <a:rPr lang="en-US" sz="1800" dirty="0"/>
              <a:t>capacity 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Some decisions to be ratified at AGM’s at the </a:t>
            </a:r>
            <a:r>
              <a:rPr lang="en-US" sz="1800" dirty="0" err="1" smtClean="0"/>
              <a:t>AfLS</a:t>
            </a:r>
            <a:r>
              <a:rPr lang="en-US" sz="1800" dirty="0" smtClean="0"/>
              <a:t> meetings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The Voice of Africa on Light Source Matters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Raising Funds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Disbursing these </a:t>
            </a:r>
            <a:r>
              <a:rPr lang="en-US" sz="1800" dirty="0"/>
              <a:t>funds. 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Accountability via </a:t>
            </a:r>
            <a:r>
              <a:rPr lang="en-US" sz="1800" dirty="0" err="1" smtClean="0"/>
              <a:t>AfLS</a:t>
            </a:r>
            <a:r>
              <a:rPr lang="en-US" sz="1800" dirty="0" smtClean="0"/>
              <a:t> AGM.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Fixed terms, Re-elections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Can co</a:t>
            </a:r>
            <a:r>
              <a:rPr lang="en-US" sz="1800" dirty="0"/>
              <a:t>-opt members, 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pin</a:t>
            </a:r>
            <a:r>
              <a:rPr lang="en-US" sz="1800" dirty="0"/>
              <a:t>-off sub-committees </a:t>
            </a:r>
            <a:endParaRPr lang="en-US" sz="1800" dirty="0" smtClean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urther </a:t>
            </a:r>
            <a:r>
              <a:rPr lang="en-US" sz="1800" dirty="0"/>
              <a:t>develop the </a:t>
            </a:r>
            <a:r>
              <a:rPr lang="en-US" sz="1800" dirty="0" err="1" smtClean="0"/>
              <a:t>ToR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92066244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2015/11/18</a:t>
            </a:r>
            <a:endParaRPr lang="en-US" sz="1200"/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68538" y="6488113"/>
            <a:ext cx="460692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/>
              <a:t>African Light Source Conference and Workshop : Grenoble - SH Connell</a:t>
            </a:r>
            <a:endParaRPr lang="en-US" sz="1200"/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CCF9A9F-2569-AC4A-82DA-2062E76767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01600" y="2056518"/>
            <a:ext cx="89535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AfLS</a:t>
            </a:r>
            <a:r>
              <a:rPr lang="en-US" b="1" dirty="0" smtClean="0"/>
              <a:t> meeting </a:t>
            </a:r>
            <a:r>
              <a:rPr lang="en-US" dirty="0" smtClean="0"/>
              <a:t>: outcomes so far. </a:t>
            </a:r>
          </a:p>
          <a:p>
            <a:endParaRPr lang="en-US" sz="1000" dirty="0" smtClean="0"/>
          </a:p>
          <a:p>
            <a:r>
              <a:rPr lang="en-US" b="1" dirty="0" smtClean="0"/>
              <a:t>Part I – Showcase African participation and potential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User base is bigger and stronger than originally perceived.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Industry already engaged (SASOL)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Paleo</a:t>
            </a:r>
            <a:r>
              <a:rPr lang="en-US" dirty="0" smtClean="0"/>
              <a:t>- with a huge African footprint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Bio- already onto African diseases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Materials …. Experienced Users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Beginnings of a local infrastructure in some countries.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Synergies with SKA in IT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Potential for growth based on the </a:t>
            </a:r>
            <a:r>
              <a:rPr lang="en-US" dirty="0" err="1" smtClean="0"/>
              <a:t>Userbase</a:t>
            </a:r>
            <a:r>
              <a:rPr lang="en-US" dirty="0" smtClean="0"/>
              <a:t> of feeder instrumentation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9305863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3511" objId="6"/>
      </p14:showEvtLst>
    </p:ext>
  </p:extLst>
</p:sld>
</file>

<file path=ppt/theme/theme1.xml><?xml version="1.0" encoding="utf-8"?>
<a:theme xmlns:a="http://schemas.openxmlformats.org/drawingml/2006/main" name="ATLAS_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LAS_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ATLAS_talk.thmx</Template>
  <TotalTime>52644</TotalTime>
  <Words>833</Words>
  <Application>Microsoft Office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ATLAS_talk</vt:lpstr>
      <vt:lpstr>1_ATLAS_talk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ATLAS group at the  University of Johannesburg</dc:title>
  <dc:creator>Mathieu Aurousseau</dc:creator>
  <cp:lastModifiedBy>Generic account for public pc's</cp:lastModifiedBy>
  <cp:revision>136</cp:revision>
  <dcterms:created xsi:type="dcterms:W3CDTF">2012-03-22T13:34:35Z</dcterms:created>
  <dcterms:modified xsi:type="dcterms:W3CDTF">2015-11-18T13:52:06Z</dcterms:modified>
</cp:coreProperties>
</file>