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4"/>
  </p:notesMasterIdLst>
  <p:handoutMasterIdLst>
    <p:handoutMasterId r:id="rId55"/>
  </p:handoutMasterIdLst>
  <p:sldIdLst>
    <p:sldId id="459" r:id="rId2"/>
    <p:sldId id="1649" r:id="rId3"/>
    <p:sldId id="1610" r:id="rId4"/>
    <p:sldId id="1611" r:id="rId5"/>
    <p:sldId id="1612" r:id="rId6"/>
    <p:sldId id="1615" r:id="rId7"/>
    <p:sldId id="1616" r:id="rId8"/>
    <p:sldId id="1617" r:id="rId9"/>
    <p:sldId id="1603" r:id="rId10"/>
    <p:sldId id="1624" r:id="rId11"/>
    <p:sldId id="1502" r:id="rId12"/>
    <p:sldId id="1503" r:id="rId13"/>
    <p:sldId id="1625" r:id="rId14"/>
    <p:sldId id="1626" r:id="rId15"/>
    <p:sldId id="1627" r:id="rId16"/>
    <p:sldId id="1628" r:id="rId17"/>
    <p:sldId id="1629" r:id="rId18"/>
    <p:sldId id="1630" r:id="rId19"/>
    <p:sldId id="1580" r:id="rId20"/>
    <p:sldId id="1631" r:id="rId21"/>
    <p:sldId id="1582" r:id="rId22"/>
    <p:sldId id="1584" r:id="rId23"/>
    <p:sldId id="1585" r:id="rId24"/>
    <p:sldId id="1586" r:id="rId25"/>
    <p:sldId id="1587" r:id="rId26"/>
    <p:sldId id="1589" r:id="rId27"/>
    <p:sldId id="1590" r:id="rId28"/>
    <p:sldId id="1592" r:id="rId29"/>
    <p:sldId id="1593" r:id="rId30"/>
    <p:sldId id="1595" r:id="rId31"/>
    <p:sldId id="1598" r:id="rId32"/>
    <p:sldId id="1600" r:id="rId33"/>
    <p:sldId id="1601" r:id="rId34"/>
    <p:sldId id="1632" r:id="rId35"/>
    <p:sldId id="1633" r:id="rId36"/>
    <p:sldId id="1634" r:id="rId37"/>
    <p:sldId id="1635" r:id="rId38"/>
    <p:sldId id="1636" r:id="rId39"/>
    <p:sldId id="1637" r:id="rId40"/>
    <p:sldId id="1639" r:id="rId41"/>
    <p:sldId id="1640" r:id="rId42"/>
    <p:sldId id="1642" r:id="rId43"/>
    <p:sldId id="1641" r:id="rId44"/>
    <p:sldId id="1643" r:id="rId45"/>
    <p:sldId id="1638" r:id="rId46"/>
    <p:sldId id="1645" r:id="rId47"/>
    <p:sldId id="1648" r:id="rId48"/>
    <p:sldId id="1650" r:id="rId49"/>
    <p:sldId id="1651" r:id="rId50"/>
    <p:sldId id="1661" r:id="rId51"/>
    <p:sldId id="1657" r:id="rId52"/>
    <p:sldId id="1659" r:id="rId53"/>
  </p:sldIdLst>
  <p:sldSz cx="9902825" cy="6858000"/>
  <p:notesSz cx="7010400" cy="9296400"/>
  <p:defaultTextStyle>
    <a:defPPr>
      <a:defRPr lang="en-US"/>
    </a:defPPr>
    <a:lvl1pPr algn="l" rtl="0" eaLnBrk="0" fontAlgn="base" hangingPunct="0">
      <a:spcBef>
        <a:spcPct val="0"/>
      </a:spcBef>
      <a:spcAft>
        <a:spcPct val="0"/>
      </a:spcAft>
      <a:defRPr sz="2400" b="1" i="1" kern="1200">
        <a:solidFill>
          <a:schemeClr val="tx1"/>
        </a:solidFill>
        <a:latin typeface="Symbol" pitchFamily="18" charset="2"/>
        <a:ea typeface="+mn-ea"/>
        <a:cs typeface="+mn-cs"/>
      </a:defRPr>
    </a:lvl1pPr>
    <a:lvl2pPr marL="457200" algn="l" rtl="0" eaLnBrk="0" fontAlgn="base" hangingPunct="0">
      <a:spcBef>
        <a:spcPct val="0"/>
      </a:spcBef>
      <a:spcAft>
        <a:spcPct val="0"/>
      </a:spcAft>
      <a:defRPr sz="2400" b="1" i="1" kern="1200">
        <a:solidFill>
          <a:schemeClr val="tx1"/>
        </a:solidFill>
        <a:latin typeface="Symbol" pitchFamily="18" charset="2"/>
        <a:ea typeface="+mn-ea"/>
        <a:cs typeface="+mn-cs"/>
      </a:defRPr>
    </a:lvl2pPr>
    <a:lvl3pPr marL="914400" algn="l" rtl="0" eaLnBrk="0" fontAlgn="base" hangingPunct="0">
      <a:spcBef>
        <a:spcPct val="0"/>
      </a:spcBef>
      <a:spcAft>
        <a:spcPct val="0"/>
      </a:spcAft>
      <a:defRPr sz="2400" b="1" i="1" kern="1200">
        <a:solidFill>
          <a:schemeClr val="tx1"/>
        </a:solidFill>
        <a:latin typeface="Symbol" pitchFamily="18" charset="2"/>
        <a:ea typeface="+mn-ea"/>
        <a:cs typeface="+mn-cs"/>
      </a:defRPr>
    </a:lvl3pPr>
    <a:lvl4pPr marL="1371600" algn="l" rtl="0" eaLnBrk="0" fontAlgn="base" hangingPunct="0">
      <a:spcBef>
        <a:spcPct val="0"/>
      </a:spcBef>
      <a:spcAft>
        <a:spcPct val="0"/>
      </a:spcAft>
      <a:defRPr sz="2400" b="1" i="1" kern="1200">
        <a:solidFill>
          <a:schemeClr val="tx1"/>
        </a:solidFill>
        <a:latin typeface="Symbol" pitchFamily="18" charset="2"/>
        <a:ea typeface="+mn-ea"/>
        <a:cs typeface="+mn-cs"/>
      </a:defRPr>
    </a:lvl4pPr>
    <a:lvl5pPr marL="1828800" algn="l" rtl="0" eaLnBrk="0" fontAlgn="base" hangingPunct="0">
      <a:spcBef>
        <a:spcPct val="0"/>
      </a:spcBef>
      <a:spcAft>
        <a:spcPct val="0"/>
      </a:spcAft>
      <a:defRPr sz="2400" b="1" i="1" kern="1200">
        <a:solidFill>
          <a:schemeClr val="tx1"/>
        </a:solidFill>
        <a:latin typeface="Symbol" pitchFamily="18" charset="2"/>
        <a:ea typeface="+mn-ea"/>
        <a:cs typeface="+mn-cs"/>
      </a:defRPr>
    </a:lvl5pPr>
    <a:lvl6pPr marL="2286000" algn="l" defTabSz="914400" rtl="0" eaLnBrk="1" latinLnBrk="0" hangingPunct="1">
      <a:defRPr sz="2400" b="1" i="1" kern="1200">
        <a:solidFill>
          <a:schemeClr val="tx1"/>
        </a:solidFill>
        <a:latin typeface="Symbol" pitchFamily="18" charset="2"/>
        <a:ea typeface="+mn-ea"/>
        <a:cs typeface="+mn-cs"/>
      </a:defRPr>
    </a:lvl6pPr>
    <a:lvl7pPr marL="2743200" algn="l" defTabSz="914400" rtl="0" eaLnBrk="1" latinLnBrk="0" hangingPunct="1">
      <a:defRPr sz="2400" b="1" i="1" kern="1200">
        <a:solidFill>
          <a:schemeClr val="tx1"/>
        </a:solidFill>
        <a:latin typeface="Symbol" pitchFamily="18" charset="2"/>
        <a:ea typeface="+mn-ea"/>
        <a:cs typeface="+mn-cs"/>
      </a:defRPr>
    </a:lvl7pPr>
    <a:lvl8pPr marL="3200400" algn="l" defTabSz="914400" rtl="0" eaLnBrk="1" latinLnBrk="0" hangingPunct="1">
      <a:defRPr sz="2400" b="1" i="1" kern="1200">
        <a:solidFill>
          <a:schemeClr val="tx1"/>
        </a:solidFill>
        <a:latin typeface="Symbol" pitchFamily="18" charset="2"/>
        <a:ea typeface="+mn-ea"/>
        <a:cs typeface="+mn-cs"/>
      </a:defRPr>
    </a:lvl8pPr>
    <a:lvl9pPr marL="3657600" algn="l" defTabSz="914400" rtl="0" eaLnBrk="1" latinLnBrk="0" hangingPunct="1">
      <a:defRPr sz="2400" b="1" i="1" kern="1200">
        <a:solidFill>
          <a:schemeClr val="tx1"/>
        </a:solidFill>
        <a:latin typeface="Symbol" pitchFamily="18" charset="2"/>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000099"/>
    <a:srgbClr val="000000"/>
    <a:srgbClr val="FFFFFF"/>
    <a:srgbClr val="3B9FCC"/>
    <a:srgbClr val="00B101"/>
    <a:srgbClr val="ACB753"/>
    <a:srgbClr val="228034"/>
    <a:srgbClr val="2FCCAB"/>
    <a:srgbClr val="426B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98" autoAdjust="0"/>
    <p:restoredTop sz="95560" autoAdjust="0"/>
  </p:normalViewPr>
  <p:slideViewPr>
    <p:cSldViewPr>
      <p:cViewPr varScale="1">
        <p:scale>
          <a:sx n="70" d="100"/>
          <a:sy n="70" d="100"/>
        </p:scale>
        <p:origin x="-450" y="-108"/>
      </p:cViewPr>
      <p:guideLst>
        <p:guide orient="horz" pos="2160"/>
        <p:guide pos="311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2" d="100"/>
          <a:sy n="52" d="100"/>
        </p:scale>
        <p:origin x="-1254"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0" y="0"/>
            <a:ext cx="3038475" cy="45720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b="0"/>
            </a:lvl1pPr>
          </a:lstStyle>
          <a:p>
            <a:endParaRPr lang="en-US"/>
          </a:p>
        </p:txBody>
      </p:sp>
      <p:sp>
        <p:nvSpPr>
          <p:cNvPr id="150531" name="Rectangle 3"/>
          <p:cNvSpPr>
            <a:spLocks noGrp="1" noChangeArrowheads="1"/>
          </p:cNvSpPr>
          <p:nvPr>
            <p:ph type="dt" sz="quarter" idx="1"/>
          </p:nvPr>
        </p:nvSpPr>
        <p:spPr bwMode="auto">
          <a:xfrm>
            <a:off x="3971925" y="0"/>
            <a:ext cx="3038475" cy="45720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b="0"/>
            </a:lvl1pPr>
          </a:lstStyle>
          <a:p>
            <a:endParaRPr lang="en-US"/>
          </a:p>
        </p:txBody>
      </p:sp>
      <p:sp>
        <p:nvSpPr>
          <p:cNvPr id="150532" name="Rectangle 4"/>
          <p:cNvSpPr>
            <a:spLocks noGrp="1" noChangeArrowheads="1"/>
          </p:cNvSpPr>
          <p:nvPr>
            <p:ph type="ftr" sz="quarter" idx="2"/>
          </p:nvPr>
        </p:nvSpPr>
        <p:spPr bwMode="auto">
          <a:xfrm>
            <a:off x="0" y="8839200"/>
            <a:ext cx="3038475" cy="45720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b="0"/>
            </a:lvl1pPr>
          </a:lstStyle>
          <a:p>
            <a:endParaRPr lang="en-US"/>
          </a:p>
        </p:txBody>
      </p:sp>
      <p:sp>
        <p:nvSpPr>
          <p:cNvPr id="150533" name="Rectangle 5"/>
          <p:cNvSpPr>
            <a:spLocks noGrp="1" noChangeArrowheads="1"/>
          </p:cNvSpPr>
          <p:nvPr>
            <p:ph type="sldNum" sz="quarter" idx="3"/>
          </p:nvPr>
        </p:nvSpPr>
        <p:spPr bwMode="auto">
          <a:xfrm>
            <a:off x="3971925" y="8839200"/>
            <a:ext cx="3038475" cy="45720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b="0"/>
            </a:lvl1pPr>
          </a:lstStyle>
          <a:p>
            <a:fld id="{D3B39BFC-40A3-4F6F-B7DD-3D11AEC415DA}" type="slidenum">
              <a:rPr lang="en-US"/>
              <a:pPr/>
              <a:t>‹#›</a:t>
            </a:fld>
            <a:endParaRPr lang="en-US"/>
          </a:p>
        </p:txBody>
      </p:sp>
    </p:spTree>
    <p:extLst>
      <p:ext uri="{BB962C8B-B14F-4D97-AF65-F5344CB8AC3E}">
        <p14:creationId xmlns:p14="http://schemas.microsoft.com/office/powerpoint/2010/main" val="9748649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626" name="Rectangle 2"/>
          <p:cNvSpPr>
            <a:spLocks noGrp="1" noChangeArrowheads="1"/>
          </p:cNvSpPr>
          <p:nvPr>
            <p:ph type="hdr" sz="quarter"/>
          </p:nvPr>
        </p:nvSpPr>
        <p:spPr bwMode="auto">
          <a:xfrm>
            <a:off x="0" y="0"/>
            <a:ext cx="3038475" cy="4619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endParaRPr lang="en-US"/>
          </a:p>
        </p:txBody>
      </p:sp>
      <p:sp>
        <p:nvSpPr>
          <p:cNvPr id="410627" name="Rectangle 3"/>
          <p:cNvSpPr>
            <a:spLocks noGrp="1" noChangeArrowheads="1"/>
          </p:cNvSpPr>
          <p:nvPr>
            <p:ph type="dt" idx="1"/>
          </p:nvPr>
        </p:nvSpPr>
        <p:spPr bwMode="auto">
          <a:xfrm>
            <a:off x="3971925" y="0"/>
            <a:ext cx="3038475" cy="4619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endParaRPr lang="en-US"/>
          </a:p>
        </p:txBody>
      </p:sp>
      <p:sp>
        <p:nvSpPr>
          <p:cNvPr id="410628" name="Rectangle 4"/>
          <p:cNvSpPr>
            <a:spLocks noGrp="1" noRot="1" noChangeAspect="1" noChangeArrowheads="1" noTextEdit="1"/>
          </p:cNvSpPr>
          <p:nvPr>
            <p:ph type="sldImg" idx="2"/>
          </p:nvPr>
        </p:nvSpPr>
        <p:spPr bwMode="auto">
          <a:xfrm>
            <a:off x="1003300" y="692150"/>
            <a:ext cx="5003800" cy="3465513"/>
          </a:xfrm>
          <a:prstGeom prst="rect">
            <a:avLst/>
          </a:prstGeom>
          <a:noFill/>
          <a:ln w="9525">
            <a:solidFill>
              <a:srgbClr val="000000"/>
            </a:solidFill>
            <a:miter lim="800000"/>
            <a:headEnd/>
            <a:tailEnd/>
          </a:ln>
          <a:effectLst/>
        </p:spPr>
      </p:sp>
      <p:sp>
        <p:nvSpPr>
          <p:cNvPr id="410629" name="Rectangle 5"/>
          <p:cNvSpPr>
            <a:spLocks noGrp="1" noChangeArrowheads="1"/>
          </p:cNvSpPr>
          <p:nvPr>
            <p:ph type="body" sz="quarter" idx="3"/>
          </p:nvPr>
        </p:nvSpPr>
        <p:spPr bwMode="auto">
          <a:xfrm>
            <a:off x="935038" y="4387850"/>
            <a:ext cx="5140325" cy="42370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630" name="Rectangle 6"/>
          <p:cNvSpPr>
            <a:spLocks noGrp="1" noChangeArrowheads="1"/>
          </p:cNvSpPr>
          <p:nvPr>
            <p:ph type="ftr" sz="quarter" idx="4"/>
          </p:nvPr>
        </p:nvSpPr>
        <p:spPr bwMode="auto">
          <a:xfrm>
            <a:off x="0" y="8855075"/>
            <a:ext cx="3038475" cy="461963"/>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endParaRPr lang="en-US"/>
          </a:p>
        </p:txBody>
      </p:sp>
      <p:sp>
        <p:nvSpPr>
          <p:cNvPr id="410631" name="Rectangle 7"/>
          <p:cNvSpPr>
            <a:spLocks noGrp="1" noChangeArrowheads="1"/>
          </p:cNvSpPr>
          <p:nvPr>
            <p:ph type="sldNum" sz="quarter" idx="5"/>
          </p:nvPr>
        </p:nvSpPr>
        <p:spPr bwMode="auto">
          <a:xfrm>
            <a:off x="3971925" y="8855075"/>
            <a:ext cx="3038475" cy="461963"/>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fld id="{98866024-AD70-4B33-904D-D89EF0B73B7D}" type="slidenum">
              <a:rPr lang="en-US"/>
              <a:pPr/>
              <a:t>‹#›</a:t>
            </a:fld>
            <a:endParaRPr lang="en-US"/>
          </a:p>
        </p:txBody>
      </p:sp>
    </p:spTree>
    <p:extLst>
      <p:ext uri="{BB962C8B-B14F-4D97-AF65-F5344CB8AC3E}">
        <p14:creationId xmlns:p14="http://schemas.microsoft.com/office/powerpoint/2010/main" val="5045348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Arial" charset="0"/>
      </a:defRPr>
    </a:lvl1pPr>
    <a:lvl2pPr marL="457200" algn="l" rtl="0" fontAlgn="base">
      <a:spcBef>
        <a:spcPct val="30000"/>
      </a:spcBef>
      <a:spcAft>
        <a:spcPct val="0"/>
      </a:spcAft>
      <a:defRPr sz="1200" kern="1200">
        <a:solidFill>
          <a:schemeClr val="tx1"/>
        </a:solidFill>
        <a:latin typeface="Times New Roman" pitchFamily="18" charset="0"/>
        <a:ea typeface="+mn-ea"/>
        <a:cs typeface="Arial" charset="0"/>
      </a:defRPr>
    </a:lvl2pPr>
    <a:lvl3pPr marL="914400" algn="l" rtl="0" fontAlgn="base">
      <a:spcBef>
        <a:spcPct val="30000"/>
      </a:spcBef>
      <a:spcAft>
        <a:spcPct val="0"/>
      </a:spcAft>
      <a:defRPr sz="1200" kern="1200">
        <a:solidFill>
          <a:schemeClr val="tx1"/>
        </a:solidFill>
        <a:latin typeface="Times New Roman" pitchFamily="18" charset="0"/>
        <a:ea typeface="+mn-ea"/>
        <a:cs typeface="Arial" charset="0"/>
      </a:defRPr>
    </a:lvl3pPr>
    <a:lvl4pPr marL="1371600" algn="l" rtl="0" fontAlgn="base">
      <a:spcBef>
        <a:spcPct val="30000"/>
      </a:spcBef>
      <a:spcAft>
        <a:spcPct val="0"/>
      </a:spcAft>
      <a:defRPr sz="1200" kern="1200">
        <a:solidFill>
          <a:schemeClr val="tx1"/>
        </a:solidFill>
        <a:latin typeface="Times New Roman" pitchFamily="18" charset="0"/>
        <a:ea typeface="+mn-ea"/>
        <a:cs typeface="Arial" charset="0"/>
      </a:defRPr>
    </a:lvl4pPr>
    <a:lvl5pPr marL="1828800" algn="l" rtl="0" fontAlgn="base">
      <a:spcBef>
        <a:spcPct val="30000"/>
      </a:spcBef>
      <a:spcAft>
        <a:spcPct val="0"/>
      </a:spcAft>
      <a:defRPr sz="1200" kern="1200">
        <a:solidFill>
          <a:schemeClr val="tx1"/>
        </a:solidFill>
        <a:latin typeface="Times New Roman" pitchFamily="18"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EA6CD1-A508-4F5D-ADA4-3C66B853FE2F}" type="slidenum">
              <a:rPr lang="en-US"/>
              <a:pPr/>
              <a:t>1</a:t>
            </a:fld>
            <a:endParaRPr lang="en-US"/>
          </a:p>
        </p:txBody>
      </p:sp>
      <p:sp>
        <p:nvSpPr>
          <p:cNvPr id="836610" name="Rectangle 2"/>
          <p:cNvSpPr>
            <a:spLocks noGrp="1" noRot="1" noChangeAspect="1" noChangeArrowheads="1" noTextEdit="1"/>
          </p:cNvSpPr>
          <p:nvPr>
            <p:ph type="sldImg"/>
          </p:nvPr>
        </p:nvSpPr>
        <p:spPr>
          <a:ln/>
        </p:spPr>
      </p:sp>
      <p:sp>
        <p:nvSpPr>
          <p:cNvPr id="83661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6868" name="Slide Number Placeholder 3"/>
          <p:cNvSpPr>
            <a:spLocks noGrp="1"/>
          </p:cNvSpPr>
          <p:nvPr>
            <p:ph type="sldNum" sz="quarter" idx="5"/>
          </p:nvPr>
        </p:nvSpPr>
        <p:spPr bwMode="auto">
          <a:ln>
            <a:miter lim="800000"/>
            <a:headEnd/>
            <a:tailEnd/>
          </a:ln>
        </p:spPr>
        <p:txBody>
          <a:bodyPr/>
          <a:lstStyle/>
          <a:p>
            <a:fld id="{680F054D-6E90-459A-BE4D-0BE66221D57D}" type="slidenum">
              <a:rPr lang="en-US"/>
              <a:pPr/>
              <a:t>32</a:t>
            </a:fld>
            <a:endParaRPr lang="en-US"/>
          </a:p>
        </p:txBody>
      </p:sp>
    </p:spTree>
    <p:extLst>
      <p:ext uri="{BB962C8B-B14F-4D97-AF65-F5344CB8AC3E}">
        <p14:creationId xmlns:p14="http://schemas.microsoft.com/office/powerpoint/2010/main" val="3794080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6868" name="Slide Number Placeholder 3"/>
          <p:cNvSpPr>
            <a:spLocks noGrp="1"/>
          </p:cNvSpPr>
          <p:nvPr>
            <p:ph type="sldNum" sz="quarter" idx="5"/>
          </p:nvPr>
        </p:nvSpPr>
        <p:spPr bwMode="auto">
          <a:ln>
            <a:miter lim="800000"/>
            <a:headEnd/>
            <a:tailEnd/>
          </a:ln>
        </p:spPr>
        <p:txBody>
          <a:bodyPr/>
          <a:lstStyle/>
          <a:p>
            <a:fld id="{680F054D-6E90-459A-BE4D-0BE66221D57D}" type="slidenum">
              <a:rPr lang="en-US"/>
              <a:pPr/>
              <a:t>33</a:t>
            </a:fld>
            <a:endParaRPr lang="en-US"/>
          </a:p>
        </p:txBody>
      </p:sp>
    </p:spTree>
    <p:extLst>
      <p:ext uri="{BB962C8B-B14F-4D97-AF65-F5344CB8AC3E}">
        <p14:creationId xmlns:p14="http://schemas.microsoft.com/office/powerpoint/2010/main" val="3794080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A8BB8CB-C73D-4FC1-8596-6DCCC3D18B9E}" type="slidenum">
              <a:rPr lang="en-US" altLang="en-US"/>
              <a:pPr/>
              <a:t>48</a:t>
            </a:fld>
            <a:endParaRPr lang="en-US" altLang="en-US"/>
          </a:p>
        </p:txBody>
      </p:sp>
      <p:sp>
        <p:nvSpPr>
          <p:cNvPr id="47105" name="Rectangle 1"/>
          <p:cNvSpPr txBox="1">
            <a:spLocks noChangeArrowheads="1"/>
          </p:cNvSpPr>
          <p:nvPr>
            <p:ph type="sldImg"/>
          </p:nvPr>
        </p:nvSpPr>
        <p:spPr bwMode="auto">
          <a:xfrm>
            <a:off x="989013" y="706438"/>
            <a:ext cx="5032375"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ChangeArrowheads="1"/>
          </p:cNvSpPr>
          <p:nvPr>
            <p:ph type="body" idx="1"/>
          </p:nvPr>
        </p:nvSpPr>
        <p:spPr bwMode="auto">
          <a:xfrm>
            <a:off x="701613" y="4414910"/>
            <a:ext cx="5608607" cy="418308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91AE9AC-5509-4FE4-A18E-6FD15C38E5B6}" type="slidenum">
              <a:rPr lang="en-US" altLang="en-US"/>
              <a:pPr/>
              <a:t>49</a:t>
            </a:fld>
            <a:endParaRPr lang="en-US" altLang="en-US"/>
          </a:p>
        </p:txBody>
      </p:sp>
      <p:sp>
        <p:nvSpPr>
          <p:cNvPr id="48129" name="Rectangle 1"/>
          <p:cNvSpPr txBox="1">
            <a:spLocks noChangeArrowheads="1"/>
          </p:cNvSpPr>
          <p:nvPr>
            <p:ph type="sldImg"/>
          </p:nvPr>
        </p:nvSpPr>
        <p:spPr bwMode="auto">
          <a:xfrm>
            <a:off x="989013" y="706438"/>
            <a:ext cx="5032375"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ChangeArrowheads="1"/>
          </p:cNvSpPr>
          <p:nvPr>
            <p:ph type="body" idx="1"/>
          </p:nvPr>
        </p:nvSpPr>
        <p:spPr bwMode="auto">
          <a:xfrm>
            <a:off x="701613" y="4414910"/>
            <a:ext cx="5608607" cy="418308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93D7AEA-6059-456B-AE8E-964AB58AFE16}" type="slidenum">
              <a:rPr lang="en-US" altLang="en-US"/>
              <a:pPr/>
              <a:t>51</a:t>
            </a:fld>
            <a:endParaRPr lang="en-US" altLang="en-US"/>
          </a:p>
        </p:txBody>
      </p:sp>
      <p:sp>
        <p:nvSpPr>
          <p:cNvPr id="54273" name="Rectangle 1"/>
          <p:cNvSpPr txBox="1">
            <a:spLocks noChangeArrowheads="1"/>
          </p:cNvSpPr>
          <p:nvPr>
            <p:ph type="sldImg"/>
          </p:nvPr>
        </p:nvSpPr>
        <p:spPr bwMode="auto">
          <a:xfrm>
            <a:off x="989013" y="706438"/>
            <a:ext cx="5032375"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p:cNvSpPr txBox="1">
            <a:spLocks noChangeArrowheads="1"/>
          </p:cNvSpPr>
          <p:nvPr>
            <p:ph type="body" idx="1"/>
          </p:nvPr>
        </p:nvSpPr>
        <p:spPr bwMode="auto">
          <a:xfrm>
            <a:off x="701613" y="4414910"/>
            <a:ext cx="5608607" cy="418308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804927C-FA7A-4074-B2F0-C8766A5ED1D9}" type="slidenum">
              <a:rPr lang="en-US" altLang="en-US"/>
              <a:pPr/>
              <a:t>52</a:t>
            </a:fld>
            <a:endParaRPr lang="en-US" altLang="en-US"/>
          </a:p>
        </p:txBody>
      </p:sp>
      <p:sp>
        <p:nvSpPr>
          <p:cNvPr id="62465" name="Rectangle 1"/>
          <p:cNvSpPr txBox="1">
            <a:spLocks noChangeArrowheads="1"/>
          </p:cNvSpPr>
          <p:nvPr>
            <p:ph type="sldImg"/>
          </p:nvPr>
        </p:nvSpPr>
        <p:spPr bwMode="auto">
          <a:xfrm>
            <a:off x="1181100" y="706438"/>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ChangeArrowheads="1"/>
          </p:cNvSpPr>
          <p:nvPr>
            <p:ph type="body" idx="1"/>
          </p:nvPr>
        </p:nvSpPr>
        <p:spPr bwMode="auto">
          <a:xfrm>
            <a:off x="701613" y="4414910"/>
            <a:ext cx="5608607" cy="418308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122FD4-1A47-4D57-AF9C-587545D8493D}" type="slidenum">
              <a:rPr lang="en-US"/>
              <a:pPr/>
              <a:t>9</a:t>
            </a:fld>
            <a:endParaRPr lang="en-US"/>
          </a:p>
        </p:txBody>
      </p:sp>
      <p:sp>
        <p:nvSpPr>
          <p:cNvPr id="1730562" name="Rectangle 2"/>
          <p:cNvSpPr>
            <a:spLocks noGrp="1" noRot="1" noChangeAspect="1" noChangeArrowheads="1" noTextEdit="1"/>
          </p:cNvSpPr>
          <p:nvPr>
            <p:ph type="sldImg"/>
          </p:nvPr>
        </p:nvSpPr>
        <p:spPr>
          <a:xfrm>
            <a:off x="989013" y="698500"/>
            <a:ext cx="5032375" cy="3484563"/>
          </a:xfrm>
          <a:ln/>
        </p:spPr>
      </p:sp>
      <p:sp>
        <p:nvSpPr>
          <p:cNvPr id="1730563" name="Rectangle 3"/>
          <p:cNvSpPr>
            <a:spLocks noGrp="1" noChangeArrowheads="1"/>
          </p:cNvSpPr>
          <p:nvPr>
            <p:ph type="body" idx="1"/>
          </p:nvPr>
        </p:nvSpPr>
        <p:spPr>
          <a:xfrm>
            <a:off x="701675" y="4416425"/>
            <a:ext cx="5607050" cy="4181475"/>
          </a:xfrm>
        </p:spPr>
        <p:txBody>
          <a:bodyPr/>
          <a:lstStyle/>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89E8CE-BB44-43E6-88E5-AB3D45434747}" type="slidenum">
              <a:rPr lang="en-US"/>
              <a:pPr/>
              <a:t>10</a:t>
            </a:fld>
            <a:endParaRPr lang="en-US"/>
          </a:p>
        </p:txBody>
      </p:sp>
      <p:sp>
        <p:nvSpPr>
          <p:cNvPr id="1626114" name="Rectangle 2"/>
          <p:cNvSpPr>
            <a:spLocks noGrp="1" noRot="1" noChangeAspect="1" noChangeArrowheads="1" noTextEdit="1"/>
          </p:cNvSpPr>
          <p:nvPr>
            <p:ph type="sldImg"/>
          </p:nvPr>
        </p:nvSpPr>
        <p:spPr>
          <a:xfrm>
            <a:off x="989013" y="698500"/>
            <a:ext cx="5032375" cy="3484563"/>
          </a:xfrm>
          <a:ln/>
        </p:spPr>
      </p:sp>
      <p:sp>
        <p:nvSpPr>
          <p:cNvPr id="1626115" name="Rectangle 3"/>
          <p:cNvSpPr>
            <a:spLocks noGrp="1" noChangeArrowheads="1"/>
          </p:cNvSpPr>
          <p:nvPr>
            <p:ph type="body" idx="1"/>
          </p:nvPr>
        </p:nvSpPr>
        <p:spPr>
          <a:xfrm>
            <a:off x="701675" y="4416425"/>
            <a:ext cx="5607050" cy="4181475"/>
          </a:xfrm>
        </p:spPr>
        <p:txBody>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E3F26E-625B-434C-B857-5E8ADA5D519F}" type="slidenum">
              <a:rPr lang="en-US"/>
              <a:pPr/>
              <a:t>11</a:t>
            </a:fld>
            <a:endParaRPr lang="en-US"/>
          </a:p>
        </p:txBody>
      </p:sp>
      <p:sp>
        <p:nvSpPr>
          <p:cNvPr id="1728514" name="Rectangle 2"/>
          <p:cNvSpPr>
            <a:spLocks noGrp="1" noRot="1" noChangeAspect="1" noChangeArrowheads="1" noTextEdit="1"/>
          </p:cNvSpPr>
          <p:nvPr>
            <p:ph type="sldImg"/>
          </p:nvPr>
        </p:nvSpPr>
        <p:spPr>
          <a:xfrm>
            <a:off x="989013" y="698500"/>
            <a:ext cx="5032375" cy="3484563"/>
          </a:xfrm>
          <a:ln/>
        </p:spPr>
      </p:sp>
      <p:sp>
        <p:nvSpPr>
          <p:cNvPr id="1728515" name="Rectangle 3"/>
          <p:cNvSpPr>
            <a:spLocks noGrp="1" noChangeArrowheads="1"/>
          </p:cNvSpPr>
          <p:nvPr>
            <p:ph type="body" idx="1"/>
          </p:nvPr>
        </p:nvSpPr>
        <p:spPr>
          <a:xfrm>
            <a:off x="701675" y="4416425"/>
            <a:ext cx="5607050" cy="4181475"/>
          </a:xfrm>
        </p:spPr>
        <p:txBody>
          <a:bodyPr/>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97EB3B-EE83-4BAC-8AA2-995990709A06}" type="slidenum">
              <a:rPr lang="en-US"/>
              <a:pPr/>
              <a:t>14</a:t>
            </a:fld>
            <a:endParaRPr lang="en-US"/>
          </a:p>
        </p:txBody>
      </p:sp>
      <p:sp>
        <p:nvSpPr>
          <p:cNvPr id="1876994" name="Rectangle 2"/>
          <p:cNvSpPr>
            <a:spLocks noGrp="1" noRot="1" noChangeAspect="1" noChangeArrowheads="1" noTextEdit="1"/>
          </p:cNvSpPr>
          <p:nvPr>
            <p:ph type="sldImg"/>
          </p:nvPr>
        </p:nvSpPr>
        <p:spPr>
          <a:ln/>
        </p:spPr>
      </p:sp>
      <p:sp>
        <p:nvSpPr>
          <p:cNvPr id="187699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99683B-7A9E-43EB-88EA-A6DF030E4F81}" type="slidenum">
              <a:rPr lang="en-US"/>
              <a:pPr/>
              <a:t>15</a:t>
            </a:fld>
            <a:endParaRPr lang="en-US"/>
          </a:p>
        </p:txBody>
      </p:sp>
      <p:sp>
        <p:nvSpPr>
          <p:cNvPr id="1879042" name="Rectangle 2"/>
          <p:cNvSpPr>
            <a:spLocks noGrp="1" noRot="1" noChangeAspect="1" noChangeArrowheads="1" noTextEdit="1"/>
          </p:cNvSpPr>
          <p:nvPr>
            <p:ph type="sldImg"/>
          </p:nvPr>
        </p:nvSpPr>
        <p:spPr>
          <a:ln/>
        </p:spPr>
      </p:sp>
      <p:sp>
        <p:nvSpPr>
          <p:cNvPr id="187904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F7E479-59B9-41A6-A1F8-82D6D7EE6597}" type="slidenum">
              <a:rPr lang="en-US"/>
              <a:pPr/>
              <a:t>16</a:t>
            </a:fld>
            <a:endParaRPr lang="en-US"/>
          </a:p>
        </p:txBody>
      </p:sp>
      <p:sp>
        <p:nvSpPr>
          <p:cNvPr id="1883138" name="Rectangle 2"/>
          <p:cNvSpPr>
            <a:spLocks noGrp="1" noRot="1" noChangeAspect="1" noChangeArrowheads="1" noTextEdit="1"/>
          </p:cNvSpPr>
          <p:nvPr>
            <p:ph type="sldImg"/>
          </p:nvPr>
        </p:nvSpPr>
        <p:spPr>
          <a:ln/>
        </p:spPr>
      </p:sp>
      <p:sp>
        <p:nvSpPr>
          <p:cNvPr id="188313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C683FA-87FF-4964-8630-DAB7ECB3D510}" type="slidenum">
              <a:rPr lang="en-US"/>
              <a:pPr/>
              <a:t>17</a:t>
            </a:fld>
            <a:endParaRPr lang="en-US"/>
          </a:p>
        </p:txBody>
      </p:sp>
      <p:sp>
        <p:nvSpPr>
          <p:cNvPr id="1885186" name="Rectangle 2"/>
          <p:cNvSpPr>
            <a:spLocks noGrp="1" noRot="1" noChangeAspect="1" noChangeArrowheads="1" noTextEdit="1"/>
          </p:cNvSpPr>
          <p:nvPr>
            <p:ph type="sldImg"/>
          </p:nvPr>
        </p:nvSpPr>
        <p:spPr>
          <a:ln/>
        </p:spPr>
      </p:sp>
      <p:sp>
        <p:nvSpPr>
          <p:cNvPr id="188518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6868" name="Slide Number Placeholder 3"/>
          <p:cNvSpPr>
            <a:spLocks noGrp="1"/>
          </p:cNvSpPr>
          <p:nvPr>
            <p:ph type="sldNum" sz="quarter" idx="5"/>
          </p:nvPr>
        </p:nvSpPr>
        <p:spPr bwMode="auto">
          <a:ln>
            <a:miter lim="800000"/>
            <a:headEnd/>
            <a:tailEnd/>
          </a:ln>
        </p:spPr>
        <p:txBody>
          <a:bodyPr/>
          <a:lstStyle/>
          <a:p>
            <a:fld id="{680F054D-6E90-459A-BE4D-0BE66221D57D}" type="slidenum">
              <a:rPr lang="en-US"/>
              <a:pPr/>
              <a:t>31</a:t>
            </a:fld>
            <a:endParaRPr lang="en-US"/>
          </a:p>
        </p:txBody>
      </p:sp>
    </p:spTree>
    <p:extLst>
      <p:ext uri="{BB962C8B-B14F-4D97-AF65-F5344CB8AC3E}">
        <p14:creationId xmlns:p14="http://schemas.microsoft.com/office/powerpoint/2010/main" val="1282566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71042" name="Rectangle 2"/>
          <p:cNvSpPr>
            <a:spLocks noGrp="1" noChangeArrowheads="1"/>
          </p:cNvSpPr>
          <p:nvPr>
            <p:ph type="ctrTitle"/>
          </p:nvPr>
        </p:nvSpPr>
        <p:spPr>
          <a:xfrm>
            <a:off x="742950" y="2130425"/>
            <a:ext cx="8416925" cy="1470025"/>
          </a:xfrm>
          <a:noFill/>
        </p:spPr>
        <p:txBody>
          <a:bodyPr/>
          <a:lstStyle>
            <a:lvl1pPr>
              <a:defRPr>
                <a:solidFill>
                  <a:srgbClr val="A28002"/>
                </a:solidFill>
              </a:defRPr>
            </a:lvl1pPr>
          </a:lstStyle>
          <a:p>
            <a:r>
              <a:rPr lang="en-US" dirty="0"/>
              <a:t>Click to edit Master title style</a:t>
            </a:r>
          </a:p>
        </p:txBody>
      </p:sp>
      <p:sp>
        <p:nvSpPr>
          <p:cNvPr id="471043" name="Rectangle 3"/>
          <p:cNvSpPr>
            <a:spLocks noGrp="1" noChangeArrowheads="1"/>
          </p:cNvSpPr>
          <p:nvPr>
            <p:ph type="subTitle" idx="1"/>
          </p:nvPr>
        </p:nvSpPr>
        <p:spPr>
          <a:xfrm>
            <a:off x="1485900" y="3886200"/>
            <a:ext cx="6931025" cy="1752600"/>
          </a:xfrm>
        </p:spPr>
        <p:txBody>
          <a:bodyPr/>
          <a:lstStyle>
            <a:lvl1pPr marL="0" indent="0" algn="ctr">
              <a:buFontTx/>
              <a:buNone/>
              <a:defRPr>
                <a:solidFill>
                  <a:srgbClr val="4D4D4D"/>
                </a:solidFill>
              </a:defRPr>
            </a:lvl1pPr>
          </a:lstStyle>
          <a:p>
            <a:r>
              <a:rPr lang="en-US"/>
              <a:t>Click to edit Master subtitle style</a:t>
            </a:r>
          </a:p>
        </p:txBody>
      </p:sp>
      <p:sp>
        <p:nvSpPr>
          <p:cNvPr id="471054" name="Rectangle 14"/>
          <p:cNvSpPr>
            <a:spLocks noChangeArrowheads="1"/>
          </p:cNvSpPr>
          <p:nvPr/>
        </p:nvSpPr>
        <p:spPr bwMode="auto">
          <a:xfrm>
            <a:off x="0" y="0"/>
            <a:ext cx="9902825" cy="1447800"/>
          </a:xfrm>
          <a:prstGeom prst="rect">
            <a:avLst/>
          </a:prstGeom>
          <a:solidFill>
            <a:schemeClr val="bg1">
              <a:alpha val="53000"/>
            </a:schemeClr>
          </a:solidFill>
          <a:ln w="9525">
            <a:noFill/>
            <a:miter lim="800000"/>
            <a:headEnd/>
            <a:tailEnd/>
          </a:ln>
          <a:effectLst/>
        </p:spPr>
        <p:txBody>
          <a:bodyPr anchor="ctr"/>
          <a:lstStyle/>
          <a:p>
            <a:pPr algn="ctr"/>
            <a:endParaRPr lang="en-GB" sz="2800" b="0" i="0">
              <a:solidFill>
                <a:srgbClr val="003366"/>
              </a:solidFill>
              <a:latin typeface="Arial" charset="0"/>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27913" y="0"/>
            <a:ext cx="2474912"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7275513"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2825" cy="1447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50813" y="1600200"/>
            <a:ext cx="46863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50813" y="3962400"/>
            <a:ext cx="46863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989513" y="1600200"/>
            <a:ext cx="46863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2825" cy="1447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0813" y="1600200"/>
            <a:ext cx="46863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89513" y="1600200"/>
            <a:ext cx="46863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89513" y="3962400"/>
            <a:ext cx="46863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0" y="6400800"/>
            <a:ext cx="9902825" cy="457200"/>
          </a:xfrm>
          <a:prstGeom prst="rect">
            <a:avLst/>
          </a:prstGeom>
        </p:spPr>
        <p:txBody>
          <a:bodyPr/>
          <a:lstStyle>
            <a:lvl1pPr>
              <a:defRPr>
                <a:latin typeface="+mn-lt"/>
              </a:defRPr>
            </a:lvl1pPr>
          </a:lstStyle>
          <a:p>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89E0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16925"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638" y="2906713"/>
            <a:ext cx="841692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0813" y="1600200"/>
            <a:ext cx="46863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9513" y="1600200"/>
            <a:ext cx="46863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2225"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515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515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0788" y="1535113"/>
            <a:ext cx="437673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0788" y="2174875"/>
            <a:ext cx="437673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7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1913" y="273050"/>
            <a:ext cx="553561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0"/>
            <a:ext cx="3257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042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513" y="612775"/>
            <a:ext cx="594042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513" y="5367338"/>
            <a:ext cx="594042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902825" cy="1447800"/>
          </a:xfrm>
          <a:prstGeom prst="rect">
            <a:avLst/>
          </a:prstGeom>
          <a:solidFill>
            <a:schemeClr val="bg1">
              <a:alpha val="53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Local Structure</a:t>
            </a:r>
          </a:p>
        </p:txBody>
      </p:sp>
      <p:sp>
        <p:nvSpPr>
          <p:cNvPr id="1027" name="Rectangle 3"/>
          <p:cNvSpPr>
            <a:spLocks noGrp="1" noChangeArrowheads="1"/>
          </p:cNvSpPr>
          <p:nvPr>
            <p:ph type="body" idx="1"/>
          </p:nvPr>
        </p:nvSpPr>
        <p:spPr bwMode="auto">
          <a:xfrm>
            <a:off x="190500" y="1559656"/>
            <a:ext cx="9525000" cy="457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5" name="Picture 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141412" y="6245622"/>
            <a:ext cx="6355492" cy="612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userDrawn="1"/>
        </p:nvSpPr>
        <p:spPr>
          <a:xfrm>
            <a:off x="7423879" y="6324600"/>
            <a:ext cx="2709133" cy="338554"/>
          </a:xfrm>
          <a:prstGeom prst="rect">
            <a:avLst/>
          </a:prstGeom>
          <a:noFill/>
        </p:spPr>
        <p:txBody>
          <a:bodyPr wrap="square" rtlCol="0">
            <a:spAutoFit/>
          </a:bodyPr>
          <a:lstStyle/>
          <a:p>
            <a:r>
              <a:rPr lang="en-US" sz="1600" b="0" i="0" dirty="0" smtClean="0">
                <a:solidFill>
                  <a:srgbClr val="003366"/>
                </a:solidFill>
                <a:latin typeface="+mj-lt"/>
              </a:rPr>
              <a:t>http://thebillingegroup.com</a:t>
            </a:r>
          </a:p>
        </p:txBody>
      </p:sp>
      <p:pic>
        <p:nvPicPr>
          <p:cNvPr id="6" name="Picture 2" descr="First AfLS Conference &amp; Workshop  2015"/>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588" y="5867400"/>
            <a:ext cx="1076519" cy="9906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hf sldNum="0" hdr="0" dt="0"/>
  <p:txStyles>
    <p:titleStyle>
      <a:lvl1pPr algn="ctr" rtl="0" eaLnBrk="0" fontAlgn="base" hangingPunct="0">
        <a:spcBef>
          <a:spcPct val="0"/>
        </a:spcBef>
        <a:spcAft>
          <a:spcPct val="0"/>
        </a:spcAft>
        <a:defRPr sz="2800">
          <a:solidFill>
            <a:srgbClr val="C89E02"/>
          </a:solidFill>
          <a:latin typeface="+mj-lt"/>
          <a:ea typeface="+mj-ea"/>
          <a:cs typeface="+mj-cs"/>
        </a:defRPr>
      </a:lvl1pPr>
      <a:lvl2pPr algn="ctr" rtl="0" eaLnBrk="0" fontAlgn="base" hangingPunct="0">
        <a:spcBef>
          <a:spcPct val="0"/>
        </a:spcBef>
        <a:spcAft>
          <a:spcPct val="0"/>
        </a:spcAft>
        <a:defRPr sz="2800">
          <a:solidFill>
            <a:srgbClr val="003366"/>
          </a:solidFill>
          <a:latin typeface="Arial" charset="0"/>
        </a:defRPr>
      </a:lvl2pPr>
      <a:lvl3pPr algn="ctr" rtl="0" eaLnBrk="0" fontAlgn="base" hangingPunct="0">
        <a:spcBef>
          <a:spcPct val="0"/>
        </a:spcBef>
        <a:spcAft>
          <a:spcPct val="0"/>
        </a:spcAft>
        <a:defRPr sz="2800">
          <a:solidFill>
            <a:srgbClr val="003366"/>
          </a:solidFill>
          <a:latin typeface="Arial" charset="0"/>
        </a:defRPr>
      </a:lvl3pPr>
      <a:lvl4pPr algn="ctr" rtl="0" eaLnBrk="0" fontAlgn="base" hangingPunct="0">
        <a:spcBef>
          <a:spcPct val="0"/>
        </a:spcBef>
        <a:spcAft>
          <a:spcPct val="0"/>
        </a:spcAft>
        <a:defRPr sz="2800">
          <a:solidFill>
            <a:srgbClr val="003366"/>
          </a:solidFill>
          <a:latin typeface="Arial" charset="0"/>
        </a:defRPr>
      </a:lvl4pPr>
      <a:lvl5pPr algn="ctr" rtl="0" eaLnBrk="0" fontAlgn="base" hangingPunct="0">
        <a:spcBef>
          <a:spcPct val="0"/>
        </a:spcBef>
        <a:spcAft>
          <a:spcPct val="0"/>
        </a:spcAft>
        <a:defRPr sz="2800">
          <a:solidFill>
            <a:srgbClr val="003366"/>
          </a:solidFill>
          <a:latin typeface="Arial" charset="0"/>
        </a:defRPr>
      </a:lvl5pPr>
      <a:lvl6pPr marL="457200" algn="ctr" rtl="0" eaLnBrk="0" fontAlgn="base" hangingPunct="0">
        <a:spcBef>
          <a:spcPct val="0"/>
        </a:spcBef>
        <a:spcAft>
          <a:spcPct val="0"/>
        </a:spcAft>
        <a:defRPr sz="2800">
          <a:solidFill>
            <a:srgbClr val="003366"/>
          </a:solidFill>
          <a:latin typeface="Arial" charset="0"/>
        </a:defRPr>
      </a:lvl6pPr>
      <a:lvl7pPr marL="914400" algn="ctr" rtl="0" eaLnBrk="0" fontAlgn="base" hangingPunct="0">
        <a:spcBef>
          <a:spcPct val="0"/>
        </a:spcBef>
        <a:spcAft>
          <a:spcPct val="0"/>
        </a:spcAft>
        <a:defRPr sz="2800">
          <a:solidFill>
            <a:srgbClr val="003366"/>
          </a:solidFill>
          <a:latin typeface="Arial" charset="0"/>
        </a:defRPr>
      </a:lvl7pPr>
      <a:lvl8pPr marL="1371600" algn="ctr" rtl="0" eaLnBrk="0" fontAlgn="base" hangingPunct="0">
        <a:spcBef>
          <a:spcPct val="0"/>
        </a:spcBef>
        <a:spcAft>
          <a:spcPct val="0"/>
        </a:spcAft>
        <a:defRPr sz="2800">
          <a:solidFill>
            <a:srgbClr val="003366"/>
          </a:solidFill>
          <a:latin typeface="Arial" charset="0"/>
        </a:defRPr>
      </a:lvl8pPr>
      <a:lvl9pPr marL="1828800" algn="ctr" rtl="0" eaLnBrk="0" fontAlgn="base" hangingPunct="0">
        <a:spcBef>
          <a:spcPct val="0"/>
        </a:spcBef>
        <a:spcAft>
          <a:spcPct val="0"/>
        </a:spcAft>
        <a:defRPr sz="2800">
          <a:solidFill>
            <a:srgbClr val="003366"/>
          </a:solidFill>
          <a:latin typeface="Arial" charset="0"/>
        </a:defRPr>
      </a:lvl9pPr>
    </p:titleStyle>
    <p:bodyStyle>
      <a:lvl1pPr marL="342900" indent="-342900" algn="l" rtl="0" eaLnBrk="0" fontAlgn="base" hangingPunct="0">
        <a:spcBef>
          <a:spcPct val="20000"/>
        </a:spcBef>
        <a:spcAft>
          <a:spcPct val="0"/>
        </a:spcAft>
        <a:buChar char="•"/>
        <a:defRPr sz="2400">
          <a:solidFill>
            <a:srgbClr val="003366"/>
          </a:solidFill>
          <a:latin typeface="+mn-lt"/>
          <a:ea typeface="+mn-ea"/>
          <a:cs typeface="+mn-cs"/>
        </a:defRPr>
      </a:lvl1pPr>
      <a:lvl2pPr marL="742950" indent="-285750" algn="l" rtl="0" eaLnBrk="0" fontAlgn="base" hangingPunct="0">
        <a:spcBef>
          <a:spcPct val="20000"/>
        </a:spcBef>
        <a:spcAft>
          <a:spcPct val="0"/>
        </a:spcAft>
        <a:buChar char="–"/>
        <a:defRPr sz="2000">
          <a:solidFill>
            <a:srgbClr val="4D4D4D"/>
          </a:solidFill>
          <a:latin typeface="+mn-lt"/>
        </a:defRPr>
      </a:lvl2pPr>
      <a:lvl3pPr marL="1143000" indent="-228600" algn="l" rtl="0" eaLnBrk="0" fontAlgn="base" hangingPunct="0">
        <a:spcBef>
          <a:spcPct val="20000"/>
        </a:spcBef>
        <a:spcAft>
          <a:spcPct val="0"/>
        </a:spcAft>
        <a:buChar char="•"/>
        <a:defRPr sz="2000">
          <a:solidFill>
            <a:srgbClr val="4D4D4D"/>
          </a:solidFill>
          <a:latin typeface="+mn-lt"/>
        </a:defRPr>
      </a:lvl3pPr>
      <a:lvl4pPr marL="1600200" indent="-228600" algn="l" rtl="0" eaLnBrk="0" fontAlgn="base" hangingPunct="0">
        <a:spcBef>
          <a:spcPct val="20000"/>
        </a:spcBef>
        <a:spcAft>
          <a:spcPct val="0"/>
        </a:spcAft>
        <a:buChar char="–"/>
        <a:defRPr sz="2000">
          <a:solidFill>
            <a:srgbClr val="4D4D4D"/>
          </a:solidFill>
          <a:latin typeface="+mn-lt"/>
        </a:defRPr>
      </a:lvl4pPr>
      <a:lvl5pPr marL="2057400" indent="-228600" algn="l" rtl="0" eaLnBrk="0" fontAlgn="base" hangingPunct="0">
        <a:spcBef>
          <a:spcPct val="20000"/>
        </a:spcBef>
        <a:spcAft>
          <a:spcPct val="0"/>
        </a:spcAft>
        <a:buChar char="»"/>
        <a:defRPr sz="2000">
          <a:solidFill>
            <a:srgbClr val="4D4D4D"/>
          </a:solidFill>
          <a:latin typeface="+mn-lt"/>
        </a:defRPr>
      </a:lvl5pPr>
      <a:lvl6pPr marL="2514600" indent="-228600" algn="l" rtl="0" eaLnBrk="0" fontAlgn="base" hangingPunct="0">
        <a:spcBef>
          <a:spcPct val="20000"/>
        </a:spcBef>
        <a:spcAft>
          <a:spcPct val="0"/>
        </a:spcAft>
        <a:buChar char="»"/>
        <a:defRPr sz="2000">
          <a:solidFill>
            <a:srgbClr val="4D4D4D"/>
          </a:solidFill>
          <a:latin typeface="+mn-lt"/>
        </a:defRPr>
      </a:lvl6pPr>
      <a:lvl7pPr marL="2971800" indent="-228600" algn="l" rtl="0" eaLnBrk="0" fontAlgn="base" hangingPunct="0">
        <a:spcBef>
          <a:spcPct val="20000"/>
        </a:spcBef>
        <a:spcAft>
          <a:spcPct val="0"/>
        </a:spcAft>
        <a:buChar char="»"/>
        <a:defRPr sz="2000">
          <a:solidFill>
            <a:srgbClr val="4D4D4D"/>
          </a:solidFill>
          <a:latin typeface="+mn-lt"/>
        </a:defRPr>
      </a:lvl7pPr>
      <a:lvl8pPr marL="3429000" indent="-228600" algn="l" rtl="0" eaLnBrk="0" fontAlgn="base" hangingPunct="0">
        <a:spcBef>
          <a:spcPct val="20000"/>
        </a:spcBef>
        <a:spcAft>
          <a:spcPct val="0"/>
        </a:spcAft>
        <a:buChar char="»"/>
        <a:defRPr sz="2000">
          <a:solidFill>
            <a:srgbClr val="4D4D4D"/>
          </a:solidFill>
          <a:latin typeface="+mn-lt"/>
        </a:defRPr>
      </a:lvl8pPr>
      <a:lvl9pPr marL="3886200" indent="-228600" algn="l" rtl="0" eaLnBrk="0" fontAlgn="base" hangingPunct="0">
        <a:spcBef>
          <a:spcPct val="20000"/>
        </a:spcBef>
        <a:spcAft>
          <a:spcPct val="0"/>
        </a:spcAft>
        <a:buChar char="»"/>
        <a:defRPr sz="2000">
          <a:solidFill>
            <a:srgbClr val="4D4D4D"/>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gi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image" Target="../media/image21.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wmf"/><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3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67.png"/><Relationship Id="rId7"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96.jpg"/><Relationship Id="rId5" Type="http://schemas.openxmlformats.org/officeDocument/2006/relationships/image" Target="../media/image95.png"/><Relationship Id="rId4" Type="http://schemas.openxmlformats.org/officeDocument/2006/relationships/image" Target="../media/image9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xml"/><Relationship Id="rId7"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2"/>
          <p:cNvSpPr>
            <a:spLocks noGrp="1" noChangeArrowheads="1"/>
          </p:cNvSpPr>
          <p:nvPr>
            <p:ph type="ctrTitle"/>
          </p:nvPr>
        </p:nvSpPr>
        <p:spPr>
          <a:xfrm>
            <a:off x="685800" y="1143000"/>
            <a:ext cx="8416925" cy="1447800"/>
          </a:xfrm>
        </p:spPr>
        <p:txBody>
          <a:bodyPr/>
          <a:lstStyle/>
          <a:p>
            <a:r>
              <a:rPr lang="en-US" dirty="0"/>
              <a:t>Light Sources for Materials and the </a:t>
            </a:r>
            <a:r>
              <a:rPr lang="en-US" dirty="0" err="1"/>
              <a:t>AfLS</a:t>
            </a:r>
            <a:r>
              <a:rPr lang="en-US" dirty="0"/>
              <a:t> context</a:t>
            </a:r>
            <a:endParaRPr lang="en-GB" dirty="0"/>
          </a:p>
        </p:txBody>
      </p:sp>
      <p:sp>
        <p:nvSpPr>
          <p:cNvPr id="835587" name="Rectangle 3"/>
          <p:cNvSpPr>
            <a:spLocks noGrp="1" noChangeArrowheads="1"/>
          </p:cNvSpPr>
          <p:nvPr>
            <p:ph type="subTitle" idx="1"/>
          </p:nvPr>
        </p:nvSpPr>
        <p:spPr>
          <a:xfrm>
            <a:off x="912813" y="2514600"/>
            <a:ext cx="7540625" cy="1524000"/>
          </a:xfrm>
        </p:spPr>
        <p:txBody>
          <a:bodyPr/>
          <a:lstStyle/>
          <a:p>
            <a:pPr>
              <a:lnSpc>
                <a:spcPct val="90000"/>
              </a:lnSpc>
            </a:pPr>
            <a:r>
              <a:rPr lang="en-GB" sz="2000" dirty="0">
                <a:solidFill>
                  <a:srgbClr val="800000"/>
                </a:solidFill>
              </a:rPr>
              <a:t>S.J.L. </a:t>
            </a:r>
            <a:r>
              <a:rPr lang="en-GB" sz="2000" dirty="0" err="1" smtClean="0">
                <a:solidFill>
                  <a:srgbClr val="800000"/>
                </a:solidFill>
              </a:rPr>
              <a:t>Billinge</a:t>
            </a:r>
            <a:endParaRPr lang="en-GB" sz="2000" dirty="0">
              <a:solidFill>
                <a:srgbClr val="800000"/>
              </a:solidFill>
            </a:endParaRPr>
          </a:p>
          <a:p>
            <a:pPr>
              <a:lnSpc>
                <a:spcPct val="110000"/>
              </a:lnSpc>
            </a:pPr>
            <a:r>
              <a:rPr lang="en-GB" sz="1800" i="1" dirty="0"/>
              <a:t>CMPMS, Brookhaven National Laboratory</a:t>
            </a:r>
          </a:p>
          <a:p>
            <a:pPr>
              <a:lnSpc>
                <a:spcPct val="110000"/>
              </a:lnSpc>
            </a:pPr>
            <a:r>
              <a:rPr lang="en-GB" sz="1800" i="1" dirty="0" smtClean="0"/>
              <a:t>Department </a:t>
            </a:r>
            <a:r>
              <a:rPr lang="en-GB" sz="1800" i="1" dirty="0"/>
              <a:t>of Applied Physics and Applied Mathematics</a:t>
            </a:r>
          </a:p>
          <a:p>
            <a:pPr>
              <a:lnSpc>
                <a:spcPct val="110000"/>
              </a:lnSpc>
            </a:pPr>
            <a:r>
              <a:rPr lang="en-GB" sz="1800" i="1" dirty="0"/>
              <a:t>Columbia University</a:t>
            </a:r>
            <a:r>
              <a:rPr lang="en-GB" sz="1800" i="1" dirty="0" smtClean="0"/>
              <a:t>,</a:t>
            </a:r>
          </a:p>
          <a:p>
            <a:pPr>
              <a:lnSpc>
                <a:spcPct val="110000"/>
              </a:lnSpc>
            </a:pPr>
            <a:endParaRPr lang="en-GB" sz="1800" i="1" dirty="0"/>
          </a:p>
          <a:p>
            <a:pPr>
              <a:lnSpc>
                <a:spcPct val="110000"/>
              </a:lnSpc>
            </a:pPr>
            <a:endParaRPr lang="en-GB" sz="1800" dirty="0">
              <a:solidFill>
                <a:srgbClr val="339933"/>
              </a:solidFill>
            </a:endParaRPr>
          </a:p>
          <a:p>
            <a:pPr>
              <a:lnSpc>
                <a:spcPct val="110000"/>
              </a:lnSpc>
            </a:pPr>
            <a:endParaRPr lang="en-GB" sz="1600" dirty="0">
              <a:solidFill>
                <a:srgbClr val="339933"/>
              </a:solidFill>
            </a:endParaRPr>
          </a:p>
        </p:txBody>
      </p:sp>
      <p:sp>
        <p:nvSpPr>
          <p:cNvPr id="835588" name="Text Box 4"/>
          <p:cNvSpPr txBox="1">
            <a:spLocks noChangeArrowheads="1"/>
          </p:cNvSpPr>
          <p:nvPr/>
        </p:nvSpPr>
        <p:spPr bwMode="auto">
          <a:xfrm>
            <a:off x="1050925" y="879475"/>
            <a:ext cx="184150" cy="457200"/>
          </a:xfrm>
          <a:prstGeom prst="rect">
            <a:avLst/>
          </a:prstGeom>
          <a:noFill/>
          <a:ln w="9525">
            <a:noFill/>
            <a:miter lim="800000"/>
            <a:headEnd/>
            <a:tailEnd/>
          </a:ln>
          <a:effectLst/>
        </p:spPr>
        <p:txBody>
          <a:bodyPr wrap="none">
            <a:spAutoFit/>
          </a:bodyPr>
          <a:lstStyle/>
          <a:p>
            <a:endParaRPr lang="en-GB" b="0" i="0">
              <a:latin typeface="Times New Roman" pitchFamily="18" charset="0"/>
            </a:endParaRPr>
          </a:p>
        </p:txBody>
      </p:sp>
      <p:sp>
        <p:nvSpPr>
          <p:cNvPr id="835590" name="Text Box 6"/>
          <p:cNvSpPr txBox="1">
            <a:spLocks noChangeArrowheads="1"/>
          </p:cNvSpPr>
          <p:nvPr/>
        </p:nvSpPr>
        <p:spPr bwMode="auto">
          <a:xfrm>
            <a:off x="4799013" y="5105400"/>
            <a:ext cx="4267200" cy="457200"/>
          </a:xfrm>
          <a:prstGeom prst="rect">
            <a:avLst/>
          </a:prstGeom>
          <a:noFill/>
          <a:ln w="9525">
            <a:noFill/>
            <a:miter lim="800000"/>
            <a:headEnd/>
            <a:tailEnd/>
          </a:ln>
          <a:effectLst/>
        </p:spPr>
        <p:txBody>
          <a:bodyPr>
            <a:spAutoFit/>
          </a:bodyPr>
          <a:lstStyle/>
          <a:p>
            <a:pPr>
              <a:spcBef>
                <a:spcPct val="50000"/>
              </a:spcBef>
            </a:pPr>
            <a:endParaRPr lang="en-GB" b="0" i="0">
              <a:solidFill>
                <a:schemeClr val="bg2"/>
              </a:solidFill>
              <a:latin typeface="Arial" charset="0"/>
            </a:endParaRPr>
          </a:p>
        </p:txBody>
      </p:sp>
      <p:pic>
        <p:nvPicPr>
          <p:cNvPr id="835592" name="Picture 8" descr="logo_doebes"/>
          <p:cNvPicPr>
            <a:picLocks noChangeAspect="1" noChangeArrowheads="1"/>
          </p:cNvPicPr>
          <p:nvPr/>
        </p:nvPicPr>
        <p:blipFill>
          <a:blip r:embed="rId3" cstate="print"/>
          <a:srcRect/>
          <a:stretch>
            <a:fillRect/>
          </a:stretch>
        </p:blipFill>
        <p:spPr bwMode="auto">
          <a:xfrm>
            <a:off x="8609012" y="4800600"/>
            <a:ext cx="1206500" cy="1249363"/>
          </a:xfrm>
          <a:prstGeom prst="rect">
            <a:avLst/>
          </a:prstGeom>
          <a:noFill/>
        </p:spPr>
      </p:pic>
      <p:pic>
        <p:nvPicPr>
          <p:cNvPr id="9" name="Picture 7" descr="nsf"/>
          <p:cNvPicPr>
            <a:picLocks noChangeAspect="1" noChangeArrowheads="1"/>
          </p:cNvPicPr>
          <p:nvPr/>
        </p:nvPicPr>
        <p:blipFill>
          <a:blip r:embed="rId4" cstate="print"/>
          <a:srcRect/>
          <a:stretch>
            <a:fillRect/>
          </a:stretch>
        </p:blipFill>
        <p:spPr bwMode="auto">
          <a:xfrm>
            <a:off x="7268808" y="4800600"/>
            <a:ext cx="1219200" cy="1219200"/>
          </a:xfrm>
          <a:prstGeom prst="rect">
            <a:avLst/>
          </a:prstGeom>
          <a:noFill/>
        </p:spPr>
      </p:pic>
      <p:pic>
        <p:nvPicPr>
          <p:cNvPr id="15362" name="Picture 2" descr="First AfLS Conference &amp; Workshop  20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9812" y="4114800"/>
            <a:ext cx="2028825" cy="18669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4294967295"/>
          </p:nvPr>
        </p:nvSpPr>
        <p:spPr>
          <a:xfrm>
            <a:off x="0" y="6400800"/>
            <a:ext cx="9902825" cy="457200"/>
          </a:xfrm>
          <a:prstGeom prst="rect">
            <a:avLst/>
          </a:prstGeom>
        </p:spPr>
        <p:txBody>
          <a:bodyPr/>
          <a:lstStyle/>
          <a:p>
            <a:endParaRPr lang="en-US"/>
          </a:p>
        </p:txBody>
      </p:sp>
      <p:sp>
        <p:nvSpPr>
          <p:cNvPr id="1625090" name="Rectangle 2"/>
          <p:cNvSpPr>
            <a:spLocks noGrp="1" noChangeArrowheads="1"/>
          </p:cNvSpPr>
          <p:nvPr>
            <p:ph type="title"/>
          </p:nvPr>
        </p:nvSpPr>
        <p:spPr/>
        <p:txBody>
          <a:bodyPr/>
          <a:lstStyle/>
          <a:p>
            <a:r>
              <a:rPr lang="en-GB"/>
              <a:t>What is the PDF?</a:t>
            </a:r>
          </a:p>
        </p:txBody>
      </p:sp>
      <p:pic>
        <p:nvPicPr>
          <p:cNvPr id="1625091" name="Picture 3" descr="bucky"/>
          <p:cNvPicPr>
            <a:picLocks noGrp="1" noChangeAspect="1" noChangeArrowheads="1"/>
          </p:cNvPicPr>
          <p:nvPr>
            <p:ph idx="1"/>
          </p:nvPr>
        </p:nvPicPr>
        <p:blipFill>
          <a:blip r:embed="rId3" cstate="print"/>
          <a:srcRect l="-1041" t="15054" r="1041" b="21506"/>
          <a:stretch>
            <a:fillRect/>
          </a:stretch>
        </p:blipFill>
        <p:spPr>
          <a:xfrm>
            <a:off x="3886200" y="1752600"/>
            <a:ext cx="5638800" cy="3990975"/>
          </a:xfrm>
        </p:spPr>
      </p:pic>
      <p:sp>
        <p:nvSpPr>
          <p:cNvPr id="1625092" name="Text Box 4"/>
          <p:cNvSpPr txBox="1">
            <a:spLocks noChangeArrowheads="1"/>
          </p:cNvSpPr>
          <p:nvPr/>
        </p:nvSpPr>
        <p:spPr bwMode="auto">
          <a:xfrm>
            <a:off x="381000" y="1676400"/>
            <a:ext cx="3505200" cy="3925888"/>
          </a:xfrm>
          <a:prstGeom prst="rect">
            <a:avLst/>
          </a:prstGeom>
          <a:noFill/>
          <a:ln w="9525">
            <a:noFill/>
            <a:miter lim="800000"/>
            <a:headEnd/>
            <a:tailEnd/>
          </a:ln>
          <a:effectLst/>
        </p:spPr>
        <p:txBody>
          <a:bodyPr>
            <a:spAutoFit/>
          </a:bodyPr>
          <a:lstStyle/>
          <a:p>
            <a:pPr>
              <a:spcBef>
                <a:spcPct val="50000"/>
              </a:spcBef>
              <a:buFontTx/>
              <a:buChar char="•"/>
            </a:pPr>
            <a:r>
              <a:rPr lang="en-US" b="0" i="0">
                <a:solidFill>
                  <a:srgbClr val="003366"/>
                </a:solidFill>
                <a:latin typeface="Arial" charset="0"/>
              </a:rPr>
              <a:t>Sit on an atom and look at your neighborhood</a:t>
            </a:r>
          </a:p>
          <a:p>
            <a:pPr>
              <a:spcBef>
                <a:spcPct val="50000"/>
              </a:spcBef>
              <a:buFontTx/>
              <a:buChar char="•"/>
            </a:pPr>
            <a:r>
              <a:rPr lang="en-US" b="0">
                <a:solidFill>
                  <a:srgbClr val="003366"/>
                </a:solidFill>
                <a:latin typeface="Arial" charset="0"/>
              </a:rPr>
              <a:t>G(r)</a:t>
            </a:r>
            <a:r>
              <a:rPr lang="en-US" b="0" i="0">
                <a:solidFill>
                  <a:srgbClr val="003366"/>
                </a:solidFill>
                <a:latin typeface="Arial" charset="0"/>
              </a:rPr>
              <a:t> gives the probability of finding a neighbor at a distance </a:t>
            </a:r>
            <a:r>
              <a:rPr lang="en-US" b="0">
                <a:solidFill>
                  <a:srgbClr val="003366"/>
                </a:solidFill>
                <a:latin typeface="Arial" charset="0"/>
              </a:rPr>
              <a:t>r</a:t>
            </a:r>
            <a:endParaRPr lang="en-US" b="0" i="0">
              <a:solidFill>
                <a:srgbClr val="003366"/>
              </a:solidFill>
              <a:latin typeface="Arial" charset="0"/>
            </a:endParaRPr>
          </a:p>
          <a:p>
            <a:pPr>
              <a:spcBef>
                <a:spcPct val="50000"/>
              </a:spcBef>
              <a:buFontTx/>
              <a:buChar char="•"/>
            </a:pPr>
            <a:r>
              <a:rPr lang="en-US" b="0" i="0">
                <a:solidFill>
                  <a:srgbClr val="003366"/>
                </a:solidFill>
                <a:latin typeface="Tahoma" pitchFamily="34" charset="0"/>
              </a:rPr>
              <a:t>PDF is</a:t>
            </a:r>
            <a:r>
              <a:rPr lang="en-US" b="0" i="0">
                <a:solidFill>
                  <a:srgbClr val="0066CC"/>
                </a:solidFill>
                <a:latin typeface="Tahoma" pitchFamily="34" charset="0"/>
              </a:rPr>
              <a:t> </a:t>
            </a:r>
            <a:r>
              <a:rPr lang="en-US" b="0" i="0">
                <a:solidFill>
                  <a:srgbClr val="800000"/>
                </a:solidFill>
                <a:latin typeface="Tahoma" pitchFamily="34" charset="0"/>
              </a:rPr>
              <a:t>experimentally accessible</a:t>
            </a:r>
          </a:p>
          <a:p>
            <a:pPr>
              <a:spcBef>
                <a:spcPct val="50000"/>
              </a:spcBef>
              <a:buFontTx/>
              <a:buChar char="•"/>
            </a:pPr>
            <a:r>
              <a:rPr lang="en-US" b="0" i="0">
                <a:solidFill>
                  <a:srgbClr val="003366"/>
                </a:solidFill>
                <a:latin typeface="Tahoma" pitchFamily="34" charset="0"/>
              </a:rPr>
              <a:t>PDF gives the</a:t>
            </a:r>
            <a:r>
              <a:rPr lang="en-US" b="0" i="0">
                <a:solidFill>
                  <a:srgbClr val="0066CC"/>
                </a:solidFill>
                <a:latin typeface="Tahoma" pitchFamily="34" charset="0"/>
              </a:rPr>
              <a:t> </a:t>
            </a:r>
            <a:r>
              <a:rPr lang="en-US" b="0" i="0">
                <a:solidFill>
                  <a:srgbClr val="800000"/>
                </a:solidFill>
                <a:latin typeface="Tahoma" pitchFamily="34" charset="0"/>
              </a:rPr>
              <a:t>local</a:t>
            </a:r>
            <a:r>
              <a:rPr lang="en-US" b="0" i="0">
                <a:solidFill>
                  <a:srgbClr val="0066CC"/>
                </a:solidFill>
                <a:latin typeface="Tahoma" pitchFamily="34" charset="0"/>
              </a:rPr>
              <a:t> </a:t>
            </a:r>
            <a:r>
              <a:rPr lang="en-US" b="0" i="0">
                <a:solidFill>
                  <a:srgbClr val="003366"/>
                </a:solidFill>
                <a:latin typeface="Tahoma" pitchFamily="34" charset="0"/>
              </a:rPr>
              <a:t>structure</a:t>
            </a:r>
          </a:p>
        </p:txBody>
      </p:sp>
    </p:spTree>
    <p:extLst>
      <p:ext uri="{BB962C8B-B14F-4D97-AF65-F5344CB8AC3E}">
        <p14:creationId xmlns:p14="http://schemas.microsoft.com/office/powerpoint/2010/main" val="24313128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Footer Placeholder 3"/>
          <p:cNvSpPr>
            <a:spLocks noGrp="1"/>
          </p:cNvSpPr>
          <p:nvPr>
            <p:ph type="ftr" sz="quarter" idx="4294967295"/>
          </p:nvPr>
        </p:nvSpPr>
        <p:spPr>
          <a:xfrm>
            <a:off x="0" y="6400800"/>
            <a:ext cx="9902825" cy="457200"/>
          </a:xfrm>
          <a:prstGeom prst="rect">
            <a:avLst/>
          </a:prstGeom>
        </p:spPr>
        <p:txBody>
          <a:bodyPr/>
          <a:lstStyle/>
          <a:p>
            <a:endParaRPr lang="en-US"/>
          </a:p>
        </p:txBody>
      </p:sp>
      <p:sp>
        <p:nvSpPr>
          <p:cNvPr id="1727490" name="Rectangle 2"/>
          <p:cNvSpPr>
            <a:spLocks noGrp="1" noChangeArrowheads="1"/>
          </p:cNvSpPr>
          <p:nvPr>
            <p:ph type="title"/>
          </p:nvPr>
        </p:nvSpPr>
        <p:spPr/>
        <p:txBody>
          <a:bodyPr/>
          <a:lstStyle/>
          <a:p>
            <a:r>
              <a:rPr lang="en-US"/>
              <a:t>The Atomic Pair Distribution Function (PDF) Method</a:t>
            </a:r>
          </a:p>
        </p:txBody>
      </p:sp>
      <p:sp>
        <p:nvSpPr>
          <p:cNvPr id="1727491" name="Rectangle 3"/>
          <p:cNvSpPr>
            <a:spLocks noGrp="1" noChangeArrowheads="1"/>
          </p:cNvSpPr>
          <p:nvPr>
            <p:ph type="body" idx="1"/>
          </p:nvPr>
        </p:nvSpPr>
        <p:spPr>
          <a:xfrm>
            <a:off x="228600" y="1447800"/>
            <a:ext cx="5943600" cy="2133600"/>
          </a:xfrm>
        </p:spPr>
        <p:txBody>
          <a:bodyPr/>
          <a:lstStyle/>
          <a:p>
            <a:r>
              <a:rPr lang="en-US" sz="2000"/>
              <a:t>Use modern high intensity x-ray and neutron sources to collect unprecedentedly precise data</a:t>
            </a:r>
          </a:p>
          <a:p>
            <a:r>
              <a:rPr lang="en-US" sz="2000"/>
              <a:t>Utilize all the information: </a:t>
            </a:r>
            <a:r>
              <a:rPr lang="en-US" sz="2000">
                <a:solidFill>
                  <a:srgbClr val="800000"/>
                </a:solidFill>
              </a:rPr>
              <a:t>Bragg and diffuse scattering</a:t>
            </a:r>
          </a:p>
          <a:p>
            <a:r>
              <a:rPr lang="en-US" sz="2000"/>
              <a:t>Use modern computing capabilities to analyze, model and visualize the data</a:t>
            </a:r>
          </a:p>
        </p:txBody>
      </p:sp>
      <p:pic>
        <p:nvPicPr>
          <p:cNvPr id="1727492" name="Picture 4" descr="chess1100_ikj2"/>
          <p:cNvPicPr>
            <a:picLocks noChangeAspect="1" noChangeArrowheads="1"/>
          </p:cNvPicPr>
          <p:nvPr/>
        </p:nvPicPr>
        <p:blipFill>
          <a:blip r:embed="rId3" cstate="print"/>
          <a:srcRect b="21790"/>
          <a:stretch>
            <a:fillRect/>
          </a:stretch>
        </p:blipFill>
        <p:spPr bwMode="auto">
          <a:xfrm>
            <a:off x="6321425" y="1371600"/>
            <a:ext cx="3581400" cy="3733800"/>
          </a:xfrm>
          <a:prstGeom prst="rect">
            <a:avLst/>
          </a:prstGeom>
          <a:noFill/>
        </p:spPr>
      </p:pic>
      <p:pic>
        <p:nvPicPr>
          <p:cNvPr id="1727493" name="Picture 5" descr="Pic8"/>
          <p:cNvPicPr>
            <a:picLocks noChangeAspect="1" noChangeArrowheads="1"/>
          </p:cNvPicPr>
          <p:nvPr/>
        </p:nvPicPr>
        <p:blipFill>
          <a:blip r:embed="rId4" cstate="print"/>
          <a:srcRect l="15523"/>
          <a:stretch>
            <a:fillRect/>
          </a:stretch>
        </p:blipFill>
        <p:spPr bwMode="auto">
          <a:xfrm>
            <a:off x="1141413" y="3544888"/>
            <a:ext cx="3732212" cy="3313112"/>
          </a:xfrm>
          <a:prstGeom prst="rect">
            <a:avLst/>
          </a:prstGeom>
          <a:noFill/>
        </p:spPr>
      </p:pic>
      <p:grpSp>
        <p:nvGrpSpPr>
          <p:cNvPr id="1727494" name="Group 6"/>
          <p:cNvGrpSpPr>
            <a:grpSpLocks/>
          </p:cNvGrpSpPr>
          <p:nvPr/>
        </p:nvGrpSpPr>
        <p:grpSpPr bwMode="auto">
          <a:xfrm>
            <a:off x="1446213" y="4459288"/>
            <a:ext cx="1219200" cy="1600200"/>
            <a:chOff x="3695" y="1920"/>
            <a:chExt cx="768" cy="1008"/>
          </a:xfrm>
        </p:grpSpPr>
        <p:sp>
          <p:nvSpPr>
            <p:cNvPr id="1727495" name="Line 7"/>
            <p:cNvSpPr>
              <a:spLocks noChangeShapeType="1"/>
            </p:cNvSpPr>
            <p:nvPr/>
          </p:nvSpPr>
          <p:spPr bwMode="auto">
            <a:xfrm flipH="1" flipV="1">
              <a:off x="3695" y="1920"/>
              <a:ext cx="768" cy="480"/>
            </a:xfrm>
            <a:prstGeom prst="line">
              <a:avLst/>
            </a:prstGeom>
            <a:noFill/>
            <a:ln w="38100">
              <a:solidFill>
                <a:srgbClr val="A50021"/>
              </a:solidFill>
              <a:prstDash val="dash"/>
              <a:round/>
              <a:headEnd/>
              <a:tailEnd/>
            </a:ln>
            <a:effectLst/>
          </p:spPr>
          <p:txBody>
            <a:bodyPr/>
            <a:lstStyle/>
            <a:p>
              <a:endParaRPr lang="en-US"/>
            </a:p>
          </p:txBody>
        </p:sp>
        <p:sp>
          <p:nvSpPr>
            <p:cNvPr id="1727496" name="Line 8"/>
            <p:cNvSpPr>
              <a:spLocks noChangeShapeType="1"/>
            </p:cNvSpPr>
            <p:nvPr/>
          </p:nvSpPr>
          <p:spPr bwMode="auto">
            <a:xfrm flipH="1">
              <a:off x="3695" y="2400"/>
              <a:ext cx="768" cy="528"/>
            </a:xfrm>
            <a:prstGeom prst="line">
              <a:avLst/>
            </a:prstGeom>
            <a:noFill/>
            <a:ln w="38100">
              <a:solidFill>
                <a:srgbClr val="A50021"/>
              </a:solidFill>
              <a:prstDash val="dash"/>
              <a:round/>
              <a:headEnd/>
              <a:tailEnd/>
            </a:ln>
            <a:effectLst/>
          </p:spPr>
          <p:txBody>
            <a:bodyPr/>
            <a:lstStyle/>
            <a:p>
              <a:endParaRPr lang="en-US"/>
            </a:p>
          </p:txBody>
        </p:sp>
      </p:grpSp>
      <p:sp>
        <p:nvSpPr>
          <p:cNvPr id="1727497" name="Line 9"/>
          <p:cNvSpPr>
            <a:spLocks noChangeShapeType="1"/>
          </p:cNvSpPr>
          <p:nvPr/>
        </p:nvSpPr>
        <p:spPr bwMode="auto">
          <a:xfrm flipH="1">
            <a:off x="2665413" y="5221288"/>
            <a:ext cx="2209800" cy="0"/>
          </a:xfrm>
          <a:prstGeom prst="line">
            <a:avLst/>
          </a:prstGeom>
          <a:noFill/>
          <a:ln w="38100">
            <a:solidFill>
              <a:srgbClr val="A50021"/>
            </a:solidFill>
            <a:prstDash val="dash"/>
            <a:round/>
            <a:headEnd/>
            <a:tailEnd/>
          </a:ln>
          <a:effectLst/>
        </p:spPr>
        <p:txBody>
          <a:bodyPr/>
          <a:lstStyle/>
          <a:p>
            <a:endParaRPr lang="en-US"/>
          </a:p>
        </p:txBody>
      </p:sp>
      <p:sp>
        <p:nvSpPr>
          <p:cNvPr id="1727498" name="Rectangle 10"/>
          <p:cNvSpPr>
            <a:spLocks noChangeArrowheads="1"/>
          </p:cNvSpPr>
          <p:nvPr/>
        </p:nvSpPr>
        <p:spPr bwMode="auto">
          <a:xfrm>
            <a:off x="5027613" y="5257800"/>
            <a:ext cx="4875212" cy="1600200"/>
          </a:xfrm>
          <a:prstGeom prst="rect">
            <a:avLst/>
          </a:prstGeom>
          <a:solidFill>
            <a:schemeClr val="bg1"/>
          </a:solidFill>
          <a:ln w="9525">
            <a:noFill/>
            <a:miter lim="800000"/>
            <a:headEnd/>
            <a:tailEnd/>
          </a:ln>
          <a:effectLst/>
        </p:spPr>
        <p:txBody>
          <a:bodyPr/>
          <a:lstStyle/>
          <a:p>
            <a:pPr marL="342900" indent="-342900">
              <a:lnSpc>
                <a:spcPct val="90000"/>
              </a:lnSpc>
              <a:spcBef>
                <a:spcPct val="20000"/>
              </a:spcBef>
              <a:buFontTx/>
              <a:buChar char="•"/>
            </a:pPr>
            <a:r>
              <a:rPr lang="en-US" sz="1800" b="0" i="0">
                <a:solidFill>
                  <a:srgbClr val="003366"/>
                </a:solidFill>
                <a:latin typeface="Arial" charset="0"/>
              </a:rPr>
              <a:t>Chupas et al., J. Appl. Crystallogr. (2003)</a:t>
            </a:r>
          </a:p>
          <a:p>
            <a:pPr marL="342900" indent="-342900">
              <a:lnSpc>
                <a:spcPct val="90000"/>
              </a:lnSpc>
              <a:spcBef>
                <a:spcPct val="20000"/>
              </a:spcBef>
              <a:buFontTx/>
              <a:buChar char="•"/>
            </a:pPr>
            <a:r>
              <a:rPr lang="en-US" sz="1800" b="0" i="0">
                <a:solidFill>
                  <a:srgbClr val="003366"/>
                </a:solidFill>
                <a:latin typeface="Arial" charset="0"/>
              </a:rPr>
              <a:t>Billinge-group, BNL, SUNY-SB, APS collaboration</a:t>
            </a:r>
          </a:p>
          <a:p>
            <a:pPr marL="342900" indent="-342900">
              <a:lnSpc>
                <a:spcPct val="90000"/>
              </a:lnSpc>
              <a:spcBef>
                <a:spcPct val="20000"/>
              </a:spcBef>
              <a:buFontTx/>
              <a:buChar char="•"/>
            </a:pPr>
            <a:r>
              <a:rPr lang="en-US" sz="1800" b="0" i="0">
                <a:solidFill>
                  <a:srgbClr val="003366"/>
                </a:solidFill>
                <a:latin typeface="Arial" charset="0"/>
              </a:rPr>
              <a:t>Main developments thanks to Pete Chupas and Xiangyun Qiu</a:t>
            </a:r>
          </a:p>
        </p:txBody>
      </p:sp>
    </p:spTree>
    <p:extLst>
      <p:ext uri="{BB962C8B-B14F-4D97-AF65-F5344CB8AC3E}">
        <p14:creationId xmlns:p14="http://schemas.microsoft.com/office/powerpoint/2010/main" val="112047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27497"/>
                                        </p:tgtEl>
                                        <p:attrNameLst>
                                          <p:attrName>style.visibility</p:attrName>
                                        </p:attrNameLst>
                                      </p:cBhvr>
                                      <p:to>
                                        <p:strVal val="visible"/>
                                      </p:to>
                                    </p:set>
                                    <p:anim calcmode="lin" valueType="num">
                                      <p:cBhvr additive="base">
                                        <p:cTn id="7" dur="500" fill="hold"/>
                                        <p:tgtEl>
                                          <p:spTgt spid="1727497"/>
                                        </p:tgtEl>
                                        <p:attrNameLst>
                                          <p:attrName>ppt_x</p:attrName>
                                        </p:attrNameLst>
                                      </p:cBhvr>
                                      <p:tavLst>
                                        <p:tav tm="0">
                                          <p:val>
                                            <p:strVal val="1+#ppt_w/2"/>
                                          </p:val>
                                        </p:tav>
                                        <p:tav tm="100000">
                                          <p:val>
                                            <p:strVal val="#ppt_x"/>
                                          </p:val>
                                        </p:tav>
                                      </p:tavLst>
                                    </p:anim>
                                    <p:anim calcmode="lin" valueType="num">
                                      <p:cBhvr additive="base">
                                        <p:cTn id="8" dur="500" fill="hold"/>
                                        <p:tgtEl>
                                          <p:spTgt spid="172749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1727494"/>
                                        </p:tgtEl>
                                        <p:attrNameLst>
                                          <p:attrName>style.visibility</p:attrName>
                                        </p:attrNameLst>
                                      </p:cBhvr>
                                      <p:to>
                                        <p:strVal val="visible"/>
                                      </p:to>
                                    </p:set>
                                    <p:animEffect transition="in" filter="wipe(right)">
                                      <p:cBhvr>
                                        <p:cTn id="12" dur="500"/>
                                        <p:tgtEl>
                                          <p:spTgt spid="1727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749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title"/>
          </p:nvPr>
        </p:nvSpPr>
        <p:spPr>
          <a:xfrm>
            <a:off x="0" y="0"/>
            <a:ext cx="9737778" cy="1219201"/>
          </a:xfrm>
        </p:spPr>
        <p:txBody>
          <a:bodyPr/>
          <a:lstStyle/>
          <a:p>
            <a:pPr eaLnBrk="1" hangingPunct="1">
              <a:defRPr/>
            </a:pPr>
            <a:r>
              <a:rPr lang="en-US" sz="2400" dirty="0" smtClean="0">
                <a:latin typeface="+mn-lt"/>
              </a:rPr>
              <a:t>Nanostructure refinement </a:t>
            </a:r>
          </a:p>
        </p:txBody>
      </p:sp>
      <p:pic>
        <p:nvPicPr>
          <p:cNvPr id="10243" name="Picture 2" descr="grsheet"/>
          <p:cNvPicPr>
            <a:picLocks noChangeAspect="1" noChangeArrowheads="1"/>
          </p:cNvPicPr>
          <p:nvPr/>
        </p:nvPicPr>
        <p:blipFill>
          <a:blip r:embed="rId2" cstate="print">
            <a:clrChange>
              <a:clrFrom>
                <a:srgbClr val="FFFFFF"/>
              </a:clrFrom>
              <a:clrTo>
                <a:srgbClr val="FFFFFF">
                  <a:alpha val="0"/>
                </a:srgbClr>
              </a:clrTo>
            </a:clrChange>
          </a:blip>
          <a:srcRect l="28806" t="18449" r="32874" b="29971"/>
          <a:stretch>
            <a:fillRect/>
          </a:stretch>
        </p:blipFill>
        <p:spPr bwMode="auto">
          <a:xfrm>
            <a:off x="247571" y="1582738"/>
            <a:ext cx="5064882" cy="4724400"/>
          </a:xfrm>
          <a:prstGeom prst="rect">
            <a:avLst/>
          </a:prstGeom>
          <a:noFill/>
          <a:ln w="9525">
            <a:noFill/>
            <a:miter lim="800000"/>
            <a:headEnd/>
            <a:tailEnd/>
          </a:ln>
        </p:spPr>
      </p:pic>
      <p:grpSp>
        <p:nvGrpSpPr>
          <p:cNvPr id="2" name="Group 5"/>
          <p:cNvGrpSpPr>
            <a:grpSpLocks/>
          </p:cNvGrpSpPr>
          <p:nvPr/>
        </p:nvGrpSpPr>
        <p:grpSpPr bwMode="auto">
          <a:xfrm>
            <a:off x="307745" y="1711325"/>
            <a:ext cx="9337194" cy="4611688"/>
            <a:chOff x="179" y="849"/>
            <a:chExt cx="5431" cy="2905"/>
          </a:xfrm>
        </p:grpSpPr>
        <p:sp>
          <p:nvSpPr>
            <p:cNvPr id="10272" name="Oval 6"/>
            <p:cNvSpPr>
              <a:spLocks noChangeArrowheads="1"/>
            </p:cNvSpPr>
            <p:nvPr/>
          </p:nvSpPr>
          <p:spPr bwMode="auto">
            <a:xfrm>
              <a:off x="179" y="849"/>
              <a:ext cx="2798" cy="2798"/>
            </a:xfrm>
            <a:prstGeom prst="ellipse">
              <a:avLst/>
            </a:prstGeom>
            <a:noFill/>
            <a:ln w="25400">
              <a:solidFill>
                <a:srgbClr val="000080"/>
              </a:solidFill>
              <a:round/>
              <a:headEnd type="none" w="sm" len="sm"/>
              <a:tailEnd type="none" w="sm" len="sm"/>
            </a:ln>
          </p:spPr>
          <p:txBody>
            <a:bodyPr wrap="none" anchor="ctr"/>
            <a:lstStyle/>
            <a:p>
              <a:endParaRPr lang="en-US" sz="1400"/>
            </a:p>
          </p:txBody>
        </p:sp>
        <p:sp>
          <p:nvSpPr>
            <p:cNvPr id="10273" name="Text Box 7"/>
            <p:cNvSpPr txBox="1">
              <a:spLocks noChangeArrowheads="1"/>
            </p:cNvSpPr>
            <p:nvPr/>
          </p:nvSpPr>
          <p:spPr bwMode="auto">
            <a:xfrm>
              <a:off x="576" y="3486"/>
              <a:ext cx="388" cy="213"/>
            </a:xfrm>
            <a:prstGeom prst="rect">
              <a:avLst/>
            </a:prstGeom>
            <a:noFill/>
            <a:ln w="12700">
              <a:noFill/>
              <a:miter lim="800000"/>
              <a:headEnd type="none" w="sm" len="sm"/>
              <a:tailEnd type="none" w="sm" len="sm"/>
            </a:ln>
          </p:spPr>
          <p:txBody>
            <a:bodyPr wrap="none">
              <a:spAutoFit/>
            </a:bodyPr>
            <a:lstStyle/>
            <a:p>
              <a:r>
                <a:rPr lang="en-US" sz="1600" b="0" i="0" dirty="0">
                  <a:latin typeface="Calibri" pitchFamily="34" charset="0"/>
                </a:rPr>
                <a:t>5.11</a:t>
              </a:r>
              <a:r>
                <a:rPr lang="en-US" sz="1600" b="0" i="0" dirty="0">
                  <a:latin typeface="Calibri" pitchFamily="34" charset="0"/>
                  <a:cs typeface="Arial" charset="0"/>
                </a:rPr>
                <a:t>Å</a:t>
              </a:r>
              <a:endParaRPr lang="en-US" sz="1600" b="0" i="0" dirty="0">
                <a:latin typeface="Calibri" pitchFamily="34" charset="0"/>
              </a:endParaRPr>
            </a:p>
          </p:txBody>
        </p:sp>
        <p:pic>
          <p:nvPicPr>
            <p:cNvPr id="10274" name="Picture 8" descr="grdata"/>
            <p:cNvPicPr>
              <a:picLocks noChangeAspect="1" noChangeArrowheads="1"/>
            </p:cNvPicPr>
            <p:nvPr/>
          </p:nvPicPr>
          <p:blipFill>
            <a:blip r:embed="rId3" cstate="print"/>
            <a:srcRect r="1819"/>
            <a:stretch>
              <a:fillRect/>
            </a:stretch>
          </p:blipFill>
          <p:spPr bwMode="auto">
            <a:xfrm>
              <a:off x="3343" y="2118"/>
              <a:ext cx="2267" cy="1636"/>
            </a:xfrm>
            <a:prstGeom prst="rect">
              <a:avLst/>
            </a:prstGeom>
            <a:noFill/>
            <a:ln w="9525">
              <a:noFill/>
              <a:miter lim="800000"/>
              <a:headEnd/>
              <a:tailEnd/>
            </a:ln>
          </p:spPr>
        </p:pic>
      </p:grpSp>
      <p:grpSp>
        <p:nvGrpSpPr>
          <p:cNvPr id="3" name="Group 9"/>
          <p:cNvGrpSpPr>
            <a:grpSpLocks/>
          </p:cNvGrpSpPr>
          <p:nvPr/>
        </p:nvGrpSpPr>
        <p:grpSpPr bwMode="auto">
          <a:xfrm>
            <a:off x="419495" y="1814514"/>
            <a:ext cx="8952086" cy="4510087"/>
            <a:chOff x="244" y="914"/>
            <a:chExt cx="5207" cy="2841"/>
          </a:xfrm>
        </p:grpSpPr>
        <p:sp>
          <p:nvSpPr>
            <p:cNvPr id="10269" name="Oval 10"/>
            <p:cNvSpPr>
              <a:spLocks noChangeArrowheads="1"/>
            </p:cNvSpPr>
            <p:nvPr/>
          </p:nvSpPr>
          <p:spPr bwMode="auto">
            <a:xfrm>
              <a:off x="244" y="914"/>
              <a:ext cx="2668" cy="2668"/>
            </a:xfrm>
            <a:prstGeom prst="ellipse">
              <a:avLst/>
            </a:prstGeom>
            <a:noFill/>
            <a:ln w="25400">
              <a:solidFill>
                <a:srgbClr val="000080"/>
              </a:solidFill>
              <a:round/>
              <a:headEnd type="none" w="sm" len="sm"/>
              <a:tailEnd type="none" w="sm" len="sm"/>
            </a:ln>
          </p:spPr>
          <p:txBody>
            <a:bodyPr wrap="none" anchor="ctr"/>
            <a:lstStyle/>
            <a:p>
              <a:endParaRPr lang="en-US" sz="1400"/>
            </a:p>
          </p:txBody>
        </p:sp>
        <p:sp>
          <p:nvSpPr>
            <p:cNvPr id="10270" name="Text Box 11"/>
            <p:cNvSpPr txBox="1">
              <a:spLocks noChangeArrowheads="1"/>
            </p:cNvSpPr>
            <p:nvPr/>
          </p:nvSpPr>
          <p:spPr bwMode="auto">
            <a:xfrm>
              <a:off x="1656" y="3342"/>
              <a:ext cx="388" cy="213"/>
            </a:xfrm>
            <a:prstGeom prst="rect">
              <a:avLst/>
            </a:prstGeom>
            <a:noFill/>
            <a:ln w="12700">
              <a:noFill/>
              <a:miter lim="800000"/>
              <a:headEnd type="none" w="sm" len="sm"/>
              <a:tailEnd type="none" w="sm" len="sm"/>
            </a:ln>
          </p:spPr>
          <p:txBody>
            <a:bodyPr wrap="none">
              <a:spAutoFit/>
            </a:bodyPr>
            <a:lstStyle/>
            <a:p>
              <a:r>
                <a:rPr lang="en-US" sz="1600" b="0" i="0" dirty="0">
                  <a:latin typeface="Calibri" pitchFamily="34" charset="0"/>
                </a:rPr>
                <a:t>4.92</a:t>
              </a:r>
              <a:r>
                <a:rPr lang="en-US" sz="1600" b="0" i="0" dirty="0">
                  <a:latin typeface="Calibri" pitchFamily="34" charset="0"/>
                  <a:cs typeface="Arial" charset="0"/>
                </a:rPr>
                <a:t>Å</a:t>
              </a:r>
              <a:endParaRPr lang="en-US" sz="1600" b="0" i="0" dirty="0">
                <a:latin typeface="Calibri" pitchFamily="34" charset="0"/>
              </a:endParaRPr>
            </a:p>
          </p:txBody>
        </p:sp>
        <p:pic>
          <p:nvPicPr>
            <p:cNvPr id="10271" name="Picture 12" descr="grdata"/>
            <p:cNvPicPr>
              <a:picLocks noChangeAspect="1" noChangeArrowheads="1"/>
            </p:cNvPicPr>
            <p:nvPr/>
          </p:nvPicPr>
          <p:blipFill>
            <a:blip r:embed="rId3" cstate="print"/>
            <a:srcRect r="8801"/>
            <a:stretch>
              <a:fillRect/>
            </a:stretch>
          </p:blipFill>
          <p:spPr bwMode="auto">
            <a:xfrm>
              <a:off x="3345" y="2119"/>
              <a:ext cx="2106" cy="1636"/>
            </a:xfrm>
            <a:prstGeom prst="rect">
              <a:avLst/>
            </a:prstGeom>
            <a:noFill/>
            <a:ln w="9525">
              <a:noFill/>
              <a:miter lim="800000"/>
              <a:headEnd/>
              <a:tailEnd/>
            </a:ln>
          </p:spPr>
        </p:pic>
      </p:grpSp>
      <p:grpSp>
        <p:nvGrpSpPr>
          <p:cNvPr id="4" name="Group 13"/>
          <p:cNvGrpSpPr>
            <a:grpSpLocks/>
          </p:cNvGrpSpPr>
          <p:nvPr/>
        </p:nvGrpSpPr>
        <p:grpSpPr bwMode="auto">
          <a:xfrm>
            <a:off x="753028" y="1874838"/>
            <a:ext cx="8242039" cy="4449762"/>
            <a:chOff x="438" y="952"/>
            <a:chExt cx="4794" cy="2803"/>
          </a:xfrm>
        </p:grpSpPr>
        <p:sp>
          <p:nvSpPr>
            <p:cNvPr id="10266" name="Oval 14"/>
            <p:cNvSpPr>
              <a:spLocks noChangeArrowheads="1"/>
            </p:cNvSpPr>
            <p:nvPr/>
          </p:nvSpPr>
          <p:spPr bwMode="auto">
            <a:xfrm>
              <a:off x="438" y="1108"/>
              <a:ext cx="2280" cy="2280"/>
            </a:xfrm>
            <a:prstGeom prst="ellipse">
              <a:avLst/>
            </a:prstGeom>
            <a:noFill/>
            <a:ln w="25400">
              <a:solidFill>
                <a:srgbClr val="000080"/>
              </a:solidFill>
              <a:round/>
              <a:headEnd type="none" w="sm" len="sm"/>
              <a:tailEnd type="none" w="sm" len="sm"/>
            </a:ln>
          </p:spPr>
          <p:txBody>
            <a:bodyPr wrap="none" anchor="ctr"/>
            <a:lstStyle/>
            <a:p>
              <a:endParaRPr lang="en-US" sz="1400"/>
            </a:p>
          </p:txBody>
        </p:sp>
        <p:sp>
          <p:nvSpPr>
            <p:cNvPr id="10267" name="Text Box 15"/>
            <p:cNvSpPr txBox="1">
              <a:spLocks noChangeArrowheads="1"/>
            </p:cNvSpPr>
            <p:nvPr/>
          </p:nvSpPr>
          <p:spPr bwMode="auto">
            <a:xfrm>
              <a:off x="1121" y="952"/>
              <a:ext cx="388" cy="213"/>
            </a:xfrm>
            <a:prstGeom prst="rect">
              <a:avLst/>
            </a:prstGeom>
            <a:noFill/>
            <a:ln w="12700">
              <a:noFill/>
              <a:miter lim="800000"/>
              <a:headEnd type="none" w="sm" len="sm"/>
              <a:tailEnd type="none" w="sm" len="sm"/>
            </a:ln>
          </p:spPr>
          <p:txBody>
            <a:bodyPr wrap="none">
              <a:spAutoFit/>
            </a:bodyPr>
            <a:lstStyle/>
            <a:p>
              <a:r>
                <a:rPr lang="en-US" sz="1600" b="0" i="0" dirty="0">
                  <a:latin typeface="Calibri" pitchFamily="34" charset="0"/>
                </a:rPr>
                <a:t>4.26</a:t>
              </a:r>
              <a:r>
                <a:rPr lang="en-US" sz="1600" b="0" i="0" dirty="0">
                  <a:latin typeface="Calibri" pitchFamily="34" charset="0"/>
                  <a:cs typeface="Arial" charset="0"/>
                </a:rPr>
                <a:t>Å</a:t>
              </a:r>
              <a:endParaRPr lang="en-US" sz="1600" b="0" i="0" dirty="0">
                <a:latin typeface="Calibri" pitchFamily="34" charset="0"/>
              </a:endParaRPr>
            </a:p>
          </p:txBody>
        </p:sp>
        <p:pic>
          <p:nvPicPr>
            <p:cNvPr id="10268" name="Picture 16" descr="grdata"/>
            <p:cNvPicPr>
              <a:picLocks noChangeAspect="1" noChangeArrowheads="1"/>
            </p:cNvPicPr>
            <p:nvPr/>
          </p:nvPicPr>
          <p:blipFill>
            <a:blip r:embed="rId3" cstate="print"/>
            <a:srcRect r="18285"/>
            <a:stretch>
              <a:fillRect/>
            </a:stretch>
          </p:blipFill>
          <p:spPr bwMode="auto">
            <a:xfrm>
              <a:off x="3345" y="2119"/>
              <a:ext cx="1887" cy="1636"/>
            </a:xfrm>
            <a:prstGeom prst="rect">
              <a:avLst/>
            </a:prstGeom>
            <a:noFill/>
            <a:ln w="9525">
              <a:noFill/>
              <a:miter lim="800000"/>
              <a:headEnd/>
              <a:tailEnd/>
            </a:ln>
          </p:spPr>
        </p:pic>
      </p:grpSp>
      <p:grpSp>
        <p:nvGrpSpPr>
          <p:cNvPr id="5" name="Group 17"/>
          <p:cNvGrpSpPr>
            <a:grpSpLocks/>
          </p:cNvGrpSpPr>
          <p:nvPr/>
        </p:nvGrpSpPr>
        <p:grpSpPr bwMode="auto">
          <a:xfrm>
            <a:off x="1002318" y="2352676"/>
            <a:ext cx="7629989" cy="3971925"/>
            <a:chOff x="583" y="1253"/>
            <a:chExt cx="4438" cy="2502"/>
          </a:xfrm>
        </p:grpSpPr>
        <p:sp>
          <p:nvSpPr>
            <p:cNvPr id="10263" name="Oval 18"/>
            <p:cNvSpPr>
              <a:spLocks noChangeArrowheads="1"/>
            </p:cNvSpPr>
            <p:nvPr/>
          </p:nvSpPr>
          <p:spPr bwMode="auto">
            <a:xfrm>
              <a:off x="583" y="1253"/>
              <a:ext cx="1989" cy="1990"/>
            </a:xfrm>
            <a:prstGeom prst="ellipse">
              <a:avLst/>
            </a:prstGeom>
            <a:noFill/>
            <a:ln w="25400">
              <a:solidFill>
                <a:srgbClr val="000080"/>
              </a:solidFill>
              <a:round/>
              <a:headEnd type="none" w="sm" len="sm"/>
              <a:tailEnd type="none" w="sm" len="sm"/>
            </a:ln>
          </p:spPr>
          <p:txBody>
            <a:bodyPr wrap="none" anchor="ctr"/>
            <a:lstStyle/>
            <a:p>
              <a:endParaRPr lang="en-US" sz="1400"/>
            </a:p>
          </p:txBody>
        </p:sp>
        <p:sp>
          <p:nvSpPr>
            <p:cNvPr id="10264" name="Text Box 19"/>
            <p:cNvSpPr txBox="1">
              <a:spLocks noChangeArrowheads="1"/>
            </p:cNvSpPr>
            <p:nvPr/>
          </p:nvSpPr>
          <p:spPr bwMode="auto">
            <a:xfrm>
              <a:off x="1252" y="3034"/>
              <a:ext cx="388" cy="213"/>
            </a:xfrm>
            <a:prstGeom prst="rect">
              <a:avLst/>
            </a:prstGeom>
            <a:noFill/>
            <a:ln w="12700">
              <a:noFill/>
              <a:miter lim="800000"/>
              <a:headEnd type="none" w="sm" len="sm"/>
              <a:tailEnd type="none" w="sm" len="sm"/>
            </a:ln>
          </p:spPr>
          <p:txBody>
            <a:bodyPr wrap="none">
              <a:spAutoFit/>
            </a:bodyPr>
            <a:lstStyle/>
            <a:p>
              <a:r>
                <a:rPr lang="en-US" sz="1600" b="0" i="0" dirty="0">
                  <a:latin typeface="Calibri" pitchFamily="34" charset="0"/>
                </a:rPr>
                <a:t>3.76</a:t>
              </a:r>
              <a:r>
                <a:rPr lang="en-US" sz="1600" b="0" i="0" dirty="0">
                  <a:latin typeface="Calibri" pitchFamily="34" charset="0"/>
                  <a:cs typeface="Arial" charset="0"/>
                </a:rPr>
                <a:t>Å</a:t>
              </a:r>
              <a:endParaRPr lang="en-US" sz="1600" b="0" i="0" dirty="0">
                <a:latin typeface="Calibri" pitchFamily="34" charset="0"/>
              </a:endParaRPr>
            </a:p>
          </p:txBody>
        </p:sp>
        <p:pic>
          <p:nvPicPr>
            <p:cNvPr id="10265" name="Picture 20" descr="grdata"/>
            <p:cNvPicPr>
              <a:picLocks noChangeAspect="1" noChangeArrowheads="1"/>
            </p:cNvPicPr>
            <p:nvPr/>
          </p:nvPicPr>
          <p:blipFill>
            <a:blip r:embed="rId3" cstate="print"/>
            <a:srcRect r="27422"/>
            <a:stretch>
              <a:fillRect/>
            </a:stretch>
          </p:blipFill>
          <p:spPr bwMode="auto">
            <a:xfrm>
              <a:off x="3345" y="2119"/>
              <a:ext cx="1676" cy="1636"/>
            </a:xfrm>
            <a:prstGeom prst="rect">
              <a:avLst/>
            </a:prstGeom>
            <a:noFill/>
            <a:ln w="9525">
              <a:noFill/>
              <a:miter lim="800000"/>
              <a:headEnd/>
              <a:tailEnd/>
            </a:ln>
          </p:spPr>
        </p:pic>
      </p:grpSp>
      <p:grpSp>
        <p:nvGrpSpPr>
          <p:cNvPr id="6" name="Group 21"/>
          <p:cNvGrpSpPr>
            <a:grpSpLocks/>
          </p:cNvGrpSpPr>
          <p:nvPr/>
        </p:nvGrpSpPr>
        <p:grpSpPr bwMode="auto">
          <a:xfrm>
            <a:off x="1402900" y="2455864"/>
            <a:ext cx="6684407" cy="3868737"/>
            <a:chOff x="816" y="1318"/>
            <a:chExt cx="3888" cy="2437"/>
          </a:xfrm>
        </p:grpSpPr>
        <p:sp>
          <p:nvSpPr>
            <p:cNvPr id="10260" name="Oval 22"/>
            <p:cNvSpPr>
              <a:spLocks noChangeArrowheads="1"/>
            </p:cNvSpPr>
            <p:nvPr/>
          </p:nvSpPr>
          <p:spPr bwMode="auto">
            <a:xfrm>
              <a:off x="816" y="1488"/>
              <a:ext cx="1520" cy="1520"/>
            </a:xfrm>
            <a:prstGeom prst="ellipse">
              <a:avLst/>
            </a:prstGeom>
            <a:noFill/>
            <a:ln w="25400">
              <a:solidFill>
                <a:srgbClr val="000080"/>
              </a:solidFill>
              <a:round/>
              <a:headEnd type="none" w="sm" len="sm"/>
              <a:tailEnd type="none" w="sm" len="sm"/>
            </a:ln>
          </p:spPr>
          <p:txBody>
            <a:bodyPr wrap="none" anchor="ctr"/>
            <a:lstStyle/>
            <a:p>
              <a:endParaRPr lang="en-US" sz="1400"/>
            </a:p>
          </p:txBody>
        </p:sp>
        <p:sp>
          <p:nvSpPr>
            <p:cNvPr id="10261" name="Text Box 23"/>
            <p:cNvSpPr txBox="1">
              <a:spLocks noChangeArrowheads="1"/>
            </p:cNvSpPr>
            <p:nvPr/>
          </p:nvSpPr>
          <p:spPr bwMode="auto">
            <a:xfrm>
              <a:off x="1200" y="1318"/>
              <a:ext cx="388" cy="213"/>
            </a:xfrm>
            <a:prstGeom prst="rect">
              <a:avLst/>
            </a:prstGeom>
            <a:noFill/>
            <a:ln w="12700">
              <a:noFill/>
              <a:miter lim="800000"/>
              <a:headEnd type="none" w="sm" len="sm"/>
              <a:tailEnd type="none" w="sm" len="sm"/>
            </a:ln>
          </p:spPr>
          <p:txBody>
            <a:bodyPr wrap="none">
              <a:spAutoFit/>
            </a:bodyPr>
            <a:lstStyle/>
            <a:p>
              <a:r>
                <a:rPr lang="en-US" sz="1600" b="0" i="0" dirty="0">
                  <a:latin typeface="Calibri" pitchFamily="34" charset="0"/>
                </a:rPr>
                <a:t>2.84</a:t>
              </a:r>
              <a:r>
                <a:rPr lang="en-US" sz="1600" b="0" i="0" dirty="0">
                  <a:latin typeface="Calibri" pitchFamily="34" charset="0"/>
                  <a:cs typeface="Arial" charset="0"/>
                </a:rPr>
                <a:t>Å</a:t>
              </a:r>
              <a:endParaRPr lang="en-US" sz="1600" b="0" i="0" dirty="0">
                <a:latin typeface="Calibri" pitchFamily="34" charset="0"/>
              </a:endParaRPr>
            </a:p>
          </p:txBody>
        </p:sp>
        <p:pic>
          <p:nvPicPr>
            <p:cNvPr id="10262" name="Picture 24" descr="grdata"/>
            <p:cNvPicPr>
              <a:picLocks noChangeAspect="1" noChangeArrowheads="1"/>
            </p:cNvPicPr>
            <p:nvPr/>
          </p:nvPicPr>
          <p:blipFill>
            <a:blip r:embed="rId3" cstate="print"/>
            <a:srcRect r="41150"/>
            <a:stretch>
              <a:fillRect/>
            </a:stretch>
          </p:blipFill>
          <p:spPr bwMode="auto">
            <a:xfrm>
              <a:off x="3345" y="2119"/>
              <a:ext cx="1359" cy="1636"/>
            </a:xfrm>
            <a:prstGeom prst="rect">
              <a:avLst/>
            </a:prstGeom>
            <a:noFill/>
            <a:ln w="9525">
              <a:noFill/>
              <a:miter lim="800000"/>
              <a:headEnd/>
              <a:tailEnd/>
            </a:ln>
          </p:spPr>
        </p:pic>
      </p:grpSp>
      <p:grpSp>
        <p:nvGrpSpPr>
          <p:cNvPr id="7" name="Group 25"/>
          <p:cNvGrpSpPr>
            <a:grpSpLocks/>
          </p:cNvGrpSpPr>
          <p:nvPr/>
        </p:nvGrpSpPr>
        <p:grpSpPr bwMode="auto">
          <a:xfrm>
            <a:off x="1559352" y="2867026"/>
            <a:ext cx="6115338" cy="3457575"/>
            <a:chOff x="907" y="1577"/>
            <a:chExt cx="3557" cy="2178"/>
          </a:xfrm>
        </p:grpSpPr>
        <p:sp>
          <p:nvSpPr>
            <p:cNvPr id="10257" name="Oval 26"/>
            <p:cNvSpPr>
              <a:spLocks noChangeArrowheads="1"/>
            </p:cNvSpPr>
            <p:nvPr/>
          </p:nvSpPr>
          <p:spPr bwMode="auto">
            <a:xfrm>
              <a:off x="907" y="1577"/>
              <a:ext cx="1342" cy="1342"/>
            </a:xfrm>
            <a:prstGeom prst="ellipse">
              <a:avLst/>
            </a:prstGeom>
            <a:noFill/>
            <a:ln w="25400">
              <a:solidFill>
                <a:srgbClr val="000080"/>
              </a:solidFill>
              <a:round/>
              <a:headEnd type="none" w="sm" len="sm"/>
              <a:tailEnd type="none" w="sm" len="sm"/>
            </a:ln>
          </p:spPr>
          <p:txBody>
            <a:bodyPr wrap="none" anchor="ctr"/>
            <a:lstStyle/>
            <a:p>
              <a:endParaRPr lang="en-US" sz="1400"/>
            </a:p>
          </p:txBody>
        </p:sp>
        <p:sp>
          <p:nvSpPr>
            <p:cNvPr id="10258" name="Text Box 27"/>
            <p:cNvSpPr txBox="1">
              <a:spLocks noChangeArrowheads="1"/>
            </p:cNvSpPr>
            <p:nvPr/>
          </p:nvSpPr>
          <p:spPr bwMode="auto">
            <a:xfrm>
              <a:off x="1162" y="2634"/>
              <a:ext cx="388" cy="213"/>
            </a:xfrm>
            <a:prstGeom prst="rect">
              <a:avLst/>
            </a:prstGeom>
            <a:noFill/>
            <a:ln w="12700">
              <a:noFill/>
              <a:miter lim="800000"/>
              <a:headEnd type="none" w="sm" len="sm"/>
              <a:tailEnd type="none" w="sm" len="sm"/>
            </a:ln>
          </p:spPr>
          <p:txBody>
            <a:bodyPr wrap="none">
              <a:spAutoFit/>
            </a:bodyPr>
            <a:lstStyle/>
            <a:p>
              <a:r>
                <a:rPr lang="en-US" sz="1600" b="0" i="0" dirty="0">
                  <a:latin typeface="Calibri" pitchFamily="34" charset="0"/>
                </a:rPr>
                <a:t>2.46</a:t>
              </a:r>
              <a:r>
                <a:rPr lang="en-US" sz="1600" b="0" i="0" dirty="0">
                  <a:latin typeface="Calibri" pitchFamily="34" charset="0"/>
                  <a:cs typeface="Arial" charset="0"/>
                </a:rPr>
                <a:t>Å</a:t>
              </a:r>
              <a:endParaRPr lang="en-US" sz="1600" b="0" i="0" dirty="0">
                <a:latin typeface="Calibri" pitchFamily="34" charset="0"/>
              </a:endParaRPr>
            </a:p>
          </p:txBody>
        </p:sp>
        <p:pic>
          <p:nvPicPr>
            <p:cNvPr id="10259" name="Picture 28" descr="grdata"/>
            <p:cNvPicPr>
              <a:picLocks noChangeAspect="1" noChangeArrowheads="1"/>
            </p:cNvPicPr>
            <p:nvPr/>
          </p:nvPicPr>
          <p:blipFill>
            <a:blip r:embed="rId3" cstate="print"/>
            <a:srcRect r="51543"/>
            <a:stretch>
              <a:fillRect/>
            </a:stretch>
          </p:blipFill>
          <p:spPr bwMode="auto">
            <a:xfrm>
              <a:off x="3345" y="2119"/>
              <a:ext cx="1119" cy="1636"/>
            </a:xfrm>
            <a:prstGeom prst="rect">
              <a:avLst/>
            </a:prstGeom>
            <a:noFill/>
            <a:ln w="9525">
              <a:noFill/>
              <a:miter lim="800000"/>
              <a:headEnd/>
              <a:tailEnd/>
            </a:ln>
          </p:spPr>
        </p:pic>
      </p:grpSp>
      <p:grpSp>
        <p:nvGrpSpPr>
          <p:cNvPr id="8" name="Group 29"/>
          <p:cNvGrpSpPr>
            <a:grpSpLocks/>
          </p:cNvGrpSpPr>
          <p:nvPr/>
        </p:nvGrpSpPr>
        <p:grpSpPr bwMode="auto">
          <a:xfrm>
            <a:off x="2045897" y="3316288"/>
            <a:ext cx="5051128" cy="3008312"/>
            <a:chOff x="1190" y="1860"/>
            <a:chExt cx="2938" cy="1895"/>
          </a:xfrm>
        </p:grpSpPr>
        <p:sp>
          <p:nvSpPr>
            <p:cNvPr id="10254" name="Oval 30"/>
            <p:cNvSpPr>
              <a:spLocks noChangeArrowheads="1"/>
            </p:cNvSpPr>
            <p:nvPr/>
          </p:nvSpPr>
          <p:spPr bwMode="auto">
            <a:xfrm>
              <a:off x="1190" y="1860"/>
              <a:ext cx="776" cy="776"/>
            </a:xfrm>
            <a:prstGeom prst="ellipse">
              <a:avLst/>
            </a:prstGeom>
            <a:noFill/>
            <a:ln w="25400">
              <a:solidFill>
                <a:srgbClr val="000080"/>
              </a:solidFill>
              <a:round/>
              <a:headEnd type="none" w="sm" len="sm"/>
              <a:tailEnd type="none" w="sm" len="sm"/>
            </a:ln>
          </p:spPr>
          <p:txBody>
            <a:bodyPr wrap="none" anchor="ctr"/>
            <a:lstStyle/>
            <a:p>
              <a:endParaRPr lang="en-US" sz="1400"/>
            </a:p>
          </p:txBody>
        </p:sp>
        <p:sp>
          <p:nvSpPr>
            <p:cNvPr id="10255" name="Text Box 31"/>
            <p:cNvSpPr txBox="1">
              <a:spLocks noChangeArrowheads="1"/>
            </p:cNvSpPr>
            <p:nvPr/>
          </p:nvSpPr>
          <p:spPr bwMode="auto">
            <a:xfrm>
              <a:off x="1227" y="1953"/>
              <a:ext cx="388" cy="213"/>
            </a:xfrm>
            <a:prstGeom prst="rect">
              <a:avLst/>
            </a:prstGeom>
            <a:noFill/>
            <a:ln w="12700">
              <a:noFill/>
              <a:miter lim="800000"/>
              <a:headEnd type="none" w="sm" len="sm"/>
              <a:tailEnd type="none" w="sm" len="sm"/>
            </a:ln>
          </p:spPr>
          <p:txBody>
            <a:bodyPr wrap="none">
              <a:spAutoFit/>
            </a:bodyPr>
            <a:lstStyle/>
            <a:p>
              <a:r>
                <a:rPr lang="en-US" sz="1600" b="0" i="0" dirty="0">
                  <a:latin typeface="Calibri" pitchFamily="34" charset="0"/>
                </a:rPr>
                <a:t>1.42</a:t>
              </a:r>
              <a:r>
                <a:rPr lang="en-US" sz="1600" b="0" i="0" dirty="0">
                  <a:latin typeface="Calibri" pitchFamily="34" charset="0"/>
                  <a:cs typeface="Arial" charset="0"/>
                </a:rPr>
                <a:t>Å</a:t>
              </a:r>
              <a:endParaRPr lang="en-US" sz="1600" b="0" i="0" dirty="0">
                <a:latin typeface="Calibri" pitchFamily="34" charset="0"/>
              </a:endParaRPr>
            </a:p>
          </p:txBody>
        </p:sp>
        <p:pic>
          <p:nvPicPr>
            <p:cNvPr id="10256" name="Picture 32" descr="grdata"/>
            <p:cNvPicPr>
              <a:picLocks noChangeAspect="1" noChangeArrowheads="1"/>
            </p:cNvPicPr>
            <p:nvPr/>
          </p:nvPicPr>
          <p:blipFill>
            <a:blip r:embed="rId3" cstate="print"/>
            <a:srcRect r="66092"/>
            <a:stretch>
              <a:fillRect/>
            </a:stretch>
          </p:blipFill>
          <p:spPr bwMode="auto">
            <a:xfrm>
              <a:off x="3345" y="2119"/>
              <a:ext cx="783" cy="1636"/>
            </a:xfrm>
            <a:prstGeom prst="rect">
              <a:avLst/>
            </a:prstGeom>
            <a:noFill/>
            <a:ln w="9525">
              <a:noFill/>
              <a:miter lim="800000"/>
              <a:headEnd/>
              <a:tailEnd/>
            </a:ln>
          </p:spPr>
        </p:pic>
      </p:grpSp>
      <p:sp>
        <p:nvSpPr>
          <p:cNvPr id="10251" name="Text Box 33"/>
          <p:cNvSpPr txBox="1">
            <a:spLocks noChangeArrowheads="1"/>
          </p:cNvSpPr>
          <p:nvPr/>
        </p:nvSpPr>
        <p:spPr bwMode="auto">
          <a:xfrm>
            <a:off x="5479220" y="1887538"/>
            <a:ext cx="4320451" cy="1200329"/>
          </a:xfrm>
          <a:prstGeom prst="rect">
            <a:avLst/>
          </a:prstGeom>
          <a:noFill/>
          <a:ln w="12700">
            <a:noFill/>
            <a:miter lim="800000"/>
            <a:headEnd type="none" w="sm" len="sm"/>
            <a:tailEnd type="none" w="sm" len="sm"/>
          </a:ln>
        </p:spPr>
        <p:txBody>
          <a:bodyPr lIns="182880" tIns="137160" rIns="182880" bIns="137160">
            <a:spAutoFit/>
          </a:bodyPr>
          <a:lstStyle/>
          <a:p>
            <a:r>
              <a:rPr lang="en-US" sz="2000" b="0" i="0" dirty="0">
                <a:solidFill>
                  <a:srgbClr val="000066"/>
                </a:solidFill>
                <a:latin typeface="Calibri" pitchFamily="34" charset="0"/>
              </a:rPr>
              <a:t>Pair distribution function (PDF) gives the probability of finding an atom at a distance “r” from a given atom.</a:t>
            </a:r>
          </a:p>
        </p:txBody>
      </p:sp>
      <p:pic>
        <p:nvPicPr>
          <p:cNvPr id="33" name="Picture 4" descr="Ni_GPPD_2007_r10"/>
          <p:cNvPicPr>
            <a:picLocks noChangeAspect="1" noChangeArrowheads="1"/>
          </p:cNvPicPr>
          <p:nvPr/>
        </p:nvPicPr>
        <p:blipFill>
          <a:blip r:embed="rId4" cstate="print"/>
          <a:srcRect/>
          <a:stretch>
            <a:fillRect/>
          </a:stretch>
        </p:blipFill>
        <p:spPr bwMode="auto">
          <a:xfrm>
            <a:off x="4160562" y="3429000"/>
            <a:ext cx="5742263" cy="2927350"/>
          </a:xfrm>
          <a:prstGeom prst="rect">
            <a:avLst/>
          </a:prstGeom>
          <a:noFill/>
          <a:ln w="9525">
            <a:noFill/>
            <a:miter lim="800000"/>
            <a:headEnd/>
            <a:tailEnd/>
          </a:ln>
        </p:spPr>
      </p:pic>
      <p:sp>
        <p:nvSpPr>
          <p:cNvPr id="10253" name="TextBox 33"/>
          <p:cNvSpPr txBox="1">
            <a:spLocks noChangeArrowheads="1"/>
          </p:cNvSpPr>
          <p:nvPr/>
        </p:nvSpPr>
        <p:spPr bwMode="auto">
          <a:xfrm>
            <a:off x="0" y="6477001"/>
            <a:ext cx="338554" cy="461665"/>
          </a:xfrm>
          <a:prstGeom prst="rect">
            <a:avLst/>
          </a:prstGeom>
          <a:noFill/>
          <a:ln w="9525">
            <a:noFill/>
            <a:miter lim="800000"/>
            <a:headEnd/>
            <a:tailEnd/>
          </a:ln>
        </p:spPr>
        <p:txBody>
          <a:bodyPr wrap="none">
            <a:spAutoFit/>
          </a:bodyPr>
          <a:lstStyle/>
          <a:p>
            <a:r>
              <a:rPr lang="en-US">
                <a:solidFill>
                  <a:srgbClr val="000066"/>
                </a:solidFill>
              </a:rPr>
              <a:t>5</a:t>
            </a:r>
          </a:p>
        </p:txBody>
      </p:sp>
    </p:spTree>
    <p:extLst>
      <p:ext uri="{BB962C8B-B14F-4D97-AF65-F5344CB8AC3E}">
        <p14:creationId xmlns:p14="http://schemas.microsoft.com/office/powerpoint/2010/main" val="262666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ppt_x"/>
                                          </p:val>
                                        </p:tav>
                                        <p:tav tm="100000">
                                          <p:val>
                                            <p:strVal val="#ppt_x"/>
                                          </p:val>
                                        </p:tav>
                                      </p:tavLst>
                                    </p:anim>
                                    <p:anim calcmode="lin" valueType="num">
                                      <p:cBhvr additive="base">
                                        <p:cTn id="3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Quantum Dot solar cells</a:t>
            </a:r>
            <a:endParaRPr lang="en-US" dirty="0"/>
          </a:p>
        </p:txBody>
      </p:sp>
      <p:sp>
        <p:nvSpPr>
          <p:cNvPr id="3" name="Content Placeholder 2"/>
          <p:cNvSpPr>
            <a:spLocks noGrp="1"/>
          </p:cNvSpPr>
          <p:nvPr>
            <p:ph idx="1"/>
          </p:nvPr>
        </p:nvSpPr>
        <p:spPr>
          <a:xfrm>
            <a:off x="150813" y="3962400"/>
            <a:ext cx="3657599" cy="2209800"/>
          </a:xfrm>
        </p:spPr>
        <p:txBody>
          <a:bodyPr/>
          <a:lstStyle/>
          <a:p>
            <a:endParaRPr lang="en-US" dirty="0"/>
          </a:p>
        </p:txBody>
      </p:sp>
      <p:pic>
        <p:nvPicPr>
          <p:cNvPr id="1767426" name="Picture 2" descr="http://www.chem.psu.edu/faculty/attachments/jba11/figure3.jpg"/>
          <p:cNvPicPr>
            <a:picLocks noChangeAspect="1" noChangeArrowheads="1"/>
          </p:cNvPicPr>
          <p:nvPr/>
        </p:nvPicPr>
        <p:blipFill>
          <a:blip r:embed="rId2" cstate="print"/>
          <a:srcRect/>
          <a:stretch>
            <a:fillRect/>
          </a:stretch>
        </p:blipFill>
        <p:spPr bwMode="auto">
          <a:xfrm>
            <a:off x="3806830" y="1752600"/>
            <a:ext cx="6095995" cy="2057400"/>
          </a:xfrm>
          <a:prstGeom prst="rect">
            <a:avLst/>
          </a:prstGeom>
          <a:noFill/>
        </p:spPr>
      </p:pic>
      <p:pic>
        <p:nvPicPr>
          <p:cNvPr id="1767428" name="Picture 4" descr="http://www.tnw.tudelft.nl/live/pagina.jsp?id=5550e07d-ec54-4f77-bcf0-5736863ef4b8&amp;lang=en&amp;binary=/img/Figure1.jpg"/>
          <p:cNvPicPr>
            <a:picLocks noChangeAspect="1" noChangeArrowheads="1"/>
          </p:cNvPicPr>
          <p:nvPr/>
        </p:nvPicPr>
        <p:blipFill>
          <a:blip r:embed="rId3" cstate="print"/>
          <a:srcRect/>
          <a:stretch>
            <a:fillRect/>
          </a:stretch>
        </p:blipFill>
        <p:spPr bwMode="auto">
          <a:xfrm>
            <a:off x="4292600" y="4339289"/>
            <a:ext cx="5610225" cy="2518711"/>
          </a:xfrm>
          <a:prstGeom prst="rect">
            <a:avLst/>
          </a:prstGeom>
          <a:noFill/>
        </p:spPr>
      </p:pic>
      <p:pic>
        <p:nvPicPr>
          <p:cNvPr id="1767430" name="Picture 6" descr="http://express.howstuffworks.com/gif/solar-power-diagram.jpg"/>
          <p:cNvPicPr>
            <a:picLocks noChangeAspect="1" noChangeArrowheads="1"/>
          </p:cNvPicPr>
          <p:nvPr/>
        </p:nvPicPr>
        <p:blipFill>
          <a:blip r:embed="rId4" cstate="print"/>
          <a:srcRect/>
          <a:stretch>
            <a:fillRect/>
          </a:stretch>
        </p:blipFill>
        <p:spPr bwMode="auto">
          <a:xfrm>
            <a:off x="303212" y="1066800"/>
            <a:ext cx="3810000" cy="2971801"/>
          </a:xfrm>
          <a:prstGeom prst="rect">
            <a:avLst/>
          </a:prstGeom>
          <a:noFill/>
        </p:spPr>
      </p:pic>
      <p:pic>
        <p:nvPicPr>
          <p:cNvPr id="1767434" name="Picture 10" descr="http://www.terratongo.com/wp-content/uploads/2008/06/quantumdots.png"/>
          <p:cNvPicPr>
            <a:picLocks noChangeAspect="1" noChangeArrowheads="1"/>
          </p:cNvPicPr>
          <p:nvPr/>
        </p:nvPicPr>
        <p:blipFill>
          <a:blip r:embed="rId5" cstate="print"/>
          <a:srcRect/>
          <a:stretch>
            <a:fillRect/>
          </a:stretch>
        </p:blipFill>
        <p:spPr bwMode="auto">
          <a:xfrm>
            <a:off x="0" y="4038600"/>
            <a:ext cx="3391880" cy="2819400"/>
          </a:xfrm>
          <a:prstGeom prst="rect">
            <a:avLst/>
          </a:prstGeom>
          <a:noFill/>
        </p:spPr>
      </p:pic>
      <p:pic>
        <p:nvPicPr>
          <p:cNvPr id="1767436" name="Picture 12" descr="http://www.azonano.com/images/evident1.gif"/>
          <p:cNvPicPr>
            <a:picLocks noChangeAspect="1" noChangeArrowheads="1"/>
          </p:cNvPicPr>
          <p:nvPr/>
        </p:nvPicPr>
        <p:blipFill>
          <a:blip r:embed="rId6" cstate="print"/>
          <a:srcRect t="18750"/>
          <a:stretch>
            <a:fillRect/>
          </a:stretch>
        </p:blipFill>
        <p:spPr bwMode="auto">
          <a:xfrm>
            <a:off x="0" y="3886200"/>
            <a:ext cx="3810000" cy="2971800"/>
          </a:xfrm>
          <a:prstGeom prst="rect">
            <a:avLst/>
          </a:prstGeom>
          <a:noFill/>
        </p:spPr>
      </p:pic>
    </p:spTree>
    <p:extLst>
      <p:ext uri="{BB962C8B-B14F-4D97-AF65-F5344CB8AC3E}">
        <p14:creationId xmlns:p14="http://schemas.microsoft.com/office/powerpoint/2010/main" val="8887637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4294967295"/>
          </p:nvPr>
        </p:nvSpPr>
        <p:spPr>
          <a:xfrm>
            <a:off x="0" y="6400800"/>
            <a:ext cx="9902825" cy="457200"/>
          </a:xfrm>
          <a:prstGeom prst="rect">
            <a:avLst/>
          </a:prstGeom>
        </p:spPr>
        <p:txBody>
          <a:bodyPr/>
          <a:lstStyle/>
          <a:p>
            <a:endParaRPr lang="en-US"/>
          </a:p>
        </p:txBody>
      </p:sp>
      <p:sp>
        <p:nvSpPr>
          <p:cNvPr id="1875970" name="Rectangle 2"/>
          <p:cNvSpPr>
            <a:spLocks noGrp="1" noChangeArrowheads="1"/>
          </p:cNvSpPr>
          <p:nvPr>
            <p:ph type="title"/>
          </p:nvPr>
        </p:nvSpPr>
        <p:spPr/>
        <p:txBody>
          <a:bodyPr/>
          <a:lstStyle/>
          <a:p>
            <a:r>
              <a:rPr lang="en-US"/>
              <a:t>CdSe quantum dots</a:t>
            </a:r>
          </a:p>
        </p:txBody>
      </p:sp>
      <p:sp>
        <p:nvSpPr>
          <p:cNvPr id="1875971" name="Rectangle 3"/>
          <p:cNvSpPr>
            <a:spLocks noGrp="1" noChangeArrowheads="1"/>
          </p:cNvSpPr>
          <p:nvPr>
            <p:ph type="body" idx="1"/>
          </p:nvPr>
        </p:nvSpPr>
        <p:spPr>
          <a:xfrm>
            <a:off x="150813" y="4876800"/>
            <a:ext cx="9525000" cy="1295400"/>
          </a:xfrm>
        </p:spPr>
        <p:txBody>
          <a:bodyPr/>
          <a:lstStyle/>
          <a:p>
            <a:pPr>
              <a:lnSpc>
                <a:spcPct val="90000"/>
              </a:lnSpc>
            </a:pPr>
            <a:r>
              <a:rPr lang="en-US"/>
              <a:t>RAPDF experiments at APS, Sector 6</a:t>
            </a:r>
          </a:p>
          <a:p>
            <a:pPr>
              <a:lnSpc>
                <a:spcPct val="90000"/>
              </a:lnSpc>
            </a:pPr>
            <a:r>
              <a:rPr lang="en-US"/>
              <a:t>Work of grad student Ahmad Masadeh</a:t>
            </a:r>
          </a:p>
          <a:p>
            <a:pPr>
              <a:lnSpc>
                <a:spcPct val="90000"/>
              </a:lnSpc>
            </a:pPr>
            <a:r>
              <a:rPr lang="en-US"/>
              <a:t>Masadeh, SJB </a:t>
            </a:r>
            <a:r>
              <a:rPr lang="en-US" i="1"/>
              <a:t>et al.</a:t>
            </a:r>
            <a:r>
              <a:rPr lang="en-US"/>
              <a:t> PRB </a:t>
            </a:r>
            <a:r>
              <a:rPr lang="en-US" b="1"/>
              <a:t>76</a:t>
            </a:r>
            <a:r>
              <a:rPr lang="en-US"/>
              <a:t>, 115413  (2007)</a:t>
            </a:r>
          </a:p>
        </p:txBody>
      </p:sp>
      <p:pic>
        <p:nvPicPr>
          <p:cNvPr id="1875972" name="Picture 4"/>
          <p:cNvPicPr>
            <a:picLocks noChangeAspect="1" noChangeArrowheads="1"/>
          </p:cNvPicPr>
          <p:nvPr/>
        </p:nvPicPr>
        <p:blipFill>
          <a:blip r:embed="rId3" cstate="print"/>
          <a:srcRect/>
          <a:stretch>
            <a:fillRect/>
          </a:stretch>
        </p:blipFill>
        <p:spPr bwMode="auto">
          <a:xfrm>
            <a:off x="379413" y="1524000"/>
            <a:ext cx="4300537" cy="3402013"/>
          </a:xfrm>
          <a:prstGeom prst="rect">
            <a:avLst/>
          </a:prstGeom>
          <a:noFill/>
          <a:ln w="9525">
            <a:noFill/>
            <a:miter lim="800000"/>
            <a:headEnd/>
            <a:tailEnd/>
          </a:ln>
          <a:effectLst/>
        </p:spPr>
      </p:pic>
      <p:pic>
        <p:nvPicPr>
          <p:cNvPr id="1875973" name="Picture 5"/>
          <p:cNvPicPr>
            <a:picLocks noChangeAspect="1" noChangeArrowheads="1"/>
          </p:cNvPicPr>
          <p:nvPr/>
        </p:nvPicPr>
        <p:blipFill>
          <a:blip r:embed="rId4" cstate="print"/>
          <a:srcRect/>
          <a:stretch>
            <a:fillRect/>
          </a:stretch>
        </p:blipFill>
        <p:spPr bwMode="auto">
          <a:xfrm>
            <a:off x="4722813" y="1524000"/>
            <a:ext cx="4343400" cy="3416300"/>
          </a:xfrm>
          <a:prstGeom prst="rect">
            <a:avLst/>
          </a:prstGeom>
          <a:noFill/>
          <a:ln w="9525">
            <a:noFill/>
            <a:miter lim="800000"/>
            <a:headEnd/>
            <a:tailEnd/>
          </a:ln>
          <a:effectLst/>
        </p:spPr>
      </p:pic>
      <p:pic>
        <p:nvPicPr>
          <p:cNvPr id="1875974" name="Picture 6"/>
          <p:cNvPicPr>
            <a:picLocks noChangeAspect="1" noChangeArrowheads="1"/>
          </p:cNvPicPr>
          <p:nvPr/>
        </p:nvPicPr>
        <p:blipFill>
          <a:blip r:embed="rId5" cstate="print"/>
          <a:srcRect r="71704" b="67184"/>
          <a:stretch>
            <a:fillRect/>
          </a:stretch>
        </p:blipFill>
        <p:spPr bwMode="auto">
          <a:xfrm>
            <a:off x="7161213" y="4967288"/>
            <a:ext cx="2132012" cy="1890712"/>
          </a:xfrm>
          <a:prstGeom prst="rect">
            <a:avLst/>
          </a:prstGeom>
          <a:noFill/>
          <a:ln w="9525">
            <a:noFill/>
            <a:miter lim="800000"/>
            <a:headEnd/>
            <a:tailEnd/>
          </a:ln>
          <a:effectLst/>
        </p:spPr>
      </p:pic>
    </p:spTree>
    <p:extLst>
      <p:ext uri="{BB962C8B-B14F-4D97-AF65-F5344CB8AC3E}">
        <p14:creationId xmlns:p14="http://schemas.microsoft.com/office/powerpoint/2010/main" val="9270300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4294967295"/>
          </p:nvPr>
        </p:nvSpPr>
        <p:spPr>
          <a:xfrm>
            <a:off x="0" y="6400800"/>
            <a:ext cx="9902825" cy="457200"/>
          </a:xfrm>
          <a:prstGeom prst="rect">
            <a:avLst/>
          </a:prstGeom>
        </p:spPr>
        <p:txBody>
          <a:bodyPr/>
          <a:lstStyle/>
          <a:p>
            <a:endParaRPr lang="en-US"/>
          </a:p>
        </p:txBody>
      </p:sp>
      <p:sp>
        <p:nvSpPr>
          <p:cNvPr id="1878018" name="Rectangle 2"/>
          <p:cNvSpPr>
            <a:spLocks noGrp="1" noChangeArrowheads="1"/>
          </p:cNvSpPr>
          <p:nvPr>
            <p:ph type="title"/>
          </p:nvPr>
        </p:nvSpPr>
        <p:spPr/>
        <p:txBody>
          <a:bodyPr/>
          <a:lstStyle/>
          <a:p>
            <a:r>
              <a:rPr lang="en-US"/>
              <a:t>Structure of the CdSe core</a:t>
            </a:r>
          </a:p>
        </p:txBody>
      </p:sp>
      <p:sp>
        <p:nvSpPr>
          <p:cNvPr id="1878019" name="Rectangle 3"/>
          <p:cNvSpPr>
            <a:spLocks noGrp="1" noChangeArrowheads="1"/>
          </p:cNvSpPr>
          <p:nvPr>
            <p:ph type="body" idx="1"/>
          </p:nvPr>
        </p:nvSpPr>
        <p:spPr>
          <a:xfrm>
            <a:off x="760413" y="4800600"/>
            <a:ext cx="4125912" cy="1295400"/>
          </a:xfrm>
        </p:spPr>
        <p:txBody>
          <a:bodyPr/>
          <a:lstStyle/>
          <a:p>
            <a:r>
              <a:rPr lang="en-US"/>
              <a:t>Wurtzite structure</a:t>
            </a:r>
          </a:p>
        </p:txBody>
      </p:sp>
      <p:pic>
        <p:nvPicPr>
          <p:cNvPr id="1878020" name="Picture 4"/>
          <p:cNvPicPr>
            <a:picLocks noChangeAspect="1" noChangeArrowheads="1"/>
          </p:cNvPicPr>
          <p:nvPr/>
        </p:nvPicPr>
        <p:blipFill>
          <a:blip r:embed="rId3" cstate="print"/>
          <a:srcRect/>
          <a:stretch>
            <a:fillRect/>
          </a:stretch>
        </p:blipFill>
        <p:spPr bwMode="auto">
          <a:xfrm>
            <a:off x="684213" y="1524000"/>
            <a:ext cx="4114800" cy="3324225"/>
          </a:xfrm>
          <a:prstGeom prst="rect">
            <a:avLst/>
          </a:prstGeom>
          <a:noFill/>
          <a:ln w="9525">
            <a:noFill/>
            <a:miter lim="800000"/>
            <a:headEnd/>
            <a:tailEnd/>
          </a:ln>
          <a:effectLst/>
        </p:spPr>
      </p:pic>
      <p:pic>
        <p:nvPicPr>
          <p:cNvPr id="1878021" name="Picture 5"/>
          <p:cNvPicPr>
            <a:picLocks noChangeAspect="1" noChangeArrowheads="1"/>
          </p:cNvPicPr>
          <p:nvPr/>
        </p:nvPicPr>
        <p:blipFill>
          <a:blip r:embed="rId4" cstate="print"/>
          <a:srcRect/>
          <a:stretch>
            <a:fillRect/>
          </a:stretch>
        </p:blipFill>
        <p:spPr bwMode="auto">
          <a:xfrm>
            <a:off x="5256213" y="1524000"/>
            <a:ext cx="4038600" cy="3316288"/>
          </a:xfrm>
          <a:prstGeom prst="rect">
            <a:avLst/>
          </a:prstGeom>
          <a:noFill/>
          <a:ln w="9525">
            <a:noFill/>
            <a:miter lim="800000"/>
            <a:headEnd/>
            <a:tailEnd/>
          </a:ln>
          <a:effectLst/>
        </p:spPr>
      </p:pic>
      <p:sp>
        <p:nvSpPr>
          <p:cNvPr id="1878022" name="Rectangle 6"/>
          <p:cNvSpPr>
            <a:spLocks noChangeArrowheads="1"/>
          </p:cNvSpPr>
          <p:nvPr/>
        </p:nvSpPr>
        <p:spPr bwMode="auto">
          <a:xfrm>
            <a:off x="5256213" y="4724400"/>
            <a:ext cx="4214812" cy="1295400"/>
          </a:xfrm>
          <a:prstGeom prst="rect">
            <a:avLst/>
          </a:prstGeom>
          <a:noFill/>
          <a:ln w="9525">
            <a:noFill/>
            <a:miter lim="800000"/>
            <a:headEnd/>
            <a:tailEnd/>
          </a:ln>
          <a:effectLst/>
        </p:spPr>
        <p:txBody>
          <a:bodyPr/>
          <a:lstStyle/>
          <a:p>
            <a:pPr marL="342900" indent="-342900">
              <a:spcBef>
                <a:spcPct val="20000"/>
              </a:spcBef>
              <a:buFontTx/>
              <a:buChar char="•"/>
            </a:pPr>
            <a:r>
              <a:rPr lang="en-US" b="0" i="0">
                <a:solidFill>
                  <a:srgbClr val="003366"/>
                </a:solidFill>
                <a:latin typeface="Arial" charset="0"/>
              </a:rPr>
              <a:t>Zinc blende structure</a:t>
            </a:r>
          </a:p>
        </p:txBody>
      </p:sp>
      <p:pic>
        <p:nvPicPr>
          <p:cNvPr id="1878023" name="Picture 7"/>
          <p:cNvPicPr>
            <a:picLocks noChangeAspect="1" noChangeArrowheads="1"/>
          </p:cNvPicPr>
          <p:nvPr/>
        </p:nvPicPr>
        <p:blipFill>
          <a:blip r:embed="rId5" cstate="print"/>
          <a:srcRect/>
          <a:stretch>
            <a:fillRect/>
          </a:stretch>
        </p:blipFill>
        <p:spPr bwMode="auto">
          <a:xfrm>
            <a:off x="3503613" y="5181600"/>
            <a:ext cx="2819400" cy="1217613"/>
          </a:xfrm>
          <a:prstGeom prst="rect">
            <a:avLst/>
          </a:prstGeom>
          <a:noFill/>
          <a:ln w="9525">
            <a:noFill/>
            <a:miter lim="800000"/>
            <a:headEnd/>
            <a:tailEnd/>
          </a:ln>
          <a:effectLst/>
        </p:spPr>
      </p:pic>
    </p:spTree>
    <p:extLst>
      <p:ext uri="{BB962C8B-B14F-4D97-AF65-F5344CB8AC3E}">
        <p14:creationId xmlns:p14="http://schemas.microsoft.com/office/powerpoint/2010/main" val="4442039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p:cNvSpPr>
            <a:spLocks noGrp="1"/>
          </p:cNvSpPr>
          <p:nvPr>
            <p:ph type="ftr" sz="quarter" idx="4294967295"/>
          </p:nvPr>
        </p:nvSpPr>
        <p:spPr>
          <a:xfrm>
            <a:off x="0" y="6400800"/>
            <a:ext cx="9902825" cy="457200"/>
          </a:xfrm>
          <a:prstGeom prst="rect">
            <a:avLst/>
          </a:prstGeom>
        </p:spPr>
        <p:txBody>
          <a:bodyPr/>
          <a:lstStyle/>
          <a:p>
            <a:endParaRPr lang="en-US"/>
          </a:p>
        </p:txBody>
      </p:sp>
      <p:sp>
        <p:nvSpPr>
          <p:cNvPr id="1882114" name="Rectangle 2"/>
          <p:cNvSpPr>
            <a:spLocks noGrp="1" noChangeArrowheads="1"/>
          </p:cNvSpPr>
          <p:nvPr>
            <p:ph type="title"/>
          </p:nvPr>
        </p:nvSpPr>
        <p:spPr/>
        <p:txBody>
          <a:bodyPr/>
          <a:lstStyle/>
          <a:p>
            <a:endParaRPr lang="en-GB"/>
          </a:p>
        </p:txBody>
      </p:sp>
      <p:sp>
        <p:nvSpPr>
          <p:cNvPr id="1882115" name="Rectangle 3"/>
          <p:cNvSpPr>
            <a:spLocks noGrp="1" noChangeArrowheads="1"/>
          </p:cNvSpPr>
          <p:nvPr>
            <p:ph type="body" idx="1"/>
          </p:nvPr>
        </p:nvSpPr>
        <p:spPr>
          <a:xfrm>
            <a:off x="5256213" y="1447800"/>
            <a:ext cx="4419600" cy="2438400"/>
          </a:xfrm>
        </p:spPr>
        <p:txBody>
          <a:bodyPr/>
          <a:lstStyle/>
          <a:p>
            <a:pPr>
              <a:spcBef>
                <a:spcPct val="0"/>
              </a:spcBef>
              <a:buFontTx/>
              <a:buNone/>
            </a:pPr>
            <a:r>
              <a:rPr lang="en-US"/>
              <a:t>Masadeh, SJB </a:t>
            </a:r>
            <a:r>
              <a:rPr lang="en-US" i="1"/>
              <a:t>et al.</a:t>
            </a:r>
            <a:r>
              <a:rPr lang="en-US"/>
              <a:t> PRB </a:t>
            </a:r>
            <a:r>
              <a:rPr lang="en-US" b="1"/>
              <a:t>76</a:t>
            </a:r>
            <a:r>
              <a:rPr lang="en-US"/>
              <a:t>, 115413  (2007) </a:t>
            </a:r>
          </a:p>
          <a:p>
            <a:pPr>
              <a:spcBef>
                <a:spcPct val="0"/>
              </a:spcBef>
              <a:buFontTx/>
              <a:buNone/>
            </a:pPr>
            <a:endParaRPr lang="en-US"/>
          </a:p>
          <a:p>
            <a:pPr>
              <a:spcBef>
                <a:spcPct val="0"/>
              </a:spcBef>
              <a:buFontTx/>
              <a:buNone/>
            </a:pPr>
            <a:r>
              <a:rPr lang="en-US"/>
              <a:t>Thanks to Reinhard Neder for help with stacking fault models</a:t>
            </a:r>
          </a:p>
        </p:txBody>
      </p:sp>
      <p:pic>
        <p:nvPicPr>
          <p:cNvPr id="1882116" name="Picture 4"/>
          <p:cNvPicPr>
            <a:picLocks noChangeAspect="1" noChangeArrowheads="1"/>
          </p:cNvPicPr>
          <p:nvPr/>
        </p:nvPicPr>
        <p:blipFill>
          <a:blip r:embed="rId3" cstate="print"/>
          <a:srcRect/>
          <a:stretch>
            <a:fillRect/>
          </a:stretch>
        </p:blipFill>
        <p:spPr bwMode="auto">
          <a:xfrm>
            <a:off x="0" y="4191000"/>
            <a:ext cx="9902825" cy="2686050"/>
          </a:xfrm>
          <a:prstGeom prst="rect">
            <a:avLst/>
          </a:prstGeom>
          <a:noFill/>
          <a:ln w="9525">
            <a:noFill/>
            <a:miter lim="800000"/>
            <a:headEnd/>
            <a:tailEnd/>
          </a:ln>
          <a:effectLst/>
        </p:spPr>
      </p:pic>
      <p:sp>
        <p:nvSpPr>
          <p:cNvPr id="1882117" name="Rectangle 5"/>
          <p:cNvSpPr>
            <a:spLocks noChangeArrowheads="1"/>
          </p:cNvSpPr>
          <p:nvPr/>
        </p:nvSpPr>
        <p:spPr bwMode="auto">
          <a:xfrm>
            <a:off x="2436813" y="6096000"/>
            <a:ext cx="838200" cy="228600"/>
          </a:xfrm>
          <a:prstGeom prst="rect">
            <a:avLst/>
          </a:prstGeom>
          <a:solidFill>
            <a:srgbClr val="FFFF00">
              <a:alpha val="28999"/>
            </a:srgbClr>
          </a:solidFill>
          <a:ln w="9525">
            <a:solidFill>
              <a:schemeClr val="tx1"/>
            </a:solidFill>
            <a:miter lim="800000"/>
            <a:headEnd/>
            <a:tailEnd/>
          </a:ln>
          <a:effectLst/>
        </p:spPr>
        <p:txBody>
          <a:bodyPr wrap="none" anchor="ctr"/>
          <a:lstStyle/>
          <a:p>
            <a:endParaRPr lang="en-US"/>
          </a:p>
        </p:txBody>
      </p:sp>
      <p:sp>
        <p:nvSpPr>
          <p:cNvPr id="1882118" name="Rectangle 6"/>
          <p:cNvSpPr>
            <a:spLocks noChangeArrowheads="1"/>
          </p:cNvSpPr>
          <p:nvPr/>
        </p:nvSpPr>
        <p:spPr bwMode="auto">
          <a:xfrm>
            <a:off x="4189413" y="6096000"/>
            <a:ext cx="990600" cy="228600"/>
          </a:xfrm>
          <a:prstGeom prst="rect">
            <a:avLst/>
          </a:prstGeom>
          <a:solidFill>
            <a:srgbClr val="FFFF00">
              <a:alpha val="28999"/>
            </a:srgbClr>
          </a:solidFill>
          <a:ln w="9525">
            <a:solidFill>
              <a:schemeClr val="tx1"/>
            </a:solidFill>
            <a:miter lim="800000"/>
            <a:headEnd/>
            <a:tailEnd/>
          </a:ln>
          <a:effectLst/>
        </p:spPr>
        <p:txBody>
          <a:bodyPr wrap="none" anchor="ctr"/>
          <a:lstStyle/>
          <a:p>
            <a:endParaRPr lang="en-US"/>
          </a:p>
        </p:txBody>
      </p:sp>
      <p:sp>
        <p:nvSpPr>
          <p:cNvPr id="1882119" name="Rectangle 7"/>
          <p:cNvSpPr>
            <a:spLocks noChangeArrowheads="1"/>
          </p:cNvSpPr>
          <p:nvPr/>
        </p:nvSpPr>
        <p:spPr bwMode="auto">
          <a:xfrm>
            <a:off x="6094413" y="6096000"/>
            <a:ext cx="990600" cy="228600"/>
          </a:xfrm>
          <a:prstGeom prst="rect">
            <a:avLst/>
          </a:prstGeom>
          <a:solidFill>
            <a:srgbClr val="FFFF00">
              <a:alpha val="28999"/>
            </a:srgbClr>
          </a:solidFill>
          <a:ln w="9525">
            <a:solidFill>
              <a:schemeClr val="tx1"/>
            </a:solidFill>
            <a:miter lim="800000"/>
            <a:headEnd/>
            <a:tailEnd/>
          </a:ln>
          <a:effectLst/>
        </p:spPr>
        <p:txBody>
          <a:bodyPr wrap="none" anchor="ctr"/>
          <a:lstStyle/>
          <a:p>
            <a:endParaRPr lang="en-US"/>
          </a:p>
        </p:txBody>
      </p:sp>
      <p:sp>
        <p:nvSpPr>
          <p:cNvPr id="1882120" name="Rectangle 8"/>
          <p:cNvSpPr>
            <a:spLocks noChangeArrowheads="1"/>
          </p:cNvSpPr>
          <p:nvPr/>
        </p:nvSpPr>
        <p:spPr bwMode="auto">
          <a:xfrm>
            <a:off x="7923213" y="6096000"/>
            <a:ext cx="990600" cy="228600"/>
          </a:xfrm>
          <a:prstGeom prst="rect">
            <a:avLst/>
          </a:prstGeom>
          <a:solidFill>
            <a:srgbClr val="FFFF00">
              <a:alpha val="28999"/>
            </a:srgbClr>
          </a:solidFill>
          <a:ln w="9525">
            <a:solidFill>
              <a:schemeClr val="tx1"/>
            </a:solidFill>
            <a:miter lim="800000"/>
            <a:headEnd/>
            <a:tailEnd/>
          </a:ln>
          <a:effectLst/>
        </p:spPr>
        <p:txBody>
          <a:bodyPr wrap="none" anchor="ctr"/>
          <a:lstStyle/>
          <a:p>
            <a:endParaRPr lang="en-US"/>
          </a:p>
        </p:txBody>
      </p:sp>
      <p:pic>
        <p:nvPicPr>
          <p:cNvPr id="1882121" name="Picture 9"/>
          <p:cNvPicPr>
            <a:picLocks noChangeAspect="1" noChangeArrowheads="1"/>
          </p:cNvPicPr>
          <p:nvPr/>
        </p:nvPicPr>
        <p:blipFill>
          <a:blip r:embed="rId4" cstate="print"/>
          <a:srcRect/>
          <a:stretch>
            <a:fillRect/>
          </a:stretch>
        </p:blipFill>
        <p:spPr bwMode="auto">
          <a:xfrm>
            <a:off x="227013" y="228600"/>
            <a:ext cx="4800600" cy="3946525"/>
          </a:xfrm>
          <a:prstGeom prst="rect">
            <a:avLst/>
          </a:prstGeom>
          <a:noFill/>
          <a:ln w="9525">
            <a:noFill/>
            <a:miter lim="800000"/>
            <a:headEnd/>
            <a:tailEnd/>
          </a:ln>
          <a:effectLst/>
        </p:spPr>
      </p:pic>
    </p:spTree>
    <p:extLst>
      <p:ext uri="{BB962C8B-B14F-4D97-AF65-F5344CB8AC3E}">
        <p14:creationId xmlns:p14="http://schemas.microsoft.com/office/powerpoint/2010/main" val="335882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094E-6 -1.11111E-6 L 0.0924 -1.11111E-6 " pathEditMode="relative" rAng="0" ptsTypes="AA">
                                      <p:cBhvr>
                                        <p:cTn id="6" dur="2000" fill="hold"/>
                                        <p:tgtEl>
                                          <p:spTgt spid="1882117"/>
                                        </p:tgtEl>
                                        <p:attrNameLst>
                                          <p:attrName>ppt_x</p:attrName>
                                          <p:attrName>ppt_y</p:attrName>
                                        </p:attrNameLst>
                                      </p:cBhvr>
                                      <p:rCtr x="46" y="0"/>
                                    </p:animMotion>
                                  </p:childTnLst>
                                </p:cTn>
                              </p:par>
                              <p:par>
                                <p:cTn id="7" presetID="63" presetClass="path" presetSubtype="0" accel="50000" decel="50000" fill="hold" grpId="0" nodeType="withEffect">
                                  <p:stCondLst>
                                    <p:cond delay="0"/>
                                  </p:stCondLst>
                                  <p:childTnLst>
                                    <p:animMotion origin="layout" path="M -0.01155 0.00555 L 0.09994 0.00555 " pathEditMode="relative" rAng="0" ptsTypes="AA">
                                      <p:cBhvr>
                                        <p:cTn id="8" dur="2000" fill="hold"/>
                                        <p:tgtEl>
                                          <p:spTgt spid="1882118"/>
                                        </p:tgtEl>
                                        <p:attrNameLst>
                                          <p:attrName>ppt_x</p:attrName>
                                          <p:attrName>ppt_y</p:attrName>
                                        </p:attrNameLst>
                                      </p:cBhvr>
                                      <p:rCtr x="56" y="0"/>
                                    </p:animMotion>
                                  </p:childTnLst>
                                </p:cTn>
                              </p:par>
                              <p:par>
                                <p:cTn id="9" presetID="63" presetClass="path" presetSubtype="0" accel="50000" decel="50000" fill="hold" grpId="0" nodeType="withEffect">
                                  <p:stCondLst>
                                    <p:cond delay="0"/>
                                  </p:stCondLst>
                                  <p:childTnLst>
                                    <p:animMotion origin="layout" path="M -0.01154 0.00555 L 0.09625 0.00555 " pathEditMode="relative" rAng="0" ptsTypes="AA">
                                      <p:cBhvr>
                                        <p:cTn id="10" dur="2000" fill="hold"/>
                                        <p:tgtEl>
                                          <p:spTgt spid="1882119"/>
                                        </p:tgtEl>
                                        <p:attrNameLst>
                                          <p:attrName>ppt_x</p:attrName>
                                          <p:attrName>ppt_y</p:attrName>
                                        </p:attrNameLst>
                                      </p:cBhvr>
                                      <p:rCtr x="54" y="0"/>
                                    </p:animMotion>
                                  </p:childTnLst>
                                </p:cTn>
                              </p:par>
                              <p:par>
                                <p:cTn id="11" presetID="63" presetClass="path" presetSubtype="0" accel="50000" decel="50000" fill="hold" grpId="0" nodeType="withEffect">
                                  <p:stCondLst>
                                    <p:cond delay="0"/>
                                  </p:stCondLst>
                                  <p:childTnLst>
                                    <p:animMotion origin="layout" path="M -0.01925 0.00555 L 0.09223 0.00555 " pathEditMode="relative" rAng="0" ptsTypes="AA">
                                      <p:cBhvr>
                                        <p:cTn id="12" dur="2000" fill="hold"/>
                                        <p:tgtEl>
                                          <p:spTgt spid="1882120"/>
                                        </p:tgtEl>
                                        <p:attrNameLst>
                                          <p:attrName>ppt_x</p:attrName>
                                          <p:attrName>ppt_y</p:attrName>
                                        </p:attrNameLst>
                                      </p:cBhvr>
                                      <p:rCtr x="5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2117" grpId="0" animBg="1"/>
      <p:bldP spid="1882118" grpId="0" animBg="1"/>
      <p:bldP spid="1882119" grpId="0" animBg="1"/>
      <p:bldP spid="18821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p:cNvSpPr>
            <a:spLocks noGrp="1"/>
          </p:cNvSpPr>
          <p:nvPr>
            <p:ph type="ftr" sz="quarter" idx="4294967295"/>
          </p:nvPr>
        </p:nvSpPr>
        <p:spPr>
          <a:xfrm>
            <a:off x="0" y="6400800"/>
            <a:ext cx="9902825" cy="457200"/>
          </a:xfrm>
          <a:prstGeom prst="rect">
            <a:avLst/>
          </a:prstGeom>
        </p:spPr>
        <p:txBody>
          <a:bodyPr/>
          <a:lstStyle/>
          <a:p>
            <a:endParaRPr lang="en-US"/>
          </a:p>
        </p:txBody>
      </p:sp>
      <p:sp>
        <p:nvSpPr>
          <p:cNvPr id="1884162" name="Rectangle 2"/>
          <p:cNvSpPr>
            <a:spLocks noGrp="1" noChangeArrowheads="1"/>
          </p:cNvSpPr>
          <p:nvPr>
            <p:ph type="title"/>
          </p:nvPr>
        </p:nvSpPr>
        <p:spPr/>
        <p:txBody>
          <a:bodyPr/>
          <a:lstStyle/>
          <a:p>
            <a:r>
              <a:rPr lang="en-US"/>
              <a:t>Size of the structural core</a:t>
            </a:r>
          </a:p>
        </p:txBody>
      </p:sp>
      <p:sp>
        <p:nvSpPr>
          <p:cNvPr id="1884163" name="Rectangle 3"/>
          <p:cNvSpPr>
            <a:spLocks noGrp="1" noChangeArrowheads="1"/>
          </p:cNvSpPr>
          <p:nvPr>
            <p:ph type="body" idx="1"/>
          </p:nvPr>
        </p:nvSpPr>
        <p:spPr>
          <a:xfrm>
            <a:off x="0" y="5943600"/>
            <a:ext cx="5180013" cy="609600"/>
          </a:xfrm>
        </p:spPr>
        <p:txBody>
          <a:bodyPr/>
          <a:lstStyle/>
          <a:p>
            <a:pPr>
              <a:lnSpc>
                <a:spcPct val="80000"/>
              </a:lnSpc>
            </a:pPr>
            <a:r>
              <a:rPr lang="en-US" sz="1800"/>
              <a:t>Masadeh, SJB </a:t>
            </a:r>
            <a:r>
              <a:rPr lang="en-US" sz="1800" i="1"/>
              <a:t>et al.</a:t>
            </a:r>
            <a:r>
              <a:rPr lang="en-US" sz="1800"/>
              <a:t> PRB </a:t>
            </a:r>
            <a:r>
              <a:rPr lang="en-US" sz="1800" b="1"/>
              <a:t>76</a:t>
            </a:r>
            <a:r>
              <a:rPr lang="en-US" sz="1800"/>
              <a:t>, 115413  (2007)</a:t>
            </a:r>
          </a:p>
          <a:p>
            <a:pPr>
              <a:lnSpc>
                <a:spcPct val="80000"/>
              </a:lnSpc>
            </a:pPr>
            <a:r>
              <a:rPr lang="en-US" sz="1800"/>
              <a:t>Also see Shamoto paper, JAC 2007</a:t>
            </a:r>
          </a:p>
        </p:txBody>
      </p:sp>
      <p:pic>
        <p:nvPicPr>
          <p:cNvPr id="1884164" name="Picture 4"/>
          <p:cNvPicPr>
            <a:picLocks noChangeAspect="1" noChangeArrowheads="1"/>
          </p:cNvPicPr>
          <p:nvPr/>
        </p:nvPicPr>
        <p:blipFill>
          <a:blip r:embed="rId3" cstate="print"/>
          <a:srcRect/>
          <a:stretch>
            <a:fillRect/>
          </a:stretch>
        </p:blipFill>
        <p:spPr bwMode="auto">
          <a:xfrm>
            <a:off x="4951413" y="1447800"/>
            <a:ext cx="4267200" cy="3101975"/>
          </a:xfrm>
          <a:prstGeom prst="rect">
            <a:avLst/>
          </a:prstGeom>
          <a:noFill/>
          <a:ln w="9525">
            <a:noFill/>
            <a:miter lim="800000"/>
            <a:headEnd/>
            <a:tailEnd/>
          </a:ln>
          <a:effectLst/>
        </p:spPr>
      </p:pic>
      <p:grpSp>
        <p:nvGrpSpPr>
          <p:cNvPr id="2" name="Group 5"/>
          <p:cNvGrpSpPr>
            <a:grpSpLocks/>
          </p:cNvGrpSpPr>
          <p:nvPr/>
        </p:nvGrpSpPr>
        <p:grpSpPr bwMode="auto">
          <a:xfrm>
            <a:off x="379413" y="1447800"/>
            <a:ext cx="4343400" cy="3416300"/>
            <a:chOff x="239" y="912"/>
            <a:chExt cx="2736" cy="2152"/>
          </a:xfrm>
        </p:grpSpPr>
        <p:pic>
          <p:nvPicPr>
            <p:cNvPr id="1884166" name="Picture 6"/>
            <p:cNvPicPr>
              <a:picLocks noChangeAspect="1" noChangeArrowheads="1"/>
            </p:cNvPicPr>
            <p:nvPr/>
          </p:nvPicPr>
          <p:blipFill>
            <a:blip r:embed="rId4" cstate="print"/>
            <a:srcRect/>
            <a:stretch>
              <a:fillRect/>
            </a:stretch>
          </p:blipFill>
          <p:spPr bwMode="auto">
            <a:xfrm>
              <a:off x="239" y="912"/>
              <a:ext cx="2736" cy="2152"/>
            </a:xfrm>
            <a:prstGeom prst="rect">
              <a:avLst/>
            </a:prstGeom>
            <a:noFill/>
            <a:ln w="9525">
              <a:noFill/>
              <a:miter lim="800000"/>
              <a:headEnd/>
              <a:tailEnd/>
            </a:ln>
            <a:effectLst/>
          </p:spPr>
        </p:pic>
        <p:sp>
          <p:nvSpPr>
            <p:cNvPr id="1884167" name="Freeform 7"/>
            <p:cNvSpPr>
              <a:spLocks/>
            </p:cNvSpPr>
            <p:nvPr/>
          </p:nvSpPr>
          <p:spPr bwMode="auto">
            <a:xfrm>
              <a:off x="623" y="1488"/>
              <a:ext cx="2256" cy="296"/>
            </a:xfrm>
            <a:custGeom>
              <a:avLst/>
              <a:gdLst/>
              <a:ahLst/>
              <a:cxnLst>
                <a:cxn ang="0">
                  <a:pos x="0" y="0"/>
                </a:cxn>
                <a:cxn ang="0">
                  <a:pos x="144" y="48"/>
                </a:cxn>
                <a:cxn ang="0">
                  <a:pos x="480" y="192"/>
                </a:cxn>
                <a:cxn ang="0">
                  <a:pos x="816" y="240"/>
                </a:cxn>
                <a:cxn ang="0">
                  <a:pos x="2016" y="288"/>
                </a:cxn>
                <a:cxn ang="0">
                  <a:pos x="2256" y="288"/>
                </a:cxn>
              </a:cxnLst>
              <a:rect l="0" t="0" r="r" b="b"/>
              <a:pathLst>
                <a:path w="2256" h="296">
                  <a:moveTo>
                    <a:pt x="0" y="0"/>
                  </a:moveTo>
                  <a:cubicBezTo>
                    <a:pt x="32" y="8"/>
                    <a:pt x="64" y="16"/>
                    <a:pt x="144" y="48"/>
                  </a:cubicBezTo>
                  <a:cubicBezTo>
                    <a:pt x="224" y="80"/>
                    <a:pt x="368" y="160"/>
                    <a:pt x="480" y="192"/>
                  </a:cubicBezTo>
                  <a:cubicBezTo>
                    <a:pt x="592" y="224"/>
                    <a:pt x="560" y="224"/>
                    <a:pt x="816" y="240"/>
                  </a:cubicBezTo>
                  <a:cubicBezTo>
                    <a:pt x="1072" y="256"/>
                    <a:pt x="1776" y="280"/>
                    <a:pt x="2016" y="288"/>
                  </a:cubicBezTo>
                  <a:cubicBezTo>
                    <a:pt x="2256" y="296"/>
                    <a:pt x="2256" y="292"/>
                    <a:pt x="2256" y="288"/>
                  </a:cubicBezTo>
                </a:path>
              </a:pathLst>
            </a:custGeom>
            <a:noFill/>
            <a:ln w="25400" cap="flat" cmpd="sng">
              <a:solidFill>
                <a:srgbClr val="800000"/>
              </a:solidFill>
              <a:prstDash val="dash"/>
              <a:round/>
              <a:headEnd/>
              <a:tailEnd/>
            </a:ln>
            <a:effectLst/>
          </p:spPr>
          <p:txBody>
            <a:bodyPr/>
            <a:lstStyle/>
            <a:p>
              <a:endParaRPr lang="en-US"/>
            </a:p>
          </p:txBody>
        </p:sp>
        <p:sp>
          <p:nvSpPr>
            <p:cNvPr id="1884168" name="Freeform 8"/>
            <p:cNvSpPr>
              <a:spLocks/>
            </p:cNvSpPr>
            <p:nvPr/>
          </p:nvSpPr>
          <p:spPr bwMode="auto">
            <a:xfrm flipV="1">
              <a:off x="575" y="1776"/>
              <a:ext cx="2256" cy="232"/>
            </a:xfrm>
            <a:custGeom>
              <a:avLst/>
              <a:gdLst/>
              <a:ahLst/>
              <a:cxnLst>
                <a:cxn ang="0">
                  <a:pos x="0" y="0"/>
                </a:cxn>
                <a:cxn ang="0">
                  <a:pos x="144" y="48"/>
                </a:cxn>
                <a:cxn ang="0">
                  <a:pos x="480" y="192"/>
                </a:cxn>
                <a:cxn ang="0">
                  <a:pos x="816" y="240"/>
                </a:cxn>
                <a:cxn ang="0">
                  <a:pos x="2016" y="288"/>
                </a:cxn>
                <a:cxn ang="0">
                  <a:pos x="2256" y="288"/>
                </a:cxn>
              </a:cxnLst>
              <a:rect l="0" t="0" r="r" b="b"/>
              <a:pathLst>
                <a:path w="2256" h="296">
                  <a:moveTo>
                    <a:pt x="0" y="0"/>
                  </a:moveTo>
                  <a:cubicBezTo>
                    <a:pt x="32" y="8"/>
                    <a:pt x="64" y="16"/>
                    <a:pt x="144" y="48"/>
                  </a:cubicBezTo>
                  <a:cubicBezTo>
                    <a:pt x="224" y="80"/>
                    <a:pt x="368" y="160"/>
                    <a:pt x="480" y="192"/>
                  </a:cubicBezTo>
                  <a:cubicBezTo>
                    <a:pt x="592" y="224"/>
                    <a:pt x="560" y="224"/>
                    <a:pt x="816" y="240"/>
                  </a:cubicBezTo>
                  <a:cubicBezTo>
                    <a:pt x="1072" y="256"/>
                    <a:pt x="1776" y="280"/>
                    <a:pt x="2016" y="288"/>
                  </a:cubicBezTo>
                  <a:cubicBezTo>
                    <a:pt x="2256" y="296"/>
                    <a:pt x="2256" y="292"/>
                    <a:pt x="2256" y="288"/>
                  </a:cubicBezTo>
                </a:path>
              </a:pathLst>
            </a:custGeom>
            <a:noFill/>
            <a:ln w="25400" cap="flat" cmpd="sng">
              <a:solidFill>
                <a:srgbClr val="800000"/>
              </a:solidFill>
              <a:prstDash val="dash"/>
              <a:round/>
              <a:headEnd/>
              <a:tailEnd/>
            </a:ln>
            <a:effectLst/>
          </p:spPr>
          <p:txBody>
            <a:bodyPr/>
            <a:lstStyle/>
            <a:p>
              <a:endParaRPr lang="en-US"/>
            </a:p>
          </p:txBody>
        </p:sp>
      </p:grpSp>
      <p:pic>
        <p:nvPicPr>
          <p:cNvPr id="1884169" name="Picture 9"/>
          <p:cNvPicPr>
            <a:picLocks noChangeAspect="1" noChangeArrowheads="1"/>
          </p:cNvPicPr>
          <p:nvPr/>
        </p:nvPicPr>
        <p:blipFill>
          <a:blip r:embed="rId5" cstate="print"/>
          <a:srcRect/>
          <a:stretch>
            <a:fillRect/>
          </a:stretch>
        </p:blipFill>
        <p:spPr bwMode="auto">
          <a:xfrm>
            <a:off x="227013" y="4876800"/>
            <a:ext cx="4572000" cy="922338"/>
          </a:xfrm>
          <a:prstGeom prst="rect">
            <a:avLst/>
          </a:prstGeom>
          <a:noFill/>
          <a:ln w="9525">
            <a:noFill/>
            <a:miter lim="800000"/>
            <a:headEnd/>
            <a:tailEnd/>
          </a:ln>
          <a:effectLst/>
        </p:spPr>
      </p:pic>
      <p:pic>
        <p:nvPicPr>
          <p:cNvPr id="1884170" name="Picture 10"/>
          <p:cNvPicPr>
            <a:picLocks noChangeAspect="1" noChangeArrowheads="1"/>
          </p:cNvPicPr>
          <p:nvPr/>
        </p:nvPicPr>
        <p:blipFill>
          <a:blip r:embed="rId6" cstate="print"/>
          <a:srcRect/>
          <a:stretch>
            <a:fillRect/>
          </a:stretch>
        </p:blipFill>
        <p:spPr bwMode="auto">
          <a:xfrm>
            <a:off x="4951413" y="4800600"/>
            <a:ext cx="4648200" cy="2003425"/>
          </a:xfrm>
          <a:prstGeom prst="rect">
            <a:avLst/>
          </a:prstGeom>
          <a:noFill/>
          <a:ln w="9525">
            <a:noFill/>
            <a:miter lim="800000"/>
            <a:headEnd/>
            <a:tailEnd/>
          </a:ln>
          <a:effectLst/>
        </p:spPr>
      </p:pic>
    </p:spTree>
    <p:extLst>
      <p:ext uri="{BB962C8B-B14F-4D97-AF65-F5344CB8AC3E}">
        <p14:creationId xmlns:p14="http://schemas.microsoft.com/office/powerpoint/2010/main" val="34390948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4294967295"/>
          </p:nvPr>
        </p:nvSpPr>
        <p:spPr>
          <a:xfrm>
            <a:off x="0" y="6400800"/>
            <a:ext cx="9902825" cy="457200"/>
          </a:xfrm>
          <a:prstGeom prst="rect">
            <a:avLst/>
          </a:prstGeom>
        </p:spPr>
        <p:txBody>
          <a:bodyPr/>
          <a:lstStyle/>
          <a:p>
            <a:endParaRPr lang="en-US"/>
          </a:p>
        </p:txBody>
      </p:sp>
      <p:sp>
        <p:nvSpPr>
          <p:cNvPr id="1888258" name="Rectangle 2"/>
          <p:cNvSpPr>
            <a:spLocks noGrp="1" noChangeArrowheads="1"/>
          </p:cNvSpPr>
          <p:nvPr>
            <p:ph type="title"/>
          </p:nvPr>
        </p:nvSpPr>
        <p:spPr/>
        <p:txBody>
          <a:bodyPr/>
          <a:lstStyle/>
          <a:p>
            <a:r>
              <a:rPr lang="en-GB" dirty="0"/>
              <a:t>White Light Nanoparticles</a:t>
            </a:r>
          </a:p>
        </p:txBody>
      </p:sp>
      <p:sp>
        <p:nvSpPr>
          <p:cNvPr id="1888259" name="Rectangle 3"/>
          <p:cNvSpPr>
            <a:spLocks noGrp="1" noChangeArrowheads="1"/>
          </p:cNvSpPr>
          <p:nvPr>
            <p:ph type="body" idx="1"/>
          </p:nvPr>
        </p:nvSpPr>
        <p:spPr>
          <a:xfrm>
            <a:off x="0" y="5257800"/>
            <a:ext cx="4343400" cy="1143000"/>
          </a:xfrm>
        </p:spPr>
        <p:txBody>
          <a:bodyPr/>
          <a:lstStyle/>
          <a:p>
            <a:r>
              <a:rPr lang="en-GB" sz="2000" dirty="0"/>
              <a:t>Samples are from Sandy Rosenthal (Vanderbilt</a:t>
            </a:r>
            <a:r>
              <a:rPr lang="en-GB" sz="2000" dirty="0" smtClean="0"/>
              <a:t>)</a:t>
            </a:r>
          </a:p>
          <a:p>
            <a:endParaRPr lang="en-GB" sz="2000" dirty="0"/>
          </a:p>
        </p:txBody>
      </p:sp>
      <p:pic>
        <p:nvPicPr>
          <p:cNvPr id="1888260" name="Picture 4"/>
          <p:cNvPicPr>
            <a:picLocks noChangeAspect="1" noChangeArrowheads="1"/>
          </p:cNvPicPr>
          <p:nvPr/>
        </p:nvPicPr>
        <p:blipFill>
          <a:blip r:embed="rId2" cstate="print"/>
          <a:srcRect/>
          <a:stretch>
            <a:fillRect/>
          </a:stretch>
        </p:blipFill>
        <p:spPr bwMode="auto">
          <a:xfrm>
            <a:off x="4514850" y="1743075"/>
            <a:ext cx="5387975" cy="5114925"/>
          </a:xfrm>
          <a:prstGeom prst="rect">
            <a:avLst/>
          </a:prstGeom>
          <a:noFill/>
          <a:ln w="9525">
            <a:noFill/>
            <a:miter lim="800000"/>
            <a:headEnd/>
            <a:tailEnd/>
          </a:ln>
          <a:effectLst/>
        </p:spPr>
      </p:pic>
      <p:pic>
        <p:nvPicPr>
          <p:cNvPr id="1888261" name="Picture 5"/>
          <p:cNvPicPr>
            <a:picLocks noChangeAspect="1" noChangeArrowheads="1"/>
          </p:cNvPicPr>
          <p:nvPr/>
        </p:nvPicPr>
        <p:blipFill>
          <a:blip r:embed="rId3" cstate="print"/>
          <a:srcRect/>
          <a:stretch>
            <a:fillRect/>
          </a:stretch>
        </p:blipFill>
        <p:spPr bwMode="auto">
          <a:xfrm>
            <a:off x="608013" y="1447800"/>
            <a:ext cx="3563937" cy="3562350"/>
          </a:xfrm>
          <a:prstGeom prst="rect">
            <a:avLst/>
          </a:prstGeom>
          <a:noFill/>
          <a:ln w="9525">
            <a:noFill/>
            <a:miter lim="800000"/>
            <a:headEnd/>
            <a:tailEnd/>
          </a:ln>
          <a:effectLst/>
        </p:spPr>
      </p:pic>
    </p:spTree>
    <p:extLst>
      <p:ext uri="{BB962C8B-B14F-4D97-AF65-F5344CB8AC3E}">
        <p14:creationId xmlns:p14="http://schemas.microsoft.com/office/powerpoint/2010/main" val="36199570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2825" cy="1002045"/>
          </a:xfrm>
        </p:spPr>
        <p:txBody>
          <a:bodyPr/>
          <a:lstStyle/>
          <a:p>
            <a:r>
              <a:rPr lang="en-US" dirty="0" smtClean="0"/>
              <a:t>Thermoelectric materials</a:t>
            </a:r>
            <a:endParaRPr lang="en-US" dirty="0"/>
          </a:p>
        </p:txBody>
      </p:sp>
      <p:sp>
        <p:nvSpPr>
          <p:cNvPr id="3" name="Content Placeholder 2"/>
          <p:cNvSpPr>
            <a:spLocks noGrp="1"/>
          </p:cNvSpPr>
          <p:nvPr>
            <p:ph idx="1"/>
          </p:nvPr>
        </p:nvSpPr>
        <p:spPr>
          <a:xfrm>
            <a:off x="190500" y="5926470"/>
            <a:ext cx="4837112" cy="931530"/>
          </a:xfrm>
        </p:spPr>
        <p:txBody>
          <a:bodyPr/>
          <a:lstStyle/>
          <a:p>
            <a:r>
              <a:rPr lang="en-US" sz="2000" dirty="0" smtClean="0"/>
              <a:t>Evolution of </a:t>
            </a:r>
            <a:r>
              <a:rPr lang="en-US" sz="2000" dirty="0" err="1" smtClean="0"/>
              <a:t>Ir</a:t>
            </a:r>
            <a:r>
              <a:rPr lang="en-US" sz="2000" dirty="0" smtClean="0"/>
              <a:t> dimers vs T in Li</a:t>
            </a:r>
            <a:r>
              <a:rPr lang="en-US" sz="2000" baseline="-25000" dirty="0" smtClean="0"/>
              <a:t>2</a:t>
            </a:r>
            <a:r>
              <a:rPr lang="en-US" sz="2000" dirty="0" smtClean="0"/>
              <a:t>RhO</a:t>
            </a:r>
            <a:r>
              <a:rPr lang="en-US" sz="2000" baseline="-25000" dirty="0" smtClean="0"/>
              <a:t>4</a:t>
            </a:r>
          </a:p>
          <a:p>
            <a:r>
              <a:rPr lang="en-US" sz="2000" dirty="0" smtClean="0"/>
              <a:t>Knox, Bozin, </a:t>
            </a:r>
            <a:r>
              <a:rPr lang="en-US" sz="2000" dirty="0" err="1" smtClean="0"/>
              <a:t>sjlb</a:t>
            </a:r>
            <a:r>
              <a:rPr lang="en-US" sz="2000" dirty="0" smtClean="0"/>
              <a:t> et al, PRB 13</a:t>
            </a:r>
            <a:endParaRPr lang="en-US" sz="20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2" y="1002045"/>
            <a:ext cx="5029200" cy="492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bwMode="auto">
          <a:xfrm>
            <a:off x="5332412" y="5867400"/>
            <a:ext cx="4837112" cy="9315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003366"/>
                </a:solidFill>
                <a:latin typeface="+mn-lt"/>
                <a:ea typeface="+mn-ea"/>
                <a:cs typeface="+mn-cs"/>
              </a:defRPr>
            </a:lvl1pPr>
            <a:lvl2pPr marL="742950" indent="-285750" algn="l" rtl="0" eaLnBrk="0" fontAlgn="base" hangingPunct="0">
              <a:spcBef>
                <a:spcPct val="20000"/>
              </a:spcBef>
              <a:spcAft>
                <a:spcPct val="0"/>
              </a:spcAft>
              <a:buChar char="–"/>
              <a:defRPr sz="2000">
                <a:solidFill>
                  <a:srgbClr val="4D4D4D"/>
                </a:solidFill>
                <a:latin typeface="+mn-lt"/>
              </a:defRPr>
            </a:lvl2pPr>
            <a:lvl3pPr marL="1143000" indent="-228600" algn="l" rtl="0" eaLnBrk="0" fontAlgn="base" hangingPunct="0">
              <a:spcBef>
                <a:spcPct val="20000"/>
              </a:spcBef>
              <a:spcAft>
                <a:spcPct val="0"/>
              </a:spcAft>
              <a:buChar char="•"/>
              <a:defRPr sz="2000">
                <a:solidFill>
                  <a:srgbClr val="4D4D4D"/>
                </a:solidFill>
                <a:latin typeface="+mn-lt"/>
              </a:defRPr>
            </a:lvl3pPr>
            <a:lvl4pPr marL="1600200" indent="-228600" algn="l" rtl="0" eaLnBrk="0" fontAlgn="base" hangingPunct="0">
              <a:spcBef>
                <a:spcPct val="20000"/>
              </a:spcBef>
              <a:spcAft>
                <a:spcPct val="0"/>
              </a:spcAft>
              <a:buChar char="–"/>
              <a:defRPr sz="2000">
                <a:solidFill>
                  <a:srgbClr val="4D4D4D"/>
                </a:solidFill>
                <a:latin typeface="+mn-lt"/>
              </a:defRPr>
            </a:lvl4pPr>
            <a:lvl5pPr marL="2057400" indent="-228600" algn="l" rtl="0" eaLnBrk="0" fontAlgn="base" hangingPunct="0">
              <a:spcBef>
                <a:spcPct val="20000"/>
              </a:spcBef>
              <a:spcAft>
                <a:spcPct val="0"/>
              </a:spcAft>
              <a:buChar char="»"/>
              <a:defRPr sz="2000">
                <a:solidFill>
                  <a:srgbClr val="4D4D4D"/>
                </a:solidFill>
                <a:latin typeface="+mn-lt"/>
              </a:defRPr>
            </a:lvl5pPr>
            <a:lvl6pPr marL="2514600" indent="-228600" algn="l" rtl="0" eaLnBrk="0" fontAlgn="base" hangingPunct="0">
              <a:spcBef>
                <a:spcPct val="20000"/>
              </a:spcBef>
              <a:spcAft>
                <a:spcPct val="0"/>
              </a:spcAft>
              <a:buChar char="»"/>
              <a:defRPr sz="2000">
                <a:solidFill>
                  <a:srgbClr val="4D4D4D"/>
                </a:solidFill>
                <a:latin typeface="+mn-lt"/>
              </a:defRPr>
            </a:lvl6pPr>
            <a:lvl7pPr marL="2971800" indent="-228600" algn="l" rtl="0" eaLnBrk="0" fontAlgn="base" hangingPunct="0">
              <a:spcBef>
                <a:spcPct val="20000"/>
              </a:spcBef>
              <a:spcAft>
                <a:spcPct val="0"/>
              </a:spcAft>
              <a:buChar char="»"/>
              <a:defRPr sz="2000">
                <a:solidFill>
                  <a:srgbClr val="4D4D4D"/>
                </a:solidFill>
                <a:latin typeface="+mn-lt"/>
              </a:defRPr>
            </a:lvl7pPr>
            <a:lvl8pPr marL="3429000" indent="-228600" algn="l" rtl="0" eaLnBrk="0" fontAlgn="base" hangingPunct="0">
              <a:spcBef>
                <a:spcPct val="20000"/>
              </a:spcBef>
              <a:spcAft>
                <a:spcPct val="0"/>
              </a:spcAft>
              <a:buChar char="»"/>
              <a:defRPr sz="2000">
                <a:solidFill>
                  <a:srgbClr val="4D4D4D"/>
                </a:solidFill>
                <a:latin typeface="+mn-lt"/>
              </a:defRPr>
            </a:lvl8pPr>
            <a:lvl9pPr marL="3886200" indent="-228600" algn="l" rtl="0" eaLnBrk="0" fontAlgn="base" hangingPunct="0">
              <a:spcBef>
                <a:spcPct val="20000"/>
              </a:spcBef>
              <a:spcAft>
                <a:spcPct val="0"/>
              </a:spcAft>
              <a:buChar char="»"/>
              <a:defRPr sz="2000">
                <a:solidFill>
                  <a:srgbClr val="4D4D4D"/>
                </a:solidFill>
                <a:latin typeface="+mn-lt"/>
              </a:defRPr>
            </a:lvl9pPr>
          </a:lstStyle>
          <a:p>
            <a:r>
              <a:rPr lang="en-US" sz="2000" b="0" i="0" kern="0" dirty="0" smtClean="0"/>
              <a:t>Evolution of anharmonicity/off centering in </a:t>
            </a:r>
            <a:r>
              <a:rPr lang="en-US" sz="2000" b="0" i="0" kern="0" dirty="0" err="1" smtClean="0"/>
              <a:t>SnTe</a:t>
            </a:r>
            <a:endParaRPr lang="en-US" sz="2000" b="0" i="0" kern="0" dirty="0" smtClean="0"/>
          </a:p>
          <a:p>
            <a:r>
              <a:rPr lang="en-US" sz="2000" b="0" i="0" kern="0" dirty="0" smtClean="0"/>
              <a:t>Knox, Bozin, SJLB et al PRB 14</a:t>
            </a:r>
          </a:p>
          <a:p>
            <a:endParaRPr lang="en-US" b="0" i="0" kern="0" dirty="0"/>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1012" y="926388"/>
            <a:ext cx="4031215" cy="4941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99636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88" y="152400"/>
            <a:ext cx="6284912" cy="5979256"/>
          </a:xfrm>
        </p:spPr>
        <p:txBody>
          <a:bodyPr/>
          <a:lstStyle/>
          <a:p>
            <a:pPr marL="0" indent="0">
              <a:buNone/>
            </a:pPr>
            <a:r>
              <a:rPr lang="en-US" dirty="0"/>
              <a:t>"International educational exchange is the most significant current project designed to continue the process of humanizing mankind to the point, we would hope, that men can learn to live in peace--eventually even to cooperate in constructive activities rather than compete in a mindless contest of mutual destruction....We must try to expand the boundaries of human wisdom, empathy and perception, and there is no way of doing that except through education</a:t>
            </a:r>
            <a:r>
              <a:rPr lang="en-US" dirty="0" smtClean="0"/>
              <a:t>.“</a:t>
            </a:r>
          </a:p>
          <a:p>
            <a:pPr marL="0" indent="0">
              <a:buNone/>
            </a:pPr>
            <a:endParaRPr lang="en-US" dirty="0" smtClean="0"/>
          </a:p>
          <a:p>
            <a:pPr marL="0" indent="0">
              <a:buNone/>
            </a:pPr>
            <a:r>
              <a:rPr lang="en-US" dirty="0" smtClean="0"/>
              <a:t> </a:t>
            </a:r>
            <a:r>
              <a:rPr lang="en-US" dirty="0"/>
              <a:t>[Senator J. William Fulbright, from remarks on the occasion of the thirtieth anniversary of the Fulbright Program, 1976]</a:t>
            </a:r>
            <a:endParaRPr lang="en-US" dirty="0"/>
          </a:p>
        </p:txBody>
      </p:sp>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9212" y="4419600"/>
            <a:ext cx="3659029"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51104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141" y="0"/>
            <a:ext cx="8912543" cy="1143000"/>
          </a:xfrm>
        </p:spPr>
        <p:txBody>
          <a:bodyPr>
            <a:normAutofit/>
          </a:bodyPr>
          <a:lstStyle/>
          <a:p>
            <a:r>
              <a:rPr lang="en-US" sz="3600" dirty="0" smtClean="0"/>
              <a:t>Materials for </a:t>
            </a:r>
            <a:r>
              <a:rPr lang="en-US" sz="3600" dirty="0"/>
              <a:t>c</a:t>
            </a:r>
            <a:r>
              <a:rPr lang="en-US" sz="3600" dirty="0" smtClean="0"/>
              <a:t>hemical separations</a:t>
            </a:r>
            <a:endParaRPr lang="en-US" sz="3600" dirty="0"/>
          </a:p>
        </p:txBody>
      </p:sp>
      <p:pic>
        <p:nvPicPr>
          <p:cNvPr id="5" name="Picture 2" descr="C:\Users\ad\Desktop\ZRP_PAPER\FIGRUESSSSSSSSSSSSSSSS\ZrP_FIT.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914401"/>
            <a:ext cx="6931978" cy="56515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ad\Desktop\ZRP_PAPER\FIGRUESSSSSSSSSSSSSSSS\Sample_3_render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6444" y="3352800"/>
            <a:ext cx="3069876" cy="1315839"/>
          </a:xfrm>
          <a:prstGeom prst="rect">
            <a:avLst/>
          </a:prstGeom>
          <a:noFill/>
          <a:extLst>
            <a:ext uri="{909E8E84-426E-40DD-AFC4-6F175D3DCCD1}">
              <a14:hiddenFill xmlns:a14="http://schemas.microsoft.com/office/drawing/2010/main">
                <a:solidFill>
                  <a:srgbClr val="FFFFFF"/>
                </a:solidFill>
              </a14:hiddenFill>
            </a:ext>
          </a:extLst>
        </p:spPr>
      </p:pic>
      <p:sp>
        <p:nvSpPr>
          <p:cNvPr id="3" name="Left-Right Arrow 2"/>
          <p:cNvSpPr/>
          <p:nvPr/>
        </p:nvSpPr>
        <p:spPr bwMode="auto">
          <a:xfrm>
            <a:off x="1141412" y="5486400"/>
            <a:ext cx="4876800" cy="304800"/>
          </a:xfrm>
          <a:prstGeom prst="leftRightArrow">
            <a:avLst/>
          </a:prstGeom>
          <a:solidFill>
            <a:schemeClr val="accent2">
              <a:lumMod val="75000"/>
              <a:alpha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smtClean="0">
              <a:ln>
                <a:noFill/>
              </a:ln>
              <a:solidFill>
                <a:schemeClr val="tx1"/>
              </a:solidFill>
              <a:effectLst/>
              <a:latin typeface="Symbol" pitchFamily="18" charset="2"/>
            </a:endParaRPr>
          </a:p>
        </p:txBody>
      </p:sp>
      <p:sp>
        <p:nvSpPr>
          <p:cNvPr id="6" name="Left-Right Arrow 5"/>
          <p:cNvSpPr/>
          <p:nvPr/>
        </p:nvSpPr>
        <p:spPr bwMode="auto">
          <a:xfrm>
            <a:off x="6816444" y="4572000"/>
            <a:ext cx="3069876" cy="304800"/>
          </a:xfrm>
          <a:prstGeom prst="leftRightArrow">
            <a:avLst/>
          </a:prstGeom>
          <a:solidFill>
            <a:schemeClr val="accent2">
              <a:lumMod val="75000"/>
              <a:alpha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smtClean="0">
              <a:ln>
                <a:noFill/>
              </a:ln>
              <a:solidFill>
                <a:schemeClr val="tx1"/>
              </a:solidFill>
              <a:effectLst/>
              <a:latin typeface="Symbol" pitchFamily="18" charset="2"/>
            </a:endParaRPr>
          </a:p>
        </p:txBody>
      </p:sp>
      <p:pic>
        <p:nvPicPr>
          <p:cNvPr id="7" name="Picture 2" descr="C:\Users\ad\Desktop\ZRP_PAPER\FIGRUESSSSSSSSSSSSSSSS\lab_xr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6812" y="77337"/>
            <a:ext cx="2817812" cy="419307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8" name="Down Arrow 7"/>
          <p:cNvSpPr/>
          <p:nvPr/>
        </p:nvSpPr>
        <p:spPr bwMode="auto">
          <a:xfrm>
            <a:off x="3579812" y="4270412"/>
            <a:ext cx="685800" cy="398227"/>
          </a:xfrm>
          <a:prstGeom prst="downArrow">
            <a:avLst/>
          </a:prstGeom>
          <a:solidFill>
            <a:srgbClr val="800000">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smtClean="0">
              <a:ln>
                <a:noFill/>
              </a:ln>
              <a:solidFill>
                <a:schemeClr val="tx1"/>
              </a:solidFill>
              <a:effectLst/>
              <a:latin typeface="Symbol" pitchFamily="18" charset="2"/>
            </a:endParaRPr>
          </a:p>
        </p:txBody>
      </p:sp>
      <p:sp>
        <p:nvSpPr>
          <p:cNvPr id="9" name="Down Arrow 8"/>
          <p:cNvSpPr/>
          <p:nvPr/>
        </p:nvSpPr>
        <p:spPr bwMode="auto">
          <a:xfrm rot="16200000">
            <a:off x="5545728" y="3596687"/>
            <a:ext cx="504999" cy="1693626"/>
          </a:xfrm>
          <a:prstGeom prst="downArrow">
            <a:avLst>
              <a:gd name="adj1" fmla="val 58085"/>
              <a:gd name="adj2" fmla="val 46020"/>
            </a:avLst>
          </a:prstGeom>
          <a:solidFill>
            <a:srgbClr val="800000">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smtClean="0">
              <a:ln>
                <a:noFill/>
              </a:ln>
              <a:solidFill>
                <a:schemeClr val="tx1"/>
              </a:solidFill>
              <a:effectLst/>
              <a:latin typeface="Symbol" pitchFamily="18" charset="2"/>
            </a:endParaRPr>
          </a:p>
        </p:txBody>
      </p:sp>
      <p:pic>
        <p:nvPicPr>
          <p:cNvPr id="10" name="Picture 9" descr="UMOF.jpg"/>
          <p:cNvPicPr>
            <a:picLocks noChangeAspect="1"/>
          </p:cNvPicPr>
          <p:nvPr/>
        </p:nvPicPr>
        <p:blipFill>
          <a:blip r:embed="rId5" cstate="print"/>
          <a:srcRect b="1697"/>
          <a:stretch>
            <a:fillRect/>
          </a:stretch>
        </p:blipFill>
        <p:spPr>
          <a:xfrm flipH="1">
            <a:off x="6857145" y="77337"/>
            <a:ext cx="3047267" cy="2894463"/>
          </a:xfrm>
          <a:prstGeom prst="rect">
            <a:avLst/>
          </a:prstGeom>
        </p:spPr>
      </p:pic>
      <p:sp>
        <p:nvSpPr>
          <p:cNvPr id="11" name="Down Arrow 10"/>
          <p:cNvSpPr/>
          <p:nvPr/>
        </p:nvSpPr>
        <p:spPr bwMode="auto">
          <a:xfrm rot="10800000">
            <a:off x="8037878" y="2972905"/>
            <a:ext cx="685800" cy="398227"/>
          </a:xfrm>
          <a:prstGeom prst="downArrow">
            <a:avLst/>
          </a:prstGeom>
          <a:solidFill>
            <a:srgbClr val="800000">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smtClean="0">
              <a:ln>
                <a:noFill/>
              </a:ln>
              <a:solidFill>
                <a:schemeClr val="tx1"/>
              </a:solidFill>
              <a:effectLst/>
              <a:latin typeface="Symbol" pitchFamily="18" charset="2"/>
            </a:endParaRPr>
          </a:p>
        </p:txBody>
      </p:sp>
    </p:spTree>
    <p:extLst>
      <p:ext uri="{BB962C8B-B14F-4D97-AF65-F5344CB8AC3E}">
        <p14:creationId xmlns:p14="http://schemas.microsoft.com/office/powerpoint/2010/main" val="417682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9"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throughput allows studies of in-situ synthesis</a:t>
            </a:r>
          </a:p>
        </p:txBody>
      </p:sp>
      <p:sp>
        <p:nvSpPr>
          <p:cNvPr id="3" name="Content Placeholder 2"/>
          <p:cNvSpPr>
            <a:spLocks noGrp="1"/>
          </p:cNvSpPr>
          <p:nvPr>
            <p:ph idx="1"/>
          </p:nvPr>
        </p:nvSpPr>
        <p:spPr/>
        <p:txBody>
          <a:bodyPr/>
          <a:lstStyle/>
          <a:p>
            <a:r>
              <a:rPr lang="en-US" dirty="0" smtClean="0"/>
              <a:t>We can see precursor species in solution</a:t>
            </a:r>
          </a:p>
          <a:p>
            <a:r>
              <a:rPr lang="en-US" dirty="0" smtClean="0"/>
              <a:t>We can measure Nanoparticle structural parameters</a:t>
            </a:r>
          </a:p>
          <a:p>
            <a:r>
              <a:rPr lang="en-US" dirty="0" smtClean="0"/>
              <a:t>High energy x-rays can penetrate relatively thick walled vessels</a:t>
            </a:r>
          </a:p>
          <a:p>
            <a:endParaRPr lang="en-US" dirty="0"/>
          </a:p>
          <a:p>
            <a:pPr marL="0" indent="0">
              <a:buNone/>
            </a:pPr>
            <a:r>
              <a:rPr lang="en-US" dirty="0" smtClean="0"/>
              <a:t>=&gt; Let’s do in-situ studies of synthesis</a:t>
            </a:r>
          </a:p>
          <a:p>
            <a:r>
              <a:rPr lang="en-US" dirty="0" smtClean="0"/>
              <a:t>Rich collaboration with the group of Bo </a:t>
            </a:r>
            <a:r>
              <a:rPr lang="en-US" dirty="0" err="1" smtClean="0"/>
              <a:t>Iversen</a:t>
            </a:r>
            <a:r>
              <a:rPr lang="en-US" dirty="0" smtClean="0"/>
              <a:t> (Aarhus)</a:t>
            </a:r>
          </a:p>
        </p:txBody>
      </p:sp>
      <p:pic>
        <p:nvPicPr>
          <p:cNvPr id="1734658" name="Picture 2" descr="C:\billinge\papers\2013\proposals\13bg_NSF\trunk\figures\insituF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5336" y="4290384"/>
            <a:ext cx="5705476" cy="25676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770811" y="5574192"/>
            <a:ext cx="2132013" cy="646331"/>
          </a:xfrm>
          <a:prstGeom prst="rect">
            <a:avLst/>
          </a:prstGeom>
          <a:noFill/>
        </p:spPr>
        <p:txBody>
          <a:bodyPr wrap="square" rtlCol="0">
            <a:spAutoFit/>
          </a:bodyPr>
          <a:lstStyle/>
          <a:p>
            <a:r>
              <a:rPr lang="en-US" sz="1800" b="0" i="0" dirty="0" smtClean="0">
                <a:solidFill>
                  <a:schemeClr val="bg1">
                    <a:lumMod val="65000"/>
                  </a:schemeClr>
                </a:solidFill>
                <a:latin typeface="+mj-lt"/>
              </a:rPr>
              <a:t>Image credit </a:t>
            </a:r>
            <a:r>
              <a:rPr lang="en-US" sz="1800" b="0" i="0" dirty="0" err="1" smtClean="0">
                <a:solidFill>
                  <a:schemeClr val="bg1">
                    <a:lumMod val="65000"/>
                  </a:schemeClr>
                </a:solidFill>
                <a:latin typeface="+mj-lt"/>
              </a:rPr>
              <a:t>Christoffer</a:t>
            </a:r>
            <a:r>
              <a:rPr lang="en-US" sz="1800" b="0" i="0" dirty="0" smtClean="0">
                <a:solidFill>
                  <a:schemeClr val="bg1">
                    <a:lumMod val="65000"/>
                  </a:schemeClr>
                </a:solidFill>
                <a:latin typeface="+mj-lt"/>
              </a:rPr>
              <a:t> </a:t>
            </a:r>
            <a:r>
              <a:rPr lang="en-US" sz="1800" b="0" i="0" dirty="0" err="1" smtClean="0">
                <a:solidFill>
                  <a:schemeClr val="bg1">
                    <a:lumMod val="65000"/>
                  </a:schemeClr>
                </a:solidFill>
                <a:latin typeface="+mj-lt"/>
              </a:rPr>
              <a:t>Tyrsted</a:t>
            </a:r>
            <a:endParaRPr lang="en-US" sz="1800" b="0" i="0" dirty="0" smtClean="0">
              <a:solidFill>
                <a:schemeClr val="bg1">
                  <a:lumMod val="65000"/>
                </a:schemeClr>
              </a:solidFill>
              <a:latin typeface="+mj-lt"/>
            </a:endParaRPr>
          </a:p>
        </p:txBody>
      </p:sp>
    </p:spTree>
    <p:extLst>
      <p:ext uri="{BB962C8B-B14F-4D97-AF65-F5344CB8AC3E}">
        <p14:creationId xmlns:p14="http://schemas.microsoft.com/office/powerpoint/2010/main" val="28262441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81388" y="434975"/>
            <a:ext cx="7670424" cy="609600"/>
          </a:xfrm>
        </p:spPr>
        <p:txBody>
          <a:bodyPr/>
          <a:lstStyle/>
          <a:p>
            <a:r>
              <a:rPr lang="en-US" dirty="0" smtClean="0"/>
              <a:t>PDF analysis of in situ SnO</a:t>
            </a:r>
            <a:r>
              <a:rPr lang="en-US" baseline="-25000" dirty="0" smtClean="0"/>
              <a:t>2</a:t>
            </a:r>
            <a:r>
              <a:rPr lang="en-US" dirty="0" smtClean="0"/>
              <a:t> formation</a:t>
            </a:r>
          </a:p>
        </p:txBody>
      </p:sp>
      <p:sp>
        <p:nvSpPr>
          <p:cNvPr id="9" name="Rectangle 3"/>
          <p:cNvSpPr txBox="1">
            <a:spLocks noChangeArrowheads="1"/>
          </p:cNvSpPr>
          <p:nvPr/>
        </p:nvSpPr>
        <p:spPr bwMode="auto">
          <a:xfrm>
            <a:off x="74612" y="1146609"/>
            <a:ext cx="7510535" cy="1627187"/>
          </a:xfrm>
          <a:prstGeom prst="rect">
            <a:avLst/>
          </a:prstGeom>
          <a:noFill/>
          <a:ln w="9525">
            <a:noFill/>
            <a:miter lim="800000"/>
            <a:headEnd/>
            <a:tailEnd/>
          </a:ln>
        </p:spPr>
        <p:txBody>
          <a:bodyPr/>
          <a:lstStyle/>
          <a:p>
            <a:pPr marL="342900" indent="-342900" defTabSz="914400">
              <a:spcBef>
                <a:spcPct val="18000"/>
              </a:spcBef>
              <a:buClrTx/>
              <a:buSzTx/>
              <a:buFontTx/>
              <a:buBlip>
                <a:blip r:embed="rId2"/>
              </a:buBlip>
              <a:defRPr/>
            </a:pPr>
            <a:r>
              <a:rPr lang="en-US" sz="1600" b="0" i="0" kern="0" dirty="0">
                <a:solidFill>
                  <a:srgbClr val="003366"/>
                </a:solidFill>
                <a:latin typeface="Verdana"/>
                <a:cs typeface="Arial"/>
              </a:rPr>
              <a:t>in-situ studies of SnO</a:t>
            </a:r>
            <a:r>
              <a:rPr lang="en-US" sz="1600" b="0" i="0" kern="0" baseline="-25000" dirty="0">
                <a:solidFill>
                  <a:srgbClr val="003366"/>
                </a:solidFill>
                <a:latin typeface="Verdana"/>
                <a:cs typeface="Arial"/>
              </a:rPr>
              <a:t>2</a:t>
            </a:r>
            <a:r>
              <a:rPr lang="en-US" sz="1600" b="0" i="0" kern="0" dirty="0">
                <a:solidFill>
                  <a:srgbClr val="003366"/>
                </a:solidFill>
                <a:latin typeface="Verdana"/>
                <a:cs typeface="Arial"/>
              </a:rPr>
              <a:t> formation during hydrothermal synthesis,</a:t>
            </a:r>
          </a:p>
          <a:p>
            <a:pPr marL="342900" indent="-342900" defTabSz="914400">
              <a:spcBef>
                <a:spcPct val="18000"/>
              </a:spcBef>
              <a:buClrTx/>
              <a:buSzTx/>
              <a:buFontTx/>
              <a:buBlip>
                <a:blip r:embed="rId2"/>
              </a:buBlip>
              <a:defRPr/>
            </a:pPr>
            <a:r>
              <a:rPr lang="en-US" sz="1600" b="0" i="0" kern="0" dirty="0">
                <a:solidFill>
                  <a:srgbClr val="003366"/>
                </a:solidFill>
                <a:latin typeface="Verdana"/>
                <a:cs typeface="Arial"/>
              </a:rPr>
              <a:t>PDF measured every 7 seconds at an synchrotron x-ray source</a:t>
            </a:r>
          </a:p>
          <a:p>
            <a:pPr marL="342900" indent="-342900" defTabSz="914400">
              <a:spcBef>
                <a:spcPct val="18000"/>
              </a:spcBef>
              <a:buClrTx/>
              <a:buSzTx/>
              <a:buFontTx/>
              <a:buBlip>
                <a:blip r:embed="rId2"/>
              </a:buBlip>
              <a:defRPr/>
            </a:pPr>
            <a:r>
              <a:rPr lang="en-US" sz="1600" b="0" i="0" kern="0" dirty="0">
                <a:solidFill>
                  <a:srgbClr val="003366"/>
                </a:solidFill>
                <a:latin typeface="Verdana"/>
                <a:cs typeface="Arial"/>
              </a:rPr>
              <a:t>measured PDFs were fitted as a two-phase mixture of SnCl</a:t>
            </a:r>
            <a:r>
              <a:rPr lang="en-US" sz="1600" b="0" i="0" kern="0" baseline="-25000" dirty="0">
                <a:solidFill>
                  <a:srgbClr val="003366"/>
                </a:solidFill>
                <a:latin typeface="Verdana"/>
                <a:cs typeface="Arial"/>
              </a:rPr>
              <a:t>4</a:t>
            </a:r>
            <a:r>
              <a:rPr lang="en-US" sz="1600" b="0" i="0" kern="0" dirty="0">
                <a:solidFill>
                  <a:srgbClr val="003366"/>
                </a:solidFill>
                <a:latin typeface="Verdana"/>
                <a:cs typeface="Arial"/>
              </a:rPr>
              <a:t>.2H</a:t>
            </a:r>
            <a:r>
              <a:rPr lang="en-US" sz="1600" b="0" i="0" kern="0" baseline="-25000" dirty="0">
                <a:solidFill>
                  <a:srgbClr val="003366"/>
                </a:solidFill>
                <a:latin typeface="Verdana"/>
                <a:cs typeface="Arial"/>
              </a:rPr>
              <a:t>2</a:t>
            </a:r>
            <a:r>
              <a:rPr lang="en-US" sz="1600" b="0" i="0" kern="0" dirty="0">
                <a:solidFill>
                  <a:srgbClr val="003366"/>
                </a:solidFill>
                <a:latin typeface="Verdana"/>
                <a:cs typeface="Arial"/>
              </a:rPr>
              <a:t>O molecules and SnO</a:t>
            </a:r>
            <a:r>
              <a:rPr lang="en-US" sz="1600" b="0" i="0" kern="0" baseline="-25000" dirty="0">
                <a:solidFill>
                  <a:srgbClr val="003366"/>
                </a:solidFill>
                <a:latin typeface="Verdana"/>
                <a:cs typeface="Arial"/>
              </a:rPr>
              <a:t>2</a:t>
            </a:r>
            <a:r>
              <a:rPr lang="en-US" sz="1600" b="0" i="0" kern="0" dirty="0">
                <a:solidFill>
                  <a:srgbClr val="003366"/>
                </a:solidFill>
                <a:latin typeface="Verdana"/>
                <a:cs typeface="Arial"/>
              </a:rPr>
              <a:t> crystallites</a:t>
            </a:r>
          </a:p>
          <a:p>
            <a:pPr marL="342900" indent="-342900" defTabSz="914400">
              <a:spcBef>
                <a:spcPct val="18000"/>
              </a:spcBef>
              <a:buClrTx/>
              <a:buSzTx/>
              <a:buFontTx/>
              <a:buBlip>
                <a:blip r:embed="rId2"/>
              </a:buBlip>
              <a:defRPr/>
            </a:pPr>
            <a:r>
              <a:rPr lang="en-US" sz="1600" b="0" i="0" kern="0" dirty="0">
                <a:solidFill>
                  <a:srgbClr val="003366"/>
                </a:solidFill>
                <a:latin typeface="Verdana"/>
                <a:cs typeface="Arial"/>
              </a:rPr>
              <a:t>time dependence of the precursor-target ratios and the crystallite size</a:t>
            </a:r>
          </a:p>
        </p:txBody>
      </p:sp>
      <p:pic>
        <p:nvPicPr>
          <p:cNvPr id="43012" name="Picture 8" descr="figsno2twophaseg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798" y="2854325"/>
            <a:ext cx="5460308"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9" descr="jense_jacs12-Fig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21349" y="2752725"/>
            <a:ext cx="4081477"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 Box 14"/>
          <p:cNvSpPr txBox="1">
            <a:spLocks noChangeArrowheads="1"/>
          </p:cNvSpPr>
          <p:nvPr/>
        </p:nvSpPr>
        <p:spPr bwMode="auto">
          <a:xfrm>
            <a:off x="844148" y="6019800"/>
            <a:ext cx="5126775" cy="311150"/>
          </a:xfrm>
          <a:prstGeom prst="rect">
            <a:avLst/>
          </a:prstGeom>
          <a:noFill/>
          <a:ln w="635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bg1"/>
                </a:solidFill>
                <a:latin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bg1"/>
                </a:solidFill>
                <a:latin typeface="Arial"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bg1"/>
                </a:solidFill>
                <a:latin typeface="Arial"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bg1"/>
                </a:solidFill>
                <a:latin typeface="Arial"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bg1"/>
                </a:solidFill>
                <a:latin typeface="Arial" charset="0"/>
              </a:defRPr>
            </a:lvl5pPr>
            <a:lvl6pPr marL="25146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bg1"/>
                </a:solidFill>
                <a:latin typeface="Arial" charset="0"/>
              </a:defRPr>
            </a:lvl6pPr>
            <a:lvl7pPr marL="29718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bg1"/>
                </a:solidFill>
                <a:latin typeface="Arial" charset="0"/>
              </a:defRPr>
            </a:lvl7pPr>
            <a:lvl8pPr marL="34290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bg1"/>
                </a:solidFill>
                <a:latin typeface="Arial" charset="0"/>
              </a:defRPr>
            </a:lvl8pPr>
            <a:lvl9pPr marL="38862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bg1"/>
                </a:solidFill>
                <a:latin typeface="Arial" charset="0"/>
              </a:defRPr>
            </a:lvl9pPr>
          </a:lstStyle>
          <a:p>
            <a:pPr algn="ctr"/>
            <a:r>
              <a:rPr lang="fr-FR" b="0" i="0" dirty="0">
                <a:solidFill>
                  <a:srgbClr val="003366"/>
                </a:solidFill>
              </a:rPr>
              <a:t>K. M. Jensen, et al., J. Am. </a:t>
            </a:r>
            <a:r>
              <a:rPr lang="fr-FR" b="0" i="0" dirty="0" err="1">
                <a:solidFill>
                  <a:srgbClr val="003366"/>
                </a:solidFill>
              </a:rPr>
              <a:t>Chem</a:t>
            </a:r>
            <a:r>
              <a:rPr lang="fr-FR" b="0" i="0" dirty="0">
                <a:solidFill>
                  <a:srgbClr val="003366"/>
                </a:solidFill>
              </a:rPr>
              <a:t>. Soc., 134, 6785 (2012)</a:t>
            </a:r>
            <a:endParaRPr lang="en-GB" b="0" i="0" dirty="0">
              <a:solidFill>
                <a:srgbClr val="003366"/>
              </a:solidFill>
            </a:endParaRPr>
          </a:p>
        </p:txBody>
      </p:sp>
      <p:pic>
        <p:nvPicPr>
          <p:cNvPr id="43015" name="Picture 10" descr="sncl4o2-f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1559" y="2863850"/>
            <a:ext cx="97137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TextBox 12"/>
          <p:cNvSpPr txBox="1">
            <a:spLocks noChangeArrowheads="1"/>
          </p:cNvSpPr>
          <p:nvPr/>
        </p:nvSpPr>
        <p:spPr bwMode="auto">
          <a:xfrm>
            <a:off x="6393856" y="3684588"/>
            <a:ext cx="81945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bg1"/>
                </a:solidFill>
                <a:latin typeface="Arial" charset="0"/>
              </a:defRPr>
            </a:lvl1pPr>
            <a:lvl2pPr marL="742950" indent="-285750">
              <a:defRPr sz="1400">
                <a:solidFill>
                  <a:schemeClr val="bg1"/>
                </a:solidFill>
                <a:latin typeface="Arial" charset="0"/>
              </a:defRPr>
            </a:lvl2pPr>
            <a:lvl3pPr marL="1143000" indent="-228600">
              <a:defRPr sz="1400">
                <a:solidFill>
                  <a:schemeClr val="bg1"/>
                </a:solidFill>
                <a:latin typeface="Arial" charset="0"/>
              </a:defRPr>
            </a:lvl3pPr>
            <a:lvl4pPr marL="1600200" indent="-228600">
              <a:defRPr sz="1400">
                <a:solidFill>
                  <a:schemeClr val="bg1"/>
                </a:solidFill>
                <a:latin typeface="Arial" charset="0"/>
              </a:defRPr>
            </a:lvl4pPr>
            <a:lvl5pPr marL="2057400" indent="-228600">
              <a:defRPr sz="1400">
                <a:solidFill>
                  <a:schemeClr val="bg1"/>
                </a:solidFill>
                <a:latin typeface="Arial" charset="0"/>
              </a:defRPr>
            </a:lvl5pPr>
            <a:lvl6pPr marL="2514600" indent="-228600" defTabSz="457200" eaLnBrk="0" fontAlgn="base" hangingPunct="0">
              <a:spcBef>
                <a:spcPct val="0"/>
              </a:spcBef>
              <a:spcAft>
                <a:spcPct val="0"/>
              </a:spcAft>
              <a:buClr>
                <a:srgbClr val="000000"/>
              </a:buClr>
              <a:buSzPct val="100000"/>
              <a:buFont typeface="Arial" charset="0"/>
              <a:defRPr sz="1400">
                <a:solidFill>
                  <a:schemeClr val="bg1"/>
                </a:solidFill>
                <a:latin typeface="Arial" charset="0"/>
              </a:defRPr>
            </a:lvl6pPr>
            <a:lvl7pPr marL="2971800" indent="-228600" defTabSz="457200" eaLnBrk="0" fontAlgn="base" hangingPunct="0">
              <a:spcBef>
                <a:spcPct val="0"/>
              </a:spcBef>
              <a:spcAft>
                <a:spcPct val="0"/>
              </a:spcAft>
              <a:buClr>
                <a:srgbClr val="000000"/>
              </a:buClr>
              <a:buSzPct val="100000"/>
              <a:buFont typeface="Arial" charset="0"/>
              <a:defRPr sz="1400">
                <a:solidFill>
                  <a:schemeClr val="bg1"/>
                </a:solidFill>
                <a:latin typeface="Arial" charset="0"/>
              </a:defRPr>
            </a:lvl7pPr>
            <a:lvl8pPr marL="3429000" indent="-228600" defTabSz="457200" eaLnBrk="0" fontAlgn="base" hangingPunct="0">
              <a:spcBef>
                <a:spcPct val="0"/>
              </a:spcBef>
              <a:spcAft>
                <a:spcPct val="0"/>
              </a:spcAft>
              <a:buClr>
                <a:srgbClr val="000000"/>
              </a:buClr>
              <a:buSzPct val="100000"/>
              <a:buFont typeface="Arial" charset="0"/>
              <a:defRPr sz="1400">
                <a:solidFill>
                  <a:schemeClr val="bg1"/>
                </a:solidFill>
                <a:latin typeface="Arial" charset="0"/>
              </a:defRPr>
            </a:lvl8pPr>
            <a:lvl9pPr marL="3886200" indent="-228600" defTabSz="457200" eaLnBrk="0" fontAlgn="base" hangingPunct="0">
              <a:spcBef>
                <a:spcPct val="0"/>
              </a:spcBef>
              <a:spcAft>
                <a:spcPct val="0"/>
              </a:spcAft>
              <a:buClr>
                <a:srgbClr val="000000"/>
              </a:buClr>
              <a:buSzPct val="100000"/>
              <a:buFont typeface="Arial" charset="0"/>
              <a:defRPr sz="1400">
                <a:solidFill>
                  <a:schemeClr val="bg1"/>
                </a:solidFill>
                <a:latin typeface="Arial" charset="0"/>
              </a:defRPr>
            </a:lvl9pPr>
          </a:lstStyle>
          <a:p>
            <a:r>
              <a:rPr lang="en-US" sz="1300" b="1">
                <a:solidFill>
                  <a:srgbClr val="FF0000"/>
                </a:solidFill>
              </a:rPr>
              <a:t>SnCl</a:t>
            </a:r>
            <a:r>
              <a:rPr lang="en-US" sz="1300" b="1" baseline="-25000">
                <a:solidFill>
                  <a:srgbClr val="FF0000"/>
                </a:solidFill>
              </a:rPr>
              <a:t>4</a:t>
            </a:r>
            <a:r>
              <a:rPr lang="en-US" sz="1300" b="1">
                <a:solidFill>
                  <a:srgbClr val="FF0000"/>
                </a:solidFill>
              </a:rPr>
              <a:t>O</a:t>
            </a:r>
            <a:r>
              <a:rPr lang="en-US" sz="1300" b="1" baseline="-25000">
                <a:solidFill>
                  <a:srgbClr val="FF0000"/>
                </a:solidFill>
              </a:rPr>
              <a:t>2</a:t>
            </a:r>
          </a:p>
        </p:txBody>
      </p:sp>
      <p:sp>
        <p:nvSpPr>
          <p:cNvPr id="43017" name="TextBox 13"/>
          <p:cNvSpPr txBox="1">
            <a:spLocks noChangeArrowheads="1"/>
          </p:cNvSpPr>
          <p:nvPr/>
        </p:nvSpPr>
        <p:spPr bwMode="auto">
          <a:xfrm>
            <a:off x="6393856" y="4087813"/>
            <a:ext cx="59022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bg1"/>
                </a:solidFill>
                <a:latin typeface="Arial" charset="0"/>
              </a:defRPr>
            </a:lvl1pPr>
            <a:lvl2pPr marL="742950" indent="-285750">
              <a:defRPr sz="1400">
                <a:solidFill>
                  <a:schemeClr val="bg1"/>
                </a:solidFill>
                <a:latin typeface="Arial" charset="0"/>
              </a:defRPr>
            </a:lvl2pPr>
            <a:lvl3pPr marL="1143000" indent="-228600">
              <a:defRPr sz="1400">
                <a:solidFill>
                  <a:schemeClr val="bg1"/>
                </a:solidFill>
                <a:latin typeface="Arial" charset="0"/>
              </a:defRPr>
            </a:lvl3pPr>
            <a:lvl4pPr marL="1600200" indent="-228600">
              <a:defRPr sz="1400">
                <a:solidFill>
                  <a:schemeClr val="bg1"/>
                </a:solidFill>
                <a:latin typeface="Arial" charset="0"/>
              </a:defRPr>
            </a:lvl4pPr>
            <a:lvl5pPr marL="2057400" indent="-228600">
              <a:defRPr sz="1400">
                <a:solidFill>
                  <a:schemeClr val="bg1"/>
                </a:solidFill>
                <a:latin typeface="Arial" charset="0"/>
              </a:defRPr>
            </a:lvl5pPr>
            <a:lvl6pPr marL="2514600" indent="-228600" defTabSz="457200" eaLnBrk="0" fontAlgn="base" hangingPunct="0">
              <a:spcBef>
                <a:spcPct val="0"/>
              </a:spcBef>
              <a:spcAft>
                <a:spcPct val="0"/>
              </a:spcAft>
              <a:buClr>
                <a:srgbClr val="000000"/>
              </a:buClr>
              <a:buSzPct val="100000"/>
              <a:buFont typeface="Arial" charset="0"/>
              <a:defRPr sz="1400">
                <a:solidFill>
                  <a:schemeClr val="bg1"/>
                </a:solidFill>
                <a:latin typeface="Arial" charset="0"/>
              </a:defRPr>
            </a:lvl6pPr>
            <a:lvl7pPr marL="2971800" indent="-228600" defTabSz="457200" eaLnBrk="0" fontAlgn="base" hangingPunct="0">
              <a:spcBef>
                <a:spcPct val="0"/>
              </a:spcBef>
              <a:spcAft>
                <a:spcPct val="0"/>
              </a:spcAft>
              <a:buClr>
                <a:srgbClr val="000000"/>
              </a:buClr>
              <a:buSzPct val="100000"/>
              <a:buFont typeface="Arial" charset="0"/>
              <a:defRPr sz="1400">
                <a:solidFill>
                  <a:schemeClr val="bg1"/>
                </a:solidFill>
                <a:latin typeface="Arial" charset="0"/>
              </a:defRPr>
            </a:lvl7pPr>
            <a:lvl8pPr marL="3429000" indent="-228600" defTabSz="457200" eaLnBrk="0" fontAlgn="base" hangingPunct="0">
              <a:spcBef>
                <a:spcPct val="0"/>
              </a:spcBef>
              <a:spcAft>
                <a:spcPct val="0"/>
              </a:spcAft>
              <a:buClr>
                <a:srgbClr val="000000"/>
              </a:buClr>
              <a:buSzPct val="100000"/>
              <a:buFont typeface="Arial" charset="0"/>
              <a:defRPr sz="1400">
                <a:solidFill>
                  <a:schemeClr val="bg1"/>
                </a:solidFill>
                <a:latin typeface="Arial" charset="0"/>
              </a:defRPr>
            </a:lvl8pPr>
            <a:lvl9pPr marL="3886200" indent="-228600" defTabSz="457200" eaLnBrk="0" fontAlgn="base" hangingPunct="0">
              <a:spcBef>
                <a:spcPct val="0"/>
              </a:spcBef>
              <a:spcAft>
                <a:spcPct val="0"/>
              </a:spcAft>
              <a:buClr>
                <a:srgbClr val="000000"/>
              </a:buClr>
              <a:buSzPct val="100000"/>
              <a:buFont typeface="Arial" charset="0"/>
              <a:defRPr sz="1400">
                <a:solidFill>
                  <a:schemeClr val="bg1"/>
                </a:solidFill>
                <a:latin typeface="Arial" charset="0"/>
              </a:defRPr>
            </a:lvl9pPr>
          </a:lstStyle>
          <a:p>
            <a:r>
              <a:rPr lang="en-US" sz="1300" b="1">
                <a:solidFill>
                  <a:srgbClr val="FF0000"/>
                </a:solidFill>
              </a:rPr>
              <a:t>SnO</a:t>
            </a:r>
            <a:r>
              <a:rPr lang="en-US" sz="1300" b="1" baseline="-25000">
                <a:solidFill>
                  <a:srgbClr val="FF0000"/>
                </a:solidFill>
              </a:rPr>
              <a:t>2</a:t>
            </a:r>
          </a:p>
        </p:txBody>
      </p:sp>
      <p:pic>
        <p:nvPicPr>
          <p:cNvPr id="10" name="Picture 2" descr="Pavol Juh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1812" y="0"/>
            <a:ext cx="1751012" cy="13132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35492" y="1295400"/>
            <a:ext cx="1168920" cy="141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Kirsten Marie Ørnsbjerg Jensen"/>
          <p:cNvPicPr>
            <a:picLocks noChangeAspect="1" noChangeArrowheads="1"/>
          </p:cNvPicPr>
          <p:nvPr/>
        </p:nvPicPr>
        <p:blipFill rotWithShape="1">
          <a:blip r:embed="rId8">
            <a:extLst>
              <a:ext uri="{28A0092B-C50C-407E-A947-70E740481C1C}">
                <a14:useLocalDpi xmlns:a14="http://schemas.microsoft.com/office/drawing/2010/main" val="0"/>
              </a:ext>
            </a:extLst>
          </a:blip>
          <a:srcRect l="45917" b="38129"/>
          <a:stretch/>
        </p:blipFill>
        <p:spPr bwMode="auto">
          <a:xfrm>
            <a:off x="7525053" y="1295400"/>
            <a:ext cx="1236359" cy="1414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8391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6172200"/>
            <a:ext cx="9902825" cy="685800"/>
          </a:xfrm>
          <a:prstGeom prst="rect">
            <a:avLst/>
          </a:prstGeom>
          <a:solidFill>
            <a:srgbClr val="FFFFFF"/>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smtClean="0">
              <a:ln>
                <a:noFill/>
              </a:ln>
              <a:solidFill>
                <a:schemeClr val="tx1"/>
              </a:solidFill>
              <a:effectLst/>
              <a:latin typeface="Symbol" pitchFamily="18" charset="2"/>
            </a:endParaRPr>
          </a:p>
        </p:txBody>
      </p:sp>
      <p:sp>
        <p:nvSpPr>
          <p:cNvPr id="3" name="Content Placeholder 2"/>
          <p:cNvSpPr>
            <a:spLocks noGrp="1"/>
          </p:cNvSpPr>
          <p:nvPr>
            <p:ph idx="1"/>
          </p:nvPr>
        </p:nvSpPr>
        <p:spPr>
          <a:xfrm>
            <a:off x="3427412" y="1600200"/>
            <a:ext cx="5943601" cy="5029200"/>
          </a:xfrm>
        </p:spPr>
        <p:txBody>
          <a:bodyPr/>
          <a:lstStyle/>
          <a:p>
            <a:r>
              <a:rPr lang="en-US" sz="2000" i="1" dirty="0" err="1"/>
              <a:t>Christoffer</a:t>
            </a:r>
            <a:r>
              <a:rPr lang="en-US" sz="2000" i="1" dirty="0"/>
              <a:t> Tyrsted</a:t>
            </a:r>
            <a:r>
              <a:rPr lang="en-US" sz="2000" i="1" baseline="30000" dirty="0"/>
              <a:t>1</a:t>
            </a:r>
            <a:r>
              <a:rPr lang="en-US" sz="2000" i="1" dirty="0"/>
              <a:t>, Nina Lock</a:t>
            </a:r>
            <a:r>
              <a:rPr lang="en-US" sz="2000" i="1" baseline="30000" dirty="0"/>
              <a:t>1,2</a:t>
            </a:r>
            <a:r>
              <a:rPr lang="en-US" sz="2000" i="1" dirty="0"/>
              <a:t>, Kirsten M. Ø. Jensen</a:t>
            </a:r>
            <a:r>
              <a:rPr lang="en-US" sz="2000" i="1" baseline="30000" dirty="0"/>
              <a:t>1</a:t>
            </a:r>
            <a:r>
              <a:rPr lang="en-US" sz="2000" i="1" dirty="0"/>
              <a:t>, </a:t>
            </a:r>
            <a:r>
              <a:rPr lang="en-US" sz="2000" i="1" dirty="0" err="1"/>
              <a:t>Mogens</a:t>
            </a:r>
            <a:r>
              <a:rPr lang="en-US" sz="2000" i="1" dirty="0"/>
              <a:t> Christensen</a:t>
            </a:r>
            <a:r>
              <a:rPr lang="en-US" sz="2000" i="1" baseline="30000" dirty="0"/>
              <a:t>1</a:t>
            </a:r>
            <a:r>
              <a:rPr lang="en-US" sz="2000" i="1" dirty="0"/>
              <a:t>, </a:t>
            </a:r>
            <a:r>
              <a:rPr lang="en-US" sz="2000" i="1" dirty="0" err="1"/>
              <a:t>Espen</a:t>
            </a:r>
            <a:r>
              <a:rPr lang="en-US" sz="2000" i="1" dirty="0"/>
              <a:t> D. Bøjesen</a:t>
            </a:r>
            <a:r>
              <a:rPr lang="en-US" sz="2000" i="1" baseline="30000" dirty="0"/>
              <a:t>1</a:t>
            </a:r>
            <a:r>
              <a:rPr lang="en-US" sz="2000" i="1" dirty="0"/>
              <a:t>, Hermann Emerich</a:t>
            </a:r>
            <a:r>
              <a:rPr lang="en-US" sz="2000" i="1" baseline="30000" dirty="0"/>
              <a:t>3</a:t>
            </a:r>
            <a:r>
              <a:rPr lang="en-US" sz="2000" i="1" dirty="0"/>
              <a:t>, Gavin Vaughan</a:t>
            </a:r>
            <a:r>
              <a:rPr lang="en-US" sz="2000" i="1" baseline="30000" dirty="0"/>
              <a:t>4</a:t>
            </a:r>
            <a:r>
              <a:rPr lang="en-US" sz="2000" i="1" dirty="0"/>
              <a:t>, Simon J. L. Billinge</a:t>
            </a:r>
            <a:r>
              <a:rPr lang="en-US" sz="2000" i="1" baseline="30000" dirty="0"/>
              <a:t>5,6*</a:t>
            </a:r>
            <a:r>
              <a:rPr lang="en-US" sz="2000" i="1" dirty="0"/>
              <a:t>, Bo B. </a:t>
            </a:r>
            <a:r>
              <a:rPr lang="en-US" sz="2000" i="1" dirty="0" err="1" smtClean="0"/>
              <a:t>Iversen</a:t>
            </a:r>
            <a:r>
              <a:rPr lang="en-US" sz="2000" i="1" dirty="0" smtClean="0"/>
              <a:t>, under review</a:t>
            </a:r>
          </a:p>
          <a:p>
            <a:endParaRPr lang="en-US" i="1" dirty="0"/>
          </a:p>
          <a:p>
            <a:r>
              <a:rPr lang="en-US" dirty="0" smtClean="0"/>
              <a:t>Precursor</a:t>
            </a:r>
            <a:endParaRPr lang="en-US" dirty="0"/>
          </a:p>
        </p:txBody>
      </p:sp>
      <p:sp>
        <p:nvSpPr>
          <p:cNvPr id="2" name="Title 1"/>
          <p:cNvSpPr>
            <a:spLocks noGrp="1"/>
          </p:cNvSpPr>
          <p:nvPr>
            <p:ph type="title"/>
          </p:nvPr>
        </p:nvSpPr>
        <p:spPr/>
        <p:txBody>
          <a:bodyPr/>
          <a:lstStyle/>
          <a:p>
            <a:r>
              <a:rPr lang="en-US" dirty="0" smtClean="0"/>
              <a:t>In-situ study of hydrothermal synthesis of </a:t>
            </a:r>
            <a:r>
              <a:rPr lang="en-US" dirty="0" err="1" smtClean="0"/>
              <a:t>yttria</a:t>
            </a:r>
            <a:r>
              <a:rPr lang="en-US" dirty="0" smtClean="0"/>
              <a:t>-stabilized zirconia nanoparticles</a:t>
            </a:r>
            <a:endParaRPr lang="en-US" dirty="0"/>
          </a:p>
        </p:txBody>
      </p:sp>
      <p:pic>
        <p:nvPicPr>
          <p:cNvPr id="4" name="Picture 3" descr="\\ad.nfit.au.dk\NFDFS\Users\cht05\Documents\Universitet\YSZ anden artikel\Artikel\Artikel for Nature\PDF raw and structures Natur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812" y="838200"/>
            <a:ext cx="3200400" cy="6019800"/>
          </a:xfrm>
          <a:prstGeom prst="rect">
            <a:avLst/>
          </a:prstGeom>
          <a:noFill/>
          <a:ln>
            <a:noFill/>
          </a:ln>
        </p:spPr>
      </p:pic>
      <p:sp>
        <p:nvSpPr>
          <p:cNvPr id="5" name="Rectangle 4"/>
          <p:cNvSpPr/>
          <p:nvPr/>
        </p:nvSpPr>
        <p:spPr bwMode="auto">
          <a:xfrm>
            <a:off x="150812" y="1981200"/>
            <a:ext cx="3200400" cy="2590800"/>
          </a:xfrm>
          <a:prstGeom prst="rect">
            <a:avLst/>
          </a:prstGeom>
          <a:solidFill>
            <a:srgbClr val="BFBFBF">
              <a:alpha val="74118"/>
            </a:srgb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smtClean="0">
              <a:ln>
                <a:noFill/>
              </a:ln>
              <a:solidFill>
                <a:schemeClr val="tx1"/>
              </a:solidFill>
              <a:effectLst/>
              <a:latin typeface="Symbol" pitchFamily="18" charset="2"/>
            </a:endParaRPr>
          </a:p>
        </p:txBody>
      </p:sp>
      <p:sp>
        <p:nvSpPr>
          <p:cNvPr id="8" name="Rectangle 7"/>
          <p:cNvSpPr/>
          <p:nvPr/>
        </p:nvSpPr>
        <p:spPr bwMode="auto">
          <a:xfrm>
            <a:off x="150812" y="4572000"/>
            <a:ext cx="3200400" cy="1752600"/>
          </a:xfrm>
          <a:prstGeom prst="rect">
            <a:avLst/>
          </a:prstGeom>
          <a:solidFill>
            <a:srgbClr val="BFBFBF">
              <a:alpha val="74118"/>
            </a:srgb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smtClean="0">
              <a:ln>
                <a:noFill/>
              </a:ln>
              <a:solidFill>
                <a:schemeClr val="tx1"/>
              </a:solidFill>
              <a:effectLst/>
              <a:latin typeface="Symbol" pitchFamily="18" charset="2"/>
            </a:endParaRPr>
          </a:p>
        </p:txBody>
      </p:sp>
      <p:pic>
        <p:nvPicPr>
          <p:cNvPr id="9" name="Picture 8" descr="\\ad.nfit.au.dk\NFDFS\Users\cht05\Documents\Universitet\YSZ anden artikel\Artikel\Artikel for Science\YSZ PDF II Nature.png"/>
          <p:cNvPicPr/>
          <p:nvPr/>
        </p:nvPicPr>
        <p:blipFill rotWithShape="1">
          <a:blip r:embed="rId3">
            <a:extLst>
              <a:ext uri="{28A0092B-C50C-407E-A947-70E740481C1C}">
                <a14:useLocalDpi xmlns:a14="http://schemas.microsoft.com/office/drawing/2010/main" val="0"/>
              </a:ext>
            </a:extLst>
          </a:blip>
          <a:srcRect r="35070"/>
          <a:stretch/>
        </p:blipFill>
        <p:spPr bwMode="auto">
          <a:xfrm>
            <a:off x="5580088" y="3048000"/>
            <a:ext cx="3562324" cy="3585845"/>
          </a:xfrm>
          <a:prstGeom prst="rect">
            <a:avLst/>
          </a:prstGeom>
          <a:noFill/>
          <a:ln>
            <a:noFill/>
          </a:ln>
        </p:spPr>
      </p:pic>
      <p:sp>
        <p:nvSpPr>
          <p:cNvPr id="10" name="Oval 9"/>
          <p:cNvSpPr/>
          <p:nvPr/>
        </p:nvSpPr>
        <p:spPr bwMode="auto">
          <a:xfrm>
            <a:off x="1979612" y="1219200"/>
            <a:ext cx="838200" cy="762000"/>
          </a:xfrm>
          <a:prstGeom prst="ellipse">
            <a:avLst/>
          </a:prstGeom>
          <a:noFill/>
          <a:ln w="38100" cap="flat" cmpd="sng" algn="ctr">
            <a:solidFill>
              <a:srgbClr val="80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smtClean="0">
              <a:ln>
                <a:noFill/>
              </a:ln>
              <a:solidFill>
                <a:schemeClr val="tx1"/>
              </a:solidFill>
              <a:effectLst/>
              <a:latin typeface="Symbol" pitchFamily="18" charset="2"/>
            </a:endParaRPr>
          </a:p>
        </p:txBody>
      </p:sp>
    </p:spTree>
    <p:extLst>
      <p:ext uri="{BB962C8B-B14F-4D97-AF65-F5344CB8AC3E}">
        <p14:creationId xmlns:p14="http://schemas.microsoft.com/office/powerpoint/2010/main" val="100293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6172200"/>
            <a:ext cx="9902825" cy="685800"/>
          </a:xfrm>
          <a:prstGeom prst="rect">
            <a:avLst/>
          </a:prstGeom>
          <a:solidFill>
            <a:srgbClr val="FFFFFF"/>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smtClean="0">
              <a:ln>
                <a:noFill/>
              </a:ln>
              <a:solidFill>
                <a:schemeClr val="tx1"/>
              </a:solidFill>
              <a:effectLst/>
              <a:latin typeface="Symbol" pitchFamily="18" charset="2"/>
            </a:endParaRPr>
          </a:p>
        </p:txBody>
      </p:sp>
      <p:sp>
        <p:nvSpPr>
          <p:cNvPr id="3" name="Content Placeholder 2"/>
          <p:cNvSpPr>
            <a:spLocks noGrp="1"/>
          </p:cNvSpPr>
          <p:nvPr>
            <p:ph idx="1"/>
          </p:nvPr>
        </p:nvSpPr>
        <p:spPr>
          <a:xfrm>
            <a:off x="3427412" y="1600200"/>
            <a:ext cx="5943601" cy="5029200"/>
          </a:xfrm>
        </p:spPr>
        <p:txBody>
          <a:bodyPr/>
          <a:lstStyle/>
          <a:p>
            <a:r>
              <a:rPr lang="en-US" sz="2000" i="1" dirty="0" err="1"/>
              <a:t>Christoffer</a:t>
            </a:r>
            <a:r>
              <a:rPr lang="en-US" sz="2000" i="1" dirty="0"/>
              <a:t> Tyrsted</a:t>
            </a:r>
            <a:r>
              <a:rPr lang="en-US" sz="2000" i="1" baseline="30000" dirty="0"/>
              <a:t>1</a:t>
            </a:r>
            <a:r>
              <a:rPr lang="en-US" sz="2000" i="1" dirty="0"/>
              <a:t>, Nina Lock</a:t>
            </a:r>
            <a:r>
              <a:rPr lang="en-US" sz="2000" i="1" baseline="30000" dirty="0"/>
              <a:t>1,2</a:t>
            </a:r>
            <a:r>
              <a:rPr lang="en-US" sz="2000" i="1" dirty="0"/>
              <a:t>, Kirsten M. Ø. Jensen</a:t>
            </a:r>
            <a:r>
              <a:rPr lang="en-US" sz="2000" i="1" baseline="30000" dirty="0"/>
              <a:t>1</a:t>
            </a:r>
            <a:r>
              <a:rPr lang="en-US" sz="2000" i="1" dirty="0"/>
              <a:t>, </a:t>
            </a:r>
            <a:r>
              <a:rPr lang="en-US" sz="2000" i="1" dirty="0" err="1"/>
              <a:t>Mogens</a:t>
            </a:r>
            <a:r>
              <a:rPr lang="en-US" sz="2000" i="1" dirty="0"/>
              <a:t> Christensen</a:t>
            </a:r>
            <a:r>
              <a:rPr lang="en-US" sz="2000" i="1" baseline="30000" dirty="0"/>
              <a:t>1</a:t>
            </a:r>
            <a:r>
              <a:rPr lang="en-US" sz="2000" i="1" dirty="0"/>
              <a:t>, </a:t>
            </a:r>
            <a:r>
              <a:rPr lang="en-US" sz="2000" i="1" dirty="0" err="1"/>
              <a:t>Espen</a:t>
            </a:r>
            <a:r>
              <a:rPr lang="en-US" sz="2000" i="1" dirty="0"/>
              <a:t> D. Bøjesen</a:t>
            </a:r>
            <a:r>
              <a:rPr lang="en-US" sz="2000" i="1" baseline="30000" dirty="0"/>
              <a:t>1</a:t>
            </a:r>
            <a:r>
              <a:rPr lang="en-US" sz="2000" i="1" dirty="0"/>
              <a:t>, Hermann Emerich</a:t>
            </a:r>
            <a:r>
              <a:rPr lang="en-US" sz="2000" i="1" baseline="30000" dirty="0"/>
              <a:t>3</a:t>
            </a:r>
            <a:r>
              <a:rPr lang="en-US" sz="2000" i="1" dirty="0"/>
              <a:t>, Gavin Vaughan</a:t>
            </a:r>
            <a:r>
              <a:rPr lang="en-US" sz="2000" i="1" baseline="30000" dirty="0"/>
              <a:t>4</a:t>
            </a:r>
            <a:r>
              <a:rPr lang="en-US" sz="2000" i="1" dirty="0"/>
              <a:t>, Simon J. L. Billinge</a:t>
            </a:r>
            <a:r>
              <a:rPr lang="en-US" sz="2000" i="1" baseline="30000" dirty="0"/>
              <a:t>5,6*</a:t>
            </a:r>
            <a:r>
              <a:rPr lang="en-US" sz="2000" i="1" dirty="0"/>
              <a:t>, Bo B. </a:t>
            </a:r>
            <a:r>
              <a:rPr lang="en-US" sz="2000" i="1" dirty="0" err="1" smtClean="0"/>
              <a:t>Iversen</a:t>
            </a:r>
            <a:r>
              <a:rPr lang="en-US" sz="2000" i="1" dirty="0" smtClean="0"/>
              <a:t>, under review</a:t>
            </a:r>
          </a:p>
          <a:p>
            <a:endParaRPr lang="en-US" i="1" dirty="0"/>
          </a:p>
          <a:p>
            <a:r>
              <a:rPr lang="en-US" dirty="0" smtClean="0"/>
              <a:t>Amorphous</a:t>
            </a:r>
          </a:p>
          <a:p>
            <a:pPr marL="0" indent="0">
              <a:buNone/>
            </a:pPr>
            <a:r>
              <a:rPr lang="en-US" dirty="0" err="1" smtClean="0"/>
              <a:t>intermdiate</a:t>
            </a:r>
            <a:endParaRPr lang="en-US" dirty="0"/>
          </a:p>
        </p:txBody>
      </p:sp>
      <p:sp>
        <p:nvSpPr>
          <p:cNvPr id="2" name="Title 1"/>
          <p:cNvSpPr>
            <a:spLocks noGrp="1"/>
          </p:cNvSpPr>
          <p:nvPr>
            <p:ph type="title"/>
          </p:nvPr>
        </p:nvSpPr>
        <p:spPr>
          <a:xfrm>
            <a:off x="304799" y="0"/>
            <a:ext cx="9752013" cy="1447800"/>
          </a:xfrm>
        </p:spPr>
        <p:txBody>
          <a:bodyPr/>
          <a:lstStyle/>
          <a:p>
            <a:r>
              <a:rPr lang="en-US" dirty="0" smtClean="0"/>
              <a:t>In-situ study of hydrothermal synthesis of </a:t>
            </a:r>
            <a:r>
              <a:rPr lang="en-US" dirty="0" err="1"/>
              <a:t>yttria</a:t>
            </a:r>
            <a:r>
              <a:rPr lang="en-US" dirty="0"/>
              <a:t>-stabilized zirconia</a:t>
            </a:r>
            <a:r>
              <a:rPr lang="en-US" dirty="0" smtClean="0"/>
              <a:t> nanoparticles</a:t>
            </a:r>
            <a:endParaRPr lang="en-US" dirty="0"/>
          </a:p>
        </p:txBody>
      </p:sp>
      <p:pic>
        <p:nvPicPr>
          <p:cNvPr id="4" name="Picture 3" descr="\\ad.nfit.au.dk\NFDFS\Users\cht05\Documents\Universitet\YSZ anden artikel\Artikel\Artikel for Nature\PDF raw and structures Natur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812" y="838200"/>
            <a:ext cx="3200400" cy="6019800"/>
          </a:xfrm>
          <a:prstGeom prst="rect">
            <a:avLst/>
          </a:prstGeom>
          <a:noFill/>
          <a:ln>
            <a:noFill/>
          </a:ln>
        </p:spPr>
      </p:pic>
      <p:sp>
        <p:nvSpPr>
          <p:cNvPr id="5" name="Rectangle 4"/>
          <p:cNvSpPr/>
          <p:nvPr/>
        </p:nvSpPr>
        <p:spPr bwMode="auto">
          <a:xfrm>
            <a:off x="150812" y="838200"/>
            <a:ext cx="3200400" cy="1143000"/>
          </a:xfrm>
          <a:prstGeom prst="rect">
            <a:avLst/>
          </a:prstGeom>
          <a:solidFill>
            <a:srgbClr val="BFBFBF">
              <a:alpha val="74118"/>
            </a:srgb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smtClean="0">
              <a:ln>
                <a:noFill/>
              </a:ln>
              <a:solidFill>
                <a:schemeClr val="tx1"/>
              </a:solidFill>
              <a:effectLst/>
              <a:latin typeface="Symbol" pitchFamily="18" charset="2"/>
            </a:endParaRPr>
          </a:p>
        </p:txBody>
      </p:sp>
      <p:sp>
        <p:nvSpPr>
          <p:cNvPr id="8" name="Rectangle 7"/>
          <p:cNvSpPr/>
          <p:nvPr/>
        </p:nvSpPr>
        <p:spPr bwMode="auto">
          <a:xfrm>
            <a:off x="150812" y="4572000"/>
            <a:ext cx="3200400" cy="1447800"/>
          </a:xfrm>
          <a:prstGeom prst="rect">
            <a:avLst/>
          </a:prstGeom>
          <a:solidFill>
            <a:srgbClr val="BFBFBF">
              <a:alpha val="74118"/>
            </a:srgb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smtClean="0">
              <a:ln>
                <a:noFill/>
              </a:ln>
              <a:solidFill>
                <a:schemeClr val="tx1"/>
              </a:solidFill>
              <a:effectLst/>
              <a:latin typeface="Symbol" pitchFamily="18" charset="2"/>
            </a:endParaRPr>
          </a:p>
        </p:txBody>
      </p:sp>
      <p:sp>
        <p:nvSpPr>
          <p:cNvPr id="11" name="Rectangle 10"/>
          <p:cNvSpPr/>
          <p:nvPr/>
        </p:nvSpPr>
        <p:spPr bwMode="auto">
          <a:xfrm>
            <a:off x="150812" y="3276600"/>
            <a:ext cx="3200400" cy="1219200"/>
          </a:xfrm>
          <a:prstGeom prst="rect">
            <a:avLst/>
          </a:prstGeom>
          <a:solidFill>
            <a:srgbClr val="BFBFBF">
              <a:alpha val="74118"/>
            </a:srgb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smtClean="0">
              <a:ln>
                <a:noFill/>
              </a:ln>
              <a:solidFill>
                <a:schemeClr val="tx1"/>
              </a:solidFill>
              <a:effectLst/>
              <a:latin typeface="Symbol" pitchFamily="18" charset="2"/>
            </a:endParaRPr>
          </a:p>
        </p:txBody>
      </p:sp>
      <p:pic>
        <p:nvPicPr>
          <p:cNvPr id="12" name="Picture 11" descr="\\ad.nfit.au.dk\NFDFS\Users\cht05\Documents\Universitet\YSZ anden artikel\Artikel\Artikel for Science\Transformation2.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2412" y="3269723"/>
            <a:ext cx="4114800" cy="3531870"/>
          </a:xfrm>
          <a:prstGeom prst="rect">
            <a:avLst/>
          </a:prstGeom>
          <a:noFill/>
          <a:ln>
            <a:noFill/>
          </a:ln>
        </p:spPr>
      </p:pic>
    </p:spTree>
    <p:extLst>
      <p:ext uri="{BB962C8B-B14F-4D97-AF65-F5344CB8AC3E}">
        <p14:creationId xmlns:p14="http://schemas.microsoft.com/office/powerpoint/2010/main" val="108376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6172200"/>
            <a:ext cx="9902825" cy="685800"/>
          </a:xfrm>
          <a:prstGeom prst="rect">
            <a:avLst/>
          </a:prstGeom>
          <a:solidFill>
            <a:srgbClr val="FFFFFF"/>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smtClean="0">
              <a:ln>
                <a:noFill/>
              </a:ln>
              <a:solidFill>
                <a:schemeClr val="tx1"/>
              </a:solidFill>
              <a:effectLst/>
              <a:latin typeface="Symbol" pitchFamily="18" charset="2"/>
            </a:endParaRPr>
          </a:p>
        </p:txBody>
      </p:sp>
      <p:sp>
        <p:nvSpPr>
          <p:cNvPr id="3" name="Content Placeholder 2"/>
          <p:cNvSpPr>
            <a:spLocks noGrp="1"/>
          </p:cNvSpPr>
          <p:nvPr>
            <p:ph idx="1"/>
          </p:nvPr>
        </p:nvSpPr>
        <p:spPr>
          <a:xfrm>
            <a:off x="3427412" y="1600200"/>
            <a:ext cx="5943601" cy="5029200"/>
          </a:xfrm>
        </p:spPr>
        <p:txBody>
          <a:bodyPr/>
          <a:lstStyle/>
          <a:p>
            <a:r>
              <a:rPr lang="en-US" sz="2000" i="1" dirty="0" err="1"/>
              <a:t>Christoffer</a:t>
            </a:r>
            <a:r>
              <a:rPr lang="en-US" sz="2000" i="1" dirty="0"/>
              <a:t> Tyrsted</a:t>
            </a:r>
            <a:r>
              <a:rPr lang="en-US" sz="2000" i="1" baseline="30000" dirty="0"/>
              <a:t>1</a:t>
            </a:r>
            <a:r>
              <a:rPr lang="en-US" sz="2000" i="1" dirty="0"/>
              <a:t>, Nina Lock</a:t>
            </a:r>
            <a:r>
              <a:rPr lang="en-US" sz="2000" i="1" baseline="30000" dirty="0"/>
              <a:t>1,2</a:t>
            </a:r>
            <a:r>
              <a:rPr lang="en-US" sz="2000" i="1" dirty="0"/>
              <a:t>, Kirsten M. Ø. Jensen</a:t>
            </a:r>
            <a:r>
              <a:rPr lang="en-US" sz="2000" i="1" baseline="30000" dirty="0"/>
              <a:t>1</a:t>
            </a:r>
            <a:r>
              <a:rPr lang="en-US" sz="2000" i="1" dirty="0"/>
              <a:t>, </a:t>
            </a:r>
            <a:r>
              <a:rPr lang="en-US" sz="2000" i="1" dirty="0" err="1"/>
              <a:t>Mogens</a:t>
            </a:r>
            <a:r>
              <a:rPr lang="en-US" sz="2000" i="1" dirty="0"/>
              <a:t> Christensen</a:t>
            </a:r>
            <a:r>
              <a:rPr lang="en-US" sz="2000" i="1" baseline="30000" dirty="0"/>
              <a:t>1</a:t>
            </a:r>
            <a:r>
              <a:rPr lang="en-US" sz="2000" i="1" dirty="0"/>
              <a:t>, </a:t>
            </a:r>
            <a:r>
              <a:rPr lang="en-US" sz="2000" i="1" dirty="0" err="1"/>
              <a:t>Espen</a:t>
            </a:r>
            <a:r>
              <a:rPr lang="en-US" sz="2000" i="1" dirty="0"/>
              <a:t> D. Bøjesen</a:t>
            </a:r>
            <a:r>
              <a:rPr lang="en-US" sz="2000" i="1" baseline="30000" dirty="0"/>
              <a:t>1</a:t>
            </a:r>
            <a:r>
              <a:rPr lang="en-US" sz="2000" i="1" dirty="0"/>
              <a:t>, Hermann Emerich</a:t>
            </a:r>
            <a:r>
              <a:rPr lang="en-US" sz="2000" i="1" baseline="30000" dirty="0"/>
              <a:t>3</a:t>
            </a:r>
            <a:r>
              <a:rPr lang="en-US" sz="2000" i="1" dirty="0"/>
              <a:t>, Gavin Vaughan</a:t>
            </a:r>
            <a:r>
              <a:rPr lang="en-US" sz="2000" i="1" baseline="30000" dirty="0"/>
              <a:t>4</a:t>
            </a:r>
            <a:r>
              <a:rPr lang="en-US" sz="2000" i="1" dirty="0"/>
              <a:t>, Simon J. L. Billinge</a:t>
            </a:r>
            <a:r>
              <a:rPr lang="en-US" sz="2000" i="1" baseline="30000" dirty="0"/>
              <a:t>5,6*</a:t>
            </a:r>
            <a:r>
              <a:rPr lang="en-US" sz="2000" i="1" dirty="0"/>
              <a:t>, Bo B. </a:t>
            </a:r>
            <a:r>
              <a:rPr lang="en-US" sz="2000" i="1" dirty="0" err="1" smtClean="0"/>
              <a:t>Iversen</a:t>
            </a:r>
            <a:r>
              <a:rPr lang="en-US" sz="2000" i="1" dirty="0" smtClean="0"/>
              <a:t>, under review</a:t>
            </a:r>
            <a:endParaRPr lang="en-US" i="1" dirty="0"/>
          </a:p>
          <a:p>
            <a:r>
              <a:rPr lang="en-US" dirty="0" err="1" smtClean="0"/>
              <a:t>Nanocrystalline</a:t>
            </a:r>
            <a:endParaRPr lang="en-US" dirty="0" smtClean="0"/>
          </a:p>
          <a:p>
            <a:pPr marL="0" indent="0">
              <a:buNone/>
            </a:pPr>
            <a:r>
              <a:rPr lang="en-US" dirty="0"/>
              <a:t>f</a:t>
            </a:r>
            <a:r>
              <a:rPr lang="en-US" dirty="0" smtClean="0"/>
              <a:t>inal product</a:t>
            </a:r>
            <a:endParaRPr lang="en-US" dirty="0"/>
          </a:p>
        </p:txBody>
      </p:sp>
      <p:sp>
        <p:nvSpPr>
          <p:cNvPr id="2" name="Title 1"/>
          <p:cNvSpPr>
            <a:spLocks noGrp="1"/>
          </p:cNvSpPr>
          <p:nvPr>
            <p:ph type="title"/>
          </p:nvPr>
        </p:nvSpPr>
        <p:spPr>
          <a:xfrm>
            <a:off x="230187" y="0"/>
            <a:ext cx="9902825" cy="1447800"/>
          </a:xfrm>
        </p:spPr>
        <p:txBody>
          <a:bodyPr/>
          <a:lstStyle/>
          <a:p>
            <a:r>
              <a:rPr lang="en-US" dirty="0" smtClean="0"/>
              <a:t>In-situ study of hydrothermal synthesis of </a:t>
            </a:r>
            <a:r>
              <a:rPr lang="en-US" dirty="0" err="1"/>
              <a:t>yttria</a:t>
            </a:r>
            <a:r>
              <a:rPr lang="en-US" dirty="0"/>
              <a:t>-stabilized zirconia </a:t>
            </a:r>
            <a:r>
              <a:rPr lang="en-US" dirty="0" smtClean="0"/>
              <a:t>nanoparticles</a:t>
            </a:r>
            <a:endParaRPr lang="en-US" dirty="0"/>
          </a:p>
        </p:txBody>
      </p:sp>
      <p:pic>
        <p:nvPicPr>
          <p:cNvPr id="4" name="Picture 3" descr="\\ad.nfit.au.dk\NFDFS\Users\cht05\Documents\Universitet\YSZ anden artikel\Artikel\Artikel for Nature\PDF raw and structures Natur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812" y="838200"/>
            <a:ext cx="3200400" cy="6019800"/>
          </a:xfrm>
          <a:prstGeom prst="rect">
            <a:avLst/>
          </a:prstGeom>
          <a:noFill/>
          <a:ln>
            <a:noFill/>
          </a:ln>
        </p:spPr>
      </p:pic>
      <p:sp>
        <p:nvSpPr>
          <p:cNvPr id="5" name="Rectangle 4"/>
          <p:cNvSpPr/>
          <p:nvPr/>
        </p:nvSpPr>
        <p:spPr bwMode="auto">
          <a:xfrm>
            <a:off x="150812" y="838199"/>
            <a:ext cx="3200400" cy="2431523"/>
          </a:xfrm>
          <a:prstGeom prst="rect">
            <a:avLst/>
          </a:prstGeom>
          <a:solidFill>
            <a:srgbClr val="BFBFBF">
              <a:alpha val="74118"/>
            </a:srgb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smtClean="0">
              <a:ln>
                <a:noFill/>
              </a:ln>
              <a:solidFill>
                <a:schemeClr val="tx1"/>
              </a:solidFill>
              <a:effectLst/>
              <a:latin typeface="Symbol" pitchFamily="18" charset="2"/>
            </a:endParaRPr>
          </a:p>
        </p:txBody>
      </p:sp>
      <p:sp>
        <p:nvSpPr>
          <p:cNvPr id="8" name="Rectangle 7"/>
          <p:cNvSpPr/>
          <p:nvPr/>
        </p:nvSpPr>
        <p:spPr bwMode="auto">
          <a:xfrm>
            <a:off x="150812" y="4572000"/>
            <a:ext cx="3200400" cy="114300"/>
          </a:xfrm>
          <a:prstGeom prst="rect">
            <a:avLst/>
          </a:prstGeom>
          <a:solidFill>
            <a:srgbClr val="BFBFBF">
              <a:alpha val="74118"/>
            </a:srgb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smtClean="0">
              <a:ln>
                <a:noFill/>
              </a:ln>
              <a:solidFill>
                <a:schemeClr val="tx1"/>
              </a:solidFill>
              <a:effectLst/>
              <a:latin typeface="Symbol" pitchFamily="18" charset="2"/>
            </a:endParaRPr>
          </a:p>
        </p:txBody>
      </p:sp>
      <p:pic>
        <p:nvPicPr>
          <p:cNvPr id="10" name="Picture 9" descr="\\ad.nfit.au.dk\NFDFS\Users\cht05\Documents\Universitet\YSZ anden artikel\Artikel\Artikel for Nature\YSZ PDF III Nature.png"/>
          <p:cNvPicPr/>
          <p:nvPr/>
        </p:nvPicPr>
        <p:blipFill rotWithShape="1">
          <a:blip r:embed="rId3" cstate="print">
            <a:extLst>
              <a:ext uri="{28A0092B-C50C-407E-A947-70E740481C1C}">
                <a14:useLocalDpi xmlns:a14="http://schemas.microsoft.com/office/drawing/2010/main" val="0"/>
              </a:ext>
            </a:extLst>
          </a:blip>
          <a:srcRect t="28783" b="41956"/>
          <a:stretch/>
        </p:blipFill>
        <p:spPr bwMode="auto">
          <a:xfrm>
            <a:off x="6475412" y="3968211"/>
            <a:ext cx="3276600" cy="2546889"/>
          </a:xfrm>
          <a:prstGeom prst="rect">
            <a:avLst/>
          </a:prstGeom>
          <a:noFill/>
          <a:ln>
            <a:noFill/>
          </a:ln>
        </p:spPr>
      </p:pic>
      <p:pic>
        <p:nvPicPr>
          <p:cNvPr id="13" name="Picture 12" descr="\\ad.nfit.au.dk\NFDFS\Users\cht05\Documents\Universitet\YSZ anden artikel\Artikel\Artikel for Nature\YSZ PDF III Nature.png"/>
          <p:cNvPicPr/>
          <p:nvPr/>
        </p:nvPicPr>
        <p:blipFill rotWithShape="1">
          <a:blip r:embed="rId3" cstate="print">
            <a:extLst>
              <a:ext uri="{28A0092B-C50C-407E-A947-70E740481C1C}">
                <a14:useLocalDpi xmlns:a14="http://schemas.microsoft.com/office/drawing/2010/main" val="0"/>
              </a:ext>
            </a:extLst>
          </a:blip>
          <a:srcRect t="58666"/>
          <a:stretch/>
        </p:blipFill>
        <p:spPr bwMode="auto">
          <a:xfrm>
            <a:off x="3579812" y="4114801"/>
            <a:ext cx="2819400" cy="2819400"/>
          </a:xfrm>
          <a:prstGeom prst="rect">
            <a:avLst/>
          </a:prstGeom>
          <a:noFill/>
          <a:ln>
            <a:noFill/>
          </a:ln>
        </p:spPr>
      </p:pic>
    </p:spTree>
    <p:extLst>
      <p:ext uri="{BB962C8B-B14F-4D97-AF65-F5344CB8AC3E}">
        <p14:creationId xmlns:p14="http://schemas.microsoft.com/office/powerpoint/2010/main" val="7807753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ctDPF</a:t>
            </a:r>
            <a:r>
              <a:rPr lang="en-US" dirty="0" smtClean="0"/>
              <a:t> of Catalysts</a:t>
            </a:r>
            <a:endParaRPr lang="en-US" dirty="0"/>
          </a:p>
        </p:txBody>
      </p:sp>
      <p:pic>
        <p:nvPicPr>
          <p:cNvPr id="4" name="Content Placeholder 3" descr="fiogure3.png"/>
          <p:cNvPicPr>
            <a:picLocks noGrp="1"/>
          </p:cNvPicPr>
          <p:nvPr>
            <p:ph idx="1"/>
          </p:nvPr>
        </p:nvPicPr>
        <p:blipFill>
          <a:blip r:embed="rId2" cstate="print"/>
          <a:stretch>
            <a:fillRect/>
          </a:stretch>
        </p:blipFill>
        <p:spPr>
          <a:xfrm>
            <a:off x="0" y="2057400"/>
            <a:ext cx="4799012" cy="3429000"/>
          </a:xfrm>
          <a:prstGeom prst="rect">
            <a:avLst/>
          </a:prstGeom>
        </p:spPr>
      </p:pic>
      <p:sp>
        <p:nvSpPr>
          <p:cNvPr id="5" name="TextBox 4"/>
          <p:cNvSpPr txBox="1"/>
          <p:nvPr/>
        </p:nvSpPr>
        <p:spPr>
          <a:xfrm>
            <a:off x="4799012" y="1234619"/>
            <a:ext cx="4953000" cy="4708981"/>
          </a:xfrm>
          <a:prstGeom prst="rect">
            <a:avLst/>
          </a:prstGeom>
          <a:noFill/>
        </p:spPr>
        <p:txBody>
          <a:bodyPr wrap="square" rtlCol="0">
            <a:spAutoFit/>
          </a:bodyPr>
          <a:lstStyle/>
          <a:p>
            <a:pPr marL="342900" indent="-342900">
              <a:buFont typeface="Arial" pitchFamily="34" charset="0"/>
              <a:buChar char="•"/>
            </a:pPr>
            <a:r>
              <a:rPr lang="en-US" b="0" i="0" dirty="0" smtClean="0">
                <a:solidFill>
                  <a:srgbClr val="003366"/>
                </a:solidFill>
                <a:latin typeface="Calibri" pitchFamily="34" charset="0"/>
                <a:cs typeface="Calibri" pitchFamily="34" charset="0"/>
              </a:rPr>
              <a:t>Experiments on ID15 at ESRF</a:t>
            </a:r>
          </a:p>
          <a:p>
            <a:pPr marL="342900" indent="-342900">
              <a:buFont typeface="Arial" pitchFamily="34" charset="0"/>
              <a:buChar char="•"/>
            </a:pPr>
            <a:r>
              <a:rPr lang="en-US" b="0" i="0" dirty="0" err="1" smtClean="0">
                <a:solidFill>
                  <a:srgbClr val="003366"/>
                </a:solidFill>
                <a:latin typeface="Calibri" pitchFamily="34" charset="0"/>
                <a:cs typeface="Calibri" pitchFamily="34" charset="0"/>
              </a:rPr>
              <a:t>Pt</a:t>
            </a:r>
            <a:r>
              <a:rPr lang="en-US" b="0" i="0" dirty="0" smtClean="0">
                <a:solidFill>
                  <a:srgbClr val="003366"/>
                </a:solidFill>
                <a:latin typeface="Calibri" pitchFamily="34" charset="0"/>
                <a:cs typeface="Calibri" pitchFamily="34" charset="0"/>
              </a:rPr>
              <a:t>/</a:t>
            </a:r>
            <a:r>
              <a:rPr lang="en-US" b="0" i="0" dirty="0" err="1" smtClean="0">
                <a:solidFill>
                  <a:srgbClr val="003366"/>
                </a:solidFill>
                <a:latin typeface="Calibri" pitchFamily="34" charset="0"/>
                <a:cs typeface="Calibri" pitchFamily="34" charset="0"/>
              </a:rPr>
              <a:t>PtO</a:t>
            </a:r>
            <a:r>
              <a:rPr lang="en-US" b="0" i="0" dirty="0" smtClean="0">
                <a:solidFill>
                  <a:srgbClr val="003366"/>
                </a:solidFill>
                <a:latin typeface="Calibri" pitchFamily="34" charset="0"/>
                <a:cs typeface="Calibri" pitchFamily="34" charset="0"/>
              </a:rPr>
              <a:t> nanoparticle catalyst on a </a:t>
            </a:r>
            <a:r>
              <a:rPr lang="en-US" b="0" i="0" dirty="0" smtClean="0">
                <a:solidFill>
                  <a:srgbClr val="003366"/>
                </a:solidFill>
                <a:cs typeface="Calibri" pitchFamily="34" charset="0"/>
              </a:rPr>
              <a:t>g</a:t>
            </a:r>
            <a:r>
              <a:rPr lang="en-US" b="0" i="0" dirty="0" smtClean="0">
                <a:solidFill>
                  <a:srgbClr val="003366"/>
                </a:solidFill>
                <a:latin typeface="Calibri" pitchFamily="34" charset="0"/>
                <a:cs typeface="Calibri" pitchFamily="34" charset="0"/>
              </a:rPr>
              <a:t>-alumina support in a flow rig</a:t>
            </a:r>
          </a:p>
          <a:p>
            <a:pPr marL="342900" indent="-342900">
              <a:buFont typeface="Arial" pitchFamily="34" charset="0"/>
              <a:buChar char="•"/>
            </a:pPr>
            <a:r>
              <a:rPr lang="en-US" b="0" i="0" dirty="0" smtClean="0">
                <a:solidFill>
                  <a:srgbClr val="003366"/>
                </a:solidFill>
                <a:latin typeface="Calibri" pitchFamily="34" charset="0"/>
                <a:cs typeface="Calibri" pitchFamily="34" charset="0"/>
              </a:rPr>
              <a:t>Have a fully </a:t>
            </a:r>
            <a:r>
              <a:rPr lang="en-US" b="0" i="0" dirty="0" err="1" smtClean="0">
                <a:solidFill>
                  <a:srgbClr val="003366"/>
                </a:solidFill>
                <a:latin typeface="Calibri" pitchFamily="34" charset="0"/>
                <a:cs typeface="Calibri" pitchFamily="34" charset="0"/>
              </a:rPr>
              <a:t>refinable</a:t>
            </a:r>
            <a:r>
              <a:rPr lang="en-US" b="0" i="0" dirty="0" smtClean="0">
                <a:solidFill>
                  <a:srgbClr val="003366"/>
                </a:solidFill>
                <a:latin typeface="Calibri" pitchFamily="34" charset="0"/>
                <a:cs typeface="Calibri" pitchFamily="34" charset="0"/>
              </a:rPr>
              <a:t> PDF in every pixel of the image</a:t>
            </a:r>
          </a:p>
          <a:p>
            <a:pPr marL="342900" indent="-342900">
              <a:buFont typeface="Arial" pitchFamily="34" charset="0"/>
              <a:buChar char="•"/>
            </a:pPr>
            <a:r>
              <a:rPr lang="en-US" b="0" i="0" dirty="0" smtClean="0">
                <a:solidFill>
                  <a:srgbClr val="003366"/>
                </a:solidFill>
                <a:latin typeface="Calibri" pitchFamily="34" charset="0"/>
                <a:cs typeface="Calibri" pitchFamily="34" charset="0"/>
              </a:rPr>
              <a:t>Large particle size in a shell around the rim, small particle size and much lower density in the middle</a:t>
            </a:r>
          </a:p>
          <a:p>
            <a:pPr marL="342900" indent="-342900">
              <a:buFont typeface="Arial" pitchFamily="34" charset="0"/>
              <a:buChar char="•"/>
            </a:pPr>
            <a:r>
              <a:rPr lang="en-US" b="0" i="0" dirty="0" smtClean="0">
                <a:solidFill>
                  <a:srgbClr val="003366"/>
                </a:solidFill>
                <a:latin typeface="Calibri" pitchFamily="34" charset="0"/>
                <a:cs typeface="Calibri" pitchFamily="34" charset="0"/>
              </a:rPr>
              <a:t>=&gt; Spatially resolved, time resolved nanostructure studies</a:t>
            </a:r>
          </a:p>
          <a:p>
            <a:pPr marL="342900" indent="-342900">
              <a:buFont typeface="Arial" pitchFamily="34" charset="0"/>
              <a:buChar char="•"/>
            </a:pPr>
            <a:r>
              <a:rPr lang="en-US" sz="2000" b="0" i="0" dirty="0" smtClean="0">
                <a:solidFill>
                  <a:schemeClr val="bg2">
                    <a:lumMod val="50000"/>
                  </a:schemeClr>
                </a:solidFill>
                <a:latin typeface="+mj-lt"/>
              </a:rPr>
              <a:t>S. </a:t>
            </a:r>
            <a:r>
              <a:rPr lang="en-US" sz="2000" b="0" i="0" dirty="0">
                <a:solidFill>
                  <a:schemeClr val="bg2">
                    <a:lumMod val="50000"/>
                  </a:schemeClr>
                </a:solidFill>
                <a:latin typeface="+mj-lt"/>
              </a:rPr>
              <a:t>D. M. Jacques, </a:t>
            </a:r>
            <a:r>
              <a:rPr lang="en-US" sz="2000" b="0" i="0" dirty="0" smtClean="0">
                <a:solidFill>
                  <a:schemeClr val="bg2">
                    <a:lumMod val="50000"/>
                  </a:schemeClr>
                </a:solidFill>
                <a:latin typeface="+mj-lt"/>
              </a:rPr>
              <a:t>Di </a:t>
            </a:r>
            <a:r>
              <a:rPr lang="en-US" sz="2000" b="0" i="0" dirty="0" err="1" smtClean="0">
                <a:solidFill>
                  <a:schemeClr val="bg2">
                    <a:lumMod val="50000"/>
                  </a:schemeClr>
                </a:solidFill>
                <a:latin typeface="+mj-lt"/>
              </a:rPr>
              <a:t>Michiel</a:t>
            </a:r>
            <a:r>
              <a:rPr lang="en-US" sz="2000" b="0" i="0" dirty="0" smtClean="0">
                <a:solidFill>
                  <a:schemeClr val="bg2">
                    <a:lumMod val="50000"/>
                  </a:schemeClr>
                </a:solidFill>
                <a:latin typeface="+mj-lt"/>
              </a:rPr>
              <a:t>, SJLB et al. </a:t>
            </a:r>
            <a:r>
              <a:rPr lang="en-US" sz="2000" b="0" dirty="0" smtClean="0">
                <a:solidFill>
                  <a:schemeClr val="bg2">
                    <a:lumMod val="50000"/>
                  </a:schemeClr>
                </a:solidFill>
                <a:latin typeface="+mj-lt"/>
              </a:rPr>
              <a:t>Nat</a:t>
            </a:r>
            <a:r>
              <a:rPr lang="en-US" sz="2000" b="0" dirty="0">
                <a:solidFill>
                  <a:schemeClr val="bg2">
                    <a:lumMod val="50000"/>
                  </a:schemeClr>
                </a:solidFill>
                <a:latin typeface="+mj-lt"/>
              </a:rPr>
              <a:t>. </a:t>
            </a:r>
            <a:r>
              <a:rPr lang="en-US" sz="2000" b="0" dirty="0" err="1">
                <a:solidFill>
                  <a:schemeClr val="bg2">
                    <a:lumMod val="50000"/>
                  </a:schemeClr>
                </a:solidFill>
                <a:latin typeface="+mj-lt"/>
              </a:rPr>
              <a:t>Commun</a:t>
            </a:r>
            <a:r>
              <a:rPr lang="en-US" sz="2000" b="0" dirty="0">
                <a:solidFill>
                  <a:schemeClr val="bg2">
                    <a:lumMod val="50000"/>
                  </a:schemeClr>
                </a:solidFill>
                <a:latin typeface="+mj-lt"/>
              </a:rPr>
              <a:t>.</a:t>
            </a:r>
            <a:r>
              <a:rPr lang="en-US" sz="2000" b="0" i="0" dirty="0">
                <a:solidFill>
                  <a:schemeClr val="bg2">
                    <a:lumMod val="50000"/>
                  </a:schemeClr>
                </a:solidFill>
                <a:latin typeface="+mj-lt"/>
              </a:rPr>
              <a:t> </a:t>
            </a:r>
            <a:r>
              <a:rPr lang="en-US" sz="2000" i="0" dirty="0">
                <a:solidFill>
                  <a:schemeClr val="bg2">
                    <a:lumMod val="50000"/>
                  </a:schemeClr>
                </a:solidFill>
                <a:latin typeface="+mj-lt"/>
              </a:rPr>
              <a:t>4</a:t>
            </a:r>
            <a:r>
              <a:rPr lang="en-US" sz="2000" b="0" i="0" dirty="0">
                <a:solidFill>
                  <a:schemeClr val="bg2">
                    <a:lumMod val="50000"/>
                  </a:schemeClr>
                </a:solidFill>
                <a:latin typeface="+mj-lt"/>
              </a:rPr>
              <a:t>, 2536 (2013)</a:t>
            </a:r>
            <a:endParaRPr lang="en-US" sz="2000" b="0" i="0" dirty="0" smtClean="0">
              <a:solidFill>
                <a:schemeClr val="bg2">
                  <a:lumMod val="50000"/>
                </a:schemeClr>
              </a:solidFill>
              <a:latin typeface="+mj-lt"/>
              <a:cs typeface="Calibri" pitchFamily="34" charset="0"/>
            </a:endParaRPr>
          </a:p>
          <a:p>
            <a:endParaRPr lang="en-US" sz="2000" b="0" i="0" dirty="0" smtClean="0">
              <a:solidFill>
                <a:srgbClr val="003366"/>
              </a:solidFill>
              <a:latin typeface="Calibri" pitchFamily="34" charset="0"/>
              <a:cs typeface="Calibri" pitchFamily="34" charset="0"/>
            </a:endParaRPr>
          </a:p>
        </p:txBody>
      </p:sp>
      <p:pic>
        <p:nvPicPr>
          <p:cNvPr id="6" name="Picture 5" descr="C:\Users\Simon\Desktop\PDF_NEW\PDF_supp_newfigS2_version2.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612" y="1600200"/>
            <a:ext cx="4191000" cy="5257800"/>
          </a:xfrm>
          <a:prstGeom prst="rect">
            <a:avLst/>
          </a:prstGeom>
          <a:noFill/>
          <a:ln>
            <a:noFill/>
          </a:ln>
        </p:spPr>
      </p:pic>
    </p:spTree>
    <p:extLst>
      <p:ext uri="{BB962C8B-B14F-4D97-AF65-F5344CB8AC3E}">
        <p14:creationId xmlns:p14="http://schemas.microsoft.com/office/powerpoint/2010/main" val="255984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ctPDF</a:t>
            </a:r>
            <a:r>
              <a:rPr lang="en-US" dirty="0" smtClean="0"/>
              <a:t> of Battery materials</a:t>
            </a:r>
            <a:endParaRPr lang="en-US" dirty="0"/>
          </a:p>
        </p:txBody>
      </p:sp>
      <p:pic>
        <p:nvPicPr>
          <p:cNvPr id="12290"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31101"/>
          <a:stretch/>
        </p:blipFill>
        <p:spPr bwMode="auto">
          <a:xfrm>
            <a:off x="227012" y="1219200"/>
            <a:ext cx="9525000" cy="2506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5612" y="4957227"/>
            <a:ext cx="7924800" cy="1138773"/>
          </a:xfrm>
          <a:prstGeom prst="rect">
            <a:avLst/>
          </a:prstGeom>
          <a:noFill/>
        </p:spPr>
        <p:txBody>
          <a:bodyPr wrap="square" rtlCol="0">
            <a:spAutoFit/>
          </a:bodyPr>
          <a:lstStyle/>
          <a:p>
            <a:r>
              <a:rPr lang="en-US" b="0" i="0" dirty="0" smtClean="0">
                <a:solidFill>
                  <a:srgbClr val="003366"/>
                </a:solidFill>
                <a:latin typeface="+mj-lt"/>
              </a:rPr>
              <a:t>10,000 2D datasets per image, 30 </a:t>
            </a:r>
            <a:r>
              <a:rPr lang="en-US" b="0" i="0" dirty="0" err="1" smtClean="0">
                <a:solidFill>
                  <a:srgbClr val="003366"/>
                </a:solidFill>
                <a:latin typeface="+mj-lt"/>
              </a:rPr>
              <a:t>mins</a:t>
            </a:r>
            <a:r>
              <a:rPr lang="en-US" b="0" i="0" dirty="0" smtClean="0">
                <a:solidFill>
                  <a:srgbClr val="003366"/>
                </a:solidFill>
                <a:latin typeface="+mj-lt"/>
              </a:rPr>
              <a:t> per image</a:t>
            </a:r>
          </a:p>
          <a:p>
            <a:r>
              <a:rPr lang="en-US" b="0" i="0" dirty="0" smtClean="0">
                <a:solidFill>
                  <a:srgbClr val="003366"/>
                </a:solidFill>
                <a:latin typeface="+mj-lt"/>
              </a:rPr>
              <a:t>~10Tb/day</a:t>
            </a:r>
          </a:p>
          <a:p>
            <a:r>
              <a:rPr lang="en-US" sz="2000" b="0" i="0" dirty="0" smtClean="0">
                <a:solidFill>
                  <a:schemeClr val="bg2">
                    <a:lumMod val="50000"/>
                  </a:schemeClr>
                </a:solidFill>
                <a:latin typeface="+mj-lt"/>
              </a:rPr>
              <a:t>Jensen, </a:t>
            </a:r>
            <a:r>
              <a:rPr lang="en-US" sz="2000" b="0" i="0" dirty="0" err="1" smtClean="0">
                <a:solidFill>
                  <a:schemeClr val="bg2">
                    <a:lumMod val="50000"/>
                  </a:schemeClr>
                </a:solidFill>
                <a:latin typeface="+mj-lt"/>
              </a:rPr>
              <a:t>Corr</a:t>
            </a:r>
            <a:r>
              <a:rPr lang="en-US" sz="2000" b="0" i="0" dirty="0" smtClean="0">
                <a:solidFill>
                  <a:schemeClr val="bg2">
                    <a:lumMod val="50000"/>
                  </a:schemeClr>
                </a:solidFill>
                <a:latin typeface="+mj-lt"/>
              </a:rPr>
              <a:t>, Di </a:t>
            </a:r>
            <a:r>
              <a:rPr lang="en-US" sz="2000" b="0" i="0" dirty="0" err="1" smtClean="0">
                <a:solidFill>
                  <a:schemeClr val="bg2">
                    <a:lumMod val="50000"/>
                  </a:schemeClr>
                </a:solidFill>
                <a:latin typeface="+mj-lt"/>
              </a:rPr>
              <a:t>Michiel</a:t>
            </a:r>
            <a:r>
              <a:rPr lang="en-US" sz="2000" b="0" i="0" dirty="0" smtClean="0">
                <a:solidFill>
                  <a:schemeClr val="bg2">
                    <a:lumMod val="50000"/>
                  </a:schemeClr>
                </a:solidFill>
                <a:latin typeface="+mj-lt"/>
              </a:rPr>
              <a:t>, SJLB et al</a:t>
            </a:r>
            <a:r>
              <a:rPr lang="en-US" sz="2000" b="0" i="0" dirty="0">
                <a:solidFill>
                  <a:schemeClr val="bg2">
                    <a:lumMod val="50000"/>
                  </a:schemeClr>
                </a:solidFill>
                <a:latin typeface="+mj-lt"/>
              </a:rPr>
              <a:t>., </a:t>
            </a:r>
            <a:r>
              <a:rPr lang="en-US" sz="2000" b="0" dirty="0">
                <a:solidFill>
                  <a:schemeClr val="bg2">
                    <a:lumMod val="50000"/>
                  </a:schemeClr>
                </a:solidFill>
                <a:latin typeface="+mj-lt"/>
              </a:rPr>
              <a:t>J. </a:t>
            </a:r>
            <a:r>
              <a:rPr lang="en-US" sz="2000" b="0" dirty="0" err="1">
                <a:solidFill>
                  <a:schemeClr val="bg2">
                    <a:lumMod val="50000"/>
                  </a:schemeClr>
                </a:solidFill>
                <a:latin typeface="+mj-lt"/>
              </a:rPr>
              <a:t>Electrochem</a:t>
            </a:r>
            <a:r>
              <a:rPr lang="en-US" sz="2000" b="0" dirty="0">
                <a:solidFill>
                  <a:schemeClr val="bg2">
                    <a:lumMod val="50000"/>
                  </a:schemeClr>
                </a:solidFill>
                <a:latin typeface="+mj-lt"/>
              </a:rPr>
              <a:t>. Soc</a:t>
            </a:r>
            <a:r>
              <a:rPr lang="en-US" sz="2000" b="0" i="0" dirty="0" smtClean="0">
                <a:solidFill>
                  <a:schemeClr val="bg2">
                    <a:lumMod val="50000"/>
                  </a:schemeClr>
                </a:solidFill>
                <a:latin typeface="+mj-lt"/>
              </a:rPr>
              <a:t>. (2015)</a:t>
            </a:r>
          </a:p>
        </p:txBody>
      </p:sp>
      <p:pic>
        <p:nvPicPr>
          <p:cNvPr id="6" name="Content Placeholder 5"/>
          <p:cNvPicPr>
            <a:picLocks/>
          </p:cNvPicPr>
          <p:nvPr/>
        </p:nvPicPr>
        <p:blipFill rotWithShape="1">
          <a:blip r:embed="rId3" cstate="print">
            <a:extLst>
              <a:ext uri="{BEBA8EAE-BF5A-486C-A8C5-ECC9F3942E4B}">
                <a14:imgProps xmlns:a14="http://schemas.microsoft.com/office/drawing/2010/main">
                  <a14:imgLayer r:embed="rId4">
                    <a14:imgEffect>
                      <a14:backgroundRemoval t="9641" b="82435" l="45956" r="61152">
                        <a14:foregroundMark x1="55025" y1="13562" x2="55025" y2="13562"/>
                      </a14:backgroundRemoval>
                    </a14:imgEffect>
                  </a14:imgLayer>
                </a14:imgProps>
              </a:ext>
              <a:ext uri="{28A0092B-C50C-407E-A947-70E740481C1C}">
                <a14:useLocalDpi xmlns:a14="http://schemas.microsoft.com/office/drawing/2010/main" val="0"/>
              </a:ext>
            </a:extLst>
          </a:blip>
          <a:srcRect t="13336" b="13336"/>
          <a:stretch/>
        </p:blipFill>
        <p:spPr bwMode="auto">
          <a:xfrm>
            <a:off x="531812" y="2438400"/>
            <a:ext cx="5791200" cy="2895600"/>
          </a:xfrm>
          <a:prstGeom prst="rect">
            <a:avLst/>
          </a:prstGeom>
          <a:noFill/>
          <a:ln w="9525">
            <a:noFill/>
            <a:miter lim="800000"/>
            <a:headEnd/>
            <a:tailEnd/>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3173333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Characterizing nanoparticles of APIs in suspension</a:t>
            </a:r>
            <a:endParaRPr lang="en-US" dirty="0"/>
          </a:p>
        </p:txBody>
      </p:sp>
      <p:sp>
        <p:nvSpPr>
          <p:cNvPr id="3" name="Content Placeholder 2"/>
          <p:cNvSpPr>
            <a:spLocks noGrp="1"/>
          </p:cNvSpPr>
          <p:nvPr>
            <p:ph idx="1"/>
          </p:nvPr>
        </p:nvSpPr>
        <p:spPr>
          <a:xfrm>
            <a:off x="5103812" y="1600200"/>
            <a:ext cx="4572000" cy="4572000"/>
          </a:xfrm>
        </p:spPr>
        <p:txBody>
          <a:bodyPr/>
          <a:lstStyle/>
          <a:p>
            <a:r>
              <a:rPr lang="en-US" dirty="0" smtClean="0"/>
              <a:t>Samples were API particles of various sizes and in various concentrations in aqueous suspension</a:t>
            </a:r>
          </a:p>
          <a:p>
            <a:r>
              <a:rPr lang="en-US" dirty="0" smtClean="0"/>
              <a:t>These are drugs for nebulizer applications</a:t>
            </a:r>
          </a:p>
          <a:p>
            <a:r>
              <a:rPr lang="en-US" dirty="0" smtClean="0"/>
              <a:t>The goal was to characterize the structure and nanoparticle size in the different suspensions.</a:t>
            </a:r>
            <a:endParaRPr lang="en-US" dirty="0"/>
          </a:p>
        </p:txBody>
      </p:sp>
      <p:pic>
        <p:nvPicPr>
          <p:cNvPr id="17356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64" y="1600200"/>
            <a:ext cx="4954588" cy="3715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99550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Characterizing nanoparticles of APIs in suspension</a:t>
            </a:r>
          </a:p>
        </p:txBody>
      </p:sp>
      <p:sp>
        <p:nvSpPr>
          <p:cNvPr id="3" name="Content Placeholder 2"/>
          <p:cNvSpPr>
            <a:spLocks noGrp="1"/>
          </p:cNvSpPr>
          <p:nvPr>
            <p:ph idx="1"/>
          </p:nvPr>
        </p:nvSpPr>
        <p:spPr>
          <a:xfrm>
            <a:off x="5484812" y="1600200"/>
            <a:ext cx="4191000" cy="4572000"/>
          </a:xfrm>
        </p:spPr>
        <p:txBody>
          <a:bodyPr/>
          <a:lstStyle/>
          <a:p>
            <a:r>
              <a:rPr lang="en-US" dirty="0" smtClean="0"/>
              <a:t>Green: PDF of the crystalline control sample</a:t>
            </a:r>
          </a:p>
          <a:p>
            <a:r>
              <a:rPr lang="en-US" dirty="0" smtClean="0"/>
              <a:t>Blue: PDF of the aqueous solvent</a:t>
            </a:r>
          </a:p>
          <a:p>
            <a:endParaRPr lang="en-US" dirty="0"/>
          </a:p>
          <a:p>
            <a:endParaRPr lang="en-US" dirty="0" smtClean="0"/>
          </a:p>
          <a:p>
            <a:r>
              <a:rPr lang="en-US" dirty="0" smtClean="0"/>
              <a:t>Reproducibility!</a:t>
            </a:r>
          </a:p>
          <a:p>
            <a:r>
              <a:rPr lang="en-US" dirty="0" smtClean="0"/>
              <a:t>High-r region from the crystalline control and sediment from a high concentration suspension</a:t>
            </a:r>
          </a:p>
        </p:txBody>
      </p:sp>
      <p:pic>
        <p:nvPicPr>
          <p:cNvPr id="1737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984" y="990600"/>
            <a:ext cx="3991428"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377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151" y="4038600"/>
            <a:ext cx="3886744"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84421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synchrotron light source for Africa</a:t>
            </a:r>
            <a:endParaRPr lang="en-US" dirty="0"/>
          </a:p>
        </p:txBody>
      </p:sp>
      <p:sp>
        <p:nvSpPr>
          <p:cNvPr id="3" name="Content Placeholder 2"/>
          <p:cNvSpPr>
            <a:spLocks noGrp="1"/>
          </p:cNvSpPr>
          <p:nvPr>
            <p:ph idx="1"/>
          </p:nvPr>
        </p:nvSpPr>
        <p:spPr>
          <a:xfrm>
            <a:off x="190500" y="1143000"/>
            <a:ext cx="9525000" cy="4572000"/>
          </a:xfrm>
        </p:spPr>
        <p:txBody>
          <a:bodyPr/>
          <a:lstStyle/>
          <a:p>
            <a:pPr>
              <a:lnSpc>
                <a:spcPct val="200000"/>
              </a:lnSpc>
            </a:pPr>
            <a:r>
              <a:rPr lang="en-US" dirty="0" smtClean="0"/>
              <a:t>Why is it important?</a:t>
            </a:r>
          </a:p>
          <a:p>
            <a:pPr>
              <a:lnSpc>
                <a:spcPct val="200000"/>
              </a:lnSpc>
            </a:pPr>
            <a:r>
              <a:rPr lang="en-US" dirty="0"/>
              <a:t>How would it be used</a:t>
            </a:r>
            <a:r>
              <a:rPr lang="en-US" dirty="0" smtClean="0"/>
              <a:t>?</a:t>
            </a:r>
          </a:p>
          <a:p>
            <a:pPr>
              <a:lnSpc>
                <a:spcPct val="200000"/>
              </a:lnSpc>
            </a:pPr>
            <a:r>
              <a:rPr lang="en-US" dirty="0"/>
              <a:t>What would it deliver</a:t>
            </a:r>
            <a:r>
              <a:rPr lang="en-US" dirty="0" smtClean="0"/>
              <a:t>?</a:t>
            </a:r>
          </a:p>
          <a:p>
            <a:pPr>
              <a:lnSpc>
                <a:spcPct val="200000"/>
              </a:lnSpc>
            </a:pPr>
            <a:r>
              <a:rPr lang="en-US" dirty="0" smtClean="0"/>
              <a:t>What would it be used for?</a:t>
            </a:r>
          </a:p>
          <a:p>
            <a:pPr>
              <a:lnSpc>
                <a:spcPct val="200000"/>
              </a:lnSpc>
            </a:pPr>
            <a:r>
              <a:rPr lang="en-US" dirty="0"/>
              <a:t>Who would use it</a:t>
            </a:r>
            <a:r>
              <a:rPr lang="en-US" dirty="0" smtClean="0"/>
              <a:t>?</a:t>
            </a:r>
          </a:p>
          <a:p>
            <a:pPr>
              <a:lnSpc>
                <a:spcPct val="200000"/>
              </a:lnSpc>
            </a:pPr>
            <a:r>
              <a:rPr lang="en-US" dirty="0" smtClean="0"/>
              <a:t>How can we get there?</a:t>
            </a:r>
          </a:p>
          <a:p>
            <a:endParaRPr lang="en-US" dirty="0"/>
          </a:p>
        </p:txBody>
      </p:sp>
      <p:pic>
        <p:nvPicPr>
          <p:cNvPr id="4" name="Picture 2" descr="First AfLS Conference &amp; Workshop  2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6212" y="1873874"/>
            <a:ext cx="3429000" cy="3155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7130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5865812" cy="1447800"/>
          </a:xfrm>
        </p:spPr>
        <p:txBody>
          <a:bodyPr/>
          <a:lstStyle/>
          <a:p>
            <a:r>
              <a:rPr lang="en-US" dirty="0" smtClean="0"/>
              <a:t>Thin film PDF at normal incidence</a:t>
            </a:r>
            <a:endParaRPr lang="en-US" dirty="0"/>
          </a:p>
        </p:txBody>
      </p:sp>
      <p:sp>
        <p:nvSpPr>
          <p:cNvPr id="3" name="Content Placeholder 2"/>
          <p:cNvSpPr>
            <a:spLocks noGrp="1"/>
          </p:cNvSpPr>
          <p:nvPr>
            <p:ph idx="1"/>
          </p:nvPr>
        </p:nvSpPr>
        <p:spPr>
          <a:xfrm>
            <a:off x="4166022" y="1559656"/>
            <a:ext cx="1852190" cy="4572000"/>
          </a:xfrm>
        </p:spPr>
        <p:txBody>
          <a:bodyPr/>
          <a:lstStyle/>
          <a:p>
            <a:pPr marL="0" indent="0">
              <a:buNone/>
            </a:pPr>
            <a:r>
              <a:rPr lang="en-US" sz="2000" dirty="0" smtClean="0">
                <a:solidFill>
                  <a:schemeClr val="bg2">
                    <a:lumMod val="50000"/>
                  </a:schemeClr>
                </a:solidFill>
              </a:rPr>
              <a:t>Jensen, </a:t>
            </a:r>
            <a:r>
              <a:rPr lang="en-US" sz="2000" dirty="0" err="1" smtClean="0">
                <a:solidFill>
                  <a:schemeClr val="bg2">
                    <a:lumMod val="50000"/>
                  </a:schemeClr>
                </a:solidFill>
              </a:rPr>
              <a:t>Iversen</a:t>
            </a:r>
            <a:r>
              <a:rPr lang="en-US" sz="2000" dirty="0" smtClean="0">
                <a:solidFill>
                  <a:schemeClr val="bg2">
                    <a:lumMod val="50000"/>
                  </a:schemeClr>
                </a:solidFill>
              </a:rPr>
              <a:t>, Johnson, </a:t>
            </a:r>
            <a:r>
              <a:rPr lang="en-US" sz="2000" dirty="0" err="1" smtClean="0">
                <a:solidFill>
                  <a:schemeClr val="bg2">
                    <a:lumMod val="50000"/>
                  </a:schemeClr>
                </a:solidFill>
              </a:rPr>
              <a:t>Dooryhee</a:t>
            </a:r>
            <a:r>
              <a:rPr lang="en-US" sz="2000" dirty="0" smtClean="0">
                <a:solidFill>
                  <a:schemeClr val="bg2">
                    <a:lumMod val="50000"/>
                  </a:schemeClr>
                </a:solidFill>
              </a:rPr>
              <a:t> SJLB et al. </a:t>
            </a:r>
            <a:r>
              <a:rPr lang="en-US" sz="2000" i="1" dirty="0" err="1" smtClean="0">
                <a:solidFill>
                  <a:schemeClr val="bg2">
                    <a:lumMod val="50000"/>
                  </a:schemeClr>
                </a:solidFill>
              </a:rPr>
              <a:t>IUCrJ</a:t>
            </a:r>
            <a:r>
              <a:rPr lang="en-US" sz="2000" dirty="0" smtClean="0">
                <a:solidFill>
                  <a:schemeClr val="bg2">
                    <a:lumMod val="50000"/>
                  </a:schemeClr>
                </a:solidFill>
              </a:rPr>
              <a:t> 2015</a:t>
            </a:r>
            <a:endParaRPr lang="en-US" sz="2000" dirty="0">
              <a:solidFill>
                <a:schemeClr val="bg2">
                  <a:lumMod val="50000"/>
                </a:schemeClr>
              </a:solidFill>
            </a:endParaRPr>
          </a:p>
        </p:txBody>
      </p:sp>
      <p:pic>
        <p:nvPicPr>
          <p:cNvPr id="19460" name="Picture 4" descr="[Fig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1" y="1143000"/>
            <a:ext cx="4158511"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Fig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8212" y="76200"/>
            <a:ext cx="3809308" cy="6553201"/>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Figure 4]"/>
          <p:cNvPicPr>
            <a:picLocks noChangeAspect="1" noChangeArrowheads="1"/>
          </p:cNvPicPr>
          <p:nvPr/>
        </p:nvPicPr>
        <p:blipFill rotWithShape="1">
          <a:blip r:embed="rId4">
            <a:extLst>
              <a:ext uri="{28A0092B-C50C-407E-A947-70E740481C1C}">
                <a14:useLocalDpi xmlns:a14="http://schemas.microsoft.com/office/drawing/2010/main" val="0"/>
              </a:ext>
            </a:extLst>
          </a:blip>
          <a:srcRect t="75169"/>
          <a:stretch/>
        </p:blipFill>
        <p:spPr bwMode="auto">
          <a:xfrm>
            <a:off x="150812" y="4193991"/>
            <a:ext cx="4805363" cy="2701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4099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dirty="0"/>
              <a:t>Recrystallization from the amorphous </a:t>
            </a:r>
            <a:r>
              <a:rPr lang="en-US" dirty="0" smtClean="0"/>
              <a:t>state: Lactose</a:t>
            </a:r>
          </a:p>
        </p:txBody>
      </p:sp>
      <p:sp>
        <p:nvSpPr>
          <p:cNvPr id="3" name="Content Placeholder 2"/>
          <p:cNvSpPr>
            <a:spLocks noGrp="1"/>
          </p:cNvSpPr>
          <p:nvPr>
            <p:ph idx="1"/>
          </p:nvPr>
        </p:nvSpPr>
        <p:spPr>
          <a:xfrm>
            <a:off x="260272" y="1156380"/>
            <a:ext cx="5681740" cy="5168220"/>
          </a:xfrm>
        </p:spPr>
        <p:txBody>
          <a:bodyPr>
            <a:normAutofit/>
          </a:bodyPr>
          <a:lstStyle/>
          <a:p>
            <a:pPr eaLnBrk="1" hangingPunct="1">
              <a:lnSpc>
                <a:spcPct val="80000"/>
              </a:lnSpc>
            </a:pPr>
            <a:r>
              <a:rPr lang="en-US" dirty="0"/>
              <a:t>Lactose is a common excipient for pharmaceutical tableting </a:t>
            </a:r>
            <a:endParaRPr lang="en-US" dirty="0" smtClean="0"/>
          </a:p>
          <a:p>
            <a:pPr eaLnBrk="1" hangingPunct="1">
              <a:lnSpc>
                <a:spcPct val="80000"/>
              </a:lnSpc>
            </a:pPr>
            <a:endParaRPr lang="en-US" dirty="0"/>
          </a:p>
          <a:p>
            <a:pPr eaLnBrk="1" hangingPunct="1">
              <a:lnSpc>
                <a:spcPct val="80000"/>
              </a:lnSpc>
            </a:pPr>
            <a:r>
              <a:rPr lang="en-US" dirty="0" smtClean="0"/>
              <a:t>Commercially available in crystalline or amorphous forms</a:t>
            </a:r>
          </a:p>
          <a:p>
            <a:pPr eaLnBrk="1" hangingPunct="1">
              <a:lnSpc>
                <a:spcPct val="80000"/>
              </a:lnSpc>
            </a:pPr>
            <a:endParaRPr lang="en-US" dirty="0"/>
          </a:p>
          <a:p>
            <a:pPr eaLnBrk="1" hangingPunct="1">
              <a:lnSpc>
                <a:spcPct val="80000"/>
              </a:lnSpc>
            </a:pPr>
            <a:r>
              <a:rPr lang="en-US" dirty="0"/>
              <a:t>A-form can be prepared from α-Monohydrate crystals by spray-drying, melt quenching, and </a:t>
            </a:r>
            <a:r>
              <a:rPr lang="en-US" dirty="0" err="1" smtClean="0"/>
              <a:t>lyophilization</a:t>
            </a:r>
            <a:endParaRPr lang="en-US" dirty="0" smtClean="0"/>
          </a:p>
          <a:p>
            <a:pPr eaLnBrk="1" hangingPunct="1">
              <a:lnSpc>
                <a:spcPct val="80000"/>
              </a:lnSpc>
            </a:pPr>
            <a:endParaRPr lang="en-US" dirty="0" smtClean="0"/>
          </a:p>
          <a:p>
            <a:pPr marL="0" indent="0" eaLnBrk="1" hangingPunct="1">
              <a:lnSpc>
                <a:spcPct val="80000"/>
              </a:lnSpc>
              <a:buNone/>
            </a:pPr>
            <a:endParaRPr lang="en-US" dirty="0" smtClean="0">
              <a:solidFill>
                <a:schemeClr val="accent3">
                  <a:lumMod val="65000"/>
                </a:schemeClr>
              </a:solidFill>
            </a:endParaRPr>
          </a:p>
          <a:p>
            <a:pPr marL="0" indent="0" eaLnBrk="1" hangingPunct="1">
              <a:lnSpc>
                <a:spcPct val="80000"/>
              </a:lnSpc>
              <a:buNone/>
            </a:pPr>
            <a:endParaRPr lang="en-US" dirty="0">
              <a:solidFill>
                <a:schemeClr val="accent3">
                  <a:lumMod val="65000"/>
                </a:schemeClr>
              </a:solidFill>
            </a:endParaRPr>
          </a:p>
          <a:p>
            <a:pPr marL="0" indent="0" eaLnBrk="1" hangingPunct="1">
              <a:lnSpc>
                <a:spcPct val="80000"/>
              </a:lnSpc>
              <a:buNone/>
            </a:pPr>
            <a:r>
              <a:rPr lang="en-US" dirty="0" smtClean="0">
                <a:solidFill>
                  <a:schemeClr val="accent3">
                    <a:lumMod val="65000"/>
                  </a:schemeClr>
                </a:solidFill>
              </a:rPr>
              <a:t>Collaboration with Eugene Cheung, </a:t>
            </a:r>
          </a:p>
          <a:p>
            <a:pPr marL="0" indent="0" eaLnBrk="1" hangingPunct="1">
              <a:lnSpc>
                <a:spcPct val="80000"/>
              </a:lnSpc>
              <a:buNone/>
            </a:pPr>
            <a:r>
              <a:rPr lang="en-US" dirty="0" smtClean="0">
                <a:solidFill>
                  <a:schemeClr val="accent3">
                    <a:lumMod val="65000"/>
                  </a:schemeClr>
                </a:solidFill>
              </a:rPr>
              <a:t>Paul </a:t>
            </a:r>
            <a:r>
              <a:rPr lang="en-US" dirty="0" err="1" smtClean="0">
                <a:solidFill>
                  <a:schemeClr val="accent3">
                    <a:lumMod val="65000"/>
                  </a:schemeClr>
                </a:solidFill>
              </a:rPr>
              <a:t>Krolikowski</a:t>
            </a:r>
            <a:r>
              <a:rPr lang="en-US" dirty="0" smtClean="0">
                <a:solidFill>
                  <a:schemeClr val="accent3">
                    <a:lumMod val="65000"/>
                  </a:schemeClr>
                </a:solidFill>
              </a:rPr>
              <a:t>, and Steve Hollis (Amgen Inc.)</a:t>
            </a:r>
          </a:p>
          <a:p>
            <a:pPr eaLnBrk="1" hangingPunct="1">
              <a:lnSpc>
                <a:spcPct val="80000"/>
              </a:lnSpc>
            </a:pPr>
            <a:endParaRPr lang="en-US" dirty="0" smtClean="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1443" y="2940378"/>
            <a:ext cx="2800969" cy="227621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9212" y="1219199"/>
            <a:ext cx="2438400" cy="1683725"/>
          </a:xfrm>
          <a:prstGeom prst="rect">
            <a:avLst/>
          </a:prstGeom>
        </p:spPr>
      </p:pic>
      <p:pic>
        <p:nvPicPr>
          <p:cNvPr id="1748994" name="Picture 2" descr="Maxwell Terb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5344" y="4817040"/>
            <a:ext cx="2066925" cy="206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4573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dirty="0" smtClean="0"/>
              <a:t>Time dependent studies</a:t>
            </a:r>
          </a:p>
        </p:txBody>
      </p:sp>
      <p:sp>
        <p:nvSpPr>
          <p:cNvPr id="3" name="Content Placeholder 2"/>
          <p:cNvSpPr>
            <a:spLocks noGrp="1"/>
          </p:cNvSpPr>
          <p:nvPr>
            <p:ph idx="1"/>
          </p:nvPr>
        </p:nvSpPr>
        <p:spPr>
          <a:xfrm>
            <a:off x="379413" y="1143000"/>
            <a:ext cx="4798676" cy="1020763"/>
          </a:xfrm>
        </p:spPr>
        <p:txBody>
          <a:bodyPr>
            <a:normAutofit/>
          </a:bodyPr>
          <a:lstStyle/>
          <a:p>
            <a:pPr eaLnBrk="1" hangingPunct="1">
              <a:lnSpc>
                <a:spcPct val="80000"/>
              </a:lnSpc>
            </a:pPr>
            <a:r>
              <a:rPr lang="en-US" dirty="0" smtClean="0"/>
              <a:t>Various A-form samples aged at, 40°C/75% RH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7612" y="2118036"/>
            <a:ext cx="4495800" cy="352076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812" y="2208576"/>
            <a:ext cx="4343400" cy="419222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812" y="2208576"/>
            <a:ext cx="4343400" cy="419222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812" y="2208576"/>
            <a:ext cx="4343400" cy="4192224"/>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812" y="2208576"/>
            <a:ext cx="4343400" cy="4192224"/>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812" y="2208576"/>
            <a:ext cx="4343400" cy="4192224"/>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1812" y="2208576"/>
            <a:ext cx="4343400" cy="4192224"/>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1812" y="2209800"/>
            <a:ext cx="4343400" cy="4192224"/>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1812" y="2209800"/>
            <a:ext cx="4343400" cy="4192224"/>
          </a:xfrm>
          <a:prstGeom prst="rect">
            <a:avLst/>
          </a:prstGeom>
        </p:spPr>
      </p:pic>
    </p:spTree>
    <p:extLst>
      <p:ext uri="{BB962C8B-B14F-4D97-AF65-F5344CB8AC3E}">
        <p14:creationId xmlns:p14="http://schemas.microsoft.com/office/powerpoint/2010/main" val="231349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dirty="0" smtClean="0"/>
              <a:t>Time dependent studies</a:t>
            </a:r>
          </a:p>
        </p:txBody>
      </p:sp>
      <p:sp>
        <p:nvSpPr>
          <p:cNvPr id="3" name="Content Placeholder 2"/>
          <p:cNvSpPr>
            <a:spLocks noGrp="1"/>
          </p:cNvSpPr>
          <p:nvPr>
            <p:ph idx="1"/>
          </p:nvPr>
        </p:nvSpPr>
        <p:spPr>
          <a:xfrm>
            <a:off x="379413" y="1143000"/>
            <a:ext cx="4798676" cy="1020763"/>
          </a:xfrm>
        </p:spPr>
        <p:txBody>
          <a:bodyPr>
            <a:normAutofit/>
          </a:bodyPr>
          <a:lstStyle/>
          <a:p>
            <a:pPr eaLnBrk="1" hangingPunct="1">
              <a:lnSpc>
                <a:spcPct val="80000"/>
              </a:lnSpc>
            </a:pPr>
            <a:r>
              <a:rPr lang="en-US" dirty="0" smtClean="0"/>
              <a:t>How does the </a:t>
            </a:r>
            <a:r>
              <a:rPr lang="en-US" dirty="0" err="1" smtClean="0"/>
              <a:t>crystallinity</a:t>
            </a:r>
            <a:r>
              <a:rPr lang="en-US" dirty="0" smtClean="0"/>
              <a:t> grow in?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7612" y="2118036"/>
            <a:ext cx="4495800" cy="3520764"/>
          </a:xfrm>
          <a:prstGeom prst="rect">
            <a:avLst/>
          </a:prstGeom>
        </p:spPr>
      </p:pic>
      <p:grpSp>
        <p:nvGrpSpPr>
          <p:cNvPr id="9" name="Group 8"/>
          <p:cNvGrpSpPr/>
          <p:nvPr/>
        </p:nvGrpSpPr>
        <p:grpSpPr>
          <a:xfrm>
            <a:off x="199661" y="2209800"/>
            <a:ext cx="4523151" cy="3398002"/>
            <a:chOff x="199661" y="2209800"/>
            <a:chExt cx="4523151" cy="3398002"/>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35426"/>
            <a:stretch/>
          </p:blipFill>
          <p:spPr>
            <a:xfrm>
              <a:off x="199661" y="2209800"/>
              <a:ext cx="4523151" cy="3270141"/>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95407" b="691"/>
            <a:stretch/>
          </p:blipFill>
          <p:spPr>
            <a:xfrm>
              <a:off x="199661" y="5410200"/>
              <a:ext cx="4523151" cy="197602"/>
            </a:xfrm>
            <a:prstGeom prst="rect">
              <a:avLst/>
            </a:prstGeom>
          </p:spPr>
        </p:pic>
      </p:gr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5913" y="2133600"/>
            <a:ext cx="5148499" cy="379541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5913" y="2133600"/>
            <a:ext cx="5148499" cy="3795412"/>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5913" y="2133600"/>
            <a:ext cx="5148499" cy="3795412"/>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55913" y="2133600"/>
            <a:ext cx="5148499" cy="3795412"/>
          </a:xfrm>
          <a:prstGeom prst="rect">
            <a:avLst/>
          </a:prstGeom>
        </p:spPr>
      </p:pic>
      <p:sp>
        <p:nvSpPr>
          <p:cNvPr id="2" name="Oval 1"/>
          <p:cNvSpPr/>
          <p:nvPr/>
        </p:nvSpPr>
        <p:spPr bwMode="auto">
          <a:xfrm>
            <a:off x="684212" y="2819400"/>
            <a:ext cx="4343400" cy="1447800"/>
          </a:xfrm>
          <a:prstGeom prst="ellipse">
            <a:avLst/>
          </a:prstGeom>
          <a:noFill/>
          <a:ln w="38100" cap="flat" cmpd="sng" algn="ctr">
            <a:solidFill>
              <a:srgbClr val="0033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smtClean="0">
              <a:ln>
                <a:noFill/>
              </a:ln>
              <a:solidFill>
                <a:schemeClr val="tx1"/>
              </a:solidFill>
              <a:effectLst/>
              <a:latin typeface="Symbol" pitchFamily="18" charset="2"/>
            </a:endParaRPr>
          </a:p>
        </p:txBody>
      </p:sp>
    </p:spTree>
    <p:extLst>
      <p:ext uri="{BB962C8B-B14F-4D97-AF65-F5344CB8AC3E}">
        <p14:creationId xmlns:p14="http://schemas.microsoft.com/office/powerpoint/2010/main" val="414574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science of things</a:t>
            </a:r>
            <a:endParaRPr lang="en-US" dirty="0"/>
          </a:p>
        </p:txBody>
      </p:sp>
      <p:sp>
        <p:nvSpPr>
          <p:cNvPr id="3" name="Content Placeholder 2"/>
          <p:cNvSpPr>
            <a:spLocks noGrp="1"/>
          </p:cNvSpPr>
          <p:nvPr>
            <p:ph idx="1"/>
          </p:nvPr>
        </p:nvSpPr>
        <p:spPr>
          <a:xfrm>
            <a:off x="190500" y="4724400"/>
            <a:ext cx="4169752" cy="1407256"/>
          </a:xfrm>
        </p:spPr>
        <p:txBody>
          <a:bodyPr/>
          <a:lstStyle/>
          <a:p>
            <a:r>
              <a:rPr lang="en-US" dirty="0" smtClean="0"/>
              <a:t>Computer science =&gt; Internet of Things (</a:t>
            </a:r>
            <a:r>
              <a:rPr lang="en-US" dirty="0" err="1" smtClean="0"/>
              <a:t>IoT</a:t>
            </a:r>
            <a:r>
              <a:rPr lang="en-US" dirty="0" smtClean="0"/>
              <a:t>)</a:t>
            </a:r>
            <a:endParaRPr lang="en-US" dirty="0"/>
          </a:p>
        </p:txBody>
      </p:sp>
      <p:pic>
        <p:nvPicPr>
          <p:cNvPr id="16388" name="Picture 4" descr="See original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12" y="1143000"/>
            <a:ext cx="375224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irst AfLS Conference &amp; Workshop  2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6212" y="1219200"/>
            <a:ext cx="3429000" cy="315532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bwMode="auto">
          <a:xfrm>
            <a:off x="4972660" y="4764944"/>
            <a:ext cx="4169752" cy="14072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003366"/>
                </a:solidFill>
                <a:latin typeface="+mn-lt"/>
                <a:ea typeface="+mn-ea"/>
                <a:cs typeface="+mn-cs"/>
              </a:defRPr>
            </a:lvl1pPr>
            <a:lvl2pPr marL="742950" indent="-285750" algn="l" rtl="0" eaLnBrk="0" fontAlgn="base" hangingPunct="0">
              <a:spcBef>
                <a:spcPct val="20000"/>
              </a:spcBef>
              <a:spcAft>
                <a:spcPct val="0"/>
              </a:spcAft>
              <a:buChar char="–"/>
              <a:defRPr sz="2000">
                <a:solidFill>
                  <a:srgbClr val="4D4D4D"/>
                </a:solidFill>
                <a:latin typeface="+mn-lt"/>
              </a:defRPr>
            </a:lvl2pPr>
            <a:lvl3pPr marL="1143000" indent="-228600" algn="l" rtl="0" eaLnBrk="0" fontAlgn="base" hangingPunct="0">
              <a:spcBef>
                <a:spcPct val="20000"/>
              </a:spcBef>
              <a:spcAft>
                <a:spcPct val="0"/>
              </a:spcAft>
              <a:buChar char="•"/>
              <a:defRPr sz="2000">
                <a:solidFill>
                  <a:srgbClr val="4D4D4D"/>
                </a:solidFill>
                <a:latin typeface="+mn-lt"/>
              </a:defRPr>
            </a:lvl3pPr>
            <a:lvl4pPr marL="1600200" indent="-228600" algn="l" rtl="0" eaLnBrk="0" fontAlgn="base" hangingPunct="0">
              <a:spcBef>
                <a:spcPct val="20000"/>
              </a:spcBef>
              <a:spcAft>
                <a:spcPct val="0"/>
              </a:spcAft>
              <a:buChar char="–"/>
              <a:defRPr sz="2000">
                <a:solidFill>
                  <a:srgbClr val="4D4D4D"/>
                </a:solidFill>
                <a:latin typeface="+mn-lt"/>
              </a:defRPr>
            </a:lvl4pPr>
            <a:lvl5pPr marL="2057400" indent="-228600" algn="l" rtl="0" eaLnBrk="0" fontAlgn="base" hangingPunct="0">
              <a:spcBef>
                <a:spcPct val="20000"/>
              </a:spcBef>
              <a:spcAft>
                <a:spcPct val="0"/>
              </a:spcAft>
              <a:buChar char="»"/>
              <a:defRPr sz="2000">
                <a:solidFill>
                  <a:srgbClr val="4D4D4D"/>
                </a:solidFill>
                <a:latin typeface="+mn-lt"/>
              </a:defRPr>
            </a:lvl5pPr>
            <a:lvl6pPr marL="2514600" indent="-228600" algn="l" rtl="0" eaLnBrk="0" fontAlgn="base" hangingPunct="0">
              <a:spcBef>
                <a:spcPct val="20000"/>
              </a:spcBef>
              <a:spcAft>
                <a:spcPct val="0"/>
              </a:spcAft>
              <a:buChar char="»"/>
              <a:defRPr sz="2000">
                <a:solidFill>
                  <a:srgbClr val="4D4D4D"/>
                </a:solidFill>
                <a:latin typeface="+mn-lt"/>
              </a:defRPr>
            </a:lvl6pPr>
            <a:lvl7pPr marL="2971800" indent="-228600" algn="l" rtl="0" eaLnBrk="0" fontAlgn="base" hangingPunct="0">
              <a:spcBef>
                <a:spcPct val="20000"/>
              </a:spcBef>
              <a:spcAft>
                <a:spcPct val="0"/>
              </a:spcAft>
              <a:buChar char="»"/>
              <a:defRPr sz="2000">
                <a:solidFill>
                  <a:srgbClr val="4D4D4D"/>
                </a:solidFill>
                <a:latin typeface="+mn-lt"/>
              </a:defRPr>
            </a:lvl7pPr>
            <a:lvl8pPr marL="3429000" indent="-228600" algn="l" rtl="0" eaLnBrk="0" fontAlgn="base" hangingPunct="0">
              <a:spcBef>
                <a:spcPct val="20000"/>
              </a:spcBef>
              <a:spcAft>
                <a:spcPct val="0"/>
              </a:spcAft>
              <a:buChar char="»"/>
              <a:defRPr sz="2000">
                <a:solidFill>
                  <a:srgbClr val="4D4D4D"/>
                </a:solidFill>
                <a:latin typeface="+mn-lt"/>
              </a:defRPr>
            </a:lvl8pPr>
            <a:lvl9pPr marL="3886200" indent="-228600" algn="l" rtl="0" eaLnBrk="0" fontAlgn="base" hangingPunct="0">
              <a:spcBef>
                <a:spcPct val="20000"/>
              </a:spcBef>
              <a:spcAft>
                <a:spcPct val="0"/>
              </a:spcAft>
              <a:buChar char="»"/>
              <a:defRPr sz="2000">
                <a:solidFill>
                  <a:srgbClr val="4D4D4D"/>
                </a:solidFill>
                <a:latin typeface="+mn-lt"/>
              </a:defRPr>
            </a:lvl9pPr>
          </a:lstStyle>
          <a:p>
            <a:r>
              <a:rPr lang="en-US" b="0" i="0" kern="0" dirty="0" smtClean="0"/>
              <a:t>Synchrotron science =&gt; Science of Things (</a:t>
            </a:r>
            <a:r>
              <a:rPr lang="en-US" b="0" i="0" kern="0" dirty="0" err="1" smtClean="0"/>
              <a:t>SoT</a:t>
            </a:r>
            <a:r>
              <a:rPr lang="en-US" b="0" i="0" kern="0" dirty="0" smtClean="0"/>
              <a:t>)</a:t>
            </a:r>
            <a:endParaRPr lang="en-US" b="0" i="0" kern="0" dirty="0"/>
          </a:p>
        </p:txBody>
      </p:sp>
    </p:spTree>
    <p:extLst>
      <p:ext uri="{BB962C8B-B14F-4D97-AF65-F5344CB8AC3E}">
        <p14:creationId xmlns:p14="http://schemas.microsoft.com/office/powerpoint/2010/main" val="13075725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get there?</a:t>
            </a:r>
            <a:endParaRPr lang="en-US" dirty="0"/>
          </a:p>
        </p:txBody>
      </p:sp>
      <p:sp>
        <p:nvSpPr>
          <p:cNvPr id="3" name="Content Placeholder 2"/>
          <p:cNvSpPr>
            <a:spLocks noGrp="1"/>
          </p:cNvSpPr>
          <p:nvPr>
            <p:ph idx="1"/>
          </p:nvPr>
        </p:nvSpPr>
        <p:spPr/>
        <p:txBody>
          <a:bodyPr/>
          <a:lstStyle/>
          <a:p>
            <a:r>
              <a:rPr lang="en-US" dirty="0"/>
              <a:t>Work on the </a:t>
            </a:r>
            <a:r>
              <a:rPr lang="en-US" dirty="0" smtClean="0"/>
              <a:t>politics/economics (top down)</a:t>
            </a:r>
            <a:endParaRPr lang="en-US" dirty="0"/>
          </a:p>
          <a:p>
            <a:r>
              <a:rPr lang="en-US" dirty="0" smtClean="0"/>
              <a:t>Build the community (bottom up)</a:t>
            </a:r>
          </a:p>
          <a:p>
            <a:r>
              <a:rPr lang="en-US" dirty="0" smtClean="0"/>
              <a:t>Educate the community</a:t>
            </a:r>
          </a:p>
          <a:p>
            <a:r>
              <a:rPr lang="en-US" dirty="0" smtClean="0"/>
              <a:t>Build the community</a:t>
            </a:r>
          </a:p>
        </p:txBody>
      </p:sp>
    </p:spTree>
    <p:extLst>
      <p:ext uri="{BB962C8B-B14F-4D97-AF65-F5344CB8AC3E}">
        <p14:creationId xmlns:p14="http://schemas.microsoft.com/office/powerpoint/2010/main" val="32667766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and educating the Materials Science Research community in Africa</a:t>
            </a:r>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59" t="13783" r="2509" b="9090"/>
          <a:stretch/>
        </p:blipFill>
        <p:spPr bwMode="auto">
          <a:xfrm>
            <a:off x="836612" y="1371600"/>
            <a:ext cx="8530302" cy="4681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6020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331" r="9377"/>
          <a:stretch/>
        </p:blipFill>
        <p:spPr bwMode="auto">
          <a:xfrm>
            <a:off x="0" y="113339"/>
            <a:ext cx="9752012" cy="6744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60932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388" y="46189"/>
            <a:ext cx="12115800" cy="6811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71766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388" y="0"/>
            <a:ext cx="12098338" cy="6801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45880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it important?</a:t>
            </a:r>
            <a:endParaRPr lang="en-US" dirty="0"/>
          </a:p>
        </p:txBody>
      </p:sp>
      <p:sp>
        <p:nvSpPr>
          <p:cNvPr id="3" name="Content Placeholder 2"/>
          <p:cNvSpPr>
            <a:spLocks noGrp="1"/>
          </p:cNvSpPr>
          <p:nvPr>
            <p:ph idx="1"/>
          </p:nvPr>
        </p:nvSpPr>
        <p:spPr>
          <a:xfrm>
            <a:off x="190500" y="990600"/>
            <a:ext cx="9525000" cy="4988656"/>
          </a:xfrm>
        </p:spPr>
        <p:txBody>
          <a:bodyPr/>
          <a:lstStyle/>
          <a:p>
            <a:r>
              <a:rPr lang="en-US" dirty="0" smtClean="0"/>
              <a:t>Macro and micro challenges facing mankind:</a:t>
            </a:r>
          </a:p>
          <a:p>
            <a:pPr lvl="1"/>
            <a:r>
              <a:rPr lang="en-US" dirty="0"/>
              <a:t>Energy security</a:t>
            </a:r>
          </a:p>
          <a:p>
            <a:pPr lvl="1"/>
            <a:r>
              <a:rPr lang="en-US" dirty="0" smtClean="0"/>
              <a:t>Food security</a:t>
            </a:r>
          </a:p>
          <a:p>
            <a:pPr lvl="1"/>
            <a:r>
              <a:rPr lang="en-US" dirty="0" smtClean="0"/>
              <a:t>Water security</a:t>
            </a:r>
          </a:p>
          <a:p>
            <a:pPr lvl="1"/>
            <a:r>
              <a:rPr lang="en-US" dirty="0" smtClean="0"/>
              <a:t>Environmental security</a:t>
            </a:r>
          </a:p>
          <a:p>
            <a:pPr lvl="1"/>
            <a:r>
              <a:rPr lang="en-US" dirty="0" smtClean="0"/>
              <a:t>Economic security</a:t>
            </a:r>
          </a:p>
          <a:p>
            <a:pPr lvl="1"/>
            <a:r>
              <a:rPr lang="en-US" dirty="0" smtClean="0"/>
              <a:t>Political and judicial security</a:t>
            </a:r>
          </a:p>
          <a:p>
            <a:pPr lvl="1"/>
            <a:r>
              <a:rPr lang="en-US" dirty="0" smtClean="0"/>
              <a:t>Basic freedoms to pursue happiness</a:t>
            </a:r>
          </a:p>
          <a:p>
            <a:r>
              <a:rPr lang="en-US" dirty="0" smtClean="0"/>
              <a:t>Some have technological solutions, all require education, cooperation and the victory of rationality over irrationality</a:t>
            </a:r>
          </a:p>
          <a:p>
            <a:pPr marL="0" indent="0" algn="ctr">
              <a:buNone/>
            </a:pPr>
            <a:r>
              <a:rPr lang="en-US" dirty="0" smtClean="0">
                <a:solidFill>
                  <a:srgbClr val="800000"/>
                </a:solidFill>
              </a:rPr>
              <a:t>A facility like a synchrotron promotes cooperation, education, technology, and science</a:t>
            </a:r>
          </a:p>
          <a:p>
            <a:pPr marL="0" indent="0" algn="ctr">
              <a:buNone/>
            </a:pPr>
            <a:r>
              <a:rPr lang="en-US" dirty="0" smtClean="0">
                <a:solidFill>
                  <a:srgbClr val="800000"/>
                </a:solidFill>
              </a:rPr>
              <a:t>The impacts of a synchrotron go way beyond the x-rays it produces</a:t>
            </a:r>
            <a:endParaRPr lang="en-US" dirty="0">
              <a:solidFill>
                <a:srgbClr val="800000"/>
              </a:solidFill>
            </a:endParaRPr>
          </a:p>
        </p:txBody>
      </p:sp>
    </p:spTree>
    <p:extLst>
      <p:ext uri="{BB962C8B-B14F-4D97-AF65-F5344CB8AC3E}">
        <p14:creationId xmlns:p14="http://schemas.microsoft.com/office/powerpoint/2010/main" val="242587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408612" y="381000"/>
            <a:ext cx="4306888" cy="5750656"/>
          </a:xfrm>
        </p:spPr>
        <p:txBody>
          <a:bodyPr/>
          <a:lstStyle/>
          <a:p>
            <a:r>
              <a:rPr lang="en-US" dirty="0" smtClean="0"/>
              <a:t>Students working in groups</a:t>
            </a:r>
            <a:endParaRPr lang="en-US" dirty="0"/>
          </a:p>
        </p:txBody>
      </p:sp>
      <p:pic>
        <p:nvPicPr>
          <p:cNvPr id="2355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5028" t="11840" r="39561"/>
          <a:stretch/>
        </p:blipFill>
        <p:spPr bwMode="auto">
          <a:xfrm>
            <a:off x="-4596" y="0"/>
            <a:ext cx="655620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648" t="11923" r="38860"/>
          <a:stretch/>
        </p:blipFill>
        <p:spPr bwMode="auto">
          <a:xfrm>
            <a:off x="3829383" y="676631"/>
            <a:ext cx="6049108" cy="6174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180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research proposal activity</a:t>
            </a:r>
            <a:endParaRPr lang="en-US" dirty="0"/>
          </a:p>
        </p:txBody>
      </p:sp>
      <p:sp>
        <p:nvSpPr>
          <p:cNvPr id="3" name="Content Placeholder 2"/>
          <p:cNvSpPr>
            <a:spLocks noGrp="1"/>
          </p:cNvSpPr>
          <p:nvPr>
            <p:ph idx="1"/>
          </p:nvPr>
        </p:nvSpPr>
        <p:spPr/>
        <p:txBody>
          <a:bodyPr/>
          <a:lstStyle/>
          <a:p>
            <a:r>
              <a:rPr lang="en-US" dirty="0" smtClean="0"/>
              <a:t>Using dyes from local plants as photoactive material in dye-sensitized solar cells</a:t>
            </a:r>
          </a:p>
          <a:p>
            <a:r>
              <a:rPr lang="en-US" dirty="0" smtClean="0"/>
              <a:t>Making activated carbon for supercapacitor applications from waste streams of coffee production (were in Addis Ababa)</a:t>
            </a:r>
          </a:p>
          <a:p>
            <a:r>
              <a:rPr lang="en-US" dirty="0" smtClean="0"/>
              <a:t>Developing an online research portal for the JUAMI community: the JUAMI research exchange</a:t>
            </a:r>
          </a:p>
          <a:p>
            <a:r>
              <a:rPr lang="en-US" dirty="0" smtClean="0"/>
              <a:t>A collaboration to share hands-on learning materials and learning modules between US and African Universities</a:t>
            </a:r>
            <a:endParaRPr lang="en-US" dirty="0"/>
          </a:p>
        </p:txBody>
      </p:sp>
    </p:spTree>
    <p:extLst>
      <p:ext uri="{BB962C8B-B14F-4D97-AF65-F5344CB8AC3E}">
        <p14:creationId xmlns:p14="http://schemas.microsoft.com/office/powerpoint/2010/main" val="16057311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758" t="11840" r="13936"/>
          <a:stretch/>
        </p:blipFill>
        <p:spPr bwMode="auto">
          <a:xfrm>
            <a:off x="0" y="342314"/>
            <a:ext cx="10172910" cy="6591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36837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569" t="11639" r="12855"/>
          <a:stretch/>
        </p:blipFill>
        <p:spPr bwMode="auto">
          <a:xfrm>
            <a:off x="51508" y="762000"/>
            <a:ext cx="9833317" cy="6194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34945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706" t="13043" r="31668" b="2174"/>
          <a:stretch/>
        </p:blipFill>
        <p:spPr bwMode="auto">
          <a:xfrm>
            <a:off x="-6137" y="-3412"/>
            <a:ext cx="4895558"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1895" t="11639" r="31776" b="7291"/>
          <a:stretch/>
        </p:blipFill>
        <p:spPr bwMode="auto">
          <a:xfrm>
            <a:off x="4872866" y="336452"/>
            <a:ext cx="4726746" cy="5683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88702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722812" y="4729380"/>
            <a:ext cx="4992688" cy="1900020"/>
          </a:xfrm>
        </p:spPr>
        <p:txBody>
          <a:bodyPr/>
          <a:lstStyle/>
          <a:p>
            <a:r>
              <a:rPr lang="en-US" dirty="0" err="1" smtClean="0"/>
              <a:t>Juami</a:t>
            </a:r>
            <a:r>
              <a:rPr lang="en-US" dirty="0" smtClean="0"/>
              <a:t> </a:t>
            </a:r>
            <a:r>
              <a:rPr lang="en-US" dirty="0" err="1" smtClean="0"/>
              <a:t>facebook</a:t>
            </a:r>
            <a:r>
              <a:rPr lang="en-US" dirty="0" smtClean="0"/>
              <a:t> page</a:t>
            </a:r>
          </a:p>
          <a:p>
            <a:r>
              <a:rPr lang="en-US" dirty="0" err="1" smtClean="0"/>
              <a:t>Juami</a:t>
            </a:r>
            <a:r>
              <a:rPr lang="en-US" dirty="0" smtClean="0"/>
              <a:t> Research Exchange</a:t>
            </a:r>
            <a:endParaRPr lang="en-US" dirty="0"/>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029" t="11237" r="43561"/>
          <a:stretch/>
        </p:blipFill>
        <p:spPr bwMode="auto">
          <a:xfrm>
            <a:off x="-1588" y="0"/>
            <a:ext cx="4867421" cy="6222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5106" r="31363" b="8004"/>
          <a:stretch/>
        </p:blipFill>
        <p:spPr bwMode="auto">
          <a:xfrm>
            <a:off x="4570412" y="0"/>
            <a:ext cx="5988703" cy="4231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88334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Content Placeholder 2"/>
          <p:cNvSpPr txBox="1">
            <a:spLocks/>
          </p:cNvSpPr>
          <p:nvPr/>
        </p:nvSpPr>
        <p:spPr bwMode="auto">
          <a:xfrm>
            <a:off x="695544" y="2133600"/>
            <a:ext cx="8796038" cy="12371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2400">
                <a:solidFill>
                  <a:srgbClr val="4D4D4D"/>
                </a:solidFill>
                <a:latin typeface="+mn-lt"/>
                <a:ea typeface="+mn-ea"/>
                <a:cs typeface="+mn-cs"/>
              </a:defRPr>
            </a:lvl1pPr>
            <a:lvl2pPr marL="742950" indent="-285750" algn="l" rtl="0" eaLnBrk="0" fontAlgn="base" hangingPunct="0">
              <a:spcBef>
                <a:spcPct val="20000"/>
              </a:spcBef>
              <a:spcAft>
                <a:spcPct val="0"/>
              </a:spcAft>
              <a:buChar char="–"/>
              <a:defRPr sz="2000">
                <a:solidFill>
                  <a:srgbClr val="4D4D4D"/>
                </a:solidFill>
                <a:latin typeface="+mn-lt"/>
              </a:defRPr>
            </a:lvl2pPr>
            <a:lvl3pPr marL="1143000" indent="-228600" algn="l" rtl="0" eaLnBrk="0" fontAlgn="base" hangingPunct="0">
              <a:spcBef>
                <a:spcPct val="20000"/>
              </a:spcBef>
              <a:spcAft>
                <a:spcPct val="0"/>
              </a:spcAft>
              <a:buChar char="•"/>
              <a:defRPr sz="2000">
                <a:solidFill>
                  <a:srgbClr val="4D4D4D"/>
                </a:solidFill>
                <a:latin typeface="+mn-lt"/>
              </a:defRPr>
            </a:lvl3pPr>
            <a:lvl4pPr marL="1600200" indent="-228600" algn="l" rtl="0" eaLnBrk="0" fontAlgn="base" hangingPunct="0">
              <a:spcBef>
                <a:spcPct val="20000"/>
              </a:spcBef>
              <a:spcAft>
                <a:spcPct val="0"/>
              </a:spcAft>
              <a:buChar char="–"/>
              <a:defRPr sz="2000">
                <a:solidFill>
                  <a:srgbClr val="4D4D4D"/>
                </a:solidFill>
                <a:latin typeface="+mn-lt"/>
              </a:defRPr>
            </a:lvl4pPr>
            <a:lvl5pPr marL="2057400" indent="-228600" algn="l" rtl="0" eaLnBrk="0" fontAlgn="base" hangingPunct="0">
              <a:spcBef>
                <a:spcPct val="20000"/>
              </a:spcBef>
              <a:spcAft>
                <a:spcPct val="0"/>
              </a:spcAft>
              <a:buChar char="»"/>
              <a:defRPr sz="2000">
                <a:solidFill>
                  <a:srgbClr val="4D4D4D"/>
                </a:solidFill>
                <a:latin typeface="+mn-lt"/>
              </a:defRPr>
            </a:lvl5pPr>
            <a:lvl6pPr marL="2514600" indent="-228600" algn="l" rtl="0" eaLnBrk="0" fontAlgn="base" hangingPunct="0">
              <a:spcBef>
                <a:spcPct val="20000"/>
              </a:spcBef>
              <a:spcAft>
                <a:spcPct val="0"/>
              </a:spcAft>
              <a:buChar char="»"/>
              <a:defRPr sz="2000">
                <a:solidFill>
                  <a:srgbClr val="4D4D4D"/>
                </a:solidFill>
                <a:latin typeface="+mn-lt"/>
              </a:defRPr>
            </a:lvl6pPr>
            <a:lvl7pPr marL="2971800" indent="-228600" algn="l" rtl="0" eaLnBrk="0" fontAlgn="base" hangingPunct="0">
              <a:spcBef>
                <a:spcPct val="20000"/>
              </a:spcBef>
              <a:spcAft>
                <a:spcPct val="0"/>
              </a:spcAft>
              <a:buChar char="»"/>
              <a:defRPr sz="2000">
                <a:solidFill>
                  <a:srgbClr val="4D4D4D"/>
                </a:solidFill>
                <a:latin typeface="+mn-lt"/>
              </a:defRPr>
            </a:lvl7pPr>
            <a:lvl8pPr marL="3429000" indent="-228600" algn="l" rtl="0" eaLnBrk="0" fontAlgn="base" hangingPunct="0">
              <a:spcBef>
                <a:spcPct val="20000"/>
              </a:spcBef>
              <a:spcAft>
                <a:spcPct val="0"/>
              </a:spcAft>
              <a:buChar char="»"/>
              <a:defRPr sz="2000">
                <a:solidFill>
                  <a:srgbClr val="4D4D4D"/>
                </a:solidFill>
                <a:latin typeface="+mn-lt"/>
              </a:defRPr>
            </a:lvl8pPr>
            <a:lvl9pPr marL="3886200" indent="-228600" algn="l" rtl="0" eaLnBrk="0" fontAlgn="base" hangingPunct="0">
              <a:spcBef>
                <a:spcPct val="20000"/>
              </a:spcBef>
              <a:spcAft>
                <a:spcPct val="0"/>
              </a:spcAft>
              <a:buChar char="»"/>
              <a:defRPr sz="2000">
                <a:solidFill>
                  <a:srgbClr val="4D4D4D"/>
                </a:solidFill>
                <a:latin typeface="+mn-lt"/>
              </a:defRPr>
            </a:lvl9pPr>
          </a:lstStyle>
          <a:p>
            <a:pPr>
              <a:spcBef>
                <a:spcPts val="0"/>
              </a:spcBef>
            </a:pPr>
            <a:r>
              <a:rPr lang="en-US" sz="2000" b="0" i="0" dirty="0" smtClean="0"/>
              <a:t>Arusha, Tanzania;    May 29 – June 10, </a:t>
            </a:r>
            <a:r>
              <a:rPr lang="en-US" sz="2000" b="0" i="0" dirty="0" smtClean="0"/>
              <a:t>2016</a:t>
            </a:r>
            <a:endParaRPr lang="en-US" sz="2000" b="0" i="0" dirty="0" smtClean="0"/>
          </a:p>
          <a:p>
            <a:pPr>
              <a:spcBef>
                <a:spcPts val="0"/>
              </a:spcBef>
            </a:pPr>
            <a:r>
              <a:rPr lang="en-US" sz="2000" dirty="0" smtClean="0"/>
              <a:t>Theme: Materials for Sustainable Energy</a:t>
            </a:r>
          </a:p>
          <a:p>
            <a:pPr>
              <a:spcBef>
                <a:spcPts val="0"/>
              </a:spcBef>
            </a:pPr>
            <a:r>
              <a:rPr lang="en-US" sz="2000" b="0" i="0" dirty="0" smtClean="0"/>
              <a:t>Local Host Institution: Nelson Mandela African Inst. Sci. &amp; Tech.</a:t>
            </a:r>
            <a:endParaRPr lang="en-US" sz="2000" b="0" i="0" dirty="0"/>
          </a:p>
        </p:txBody>
      </p:sp>
      <p:grpSp>
        <p:nvGrpSpPr>
          <p:cNvPr id="4" name="Group 3"/>
          <p:cNvGrpSpPr/>
          <p:nvPr/>
        </p:nvGrpSpPr>
        <p:grpSpPr>
          <a:xfrm>
            <a:off x="1565643" y="266381"/>
            <a:ext cx="7055842" cy="1932064"/>
            <a:chOff x="2021213" y="385484"/>
            <a:chExt cx="6515173" cy="1932064"/>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1464" y="385484"/>
              <a:ext cx="4134670" cy="1465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21213" y="1855883"/>
              <a:ext cx="6515173" cy="461665"/>
            </a:xfrm>
            <a:prstGeom prst="rect">
              <a:avLst/>
            </a:prstGeom>
            <a:noFill/>
          </p:spPr>
          <p:txBody>
            <a:bodyPr wrap="none" rtlCol="0">
              <a:spAutoFit/>
            </a:bodyPr>
            <a:lstStyle/>
            <a:p>
              <a:pPr algn="ctr"/>
              <a:r>
                <a:rPr lang="en-US" b="1" cap="small" spc="-100" dirty="0" smtClean="0">
                  <a:latin typeface="Centaur" panose="02030504050205020304" pitchFamily="18" charset="0"/>
                </a:rPr>
                <a:t>Joint Undertaking for an African Materials Institute</a:t>
              </a:r>
              <a:endParaRPr lang="en-US" b="1" cap="small" spc="-100" dirty="0">
                <a:latin typeface="Centaur" panose="02030504050205020304" pitchFamily="18" charset="0"/>
              </a:endParaRPr>
            </a:p>
          </p:txBody>
        </p:sp>
      </p:grpSp>
      <p:sp>
        <p:nvSpPr>
          <p:cNvPr id="11" name="TextBox 10"/>
          <p:cNvSpPr txBox="1"/>
          <p:nvPr/>
        </p:nvSpPr>
        <p:spPr>
          <a:xfrm>
            <a:off x="3684340" y="3048000"/>
            <a:ext cx="5534272" cy="3247043"/>
          </a:xfrm>
          <a:prstGeom prst="rect">
            <a:avLst/>
          </a:prstGeom>
          <a:noFill/>
        </p:spPr>
        <p:txBody>
          <a:bodyPr wrap="none" rtlCol="0">
            <a:spAutoFit/>
          </a:bodyPr>
          <a:lstStyle/>
          <a:p>
            <a:pPr marL="285750" indent="-285750">
              <a:buFont typeface="Arial" panose="020B0604020202020204" pitchFamily="34" charset="0"/>
              <a:buChar char="•"/>
            </a:pPr>
            <a:r>
              <a:rPr lang="en-US" sz="2000" b="0" i="0" dirty="0">
                <a:solidFill>
                  <a:srgbClr val="003366"/>
                </a:solidFill>
                <a:latin typeface="+mn-lt"/>
              </a:rPr>
              <a:t>Morning tutorials</a:t>
            </a:r>
          </a:p>
          <a:p>
            <a:pPr marL="285750" indent="-285750">
              <a:buFont typeface="Arial" panose="020B0604020202020204" pitchFamily="34" charset="0"/>
              <a:buChar char="•"/>
            </a:pPr>
            <a:r>
              <a:rPr lang="en-US" sz="2000" b="0" i="0" dirty="0">
                <a:solidFill>
                  <a:srgbClr val="003366"/>
                </a:solidFill>
                <a:latin typeface="+mn-lt"/>
              </a:rPr>
              <a:t>Afternoon learning activities</a:t>
            </a:r>
          </a:p>
          <a:p>
            <a:pPr marL="285750" indent="-285750">
              <a:buFont typeface="Arial" panose="020B0604020202020204" pitchFamily="34" charset="0"/>
              <a:buChar char="•"/>
            </a:pPr>
            <a:r>
              <a:rPr lang="en-US" sz="2000" b="0" i="0" dirty="0">
                <a:solidFill>
                  <a:srgbClr val="003366"/>
                </a:solidFill>
                <a:latin typeface="+mn-lt"/>
              </a:rPr>
              <a:t>Evening research lectures</a:t>
            </a:r>
          </a:p>
          <a:p>
            <a:pPr marL="285750" indent="-285750">
              <a:buFont typeface="Arial" panose="020B0604020202020204" pitchFamily="34" charset="0"/>
              <a:buChar char="•"/>
            </a:pPr>
            <a:r>
              <a:rPr lang="en-US" sz="2000" b="0" i="0" dirty="0">
                <a:solidFill>
                  <a:srgbClr val="003366"/>
                </a:solidFill>
                <a:latin typeface="+mn-lt"/>
              </a:rPr>
              <a:t>~ 20 instructors</a:t>
            </a:r>
          </a:p>
          <a:p>
            <a:pPr marL="285750" indent="-285750">
              <a:buFont typeface="Arial" panose="020B0604020202020204" pitchFamily="34" charset="0"/>
              <a:buChar char="•"/>
            </a:pPr>
            <a:r>
              <a:rPr lang="en-US" sz="2000" b="0" i="0" dirty="0">
                <a:solidFill>
                  <a:srgbClr val="003366"/>
                </a:solidFill>
                <a:latin typeface="+mn-lt"/>
              </a:rPr>
              <a:t>~ 60 students: 25 US + 35 African</a:t>
            </a:r>
          </a:p>
          <a:p>
            <a:pPr marL="285750" indent="-285750">
              <a:buFont typeface="Arial" panose="020B0604020202020204" pitchFamily="34" charset="0"/>
              <a:buChar char="•"/>
            </a:pPr>
            <a:r>
              <a:rPr lang="en-US" sz="2000" b="0" i="0" dirty="0">
                <a:solidFill>
                  <a:srgbClr val="003366"/>
                </a:solidFill>
                <a:latin typeface="+mn-lt"/>
              </a:rPr>
              <a:t>By application, participation fully funded</a:t>
            </a:r>
          </a:p>
          <a:p>
            <a:pPr marL="285750" indent="-285750">
              <a:buFont typeface="Arial" panose="020B0604020202020204" pitchFamily="34" charset="0"/>
              <a:buChar char="•"/>
            </a:pPr>
            <a:r>
              <a:rPr lang="en-US" sz="2000" b="0" i="0" dirty="0">
                <a:solidFill>
                  <a:srgbClr val="003366"/>
                </a:solidFill>
                <a:latin typeface="+mn-lt"/>
              </a:rPr>
              <a:t>http://www.columbia.edu/cu/juami/</a:t>
            </a:r>
          </a:p>
          <a:p>
            <a:pPr>
              <a:spcBef>
                <a:spcPts val="600"/>
              </a:spcBef>
            </a:pPr>
            <a:r>
              <a:rPr lang="en-US" sz="2000" b="0" i="0" dirty="0">
                <a:solidFill>
                  <a:srgbClr val="003366"/>
                </a:solidFill>
                <a:latin typeface="+mn-lt"/>
              </a:rPr>
              <a:t>US Organizing committee:</a:t>
            </a:r>
          </a:p>
          <a:p>
            <a:pPr marL="285750" indent="-285750">
              <a:buFont typeface="Arial" panose="020B0604020202020204" pitchFamily="34" charset="0"/>
              <a:buChar char="•"/>
            </a:pPr>
            <a:r>
              <a:rPr lang="en-US" sz="2000" b="0" i="0" dirty="0">
                <a:solidFill>
                  <a:srgbClr val="003366"/>
                </a:solidFill>
                <a:latin typeface="+mn-lt"/>
              </a:rPr>
              <a:t>Simon </a:t>
            </a:r>
            <a:r>
              <a:rPr lang="en-US" sz="2000" b="0" i="0" dirty="0" err="1">
                <a:solidFill>
                  <a:srgbClr val="003366"/>
                </a:solidFill>
                <a:latin typeface="+mn-lt"/>
              </a:rPr>
              <a:t>Billinge</a:t>
            </a:r>
            <a:r>
              <a:rPr lang="en-US" sz="2000" b="0" i="0" dirty="0">
                <a:solidFill>
                  <a:srgbClr val="003366"/>
                </a:solidFill>
                <a:latin typeface="+mn-lt"/>
              </a:rPr>
              <a:t>, Peter Green, </a:t>
            </a:r>
            <a:r>
              <a:rPr lang="en-US" sz="2000" b="0" i="0" dirty="0" err="1">
                <a:solidFill>
                  <a:srgbClr val="003366"/>
                </a:solidFill>
                <a:latin typeface="+mn-lt"/>
              </a:rPr>
              <a:t>Sossina</a:t>
            </a:r>
            <a:r>
              <a:rPr lang="en-US" sz="2000" b="0" i="0" dirty="0">
                <a:solidFill>
                  <a:srgbClr val="003366"/>
                </a:solidFill>
                <a:latin typeface="+mn-lt"/>
              </a:rPr>
              <a:t> Haile</a:t>
            </a:r>
          </a:p>
          <a:p>
            <a:pPr marL="285750" indent="-285750">
              <a:buFont typeface="Arial" panose="020B0604020202020204" pitchFamily="34" charset="0"/>
              <a:buChar char="•"/>
            </a:pPr>
            <a:r>
              <a:rPr lang="en-US" sz="2000" b="0" i="0" dirty="0">
                <a:solidFill>
                  <a:srgbClr val="003366"/>
                </a:solidFill>
                <a:latin typeface="+mn-lt"/>
              </a:rPr>
              <a:t>Columbia Univ., Univ. </a:t>
            </a:r>
            <a:r>
              <a:rPr lang="en-US" sz="2000" b="0" i="0" dirty="0">
                <a:solidFill>
                  <a:srgbClr val="003366"/>
                </a:solidFill>
                <a:latin typeface="+mn-lt"/>
              </a:rPr>
              <a:t>of Mich., </a:t>
            </a:r>
            <a:r>
              <a:rPr lang="en-US" sz="2000" b="0" i="0" dirty="0" smtClean="0">
                <a:solidFill>
                  <a:srgbClr val="003366"/>
                </a:solidFill>
                <a:latin typeface="+mn-lt"/>
              </a:rPr>
              <a:t>Northwestern</a:t>
            </a:r>
          </a:p>
        </p:txBody>
      </p:sp>
      <p:sp>
        <p:nvSpPr>
          <p:cNvPr id="12" name="Rectangle 11"/>
          <p:cNvSpPr/>
          <p:nvPr/>
        </p:nvSpPr>
        <p:spPr>
          <a:xfrm>
            <a:off x="2657808" y="6439741"/>
            <a:ext cx="6380075" cy="400110"/>
          </a:xfrm>
          <a:prstGeom prst="rect">
            <a:avLst/>
          </a:prstGeom>
        </p:spPr>
        <p:txBody>
          <a:bodyPr wrap="square">
            <a:spAutoFit/>
          </a:bodyPr>
          <a:lstStyle/>
          <a:p>
            <a:r>
              <a:rPr lang="en-US" sz="2000" b="0" dirty="0">
                <a:solidFill>
                  <a:schemeClr val="bg2">
                    <a:lumMod val="50000"/>
                  </a:schemeClr>
                </a:solidFill>
                <a:latin typeface="+mn-lt"/>
              </a:rPr>
              <a:t>Intense learning in a multi-cultural environment</a:t>
            </a:r>
          </a:p>
        </p:txBody>
      </p:sp>
      <p:pic>
        <p:nvPicPr>
          <p:cNvPr id="15" name="Picture 14"/>
          <p:cNvPicPr>
            <a:picLocks noChangeAspect="1"/>
          </p:cNvPicPr>
          <p:nvPr/>
        </p:nvPicPr>
        <p:blipFill>
          <a:blip r:embed="rId4"/>
          <a:stretch>
            <a:fillRect/>
          </a:stretch>
        </p:blipFill>
        <p:spPr>
          <a:xfrm>
            <a:off x="7957300" y="3529913"/>
            <a:ext cx="937459" cy="865624"/>
          </a:xfrm>
          <a:prstGeom prst="rect">
            <a:avLst/>
          </a:prstGeom>
        </p:spPr>
      </p:pic>
      <p:pic>
        <p:nvPicPr>
          <p:cNvPr id="3" name="Picture 2"/>
          <p:cNvPicPr>
            <a:picLocks noChangeAspect="1"/>
          </p:cNvPicPr>
          <p:nvPr/>
        </p:nvPicPr>
        <p:blipFill>
          <a:blip r:embed="rId5"/>
          <a:stretch>
            <a:fillRect/>
          </a:stretch>
        </p:blipFill>
        <p:spPr>
          <a:xfrm>
            <a:off x="455612" y="3567671"/>
            <a:ext cx="2609476" cy="2741819"/>
          </a:xfrm>
          <a:prstGeom prst="rect">
            <a:avLst/>
          </a:prstGeom>
        </p:spPr>
      </p:pic>
      <p:sp>
        <p:nvSpPr>
          <p:cNvPr id="6" name="Rounded Rectangle 5"/>
          <p:cNvSpPr/>
          <p:nvPr/>
        </p:nvSpPr>
        <p:spPr>
          <a:xfrm>
            <a:off x="1496713" y="4522702"/>
            <a:ext cx="565438" cy="11941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928784" y="5791065"/>
            <a:ext cx="639804" cy="119409"/>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rot="3660000">
            <a:off x="1671113" y="5197671"/>
            <a:ext cx="154858" cy="431252"/>
          </a:xfrm>
          <a:prstGeom prst="downArrow">
            <a:avLst/>
          </a:prstGeom>
          <a:solidFill>
            <a:srgbClr val="5B9BD5">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336410" y="5164969"/>
            <a:ext cx="415860" cy="12607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912812" y="5038376"/>
            <a:ext cx="407626" cy="75685"/>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55612" y="6012798"/>
            <a:ext cx="2523448" cy="307777"/>
          </a:xfrm>
          <a:prstGeom prst="rect">
            <a:avLst/>
          </a:prstGeom>
          <a:noFill/>
        </p:spPr>
        <p:txBody>
          <a:bodyPr wrap="none" rtlCol="0">
            <a:spAutoFit/>
          </a:bodyPr>
          <a:lstStyle/>
          <a:p>
            <a:r>
              <a:rPr lang="en-US" sz="1400" b="0" dirty="0">
                <a:solidFill>
                  <a:srgbClr val="003366"/>
                </a:solidFill>
                <a:latin typeface="+mn-lt"/>
              </a:rPr>
              <a:t>At the base of Mt. Kilimanjaro</a:t>
            </a:r>
            <a:endParaRPr lang="en-US" sz="1400" b="0" dirty="0">
              <a:solidFill>
                <a:srgbClr val="003366"/>
              </a:solidFill>
              <a:latin typeface="+mn-lt"/>
            </a:endParaRP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13" y="3810000"/>
            <a:ext cx="3519386" cy="2209800"/>
          </a:xfrm>
          <a:prstGeom prst="rect">
            <a:avLst/>
          </a:prstGeom>
        </p:spPr>
      </p:pic>
      <p:sp>
        <p:nvSpPr>
          <p:cNvPr id="5" name="TextBox 4"/>
          <p:cNvSpPr txBox="1"/>
          <p:nvPr/>
        </p:nvSpPr>
        <p:spPr>
          <a:xfrm>
            <a:off x="455612" y="2902803"/>
            <a:ext cx="9220200" cy="830997"/>
          </a:xfrm>
          <a:prstGeom prst="rect">
            <a:avLst/>
          </a:prstGeom>
          <a:solidFill>
            <a:schemeClr val="bg1"/>
          </a:solidFill>
          <a:ln w="28575">
            <a:solidFill>
              <a:srgbClr val="000099"/>
            </a:solidFill>
          </a:ln>
        </p:spPr>
        <p:txBody>
          <a:bodyPr wrap="square" rtlCol="0">
            <a:spAutoFit/>
          </a:bodyPr>
          <a:lstStyle/>
          <a:p>
            <a:r>
              <a:rPr lang="en-US" b="0" i="0" dirty="0">
                <a:solidFill>
                  <a:srgbClr val="003366"/>
                </a:solidFill>
                <a:latin typeface="+mj-lt"/>
              </a:rPr>
              <a:t>To receive announcements: join the JUAMI group on </a:t>
            </a:r>
            <a:r>
              <a:rPr lang="en-US" b="0" i="0" dirty="0" err="1">
                <a:solidFill>
                  <a:srgbClr val="003366"/>
                </a:solidFill>
                <a:latin typeface="+mj-lt"/>
              </a:rPr>
              <a:t>facebook</a:t>
            </a:r>
            <a:endParaRPr lang="en-US" b="0" i="0" dirty="0">
              <a:solidFill>
                <a:srgbClr val="003366"/>
              </a:solidFill>
              <a:latin typeface="+mj-lt"/>
            </a:endParaRPr>
          </a:p>
          <a:p>
            <a:endParaRPr lang="en-US" b="0" i="0" dirty="0" smtClean="0">
              <a:solidFill>
                <a:srgbClr val="003366"/>
              </a:solidFill>
              <a:latin typeface="+mj-lt"/>
            </a:endParaRPr>
          </a:p>
        </p:txBody>
      </p:sp>
    </p:spTree>
    <p:extLst>
      <p:ext uri="{BB962C8B-B14F-4D97-AF65-F5344CB8AC3E}">
        <p14:creationId xmlns:p14="http://schemas.microsoft.com/office/powerpoint/2010/main" val="20049315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2825" cy="762000"/>
          </a:xfrm>
        </p:spPr>
        <p:txBody>
          <a:bodyPr/>
          <a:lstStyle/>
          <a:p>
            <a:r>
              <a:rPr lang="en-US" dirty="0" smtClean="0"/>
              <a:t>Bottom up: ways to get started?</a:t>
            </a:r>
            <a:endParaRPr lang="en-US" dirty="0"/>
          </a:p>
        </p:txBody>
      </p:sp>
      <p:sp>
        <p:nvSpPr>
          <p:cNvPr id="3" name="Content Placeholder 2"/>
          <p:cNvSpPr>
            <a:spLocks noGrp="1"/>
          </p:cNvSpPr>
          <p:nvPr>
            <p:ph idx="1"/>
          </p:nvPr>
        </p:nvSpPr>
        <p:spPr>
          <a:xfrm>
            <a:off x="190500" y="533400"/>
            <a:ext cx="9525000" cy="4572000"/>
          </a:xfrm>
        </p:spPr>
        <p:txBody>
          <a:bodyPr/>
          <a:lstStyle/>
          <a:p>
            <a:pPr marL="457200" indent="-457200">
              <a:buFont typeface="+mj-lt"/>
              <a:buAutoNum type="arabicPeriod"/>
            </a:pPr>
            <a:r>
              <a:rPr lang="en-US" dirty="0" smtClean="0"/>
              <a:t>Educate and advertise capabilities.</a:t>
            </a:r>
          </a:p>
          <a:p>
            <a:pPr marL="914400" lvl="1" indent="-457200">
              <a:buFont typeface="+mj-lt"/>
              <a:buAutoNum type="arabicPeriod"/>
            </a:pPr>
            <a:r>
              <a:rPr lang="en-US" dirty="0" smtClean="0"/>
              <a:t>Workshops (like this one!)</a:t>
            </a:r>
          </a:p>
          <a:p>
            <a:pPr marL="914400" lvl="1" indent="-457200">
              <a:buFont typeface="+mj-lt"/>
              <a:buAutoNum type="arabicPeriod"/>
            </a:pPr>
            <a:r>
              <a:rPr lang="en-US" dirty="0" smtClean="0"/>
              <a:t>Schools (like JUAMI but with a heavy synchrotron component)</a:t>
            </a:r>
          </a:p>
          <a:p>
            <a:pPr marL="914400" lvl="1" indent="-457200">
              <a:buFont typeface="+mj-lt"/>
              <a:buAutoNum type="arabicPeriod"/>
            </a:pPr>
            <a:r>
              <a:rPr lang="en-US" dirty="0" smtClean="0"/>
              <a:t>MOOCs</a:t>
            </a:r>
          </a:p>
          <a:p>
            <a:pPr marL="457200" indent="-457200">
              <a:buFont typeface="+mj-lt"/>
              <a:buAutoNum type="arabicPeriod"/>
            </a:pPr>
            <a:r>
              <a:rPr lang="en-US" dirty="0"/>
              <a:t>Clearing house of mentors.  </a:t>
            </a:r>
          </a:p>
          <a:p>
            <a:pPr marL="914400" lvl="1" indent="-457200">
              <a:buFont typeface="+mj-lt"/>
              <a:buAutoNum type="arabicPeriod"/>
            </a:pPr>
            <a:r>
              <a:rPr lang="en-US" dirty="0"/>
              <a:t>Engage young researchers  (e.g., JUAMI fellows)</a:t>
            </a:r>
          </a:p>
          <a:p>
            <a:pPr marL="914400" lvl="1" indent="-457200">
              <a:buFont typeface="+mj-lt"/>
              <a:buAutoNum type="arabicPeriod"/>
            </a:pPr>
            <a:r>
              <a:rPr lang="en-US" dirty="0"/>
              <a:t>Online community of synchrotron researchers</a:t>
            </a:r>
          </a:p>
          <a:p>
            <a:pPr marL="914400" lvl="1" indent="-457200">
              <a:buFont typeface="+mj-lt"/>
              <a:buAutoNum type="arabicPeriod"/>
            </a:pPr>
            <a:r>
              <a:rPr lang="en-US" dirty="0"/>
              <a:t>Collaborate to make </a:t>
            </a:r>
            <a:r>
              <a:rPr lang="en-US" dirty="0" err="1"/>
              <a:t>beamtime</a:t>
            </a:r>
            <a:r>
              <a:rPr lang="en-US" dirty="0"/>
              <a:t> requests </a:t>
            </a:r>
          </a:p>
          <a:p>
            <a:pPr marL="914400" lvl="1" indent="-457200">
              <a:buFont typeface="+mj-lt"/>
              <a:buAutoNum type="arabicPeriod"/>
            </a:pPr>
            <a:r>
              <a:rPr lang="en-US" dirty="0"/>
              <a:t>Collaborate on data analysis</a:t>
            </a:r>
          </a:p>
          <a:p>
            <a:pPr marL="457200" indent="-457200">
              <a:buFont typeface="+mj-lt"/>
              <a:buAutoNum type="arabicPeriod"/>
            </a:pPr>
            <a:r>
              <a:rPr lang="en-US" dirty="0"/>
              <a:t>Program of embedding African scientists in experienced Mentor groups (needs funding)</a:t>
            </a:r>
          </a:p>
          <a:p>
            <a:pPr marL="457200" indent="-457200">
              <a:buFont typeface="+mj-lt"/>
              <a:buAutoNum type="arabicPeriod"/>
            </a:pPr>
            <a:r>
              <a:rPr lang="en-US" dirty="0"/>
              <a:t>Mail in access to existing synchrotrons</a:t>
            </a:r>
          </a:p>
          <a:p>
            <a:pPr marL="457200" indent="-457200">
              <a:buFont typeface="+mj-lt"/>
              <a:buAutoNum type="arabicPeriod"/>
            </a:pPr>
            <a:r>
              <a:rPr lang="en-US" dirty="0"/>
              <a:t>Collaborative </a:t>
            </a:r>
            <a:r>
              <a:rPr lang="en-US" dirty="0" err="1"/>
              <a:t>beamtimes</a:t>
            </a:r>
            <a:endParaRPr lang="en-US" dirty="0"/>
          </a:p>
          <a:p>
            <a:pPr marL="457200" indent="-457200">
              <a:buFont typeface="+mj-lt"/>
              <a:buAutoNum type="arabicPeriod"/>
            </a:pPr>
            <a:r>
              <a:rPr lang="en-US" dirty="0"/>
              <a:t>Autonomous </a:t>
            </a:r>
            <a:r>
              <a:rPr lang="en-US" dirty="0" err="1"/>
              <a:t>beamtimes</a:t>
            </a:r>
            <a:endParaRPr lang="en-US" dirty="0"/>
          </a:p>
          <a:p>
            <a:pPr marL="457200" indent="-457200">
              <a:buFont typeface="+mj-lt"/>
              <a:buAutoNum type="arabicPeriod"/>
            </a:pPr>
            <a:r>
              <a:rPr lang="en-US" dirty="0"/>
              <a:t>Involvement in building and running beamlines (partner User agreements)</a:t>
            </a:r>
          </a:p>
          <a:p>
            <a:pPr marL="514350" indent="-457200">
              <a:buFont typeface="+mj-lt"/>
              <a:buAutoNum type="arabicPeriod"/>
            </a:pPr>
            <a:endParaRPr lang="en-US" dirty="0" smtClean="0"/>
          </a:p>
        </p:txBody>
      </p:sp>
    </p:spTree>
    <p:extLst>
      <p:ext uri="{BB962C8B-B14F-4D97-AF65-F5344CB8AC3E}">
        <p14:creationId xmlns:p14="http://schemas.microsoft.com/office/powerpoint/2010/main" val="8657725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495625" y="158502"/>
            <a:ext cx="8911575" cy="1377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7279"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Microsoft YaHei" charset="-122"/>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Microsoft YaHei" charset="-122"/>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Microsoft YaHei" charset="-122"/>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Microsoft YaHei" charset="-122"/>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Microsoft YaHei" charset="-122"/>
              </a:defRPr>
            </a:lvl9pPr>
          </a:lstStyle>
          <a:p>
            <a:pPr algn="ctr"/>
            <a:r>
              <a:rPr lang="en-US" altLang="en-US" i="0" dirty="0">
                <a:solidFill>
                  <a:srgbClr val="003366"/>
                </a:solidFill>
                <a:latin typeface="+mn-lt"/>
                <a:ea typeface="+mn-ea"/>
              </a:rPr>
              <a:t>Massively Open Online Courses </a:t>
            </a:r>
            <a:br>
              <a:rPr lang="en-US" altLang="en-US" i="0" dirty="0">
                <a:solidFill>
                  <a:srgbClr val="003366"/>
                </a:solidFill>
                <a:latin typeface="+mn-lt"/>
                <a:ea typeface="+mn-ea"/>
              </a:rPr>
            </a:br>
            <a:r>
              <a:rPr lang="en-US" altLang="en-US" i="0" dirty="0">
                <a:solidFill>
                  <a:srgbClr val="003366"/>
                </a:solidFill>
                <a:latin typeface="+mn-lt"/>
                <a:ea typeface="+mn-ea"/>
              </a:rPr>
              <a:t>and the </a:t>
            </a:r>
            <a:r>
              <a:rPr lang="en-US" altLang="en-US" i="0" dirty="0" smtClean="0">
                <a:solidFill>
                  <a:srgbClr val="003366"/>
                </a:solidFill>
                <a:latin typeface="+mn-lt"/>
                <a:ea typeface="+mn-ea"/>
              </a:rPr>
              <a:t>African </a:t>
            </a:r>
            <a:r>
              <a:rPr lang="en-US" altLang="en-US" i="0" dirty="0" err="1">
                <a:solidFill>
                  <a:srgbClr val="003366"/>
                </a:solidFill>
                <a:latin typeface="+mn-lt"/>
                <a:ea typeface="+mn-ea"/>
              </a:rPr>
              <a:t>Lightsource</a:t>
            </a:r>
            <a:endParaRPr lang="en-US" altLang="en-US" i="0" dirty="0">
              <a:solidFill>
                <a:srgbClr val="003366"/>
              </a:solidFill>
              <a:latin typeface="+mn-lt"/>
              <a:ea typeface="+mn-ea"/>
            </a:endParaRPr>
          </a:p>
        </p:txBody>
      </p:sp>
      <p:sp>
        <p:nvSpPr>
          <p:cNvPr id="4098" name="Text Box 2"/>
          <p:cNvSpPr txBox="1">
            <a:spLocks noChangeArrowheads="1"/>
          </p:cNvSpPr>
          <p:nvPr/>
        </p:nvSpPr>
        <p:spPr bwMode="auto">
          <a:xfrm>
            <a:off x="557276" y="1993553"/>
            <a:ext cx="8911575" cy="45262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0784"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Microsoft YaHei" charset="-122"/>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Microsoft YaHei" charset="-122"/>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Microsoft YaHei" charset="-122"/>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Microsoft YaHei" charset="-122"/>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Microsoft YaHei" charset="-122"/>
              </a:defRPr>
            </a:lvl9pPr>
          </a:lstStyle>
          <a:p>
            <a:pPr algn="ctr"/>
            <a:endParaRPr lang="en-US" altLang="en-US" b="0" i="0" dirty="0">
              <a:solidFill>
                <a:schemeClr val="bg2">
                  <a:lumMod val="50000"/>
                </a:schemeClr>
              </a:solidFill>
            </a:endParaRPr>
          </a:p>
          <a:p>
            <a:pPr algn="ctr"/>
            <a:r>
              <a:rPr lang="en-US" altLang="en-US" b="0" i="0" dirty="0">
                <a:solidFill>
                  <a:srgbClr val="003366"/>
                </a:solidFill>
                <a:latin typeface="+mn-lt"/>
                <a:ea typeface="+mn-ea"/>
              </a:rPr>
              <a:t>MOOCs are changing everything about education</a:t>
            </a:r>
          </a:p>
          <a:p>
            <a:pPr algn="ctr"/>
            <a:r>
              <a:rPr lang="en-US" altLang="en-US" b="0" i="0" dirty="0">
                <a:solidFill>
                  <a:srgbClr val="003366"/>
                </a:solidFill>
                <a:latin typeface="+mn-lt"/>
                <a:ea typeface="+mn-ea"/>
              </a:rPr>
              <a:t>Access, distribution, metrics and learning </a:t>
            </a:r>
            <a:r>
              <a:rPr lang="en-US" altLang="en-US" b="0" i="0" dirty="0">
                <a:solidFill>
                  <a:srgbClr val="003366"/>
                </a:solidFill>
                <a:latin typeface="+mn-lt"/>
                <a:ea typeface="+mn-ea"/>
              </a:rPr>
              <a:t>science</a:t>
            </a:r>
          </a:p>
          <a:p>
            <a:pPr algn="ctr"/>
            <a:endParaRPr lang="en-US" altLang="en-US" b="0" i="0" dirty="0">
              <a:solidFill>
                <a:srgbClr val="003366"/>
              </a:solidFill>
              <a:latin typeface="+mn-lt"/>
              <a:ea typeface="+mn-ea"/>
            </a:endParaRPr>
          </a:p>
          <a:p>
            <a:pPr algn="ctr"/>
            <a:r>
              <a:rPr lang="en-US" altLang="en-US" b="0" i="0" dirty="0">
                <a:solidFill>
                  <a:srgbClr val="003366"/>
                </a:solidFill>
                <a:latin typeface="+mn-lt"/>
                <a:ea typeface="+mn-ea"/>
              </a:rPr>
              <a:t>A collaboration with Lawrence Norris</a:t>
            </a:r>
            <a:endParaRPr lang="en-US" altLang="en-US" b="0" i="0" dirty="0">
              <a:solidFill>
                <a:srgbClr val="003366"/>
              </a:solidFill>
              <a:latin typeface="+mn-lt"/>
              <a:ea typeface="+mn-ea"/>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9608" y="1735708"/>
            <a:ext cx="1779414" cy="15359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60064473"/>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495625" y="273473"/>
            <a:ext cx="8911575" cy="1145232"/>
          </a:xfrm>
          <a:ln/>
        </p:spPr>
        <p:txBody>
          <a:bodyPr tIns="27279"/>
          <a:lstStyle/>
          <a:p>
            <a:pPr>
              <a:tabLst>
                <a:tab pos="533080" algn="l"/>
                <a:tab pos="1066160" algn="l"/>
                <a:tab pos="1599240" algn="l"/>
                <a:tab pos="2132320" algn="l"/>
                <a:tab pos="2665400" algn="l"/>
                <a:tab pos="3198480" algn="l"/>
                <a:tab pos="3731560" algn="l"/>
                <a:tab pos="4264640" algn="l"/>
                <a:tab pos="4797720" algn="l"/>
                <a:tab pos="5330800" algn="l"/>
                <a:tab pos="5863880" algn="l"/>
                <a:tab pos="6396960" algn="l"/>
                <a:tab pos="6930039" algn="l"/>
                <a:tab pos="7463119" algn="l"/>
                <a:tab pos="7996199" algn="l"/>
                <a:tab pos="8529279" algn="l"/>
              </a:tabLst>
            </a:pPr>
            <a:r>
              <a:rPr lang="en-US" altLang="en-US"/>
              <a:t>Training Opportunities for African Lightsource and synchrotron users everywhere</a:t>
            </a:r>
          </a:p>
        </p:txBody>
      </p:sp>
      <p:sp>
        <p:nvSpPr>
          <p:cNvPr id="5122" name="Rectangle 2"/>
          <p:cNvSpPr>
            <a:spLocks noGrp="1" noChangeArrowheads="1"/>
          </p:cNvSpPr>
          <p:nvPr>
            <p:ph type="body" idx="4294967295"/>
          </p:nvPr>
        </p:nvSpPr>
        <p:spPr>
          <a:xfrm>
            <a:off x="495625" y="1605112"/>
            <a:ext cx="8911575" cy="4526236"/>
          </a:xfrm>
          <a:ln/>
          <a:extLst>
            <a:ext uri="{91240B29-F687-4F45-9708-019B960494DF}">
              <a14:hiddenLine xmlns:a14="http://schemas.microsoft.com/office/drawing/2010/main" w="12600" cap="flat">
                <a:solidFill>
                  <a:srgbClr val="808080"/>
                </a:solidFill>
                <a:round/>
                <a:headEnd/>
                <a:tailEnd/>
              </a14:hiddenLine>
            </a:ext>
          </a:extLst>
        </p:spPr>
        <p:txBody>
          <a:bodyPr tIns="20784"/>
          <a:lstStyle/>
          <a:p>
            <a:pPr marL="317978" indent="-238483">
              <a:buSzPct val="45000"/>
              <a:buNone/>
              <a:tabLst>
                <a:tab pos="533080" algn="l"/>
                <a:tab pos="1066160" algn="l"/>
                <a:tab pos="1599240" algn="l"/>
                <a:tab pos="2132320" algn="l"/>
                <a:tab pos="2665400" algn="l"/>
                <a:tab pos="3198480" algn="l"/>
                <a:tab pos="3731560" algn="l"/>
                <a:tab pos="4264640" algn="l"/>
                <a:tab pos="4797720" algn="l"/>
                <a:tab pos="5330800" algn="l"/>
                <a:tab pos="5863880" algn="l"/>
                <a:tab pos="6396960" algn="l"/>
                <a:tab pos="6930039" algn="l"/>
                <a:tab pos="7463119" algn="l"/>
                <a:tab pos="7996199" algn="l"/>
                <a:tab pos="8529279" algn="l"/>
              </a:tabLst>
            </a:pPr>
            <a:r>
              <a:rPr lang="en-US" altLang="en-US" dirty="0"/>
              <a:t>Using a MOOC platform (like </a:t>
            </a:r>
            <a:r>
              <a:rPr lang="en-US" altLang="en-US" i="1" dirty="0" err="1"/>
              <a:t>OpenEdX</a:t>
            </a:r>
            <a:r>
              <a:rPr lang="en-US" altLang="en-US" dirty="0"/>
              <a:t>) it is possible to have a web portal branded as an africanlightsource.org site that taps into an entire worldwide library of courses and training modules</a:t>
            </a:r>
            <a:r>
              <a:rPr lang="en-US" altLang="en-US" dirty="0" smtClean="0"/>
              <a:t>.</a:t>
            </a:r>
          </a:p>
          <a:p>
            <a:pPr marL="317978" indent="-238483">
              <a:buSzPct val="45000"/>
              <a:buNone/>
              <a:tabLst>
                <a:tab pos="533080" algn="l"/>
                <a:tab pos="1066160" algn="l"/>
                <a:tab pos="1599240" algn="l"/>
                <a:tab pos="2132320" algn="l"/>
                <a:tab pos="2665400" algn="l"/>
                <a:tab pos="3198480" algn="l"/>
                <a:tab pos="3731560" algn="l"/>
                <a:tab pos="4264640" algn="l"/>
                <a:tab pos="4797720" algn="l"/>
                <a:tab pos="5330800" algn="l"/>
                <a:tab pos="5863880" algn="l"/>
                <a:tab pos="6396960" algn="l"/>
                <a:tab pos="6930039" algn="l"/>
                <a:tab pos="7463119" algn="l"/>
                <a:tab pos="7996199" algn="l"/>
                <a:tab pos="8529279" algn="l"/>
              </a:tabLst>
            </a:pPr>
            <a:endParaRPr lang="en-US" altLang="en-US" dirty="0" smtClean="0"/>
          </a:p>
          <a:p>
            <a:pPr marL="317978" indent="-238483">
              <a:buSzPct val="45000"/>
              <a:buNone/>
              <a:tabLst>
                <a:tab pos="533080" algn="l"/>
                <a:tab pos="1066160" algn="l"/>
                <a:tab pos="1599240" algn="l"/>
                <a:tab pos="2132320" algn="l"/>
                <a:tab pos="2665400" algn="l"/>
                <a:tab pos="3198480" algn="l"/>
                <a:tab pos="3731560" algn="l"/>
                <a:tab pos="4264640" algn="l"/>
                <a:tab pos="4797720" algn="l"/>
                <a:tab pos="5330800" algn="l"/>
                <a:tab pos="5863880" algn="l"/>
                <a:tab pos="6396960" algn="l"/>
                <a:tab pos="6930039" algn="l"/>
                <a:tab pos="7463119" algn="l"/>
                <a:tab pos="7996199" algn="l"/>
                <a:tab pos="8529279" algn="l"/>
              </a:tabLst>
            </a:pPr>
            <a:r>
              <a:rPr lang="en-US" altLang="en-US" dirty="0" smtClean="0"/>
              <a:t>Online training institute hosted on </a:t>
            </a:r>
            <a:r>
              <a:rPr lang="en-US" altLang="en-US" dirty="0" err="1"/>
              <a:t>O</a:t>
            </a:r>
            <a:r>
              <a:rPr lang="en-US" altLang="en-US" dirty="0" err="1" smtClean="0"/>
              <a:t>penEdX</a:t>
            </a:r>
            <a:endParaRPr lang="en-US" altLang="en-US" dirty="0"/>
          </a:p>
          <a:p>
            <a:pPr marL="0" indent="79494" algn="ctr">
              <a:buNone/>
              <a:tabLst>
                <a:tab pos="533080" algn="l"/>
                <a:tab pos="1066160" algn="l"/>
                <a:tab pos="1599240" algn="l"/>
                <a:tab pos="2132320" algn="l"/>
                <a:tab pos="2665400" algn="l"/>
                <a:tab pos="3198480" algn="l"/>
                <a:tab pos="3731560" algn="l"/>
                <a:tab pos="4264640" algn="l"/>
                <a:tab pos="4797720" algn="l"/>
                <a:tab pos="5330800" algn="l"/>
                <a:tab pos="5863880" algn="l"/>
                <a:tab pos="6396960" algn="l"/>
                <a:tab pos="6930039" algn="l"/>
                <a:tab pos="7463119" algn="l"/>
                <a:tab pos="7996199" algn="l"/>
                <a:tab pos="8529279" algn="l"/>
              </a:tabLst>
            </a:pPr>
            <a:r>
              <a:rPr lang="en-US" altLang="en-US" i="1" dirty="0" smtClean="0">
                <a:solidFill>
                  <a:srgbClr val="800000"/>
                </a:solidFill>
              </a:rPr>
              <a:t>http</a:t>
            </a:r>
            <a:r>
              <a:rPr lang="en-US" altLang="en-US" i="1" dirty="0">
                <a:solidFill>
                  <a:srgbClr val="800000"/>
                </a:solidFill>
              </a:rPr>
              <a:t>://training.africanlightsource.org</a:t>
            </a:r>
            <a:r>
              <a:rPr lang="en-US" altLang="en-US" dirty="0">
                <a:solidFill>
                  <a:srgbClr val="800000"/>
                </a:solidFill>
              </a:rPr>
              <a:t> </a:t>
            </a:r>
            <a:endParaRPr lang="en-US" altLang="en-US" dirty="0" smtClean="0"/>
          </a:p>
          <a:p>
            <a:pPr marL="79495" indent="0">
              <a:buSzPct val="45000"/>
              <a:buNone/>
              <a:tabLst>
                <a:tab pos="533080" algn="l"/>
                <a:tab pos="1066160" algn="l"/>
                <a:tab pos="1599240" algn="l"/>
                <a:tab pos="2132320" algn="l"/>
                <a:tab pos="2665400" algn="l"/>
                <a:tab pos="3198480" algn="l"/>
                <a:tab pos="3731560" algn="l"/>
                <a:tab pos="4264640" algn="l"/>
                <a:tab pos="4797720" algn="l"/>
                <a:tab pos="5330800" algn="l"/>
                <a:tab pos="5863880" algn="l"/>
                <a:tab pos="6396960" algn="l"/>
                <a:tab pos="6930039" algn="l"/>
                <a:tab pos="7463119" algn="l"/>
                <a:tab pos="7996199" algn="l"/>
                <a:tab pos="8529279" algn="l"/>
              </a:tabLst>
            </a:pPr>
            <a:r>
              <a:rPr lang="en-US" altLang="en-US" dirty="0" smtClean="0"/>
              <a:t>Couple this with an online community of practice on </a:t>
            </a:r>
            <a:r>
              <a:rPr lang="en-US" altLang="en-US" dirty="0" err="1" smtClean="0"/>
              <a:t>wordpress</a:t>
            </a:r>
            <a:r>
              <a:rPr lang="en-US" altLang="en-US" dirty="0" smtClean="0"/>
              <a:t>/Google groups etc.</a:t>
            </a:r>
          </a:p>
          <a:p>
            <a:pPr marL="79495" indent="0" algn="ctr">
              <a:buSzPct val="45000"/>
              <a:buNone/>
              <a:tabLst>
                <a:tab pos="533080" algn="l"/>
                <a:tab pos="1066160" algn="l"/>
                <a:tab pos="1599240" algn="l"/>
                <a:tab pos="2132320" algn="l"/>
                <a:tab pos="2665400" algn="l"/>
                <a:tab pos="3198480" algn="l"/>
                <a:tab pos="3731560" algn="l"/>
                <a:tab pos="4264640" algn="l"/>
                <a:tab pos="4797720" algn="l"/>
                <a:tab pos="5330800" algn="l"/>
                <a:tab pos="5863880" algn="l"/>
                <a:tab pos="6396960" algn="l"/>
                <a:tab pos="6930039" algn="l"/>
                <a:tab pos="7463119" algn="l"/>
                <a:tab pos="7996199" algn="l"/>
                <a:tab pos="8529279" algn="l"/>
              </a:tabLst>
            </a:pPr>
            <a:r>
              <a:rPr lang="en-US" altLang="en-US" i="1" dirty="0" smtClean="0">
                <a:solidFill>
                  <a:srgbClr val="800000"/>
                </a:solidFill>
              </a:rPr>
              <a:t>http://community.africanlightsource.org</a:t>
            </a:r>
          </a:p>
          <a:p>
            <a:pPr marL="79495" indent="0" algn="ctr">
              <a:buSzPct val="45000"/>
              <a:buNone/>
              <a:tabLst>
                <a:tab pos="533080" algn="l"/>
                <a:tab pos="1066160" algn="l"/>
                <a:tab pos="1599240" algn="l"/>
                <a:tab pos="2132320" algn="l"/>
                <a:tab pos="2665400" algn="l"/>
                <a:tab pos="3198480" algn="l"/>
                <a:tab pos="3731560" algn="l"/>
                <a:tab pos="4264640" algn="l"/>
                <a:tab pos="4797720" algn="l"/>
                <a:tab pos="5330800" algn="l"/>
                <a:tab pos="5863880" algn="l"/>
                <a:tab pos="6396960" algn="l"/>
                <a:tab pos="6930039" algn="l"/>
                <a:tab pos="7463119" algn="l"/>
                <a:tab pos="7996199" algn="l"/>
                <a:tab pos="8529279" algn="l"/>
              </a:tabLst>
            </a:pPr>
            <a:endParaRPr lang="en-US" altLang="en-US" dirty="0">
              <a:solidFill>
                <a:srgbClr val="800000"/>
              </a:solidFill>
            </a:endParaRPr>
          </a:p>
        </p:txBody>
      </p:sp>
    </p:spTree>
    <p:extLst>
      <p:ext uri="{BB962C8B-B14F-4D97-AF65-F5344CB8AC3E}">
        <p14:creationId xmlns:p14="http://schemas.microsoft.com/office/powerpoint/2010/main" val="216819307"/>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I say that?</a:t>
            </a:r>
            <a:endParaRPr lang="en-US" dirty="0"/>
          </a:p>
        </p:txBody>
      </p:sp>
      <p:sp>
        <p:nvSpPr>
          <p:cNvPr id="3" name="Content Placeholder 2"/>
          <p:cNvSpPr>
            <a:spLocks noGrp="1"/>
          </p:cNvSpPr>
          <p:nvPr>
            <p:ph idx="1"/>
          </p:nvPr>
        </p:nvSpPr>
        <p:spPr>
          <a:xfrm>
            <a:off x="190499" y="1066800"/>
            <a:ext cx="9712325" cy="4572000"/>
          </a:xfrm>
        </p:spPr>
        <p:txBody>
          <a:bodyPr/>
          <a:lstStyle/>
          <a:p>
            <a:r>
              <a:rPr lang="en-US" dirty="0" smtClean="0"/>
              <a:t>How is a synchrotron used?:</a:t>
            </a:r>
          </a:p>
          <a:p>
            <a:pPr lvl="1"/>
            <a:r>
              <a:rPr lang="en-US" dirty="0" smtClean="0"/>
              <a:t>It is a large-scale centralized scientific facility.  It requires international cooperation to build and run it</a:t>
            </a:r>
          </a:p>
          <a:p>
            <a:pPr lvl="1"/>
            <a:r>
              <a:rPr lang="en-US" dirty="0" smtClean="0"/>
              <a:t>But it is used by individual scientists bringing small-scale samples from their labs.</a:t>
            </a:r>
          </a:p>
          <a:p>
            <a:pPr lvl="2"/>
            <a:r>
              <a:rPr lang="en-US" dirty="0" smtClean="0"/>
              <a:t>The synchrotron supports thousands of users in any given year</a:t>
            </a:r>
          </a:p>
          <a:p>
            <a:pPr lvl="2"/>
            <a:r>
              <a:rPr lang="en-US" dirty="0" smtClean="0"/>
              <a:t>Typical experiments last a few days and take place 1-2 times per year</a:t>
            </a:r>
            <a:endParaRPr lang="en-US" dirty="0"/>
          </a:p>
          <a:p>
            <a:r>
              <a:rPr lang="en-US" dirty="0" smtClean="0"/>
              <a:t>It is a focal point for a scientific community</a:t>
            </a:r>
          </a:p>
          <a:p>
            <a:pPr lvl="1"/>
            <a:r>
              <a:rPr lang="en-US" dirty="0" smtClean="0"/>
              <a:t>A diaspora of scientific users meet each other and overlap at the synchrotron when they do experiments, forming a geographically diverse community</a:t>
            </a:r>
          </a:p>
          <a:p>
            <a:r>
              <a:rPr lang="en-US" dirty="0" smtClean="0"/>
              <a:t>It is inclusive, not exclusive</a:t>
            </a:r>
          </a:p>
          <a:p>
            <a:pPr lvl="1"/>
            <a:r>
              <a:rPr lang="en-US" dirty="0" smtClean="0"/>
              <a:t>Materials scientists, earth scientists, biologists, chemists, physicists, conservation scientists, paleontologists, pharmaceutical scientists, polymer scientists, and so on and so forth</a:t>
            </a:r>
          </a:p>
          <a:p>
            <a:pPr marL="0" indent="0" algn="ctr">
              <a:buNone/>
            </a:pPr>
            <a:r>
              <a:rPr lang="en-US" dirty="0" smtClean="0">
                <a:solidFill>
                  <a:srgbClr val="800000"/>
                </a:solidFill>
              </a:rPr>
              <a:t>All Materials are made of atoms, synchrotrons allow us to study atoms</a:t>
            </a:r>
            <a:endParaRPr lang="en-US" dirty="0">
              <a:solidFill>
                <a:srgbClr val="800000"/>
              </a:solidFill>
            </a:endParaRPr>
          </a:p>
        </p:txBody>
      </p:sp>
    </p:spTree>
    <p:extLst>
      <p:ext uri="{BB962C8B-B14F-4D97-AF65-F5344CB8AC3E}">
        <p14:creationId xmlns:p14="http://schemas.microsoft.com/office/powerpoint/2010/main" val="351729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African Light Source will happen.  The questions are more when? And how? Than whether?</a:t>
            </a:r>
          </a:p>
          <a:p>
            <a:r>
              <a:rPr lang="en-US" dirty="0" smtClean="0"/>
              <a:t>Top down activities by high level people</a:t>
            </a:r>
          </a:p>
          <a:p>
            <a:r>
              <a:rPr lang="en-US" dirty="0" smtClean="0"/>
              <a:t>Bottom up activities by African scientists (with a bit of help from their friends around the world)</a:t>
            </a:r>
            <a:endParaRPr lang="en-US" dirty="0"/>
          </a:p>
        </p:txBody>
      </p:sp>
      <p:sp>
        <p:nvSpPr>
          <p:cNvPr id="4" name="AutoShape 2" descr="Image result for this means you imag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12" y="3810000"/>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688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30"/>
            <a:ext cx="9902825" cy="142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6" name="Rectangle 2"/>
          <p:cNvSpPr>
            <a:spLocks noChangeArrowheads="1"/>
          </p:cNvSpPr>
          <p:nvPr/>
        </p:nvSpPr>
        <p:spPr bwMode="auto">
          <a:xfrm>
            <a:off x="493207" y="2590800"/>
            <a:ext cx="8916411" cy="4448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7380" tIns="37380" rIns="37380" bIns="37380" anchor="ctr">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Microsoft YaHei" charset="-122"/>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Microsoft YaHei" charset="-122"/>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Microsoft YaHei" charset="-122"/>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Microsoft YaHei" charset="-122"/>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Microsoft YaHei" charset="-122"/>
              </a:defRPr>
            </a:lvl9p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en-US" altLang="en-US" b="0" i="0" dirty="0">
                <a:solidFill>
                  <a:srgbClr val="003366"/>
                </a:solidFill>
                <a:latin typeface="+mn-lt"/>
                <a:ea typeface="+mn-ea"/>
              </a:rPr>
              <a:t>#1 Open </a:t>
            </a:r>
            <a:r>
              <a:rPr lang="en-US" altLang="en-US" b="0" i="0" dirty="0" err="1">
                <a:solidFill>
                  <a:srgbClr val="003366"/>
                </a:solidFill>
                <a:latin typeface="+mn-lt"/>
                <a:ea typeface="+mn-ea"/>
              </a:rPr>
              <a:t>edX</a:t>
            </a:r>
            <a:r>
              <a:rPr lang="en-US" altLang="en-US" b="0" i="0" dirty="0">
                <a:solidFill>
                  <a:srgbClr val="003366"/>
                </a:solidFill>
                <a:latin typeface="+mn-lt"/>
                <a:ea typeface="+mn-ea"/>
              </a:rPr>
              <a:t> Provider for Higher Ed</a:t>
            </a:r>
          </a:p>
        </p:txBody>
      </p:sp>
      <p:sp>
        <p:nvSpPr>
          <p:cNvPr id="11267" name="Rectangle 3"/>
          <p:cNvSpPr>
            <a:spLocks noChangeArrowheads="1"/>
          </p:cNvSpPr>
          <p:nvPr/>
        </p:nvSpPr>
        <p:spPr bwMode="auto">
          <a:xfrm>
            <a:off x="2125091" y="2057400"/>
            <a:ext cx="5735693" cy="4448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7380" tIns="37380" rIns="37380" bIns="37380" anchor="ctr">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rgbClr val="000000"/>
                </a:solidFill>
                <a:latin typeface="Arial" charset="0"/>
                <a:ea typeface="Microsoft YaHei" charset="-122"/>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rgbClr val="000000"/>
                </a:solidFill>
                <a:latin typeface="Arial" charset="0"/>
                <a:ea typeface="Microsoft YaHei" charset="-122"/>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rgbClr val="000000"/>
                </a:solidFill>
                <a:latin typeface="Arial" charset="0"/>
                <a:ea typeface="Microsoft YaHei" charset="-122"/>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rgbClr val="000000"/>
                </a:solidFill>
                <a:latin typeface="Arial" charset="0"/>
                <a:ea typeface="Microsoft YaHei" charset="-122"/>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rgbClr val="000000"/>
                </a:solidFill>
                <a:latin typeface="Arial" charset="0"/>
                <a:ea typeface="Microsoft YaHei" charset="-122"/>
              </a:defRPr>
            </a:lvl9pPr>
          </a:lstStyle>
          <a:p>
            <a:pPr algn="ctr">
              <a:lnSpc>
                <a:spcPct val="100000"/>
              </a:lnSpc>
            </a:pPr>
            <a:r>
              <a:rPr lang="en-US" altLang="en-US" i="0" dirty="0">
                <a:solidFill>
                  <a:srgbClr val="003366"/>
                </a:solidFill>
                <a:latin typeface="+mn-lt"/>
                <a:ea typeface="+mn-ea"/>
              </a:rPr>
              <a:t>Platform Deployment &amp; Course Design</a:t>
            </a:r>
          </a:p>
        </p:txBody>
      </p:sp>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3542" y="228600"/>
            <a:ext cx="3355742" cy="19556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2412" y="1905000"/>
            <a:ext cx="7051676" cy="4945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7771858"/>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body"/>
          </p:nvPr>
        </p:nvSpPr>
        <p:spPr>
          <a:xfrm>
            <a:off x="967073" y="1107281"/>
            <a:ext cx="7968679" cy="5443761"/>
          </a:xfrm>
          <a:ln/>
          <a:extLst>
            <a:ext uri="{91240B29-F687-4F45-9708-019B960494DF}">
              <a14:hiddenLine xmlns:a14="http://schemas.microsoft.com/office/drawing/2010/main" w="12600" cap="flat">
                <a:solidFill>
                  <a:srgbClr val="808080"/>
                </a:solidFill>
                <a:miter lim="800000"/>
                <a:headEnd/>
                <a:tailEnd/>
              </a14:hiddenLine>
            </a:ext>
          </a:extLst>
        </p:spPr>
        <p:txBody>
          <a:bodyPr lIns="66276" tIns="33138" rIns="66276" bIns="33138" anchor="t"/>
          <a:lstStyle/>
          <a:p>
            <a:pPr algn="l">
              <a:spcAft>
                <a:spcPts val="1593"/>
              </a:spcAft>
              <a:tabLst>
                <a:tab pos="533080" algn="l"/>
                <a:tab pos="1066160" algn="l"/>
                <a:tab pos="1599240" algn="l"/>
                <a:tab pos="2132320" algn="l"/>
                <a:tab pos="2665400" algn="l"/>
                <a:tab pos="3198480" algn="l"/>
                <a:tab pos="3731560" algn="l"/>
                <a:tab pos="4264640" algn="l"/>
                <a:tab pos="4797720" algn="l"/>
                <a:tab pos="5330800" algn="l"/>
                <a:tab pos="5863880" algn="l"/>
                <a:tab pos="6396960" algn="l"/>
                <a:tab pos="6930039" algn="l"/>
                <a:tab pos="7463119" algn="l"/>
              </a:tabLst>
            </a:pPr>
            <a:r>
              <a:rPr lang="en-US" altLang="en-US" sz="2100">
                <a:solidFill>
                  <a:srgbClr val="00A3D7"/>
                </a:solidFill>
              </a:rPr>
              <a:t>1 - Innovation with full autonomy</a:t>
            </a:r>
            <a:br>
              <a:rPr lang="en-US" altLang="en-US" sz="2100">
                <a:solidFill>
                  <a:srgbClr val="00A3D7"/>
                </a:solidFill>
              </a:rPr>
            </a:br>
            <a:r>
              <a:rPr lang="en-US" altLang="en-US" sz="2100">
                <a:solidFill>
                  <a:srgbClr val="00A3D7"/>
                </a:solidFill>
              </a:rPr>
              <a:t>2 - Ability to launch an unlimited number of branded instances</a:t>
            </a:r>
            <a:br>
              <a:rPr lang="en-US" altLang="en-US" sz="2100">
                <a:solidFill>
                  <a:srgbClr val="00A3D7"/>
                </a:solidFill>
              </a:rPr>
            </a:br>
            <a:r>
              <a:rPr lang="en-US" altLang="en-US" sz="2100">
                <a:solidFill>
                  <a:srgbClr val="00A3D7"/>
                </a:solidFill>
              </a:rPr>
              <a:t>3 - Full control of analytics - no shared data</a:t>
            </a:r>
            <a:br>
              <a:rPr lang="en-US" altLang="en-US" sz="2100">
                <a:solidFill>
                  <a:srgbClr val="00A3D7"/>
                </a:solidFill>
              </a:rPr>
            </a:br>
            <a:r>
              <a:rPr lang="en-US" altLang="en-US" sz="2100">
                <a:solidFill>
                  <a:srgbClr val="00A3D7"/>
                </a:solidFill>
              </a:rPr>
              <a:t>4 - Pedagogical research.</a:t>
            </a:r>
          </a:p>
          <a:p>
            <a:pPr algn="l">
              <a:spcAft>
                <a:spcPts val="1593"/>
              </a:spcAft>
              <a:tabLst>
                <a:tab pos="533080" algn="l"/>
                <a:tab pos="1066160" algn="l"/>
                <a:tab pos="1599240" algn="l"/>
                <a:tab pos="2132320" algn="l"/>
                <a:tab pos="2665400" algn="l"/>
                <a:tab pos="3198480" algn="l"/>
                <a:tab pos="3731560" algn="l"/>
                <a:tab pos="4264640" algn="l"/>
                <a:tab pos="4797720" algn="l"/>
                <a:tab pos="5330800" algn="l"/>
                <a:tab pos="5863880" algn="l"/>
                <a:tab pos="6396960" algn="l"/>
                <a:tab pos="6930039" algn="l"/>
                <a:tab pos="7463119" algn="l"/>
              </a:tabLst>
            </a:pPr>
            <a:r>
              <a:rPr lang="en-US" altLang="en-US" sz="2100">
                <a:solidFill>
                  <a:srgbClr val="00A3D7"/>
                </a:solidFill>
              </a:rPr>
              <a:t>     Discover new interactive activities</a:t>
            </a:r>
            <a:br>
              <a:rPr lang="en-US" altLang="en-US" sz="2100">
                <a:solidFill>
                  <a:srgbClr val="00A3D7"/>
                </a:solidFill>
              </a:rPr>
            </a:br>
            <a:r>
              <a:rPr lang="en-US" altLang="en-US" sz="2100">
                <a:solidFill>
                  <a:srgbClr val="00A3D7"/>
                </a:solidFill>
              </a:rPr>
              <a:t>5 - No licensing or royalty fees</a:t>
            </a:r>
          </a:p>
          <a:p>
            <a:pPr algn="l">
              <a:spcAft>
                <a:spcPts val="1593"/>
              </a:spcAft>
              <a:tabLst>
                <a:tab pos="533080" algn="l"/>
                <a:tab pos="1066160" algn="l"/>
                <a:tab pos="1599240" algn="l"/>
                <a:tab pos="2132320" algn="l"/>
                <a:tab pos="2665400" algn="l"/>
                <a:tab pos="3198480" algn="l"/>
                <a:tab pos="3731560" algn="l"/>
                <a:tab pos="4264640" algn="l"/>
                <a:tab pos="4797720" algn="l"/>
                <a:tab pos="5330800" algn="l"/>
                <a:tab pos="5863880" algn="l"/>
                <a:tab pos="6396960" algn="l"/>
                <a:tab pos="6930039" algn="l"/>
                <a:tab pos="7463119" algn="l"/>
              </a:tabLst>
            </a:pPr>
            <a:r>
              <a:rPr lang="en-US" altLang="en-US" sz="2100">
                <a:solidFill>
                  <a:srgbClr val="00A3D7"/>
                </a:solidFill>
              </a:rPr>
              <a:t>6 - No revenue sharing with third-party orgs</a:t>
            </a:r>
            <a:br>
              <a:rPr lang="en-US" altLang="en-US" sz="2100">
                <a:solidFill>
                  <a:srgbClr val="00A3D7"/>
                </a:solidFill>
              </a:rPr>
            </a:br>
            <a:r>
              <a:rPr lang="en-US" altLang="en-US" sz="2100">
                <a:solidFill>
                  <a:srgbClr val="00A3D7"/>
                </a:solidFill>
              </a:rPr>
              <a:t>7 - New entrepreneurial, e-commerce initiatives</a:t>
            </a:r>
            <a:br>
              <a:rPr lang="en-US" altLang="en-US" sz="2100">
                <a:solidFill>
                  <a:srgbClr val="00A3D7"/>
                </a:solidFill>
              </a:rPr>
            </a:br>
            <a:r>
              <a:rPr lang="en-US" altLang="en-US" sz="2100">
                <a:solidFill>
                  <a:srgbClr val="00A3D7"/>
                </a:solidFill>
              </a:rPr>
              <a:t>8 - Implementation of new content marketing strategies</a:t>
            </a:r>
            <a:br>
              <a:rPr lang="en-US" altLang="en-US" sz="2100">
                <a:solidFill>
                  <a:srgbClr val="00A3D7"/>
                </a:solidFill>
              </a:rPr>
            </a:br>
            <a:r>
              <a:rPr lang="en-US" altLang="en-US" sz="2100">
                <a:solidFill>
                  <a:srgbClr val="00A3D7"/>
                </a:solidFill>
              </a:rPr>
              <a:t>9 - Prospect generation and new enrollments</a:t>
            </a:r>
          </a:p>
          <a:p>
            <a:pPr algn="l">
              <a:spcAft>
                <a:spcPts val="1593"/>
              </a:spcAft>
              <a:tabLst>
                <a:tab pos="533080" algn="l"/>
                <a:tab pos="1066160" algn="l"/>
                <a:tab pos="1599240" algn="l"/>
                <a:tab pos="2132320" algn="l"/>
                <a:tab pos="2665400" algn="l"/>
                <a:tab pos="3198480" algn="l"/>
                <a:tab pos="3731560" algn="l"/>
                <a:tab pos="4264640" algn="l"/>
                <a:tab pos="4797720" algn="l"/>
                <a:tab pos="5330800" algn="l"/>
                <a:tab pos="5863880" algn="l"/>
                <a:tab pos="6396960" algn="l"/>
                <a:tab pos="6930039" algn="l"/>
                <a:tab pos="7463119" algn="l"/>
              </a:tabLst>
            </a:pPr>
            <a:r>
              <a:rPr lang="en-US" altLang="en-US" sz="2100">
                <a:solidFill>
                  <a:srgbClr val="00A3D7"/>
                </a:solidFill>
              </a:rPr>
              <a:t>10 - A new path towards alumni engagement</a:t>
            </a:r>
          </a:p>
          <a:p>
            <a:pPr algn="l">
              <a:spcAft>
                <a:spcPts val="1593"/>
              </a:spcAft>
              <a:tabLst>
                <a:tab pos="533080" algn="l"/>
                <a:tab pos="1066160" algn="l"/>
                <a:tab pos="1599240" algn="l"/>
                <a:tab pos="2132320" algn="l"/>
                <a:tab pos="2665400" algn="l"/>
                <a:tab pos="3198480" algn="l"/>
                <a:tab pos="3731560" algn="l"/>
                <a:tab pos="4264640" algn="l"/>
                <a:tab pos="4797720" algn="l"/>
                <a:tab pos="5330800" algn="l"/>
                <a:tab pos="5863880" algn="l"/>
                <a:tab pos="6396960" algn="l"/>
                <a:tab pos="6930039" algn="l"/>
                <a:tab pos="7463119" algn="l"/>
              </a:tabLst>
            </a:pPr>
            <a:r>
              <a:rPr lang="en-US" altLang="en-US" sz="2100">
                <a:solidFill>
                  <a:srgbClr val="00A3D7"/>
                </a:solidFill>
              </a:rPr>
              <a:t>11 - New learning features and integrations</a:t>
            </a:r>
            <a:br>
              <a:rPr lang="en-US" altLang="en-US" sz="2100">
                <a:solidFill>
                  <a:srgbClr val="00A3D7"/>
                </a:solidFill>
              </a:rPr>
            </a:br>
            <a:r>
              <a:rPr lang="en-US" altLang="en-US">
                <a:solidFill>
                  <a:srgbClr val="00A3D7"/>
                </a:solidFill>
              </a:rPr>
              <a:t/>
            </a:r>
            <a:br>
              <a:rPr lang="en-US" altLang="en-US">
                <a:solidFill>
                  <a:srgbClr val="00A3D7"/>
                </a:solidFill>
              </a:rPr>
            </a:br>
            <a:endParaRPr lang="en-US" altLang="en-US">
              <a:solidFill>
                <a:srgbClr val="00A3D7"/>
              </a:solidFill>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868" y="8930"/>
            <a:ext cx="10457683" cy="142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189" y="151805"/>
            <a:ext cx="3047488" cy="9275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0" name="Rectangle 4"/>
          <p:cNvSpPr>
            <a:spLocks noChangeArrowheads="1"/>
          </p:cNvSpPr>
          <p:nvPr/>
        </p:nvSpPr>
        <p:spPr bwMode="auto">
          <a:xfrm>
            <a:off x="4174379" y="456640"/>
            <a:ext cx="1254274" cy="5679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7380" tIns="37380" rIns="37380" bIns="37380" anchor="ctr">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algn="ctr">
              <a:lnSpc>
                <a:spcPct val="100000"/>
              </a:lnSpc>
            </a:pPr>
            <a:r>
              <a:rPr lang="en-US" altLang="en-US" sz="3200">
                <a:latin typeface="Gill Sans SemiBold" charset="0"/>
              </a:rPr>
              <a:t>WHY  </a:t>
            </a:r>
          </a:p>
        </p:txBody>
      </p:sp>
    </p:spTree>
    <p:extLst>
      <p:ext uri="{BB962C8B-B14F-4D97-AF65-F5344CB8AC3E}">
        <p14:creationId xmlns:p14="http://schemas.microsoft.com/office/powerpoint/2010/main" val="3266408141"/>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would it deliver?</a:t>
            </a:r>
            <a:endParaRPr lang="en-US" dirty="0"/>
          </a:p>
        </p:txBody>
      </p:sp>
      <p:sp>
        <p:nvSpPr>
          <p:cNvPr id="3" name="Content Placeholder 2"/>
          <p:cNvSpPr>
            <a:spLocks noGrp="1"/>
          </p:cNvSpPr>
          <p:nvPr>
            <p:ph idx="1"/>
          </p:nvPr>
        </p:nvSpPr>
        <p:spPr/>
        <p:txBody>
          <a:bodyPr/>
          <a:lstStyle/>
          <a:p>
            <a:r>
              <a:rPr lang="en-US" dirty="0" smtClean="0"/>
              <a:t>Science (we have heard about this already this week)</a:t>
            </a:r>
          </a:p>
          <a:p>
            <a:r>
              <a:rPr lang="en-US" dirty="0" smtClean="0"/>
              <a:t>Technology (we have heard about this too)</a:t>
            </a:r>
          </a:p>
          <a:p>
            <a:r>
              <a:rPr lang="en-US" dirty="0" smtClean="0"/>
              <a:t>A focal point for a LARGE and diverse community of scientists across Africa</a:t>
            </a:r>
          </a:p>
          <a:p>
            <a:pPr lvl="1"/>
            <a:r>
              <a:rPr lang="en-US" dirty="0" smtClean="0"/>
              <a:t>Education for that community</a:t>
            </a:r>
          </a:p>
          <a:p>
            <a:pPr lvl="1"/>
            <a:r>
              <a:rPr lang="en-US" dirty="0" smtClean="0"/>
              <a:t>Inspiration &amp; a sense of pride for that community</a:t>
            </a:r>
          </a:p>
          <a:p>
            <a:pPr lvl="1"/>
            <a:r>
              <a:rPr lang="en-US" dirty="0" smtClean="0"/>
              <a:t>World class facilities for that community</a:t>
            </a:r>
          </a:p>
          <a:p>
            <a:pPr lvl="1"/>
            <a:r>
              <a:rPr lang="en-US" dirty="0" smtClean="0"/>
              <a:t>A high profile international stage for the science coming from that community</a:t>
            </a:r>
          </a:p>
          <a:p>
            <a:r>
              <a:rPr lang="en-US" dirty="0" smtClean="0"/>
              <a:t>The synchrotron will be built in one place, but it will be used by people from across Africa to solve problems all across Africa</a:t>
            </a:r>
          </a:p>
        </p:txBody>
      </p:sp>
    </p:spTree>
    <p:extLst>
      <p:ext uri="{BB962C8B-B14F-4D97-AF65-F5344CB8AC3E}">
        <p14:creationId xmlns:p14="http://schemas.microsoft.com/office/powerpoint/2010/main" val="27145035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would it deliver?</a:t>
            </a:r>
            <a:endParaRPr lang="en-US" dirty="0"/>
          </a:p>
        </p:txBody>
      </p:sp>
      <p:sp>
        <p:nvSpPr>
          <p:cNvPr id="3" name="Content Placeholder 2"/>
          <p:cNvSpPr>
            <a:spLocks noGrp="1"/>
          </p:cNvSpPr>
          <p:nvPr>
            <p:ph idx="1"/>
          </p:nvPr>
        </p:nvSpPr>
        <p:spPr>
          <a:xfrm>
            <a:off x="190500" y="4724400"/>
            <a:ext cx="4169752" cy="1407256"/>
          </a:xfrm>
        </p:spPr>
        <p:txBody>
          <a:bodyPr/>
          <a:lstStyle/>
          <a:p>
            <a:r>
              <a:rPr lang="en-US" dirty="0" smtClean="0"/>
              <a:t>Computer science =&gt; The Internet of Things (</a:t>
            </a:r>
            <a:r>
              <a:rPr lang="en-US" dirty="0" err="1" smtClean="0"/>
              <a:t>IoT</a:t>
            </a:r>
            <a:r>
              <a:rPr lang="en-US" dirty="0" smtClean="0"/>
              <a:t>)</a:t>
            </a:r>
            <a:endParaRPr lang="en-US" dirty="0"/>
          </a:p>
        </p:txBody>
      </p:sp>
      <p:pic>
        <p:nvPicPr>
          <p:cNvPr id="16388" name="Picture 4" descr="See original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12" y="1143000"/>
            <a:ext cx="375224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irst AfLS Conference &amp; Workshop  2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6212" y="1219200"/>
            <a:ext cx="3429000" cy="315532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bwMode="auto">
          <a:xfrm>
            <a:off x="4972660" y="4764944"/>
            <a:ext cx="4169752" cy="14072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003366"/>
                </a:solidFill>
                <a:latin typeface="+mn-lt"/>
                <a:ea typeface="+mn-ea"/>
                <a:cs typeface="+mn-cs"/>
              </a:defRPr>
            </a:lvl1pPr>
            <a:lvl2pPr marL="742950" indent="-285750" algn="l" rtl="0" eaLnBrk="0" fontAlgn="base" hangingPunct="0">
              <a:spcBef>
                <a:spcPct val="20000"/>
              </a:spcBef>
              <a:spcAft>
                <a:spcPct val="0"/>
              </a:spcAft>
              <a:buChar char="–"/>
              <a:defRPr sz="2000">
                <a:solidFill>
                  <a:srgbClr val="4D4D4D"/>
                </a:solidFill>
                <a:latin typeface="+mn-lt"/>
              </a:defRPr>
            </a:lvl2pPr>
            <a:lvl3pPr marL="1143000" indent="-228600" algn="l" rtl="0" eaLnBrk="0" fontAlgn="base" hangingPunct="0">
              <a:spcBef>
                <a:spcPct val="20000"/>
              </a:spcBef>
              <a:spcAft>
                <a:spcPct val="0"/>
              </a:spcAft>
              <a:buChar char="•"/>
              <a:defRPr sz="2000">
                <a:solidFill>
                  <a:srgbClr val="4D4D4D"/>
                </a:solidFill>
                <a:latin typeface="+mn-lt"/>
              </a:defRPr>
            </a:lvl3pPr>
            <a:lvl4pPr marL="1600200" indent="-228600" algn="l" rtl="0" eaLnBrk="0" fontAlgn="base" hangingPunct="0">
              <a:spcBef>
                <a:spcPct val="20000"/>
              </a:spcBef>
              <a:spcAft>
                <a:spcPct val="0"/>
              </a:spcAft>
              <a:buChar char="–"/>
              <a:defRPr sz="2000">
                <a:solidFill>
                  <a:srgbClr val="4D4D4D"/>
                </a:solidFill>
                <a:latin typeface="+mn-lt"/>
              </a:defRPr>
            </a:lvl4pPr>
            <a:lvl5pPr marL="2057400" indent="-228600" algn="l" rtl="0" eaLnBrk="0" fontAlgn="base" hangingPunct="0">
              <a:spcBef>
                <a:spcPct val="20000"/>
              </a:spcBef>
              <a:spcAft>
                <a:spcPct val="0"/>
              </a:spcAft>
              <a:buChar char="»"/>
              <a:defRPr sz="2000">
                <a:solidFill>
                  <a:srgbClr val="4D4D4D"/>
                </a:solidFill>
                <a:latin typeface="+mn-lt"/>
              </a:defRPr>
            </a:lvl5pPr>
            <a:lvl6pPr marL="2514600" indent="-228600" algn="l" rtl="0" eaLnBrk="0" fontAlgn="base" hangingPunct="0">
              <a:spcBef>
                <a:spcPct val="20000"/>
              </a:spcBef>
              <a:spcAft>
                <a:spcPct val="0"/>
              </a:spcAft>
              <a:buChar char="»"/>
              <a:defRPr sz="2000">
                <a:solidFill>
                  <a:srgbClr val="4D4D4D"/>
                </a:solidFill>
                <a:latin typeface="+mn-lt"/>
              </a:defRPr>
            </a:lvl6pPr>
            <a:lvl7pPr marL="2971800" indent="-228600" algn="l" rtl="0" eaLnBrk="0" fontAlgn="base" hangingPunct="0">
              <a:spcBef>
                <a:spcPct val="20000"/>
              </a:spcBef>
              <a:spcAft>
                <a:spcPct val="0"/>
              </a:spcAft>
              <a:buChar char="»"/>
              <a:defRPr sz="2000">
                <a:solidFill>
                  <a:srgbClr val="4D4D4D"/>
                </a:solidFill>
                <a:latin typeface="+mn-lt"/>
              </a:defRPr>
            </a:lvl7pPr>
            <a:lvl8pPr marL="3429000" indent="-228600" algn="l" rtl="0" eaLnBrk="0" fontAlgn="base" hangingPunct="0">
              <a:spcBef>
                <a:spcPct val="20000"/>
              </a:spcBef>
              <a:spcAft>
                <a:spcPct val="0"/>
              </a:spcAft>
              <a:buChar char="»"/>
              <a:defRPr sz="2000">
                <a:solidFill>
                  <a:srgbClr val="4D4D4D"/>
                </a:solidFill>
                <a:latin typeface="+mn-lt"/>
              </a:defRPr>
            </a:lvl8pPr>
            <a:lvl9pPr marL="3886200" indent="-228600" algn="l" rtl="0" eaLnBrk="0" fontAlgn="base" hangingPunct="0">
              <a:spcBef>
                <a:spcPct val="20000"/>
              </a:spcBef>
              <a:spcAft>
                <a:spcPct val="0"/>
              </a:spcAft>
              <a:buChar char="»"/>
              <a:defRPr sz="2000">
                <a:solidFill>
                  <a:srgbClr val="4D4D4D"/>
                </a:solidFill>
                <a:latin typeface="+mn-lt"/>
              </a:defRPr>
            </a:lvl9pPr>
          </a:lstStyle>
          <a:p>
            <a:r>
              <a:rPr lang="en-US" b="0" i="0" kern="0" dirty="0" smtClean="0"/>
              <a:t>Synchrotron Science =&gt; The science of things (</a:t>
            </a:r>
            <a:r>
              <a:rPr lang="en-US" b="0" i="0" kern="0" dirty="0" err="1" smtClean="0"/>
              <a:t>SoT</a:t>
            </a:r>
            <a:r>
              <a:rPr lang="en-US" b="0" i="0" kern="0" dirty="0" smtClean="0"/>
              <a:t>)</a:t>
            </a:r>
            <a:endParaRPr lang="en-US" b="0" i="0" kern="0" dirty="0"/>
          </a:p>
        </p:txBody>
      </p:sp>
    </p:spTree>
    <p:extLst>
      <p:ext uri="{BB962C8B-B14F-4D97-AF65-F5344CB8AC3E}">
        <p14:creationId xmlns:p14="http://schemas.microsoft.com/office/powerpoint/2010/main" val="333227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Nanoscience</a:t>
            </a:r>
            <a:endParaRPr lang="en-US" dirty="0"/>
          </a:p>
        </p:txBody>
      </p:sp>
      <p:sp>
        <p:nvSpPr>
          <p:cNvPr id="3" name="Content Placeholder 2"/>
          <p:cNvSpPr>
            <a:spLocks noGrp="1"/>
          </p:cNvSpPr>
          <p:nvPr>
            <p:ph idx="1"/>
          </p:nvPr>
        </p:nvSpPr>
        <p:spPr>
          <a:xfrm>
            <a:off x="356903" y="2590800"/>
            <a:ext cx="9525000" cy="4572000"/>
          </a:xfrm>
        </p:spPr>
        <p:txBody>
          <a:bodyPr/>
          <a:lstStyle/>
          <a:p>
            <a:pPr marL="0" indent="0" algn="ctr">
              <a:buNone/>
            </a:pPr>
            <a:r>
              <a:rPr lang="en-US" dirty="0" smtClean="0"/>
              <a:t>How can we characterize material structure when they are </a:t>
            </a:r>
            <a:r>
              <a:rPr lang="en-US" dirty="0" err="1" smtClean="0"/>
              <a:t>nano</a:t>
            </a:r>
            <a:r>
              <a:rPr lang="en-US" dirty="0" smtClean="0"/>
              <a:t>-structured?</a:t>
            </a:r>
            <a:endParaRPr lang="en-US" dirty="0"/>
          </a:p>
        </p:txBody>
      </p:sp>
    </p:spTree>
    <p:extLst>
      <p:ext uri="{BB962C8B-B14F-4D97-AF65-F5344CB8AC3E}">
        <p14:creationId xmlns:p14="http://schemas.microsoft.com/office/powerpoint/2010/main" val="8911619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3"/>
          <p:cNvSpPr>
            <a:spLocks noGrp="1"/>
          </p:cNvSpPr>
          <p:nvPr>
            <p:ph type="ftr" sz="quarter" idx="4294967295"/>
          </p:nvPr>
        </p:nvSpPr>
        <p:spPr>
          <a:xfrm>
            <a:off x="0" y="6400800"/>
            <a:ext cx="9902825" cy="457200"/>
          </a:xfrm>
          <a:prstGeom prst="rect">
            <a:avLst/>
          </a:prstGeom>
        </p:spPr>
        <p:txBody>
          <a:bodyPr/>
          <a:lstStyle/>
          <a:p>
            <a:endParaRPr lang="en-US"/>
          </a:p>
        </p:txBody>
      </p:sp>
      <p:sp>
        <p:nvSpPr>
          <p:cNvPr id="1729538" name="Rectangle 2"/>
          <p:cNvSpPr>
            <a:spLocks noGrp="1" noChangeArrowheads="1"/>
          </p:cNvSpPr>
          <p:nvPr>
            <p:ph type="title"/>
          </p:nvPr>
        </p:nvSpPr>
        <p:spPr/>
        <p:txBody>
          <a:bodyPr/>
          <a:lstStyle/>
          <a:p>
            <a:r>
              <a:rPr lang="en-GB" dirty="0" smtClean="0"/>
              <a:t>The atomic Pair Distribution Function</a:t>
            </a:r>
            <a:endParaRPr lang="en-GB" dirty="0"/>
          </a:p>
        </p:txBody>
      </p:sp>
      <p:pic>
        <p:nvPicPr>
          <p:cNvPr id="1729539" name="Picture 3" descr="raw"/>
          <p:cNvPicPr>
            <a:picLocks noChangeAspect="1" noChangeArrowheads="1"/>
          </p:cNvPicPr>
          <p:nvPr/>
        </p:nvPicPr>
        <p:blipFill>
          <a:blip r:embed="rId4" cstate="print"/>
          <a:srcRect l="6100" t="10544" r="15468" b="7823"/>
          <a:stretch>
            <a:fillRect/>
          </a:stretch>
        </p:blipFill>
        <p:spPr bwMode="auto">
          <a:xfrm>
            <a:off x="914400" y="4191000"/>
            <a:ext cx="4267200" cy="2057400"/>
          </a:xfrm>
          <a:prstGeom prst="rect">
            <a:avLst/>
          </a:prstGeom>
          <a:noFill/>
        </p:spPr>
      </p:pic>
      <p:pic>
        <p:nvPicPr>
          <p:cNvPr id="1729540" name="Picture 4" descr="soq"/>
          <p:cNvPicPr>
            <a:picLocks noChangeAspect="1" noChangeArrowheads="1"/>
          </p:cNvPicPr>
          <p:nvPr/>
        </p:nvPicPr>
        <p:blipFill>
          <a:blip r:embed="rId5" cstate="print"/>
          <a:srcRect l="5231" t="12225" r="14561" b="6830"/>
          <a:stretch>
            <a:fillRect/>
          </a:stretch>
        </p:blipFill>
        <p:spPr bwMode="auto">
          <a:xfrm>
            <a:off x="5257800" y="1371600"/>
            <a:ext cx="4343400" cy="2374900"/>
          </a:xfrm>
          <a:prstGeom prst="rect">
            <a:avLst/>
          </a:prstGeom>
          <a:noFill/>
        </p:spPr>
      </p:pic>
      <p:pic>
        <p:nvPicPr>
          <p:cNvPr id="1729541" name="Picture 5" descr="pdf"/>
          <p:cNvPicPr>
            <a:picLocks noChangeAspect="1" noChangeArrowheads="1"/>
          </p:cNvPicPr>
          <p:nvPr/>
        </p:nvPicPr>
        <p:blipFill>
          <a:blip r:embed="rId6" cstate="print"/>
          <a:srcRect l="5231" t="12225" r="14561" b="8179"/>
          <a:stretch>
            <a:fillRect/>
          </a:stretch>
        </p:blipFill>
        <p:spPr bwMode="auto">
          <a:xfrm>
            <a:off x="5486400" y="4267200"/>
            <a:ext cx="4114800" cy="1905000"/>
          </a:xfrm>
          <a:prstGeom prst="rect">
            <a:avLst/>
          </a:prstGeom>
          <a:noFill/>
        </p:spPr>
      </p:pic>
      <p:pic>
        <p:nvPicPr>
          <p:cNvPr id="1729542" name="Picture 6" descr="powder"/>
          <p:cNvPicPr>
            <a:picLocks noChangeAspect="1" noChangeArrowheads="1"/>
          </p:cNvPicPr>
          <p:nvPr/>
        </p:nvPicPr>
        <p:blipFill>
          <a:blip r:embed="rId7" cstate="print"/>
          <a:srcRect l="4160" t="9375" r="4103" b="10417"/>
          <a:stretch>
            <a:fillRect/>
          </a:stretch>
        </p:blipFill>
        <p:spPr bwMode="auto">
          <a:xfrm>
            <a:off x="1143000" y="1143000"/>
            <a:ext cx="2557463" cy="2895600"/>
          </a:xfrm>
          <a:prstGeom prst="rect">
            <a:avLst/>
          </a:prstGeom>
          <a:noFill/>
        </p:spPr>
      </p:pic>
      <p:sp>
        <p:nvSpPr>
          <p:cNvPr id="1729543" name="Text Box 7"/>
          <p:cNvSpPr txBox="1">
            <a:spLocks noChangeArrowheads="1"/>
          </p:cNvSpPr>
          <p:nvPr/>
        </p:nvSpPr>
        <p:spPr bwMode="auto">
          <a:xfrm>
            <a:off x="1371600" y="4343400"/>
            <a:ext cx="1335088" cy="466725"/>
          </a:xfrm>
          <a:prstGeom prst="rect">
            <a:avLst/>
          </a:prstGeom>
          <a:noFill/>
          <a:ln w="9525">
            <a:solidFill>
              <a:srgbClr val="CC3300"/>
            </a:solidFill>
            <a:miter lim="800000"/>
            <a:headEnd/>
            <a:tailEnd/>
          </a:ln>
          <a:effectLst/>
        </p:spPr>
        <p:txBody>
          <a:bodyPr wrap="none">
            <a:spAutoFit/>
          </a:bodyPr>
          <a:lstStyle/>
          <a:p>
            <a:r>
              <a:rPr lang="en-GB" b="0" i="0">
                <a:solidFill>
                  <a:srgbClr val="CC3300"/>
                </a:solidFill>
                <a:latin typeface="Times New Roman" pitchFamily="18" charset="0"/>
              </a:rPr>
              <a:t>Raw data</a:t>
            </a:r>
          </a:p>
        </p:txBody>
      </p:sp>
      <p:sp>
        <p:nvSpPr>
          <p:cNvPr id="1729544" name="Text Box 8"/>
          <p:cNvSpPr txBox="1">
            <a:spLocks noChangeArrowheads="1"/>
          </p:cNvSpPr>
          <p:nvPr/>
        </p:nvSpPr>
        <p:spPr bwMode="auto">
          <a:xfrm>
            <a:off x="7086600" y="1447800"/>
            <a:ext cx="2400300" cy="466725"/>
          </a:xfrm>
          <a:prstGeom prst="rect">
            <a:avLst/>
          </a:prstGeom>
          <a:noFill/>
          <a:ln w="9525">
            <a:solidFill>
              <a:srgbClr val="CC3300"/>
            </a:solidFill>
            <a:miter lim="800000"/>
            <a:headEnd/>
            <a:tailEnd/>
          </a:ln>
          <a:effectLst/>
        </p:spPr>
        <p:txBody>
          <a:bodyPr wrap="none">
            <a:spAutoFit/>
          </a:bodyPr>
          <a:lstStyle/>
          <a:p>
            <a:r>
              <a:rPr lang="en-GB" b="0" i="0" dirty="0">
                <a:solidFill>
                  <a:srgbClr val="CC3300"/>
                </a:solidFill>
                <a:latin typeface="Times New Roman" pitchFamily="18" charset="0"/>
              </a:rPr>
              <a:t>Structure function</a:t>
            </a:r>
            <a:endParaRPr lang="en-GB" b="0" i="0" dirty="0">
              <a:latin typeface="Times New Roman" pitchFamily="18" charset="0"/>
            </a:endParaRPr>
          </a:p>
        </p:txBody>
      </p:sp>
      <p:sp>
        <p:nvSpPr>
          <p:cNvPr id="1729545" name="AutoShape 9"/>
          <p:cNvSpPr>
            <a:spLocks noChangeArrowheads="1"/>
          </p:cNvSpPr>
          <p:nvPr/>
        </p:nvSpPr>
        <p:spPr bwMode="auto">
          <a:xfrm>
            <a:off x="5334000" y="3429000"/>
            <a:ext cx="4343400" cy="1066800"/>
          </a:xfrm>
          <a:prstGeom prst="downArrow">
            <a:avLst>
              <a:gd name="adj1" fmla="val 80194"/>
              <a:gd name="adj2" fmla="val 27380"/>
            </a:avLst>
          </a:prstGeom>
          <a:solidFill>
            <a:srgbClr val="339933">
              <a:alpha val="50000"/>
            </a:srgbClr>
          </a:solidFill>
          <a:ln w="9525">
            <a:solidFill>
              <a:schemeClr val="tx1"/>
            </a:solidFill>
            <a:miter lim="800000"/>
            <a:headEnd/>
            <a:tailEnd/>
          </a:ln>
          <a:effectLst/>
        </p:spPr>
        <p:txBody>
          <a:bodyPr wrap="none" anchor="ctr"/>
          <a:lstStyle/>
          <a:p>
            <a:endParaRPr lang="en-US"/>
          </a:p>
        </p:txBody>
      </p:sp>
      <p:sp>
        <p:nvSpPr>
          <p:cNvPr id="1729546" name="AutoShape 10"/>
          <p:cNvSpPr>
            <a:spLocks noChangeArrowheads="1"/>
          </p:cNvSpPr>
          <p:nvPr/>
        </p:nvSpPr>
        <p:spPr bwMode="auto">
          <a:xfrm>
            <a:off x="2057400" y="3581400"/>
            <a:ext cx="838200" cy="609600"/>
          </a:xfrm>
          <a:prstGeom prst="downArrow">
            <a:avLst>
              <a:gd name="adj1" fmla="val 50000"/>
              <a:gd name="adj2" fmla="val 25000"/>
            </a:avLst>
          </a:prstGeom>
          <a:solidFill>
            <a:srgbClr val="339933">
              <a:alpha val="50000"/>
            </a:srgbClr>
          </a:solidFill>
          <a:ln w="9525">
            <a:solidFill>
              <a:schemeClr val="tx1"/>
            </a:solidFill>
            <a:miter lim="800000"/>
            <a:headEnd/>
            <a:tailEnd/>
          </a:ln>
          <a:effectLst/>
        </p:spPr>
        <p:txBody>
          <a:bodyPr wrap="none" anchor="ctr"/>
          <a:lstStyle/>
          <a:p>
            <a:endParaRPr lang="en-US"/>
          </a:p>
        </p:txBody>
      </p:sp>
      <p:sp>
        <p:nvSpPr>
          <p:cNvPr id="1729547" name="AutoShape 11"/>
          <p:cNvSpPr>
            <a:spLocks noChangeArrowheads="1"/>
          </p:cNvSpPr>
          <p:nvPr/>
        </p:nvSpPr>
        <p:spPr bwMode="auto">
          <a:xfrm rot="3268558">
            <a:off x="4381500" y="2781300"/>
            <a:ext cx="533400" cy="1219200"/>
          </a:xfrm>
          <a:prstGeom prst="upArrow">
            <a:avLst>
              <a:gd name="adj1" fmla="val 50000"/>
              <a:gd name="adj2" fmla="val 57143"/>
            </a:avLst>
          </a:prstGeom>
          <a:solidFill>
            <a:srgbClr val="339933">
              <a:alpha val="50000"/>
            </a:srgbClr>
          </a:solidFill>
          <a:ln w="9525">
            <a:solidFill>
              <a:schemeClr val="tx1"/>
            </a:solidFill>
            <a:miter lim="800000"/>
            <a:headEnd/>
            <a:tailEnd/>
          </a:ln>
          <a:effectLst/>
        </p:spPr>
        <p:txBody>
          <a:bodyPr wrap="none" anchor="ctr"/>
          <a:lstStyle/>
          <a:p>
            <a:endParaRPr lang="en-US"/>
          </a:p>
        </p:txBody>
      </p:sp>
      <p:graphicFrame>
        <p:nvGraphicFramePr>
          <p:cNvPr id="1729548" name="Object 12"/>
          <p:cNvGraphicFramePr>
            <a:graphicFrameLocks noChangeAspect="1"/>
          </p:cNvGraphicFramePr>
          <p:nvPr/>
        </p:nvGraphicFramePr>
        <p:xfrm>
          <a:off x="5791200" y="3581400"/>
          <a:ext cx="3429000" cy="654050"/>
        </p:xfrm>
        <a:graphic>
          <a:graphicData uri="http://schemas.openxmlformats.org/presentationml/2006/ole">
            <mc:AlternateContent xmlns:mc="http://schemas.openxmlformats.org/markup-compatibility/2006">
              <mc:Choice xmlns:v="urn:schemas-microsoft-com:vml" Requires="v">
                <p:oleObj spid="_x0000_s14389" name="Equation" r:id="rId8" imgW="2057400" imgH="393480" progId="Equation.3">
                  <p:embed/>
                </p:oleObj>
              </mc:Choice>
              <mc:Fallback>
                <p:oleObj name="Equation" r:id="rId8" imgW="2057400" imgH="3934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1200" y="3581400"/>
                        <a:ext cx="3429000"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29549" name="Text Box 13"/>
          <p:cNvSpPr txBox="1">
            <a:spLocks noChangeArrowheads="1"/>
          </p:cNvSpPr>
          <p:nvPr/>
        </p:nvSpPr>
        <p:spPr bwMode="auto">
          <a:xfrm>
            <a:off x="6553200" y="5486400"/>
            <a:ext cx="754063" cy="466725"/>
          </a:xfrm>
          <a:prstGeom prst="rect">
            <a:avLst/>
          </a:prstGeom>
          <a:solidFill>
            <a:schemeClr val="bg1"/>
          </a:solidFill>
          <a:ln w="9525">
            <a:solidFill>
              <a:srgbClr val="CC3300"/>
            </a:solidFill>
            <a:miter lim="800000"/>
            <a:headEnd/>
            <a:tailEnd/>
          </a:ln>
          <a:effectLst/>
        </p:spPr>
        <p:txBody>
          <a:bodyPr wrap="none">
            <a:spAutoFit/>
          </a:bodyPr>
          <a:lstStyle/>
          <a:p>
            <a:r>
              <a:rPr lang="en-GB" b="0" i="0">
                <a:solidFill>
                  <a:srgbClr val="CC3300"/>
                </a:solidFill>
                <a:latin typeface="Times New Roman" pitchFamily="18" charset="0"/>
              </a:rPr>
              <a:t>PDF</a:t>
            </a:r>
            <a:endParaRPr lang="en-GB" b="0" i="0">
              <a:latin typeface="Times New Roman" pitchFamily="18" charset="0"/>
            </a:endParaRPr>
          </a:p>
        </p:txBody>
      </p:sp>
    </p:spTree>
    <p:extLst>
      <p:ext uri="{BB962C8B-B14F-4D97-AF65-F5344CB8AC3E}">
        <p14:creationId xmlns:p14="http://schemas.microsoft.com/office/powerpoint/2010/main" val="159097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295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295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295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295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295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295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295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295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295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295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295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9543" grpId="0" animBg="1"/>
      <p:bldP spid="1729544" grpId="0" animBg="1"/>
      <p:bldP spid="1729545" grpId="0" animBg="1"/>
      <p:bldP spid="1729546" grpId="0" animBg="1"/>
      <p:bldP spid="1729547" grpId="0" animBg="1"/>
      <p:bldP spid="1729549" grpId="0" animBg="1"/>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lumMod val="75000"/>
            <a:alpha val="50000"/>
          </a:schemeClr>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1" i="1" u="none" strike="noStrike" cap="none" normalizeH="0" baseline="0" smtClean="0">
            <a:ln>
              <a:noFill/>
            </a:ln>
            <a:solidFill>
              <a:schemeClr val="tx1"/>
            </a:solidFill>
            <a:effectLst/>
            <a:latin typeface="Symbol" pitchFamily="18" charset="2"/>
          </a:defRPr>
        </a:defPPr>
      </a:lstStyle>
    </a:spDef>
    <a:lnDef>
      <a:spPr bwMode="auto">
        <a:xfrm>
          <a:off x="0" y="0"/>
          <a:ext cx="1" cy="1"/>
        </a:xfrm>
        <a:custGeom>
          <a:avLst/>
          <a:gdLst/>
          <a:ahLst/>
          <a:cxnLst/>
          <a:rect l="0" t="0" r="0" b="0"/>
          <a:pathLst/>
        </a:custGeom>
        <a:solidFill>
          <a:srgbClr val="339933">
            <a:alpha val="50000"/>
          </a:srgbClr>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1" u="none" strike="noStrike" cap="none" normalizeH="0" baseline="0" smtClean="0">
            <a:ln>
              <a:noFill/>
            </a:ln>
            <a:solidFill>
              <a:schemeClr val="tx1"/>
            </a:solidFill>
            <a:effectLst/>
            <a:latin typeface="Symbol" pitchFamily="18" charset="2"/>
          </a:defRPr>
        </a:defPPr>
      </a:lstStyle>
    </a:lnDef>
    <a:txDef>
      <a:spPr>
        <a:noFill/>
      </a:spPr>
      <a:bodyPr wrap="square" rtlCol="0">
        <a:spAutoFit/>
      </a:bodyPr>
      <a:lstStyle>
        <a:defPPr>
          <a:defRPr b="0" i="0" dirty="0" smtClean="0">
            <a:solidFill>
              <a:srgbClr val="003366"/>
            </a:solidFill>
            <a:latin typeface="+mj-lt"/>
          </a:defRPr>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65053</TotalTime>
  <Words>1888</Words>
  <Application>Microsoft Office PowerPoint</Application>
  <PresentationFormat>Custom</PresentationFormat>
  <Paragraphs>258</Paragraphs>
  <Slides>52</Slides>
  <Notes>15</Notes>
  <HiddenSlides>4</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4" baseType="lpstr">
      <vt:lpstr>Blank Presentation</vt:lpstr>
      <vt:lpstr>Equation</vt:lpstr>
      <vt:lpstr>Light Sources for Materials and the AfLS context</vt:lpstr>
      <vt:lpstr>PowerPoint Presentation</vt:lpstr>
      <vt:lpstr>A synchrotron light source for Africa</vt:lpstr>
      <vt:lpstr>Why is it important?</vt:lpstr>
      <vt:lpstr>Why do I say that?</vt:lpstr>
      <vt:lpstr>What would it deliver?</vt:lpstr>
      <vt:lpstr>What would it deliver?</vt:lpstr>
      <vt:lpstr>Nanoscience</vt:lpstr>
      <vt:lpstr>The atomic Pair Distribution Function</vt:lpstr>
      <vt:lpstr>What is the PDF?</vt:lpstr>
      <vt:lpstr>The Atomic Pair Distribution Function (PDF) Method</vt:lpstr>
      <vt:lpstr>Nanostructure refinement </vt:lpstr>
      <vt:lpstr>Quantum Dot solar cells</vt:lpstr>
      <vt:lpstr>CdSe quantum dots</vt:lpstr>
      <vt:lpstr>Structure of the CdSe core</vt:lpstr>
      <vt:lpstr>PowerPoint Presentation</vt:lpstr>
      <vt:lpstr>Size of the structural core</vt:lpstr>
      <vt:lpstr>White Light Nanoparticles</vt:lpstr>
      <vt:lpstr>Thermoelectric materials</vt:lpstr>
      <vt:lpstr>Materials for chemical separations</vt:lpstr>
      <vt:lpstr>High throughput allows studies of in-situ synthesis</vt:lpstr>
      <vt:lpstr>PDF analysis of in situ SnO2 formation</vt:lpstr>
      <vt:lpstr>In-situ study of hydrothermal synthesis of yttria-stabilized zirconia nanoparticles</vt:lpstr>
      <vt:lpstr>In-situ study of hydrothermal synthesis of yttria-stabilized zirconia nanoparticles</vt:lpstr>
      <vt:lpstr>In-situ study of hydrothermal synthesis of yttria-stabilized zirconia nanoparticles</vt:lpstr>
      <vt:lpstr>ctDPF of Catalysts</vt:lpstr>
      <vt:lpstr>ctPDF of Battery materials</vt:lpstr>
      <vt:lpstr>Characterizing nanoparticles of APIs in suspension</vt:lpstr>
      <vt:lpstr>Characterizing nanoparticles of APIs in suspension</vt:lpstr>
      <vt:lpstr>Thin film PDF at normal incidence</vt:lpstr>
      <vt:lpstr>Recrystallization from the amorphous state: Lactose</vt:lpstr>
      <vt:lpstr>Time dependent studies</vt:lpstr>
      <vt:lpstr>Time dependent studies</vt:lpstr>
      <vt:lpstr>The science of things</vt:lpstr>
      <vt:lpstr>How do we get there?</vt:lpstr>
      <vt:lpstr>Building and educating the Materials Science Research community in Africa</vt:lpstr>
      <vt:lpstr>PowerPoint Presentation</vt:lpstr>
      <vt:lpstr>PowerPoint Presentation</vt:lpstr>
      <vt:lpstr>PowerPoint Presentation</vt:lpstr>
      <vt:lpstr>PowerPoint Presentation</vt:lpstr>
      <vt:lpstr>Group research proposal activity</vt:lpstr>
      <vt:lpstr>PowerPoint Presentation</vt:lpstr>
      <vt:lpstr>PowerPoint Presentation</vt:lpstr>
      <vt:lpstr>PowerPoint Presentation</vt:lpstr>
      <vt:lpstr>PowerPoint Presentation</vt:lpstr>
      <vt:lpstr>PowerPoint Presentation</vt:lpstr>
      <vt:lpstr>Bottom up: ways to get started?</vt:lpstr>
      <vt:lpstr>PowerPoint Presentation</vt:lpstr>
      <vt:lpstr>Training Opportunities for African Lightsource and synchrotron users everywhere</vt:lpstr>
      <vt:lpstr>Summary</vt:lpstr>
      <vt:lpstr>PowerPoint Presentation</vt:lpstr>
      <vt:lpstr>PowerPoint Presentation</vt:lpstr>
    </vt:vector>
  </TitlesOfParts>
  <Company>RAL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billinge</dc:creator>
  <cp:lastModifiedBy>Billinge, Simon</cp:lastModifiedBy>
  <cp:revision>1514</cp:revision>
  <cp:lastPrinted>2001-04-08T16:43:53Z</cp:lastPrinted>
  <dcterms:created xsi:type="dcterms:W3CDTF">1999-08-01T10:48:00Z</dcterms:created>
  <dcterms:modified xsi:type="dcterms:W3CDTF">2015-11-17T11:21:25Z</dcterms:modified>
</cp:coreProperties>
</file>