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2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1.xml" ContentType="application/vnd.openxmlformats-officedocument.presentationml.slideLayout+xml"/>
  <Default Extension="wdp" ContentType="image/vnd.ms-photo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Default Extension="tiff" ContentType="image/tiff"/>
  <Override PartName="/ppt/slideMasters/slideMaster7.xml" ContentType="application/vnd.openxmlformats-officedocument.presentationml.slideMaster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32" r:id="rId7"/>
    <p:sldMasterId id="2147483744" r:id="rId8"/>
    <p:sldMasterId id="2147483758" r:id="rId9"/>
  </p:sldMasterIdLst>
  <p:notesMasterIdLst>
    <p:notesMasterId r:id="rId25"/>
  </p:notesMasterIdLst>
  <p:sldIdLst>
    <p:sldId id="290" r:id="rId10"/>
    <p:sldId id="302" r:id="rId11"/>
    <p:sldId id="300" r:id="rId12"/>
    <p:sldId id="308" r:id="rId13"/>
    <p:sldId id="310" r:id="rId14"/>
    <p:sldId id="301" r:id="rId15"/>
    <p:sldId id="303" r:id="rId16"/>
    <p:sldId id="304" r:id="rId17"/>
    <p:sldId id="311" r:id="rId18"/>
    <p:sldId id="312" r:id="rId19"/>
    <p:sldId id="305" r:id="rId20"/>
    <p:sldId id="309" r:id="rId21"/>
    <p:sldId id="307" r:id="rId22"/>
    <p:sldId id="299" r:id="rId23"/>
    <p:sldId id="277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038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6E0144-E454-48A0-BAEC-C64028D8CCB0}" type="datetimeFigureOut">
              <a:rPr lang="en-ZA" smtClean="0"/>
              <a:pPr/>
              <a:t>2015/11/24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72735A-7386-4BFA-A9BB-7EEE3F2F753B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="" xmlns:p14="http://schemas.microsoft.com/office/powerpoint/2010/main" val="686102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00736" y="914977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0" tIns="0" rIns="0" bIns="0"/>
          <a:lstStyle/>
          <a:p>
            <a:pPr marL="76930" indent="-76930">
              <a:lnSpc>
                <a:spcPct val="93000"/>
              </a:lnSpc>
              <a:spcBef>
                <a:spcPct val="0"/>
              </a:spcBef>
              <a:buSzPct val="45000"/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  <a:tab pos="4547395" algn="l"/>
              </a:tabLst>
            </a:pPr>
            <a:r>
              <a:rPr lang="en-GB" smtClean="0">
                <a:latin typeface="Arial" charset="0"/>
                <a:ea typeface="msgothic" charset="0"/>
                <a:cs typeface="msgothic" charset="0"/>
              </a:rPr>
              <a:t>C</a:t>
            </a:r>
            <a:endParaRPr lang="en-GB" dirty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00736" y="914977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0" tIns="0" rIns="0" bIns="0"/>
          <a:lstStyle/>
          <a:p>
            <a:pPr marL="76930" indent="-76930">
              <a:lnSpc>
                <a:spcPct val="93000"/>
              </a:lnSpc>
              <a:spcBef>
                <a:spcPct val="0"/>
              </a:spcBef>
              <a:buSzPct val="45000"/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  <a:tab pos="4547395" algn="l"/>
              </a:tabLst>
            </a:pPr>
            <a:r>
              <a:rPr lang="en-GB" dirty="0" smtClean="0">
                <a:latin typeface="Arial" charset="0"/>
                <a:ea typeface="msgothic" charset="0"/>
                <a:cs typeface="msgothic" charset="0"/>
              </a:rPr>
              <a:t>C</a:t>
            </a:r>
            <a:endParaRPr lang="en-GB" dirty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ZA" alt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6B83F006-B00A-4B18-8FCD-78E605C1887A}" type="slidenum">
              <a:rPr lang="en-ZA" altLang="en-US" smtClean="0"/>
              <a:pPr eaLnBrk="1" hangingPunct="1"/>
              <a:t>14</a:t>
            </a:fld>
            <a:endParaRPr lang="en-ZA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/>
              <a:pPr/>
              <a:t>2015/11/24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/>
              <a:pPr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/>
              <a:pPr/>
              <a:t>2015/11/24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/>
              <a:pPr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9EBC4-F6B2-44EF-876F-DD719E1EAB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32D5E-0D88-460E-8012-5E3138D07D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795262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9EBC4-F6B2-44EF-876F-DD719E1EAB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32D5E-0D88-460E-8012-5E3138D07D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0217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/>
              <a:pPr/>
              <a:t>2015/11/24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/>
              <a:pPr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729419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88430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3847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4011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49337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90393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83247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8918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/>
              <a:pPr/>
              <a:t>2015/11/24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/>
              <a:pPr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41313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02830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72961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432233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64904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969361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46419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17505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34320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392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/>
              <a:pPr/>
              <a:t>2015/11/24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/>
              <a:pPr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980326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96598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61728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68571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55992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56392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15326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80108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99139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53351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/>
              <a:pPr/>
              <a:t>2015/11/24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/>
              <a:pPr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68410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82453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936020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231605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21719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42628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649796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94046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09699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6046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/>
              <a:pPr/>
              <a:t>2015/11/24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/>
              <a:pPr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060739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0833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46056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699212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36132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23737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35842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27005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55220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1620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/>
              <a:pPr/>
              <a:t>2015/11/24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/>
              <a:pPr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59421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1799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88605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22347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478897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73133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57592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AEDB-AD27-4BE5-ADD9-FDB99CBD6FE2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80518-CB89-4768-A423-09033DE51445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36248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AEDB-AD27-4BE5-ADD9-FDB99CBD6FE2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80518-CB89-4768-A423-09033DE51445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67656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AEDB-AD27-4BE5-ADD9-FDB99CBD6FE2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80518-CB89-4768-A423-09033DE51445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4081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/>
              <a:pPr/>
              <a:t>2015/11/24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/>
              <a:pPr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AEDB-AD27-4BE5-ADD9-FDB99CBD6FE2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80518-CB89-4768-A423-09033DE51445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95291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AEDB-AD27-4BE5-ADD9-FDB99CBD6FE2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80518-CB89-4768-A423-09033DE51445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27476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AEDB-AD27-4BE5-ADD9-FDB99CBD6FE2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80518-CB89-4768-A423-09033DE51445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03787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AEDB-AD27-4BE5-ADD9-FDB99CBD6FE2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80518-CB89-4768-A423-09033DE51445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58937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AEDB-AD27-4BE5-ADD9-FDB99CBD6FE2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80518-CB89-4768-A423-09033DE51445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86766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AEDB-AD27-4BE5-ADD9-FDB99CBD6FE2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80518-CB89-4768-A423-09033DE51445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0509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AEDB-AD27-4BE5-ADD9-FDB99CBD6FE2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80518-CB89-4768-A423-09033DE51445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16070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AEDB-AD27-4BE5-ADD9-FDB99CBD6FE2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80518-CB89-4768-A423-09033DE51445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16661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4CD98-8ED4-49FE-92AF-C78F37D16B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0FF7F-3BB1-4DE2-A0D9-D3836842D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20606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4CD98-8ED4-49FE-92AF-C78F37D16B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0FF7F-3BB1-4DE2-A0D9-D3836842D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8342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/>
              <a:pPr/>
              <a:t>2015/11/24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/>
              <a:pPr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4CD98-8ED4-49FE-92AF-C78F37D16B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0FF7F-3BB1-4DE2-A0D9-D3836842D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35806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4CD98-8ED4-49FE-92AF-C78F37D16B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0FF7F-3BB1-4DE2-A0D9-D3836842D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33394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4CD98-8ED4-49FE-92AF-C78F37D16B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0FF7F-3BB1-4DE2-A0D9-D3836842D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89051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4CD98-8ED4-49FE-92AF-C78F37D16B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0FF7F-3BB1-4DE2-A0D9-D3836842D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78193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4CD98-8ED4-49FE-92AF-C78F37D16B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0FF7F-3BB1-4DE2-A0D9-D3836842D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267716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4CD98-8ED4-49FE-92AF-C78F37D16B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0FF7F-3BB1-4DE2-A0D9-D3836842D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88731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4CD98-8ED4-49FE-92AF-C78F37D16B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0FF7F-3BB1-4DE2-A0D9-D3836842D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336972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4CD98-8ED4-49FE-92AF-C78F37D16B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0FF7F-3BB1-4DE2-A0D9-D3836842D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50197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4CD98-8ED4-49FE-92AF-C78F37D16B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0FF7F-3BB1-4DE2-A0D9-D3836842D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38536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E733E0E-98D1-4E0C-BA5D-D428A4ABE3E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8186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FBBE-FB59-426B-B49D-75056BA3538A}" type="datetimeFigureOut">
              <a:rPr lang="en-ZA" smtClean="0"/>
              <a:pPr/>
              <a:t>2015/11/24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9D14-5544-4CDD-AF42-2B89CD5C0F4C}" type="slidenum">
              <a:rPr lang="en-ZA" smtClean="0"/>
              <a:pPr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3500BE9-6B28-42E1-94C4-FDCD8633272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12427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9EBC4-F6B2-44EF-876F-DD719E1EAB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32D5E-0D88-460E-8012-5E3138D07D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15052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9EBC4-F6B2-44EF-876F-DD719E1EAB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32D5E-0D88-460E-8012-5E3138D07D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459196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9EBC4-F6B2-44EF-876F-DD719E1EAB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32D5E-0D88-460E-8012-5E3138D07D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187769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9EBC4-F6B2-44EF-876F-DD719E1EAB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32D5E-0D88-460E-8012-5E3138D07D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276031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9EBC4-F6B2-44EF-876F-DD719E1EAB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32D5E-0D88-460E-8012-5E3138D07D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733471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9EBC4-F6B2-44EF-876F-DD719E1EAB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32D5E-0D88-460E-8012-5E3138D07D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264818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9EBC4-F6B2-44EF-876F-DD719E1EAB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32D5E-0D88-460E-8012-5E3138D07D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405052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9EBC4-F6B2-44EF-876F-DD719E1EAB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32D5E-0D88-460E-8012-5E3138D07D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306840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9EBC4-F6B2-44EF-876F-DD719E1EAB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32D5E-0D88-460E-8012-5E3138D07D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1664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760">
              <a:schemeClr val="tx1">
                <a:lumMod val="75000"/>
                <a:lumOff val="25000"/>
              </a:schemeClr>
            </a:gs>
            <a:gs pos="0">
              <a:schemeClr val="tx1"/>
            </a:gs>
            <a:gs pos="39999">
              <a:schemeClr val="bg1">
                <a:lumMod val="65000"/>
              </a:schemeClr>
            </a:gs>
            <a:gs pos="70000">
              <a:schemeClr val="bg1">
                <a:lumMod val="85000"/>
              </a:schemeClr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EFBBE-FB59-426B-B49D-75056BA3538A}" type="datetimeFigureOut">
              <a:rPr lang="en-ZA" smtClean="0"/>
              <a:pPr/>
              <a:t>2015/11/24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8C9D14-5544-4CDD-AF42-2B89CD5C0F4C}" type="slidenum">
              <a:rPr lang="en-ZA" smtClean="0"/>
              <a:pPr/>
              <a:t>‹#›</a:t>
            </a:fld>
            <a:endParaRPr lang="en-Z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760">
              <a:schemeClr val="tx1">
                <a:lumMod val="75000"/>
                <a:lumOff val="25000"/>
              </a:schemeClr>
            </a:gs>
            <a:gs pos="0">
              <a:schemeClr val="tx1"/>
            </a:gs>
            <a:gs pos="39999">
              <a:schemeClr val="bg1">
                <a:lumMod val="65000"/>
              </a:schemeClr>
            </a:gs>
            <a:gs pos="70000">
              <a:schemeClr val="bg1">
                <a:lumMod val="85000"/>
              </a:schemeClr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837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760">
              <a:schemeClr val="tx1">
                <a:lumMod val="75000"/>
                <a:lumOff val="25000"/>
              </a:schemeClr>
            </a:gs>
            <a:gs pos="0">
              <a:schemeClr val="tx1"/>
            </a:gs>
            <a:gs pos="39999">
              <a:schemeClr val="bg1">
                <a:lumMod val="65000"/>
              </a:schemeClr>
            </a:gs>
            <a:gs pos="70000">
              <a:schemeClr val="bg1">
                <a:lumMod val="85000"/>
              </a:schemeClr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3651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760">
              <a:schemeClr val="tx1">
                <a:lumMod val="75000"/>
                <a:lumOff val="25000"/>
              </a:schemeClr>
            </a:gs>
            <a:gs pos="0">
              <a:schemeClr val="tx1"/>
            </a:gs>
            <a:gs pos="39999">
              <a:schemeClr val="bg1">
                <a:lumMod val="65000"/>
              </a:schemeClr>
            </a:gs>
            <a:gs pos="70000">
              <a:schemeClr val="bg1">
                <a:lumMod val="85000"/>
              </a:schemeClr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2743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760">
              <a:schemeClr val="tx1">
                <a:lumMod val="75000"/>
                <a:lumOff val="25000"/>
              </a:schemeClr>
            </a:gs>
            <a:gs pos="0">
              <a:schemeClr val="tx1"/>
            </a:gs>
            <a:gs pos="39999">
              <a:schemeClr val="bg1">
                <a:lumMod val="65000"/>
              </a:schemeClr>
            </a:gs>
            <a:gs pos="70000">
              <a:schemeClr val="bg1">
                <a:lumMod val="85000"/>
              </a:schemeClr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55770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760">
              <a:schemeClr val="tx1">
                <a:lumMod val="75000"/>
                <a:lumOff val="25000"/>
              </a:schemeClr>
            </a:gs>
            <a:gs pos="0">
              <a:schemeClr val="tx1"/>
            </a:gs>
            <a:gs pos="39999">
              <a:schemeClr val="bg1">
                <a:lumMod val="65000"/>
              </a:schemeClr>
            </a:gs>
            <a:gs pos="70000">
              <a:schemeClr val="bg1">
                <a:lumMod val="85000"/>
              </a:schemeClr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EFBBE-FB59-426B-B49D-75056BA3538A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8C9D14-5544-4CDD-AF42-2B89CD5C0F4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9936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AAEDB-AD27-4BE5-ADD9-FDB99CBD6FE2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2015/11/24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80518-CB89-4768-A423-09033DE51445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95555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4CD98-8ED4-49FE-92AF-C78F37D16B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0FF7F-3BB1-4DE2-A0D9-D3836842D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883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19EBC4-F6B2-44EF-876F-DD719E1EAB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32D5E-0D88-460E-8012-5E3138D07D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7773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23.png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28.tiff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hra.org.za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6.jpeg"/><Relationship Id="rId5" Type="http://schemas.openxmlformats.org/officeDocument/2006/relationships/image" Target="../media/image15.tiff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9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36512" y="6516052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b="1" dirty="0" smtClean="0">
                <a:latin typeface="Times New Roman" pitchFamily="18" charset="0"/>
                <a:cs typeface="Times New Roman" pitchFamily="18" charset="0"/>
              </a:rPr>
              <a:t>First African Light Source Conference and Workshop, Grenoble, France</a:t>
            </a:r>
            <a:endParaRPr lang="en-ZA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3" descr="H:\esrf_afric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453336"/>
            <a:ext cx="855176" cy="404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H:\esrf_afric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87" y="6453336"/>
            <a:ext cx="855176" cy="404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220" y="0"/>
            <a:ext cx="9146220" cy="647075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5" name="Picture 14" descr="DST NRF CoE-Pal 2015.jpg"/>
          <p:cNvPicPr>
            <a:picLocks noChangeAspect="1"/>
          </p:cNvPicPr>
          <p:nvPr/>
        </p:nvPicPr>
        <p:blipFill>
          <a:blip r:embed="rId3" cstate="print"/>
          <a:srcRect l="12200" t="11622" r="12201" b="8880"/>
          <a:stretch>
            <a:fillRect/>
          </a:stretch>
        </p:blipFill>
        <p:spPr>
          <a:xfrm>
            <a:off x="1979712" y="5837877"/>
            <a:ext cx="1560636" cy="471443"/>
          </a:xfrm>
          <a:prstGeom prst="rect">
            <a:avLst/>
          </a:prstGeom>
        </p:spPr>
      </p:pic>
      <p:pic>
        <p:nvPicPr>
          <p:cNvPr id="16" name="Picture 15" descr="NR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6336" y="5877272"/>
            <a:ext cx="1152128" cy="388638"/>
          </a:xfrm>
          <a:prstGeom prst="rect">
            <a:avLst/>
          </a:prstGeom>
        </p:spPr>
      </p:pic>
      <p:pic>
        <p:nvPicPr>
          <p:cNvPr id="19" name="Picture 18" descr="DS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40288" y="5877272"/>
            <a:ext cx="1019944" cy="402878"/>
          </a:xfrm>
          <a:prstGeom prst="rect">
            <a:avLst/>
          </a:prstGeom>
        </p:spPr>
      </p:pic>
      <p:pic>
        <p:nvPicPr>
          <p:cNvPr id="20" name="Picture 19" descr="ESI(2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6857" y="5877272"/>
            <a:ext cx="529336" cy="47667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-2220" y="188640"/>
            <a:ext cx="9146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Integrating synchrotron technology</a:t>
            </a:r>
          </a:p>
          <a:p>
            <a:pPr algn="ctr"/>
            <a:r>
              <a:rPr lang="en-ZA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into the </a:t>
            </a:r>
            <a:r>
              <a:rPr lang="en-ZA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palaeosciences</a:t>
            </a:r>
            <a:r>
              <a:rPr lang="en-ZA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in South Africa</a:t>
            </a:r>
            <a:endParaRPr lang="en-ZA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7504" y="4725144"/>
            <a:ext cx="30257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Dr. Kristian J. Carlson</a:t>
            </a:r>
          </a:p>
          <a:p>
            <a:r>
              <a:rPr lang="en-ZA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Evolutionary Studies Institute</a:t>
            </a:r>
          </a:p>
          <a:p>
            <a:r>
              <a:rPr lang="en-ZA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University of the Witwatersrand</a:t>
            </a:r>
            <a:endParaRPr lang="en-ZA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5" descr="G:\Anything else\Wits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25477" y="5806498"/>
            <a:ext cx="583345" cy="574830"/>
          </a:xfrm>
          <a:prstGeom prst="round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9107488" cy="2893004"/>
          </a:xfrm>
          <a:prstGeom prst="rect">
            <a:avLst/>
          </a:prstGeom>
        </p:spPr>
      </p:pic>
      <p:pic>
        <p:nvPicPr>
          <p:cNvPr id="12" name="Picture 2" descr="H:\Malapa\Malapa 1 cranium 9-09\skull reconstruction_craniotomy_view3_final_black.tif"/>
          <p:cNvPicPr>
            <a:picLocks noChangeAspect="1" noChangeArrowheads="1"/>
          </p:cNvPicPr>
          <p:nvPr/>
        </p:nvPicPr>
        <p:blipFill>
          <a:blip r:embed="rId9" cstate="print"/>
          <a:srcRect l="29644" r="28506"/>
          <a:stretch>
            <a:fillRect/>
          </a:stretch>
        </p:blipFill>
        <p:spPr bwMode="auto">
          <a:xfrm>
            <a:off x="6074959" y="4651453"/>
            <a:ext cx="873305" cy="1044194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9511"/>
          <a:stretch/>
        </p:blipFill>
        <p:spPr bwMode="auto">
          <a:xfrm>
            <a:off x="7684895" y="4640182"/>
            <a:ext cx="919553" cy="1044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V="1">
            <a:off x="0" y="6470759"/>
            <a:ext cx="9144000" cy="406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11" cstate="print"/>
          <a:srcRect l="2782" t="5672" r="2420" b="8893"/>
          <a:stretch/>
        </p:blipFill>
        <p:spPr bwMode="auto">
          <a:xfrm>
            <a:off x="3509763" y="4651453"/>
            <a:ext cx="1638301" cy="105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27915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3760">
              <a:schemeClr val="tx1">
                <a:lumMod val="75000"/>
                <a:lumOff val="25000"/>
              </a:schemeClr>
            </a:gs>
            <a:gs pos="0">
              <a:schemeClr val="tx1"/>
            </a:gs>
            <a:gs pos="39999">
              <a:schemeClr val="bg1">
                <a:lumMod val="65000"/>
              </a:schemeClr>
            </a:gs>
            <a:gs pos="70000">
              <a:schemeClr val="bg1">
                <a:lumMod val="8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Malapa_skull_medical_synchrotron_comparison_with_zoom.t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512" y="1198229"/>
            <a:ext cx="4495800" cy="511109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60032" y="2276872"/>
            <a:ext cx="41764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The same slice of the MH 1 cranium obtained with medical CT (upper and lower left) versus with synchrotron scanning at the ESRF (upper and lower right).</a:t>
            </a: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Voxel sizes are approximately 450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μm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and 45.71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μm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respectively.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36512" y="6516052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b="1" dirty="0" smtClean="0">
                <a:latin typeface="Times New Roman" pitchFamily="18" charset="0"/>
                <a:cs typeface="Times New Roman" pitchFamily="18" charset="0"/>
              </a:rPr>
              <a:t>First African Light Source Conference and Workshop, Grenoble, France</a:t>
            </a:r>
            <a:endParaRPr lang="en-ZA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H:\esrf_afric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453336"/>
            <a:ext cx="855176" cy="404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H:\esrf_afric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87" y="6453336"/>
            <a:ext cx="855176" cy="404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V="1">
            <a:off x="0" y="6470759"/>
            <a:ext cx="9144000" cy="406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7" name="Picture 2" descr="E:\Malapa\ESRF data\images_cranium\images_cranium_latero-posteror_view.tif"/>
          <p:cNvPicPr>
            <a:picLocks noChangeAspect="1" noChangeArrowheads="1"/>
          </p:cNvPicPr>
          <p:nvPr/>
        </p:nvPicPr>
        <p:blipFill>
          <a:blip r:embed="rId4" cstate="print"/>
          <a:srcRect l="10303" r="10706" b="5582"/>
          <a:stretch>
            <a:fillRect/>
          </a:stretch>
        </p:blipFill>
        <p:spPr bwMode="auto">
          <a:xfrm>
            <a:off x="6804248" y="4655241"/>
            <a:ext cx="2057679" cy="1610358"/>
          </a:xfrm>
          <a:prstGeom prst="rect">
            <a:avLst/>
          </a:prstGeom>
          <a:noFill/>
        </p:spPr>
      </p:pic>
      <p:pic>
        <p:nvPicPr>
          <p:cNvPr id="18" name="Picture 3" descr="E:\Malapa\ESRF data\images_cranium\images_cranium_anterior_view.tif"/>
          <p:cNvPicPr>
            <a:picLocks noChangeAspect="1" noChangeArrowheads="1"/>
          </p:cNvPicPr>
          <p:nvPr/>
        </p:nvPicPr>
        <p:blipFill>
          <a:blip r:embed="rId5" cstate="print"/>
          <a:srcRect l="21960" r="16287" b="5683"/>
          <a:stretch>
            <a:fillRect/>
          </a:stretch>
        </p:blipFill>
        <p:spPr bwMode="auto">
          <a:xfrm>
            <a:off x="4932040" y="4632327"/>
            <a:ext cx="1656185" cy="1656185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4800600" y="1207785"/>
            <a:ext cx="42989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Carlson et al. (2011) Science 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333: </a:t>
            </a:r>
            <a:r>
              <a:rPr lang="en-US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1402-1407 </a:t>
            </a:r>
            <a:endParaRPr lang="en-US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6" cstate="print"/>
          <a:srcRect b="79983"/>
          <a:stretch/>
        </p:blipFill>
        <p:spPr bwMode="auto">
          <a:xfrm>
            <a:off x="4800600" y="122522"/>
            <a:ext cx="4298984" cy="1099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0" y="179929"/>
            <a:ext cx="4800600" cy="584775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Human brain evolution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189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-36512" y="6516052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b="1" dirty="0" smtClean="0">
                <a:latin typeface="Times New Roman" pitchFamily="18" charset="0"/>
                <a:cs typeface="Times New Roman" pitchFamily="18" charset="0"/>
              </a:rPr>
              <a:t>First African Light Source Conference and Workshop, Grenoble, France</a:t>
            </a:r>
            <a:endParaRPr lang="en-ZA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3" descr="H:\esrf_afric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453336"/>
            <a:ext cx="855176" cy="404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H:\esrf_afric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87" y="6453336"/>
            <a:ext cx="855176" cy="404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skull transparent_teeth opaque_endocast blue.tif.tif"/>
          <p:cNvPicPr>
            <a:picLocks noChangeAspect="1"/>
          </p:cNvPicPr>
          <p:nvPr/>
        </p:nvPicPr>
        <p:blipFill>
          <a:blip r:embed="rId3" cstate="print"/>
          <a:srcRect l="8970" t="6667" r="41379"/>
          <a:stretch>
            <a:fillRect/>
          </a:stretch>
        </p:blipFill>
        <p:spPr>
          <a:xfrm>
            <a:off x="930899" y="980728"/>
            <a:ext cx="1663636" cy="1846736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4844" y="3212976"/>
            <a:ext cx="3175747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" name="Straight Connector 9"/>
          <p:cNvCxnSpPr/>
          <p:nvPr/>
        </p:nvCxnSpPr>
        <p:spPr>
          <a:xfrm flipV="1">
            <a:off x="0" y="6470759"/>
            <a:ext cx="9144000" cy="406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0" y="179929"/>
            <a:ext cx="9144000" cy="584775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Human brain evolution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 descr="endocranial volume of hominins_bivariate plot.tif"/>
          <p:cNvPicPr>
            <a:picLocks noChangeAspect="1"/>
          </p:cNvPicPr>
          <p:nvPr/>
        </p:nvPicPr>
        <p:blipFill rotWithShape="1">
          <a:blip r:embed="rId5" cstate="print"/>
          <a:srcRect l="23604" t="12189" r="29817" b="35863"/>
          <a:stretch/>
        </p:blipFill>
        <p:spPr>
          <a:xfrm>
            <a:off x="3590693" y="1594624"/>
            <a:ext cx="5335594" cy="420915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300192" y="5819231"/>
            <a:ext cx="26136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Modified from Holloway et al. (2004)</a:t>
            </a:r>
            <a:endParaRPr lang="en-ZA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5868144" y="4653136"/>
            <a:ext cx="72008" cy="7200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prstClr val="white"/>
              </a:solidFill>
            </a:endParaRPr>
          </a:p>
        </p:txBody>
      </p:sp>
      <p:sp>
        <p:nvSpPr>
          <p:cNvPr id="19" name="5-Point Star 18"/>
          <p:cNvSpPr/>
          <p:nvPr/>
        </p:nvSpPr>
        <p:spPr>
          <a:xfrm>
            <a:off x="7495231" y="5399347"/>
            <a:ext cx="72008" cy="7200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39247" y="5281463"/>
            <a:ext cx="893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ZA" sz="1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sediba</a:t>
            </a:r>
            <a:endParaRPr lang="en-ZA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11774" y="6165304"/>
            <a:ext cx="15018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latin typeface="Times New Roman" panose="02020603050405020304" pitchFamily="18" charset="0"/>
                <a:cs typeface="Times New Roman" pitchFamily="18" charset="0"/>
              </a:rPr>
              <a:t>Carlson et al. (2011)</a:t>
            </a:r>
            <a:endParaRPr lang="en-ZA" sz="1200" dirty="0"/>
          </a:p>
        </p:txBody>
      </p:sp>
    </p:spTree>
    <p:extLst>
      <p:ext uri="{BB962C8B-B14F-4D97-AF65-F5344CB8AC3E}">
        <p14:creationId xmlns="" xmlns:p14="http://schemas.microsoft.com/office/powerpoint/2010/main" val="287830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H:\esrf_afric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87" y="6453336"/>
            <a:ext cx="855176" cy="404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H:\esrf_afric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453336"/>
            <a:ext cx="855176" cy="404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5727"/>
            <a:ext cx="9169400" cy="646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1203922_Revisedfigure1A-D_tif.tif"/>
          <p:cNvPicPr>
            <a:picLocks noChangeAspect="1"/>
          </p:cNvPicPr>
          <p:nvPr/>
        </p:nvPicPr>
        <p:blipFill>
          <a:blip r:embed="rId5" cstate="print"/>
          <a:srcRect r="8479" b="47491"/>
          <a:stretch>
            <a:fillRect/>
          </a:stretch>
        </p:blipFill>
        <p:spPr>
          <a:xfrm>
            <a:off x="377954" y="1404912"/>
            <a:ext cx="8480785" cy="45613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52800" y="2091930"/>
            <a:ext cx="639482" cy="4988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67600" y="2168130"/>
            <a:ext cx="1371600" cy="838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95600" y="5597130"/>
            <a:ext cx="32004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Pan troglodytes</a:t>
            </a:r>
            <a:endParaRPr lang="en-US" b="1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19400" y="1484784"/>
            <a:ext cx="32004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Homo sapiens</a:t>
            </a:r>
          </a:p>
        </p:txBody>
      </p:sp>
      <p:sp>
        <p:nvSpPr>
          <p:cNvPr id="9" name="Rectangle 8"/>
          <p:cNvSpPr/>
          <p:nvPr/>
        </p:nvSpPr>
        <p:spPr>
          <a:xfrm>
            <a:off x="2971800" y="5410200"/>
            <a:ext cx="762000" cy="838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26064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Endocast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shape comparisons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836712"/>
            <a:ext cx="915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All </a:t>
            </a:r>
            <a:r>
              <a:rPr lang="en-US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endocasts</a:t>
            </a:r>
            <a:r>
              <a:rPr lang="en-US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scaled to 420 cc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16416" y="1484784"/>
            <a:ext cx="522784" cy="4320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0" y="6470759"/>
            <a:ext cx="9144000" cy="406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-36512" y="6516052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b="1" dirty="0" smtClean="0">
                <a:latin typeface="Times New Roman" pitchFamily="18" charset="0"/>
                <a:cs typeface="Times New Roman" pitchFamily="18" charset="0"/>
              </a:rPr>
              <a:t>First African Light Source Conference and Workshop, Grenoble, France</a:t>
            </a:r>
            <a:endParaRPr lang="en-Z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596336" y="6104329"/>
            <a:ext cx="15018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Carlson et al. (2011)</a:t>
            </a:r>
            <a:endParaRPr lang="en-ZA" sz="1200" dirty="0"/>
          </a:p>
        </p:txBody>
      </p:sp>
    </p:spTree>
    <p:extLst>
      <p:ext uri="{BB962C8B-B14F-4D97-AF65-F5344CB8AC3E}">
        <p14:creationId xmlns="" xmlns:p14="http://schemas.microsoft.com/office/powerpoint/2010/main" val="24975365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3760">
              <a:schemeClr val="tx1">
                <a:lumMod val="75000"/>
                <a:lumOff val="25000"/>
              </a:schemeClr>
            </a:gs>
            <a:gs pos="0">
              <a:schemeClr val="tx1"/>
            </a:gs>
            <a:gs pos="39999">
              <a:schemeClr val="bg1">
                <a:lumMod val="65000"/>
              </a:schemeClr>
            </a:gs>
            <a:gs pos="70000">
              <a:schemeClr val="bg1">
                <a:lumMod val="8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-36512" y="6516052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b="1" dirty="0" smtClean="0">
                <a:latin typeface="Times New Roman" pitchFamily="18" charset="0"/>
                <a:cs typeface="Times New Roman" pitchFamily="18" charset="0"/>
              </a:rPr>
              <a:t>First African Light Source Conference and Workshop, Grenoble, France</a:t>
            </a:r>
            <a:endParaRPr lang="en-ZA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3" descr="H:\esrf_afric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453336"/>
            <a:ext cx="855176" cy="404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H:\esrf_afric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87" y="6453336"/>
            <a:ext cx="855176" cy="404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47098" y="4995753"/>
            <a:ext cx="465695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MH 1 (</a:t>
            </a:r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1400" b="1" i="1" dirty="0" err="1" smtClean="0">
                <a:latin typeface="Times New Roman" pitchFamily="18" charset="0"/>
                <a:cs typeface="Times New Roman" pitchFamily="18" charset="0"/>
              </a:rPr>
              <a:t>sediba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) = cross</a:t>
            </a:r>
          </a:p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Sts 5 (</a:t>
            </a:r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1400" b="1" i="1" dirty="0" err="1" smtClean="0">
                <a:latin typeface="Times New Roman" pitchFamily="18" charset="0"/>
                <a:cs typeface="Times New Roman" pitchFamily="18" charset="0"/>
              </a:rPr>
              <a:t>africanus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) = rectangle</a:t>
            </a:r>
          </a:p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KNM-WT 17000 (</a:t>
            </a:r>
            <a:r>
              <a:rPr lang="en-US" sz="1400" b="1" i="1" dirty="0" err="1" smtClean="0">
                <a:latin typeface="Times New Roman" pitchFamily="18" charset="0"/>
                <a:cs typeface="Times New Roman" pitchFamily="18" charset="0"/>
              </a:rPr>
              <a:t>Paranthropus</a:t>
            </a:r>
            <a:r>
              <a:rPr lang="en-US" sz="1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i="1" dirty="0" err="1" smtClean="0">
                <a:latin typeface="Times New Roman" pitchFamily="18" charset="0"/>
                <a:cs typeface="Times New Roman" pitchFamily="18" charset="0"/>
              </a:rPr>
              <a:t>aethiopicus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) = Y symbol</a:t>
            </a:r>
          </a:p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Modern humans = circles</a:t>
            </a:r>
          </a:p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Chimpanzees = triangles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71800" y="2091930"/>
            <a:ext cx="639482" cy="4988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7" name="Picture 16" descr="Figure 3_revised_final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2576" y="260648"/>
            <a:ext cx="4651471" cy="46805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TextBox 18"/>
          <p:cNvSpPr txBox="1"/>
          <p:nvPr/>
        </p:nvSpPr>
        <p:spPr>
          <a:xfrm>
            <a:off x="5611688" y="2339002"/>
            <a:ext cx="3352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arenR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Cranial capacity – at the lower end of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Australopith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range</a:t>
            </a:r>
          </a:p>
          <a:p>
            <a:pPr marL="342900" indent="-342900">
              <a:buFontTx/>
              <a:buAutoNum type="arabicParenR"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AutoNum type="arabicParenR"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Orbitofrontal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organization – more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Homo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-like than other relatively complete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australopiths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AutoNum type="arabicParenR"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AutoNum type="arabicParenR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Frontal lobe reorganization and overall brain size increase in Genus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Homo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may not have transpired simultaneously.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96679" y="184284"/>
            <a:ext cx="37473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BatangChe" panose="02030609000101010101" pitchFamily="49" charset="-127"/>
                <a:cs typeface="Times New Roman" panose="02020603050405020304" pitchFamily="18" charset="0"/>
              </a:rPr>
              <a:t>Endocast</a:t>
            </a:r>
            <a:r>
              <a:rPr lang="en-ZA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BatangChe" panose="02030609000101010101" pitchFamily="49" charset="-127"/>
                <a:cs typeface="Times New Roman" panose="02020603050405020304" pitchFamily="18" charset="0"/>
              </a:rPr>
              <a:t> shape</a:t>
            </a:r>
          </a:p>
          <a:p>
            <a:pPr algn="ctr"/>
            <a:r>
              <a:rPr lang="en-ZA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BatangChe" panose="02030609000101010101" pitchFamily="49" charset="-127"/>
                <a:cs typeface="Times New Roman" panose="02020603050405020304" pitchFamily="18" charset="0"/>
              </a:rPr>
              <a:t>analysis</a:t>
            </a:r>
            <a:endParaRPr lang="en-ZA" sz="3200" b="1" dirty="0">
              <a:solidFill>
                <a:srgbClr val="FFFF00"/>
              </a:solidFill>
              <a:latin typeface="Times New Roman" panose="02020603050405020304" pitchFamily="18" charset="0"/>
              <a:ea typeface="BatangChe" panose="02030609000101010101" pitchFamily="49" charset="-127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6680" y="1484784"/>
            <a:ext cx="3747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Summary</a:t>
            </a:r>
            <a:endParaRPr lang="en-US" sz="2400" b="1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6470759"/>
            <a:ext cx="9144000" cy="406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491880" y="4941168"/>
            <a:ext cx="15018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latin typeface="Times New Roman" panose="02020603050405020304" pitchFamily="18" charset="0"/>
                <a:cs typeface="Times New Roman" pitchFamily="18" charset="0"/>
              </a:rPr>
              <a:t>Carlson et al. (2011)</a:t>
            </a:r>
            <a:endParaRPr lang="en-ZA" sz="1200" dirty="0"/>
          </a:p>
        </p:txBody>
      </p:sp>
    </p:spTree>
    <p:extLst>
      <p:ext uri="{BB962C8B-B14F-4D97-AF65-F5344CB8AC3E}">
        <p14:creationId xmlns="" xmlns:p14="http://schemas.microsoft.com/office/powerpoint/2010/main" val="8933779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4731" r="5851"/>
          <a:stretch>
            <a:fillRect/>
          </a:stretch>
        </p:blipFill>
        <p:spPr bwMode="auto">
          <a:xfrm>
            <a:off x="3131840" y="2750731"/>
            <a:ext cx="2555776" cy="788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-36512" y="6516052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b="1" dirty="0" smtClean="0">
                <a:latin typeface="Times New Roman" pitchFamily="18" charset="0"/>
                <a:cs typeface="Times New Roman" pitchFamily="18" charset="0"/>
              </a:rPr>
              <a:t>First African Light Source Conference and Workshop, Grenoble, France</a:t>
            </a:r>
            <a:endParaRPr lang="en-ZA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" descr="H:\esrf_afric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453336"/>
            <a:ext cx="855176" cy="404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H:\esrf_afric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87" y="6453336"/>
            <a:ext cx="855176" cy="404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0" name="Picture 2" descr="D:\Dropbox\Dropbox\for tom\Taung scan images\cranium\UW-1_Taung_through frontal crest_w-crosshair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937" t="18391" r="56885" b="48885"/>
          <a:stretch/>
        </p:blipFill>
        <p:spPr bwMode="auto">
          <a:xfrm>
            <a:off x="6608625" y="3051567"/>
            <a:ext cx="2427871" cy="3026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C:\Documents and Settings\Ralph Holloway\My Documents\Dropbox\Taung endocast\Taung_endocast-frontal_annotated_ke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255" t="24220" r="25832" b="17183"/>
          <a:stretch>
            <a:fillRect/>
          </a:stretch>
        </p:blipFill>
        <p:spPr bwMode="auto">
          <a:xfrm>
            <a:off x="90582" y="3051567"/>
            <a:ext cx="2269571" cy="3026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246" y="188640"/>
            <a:ext cx="37337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Taung</a:t>
            </a:r>
            <a:r>
              <a:rPr lang="en-ZA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Child</a:t>
            </a:r>
          </a:p>
          <a:p>
            <a:r>
              <a:rPr lang="en-ZA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 specimen</a:t>
            </a:r>
          </a:p>
          <a:p>
            <a:r>
              <a:rPr lang="en-ZA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Australopithecus </a:t>
            </a:r>
            <a:r>
              <a:rPr lang="en-ZA" sz="2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africanus</a:t>
            </a:r>
            <a:endParaRPr lang="en-ZA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 descr="C:\Users\user\AppData\Local\Temp\Image 1 - Composite_low_res.tif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044" b="19703"/>
          <a:stretch/>
        </p:blipFill>
        <p:spPr bwMode="auto">
          <a:xfrm>
            <a:off x="5257719" y="208785"/>
            <a:ext cx="3634761" cy="25001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1657836"/>
            <a:ext cx="44316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Refined </a:t>
            </a:r>
            <a:r>
              <a:rPr lang="en-ZA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endocast</a:t>
            </a:r>
            <a:r>
              <a:rPr lang="en-Z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form (left hemisphere)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Absolute </a:t>
            </a:r>
            <a:r>
              <a:rPr lang="en-Z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age-at-death </a:t>
            </a:r>
            <a:r>
              <a:rPr lang="en-Z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(# of days)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0" y="6470759"/>
            <a:ext cx="9144000" cy="406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" name="Picture 2" descr="C:\Users\Ralph\Dropbox\for tom\Taung scan images\endocast\UW-1_Taung_endocast_coronal_sections_through_sagittal_suture_ant_frontal_view_w-crosshair.tif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9679" r="48889"/>
          <a:stretch/>
        </p:blipFill>
        <p:spPr bwMode="auto">
          <a:xfrm>
            <a:off x="2526384" y="4301807"/>
            <a:ext cx="3916010" cy="2133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2526384" y="3789040"/>
            <a:ext cx="38884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Z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 thin layer of bone covering the left</a:t>
            </a:r>
          </a:p>
          <a:p>
            <a:pPr algn="ctr">
              <a:defRPr/>
            </a:pPr>
            <a:r>
              <a:rPr lang="en-Z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parietal region of the endocast 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705167" y="4284712"/>
            <a:ext cx="293151" cy="1524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649383" y="4270038"/>
            <a:ext cx="144016" cy="66526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289343" y="4270038"/>
            <a:ext cx="207895" cy="53802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059832" y="3542819"/>
            <a:ext cx="27363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latin typeface="Times New Roman" panose="02020603050405020304" pitchFamily="18" charset="0"/>
                <a:cs typeface="Times New Roman" pitchFamily="18" charset="0"/>
              </a:rPr>
              <a:t>Holloway</a:t>
            </a:r>
            <a:r>
              <a:rPr lang="en-US" sz="1000" b="1" dirty="0" smtClean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000" b="1" dirty="0" smtClean="0">
                <a:latin typeface="Times New Roman" panose="02020603050405020304" pitchFamily="18" charset="0"/>
                <a:cs typeface="Times New Roman" pitchFamily="18" charset="0"/>
              </a:rPr>
              <a:t>et al. (</a:t>
            </a:r>
            <a:r>
              <a:rPr lang="en-US" sz="1000" b="1" dirty="0" smtClean="0">
                <a:latin typeface="Times New Roman" panose="02020603050405020304" pitchFamily="18" charset="0"/>
                <a:cs typeface="Times New Roman" pitchFamily="18" charset="0"/>
              </a:rPr>
              <a:t>2014) PNAS 111: 13022-13027 </a:t>
            </a:r>
            <a:endParaRPr lang="en-US" sz="10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499992" y="4293096"/>
            <a:ext cx="288032" cy="36004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02587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. The Cradle of Humankind World Heritage Site. Photo courtesy of Wits University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t="2236" r="13187"/>
          <a:stretch>
            <a:fillRect/>
          </a:stretch>
        </p:blipFill>
        <p:spPr>
          <a:xfrm>
            <a:off x="1" y="0"/>
            <a:ext cx="9180512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51937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Thank you to the: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9552" y="980728"/>
            <a:ext cx="8229600" cy="5201816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ZA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The organizers of </a:t>
            </a:r>
            <a:r>
              <a:rPr lang="en-ZA" sz="24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AfLS</a:t>
            </a:r>
            <a:r>
              <a:rPr lang="en-ZA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2015 for the invitation to speak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ZA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Collaborators in the various projects referenced here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ZA" sz="2400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ZA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 Department of Science and Technology (South Africa)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ZA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ZA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he National Research Foundation (South Africa)</a:t>
            </a:r>
            <a:endParaRPr lang="en-US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CoE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Palaeosciences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(South Africa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ZA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ZA" sz="2400" b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ZA" sz="2400" b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ZA" sz="2400" b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ZA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And you for your attention!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ZA" sz="2400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ZA" sz="24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ZA" sz="2400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ZA" sz="24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ZA" sz="24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ZA" sz="2400" b="1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ZA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-36512" y="6516052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b="1" dirty="0" smtClean="0">
                <a:latin typeface="Times New Roman" pitchFamily="18" charset="0"/>
                <a:cs typeface="Times New Roman" pitchFamily="18" charset="0"/>
              </a:rPr>
              <a:t>First African Light Source Conference and Workshop, Grenoble, France</a:t>
            </a:r>
            <a:endParaRPr lang="en-ZA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3" descr="H:\esrf_afric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453336"/>
            <a:ext cx="855176" cy="404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H:\esrf_afric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87" y="6453336"/>
            <a:ext cx="855176" cy="404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188640"/>
            <a:ext cx="9144000" cy="584775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Outline of presentation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727" y="1196752"/>
            <a:ext cx="906254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Self-organizing partnerships between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paleoscience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institutions on the continent</a:t>
            </a:r>
          </a:p>
          <a:p>
            <a:pPr lvl="1">
              <a:buFont typeface="Arial" pitchFamily="34" charset="0"/>
              <a:buChar char="•"/>
            </a:pPr>
            <a:endPara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Paleosciences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in South Africa</a:t>
            </a:r>
          </a:p>
          <a:p>
            <a:pPr lvl="1">
              <a:buFont typeface="Arial" pitchFamily="34" charset="0"/>
              <a:buChar char="•"/>
            </a:pPr>
            <a:endPara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Paleoscientific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research applications of light source technology:</a:t>
            </a:r>
          </a:p>
          <a:p>
            <a:pPr lvl="1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914400" lvl="1" indent="-457200">
              <a:buFont typeface="+mj-lt"/>
              <a:buAutoNum type="alphaLcParenR"/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Palaeobiology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of organisms around the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Permo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-Triassic extinction event</a:t>
            </a:r>
          </a:p>
          <a:p>
            <a:pPr marL="914400" lvl="1" indent="-457200">
              <a:buFont typeface="+mj-lt"/>
              <a:buAutoNum type="alphaLcParenR"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914400" lvl="1" indent="-457200">
              <a:buFont typeface="+mj-lt"/>
              <a:buAutoNum type="alphaLcParenR"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Endocast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form of 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Australopithecus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sediba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(brain evolution)</a:t>
            </a:r>
          </a:p>
          <a:p>
            <a:pPr marL="914400" lvl="1" indent="-457200">
              <a:buFont typeface="+mj-lt"/>
              <a:buAutoNum type="alphaLcParenR"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914400" lvl="1" indent="-457200">
              <a:buFont typeface="+mj-lt"/>
              <a:buAutoNum type="alphaLcParenR"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Evolution of developmental schedules (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Taung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Child absolute age at death)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0" y="6470759"/>
            <a:ext cx="9144000" cy="406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88319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-36512" y="6516052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b="1" dirty="0" smtClean="0">
                <a:latin typeface="Times New Roman" pitchFamily="18" charset="0"/>
                <a:cs typeface="Times New Roman" pitchFamily="18" charset="0"/>
              </a:rPr>
              <a:t>First African Light Source Conference and Workshop, Grenoble, France</a:t>
            </a:r>
            <a:endParaRPr lang="en-ZA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3" descr="H:\esrf_afric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453336"/>
            <a:ext cx="855176" cy="404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H:\esrf_afric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87" y="6453336"/>
            <a:ext cx="855176" cy="404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6019800"/>
            <a:ext cx="3733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https://maps.google.com/</a:t>
            </a:r>
            <a:endParaRPr lang="en-ZA" sz="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l="75554" t="50765" r="9167" b="12596"/>
          <a:stretch/>
        </p:blipFill>
        <p:spPr bwMode="auto">
          <a:xfrm>
            <a:off x="1" y="1298566"/>
            <a:ext cx="4788128" cy="446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932040" y="4365104"/>
            <a:ext cx="40324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Centre of Excellence in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Palaeosciences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(South Africa)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University of the Witwatersrand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University of Cape Town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Rhodes University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Museums (e.g., Iziko, National,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Ditsong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79929"/>
            <a:ext cx="9144000" cy="584775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Pan-African partnerships in the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Palaeosciences</a:t>
            </a:r>
            <a:endParaRPr lang="en-US" sz="32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" y="5805842"/>
            <a:ext cx="47880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800" b="1" dirty="0" smtClean="0">
                <a:latin typeface="Times New Roman" pitchFamily="18" charset="0"/>
                <a:cs typeface="Times New Roman" pitchFamily="18" charset="0"/>
              </a:rPr>
              <a:t>https://maps.google.com/</a:t>
            </a:r>
            <a:endParaRPr lang="en-ZA" sz="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0" y="6470759"/>
            <a:ext cx="9144000" cy="406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932145" y="1124744"/>
            <a:ext cx="4032343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East African Association for Paleoanthropology and Paleontology (EAAPP)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Eritrea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Ethiopia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Kenya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Tanzania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Uganda</a:t>
            </a:r>
          </a:p>
          <a:p>
            <a:pPr lvl="1"/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en-ZA" dirty="0"/>
          </a:p>
        </p:txBody>
      </p:sp>
    </p:spTree>
    <p:extLst>
      <p:ext uri="{BB962C8B-B14F-4D97-AF65-F5344CB8AC3E}">
        <p14:creationId xmlns="" xmlns:p14="http://schemas.microsoft.com/office/powerpoint/2010/main" val="403759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36512" y="6516052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b="1" dirty="0" smtClean="0">
                <a:latin typeface="Times New Roman" pitchFamily="18" charset="0"/>
                <a:cs typeface="Times New Roman" pitchFamily="18" charset="0"/>
              </a:rPr>
              <a:t>First African Light Source Conference and Workshop, Grenoble, France</a:t>
            </a:r>
            <a:endParaRPr lang="en-ZA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" descr="H:\esrf_afric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453336"/>
            <a:ext cx="855176" cy="404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H:\esrf_afric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87" y="6453336"/>
            <a:ext cx="855176" cy="404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188640"/>
            <a:ext cx="9144000" cy="584775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South African government support heritage 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455" y="2920876"/>
            <a:ext cx="90625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5 Grand challenges</a:t>
            </a:r>
          </a:p>
          <a:p>
            <a:pPr lvl="1">
              <a:buFont typeface="Arial" pitchFamily="34" charset="0"/>
              <a:buChar char="•"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One being related to the science and technology for global change</a:t>
            </a:r>
          </a:p>
          <a:p>
            <a:pPr lvl="1">
              <a:buFont typeface="Arial" pitchFamily="34" charset="0"/>
              <a:buChar char="•"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Key emphasis on understanding climate change and biodiversity</a:t>
            </a:r>
          </a:p>
          <a:p>
            <a:pPr lvl="1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Includes present and past biodiversity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980728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2008: 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issuing of a ten-year innovation plan by the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 Department of Science and Technology (DST)</a:t>
            </a:r>
          </a:p>
          <a:p>
            <a:endParaRPr lang="en-ZA" sz="2400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6470759"/>
            <a:ext cx="9144000" cy="406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74385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36512" y="6516052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b="1" dirty="0" smtClean="0">
                <a:latin typeface="Times New Roman" pitchFamily="18" charset="0"/>
                <a:cs typeface="Times New Roman" pitchFamily="18" charset="0"/>
              </a:rPr>
              <a:t>First African Light Source Conference and Workshop, Grenoble, France</a:t>
            </a:r>
            <a:endParaRPr lang="en-ZA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" descr="H:\esrf_afric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453336"/>
            <a:ext cx="855176" cy="404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H:\esrf_afric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87" y="6453336"/>
            <a:ext cx="855176" cy="404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6019800"/>
            <a:ext cx="3733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https://maps.google.com/</a:t>
            </a:r>
            <a:endParaRPr lang="en-ZA" sz="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l="75554" t="50765" r="9167" b="12596"/>
          <a:stretch/>
        </p:blipFill>
        <p:spPr bwMode="auto">
          <a:xfrm>
            <a:off x="107504" y="1484784"/>
            <a:ext cx="4588608" cy="4282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788025" y="2492896"/>
            <a:ext cx="43559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Great 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Karoo 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region</a:t>
            </a:r>
          </a:p>
          <a:p>
            <a:pPr lvl="1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(260-100 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my)</a:t>
            </a: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Cradle of Humankind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(4-1 my)</a:t>
            </a:r>
          </a:p>
          <a:p>
            <a:pPr lvl="1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(UNESCO World Heritage Site since 1999)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79929"/>
            <a:ext cx="9144000" cy="584775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Major fossil bearing regions in South Africa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7504" y="5805843"/>
            <a:ext cx="45886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800" b="1" dirty="0" smtClean="0">
                <a:latin typeface="Times New Roman" pitchFamily="18" charset="0"/>
                <a:cs typeface="Times New Roman" pitchFamily="18" charset="0"/>
              </a:rPr>
              <a:t>https://maps.google.com/</a:t>
            </a:r>
            <a:endParaRPr lang="en-ZA" sz="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0" y="6470759"/>
            <a:ext cx="9144000" cy="406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69793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36512" y="6516052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b="1" dirty="0" smtClean="0">
                <a:latin typeface="Times New Roman" pitchFamily="18" charset="0"/>
                <a:cs typeface="Times New Roman" pitchFamily="18" charset="0"/>
              </a:rPr>
              <a:t>First African Light Source Conference and Workshop, Grenoble, France</a:t>
            </a:r>
            <a:endParaRPr lang="en-ZA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 descr="H:\esrf_afric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453336"/>
            <a:ext cx="855176" cy="404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H:\esrf_afric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87" y="6453336"/>
            <a:ext cx="855176" cy="404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199093"/>
            <a:ext cx="9144000" cy="584775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SAHRA: South African Heritage Resources Agency</a:t>
            </a:r>
            <a:endParaRPr lang="en-US" sz="32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455" y="2019612"/>
            <a:ext cx="906254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000" b="1" dirty="0" smtClean="0">
              <a:latin typeface="Times New Roman" pitchFamily="18" charset="0"/>
              <a:cs typeface="Times New Roman" pitchFamily="18" charset="0"/>
              <a:hlinkClick r:id="rId3"/>
            </a:endParaRPr>
          </a:p>
          <a:p>
            <a:pPr lvl="1"/>
            <a:r>
              <a:rPr lang="en-US" sz="2000" b="1" dirty="0" smtClean="0">
                <a:latin typeface="Times New Roman" pitchFamily="18" charset="0"/>
                <a:cs typeface="Times New Roman" pitchFamily="18" charset="0"/>
                <a:hlinkClick r:id="rId3"/>
              </a:rPr>
              <a:t>http://www.sahra.org.za/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itchFamily="34" charset="0"/>
              <a:buChar char="•"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established in 1999 under the National Heritage Resources Act</a:t>
            </a:r>
          </a:p>
          <a:p>
            <a:pPr lvl="1">
              <a:buFont typeface="Arial" pitchFamily="34" charset="0"/>
              <a:buChar char="•"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mandate to identify, protect, and promote South African cultural</a:t>
            </a:r>
          </a:p>
          <a:p>
            <a:pPr lvl="1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	heritage resources</a:t>
            </a:r>
          </a:p>
          <a:p>
            <a:pPr lvl="1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includes archaeological and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palaeontological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materials</a:t>
            </a:r>
          </a:p>
          <a:p>
            <a:pPr lvl="1">
              <a:buFont typeface="Arial" pitchFamily="34" charset="0"/>
              <a:buChar char="•"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issues site excavation/collection permits</a:t>
            </a:r>
          </a:p>
          <a:p>
            <a:pPr lvl="1">
              <a:buFont typeface="Arial" pitchFamily="34" charset="0"/>
              <a:buChar char="•"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authorizes loans of materials (fossils)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98072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Regulation of SA heritage 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objects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6470759"/>
            <a:ext cx="9144000" cy="406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18525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36512" y="6516052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b="1" dirty="0" smtClean="0">
                <a:latin typeface="Times New Roman" pitchFamily="18" charset="0"/>
                <a:cs typeface="Times New Roman" pitchFamily="18" charset="0"/>
              </a:rPr>
              <a:t>First African Light Source Conference and Workshop, Grenoble, France</a:t>
            </a:r>
            <a:endParaRPr lang="en-ZA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 descr="H:\esrf_afric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453336"/>
            <a:ext cx="855176" cy="404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H:\esrf_afric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87" y="6453336"/>
            <a:ext cx="855176" cy="404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2220" y="0"/>
            <a:ext cx="9146220" cy="647075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026" name="Picture 2" descr="F:\AAPA 2015\2014-09-08 22.13.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5689"/>
          <a:stretch/>
        </p:blipFill>
        <p:spPr bwMode="auto">
          <a:xfrm>
            <a:off x="543324" y="1124744"/>
            <a:ext cx="7989116" cy="50522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188640"/>
            <a:ext cx="9144000" cy="584775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Virtual Imaging in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Palaeontology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(VIP) laboratory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6470759"/>
            <a:ext cx="9144000" cy="406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2225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-36512" y="6516052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b="1" dirty="0" smtClean="0">
                <a:latin typeface="Times New Roman" pitchFamily="18" charset="0"/>
                <a:cs typeface="Times New Roman" pitchFamily="18" charset="0"/>
              </a:rPr>
              <a:t>First African Light Source Conference and Workshop, Grenoble, France</a:t>
            </a:r>
            <a:endParaRPr lang="en-ZA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3" descr="H:\esrf_afric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453336"/>
            <a:ext cx="855176" cy="404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H:\esrf_afric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87" y="6453336"/>
            <a:ext cx="855176" cy="404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7423"/>
            <a:ext cx="9169400" cy="6470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19" name="Picture 3" descr="C:\Users\a0016202\Documents\Fernandez\Burrow project images\burrow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1" y="1082537"/>
            <a:ext cx="3767336" cy="2418471"/>
          </a:xfrm>
          <a:prstGeom prst="rect">
            <a:avLst/>
          </a:prstGeom>
          <a:noFill/>
        </p:spPr>
      </p:pic>
      <p:pic>
        <p:nvPicPr>
          <p:cNvPr id="60420" name="Picture 4" descr="C:\Users\a0016202\Documents\Fernandez\Burrow project images\5558_25b.tif"/>
          <p:cNvPicPr>
            <a:picLocks noChangeAspect="1" noChangeArrowheads="1"/>
          </p:cNvPicPr>
          <p:nvPr/>
        </p:nvPicPr>
        <p:blipFill rotWithShape="1">
          <a:blip r:embed="rId5" cstate="print"/>
          <a:srcRect l="9450" t="9808" r="6245"/>
          <a:stretch/>
        </p:blipFill>
        <p:spPr bwMode="auto">
          <a:xfrm flipH="1">
            <a:off x="228601" y="3789040"/>
            <a:ext cx="3767336" cy="2202306"/>
          </a:xfrm>
          <a:prstGeom prst="rect">
            <a:avLst/>
          </a:prstGeom>
          <a:noFill/>
        </p:spPr>
      </p:pic>
      <p:pic>
        <p:nvPicPr>
          <p:cNvPr id="60421" name="Picture 5" descr="C:\Users\a0016202\Documents\Fernandez\burrow project media materials\blue_backgroun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 flipH="1">
            <a:off x="5395860" y="2713580"/>
            <a:ext cx="3018376" cy="417310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179929"/>
            <a:ext cx="9144000" cy="584775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Fossilized burrow: 251 million years old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91781" y="1927865"/>
            <a:ext cx="48078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Fernandez et al. (2013) </a:t>
            </a:r>
            <a:r>
              <a:rPr lang="en-US" sz="1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PLoS</a:t>
            </a:r>
            <a:r>
              <a:rPr lang="en-US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ONE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08759" y="2380818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Broomistega</a:t>
            </a:r>
            <a:r>
              <a:rPr lang="en-US" sz="20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putterilli</a:t>
            </a:r>
            <a:endParaRPr lang="en-US" sz="2000" b="1" i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84168" y="2843644"/>
            <a:ext cx="2371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Thrinaxodon</a:t>
            </a:r>
            <a:r>
              <a:rPr lang="en-US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liorhinus</a:t>
            </a:r>
            <a:endParaRPr lang="en-US" b="1" i="1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781" y="914400"/>
            <a:ext cx="4852219" cy="1057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V="1">
            <a:off x="0" y="6470759"/>
            <a:ext cx="9144000" cy="406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14297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-36512" y="6516052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b="1" dirty="0" smtClean="0">
                <a:latin typeface="Times New Roman" pitchFamily="18" charset="0"/>
                <a:cs typeface="Times New Roman" pitchFamily="18" charset="0"/>
              </a:rPr>
              <a:t>First African Light Source Conference and Workshop, Grenoble, France</a:t>
            </a:r>
            <a:endParaRPr lang="en-ZA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3" descr="H:\esrf_afric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453336"/>
            <a:ext cx="855176" cy="404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H:\esrf_afric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87" y="6453336"/>
            <a:ext cx="855176" cy="404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7423"/>
            <a:ext cx="9169400" cy="6470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1" name="Picture 5" descr="C:\Users\a0016202\Documents\Fernandez\burrow project media materials\blue_backgroun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 flipH="1">
            <a:off x="5395860" y="2713580"/>
            <a:ext cx="3018376" cy="417310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179929"/>
            <a:ext cx="9144000" cy="584775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Fossilized burrow: 251 million years old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91781" y="1927865"/>
            <a:ext cx="48078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Fernandez et al. (2013) </a:t>
            </a:r>
            <a:r>
              <a:rPr lang="en-US" sz="1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PLoS</a:t>
            </a:r>
            <a:r>
              <a:rPr lang="en-US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ONE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08759" y="2380818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Broomistega</a:t>
            </a:r>
            <a:r>
              <a:rPr lang="en-US" sz="20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putterilli</a:t>
            </a:r>
            <a:endParaRPr lang="en-US" sz="2000" b="1" i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84168" y="2843644"/>
            <a:ext cx="2371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Thrinaxodon</a:t>
            </a:r>
            <a:r>
              <a:rPr lang="en-US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liorhinus</a:t>
            </a:r>
            <a:endParaRPr lang="en-US" b="1" i="1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781" y="914400"/>
            <a:ext cx="4852219" cy="1057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V="1">
            <a:off x="0" y="6470759"/>
            <a:ext cx="9144000" cy="406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80" t="7586" r="4846" b="5493"/>
          <a:stretch/>
        </p:blipFill>
        <p:spPr bwMode="auto">
          <a:xfrm>
            <a:off x="222803" y="1484784"/>
            <a:ext cx="3960440" cy="1498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944" b="5739"/>
          <a:stretch/>
        </p:blipFill>
        <p:spPr bwMode="auto">
          <a:xfrm>
            <a:off x="186274" y="3969292"/>
            <a:ext cx="4033498" cy="155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6594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2415</TotalTime>
  <Words>745</Words>
  <Application>Microsoft Office PowerPoint</Application>
  <PresentationFormat>On-screen Show (4:3)</PresentationFormat>
  <Paragraphs>145</Paragraphs>
  <Slides>15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7_Office Theme</vt:lpstr>
      <vt:lpstr>8_Office Theme</vt:lpstr>
      <vt:lpstr>9_Office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Kristian J. Carlson</dc:creator>
  <cp:lastModifiedBy>Kristian J. Carlson</cp:lastModifiedBy>
  <cp:revision>235</cp:revision>
  <dcterms:created xsi:type="dcterms:W3CDTF">2015-03-16T10:25:49Z</dcterms:created>
  <dcterms:modified xsi:type="dcterms:W3CDTF">2015-11-24T10:53:43Z</dcterms:modified>
</cp:coreProperties>
</file>