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62" r:id="rId2"/>
    <p:sldId id="258" r:id="rId3"/>
    <p:sldId id="286" r:id="rId4"/>
    <p:sldId id="280" r:id="rId5"/>
    <p:sldId id="281" r:id="rId6"/>
    <p:sldId id="282" r:id="rId7"/>
    <p:sldId id="266" r:id="rId8"/>
    <p:sldId id="271" r:id="rId9"/>
    <p:sldId id="272" r:id="rId10"/>
    <p:sldId id="273" r:id="rId11"/>
    <p:sldId id="267" r:id="rId12"/>
    <p:sldId id="260" r:id="rId13"/>
    <p:sldId id="269" r:id="rId14"/>
    <p:sldId id="264" r:id="rId15"/>
    <p:sldId id="265" r:id="rId16"/>
    <p:sldId id="274" r:id="rId17"/>
    <p:sldId id="284" r:id="rId18"/>
    <p:sldId id="276" r:id="rId19"/>
    <p:sldId id="283" r:id="rId20"/>
    <p:sldId id="278" r:id="rId21"/>
    <p:sldId id="268" r:id="rId22"/>
    <p:sldId id="288" r:id="rId23"/>
    <p:sldId id="289" r:id="rId24"/>
    <p:sldId id="290" r:id="rId25"/>
    <p:sldId id="261" r:id="rId26"/>
    <p:sldId id="287" r:id="rId27"/>
  </p:sldIdLst>
  <p:sldSz cx="9906000" cy="6858000" type="A4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552" y="-104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B7FC6D-A224-464A-B7BE-B034FE938369}" type="datetimeFigureOut">
              <a:rPr kumimoji="1" lang="ja-JP" altLang="en-US" smtClean="0"/>
              <a:t>16/11/2015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52A6EB-3926-5C42-9988-D8F7AE5158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8466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9537E-5A05-D547-8FB1-B489E79C2D1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2226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2A6EB-3926-5C42-9988-D8F7AE515852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5673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2A6EB-3926-5C42-9988-D8F7AE515852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5673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2A6EB-3926-5C42-9988-D8F7AE515852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1040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14DF-AD6D-6648-8BFB-839EF1A6E886}" type="datetimeFigureOut">
              <a:rPr kumimoji="1" lang="ja-JP" altLang="en-US" smtClean="0"/>
              <a:t>16/11/2015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E494-22B0-0345-979E-6CEEE61783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1009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14DF-AD6D-6648-8BFB-839EF1A6E886}" type="datetimeFigureOut">
              <a:rPr kumimoji="1" lang="ja-JP" altLang="en-US" smtClean="0"/>
              <a:t>16/11/2015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E494-22B0-0345-979E-6CEEE61783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8619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780337" y="274639"/>
            <a:ext cx="2414588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536575" y="274639"/>
            <a:ext cx="7078663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14DF-AD6D-6648-8BFB-839EF1A6E886}" type="datetimeFigureOut">
              <a:rPr kumimoji="1" lang="ja-JP" altLang="en-US" smtClean="0"/>
              <a:t>16/11/2015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E494-22B0-0345-979E-6CEEE61783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6675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14DF-AD6D-6648-8BFB-839EF1A6E886}" type="datetimeFigureOut">
              <a:rPr kumimoji="1" lang="ja-JP" altLang="en-US" smtClean="0"/>
              <a:t>16/11/2015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E494-22B0-0345-979E-6CEEE61783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8027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14DF-AD6D-6648-8BFB-839EF1A6E886}" type="datetimeFigureOut">
              <a:rPr kumimoji="1" lang="ja-JP" altLang="en-US" smtClean="0"/>
              <a:t>16/11/2015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E494-22B0-0345-979E-6CEEE61783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9527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536575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448300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14DF-AD6D-6648-8BFB-839EF1A6E886}" type="datetimeFigureOut">
              <a:rPr kumimoji="1" lang="ja-JP" altLang="en-US" smtClean="0"/>
              <a:t>16/11/2015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E494-22B0-0345-979E-6CEEE61783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8984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14DF-AD6D-6648-8BFB-839EF1A6E886}" type="datetimeFigureOut">
              <a:rPr kumimoji="1" lang="ja-JP" altLang="en-US" smtClean="0"/>
              <a:t>16/11/2015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E494-22B0-0345-979E-6CEEE61783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1887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14DF-AD6D-6648-8BFB-839EF1A6E886}" type="datetimeFigureOut">
              <a:rPr kumimoji="1" lang="ja-JP" altLang="en-US" smtClean="0"/>
              <a:t>16/11/2015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E494-22B0-0345-979E-6CEEE61783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6779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14DF-AD6D-6648-8BFB-839EF1A6E886}" type="datetimeFigureOut">
              <a:rPr kumimoji="1" lang="ja-JP" altLang="en-US" smtClean="0"/>
              <a:t>16/11/2015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E494-22B0-0345-979E-6CEEE61783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5554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14DF-AD6D-6648-8BFB-839EF1A6E886}" type="datetimeFigureOut">
              <a:rPr kumimoji="1" lang="ja-JP" altLang="en-US" smtClean="0"/>
              <a:t>16/11/2015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E494-22B0-0345-979E-6CEEE61783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6174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14DF-AD6D-6648-8BFB-839EF1A6E886}" type="datetimeFigureOut">
              <a:rPr kumimoji="1" lang="ja-JP" altLang="en-US" smtClean="0"/>
              <a:t>16/11/2015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E494-22B0-0345-979E-6CEEE61783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0048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F14DF-AD6D-6648-8BFB-839EF1A6E886}" type="datetimeFigureOut">
              <a:rPr kumimoji="1" lang="ja-JP" altLang="en-US" smtClean="0"/>
              <a:t>16/11/2015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0E494-22B0-0345-979E-6CEEE61783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786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7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8" descr="omote.psd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図 9" descr="logo-01.psd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2047" y="252416"/>
            <a:ext cx="1950244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09046" y="793054"/>
            <a:ext cx="9214732" cy="2657848"/>
          </a:xfrm>
        </p:spPr>
        <p:txBody>
          <a:bodyPr>
            <a:normAutofit/>
          </a:bodyPr>
          <a:lstStyle/>
          <a:p>
            <a:r>
              <a:rPr lang="en-US" altLang="ja-JP" sz="4000" dirty="0" smtClean="0"/>
              <a:t>Our plan of schools and practical trainings to contribute </a:t>
            </a:r>
            <a:br>
              <a:rPr lang="en-US" altLang="ja-JP" sz="4000" dirty="0" smtClean="0"/>
            </a:br>
            <a:r>
              <a:rPr lang="en-US" altLang="ja-JP" sz="4000" dirty="0" smtClean="0"/>
              <a:t>to the African Light Source project</a:t>
            </a:r>
            <a:endParaRPr lang="ja-JP" altLang="en-US" sz="40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52539" y="3262629"/>
            <a:ext cx="6934200" cy="1752600"/>
          </a:xfrm>
        </p:spPr>
        <p:txBody>
          <a:bodyPr/>
          <a:lstStyle/>
          <a:p>
            <a:endParaRPr lang="en-US" altLang="ja-JP" dirty="0" smtClean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746816" y="4355422"/>
            <a:ext cx="3481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Photon Factory, IMSS, KEK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959429" y="16280"/>
            <a:ext cx="1889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Thu. </a:t>
            </a:r>
            <a:r>
              <a:rPr lang="en-US" altLang="ja-JP" smtClean="0"/>
              <a:t>19 </a:t>
            </a:r>
            <a:r>
              <a:rPr lang="en-US" altLang="ja-JP" dirty="0" smtClean="0"/>
              <a:t>Nov. 2015</a:t>
            </a:r>
            <a:endParaRPr kumimoji="1" lang="en-US" altLang="ja-JP" dirty="0" smtClean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883827" y="385612"/>
            <a:ext cx="3051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AfLS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Conf</a:t>
            </a:r>
            <a:r>
              <a:rPr lang="en-US" altLang="ja-JP" dirty="0" smtClean="0"/>
              <a:t> &amp; Workshop at ESRF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4403581" y="3450902"/>
            <a:ext cx="39831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800" dirty="0" smtClean="0"/>
              <a:t>Hitoshi Abe</a:t>
            </a:r>
            <a:endParaRPr lang="en-US" altLang="ja-JP" sz="28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712950" y="4850953"/>
            <a:ext cx="444755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Dept. Materials Structure Science,</a:t>
            </a:r>
          </a:p>
          <a:p>
            <a:r>
              <a:rPr kumimoji="1" lang="en-US" altLang="ja-JP" sz="2400" dirty="0" smtClean="0"/>
              <a:t>Sc</a:t>
            </a:r>
            <a:r>
              <a:rPr lang="en-US" altLang="ja-JP" sz="2400" dirty="0" smtClean="0"/>
              <a:t>h. High Energy Acc. Sci.,</a:t>
            </a:r>
            <a:endParaRPr kumimoji="1" lang="en-US" altLang="ja-JP" sz="2400" dirty="0"/>
          </a:p>
          <a:p>
            <a:r>
              <a:rPr kumimoji="1" lang="en-US" altLang="ja-JP" sz="2400" dirty="0" smtClean="0"/>
              <a:t>SOKENDAI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(GUAS)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346697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40182"/>
            <a:ext cx="8915400" cy="114300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Tutorials: </a:t>
            </a:r>
            <a:r>
              <a:rPr kumimoji="1" lang="en-US" altLang="ja-JP" dirty="0" smtClean="0"/>
              <a:t>SESAME schools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95300" y="1209441"/>
            <a:ext cx="8915400" cy="4525963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Practical lectures and data processing tutorial</a:t>
            </a:r>
          </a:p>
          <a:p>
            <a:r>
              <a:rPr kumimoji="1" lang="en-US" altLang="ja-JP" dirty="0" smtClean="0"/>
              <a:t>XRD, XPS, XRF, XAFS, PX, ...</a:t>
            </a:r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r>
              <a:rPr lang="en-US" altLang="ja-JP" dirty="0" smtClean="0"/>
              <a:t>Students’ presentations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423" y="2543424"/>
            <a:ext cx="7107115" cy="190395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422" y="5324606"/>
            <a:ext cx="7132313" cy="1123084"/>
          </a:xfrm>
          <a:prstGeom prst="rect">
            <a:avLst/>
          </a:prstGeom>
        </p:spPr>
      </p:pic>
      <p:pic>
        <p:nvPicPr>
          <p:cNvPr id="6" name="図 5" descr="IMG_0864c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538" y="2543424"/>
            <a:ext cx="4376619" cy="2043466"/>
          </a:xfrm>
          <a:prstGeom prst="rect">
            <a:avLst/>
          </a:prstGeom>
        </p:spPr>
      </p:pic>
      <p:pic>
        <p:nvPicPr>
          <p:cNvPr id="7" name="図 6" descr="IMG_0869c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428" y="5075531"/>
            <a:ext cx="2315307" cy="1610141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4120917" y="3475491"/>
            <a:ext cx="441441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9235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40176"/>
            <a:ext cx="8915400" cy="1143000"/>
          </a:xfrm>
        </p:spPr>
        <p:txBody>
          <a:bodyPr/>
          <a:lstStyle/>
          <a:p>
            <a:r>
              <a:rPr kumimoji="1" lang="en-US" altLang="ja-JP" dirty="0" smtClean="0"/>
              <a:t>SESAME friends &amp; network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95300" y="1183176"/>
            <a:ext cx="8915400" cy="4525963"/>
          </a:xfrm>
        </p:spPr>
        <p:txBody>
          <a:bodyPr/>
          <a:lstStyle/>
          <a:p>
            <a:r>
              <a:rPr kumimoji="1" lang="en-US" altLang="ja-JP" sz="2800" dirty="0" smtClean="0"/>
              <a:t>One of my SESAME friends said, </a:t>
            </a:r>
            <a:r>
              <a:rPr lang="en-US" altLang="ja-JP" sz="2800" b="1" dirty="0" smtClean="0"/>
              <a:t>the </a:t>
            </a:r>
            <a:r>
              <a:rPr lang="en-US" altLang="ja-JP" sz="2800" b="1" dirty="0"/>
              <a:t>most effective things </a:t>
            </a:r>
            <a:r>
              <a:rPr lang="en-US" altLang="ja-JP" sz="2800" dirty="0"/>
              <a:t>of </a:t>
            </a:r>
            <a:r>
              <a:rPr lang="en-US" altLang="ja-JP" sz="2800" dirty="0" smtClean="0"/>
              <a:t>SESAME school were:</a:t>
            </a:r>
          </a:p>
          <a:p>
            <a:pPr lvl="1"/>
            <a:r>
              <a:rPr lang="en-US" altLang="ja-JP" b="1" dirty="0"/>
              <a:t>T</a:t>
            </a:r>
            <a:r>
              <a:rPr lang="en-US" altLang="ja-JP" b="1" dirty="0" smtClean="0"/>
              <a:t>utorials </a:t>
            </a:r>
            <a:r>
              <a:rPr lang="en-US" altLang="ja-JP" b="1" dirty="0"/>
              <a:t>(hands on training) </a:t>
            </a:r>
          </a:p>
          <a:p>
            <a:pPr lvl="1"/>
            <a:r>
              <a:rPr lang="en-US" altLang="ja-JP" b="1" dirty="0" smtClean="0"/>
              <a:t>Networking of scientists and students.</a:t>
            </a:r>
            <a:endParaRPr kumimoji="1" lang="ja-JP" altLang="en-US" b="1" dirty="0"/>
          </a:p>
        </p:txBody>
      </p:sp>
      <p:pic>
        <p:nvPicPr>
          <p:cNvPr id="4" name="図 3" descr="IMG_0847c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2697"/>
            <a:ext cx="2989385" cy="2611309"/>
          </a:xfrm>
          <a:prstGeom prst="rect">
            <a:avLst/>
          </a:prstGeom>
        </p:spPr>
      </p:pic>
      <p:pic>
        <p:nvPicPr>
          <p:cNvPr id="5" name="図 4" descr="IMG_0861c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256" y="3992697"/>
            <a:ext cx="3481744" cy="2611308"/>
          </a:xfrm>
          <a:prstGeom prst="rect">
            <a:avLst/>
          </a:prstGeom>
        </p:spPr>
      </p:pic>
      <p:pic>
        <p:nvPicPr>
          <p:cNvPr id="6" name="図 5" descr="IMG_086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385" y="3928847"/>
            <a:ext cx="3434871" cy="267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03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テキスト ボックス 14"/>
          <p:cNvSpPr txBox="1"/>
          <p:nvPr/>
        </p:nvSpPr>
        <p:spPr>
          <a:xfrm>
            <a:off x="2183208" y="5361168"/>
            <a:ext cx="4107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i="1" dirty="0" smtClean="0"/>
              <a:t>complementary to schools</a:t>
            </a:r>
            <a:endParaRPr kumimoji="1" lang="ja-JP" altLang="en-US" sz="2800" i="1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Our </a:t>
            </a:r>
            <a:r>
              <a:rPr lang="en-US" altLang="ja-JP" dirty="0" smtClean="0"/>
              <a:t>plan: </a:t>
            </a:r>
            <a:r>
              <a:rPr lang="en-US" altLang="ja-JP" dirty="0" err="1" smtClean="0"/>
              <a:t>AfLS</a:t>
            </a:r>
            <a:r>
              <a:rPr lang="en-US" altLang="ja-JP" dirty="0" smtClean="0"/>
              <a:t> schools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95300" y="1917737"/>
            <a:ext cx="8915400" cy="4525963"/>
          </a:xfrm>
        </p:spPr>
        <p:txBody>
          <a:bodyPr/>
          <a:lstStyle/>
          <a:p>
            <a:r>
              <a:rPr kumimoji="1" lang="en-US" altLang="ja-JP" dirty="0" smtClean="0"/>
              <a:t>Schools: Lectures &amp; Tutorials</a:t>
            </a:r>
          </a:p>
          <a:p>
            <a:r>
              <a:rPr lang="en-US" altLang="ja-JP" dirty="0" smtClean="0"/>
              <a:t>Practical trainings</a:t>
            </a:r>
          </a:p>
          <a:p>
            <a:r>
              <a:rPr kumimoji="1" lang="en-US" altLang="ja-JP" dirty="0" smtClean="0"/>
              <a:t>Joint researches</a:t>
            </a:r>
          </a:p>
          <a:p>
            <a:endParaRPr lang="en-US" altLang="ja-JP" dirty="0"/>
          </a:p>
          <a:p>
            <a:r>
              <a:rPr lang="en-US" altLang="ja-JP" dirty="0"/>
              <a:t>MOOCs (massive open online course</a:t>
            </a:r>
            <a:r>
              <a:rPr lang="en-US" altLang="ja-JP" dirty="0" smtClean="0"/>
              <a:t>)</a:t>
            </a:r>
          </a:p>
          <a:p>
            <a:r>
              <a:rPr lang="en-US" altLang="ja-JP" dirty="0" smtClean="0"/>
              <a:t>Tutorial materials</a:t>
            </a:r>
            <a:endParaRPr kumimoji="1" lang="ja-JP" altLang="en-US" dirty="0"/>
          </a:p>
        </p:txBody>
      </p:sp>
      <p:pic>
        <p:nvPicPr>
          <p:cNvPr id="4" name="図 3" descr="Screen Shot 2015-11-12 at 16.49.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598" y="2998176"/>
            <a:ext cx="5486400" cy="3898900"/>
          </a:xfrm>
          <a:prstGeom prst="rect">
            <a:avLst/>
          </a:prstGeom>
        </p:spPr>
      </p:pic>
      <p:pic>
        <p:nvPicPr>
          <p:cNvPr id="5" name="図 4" descr="Screen Shot 2015-11-12 at 16.50.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060" y="2958978"/>
            <a:ext cx="5486400" cy="3898900"/>
          </a:xfrm>
          <a:prstGeom prst="rect">
            <a:avLst/>
          </a:prstGeom>
        </p:spPr>
      </p:pic>
      <p:pic>
        <p:nvPicPr>
          <p:cNvPr id="6" name="図 5" descr="Screen Shot 2015-11-12 at 16.50.4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060" y="2958978"/>
            <a:ext cx="5486400" cy="3898900"/>
          </a:xfrm>
          <a:prstGeom prst="rect">
            <a:avLst/>
          </a:prstGeom>
        </p:spPr>
      </p:pic>
      <p:pic>
        <p:nvPicPr>
          <p:cNvPr id="7" name="図 6" descr="Screen Shot 2015-11-12 at 16.51.1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060" y="2998176"/>
            <a:ext cx="5486400" cy="3898900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4941120" y="2598437"/>
            <a:ext cx="41985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/>
              <a:t>http://</a:t>
            </a:r>
            <a:r>
              <a:rPr lang="en-US" altLang="ja-JP" sz="2400" dirty="0" err="1"/>
              <a:t>www.ixasportal.net</a:t>
            </a:r>
            <a:r>
              <a:rPr lang="en-US" altLang="ja-JP" sz="2400" dirty="0"/>
              <a:t>/</a:t>
            </a:r>
            <a:r>
              <a:rPr lang="en-US" altLang="ja-JP" sz="2400" dirty="0" err="1"/>
              <a:t>ixas</a:t>
            </a:r>
            <a:r>
              <a:rPr lang="en-US" altLang="ja-JP" sz="2400" dirty="0"/>
              <a:t>/</a:t>
            </a:r>
            <a:endParaRPr lang="ja-JP" altLang="en-US" sz="2400" dirty="0"/>
          </a:p>
        </p:txBody>
      </p:sp>
      <p:cxnSp>
        <p:nvCxnSpPr>
          <p:cNvPr id="11" name="直線コネクタ 10"/>
          <p:cNvCxnSpPr/>
          <p:nvPr/>
        </p:nvCxnSpPr>
        <p:spPr>
          <a:xfrm>
            <a:off x="8055153" y="6283541"/>
            <a:ext cx="802173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4673616" y="1125250"/>
            <a:ext cx="52323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i="1" dirty="0" smtClean="0">
                <a:solidFill>
                  <a:srgbClr val="0000FF"/>
                </a:solidFill>
              </a:rPr>
              <a:t>to offer opportunities </a:t>
            </a:r>
            <a:r>
              <a:rPr kumimoji="1" lang="en-US" altLang="ja-JP" sz="3200" i="1" dirty="0" smtClean="0"/>
              <a:t>to learn</a:t>
            </a:r>
            <a:endParaRPr kumimoji="1" lang="ja-JP" alt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1922197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Schools: Lectures &amp; </a:t>
            </a:r>
            <a:r>
              <a:rPr lang="en-US" altLang="ja-JP" dirty="0"/>
              <a:t>T</a:t>
            </a:r>
            <a:r>
              <a:rPr kumimoji="1" lang="en-US" altLang="ja-JP" dirty="0" smtClean="0"/>
              <a:t>utorials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ja-JP" dirty="0"/>
              <a:t>would be held </a:t>
            </a:r>
            <a:r>
              <a:rPr lang="en-US" altLang="ja-JP" dirty="0" smtClean="0"/>
              <a:t>(once </a:t>
            </a:r>
            <a:r>
              <a:rPr lang="en-US" altLang="ja-JP" dirty="0"/>
              <a:t>a </a:t>
            </a:r>
            <a:r>
              <a:rPr lang="en-US" altLang="ja-JP" dirty="0" smtClean="0"/>
              <a:t>year) </a:t>
            </a:r>
            <a:r>
              <a:rPr lang="en-US" altLang="ja-JP" dirty="0"/>
              <a:t>at an African </a:t>
            </a:r>
            <a:r>
              <a:rPr lang="en-US" altLang="ja-JP" dirty="0" smtClean="0"/>
              <a:t>institute or an institute near African countries.</a:t>
            </a:r>
          </a:p>
          <a:p>
            <a:r>
              <a:rPr lang="en-US" altLang="ja-JP" dirty="0" smtClean="0"/>
              <a:t>Lectures</a:t>
            </a:r>
          </a:p>
          <a:p>
            <a:pPr lvl="1"/>
            <a:r>
              <a:rPr lang="en-US" altLang="ja-JP" dirty="0" smtClean="0"/>
              <a:t>on </a:t>
            </a:r>
            <a:r>
              <a:rPr lang="en-US" altLang="ja-JP" dirty="0"/>
              <a:t>the fundamentals of </a:t>
            </a:r>
            <a:r>
              <a:rPr lang="en-US" altLang="ja-JP" dirty="0" smtClean="0"/>
              <a:t>synchrotron radiation, BL diagnostics</a:t>
            </a:r>
            <a:r>
              <a:rPr lang="en-US" altLang="ja-JP" dirty="0"/>
              <a:t>, and </a:t>
            </a:r>
            <a:r>
              <a:rPr lang="en-US" altLang="ja-JP" dirty="0" smtClean="0"/>
              <a:t>synchrotron experiments.</a:t>
            </a:r>
          </a:p>
          <a:p>
            <a:pPr lvl="1"/>
            <a:r>
              <a:rPr lang="en-US" altLang="ja-JP" dirty="0" smtClean="0"/>
              <a:t>about 100 participants for </a:t>
            </a:r>
            <a:r>
              <a:rPr lang="en-US" altLang="ja-JP" dirty="0"/>
              <a:t>the class</a:t>
            </a:r>
            <a:r>
              <a:rPr lang="en-US" altLang="ja-JP" dirty="0" smtClean="0"/>
              <a:t>.</a:t>
            </a:r>
          </a:p>
          <a:p>
            <a:r>
              <a:rPr lang="en-US" altLang="ja-JP" dirty="0" smtClean="0"/>
              <a:t>Tutorials</a:t>
            </a:r>
          </a:p>
          <a:p>
            <a:pPr lvl="1"/>
            <a:r>
              <a:rPr lang="en-US" altLang="ja-JP" dirty="0" smtClean="0"/>
              <a:t>to </a:t>
            </a:r>
            <a:r>
              <a:rPr lang="en-US" altLang="ja-JP" dirty="0"/>
              <a:t>learn how to </a:t>
            </a:r>
            <a:r>
              <a:rPr lang="en-US" altLang="ja-JP" dirty="0" smtClean="0"/>
              <a:t>process data </a:t>
            </a:r>
            <a:r>
              <a:rPr lang="en-US" altLang="ja-JP" dirty="0"/>
              <a:t>of synchrotron </a:t>
            </a:r>
            <a:r>
              <a:rPr lang="en-US" altLang="ja-JP" dirty="0" smtClean="0"/>
              <a:t>experiments</a:t>
            </a:r>
            <a:endParaRPr lang="en-US" altLang="ja-JP" dirty="0"/>
          </a:p>
          <a:p>
            <a:pPr lvl="1"/>
            <a:r>
              <a:rPr lang="en-US" altLang="ja-JP" dirty="0" smtClean="0"/>
              <a:t>given </a:t>
            </a:r>
            <a:r>
              <a:rPr lang="en-US" altLang="ja-JP" dirty="0"/>
              <a:t>in relatively small </a:t>
            </a:r>
            <a:r>
              <a:rPr lang="en-US" altLang="ja-JP" dirty="0" smtClean="0"/>
              <a:t>groups, about 50 participants in total</a:t>
            </a:r>
            <a:endParaRPr lang="en-US" altLang="ja-JP" dirty="0"/>
          </a:p>
          <a:p>
            <a:pPr lvl="1"/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43470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Practical training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at (Japanese) synchrotron facilities</a:t>
            </a:r>
          </a:p>
          <a:p>
            <a:r>
              <a:rPr lang="en-US" altLang="ja-JP" dirty="0" smtClean="0"/>
              <a:t>African scientists and </a:t>
            </a:r>
            <a:r>
              <a:rPr lang="en-US" altLang="ja-JP" dirty="0"/>
              <a:t>students </a:t>
            </a:r>
            <a:r>
              <a:rPr lang="en-US" altLang="ja-JP" dirty="0" smtClean="0"/>
              <a:t>would be invited to learn synchrotron </a:t>
            </a:r>
            <a:r>
              <a:rPr lang="en-US" altLang="ja-JP" dirty="0"/>
              <a:t>radiation and to have practical trainings of </a:t>
            </a:r>
            <a:r>
              <a:rPr lang="en-US" altLang="ja-JP" dirty="0" smtClean="0"/>
              <a:t>measurements on site.</a:t>
            </a:r>
          </a:p>
          <a:p>
            <a:r>
              <a:rPr lang="en-US" altLang="ja-JP" dirty="0"/>
              <a:t>They could </a:t>
            </a:r>
            <a:r>
              <a:rPr lang="en-US" altLang="ja-JP" dirty="0" smtClean="0"/>
              <a:t>be stay one or </a:t>
            </a:r>
            <a:r>
              <a:rPr lang="en-US" altLang="ja-JP" dirty="0"/>
              <a:t>a few </a:t>
            </a:r>
            <a:r>
              <a:rPr lang="en-US" altLang="ja-JP" dirty="0" smtClean="0"/>
              <a:t>months.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14203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Joint research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Joint researches will be certainly welcome.</a:t>
            </a:r>
          </a:p>
          <a:p>
            <a:r>
              <a:rPr lang="en-US" altLang="ja-JP" dirty="0" smtClean="0"/>
              <a:t>African scientists </a:t>
            </a:r>
            <a:r>
              <a:rPr lang="en-US" altLang="ja-JP" dirty="0"/>
              <a:t>and students </a:t>
            </a:r>
            <a:r>
              <a:rPr lang="en-US" altLang="ja-JP" dirty="0" smtClean="0"/>
              <a:t>could find some Japanese scientists to perform joint researches at SR facilities in Japan or somewhere in the world.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875693" y="4810780"/>
            <a:ext cx="5800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i="1" dirty="0" smtClean="0">
                <a:solidFill>
                  <a:srgbClr val="0000FF"/>
                </a:solidFill>
              </a:rPr>
              <a:t>To have </a:t>
            </a:r>
            <a:r>
              <a:rPr kumimoji="1" lang="en-US" altLang="ja-JP" sz="2800" i="1" dirty="0" err="1" smtClean="0">
                <a:solidFill>
                  <a:srgbClr val="0000FF"/>
                </a:solidFill>
              </a:rPr>
              <a:t>AfLS</a:t>
            </a:r>
            <a:r>
              <a:rPr kumimoji="1" lang="en-US" altLang="ja-JP" sz="2800" i="1" dirty="0" smtClean="0">
                <a:solidFill>
                  <a:srgbClr val="0000FF"/>
                </a:solidFill>
              </a:rPr>
              <a:t> schools, we need funds...</a:t>
            </a:r>
            <a:endParaRPr kumimoji="1" lang="ja-JP" altLang="en-US" sz="28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203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174101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JSPS Core-to-Core Program</a:t>
            </a:r>
            <a:r>
              <a:rPr lang="en-US" altLang="ja-JP" dirty="0"/>
              <a:t>: Asia-Africa Science Platforms.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95300" y="1600201"/>
            <a:ext cx="8915400" cy="5062414"/>
          </a:xfrm>
        </p:spPr>
        <p:txBody>
          <a:bodyPr>
            <a:normAutofit fontScale="85000" lnSpcReduction="10000"/>
          </a:bodyPr>
          <a:lstStyle/>
          <a:p>
            <a:r>
              <a:rPr lang="en-US" altLang="ja-JP" dirty="0" smtClean="0"/>
              <a:t>to create high-potential research hubs in fields of special importance or significance to Asia and/or Africa and of high priority in Japan.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Core institutions in Japan and in counterpart countries conduct collaborations.</a:t>
            </a:r>
          </a:p>
          <a:p>
            <a:r>
              <a:rPr lang="en-US" altLang="ja-JP" dirty="0" smtClean="0"/>
              <a:t>They take the form of joint research projects, seminars, and researcher exchanges, which are to be organized and carried out effectively under the program.</a:t>
            </a:r>
          </a:p>
          <a:p>
            <a:r>
              <a:rPr lang="en-US" altLang="ja-JP" dirty="0" smtClean="0"/>
              <a:t>Core institutions are expected to continue operation as a research hub after funding under this program has ended. </a:t>
            </a:r>
          </a:p>
          <a:p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1328627" y="6265874"/>
            <a:ext cx="72536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ja-JP" sz="2400" dirty="0"/>
              <a:t>http://</a:t>
            </a:r>
            <a:r>
              <a:rPr lang="en-US" altLang="ja-JP" sz="2400" dirty="0" err="1"/>
              <a:t>www.jsps.go.jp</a:t>
            </a:r>
            <a:r>
              <a:rPr lang="en-US" altLang="ja-JP" sz="2400" dirty="0"/>
              <a:t>/</a:t>
            </a:r>
            <a:r>
              <a:rPr lang="en-US" altLang="ja-JP" sz="2400" dirty="0" err="1"/>
              <a:t>english</a:t>
            </a:r>
            <a:r>
              <a:rPr lang="en-US" altLang="ja-JP" sz="2400" dirty="0"/>
              <a:t>/e-c2c/</a:t>
            </a:r>
            <a:r>
              <a:rPr lang="en-US" altLang="ja-JP" sz="2400" dirty="0" err="1"/>
              <a:t>index.html</a:t>
            </a:r>
            <a:endParaRPr lang="en-US" altLang="ja-JP" sz="2400" dirty="0"/>
          </a:p>
        </p:txBody>
      </p:sp>
      <p:pic>
        <p:nvPicPr>
          <p:cNvPr id="5" name="図 4" descr="Screen Shot 2015-11-12 at 17.02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142" y="2661485"/>
            <a:ext cx="6750503" cy="396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756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176948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JSPS Core-to-Core Program</a:t>
            </a:r>
            <a:r>
              <a:rPr lang="en-US" altLang="ja-JP" dirty="0"/>
              <a:t>: Asia-Africa Science Platforms.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95300" y="1600201"/>
            <a:ext cx="8915400" cy="5062414"/>
          </a:xfrm>
        </p:spPr>
        <p:txBody>
          <a:bodyPr>
            <a:normAutofit fontScale="85000" lnSpcReduction="10000"/>
          </a:bodyPr>
          <a:lstStyle/>
          <a:p>
            <a:r>
              <a:rPr lang="en-US" altLang="ja-JP" dirty="0" smtClean="0"/>
              <a:t>to create high-potential research hubs in fields of special importance or significance to Asia and/or Africa and of high priority in Japan.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Core institutions in </a:t>
            </a:r>
            <a:r>
              <a:rPr lang="en-US" altLang="ja-JP" dirty="0" smtClean="0">
                <a:solidFill>
                  <a:srgbClr val="0000FF"/>
                </a:solidFill>
              </a:rPr>
              <a:t>Japan</a:t>
            </a:r>
            <a:r>
              <a:rPr lang="en-US" altLang="ja-JP" dirty="0" smtClean="0"/>
              <a:t> and in </a:t>
            </a:r>
            <a:r>
              <a:rPr lang="en-US" altLang="ja-JP" dirty="0" smtClean="0">
                <a:solidFill>
                  <a:srgbClr val="0000FF"/>
                </a:solidFill>
              </a:rPr>
              <a:t>counterpart countries conduct collaborations</a:t>
            </a:r>
            <a:r>
              <a:rPr lang="en-US" altLang="ja-JP" dirty="0" smtClean="0"/>
              <a:t>.</a:t>
            </a:r>
          </a:p>
          <a:p>
            <a:r>
              <a:rPr lang="en-US" altLang="ja-JP" dirty="0" smtClean="0"/>
              <a:t>They take the form of joint research projects, seminars, and researcher exchanges, which are to be organized and carried out effectively under the program.</a:t>
            </a:r>
          </a:p>
          <a:p>
            <a:r>
              <a:rPr lang="en-US" altLang="ja-JP" dirty="0" smtClean="0"/>
              <a:t>Core institutions are expected to continue operation as a research hub after funding under this program has ended. </a:t>
            </a:r>
          </a:p>
          <a:p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1328627" y="6265874"/>
            <a:ext cx="72536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ja-JP" sz="2400" dirty="0"/>
              <a:t>http://</a:t>
            </a:r>
            <a:r>
              <a:rPr lang="en-US" altLang="ja-JP" sz="2400" dirty="0" err="1"/>
              <a:t>www.jsps.go.jp</a:t>
            </a:r>
            <a:r>
              <a:rPr lang="en-US" altLang="ja-JP" sz="2400" dirty="0"/>
              <a:t>/</a:t>
            </a:r>
            <a:r>
              <a:rPr lang="en-US" altLang="ja-JP" sz="2400" dirty="0" err="1"/>
              <a:t>english</a:t>
            </a:r>
            <a:r>
              <a:rPr lang="en-US" altLang="ja-JP" sz="2400" dirty="0"/>
              <a:t>/e-c2c/</a:t>
            </a:r>
            <a:r>
              <a:rPr lang="en-US" altLang="ja-JP" sz="2400" dirty="0" err="1"/>
              <a:t>index.html</a:t>
            </a: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585648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176948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JSPS Core-to-Core Program</a:t>
            </a:r>
            <a:r>
              <a:rPr lang="en-US" altLang="ja-JP" dirty="0"/>
              <a:t>: Asia-Africa Science Platforms.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95300" y="1600201"/>
            <a:ext cx="8915400" cy="5062414"/>
          </a:xfrm>
        </p:spPr>
        <p:txBody>
          <a:bodyPr>
            <a:normAutofit fontScale="85000" lnSpcReduction="10000"/>
          </a:bodyPr>
          <a:lstStyle/>
          <a:p>
            <a:r>
              <a:rPr lang="en-US" altLang="ja-JP" dirty="0" smtClean="0"/>
              <a:t>to create high-potential research hubs in fields of special importance or significance to Asia and/or Africa and of high priority in Japan.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Core institutions in </a:t>
            </a:r>
            <a:r>
              <a:rPr lang="en-US" altLang="ja-JP" dirty="0" smtClean="0">
                <a:solidFill>
                  <a:srgbClr val="0000FF"/>
                </a:solidFill>
              </a:rPr>
              <a:t>Japan</a:t>
            </a:r>
            <a:r>
              <a:rPr lang="en-US" altLang="ja-JP" dirty="0" smtClean="0"/>
              <a:t> and in </a:t>
            </a:r>
            <a:r>
              <a:rPr lang="en-US" altLang="ja-JP" dirty="0" smtClean="0">
                <a:solidFill>
                  <a:srgbClr val="0000FF"/>
                </a:solidFill>
              </a:rPr>
              <a:t>counterpart countries conduct collaborations</a:t>
            </a:r>
            <a:r>
              <a:rPr lang="en-US" altLang="ja-JP" dirty="0" smtClean="0"/>
              <a:t>.</a:t>
            </a:r>
          </a:p>
          <a:p>
            <a:r>
              <a:rPr lang="en-US" altLang="ja-JP" dirty="0" smtClean="0"/>
              <a:t>They take the form of </a:t>
            </a:r>
            <a:r>
              <a:rPr lang="en-US" altLang="ja-JP" dirty="0" smtClean="0">
                <a:solidFill>
                  <a:srgbClr val="0000FF"/>
                </a:solidFill>
              </a:rPr>
              <a:t>joint research projects, seminars, and researcher exchanges,</a:t>
            </a:r>
            <a:r>
              <a:rPr lang="en-US" altLang="ja-JP" dirty="0" smtClean="0"/>
              <a:t> which are to be organized and carried out effectively under the program.</a:t>
            </a:r>
          </a:p>
          <a:p>
            <a:r>
              <a:rPr lang="en-US" altLang="ja-JP" dirty="0" smtClean="0"/>
              <a:t>Core institutions are expected to continue operation as a research hub after funding under this program has ended. </a:t>
            </a:r>
          </a:p>
          <a:p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1328627" y="6265874"/>
            <a:ext cx="72536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ja-JP" sz="2400" dirty="0"/>
              <a:t>http://</a:t>
            </a:r>
            <a:r>
              <a:rPr lang="en-US" altLang="ja-JP" sz="2400" dirty="0" err="1"/>
              <a:t>www.jsps.go.jp</a:t>
            </a:r>
            <a:r>
              <a:rPr lang="en-US" altLang="ja-JP" sz="2400" dirty="0"/>
              <a:t>/</a:t>
            </a:r>
            <a:r>
              <a:rPr lang="en-US" altLang="ja-JP" sz="2400" dirty="0" err="1"/>
              <a:t>english</a:t>
            </a:r>
            <a:r>
              <a:rPr lang="en-US" altLang="ja-JP" sz="2400" dirty="0"/>
              <a:t>/e-c2c/</a:t>
            </a:r>
            <a:r>
              <a:rPr lang="en-US" altLang="ja-JP" sz="2400" dirty="0" err="1"/>
              <a:t>index.html</a:t>
            </a: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1156260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176948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JSPS Core-to-Core Program</a:t>
            </a:r>
            <a:r>
              <a:rPr lang="en-US" altLang="ja-JP" dirty="0"/>
              <a:t>: Asia-Africa Science Platforms.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95300" y="1600201"/>
            <a:ext cx="8915400" cy="5062414"/>
          </a:xfrm>
        </p:spPr>
        <p:txBody>
          <a:bodyPr>
            <a:normAutofit fontScale="85000" lnSpcReduction="10000"/>
          </a:bodyPr>
          <a:lstStyle/>
          <a:p>
            <a:r>
              <a:rPr lang="en-US" altLang="ja-JP" dirty="0" smtClean="0"/>
              <a:t>to create high-potential research hubs in fields of special importance or significance to Asia and/or Africa and of high priority in Japan.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Core institutions in </a:t>
            </a:r>
            <a:r>
              <a:rPr lang="en-US" altLang="ja-JP" dirty="0" smtClean="0">
                <a:solidFill>
                  <a:srgbClr val="0000FF"/>
                </a:solidFill>
              </a:rPr>
              <a:t>Japan</a:t>
            </a:r>
            <a:r>
              <a:rPr lang="en-US" altLang="ja-JP" dirty="0" smtClean="0"/>
              <a:t> and in </a:t>
            </a:r>
            <a:r>
              <a:rPr lang="en-US" altLang="ja-JP" dirty="0" smtClean="0">
                <a:solidFill>
                  <a:srgbClr val="0000FF"/>
                </a:solidFill>
              </a:rPr>
              <a:t>counterpart countries conduct collaborations</a:t>
            </a:r>
            <a:r>
              <a:rPr lang="en-US" altLang="ja-JP" dirty="0" smtClean="0"/>
              <a:t>.</a:t>
            </a:r>
          </a:p>
          <a:p>
            <a:r>
              <a:rPr lang="en-US" altLang="ja-JP" dirty="0" smtClean="0"/>
              <a:t>They take the form of </a:t>
            </a:r>
            <a:r>
              <a:rPr lang="en-US" altLang="ja-JP" dirty="0" smtClean="0">
                <a:solidFill>
                  <a:srgbClr val="0000FF"/>
                </a:solidFill>
              </a:rPr>
              <a:t>joint research projects, seminars, and researcher exchanges,</a:t>
            </a:r>
            <a:r>
              <a:rPr lang="en-US" altLang="ja-JP" dirty="0" smtClean="0"/>
              <a:t> which are to be organized and carried out effectively under the program.</a:t>
            </a:r>
          </a:p>
          <a:p>
            <a:r>
              <a:rPr lang="en-US" altLang="ja-JP" dirty="0" smtClean="0"/>
              <a:t>Core institutions are </a:t>
            </a:r>
            <a:r>
              <a:rPr lang="en-US" altLang="ja-JP" dirty="0" smtClean="0">
                <a:solidFill>
                  <a:srgbClr val="0000FF"/>
                </a:solidFill>
              </a:rPr>
              <a:t>expected to continue operation as a research hub </a:t>
            </a:r>
            <a:r>
              <a:rPr lang="en-US" altLang="ja-JP" dirty="0" smtClean="0"/>
              <a:t>after funding under this program has ended. </a:t>
            </a:r>
          </a:p>
          <a:p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1328627" y="6265874"/>
            <a:ext cx="72536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ja-JP" sz="2400" dirty="0"/>
              <a:t>http://</a:t>
            </a:r>
            <a:r>
              <a:rPr lang="en-US" altLang="ja-JP" sz="2400" dirty="0" err="1"/>
              <a:t>www.jsps.go.jp</a:t>
            </a:r>
            <a:r>
              <a:rPr lang="en-US" altLang="ja-JP" sz="2400" dirty="0"/>
              <a:t>/</a:t>
            </a:r>
            <a:r>
              <a:rPr lang="en-US" altLang="ja-JP" sz="2400" dirty="0" err="1"/>
              <a:t>english</a:t>
            </a:r>
            <a:r>
              <a:rPr lang="en-US" altLang="ja-JP" sz="2400" dirty="0"/>
              <a:t>/e-c2c/</a:t>
            </a:r>
            <a:r>
              <a:rPr lang="en-US" altLang="ja-JP" sz="2400" dirty="0" err="1"/>
              <a:t>index.html</a:t>
            </a: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585648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1143000"/>
          </a:xfrm>
        </p:spPr>
        <p:txBody>
          <a:bodyPr/>
          <a:lstStyle/>
          <a:p>
            <a:r>
              <a:rPr lang="en-US" altLang="ja-JP" dirty="0" smtClean="0"/>
              <a:t>Five important things for </a:t>
            </a:r>
            <a:r>
              <a:rPr lang="en-US" altLang="ja-JP" dirty="0"/>
              <a:t>New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42389" y="1459531"/>
            <a:ext cx="8915400" cy="4525963"/>
          </a:xfrm>
        </p:spPr>
        <p:txBody>
          <a:bodyPr/>
          <a:lstStyle/>
          <a:p>
            <a:r>
              <a:rPr lang="en-US" altLang="ja-JP" b="1" dirty="0" smtClean="0"/>
              <a:t>A</a:t>
            </a:r>
            <a:endParaRPr kumimoji="1" lang="en-US" altLang="ja-JP" dirty="0" smtClean="0"/>
          </a:p>
          <a:p>
            <a:r>
              <a:rPr kumimoji="1" lang="en-US" altLang="ja-JP" b="1" dirty="0" smtClean="0"/>
              <a:t>B</a:t>
            </a:r>
            <a:endParaRPr kumimoji="1" lang="en-US" altLang="ja-JP" dirty="0" smtClean="0"/>
          </a:p>
          <a:p>
            <a:r>
              <a:rPr kumimoji="1" lang="en-US" altLang="ja-JP" b="1" dirty="0" smtClean="0"/>
              <a:t>C</a:t>
            </a:r>
            <a:endParaRPr kumimoji="1" lang="en-US" altLang="ja-JP" dirty="0" smtClean="0"/>
          </a:p>
          <a:p>
            <a:r>
              <a:rPr lang="en-US" altLang="ja-JP" b="1" dirty="0" smtClean="0"/>
              <a:t>D</a:t>
            </a:r>
            <a:endParaRPr lang="en-US" altLang="ja-JP" dirty="0" smtClean="0"/>
          </a:p>
          <a:p>
            <a:r>
              <a:rPr lang="en-US" altLang="ja-JP" b="1" dirty="0" smtClean="0"/>
              <a:t>E</a:t>
            </a:r>
            <a:endParaRPr kumimoji="1" lang="ja-JP" altLang="en-US" dirty="0"/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647700" y="145953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b="1" dirty="0" smtClean="0"/>
              <a:t>A</a:t>
            </a:r>
            <a:r>
              <a:rPr lang="en-US" altLang="ja-JP" dirty="0" smtClean="0"/>
              <a:t>dministration</a:t>
            </a:r>
          </a:p>
          <a:p>
            <a:r>
              <a:rPr lang="en-US" altLang="ja-JP" b="1" dirty="0" smtClean="0"/>
              <a:t>B</a:t>
            </a:r>
            <a:r>
              <a:rPr lang="en-US" altLang="ja-JP" dirty="0" smtClean="0"/>
              <a:t>udget</a:t>
            </a:r>
          </a:p>
          <a:p>
            <a:r>
              <a:rPr lang="en-US" altLang="ja-JP" b="1" dirty="0" smtClean="0"/>
              <a:t>C</a:t>
            </a:r>
            <a:r>
              <a:rPr lang="en-US" altLang="ja-JP" dirty="0" smtClean="0"/>
              <a:t>uriosity</a:t>
            </a:r>
          </a:p>
          <a:p>
            <a:r>
              <a:rPr lang="en-US" altLang="ja-JP" b="1" dirty="0" smtClean="0"/>
              <a:t>D</a:t>
            </a:r>
            <a:r>
              <a:rPr lang="en-US" altLang="ja-JP" dirty="0" smtClean="0"/>
              <a:t>esign of Machine and BLs</a:t>
            </a:r>
          </a:p>
          <a:p>
            <a:r>
              <a:rPr lang="en-US" altLang="ja-JP" b="1" dirty="0" smtClean="0"/>
              <a:t>E</a:t>
            </a:r>
            <a:r>
              <a:rPr lang="en-US" altLang="ja-JP" dirty="0" smtClean="0"/>
              <a:t>xperts: professors, scientists, engineers, technicians, students,...</a:t>
            </a:r>
          </a:p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63142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左矢印 54"/>
          <p:cNvSpPr/>
          <p:nvPr/>
        </p:nvSpPr>
        <p:spPr>
          <a:xfrm rot="16200000">
            <a:off x="2787386" y="3738174"/>
            <a:ext cx="3343044" cy="577884"/>
          </a:xfrm>
          <a:prstGeom prst="leftArrow">
            <a:avLst/>
          </a:prstGeom>
          <a:solidFill>
            <a:srgbClr val="00FFFF">
              <a:alpha val="40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左矢印 51"/>
          <p:cNvSpPr/>
          <p:nvPr/>
        </p:nvSpPr>
        <p:spPr>
          <a:xfrm>
            <a:off x="3141371" y="3871463"/>
            <a:ext cx="2712659" cy="222291"/>
          </a:xfrm>
          <a:prstGeom prst="leftArrow">
            <a:avLst/>
          </a:prstGeom>
          <a:solidFill>
            <a:srgbClr val="00FFFF">
              <a:alpha val="40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左矢印 50"/>
          <p:cNvSpPr/>
          <p:nvPr/>
        </p:nvSpPr>
        <p:spPr>
          <a:xfrm>
            <a:off x="3155206" y="3269690"/>
            <a:ext cx="2698824" cy="197492"/>
          </a:xfrm>
          <a:prstGeom prst="leftArrow">
            <a:avLst/>
          </a:prstGeom>
          <a:solidFill>
            <a:srgbClr val="00FFFF">
              <a:alpha val="40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左右矢印 49"/>
          <p:cNvSpPr/>
          <p:nvPr/>
        </p:nvSpPr>
        <p:spPr>
          <a:xfrm>
            <a:off x="3141371" y="4553958"/>
            <a:ext cx="2730397" cy="245922"/>
          </a:xfrm>
          <a:prstGeom prst="leftRightArrow">
            <a:avLst/>
          </a:prstGeom>
          <a:solidFill>
            <a:srgbClr val="00FFFF">
              <a:alpha val="40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角丸四角形 16"/>
          <p:cNvSpPr/>
          <p:nvPr/>
        </p:nvSpPr>
        <p:spPr>
          <a:xfrm>
            <a:off x="65463" y="2444390"/>
            <a:ext cx="2992053" cy="2974566"/>
          </a:xfrm>
          <a:prstGeom prst="roundRect">
            <a:avLst/>
          </a:prstGeom>
          <a:solidFill>
            <a:srgbClr val="FF6600">
              <a:alpha val="40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40182"/>
            <a:ext cx="8915400" cy="781193"/>
          </a:xfrm>
        </p:spPr>
        <p:txBody>
          <a:bodyPr/>
          <a:lstStyle/>
          <a:p>
            <a:r>
              <a:rPr lang="en-US" altLang="ja-JP" dirty="0" err="1" smtClean="0"/>
              <a:t>AfLS</a:t>
            </a:r>
            <a:r>
              <a:rPr lang="en-US" altLang="ja-JP" dirty="0" smtClean="0"/>
              <a:t> school EC to be organized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93433" y="2358674"/>
            <a:ext cx="168838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/>
              <a:t>AfLS</a:t>
            </a:r>
            <a:r>
              <a:rPr kumimoji="1" lang="en-US" altLang="ja-JP" sz="2400" dirty="0" smtClean="0"/>
              <a:t> project</a:t>
            </a:r>
            <a:endParaRPr kumimoji="1" lang="ja-JP" altLang="en-US" sz="2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8609" y="3096697"/>
            <a:ext cx="280332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Staff candidates,</a:t>
            </a:r>
          </a:p>
          <a:p>
            <a:r>
              <a:rPr lang="en-US" altLang="ja-JP" sz="2400" dirty="0" smtClean="0"/>
              <a:t>Scientists, Engineers,</a:t>
            </a:r>
          </a:p>
          <a:p>
            <a:r>
              <a:rPr kumimoji="1" lang="en-US" altLang="ja-JP" sz="2400" dirty="0" smtClean="0"/>
              <a:t>Students, ...</a:t>
            </a:r>
            <a:endParaRPr kumimoji="1" lang="ja-JP" altLang="en-US" sz="2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459809" y="1849759"/>
            <a:ext cx="2019603" cy="461665"/>
          </a:xfrm>
          <a:prstGeom prst="rect">
            <a:avLst/>
          </a:prstGeom>
          <a:noFill/>
          <a:ln w="38100" cmpd="dbl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b="1" dirty="0" err="1" smtClean="0"/>
              <a:t>AfLS</a:t>
            </a:r>
            <a:r>
              <a:rPr kumimoji="1" lang="en-US" altLang="ja-JP" sz="2400" b="1" dirty="0" smtClean="0"/>
              <a:t> school EC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016293" y="932841"/>
            <a:ext cx="3584034" cy="461665"/>
          </a:xfrm>
          <a:prstGeom prst="rect">
            <a:avLst/>
          </a:prstGeom>
          <a:noFill/>
          <a:ln w="38100" cmpd="dbl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Steering committee of </a:t>
            </a:r>
            <a:r>
              <a:rPr kumimoji="1" lang="en-US" altLang="ja-JP" sz="2400" dirty="0" err="1" smtClean="0"/>
              <a:t>AfLS</a:t>
            </a:r>
            <a:endParaRPr kumimoji="1" lang="ja-JP" altLang="en-US" sz="2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849839" y="3142281"/>
            <a:ext cx="115338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Schools</a:t>
            </a:r>
            <a:endParaRPr kumimoji="1" lang="ja-JP" altLang="en-US" sz="2400" b="1" dirty="0"/>
          </a:p>
        </p:txBody>
      </p:sp>
      <p:sp>
        <p:nvSpPr>
          <p:cNvPr id="18" name="角丸四角形 17"/>
          <p:cNvSpPr/>
          <p:nvPr/>
        </p:nvSpPr>
        <p:spPr>
          <a:xfrm>
            <a:off x="5992099" y="2444389"/>
            <a:ext cx="3852452" cy="2974567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8116686" y="2938708"/>
            <a:ext cx="784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ESRF</a:t>
            </a:r>
            <a:endParaRPr kumimoji="1" lang="ja-JP" altLang="en-US" sz="24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957149" y="2905244"/>
            <a:ext cx="764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SSRL</a:t>
            </a:r>
            <a:endParaRPr kumimoji="1" lang="ja-JP" altLang="en-US" sz="24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8295055" y="3417045"/>
            <a:ext cx="1213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facilities</a:t>
            </a:r>
            <a:endParaRPr kumimoji="1" lang="ja-JP" altLang="en-US" sz="2400" dirty="0"/>
          </a:p>
        </p:txBody>
      </p:sp>
      <p:cxnSp>
        <p:nvCxnSpPr>
          <p:cNvPr id="25" name="直線矢印コネクタ 24"/>
          <p:cNvCxnSpPr>
            <a:stCxn id="18" idx="0"/>
            <a:endCxn id="13" idx="3"/>
          </p:cNvCxnSpPr>
          <p:nvPr/>
        </p:nvCxnSpPr>
        <p:spPr>
          <a:xfrm flipH="1" flipV="1">
            <a:off x="5600327" y="1163674"/>
            <a:ext cx="2317998" cy="1280715"/>
          </a:xfrm>
          <a:prstGeom prst="straightConnector1">
            <a:avLst/>
          </a:prstGeom>
          <a:ln>
            <a:solidFill>
              <a:schemeClr val="tx1"/>
            </a:solidFill>
            <a:headEnd type="arrow" w="lg" len="med"/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>
            <a:stCxn id="16" idx="0"/>
            <a:endCxn id="13" idx="3"/>
          </p:cNvCxnSpPr>
          <p:nvPr/>
        </p:nvCxnSpPr>
        <p:spPr>
          <a:xfrm flipH="1" flipV="1">
            <a:off x="5600327" y="1163674"/>
            <a:ext cx="1359963" cy="1720468"/>
          </a:xfrm>
          <a:prstGeom prst="straightConnector1">
            <a:avLst/>
          </a:prstGeom>
          <a:ln>
            <a:solidFill>
              <a:schemeClr val="tx1"/>
            </a:solidFill>
            <a:headEnd type="arrow" w="lg" len="med"/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>
            <a:stCxn id="9" idx="0"/>
            <a:endCxn id="13" idx="1"/>
          </p:cNvCxnSpPr>
          <p:nvPr/>
        </p:nvCxnSpPr>
        <p:spPr>
          <a:xfrm flipV="1">
            <a:off x="1537625" y="1163674"/>
            <a:ext cx="478668" cy="1195000"/>
          </a:xfrm>
          <a:prstGeom prst="straightConnector1">
            <a:avLst/>
          </a:prstGeom>
          <a:ln>
            <a:solidFill>
              <a:schemeClr val="tx1"/>
            </a:solidFill>
            <a:headEnd type="arrow" w="lg" len="med"/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角丸四角形 15"/>
          <p:cNvSpPr/>
          <p:nvPr/>
        </p:nvSpPr>
        <p:spPr>
          <a:xfrm>
            <a:off x="5983727" y="2884142"/>
            <a:ext cx="1953126" cy="2317558"/>
          </a:xfrm>
          <a:prstGeom prst="roundRect">
            <a:avLst/>
          </a:prstGeom>
          <a:solidFill>
            <a:srgbClr val="00FFFF">
              <a:alpha val="40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244400" y="3328358"/>
            <a:ext cx="104938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KEK-PF</a:t>
            </a:r>
            <a:endParaRPr kumimoji="1" lang="ja-JP" altLang="en-US" sz="2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343324" y="3773366"/>
            <a:ext cx="1213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facilities</a:t>
            </a:r>
            <a:endParaRPr kumimoji="1"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297614" y="4244945"/>
            <a:ext cx="1649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Universities</a:t>
            </a:r>
            <a:endParaRPr kumimoji="1" lang="ja-JP" altLang="en-US" sz="24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297614" y="4706610"/>
            <a:ext cx="1357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Institutes</a:t>
            </a:r>
            <a:endParaRPr kumimoji="1" lang="ja-JP" altLang="en-US" sz="24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859379" y="2865864"/>
            <a:ext cx="1004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i="1" dirty="0" smtClean="0"/>
              <a:t>Japan</a:t>
            </a:r>
            <a:endParaRPr kumimoji="1" lang="ja-JP" altLang="en-US" sz="2400" i="1" dirty="0"/>
          </a:p>
        </p:txBody>
      </p:sp>
      <p:cxnSp>
        <p:nvCxnSpPr>
          <p:cNvPr id="34" name="直線矢印コネクタ 33"/>
          <p:cNvCxnSpPr>
            <a:stCxn id="13" idx="2"/>
            <a:endCxn id="12" idx="0"/>
          </p:cNvCxnSpPr>
          <p:nvPr/>
        </p:nvCxnSpPr>
        <p:spPr>
          <a:xfrm>
            <a:off x="3808310" y="1394506"/>
            <a:ext cx="661301" cy="455253"/>
          </a:xfrm>
          <a:prstGeom prst="straightConnector1">
            <a:avLst/>
          </a:prstGeom>
          <a:ln w="44450">
            <a:solidFill>
              <a:schemeClr val="tx1"/>
            </a:solidFill>
            <a:headEnd type="none" w="lg" len="med"/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/>
          <p:cNvSpPr txBox="1"/>
          <p:nvPr/>
        </p:nvSpPr>
        <p:spPr>
          <a:xfrm>
            <a:off x="3752149" y="3731409"/>
            <a:ext cx="134859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Trainings</a:t>
            </a:r>
            <a:endParaRPr kumimoji="1" lang="ja-JP" altLang="en-US" sz="2400" b="1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396178" y="4381739"/>
            <a:ext cx="224412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Joint researches</a:t>
            </a:r>
            <a:endParaRPr kumimoji="1" lang="ja-JP" altLang="en-US" sz="2400" b="1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8116686" y="4141810"/>
            <a:ext cx="1649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Universities</a:t>
            </a:r>
            <a:endParaRPr kumimoji="1" lang="ja-JP" altLang="en-US" sz="2400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8116686" y="4603475"/>
            <a:ext cx="1357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Institutes</a:t>
            </a:r>
            <a:endParaRPr kumimoji="1" lang="ja-JP" altLang="en-US" sz="2400" dirty="0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253498" y="4438368"/>
            <a:ext cx="1649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Universities</a:t>
            </a:r>
            <a:endParaRPr kumimoji="1" lang="ja-JP" altLang="en-US" sz="2400" dirty="0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253498" y="4880495"/>
            <a:ext cx="1357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Institutes</a:t>
            </a:r>
            <a:endParaRPr kumimoji="1" lang="ja-JP" altLang="en-US" sz="2400" dirty="0"/>
          </a:p>
        </p:txBody>
      </p:sp>
      <p:cxnSp>
        <p:nvCxnSpPr>
          <p:cNvPr id="56" name="直線矢印コネクタ 55"/>
          <p:cNvCxnSpPr/>
          <p:nvPr/>
        </p:nvCxnSpPr>
        <p:spPr>
          <a:xfrm flipH="1" flipV="1">
            <a:off x="5176309" y="2311424"/>
            <a:ext cx="1068091" cy="785273"/>
          </a:xfrm>
          <a:prstGeom prst="straightConnector1">
            <a:avLst/>
          </a:prstGeom>
          <a:ln w="44450">
            <a:solidFill>
              <a:schemeClr val="tx1"/>
            </a:solidFill>
            <a:headEnd type="arrow" w="lg" len="med"/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テキスト ボックス 65"/>
          <p:cNvSpPr txBox="1"/>
          <p:nvPr/>
        </p:nvSpPr>
        <p:spPr>
          <a:xfrm>
            <a:off x="1638815" y="5778302"/>
            <a:ext cx="6006773" cy="461665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development of scientists &amp; students for </a:t>
            </a:r>
            <a:r>
              <a:rPr kumimoji="1" lang="en-US" altLang="ja-JP" sz="2400" b="1" dirty="0" err="1" smtClean="0"/>
              <a:t>AfLS</a:t>
            </a:r>
            <a:endParaRPr kumimoji="1" lang="ja-JP" altLang="en-US" sz="2400" b="1" dirty="0"/>
          </a:p>
        </p:txBody>
      </p:sp>
      <p:cxnSp>
        <p:nvCxnSpPr>
          <p:cNvPr id="35" name="直線矢印コネクタ 34"/>
          <p:cNvCxnSpPr>
            <a:stCxn id="9" idx="3"/>
            <a:endCxn id="12" idx="1"/>
          </p:cNvCxnSpPr>
          <p:nvPr/>
        </p:nvCxnSpPr>
        <p:spPr>
          <a:xfrm flipV="1">
            <a:off x="2381816" y="2080592"/>
            <a:ext cx="1077993" cy="508915"/>
          </a:xfrm>
          <a:prstGeom prst="straightConnector1">
            <a:avLst/>
          </a:prstGeom>
          <a:ln w="44450">
            <a:solidFill>
              <a:schemeClr val="tx1"/>
            </a:solidFill>
            <a:headEnd type="arrow" w="lg" len="med"/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7198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We’d like to share a knowledge of SR.</a:t>
            </a:r>
          </a:p>
          <a:p>
            <a:r>
              <a:rPr lang="en-US" altLang="ja-JP" dirty="0" err="1" smtClean="0"/>
              <a:t>AfLS</a:t>
            </a:r>
            <a:r>
              <a:rPr lang="en-US" altLang="ja-JP" dirty="0" smtClean="0"/>
              <a:t> schools are suggested as our contribution.</a:t>
            </a:r>
          </a:p>
          <a:p>
            <a:pPr lvl="1"/>
            <a:r>
              <a:rPr lang="en-US" altLang="ja-JP" dirty="0" smtClean="0"/>
              <a:t>Lectures &amp; Tutorials</a:t>
            </a:r>
          </a:p>
          <a:p>
            <a:pPr lvl="1"/>
            <a:r>
              <a:rPr lang="en-US" altLang="ja-JP" dirty="0" smtClean="0"/>
              <a:t>Practical trainings</a:t>
            </a:r>
          </a:p>
          <a:p>
            <a:pPr lvl="1"/>
            <a:r>
              <a:rPr lang="en-US" altLang="ja-JP" dirty="0" smtClean="0"/>
              <a:t>Joint researches</a:t>
            </a:r>
          </a:p>
          <a:p>
            <a:r>
              <a:rPr lang="en-US" altLang="ja-JP" dirty="0" smtClean="0"/>
              <a:t>Collaborators are welcome</a:t>
            </a:r>
            <a:r>
              <a:rPr lang="en-US" altLang="ja-JP" b="1" dirty="0" smtClean="0"/>
              <a:t> </a:t>
            </a:r>
            <a:r>
              <a:rPr lang="en-US" altLang="ja-JP" dirty="0" smtClean="0"/>
              <a:t>to operate </a:t>
            </a:r>
            <a:r>
              <a:rPr lang="en-US" altLang="ja-JP" dirty="0" err="1" smtClean="0"/>
              <a:t>AfLS</a:t>
            </a:r>
            <a:r>
              <a:rPr lang="en-US" altLang="ja-JP" dirty="0" smtClean="0"/>
              <a:t> schools.</a:t>
            </a:r>
          </a:p>
          <a:p>
            <a:pPr lvl="1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14203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We’d like </a:t>
            </a:r>
            <a:r>
              <a:rPr lang="en-US" altLang="ja-JP" dirty="0" smtClean="0">
                <a:solidFill>
                  <a:srgbClr val="0000FF"/>
                </a:solidFill>
              </a:rPr>
              <a:t>to share a knowledge of SR</a:t>
            </a:r>
            <a:r>
              <a:rPr lang="en-US" altLang="ja-JP" dirty="0" smtClean="0"/>
              <a:t>.</a:t>
            </a:r>
          </a:p>
          <a:p>
            <a:r>
              <a:rPr lang="en-US" altLang="ja-JP" dirty="0" err="1" smtClean="0"/>
              <a:t>AfLS</a:t>
            </a:r>
            <a:r>
              <a:rPr lang="en-US" altLang="ja-JP" dirty="0" smtClean="0"/>
              <a:t> schools are suggested as our contribution.</a:t>
            </a:r>
          </a:p>
          <a:p>
            <a:pPr lvl="1"/>
            <a:r>
              <a:rPr lang="en-US" altLang="ja-JP" dirty="0" smtClean="0"/>
              <a:t>Lectures &amp; Tutorials</a:t>
            </a:r>
          </a:p>
          <a:p>
            <a:pPr lvl="1"/>
            <a:r>
              <a:rPr lang="en-US" altLang="ja-JP" dirty="0" smtClean="0"/>
              <a:t>Practical trainings</a:t>
            </a:r>
          </a:p>
          <a:p>
            <a:pPr lvl="1"/>
            <a:r>
              <a:rPr lang="en-US" altLang="ja-JP" dirty="0" smtClean="0"/>
              <a:t>Joint researches</a:t>
            </a:r>
          </a:p>
          <a:p>
            <a:r>
              <a:rPr lang="en-US" altLang="ja-JP" dirty="0" smtClean="0"/>
              <a:t>Collaborators are welcome</a:t>
            </a:r>
            <a:r>
              <a:rPr lang="en-US" altLang="ja-JP" b="1" dirty="0" smtClean="0"/>
              <a:t> </a:t>
            </a:r>
            <a:r>
              <a:rPr lang="en-US" altLang="ja-JP" dirty="0" smtClean="0"/>
              <a:t>to operate </a:t>
            </a:r>
            <a:r>
              <a:rPr lang="en-US" altLang="ja-JP" dirty="0" err="1" smtClean="0"/>
              <a:t>AfLS</a:t>
            </a:r>
            <a:r>
              <a:rPr lang="en-US" altLang="ja-JP" dirty="0" smtClean="0"/>
              <a:t> schools.</a:t>
            </a:r>
          </a:p>
          <a:p>
            <a:pPr lvl="1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41347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We’d like </a:t>
            </a:r>
            <a:r>
              <a:rPr lang="en-US" altLang="ja-JP" dirty="0" smtClean="0">
                <a:solidFill>
                  <a:srgbClr val="0000FF"/>
                </a:solidFill>
              </a:rPr>
              <a:t>to share a knowledge of SR</a:t>
            </a:r>
            <a:r>
              <a:rPr lang="en-US" altLang="ja-JP" dirty="0" smtClean="0"/>
              <a:t>.</a:t>
            </a:r>
          </a:p>
          <a:p>
            <a:r>
              <a:rPr lang="en-US" altLang="ja-JP" dirty="0" err="1" smtClean="0">
                <a:solidFill>
                  <a:srgbClr val="0000FF"/>
                </a:solidFill>
              </a:rPr>
              <a:t>AfLS</a:t>
            </a:r>
            <a:r>
              <a:rPr lang="en-US" altLang="ja-JP" dirty="0" smtClean="0">
                <a:solidFill>
                  <a:srgbClr val="0000FF"/>
                </a:solidFill>
              </a:rPr>
              <a:t> schools </a:t>
            </a:r>
            <a:r>
              <a:rPr lang="en-US" altLang="ja-JP" dirty="0" smtClean="0"/>
              <a:t>are suggested as our contribution.</a:t>
            </a:r>
          </a:p>
          <a:p>
            <a:pPr lvl="1"/>
            <a:r>
              <a:rPr lang="en-US" altLang="ja-JP" dirty="0" smtClean="0"/>
              <a:t>Lectures &amp; Tutorials</a:t>
            </a:r>
          </a:p>
          <a:p>
            <a:pPr lvl="1"/>
            <a:r>
              <a:rPr lang="en-US" altLang="ja-JP" dirty="0" smtClean="0"/>
              <a:t>Practical trainings</a:t>
            </a:r>
          </a:p>
          <a:p>
            <a:pPr lvl="1"/>
            <a:r>
              <a:rPr lang="en-US" altLang="ja-JP" dirty="0" smtClean="0"/>
              <a:t>Joint researches</a:t>
            </a:r>
          </a:p>
          <a:p>
            <a:r>
              <a:rPr lang="en-US" altLang="ja-JP" dirty="0" smtClean="0"/>
              <a:t>Collaborators are welcome</a:t>
            </a:r>
            <a:r>
              <a:rPr lang="en-US" altLang="ja-JP" b="1" dirty="0" smtClean="0"/>
              <a:t> </a:t>
            </a:r>
            <a:r>
              <a:rPr lang="en-US" altLang="ja-JP" dirty="0" smtClean="0"/>
              <a:t>to operate </a:t>
            </a:r>
            <a:r>
              <a:rPr lang="en-US" altLang="ja-JP" dirty="0" err="1" smtClean="0"/>
              <a:t>AfLS</a:t>
            </a:r>
            <a:r>
              <a:rPr lang="en-US" altLang="ja-JP" dirty="0" smtClean="0"/>
              <a:t> schools.</a:t>
            </a:r>
          </a:p>
          <a:p>
            <a:pPr lvl="1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41347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We’d like </a:t>
            </a:r>
            <a:r>
              <a:rPr lang="en-US" altLang="ja-JP" dirty="0" smtClean="0">
                <a:solidFill>
                  <a:srgbClr val="0000FF"/>
                </a:solidFill>
              </a:rPr>
              <a:t>to share a knowledge of SR</a:t>
            </a:r>
            <a:r>
              <a:rPr lang="en-US" altLang="ja-JP" dirty="0" smtClean="0"/>
              <a:t>.</a:t>
            </a:r>
          </a:p>
          <a:p>
            <a:r>
              <a:rPr lang="en-US" altLang="ja-JP" dirty="0" err="1" smtClean="0">
                <a:solidFill>
                  <a:srgbClr val="0000FF"/>
                </a:solidFill>
              </a:rPr>
              <a:t>AfLS</a:t>
            </a:r>
            <a:r>
              <a:rPr lang="en-US" altLang="ja-JP" dirty="0" smtClean="0">
                <a:solidFill>
                  <a:srgbClr val="0000FF"/>
                </a:solidFill>
              </a:rPr>
              <a:t> schools </a:t>
            </a:r>
            <a:r>
              <a:rPr lang="en-US" altLang="ja-JP" dirty="0" smtClean="0"/>
              <a:t>are suggested as our contribution.</a:t>
            </a:r>
          </a:p>
          <a:p>
            <a:pPr lvl="1"/>
            <a:r>
              <a:rPr lang="en-US" altLang="ja-JP" dirty="0" smtClean="0"/>
              <a:t>Lectures &amp; Tutorials</a:t>
            </a:r>
          </a:p>
          <a:p>
            <a:pPr lvl="1"/>
            <a:r>
              <a:rPr lang="en-US" altLang="ja-JP" dirty="0" smtClean="0"/>
              <a:t>Practical trainings</a:t>
            </a:r>
          </a:p>
          <a:p>
            <a:pPr lvl="1"/>
            <a:r>
              <a:rPr lang="en-US" altLang="ja-JP" dirty="0" smtClean="0"/>
              <a:t>Joint researches</a:t>
            </a:r>
          </a:p>
          <a:p>
            <a:r>
              <a:rPr lang="en-US" altLang="ja-JP" dirty="0" smtClean="0">
                <a:solidFill>
                  <a:srgbClr val="0000FF"/>
                </a:solidFill>
              </a:rPr>
              <a:t>Collaborators are welcome</a:t>
            </a:r>
            <a:r>
              <a:rPr lang="en-US" altLang="ja-JP" b="1" dirty="0" smtClean="0">
                <a:solidFill>
                  <a:srgbClr val="0000FF"/>
                </a:solidFill>
              </a:rPr>
              <a:t> </a:t>
            </a:r>
            <a:r>
              <a:rPr lang="en-US" altLang="ja-JP" dirty="0" smtClean="0"/>
              <a:t>to operate </a:t>
            </a:r>
            <a:r>
              <a:rPr lang="en-US" altLang="ja-JP" dirty="0" err="1" smtClean="0"/>
              <a:t>AfLS</a:t>
            </a:r>
            <a:r>
              <a:rPr lang="en-US" altLang="ja-JP" dirty="0" smtClean="0"/>
              <a:t> schools.</a:t>
            </a:r>
          </a:p>
          <a:p>
            <a:pPr lvl="1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41347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Acknowledgements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SESAME school members and friends</a:t>
            </a:r>
          </a:p>
          <a:p>
            <a:r>
              <a:rPr kumimoji="1" lang="en-US" altLang="ja-JP" dirty="0" smtClean="0"/>
              <a:t>Ms. </a:t>
            </a:r>
            <a:r>
              <a:rPr lang="en-US" altLang="ja-JP" dirty="0" smtClean="0"/>
              <a:t>Diana Salah RAIE, for the valuable comments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72987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Thank you for your attention</a:t>
            </a:r>
            <a:endParaRPr lang="ja-JP" altLang="en-US" dirty="0"/>
          </a:p>
        </p:txBody>
      </p:sp>
      <p:pic>
        <p:nvPicPr>
          <p:cNvPr id="5" name="図 4" descr="IMG_0810cp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203" y="1208970"/>
            <a:ext cx="7197725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166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647700" y="145953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b="1" dirty="0" smtClean="0"/>
              <a:t>A</a:t>
            </a:r>
            <a:r>
              <a:rPr lang="en-US" altLang="ja-JP" dirty="0" smtClean="0"/>
              <a:t>dministration</a:t>
            </a:r>
          </a:p>
          <a:p>
            <a:r>
              <a:rPr lang="en-US" altLang="ja-JP" b="1" dirty="0" smtClean="0"/>
              <a:t>B</a:t>
            </a:r>
            <a:r>
              <a:rPr lang="en-US" altLang="ja-JP" dirty="0" smtClean="0"/>
              <a:t>udget</a:t>
            </a:r>
          </a:p>
          <a:p>
            <a:r>
              <a:rPr lang="en-US" altLang="ja-JP" b="1" dirty="0" smtClean="0"/>
              <a:t>C</a:t>
            </a:r>
            <a:r>
              <a:rPr lang="en-US" altLang="ja-JP" dirty="0" smtClean="0"/>
              <a:t>uriosity</a:t>
            </a:r>
          </a:p>
          <a:p>
            <a:r>
              <a:rPr lang="en-US" altLang="ja-JP" b="1" dirty="0" smtClean="0"/>
              <a:t>D</a:t>
            </a:r>
            <a:r>
              <a:rPr lang="en-US" altLang="ja-JP" dirty="0" smtClean="0"/>
              <a:t>esign of Machine and BLs</a:t>
            </a:r>
          </a:p>
          <a:p>
            <a:r>
              <a:rPr lang="en-US" altLang="ja-JP" b="1" dirty="0" smtClean="0">
                <a:solidFill>
                  <a:srgbClr val="0000FF"/>
                </a:solidFill>
              </a:rPr>
              <a:t>E</a:t>
            </a:r>
            <a:r>
              <a:rPr lang="en-US" altLang="ja-JP" dirty="0" smtClean="0">
                <a:solidFill>
                  <a:srgbClr val="0000FF"/>
                </a:solidFill>
              </a:rPr>
              <a:t>xperts: professors, scientists, engineers, technicians, students,...</a:t>
            </a:r>
          </a:p>
          <a:p>
            <a:endParaRPr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1143000"/>
          </a:xfrm>
        </p:spPr>
        <p:txBody>
          <a:bodyPr/>
          <a:lstStyle/>
          <a:p>
            <a:r>
              <a:rPr lang="en-US" altLang="ja-JP" dirty="0" smtClean="0"/>
              <a:t>Five </a:t>
            </a:r>
            <a:r>
              <a:rPr lang="en-US" altLang="ja-JP" dirty="0"/>
              <a:t>important things for New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000350" y="5309926"/>
            <a:ext cx="75627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i="1" dirty="0" smtClean="0">
                <a:solidFill>
                  <a:srgbClr val="0000FF"/>
                </a:solidFill>
              </a:rPr>
              <a:t>to offer opportunities </a:t>
            </a:r>
            <a:r>
              <a:rPr kumimoji="1" lang="en-US" altLang="ja-JP" sz="3200" i="1" dirty="0" smtClean="0"/>
              <a:t>to them</a:t>
            </a:r>
          </a:p>
          <a:p>
            <a:r>
              <a:rPr lang="en-US" altLang="ja-JP" sz="3200" i="1" dirty="0"/>
              <a:t> </a:t>
            </a:r>
            <a:r>
              <a:rPr lang="en-US" altLang="ja-JP" sz="3200" i="1" dirty="0" smtClean="0"/>
              <a:t>  </a:t>
            </a:r>
            <a:r>
              <a:rPr kumimoji="1" lang="en-US" altLang="ja-JP" sz="3200" i="1" dirty="0" smtClean="0"/>
              <a:t>to learn expertise in synchrotron radiation</a:t>
            </a:r>
            <a:endParaRPr kumimoji="1" lang="ja-JP" altLang="en-US" sz="3200" i="1" dirty="0"/>
          </a:p>
        </p:txBody>
      </p:sp>
      <p:sp>
        <p:nvSpPr>
          <p:cNvPr id="3" name="メモ 2"/>
          <p:cNvSpPr/>
          <p:nvPr/>
        </p:nvSpPr>
        <p:spPr>
          <a:xfrm>
            <a:off x="1543150" y="5180579"/>
            <a:ext cx="7867550" cy="1403769"/>
          </a:xfrm>
          <a:prstGeom prst="foldedCorner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76384" y="4910894"/>
            <a:ext cx="281614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i="1" dirty="0" smtClean="0"/>
              <a:t>Our plan: </a:t>
            </a:r>
            <a:r>
              <a:rPr kumimoji="1" lang="en-US" altLang="ja-JP" sz="2800" b="1" i="1" dirty="0" smtClean="0"/>
              <a:t>Schools</a:t>
            </a:r>
            <a:endParaRPr kumimoji="1" lang="ja-JP" alt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1656513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図形グループ 8"/>
          <p:cNvGrpSpPr/>
          <p:nvPr/>
        </p:nvGrpSpPr>
        <p:grpSpPr>
          <a:xfrm>
            <a:off x="5705648" y="2967836"/>
            <a:ext cx="3705052" cy="1244444"/>
            <a:chOff x="5460482" y="2554654"/>
            <a:chExt cx="3705052" cy="1244444"/>
          </a:xfrm>
        </p:grpSpPr>
        <p:pic>
          <p:nvPicPr>
            <p:cNvPr id="7" name="図 6" descr="ssrl-banner-576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0482" y="2554654"/>
              <a:ext cx="3657141" cy="1244444"/>
            </a:xfrm>
            <a:prstGeom prst="rect">
              <a:avLst/>
            </a:prstGeom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8401533" y="3337433"/>
              <a:ext cx="7640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solidFill>
                    <a:schemeClr val="bg1"/>
                  </a:solidFill>
                </a:rPr>
                <a:t>SSRL</a:t>
              </a:r>
              <a:endParaRPr kumimoji="1" lang="ja-JP" alt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図 10" descr="Japa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71" y="2329954"/>
            <a:ext cx="2652346" cy="265234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0638"/>
            <a:ext cx="8915400" cy="1143000"/>
          </a:xfrm>
        </p:spPr>
        <p:txBody>
          <a:bodyPr/>
          <a:lstStyle/>
          <a:p>
            <a:r>
              <a:rPr kumimoji="1" lang="en-US" altLang="ja-JP" dirty="0" smtClean="0"/>
              <a:t>Japan ~1980: SSRL as mother of PF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95300" y="1200763"/>
            <a:ext cx="8915400" cy="5442314"/>
          </a:xfrm>
        </p:spPr>
        <p:txBody>
          <a:bodyPr>
            <a:normAutofit fontScale="92500"/>
          </a:bodyPr>
          <a:lstStyle/>
          <a:p>
            <a:r>
              <a:rPr kumimoji="1" lang="en-US" altLang="ja-JP" dirty="0" smtClean="0"/>
              <a:t>Prof. T. Matsushita, Prof. </a:t>
            </a:r>
            <a:r>
              <a:rPr lang="en-US" altLang="ja-JP" dirty="0" smtClean="0"/>
              <a:t>T. </a:t>
            </a:r>
            <a:r>
              <a:rPr lang="en-US" altLang="ja-JP" dirty="0" err="1" smtClean="0"/>
              <a:t>Ohta</a:t>
            </a:r>
            <a:r>
              <a:rPr lang="en-US" altLang="ja-JP" dirty="0" smtClean="0"/>
              <a:t>, and colleagues had been to Stanford to learn synchrotron radiation.</a:t>
            </a:r>
          </a:p>
          <a:p>
            <a:endParaRPr lang="en-US" altLang="ja-JP" dirty="0"/>
          </a:p>
          <a:p>
            <a:endParaRPr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endParaRPr lang="en-US" altLang="ja-JP" dirty="0" smtClean="0"/>
          </a:p>
          <a:p>
            <a:r>
              <a:rPr lang="en-US" altLang="ja-JP" dirty="0" smtClean="0"/>
              <a:t>They came back to build the first Japanese dedicated SR facility, Photon Factory, which is still operated.</a:t>
            </a:r>
            <a:endParaRPr kumimoji="1" lang="ja-JP" altLang="en-US" dirty="0"/>
          </a:p>
        </p:txBody>
      </p:sp>
      <p:grpSp>
        <p:nvGrpSpPr>
          <p:cNvPr id="16" name="図形グループ 15"/>
          <p:cNvGrpSpPr/>
          <p:nvPr/>
        </p:nvGrpSpPr>
        <p:grpSpPr>
          <a:xfrm>
            <a:off x="1208943" y="2242040"/>
            <a:ext cx="2326161" cy="1491373"/>
            <a:chOff x="1208943" y="2242040"/>
            <a:chExt cx="2326161" cy="1491373"/>
          </a:xfrm>
        </p:grpSpPr>
        <p:pic>
          <p:nvPicPr>
            <p:cNvPr id="5" name="図 4" descr="Matsushita copy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8943" y="2242040"/>
              <a:ext cx="1057519" cy="1491373"/>
            </a:xfrm>
            <a:prstGeom prst="rect">
              <a:avLst/>
            </a:prstGeom>
          </p:spPr>
        </p:pic>
        <p:pic>
          <p:nvPicPr>
            <p:cNvPr id="6" name="図 5" descr="Ohta copy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6215" y="2323073"/>
              <a:ext cx="1088889" cy="1244444"/>
            </a:xfrm>
            <a:prstGeom prst="rect">
              <a:avLst/>
            </a:prstGeom>
          </p:spPr>
        </p:pic>
      </p:grpSp>
      <p:grpSp>
        <p:nvGrpSpPr>
          <p:cNvPr id="15" name="図形グループ 14"/>
          <p:cNvGrpSpPr/>
          <p:nvPr/>
        </p:nvGrpSpPr>
        <p:grpSpPr>
          <a:xfrm>
            <a:off x="2446214" y="3733413"/>
            <a:ext cx="1715477" cy="1250766"/>
            <a:chOff x="2446214" y="3733413"/>
            <a:chExt cx="1715477" cy="1250766"/>
          </a:xfrm>
        </p:grpSpPr>
        <p:pic>
          <p:nvPicPr>
            <p:cNvPr id="13" name="図 12" descr="kekair04M copy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6214" y="3733413"/>
              <a:ext cx="1715477" cy="1250766"/>
            </a:xfrm>
            <a:prstGeom prst="rect">
              <a:avLst/>
            </a:prstGeom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3623359" y="4501097"/>
              <a:ext cx="4850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solidFill>
                    <a:schemeClr val="bg1"/>
                  </a:solidFill>
                </a:rPr>
                <a:t>PF</a:t>
              </a:r>
              <a:endParaRPr kumimoji="1" lang="ja-JP" alt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テキスト ボックス 17"/>
          <p:cNvSpPr txBox="1"/>
          <p:nvPr/>
        </p:nvSpPr>
        <p:spPr>
          <a:xfrm>
            <a:off x="732552" y="6119857"/>
            <a:ext cx="86302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i="1" dirty="0" smtClean="0"/>
              <a:t>We learned a lot from SSRL and other advanced facilities.</a:t>
            </a:r>
            <a:endParaRPr kumimoji="1" lang="ja-JP" alt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4083858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7692E-6 1.85185E-6 L 0.14199 -0.08148 C 0.17148 -0.09977 0.21603 -0.10996 0.26282 -0.10996 C 0.31587 -0.10996 0.35834 -0.09977 0.38782 -0.08148 L 0.52997 1.85185E-6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90" y="-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997 3.7037E-7 L 0.38734 0.08912 C 0.35754 0.10903 0.31362 0.12037 0.26651 0.12037 C 0.21346 0.12037 0.17132 0.10903 0.14167 0.08912 L -3.07692E-6 3.7037E-7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06" y="601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0638"/>
            <a:ext cx="8915400" cy="1143000"/>
          </a:xfrm>
        </p:spPr>
        <p:txBody>
          <a:bodyPr/>
          <a:lstStyle/>
          <a:p>
            <a:r>
              <a:rPr kumimoji="1" lang="en-US" altLang="ja-JP" dirty="0" smtClean="0"/>
              <a:t> 2010s, we...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95300" y="1200763"/>
            <a:ext cx="8915400" cy="5442314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We’ve learned a time-resolved experimental method from Dr. S. </a:t>
            </a:r>
            <a:r>
              <a:rPr kumimoji="1" lang="en-US" altLang="ja-JP" dirty="0" err="1" smtClean="0"/>
              <a:t>Pascarelli</a:t>
            </a:r>
            <a:r>
              <a:rPr kumimoji="1" lang="en-US" altLang="ja-JP" dirty="0" smtClean="0"/>
              <a:t> and Dr. O. </a:t>
            </a:r>
            <a:r>
              <a:rPr kumimoji="1" lang="en-US" altLang="ja-JP" dirty="0" err="1" smtClean="0"/>
              <a:t>Mathon</a:t>
            </a:r>
            <a:r>
              <a:rPr lang="en-US" altLang="ja-JP" dirty="0"/>
              <a:t> </a:t>
            </a:r>
            <a:r>
              <a:rPr lang="en-US" altLang="ja-JP" dirty="0" smtClean="0"/>
              <a:t>since 2011.  They are so kind to teach us.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32552" y="5596638"/>
            <a:ext cx="8298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i="1" dirty="0" smtClean="0"/>
              <a:t>We’ve learned a lot from them, and continued to learn.</a:t>
            </a:r>
            <a:endParaRPr kumimoji="1" lang="ja-JP" altLang="en-US" sz="2800" i="1" dirty="0"/>
          </a:p>
        </p:txBody>
      </p:sp>
      <p:pic>
        <p:nvPicPr>
          <p:cNvPr id="12" name="図 11" descr="IMG_0947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315" y="2757595"/>
            <a:ext cx="3758224" cy="2547811"/>
          </a:xfrm>
          <a:prstGeom prst="rect">
            <a:avLst/>
          </a:prstGeom>
        </p:spPr>
      </p:pic>
      <p:pic>
        <p:nvPicPr>
          <p:cNvPr id="19" name="図 18" descr="P1000019 cop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69" y="2983036"/>
            <a:ext cx="2852615" cy="232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080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40176"/>
            <a:ext cx="8915400" cy="1143000"/>
          </a:xfrm>
        </p:spPr>
        <p:txBody>
          <a:bodyPr/>
          <a:lstStyle/>
          <a:p>
            <a:r>
              <a:rPr kumimoji="1" lang="en-US" altLang="ja-JP" dirty="0" smtClean="0"/>
              <a:t>Let us share a knowledge of SR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95300" y="1183176"/>
            <a:ext cx="8915400" cy="5420824"/>
          </a:xfrm>
        </p:spPr>
        <p:txBody>
          <a:bodyPr>
            <a:normAutofit lnSpcReduction="10000"/>
          </a:bodyPr>
          <a:lstStyle/>
          <a:p>
            <a:r>
              <a:rPr kumimoji="1" lang="en-US" altLang="ja-JP" dirty="0" smtClean="0"/>
              <a:t>We learned a lot from professors and scientists at advanced facilities to build SR facilities in Japan in 1980s, and are still learning.</a:t>
            </a:r>
          </a:p>
          <a:p>
            <a:endParaRPr kumimoji="1" lang="en-US" altLang="ja-JP" dirty="0" smtClean="0"/>
          </a:p>
          <a:p>
            <a:r>
              <a:rPr lang="en-US" altLang="ja-JP" dirty="0" smtClean="0"/>
              <a:t>Now for African Light Source!!</a:t>
            </a:r>
          </a:p>
          <a:p>
            <a:r>
              <a:rPr kumimoji="1" lang="en-US" altLang="ja-JP" dirty="0" smtClean="0"/>
              <a:t>We are glad to contribute to the project by </a:t>
            </a:r>
            <a:r>
              <a:rPr kumimoji="1" lang="en-US" altLang="ja-JP" b="1" dirty="0" smtClean="0"/>
              <a:t>operating schools </a:t>
            </a:r>
            <a:r>
              <a:rPr kumimoji="1" lang="en-US" altLang="ja-JP" dirty="0" smtClean="0"/>
              <a:t>to share </a:t>
            </a:r>
            <a:r>
              <a:rPr kumimoji="1" lang="en-US" altLang="ja-JP" b="1" dirty="0" smtClean="0"/>
              <a:t>a knowledge of SR </a:t>
            </a:r>
            <a:r>
              <a:rPr kumimoji="1" lang="en-US" altLang="ja-JP" dirty="0" smtClean="0"/>
              <a:t>with </a:t>
            </a:r>
            <a:r>
              <a:rPr kumimoji="1" lang="en-US" altLang="ja-JP" b="1" dirty="0" smtClean="0"/>
              <a:t>scientists </a:t>
            </a:r>
            <a:r>
              <a:rPr kumimoji="1" lang="en-US" altLang="ja-JP" dirty="0" smtClean="0"/>
              <a:t>and</a:t>
            </a:r>
            <a:r>
              <a:rPr kumimoji="1" lang="en-US" altLang="ja-JP" b="1" dirty="0" smtClean="0"/>
              <a:t> students related to </a:t>
            </a:r>
            <a:r>
              <a:rPr kumimoji="1" lang="en-US" altLang="ja-JP" b="1" dirty="0" err="1" smtClean="0"/>
              <a:t>AfLS</a:t>
            </a:r>
            <a:r>
              <a:rPr lang="en-US" altLang="ja-JP" dirty="0" smtClean="0"/>
              <a:t>.</a:t>
            </a:r>
          </a:p>
          <a:p>
            <a:endParaRPr kumimoji="1" lang="en-US" altLang="ja-JP" dirty="0"/>
          </a:p>
          <a:p>
            <a:r>
              <a:rPr kumimoji="1" lang="en-US" altLang="ja-JP" dirty="0" smtClean="0"/>
              <a:t>You may remember the SESAME project.</a:t>
            </a:r>
          </a:p>
        </p:txBody>
      </p:sp>
    </p:spTree>
    <p:extLst>
      <p:ext uri="{BB962C8B-B14F-4D97-AF65-F5344CB8AC3E}">
        <p14:creationId xmlns:p14="http://schemas.microsoft.com/office/powerpoint/2010/main" val="1174185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40182"/>
            <a:ext cx="8915400" cy="63458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SESAME project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95300" y="1834657"/>
            <a:ext cx="8915400" cy="4525963"/>
          </a:xfrm>
        </p:spPr>
        <p:txBody>
          <a:bodyPr>
            <a:normAutofit/>
          </a:bodyPr>
          <a:lstStyle/>
          <a:p>
            <a:r>
              <a:rPr kumimoji="1" lang="en-US" altLang="ja-JP" sz="2800" dirty="0" smtClean="0"/>
              <a:t>1999, International </a:t>
            </a:r>
            <a:r>
              <a:rPr lang="en-US" altLang="ja-JP" sz="2800" dirty="0"/>
              <a:t>I</a:t>
            </a:r>
            <a:r>
              <a:rPr kumimoji="1" lang="en-US" altLang="ja-JP" sz="2800" dirty="0" smtClean="0"/>
              <a:t>nterim Council</a:t>
            </a:r>
          </a:p>
          <a:p>
            <a:r>
              <a:rPr lang="en-US" altLang="ja-JP" sz="2800" dirty="0" smtClean="0"/>
              <a:t>2002, UNESCO approved the project.</a:t>
            </a:r>
          </a:p>
          <a:p>
            <a:r>
              <a:rPr kumimoji="1" lang="en-US" altLang="ja-JP" sz="2800" dirty="0" smtClean="0"/>
              <a:t>2003, International Council</a:t>
            </a:r>
          </a:p>
          <a:p>
            <a:endParaRPr kumimoji="1" lang="en-US" altLang="ja-JP" sz="2800" dirty="0" smtClean="0"/>
          </a:p>
          <a:p>
            <a:r>
              <a:rPr lang="en-US" altLang="ja-JP" sz="2800" dirty="0" smtClean="0"/>
              <a:t>2014, SESAME, fully in operation</a:t>
            </a:r>
            <a:endParaRPr kumimoji="1" lang="en-US" altLang="ja-JP" sz="2800" dirty="0" smtClean="0"/>
          </a:p>
          <a:p>
            <a:endParaRPr kumimoji="1" lang="ja-JP" altLang="en-US" sz="2800" dirty="0"/>
          </a:p>
        </p:txBody>
      </p:sp>
      <p:pic>
        <p:nvPicPr>
          <p:cNvPr id="6" name="図 5" descr="SESAM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63" y="0"/>
            <a:ext cx="1926314" cy="909220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2039998" y="752916"/>
            <a:ext cx="78269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smtClean="0"/>
              <a:t>(</a:t>
            </a:r>
            <a:r>
              <a:rPr lang="en-US" altLang="ja-JP" sz="2400" b="1" dirty="0"/>
              <a:t>S</a:t>
            </a:r>
            <a:r>
              <a:rPr lang="en-US" altLang="ja-JP" sz="2400" dirty="0"/>
              <a:t>ynchrotron-light for </a:t>
            </a:r>
            <a:r>
              <a:rPr lang="en-US" altLang="ja-JP" sz="2400" b="1" dirty="0"/>
              <a:t>E</a:t>
            </a:r>
            <a:r>
              <a:rPr lang="en-US" altLang="ja-JP" sz="2400" dirty="0"/>
              <a:t>xperimental </a:t>
            </a:r>
            <a:r>
              <a:rPr lang="en-US" altLang="ja-JP" sz="2400" b="1" dirty="0"/>
              <a:t>S</a:t>
            </a:r>
            <a:r>
              <a:rPr lang="en-US" altLang="ja-JP" sz="2400" dirty="0"/>
              <a:t>cience and</a:t>
            </a:r>
            <a:r>
              <a:rPr lang="en-US" altLang="ja-JP" sz="2400" b="1" dirty="0"/>
              <a:t> A</a:t>
            </a:r>
            <a:r>
              <a:rPr lang="en-US" altLang="ja-JP" sz="2400" dirty="0"/>
              <a:t>pplications in the </a:t>
            </a:r>
            <a:r>
              <a:rPr lang="en-US" altLang="ja-JP" sz="2400" b="1" dirty="0"/>
              <a:t>M</a:t>
            </a:r>
            <a:r>
              <a:rPr lang="en-US" altLang="ja-JP" sz="2400" dirty="0"/>
              <a:t>iddle </a:t>
            </a:r>
            <a:r>
              <a:rPr lang="en-US" altLang="ja-JP" sz="2400" b="1" dirty="0"/>
              <a:t>E</a:t>
            </a:r>
            <a:r>
              <a:rPr lang="en-US" altLang="ja-JP" sz="2400" dirty="0"/>
              <a:t>ast)</a:t>
            </a:r>
            <a:endParaRPr lang="ja-JP" altLang="en-US" sz="2400" dirty="0"/>
          </a:p>
        </p:txBody>
      </p:sp>
      <p:pic>
        <p:nvPicPr>
          <p:cNvPr id="8" name="図 7" descr="SESAME-new-roof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617" y="2872159"/>
            <a:ext cx="3380153" cy="1883872"/>
          </a:xfrm>
          <a:prstGeom prst="rect">
            <a:avLst/>
          </a:prstGeom>
        </p:spPr>
      </p:pic>
      <p:sp>
        <p:nvSpPr>
          <p:cNvPr id="9" name="左カーブ矢印 8"/>
          <p:cNvSpPr/>
          <p:nvPr/>
        </p:nvSpPr>
        <p:spPr>
          <a:xfrm rot="10800000">
            <a:off x="144762" y="3438769"/>
            <a:ext cx="751059" cy="1934308"/>
          </a:xfrm>
          <a:prstGeom prst="curvedLeftArrow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95822" y="5044554"/>
            <a:ext cx="54494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SESAME-JSPS schools had been held</a:t>
            </a:r>
          </a:p>
          <a:p>
            <a:r>
              <a:rPr kumimoji="1" lang="en-US" altLang="ja-JP" sz="2800" dirty="0" smtClean="0"/>
              <a:t>in Egypt, Turkey, Jordan, ... </a:t>
            </a:r>
            <a:endParaRPr kumimoji="1" lang="ja-JP" altLang="en-US" sz="2800" dirty="0"/>
          </a:p>
        </p:txBody>
      </p:sp>
      <p:pic>
        <p:nvPicPr>
          <p:cNvPr id="4" name="図 3" descr="jsps_logo320p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092" y="5798117"/>
            <a:ext cx="40640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03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196490"/>
            <a:ext cx="8915400" cy="1143000"/>
          </a:xfrm>
        </p:spPr>
        <p:txBody>
          <a:bodyPr/>
          <a:lstStyle/>
          <a:p>
            <a:r>
              <a:rPr kumimoji="1" lang="en-US" altLang="ja-JP" dirty="0" smtClean="0"/>
              <a:t>SESAME-JSPS schools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ja-JP" dirty="0" smtClean="0"/>
              <a:t>Lectures</a:t>
            </a:r>
          </a:p>
          <a:p>
            <a:pPr lvl="1"/>
            <a:r>
              <a:rPr lang="en-US" altLang="ja-JP" dirty="0" smtClean="0"/>
              <a:t>Machines, </a:t>
            </a:r>
            <a:r>
              <a:rPr lang="en-US" altLang="ja-JP" dirty="0" err="1" smtClean="0"/>
              <a:t>Beamlines</a:t>
            </a:r>
            <a:r>
              <a:rPr lang="en-US" altLang="ja-JP" dirty="0" smtClean="0"/>
              <a:t>, End stations, ...</a:t>
            </a:r>
          </a:p>
          <a:p>
            <a:pPr lvl="1"/>
            <a:r>
              <a:rPr lang="en-US" altLang="ja-JP" dirty="0" smtClean="0"/>
              <a:t>XRD, XPS, XRF, XAFS, PX, SAXS, Imaging, ...</a:t>
            </a:r>
          </a:p>
          <a:p>
            <a:r>
              <a:rPr lang="en-US" altLang="ja-JP" dirty="0" smtClean="0"/>
              <a:t>Tutorials</a:t>
            </a:r>
          </a:p>
          <a:p>
            <a:pPr lvl="1"/>
            <a:r>
              <a:rPr kumimoji="1" lang="en-US" altLang="ja-JP" dirty="0" smtClean="0"/>
              <a:t>Practical lectures and data processing tutorials</a:t>
            </a:r>
          </a:p>
          <a:p>
            <a:pPr lvl="1"/>
            <a:r>
              <a:rPr kumimoji="1" lang="en-US" altLang="ja-JP" dirty="0" smtClean="0"/>
              <a:t>XRD, XPS, XRF, XAFS, PX, ...</a:t>
            </a:r>
          </a:p>
          <a:p>
            <a:r>
              <a:rPr lang="en-US" altLang="ja-JP" dirty="0" smtClean="0"/>
              <a:t>Students’ presentations</a:t>
            </a:r>
          </a:p>
          <a:p>
            <a:pPr lvl="1"/>
            <a:r>
              <a:rPr kumimoji="1" lang="en-US" altLang="ja-JP" dirty="0" smtClean="0"/>
              <a:t>presentations by students</a:t>
            </a:r>
          </a:p>
          <a:p>
            <a:pPr lvl="1"/>
            <a:r>
              <a:rPr lang="en-US" altLang="ja-JP" dirty="0" smtClean="0"/>
              <a:t>what they’ve learned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46428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59720"/>
            <a:ext cx="8915400" cy="1143000"/>
          </a:xfrm>
        </p:spPr>
        <p:txBody>
          <a:bodyPr/>
          <a:lstStyle/>
          <a:p>
            <a:r>
              <a:rPr lang="en-US" altLang="ja-JP" dirty="0" smtClean="0"/>
              <a:t>Lectures: </a:t>
            </a:r>
            <a:r>
              <a:rPr kumimoji="1" lang="en-US" altLang="ja-JP" dirty="0" smtClean="0"/>
              <a:t>SESAME schools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95300" y="1202720"/>
            <a:ext cx="8915400" cy="4525963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Machines, </a:t>
            </a:r>
            <a:r>
              <a:rPr lang="en-US" altLang="ja-JP" dirty="0" err="1" smtClean="0"/>
              <a:t>Beamlines</a:t>
            </a:r>
            <a:r>
              <a:rPr lang="en-US" altLang="ja-JP" dirty="0" smtClean="0"/>
              <a:t>, End stations, ...</a:t>
            </a:r>
          </a:p>
          <a:p>
            <a:r>
              <a:rPr lang="en-US" altLang="ja-JP" dirty="0" smtClean="0"/>
              <a:t>XRD, XPS, XRF, XAFS, PX, SAXS, Imaging, ...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269" y="2582992"/>
            <a:ext cx="7712808" cy="3832745"/>
          </a:xfrm>
          <a:prstGeom prst="rect">
            <a:avLst/>
          </a:prstGeom>
        </p:spPr>
      </p:pic>
      <p:pic>
        <p:nvPicPr>
          <p:cNvPr id="5" name="図 4" descr="IMG_0843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231" y="2582993"/>
            <a:ext cx="2969846" cy="1948052"/>
          </a:xfrm>
          <a:prstGeom prst="rect">
            <a:avLst/>
          </a:prstGeom>
        </p:spPr>
      </p:pic>
      <p:cxnSp>
        <p:nvCxnSpPr>
          <p:cNvPr id="7" name="直線コネクタ 6"/>
          <p:cNvCxnSpPr/>
          <p:nvPr/>
        </p:nvCxnSpPr>
        <p:spPr>
          <a:xfrm>
            <a:off x="4689123" y="3609182"/>
            <a:ext cx="825816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6778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1645</TotalTime>
  <Words>1363</Words>
  <Application>Microsoft Macintosh PowerPoint</Application>
  <PresentationFormat>A4 210x297 mm</PresentationFormat>
  <Paragraphs>196</Paragraphs>
  <Slides>26</Slides>
  <Notes>4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27" baseType="lpstr">
      <vt:lpstr>ホワイト</vt:lpstr>
      <vt:lpstr>Our plan of schools and practical trainings to contribute  to the African Light Source project</vt:lpstr>
      <vt:lpstr>Five important things for New</vt:lpstr>
      <vt:lpstr>Five important things for New</vt:lpstr>
      <vt:lpstr>Japan ~1980: SSRL as mother of PF</vt:lpstr>
      <vt:lpstr> 2010s, we...</vt:lpstr>
      <vt:lpstr>Let us share a knowledge of SR</vt:lpstr>
      <vt:lpstr>SESAME project</vt:lpstr>
      <vt:lpstr>SESAME-JSPS schools</vt:lpstr>
      <vt:lpstr>Lectures: SESAME schools</vt:lpstr>
      <vt:lpstr>Tutorials: SESAME schools</vt:lpstr>
      <vt:lpstr>SESAME friends &amp; network</vt:lpstr>
      <vt:lpstr>Our plan: AfLS schools</vt:lpstr>
      <vt:lpstr>Schools: Lectures &amp; Tutorials</vt:lpstr>
      <vt:lpstr>Practical training</vt:lpstr>
      <vt:lpstr>Joint research</vt:lpstr>
      <vt:lpstr>JSPS Core-to-Core Program: Asia-Africa Science Platforms.</vt:lpstr>
      <vt:lpstr>JSPS Core-to-Core Program: Asia-Africa Science Platforms.</vt:lpstr>
      <vt:lpstr>JSPS Core-to-Core Program: Asia-Africa Science Platforms.</vt:lpstr>
      <vt:lpstr>JSPS Core-to-Core Program: Asia-Africa Science Platforms.</vt:lpstr>
      <vt:lpstr>AfLS school EC to be organized</vt:lpstr>
      <vt:lpstr>Summary</vt:lpstr>
      <vt:lpstr>Summary</vt:lpstr>
      <vt:lpstr>Summary</vt:lpstr>
      <vt:lpstr>Summary</vt:lpstr>
      <vt:lpstr>Acknowledgements</vt:lpstr>
      <vt:lpstr>Thank you for your attention</vt:lpstr>
    </vt:vector>
  </TitlesOfParts>
  <Company>高エネルギー加速器研究機構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Abe Hitoshi</dc:creator>
  <cp:lastModifiedBy>Abe Hitoshi</cp:lastModifiedBy>
  <cp:revision>69</cp:revision>
  <cp:lastPrinted>2015-11-16T03:19:33Z</cp:lastPrinted>
  <dcterms:created xsi:type="dcterms:W3CDTF">2015-10-30T20:13:42Z</dcterms:created>
  <dcterms:modified xsi:type="dcterms:W3CDTF">2015-11-16T03:33:14Z</dcterms:modified>
</cp:coreProperties>
</file>