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6800" cy="42813288"/>
  <p:notesSz cx="6858000" cy="9144000"/>
  <p:defaultTextStyle>
    <a:defPPr>
      <a:defRPr lang="en-US"/>
    </a:defPPr>
    <a:lvl1pPr marL="0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1004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62007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43011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24015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05018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486022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567026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48029" algn="l" defTabSz="2162007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5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49" autoAdjust="0"/>
    <p:restoredTop sz="96412" autoAdjust="0"/>
  </p:normalViewPr>
  <p:slideViewPr>
    <p:cSldViewPr>
      <p:cViewPr varScale="1">
        <p:scale>
          <a:sx n="18" d="100"/>
          <a:sy n="18" d="100"/>
        </p:scale>
        <p:origin x="3888" y="126"/>
      </p:cViewPr>
      <p:guideLst>
        <p:guide orient="horz" pos="13485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7399-E9B3-4C04-A247-1B7E3305AAA6}" type="datetimeFigureOut">
              <a:rPr lang="en-US" smtClean="0"/>
              <a:t>02-Dec-15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4FC9-CB78-4B94-855D-81F01BF4C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9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4FC9-CB78-4B94-855D-81F01BF4C2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4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60" y="13299874"/>
            <a:ext cx="25735280" cy="9177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20" y="24260867"/>
            <a:ext cx="21193760" cy="109411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1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80092" y="1892904"/>
            <a:ext cx="22555163" cy="402662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595" y="1892904"/>
            <a:ext cx="67160882" cy="402662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659" y="27511509"/>
            <a:ext cx="25735280" cy="8503192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659" y="18146105"/>
            <a:ext cx="25735280" cy="9365402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8100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6200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430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2401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0501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86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6702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4802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598" y="11010553"/>
            <a:ext cx="44858023" cy="3114864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7234" y="11010553"/>
            <a:ext cx="44858023" cy="31148646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0" y="1714514"/>
            <a:ext cx="27249120" cy="71355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41" y="9583444"/>
            <a:ext cx="13377511" cy="3993921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1004" indent="0">
              <a:buNone/>
              <a:defRPr sz="4700" b="1"/>
            </a:lvl2pPr>
            <a:lvl3pPr marL="2162007" indent="0">
              <a:buNone/>
              <a:defRPr sz="4300" b="1"/>
            </a:lvl3pPr>
            <a:lvl4pPr marL="3243011" indent="0">
              <a:buNone/>
              <a:defRPr sz="3800" b="1"/>
            </a:lvl4pPr>
            <a:lvl5pPr marL="4324015" indent="0">
              <a:buNone/>
              <a:defRPr sz="3800" b="1"/>
            </a:lvl5pPr>
            <a:lvl6pPr marL="5405018" indent="0">
              <a:buNone/>
              <a:defRPr sz="3800" b="1"/>
            </a:lvl6pPr>
            <a:lvl7pPr marL="6486022" indent="0">
              <a:buNone/>
              <a:defRPr sz="3800" b="1"/>
            </a:lvl7pPr>
            <a:lvl8pPr marL="7567026" indent="0">
              <a:buNone/>
              <a:defRPr sz="3800" b="1"/>
            </a:lvl8pPr>
            <a:lvl9pPr marL="864802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841" y="13577366"/>
            <a:ext cx="13377511" cy="24667194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0196" y="9583444"/>
            <a:ext cx="13382766" cy="3993921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1004" indent="0">
              <a:buNone/>
              <a:defRPr sz="4700" b="1"/>
            </a:lvl2pPr>
            <a:lvl3pPr marL="2162007" indent="0">
              <a:buNone/>
              <a:defRPr sz="4300" b="1"/>
            </a:lvl3pPr>
            <a:lvl4pPr marL="3243011" indent="0">
              <a:buNone/>
              <a:defRPr sz="3800" b="1"/>
            </a:lvl4pPr>
            <a:lvl5pPr marL="4324015" indent="0">
              <a:buNone/>
              <a:defRPr sz="3800" b="1"/>
            </a:lvl5pPr>
            <a:lvl6pPr marL="5405018" indent="0">
              <a:buNone/>
              <a:defRPr sz="3800" b="1"/>
            </a:lvl6pPr>
            <a:lvl7pPr marL="6486022" indent="0">
              <a:buNone/>
              <a:defRPr sz="3800" b="1"/>
            </a:lvl7pPr>
            <a:lvl8pPr marL="7567026" indent="0">
              <a:buNone/>
              <a:defRPr sz="3800" b="1"/>
            </a:lvl8pPr>
            <a:lvl9pPr marL="864802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0196" y="13577366"/>
            <a:ext cx="13382766" cy="24667194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2" y="1704606"/>
            <a:ext cx="9960859" cy="7254474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388" y="1704611"/>
            <a:ext cx="16925572" cy="36539954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842" y="8959083"/>
            <a:ext cx="9960859" cy="29285480"/>
          </a:xfrm>
        </p:spPr>
        <p:txBody>
          <a:bodyPr/>
          <a:lstStyle>
            <a:lvl1pPr marL="0" indent="0">
              <a:buNone/>
              <a:defRPr sz="3300"/>
            </a:lvl1pPr>
            <a:lvl2pPr marL="1081004" indent="0">
              <a:buNone/>
              <a:defRPr sz="2800"/>
            </a:lvl2pPr>
            <a:lvl3pPr marL="2162007" indent="0">
              <a:buNone/>
              <a:defRPr sz="2400"/>
            </a:lvl3pPr>
            <a:lvl4pPr marL="3243011" indent="0">
              <a:buNone/>
              <a:defRPr sz="2100"/>
            </a:lvl4pPr>
            <a:lvl5pPr marL="4324015" indent="0">
              <a:buNone/>
              <a:defRPr sz="2100"/>
            </a:lvl5pPr>
            <a:lvl6pPr marL="5405018" indent="0">
              <a:buNone/>
              <a:defRPr sz="2100"/>
            </a:lvl6pPr>
            <a:lvl7pPr marL="6486022" indent="0">
              <a:buNone/>
              <a:defRPr sz="2100"/>
            </a:lvl7pPr>
            <a:lvl8pPr marL="7567026" indent="0">
              <a:buNone/>
              <a:defRPr sz="2100"/>
            </a:lvl8pPr>
            <a:lvl9pPr marL="864802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465" y="29969299"/>
            <a:ext cx="18166080" cy="3538047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465" y="3825450"/>
            <a:ext cx="18166080" cy="25687973"/>
          </a:xfrm>
        </p:spPr>
        <p:txBody>
          <a:bodyPr/>
          <a:lstStyle>
            <a:lvl1pPr marL="0" indent="0">
              <a:buNone/>
              <a:defRPr sz="7600"/>
            </a:lvl1pPr>
            <a:lvl2pPr marL="1081004" indent="0">
              <a:buNone/>
              <a:defRPr sz="6600"/>
            </a:lvl2pPr>
            <a:lvl3pPr marL="2162007" indent="0">
              <a:buNone/>
              <a:defRPr sz="5700"/>
            </a:lvl3pPr>
            <a:lvl4pPr marL="3243011" indent="0">
              <a:buNone/>
              <a:defRPr sz="4700"/>
            </a:lvl4pPr>
            <a:lvl5pPr marL="4324015" indent="0">
              <a:buNone/>
              <a:defRPr sz="4700"/>
            </a:lvl5pPr>
            <a:lvl6pPr marL="5405018" indent="0">
              <a:buNone/>
              <a:defRPr sz="4700"/>
            </a:lvl6pPr>
            <a:lvl7pPr marL="6486022" indent="0">
              <a:buNone/>
              <a:defRPr sz="4700"/>
            </a:lvl7pPr>
            <a:lvl8pPr marL="7567026" indent="0">
              <a:buNone/>
              <a:defRPr sz="4700"/>
            </a:lvl8pPr>
            <a:lvl9pPr marL="8648029" indent="0">
              <a:buNone/>
              <a:defRPr sz="47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465" y="33507349"/>
            <a:ext cx="18166080" cy="5024610"/>
          </a:xfrm>
        </p:spPr>
        <p:txBody>
          <a:bodyPr/>
          <a:lstStyle>
            <a:lvl1pPr marL="0" indent="0">
              <a:buNone/>
              <a:defRPr sz="3300"/>
            </a:lvl1pPr>
            <a:lvl2pPr marL="1081004" indent="0">
              <a:buNone/>
              <a:defRPr sz="2800"/>
            </a:lvl2pPr>
            <a:lvl3pPr marL="2162007" indent="0">
              <a:buNone/>
              <a:defRPr sz="2400"/>
            </a:lvl3pPr>
            <a:lvl4pPr marL="3243011" indent="0">
              <a:buNone/>
              <a:defRPr sz="2100"/>
            </a:lvl4pPr>
            <a:lvl5pPr marL="4324015" indent="0">
              <a:buNone/>
              <a:defRPr sz="2100"/>
            </a:lvl5pPr>
            <a:lvl6pPr marL="5405018" indent="0">
              <a:buNone/>
              <a:defRPr sz="2100"/>
            </a:lvl6pPr>
            <a:lvl7pPr marL="6486022" indent="0">
              <a:buNone/>
              <a:defRPr sz="2100"/>
            </a:lvl7pPr>
            <a:lvl8pPr marL="7567026" indent="0">
              <a:buNone/>
              <a:defRPr sz="2100"/>
            </a:lvl8pPr>
            <a:lvl9pPr marL="8648029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840" y="1714514"/>
            <a:ext cx="27249120" cy="7135549"/>
          </a:xfrm>
          <a:prstGeom prst="rect">
            <a:avLst/>
          </a:prstGeom>
        </p:spPr>
        <p:txBody>
          <a:bodyPr vert="horz" lIns="216201" tIns="108100" rIns="216201" bIns="1081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40" y="9989772"/>
            <a:ext cx="27249120" cy="28254791"/>
          </a:xfrm>
          <a:prstGeom prst="rect">
            <a:avLst/>
          </a:prstGeom>
        </p:spPr>
        <p:txBody>
          <a:bodyPr vert="horz" lIns="216201" tIns="108100" rIns="216201" bIns="1081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841" y="39681579"/>
            <a:ext cx="7064587" cy="2279413"/>
          </a:xfrm>
          <a:prstGeom prst="rect">
            <a:avLst/>
          </a:prstGeom>
        </p:spPr>
        <p:txBody>
          <a:bodyPr vert="horz" lIns="216201" tIns="108100" rIns="216201" bIns="108100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DE06-2879-491B-A9BE-0D143C1CF98F}" type="datetimeFigureOut">
              <a:rPr lang="en-ZA" smtClean="0"/>
              <a:pPr/>
              <a:t>2015-12-02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575" y="39681579"/>
            <a:ext cx="9587653" cy="2279413"/>
          </a:xfrm>
          <a:prstGeom prst="rect">
            <a:avLst/>
          </a:prstGeom>
        </p:spPr>
        <p:txBody>
          <a:bodyPr vert="horz" lIns="216201" tIns="108100" rIns="216201" bIns="108100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8374" y="39681579"/>
            <a:ext cx="7064587" cy="2279413"/>
          </a:xfrm>
          <a:prstGeom prst="rect">
            <a:avLst/>
          </a:prstGeom>
        </p:spPr>
        <p:txBody>
          <a:bodyPr vert="horz" lIns="216201" tIns="108100" rIns="216201" bIns="10810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5B45-C099-402C-845E-674C6BAF06A0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2007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753" indent="-810753" algn="l" defTabSz="2162007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56631" indent="-675627" algn="l" defTabSz="2162007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2509" indent="-540502" algn="l" defTabSz="2162007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3513" indent="-540502" algn="l" defTabSz="2162007" rtl="0" eaLnBrk="1" latinLnBrk="0" hangingPunct="1">
        <a:spcBef>
          <a:spcPct val="20000"/>
        </a:spcBef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64517" indent="-540502" algn="l" defTabSz="2162007" rtl="0" eaLnBrk="1" latinLnBrk="0" hangingPunct="1">
        <a:spcBef>
          <a:spcPct val="20000"/>
        </a:spcBef>
        <a:buFont typeface="Arial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45520" indent="-540502" algn="l" defTabSz="216200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6524" indent="-540502" algn="l" defTabSz="216200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7528" indent="-540502" algn="l" defTabSz="216200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8531" indent="-540502" algn="l" defTabSz="2162007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1004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2007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3011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4015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5018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6022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7026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8029" algn="l" defTabSz="216200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>
            <a:spLocks/>
          </p:cNvSpPr>
          <p:nvPr/>
        </p:nvSpPr>
        <p:spPr bwMode="auto">
          <a:xfrm>
            <a:off x="-34270" y="3696348"/>
            <a:ext cx="30275213" cy="4104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2162007" rtl="0" eaLnBrk="1" latinLnBrk="0" hangingPunct="1">
              <a:spcBef>
                <a:spcPct val="0"/>
              </a:spcBef>
              <a:buNone/>
              <a:defRPr sz="10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Structural studies of dynamic CD4 changes relevant to HIV infection</a:t>
            </a:r>
            <a:r>
              <a:rPr lang="en-US" sz="13800" dirty="0" smtClean="0"/>
              <a:t/>
            </a:r>
            <a:br>
              <a:rPr lang="en-US" sz="13800" dirty="0" smtClean="0"/>
            </a:br>
            <a:endParaRPr lang="en-US" sz="13800" dirty="0" smtClean="0"/>
          </a:p>
        </p:txBody>
      </p:sp>
      <p:sp>
        <p:nvSpPr>
          <p:cNvPr id="84" name="Subtitle 2"/>
          <p:cNvSpPr txBox="1">
            <a:spLocks/>
          </p:cNvSpPr>
          <p:nvPr/>
        </p:nvSpPr>
        <p:spPr bwMode="auto">
          <a:xfrm>
            <a:off x="462355" y="6122464"/>
            <a:ext cx="29451300" cy="4760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810753" indent="-810753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6631" indent="-675627" algn="l" defTabSz="21620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2509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3513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4517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45520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6524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7528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8531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800" dirty="0" smtClean="0">
                <a:solidFill>
                  <a:srgbClr val="0070C0"/>
                </a:solidFill>
              </a:rPr>
              <a:t>CD4 is the primary receptor for HIV-1 surface glycoprotein, gp120. Preliminary data suggests that gp120 binds a specific redox isomer of CD4 in which its second domain, metastable allosteric disulphide bond is reduced. A collaboration exists between the ILL, ESRF and HPRU to use high and low-resolution X-ray and neutron scattering techniques to determine the structural implications of CD4 redox biology on gp120 binding and will thus aid in rational design of HIV-1 entry inhibitors.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0" y="39661871"/>
            <a:ext cx="30275213" cy="31498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2"/>
          <a:lstStyle/>
          <a:p>
            <a:pPr algn="ctr"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1. RCSB Protein Data Bank[online] 1WIQ Available at: </a:t>
            </a:r>
            <a:r>
              <a:rPr lang="en-US" sz="2400" dirty="0">
                <a:solidFill>
                  <a:schemeClr val="bg1"/>
                </a:solidFill>
              </a:rPr>
              <a:t>http://www.rcsb.org/pdb/explore.do?structureId=1wiq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     [Accessed: January 2015]</a:t>
            </a:r>
            <a:endParaRPr lang="en-US" sz="24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 2. Kwong</a:t>
            </a:r>
            <a:r>
              <a:rPr lang="en-US" sz="2400" dirty="0">
                <a:solidFill>
                  <a:schemeClr val="bg1"/>
                </a:solidFill>
              </a:rPr>
              <a:t>, P.D., Wyatt, R., Robinson, J., Sweet., Sodroski, J. and Hendrickson, W.A. Structure of an HIV gp120 </a:t>
            </a:r>
            <a:r>
              <a:rPr lang="en-US" sz="2400" dirty="0" smtClean="0">
                <a:solidFill>
                  <a:schemeClr val="bg1"/>
                </a:solidFill>
              </a:rPr>
              <a:t>envelope</a:t>
            </a:r>
          </a:p>
          <a:p>
            <a:pPr algn="just"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glycoprotein </a:t>
            </a:r>
            <a:r>
              <a:rPr lang="en-US" sz="2400" dirty="0">
                <a:solidFill>
                  <a:schemeClr val="bg1"/>
                </a:solidFill>
              </a:rPr>
              <a:t>in complex with the CD4 receptor and a neutralizing human antibody. </a:t>
            </a:r>
            <a:r>
              <a:rPr lang="en-US" sz="2400" i="1" dirty="0">
                <a:solidFill>
                  <a:schemeClr val="bg1"/>
                </a:solidFill>
              </a:rPr>
              <a:t>Nature </a:t>
            </a:r>
            <a:r>
              <a:rPr lang="en-US" sz="2400" dirty="0">
                <a:solidFill>
                  <a:schemeClr val="bg1"/>
                </a:solidFill>
              </a:rPr>
              <a:t>(1998) 393 pp648-59)</a:t>
            </a:r>
          </a:p>
          <a:p>
            <a:pPr algn="just">
              <a:defRPr/>
            </a:pPr>
            <a:r>
              <a:rPr lang="en-ZA" sz="2400" dirty="0" smtClean="0">
                <a:solidFill>
                  <a:schemeClr val="bg1"/>
                </a:solidFill>
              </a:rPr>
              <a:t>  3. </a:t>
            </a:r>
            <a:r>
              <a:rPr lang="en-ZA" sz="2400" dirty="0">
                <a:solidFill>
                  <a:schemeClr val="bg1"/>
                </a:solidFill>
              </a:rPr>
              <a:t>Cerruti, N., Killick, M., </a:t>
            </a:r>
            <a:r>
              <a:rPr lang="en-ZA" sz="2400" dirty="0" err="1" smtClean="0">
                <a:solidFill>
                  <a:schemeClr val="bg1"/>
                </a:solidFill>
              </a:rPr>
              <a:t>Jugnarain</a:t>
            </a:r>
            <a:r>
              <a:rPr lang="en-ZA" sz="2400" dirty="0" smtClean="0">
                <a:solidFill>
                  <a:schemeClr val="bg1"/>
                </a:solidFill>
              </a:rPr>
              <a:t>, </a:t>
            </a:r>
            <a:r>
              <a:rPr lang="en-ZA" sz="2400" dirty="0">
                <a:solidFill>
                  <a:schemeClr val="bg1"/>
                </a:solidFill>
              </a:rPr>
              <a:t>V., Papathanasopoulos, M. and Capovilla, A. Disulfide reduction in CD4 domain 1 or  </a:t>
            </a:r>
            <a:r>
              <a:rPr lang="en-ZA" sz="2400" dirty="0" smtClean="0">
                <a:solidFill>
                  <a:schemeClr val="bg1"/>
                </a:solidFill>
              </a:rPr>
              <a:t>     </a:t>
            </a:r>
          </a:p>
          <a:p>
            <a:pPr algn="just">
              <a:defRPr/>
            </a:pPr>
            <a:r>
              <a:rPr lang="en-ZA" sz="2400" dirty="0" smtClean="0">
                <a:solidFill>
                  <a:schemeClr val="bg1"/>
                </a:solidFill>
              </a:rPr>
              <a:t>       2 </a:t>
            </a:r>
            <a:r>
              <a:rPr lang="en-ZA" sz="2400" dirty="0">
                <a:solidFill>
                  <a:schemeClr val="bg1"/>
                </a:solidFill>
              </a:rPr>
              <a:t>is essential for interaction with HIV glycoprotein 120 (gp120), which impairs thioredoxin-driven CD4 dimerisation. </a:t>
            </a: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ZA" sz="2400" dirty="0">
                <a:solidFill>
                  <a:schemeClr val="bg1"/>
                </a:solidFill>
              </a:rPr>
              <a:t> </a:t>
            </a:r>
            <a:r>
              <a:rPr lang="en-ZA" sz="2400" dirty="0" smtClean="0">
                <a:solidFill>
                  <a:schemeClr val="bg1"/>
                </a:solidFill>
              </a:rPr>
              <a:t>     </a:t>
            </a:r>
            <a:r>
              <a:rPr lang="en-ZA" sz="2400" i="1" dirty="0" smtClean="0">
                <a:solidFill>
                  <a:schemeClr val="bg1"/>
                </a:solidFill>
              </a:rPr>
              <a:t>Journal of Biological Chemistry </a:t>
            </a:r>
            <a:r>
              <a:rPr lang="en-ZA" sz="2400" dirty="0" smtClean="0">
                <a:solidFill>
                  <a:schemeClr val="bg1"/>
                </a:solidFill>
              </a:rPr>
              <a:t>(2014) 289(15) pp10455-65</a:t>
            </a:r>
          </a:p>
          <a:p>
            <a:pPr algn="just">
              <a:defRPr/>
            </a:pPr>
            <a:endParaRPr lang="en-ZA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4. </a:t>
            </a:r>
            <a:r>
              <a:rPr lang="en-ZA" sz="2400" dirty="0" smtClean="0"/>
              <a:t>Cerutti, N. </a:t>
            </a:r>
            <a:r>
              <a:rPr lang="en-ZA" sz="2400" i="1" dirty="0" smtClean="0"/>
              <a:t>On the redox biology of the immuno-virological receptor CD4: biological function and applications in </a:t>
            </a:r>
          </a:p>
          <a:p>
            <a:pPr algn="just">
              <a:defRPr/>
            </a:pPr>
            <a:r>
              <a:rPr lang="en-ZA" sz="2400" i="1" dirty="0"/>
              <a:t> </a:t>
            </a:r>
            <a:r>
              <a:rPr lang="en-ZA" sz="2400" i="1" dirty="0" smtClean="0"/>
              <a:t>   HIV-1 drug and vaccine development. </a:t>
            </a:r>
            <a:r>
              <a:rPr lang="en-ZA" sz="2400" dirty="0" smtClean="0"/>
              <a:t>2014.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Adapted </a:t>
            </a:r>
            <a:r>
              <a:rPr lang="en-US" sz="2400" dirty="0">
                <a:solidFill>
                  <a:schemeClr val="bg1"/>
                </a:solidFill>
              </a:rPr>
              <a:t>from Alexio Capovilla. Redox biology of HIV-1 entry: Science and Applications. </a:t>
            </a:r>
            <a:r>
              <a:rPr lang="en-US" sz="2400" dirty="0" smtClean="0">
                <a:solidFill>
                  <a:schemeClr val="bg1"/>
                </a:solidFill>
              </a:rPr>
              <a:t>2013</a:t>
            </a:r>
          </a:p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Thank </a:t>
            </a:r>
            <a:r>
              <a:rPr lang="en-US" sz="2400" b="1" dirty="0">
                <a:solidFill>
                  <a:schemeClr val="bg1"/>
                </a:solidFill>
              </a:rPr>
              <a:t>you to everyone at the HPRL at Wits for all your hospitality </a:t>
            </a:r>
          </a:p>
          <a:p>
            <a:pPr algn="just">
              <a:defRPr/>
            </a:pPr>
            <a:r>
              <a:rPr lang="en-US" sz="2400" b="1" dirty="0">
                <a:solidFill>
                  <a:schemeClr val="bg1"/>
                </a:solidFill>
              </a:rPr>
              <a:t>and help during my sojourn in South Africa! Thank you to the South African Medical</a:t>
            </a:r>
          </a:p>
          <a:p>
            <a:pPr algn="just">
              <a:defRPr/>
            </a:pPr>
            <a:r>
              <a:rPr lang="en-US" sz="2400" b="1" dirty="0">
                <a:solidFill>
                  <a:schemeClr val="bg1"/>
                </a:solidFill>
              </a:rPr>
              <a:t>Research Council for partial funding of the </a:t>
            </a:r>
            <a:r>
              <a:rPr lang="en-US" sz="2400" b="1" dirty="0" smtClean="0">
                <a:solidFill>
                  <a:schemeClr val="bg1"/>
                </a:solidFill>
              </a:rPr>
              <a:t>project.</a:t>
            </a:r>
          </a:p>
          <a:p>
            <a:pPr algn="just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I also thank the HTX lab and MASSIF-1 team for </a:t>
            </a:r>
            <a:r>
              <a:rPr lang="en-US" sz="2400" b="1" smtClean="0">
                <a:solidFill>
                  <a:schemeClr val="bg1"/>
                </a:solidFill>
              </a:rPr>
              <a:t>the TSA and 1dCD4-D1 </a:t>
            </a:r>
            <a:r>
              <a:rPr lang="en-US" sz="2400" b="1" dirty="0" smtClean="0">
                <a:solidFill>
                  <a:schemeClr val="bg1"/>
                </a:solidFill>
              </a:rPr>
              <a:t>results.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9" name="TextBox 66"/>
          <p:cNvSpPr txBox="1">
            <a:spLocks noChangeArrowheads="1"/>
          </p:cNvSpPr>
          <p:nvPr/>
        </p:nvSpPr>
        <p:spPr bwMode="auto">
          <a:xfrm>
            <a:off x="161995" y="4804404"/>
            <a:ext cx="29898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 dirty="0"/>
              <a:t>J.A. </a:t>
            </a:r>
            <a:r>
              <a:rPr lang="en-US" sz="2800" u="sng" dirty="0" smtClean="0"/>
              <a:t>Channell</a:t>
            </a:r>
            <a:r>
              <a:rPr lang="en-US" sz="2800" u="sng" baseline="30000" dirty="0" smtClean="0"/>
              <a:t>1,2,4,5</a:t>
            </a:r>
            <a:r>
              <a:rPr lang="en-US" sz="2800" u="sng" dirty="0" smtClean="0"/>
              <a:t>, </a:t>
            </a:r>
            <a:r>
              <a:rPr lang="en-US" sz="2800" u="sng" dirty="0"/>
              <a:t>N. Cerutti</a:t>
            </a:r>
            <a:r>
              <a:rPr lang="en-US" sz="2800" u="sng" baseline="30000" dirty="0"/>
              <a:t>3</a:t>
            </a:r>
            <a:r>
              <a:rPr lang="en-US" sz="2800" dirty="0"/>
              <a:t>, M. Moulin</a:t>
            </a:r>
            <a:r>
              <a:rPr lang="en-US" sz="2800" baseline="30000" dirty="0"/>
              <a:t>1</a:t>
            </a:r>
            <a:r>
              <a:rPr lang="en-US" sz="2800" dirty="0"/>
              <a:t>, T. Forsyth</a:t>
            </a:r>
            <a:r>
              <a:rPr lang="en-US" sz="2800" baseline="30000" dirty="0"/>
              <a:t>1,4</a:t>
            </a:r>
            <a:r>
              <a:rPr lang="en-US" sz="2800" dirty="0"/>
              <a:t>, M. Haertlein</a:t>
            </a:r>
            <a:r>
              <a:rPr lang="en-US" sz="2800" baseline="30000" dirty="0"/>
              <a:t>1</a:t>
            </a:r>
            <a:r>
              <a:rPr lang="en-US" sz="2800" dirty="0"/>
              <a:t>, E. </a:t>
            </a:r>
            <a:r>
              <a:rPr lang="en-US" sz="2800" dirty="0" smtClean="0"/>
              <a:t>Mitchell</a:t>
            </a:r>
            <a:r>
              <a:rPr lang="en-US" sz="2800" baseline="30000" dirty="0" smtClean="0"/>
              <a:t>2,4</a:t>
            </a:r>
            <a:r>
              <a:rPr lang="en-US" sz="2800" dirty="0" smtClean="0"/>
              <a:t>, </a:t>
            </a:r>
            <a:r>
              <a:rPr lang="en-US" sz="2800" dirty="0"/>
              <a:t>A. Capovilla</a:t>
            </a:r>
            <a:r>
              <a:rPr lang="en-US" sz="2800" baseline="30000" dirty="0"/>
              <a:t>3</a:t>
            </a:r>
            <a:r>
              <a:rPr lang="en-US" sz="2800" dirty="0"/>
              <a:t>, M. Papathanasopoulos</a:t>
            </a:r>
            <a:r>
              <a:rPr lang="en-US" sz="2800" baseline="30000" dirty="0"/>
              <a:t>3</a:t>
            </a:r>
            <a:br>
              <a:rPr lang="en-US" sz="2800" baseline="30000" dirty="0"/>
            </a:br>
            <a:r>
              <a:rPr lang="en-US" sz="2800" dirty="0"/>
              <a:t>From the ILL Life Sciences Group</a:t>
            </a:r>
            <a:r>
              <a:rPr lang="en-US" sz="2800" baseline="30000" dirty="0"/>
              <a:t>1</a:t>
            </a:r>
            <a:r>
              <a:rPr lang="en-US" sz="2800" dirty="0"/>
              <a:t> and the ESRF Business Development Office</a:t>
            </a:r>
            <a:r>
              <a:rPr lang="en-US" sz="2800" baseline="30000" dirty="0"/>
              <a:t>2</a:t>
            </a:r>
            <a:r>
              <a:rPr lang="en-US" sz="2800" dirty="0"/>
              <a:t>, Grenoble, France, the HIV Pathogenesis Research </a:t>
            </a:r>
            <a:r>
              <a:rPr lang="en-US" sz="2800" dirty="0" smtClean="0"/>
              <a:t>Unit </a:t>
            </a:r>
            <a:r>
              <a:rPr lang="en-US" sz="2800" dirty="0"/>
              <a:t>in the Department of Molecular Medicine and Haematology at the University of the Witwatersrand, Johannesburg, South </a:t>
            </a:r>
            <a:r>
              <a:rPr lang="en-US" sz="2800" dirty="0" smtClean="0"/>
              <a:t>Africa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,EPSAM</a:t>
            </a:r>
            <a:r>
              <a:rPr lang="en-US" sz="2800" dirty="0"/>
              <a:t>, Keele University, </a:t>
            </a:r>
            <a:r>
              <a:rPr lang="en-US" sz="2800" dirty="0" smtClean="0"/>
              <a:t>UK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and the South African Medical Research Council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.</a:t>
            </a:r>
            <a:r>
              <a:rPr lang="en-US" sz="3600" dirty="0"/>
              <a:t/>
            </a:r>
            <a:br>
              <a:rPr lang="en-US" sz="3600" dirty="0"/>
            </a:br>
            <a:endParaRPr lang="en-ZA" sz="3200" dirty="0"/>
          </a:p>
        </p:txBody>
      </p:sp>
      <p:pic>
        <p:nvPicPr>
          <p:cNvPr id="140" name="Picture 67" descr="Abse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7635" y="40861738"/>
            <a:ext cx="2110879" cy="17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2" descr="ILL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01" y="524324"/>
            <a:ext cx="2952328" cy="277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3" descr="ESRF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54740" y="231693"/>
            <a:ext cx="3025067" cy="339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142" descr="logo_wi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9368" y="380308"/>
            <a:ext cx="3055778" cy="3015035"/>
          </a:xfrm>
          <a:prstGeom prst="rect">
            <a:avLst/>
          </a:prstGeom>
        </p:spPr>
      </p:pic>
      <p:pic>
        <p:nvPicPr>
          <p:cNvPr id="144" name="Picture 24" descr="PSB_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31615" y="539348"/>
            <a:ext cx="3916259" cy="279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144" descr="mrc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74346" y="558210"/>
            <a:ext cx="2285311" cy="2788080"/>
          </a:xfrm>
          <a:prstGeom prst="rect">
            <a:avLst/>
          </a:prstGeom>
        </p:spPr>
      </p:pic>
      <p:pic>
        <p:nvPicPr>
          <p:cNvPr id="146" name="Picture 145" descr="Keele_Logo_vertical_stack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49104" y="638116"/>
            <a:ext cx="1699795" cy="2867123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7312421" y="9957372"/>
            <a:ext cx="222859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			Scientific Background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HIV is the causative agent of AIDS infecting CD4+ and CCR5/CXCR4+ cells of the innate and adaptive immune systems of more than 35million people, worldwide. CD4 is the primary receptor of trimeric HIV-1 surface antigen (env) and specifically binds gp120. CD4 has a transmembrane (TM), a cytosolic tail (CT) and 4 ecto-domains (D1-4) of which D1,2 &amp; 4 contain disulphide bonds(fig. 1A,B)</a:t>
            </a:r>
            <a:r>
              <a:rPr lang="en-US" sz="36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D2 contains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a non canonical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configuration of disulphide bond (-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</a:rPr>
              <a:t>RHStaple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) which is metastable and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associated with an unusual  class of disulphide bonds called the allosteric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disulphides. Biochemical analyses show that CD4 can only bind gp120 when its D2 disulphide bond is reduced</a:t>
            </a:r>
            <a:r>
              <a:rPr lang="en-US" sz="3600" baseline="30000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(fig.1C). Physiologically, CD4’s function is involved in the adaptive immune response and can be found on resting T-cells in fully oxidised monomers and on active T-cells in D2 swapped disulphide dimers. Therefore, the partially reduced CD4 redox isomer (2dCD4</a:t>
            </a:r>
            <a:r>
              <a:rPr lang="en-US" sz="3600" baseline="30000" dirty="0" smtClean="0">
                <a:solidFill>
                  <a:schemeClr val="bg1">
                    <a:lumMod val="50000"/>
                  </a:schemeClr>
                </a:solidFill>
              </a:rPr>
              <a:t>R1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) is a functionally and therefore a potentially structurally unique CD4 species able to bind gp120. 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03231" y="9957373"/>
            <a:ext cx="29216505" cy="11406176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67065" y="22010371"/>
            <a:ext cx="1860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66"/>
          <p:cNvGrpSpPr>
            <a:grpSpLocks/>
          </p:cNvGrpSpPr>
          <p:nvPr/>
        </p:nvGrpSpPr>
        <p:grpSpPr bwMode="auto">
          <a:xfrm>
            <a:off x="7748769" y="15838775"/>
            <a:ext cx="10100669" cy="5461417"/>
            <a:chOff x="13869006" y="14741694"/>
            <a:chExt cx="13857188" cy="6920004"/>
          </a:xfrm>
        </p:grpSpPr>
        <p:grpSp>
          <p:nvGrpSpPr>
            <p:cNvPr id="100" name="Group 23"/>
            <p:cNvGrpSpPr>
              <a:grpSpLocks/>
            </p:cNvGrpSpPr>
            <p:nvPr/>
          </p:nvGrpSpPr>
          <p:grpSpPr bwMode="auto">
            <a:xfrm>
              <a:off x="13869006" y="14741694"/>
              <a:ext cx="13857188" cy="6920004"/>
              <a:chOff x="442588" y="1867482"/>
              <a:chExt cx="8017199" cy="3970263"/>
            </a:xfrm>
          </p:grpSpPr>
          <p:sp>
            <p:nvSpPr>
              <p:cNvPr id="105" name="TextBox 29"/>
              <p:cNvSpPr txBox="1">
                <a:spLocks noChangeArrowheads="1"/>
              </p:cNvSpPr>
              <p:nvPr/>
            </p:nvSpPr>
            <p:spPr bwMode="auto">
              <a:xfrm>
                <a:off x="1600730" y="4619625"/>
                <a:ext cx="373989" cy="269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b="1" dirty="0"/>
                  <a:t>TM</a:t>
                </a:r>
                <a:endParaRPr lang="en-ZA" sz="2000" b="1" dirty="0"/>
              </a:p>
            </p:txBody>
          </p:sp>
          <p:grpSp>
            <p:nvGrpSpPr>
              <p:cNvPr id="106" name="Group 30"/>
              <p:cNvGrpSpPr>
                <a:grpSpLocks/>
              </p:cNvGrpSpPr>
              <p:nvPr/>
            </p:nvGrpSpPr>
            <p:grpSpPr bwMode="auto">
              <a:xfrm>
                <a:off x="442588" y="1867482"/>
                <a:ext cx="8017199" cy="3970263"/>
                <a:chOff x="442588" y="1867482"/>
                <a:chExt cx="8017199" cy="3970263"/>
              </a:xfrm>
            </p:grpSpPr>
            <p:sp>
              <p:nvSpPr>
                <p:cNvPr id="107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642714" y="3444875"/>
                  <a:ext cx="332583" cy="2699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/>
                  <a:r>
                    <a:rPr lang="en-US" sz="2000" b="1" dirty="0"/>
                    <a:t>D3</a:t>
                  </a:r>
                  <a:endParaRPr lang="en-ZA" sz="2000" b="1" dirty="0"/>
                </a:p>
              </p:txBody>
            </p:sp>
            <p:grpSp>
              <p:nvGrpSpPr>
                <p:cNvPr id="108" name="Group 29"/>
                <p:cNvGrpSpPr>
                  <a:grpSpLocks/>
                </p:cNvGrpSpPr>
                <p:nvPr/>
              </p:nvGrpSpPr>
              <p:grpSpPr bwMode="auto">
                <a:xfrm>
                  <a:off x="442588" y="1867482"/>
                  <a:ext cx="8017199" cy="3970263"/>
                  <a:chOff x="442588" y="1867482"/>
                  <a:chExt cx="8017199" cy="3970263"/>
                </a:xfrm>
              </p:grpSpPr>
              <p:pic>
                <p:nvPicPr>
                  <p:cNvPr id="109" name="Picture 18" descr="CD4 Structures.tif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 l="25790" t="5666" b="7323"/>
                  <a:stretch>
                    <a:fillRect/>
                  </a:stretch>
                </p:blipFill>
                <p:spPr bwMode="auto">
                  <a:xfrm>
                    <a:off x="2435225" y="2133600"/>
                    <a:ext cx="1704975" cy="3463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0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6511" y="5122863"/>
                    <a:ext cx="313336" cy="2699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/>
                    <a:r>
                      <a:rPr lang="en-US" sz="2000" b="1" dirty="0"/>
                      <a:t>CT</a:t>
                    </a:r>
                    <a:endParaRPr lang="en-ZA" sz="2000" b="1" dirty="0"/>
                  </a:p>
                </p:txBody>
              </p:sp>
              <p:sp>
                <p:nvSpPr>
                  <p:cNvPr id="111" name="Text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1495" y="1867482"/>
                    <a:ext cx="719137" cy="2699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just"/>
                    <a:r>
                      <a:rPr lang="en-US" sz="2000" b="1" dirty="0"/>
                      <a:t>(NH</a:t>
                    </a:r>
                    <a:r>
                      <a:rPr lang="en-US" sz="2000" b="1" baseline="-25000" dirty="0"/>
                      <a:t>2</a:t>
                    </a:r>
                    <a:r>
                      <a:rPr lang="en-US" sz="2000" b="1" dirty="0"/>
                      <a:t>)</a:t>
                    </a:r>
                    <a:endParaRPr lang="en-ZA" sz="2000" b="1" dirty="0"/>
                  </a:p>
                </p:txBody>
              </p:sp>
              <p:sp>
                <p:nvSpPr>
                  <p:cNvPr id="112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6885" y="5567839"/>
                    <a:ext cx="858837" cy="2699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just"/>
                    <a:r>
                      <a:rPr lang="en-US" sz="2000" b="1" dirty="0"/>
                      <a:t>(CO</a:t>
                    </a:r>
                    <a:r>
                      <a:rPr lang="en-US" sz="2000" b="1" baseline="-25000" dirty="0"/>
                      <a:t>2</a:t>
                    </a:r>
                    <a:r>
                      <a:rPr lang="en-US" sz="2000" b="1" dirty="0"/>
                      <a:t>H)</a:t>
                    </a:r>
                    <a:endParaRPr lang="en-ZA" sz="2000" b="1" dirty="0"/>
                  </a:p>
                </p:txBody>
              </p:sp>
              <p:grpSp>
                <p:nvGrpSpPr>
                  <p:cNvPr id="113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42588" y="2134129"/>
                    <a:ext cx="8017199" cy="2879632"/>
                    <a:chOff x="442588" y="2134129"/>
                    <a:chExt cx="8017199" cy="2879632"/>
                  </a:xfrm>
                </p:grpSpPr>
                <p:grpSp>
                  <p:nvGrpSpPr>
                    <p:cNvPr id="114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7733" y="2134129"/>
                      <a:ext cx="4753216" cy="2879632"/>
                      <a:chOff x="1547584" y="2133385"/>
                      <a:chExt cx="4752769" cy="2880227"/>
                    </a:xfrm>
                  </p:grpSpPr>
                  <p:sp>
                    <p:nvSpPr>
                      <p:cNvPr id="123" name="Rounded Rectangle 122"/>
                      <p:cNvSpPr/>
                      <p:nvPr/>
                    </p:nvSpPr>
                    <p:spPr>
                      <a:xfrm>
                        <a:off x="1547584" y="2133385"/>
                        <a:ext cx="591741" cy="503424"/>
                      </a:xfrm>
                      <a:prstGeom prst="roundRect">
                        <a:avLst/>
                      </a:prstGeom>
                      <a:solidFill>
                        <a:schemeClr val="lt1">
                          <a:alpha val="0"/>
                        </a:schemeClr>
                      </a:solidFill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just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ZA" sz="2000" dirty="0"/>
                      </a:p>
                    </p:txBody>
                  </p:sp>
                  <p:sp>
                    <p:nvSpPr>
                      <p:cNvPr id="124" name="Rounded Rectangle 123"/>
                      <p:cNvSpPr/>
                      <p:nvPr/>
                    </p:nvSpPr>
                    <p:spPr>
                      <a:xfrm>
                        <a:off x="1547584" y="3933928"/>
                        <a:ext cx="591741" cy="503424"/>
                      </a:xfrm>
                      <a:prstGeom prst="roundRect">
                        <a:avLst/>
                      </a:prstGeom>
                      <a:solidFill>
                        <a:schemeClr val="lt1">
                          <a:alpha val="0"/>
                        </a:schemeClr>
                      </a:solidFill>
                      <a:ln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just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ZA" sz="2000" dirty="0"/>
                      </a:p>
                    </p:txBody>
                  </p:sp>
                  <p:grpSp>
                    <p:nvGrpSpPr>
                      <p:cNvPr id="125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71669" y="2204079"/>
                        <a:ext cx="1728684" cy="2809533"/>
                        <a:chOff x="4139621" y="2204079"/>
                        <a:chExt cx="1728684" cy="2809533"/>
                      </a:xfrm>
                    </p:grpSpPr>
                    <p:pic>
                      <p:nvPicPr>
                        <p:cNvPr id="126" name="Picture 20" descr="Disulphide Bonds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/>
                        <a:srcRect r="51556"/>
                        <a:stretch>
                          <a:fillRect/>
                        </a:stretch>
                      </p:blipFill>
                      <p:spPr bwMode="auto">
                        <a:xfrm>
                          <a:off x="4355976" y="2564903"/>
                          <a:ext cx="1440160" cy="19716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127" name="Rounded Rectangle 126"/>
                        <p:cNvSpPr/>
                        <p:nvPr/>
                      </p:nvSpPr>
                      <p:spPr>
                        <a:xfrm>
                          <a:off x="4139621" y="2204079"/>
                          <a:ext cx="1728684" cy="2809533"/>
                        </a:xfrm>
                        <a:prstGeom prst="roundRect">
                          <a:avLst/>
                        </a:prstGeom>
                        <a:solidFill>
                          <a:schemeClr val="lt1">
                            <a:alpha val="0"/>
                          </a:schemeClr>
                        </a:solidFill>
                        <a:ln>
                          <a:solidFill>
                            <a:srgbClr val="92D05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just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ZA" sz="2000" dirty="0"/>
                        </a:p>
                      </p:txBody>
                    </p:sp>
                  </p:grpSp>
                </p:grpSp>
                <p:grpSp>
                  <p:nvGrpSpPr>
                    <p:cNvPr id="115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47733" y="2211233"/>
                      <a:ext cx="6912054" cy="2802526"/>
                      <a:chOff x="1547584" y="2211059"/>
                      <a:chExt cx="6912847" cy="2802551"/>
                    </a:xfrm>
                  </p:grpSpPr>
                  <p:sp>
                    <p:nvSpPr>
                      <p:cNvPr id="119" name="Rounded Rectangle 118"/>
                      <p:cNvSpPr/>
                      <p:nvPr/>
                    </p:nvSpPr>
                    <p:spPr>
                      <a:xfrm>
                        <a:off x="1547584" y="2715455"/>
                        <a:ext cx="591865" cy="502253"/>
                      </a:xfrm>
                      <a:prstGeom prst="roundRect">
                        <a:avLst/>
                      </a:prstGeom>
                      <a:solidFill>
                        <a:schemeClr val="lt1">
                          <a:alpha val="0"/>
                        </a:scheme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3"/>
                      </a:lnRef>
                      <a:fillRef idx="1">
                        <a:schemeClr val="lt1"/>
                      </a:fillRef>
                      <a:effectRef idx="0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just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ZA" sz="2000" dirty="0"/>
                      </a:p>
                    </p:txBody>
                  </p:sp>
                  <p:grpSp>
                    <p:nvGrpSpPr>
                      <p:cNvPr id="120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33606" y="2211059"/>
                        <a:ext cx="1726825" cy="2802551"/>
                        <a:chOff x="6301558" y="2211059"/>
                        <a:chExt cx="1726825" cy="2802551"/>
                      </a:xfrm>
                    </p:grpSpPr>
                    <p:pic>
                      <p:nvPicPr>
                        <p:cNvPr id="121" name="Picture 21" descr="Disulphide Bonds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 cstate="print"/>
                        <a:srcRect l="68544"/>
                        <a:stretch>
                          <a:fillRect/>
                        </a:stretch>
                      </p:blipFill>
                      <p:spPr bwMode="auto">
                        <a:xfrm>
                          <a:off x="6660232" y="2564904"/>
                          <a:ext cx="936104" cy="19736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122" name="Rounded Rectangle 121"/>
                        <p:cNvSpPr/>
                        <p:nvPr/>
                      </p:nvSpPr>
                      <p:spPr>
                        <a:xfrm>
                          <a:off x="6301558" y="2211059"/>
                          <a:ext cx="1726825" cy="2802551"/>
                        </a:xfrm>
                        <a:prstGeom prst="roundRect">
                          <a:avLst/>
                        </a:prstGeom>
                        <a:solidFill>
                          <a:schemeClr val="lt1">
                            <a:alpha val="0"/>
                          </a:schemeClr>
                        </a:solidFill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just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ZA" sz="2000" dirty="0"/>
                        </a:p>
                      </p:txBody>
                    </p:sp>
                  </p:grpSp>
                </p:grpSp>
                <p:sp>
                  <p:nvSpPr>
                    <p:cNvPr id="116" name="Text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876" y="2211340"/>
                      <a:ext cx="736563" cy="269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just"/>
                      <a:r>
                        <a:rPr lang="en-US" sz="2000" b="1" dirty="0"/>
                        <a:t>16C-C84</a:t>
                      </a:r>
                      <a:endParaRPr lang="en-ZA" sz="2000" b="1" dirty="0"/>
                    </a:p>
                  </p:txBody>
                </p:sp>
                <p:sp>
                  <p:nvSpPr>
                    <p:cNvPr id="117" name="Text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2588" y="2838450"/>
                      <a:ext cx="917851" cy="269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just"/>
                      <a:r>
                        <a:rPr lang="en-US" sz="2000" b="1" dirty="0"/>
                        <a:t>130C-C159</a:t>
                      </a:r>
                      <a:endParaRPr lang="en-ZA" sz="2000" b="1" dirty="0"/>
                    </a:p>
                  </p:txBody>
                </p:sp>
                <p:sp>
                  <p:nvSpPr>
                    <p:cNvPr id="118" name="Text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2588" y="4063999"/>
                      <a:ext cx="917851" cy="26990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just"/>
                      <a:r>
                        <a:rPr lang="en-US" sz="2000" b="1" dirty="0"/>
                        <a:t>303C-C345</a:t>
                      </a:r>
                      <a:endParaRPr lang="en-ZA" sz="2000" b="1" dirty="0"/>
                    </a:p>
                  </p:txBody>
                </p:sp>
              </p:grpSp>
            </p:grpSp>
          </p:grpSp>
        </p:grpSp>
        <p:grpSp>
          <p:nvGrpSpPr>
            <p:cNvPr id="101" name="Group 65"/>
            <p:cNvGrpSpPr>
              <a:grpSpLocks/>
            </p:cNvGrpSpPr>
            <p:nvPr/>
          </p:nvGrpSpPr>
          <p:grpSpPr bwMode="auto">
            <a:xfrm>
              <a:off x="15943344" y="15434348"/>
              <a:ext cx="574848" cy="3606218"/>
              <a:chOff x="15943344" y="15434348"/>
              <a:chExt cx="574848" cy="3606218"/>
            </a:xfrm>
          </p:grpSpPr>
          <p:sp>
            <p:nvSpPr>
              <p:cNvPr id="102" name="TextBox 27"/>
              <p:cNvSpPr txBox="1">
                <a:spLocks noChangeArrowheads="1"/>
              </p:cNvSpPr>
              <p:nvPr/>
            </p:nvSpPr>
            <p:spPr bwMode="auto">
              <a:xfrm>
                <a:off x="15943344" y="15434348"/>
                <a:ext cx="574848" cy="470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b="1" dirty="0"/>
                  <a:t>D1</a:t>
                </a:r>
                <a:endParaRPr lang="en-ZA" sz="2000" b="1" dirty="0"/>
              </a:p>
            </p:txBody>
          </p:sp>
          <p:sp>
            <p:nvSpPr>
              <p:cNvPr id="103" name="TextBox 27"/>
              <p:cNvSpPr txBox="1">
                <a:spLocks noChangeArrowheads="1"/>
              </p:cNvSpPr>
              <p:nvPr/>
            </p:nvSpPr>
            <p:spPr bwMode="auto">
              <a:xfrm>
                <a:off x="15943344" y="16434050"/>
                <a:ext cx="574848" cy="470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b="1" dirty="0"/>
                  <a:t>D2</a:t>
                </a:r>
                <a:endParaRPr lang="en-ZA" sz="2000" b="1" dirty="0"/>
              </a:p>
            </p:txBody>
          </p:sp>
          <p:sp>
            <p:nvSpPr>
              <p:cNvPr id="104" name="TextBox 27"/>
              <p:cNvSpPr txBox="1">
                <a:spLocks noChangeArrowheads="1"/>
              </p:cNvSpPr>
              <p:nvPr/>
            </p:nvSpPr>
            <p:spPr bwMode="auto">
              <a:xfrm>
                <a:off x="15943344" y="18570132"/>
                <a:ext cx="574848" cy="470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2000" b="1" dirty="0"/>
                  <a:t>D4</a:t>
                </a:r>
                <a:endParaRPr lang="en-ZA" sz="2000" b="1" dirty="0"/>
              </a:p>
            </p:txBody>
          </p:sp>
        </p:grpSp>
      </p:grpSp>
      <p:sp>
        <p:nvSpPr>
          <p:cNvPr id="91" name="Rectangle 90"/>
          <p:cNvSpPr/>
          <p:nvPr/>
        </p:nvSpPr>
        <p:spPr bwMode="auto">
          <a:xfrm>
            <a:off x="5817171" y="22868589"/>
            <a:ext cx="302797" cy="4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ZA" dirty="0"/>
          </a:p>
        </p:txBody>
      </p:sp>
      <p:sp>
        <p:nvSpPr>
          <p:cNvPr id="182" name="Rectangle 181"/>
          <p:cNvSpPr/>
          <p:nvPr/>
        </p:nvSpPr>
        <p:spPr>
          <a:xfrm>
            <a:off x="486938" y="24610411"/>
            <a:ext cx="29232798" cy="1018291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576059" y="10544498"/>
            <a:ext cx="7551727" cy="10441160"/>
            <a:chOff x="1105953" y="14421868"/>
            <a:chExt cx="7551727" cy="10441160"/>
          </a:xfrm>
        </p:grpSpPr>
        <p:grpSp>
          <p:nvGrpSpPr>
            <p:cNvPr id="76" name="Group 75"/>
            <p:cNvGrpSpPr/>
            <p:nvPr/>
          </p:nvGrpSpPr>
          <p:grpSpPr>
            <a:xfrm>
              <a:off x="1105953" y="14421868"/>
              <a:ext cx="6994501" cy="10441160"/>
              <a:chOff x="529889" y="14493876"/>
              <a:chExt cx="6994501" cy="10441160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6516278" y="15548710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D1</a:t>
                </a:r>
                <a:endParaRPr lang="en-US" sz="40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516278" y="18068990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D2</a:t>
                </a:r>
                <a:endParaRPr lang="en-US" sz="4000" b="1" dirty="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1393985" y="14493876"/>
                <a:ext cx="5141130" cy="10441160"/>
                <a:chOff x="1393985" y="14493876"/>
                <a:chExt cx="5141130" cy="10441160"/>
              </a:xfrm>
            </p:grpSpPr>
            <p:pic>
              <p:nvPicPr>
                <p:cNvPr id="87" name="Picture 86" descr="4dCD4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7920" r="29441" b="6761"/>
                <a:stretch>
                  <a:fillRect/>
                </a:stretch>
              </p:blipFill>
              <p:spPr>
                <a:xfrm>
                  <a:off x="1600896" y="14493876"/>
                  <a:ext cx="4934219" cy="10441160"/>
                </a:xfrm>
                <a:prstGeom prst="rect">
                  <a:avLst/>
                </a:prstGeom>
              </p:spPr>
            </p:pic>
            <p:sp>
              <p:nvSpPr>
                <p:cNvPr id="88" name="Right Bracket 87"/>
                <p:cNvSpPr/>
                <p:nvPr/>
              </p:nvSpPr>
              <p:spPr>
                <a:xfrm>
                  <a:off x="5796198" y="14756622"/>
                  <a:ext cx="648072" cy="2520280"/>
                </a:xfrm>
                <a:prstGeom prst="righ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ight Bracket 88"/>
                <p:cNvSpPr/>
                <p:nvPr/>
              </p:nvSpPr>
              <p:spPr>
                <a:xfrm>
                  <a:off x="5796198" y="17348910"/>
                  <a:ext cx="648072" cy="2520280"/>
                </a:xfrm>
                <a:prstGeom prst="righ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Left Bracket 89"/>
                <p:cNvSpPr/>
                <p:nvPr/>
              </p:nvSpPr>
              <p:spPr>
                <a:xfrm>
                  <a:off x="1393985" y="18915233"/>
                  <a:ext cx="648072" cy="2808312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Left Bracket 91"/>
                <p:cNvSpPr/>
                <p:nvPr/>
              </p:nvSpPr>
              <p:spPr>
                <a:xfrm>
                  <a:off x="1393985" y="21795553"/>
                  <a:ext cx="648072" cy="2808312"/>
                </a:xfrm>
                <a:prstGeom prst="leftBracket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529889" y="22587641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D4</a:t>
                </a:r>
                <a:endParaRPr lang="en-US" sz="40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29889" y="19851337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/>
                  <a:t>D3</a:t>
                </a:r>
                <a:endParaRPr lang="en-US" sz="4000" b="1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2104952" y="15069940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92D050"/>
                  </a:solidFill>
                </a:rPr>
                <a:t>C16-84C</a:t>
              </a:r>
              <a:endParaRPr lang="en-US" sz="3600" dirty="0">
                <a:solidFill>
                  <a:srgbClr val="92D05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16920" y="17518212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70C0"/>
                  </a:solidFill>
                </a:rPr>
                <a:t>C130-159C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93384" y="22558772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92D050"/>
                  </a:solidFill>
                </a:rPr>
                <a:t>C303-345C</a:t>
              </a:r>
              <a:endParaRPr lang="en-US" sz="36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930297" y="16052952"/>
            <a:ext cx="5267618" cy="4648736"/>
            <a:chOff x="7960069" y="18486100"/>
            <a:chExt cx="5267618" cy="4648736"/>
          </a:xfrm>
        </p:grpSpPr>
        <p:pic>
          <p:nvPicPr>
            <p:cNvPr id="72" name="Picture 3" descr="C:\Users\09800236\Dropbox\CD4 Redox Paper I\Figures\TIFF Files\Figure 4.tif"/>
            <p:cNvPicPr>
              <a:picLocks noChangeAspect="1" noChangeArrowheads="1"/>
            </p:cNvPicPr>
            <p:nvPr/>
          </p:nvPicPr>
          <p:blipFill rotWithShape="1">
            <a:blip r:embed="rId13" cstate="print"/>
            <a:srcRect t="22721" r="47314" b="6164"/>
            <a:stretch/>
          </p:blipFill>
          <p:spPr bwMode="auto">
            <a:xfrm>
              <a:off x="7960069" y="18922684"/>
              <a:ext cx="5267618" cy="421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513664" y="18486100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</a:t>
              </a:r>
              <a:r>
                <a:rPr lang="en-US" sz="2000" dirty="0" smtClean="0"/>
                <a:t>  </a:t>
              </a:r>
              <a:r>
                <a:rPr lang="en-US" sz="2400" b="1" dirty="0" smtClean="0"/>
                <a:t>1          2           3     4     5</a:t>
              </a:r>
              <a:endParaRPr lang="en-US" sz="24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230844" y="16299506"/>
            <a:ext cx="6332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Figure 1: A) </a:t>
            </a:r>
            <a:r>
              <a:rPr lang="en-US" sz="2200" dirty="0" smtClean="0"/>
              <a:t>Ecto-domains of CD4 1-4. The disulphide bonds in D1, 2 and 4 are shown in space filling mode. (generated using </a:t>
            </a:r>
            <a:r>
              <a:rPr lang="en-US" sz="2200" dirty="0" err="1" smtClean="0"/>
              <a:t>PyMOL</a:t>
            </a:r>
            <a:r>
              <a:rPr lang="en-US" sz="2200" dirty="0"/>
              <a:t> </a:t>
            </a:r>
            <a:r>
              <a:rPr lang="en-US" sz="2200" dirty="0" smtClean="0"/>
              <a:t>from PDB ID 1WIQ)</a:t>
            </a:r>
            <a:r>
              <a:rPr lang="en-US" sz="2200" baseline="30000" dirty="0" smtClean="0"/>
              <a:t>1.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B) </a:t>
            </a:r>
            <a:r>
              <a:rPr lang="en-US" sz="2200" dirty="0" smtClean="0"/>
              <a:t>Schematic depicting full-length, oxidised, monomeric CD4 as found on the resting T-cell. The D1 and 4 disulphides are structural whereas the D2 disulphide bond belongs to the allosteric family of disulphide bonds.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C) </a:t>
            </a:r>
            <a:r>
              <a:rPr lang="en-US" sz="2200" dirty="0" smtClean="0"/>
              <a:t>1=gp120 control, 2=molecular weight marker, 3=pre-bound CD4 redox isomers, 4=gp120-CD4 bound fraction, 5=unbound CD4 fraction.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 smtClean="0"/>
              <a:t>SDS-PAGE showing that only the partially reduced 2dCD4</a:t>
            </a:r>
            <a:r>
              <a:rPr lang="en-US" sz="2200" baseline="30000" dirty="0" smtClean="0"/>
              <a:t>R1 </a:t>
            </a:r>
            <a:r>
              <a:rPr lang="en-US" sz="2200" dirty="0" smtClean="0"/>
              <a:t>species is capable of binding CD4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0191" y="21700038"/>
            <a:ext cx="29232798" cy="260734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Hypothesis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Gp120 is capable of binding a CD4 species in which its </a:t>
            </a:r>
            <a:r>
              <a:rPr lang="en-US" sz="3600" dirty="0" smtClean="0">
                <a:solidFill>
                  <a:srgbClr val="92D050"/>
                </a:solidFill>
              </a:rPr>
              <a:t>1</a:t>
            </a:r>
            <a:r>
              <a:rPr lang="en-US" sz="3600" baseline="30000" dirty="0" smtClean="0">
                <a:solidFill>
                  <a:srgbClr val="92D050"/>
                </a:solidFill>
              </a:rPr>
              <a:t>st</a:t>
            </a:r>
            <a:r>
              <a:rPr lang="en-US" sz="3600" dirty="0" smtClean="0">
                <a:solidFill>
                  <a:srgbClr val="92D050"/>
                </a:solidFill>
              </a:rPr>
              <a:t> domain, structural disulphide bond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oxidised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and its </a:t>
            </a:r>
            <a:r>
              <a:rPr lang="en-US" sz="3600" dirty="0" smtClean="0">
                <a:solidFill>
                  <a:schemeClr val="accent1"/>
                </a:solidFill>
              </a:rPr>
              <a:t>2</a:t>
            </a:r>
            <a:r>
              <a:rPr lang="en-US" sz="3600" baseline="30000" dirty="0" smtClean="0">
                <a:solidFill>
                  <a:schemeClr val="accent1"/>
                </a:solidFill>
              </a:rPr>
              <a:t>nd</a:t>
            </a:r>
            <a:r>
              <a:rPr lang="en-US" sz="3600" dirty="0" smtClean="0">
                <a:solidFill>
                  <a:schemeClr val="accent1"/>
                </a:solidFill>
              </a:rPr>
              <a:t> domain, allosteric disulphide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is </a:t>
            </a:r>
            <a:r>
              <a:rPr lang="en-US" sz="3600" u="sng" dirty="0" smtClean="0">
                <a:solidFill>
                  <a:schemeClr val="bg1">
                    <a:lumMod val="50000"/>
                  </a:schemeClr>
                </a:solidFill>
              </a:rPr>
              <a:t>reduced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Aim</a:t>
            </a:r>
          </a:p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To characterise the structural implications of CD4 redox biology on gp120 binding to aid design of anti-CD4 directed immunogens for HIV-1 development.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818849" y="33563820"/>
            <a:ext cx="109376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Figure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3 (right):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US" sz="2200" dirty="0" smtClean="0"/>
              <a:t>Reducing </a:t>
            </a:r>
            <a:r>
              <a:rPr lang="en-US" sz="2200" dirty="0"/>
              <a:t>(top) and non-reducing (bottom) SDS-PAGE of C</a:t>
            </a:r>
            <a:r>
              <a:rPr lang="el-GR" sz="2200" dirty="0"/>
              <a:t>Δ</a:t>
            </a:r>
            <a:r>
              <a:rPr lang="en-US" sz="2200" dirty="0"/>
              <a:t>A 2dCD4 mutations used to knock out the disulphide bonds in D1 (C16A/C84A), D2 (C130A/C159A) and D1 and D2 (C</a:t>
            </a:r>
            <a:r>
              <a:rPr lang="el-GR" sz="2200" dirty="0"/>
              <a:t>Δ</a:t>
            </a:r>
            <a:r>
              <a:rPr lang="en-US" sz="2200" dirty="0" smtClean="0"/>
              <a:t>A) and schematic to show how this is depicted.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B) </a:t>
            </a:r>
            <a:r>
              <a:rPr lang="en-US" sz="2200" dirty="0" smtClean="0"/>
              <a:t>SANS experiment strategy. </a:t>
            </a:r>
            <a:endParaRPr lang="en-ZA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9619728" y="24789508"/>
            <a:ext cx="9978689" cy="5932282"/>
            <a:chOff x="736800" y="27816513"/>
            <a:chExt cx="9978689" cy="5932282"/>
          </a:xfrm>
        </p:grpSpPr>
        <p:pic>
          <p:nvPicPr>
            <p:cNvPr id="160" name="Picture 4" descr="C:\Documents and Settings\09800236\Desktop\CD4 Intermediates.tif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l="27734" t="62157" r="32261"/>
            <a:stretch/>
          </p:blipFill>
          <p:spPr bwMode="auto">
            <a:xfrm>
              <a:off x="9216912" y="31669697"/>
              <a:ext cx="792088" cy="2079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" name="Group 162"/>
            <p:cNvGrpSpPr/>
            <p:nvPr/>
          </p:nvGrpSpPr>
          <p:grpSpPr>
            <a:xfrm>
              <a:off x="736800" y="27816513"/>
              <a:ext cx="9978689" cy="5727969"/>
              <a:chOff x="736800" y="27816513"/>
              <a:chExt cx="9978689" cy="5727969"/>
            </a:xfrm>
          </p:grpSpPr>
          <p:pic>
            <p:nvPicPr>
              <p:cNvPr id="159" name="Picture 4" descr="C:\Documents and Settings\09800236\Desktop\CD4 Intermediates.tif"/>
              <p:cNvPicPr>
                <a:picLocks noChangeAspect="1" noChangeArrowheads="1"/>
              </p:cNvPicPr>
              <p:nvPr/>
            </p:nvPicPr>
            <p:blipFill rotWithShape="1">
              <a:blip r:embed="rId14" cstate="print"/>
              <a:srcRect l="24589" t="36684" r="24497" b="36735"/>
              <a:stretch/>
            </p:blipFill>
            <p:spPr bwMode="auto">
              <a:xfrm rot="10800000">
                <a:off x="9632513" y="30017561"/>
                <a:ext cx="1008112" cy="146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6" name="Group 155"/>
              <p:cNvGrpSpPr/>
              <p:nvPr/>
            </p:nvGrpSpPr>
            <p:grpSpPr>
              <a:xfrm>
                <a:off x="736800" y="27816513"/>
                <a:ext cx="5114066" cy="5727969"/>
                <a:chOff x="736800" y="27816513"/>
                <a:chExt cx="5114066" cy="5727969"/>
              </a:xfrm>
            </p:grpSpPr>
            <p:pic>
              <p:nvPicPr>
                <p:cNvPr id="73" name="Picture 53" descr="Figure 1.tif"/>
                <p:cNvPicPr>
                  <a:picLocks noChangeAspect="1"/>
                </p:cNvPicPr>
                <p:nvPr/>
              </p:nvPicPr>
              <p:blipFill rotWithShape="1">
                <a:blip r:embed="rId15" cstate="print"/>
                <a:srcRect l="55893" b="43341"/>
                <a:stretch/>
              </p:blipFill>
              <p:spPr bwMode="auto">
                <a:xfrm>
                  <a:off x="827667" y="27816513"/>
                  <a:ext cx="5023199" cy="57279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5" name="Rectangle 154"/>
                <p:cNvSpPr/>
                <p:nvPr/>
              </p:nvSpPr>
              <p:spPr>
                <a:xfrm>
                  <a:off x="736800" y="28603496"/>
                  <a:ext cx="550226" cy="6760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5744561" y="27899493"/>
                <a:ext cx="4970928" cy="5517470"/>
                <a:chOff x="5768556" y="27887316"/>
                <a:chExt cx="4970928" cy="551747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007001" y="27887316"/>
                  <a:ext cx="3732483" cy="5517470"/>
                  <a:chOff x="-1014897" y="33734474"/>
                  <a:chExt cx="3732483" cy="5517470"/>
                </a:xfrm>
              </p:grpSpPr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635782" y="33734474"/>
                    <a:ext cx="2081804" cy="3494110"/>
                    <a:chOff x="742443" y="33941946"/>
                    <a:chExt cx="1551120" cy="2836961"/>
                  </a:xfrm>
                </p:grpSpPr>
                <p:pic>
                  <p:nvPicPr>
                    <p:cNvPr id="191" name="Picture 4" descr="C:\Documents and Settings\09800236\Desktop\CD4 Intermediates.tif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4" cstate="print"/>
                    <a:srcRect l="22970" t="36684" r="26115" b="38038"/>
                    <a:stretch/>
                  </p:blipFill>
                  <p:spPr bwMode="auto">
                    <a:xfrm>
                      <a:off x="742443" y="35651307"/>
                      <a:ext cx="751129" cy="1127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2" name="Picture 4" descr="C:\Documents and Settings\09800236\Desktop\CD4 Intermediates.t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b="75385"/>
                    <a:stretch>
                      <a:fillRect/>
                    </a:stretch>
                  </p:blipFill>
                  <p:spPr bwMode="auto">
                    <a:xfrm>
                      <a:off x="819958" y="33941946"/>
                      <a:ext cx="1473605" cy="109784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3" name="Picture 4" descr="C:\Documents and Settings\09800236\Desktop\CD4 Intermediates.t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 l="33052" t="63110" r="39876" b="24582"/>
                    <a:stretch>
                      <a:fillRect/>
                    </a:stretch>
                  </p:blipFill>
                  <p:spPr bwMode="auto">
                    <a:xfrm>
                      <a:off x="1294104" y="35088088"/>
                      <a:ext cx="398935" cy="5489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129883" y="33948269"/>
                    <a:ext cx="808800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/>
                      <a:t>C</a:t>
                    </a:r>
                    <a:r>
                      <a:rPr lang="el-GR" sz="2800" b="1" dirty="0" smtClean="0"/>
                      <a:t>Δ</a:t>
                    </a:r>
                    <a:r>
                      <a:rPr lang="en-US" sz="2800" b="1" dirty="0" smtClean="0"/>
                      <a:t>A</a:t>
                    </a:r>
                  </a:p>
                  <a:p>
                    <a:pPr algn="ctr"/>
                    <a:r>
                      <a:rPr lang="en-US" sz="2800" b="1" dirty="0" smtClean="0"/>
                      <a:t>(R2)</a:t>
                    </a:r>
                    <a:endParaRPr lang="en-US" sz="2800" b="1" dirty="0"/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-1014897" y="35841814"/>
                    <a:ext cx="1940534" cy="1815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>
                        <a:solidFill>
                          <a:srgbClr val="92D050"/>
                        </a:solidFill>
                      </a:rPr>
                      <a:t>C16A-C84A </a:t>
                    </a:r>
                    <a:r>
                      <a:rPr lang="en-US" sz="2800" b="1" dirty="0" smtClean="0">
                        <a:solidFill>
                          <a:sysClr val="windowText" lastClr="000000"/>
                        </a:solidFill>
                      </a:rPr>
                      <a:t>(R2) </a:t>
                    </a:r>
                    <a:r>
                      <a:rPr lang="en-US" sz="2800" b="1" dirty="0" smtClean="0"/>
                      <a:t>&amp; </a:t>
                    </a:r>
                  </a:p>
                  <a:p>
                    <a:pPr algn="ctr"/>
                    <a:r>
                      <a:rPr lang="en-US" sz="2800" b="1" dirty="0" smtClean="0">
                        <a:solidFill>
                          <a:srgbClr val="0070C0"/>
                        </a:solidFill>
                      </a:rPr>
                      <a:t>C130A-C159A (R1)</a:t>
                    </a:r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-47502" y="38297837"/>
                    <a:ext cx="1110796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 smtClean="0"/>
                      <a:t>WT</a:t>
                    </a:r>
                  </a:p>
                  <a:p>
                    <a:pPr algn="ctr"/>
                    <a:r>
                      <a:rPr lang="en-US" sz="2800" b="1" dirty="0" smtClean="0"/>
                      <a:t>(Ox)</a:t>
                    </a:r>
                    <a:endParaRPr lang="en-US" sz="2800" b="1" dirty="0"/>
                  </a:p>
                </p:txBody>
              </p:sp>
            </p:grpSp>
            <p:cxnSp>
              <p:nvCxnSpPr>
                <p:cNvPr id="31" name="Curved Connector 30"/>
                <p:cNvCxnSpPr/>
                <p:nvPr/>
              </p:nvCxnSpPr>
              <p:spPr>
                <a:xfrm flipV="1">
                  <a:off x="5895161" y="31081430"/>
                  <a:ext cx="1478204" cy="1314671"/>
                </a:xfrm>
                <a:prstGeom prst="curvedConnector3">
                  <a:avLst/>
                </a:prstGeom>
                <a:ln w="38100">
                  <a:solidFill>
                    <a:srgbClr val="0070C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urved Connector 64"/>
                <p:cNvCxnSpPr/>
                <p:nvPr/>
              </p:nvCxnSpPr>
              <p:spPr>
                <a:xfrm rot="5400000" flipH="1" flipV="1">
                  <a:off x="5625556" y="30379822"/>
                  <a:ext cx="1606757" cy="1320758"/>
                </a:xfrm>
                <a:prstGeom prst="curvedConnector3">
                  <a:avLst>
                    <a:gd name="adj1" fmla="val 99796"/>
                  </a:avLst>
                </a:prstGeom>
                <a:ln w="38100">
                  <a:solidFill>
                    <a:srgbClr val="92D05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urved Connector 134"/>
                <p:cNvCxnSpPr>
                  <a:endCxn id="196" idx="1"/>
                </p:cNvCxnSpPr>
                <p:nvPr/>
              </p:nvCxnSpPr>
              <p:spPr>
                <a:xfrm flipV="1">
                  <a:off x="5873363" y="28578165"/>
                  <a:ext cx="2278418" cy="1539983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>
                  <a:off x="5895161" y="32762649"/>
                  <a:ext cx="2151796" cy="10899"/>
                </a:xfrm>
                <a:prstGeom prst="straightConnector1">
                  <a:avLst/>
                </a:prstGeom>
                <a:ln w="3810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34" name="TextBox 233"/>
          <p:cNvSpPr txBox="1"/>
          <p:nvPr/>
        </p:nvSpPr>
        <p:spPr>
          <a:xfrm>
            <a:off x="12170393" y="39643453"/>
            <a:ext cx="563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References and Acknowledgements: </a:t>
            </a:r>
          </a:p>
          <a:p>
            <a:pPr algn="ctr"/>
            <a:endParaRPr lang="en-US" sz="2800" dirty="0"/>
          </a:p>
        </p:txBody>
      </p:sp>
      <p:pic>
        <p:nvPicPr>
          <p:cNvPr id="94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16"/>
          <a:srcRect l="3616" t="36163" r="42141" b="15620"/>
          <a:stretch/>
        </p:blipFill>
        <p:spPr>
          <a:xfrm>
            <a:off x="646503" y="25372442"/>
            <a:ext cx="7896109" cy="3948059"/>
          </a:xfrm>
          <a:prstGeom prst="rect">
            <a:avLst/>
          </a:prstGeom>
        </p:spPr>
      </p:pic>
      <p:pic>
        <p:nvPicPr>
          <p:cNvPr id="97" name="Content Placeholder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7731" y="29892608"/>
            <a:ext cx="7699227" cy="3860459"/>
          </a:xfrm>
          <a:prstGeom prst="rect">
            <a:avLst/>
          </a:prstGeom>
        </p:spPr>
      </p:pic>
      <p:sp>
        <p:nvSpPr>
          <p:cNvPr id="128" name="Text Placeholder 7"/>
          <p:cNvSpPr txBox="1">
            <a:spLocks/>
          </p:cNvSpPr>
          <p:nvPr/>
        </p:nvSpPr>
        <p:spPr>
          <a:xfrm>
            <a:off x="-1135408" y="29222443"/>
            <a:ext cx="11543505" cy="823912"/>
          </a:xfrm>
          <a:prstGeom prst="rect">
            <a:avLst/>
          </a:prstGeom>
        </p:spPr>
        <p:txBody>
          <a:bodyPr vert="horz" lIns="216201" tIns="108100" rIns="216201" bIns="108100" rtlCol="0">
            <a:noAutofit/>
          </a:bodyPr>
          <a:lstStyle>
            <a:lvl1pPr marL="810753" indent="-810753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6631" indent="-675627" algn="l" defTabSz="21620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2509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3513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4517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45520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6524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7528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8531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3200" i="1" dirty="0" smtClean="0"/>
              <a:t>Brevibacillus choshinensis </a:t>
            </a:r>
            <a:r>
              <a:rPr lang="en-GB" sz="3200" dirty="0" smtClean="0"/>
              <a:t>expressed 2dCD4-WT</a:t>
            </a:r>
            <a:endParaRPr lang="en-GB" sz="3200" dirty="0"/>
          </a:p>
        </p:txBody>
      </p:sp>
      <p:sp>
        <p:nvSpPr>
          <p:cNvPr id="129" name="Text Placeholder 7"/>
          <p:cNvSpPr txBox="1">
            <a:spLocks/>
          </p:cNvSpPr>
          <p:nvPr/>
        </p:nvSpPr>
        <p:spPr>
          <a:xfrm>
            <a:off x="1084590" y="24760162"/>
            <a:ext cx="7069034" cy="823912"/>
          </a:xfrm>
          <a:prstGeom prst="rect">
            <a:avLst/>
          </a:prstGeom>
        </p:spPr>
        <p:txBody>
          <a:bodyPr vert="horz" lIns="216201" tIns="108100" rIns="216201" bIns="108100" rtlCol="0">
            <a:noAutofit/>
          </a:bodyPr>
          <a:lstStyle>
            <a:lvl1pPr marL="810753" indent="-810753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6631" indent="-675627" algn="l" defTabSz="21620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2509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3513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4517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45520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6524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7528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8531" indent="-540502" algn="l" defTabSz="21620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i="1" dirty="0" smtClean="0"/>
              <a:t>Escherichia coli </a:t>
            </a:r>
            <a:r>
              <a:rPr lang="en-GB" sz="3200" dirty="0" smtClean="0"/>
              <a:t>expressed 2dCD4-WT</a:t>
            </a:r>
            <a:endParaRPr lang="en-GB" sz="3200" dirty="0"/>
          </a:p>
        </p:txBody>
      </p:sp>
      <p:sp>
        <p:nvSpPr>
          <p:cNvPr id="130" name="Rounded Rectangle 129"/>
          <p:cNvSpPr/>
          <p:nvPr/>
        </p:nvSpPr>
        <p:spPr>
          <a:xfrm>
            <a:off x="626170" y="24764916"/>
            <a:ext cx="8031510" cy="9706862"/>
          </a:xfrm>
          <a:custGeom>
            <a:avLst/>
            <a:gdLst>
              <a:gd name="connsiteX0" fmla="*/ 0 w 7550478"/>
              <a:gd name="connsiteY0" fmla="*/ 1258438 h 12103369"/>
              <a:gd name="connsiteX1" fmla="*/ 1258438 w 7550478"/>
              <a:gd name="connsiteY1" fmla="*/ 0 h 12103369"/>
              <a:gd name="connsiteX2" fmla="*/ 6292040 w 7550478"/>
              <a:gd name="connsiteY2" fmla="*/ 0 h 12103369"/>
              <a:gd name="connsiteX3" fmla="*/ 7550478 w 7550478"/>
              <a:gd name="connsiteY3" fmla="*/ 1258438 h 12103369"/>
              <a:gd name="connsiteX4" fmla="*/ 7550478 w 7550478"/>
              <a:gd name="connsiteY4" fmla="*/ 10844931 h 12103369"/>
              <a:gd name="connsiteX5" fmla="*/ 6292040 w 7550478"/>
              <a:gd name="connsiteY5" fmla="*/ 12103369 h 12103369"/>
              <a:gd name="connsiteX6" fmla="*/ 1258438 w 7550478"/>
              <a:gd name="connsiteY6" fmla="*/ 12103369 h 12103369"/>
              <a:gd name="connsiteX7" fmla="*/ 0 w 7550478"/>
              <a:gd name="connsiteY7" fmla="*/ 10844931 h 12103369"/>
              <a:gd name="connsiteX8" fmla="*/ 0 w 7550478"/>
              <a:gd name="connsiteY8" fmla="*/ 1258438 h 12103369"/>
              <a:gd name="connsiteX0" fmla="*/ 0 w 7588578"/>
              <a:gd name="connsiteY0" fmla="*/ 1258438 h 12103369"/>
              <a:gd name="connsiteX1" fmla="*/ 1258438 w 7588578"/>
              <a:gd name="connsiteY1" fmla="*/ 0 h 12103369"/>
              <a:gd name="connsiteX2" fmla="*/ 6292040 w 7588578"/>
              <a:gd name="connsiteY2" fmla="*/ 0 h 12103369"/>
              <a:gd name="connsiteX3" fmla="*/ 7588578 w 7588578"/>
              <a:gd name="connsiteY3" fmla="*/ 744088 h 12103369"/>
              <a:gd name="connsiteX4" fmla="*/ 7550478 w 7588578"/>
              <a:gd name="connsiteY4" fmla="*/ 10844931 h 12103369"/>
              <a:gd name="connsiteX5" fmla="*/ 6292040 w 7588578"/>
              <a:gd name="connsiteY5" fmla="*/ 12103369 h 12103369"/>
              <a:gd name="connsiteX6" fmla="*/ 1258438 w 7588578"/>
              <a:gd name="connsiteY6" fmla="*/ 12103369 h 12103369"/>
              <a:gd name="connsiteX7" fmla="*/ 0 w 7588578"/>
              <a:gd name="connsiteY7" fmla="*/ 10844931 h 12103369"/>
              <a:gd name="connsiteX8" fmla="*/ 0 w 7588578"/>
              <a:gd name="connsiteY8" fmla="*/ 1258438 h 12103369"/>
              <a:gd name="connsiteX0" fmla="*/ 0 w 7626678"/>
              <a:gd name="connsiteY0" fmla="*/ 649473 h 12104004"/>
              <a:gd name="connsiteX1" fmla="*/ 1296538 w 7626678"/>
              <a:gd name="connsiteY1" fmla="*/ 635 h 12104004"/>
              <a:gd name="connsiteX2" fmla="*/ 6330140 w 7626678"/>
              <a:gd name="connsiteY2" fmla="*/ 635 h 12104004"/>
              <a:gd name="connsiteX3" fmla="*/ 7626678 w 7626678"/>
              <a:gd name="connsiteY3" fmla="*/ 744723 h 12104004"/>
              <a:gd name="connsiteX4" fmla="*/ 7588578 w 7626678"/>
              <a:gd name="connsiteY4" fmla="*/ 10845566 h 12104004"/>
              <a:gd name="connsiteX5" fmla="*/ 6330140 w 7626678"/>
              <a:gd name="connsiteY5" fmla="*/ 12104004 h 12104004"/>
              <a:gd name="connsiteX6" fmla="*/ 1296538 w 7626678"/>
              <a:gd name="connsiteY6" fmla="*/ 12104004 h 12104004"/>
              <a:gd name="connsiteX7" fmla="*/ 38100 w 7626678"/>
              <a:gd name="connsiteY7" fmla="*/ 10845566 h 12104004"/>
              <a:gd name="connsiteX8" fmla="*/ 0 w 7626678"/>
              <a:gd name="connsiteY8" fmla="*/ 649473 h 12104004"/>
              <a:gd name="connsiteX0" fmla="*/ 0 w 7626678"/>
              <a:gd name="connsiteY0" fmla="*/ 649473 h 12104004"/>
              <a:gd name="connsiteX1" fmla="*/ 1296538 w 7626678"/>
              <a:gd name="connsiteY1" fmla="*/ 635 h 12104004"/>
              <a:gd name="connsiteX2" fmla="*/ 6330140 w 7626678"/>
              <a:gd name="connsiteY2" fmla="*/ 635 h 12104004"/>
              <a:gd name="connsiteX3" fmla="*/ 7626678 w 7626678"/>
              <a:gd name="connsiteY3" fmla="*/ 744723 h 12104004"/>
              <a:gd name="connsiteX4" fmla="*/ 7588578 w 7626678"/>
              <a:gd name="connsiteY4" fmla="*/ 11340866 h 12104004"/>
              <a:gd name="connsiteX5" fmla="*/ 6330140 w 7626678"/>
              <a:gd name="connsiteY5" fmla="*/ 12104004 h 12104004"/>
              <a:gd name="connsiteX6" fmla="*/ 1296538 w 7626678"/>
              <a:gd name="connsiteY6" fmla="*/ 12104004 h 12104004"/>
              <a:gd name="connsiteX7" fmla="*/ 38100 w 7626678"/>
              <a:gd name="connsiteY7" fmla="*/ 10845566 h 12104004"/>
              <a:gd name="connsiteX8" fmla="*/ 0 w 7626678"/>
              <a:gd name="connsiteY8" fmla="*/ 649473 h 12104004"/>
              <a:gd name="connsiteX0" fmla="*/ 0 w 7626678"/>
              <a:gd name="connsiteY0" fmla="*/ 649473 h 12104146"/>
              <a:gd name="connsiteX1" fmla="*/ 1296538 w 7626678"/>
              <a:gd name="connsiteY1" fmla="*/ 635 h 12104146"/>
              <a:gd name="connsiteX2" fmla="*/ 6330140 w 7626678"/>
              <a:gd name="connsiteY2" fmla="*/ 635 h 12104146"/>
              <a:gd name="connsiteX3" fmla="*/ 7626678 w 7626678"/>
              <a:gd name="connsiteY3" fmla="*/ 744723 h 12104146"/>
              <a:gd name="connsiteX4" fmla="*/ 7588578 w 7626678"/>
              <a:gd name="connsiteY4" fmla="*/ 11340866 h 12104146"/>
              <a:gd name="connsiteX5" fmla="*/ 6330140 w 7626678"/>
              <a:gd name="connsiteY5" fmla="*/ 12104004 h 12104146"/>
              <a:gd name="connsiteX6" fmla="*/ 1296538 w 7626678"/>
              <a:gd name="connsiteY6" fmla="*/ 12104004 h 12104146"/>
              <a:gd name="connsiteX7" fmla="*/ 38100 w 7626678"/>
              <a:gd name="connsiteY7" fmla="*/ 11436116 h 12104146"/>
              <a:gd name="connsiteX8" fmla="*/ 0 w 7626678"/>
              <a:gd name="connsiteY8" fmla="*/ 649473 h 12104146"/>
              <a:gd name="connsiteX0" fmla="*/ 0 w 7626678"/>
              <a:gd name="connsiteY0" fmla="*/ 649473 h 12104146"/>
              <a:gd name="connsiteX1" fmla="*/ 1296538 w 7626678"/>
              <a:gd name="connsiteY1" fmla="*/ 635 h 12104146"/>
              <a:gd name="connsiteX2" fmla="*/ 6330140 w 7626678"/>
              <a:gd name="connsiteY2" fmla="*/ 635 h 12104146"/>
              <a:gd name="connsiteX3" fmla="*/ 7626678 w 7626678"/>
              <a:gd name="connsiteY3" fmla="*/ 649473 h 12104146"/>
              <a:gd name="connsiteX4" fmla="*/ 7588578 w 7626678"/>
              <a:gd name="connsiteY4" fmla="*/ 11340866 h 12104146"/>
              <a:gd name="connsiteX5" fmla="*/ 6330140 w 7626678"/>
              <a:gd name="connsiteY5" fmla="*/ 12104004 h 12104146"/>
              <a:gd name="connsiteX6" fmla="*/ 1296538 w 7626678"/>
              <a:gd name="connsiteY6" fmla="*/ 12104004 h 12104146"/>
              <a:gd name="connsiteX7" fmla="*/ 38100 w 7626678"/>
              <a:gd name="connsiteY7" fmla="*/ 11436116 h 12104146"/>
              <a:gd name="connsiteX8" fmla="*/ 0 w 7626678"/>
              <a:gd name="connsiteY8" fmla="*/ 649473 h 1210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6678" h="12104146">
                <a:moveTo>
                  <a:pt x="0" y="649473"/>
                </a:moveTo>
                <a:cubicBezTo>
                  <a:pt x="0" y="-45543"/>
                  <a:pt x="601522" y="635"/>
                  <a:pt x="1296538" y="635"/>
                </a:cubicBezTo>
                <a:lnTo>
                  <a:pt x="6330140" y="635"/>
                </a:lnTo>
                <a:cubicBezTo>
                  <a:pt x="7025156" y="635"/>
                  <a:pt x="7626678" y="-45543"/>
                  <a:pt x="7626678" y="649473"/>
                </a:cubicBezTo>
                <a:cubicBezTo>
                  <a:pt x="7626678" y="3844971"/>
                  <a:pt x="7588578" y="8145368"/>
                  <a:pt x="7588578" y="11340866"/>
                </a:cubicBezTo>
                <a:cubicBezTo>
                  <a:pt x="7588578" y="12035882"/>
                  <a:pt x="7025156" y="12104004"/>
                  <a:pt x="6330140" y="12104004"/>
                </a:cubicBezTo>
                <a:lnTo>
                  <a:pt x="1296538" y="12104004"/>
                </a:lnTo>
                <a:cubicBezTo>
                  <a:pt x="601522" y="12104004"/>
                  <a:pt x="38100" y="12131132"/>
                  <a:pt x="38100" y="11436116"/>
                </a:cubicBezTo>
                <a:lnTo>
                  <a:pt x="0" y="649473"/>
                </a:lnTo>
                <a:close/>
              </a:path>
            </a:pathLst>
          </a:cu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5526099" y="33708436"/>
            <a:ext cx="2222670" cy="646986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</a:t>
            </a:r>
            <a:r>
              <a:rPr lang="en-GB" sz="1600" baseline="-25000" dirty="0" smtClean="0">
                <a:solidFill>
                  <a:srgbClr val="FF0000"/>
                </a:solidFill>
              </a:rPr>
              <a:t>2</a:t>
            </a:r>
            <a:r>
              <a:rPr lang="en-GB" sz="16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GB" sz="1600" dirty="0" smtClean="0">
                <a:solidFill>
                  <a:srgbClr val="00FF00"/>
                </a:solidFill>
              </a:rPr>
              <a:t>100mM Bicine pH 8.0</a:t>
            </a:r>
            <a:endParaRPr lang="en-GB" sz="1600" dirty="0">
              <a:solidFill>
                <a:srgbClr val="00FF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64191" y="33666025"/>
            <a:ext cx="1820872" cy="715089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Fluorescence vs temperature (</a:t>
            </a:r>
            <a:r>
              <a:rPr lang="en-GB" sz="1800" dirty="0" smtClean="0">
                <a:latin typeface="Calibri" panose="020F0502020204030204" pitchFamily="34" charset="0"/>
              </a:rPr>
              <a:t>°C</a:t>
            </a:r>
            <a:r>
              <a:rPr lang="en-GB" sz="1400" dirty="0" smtClean="0">
                <a:latin typeface="Calibri" panose="020F0502020204030204" pitchFamily="34" charset="0"/>
              </a:rPr>
              <a:t>)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828209" y="32482202"/>
            <a:ext cx="10965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Figure 2 (left): </a:t>
            </a:r>
            <a:r>
              <a:rPr lang="en-GB" sz="2200" dirty="0" smtClean="0"/>
              <a:t>Thermal shift assay denaturation profile of 2dCD4-WT expressed in </a:t>
            </a:r>
            <a:r>
              <a:rPr lang="en-GB" sz="2200" i="1" dirty="0" smtClean="0"/>
              <a:t>E.coli </a:t>
            </a:r>
            <a:r>
              <a:rPr lang="en-GB" sz="2200" dirty="0" smtClean="0"/>
              <a:t>(top) and </a:t>
            </a:r>
            <a:r>
              <a:rPr lang="en-GB" sz="2200" i="1" dirty="0" smtClean="0"/>
              <a:t>B.choshinensis </a:t>
            </a:r>
            <a:r>
              <a:rPr lang="en-GB" sz="2200" dirty="0" smtClean="0"/>
              <a:t>(bottom) measuring SYPRO orange fluorophore fluorescence versus temperature. 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1832" y="24591904"/>
            <a:ext cx="5991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Deuteration of 2dCD4</a:t>
            </a:r>
            <a:endParaRPr lang="en-US" sz="48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224505" y="30802849"/>
            <a:ext cx="9015581" cy="3701284"/>
            <a:chOff x="9581383" y="25412501"/>
            <a:chExt cx="9015581" cy="3701284"/>
          </a:xfrm>
        </p:grpSpPr>
        <p:grpSp>
          <p:nvGrpSpPr>
            <p:cNvPr id="133" name="Group 132"/>
            <p:cNvGrpSpPr/>
            <p:nvPr/>
          </p:nvGrpSpPr>
          <p:grpSpPr>
            <a:xfrm>
              <a:off x="15711566" y="27342727"/>
              <a:ext cx="2877264" cy="1718807"/>
              <a:chOff x="2438330" y="5127873"/>
              <a:chExt cx="1974766" cy="1053139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2438330" y="5127873"/>
                <a:ext cx="1974766" cy="1053139"/>
                <a:chOff x="2499863" y="4056754"/>
                <a:chExt cx="1974766" cy="1053139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2523355" y="4056754"/>
                  <a:ext cx="1951274" cy="1053139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Cloud 146"/>
                <p:cNvSpPr/>
                <p:nvPr/>
              </p:nvSpPr>
              <p:spPr>
                <a:xfrm>
                  <a:off x="2943581" y="4104390"/>
                  <a:ext cx="1487099" cy="963827"/>
                </a:xfrm>
                <a:prstGeom prst="cloud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800" dirty="0" smtClean="0"/>
                    <a:t>gp120</a:t>
                  </a:r>
                  <a:endParaRPr lang="en-GB" sz="2800" dirty="0"/>
                </a:p>
              </p:txBody>
            </p:sp>
            <p:grpSp>
              <p:nvGrpSpPr>
                <p:cNvPr id="148" name="Group 147"/>
                <p:cNvGrpSpPr/>
                <p:nvPr/>
              </p:nvGrpSpPr>
              <p:grpSpPr>
                <a:xfrm>
                  <a:off x="2499863" y="4306841"/>
                  <a:ext cx="1315905" cy="783278"/>
                  <a:chOff x="1018542" y="4301012"/>
                  <a:chExt cx="1315905" cy="783278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1241361" y="4301012"/>
                    <a:ext cx="220898" cy="783278"/>
                    <a:chOff x="3401299" y="4293990"/>
                    <a:chExt cx="220898" cy="783278"/>
                  </a:xfrm>
                </p:grpSpPr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3401299" y="4689140"/>
                      <a:ext cx="220898" cy="38812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800" dirty="0"/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3401299" y="4293990"/>
                      <a:ext cx="220898" cy="38812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1399566" y="4802106"/>
                    <a:ext cx="407747" cy="188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chemeClr val="bg1"/>
                        </a:solidFill>
                      </a:rPr>
                      <a:t>-SH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1018542" y="4802106"/>
                    <a:ext cx="407747" cy="188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chemeClr val="bg1"/>
                        </a:solidFill>
                      </a:rPr>
                      <a:t>HS-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1181922" y="4394204"/>
                    <a:ext cx="1152525" cy="188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chemeClr val="bg1"/>
                        </a:solidFill>
                      </a:rPr>
                      <a:t>-S-S-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36" name="TextBox 135"/>
              <p:cNvSpPr txBox="1"/>
              <p:nvPr/>
            </p:nvSpPr>
            <p:spPr>
              <a:xfrm>
                <a:off x="2480015" y="5133418"/>
                <a:ext cx="775897" cy="2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bg1"/>
                    </a:solidFill>
                  </a:rPr>
                  <a:t>100% D</a:t>
                </a:r>
                <a:r>
                  <a:rPr lang="en-GB" sz="16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GB" sz="1600" dirty="0" smtClean="0">
                    <a:solidFill>
                      <a:schemeClr val="bg1"/>
                    </a:solidFill>
                  </a:rPr>
                  <a:t>O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15753929" y="25412501"/>
              <a:ext cx="2843035" cy="1735167"/>
              <a:chOff x="375745" y="5117849"/>
              <a:chExt cx="1951274" cy="1063163"/>
            </a:xfrm>
          </p:grpSpPr>
          <p:grpSp>
            <p:nvGrpSpPr>
              <p:cNvPr id="162" name="Group 161"/>
              <p:cNvGrpSpPr/>
              <p:nvPr/>
            </p:nvGrpSpPr>
            <p:grpSpPr>
              <a:xfrm>
                <a:off x="375745" y="5127873"/>
                <a:ext cx="1951274" cy="1053139"/>
                <a:chOff x="503472" y="4056755"/>
                <a:chExt cx="1951274" cy="1053139"/>
              </a:xfrm>
            </p:grpSpPr>
            <p:sp>
              <p:nvSpPr>
                <p:cNvPr id="167" name="Rounded Rectangle 166"/>
                <p:cNvSpPr/>
                <p:nvPr/>
              </p:nvSpPr>
              <p:spPr>
                <a:xfrm>
                  <a:off x="503472" y="4056755"/>
                  <a:ext cx="1951274" cy="1053139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800" dirty="0"/>
                </a:p>
              </p:txBody>
            </p:sp>
            <p:grpSp>
              <p:nvGrpSpPr>
                <p:cNvPr id="168" name="Group 167"/>
                <p:cNvGrpSpPr/>
                <p:nvPr/>
              </p:nvGrpSpPr>
              <p:grpSpPr>
                <a:xfrm>
                  <a:off x="510591" y="4297501"/>
                  <a:ext cx="1245125" cy="783278"/>
                  <a:chOff x="1064262" y="4301012"/>
                  <a:chExt cx="1245125" cy="783278"/>
                </a:xfrm>
              </p:grpSpPr>
              <p:grpSp>
                <p:nvGrpSpPr>
                  <p:cNvPr id="170" name="Group 169"/>
                  <p:cNvGrpSpPr/>
                  <p:nvPr/>
                </p:nvGrpSpPr>
                <p:grpSpPr>
                  <a:xfrm>
                    <a:off x="1241361" y="4301012"/>
                    <a:ext cx="220898" cy="783278"/>
                    <a:chOff x="3401299" y="4293990"/>
                    <a:chExt cx="220898" cy="783278"/>
                  </a:xfrm>
                </p:grpSpPr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3401299" y="4689140"/>
                      <a:ext cx="220898" cy="38812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800" dirty="0"/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3401299" y="4293990"/>
                      <a:ext cx="220898" cy="388128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1413086" y="4808177"/>
                    <a:ext cx="407747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-A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1064262" y="4808177"/>
                    <a:ext cx="407747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A-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1156862" y="4371649"/>
                    <a:ext cx="1152525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-S-S-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9" name="Cloud 168"/>
                <p:cNvSpPr/>
                <p:nvPr/>
              </p:nvSpPr>
              <p:spPr>
                <a:xfrm>
                  <a:off x="920985" y="4096005"/>
                  <a:ext cx="1487099" cy="963827"/>
                </a:xfrm>
                <a:prstGeom prst="cloud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800" dirty="0" smtClean="0"/>
                    <a:t>gp120</a:t>
                  </a:r>
                  <a:endParaRPr lang="en-GB" sz="2800" dirty="0"/>
                </a:p>
              </p:txBody>
            </p:sp>
          </p:grpSp>
          <p:sp>
            <p:nvSpPr>
              <p:cNvPr id="165" name="TextBox 164"/>
              <p:cNvSpPr txBox="1"/>
              <p:nvPr/>
            </p:nvSpPr>
            <p:spPr>
              <a:xfrm>
                <a:off x="419728" y="5117849"/>
                <a:ext cx="775897" cy="2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bg1"/>
                    </a:solidFill>
                  </a:rPr>
                  <a:t>100% D</a:t>
                </a:r>
                <a:r>
                  <a:rPr lang="en-GB" sz="16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GB" sz="1600" dirty="0" smtClean="0">
                    <a:solidFill>
                      <a:schemeClr val="bg1"/>
                    </a:solidFill>
                  </a:rPr>
                  <a:t>O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2681660" y="25413234"/>
              <a:ext cx="2862066" cy="1739236"/>
              <a:chOff x="369687" y="5130672"/>
              <a:chExt cx="1964336" cy="1065656"/>
            </a:xfrm>
            <a:solidFill>
              <a:srgbClr val="92D050"/>
            </a:solidFill>
          </p:grpSpPr>
          <p:grpSp>
            <p:nvGrpSpPr>
              <p:cNvPr id="200" name="Group 199"/>
              <p:cNvGrpSpPr/>
              <p:nvPr/>
            </p:nvGrpSpPr>
            <p:grpSpPr>
              <a:xfrm>
                <a:off x="369687" y="5143189"/>
                <a:ext cx="1964336" cy="1053139"/>
                <a:chOff x="497414" y="4072071"/>
                <a:chExt cx="1964336" cy="1053139"/>
              </a:xfrm>
              <a:grpFill/>
            </p:grpSpPr>
            <p:sp>
              <p:nvSpPr>
                <p:cNvPr id="202" name="Rounded Rectangle 201"/>
                <p:cNvSpPr/>
                <p:nvPr/>
              </p:nvSpPr>
              <p:spPr>
                <a:xfrm>
                  <a:off x="510476" y="4072071"/>
                  <a:ext cx="1951274" cy="1053139"/>
                </a:xfrm>
                <a:prstGeom prst="roundRect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800" dirty="0"/>
                </a:p>
              </p:txBody>
            </p:sp>
            <p:sp>
              <p:nvSpPr>
                <p:cNvPr id="204" name="Cloud 203"/>
                <p:cNvSpPr/>
                <p:nvPr/>
              </p:nvSpPr>
              <p:spPr>
                <a:xfrm>
                  <a:off x="920985" y="4096005"/>
                  <a:ext cx="1487099" cy="963827"/>
                </a:xfrm>
                <a:prstGeom prst="cloud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 smtClean="0"/>
                    <a:t>gp120</a:t>
                  </a:r>
                  <a:endParaRPr lang="en-GB" sz="1600" dirty="0"/>
                </a:p>
              </p:txBody>
            </p:sp>
            <p:grpSp>
              <p:nvGrpSpPr>
                <p:cNvPr id="203" name="Group 202"/>
                <p:cNvGrpSpPr/>
                <p:nvPr/>
              </p:nvGrpSpPr>
              <p:grpSpPr>
                <a:xfrm>
                  <a:off x="497414" y="4297501"/>
                  <a:ext cx="1273838" cy="783278"/>
                  <a:chOff x="1051085" y="4301012"/>
                  <a:chExt cx="1273838" cy="783278"/>
                </a:xfrm>
                <a:grpFill/>
              </p:grpSpPr>
              <p:grpSp>
                <p:nvGrpSpPr>
                  <p:cNvPr id="205" name="Group 204"/>
                  <p:cNvGrpSpPr/>
                  <p:nvPr/>
                </p:nvGrpSpPr>
                <p:grpSpPr>
                  <a:xfrm>
                    <a:off x="1241361" y="4301012"/>
                    <a:ext cx="220898" cy="783278"/>
                    <a:chOff x="3401299" y="4293990"/>
                    <a:chExt cx="220898" cy="783278"/>
                  </a:xfrm>
                  <a:grpFill/>
                </p:grpSpPr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3401299" y="4689140"/>
                      <a:ext cx="220898" cy="38812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800" dirty="0"/>
                    </a:p>
                  </p:txBody>
                </p:sp>
                <p:sp>
                  <p:nvSpPr>
                    <p:cNvPr id="210" name="Oval 209"/>
                    <p:cNvSpPr/>
                    <p:nvPr/>
                  </p:nvSpPr>
                  <p:spPr>
                    <a:xfrm>
                      <a:off x="3401299" y="4293990"/>
                      <a:ext cx="220898" cy="38812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1051085" y="4818808"/>
                    <a:ext cx="260871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A-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1172398" y="4383075"/>
                    <a:ext cx="1152525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-S-S-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401778" y="4823161"/>
                    <a:ext cx="407747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-A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1" name="TextBox 200"/>
              <p:cNvSpPr txBox="1"/>
              <p:nvPr/>
            </p:nvSpPr>
            <p:spPr>
              <a:xfrm>
                <a:off x="409312" y="5130672"/>
                <a:ext cx="775897" cy="2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bg1"/>
                    </a:solidFill>
                  </a:rPr>
                  <a:t>40% D</a:t>
                </a:r>
                <a:r>
                  <a:rPr lang="en-GB" sz="16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GB" sz="1600" dirty="0" smtClean="0">
                    <a:solidFill>
                      <a:schemeClr val="bg1"/>
                    </a:solidFill>
                  </a:rPr>
                  <a:t>O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9674320" y="25442826"/>
              <a:ext cx="2862400" cy="1727731"/>
              <a:chOff x="465711" y="2908629"/>
              <a:chExt cx="1964565" cy="1058607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465711" y="2914097"/>
                <a:ext cx="1964565" cy="1053139"/>
                <a:chOff x="490181" y="2952976"/>
                <a:chExt cx="1964565" cy="1053139"/>
              </a:xfrm>
            </p:grpSpPr>
            <p:sp>
              <p:nvSpPr>
                <p:cNvPr id="214" name="Rounded Rectangle 213"/>
                <p:cNvSpPr/>
                <p:nvPr/>
              </p:nvSpPr>
              <p:spPr>
                <a:xfrm>
                  <a:off x="503472" y="2952976"/>
                  <a:ext cx="1951274" cy="1053139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800" dirty="0"/>
                </a:p>
              </p:txBody>
            </p:sp>
            <p:grpSp>
              <p:nvGrpSpPr>
                <p:cNvPr id="215" name="Group 214"/>
                <p:cNvGrpSpPr/>
                <p:nvPr/>
              </p:nvGrpSpPr>
              <p:grpSpPr>
                <a:xfrm>
                  <a:off x="490181" y="3182198"/>
                  <a:ext cx="1266548" cy="783278"/>
                  <a:chOff x="1056371" y="4301012"/>
                  <a:chExt cx="1266548" cy="783278"/>
                </a:xfrm>
              </p:grpSpPr>
              <p:grpSp>
                <p:nvGrpSpPr>
                  <p:cNvPr id="217" name="Group 216"/>
                  <p:cNvGrpSpPr/>
                  <p:nvPr/>
                </p:nvGrpSpPr>
                <p:grpSpPr>
                  <a:xfrm>
                    <a:off x="1241361" y="4301012"/>
                    <a:ext cx="220898" cy="783278"/>
                    <a:chOff x="3401299" y="4293990"/>
                    <a:chExt cx="220898" cy="783278"/>
                  </a:xfrm>
                </p:grpSpPr>
                <p:sp>
                  <p:nvSpPr>
                    <p:cNvPr id="221" name="Oval 220"/>
                    <p:cNvSpPr/>
                    <p:nvPr/>
                  </p:nvSpPr>
                  <p:spPr>
                    <a:xfrm>
                      <a:off x="3401299" y="4689140"/>
                      <a:ext cx="220898" cy="38812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800" dirty="0"/>
                    </a:p>
                  </p:txBody>
                </p:sp>
                <p:sp>
                  <p:nvSpPr>
                    <p:cNvPr id="222" name="Oval 221"/>
                    <p:cNvSpPr/>
                    <p:nvPr/>
                  </p:nvSpPr>
                  <p:spPr>
                    <a:xfrm>
                      <a:off x="3401299" y="4293990"/>
                      <a:ext cx="220898" cy="388128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1405124" y="4789298"/>
                    <a:ext cx="407747" cy="2074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/>
                      <a:t>-A</a:t>
                    </a:r>
                    <a:endParaRPr lang="en-GB" sz="1600" dirty="0"/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1056371" y="4789203"/>
                    <a:ext cx="407747" cy="2074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/>
                      <a:t>A-</a:t>
                    </a:r>
                    <a:endParaRPr lang="en-GB" sz="1600" dirty="0"/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1170394" y="4363666"/>
                    <a:ext cx="1152525" cy="2074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/>
                      <a:t>-S-S-</a:t>
                    </a:r>
                    <a:endParaRPr lang="en-GB" sz="1600" dirty="0"/>
                  </a:p>
                </p:txBody>
              </p:sp>
            </p:grpSp>
            <p:sp>
              <p:nvSpPr>
                <p:cNvPr id="216" name="Cloud 215"/>
                <p:cNvSpPr/>
                <p:nvPr/>
              </p:nvSpPr>
              <p:spPr>
                <a:xfrm>
                  <a:off x="908466" y="2980702"/>
                  <a:ext cx="1487099" cy="963827"/>
                </a:xfrm>
                <a:prstGeom prst="cloud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800" dirty="0" smtClean="0"/>
                    <a:t>gp120</a:t>
                  </a:r>
                  <a:endParaRPr lang="en-GB" sz="2800" dirty="0"/>
                </a:p>
              </p:txBody>
            </p:sp>
          </p:grpSp>
          <p:sp>
            <p:nvSpPr>
              <p:cNvPr id="213" name="TextBox 212"/>
              <p:cNvSpPr txBox="1"/>
              <p:nvPr/>
            </p:nvSpPr>
            <p:spPr>
              <a:xfrm>
                <a:off x="510470" y="2908629"/>
                <a:ext cx="775897" cy="2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0% D</a:t>
                </a:r>
                <a:r>
                  <a:rPr lang="en-GB" sz="1600" baseline="-25000" dirty="0" smtClean="0"/>
                  <a:t>2</a:t>
                </a:r>
                <a:r>
                  <a:rPr lang="en-GB" sz="1600" dirty="0" smtClean="0"/>
                  <a:t>O</a:t>
                </a:r>
                <a:endParaRPr lang="en-GB" sz="1600" dirty="0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9581383" y="27384119"/>
              <a:ext cx="2943987" cy="1729666"/>
              <a:chOff x="2484230" y="2903376"/>
              <a:chExt cx="2020561" cy="1059792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2484230" y="2910029"/>
                <a:ext cx="2020561" cy="1053139"/>
                <a:chOff x="2454068" y="2956993"/>
                <a:chExt cx="2020561" cy="1053139"/>
              </a:xfrm>
            </p:grpSpPr>
            <p:sp>
              <p:nvSpPr>
                <p:cNvPr id="226" name="Rounded Rectangle 225"/>
                <p:cNvSpPr/>
                <p:nvPr/>
              </p:nvSpPr>
              <p:spPr>
                <a:xfrm>
                  <a:off x="2523355" y="2956993"/>
                  <a:ext cx="1951274" cy="1053139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800" dirty="0"/>
                </a:p>
              </p:txBody>
            </p:sp>
            <p:sp>
              <p:nvSpPr>
                <p:cNvPr id="227" name="Cloud 226"/>
                <p:cNvSpPr/>
                <p:nvPr/>
              </p:nvSpPr>
              <p:spPr>
                <a:xfrm>
                  <a:off x="2943107" y="2982585"/>
                  <a:ext cx="1487099" cy="963827"/>
                </a:xfrm>
                <a:prstGeom prst="cloud">
                  <a:avLst/>
                </a:prstGeom>
                <a:solidFill>
                  <a:srgbClr val="92D050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800" dirty="0" smtClean="0"/>
                    <a:t>gp120</a:t>
                  </a:r>
                  <a:endParaRPr lang="en-GB" sz="2800" dirty="0"/>
                </a:p>
              </p:txBody>
            </p:sp>
            <p:grpSp>
              <p:nvGrpSpPr>
                <p:cNvPr id="228" name="Group 227"/>
                <p:cNvGrpSpPr/>
                <p:nvPr/>
              </p:nvGrpSpPr>
              <p:grpSpPr>
                <a:xfrm>
                  <a:off x="2454068" y="3192123"/>
                  <a:ext cx="1327794" cy="783278"/>
                  <a:chOff x="985917" y="4301012"/>
                  <a:chExt cx="1327794" cy="783278"/>
                </a:xfrm>
              </p:grpSpPr>
              <p:grpSp>
                <p:nvGrpSpPr>
                  <p:cNvPr id="229" name="Group 228"/>
                  <p:cNvGrpSpPr/>
                  <p:nvPr/>
                </p:nvGrpSpPr>
                <p:grpSpPr>
                  <a:xfrm>
                    <a:off x="1241361" y="4301012"/>
                    <a:ext cx="220898" cy="783278"/>
                    <a:chOff x="3401299" y="4293990"/>
                    <a:chExt cx="220898" cy="783278"/>
                  </a:xfrm>
                </p:grpSpPr>
                <p:sp>
                  <p:nvSpPr>
                    <p:cNvPr id="235" name="Oval 234"/>
                    <p:cNvSpPr/>
                    <p:nvPr/>
                  </p:nvSpPr>
                  <p:spPr>
                    <a:xfrm>
                      <a:off x="3401299" y="4689140"/>
                      <a:ext cx="220898" cy="38812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2800" dirty="0"/>
                    </a:p>
                  </p:txBody>
                </p:sp>
                <p:sp>
                  <p:nvSpPr>
                    <p:cNvPr id="236" name="Oval 235"/>
                    <p:cNvSpPr/>
                    <p:nvPr/>
                  </p:nvSpPr>
                  <p:spPr>
                    <a:xfrm>
                      <a:off x="3401299" y="4293990"/>
                      <a:ext cx="220898" cy="38812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1396476" y="4803150"/>
                    <a:ext cx="407747" cy="2074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/>
                      <a:t>-SH</a:t>
                    </a:r>
                    <a:endParaRPr lang="en-GB" sz="1600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985917" y="4803781"/>
                    <a:ext cx="407747" cy="2074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/>
                      <a:t>HS-</a:t>
                    </a:r>
                    <a:endParaRPr lang="en-GB" sz="1600" dirty="0"/>
                  </a:p>
                </p:txBody>
              </p:sp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1161186" y="4376666"/>
                    <a:ext cx="1152525" cy="2074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/>
                      <a:t>-S-S-</a:t>
                    </a:r>
                    <a:endParaRPr lang="en-GB" sz="1600" dirty="0"/>
                  </a:p>
                </p:txBody>
              </p:sp>
            </p:grpSp>
          </p:grpSp>
          <p:sp>
            <p:nvSpPr>
              <p:cNvPr id="225" name="TextBox 224"/>
              <p:cNvSpPr txBox="1"/>
              <p:nvPr/>
            </p:nvSpPr>
            <p:spPr>
              <a:xfrm>
                <a:off x="2570739" y="2903376"/>
                <a:ext cx="775897" cy="20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0% D</a:t>
                </a:r>
                <a:r>
                  <a:rPr lang="en-GB" sz="1600" baseline="-25000" dirty="0" smtClean="0"/>
                  <a:t>2</a:t>
                </a:r>
                <a:r>
                  <a:rPr lang="en-GB" sz="1600" dirty="0" smtClean="0"/>
                  <a:t>O</a:t>
                </a:r>
                <a:endParaRPr lang="en-GB" sz="16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2669115" y="27330608"/>
              <a:ext cx="2902222" cy="1736125"/>
              <a:chOff x="14649181" y="28683993"/>
              <a:chExt cx="2902222" cy="1736125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14649181" y="28701311"/>
                <a:ext cx="2902222" cy="1718807"/>
                <a:chOff x="2482733" y="4056754"/>
                <a:chExt cx="1991896" cy="1053139"/>
              </a:xfrm>
              <a:solidFill>
                <a:srgbClr val="92D050"/>
              </a:solidFill>
            </p:grpSpPr>
            <p:sp>
              <p:nvSpPr>
                <p:cNvPr id="179" name="Rounded Rectangle 178"/>
                <p:cNvSpPr/>
                <p:nvPr/>
              </p:nvSpPr>
              <p:spPr>
                <a:xfrm>
                  <a:off x="2523355" y="4056754"/>
                  <a:ext cx="1951274" cy="1053139"/>
                </a:xfrm>
                <a:prstGeom prst="roundRect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/>
                </a:p>
              </p:txBody>
            </p:sp>
            <p:sp>
              <p:nvSpPr>
                <p:cNvPr id="183" name="Cloud 182"/>
                <p:cNvSpPr/>
                <p:nvPr/>
              </p:nvSpPr>
              <p:spPr>
                <a:xfrm>
                  <a:off x="2943580" y="4104389"/>
                  <a:ext cx="1487099" cy="963827"/>
                </a:xfrm>
                <a:prstGeom prst="cloud">
                  <a:avLst/>
                </a:prstGeom>
                <a:grpFill/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200" dirty="0" smtClean="0"/>
                    <a:t>gp120</a:t>
                  </a:r>
                  <a:endParaRPr lang="en-GB" sz="3200" dirty="0"/>
                </a:p>
              </p:txBody>
            </p:sp>
            <p:grpSp>
              <p:nvGrpSpPr>
                <p:cNvPr id="184" name="Group 183"/>
                <p:cNvGrpSpPr/>
                <p:nvPr/>
              </p:nvGrpSpPr>
              <p:grpSpPr>
                <a:xfrm>
                  <a:off x="2482733" y="4306841"/>
                  <a:ext cx="1320265" cy="783278"/>
                  <a:chOff x="1001412" y="4301012"/>
                  <a:chExt cx="1320265" cy="783278"/>
                </a:xfrm>
                <a:grpFill/>
              </p:grpSpPr>
              <p:grpSp>
                <p:nvGrpSpPr>
                  <p:cNvPr id="185" name="Group 184"/>
                  <p:cNvGrpSpPr/>
                  <p:nvPr/>
                </p:nvGrpSpPr>
                <p:grpSpPr>
                  <a:xfrm>
                    <a:off x="1241361" y="4301012"/>
                    <a:ext cx="220898" cy="783278"/>
                    <a:chOff x="3401299" y="4293990"/>
                    <a:chExt cx="220898" cy="783278"/>
                  </a:xfrm>
                  <a:grpFill/>
                </p:grpSpPr>
                <p:sp>
                  <p:nvSpPr>
                    <p:cNvPr id="189" name="Oval 188"/>
                    <p:cNvSpPr/>
                    <p:nvPr/>
                  </p:nvSpPr>
                  <p:spPr>
                    <a:xfrm>
                      <a:off x="3401299" y="4689140"/>
                      <a:ext cx="220898" cy="38812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3200" dirty="0"/>
                    </a:p>
                  </p:txBody>
                </p:sp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3401299" y="4293990"/>
                      <a:ext cx="220898" cy="38812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1404612" y="4807229"/>
                    <a:ext cx="407747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-SH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1001412" y="4798176"/>
                    <a:ext cx="407747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HS-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169152" y="4381495"/>
                    <a:ext cx="1152525" cy="2074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dirty="0" smtClean="0">
                        <a:solidFill>
                          <a:schemeClr val="bg1"/>
                        </a:solidFill>
                      </a:rPr>
                      <a:t>-S-S-</a:t>
                    </a:r>
                    <a:endParaRPr lang="en-GB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10" name="TextBox 309"/>
              <p:cNvSpPr txBox="1"/>
              <p:nvPr/>
            </p:nvSpPr>
            <p:spPr>
              <a:xfrm>
                <a:off x="14819391" y="28683993"/>
                <a:ext cx="1832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chemeClr val="bg1"/>
                    </a:solidFill>
                  </a:rPr>
                  <a:t>40% D</a:t>
                </a:r>
                <a:r>
                  <a:rPr lang="en-GB" sz="1600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GB" sz="1600" dirty="0" smtClean="0">
                    <a:solidFill>
                      <a:schemeClr val="bg1"/>
                    </a:solidFill>
                  </a:rPr>
                  <a:t>O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0" name="Rectangle 409"/>
          <p:cNvSpPr/>
          <p:nvPr/>
        </p:nvSpPr>
        <p:spPr>
          <a:xfrm>
            <a:off x="470191" y="35149601"/>
            <a:ext cx="29232798" cy="42372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9549913" y="35177139"/>
            <a:ext cx="10605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1dCD4-D1 X-ray Crystallography</a:t>
            </a:r>
            <a:endParaRPr lang="en-US" sz="4800" b="1" dirty="0"/>
          </a:p>
        </p:txBody>
      </p:sp>
      <p:pic>
        <p:nvPicPr>
          <p:cNvPr id="41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605188" y="35274398"/>
            <a:ext cx="2860000" cy="298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601450" y="35266562"/>
            <a:ext cx="2866646" cy="298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6503" y="38248897"/>
                <a:ext cx="28754554" cy="1880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200" dirty="0" smtClean="0">
                    <a:solidFill>
                      <a:schemeClr val="bg1">
                        <a:lumMod val="50000"/>
                      </a:schemeClr>
                    </a:solidFill>
                  </a:rPr>
                  <a:t>Figure 5: </a:t>
                </a:r>
                <a:r>
                  <a:rPr lang="en-GB" sz="2200" dirty="0" smtClean="0"/>
                  <a:t>Micro-crystals of 1dCD4-D1 grown and harvested by EMBL HTX lab Grenoble, France and tested using MASSIF-1 at ESRF, Grenoble France. (Left) Crystal diffraction to 8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</a:rPr>
                      <m:t>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200" dirty="0" smtClean="0"/>
                  <a:t> crystal conditions: sitting drop, precipitant </a:t>
                </a:r>
                <a:r>
                  <a:rPr lang="en-GB" sz="2200" dirty="0"/>
                  <a:t>= Sodium di-Hydrogen phosphate </a:t>
                </a:r>
                <a:r>
                  <a:rPr lang="en-GB" sz="2200" dirty="0" smtClean="0"/>
                  <a:t>1.6M, buffer </a:t>
                </a:r>
                <a:r>
                  <a:rPr lang="en-GB" sz="2200" dirty="0"/>
                  <a:t>= Sodium phosphate citrate 0.1M pH </a:t>
                </a:r>
                <a:r>
                  <a:rPr lang="en-GB" sz="2200" dirty="0" smtClean="0"/>
                  <a:t>4.2, precipitant </a:t>
                </a:r>
                <a:r>
                  <a:rPr lang="en-GB" sz="2200" dirty="0"/>
                  <a:t>= di-potassium hydrogen phosphate </a:t>
                </a:r>
                <a:r>
                  <a:rPr lang="en-GB" sz="2200" dirty="0" smtClean="0"/>
                  <a:t>0.4M. (Right) Crystal diffraction to 9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GB" sz="2200" dirty="0" smtClean="0"/>
                  <a:t>, crystal conditions: sitting drop, salt </a:t>
                </a:r>
                <a:r>
                  <a:rPr lang="en-GB" sz="2200" dirty="0"/>
                  <a:t>= potassium di-hydrogen phosphate </a:t>
                </a:r>
                <a:r>
                  <a:rPr lang="en-GB" sz="2200" dirty="0" smtClean="0"/>
                  <a:t>0.2M, precipitant </a:t>
                </a:r>
                <a:r>
                  <a:rPr lang="en-GB" sz="2200" dirty="0"/>
                  <a:t>= PEG3350 20% </a:t>
                </a:r>
                <a:r>
                  <a:rPr lang="en-GB" sz="2200" dirty="0" smtClean="0"/>
                  <a:t>w/v.</a:t>
                </a:r>
                <a:endParaRPr lang="en-GB" sz="2200" dirty="0"/>
              </a:p>
              <a:p>
                <a:endParaRPr lang="en-GB" sz="2400" dirty="0"/>
              </a:p>
              <a:p>
                <a:endParaRPr lang="en-GB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3" y="38248897"/>
                <a:ext cx="28754554" cy="1880515"/>
              </a:xfrm>
              <a:prstGeom prst="rect">
                <a:avLst/>
              </a:prstGeom>
              <a:blipFill rotWithShape="0">
                <a:blip r:embed="rId20"/>
                <a:stretch>
                  <a:fillRect l="-276" t="-971" r="-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36801" y="10584655"/>
            <a:ext cx="70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A)</a:t>
            </a:r>
            <a:endParaRPr lang="en-GB" sz="3200" dirty="0"/>
          </a:p>
        </p:txBody>
      </p:sp>
      <p:sp>
        <p:nvSpPr>
          <p:cNvPr id="418" name="TextBox 417"/>
          <p:cNvSpPr txBox="1"/>
          <p:nvPr/>
        </p:nvSpPr>
        <p:spPr>
          <a:xfrm>
            <a:off x="7651463" y="15720330"/>
            <a:ext cx="70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419" name="TextBox 418"/>
          <p:cNvSpPr txBox="1"/>
          <p:nvPr/>
        </p:nvSpPr>
        <p:spPr>
          <a:xfrm>
            <a:off x="18060124" y="15697208"/>
            <a:ext cx="70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C)</a:t>
            </a:r>
            <a:endParaRPr lang="en-GB" sz="3200" dirty="0"/>
          </a:p>
        </p:txBody>
      </p:sp>
      <p:sp>
        <p:nvSpPr>
          <p:cNvPr id="420" name="Rounded Rectangle 129"/>
          <p:cNvSpPr/>
          <p:nvPr/>
        </p:nvSpPr>
        <p:spPr>
          <a:xfrm>
            <a:off x="19780297" y="24730337"/>
            <a:ext cx="9818119" cy="9885698"/>
          </a:xfrm>
          <a:custGeom>
            <a:avLst/>
            <a:gdLst>
              <a:gd name="connsiteX0" fmla="*/ 0 w 7550478"/>
              <a:gd name="connsiteY0" fmla="*/ 1258438 h 12103369"/>
              <a:gd name="connsiteX1" fmla="*/ 1258438 w 7550478"/>
              <a:gd name="connsiteY1" fmla="*/ 0 h 12103369"/>
              <a:gd name="connsiteX2" fmla="*/ 6292040 w 7550478"/>
              <a:gd name="connsiteY2" fmla="*/ 0 h 12103369"/>
              <a:gd name="connsiteX3" fmla="*/ 7550478 w 7550478"/>
              <a:gd name="connsiteY3" fmla="*/ 1258438 h 12103369"/>
              <a:gd name="connsiteX4" fmla="*/ 7550478 w 7550478"/>
              <a:gd name="connsiteY4" fmla="*/ 10844931 h 12103369"/>
              <a:gd name="connsiteX5" fmla="*/ 6292040 w 7550478"/>
              <a:gd name="connsiteY5" fmla="*/ 12103369 h 12103369"/>
              <a:gd name="connsiteX6" fmla="*/ 1258438 w 7550478"/>
              <a:gd name="connsiteY6" fmla="*/ 12103369 h 12103369"/>
              <a:gd name="connsiteX7" fmla="*/ 0 w 7550478"/>
              <a:gd name="connsiteY7" fmla="*/ 10844931 h 12103369"/>
              <a:gd name="connsiteX8" fmla="*/ 0 w 7550478"/>
              <a:gd name="connsiteY8" fmla="*/ 1258438 h 12103369"/>
              <a:gd name="connsiteX0" fmla="*/ 0 w 7588578"/>
              <a:gd name="connsiteY0" fmla="*/ 1258438 h 12103369"/>
              <a:gd name="connsiteX1" fmla="*/ 1258438 w 7588578"/>
              <a:gd name="connsiteY1" fmla="*/ 0 h 12103369"/>
              <a:gd name="connsiteX2" fmla="*/ 6292040 w 7588578"/>
              <a:gd name="connsiteY2" fmla="*/ 0 h 12103369"/>
              <a:gd name="connsiteX3" fmla="*/ 7588578 w 7588578"/>
              <a:gd name="connsiteY3" fmla="*/ 744088 h 12103369"/>
              <a:gd name="connsiteX4" fmla="*/ 7550478 w 7588578"/>
              <a:gd name="connsiteY4" fmla="*/ 10844931 h 12103369"/>
              <a:gd name="connsiteX5" fmla="*/ 6292040 w 7588578"/>
              <a:gd name="connsiteY5" fmla="*/ 12103369 h 12103369"/>
              <a:gd name="connsiteX6" fmla="*/ 1258438 w 7588578"/>
              <a:gd name="connsiteY6" fmla="*/ 12103369 h 12103369"/>
              <a:gd name="connsiteX7" fmla="*/ 0 w 7588578"/>
              <a:gd name="connsiteY7" fmla="*/ 10844931 h 12103369"/>
              <a:gd name="connsiteX8" fmla="*/ 0 w 7588578"/>
              <a:gd name="connsiteY8" fmla="*/ 1258438 h 12103369"/>
              <a:gd name="connsiteX0" fmla="*/ 0 w 7626678"/>
              <a:gd name="connsiteY0" fmla="*/ 649473 h 12104004"/>
              <a:gd name="connsiteX1" fmla="*/ 1296538 w 7626678"/>
              <a:gd name="connsiteY1" fmla="*/ 635 h 12104004"/>
              <a:gd name="connsiteX2" fmla="*/ 6330140 w 7626678"/>
              <a:gd name="connsiteY2" fmla="*/ 635 h 12104004"/>
              <a:gd name="connsiteX3" fmla="*/ 7626678 w 7626678"/>
              <a:gd name="connsiteY3" fmla="*/ 744723 h 12104004"/>
              <a:gd name="connsiteX4" fmla="*/ 7588578 w 7626678"/>
              <a:gd name="connsiteY4" fmla="*/ 10845566 h 12104004"/>
              <a:gd name="connsiteX5" fmla="*/ 6330140 w 7626678"/>
              <a:gd name="connsiteY5" fmla="*/ 12104004 h 12104004"/>
              <a:gd name="connsiteX6" fmla="*/ 1296538 w 7626678"/>
              <a:gd name="connsiteY6" fmla="*/ 12104004 h 12104004"/>
              <a:gd name="connsiteX7" fmla="*/ 38100 w 7626678"/>
              <a:gd name="connsiteY7" fmla="*/ 10845566 h 12104004"/>
              <a:gd name="connsiteX8" fmla="*/ 0 w 7626678"/>
              <a:gd name="connsiteY8" fmla="*/ 649473 h 12104004"/>
              <a:gd name="connsiteX0" fmla="*/ 0 w 7626678"/>
              <a:gd name="connsiteY0" fmla="*/ 649473 h 12104004"/>
              <a:gd name="connsiteX1" fmla="*/ 1296538 w 7626678"/>
              <a:gd name="connsiteY1" fmla="*/ 635 h 12104004"/>
              <a:gd name="connsiteX2" fmla="*/ 6330140 w 7626678"/>
              <a:gd name="connsiteY2" fmla="*/ 635 h 12104004"/>
              <a:gd name="connsiteX3" fmla="*/ 7626678 w 7626678"/>
              <a:gd name="connsiteY3" fmla="*/ 744723 h 12104004"/>
              <a:gd name="connsiteX4" fmla="*/ 7588578 w 7626678"/>
              <a:gd name="connsiteY4" fmla="*/ 11340866 h 12104004"/>
              <a:gd name="connsiteX5" fmla="*/ 6330140 w 7626678"/>
              <a:gd name="connsiteY5" fmla="*/ 12104004 h 12104004"/>
              <a:gd name="connsiteX6" fmla="*/ 1296538 w 7626678"/>
              <a:gd name="connsiteY6" fmla="*/ 12104004 h 12104004"/>
              <a:gd name="connsiteX7" fmla="*/ 38100 w 7626678"/>
              <a:gd name="connsiteY7" fmla="*/ 10845566 h 12104004"/>
              <a:gd name="connsiteX8" fmla="*/ 0 w 7626678"/>
              <a:gd name="connsiteY8" fmla="*/ 649473 h 12104004"/>
              <a:gd name="connsiteX0" fmla="*/ 0 w 7626678"/>
              <a:gd name="connsiteY0" fmla="*/ 649473 h 12104146"/>
              <a:gd name="connsiteX1" fmla="*/ 1296538 w 7626678"/>
              <a:gd name="connsiteY1" fmla="*/ 635 h 12104146"/>
              <a:gd name="connsiteX2" fmla="*/ 6330140 w 7626678"/>
              <a:gd name="connsiteY2" fmla="*/ 635 h 12104146"/>
              <a:gd name="connsiteX3" fmla="*/ 7626678 w 7626678"/>
              <a:gd name="connsiteY3" fmla="*/ 744723 h 12104146"/>
              <a:gd name="connsiteX4" fmla="*/ 7588578 w 7626678"/>
              <a:gd name="connsiteY4" fmla="*/ 11340866 h 12104146"/>
              <a:gd name="connsiteX5" fmla="*/ 6330140 w 7626678"/>
              <a:gd name="connsiteY5" fmla="*/ 12104004 h 12104146"/>
              <a:gd name="connsiteX6" fmla="*/ 1296538 w 7626678"/>
              <a:gd name="connsiteY6" fmla="*/ 12104004 h 12104146"/>
              <a:gd name="connsiteX7" fmla="*/ 38100 w 7626678"/>
              <a:gd name="connsiteY7" fmla="*/ 11436116 h 12104146"/>
              <a:gd name="connsiteX8" fmla="*/ 0 w 7626678"/>
              <a:gd name="connsiteY8" fmla="*/ 649473 h 12104146"/>
              <a:gd name="connsiteX0" fmla="*/ 0 w 7626678"/>
              <a:gd name="connsiteY0" fmla="*/ 649473 h 12104146"/>
              <a:gd name="connsiteX1" fmla="*/ 1296538 w 7626678"/>
              <a:gd name="connsiteY1" fmla="*/ 635 h 12104146"/>
              <a:gd name="connsiteX2" fmla="*/ 6330140 w 7626678"/>
              <a:gd name="connsiteY2" fmla="*/ 635 h 12104146"/>
              <a:gd name="connsiteX3" fmla="*/ 7626678 w 7626678"/>
              <a:gd name="connsiteY3" fmla="*/ 649473 h 12104146"/>
              <a:gd name="connsiteX4" fmla="*/ 7588578 w 7626678"/>
              <a:gd name="connsiteY4" fmla="*/ 11340866 h 12104146"/>
              <a:gd name="connsiteX5" fmla="*/ 6330140 w 7626678"/>
              <a:gd name="connsiteY5" fmla="*/ 12104004 h 12104146"/>
              <a:gd name="connsiteX6" fmla="*/ 1296538 w 7626678"/>
              <a:gd name="connsiteY6" fmla="*/ 12104004 h 12104146"/>
              <a:gd name="connsiteX7" fmla="*/ 38100 w 7626678"/>
              <a:gd name="connsiteY7" fmla="*/ 11436116 h 12104146"/>
              <a:gd name="connsiteX8" fmla="*/ 0 w 7626678"/>
              <a:gd name="connsiteY8" fmla="*/ 649473 h 1210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6678" h="12104146">
                <a:moveTo>
                  <a:pt x="0" y="649473"/>
                </a:moveTo>
                <a:cubicBezTo>
                  <a:pt x="0" y="-45543"/>
                  <a:pt x="601522" y="635"/>
                  <a:pt x="1296538" y="635"/>
                </a:cubicBezTo>
                <a:lnTo>
                  <a:pt x="6330140" y="635"/>
                </a:lnTo>
                <a:cubicBezTo>
                  <a:pt x="7025156" y="635"/>
                  <a:pt x="7626678" y="-45543"/>
                  <a:pt x="7626678" y="649473"/>
                </a:cubicBezTo>
                <a:cubicBezTo>
                  <a:pt x="7626678" y="3844971"/>
                  <a:pt x="7588578" y="8145368"/>
                  <a:pt x="7588578" y="11340866"/>
                </a:cubicBezTo>
                <a:cubicBezTo>
                  <a:pt x="7588578" y="12035882"/>
                  <a:pt x="7025156" y="12104004"/>
                  <a:pt x="6330140" y="12104004"/>
                </a:cubicBezTo>
                <a:lnTo>
                  <a:pt x="1296538" y="12104004"/>
                </a:lnTo>
                <a:cubicBezTo>
                  <a:pt x="601522" y="12104004"/>
                  <a:pt x="38100" y="12131132"/>
                  <a:pt x="38100" y="11436116"/>
                </a:cubicBezTo>
                <a:lnTo>
                  <a:pt x="0" y="649473"/>
                </a:lnTo>
                <a:close/>
              </a:path>
            </a:pathLst>
          </a:cu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875416" y="25166372"/>
            <a:ext cx="1061744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TSA carried out at the EMBL on 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E.coli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expressed 2dCD4-WT suggests incomplete  re-folding due to high fluorescence at low temperature. Conversely TSA of </a:t>
            </a:r>
            <a:r>
              <a:rPr lang="en-US" sz="3200" i="1" dirty="0" err="1" smtClean="0">
                <a:solidFill>
                  <a:schemeClr val="bg1">
                    <a:lumMod val="50000"/>
                  </a:schemeClr>
                </a:solidFill>
              </a:rPr>
              <a:t>B.choshinensis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expressed 2dCD4-WT suggests correct folding due to initially low fluorescence at low temperature and is therefore the expression system which has been selected for deuteration of CD4.</a:t>
            </a:r>
          </a:p>
          <a:p>
            <a:pPr algn="just">
              <a:defRPr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Hydrogenated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gp120 will be complexed with deuterated mutant (blue) and WT (red) 2dCD4 and dialysed against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increasing percentage of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GB" sz="3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solvent for SANS contrast match studies.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At 0% D</a:t>
            </a:r>
            <a:r>
              <a:rPr lang="en-GB" sz="3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 the entire complex will be visible. At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~40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% D</a:t>
            </a:r>
            <a:r>
              <a:rPr lang="en-GB" sz="3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 the hydrogenated gp120 will be matched out and the structure of </a:t>
            </a: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deuterated 2dCD4 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will be observed. At 100% D</a:t>
            </a:r>
            <a:r>
              <a:rPr lang="en-GB" sz="32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O the deuterated 2dCD4 will be matched out and the structure of the hydrogenated gp120 will be visible. </a:t>
            </a:r>
            <a:endParaRPr lang="en-Z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1" name="Picture 420"/>
          <p:cNvPicPr>
            <a:picLocks noChangeAspect="1"/>
          </p:cNvPicPr>
          <p:nvPr/>
        </p:nvPicPr>
        <p:blipFill rotWithShape="1">
          <a:blip r:embed="rId21"/>
          <a:srcRect l="66450" t="28909" r="17413" b="11506"/>
          <a:stretch/>
        </p:blipFill>
        <p:spPr>
          <a:xfrm>
            <a:off x="694977" y="35253675"/>
            <a:ext cx="2973520" cy="2983581"/>
          </a:xfrm>
          <a:prstGeom prst="rect">
            <a:avLst/>
          </a:prstGeom>
        </p:spPr>
      </p:pic>
      <p:pic>
        <p:nvPicPr>
          <p:cNvPr id="422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18907" y="35253675"/>
            <a:ext cx="2892329" cy="301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18349" y="35253675"/>
            <a:ext cx="2892329" cy="301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" name="Content Placeholder 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r="31538"/>
          <a:stretch/>
        </p:blipFill>
        <p:spPr bwMode="auto">
          <a:xfrm>
            <a:off x="20225810" y="35288631"/>
            <a:ext cx="3304879" cy="29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69998" y="35951108"/>
            <a:ext cx="10268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After a successful diffraction test of CD4-domain 1 micro-crystals, carried out by the EMBL HTX lab at MASSIF-1, a crystallogenesis condition optimisation will be performed for MX studies of domain 1 of CD4.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  <p:bldP spid="129" grpId="0" build="p"/>
      <p:bldP spid="130" grpId="0" animBg="1"/>
      <p:bldP spid="96" grpId="0" animBg="1"/>
      <p:bldP spid="132" grpId="0" animBg="1"/>
      <p:bldP spid="4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1022</Words>
  <Application>Microsoft Office PowerPoint</Application>
  <PresentationFormat>Custom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Office Theme</vt:lpstr>
      <vt:lpstr>PowerPoint Presentation</vt:lpstr>
    </vt:vector>
  </TitlesOfParts>
  <Company>University of the Witwatersrand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studies of dynamic CD4 changes relevant to HIV infection</dc:title>
  <dc:creator>Wits-Admin</dc:creator>
  <cp:lastModifiedBy>Jennifer Channell</cp:lastModifiedBy>
  <cp:revision>143</cp:revision>
  <dcterms:created xsi:type="dcterms:W3CDTF">2014-12-08T10:17:54Z</dcterms:created>
  <dcterms:modified xsi:type="dcterms:W3CDTF">2015-12-02T08:48:25Z</dcterms:modified>
</cp:coreProperties>
</file>