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6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5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991469-C206-2449-BBF6-E2E9C2E1EB41}" type="datetimeFigureOut">
              <a:rPr lang="en-US" smtClean="0"/>
              <a:t>15/12/08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B4687F-8910-F440-8BEB-B1DD291AD7F2}" type="slidenum">
              <a:rPr lang="en-US" smtClean="0"/>
              <a:t>‹#›</a:t>
            </a:fld>
            <a:endParaRPr lang="en-US"/>
          </a:p>
        </p:txBody>
      </p:sp>
    </p:spTree>
    <p:extLst>
      <p:ext uri="{BB962C8B-B14F-4D97-AF65-F5344CB8AC3E}">
        <p14:creationId xmlns:p14="http://schemas.microsoft.com/office/powerpoint/2010/main" val="761810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EBBA7-E2A4-5248-BE44-613636F5C4A6}" type="datetimeFigureOut">
              <a:rPr lang="en-US" smtClean="0"/>
              <a:t>15/12/08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453B3-093C-C243-8746-7AB49DBFC0BB}" type="slidenum">
              <a:rPr lang="en-US" smtClean="0"/>
              <a:t>‹#›</a:t>
            </a:fld>
            <a:endParaRPr lang="en-US"/>
          </a:p>
        </p:txBody>
      </p:sp>
    </p:spTree>
    <p:extLst>
      <p:ext uri="{BB962C8B-B14F-4D97-AF65-F5344CB8AC3E}">
        <p14:creationId xmlns:p14="http://schemas.microsoft.com/office/powerpoint/2010/main" val="161205259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2014/08/16</a:t>
            </a:r>
            <a:endParaRPr lang="en-US"/>
          </a:p>
        </p:txBody>
      </p:sp>
      <p:sp>
        <p:nvSpPr>
          <p:cNvPr id="5" name="Footer Placeholder 4"/>
          <p:cNvSpPr>
            <a:spLocks noGrp="1"/>
          </p:cNvSpPr>
          <p:nvPr>
            <p:ph type="ftr" sz="quarter" idx="11"/>
          </p:nvPr>
        </p:nvSpPr>
        <p:spPr/>
        <p:txBody>
          <a:bodyPr/>
          <a:lstStyle/>
          <a:p>
            <a:r>
              <a:rPr lang="en-US" smtClean="0"/>
              <a:t>Launch : Interim Committee for the African Light Source</a:t>
            </a:r>
            <a:endParaRPr lang="en-US"/>
          </a:p>
        </p:txBody>
      </p:sp>
      <p:sp>
        <p:nvSpPr>
          <p:cNvPr id="6" name="Slide Number Placeholder 5"/>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3654212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2014/08/16</a:t>
            </a:r>
            <a:endParaRPr lang="en-US"/>
          </a:p>
        </p:txBody>
      </p:sp>
      <p:sp>
        <p:nvSpPr>
          <p:cNvPr id="5" name="Footer Placeholder 4"/>
          <p:cNvSpPr>
            <a:spLocks noGrp="1"/>
          </p:cNvSpPr>
          <p:nvPr>
            <p:ph type="ftr" sz="quarter" idx="11"/>
          </p:nvPr>
        </p:nvSpPr>
        <p:spPr/>
        <p:txBody>
          <a:bodyPr/>
          <a:lstStyle/>
          <a:p>
            <a:r>
              <a:rPr lang="en-US" smtClean="0"/>
              <a:t>Launch : Interim Committee for the African Light Source</a:t>
            </a:r>
            <a:endParaRPr lang="en-US"/>
          </a:p>
        </p:txBody>
      </p:sp>
      <p:sp>
        <p:nvSpPr>
          <p:cNvPr id="6" name="Slide Number Placeholder 5"/>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316941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2014/08/16</a:t>
            </a:r>
            <a:endParaRPr lang="en-US"/>
          </a:p>
        </p:txBody>
      </p:sp>
      <p:sp>
        <p:nvSpPr>
          <p:cNvPr id="5" name="Footer Placeholder 4"/>
          <p:cNvSpPr>
            <a:spLocks noGrp="1"/>
          </p:cNvSpPr>
          <p:nvPr>
            <p:ph type="ftr" sz="quarter" idx="11"/>
          </p:nvPr>
        </p:nvSpPr>
        <p:spPr/>
        <p:txBody>
          <a:bodyPr/>
          <a:lstStyle/>
          <a:p>
            <a:r>
              <a:rPr lang="en-US" smtClean="0"/>
              <a:t>Launch : Interim Committee for the African Light Source</a:t>
            </a:r>
            <a:endParaRPr lang="en-US"/>
          </a:p>
        </p:txBody>
      </p:sp>
      <p:sp>
        <p:nvSpPr>
          <p:cNvPr id="6" name="Slide Number Placeholder 5"/>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168860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2014/08/16</a:t>
            </a:r>
            <a:endParaRPr lang="en-US"/>
          </a:p>
        </p:txBody>
      </p:sp>
      <p:sp>
        <p:nvSpPr>
          <p:cNvPr id="5" name="Footer Placeholder 4"/>
          <p:cNvSpPr>
            <a:spLocks noGrp="1"/>
          </p:cNvSpPr>
          <p:nvPr>
            <p:ph type="ftr" sz="quarter" idx="11"/>
          </p:nvPr>
        </p:nvSpPr>
        <p:spPr/>
        <p:txBody>
          <a:bodyPr/>
          <a:lstStyle/>
          <a:p>
            <a:r>
              <a:rPr lang="en-US" smtClean="0"/>
              <a:t>Launch : Interim Committee for the African Light Source</a:t>
            </a:r>
            <a:endParaRPr lang="en-US"/>
          </a:p>
        </p:txBody>
      </p:sp>
      <p:sp>
        <p:nvSpPr>
          <p:cNvPr id="6" name="Slide Number Placeholder 5"/>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224730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2014/08/16</a:t>
            </a:r>
            <a:endParaRPr lang="en-US"/>
          </a:p>
        </p:txBody>
      </p:sp>
      <p:sp>
        <p:nvSpPr>
          <p:cNvPr id="5" name="Footer Placeholder 4"/>
          <p:cNvSpPr>
            <a:spLocks noGrp="1"/>
          </p:cNvSpPr>
          <p:nvPr>
            <p:ph type="ftr" sz="quarter" idx="11"/>
          </p:nvPr>
        </p:nvSpPr>
        <p:spPr/>
        <p:txBody>
          <a:bodyPr/>
          <a:lstStyle/>
          <a:p>
            <a:r>
              <a:rPr lang="en-US" smtClean="0"/>
              <a:t>Launch : Interim Committee for the African Light Source</a:t>
            </a:r>
            <a:endParaRPr lang="en-US"/>
          </a:p>
        </p:txBody>
      </p:sp>
      <p:sp>
        <p:nvSpPr>
          <p:cNvPr id="6" name="Slide Number Placeholder 5"/>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179986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2014/08/16</a:t>
            </a:r>
            <a:endParaRPr lang="en-US"/>
          </a:p>
        </p:txBody>
      </p:sp>
      <p:sp>
        <p:nvSpPr>
          <p:cNvPr id="6" name="Footer Placeholder 5"/>
          <p:cNvSpPr>
            <a:spLocks noGrp="1"/>
          </p:cNvSpPr>
          <p:nvPr>
            <p:ph type="ftr" sz="quarter" idx="11"/>
          </p:nvPr>
        </p:nvSpPr>
        <p:spPr/>
        <p:txBody>
          <a:bodyPr/>
          <a:lstStyle/>
          <a:p>
            <a:r>
              <a:rPr lang="en-US" smtClean="0"/>
              <a:t>Launch : Interim Committee for the African Light Source</a:t>
            </a:r>
            <a:endParaRPr lang="en-US"/>
          </a:p>
        </p:txBody>
      </p:sp>
      <p:sp>
        <p:nvSpPr>
          <p:cNvPr id="7" name="Slide Number Placeholder 6"/>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28992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2014/08/16</a:t>
            </a:r>
            <a:endParaRPr lang="en-US"/>
          </a:p>
        </p:txBody>
      </p:sp>
      <p:sp>
        <p:nvSpPr>
          <p:cNvPr id="8" name="Footer Placeholder 7"/>
          <p:cNvSpPr>
            <a:spLocks noGrp="1"/>
          </p:cNvSpPr>
          <p:nvPr>
            <p:ph type="ftr" sz="quarter" idx="11"/>
          </p:nvPr>
        </p:nvSpPr>
        <p:spPr/>
        <p:txBody>
          <a:bodyPr/>
          <a:lstStyle/>
          <a:p>
            <a:r>
              <a:rPr lang="en-US" smtClean="0"/>
              <a:t>Launch : Interim Committee for the African Light Source</a:t>
            </a:r>
            <a:endParaRPr lang="en-US"/>
          </a:p>
        </p:txBody>
      </p:sp>
      <p:sp>
        <p:nvSpPr>
          <p:cNvPr id="9" name="Slide Number Placeholder 8"/>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15400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2014/08/16</a:t>
            </a:r>
            <a:endParaRPr lang="en-US"/>
          </a:p>
        </p:txBody>
      </p:sp>
      <p:sp>
        <p:nvSpPr>
          <p:cNvPr id="4" name="Footer Placeholder 3"/>
          <p:cNvSpPr>
            <a:spLocks noGrp="1"/>
          </p:cNvSpPr>
          <p:nvPr>
            <p:ph type="ftr" sz="quarter" idx="11"/>
          </p:nvPr>
        </p:nvSpPr>
        <p:spPr/>
        <p:txBody>
          <a:bodyPr/>
          <a:lstStyle/>
          <a:p>
            <a:r>
              <a:rPr lang="en-US" smtClean="0"/>
              <a:t>Launch : Interim Committee for the African Light Source</a:t>
            </a:r>
            <a:endParaRPr lang="en-US"/>
          </a:p>
        </p:txBody>
      </p:sp>
      <p:sp>
        <p:nvSpPr>
          <p:cNvPr id="5" name="Slide Number Placeholder 4"/>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155594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2014/08/16</a:t>
            </a:r>
            <a:endParaRPr lang="en-US"/>
          </a:p>
        </p:txBody>
      </p:sp>
      <p:sp>
        <p:nvSpPr>
          <p:cNvPr id="3" name="Footer Placeholder 2"/>
          <p:cNvSpPr>
            <a:spLocks noGrp="1"/>
          </p:cNvSpPr>
          <p:nvPr>
            <p:ph type="ftr" sz="quarter" idx="11"/>
          </p:nvPr>
        </p:nvSpPr>
        <p:spPr/>
        <p:txBody>
          <a:bodyPr/>
          <a:lstStyle/>
          <a:p>
            <a:r>
              <a:rPr lang="en-US" smtClean="0"/>
              <a:t>Launch : Interim Committee for the African Light Source</a:t>
            </a:r>
            <a:endParaRPr lang="en-US"/>
          </a:p>
        </p:txBody>
      </p:sp>
      <p:sp>
        <p:nvSpPr>
          <p:cNvPr id="4" name="Slide Number Placeholder 3"/>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158226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2014/08/16</a:t>
            </a:r>
            <a:endParaRPr lang="en-US"/>
          </a:p>
        </p:txBody>
      </p:sp>
      <p:sp>
        <p:nvSpPr>
          <p:cNvPr id="6" name="Footer Placeholder 5"/>
          <p:cNvSpPr>
            <a:spLocks noGrp="1"/>
          </p:cNvSpPr>
          <p:nvPr>
            <p:ph type="ftr" sz="quarter" idx="11"/>
          </p:nvPr>
        </p:nvSpPr>
        <p:spPr/>
        <p:txBody>
          <a:bodyPr/>
          <a:lstStyle/>
          <a:p>
            <a:r>
              <a:rPr lang="en-US" smtClean="0"/>
              <a:t>Launch : Interim Committee for the African Light Source</a:t>
            </a:r>
            <a:endParaRPr lang="en-US"/>
          </a:p>
        </p:txBody>
      </p:sp>
      <p:sp>
        <p:nvSpPr>
          <p:cNvPr id="7" name="Slide Number Placeholder 6"/>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313158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2014/08/16</a:t>
            </a:r>
            <a:endParaRPr lang="en-US"/>
          </a:p>
        </p:txBody>
      </p:sp>
      <p:sp>
        <p:nvSpPr>
          <p:cNvPr id="6" name="Footer Placeholder 5"/>
          <p:cNvSpPr>
            <a:spLocks noGrp="1"/>
          </p:cNvSpPr>
          <p:nvPr>
            <p:ph type="ftr" sz="quarter" idx="11"/>
          </p:nvPr>
        </p:nvSpPr>
        <p:spPr/>
        <p:txBody>
          <a:bodyPr/>
          <a:lstStyle/>
          <a:p>
            <a:r>
              <a:rPr lang="en-US" smtClean="0"/>
              <a:t>Launch : Interim Committee for the African Light Source</a:t>
            </a:r>
            <a:endParaRPr lang="en-US"/>
          </a:p>
        </p:txBody>
      </p:sp>
      <p:sp>
        <p:nvSpPr>
          <p:cNvPr id="7" name="Slide Number Placeholder 6"/>
          <p:cNvSpPr>
            <a:spLocks noGrp="1"/>
          </p:cNvSpPr>
          <p:nvPr>
            <p:ph type="sldNum" sz="quarter" idx="12"/>
          </p:nvPr>
        </p:nvSpPr>
        <p:spPr/>
        <p:txBody>
          <a:bodyPr/>
          <a:lstStyle/>
          <a:p>
            <a:fld id="{F8887D75-40F8-884C-A625-7262ACAE8D52}" type="slidenum">
              <a:rPr lang="en-US" smtClean="0"/>
              <a:t>‹#›</a:t>
            </a:fld>
            <a:endParaRPr lang="en-US"/>
          </a:p>
        </p:txBody>
      </p:sp>
    </p:spTree>
    <p:extLst>
      <p:ext uri="{BB962C8B-B14F-4D97-AF65-F5344CB8AC3E}">
        <p14:creationId xmlns:p14="http://schemas.microsoft.com/office/powerpoint/2010/main" val="10272670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2014/08/16</a:t>
            </a:r>
            <a:endParaRPr lang="en-US"/>
          </a:p>
        </p:txBody>
      </p:sp>
      <p:sp>
        <p:nvSpPr>
          <p:cNvPr id="5" name="Footer Placeholder 4"/>
          <p:cNvSpPr>
            <a:spLocks noGrp="1"/>
          </p:cNvSpPr>
          <p:nvPr>
            <p:ph type="ftr" sz="quarter" idx="3"/>
          </p:nvPr>
        </p:nvSpPr>
        <p:spPr>
          <a:xfrm>
            <a:off x="2757215" y="6356350"/>
            <a:ext cx="363815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Launch : Interim Committee for the African Light Source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87D75-40F8-884C-A625-7262ACAE8D52}" type="slidenum">
              <a:rPr lang="en-US" smtClean="0"/>
              <a:t>‹#›</a:t>
            </a:fld>
            <a:endParaRPr lang="en-US"/>
          </a:p>
        </p:txBody>
      </p:sp>
    </p:spTree>
    <p:extLst>
      <p:ext uri="{BB962C8B-B14F-4D97-AF65-F5344CB8AC3E}">
        <p14:creationId xmlns:p14="http://schemas.microsoft.com/office/powerpoint/2010/main" val="77525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fricanlightsource.org"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ww.lightsources.org/press-release/2015/11/20/grenoble-resolutions-mark-historical-step-towards-african-light-source?qt-sitewide_events=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Synchrotron Light Source for Africa</a:t>
            </a:r>
            <a:br>
              <a:rPr lang="en-US" dirty="0" smtClean="0"/>
            </a:br>
            <a:endParaRPr lang="en-US" sz="3600" dirty="0"/>
          </a:p>
        </p:txBody>
      </p:sp>
      <p:sp>
        <p:nvSpPr>
          <p:cNvPr id="3" name="Content Placeholder 2"/>
          <p:cNvSpPr>
            <a:spLocks noGrp="1"/>
          </p:cNvSpPr>
          <p:nvPr>
            <p:ph idx="1"/>
          </p:nvPr>
        </p:nvSpPr>
        <p:spPr>
          <a:xfrm>
            <a:off x="457200" y="4334207"/>
            <a:ext cx="2756517" cy="2215264"/>
          </a:xfrm>
        </p:spPr>
        <p:txBody>
          <a:bodyPr>
            <a:normAutofit/>
          </a:bodyPr>
          <a:lstStyle/>
          <a:p>
            <a:pPr marL="0" indent="0" algn="just">
              <a:buNone/>
            </a:pPr>
            <a:r>
              <a:rPr lang="en-US" sz="1000" dirty="0"/>
              <a:t>Africa is presently the only habitable continent without a synchrotron light source.  Dozens of scientists from African countries now perform experiments at facilities in Europe and elsewhere.  Their numbers are limited mostly by distance and travel cost.  A light source in Africa would enable thousands of African scientists and engineers to gain access to this superb scientific and technological tool.  Indeed, in order to be competitive socially, politically and economically in the years to come, access to a nearby synchrotron light source will be an absolute necessity.</a:t>
            </a:r>
            <a:endParaRPr lang="en-US" dirty="0"/>
          </a:p>
        </p:txBody>
      </p:sp>
      <p:sp>
        <p:nvSpPr>
          <p:cNvPr id="6" name="Slide Number Placeholder 5"/>
          <p:cNvSpPr>
            <a:spLocks noGrp="1"/>
          </p:cNvSpPr>
          <p:nvPr>
            <p:ph type="sldNum" sz="quarter" idx="12"/>
          </p:nvPr>
        </p:nvSpPr>
        <p:spPr/>
        <p:txBody>
          <a:bodyPr/>
          <a:lstStyle/>
          <a:p>
            <a:fld id="{F8887D75-40F8-884C-A625-7262ACAE8D52}" type="slidenum">
              <a:rPr lang="en-US" smtClean="0"/>
              <a:t>1</a:t>
            </a:fld>
            <a:endParaRPr lang="en-US"/>
          </a:p>
        </p:txBody>
      </p:sp>
      <p:sp>
        <p:nvSpPr>
          <p:cNvPr id="7" name="TextBox 6"/>
          <p:cNvSpPr txBox="1"/>
          <p:nvPr/>
        </p:nvSpPr>
        <p:spPr>
          <a:xfrm>
            <a:off x="3213717" y="4372769"/>
            <a:ext cx="5166804" cy="1785104"/>
          </a:xfrm>
          <a:prstGeom prst="rect">
            <a:avLst/>
          </a:prstGeom>
          <a:noFill/>
        </p:spPr>
        <p:txBody>
          <a:bodyPr wrap="square" rtlCol="0">
            <a:spAutoFit/>
          </a:bodyPr>
          <a:lstStyle/>
          <a:p>
            <a:pPr algn="just"/>
            <a:r>
              <a:rPr lang="en-US" sz="1000" dirty="0" smtClean="0"/>
              <a:t>A major workshop/conference on </a:t>
            </a:r>
            <a:r>
              <a:rPr lang="en-US" sz="1000" dirty="0"/>
              <a:t>the African Light </a:t>
            </a:r>
            <a:r>
              <a:rPr lang="en-US" sz="1000" dirty="0" smtClean="0"/>
              <a:t>Source was held at the European Synchrotron Radiation Facility (ESRF) in Grenoble, France on Nov. 16-20, 2015.  This included:</a:t>
            </a:r>
          </a:p>
          <a:p>
            <a:pPr algn="just"/>
            <a:r>
              <a:rPr lang="en-US" sz="1000" b="1" i="1" u="sng" dirty="0" smtClean="0"/>
              <a:t>A Science Part </a:t>
            </a:r>
            <a:r>
              <a:rPr lang="en-US" sz="1000" dirty="0"/>
              <a:t> </a:t>
            </a:r>
            <a:r>
              <a:rPr lang="en-US" sz="1000" dirty="0" smtClean="0"/>
              <a:t>during which African </a:t>
            </a:r>
            <a:r>
              <a:rPr lang="en-US" sz="1000" dirty="0"/>
              <a:t>work </a:t>
            </a:r>
            <a:r>
              <a:rPr lang="en-US" sz="1000" dirty="0" smtClean="0"/>
              <a:t>performed at Light </a:t>
            </a:r>
            <a:r>
              <a:rPr lang="en-US" sz="1000" dirty="0"/>
              <a:t>Sources </a:t>
            </a:r>
            <a:r>
              <a:rPr lang="en-US" sz="1000" dirty="0" smtClean="0"/>
              <a:t>around the world were presented, along with global highlights of research and facilities. </a:t>
            </a:r>
            <a:endParaRPr lang="en-US" sz="1000" dirty="0"/>
          </a:p>
          <a:p>
            <a:pPr algn="just"/>
            <a:r>
              <a:rPr lang="en-US" sz="1000" b="1" i="1" u="sng" dirty="0" smtClean="0"/>
              <a:t>A Strategy </a:t>
            </a:r>
            <a:r>
              <a:rPr lang="en-US" sz="1000" b="1" i="1" u="sng" dirty="0"/>
              <a:t>/ Policy </a:t>
            </a:r>
            <a:r>
              <a:rPr lang="en-US" sz="1000" b="1" i="1" u="sng" dirty="0" smtClean="0"/>
              <a:t>Part</a:t>
            </a:r>
            <a:r>
              <a:rPr lang="en-US" sz="1000" dirty="0" smtClean="0"/>
              <a:t> which included discussions </a:t>
            </a:r>
            <a:r>
              <a:rPr lang="en-US" sz="1000" dirty="0"/>
              <a:t>on the Roadmap for </a:t>
            </a:r>
            <a:r>
              <a:rPr lang="en-US" sz="1000" dirty="0" smtClean="0"/>
              <a:t>Africa and the Election </a:t>
            </a:r>
            <a:r>
              <a:rPr lang="en-US" sz="1000" dirty="0"/>
              <a:t>and Founding of the new, fully mandated Steering Committee for the African Light </a:t>
            </a:r>
            <a:r>
              <a:rPr lang="en-US" sz="1000" dirty="0" smtClean="0"/>
              <a:t>Source to replace the Interim Steering Committee. </a:t>
            </a:r>
          </a:p>
          <a:p>
            <a:r>
              <a:rPr lang="en-US" sz="1000" b="1" i="1" u="sng" dirty="0" smtClean="0"/>
              <a:t>Grenoble Resolutions</a:t>
            </a:r>
            <a:r>
              <a:rPr lang="en-US" sz="1000" b="1" i="1" dirty="0" smtClean="0"/>
              <a:t>;</a:t>
            </a:r>
            <a:r>
              <a:rPr lang="en-US" sz="1000" dirty="0" smtClean="0"/>
              <a:t> </a:t>
            </a:r>
            <a:r>
              <a:rPr lang="en-US" sz="1000" dirty="0"/>
              <a:t>see </a:t>
            </a:r>
            <a:r>
              <a:rPr lang="en-US" sz="1000" dirty="0">
                <a:hlinkClick r:id="rId2"/>
              </a:rPr>
              <a:t>http://</a:t>
            </a:r>
            <a:r>
              <a:rPr lang="en-US" sz="1000" dirty="0" smtClean="0">
                <a:hlinkClick r:id="rId2"/>
              </a:rPr>
              <a:t>www.lightsources.org/press-release/2015/11/20/grenoble-resolutions-mark-historical-step-towards-african-light-source?qt-sitewide_events=0</a:t>
            </a:r>
            <a:endParaRPr lang="en-US" sz="1000" dirty="0" smtClean="0"/>
          </a:p>
          <a:p>
            <a:pPr algn="just"/>
            <a:r>
              <a:rPr lang="en-US" sz="1000" i="1" dirty="0" smtClean="0"/>
              <a:t>Also see: </a:t>
            </a:r>
            <a:r>
              <a:rPr lang="en-US" sz="1000" i="1" dirty="0" smtClean="0">
                <a:hlinkClick r:id="rId3"/>
              </a:rPr>
              <a:t>www.africanlightsource.org</a:t>
            </a:r>
            <a:r>
              <a:rPr lang="en-US" sz="1000" i="1" dirty="0" smtClean="0"/>
              <a:t> </a:t>
            </a:r>
            <a:endParaRPr lang="en-US" sz="1000" i="1"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869" y="1512455"/>
            <a:ext cx="7797742" cy="28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8007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1934</TotalTime>
  <Words>250</Words>
  <Application>Microsoft Macintosh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 Synchrotron Light Source for Africa </vt:lpstr>
    </vt:vector>
  </TitlesOfParts>
  <Company>University of Johannesburg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of the Interim Steering Committee for the African Light Source</dc:title>
  <dc:creator>Simon Connell</dc:creator>
  <cp:lastModifiedBy>Simon Connell</cp:lastModifiedBy>
  <cp:revision>24</cp:revision>
  <dcterms:created xsi:type="dcterms:W3CDTF">2014-08-16T09:46:44Z</dcterms:created>
  <dcterms:modified xsi:type="dcterms:W3CDTF">2015-12-08T05:18:35Z</dcterms:modified>
</cp:coreProperties>
</file>