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5" r:id="rId3"/>
    <p:sldId id="272" r:id="rId4"/>
    <p:sldId id="273" r:id="rId5"/>
    <p:sldId id="274" r:id="rId6"/>
    <p:sldId id="299" r:id="rId7"/>
    <p:sldId id="275" r:id="rId8"/>
    <p:sldId id="317" r:id="rId9"/>
    <p:sldId id="321" r:id="rId10"/>
    <p:sldId id="279" r:id="rId11"/>
    <p:sldId id="281" r:id="rId12"/>
    <p:sldId id="328" r:id="rId13"/>
    <p:sldId id="327" r:id="rId14"/>
    <p:sldId id="261" r:id="rId15"/>
    <p:sldId id="263" r:id="rId16"/>
    <p:sldId id="312" r:id="rId17"/>
    <p:sldId id="265" r:id="rId18"/>
    <p:sldId id="266" r:id="rId19"/>
    <p:sldId id="303" r:id="rId20"/>
    <p:sldId id="301" r:id="rId21"/>
    <p:sldId id="302" r:id="rId22"/>
    <p:sldId id="305" r:id="rId23"/>
    <p:sldId id="332" r:id="rId24"/>
    <p:sldId id="286" r:id="rId25"/>
    <p:sldId id="324" r:id="rId26"/>
    <p:sldId id="306" r:id="rId27"/>
    <p:sldId id="289" r:id="rId28"/>
    <p:sldId id="287" r:id="rId29"/>
    <p:sldId id="288" r:id="rId30"/>
    <p:sldId id="293" r:id="rId31"/>
    <p:sldId id="296" r:id="rId32"/>
    <p:sldId id="298" r:id="rId33"/>
    <p:sldId id="300" r:id="rId34"/>
    <p:sldId id="309" r:id="rId35"/>
    <p:sldId id="310" r:id="rId36"/>
    <p:sldId id="331" r:id="rId37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8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06" autoAdjust="0"/>
    <p:restoredTop sz="93478" autoAdjust="0"/>
  </p:normalViewPr>
  <p:slideViewPr>
    <p:cSldViewPr>
      <p:cViewPr>
        <p:scale>
          <a:sx n="70" d="100"/>
          <a:sy n="70" d="100"/>
        </p:scale>
        <p:origin x="-13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cience\izgib\otche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cience\izgib\otchet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Science\izgib\otchet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cience\izgib\otchet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Science\izgib\otch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283.28299999999939</c:v>
                </c:pt>
                <c:pt idx="174">
                  <c:v>290.2899999999994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412.4119999999989</c:v>
                </c:pt>
                <c:pt idx="180">
                  <c:v>417.41699999999889</c:v>
                </c:pt>
                <c:pt idx="181">
                  <c:v>460.46</c:v>
                </c:pt>
                <c:pt idx="182">
                  <c:v>481.48099999999914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855.85599999999852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3373.3730000000055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9565.5649999999787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8551.5509999999613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430.42999999999927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289.28899999999913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  <c:smooth val="1"/>
        </c:ser>
        <c:ser>
          <c:idx val="1"/>
          <c:order val="1"/>
          <c:tx>
            <c:v>100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Лист2!$C$3:$C$403</c:f>
              <c:numCache>
                <c:formatCode>General</c:formatCode>
                <c:ptCount val="401"/>
                <c:pt idx="0">
                  <c:v>22.021999999999988</c:v>
                </c:pt>
                <c:pt idx="1">
                  <c:v>27.027000000000001</c:v>
                </c:pt>
                <c:pt idx="2">
                  <c:v>17.016999999999999</c:v>
                </c:pt>
                <c:pt idx="3">
                  <c:v>26.026</c:v>
                </c:pt>
                <c:pt idx="4">
                  <c:v>31.030999999999999</c:v>
                </c:pt>
                <c:pt idx="5">
                  <c:v>22.021999999999988</c:v>
                </c:pt>
                <c:pt idx="6">
                  <c:v>18.018000000000001</c:v>
                </c:pt>
                <c:pt idx="7">
                  <c:v>29.029</c:v>
                </c:pt>
                <c:pt idx="8">
                  <c:v>19.018999999999988</c:v>
                </c:pt>
                <c:pt idx="9">
                  <c:v>25.024999999999999</c:v>
                </c:pt>
                <c:pt idx="10">
                  <c:v>19.018999999999988</c:v>
                </c:pt>
                <c:pt idx="11">
                  <c:v>19.018999999999988</c:v>
                </c:pt>
                <c:pt idx="12">
                  <c:v>28.027999999999999</c:v>
                </c:pt>
                <c:pt idx="13">
                  <c:v>29.029</c:v>
                </c:pt>
                <c:pt idx="14">
                  <c:v>28.027999999999999</c:v>
                </c:pt>
                <c:pt idx="15">
                  <c:v>34.034000000000006</c:v>
                </c:pt>
                <c:pt idx="16">
                  <c:v>26.026</c:v>
                </c:pt>
                <c:pt idx="17">
                  <c:v>33.033000000000001</c:v>
                </c:pt>
                <c:pt idx="18">
                  <c:v>39.039000000000001</c:v>
                </c:pt>
                <c:pt idx="19">
                  <c:v>24.024000000000001</c:v>
                </c:pt>
                <c:pt idx="20">
                  <c:v>35.035000000000011</c:v>
                </c:pt>
                <c:pt idx="21">
                  <c:v>26.026</c:v>
                </c:pt>
                <c:pt idx="22">
                  <c:v>46.046000000000006</c:v>
                </c:pt>
                <c:pt idx="23">
                  <c:v>37.037000000000006</c:v>
                </c:pt>
                <c:pt idx="24">
                  <c:v>37.037000000000006</c:v>
                </c:pt>
                <c:pt idx="25">
                  <c:v>36.036000000000001</c:v>
                </c:pt>
                <c:pt idx="26">
                  <c:v>32.032000000000011</c:v>
                </c:pt>
                <c:pt idx="27">
                  <c:v>39.039000000000001</c:v>
                </c:pt>
                <c:pt idx="28">
                  <c:v>46.046000000000006</c:v>
                </c:pt>
                <c:pt idx="29">
                  <c:v>18.018000000000001</c:v>
                </c:pt>
                <c:pt idx="30">
                  <c:v>45.045000000000002</c:v>
                </c:pt>
                <c:pt idx="31">
                  <c:v>34.034000000000006</c:v>
                </c:pt>
                <c:pt idx="32">
                  <c:v>28.027999999999999</c:v>
                </c:pt>
                <c:pt idx="33">
                  <c:v>29.029</c:v>
                </c:pt>
                <c:pt idx="34">
                  <c:v>45.045000000000002</c:v>
                </c:pt>
                <c:pt idx="35">
                  <c:v>48.048000000000002</c:v>
                </c:pt>
                <c:pt idx="36">
                  <c:v>42.042000000000002</c:v>
                </c:pt>
                <c:pt idx="37">
                  <c:v>30.03</c:v>
                </c:pt>
                <c:pt idx="38">
                  <c:v>34.034000000000006</c:v>
                </c:pt>
                <c:pt idx="39">
                  <c:v>50.05</c:v>
                </c:pt>
                <c:pt idx="40">
                  <c:v>39.039000000000001</c:v>
                </c:pt>
                <c:pt idx="41">
                  <c:v>30.03</c:v>
                </c:pt>
                <c:pt idx="42">
                  <c:v>49.049000000000007</c:v>
                </c:pt>
                <c:pt idx="43">
                  <c:v>42.042000000000002</c:v>
                </c:pt>
                <c:pt idx="44">
                  <c:v>57.056999999999995</c:v>
                </c:pt>
                <c:pt idx="45">
                  <c:v>43.043000000000006</c:v>
                </c:pt>
                <c:pt idx="46">
                  <c:v>47.047000000000004</c:v>
                </c:pt>
                <c:pt idx="47">
                  <c:v>41.041000000000004</c:v>
                </c:pt>
                <c:pt idx="48">
                  <c:v>52.052</c:v>
                </c:pt>
                <c:pt idx="49">
                  <c:v>49.049000000000007</c:v>
                </c:pt>
                <c:pt idx="50">
                  <c:v>44.044000000000004</c:v>
                </c:pt>
                <c:pt idx="51">
                  <c:v>38.038000000000011</c:v>
                </c:pt>
                <c:pt idx="52">
                  <c:v>59.059000000000005</c:v>
                </c:pt>
                <c:pt idx="53">
                  <c:v>45.045000000000002</c:v>
                </c:pt>
                <c:pt idx="54">
                  <c:v>65.065000000000012</c:v>
                </c:pt>
                <c:pt idx="55">
                  <c:v>43.043000000000006</c:v>
                </c:pt>
                <c:pt idx="56">
                  <c:v>63.063000000000002</c:v>
                </c:pt>
                <c:pt idx="57">
                  <c:v>39.039000000000001</c:v>
                </c:pt>
                <c:pt idx="58">
                  <c:v>60.06</c:v>
                </c:pt>
                <c:pt idx="59">
                  <c:v>59.059000000000005</c:v>
                </c:pt>
                <c:pt idx="60">
                  <c:v>53.053000000000004</c:v>
                </c:pt>
                <c:pt idx="61">
                  <c:v>65.065000000000012</c:v>
                </c:pt>
                <c:pt idx="62">
                  <c:v>63.063000000000002</c:v>
                </c:pt>
                <c:pt idx="63">
                  <c:v>66.066000000000003</c:v>
                </c:pt>
                <c:pt idx="64">
                  <c:v>59.059000000000005</c:v>
                </c:pt>
                <c:pt idx="65">
                  <c:v>69.069000000000003</c:v>
                </c:pt>
                <c:pt idx="66">
                  <c:v>47.047000000000004</c:v>
                </c:pt>
                <c:pt idx="67">
                  <c:v>76.075999999999979</c:v>
                </c:pt>
                <c:pt idx="68">
                  <c:v>70.069999999999993</c:v>
                </c:pt>
                <c:pt idx="69">
                  <c:v>73.072999999999979</c:v>
                </c:pt>
                <c:pt idx="70">
                  <c:v>62.062000000000012</c:v>
                </c:pt>
                <c:pt idx="71">
                  <c:v>84.084000000000003</c:v>
                </c:pt>
                <c:pt idx="72">
                  <c:v>87.087000000000003</c:v>
                </c:pt>
                <c:pt idx="73">
                  <c:v>80.08</c:v>
                </c:pt>
                <c:pt idx="74">
                  <c:v>70.069999999999993</c:v>
                </c:pt>
                <c:pt idx="75">
                  <c:v>82.081999999999994</c:v>
                </c:pt>
                <c:pt idx="76">
                  <c:v>75.074999999999989</c:v>
                </c:pt>
                <c:pt idx="77">
                  <c:v>85.084999999999994</c:v>
                </c:pt>
                <c:pt idx="78">
                  <c:v>93.093000000000004</c:v>
                </c:pt>
                <c:pt idx="79">
                  <c:v>104.104</c:v>
                </c:pt>
                <c:pt idx="80">
                  <c:v>108.10799999999999</c:v>
                </c:pt>
                <c:pt idx="81">
                  <c:v>114.114</c:v>
                </c:pt>
                <c:pt idx="82">
                  <c:v>116.116</c:v>
                </c:pt>
                <c:pt idx="83">
                  <c:v>112.11199999999999</c:v>
                </c:pt>
                <c:pt idx="84">
                  <c:v>107.107</c:v>
                </c:pt>
                <c:pt idx="85">
                  <c:v>100.1</c:v>
                </c:pt>
                <c:pt idx="86">
                  <c:v>133.13299999999998</c:v>
                </c:pt>
                <c:pt idx="87">
                  <c:v>134.13399999999999</c:v>
                </c:pt>
                <c:pt idx="88">
                  <c:v>127.127</c:v>
                </c:pt>
                <c:pt idx="89">
                  <c:v>142.142</c:v>
                </c:pt>
                <c:pt idx="90">
                  <c:v>119.119</c:v>
                </c:pt>
                <c:pt idx="91">
                  <c:v>148.148</c:v>
                </c:pt>
                <c:pt idx="92">
                  <c:v>166.166</c:v>
                </c:pt>
                <c:pt idx="93">
                  <c:v>189.18900000000002</c:v>
                </c:pt>
                <c:pt idx="94">
                  <c:v>160.16</c:v>
                </c:pt>
                <c:pt idx="95">
                  <c:v>173.17299999999997</c:v>
                </c:pt>
                <c:pt idx="96">
                  <c:v>173.17299999999997</c:v>
                </c:pt>
                <c:pt idx="97">
                  <c:v>202.202</c:v>
                </c:pt>
                <c:pt idx="98">
                  <c:v>206.20599999999999</c:v>
                </c:pt>
                <c:pt idx="99">
                  <c:v>227.227</c:v>
                </c:pt>
                <c:pt idx="100">
                  <c:v>205.20499999999998</c:v>
                </c:pt>
                <c:pt idx="101">
                  <c:v>217.21699999999998</c:v>
                </c:pt>
                <c:pt idx="102">
                  <c:v>263.26299999999969</c:v>
                </c:pt>
                <c:pt idx="103">
                  <c:v>253.25300000000001</c:v>
                </c:pt>
                <c:pt idx="104">
                  <c:v>281.28099999999927</c:v>
                </c:pt>
                <c:pt idx="105">
                  <c:v>310.31</c:v>
                </c:pt>
                <c:pt idx="106">
                  <c:v>331.33099999999939</c:v>
                </c:pt>
                <c:pt idx="107">
                  <c:v>305.30500000000001</c:v>
                </c:pt>
                <c:pt idx="108">
                  <c:v>352.35199999999969</c:v>
                </c:pt>
                <c:pt idx="109">
                  <c:v>405.40499999999969</c:v>
                </c:pt>
                <c:pt idx="110">
                  <c:v>398.39799999999963</c:v>
                </c:pt>
                <c:pt idx="111">
                  <c:v>479.47899999999908</c:v>
                </c:pt>
                <c:pt idx="112">
                  <c:v>482.48200000000003</c:v>
                </c:pt>
                <c:pt idx="113">
                  <c:v>561.56199999999876</c:v>
                </c:pt>
                <c:pt idx="114">
                  <c:v>625.62599999999998</c:v>
                </c:pt>
                <c:pt idx="115">
                  <c:v>687.68799999999999</c:v>
                </c:pt>
                <c:pt idx="116">
                  <c:v>813.81399999999996</c:v>
                </c:pt>
                <c:pt idx="117">
                  <c:v>1010.01</c:v>
                </c:pt>
                <c:pt idx="118">
                  <c:v>992.99300000000005</c:v>
                </c:pt>
                <c:pt idx="119">
                  <c:v>1325.325</c:v>
                </c:pt>
                <c:pt idx="120">
                  <c:v>1509.509</c:v>
                </c:pt>
                <c:pt idx="121">
                  <c:v>1782.7829999999999</c:v>
                </c:pt>
                <c:pt idx="122">
                  <c:v>2190.19</c:v>
                </c:pt>
                <c:pt idx="123">
                  <c:v>2520.52</c:v>
                </c:pt>
                <c:pt idx="124">
                  <c:v>3021.0210000000002</c:v>
                </c:pt>
                <c:pt idx="125">
                  <c:v>3612.6129999999998</c:v>
                </c:pt>
                <c:pt idx="126">
                  <c:v>4373.3730000000005</c:v>
                </c:pt>
                <c:pt idx="127">
                  <c:v>5458.4579999999996</c:v>
                </c:pt>
                <c:pt idx="128">
                  <c:v>6464.4640000000009</c:v>
                </c:pt>
                <c:pt idx="129">
                  <c:v>7737.7369999999992</c:v>
                </c:pt>
                <c:pt idx="130">
                  <c:v>9048.0480000000007</c:v>
                </c:pt>
                <c:pt idx="131">
                  <c:v>10190.19</c:v>
                </c:pt>
                <c:pt idx="132">
                  <c:v>11710.710000000006</c:v>
                </c:pt>
                <c:pt idx="133">
                  <c:v>12491.491</c:v>
                </c:pt>
                <c:pt idx="134">
                  <c:v>13064.063</c:v>
                </c:pt>
                <c:pt idx="135">
                  <c:v>13242.241000000016</c:v>
                </c:pt>
                <c:pt idx="136">
                  <c:v>12309.308000000001</c:v>
                </c:pt>
                <c:pt idx="137">
                  <c:v>11467.467000000001</c:v>
                </c:pt>
                <c:pt idx="138">
                  <c:v>9966.9659999999585</c:v>
                </c:pt>
                <c:pt idx="139">
                  <c:v>9049.0490000000009</c:v>
                </c:pt>
                <c:pt idx="140">
                  <c:v>7612.6120000000101</c:v>
                </c:pt>
                <c:pt idx="141">
                  <c:v>6245.2449999999999</c:v>
                </c:pt>
                <c:pt idx="142">
                  <c:v>4834.835</c:v>
                </c:pt>
                <c:pt idx="143">
                  <c:v>3785.7849999999939</c:v>
                </c:pt>
                <c:pt idx="144">
                  <c:v>2877.8780000000002</c:v>
                </c:pt>
                <c:pt idx="145">
                  <c:v>2456.4560000000001</c:v>
                </c:pt>
                <c:pt idx="146">
                  <c:v>2103.1030000000001</c:v>
                </c:pt>
                <c:pt idx="147">
                  <c:v>1630.6309999999999</c:v>
                </c:pt>
                <c:pt idx="148">
                  <c:v>1383.3829999999998</c:v>
                </c:pt>
                <c:pt idx="149">
                  <c:v>1063.0629999999999</c:v>
                </c:pt>
                <c:pt idx="150">
                  <c:v>888.88900000000001</c:v>
                </c:pt>
                <c:pt idx="151">
                  <c:v>786.78700000000003</c:v>
                </c:pt>
                <c:pt idx="152">
                  <c:v>706.70699999999999</c:v>
                </c:pt>
                <c:pt idx="153">
                  <c:v>622.62300000000005</c:v>
                </c:pt>
                <c:pt idx="154">
                  <c:v>582.58299999999997</c:v>
                </c:pt>
                <c:pt idx="155">
                  <c:v>505.505</c:v>
                </c:pt>
                <c:pt idx="156">
                  <c:v>448.44799999999969</c:v>
                </c:pt>
                <c:pt idx="157">
                  <c:v>411.41099999999926</c:v>
                </c:pt>
                <c:pt idx="158">
                  <c:v>370.37</c:v>
                </c:pt>
                <c:pt idx="159">
                  <c:v>311.31099999999969</c:v>
                </c:pt>
                <c:pt idx="160">
                  <c:v>318.31799999999993</c:v>
                </c:pt>
                <c:pt idx="161">
                  <c:v>291.2909999999992</c:v>
                </c:pt>
                <c:pt idx="162">
                  <c:v>264.26400000000001</c:v>
                </c:pt>
                <c:pt idx="163">
                  <c:v>225.22499999999999</c:v>
                </c:pt>
                <c:pt idx="164">
                  <c:v>226.226</c:v>
                </c:pt>
                <c:pt idx="165">
                  <c:v>213.21299999999999</c:v>
                </c:pt>
                <c:pt idx="166">
                  <c:v>220.22</c:v>
                </c:pt>
                <c:pt idx="167">
                  <c:v>172.172</c:v>
                </c:pt>
                <c:pt idx="168">
                  <c:v>162.16200000000001</c:v>
                </c:pt>
                <c:pt idx="169">
                  <c:v>196.196</c:v>
                </c:pt>
                <c:pt idx="170">
                  <c:v>161.161</c:v>
                </c:pt>
                <c:pt idx="171">
                  <c:v>133.13299999999998</c:v>
                </c:pt>
                <c:pt idx="172">
                  <c:v>134.13399999999999</c:v>
                </c:pt>
                <c:pt idx="173">
                  <c:v>138.13800000000001</c:v>
                </c:pt>
                <c:pt idx="174">
                  <c:v>132.13200000000001</c:v>
                </c:pt>
                <c:pt idx="175">
                  <c:v>107.107</c:v>
                </c:pt>
                <c:pt idx="176">
                  <c:v>120.11999999999999</c:v>
                </c:pt>
                <c:pt idx="177">
                  <c:v>90.09</c:v>
                </c:pt>
                <c:pt idx="178">
                  <c:v>75.074999999999989</c:v>
                </c:pt>
                <c:pt idx="179">
                  <c:v>91.090999999999994</c:v>
                </c:pt>
                <c:pt idx="180">
                  <c:v>92.092000000000013</c:v>
                </c:pt>
                <c:pt idx="181">
                  <c:v>58.058</c:v>
                </c:pt>
                <c:pt idx="182">
                  <c:v>71.070999999999998</c:v>
                </c:pt>
                <c:pt idx="183">
                  <c:v>93.093000000000004</c:v>
                </c:pt>
                <c:pt idx="184">
                  <c:v>94.093999999999994</c:v>
                </c:pt>
                <c:pt idx="185">
                  <c:v>79.078999999999979</c:v>
                </c:pt>
                <c:pt idx="186">
                  <c:v>72.071999999999989</c:v>
                </c:pt>
                <c:pt idx="187">
                  <c:v>59.059000000000005</c:v>
                </c:pt>
                <c:pt idx="188">
                  <c:v>53.053000000000004</c:v>
                </c:pt>
                <c:pt idx="189">
                  <c:v>55.055</c:v>
                </c:pt>
                <c:pt idx="190">
                  <c:v>62.062000000000012</c:v>
                </c:pt>
                <c:pt idx="191">
                  <c:v>51.050999999999995</c:v>
                </c:pt>
                <c:pt idx="192">
                  <c:v>65.065000000000012</c:v>
                </c:pt>
                <c:pt idx="193">
                  <c:v>88.087999999999994</c:v>
                </c:pt>
                <c:pt idx="194">
                  <c:v>43.043000000000006</c:v>
                </c:pt>
                <c:pt idx="195">
                  <c:v>44.044000000000004</c:v>
                </c:pt>
                <c:pt idx="196">
                  <c:v>58.058</c:v>
                </c:pt>
                <c:pt idx="197">
                  <c:v>57.056999999999995</c:v>
                </c:pt>
                <c:pt idx="198">
                  <c:v>51.050999999999995</c:v>
                </c:pt>
                <c:pt idx="199">
                  <c:v>44.044000000000004</c:v>
                </c:pt>
                <c:pt idx="200">
                  <c:v>47.047000000000004</c:v>
                </c:pt>
                <c:pt idx="201">
                  <c:v>46.046000000000006</c:v>
                </c:pt>
                <c:pt idx="202">
                  <c:v>40.04</c:v>
                </c:pt>
                <c:pt idx="203">
                  <c:v>37.037000000000006</c:v>
                </c:pt>
                <c:pt idx="204">
                  <c:v>42.042000000000002</c:v>
                </c:pt>
                <c:pt idx="205">
                  <c:v>39.039000000000001</c:v>
                </c:pt>
                <c:pt idx="206">
                  <c:v>42.042000000000002</c:v>
                </c:pt>
                <c:pt idx="207">
                  <c:v>42.042000000000002</c:v>
                </c:pt>
                <c:pt idx="208">
                  <c:v>27.027000000000001</c:v>
                </c:pt>
                <c:pt idx="209">
                  <c:v>42.042000000000002</c:v>
                </c:pt>
                <c:pt idx="210">
                  <c:v>33.033000000000001</c:v>
                </c:pt>
                <c:pt idx="211">
                  <c:v>40.04</c:v>
                </c:pt>
                <c:pt idx="212">
                  <c:v>47.047000000000004</c:v>
                </c:pt>
                <c:pt idx="213">
                  <c:v>25.024999999999999</c:v>
                </c:pt>
                <c:pt idx="214">
                  <c:v>38.038000000000011</c:v>
                </c:pt>
                <c:pt idx="215">
                  <c:v>29.029</c:v>
                </c:pt>
                <c:pt idx="216">
                  <c:v>29.029</c:v>
                </c:pt>
                <c:pt idx="217">
                  <c:v>27.027000000000001</c:v>
                </c:pt>
                <c:pt idx="218">
                  <c:v>33.033000000000001</c:v>
                </c:pt>
                <c:pt idx="219">
                  <c:v>33.033000000000001</c:v>
                </c:pt>
                <c:pt idx="220">
                  <c:v>44.044000000000004</c:v>
                </c:pt>
                <c:pt idx="221">
                  <c:v>27.027000000000001</c:v>
                </c:pt>
                <c:pt idx="222">
                  <c:v>33.033000000000001</c:v>
                </c:pt>
                <c:pt idx="223">
                  <c:v>29.029</c:v>
                </c:pt>
                <c:pt idx="224">
                  <c:v>31.030999999999999</c:v>
                </c:pt>
                <c:pt idx="225">
                  <c:v>27.027000000000001</c:v>
                </c:pt>
                <c:pt idx="226">
                  <c:v>32.032000000000011</c:v>
                </c:pt>
                <c:pt idx="227">
                  <c:v>33.033000000000001</c:v>
                </c:pt>
                <c:pt idx="228">
                  <c:v>31.030999999999999</c:v>
                </c:pt>
                <c:pt idx="229">
                  <c:v>21.021000000000001</c:v>
                </c:pt>
                <c:pt idx="230">
                  <c:v>31.030999999999999</c:v>
                </c:pt>
                <c:pt idx="231">
                  <c:v>27.027000000000001</c:v>
                </c:pt>
                <c:pt idx="232">
                  <c:v>25.024999999999999</c:v>
                </c:pt>
                <c:pt idx="233">
                  <c:v>16.015999999999988</c:v>
                </c:pt>
                <c:pt idx="234">
                  <c:v>27.027000000000001</c:v>
                </c:pt>
                <c:pt idx="235">
                  <c:v>29.029</c:v>
                </c:pt>
                <c:pt idx="236">
                  <c:v>31.030999999999999</c:v>
                </c:pt>
                <c:pt idx="237">
                  <c:v>30.03</c:v>
                </c:pt>
                <c:pt idx="238">
                  <c:v>13.013</c:v>
                </c:pt>
                <c:pt idx="239">
                  <c:v>27.027000000000001</c:v>
                </c:pt>
                <c:pt idx="240">
                  <c:v>26.026</c:v>
                </c:pt>
                <c:pt idx="241">
                  <c:v>31.030999999999999</c:v>
                </c:pt>
                <c:pt idx="242">
                  <c:v>26.026</c:v>
                </c:pt>
                <c:pt idx="243">
                  <c:v>27.027000000000001</c:v>
                </c:pt>
                <c:pt idx="244">
                  <c:v>25.024999999999999</c:v>
                </c:pt>
                <c:pt idx="245">
                  <c:v>14.014000000000001</c:v>
                </c:pt>
                <c:pt idx="246">
                  <c:v>29.029</c:v>
                </c:pt>
                <c:pt idx="247">
                  <c:v>28.027999999999999</c:v>
                </c:pt>
                <c:pt idx="248">
                  <c:v>28.027999999999999</c:v>
                </c:pt>
                <c:pt idx="249">
                  <c:v>25.024999999999999</c:v>
                </c:pt>
                <c:pt idx="250">
                  <c:v>22.021999999999988</c:v>
                </c:pt>
                <c:pt idx="251">
                  <c:v>22.021999999999988</c:v>
                </c:pt>
                <c:pt idx="252">
                  <c:v>22.021999999999988</c:v>
                </c:pt>
                <c:pt idx="253">
                  <c:v>17.016999999999999</c:v>
                </c:pt>
                <c:pt idx="254">
                  <c:v>29.029</c:v>
                </c:pt>
                <c:pt idx="255">
                  <c:v>18.018000000000001</c:v>
                </c:pt>
                <c:pt idx="256">
                  <c:v>23.023</c:v>
                </c:pt>
                <c:pt idx="257">
                  <c:v>17.016999999999999</c:v>
                </c:pt>
                <c:pt idx="258">
                  <c:v>24.024000000000001</c:v>
                </c:pt>
                <c:pt idx="259">
                  <c:v>14.014000000000001</c:v>
                </c:pt>
                <c:pt idx="260">
                  <c:v>25.024999999999999</c:v>
                </c:pt>
                <c:pt idx="261">
                  <c:v>13.013</c:v>
                </c:pt>
                <c:pt idx="262">
                  <c:v>10.01</c:v>
                </c:pt>
                <c:pt idx="263">
                  <c:v>24.024000000000001</c:v>
                </c:pt>
                <c:pt idx="264">
                  <c:v>16.015999999999988</c:v>
                </c:pt>
                <c:pt idx="265">
                  <c:v>16.015999999999988</c:v>
                </c:pt>
                <c:pt idx="266">
                  <c:v>13.013</c:v>
                </c:pt>
                <c:pt idx="267">
                  <c:v>29.029</c:v>
                </c:pt>
                <c:pt idx="268">
                  <c:v>25.024999999999999</c:v>
                </c:pt>
                <c:pt idx="269">
                  <c:v>8.0080000000000009</c:v>
                </c:pt>
                <c:pt idx="270">
                  <c:v>22.021999999999988</c:v>
                </c:pt>
                <c:pt idx="271">
                  <c:v>16.015999999999988</c:v>
                </c:pt>
                <c:pt idx="272">
                  <c:v>31.030999999999999</c:v>
                </c:pt>
                <c:pt idx="273">
                  <c:v>20.02</c:v>
                </c:pt>
                <c:pt idx="274">
                  <c:v>19.018999999999988</c:v>
                </c:pt>
                <c:pt idx="275">
                  <c:v>16.015999999999988</c:v>
                </c:pt>
                <c:pt idx="276">
                  <c:v>18.018000000000001</c:v>
                </c:pt>
                <c:pt idx="277">
                  <c:v>9.0090000000000003</c:v>
                </c:pt>
                <c:pt idx="278">
                  <c:v>21.021000000000001</c:v>
                </c:pt>
                <c:pt idx="279">
                  <c:v>19.018999999999988</c:v>
                </c:pt>
                <c:pt idx="280">
                  <c:v>17.016999999999999</c:v>
                </c:pt>
                <c:pt idx="281">
                  <c:v>13.013</c:v>
                </c:pt>
                <c:pt idx="282">
                  <c:v>20.02</c:v>
                </c:pt>
                <c:pt idx="283">
                  <c:v>8.0080000000000009</c:v>
                </c:pt>
                <c:pt idx="284">
                  <c:v>15.015000000000002</c:v>
                </c:pt>
                <c:pt idx="285">
                  <c:v>15.015000000000002</c:v>
                </c:pt>
                <c:pt idx="286">
                  <c:v>21.021000000000001</c:v>
                </c:pt>
                <c:pt idx="287">
                  <c:v>18.018000000000001</c:v>
                </c:pt>
                <c:pt idx="288">
                  <c:v>13.013</c:v>
                </c:pt>
                <c:pt idx="289">
                  <c:v>8.0080000000000009</c:v>
                </c:pt>
                <c:pt idx="290">
                  <c:v>11.011000000000001</c:v>
                </c:pt>
                <c:pt idx="291">
                  <c:v>12.012</c:v>
                </c:pt>
                <c:pt idx="292">
                  <c:v>20.02</c:v>
                </c:pt>
                <c:pt idx="293">
                  <c:v>18.018000000000001</c:v>
                </c:pt>
                <c:pt idx="294">
                  <c:v>21.021000000000001</c:v>
                </c:pt>
                <c:pt idx="295">
                  <c:v>14.014000000000001</c:v>
                </c:pt>
                <c:pt idx="296">
                  <c:v>16.015999999999988</c:v>
                </c:pt>
                <c:pt idx="297">
                  <c:v>17.016999999999999</c:v>
                </c:pt>
                <c:pt idx="298">
                  <c:v>12.012</c:v>
                </c:pt>
                <c:pt idx="299">
                  <c:v>9.0090000000000003</c:v>
                </c:pt>
                <c:pt idx="300">
                  <c:v>14.014000000000001</c:v>
                </c:pt>
                <c:pt idx="301">
                  <c:v>15.015000000000002</c:v>
                </c:pt>
                <c:pt idx="302">
                  <c:v>25.024999999999999</c:v>
                </c:pt>
                <c:pt idx="303">
                  <c:v>10.01</c:v>
                </c:pt>
                <c:pt idx="304">
                  <c:v>10.01</c:v>
                </c:pt>
                <c:pt idx="305">
                  <c:v>15.015000000000002</c:v>
                </c:pt>
                <c:pt idx="306">
                  <c:v>17.016999999999999</c:v>
                </c:pt>
                <c:pt idx="307">
                  <c:v>17.016999999999999</c:v>
                </c:pt>
                <c:pt idx="308">
                  <c:v>15.015000000000002</c:v>
                </c:pt>
                <c:pt idx="309">
                  <c:v>18.018000000000001</c:v>
                </c:pt>
                <c:pt idx="310">
                  <c:v>25.024999999999999</c:v>
                </c:pt>
                <c:pt idx="311">
                  <c:v>14.014000000000001</c:v>
                </c:pt>
                <c:pt idx="312">
                  <c:v>12.012</c:v>
                </c:pt>
                <c:pt idx="313">
                  <c:v>9.0090000000000003</c:v>
                </c:pt>
                <c:pt idx="314">
                  <c:v>11.011000000000001</c:v>
                </c:pt>
                <c:pt idx="315">
                  <c:v>15.015000000000002</c:v>
                </c:pt>
                <c:pt idx="316">
                  <c:v>12.012</c:v>
                </c:pt>
                <c:pt idx="317">
                  <c:v>17.016999999999999</c:v>
                </c:pt>
                <c:pt idx="318">
                  <c:v>11.011000000000001</c:v>
                </c:pt>
                <c:pt idx="319">
                  <c:v>12.012</c:v>
                </c:pt>
                <c:pt idx="320">
                  <c:v>13.013</c:v>
                </c:pt>
                <c:pt idx="321">
                  <c:v>10.01</c:v>
                </c:pt>
                <c:pt idx="322">
                  <c:v>11.011000000000001</c:v>
                </c:pt>
                <c:pt idx="323">
                  <c:v>10.01</c:v>
                </c:pt>
                <c:pt idx="324">
                  <c:v>15.015000000000002</c:v>
                </c:pt>
                <c:pt idx="325">
                  <c:v>24.024000000000001</c:v>
                </c:pt>
                <c:pt idx="326">
                  <c:v>16.015999999999988</c:v>
                </c:pt>
                <c:pt idx="327">
                  <c:v>13.013</c:v>
                </c:pt>
                <c:pt idx="328">
                  <c:v>11.011000000000001</c:v>
                </c:pt>
                <c:pt idx="329">
                  <c:v>13.013</c:v>
                </c:pt>
                <c:pt idx="330">
                  <c:v>16.015999999999988</c:v>
                </c:pt>
                <c:pt idx="331">
                  <c:v>17.016999999999999</c:v>
                </c:pt>
                <c:pt idx="332">
                  <c:v>11.011000000000001</c:v>
                </c:pt>
                <c:pt idx="333">
                  <c:v>11.011000000000001</c:v>
                </c:pt>
                <c:pt idx="334">
                  <c:v>29.029</c:v>
                </c:pt>
                <c:pt idx="335">
                  <c:v>15.015000000000002</c:v>
                </c:pt>
                <c:pt idx="336">
                  <c:v>11.011000000000001</c:v>
                </c:pt>
                <c:pt idx="337">
                  <c:v>20.02</c:v>
                </c:pt>
                <c:pt idx="338">
                  <c:v>8.0080000000000009</c:v>
                </c:pt>
                <c:pt idx="339">
                  <c:v>12.012</c:v>
                </c:pt>
                <c:pt idx="340">
                  <c:v>13.013</c:v>
                </c:pt>
                <c:pt idx="341">
                  <c:v>7.0069999999999997</c:v>
                </c:pt>
                <c:pt idx="342">
                  <c:v>22.021999999999988</c:v>
                </c:pt>
                <c:pt idx="343">
                  <c:v>11.011000000000001</c:v>
                </c:pt>
                <c:pt idx="344">
                  <c:v>13.013</c:v>
                </c:pt>
                <c:pt idx="345">
                  <c:v>18.018000000000001</c:v>
                </c:pt>
                <c:pt idx="346">
                  <c:v>10.01</c:v>
                </c:pt>
                <c:pt idx="347">
                  <c:v>12.012</c:v>
                </c:pt>
                <c:pt idx="348">
                  <c:v>15.015000000000002</c:v>
                </c:pt>
                <c:pt idx="349">
                  <c:v>15.015000000000002</c:v>
                </c:pt>
                <c:pt idx="350">
                  <c:v>12.012</c:v>
                </c:pt>
                <c:pt idx="351">
                  <c:v>10.01</c:v>
                </c:pt>
                <c:pt idx="352">
                  <c:v>8.0080000000000009</c:v>
                </c:pt>
                <c:pt idx="353">
                  <c:v>9.0090000000000003</c:v>
                </c:pt>
                <c:pt idx="354">
                  <c:v>10.01</c:v>
                </c:pt>
                <c:pt idx="355">
                  <c:v>12.012</c:v>
                </c:pt>
                <c:pt idx="356">
                  <c:v>11.011000000000001</c:v>
                </c:pt>
                <c:pt idx="357">
                  <c:v>15.015000000000002</c:v>
                </c:pt>
                <c:pt idx="358">
                  <c:v>9.0090000000000003</c:v>
                </c:pt>
                <c:pt idx="359">
                  <c:v>13.013</c:v>
                </c:pt>
                <c:pt idx="360">
                  <c:v>9.0090000000000003</c:v>
                </c:pt>
                <c:pt idx="361">
                  <c:v>12.012</c:v>
                </c:pt>
                <c:pt idx="362">
                  <c:v>13.013</c:v>
                </c:pt>
                <c:pt idx="363">
                  <c:v>11.011000000000001</c:v>
                </c:pt>
                <c:pt idx="364">
                  <c:v>18.018000000000001</c:v>
                </c:pt>
                <c:pt idx="365">
                  <c:v>11.011000000000001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13.013</c:v>
                </c:pt>
                <c:pt idx="369">
                  <c:v>9.0090000000000003</c:v>
                </c:pt>
                <c:pt idx="370">
                  <c:v>13.013</c:v>
                </c:pt>
                <c:pt idx="371">
                  <c:v>22.021999999999988</c:v>
                </c:pt>
                <c:pt idx="372">
                  <c:v>15.015000000000002</c:v>
                </c:pt>
                <c:pt idx="373">
                  <c:v>7.0069999999999997</c:v>
                </c:pt>
                <c:pt idx="374">
                  <c:v>18.018000000000001</c:v>
                </c:pt>
                <c:pt idx="375">
                  <c:v>16.015999999999988</c:v>
                </c:pt>
                <c:pt idx="376">
                  <c:v>10.01</c:v>
                </c:pt>
                <c:pt idx="377">
                  <c:v>16.015999999999988</c:v>
                </c:pt>
                <c:pt idx="378">
                  <c:v>9.0090000000000003</c:v>
                </c:pt>
                <c:pt idx="379">
                  <c:v>8.0080000000000009</c:v>
                </c:pt>
                <c:pt idx="380">
                  <c:v>16.015999999999988</c:v>
                </c:pt>
                <c:pt idx="381">
                  <c:v>14.014000000000001</c:v>
                </c:pt>
                <c:pt idx="382">
                  <c:v>17.016999999999999</c:v>
                </c:pt>
                <c:pt idx="383">
                  <c:v>14.014000000000001</c:v>
                </c:pt>
                <c:pt idx="384">
                  <c:v>9.0090000000000003</c:v>
                </c:pt>
                <c:pt idx="385">
                  <c:v>14.014000000000001</c:v>
                </c:pt>
                <c:pt idx="386">
                  <c:v>5.0049999999999955</c:v>
                </c:pt>
                <c:pt idx="387">
                  <c:v>11.011000000000001</c:v>
                </c:pt>
                <c:pt idx="388">
                  <c:v>7.0069999999999997</c:v>
                </c:pt>
                <c:pt idx="389">
                  <c:v>16.015999999999988</c:v>
                </c:pt>
                <c:pt idx="390">
                  <c:v>6.0060000000000002</c:v>
                </c:pt>
                <c:pt idx="391">
                  <c:v>11.011000000000001</c:v>
                </c:pt>
                <c:pt idx="392">
                  <c:v>12.012</c:v>
                </c:pt>
                <c:pt idx="393">
                  <c:v>14.014000000000001</c:v>
                </c:pt>
                <c:pt idx="394">
                  <c:v>9.0090000000000003</c:v>
                </c:pt>
                <c:pt idx="395">
                  <c:v>16.015999999999988</c:v>
                </c:pt>
                <c:pt idx="396">
                  <c:v>9.0090000000000003</c:v>
                </c:pt>
                <c:pt idx="397">
                  <c:v>5.0049999999999955</c:v>
                </c:pt>
                <c:pt idx="398">
                  <c:v>14.014000000000001</c:v>
                </c:pt>
                <c:pt idx="399">
                  <c:v>17.016999999999999</c:v>
                </c:pt>
                <c:pt idx="400">
                  <c:v>10.01</c:v>
                </c:pt>
              </c:numCache>
            </c:numRef>
          </c:val>
          <c:smooth val="1"/>
        </c:ser>
        <c:marker val="1"/>
        <c:axId val="84956672"/>
        <c:axId val="85075456"/>
      </c:lineChart>
      <c:catAx>
        <c:axId val="84956672"/>
        <c:scaling>
          <c:orientation val="minMax"/>
        </c:scaling>
        <c:axPos val="b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85075456"/>
        <c:crosses val="autoZero"/>
        <c:auto val="1"/>
        <c:lblAlgn val="ctr"/>
        <c:lblOffset val="100"/>
        <c:tickLblSkip val="40"/>
        <c:tickMarkSkip val="40"/>
      </c:catAx>
      <c:valAx>
        <c:axId val="85075456"/>
        <c:scaling>
          <c:orientation val="minMax"/>
        </c:scaling>
        <c:axPos val="l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849566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14360577131096"/>
          <c:y val="4.5203533133626558E-2"/>
          <c:w val="0.77121038204775128"/>
          <c:h val="0.67716236456787704"/>
        </c:manualLayout>
      </c:layout>
      <c:lineChart>
        <c:grouping val="standard"/>
        <c:ser>
          <c:idx val="2"/>
          <c:order val="1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283.28299999999928</c:v>
                </c:pt>
                <c:pt idx="174">
                  <c:v>290.28999999999928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412.41199999999878</c:v>
                </c:pt>
                <c:pt idx="180">
                  <c:v>417.41699999999878</c:v>
                </c:pt>
                <c:pt idx="181">
                  <c:v>460.46</c:v>
                </c:pt>
                <c:pt idx="182">
                  <c:v>481.48099999999903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855.85599999999818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3373.3730000000064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9565.5649999999732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8551.5509999999558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430.42999999999915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289.28899999999896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</c:ser>
        <c:ser>
          <c:idx val="0"/>
          <c:order val="0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283.28299999999928</c:v>
                </c:pt>
                <c:pt idx="174">
                  <c:v>290.28999999999928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412.41199999999878</c:v>
                </c:pt>
                <c:pt idx="180">
                  <c:v>417.41699999999878</c:v>
                </c:pt>
                <c:pt idx="181">
                  <c:v>460.46</c:v>
                </c:pt>
                <c:pt idx="182">
                  <c:v>481.48099999999903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855.85599999999818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3373.3730000000064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9565.5649999999732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8551.5509999999558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430.42999999999915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289.28899999999896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  <c:smooth val="1"/>
        </c:ser>
        <c:marker val="1"/>
        <c:axId val="54153216"/>
        <c:axId val="54154752"/>
      </c:lineChart>
      <c:catAx>
        <c:axId val="54153216"/>
        <c:scaling>
          <c:orientation val="minMax"/>
        </c:scaling>
        <c:axPos val="b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4154752"/>
        <c:crosses val="autoZero"/>
        <c:auto val="1"/>
        <c:lblAlgn val="ctr"/>
        <c:lblOffset val="100"/>
        <c:tickLblSkip val="40"/>
        <c:tickMarkSkip val="40"/>
      </c:catAx>
      <c:valAx>
        <c:axId val="54154752"/>
        <c:scaling>
          <c:orientation val="minMax"/>
        </c:scaling>
        <c:axPos val="l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415321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84050743657044"/>
          <c:y val="5.1400554097404488E-2"/>
          <c:w val="0.78778029264560723"/>
          <c:h val="0.75655839895013122"/>
        </c:manualLayout>
      </c:layout>
      <c:lineChart>
        <c:grouping val="standard"/>
        <c:ser>
          <c:idx val="1"/>
          <c:order val="0"/>
          <c:marker>
            <c:symbol val="none"/>
          </c:marker>
          <c:cat>
            <c:numRef>
              <c:f>Лист6!$A$2:$A$202</c:f>
              <c:numCache>
                <c:formatCode>General</c:formatCode>
                <c:ptCount val="201"/>
                <c:pt idx="0">
                  <c:v>-100</c:v>
                </c:pt>
                <c:pt idx="1">
                  <c:v>-99</c:v>
                </c:pt>
                <c:pt idx="2">
                  <c:v>-98</c:v>
                </c:pt>
                <c:pt idx="3">
                  <c:v>-97</c:v>
                </c:pt>
                <c:pt idx="4">
                  <c:v>-96</c:v>
                </c:pt>
                <c:pt idx="5">
                  <c:v>-95</c:v>
                </c:pt>
                <c:pt idx="6">
                  <c:v>-94</c:v>
                </c:pt>
                <c:pt idx="7">
                  <c:v>-93</c:v>
                </c:pt>
                <c:pt idx="8">
                  <c:v>-92</c:v>
                </c:pt>
                <c:pt idx="9">
                  <c:v>-91</c:v>
                </c:pt>
                <c:pt idx="10">
                  <c:v>-90</c:v>
                </c:pt>
                <c:pt idx="11">
                  <c:v>-89</c:v>
                </c:pt>
                <c:pt idx="12">
                  <c:v>-88</c:v>
                </c:pt>
                <c:pt idx="13">
                  <c:v>-87</c:v>
                </c:pt>
                <c:pt idx="14">
                  <c:v>-86</c:v>
                </c:pt>
                <c:pt idx="15">
                  <c:v>-85</c:v>
                </c:pt>
                <c:pt idx="16">
                  <c:v>-84</c:v>
                </c:pt>
                <c:pt idx="17">
                  <c:v>-83</c:v>
                </c:pt>
                <c:pt idx="18">
                  <c:v>-82</c:v>
                </c:pt>
                <c:pt idx="19">
                  <c:v>-81</c:v>
                </c:pt>
                <c:pt idx="20">
                  <c:v>-80</c:v>
                </c:pt>
                <c:pt idx="21">
                  <c:v>-79</c:v>
                </c:pt>
                <c:pt idx="22">
                  <c:v>-78</c:v>
                </c:pt>
                <c:pt idx="23">
                  <c:v>-77</c:v>
                </c:pt>
                <c:pt idx="24">
                  <c:v>-76</c:v>
                </c:pt>
                <c:pt idx="25">
                  <c:v>-75</c:v>
                </c:pt>
                <c:pt idx="26">
                  <c:v>-74</c:v>
                </c:pt>
                <c:pt idx="27">
                  <c:v>-73</c:v>
                </c:pt>
                <c:pt idx="28">
                  <c:v>-72</c:v>
                </c:pt>
                <c:pt idx="29">
                  <c:v>-71</c:v>
                </c:pt>
                <c:pt idx="30">
                  <c:v>-70</c:v>
                </c:pt>
                <c:pt idx="31">
                  <c:v>-69</c:v>
                </c:pt>
                <c:pt idx="32">
                  <c:v>-68</c:v>
                </c:pt>
                <c:pt idx="33">
                  <c:v>-67</c:v>
                </c:pt>
                <c:pt idx="34">
                  <c:v>-66</c:v>
                </c:pt>
                <c:pt idx="35">
                  <c:v>-65</c:v>
                </c:pt>
                <c:pt idx="36">
                  <c:v>-64</c:v>
                </c:pt>
                <c:pt idx="37">
                  <c:v>-63</c:v>
                </c:pt>
                <c:pt idx="38">
                  <c:v>-62</c:v>
                </c:pt>
                <c:pt idx="39">
                  <c:v>-61</c:v>
                </c:pt>
                <c:pt idx="40">
                  <c:v>-60</c:v>
                </c:pt>
                <c:pt idx="41">
                  <c:v>-59</c:v>
                </c:pt>
                <c:pt idx="42">
                  <c:v>-58</c:v>
                </c:pt>
                <c:pt idx="43">
                  <c:v>-57</c:v>
                </c:pt>
                <c:pt idx="44">
                  <c:v>-56</c:v>
                </c:pt>
                <c:pt idx="45">
                  <c:v>-55</c:v>
                </c:pt>
                <c:pt idx="46">
                  <c:v>-54</c:v>
                </c:pt>
                <c:pt idx="47">
                  <c:v>-53</c:v>
                </c:pt>
                <c:pt idx="48">
                  <c:v>-52</c:v>
                </c:pt>
                <c:pt idx="49">
                  <c:v>-51</c:v>
                </c:pt>
                <c:pt idx="50">
                  <c:v>-50</c:v>
                </c:pt>
                <c:pt idx="51">
                  <c:v>-49</c:v>
                </c:pt>
                <c:pt idx="52">
                  <c:v>-48</c:v>
                </c:pt>
                <c:pt idx="53">
                  <c:v>-47</c:v>
                </c:pt>
                <c:pt idx="54">
                  <c:v>-46</c:v>
                </c:pt>
                <c:pt idx="55">
                  <c:v>-45</c:v>
                </c:pt>
                <c:pt idx="56">
                  <c:v>-44</c:v>
                </c:pt>
                <c:pt idx="57">
                  <c:v>-43</c:v>
                </c:pt>
                <c:pt idx="58">
                  <c:v>-42</c:v>
                </c:pt>
                <c:pt idx="59">
                  <c:v>-41</c:v>
                </c:pt>
                <c:pt idx="60">
                  <c:v>-40</c:v>
                </c:pt>
                <c:pt idx="61">
                  <c:v>-39</c:v>
                </c:pt>
                <c:pt idx="62">
                  <c:v>-38</c:v>
                </c:pt>
                <c:pt idx="63">
                  <c:v>-37</c:v>
                </c:pt>
                <c:pt idx="64">
                  <c:v>-36</c:v>
                </c:pt>
                <c:pt idx="65">
                  <c:v>-35</c:v>
                </c:pt>
                <c:pt idx="66">
                  <c:v>-34</c:v>
                </c:pt>
                <c:pt idx="67">
                  <c:v>-33</c:v>
                </c:pt>
                <c:pt idx="68">
                  <c:v>-32</c:v>
                </c:pt>
                <c:pt idx="69">
                  <c:v>-31</c:v>
                </c:pt>
                <c:pt idx="70">
                  <c:v>-30</c:v>
                </c:pt>
                <c:pt idx="71">
                  <c:v>-29</c:v>
                </c:pt>
                <c:pt idx="72">
                  <c:v>-28</c:v>
                </c:pt>
                <c:pt idx="73">
                  <c:v>-27</c:v>
                </c:pt>
                <c:pt idx="74">
                  <c:v>-26</c:v>
                </c:pt>
                <c:pt idx="75">
                  <c:v>-25</c:v>
                </c:pt>
                <c:pt idx="76">
                  <c:v>-24</c:v>
                </c:pt>
                <c:pt idx="77">
                  <c:v>-23</c:v>
                </c:pt>
                <c:pt idx="78">
                  <c:v>-22</c:v>
                </c:pt>
                <c:pt idx="79">
                  <c:v>-21</c:v>
                </c:pt>
                <c:pt idx="80">
                  <c:v>-20</c:v>
                </c:pt>
                <c:pt idx="81">
                  <c:v>-19</c:v>
                </c:pt>
                <c:pt idx="82">
                  <c:v>-18</c:v>
                </c:pt>
                <c:pt idx="83">
                  <c:v>-17</c:v>
                </c:pt>
                <c:pt idx="84">
                  <c:v>-16</c:v>
                </c:pt>
                <c:pt idx="85">
                  <c:v>-15</c:v>
                </c:pt>
                <c:pt idx="86">
                  <c:v>-14</c:v>
                </c:pt>
                <c:pt idx="87">
                  <c:v>-13</c:v>
                </c:pt>
                <c:pt idx="88">
                  <c:v>-12</c:v>
                </c:pt>
                <c:pt idx="89">
                  <c:v>-11</c:v>
                </c:pt>
                <c:pt idx="90">
                  <c:v>-10</c:v>
                </c:pt>
                <c:pt idx="91">
                  <c:v>-9</c:v>
                </c:pt>
                <c:pt idx="92">
                  <c:v>-8</c:v>
                </c:pt>
                <c:pt idx="93">
                  <c:v>-7</c:v>
                </c:pt>
                <c:pt idx="94">
                  <c:v>-6</c:v>
                </c:pt>
                <c:pt idx="95">
                  <c:v>-5</c:v>
                </c:pt>
                <c:pt idx="96">
                  <c:v>-4</c:v>
                </c:pt>
                <c:pt idx="97">
                  <c:v>-3</c:v>
                </c:pt>
                <c:pt idx="98">
                  <c:v>-2</c:v>
                </c:pt>
                <c:pt idx="99">
                  <c:v>-1</c:v>
                </c:pt>
                <c:pt idx="100">
                  <c:v>0</c:v>
                </c:pt>
                <c:pt idx="101">
                  <c:v>1</c:v>
                </c:pt>
                <c:pt idx="102">
                  <c:v>2</c:v>
                </c:pt>
                <c:pt idx="103">
                  <c:v>3</c:v>
                </c:pt>
                <c:pt idx="104">
                  <c:v>4</c:v>
                </c:pt>
                <c:pt idx="105">
                  <c:v>5</c:v>
                </c:pt>
                <c:pt idx="106">
                  <c:v>6</c:v>
                </c:pt>
                <c:pt idx="107">
                  <c:v>7</c:v>
                </c:pt>
                <c:pt idx="108">
                  <c:v>8</c:v>
                </c:pt>
                <c:pt idx="109">
                  <c:v>9</c:v>
                </c:pt>
                <c:pt idx="110">
                  <c:v>10</c:v>
                </c:pt>
                <c:pt idx="111">
                  <c:v>11</c:v>
                </c:pt>
                <c:pt idx="112">
                  <c:v>12</c:v>
                </c:pt>
                <c:pt idx="113">
                  <c:v>13</c:v>
                </c:pt>
                <c:pt idx="114">
                  <c:v>14</c:v>
                </c:pt>
                <c:pt idx="115">
                  <c:v>15</c:v>
                </c:pt>
                <c:pt idx="116">
                  <c:v>16</c:v>
                </c:pt>
                <c:pt idx="117">
                  <c:v>17</c:v>
                </c:pt>
                <c:pt idx="118">
                  <c:v>18</c:v>
                </c:pt>
                <c:pt idx="119">
                  <c:v>19</c:v>
                </c:pt>
                <c:pt idx="120">
                  <c:v>20</c:v>
                </c:pt>
                <c:pt idx="121">
                  <c:v>21</c:v>
                </c:pt>
                <c:pt idx="122">
                  <c:v>22</c:v>
                </c:pt>
                <c:pt idx="123">
                  <c:v>23</c:v>
                </c:pt>
                <c:pt idx="124">
                  <c:v>24</c:v>
                </c:pt>
                <c:pt idx="125">
                  <c:v>25</c:v>
                </c:pt>
                <c:pt idx="126">
                  <c:v>26</c:v>
                </c:pt>
                <c:pt idx="127">
                  <c:v>27</c:v>
                </c:pt>
                <c:pt idx="128">
                  <c:v>28</c:v>
                </c:pt>
                <c:pt idx="129">
                  <c:v>29</c:v>
                </c:pt>
                <c:pt idx="130">
                  <c:v>30</c:v>
                </c:pt>
                <c:pt idx="131">
                  <c:v>31</c:v>
                </c:pt>
                <c:pt idx="132">
                  <c:v>32</c:v>
                </c:pt>
                <c:pt idx="133">
                  <c:v>33</c:v>
                </c:pt>
                <c:pt idx="134">
                  <c:v>34</c:v>
                </c:pt>
                <c:pt idx="135">
                  <c:v>35</c:v>
                </c:pt>
                <c:pt idx="136">
                  <c:v>36</c:v>
                </c:pt>
                <c:pt idx="137">
                  <c:v>37</c:v>
                </c:pt>
                <c:pt idx="138">
                  <c:v>38</c:v>
                </c:pt>
                <c:pt idx="139">
                  <c:v>39</c:v>
                </c:pt>
                <c:pt idx="140">
                  <c:v>40</c:v>
                </c:pt>
                <c:pt idx="141">
                  <c:v>41</c:v>
                </c:pt>
                <c:pt idx="142">
                  <c:v>42</c:v>
                </c:pt>
                <c:pt idx="143">
                  <c:v>43</c:v>
                </c:pt>
                <c:pt idx="144">
                  <c:v>44</c:v>
                </c:pt>
                <c:pt idx="145">
                  <c:v>45</c:v>
                </c:pt>
                <c:pt idx="146">
                  <c:v>46</c:v>
                </c:pt>
                <c:pt idx="147">
                  <c:v>47</c:v>
                </c:pt>
                <c:pt idx="148">
                  <c:v>48</c:v>
                </c:pt>
                <c:pt idx="149">
                  <c:v>49</c:v>
                </c:pt>
                <c:pt idx="150">
                  <c:v>50</c:v>
                </c:pt>
                <c:pt idx="151">
                  <c:v>51</c:v>
                </c:pt>
                <c:pt idx="152">
                  <c:v>52</c:v>
                </c:pt>
                <c:pt idx="153">
                  <c:v>53</c:v>
                </c:pt>
                <c:pt idx="154">
                  <c:v>54</c:v>
                </c:pt>
                <c:pt idx="155">
                  <c:v>55</c:v>
                </c:pt>
                <c:pt idx="156">
                  <c:v>56</c:v>
                </c:pt>
                <c:pt idx="157">
                  <c:v>57</c:v>
                </c:pt>
                <c:pt idx="158">
                  <c:v>58</c:v>
                </c:pt>
                <c:pt idx="159">
                  <c:v>59</c:v>
                </c:pt>
                <c:pt idx="160">
                  <c:v>60</c:v>
                </c:pt>
                <c:pt idx="161">
                  <c:v>61</c:v>
                </c:pt>
                <c:pt idx="162">
                  <c:v>62</c:v>
                </c:pt>
                <c:pt idx="163">
                  <c:v>63</c:v>
                </c:pt>
                <c:pt idx="164">
                  <c:v>64</c:v>
                </c:pt>
                <c:pt idx="165">
                  <c:v>65</c:v>
                </c:pt>
                <c:pt idx="166">
                  <c:v>66</c:v>
                </c:pt>
                <c:pt idx="167">
                  <c:v>67</c:v>
                </c:pt>
                <c:pt idx="168">
                  <c:v>68</c:v>
                </c:pt>
                <c:pt idx="169">
                  <c:v>69</c:v>
                </c:pt>
                <c:pt idx="170">
                  <c:v>70</c:v>
                </c:pt>
                <c:pt idx="171">
                  <c:v>71</c:v>
                </c:pt>
                <c:pt idx="172">
                  <c:v>72</c:v>
                </c:pt>
                <c:pt idx="173">
                  <c:v>73</c:v>
                </c:pt>
                <c:pt idx="174">
                  <c:v>74</c:v>
                </c:pt>
                <c:pt idx="175">
                  <c:v>75</c:v>
                </c:pt>
                <c:pt idx="176">
                  <c:v>76</c:v>
                </c:pt>
                <c:pt idx="177">
                  <c:v>77</c:v>
                </c:pt>
                <c:pt idx="178">
                  <c:v>78</c:v>
                </c:pt>
                <c:pt idx="179">
                  <c:v>79</c:v>
                </c:pt>
                <c:pt idx="180">
                  <c:v>80</c:v>
                </c:pt>
                <c:pt idx="181">
                  <c:v>81</c:v>
                </c:pt>
                <c:pt idx="182">
                  <c:v>82</c:v>
                </c:pt>
                <c:pt idx="183">
                  <c:v>83</c:v>
                </c:pt>
                <c:pt idx="184">
                  <c:v>84</c:v>
                </c:pt>
                <c:pt idx="185">
                  <c:v>85</c:v>
                </c:pt>
                <c:pt idx="186">
                  <c:v>86</c:v>
                </c:pt>
                <c:pt idx="187">
                  <c:v>87</c:v>
                </c:pt>
                <c:pt idx="188">
                  <c:v>88</c:v>
                </c:pt>
                <c:pt idx="189">
                  <c:v>89</c:v>
                </c:pt>
                <c:pt idx="190">
                  <c:v>90</c:v>
                </c:pt>
                <c:pt idx="191">
                  <c:v>91</c:v>
                </c:pt>
                <c:pt idx="192">
                  <c:v>92</c:v>
                </c:pt>
                <c:pt idx="193">
                  <c:v>93</c:v>
                </c:pt>
                <c:pt idx="194">
                  <c:v>94</c:v>
                </c:pt>
                <c:pt idx="195">
                  <c:v>95</c:v>
                </c:pt>
                <c:pt idx="196">
                  <c:v>96</c:v>
                </c:pt>
                <c:pt idx="197">
                  <c:v>97</c:v>
                </c:pt>
                <c:pt idx="198">
                  <c:v>98</c:v>
                </c:pt>
                <c:pt idx="199">
                  <c:v>99</c:v>
                </c:pt>
                <c:pt idx="200">
                  <c:v>100</c:v>
                </c:pt>
              </c:numCache>
            </c:numRef>
          </c:cat>
          <c:val>
            <c:numRef>
              <c:f>Лист6!$B$2:$B$202</c:f>
              <c:numCache>
                <c:formatCode>General</c:formatCode>
                <c:ptCount val="201"/>
                <c:pt idx="0">
                  <c:v>6709.7089999999998</c:v>
                </c:pt>
                <c:pt idx="1">
                  <c:v>10922.923000000004</c:v>
                </c:pt>
                <c:pt idx="2">
                  <c:v>16573.573</c:v>
                </c:pt>
                <c:pt idx="3">
                  <c:v>21584.583999999999</c:v>
                </c:pt>
                <c:pt idx="4">
                  <c:v>23875.874</c:v>
                </c:pt>
                <c:pt idx="5">
                  <c:v>23988.988000000048</c:v>
                </c:pt>
                <c:pt idx="6">
                  <c:v>19269.269</c:v>
                </c:pt>
                <c:pt idx="7">
                  <c:v>13317.316000000001</c:v>
                </c:pt>
                <c:pt idx="8">
                  <c:v>8677.6779999999671</c:v>
                </c:pt>
                <c:pt idx="9">
                  <c:v>5129.1290000000054</c:v>
                </c:pt>
                <c:pt idx="10">
                  <c:v>5258.2580000000007</c:v>
                </c:pt>
                <c:pt idx="11">
                  <c:v>2312.3120000000022</c:v>
                </c:pt>
                <c:pt idx="12">
                  <c:v>1676.6769999999999</c:v>
                </c:pt>
                <c:pt idx="13">
                  <c:v>1294.2939999999999</c:v>
                </c:pt>
                <c:pt idx="14">
                  <c:v>1047.047</c:v>
                </c:pt>
                <c:pt idx="15">
                  <c:v>968.96899999999948</c:v>
                </c:pt>
                <c:pt idx="16">
                  <c:v>1058.058</c:v>
                </c:pt>
                <c:pt idx="17">
                  <c:v>1259.259</c:v>
                </c:pt>
                <c:pt idx="18">
                  <c:v>1736.7370000000001</c:v>
                </c:pt>
                <c:pt idx="19">
                  <c:v>2133.1329999999998</c:v>
                </c:pt>
                <c:pt idx="20">
                  <c:v>2886.8870000000002</c:v>
                </c:pt>
                <c:pt idx="21">
                  <c:v>4198.1980000000003</c:v>
                </c:pt>
                <c:pt idx="22">
                  <c:v>6678.6780000000008</c:v>
                </c:pt>
                <c:pt idx="23">
                  <c:v>10571.571</c:v>
                </c:pt>
                <c:pt idx="24">
                  <c:v>16114.11400000001</c:v>
                </c:pt>
                <c:pt idx="25">
                  <c:v>21639.637999999992</c:v>
                </c:pt>
                <c:pt idx="26">
                  <c:v>24386.385999999999</c:v>
                </c:pt>
                <c:pt idx="27">
                  <c:v>24021.02</c:v>
                </c:pt>
                <c:pt idx="28">
                  <c:v>20561.561000000005</c:v>
                </c:pt>
                <c:pt idx="29">
                  <c:v>14003.002</c:v>
                </c:pt>
                <c:pt idx="30">
                  <c:v>8871.8719999999594</c:v>
                </c:pt>
                <c:pt idx="31">
                  <c:v>5455.4550000000008</c:v>
                </c:pt>
                <c:pt idx="32">
                  <c:v>3655.6550000000002</c:v>
                </c:pt>
                <c:pt idx="33">
                  <c:v>2330.3300000000022</c:v>
                </c:pt>
                <c:pt idx="34">
                  <c:v>1801.8019999999999</c:v>
                </c:pt>
                <c:pt idx="35">
                  <c:v>1370.37</c:v>
                </c:pt>
                <c:pt idx="36">
                  <c:v>1022.0219999999994</c:v>
                </c:pt>
                <c:pt idx="37">
                  <c:v>874.875</c:v>
                </c:pt>
                <c:pt idx="38">
                  <c:v>758.75900000000001</c:v>
                </c:pt>
                <c:pt idx="39">
                  <c:v>643.64400000000001</c:v>
                </c:pt>
                <c:pt idx="40">
                  <c:v>526.52599999999939</c:v>
                </c:pt>
                <c:pt idx="41">
                  <c:v>495.49499999999921</c:v>
                </c:pt>
                <c:pt idx="42">
                  <c:v>513.51300000000003</c:v>
                </c:pt>
                <c:pt idx="43">
                  <c:v>551.55199999999866</c:v>
                </c:pt>
                <c:pt idx="44">
                  <c:v>677.67800000000136</c:v>
                </c:pt>
                <c:pt idx="45">
                  <c:v>796.79700000000003</c:v>
                </c:pt>
                <c:pt idx="46">
                  <c:v>888.88900000000001</c:v>
                </c:pt>
                <c:pt idx="47">
                  <c:v>1159.1589999999999</c:v>
                </c:pt>
                <c:pt idx="48">
                  <c:v>1417.4170000000001</c:v>
                </c:pt>
                <c:pt idx="49">
                  <c:v>1994.9949999999999</c:v>
                </c:pt>
                <c:pt idx="50">
                  <c:v>2317.3170000000055</c:v>
                </c:pt>
                <c:pt idx="51">
                  <c:v>3271.2710000000002</c:v>
                </c:pt>
                <c:pt idx="52">
                  <c:v>4762.7620000000024</c:v>
                </c:pt>
                <c:pt idx="53">
                  <c:v>7449.4489999999996</c:v>
                </c:pt>
                <c:pt idx="54">
                  <c:v>12091.091</c:v>
                </c:pt>
                <c:pt idx="55">
                  <c:v>18606.607</c:v>
                </c:pt>
                <c:pt idx="56">
                  <c:v>22474.473000000005</c:v>
                </c:pt>
                <c:pt idx="57">
                  <c:v>24742.741000000005</c:v>
                </c:pt>
                <c:pt idx="58">
                  <c:v>22513.511999999992</c:v>
                </c:pt>
                <c:pt idx="59">
                  <c:v>16607.606</c:v>
                </c:pt>
                <c:pt idx="60">
                  <c:v>10170.169</c:v>
                </c:pt>
                <c:pt idx="61">
                  <c:v>5973.972999999999</c:v>
                </c:pt>
                <c:pt idx="62">
                  <c:v>3412.4120000000012</c:v>
                </c:pt>
                <c:pt idx="63">
                  <c:v>2267.2669999999935</c:v>
                </c:pt>
                <c:pt idx="64">
                  <c:v>1674.675</c:v>
                </c:pt>
                <c:pt idx="65">
                  <c:v>1284.2839999999999</c:v>
                </c:pt>
                <c:pt idx="66">
                  <c:v>1112.1119999999999</c:v>
                </c:pt>
                <c:pt idx="67">
                  <c:v>872.87300000000005</c:v>
                </c:pt>
                <c:pt idx="68">
                  <c:v>878.87900000000002</c:v>
                </c:pt>
                <c:pt idx="69">
                  <c:v>1123.1229999999998</c:v>
                </c:pt>
                <c:pt idx="70">
                  <c:v>1503.5029999999999</c:v>
                </c:pt>
                <c:pt idx="71">
                  <c:v>1862.8629999999998</c:v>
                </c:pt>
                <c:pt idx="72">
                  <c:v>2423.4229999999998</c:v>
                </c:pt>
                <c:pt idx="73">
                  <c:v>3272.2719999999999</c:v>
                </c:pt>
                <c:pt idx="74">
                  <c:v>5079.0790000000006</c:v>
                </c:pt>
                <c:pt idx="75">
                  <c:v>8457.456999999953</c:v>
                </c:pt>
                <c:pt idx="76">
                  <c:v>12866.865999999953</c:v>
                </c:pt>
                <c:pt idx="77">
                  <c:v>18909.909</c:v>
                </c:pt>
                <c:pt idx="78">
                  <c:v>23663.663</c:v>
                </c:pt>
                <c:pt idx="79">
                  <c:v>24733.733</c:v>
                </c:pt>
                <c:pt idx="80">
                  <c:v>21903.902999999998</c:v>
                </c:pt>
                <c:pt idx="81">
                  <c:v>17229.227999999999</c:v>
                </c:pt>
                <c:pt idx="82">
                  <c:v>13396.396000000001</c:v>
                </c:pt>
                <c:pt idx="83">
                  <c:v>6453.4530000000004</c:v>
                </c:pt>
                <c:pt idx="84">
                  <c:v>4133.1330000000007</c:v>
                </c:pt>
                <c:pt idx="85">
                  <c:v>2760.761</c:v>
                </c:pt>
                <c:pt idx="86">
                  <c:v>1891.8919999999998</c:v>
                </c:pt>
                <c:pt idx="87">
                  <c:v>1384.3839999999998</c:v>
                </c:pt>
                <c:pt idx="88">
                  <c:v>919.92</c:v>
                </c:pt>
                <c:pt idx="89">
                  <c:v>811.81199999999865</c:v>
                </c:pt>
                <c:pt idx="90">
                  <c:v>631.63199999999949</c:v>
                </c:pt>
                <c:pt idx="91">
                  <c:v>584.58500000000004</c:v>
                </c:pt>
                <c:pt idx="92">
                  <c:v>518.51800000000003</c:v>
                </c:pt>
                <c:pt idx="93">
                  <c:v>428.42799999999914</c:v>
                </c:pt>
                <c:pt idx="94">
                  <c:v>457.45699999999908</c:v>
                </c:pt>
                <c:pt idx="95">
                  <c:v>534.53399999999999</c:v>
                </c:pt>
                <c:pt idx="96">
                  <c:v>605.60599999999999</c:v>
                </c:pt>
                <c:pt idx="97">
                  <c:v>690.69100000000003</c:v>
                </c:pt>
                <c:pt idx="98">
                  <c:v>846.84699999999816</c:v>
                </c:pt>
                <c:pt idx="99">
                  <c:v>994.995</c:v>
                </c:pt>
                <c:pt idx="100">
                  <c:v>1162.1619999999998</c:v>
                </c:pt>
                <c:pt idx="101">
                  <c:v>1463.463</c:v>
                </c:pt>
                <c:pt idx="102">
                  <c:v>1830.8309999999999</c:v>
                </c:pt>
                <c:pt idx="103">
                  <c:v>2554.5540000000001</c:v>
                </c:pt>
                <c:pt idx="104">
                  <c:v>3718.7190000000001</c:v>
                </c:pt>
                <c:pt idx="105">
                  <c:v>6355.3550000000014</c:v>
                </c:pt>
                <c:pt idx="106">
                  <c:v>10528.528</c:v>
                </c:pt>
                <c:pt idx="107">
                  <c:v>16551.550999999996</c:v>
                </c:pt>
                <c:pt idx="108">
                  <c:v>21529.528999999999</c:v>
                </c:pt>
                <c:pt idx="109">
                  <c:v>24002.002</c:v>
                </c:pt>
                <c:pt idx="110">
                  <c:v>23497.495999999999</c:v>
                </c:pt>
                <c:pt idx="111">
                  <c:v>19227.226999999999</c:v>
                </c:pt>
                <c:pt idx="112">
                  <c:v>12357.355999999951</c:v>
                </c:pt>
                <c:pt idx="113">
                  <c:v>7328.3280000000004</c:v>
                </c:pt>
                <c:pt idx="114">
                  <c:v>4477.4769999999999</c:v>
                </c:pt>
                <c:pt idx="115">
                  <c:v>2655.6550000000002</c:v>
                </c:pt>
                <c:pt idx="116">
                  <c:v>1856.857</c:v>
                </c:pt>
                <c:pt idx="117">
                  <c:v>1422.422</c:v>
                </c:pt>
                <c:pt idx="118">
                  <c:v>1153.1529999999998</c:v>
                </c:pt>
                <c:pt idx="119">
                  <c:v>889.89</c:v>
                </c:pt>
                <c:pt idx="120">
                  <c:v>940.94099999999946</c:v>
                </c:pt>
                <c:pt idx="121">
                  <c:v>1144.1439999999998</c:v>
                </c:pt>
                <c:pt idx="122">
                  <c:v>1477.4770000000001</c:v>
                </c:pt>
                <c:pt idx="123">
                  <c:v>1853.8539999999998</c:v>
                </c:pt>
                <c:pt idx="124">
                  <c:v>2592.5920000000001</c:v>
                </c:pt>
                <c:pt idx="125">
                  <c:v>3573.5729999999999</c:v>
                </c:pt>
                <c:pt idx="126">
                  <c:v>5369.3690000000024</c:v>
                </c:pt>
                <c:pt idx="127">
                  <c:v>8321.3209999999672</c:v>
                </c:pt>
                <c:pt idx="128">
                  <c:v>13158.157999999967</c:v>
                </c:pt>
                <c:pt idx="129">
                  <c:v>18210.21</c:v>
                </c:pt>
                <c:pt idx="130">
                  <c:v>22576.575000000001</c:v>
                </c:pt>
                <c:pt idx="131">
                  <c:v>25344.344000000001</c:v>
                </c:pt>
                <c:pt idx="132">
                  <c:v>23753.753000000001</c:v>
                </c:pt>
                <c:pt idx="133">
                  <c:v>19605.605</c:v>
                </c:pt>
                <c:pt idx="134">
                  <c:v>14055.054</c:v>
                </c:pt>
                <c:pt idx="135">
                  <c:v>9110.11</c:v>
                </c:pt>
                <c:pt idx="136">
                  <c:v>5416.4160000000002</c:v>
                </c:pt>
                <c:pt idx="137">
                  <c:v>3495.4949999999999</c:v>
                </c:pt>
                <c:pt idx="138">
                  <c:v>2456.4560000000001</c:v>
                </c:pt>
                <c:pt idx="139">
                  <c:v>1595.596</c:v>
                </c:pt>
                <c:pt idx="140">
                  <c:v>1235.2349999999999</c:v>
                </c:pt>
                <c:pt idx="141">
                  <c:v>989.99</c:v>
                </c:pt>
                <c:pt idx="142">
                  <c:v>816.81699999999842</c:v>
                </c:pt>
                <c:pt idx="143">
                  <c:v>624.625</c:v>
                </c:pt>
                <c:pt idx="144">
                  <c:v>569.57000000000005</c:v>
                </c:pt>
                <c:pt idx="145">
                  <c:v>502.50200000000001</c:v>
                </c:pt>
                <c:pt idx="146">
                  <c:v>497.49699999999876</c:v>
                </c:pt>
                <c:pt idx="147">
                  <c:v>608.60900000000004</c:v>
                </c:pt>
                <c:pt idx="148">
                  <c:v>604.60500000000002</c:v>
                </c:pt>
                <c:pt idx="149">
                  <c:v>741.74199999999996</c:v>
                </c:pt>
                <c:pt idx="150">
                  <c:v>905.90599999999949</c:v>
                </c:pt>
                <c:pt idx="151">
                  <c:v>1086.086</c:v>
                </c:pt>
                <c:pt idx="152">
                  <c:v>1350.35</c:v>
                </c:pt>
                <c:pt idx="153">
                  <c:v>1737.7380000000001</c:v>
                </c:pt>
                <c:pt idx="154">
                  <c:v>2208.2079999999987</c:v>
                </c:pt>
                <c:pt idx="155">
                  <c:v>2901.902</c:v>
                </c:pt>
                <c:pt idx="156">
                  <c:v>4275.2750000000005</c:v>
                </c:pt>
                <c:pt idx="157">
                  <c:v>6728.7280000000001</c:v>
                </c:pt>
                <c:pt idx="158">
                  <c:v>10653.654</c:v>
                </c:pt>
                <c:pt idx="159">
                  <c:v>16291.290999999987</c:v>
                </c:pt>
                <c:pt idx="160">
                  <c:v>21592.591</c:v>
                </c:pt>
                <c:pt idx="161">
                  <c:v>24992.991000000005</c:v>
                </c:pt>
                <c:pt idx="162">
                  <c:v>23818.817999999996</c:v>
                </c:pt>
                <c:pt idx="163">
                  <c:v>19488.488000000048</c:v>
                </c:pt>
                <c:pt idx="164">
                  <c:v>13975.974999999979</c:v>
                </c:pt>
                <c:pt idx="165">
                  <c:v>8978.9789999999593</c:v>
                </c:pt>
                <c:pt idx="166">
                  <c:v>5197.1970000000001</c:v>
                </c:pt>
                <c:pt idx="167">
                  <c:v>3335.3350000000059</c:v>
                </c:pt>
                <c:pt idx="168">
                  <c:v>1967.9680000000001</c:v>
                </c:pt>
                <c:pt idx="169">
                  <c:v>1407.4070000000011</c:v>
                </c:pt>
                <c:pt idx="170">
                  <c:v>1103.1029999999998</c:v>
                </c:pt>
                <c:pt idx="171">
                  <c:v>946.9469999999983</c:v>
                </c:pt>
                <c:pt idx="172">
                  <c:v>1083.0829999999999</c:v>
                </c:pt>
                <c:pt idx="173">
                  <c:v>1285.2850000000001</c:v>
                </c:pt>
                <c:pt idx="174">
                  <c:v>1673.6739999999998</c:v>
                </c:pt>
                <c:pt idx="175">
                  <c:v>2131.1309999999999</c:v>
                </c:pt>
                <c:pt idx="176">
                  <c:v>3136.136</c:v>
                </c:pt>
                <c:pt idx="177">
                  <c:v>4915.9160000000002</c:v>
                </c:pt>
                <c:pt idx="178">
                  <c:v>7945.9450000000006</c:v>
                </c:pt>
                <c:pt idx="179">
                  <c:v>11536.536</c:v>
                </c:pt>
                <c:pt idx="180">
                  <c:v>17169.168000000001</c:v>
                </c:pt>
                <c:pt idx="181">
                  <c:v>24414.414000000001</c:v>
                </c:pt>
                <c:pt idx="182">
                  <c:v>24407.406999999999</c:v>
                </c:pt>
                <c:pt idx="183">
                  <c:v>21411.41</c:v>
                </c:pt>
                <c:pt idx="184">
                  <c:v>15309.308000000001</c:v>
                </c:pt>
                <c:pt idx="185">
                  <c:v>9634.6350000000002</c:v>
                </c:pt>
                <c:pt idx="186">
                  <c:v>5751.7520000000004</c:v>
                </c:pt>
                <c:pt idx="187">
                  <c:v>3902.9029999999998</c:v>
                </c:pt>
                <c:pt idx="188">
                  <c:v>2450.4499999999998</c:v>
                </c:pt>
                <c:pt idx="189">
                  <c:v>1830.8309999999999</c:v>
                </c:pt>
                <c:pt idx="190">
                  <c:v>1403.403</c:v>
                </c:pt>
                <c:pt idx="191">
                  <c:v>1094.0939999999998</c:v>
                </c:pt>
                <c:pt idx="192">
                  <c:v>872.87300000000005</c:v>
                </c:pt>
                <c:pt idx="193">
                  <c:v>683.68400000000054</c:v>
                </c:pt>
                <c:pt idx="194">
                  <c:v>582.58299999999997</c:v>
                </c:pt>
                <c:pt idx="195">
                  <c:v>465.46499999999969</c:v>
                </c:pt>
                <c:pt idx="196">
                  <c:v>436.43599999999884</c:v>
                </c:pt>
                <c:pt idx="197">
                  <c:v>455.45499999999993</c:v>
                </c:pt>
                <c:pt idx="198">
                  <c:v>473.47299999999933</c:v>
                </c:pt>
                <c:pt idx="199">
                  <c:v>549.54899999999998</c:v>
                </c:pt>
                <c:pt idx="200">
                  <c:v>621.62199999999996</c:v>
                </c:pt>
              </c:numCache>
            </c:numRef>
          </c:val>
        </c:ser>
        <c:marker val="1"/>
        <c:axId val="85209472"/>
        <c:axId val="85211008"/>
      </c:lineChart>
      <c:catAx>
        <c:axId val="85209472"/>
        <c:scaling>
          <c:orientation val="minMax"/>
        </c:scaling>
        <c:axPos val="b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85211008"/>
        <c:crosses val="autoZero"/>
        <c:auto val="1"/>
        <c:lblAlgn val="ctr"/>
        <c:lblOffset val="100"/>
        <c:tickLblSkip val="20"/>
        <c:tickMarkSkip val="20"/>
      </c:catAx>
      <c:valAx>
        <c:axId val="85211008"/>
        <c:scaling>
          <c:orientation val="minMax"/>
        </c:scaling>
        <c:axPos val="l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85209472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283.28299999999939</c:v>
                </c:pt>
                <c:pt idx="174">
                  <c:v>290.2899999999994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412.4119999999989</c:v>
                </c:pt>
                <c:pt idx="180">
                  <c:v>417.41699999999889</c:v>
                </c:pt>
                <c:pt idx="181">
                  <c:v>460.46</c:v>
                </c:pt>
                <c:pt idx="182">
                  <c:v>481.48099999999914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855.85599999999852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3373.3730000000055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9565.5649999999787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8551.5509999999613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430.42999999999927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289.28899999999913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  <c:smooth val="1"/>
        </c:ser>
        <c:ser>
          <c:idx val="1"/>
          <c:order val="1"/>
          <c:tx>
            <c:v>100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Лист2!$C$3:$C$403</c:f>
              <c:numCache>
                <c:formatCode>General</c:formatCode>
                <c:ptCount val="401"/>
                <c:pt idx="0">
                  <c:v>22.021999999999988</c:v>
                </c:pt>
                <c:pt idx="1">
                  <c:v>27.027000000000001</c:v>
                </c:pt>
                <c:pt idx="2">
                  <c:v>17.016999999999999</c:v>
                </c:pt>
                <c:pt idx="3">
                  <c:v>26.026</c:v>
                </c:pt>
                <c:pt idx="4">
                  <c:v>31.030999999999999</c:v>
                </c:pt>
                <c:pt idx="5">
                  <c:v>22.021999999999988</c:v>
                </c:pt>
                <c:pt idx="6">
                  <c:v>18.018000000000001</c:v>
                </c:pt>
                <c:pt idx="7">
                  <c:v>29.029</c:v>
                </c:pt>
                <c:pt idx="8">
                  <c:v>19.018999999999988</c:v>
                </c:pt>
                <c:pt idx="9">
                  <c:v>25.024999999999999</c:v>
                </c:pt>
                <c:pt idx="10">
                  <c:v>19.018999999999988</c:v>
                </c:pt>
                <c:pt idx="11">
                  <c:v>19.018999999999988</c:v>
                </c:pt>
                <c:pt idx="12">
                  <c:v>28.027999999999999</c:v>
                </c:pt>
                <c:pt idx="13">
                  <c:v>29.029</c:v>
                </c:pt>
                <c:pt idx="14">
                  <c:v>28.027999999999999</c:v>
                </c:pt>
                <c:pt idx="15">
                  <c:v>34.034000000000006</c:v>
                </c:pt>
                <c:pt idx="16">
                  <c:v>26.026</c:v>
                </c:pt>
                <c:pt idx="17">
                  <c:v>33.033000000000001</c:v>
                </c:pt>
                <c:pt idx="18">
                  <c:v>39.039000000000001</c:v>
                </c:pt>
                <c:pt idx="19">
                  <c:v>24.024000000000001</c:v>
                </c:pt>
                <c:pt idx="20">
                  <c:v>35.035000000000011</c:v>
                </c:pt>
                <c:pt idx="21">
                  <c:v>26.026</c:v>
                </c:pt>
                <c:pt idx="22">
                  <c:v>46.046000000000006</c:v>
                </c:pt>
                <c:pt idx="23">
                  <c:v>37.037000000000006</c:v>
                </c:pt>
                <c:pt idx="24">
                  <c:v>37.037000000000006</c:v>
                </c:pt>
                <c:pt idx="25">
                  <c:v>36.036000000000001</c:v>
                </c:pt>
                <c:pt idx="26">
                  <c:v>32.032000000000011</c:v>
                </c:pt>
                <c:pt idx="27">
                  <c:v>39.039000000000001</c:v>
                </c:pt>
                <c:pt idx="28">
                  <c:v>46.046000000000006</c:v>
                </c:pt>
                <c:pt idx="29">
                  <c:v>18.018000000000001</c:v>
                </c:pt>
                <c:pt idx="30">
                  <c:v>45.045000000000002</c:v>
                </c:pt>
                <c:pt idx="31">
                  <c:v>34.034000000000006</c:v>
                </c:pt>
                <c:pt idx="32">
                  <c:v>28.027999999999999</c:v>
                </c:pt>
                <c:pt idx="33">
                  <c:v>29.029</c:v>
                </c:pt>
                <c:pt idx="34">
                  <c:v>45.045000000000002</c:v>
                </c:pt>
                <c:pt idx="35">
                  <c:v>48.048000000000002</c:v>
                </c:pt>
                <c:pt idx="36">
                  <c:v>42.042000000000002</c:v>
                </c:pt>
                <c:pt idx="37">
                  <c:v>30.03</c:v>
                </c:pt>
                <c:pt idx="38">
                  <c:v>34.034000000000006</c:v>
                </c:pt>
                <c:pt idx="39">
                  <c:v>50.05</c:v>
                </c:pt>
                <c:pt idx="40">
                  <c:v>39.039000000000001</c:v>
                </c:pt>
                <c:pt idx="41">
                  <c:v>30.03</c:v>
                </c:pt>
                <c:pt idx="42">
                  <c:v>49.049000000000007</c:v>
                </c:pt>
                <c:pt idx="43">
                  <c:v>42.042000000000002</c:v>
                </c:pt>
                <c:pt idx="44">
                  <c:v>57.056999999999995</c:v>
                </c:pt>
                <c:pt idx="45">
                  <c:v>43.043000000000006</c:v>
                </c:pt>
                <c:pt idx="46">
                  <c:v>47.047000000000004</c:v>
                </c:pt>
                <c:pt idx="47">
                  <c:v>41.041000000000004</c:v>
                </c:pt>
                <c:pt idx="48">
                  <c:v>52.052</c:v>
                </c:pt>
                <c:pt idx="49">
                  <c:v>49.049000000000007</c:v>
                </c:pt>
                <c:pt idx="50">
                  <c:v>44.044000000000004</c:v>
                </c:pt>
                <c:pt idx="51">
                  <c:v>38.038000000000011</c:v>
                </c:pt>
                <c:pt idx="52">
                  <c:v>59.059000000000005</c:v>
                </c:pt>
                <c:pt idx="53">
                  <c:v>45.045000000000002</c:v>
                </c:pt>
                <c:pt idx="54">
                  <c:v>65.065000000000012</c:v>
                </c:pt>
                <c:pt idx="55">
                  <c:v>43.043000000000006</c:v>
                </c:pt>
                <c:pt idx="56">
                  <c:v>63.063000000000002</c:v>
                </c:pt>
                <c:pt idx="57">
                  <c:v>39.039000000000001</c:v>
                </c:pt>
                <c:pt idx="58">
                  <c:v>60.06</c:v>
                </c:pt>
                <c:pt idx="59">
                  <c:v>59.059000000000005</c:v>
                </c:pt>
                <c:pt idx="60">
                  <c:v>53.053000000000004</c:v>
                </c:pt>
                <c:pt idx="61">
                  <c:v>65.065000000000012</c:v>
                </c:pt>
                <c:pt idx="62">
                  <c:v>63.063000000000002</c:v>
                </c:pt>
                <c:pt idx="63">
                  <c:v>66.066000000000003</c:v>
                </c:pt>
                <c:pt idx="64">
                  <c:v>59.059000000000005</c:v>
                </c:pt>
                <c:pt idx="65">
                  <c:v>69.069000000000003</c:v>
                </c:pt>
                <c:pt idx="66">
                  <c:v>47.047000000000004</c:v>
                </c:pt>
                <c:pt idx="67">
                  <c:v>76.075999999999979</c:v>
                </c:pt>
                <c:pt idx="68">
                  <c:v>70.069999999999993</c:v>
                </c:pt>
                <c:pt idx="69">
                  <c:v>73.072999999999979</c:v>
                </c:pt>
                <c:pt idx="70">
                  <c:v>62.062000000000012</c:v>
                </c:pt>
                <c:pt idx="71">
                  <c:v>84.084000000000003</c:v>
                </c:pt>
                <c:pt idx="72">
                  <c:v>87.087000000000003</c:v>
                </c:pt>
                <c:pt idx="73">
                  <c:v>80.08</c:v>
                </c:pt>
                <c:pt idx="74">
                  <c:v>70.069999999999993</c:v>
                </c:pt>
                <c:pt idx="75">
                  <c:v>82.081999999999994</c:v>
                </c:pt>
                <c:pt idx="76">
                  <c:v>75.074999999999989</c:v>
                </c:pt>
                <c:pt idx="77">
                  <c:v>85.084999999999994</c:v>
                </c:pt>
                <c:pt idx="78">
                  <c:v>93.093000000000004</c:v>
                </c:pt>
                <c:pt idx="79">
                  <c:v>104.104</c:v>
                </c:pt>
                <c:pt idx="80">
                  <c:v>108.10799999999999</c:v>
                </c:pt>
                <c:pt idx="81">
                  <c:v>114.114</c:v>
                </c:pt>
                <c:pt idx="82">
                  <c:v>116.116</c:v>
                </c:pt>
                <c:pt idx="83">
                  <c:v>112.11199999999999</c:v>
                </c:pt>
                <c:pt idx="84">
                  <c:v>107.107</c:v>
                </c:pt>
                <c:pt idx="85">
                  <c:v>100.1</c:v>
                </c:pt>
                <c:pt idx="86">
                  <c:v>133.13299999999998</c:v>
                </c:pt>
                <c:pt idx="87">
                  <c:v>134.13399999999999</c:v>
                </c:pt>
                <c:pt idx="88">
                  <c:v>127.127</c:v>
                </c:pt>
                <c:pt idx="89">
                  <c:v>142.142</c:v>
                </c:pt>
                <c:pt idx="90">
                  <c:v>119.119</c:v>
                </c:pt>
                <c:pt idx="91">
                  <c:v>148.148</c:v>
                </c:pt>
                <c:pt idx="92">
                  <c:v>166.166</c:v>
                </c:pt>
                <c:pt idx="93">
                  <c:v>189.18900000000002</c:v>
                </c:pt>
                <c:pt idx="94">
                  <c:v>160.16</c:v>
                </c:pt>
                <c:pt idx="95">
                  <c:v>173.17299999999997</c:v>
                </c:pt>
                <c:pt idx="96">
                  <c:v>173.17299999999997</c:v>
                </c:pt>
                <c:pt idx="97">
                  <c:v>202.202</c:v>
                </c:pt>
                <c:pt idx="98">
                  <c:v>206.20599999999999</c:v>
                </c:pt>
                <c:pt idx="99">
                  <c:v>227.227</c:v>
                </c:pt>
                <c:pt idx="100">
                  <c:v>205.20499999999998</c:v>
                </c:pt>
                <c:pt idx="101">
                  <c:v>217.21699999999998</c:v>
                </c:pt>
                <c:pt idx="102">
                  <c:v>263.26299999999969</c:v>
                </c:pt>
                <c:pt idx="103">
                  <c:v>253.25300000000001</c:v>
                </c:pt>
                <c:pt idx="104">
                  <c:v>281.28099999999927</c:v>
                </c:pt>
                <c:pt idx="105">
                  <c:v>310.31</c:v>
                </c:pt>
                <c:pt idx="106">
                  <c:v>331.33099999999939</c:v>
                </c:pt>
                <c:pt idx="107">
                  <c:v>305.30500000000001</c:v>
                </c:pt>
                <c:pt idx="108">
                  <c:v>352.35199999999969</c:v>
                </c:pt>
                <c:pt idx="109">
                  <c:v>405.40499999999969</c:v>
                </c:pt>
                <c:pt idx="110">
                  <c:v>398.39799999999963</c:v>
                </c:pt>
                <c:pt idx="111">
                  <c:v>479.47899999999908</c:v>
                </c:pt>
                <c:pt idx="112">
                  <c:v>482.48200000000003</c:v>
                </c:pt>
                <c:pt idx="113">
                  <c:v>561.56199999999876</c:v>
                </c:pt>
                <c:pt idx="114">
                  <c:v>625.62599999999998</c:v>
                </c:pt>
                <c:pt idx="115">
                  <c:v>687.68799999999999</c:v>
                </c:pt>
                <c:pt idx="116">
                  <c:v>813.81399999999996</c:v>
                </c:pt>
                <c:pt idx="117">
                  <c:v>1010.01</c:v>
                </c:pt>
                <c:pt idx="118">
                  <c:v>992.99300000000005</c:v>
                </c:pt>
                <c:pt idx="119">
                  <c:v>1325.325</c:v>
                </c:pt>
                <c:pt idx="120">
                  <c:v>1509.509</c:v>
                </c:pt>
                <c:pt idx="121">
                  <c:v>1782.7829999999999</c:v>
                </c:pt>
                <c:pt idx="122">
                  <c:v>2190.19</c:v>
                </c:pt>
                <c:pt idx="123">
                  <c:v>2520.52</c:v>
                </c:pt>
                <c:pt idx="124">
                  <c:v>3021.0210000000002</c:v>
                </c:pt>
                <c:pt idx="125">
                  <c:v>3612.6129999999998</c:v>
                </c:pt>
                <c:pt idx="126">
                  <c:v>4373.3730000000005</c:v>
                </c:pt>
                <c:pt idx="127">
                  <c:v>5458.4579999999996</c:v>
                </c:pt>
                <c:pt idx="128">
                  <c:v>6464.4640000000009</c:v>
                </c:pt>
                <c:pt idx="129">
                  <c:v>7737.7369999999992</c:v>
                </c:pt>
                <c:pt idx="130">
                  <c:v>9048.0480000000007</c:v>
                </c:pt>
                <c:pt idx="131">
                  <c:v>10190.19</c:v>
                </c:pt>
                <c:pt idx="132">
                  <c:v>11710.710000000006</c:v>
                </c:pt>
                <c:pt idx="133">
                  <c:v>12491.491</c:v>
                </c:pt>
                <c:pt idx="134">
                  <c:v>13064.063</c:v>
                </c:pt>
                <c:pt idx="135">
                  <c:v>13242.241000000016</c:v>
                </c:pt>
                <c:pt idx="136">
                  <c:v>12309.308000000001</c:v>
                </c:pt>
                <c:pt idx="137">
                  <c:v>11467.467000000001</c:v>
                </c:pt>
                <c:pt idx="138">
                  <c:v>9966.9659999999585</c:v>
                </c:pt>
                <c:pt idx="139">
                  <c:v>9049.0490000000009</c:v>
                </c:pt>
                <c:pt idx="140">
                  <c:v>7612.6120000000101</c:v>
                </c:pt>
                <c:pt idx="141">
                  <c:v>6245.2449999999999</c:v>
                </c:pt>
                <c:pt idx="142">
                  <c:v>4834.835</c:v>
                </c:pt>
                <c:pt idx="143">
                  <c:v>3785.7849999999939</c:v>
                </c:pt>
                <c:pt idx="144">
                  <c:v>2877.8780000000002</c:v>
                </c:pt>
                <c:pt idx="145">
                  <c:v>2456.4560000000001</c:v>
                </c:pt>
                <c:pt idx="146">
                  <c:v>2103.1030000000001</c:v>
                </c:pt>
                <c:pt idx="147">
                  <c:v>1630.6309999999999</c:v>
                </c:pt>
                <c:pt idx="148">
                  <c:v>1383.3829999999998</c:v>
                </c:pt>
                <c:pt idx="149">
                  <c:v>1063.0629999999999</c:v>
                </c:pt>
                <c:pt idx="150">
                  <c:v>888.88900000000001</c:v>
                </c:pt>
                <c:pt idx="151">
                  <c:v>786.78700000000003</c:v>
                </c:pt>
                <c:pt idx="152">
                  <c:v>706.70699999999999</c:v>
                </c:pt>
                <c:pt idx="153">
                  <c:v>622.62300000000005</c:v>
                </c:pt>
                <c:pt idx="154">
                  <c:v>582.58299999999997</c:v>
                </c:pt>
                <c:pt idx="155">
                  <c:v>505.505</c:v>
                </c:pt>
                <c:pt idx="156">
                  <c:v>448.44799999999969</c:v>
                </c:pt>
                <c:pt idx="157">
                  <c:v>411.41099999999926</c:v>
                </c:pt>
                <c:pt idx="158">
                  <c:v>370.37</c:v>
                </c:pt>
                <c:pt idx="159">
                  <c:v>311.31099999999969</c:v>
                </c:pt>
                <c:pt idx="160">
                  <c:v>318.31799999999993</c:v>
                </c:pt>
                <c:pt idx="161">
                  <c:v>291.2909999999992</c:v>
                </c:pt>
                <c:pt idx="162">
                  <c:v>264.26400000000001</c:v>
                </c:pt>
                <c:pt idx="163">
                  <c:v>225.22499999999999</c:v>
                </c:pt>
                <c:pt idx="164">
                  <c:v>226.226</c:v>
                </c:pt>
                <c:pt idx="165">
                  <c:v>213.21299999999999</c:v>
                </c:pt>
                <c:pt idx="166">
                  <c:v>220.22</c:v>
                </c:pt>
                <c:pt idx="167">
                  <c:v>172.172</c:v>
                </c:pt>
                <c:pt idx="168">
                  <c:v>162.16200000000001</c:v>
                </c:pt>
                <c:pt idx="169">
                  <c:v>196.196</c:v>
                </c:pt>
                <c:pt idx="170">
                  <c:v>161.161</c:v>
                </c:pt>
                <c:pt idx="171">
                  <c:v>133.13299999999998</c:v>
                </c:pt>
                <c:pt idx="172">
                  <c:v>134.13399999999999</c:v>
                </c:pt>
                <c:pt idx="173">
                  <c:v>138.13800000000001</c:v>
                </c:pt>
                <c:pt idx="174">
                  <c:v>132.13200000000001</c:v>
                </c:pt>
                <c:pt idx="175">
                  <c:v>107.107</c:v>
                </c:pt>
                <c:pt idx="176">
                  <c:v>120.11999999999999</c:v>
                </c:pt>
                <c:pt idx="177">
                  <c:v>90.09</c:v>
                </c:pt>
                <c:pt idx="178">
                  <c:v>75.074999999999989</c:v>
                </c:pt>
                <c:pt idx="179">
                  <c:v>91.090999999999994</c:v>
                </c:pt>
                <c:pt idx="180">
                  <c:v>92.092000000000013</c:v>
                </c:pt>
                <c:pt idx="181">
                  <c:v>58.058</c:v>
                </c:pt>
                <c:pt idx="182">
                  <c:v>71.070999999999998</c:v>
                </c:pt>
                <c:pt idx="183">
                  <c:v>93.093000000000004</c:v>
                </c:pt>
                <c:pt idx="184">
                  <c:v>94.093999999999994</c:v>
                </c:pt>
                <c:pt idx="185">
                  <c:v>79.078999999999979</c:v>
                </c:pt>
                <c:pt idx="186">
                  <c:v>72.071999999999989</c:v>
                </c:pt>
                <c:pt idx="187">
                  <c:v>59.059000000000005</c:v>
                </c:pt>
                <c:pt idx="188">
                  <c:v>53.053000000000004</c:v>
                </c:pt>
                <c:pt idx="189">
                  <c:v>55.055</c:v>
                </c:pt>
                <c:pt idx="190">
                  <c:v>62.062000000000012</c:v>
                </c:pt>
                <c:pt idx="191">
                  <c:v>51.050999999999995</c:v>
                </c:pt>
                <c:pt idx="192">
                  <c:v>65.065000000000012</c:v>
                </c:pt>
                <c:pt idx="193">
                  <c:v>88.087999999999994</c:v>
                </c:pt>
                <c:pt idx="194">
                  <c:v>43.043000000000006</c:v>
                </c:pt>
                <c:pt idx="195">
                  <c:v>44.044000000000004</c:v>
                </c:pt>
                <c:pt idx="196">
                  <c:v>58.058</c:v>
                </c:pt>
                <c:pt idx="197">
                  <c:v>57.056999999999995</c:v>
                </c:pt>
                <c:pt idx="198">
                  <c:v>51.050999999999995</c:v>
                </c:pt>
                <c:pt idx="199">
                  <c:v>44.044000000000004</c:v>
                </c:pt>
                <c:pt idx="200">
                  <c:v>47.047000000000004</c:v>
                </c:pt>
                <c:pt idx="201">
                  <c:v>46.046000000000006</c:v>
                </c:pt>
                <c:pt idx="202">
                  <c:v>40.04</c:v>
                </c:pt>
                <c:pt idx="203">
                  <c:v>37.037000000000006</c:v>
                </c:pt>
                <c:pt idx="204">
                  <c:v>42.042000000000002</c:v>
                </c:pt>
                <c:pt idx="205">
                  <c:v>39.039000000000001</c:v>
                </c:pt>
                <c:pt idx="206">
                  <c:v>42.042000000000002</c:v>
                </c:pt>
                <c:pt idx="207">
                  <c:v>42.042000000000002</c:v>
                </c:pt>
                <c:pt idx="208">
                  <c:v>27.027000000000001</c:v>
                </c:pt>
                <c:pt idx="209">
                  <c:v>42.042000000000002</c:v>
                </c:pt>
                <c:pt idx="210">
                  <c:v>33.033000000000001</c:v>
                </c:pt>
                <c:pt idx="211">
                  <c:v>40.04</c:v>
                </c:pt>
                <c:pt idx="212">
                  <c:v>47.047000000000004</c:v>
                </c:pt>
                <c:pt idx="213">
                  <c:v>25.024999999999999</c:v>
                </c:pt>
                <c:pt idx="214">
                  <c:v>38.038000000000011</c:v>
                </c:pt>
                <c:pt idx="215">
                  <c:v>29.029</c:v>
                </c:pt>
                <c:pt idx="216">
                  <c:v>29.029</c:v>
                </c:pt>
                <c:pt idx="217">
                  <c:v>27.027000000000001</c:v>
                </c:pt>
                <c:pt idx="218">
                  <c:v>33.033000000000001</c:v>
                </c:pt>
                <c:pt idx="219">
                  <c:v>33.033000000000001</c:v>
                </c:pt>
                <c:pt idx="220">
                  <c:v>44.044000000000004</c:v>
                </c:pt>
                <c:pt idx="221">
                  <c:v>27.027000000000001</c:v>
                </c:pt>
                <c:pt idx="222">
                  <c:v>33.033000000000001</c:v>
                </c:pt>
                <c:pt idx="223">
                  <c:v>29.029</c:v>
                </c:pt>
                <c:pt idx="224">
                  <c:v>31.030999999999999</c:v>
                </c:pt>
                <c:pt idx="225">
                  <c:v>27.027000000000001</c:v>
                </c:pt>
                <c:pt idx="226">
                  <c:v>32.032000000000011</c:v>
                </c:pt>
                <c:pt idx="227">
                  <c:v>33.033000000000001</c:v>
                </c:pt>
                <c:pt idx="228">
                  <c:v>31.030999999999999</c:v>
                </c:pt>
                <c:pt idx="229">
                  <c:v>21.021000000000001</c:v>
                </c:pt>
                <c:pt idx="230">
                  <c:v>31.030999999999999</c:v>
                </c:pt>
                <c:pt idx="231">
                  <c:v>27.027000000000001</c:v>
                </c:pt>
                <c:pt idx="232">
                  <c:v>25.024999999999999</c:v>
                </c:pt>
                <c:pt idx="233">
                  <c:v>16.015999999999988</c:v>
                </c:pt>
                <c:pt idx="234">
                  <c:v>27.027000000000001</c:v>
                </c:pt>
                <c:pt idx="235">
                  <c:v>29.029</c:v>
                </c:pt>
                <c:pt idx="236">
                  <c:v>31.030999999999999</c:v>
                </c:pt>
                <c:pt idx="237">
                  <c:v>30.03</c:v>
                </c:pt>
                <c:pt idx="238">
                  <c:v>13.013</c:v>
                </c:pt>
                <c:pt idx="239">
                  <c:v>27.027000000000001</c:v>
                </c:pt>
                <c:pt idx="240">
                  <c:v>26.026</c:v>
                </c:pt>
                <c:pt idx="241">
                  <c:v>31.030999999999999</c:v>
                </c:pt>
                <c:pt idx="242">
                  <c:v>26.026</c:v>
                </c:pt>
                <c:pt idx="243">
                  <c:v>27.027000000000001</c:v>
                </c:pt>
                <c:pt idx="244">
                  <c:v>25.024999999999999</c:v>
                </c:pt>
                <c:pt idx="245">
                  <c:v>14.014000000000001</c:v>
                </c:pt>
                <c:pt idx="246">
                  <c:v>29.029</c:v>
                </c:pt>
                <c:pt idx="247">
                  <c:v>28.027999999999999</c:v>
                </c:pt>
                <c:pt idx="248">
                  <c:v>28.027999999999999</c:v>
                </c:pt>
                <c:pt idx="249">
                  <c:v>25.024999999999999</c:v>
                </c:pt>
                <c:pt idx="250">
                  <c:v>22.021999999999988</c:v>
                </c:pt>
                <c:pt idx="251">
                  <c:v>22.021999999999988</c:v>
                </c:pt>
                <c:pt idx="252">
                  <c:v>22.021999999999988</c:v>
                </c:pt>
                <c:pt idx="253">
                  <c:v>17.016999999999999</c:v>
                </c:pt>
                <c:pt idx="254">
                  <c:v>29.029</c:v>
                </c:pt>
                <c:pt idx="255">
                  <c:v>18.018000000000001</c:v>
                </c:pt>
                <c:pt idx="256">
                  <c:v>23.023</c:v>
                </c:pt>
                <c:pt idx="257">
                  <c:v>17.016999999999999</c:v>
                </c:pt>
                <c:pt idx="258">
                  <c:v>24.024000000000001</c:v>
                </c:pt>
                <c:pt idx="259">
                  <c:v>14.014000000000001</c:v>
                </c:pt>
                <c:pt idx="260">
                  <c:v>25.024999999999999</c:v>
                </c:pt>
                <c:pt idx="261">
                  <c:v>13.013</c:v>
                </c:pt>
                <c:pt idx="262">
                  <c:v>10.01</c:v>
                </c:pt>
                <c:pt idx="263">
                  <c:v>24.024000000000001</c:v>
                </c:pt>
                <c:pt idx="264">
                  <c:v>16.015999999999988</c:v>
                </c:pt>
                <c:pt idx="265">
                  <c:v>16.015999999999988</c:v>
                </c:pt>
                <c:pt idx="266">
                  <c:v>13.013</c:v>
                </c:pt>
                <c:pt idx="267">
                  <c:v>29.029</c:v>
                </c:pt>
                <c:pt idx="268">
                  <c:v>25.024999999999999</c:v>
                </c:pt>
                <c:pt idx="269">
                  <c:v>8.0080000000000009</c:v>
                </c:pt>
                <c:pt idx="270">
                  <c:v>22.021999999999988</c:v>
                </c:pt>
                <c:pt idx="271">
                  <c:v>16.015999999999988</c:v>
                </c:pt>
                <c:pt idx="272">
                  <c:v>31.030999999999999</c:v>
                </c:pt>
                <c:pt idx="273">
                  <c:v>20.02</c:v>
                </c:pt>
                <c:pt idx="274">
                  <c:v>19.018999999999988</c:v>
                </c:pt>
                <c:pt idx="275">
                  <c:v>16.015999999999988</c:v>
                </c:pt>
                <c:pt idx="276">
                  <c:v>18.018000000000001</c:v>
                </c:pt>
                <c:pt idx="277">
                  <c:v>9.0090000000000003</c:v>
                </c:pt>
                <c:pt idx="278">
                  <c:v>21.021000000000001</c:v>
                </c:pt>
                <c:pt idx="279">
                  <c:v>19.018999999999988</c:v>
                </c:pt>
                <c:pt idx="280">
                  <c:v>17.016999999999999</c:v>
                </c:pt>
                <c:pt idx="281">
                  <c:v>13.013</c:v>
                </c:pt>
                <c:pt idx="282">
                  <c:v>20.02</c:v>
                </c:pt>
                <c:pt idx="283">
                  <c:v>8.0080000000000009</c:v>
                </c:pt>
                <c:pt idx="284">
                  <c:v>15.015000000000002</c:v>
                </c:pt>
                <c:pt idx="285">
                  <c:v>15.015000000000002</c:v>
                </c:pt>
                <c:pt idx="286">
                  <c:v>21.021000000000001</c:v>
                </c:pt>
                <c:pt idx="287">
                  <c:v>18.018000000000001</c:v>
                </c:pt>
                <c:pt idx="288">
                  <c:v>13.013</c:v>
                </c:pt>
                <c:pt idx="289">
                  <c:v>8.0080000000000009</c:v>
                </c:pt>
                <c:pt idx="290">
                  <c:v>11.011000000000001</c:v>
                </c:pt>
                <c:pt idx="291">
                  <c:v>12.012</c:v>
                </c:pt>
                <c:pt idx="292">
                  <c:v>20.02</c:v>
                </c:pt>
                <c:pt idx="293">
                  <c:v>18.018000000000001</c:v>
                </c:pt>
                <c:pt idx="294">
                  <c:v>21.021000000000001</c:v>
                </c:pt>
                <c:pt idx="295">
                  <c:v>14.014000000000001</c:v>
                </c:pt>
                <c:pt idx="296">
                  <c:v>16.015999999999988</c:v>
                </c:pt>
                <c:pt idx="297">
                  <c:v>17.016999999999999</c:v>
                </c:pt>
                <c:pt idx="298">
                  <c:v>12.012</c:v>
                </c:pt>
                <c:pt idx="299">
                  <c:v>9.0090000000000003</c:v>
                </c:pt>
                <c:pt idx="300">
                  <c:v>14.014000000000001</c:v>
                </c:pt>
                <c:pt idx="301">
                  <c:v>15.015000000000002</c:v>
                </c:pt>
                <c:pt idx="302">
                  <c:v>25.024999999999999</c:v>
                </c:pt>
                <c:pt idx="303">
                  <c:v>10.01</c:v>
                </c:pt>
                <c:pt idx="304">
                  <c:v>10.01</c:v>
                </c:pt>
                <c:pt idx="305">
                  <c:v>15.015000000000002</c:v>
                </c:pt>
                <c:pt idx="306">
                  <c:v>17.016999999999999</c:v>
                </c:pt>
                <c:pt idx="307">
                  <c:v>17.016999999999999</c:v>
                </c:pt>
                <c:pt idx="308">
                  <c:v>15.015000000000002</c:v>
                </c:pt>
                <c:pt idx="309">
                  <c:v>18.018000000000001</c:v>
                </c:pt>
                <c:pt idx="310">
                  <c:v>25.024999999999999</c:v>
                </c:pt>
                <c:pt idx="311">
                  <c:v>14.014000000000001</c:v>
                </c:pt>
                <c:pt idx="312">
                  <c:v>12.012</c:v>
                </c:pt>
                <c:pt idx="313">
                  <c:v>9.0090000000000003</c:v>
                </c:pt>
                <c:pt idx="314">
                  <c:v>11.011000000000001</c:v>
                </c:pt>
                <c:pt idx="315">
                  <c:v>15.015000000000002</c:v>
                </c:pt>
                <c:pt idx="316">
                  <c:v>12.012</c:v>
                </c:pt>
                <c:pt idx="317">
                  <c:v>17.016999999999999</c:v>
                </c:pt>
                <c:pt idx="318">
                  <c:v>11.011000000000001</c:v>
                </c:pt>
                <c:pt idx="319">
                  <c:v>12.012</c:v>
                </c:pt>
                <c:pt idx="320">
                  <c:v>13.013</c:v>
                </c:pt>
                <c:pt idx="321">
                  <c:v>10.01</c:v>
                </c:pt>
                <c:pt idx="322">
                  <c:v>11.011000000000001</c:v>
                </c:pt>
                <c:pt idx="323">
                  <c:v>10.01</c:v>
                </c:pt>
                <c:pt idx="324">
                  <c:v>15.015000000000002</c:v>
                </c:pt>
                <c:pt idx="325">
                  <c:v>24.024000000000001</c:v>
                </c:pt>
                <c:pt idx="326">
                  <c:v>16.015999999999988</c:v>
                </c:pt>
                <c:pt idx="327">
                  <c:v>13.013</c:v>
                </c:pt>
                <c:pt idx="328">
                  <c:v>11.011000000000001</c:v>
                </c:pt>
                <c:pt idx="329">
                  <c:v>13.013</c:v>
                </c:pt>
                <c:pt idx="330">
                  <c:v>16.015999999999988</c:v>
                </c:pt>
                <c:pt idx="331">
                  <c:v>17.016999999999999</c:v>
                </c:pt>
                <c:pt idx="332">
                  <c:v>11.011000000000001</c:v>
                </c:pt>
                <c:pt idx="333">
                  <c:v>11.011000000000001</c:v>
                </c:pt>
                <c:pt idx="334">
                  <c:v>29.029</c:v>
                </c:pt>
                <c:pt idx="335">
                  <c:v>15.015000000000002</c:v>
                </c:pt>
                <c:pt idx="336">
                  <c:v>11.011000000000001</c:v>
                </c:pt>
                <c:pt idx="337">
                  <c:v>20.02</c:v>
                </c:pt>
                <c:pt idx="338">
                  <c:v>8.0080000000000009</c:v>
                </c:pt>
                <c:pt idx="339">
                  <c:v>12.012</c:v>
                </c:pt>
                <c:pt idx="340">
                  <c:v>13.013</c:v>
                </c:pt>
                <c:pt idx="341">
                  <c:v>7.0069999999999997</c:v>
                </c:pt>
                <c:pt idx="342">
                  <c:v>22.021999999999988</c:v>
                </c:pt>
                <c:pt idx="343">
                  <c:v>11.011000000000001</c:v>
                </c:pt>
                <c:pt idx="344">
                  <c:v>13.013</c:v>
                </c:pt>
                <c:pt idx="345">
                  <c:v>18.018000000000001</c:v>
                </c:pt>
                <c:pt idx="346">
                  <c:v>10.01</c:v>
                </c:pt>
                <c:pt idx="347">
                  <c:v>12.012</c:v>
                </c:pt>
                <c:pt idx="348">
                  <c:v>15.015000000000002</c:v>
                </c:pt>
                <c:pt idx="349">
                  <c:v>15.015000000000002</c:v>
                </c:pt>
                <c:pt idx="350">
                  <c:v>12.012</c:v>
                </c:pt>
                <c:pt idx="351">
                  <c:v>10.01</c:v>
                </c:pt>
                <c:pt idx="352">
                  <c:v>8.0080000000000009</c:v>
                </c:pt>
                <c:pt idx="353">
                  <c:v>9.0090000000000003</c:v>
                </c:pt>
                <c:pt idx="354">
                  <c:v>10.01</c:v>
                </c:pt>
                <c:pt idx="355">
                  <c:v>12.012</c:v>
                </c:pt>
                <c:pt idx="356">
                  <c:v>11.011000000000001</c:v>
                </c:pt>
                <c:pt idx="357">
                  <c:v>15.015000000000002</c:v>
                </c:pt>
                <c:pt idx="358">
                  <c:v>9.0090000000000003</c:v>
                </c:pt>
                <c:pt idx="359">
                  <c:v>13.013</c:v>
                </c:pt>
                <c:pt idx="360">
                  <c:v>9.0090000000000003</c:v>
                </c:pt>
                <c:pt idx="361">
                  <c:v>12.012</c:v>
                </c:pt>
                <c:pt idx="362">
                  <c:v>13.013</c:v>
                </c:pt>
                <c:pt idx="363">
                  <c:v>11.011000000000001</c:v>
                </c:pt>
                <c:pt idx="364">
                  <c:v>18.018000000000001</c:v>
                </c:pt>
                <c:pt idx="365">
                  <c:v>11.011000000000001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13.013</c:v>
                </c:pt>
                <c:pt idx="369">
                  <c:v>9.0090000000000003</c:v>
                </c:pt>
                <c:pt idx="370">
                  <c:v>13.013</c:v>
                </c:pt>
                <c:pt idx="371">
                  <c:v>22.021999999999988</c:v>
                </c:pt>
                <c:pt idx="372">
                  <c:v>15.015000000000002</c:v>
                </c:pt>
                <c:pt idx="373">
                  <c:v>7.0069999999999997</c:v>
                </c:pt>
                <c:pt idx="374">
                  <c:v>18.018000000000001</c:v>
                </c:pt>
                <c:pt idx="375">
                  <c:v>16.015999999999988</c:v>
                </c:pt>
                <c:pt idx="376">
                  <c:v>10.01</c:v>
                </c:pt>
                <c:pt idx="377">
                  <c:v>16.015999999999988</c:v>
                </c:pt>
                <c:pt idx="378">
                  <c:v>9.0090000000000003</c:v>
                </c:pt>
                <c:pt idx="379">
                  <c:v>8.0080000000000009</c:v>
                </c:pt>
                <c:pt idx="380">
                  <c:v>16.015999999999988</c:v>
                </c:pt>
                <c:pt idx="381">
                  <c:v>14.014000000000001</c:v>
                </c:pt>
                <c:pt idx="382">
                  <c:v>17.016999999999999</c:v>
                </c:pt>
                <c:pt idx="383">
                  <c:v>14.014000000000001</c:v>
                </c:pt>
                <c:pt idx="384">
                  <c:v>9.0090000000000003</c:v>
                </c:pt>
                <c:pt idx="385">
                  <c:v>14.014000000000001</c:v>
                </c:pt>
                <c:pt idx="386">
                  <c:v>5.0049999999999955</c:v>
                </c:pt>
                <c:pt idx="387">
                  <c:v>11.011000000000001</c:v>
                </c:pt>
                <c:pt idx="388">
                  <c:v>7.0069999999999997</c:v>
                </c:pt>
                <c:pt idx="389">
                  <c:v>16.015999999999988</c:v>
                </c:pt>
                <c:pt idx="390">
                  <c:v>6.0060000000000002</c:v>
                </c:pt>
                <c:pt idx="391">
                  <c:v>11.011000000000001</c:v>
                </c:pt>
                <c:pt idx="392">
                  <c:v>12.012</c:v>
                </c:pt>
                <c:pt idx="393">
                  <c:v>14.014000000000001</c:v>
                </c:pt>
                <c:pt idx="394">
                  <c:v>9.0090000000000003</c:v>
                </c:pt>
                <c:pt idx="395">
                  <c:v>16.015999999999988</c:v>
                </c:pt>
                <c:pt idx="396">
                  <c:v>9.0090000000000003</c:v>
                </c:pt>
                <c:pt idx="397">
                  <c:v>5.0049999999999955</c:v>
                </c:pt>
                <c:pt idx="398">
                  <c:v>14.014000000000001</c:v>
                </c:pt>
                <c:pt idx="399">
                  <c:v>17.016999999999999</c:v>
                </c:pt>
                <c:pt idx="400">
                  <c:v>10.01</c:v>
                </c:pt>
              </c:numCache>
            </c:numRef>
          </c:val>
          <c:smooth val="1"/>
        </c:ser>
        <c:marker val="1"/>
        <c:axId val="55036160"/>
        <c:axId val="55070720"/>
      </c:lineChart>
      <c:catAx>
        <c:axId val="55036160"/>
        <c:scaling>
          <c:orientation val="minMax"/>
        </c:scaling>
        <c:axPos val="b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5070720"/>
        <c:crosses val="autoZero"/>
        <c:auto val="1"/>
        <c:lblAlgn val="ctr"/>
        <c:lblOffset val="100"/>
        <c:tickLblSkip val="40"/>
        <c:tickMarkSkip val="40"/>
      </c:catAx>
      <c:valAx>
        <c:axId val="55070720"/>
        <c:scaling>
          <c:orientation val="minMax"/>
        </c:scaling>
        <c:axPos val="l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503616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414360577131096"/>
          <c:y val="4.5203533133626558E-2"/>
          <c:w val="0.77121038204775128"/>
          <c:h val="0.67716236456787704"/>
        </c:manualLayout>
      </c:layout>
      <c:lineChart>
        <c:grouping val="standard"/>
        <c:ser>
          <c:idx val="2"/>
          <c:order val="1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283.28299999999928</c:v>
                </c:pt>
                <c:pt idx="174">
                  <c:v>290.28999999999928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412.41199999999878</c:v>
                </c:pt>
                <c:pt idx="180">
                  <c:v>417.41699999999878</c:v>
                </c:pt>
                <c:pt idx="181">
                  <c:v>460.46</c:v>
                </c:pt>
                <c:pt idx="182">
                  <c:v>481.48099999999903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855.85599999999818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3373.3730000000064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9565.5649999999732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8551.5509999999558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430.42999999999915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289.28899999999896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</c:ser>
        <c:ser>
          <c:idx val="0"/>
          <c:order val="0"/>
          <c:tx>
            <c:v>0</c:v>
          </c:tx>
          <c:marker>
            <c:symbol val="none"/>
          </c:marker>
          <c:cat>
            <c:numRef>
              <c:f>Лист2!$A$3:$A$403</c:f>
              <c:numCache>
                <c:formatCode>General</c:formatCode>
                <c:ptCount val="401"/>
                <c:pt idx="0">
                  <c:v>-100</c:v>
                </c:pt>
                <c:pt idx="1">
                  <c:v>-99.5</c:v>
                </c:pt>
                <c:pt idx="2">
                  <c:v>-99</c:v>
                </c:pt>
                <c:pt idx="3">
                  <c:v>-98.5</c:v>
                </c:pt>
                <c:pt idx="4">
                  <c:v>-98</c:v>
                </c:pt>
                <c:pt idx="5">
                  <c:v>-97.5</c:v>
                </c:pt>
                <c:pt idx="6">
                  <c:v>-97</c:v>
                </c:pt>
                <c:pt idx="7">
                  <c:v>-96.5</c:v>
                </c:pt>
                <c:pt idx="8">
                  <c:v>-96</c:v>
                </c:pt>
                <c:pt idx="9">
                  <c:v>-95.5</c:v>
                </c:pt>
                <c:pt idx="10">
                  <c:v>-95</c:v>
                </c:pt>
                <c:pt idx="11">
                  <c:v>-94.5</c:v>
                </c:pt>
                <c:pt idx="12">
                  <c:v>-94</c:v>
                </c:pt>
                <c:pt idx="13">
                  <c:v>-93.5</c:v>
                </c:pt>
                <c:pt idx="14">
                  <c:v>-93</c:v>
                </c:pt>
                <c:pt idx="15">
                  <c:v>-92.5</c:v>
                </c:pt>
                <c:pt idx="16">
                  <c:v>-92</c:v>
                </c:pt>
                <c:pt idx="17">
                  <c:v>-91.5</c:v>
                </c:pt>
                <c:pt idx="18">
                  <c:v>-91</c:v>
                </c:pt>
                <c:pt idx="19">
                  <c:v>-90.5</c:v>
                </c:pt>
                <c:pt idx="20">
                  <c:v>-90</c:v>
                </c:pt>
                <c:pt idx="21">
                  <c:v>-89.5</c:v>
                </c:pt>
                <c:pt idx="22">
                  <c:v>-89</c:v>
                </c:pt>
                <c:pt idx="23">
                  <c:v>-88.5</c:v>
                </c:pt>
                <c:pt idx="24">
                  <c:v>-88</c:v>
                </c:pt>
                <c:pt idx="25">
                  <c:v>-87.5</c:v>
                </c:pt>
                <c:pt idx="26">
                  <c:v>-87</c:v>
                </c:pt>
                <c:pt idx="27">
                  <c:v>-86.5</c:v>
                </c:pt>
                <c:pt idx="28">
                  <c:v>-86</c:v>
                </c:pt>
                <c:pt idx="29">
                  <c:v>-85.5</c:v>
                </c:pt>
                <c:pt idx="30">
                  <c:v>-85</c:v>
                </c:pt>
                <c:pt idx="31">
                  <c:v>-84.5</c:v>
                </c:pt>
                <c:pt idx="32">
                  <c:v>-84</c:v>
                </c:pt>
                <c:pt idx="33">
                  <c:v>-83.5</c:v>
                </c:pt>
                <c:pt idx="34">
                  <c:v>-83</c:v>
                </c:pt>
                <c:pt idx="35">
                  <c:v>-82.5</c:v>
                </c:pt>
                <c:pt idx="36">
                  <c:v>-82</c:v>
                </c:pt>
                <c:pt idx="37">
                  <c:v>-81.5</c:v>
                </c:pt>
                <c:pt idx="38">
                  <c:v>-81</c:v>
                </c:pt>
                <c:pt idx="39">
                  <c:v>-80.5</c:v>
                </c:pt>
                <c:pt idx="40">
                  <c:v>-80</c:v>
                </c:pt>
                <c:pt idx="41">
                  <c:v>-79.5</c:v>
                </c:pt>
                <c:pt idx="42">
                  <c:v>-79</c:v>
                </c:pt>
                <c:pt idx="43">
                  <c:v>-78.5</c:v>
                </c:pt>
                <c:pt idx="44">
                  <c:v>-78</c:v>
                </c:pt>
                <c:pt idx="45">
                  <c:v>-77.5</c:v>
                </c:pt>
                <c:pt idx="46">
                  <c:v>-77</c:v>
                </c:pt>
                <c:pt idx="47">
                  <c:v>-76.5</c:v>
                </c:pt>
                <c:pt idx="48">
                  <c:v>-76</c:v>
                </c:pt>
                <c:pt idx="49">
                  <c:v>-75.5</c:v>
                </c:pt>
                <c:pt idx="50">
                  <c:v>-75</c:v>
                </c:pt>
                <c:pt idx="51">
                  <c:v>-74.5</c:v>
                </c:pt>
                <c:pt idx="52">
                  <c:v>-74</c:v>
                </c:pt>
                <c:pt idx="53">
                  <c:v>-73.5</c:v>
                </c:pt>
                <c:pt idx="54">
                  <c:v>-73</c:v>
                </c:pt>
                <c:pt idx="55">
                  <c:v>-72.5</c:v>
                </c:pt>
                <c:pt idx="56">
                  <c:v>-72</c:v>
                </c:pt>
                <c:pt idx="57">
                  <c:v>-71.5</c:v>
                </c:pt>
                <c:pt idx="58">
                  <c:v>-71</c:v>
                </c:pt>
                <c:pt idx="59">
                  <c:v>-70.5</c:v>
                </c:pt>
                <c:pt idx="60">
                  <c:v>-70</c:v>
                </c:pt>
                <c:pt idx="61">
                  <c:v>-69.5</c:v>
                </c:pt>
                <c:pt idx="62">
                  <c:v>-69</c:v>
                </c:pt>
                <c:pt idx="63">
                  <c:v>-68.5</c:v>
                </c:pt>
                <c:pt idx="64">
                  <c:v>-68</c:v>
                </c:pt>
                <c:pt idx="65">
                  <c:v>-67.5</c:v>
                </c:pt>
                <c:pt idx="66">
                  <c:v>-67</c:v>
                </c:pt>
                <c:pt idx="67">
                  <c:v>-66.5</c:v>
                </c:pt>
                <c:pt idx="68">
                  <c:v>-66</c:v>
                </c:pt>
                <c:pt idx="69">
                  <c:v>-65.5</c:v>
                </c:pt>
                <c:pt idx="70">
                  <c:v>-65</c:v>
                </c:pt>
                <c:pt idx="71">
                  <c:v>-64.5</c:v>
                </c:pt>
                <c:pt idx="72">
                  <c:v>-64</c:v>
                </c:pt>
                <c:pt idx="73">
                  <c:v>-63.5</c:v>
                </c:pt>
                <c:pt idx="74">
                  <c:v>-63</c:v>
                </c:pt>
                <c:pt idx="75">
                  <c:v>-62.5</c:v>
                </c:pt>
                <c:pt idx="76">
                  <c:v>-62</c:v>
                </c:pt>
                <c:pt idx="77">
                  <c:v>-61.5</c:v>
                </c:pt>
                <c:pt idx="78">
                  <c:v>-61</c:v>
                </c:pt>
                <c:pt idx="79">
                  <c:v>-60.5</c:v>
                </c:pt>
                <c:pt idx="80">
                  <c:v>-60</c:v>
                </c:pt>
                <c:pt idx="81">
                  <c:v>-59.5</c:v>
                </c:pt>
                <c:pt idx="82">
                  <c:v>-59</c:v>
                </c:pt>
                <c:pt idx="83">
                  <c:v>-58.5</c:v>
                </c:pt>
                <c:pt idx="84">
                  <c:v>-58</c:v>
                </c:pt>
                <c:pt idx="85">
                  <c:v>-57.5</c:v>
                </c:pt>
                <c:pt idx="86">
                  <c:v>-57</c:v>
                </c:pt>
                <c:pt idx="87">
                  <c:v>-56.5</c:v>
                </c:pt>
                <c:pt idx="88">
                  <c:v>-56</c:v>
                </c:pt>
                <c:pt idx="89">
                  <c:v>-55.5</c:v>
                </c:pt>
                <c:pt idx="90">
                  <c:v>-55</c:v>
                </c:pt>
                <c:pt idx="91">
                  <c:v>-54.5</c:v>
                </c:pt>
                <c:pt idx="92">
                  <c:v>-54</c:v>
                </c:pt>
                <c:pt idx="93">
                  <c:v>-53.5</c:v>
                </c:pt>
                <c:pt idx="94">
                  <c:v>-53</c:v>
                </c:pt>
                <c:pt idx="95">
                  <c:v>-52.5</c:v>
                </c:pt>
                <c:pt idx="96">
                  <c:v>-52</c:v>
                </c:pt>
                <c:pt idx="97">
                  <c:v>-51.5</c:v>
                </c:pt>
                <c:pt idx="98">
                  <c:v>-51</c:v>
                </c:pt>
                <c:pt idx="99">
                  <c:v>-50.5</c:v>
                </c:pt>
                <c:pt idx="100">
                  <c:v>-50</c:v>
                </c:pt>
                <c:pt idx="101">
                  <c:v>-49.5</c:v>
                </c:pt>
                <c:pt idx="102">
                  <c:v>-49</c:v>
                </c:pt>
                <c:pt idx="103">
                  <c:v>-48.5</c:v>
                </c:pt>
                <c:pt idx="104">
                  <c:v>-48</c:v>
                </c:pt>
                <c:pt idx="105">
                  <c:v>-47.5</c:v>
                </c:pt>
                <c:pt idx="106">
                  <c:v>-47</c:v>
                </c:pt>
                <c:pt idx="107">
                  <c:v>-46.5</c:v>
                </c:pt>
                <c:pt idx="108">
                  <c:v>-46</c:v>
                </c:pt>
                <c:pt idx="109">
                  <c:v>-45.5</c:v>
                </c:pt>
                <c:pt idx="110">
                  <c:v>-45</c:v>
                </c:pt>
                <c:pt idx="111">
                  <c:v>-44.5</c:v>
                </c:pt>
                <c:pt idx="112">
                  <c:v>-44</c:v>
                </c:pt>
                <c:pt idx="113">
                  <c:v>-43.5</c:v>
                </c:pt>
                <c:pt idx="114">
                  <c:v>-43</c:v>
                </c:pt>
                <c:pt idx="115">
                  <c:v>-42.5</c:v>
                </c:pt>
                <c:pt idx="116">
                  <c:v>-42</c:v>
                </c:pt>
                <c:pt idx="117">
                  <c:v>-41.5</c:v>
                </c:pt>
                <c:pt idx="118">
                  <c:v>-41</c:v>
                </c:pt>
                <c:pt idx="119">
                  <c:v>-40.5</c:v>
                </c:pt>
                <c:pt idx="120">
                  <c:v>-40</c:v>
                </c:pt>
                <c:pt idx="121">
                  <c:v>-39.5</c:v>
                </c:pt>
                <c:pt idx="122">
                  <c:v>-39</c:v>
                </c:pt>
                <c:pt idx="123">
                  <c:v>-38.5</c:v>
                </c:pt>
                <c:pt idx="124">
                  <c:v>-38</c:v>
                </c:pt>
                <c:pt idx="125">
                  <c:v>-37.5</c:v>
                </c:pt>
                <c:pt idx="126">
                  <c:v>-37</c:v>
                </c:pt>
                <c:pt idx="127">
                  <c:v>-36.5</c:v>
                </c:pt>
                <c:pt idx="128">
                  <c:v>-36</c:v>
                </c:pt>
                <c:pt idx="129">
                  <c:v>-35.5</c:v>
                </c:pt>
                <c:pt idx="130">
                  <c:v>-35</c:v>
                </c:pt>
                <c:pt idx="131">
                  <c:v>-34.5</c:v>
                </c:pt>
                <c:pt idx="132">
                  <c:v>-34</c:v>
                </c:pt>
                <c:pt idx="133">
                  <c:v>-33.5</c:v>
                </c:pt>
                <c:pt idx="134">
                  <c:v>-33</c:v>
                </c:pt>
                <c:pt idx="135">
                  <c:v>-32.5</c:v>
                </c:pt>
                <c:pt idx="136">
                  <c:v>-32</c:v>
                </c:pt>
                <c:pt idx="137">
                  <c:v>-31.5</c:v>
                </c:pt>
                <c:pt idx="138">
                  <c:v>-31</c:v>
                </c:pt>
                <c:pt idx="139">
                  <c:v>-30.5</c:v>
                </c:pt>
                <c:pt idx="140">
                  <c:v>-30</c:v>
                </c:pt>
                <c:pt idx="141">
                  <c:v>-29.5</c:v>
                </c:pt>
                <c:pt idx="142">
                  <c:v>-29</c:v>
                </c:pt>
                <c:pt idx="143">
                  <c:v>-28.5</c:v>
                </c:pt>
                <c:pt idx="144">
                  <c:v>-28</c:v>
                </c:pt>
                <c:pt idx="145">
                  <c:v>-27.5</c:v>
                </c:pt>
                <c:pt idx="146">
                  <c:v>-27</c:v>
                </c:pt>
                <c:pt idx="147">
                  <c:v>-26.5</c:v>
                </c:pt>
                <c:pt idx="148">
                  <c:v>-26</c:v>
                </c:pt>
                <c:pt idx="149">
                  <c:v>-25.5</c:v>
                </c:pt>
                <c:pt idx="150">
                  <c:v>-25</c:v>
                </c:pt>
                <c:pt idx="151">
                  <c:v>-24.5</c:v>
                </c:pt>
                <c:pt idx="152">
                  <c:v>-24</c:v>
                </c:pt>
                <c:pt idx="153">
                  <c:v>-23.5</c:v>
                </c:pt>
                <c:pt idx="154">
                  <c:v>-23</c:v>
                </c:pt>
                <c:pt idx="155">
                  <c:v>-22.5</c:v>
                </c:pt>
                <c:pt idx="156">
                  <c:v>-22</c:v>
                </c:pt>
                <c:pt idx="157">
                  <c:v>-21.5</c:v>
                </c:pt>
                <c:pt idx="158">
                  <c:v>-21</c:v>
                </c:pt>
                <c:pt idx="159">
                  <c:v>-20.5</c:v>
                </c:pt>
                <c:pt idx="160">
                  <c:v>-20</c:v>
                </c:pt>
                <c:pt idx="161">
                  <c:v>-19.5</c:v>
                </c:pt>
                <c:pt idx="162">
                  <c:v>-19</c:v>
                </c:pt>
                <c:pt idx="163">
                  <c:v>-18.5</c:v>
                </c:pt>
                <c:pt idx="164">
                  <c:v>-18</c:v>
                </c:pt>
                <c:pt idx="165">
                  <c:v>-17.5</c:v>
                </c:pt>
                <c:pt idx="166">
                  <c:v>-17</c:v>
                </c:pt>
                <c:pt idx="167">
                  <c:v>-16.5</c:v>
                </c:pt>
                <c:pt idx="168">
                  <c:v>-16</c:v>
                </c:pt>
                <c:pt idx="169">
                  <c:v>-15.5</c:v>
                </c:pt>
                <c:pt idx="170">
                  <c:v>-15</c:v>
                </c:pt>
                <c:pt idx="171">
                  <c:v>-14.5</c:v>
                </c:pt>
                <c:pt idx="172">
                  <c:v>-14</c:v>
                </c:pt>
                <c:pt idx="173">
                  <c:v>-13.5</c:v>
                </c:pt>
                <c:pt idx="174">
                  <c:v>-13</c:v>
                </c:pt>
                <c:pt idx="175">
                  <c:v>-12.5</c:v>
                </c:pt>
                <c:pt idx="176">
                  <c:v>-12</c:v>
                </c:pt>
                <c:pt idx="177">
                  <c:v>-11.5</c:v>
                </c:pt>
                <c:pt idx="178">
                  <c:v>-11</c:v>
                </c:pt>
                <c:pt idx="179">
                  <c:v>-10.5</c:v>
                </c:pt>
                <c:pt idx="180">
                  <c:v>-10</c:v>
                </c:pt>
                <c:pt idx="181">
                  <c:v>-9.5</c:v>
                </c:pt>
                <c:pt idx="182">
                  <c:v>-9</c:v>
                </c:pt>
                <c:pt idx="183">
                  <c:v>-8.5</c:v>
                </c:pt>
                <c:pt idx="184">
                  <c:v>-8</c:v>
                </c:pt>
                <c:pt idx="185">
                  <c:v>-7.5</c:v>
                </c:pt>
                <c:pt idx="186">
                  <c:v>-7</c:v>
                </c:pt>
                <c:pt idx="187">
                  <c:v>-6.5</c:v>
                </c:pt>
                <c:pt idx="188">
                  <c:v>-6</c:v>
                </c:pt>
                <c:pt idx="189">
                  <c:v>-5.5</c:v>
                </c:pt>
                <c:pt idx="190">
                  <c:v>-5</c:v>
                </c:pt>
                <c:pt idx="191">
                  <c:v>-4.5</c:v>
                </c:pt>
                <c:pt idx="192">
                  <c:v>-4</c:v>
                </c:pt>
                <c:pt idx="193">
                  <c:v>-3.5</c:v>
                </c:pt>
                <c:pt idx="194">
                  <c:v>-3</c:v>
                </c:pt>
                <c:pt idx="195">
                  <c:v>-2.5</c:v>
                </c:pt>
                <c:pt idx="196">
                  <c:v>-2</c:v>
                </c:pt>
                <c:pt idx="197">
                  <c:v>-1.5</c:v>
                </c:pt>
                <c:pt idx="198">
                  <c:v>-1</c:v>
                </c:pt>
                <c:pt idx="199">
                  <c:v>-0.5</c:v>
                </c:pt>
                <c:pt idx="200">
                  <c:v>0</c:v>
                </c:pt>
                <c:pt idx="201">
                  <c:v>0.5</c:v>
                </c:pt>
                <c:pt idx="202">
                  <c:v>1</c:v>
                </c:pt>
                <c:pt idx="203">
                  <c:v>1.5</c:v>
                </c:pt>
                <c:pt idx="204">
                  <c:v>2</c:v>
                </c:pt>
                <c:pt idx="205">
                  <c:v>2.5</c:v>
                </c:pt>
                <c:pt idx="206">
                  <c:v>3</c:v>
                </c:pt>
                <c:pt idx="207">
                  <c:v>3.5</c:v>
                </c:pt>
                <c:pt idx="208">
                  <c:v>4</c:v>
                </c:pt>
                <c:pt idx="209">
                  <c:v>4.5</c:v>
                </c:pt>
                <c:pt idx="210">
                  <c:v>5</c:v>
                </c:pt>
                <c:pt idx="211">
                  <c:v>5.5</c:v>
                </c:pt>
                <c:pt idx="212">
                  <c:v>6</c:v>
                </c:pt>
                <c:pt idx="213">
                  <c:v>6.5</c:v>
                </c:pt>
                <c:pt idx="214">
                  <c:v>7</c:v>
                </c:pt>
                <c:pt idx="215">
                  <c:v>7.5</c:v>
                </c:pt>
                <c:pt idx="216">
                  <c:v>8</c:v>
                </c:pt>
                <c:pt idx="217">
                  <c:v>8.5</c:v>
                </c:pt>
                <c:pt idx="218">
                  <c:v>9</c:v>
                </c:pt>
                <c:pt idx="219">
                  <c:v>9.5</c:v>
                </c:pt>
                <c:pt idx="220">
                  <c:v>10</c:v>
                </c:pt>
                <c:pt idx="221">
                  <c:v>10.5</c:v>
                </c:pt>
                <c:pt idx="222">
                  <c:v>11</c:v>
                </c:pt>
                <c:pt idx="223">
                  <c:v>11.5</c:v>
                </c:pt>
                <c:pt idx="224">
                  <c:v>12</c:v>
                </c:pt>
                <c:pt idx="225">
                  <c:v>12.5</c:v>
                </c:pt>
                <c:pt idx="226">
                  <c:v>13</c:v>
                </c:pt>
                <c:pt idx="227">
                  <c:v>13.5</c:v>
                </c:pt>
                <c:pt idx="228">
                  <c:v>14</c:v>
                </c:pt>
                <c:pt idx="229">
                  <c:v>14.5</c:v>
                </c:pt>
                <c:pt idx="230">
                  <c:v>15</c:v>
                </c:pt>
                <c:pt idx="231">
                  <c:v>15.5</c:v>
                </c:pt>
                <c:pt idx="232">
                  <c:v>16</c:v>
                </c:pt>
                <c:pt idx="233">
                  <c:v>16.5</c:v>
                </c:pt>
                <c:pt idx="234">
                  <c:v>17</c:v>
                </c:pt>
                <c:pt idx="235">
                  <c:v>17.5</c:v>
                </c:pt>
                <c:pt idx="236">
                  <c:v>18</c:v>
                </c:pt>
                <c:pt idx="237">
                  <c:v>18.5</c:v>
                </c:pt>
                <c:pt idx="238">
                  <c:v>19</c:v>
                </c:pt>
                <c:pt idx="239">
                  <c:v>19.5</c:v>
                </c:pt>
                <c:pt idx="240">
                  <c:v>20</c:v>
                </c:pt>
                <c:pt idx="241">
                  <c:v>20.5</c:v>
                </c:pt>
                <c:pt idx="242">
                  <c:v>21</c:v>
                </c:pt>
                <c:pt idx="243">
                  <c:v>21.5</c:v>
                </c:pt>
                <c:pt idx="244">
                  <c:v>22</c:v>
                </c:pt>
                <c:pt idx="245">
                  <c:v>22.5</c:v>
                </c:pt>
                <c:pt idx="246">
                  <c:v>23</c:v>
                </c:pt>
                <c:pt idx="247">
                  <c:v>23.5</c:v>
                </c:pt>
                <c:pt idx="248">
                  <c:v>24</c:v>
                </c:pt>
                <c:pt idx="249">
                  <c:v>24.5</c:v>
                </c:pt>
                <c:pt idx="250">
                  <c:v>25</c:v>
                </c:pt>
                <c:pt idx="251">
                  <c:v>25.5</c:v>
                </c:pt>
                <c:pt idx="252">
                  <c:v>26</c:v>
                </c:pt>
                <c:pt idx="253">
                  <c:v>26.5</c:v>
                </c:pt>
                <c:pt idx="254">
                  <c:v>27</c:v>
                </c:pt>
                <c:pt idx="255">
                  <c:v>27.5</c:v>
                </c:pt>
                <c:pt idx="256">
                  <c:v>28</c:v>
                </c:pt>
                <c:pt idx="257">
                  <c:v>28.5</c:v>
                </c:pt>
                <c:pt idx="258">
                  <c:v>29</c:v>
                </c:pt>
                <c:pt idx="259">
                  <c:v>29.5</c:v>
                </c:pt>
                <c:pt idx="260">
                  <c:v>30</c:v>
                </c:pt>
                <c:pt idx="261">
                  <c:v>30.5</c:v>
                </c:pt>
                <c:pt idx="262">
                  <c:v>31</c:v>
                </c:pt>
                <c:pt idx="263">
                  <c:v>31.5</c:v>
                </c:pt>
                <c:pt idx="264">
                  <c:v>32</c:v>
                </c:pt>
                <c:pt idx="265">
                  <c:v>32.5</c:v>
                </c:pt>
                <c:pt idx="266">
                  <c:v>33</c:v>
                </c:pt>
                <c:pt idx="267">
                  <c:v>33.5</c:v>
                </c:pt>
                <c:pt idx="268">
                  <c:v>34</c:v>
                </c:pt>
                <c:pt idx="269">
                  <c:v>34.5</c:v>
                </c:pt>
                <c:pt idx="270">
                  <c:v>35</c:v>
                </c:pt>
                <c:pt idx="271">
                  <c:v>35.5</c:v>
                </c:pt>
                <c:pt idx="272">
                  <c:v>36</c:v>
                </c:pt>
                <c:pt idx="273">
                  <c:v>36.5</c:v>
                </c:pt>
                <c:pt idx="274">
                  <c:v>37</c:v>
                </c:pt>
                <c:pt idx="275">
                  <c:v>37.5</c:v>
                </c:pt>
                <c:pt idx="276">
                  <c:v>38</c:v>
                </c:pt>
                <c:pt idx="277">
                  <c:v>38.5</c:v>
                </c:pt>
                <c:pt idx="278">
                  <c:v>39</c:v>
                </c:pt>
                <c:pt idx="279">
                  <c:v>39.5</c:v>
                </c:pt>
                <c:pt idx="280">
                  <c:v>40</c:v>
                </c:pt>
                <c:pt idx="281">
                  <c:v>40.5</c:v>
                </c:pt>
                <c:pt idx="282">
                  <c:v>41</c:v>
                </c:pt>
                <c:pt idx="283">
                  <c:v>41.5</c:v>
                </c:pt>
                <c:pt idx="284">
                  <c:v>42</c:v>
                </c:pt>
                <c:pt idx="285">
                  <c:v>42.5</c:v>
                </c:pt>
                <c:pt idx="286">
                  <c:v>43</c:v>
                </c:pt>
                <c:pt idx="287">
                  <c:v>43.5</c:v>
                </c:pt>
                <c:pt idx="288">
                  <c:v>44</c:v>
                </c:pt>
                <c:pt idx="289">
                  <c:v>44.5</c:v>
                </c:pt>
                <c:pt idx="290">
                  <c:v>45</c:v>
                </c:pt>
                <c:pt idx="291">
                  <c:v>45.5</c:v>
                </c:pt>
                <c:pt idx="292">
                  <c:v>46</c:v>
                </c:pt>
                <c:pt idx="293">
                  <c:v>46.5</c:v>
                </c:pt>
                <c:pt idx="294">
                  <c:v>47</c:v>
                </c:pt>
                <c:pt idx="295">
                  <c:v>47.5</c:v>
                </c:pt>
                <c:pt idx="296">
                  <c:v>48</c:v>
                </c:pt>
                <c:pt idx="297">
                  <c:v>48.5</c:v>
                </c:pt>
                <c:pt idx="298">
                  <c:v>49</c:v>
                </c:pt>
                <c:pt idx="299">
                  <c:v>49.5</c:v>
                </c:pt>
                <c:pt idx="300">
                  <c:v>50</c:v>
                </c:pt>
                <c:pt idx="301">
                  <c:v>50.5</c:v>
                </c:pt>
                <c:pt idx="302">
                  <c:v>51</c:v>
                </c:pt>
                <c:pt idx="303">
                  <c:v>51.5</c:v>
                </c:pt>
                <c:pt idx="304">
                  <c:v>52</c:v>
                </c:pt>
                <c:pt idx="305">
                  <c:v>52.5</c:v>
                </c:pt>
                <c:pt idx="306">
                  <c:v>53</c:v>
                </c:pt>
                <c:pt idx="307">
                  <c:v>53.5</c:v>
                </c:pt>
                <c:pt idx="308">
                  <c:v>54</c:v>
                </c:pt>
                <c:pt idx="309">
                  <c:v>54.5</c:v>
                </c:pt>
                <c:pt idx="310">
                  <c:v>55</c:v>
                </c:pt>
                <c:pt idx="311">
                  <c:v>55.5</c:v>
                </c:pt>
                <c:pt idx="312">
                  <c:v>56</c:v>
                </c:pt>
                <c:pt idx="313">
                  <c:v>56.5</c:v>
                </c:pt>
                <c:pt idx="314">
                  <c:v>57</c:v>
                </c:pt>
                <c:pt idx="315">
                  <c:v>57.5</c:v>
                </c:pt>
                <c:pt idx="316">
                  <c:v>58</c:v>
                </c:pt>
                <c:pt idx="317">
                  <c:v>58.5</c:v>
                </c:pt>
                <c:pt idx="318">
                  <c:v>59</c:v>
                </c:pt>
                <c:pt idx="319">
                  <c:v>59.5</c:v>
                </c:pt>
                <c:pt idx="320">
                  <c:v>60</c:v>
                </c:pt>
                <c:pt idx="321">
                  <c:v>60.5</c:v>
                </c:pt>
                <c:pt idx="322">
                  <c:v>61</c:v>
                </c:pt>
                <c:pt idx="323">
                  <c:v>61.5</c:v>
                </c:pt>
                <c:pt idx="324">
                  <c:v>62</c:v>
                </c:pt>
                <c:pt idx="325">
                  <c:v>62.5</c:v>
                </c:pt>
                <c:pt idx="326">
                  <c:v>63</c:v>
                </c:pt>
                <c:pt idx="327">
                  <c:v>63.5</c:v>
                </c:pt>
                <c:pt idx="328">
                  <c:v>64</c:v>
                </c:pt>
                <c:pt idx="329">
                  <c:v>64.5</c:v>
                </c:pt>
                <c:pt idx="330">
                  <c:v>65</c:v>
                </c:pt>
                <c:pt idx="331">
                  <c:v>65.5</c:v>
                </c:pt>
                <c:pt idx="332">
                  <c:v>66</c:v>
                </c:pt>
                <c:pt idx="333">
                  <c:v>66.5</c:v>
                </c:pt>
                <c:pt idx="334">
                  <c:v>67</c:v>
                </c:pt>
                <c:pt idx="335">
                  <c:v>67.5</c:v>
                </c:pt>
                <c:pt idx="336">
                  <c:v>68</c:v>
                </c:pt>
                <c:pt idx="337">
                  <c:v>68.5</c:v>
                </c:pt>
                <c:pt idx="338">
                  <c:v>69</c:v>
                </c:pt>
                <c:pt idx="339">
                  <c:v>69.5</c:v>
                </c:pt>
                <c:pt idx="340">
                  <c:v>70</c:v>
                </c:pt>
                <c:pt idx="341">
                  <c:v>70.5</c:v>
                </c:pt>
                <c:pt idx="342">
                  <c:v>71</c:v>
                </c:pt>
                <c:pt idx="343">
                  <c:v>71.5</c:v>
                </c:pt>
                <c:pt idx="344">
                  <c:v>72</c:v>
                </c:pt>
                <c:pt idx="345">
                  <c:v>72.5</c:v>
                </c:pt>
                <c:pt idx="346">
                  <c:v>73</c:v>
                </c:pt>
                <c:pt idx="347">
                  <c:v>73.5</c:v>
                </c:pt>
                <c:pt idx="348">
                  <c:v>74</c:v>
                </c:pt>
                <c:pt idx="349">
                  <c:v>74.5</c:v>
                </c:pt>
                <c:pt idx="350">
                  <c:v>75</c:v>
                </c:pt>
                <c:pt idx="351">
                  <c:v>75.5</c:v>
                </c:pt>
                <c:pt idx="352">
                  <c:v>76</c:v>
                </c:pt>
                <c:pt idx="353">
                  <c:v>76.5</c:v>
                </c:pt>
                <c:pt idx="354">
                  <c:v>77</c:v>
                </c:pt>
                <c:pt idx="355">
                  <c:v>77.5</c:v>
                </c:pt>
                <c:pt idx="356">
                  <c:v>78</c:v>
                </c:pt>
                <c:pt idx="357">
                  <c:v>78.5</c:v>
                </c:pt>
                <c:pt idx="358">
                  <c:v>79</c:v>
                </c:pt>
                <c:pt idx="359">
                  <c:v>79.5</c:v>
                </c:pt>
                <c:pt idx="360">
                  <c:v>80</c:v>
                </c:pt>
                <c:pt idx="361">
                  <c:v>80.5</c:v>
                </c:pt>
                <c:pt idx="362">
                  <c:v>81</c:v>
                </c:pt>
                <c:pt idx="363">
                  <c:v>81.5</c:v>
                </c:pt>
                <c:pt idx="364">
                  <c:v>82</c:v>
                </c:pt>
                <c:pt idx="365">
                  <c:v>82.5</c:v>
                </c:pt>
                <c:pt idx="366">
                  <c:v>83</c:v>
                </c:pt>
                <c:pt idx="367">
                  <c:v>83.5</c:v>
                </c:pt>
                <c:pt idx="368">
                  <c:v>84</c:v>
                </c:pt>
                <c:pt idx="369">
                  <c:v>84.5</c:v>
                </c:pt>
                <c:pt idx="370">
                  <c:v>85</c:v>
                </c:pt>
                <c:pt idx="371">
                  <c:v>85.5</c:v>
                </c:pt>
                <c:pt idx="372">
                  <c:v>86</c:v>
                </c:pt>
                <c:pt idx="373">
                  <c:v>86.5</c:v>
                </c:pt>
                <c:pt idx="374">
                  <c:v>87</c:v>
                </c:pt>
                <c:pt idx="375">
                  <c:v>87.5</c:v>
                </c:pt>
                <c:pt idx="376">
                  <c:v>88</c:v>
                </c:pt>
                <c:pt idx="377">
                  <c:v>88.5</c:v>
                </c:pt>
                <c:pt idx="378">
                  <c:v>89</c:v>
                </c:pt>
                <c:pt idx="379">
                  <c:v>89.5</c:v>
                </c:pt>
                <c:pt idx="380">
                  <c:v>90</c:v>
                </c:pt>
                <c:pt idx="381">
                  <c:v>90.5</c:v>
                </c:pt>
                <c:pt idx="382">
                  <c:v>91</c:v>
                </c:pt>
                <c:pt idx="383">
                  <c:v>91.5</c:v>
                </c:pt>
                <c:pt idx="384">
                  <c:v>92</c:v>
                </c:pt>
                <c:pt idx="385">
                  <c:v>92.5</c:v>
                </c:pt>
                <c:pt idx="386">
                  <c:v>93</c:v>
                </c:pt>
                <c:pt idx="387">
                  <c:v>93.5</c:v>
                </c:pt>
                <c:pt idx="388">
                  <c:v>94</c:v>
                </c:pt>
                <c:pt idx="389">
                  <c:v>94.5</c:v>
                </c:pt>
                <c:pt idx="390">
                  <c:v>95</c:v>
                </c:pt>
                <c:pt idx="391">
                  <c:v>95.5</c:v>
                </c:pt>
                <c:pt idx="392">
                  <c:v>96</c:v>
                </c:pt>
                <c:pt idx="393">
                  <c:v>96.5</c:v>
                </c:pt>
                <c:pt idx="394">
                  <c:v>97</c:v>
                </c:pt>
                <c:pt idx="395">
                  <c:v>97.5</c:v>
                </c:pt>
                <c:pt idx="396">
                  <c:v>98</c:v>
                </c:pt>
                <c:pt idx="397">
                  <c:v>98.5</c:v>
                </c:pt>
                <c:pt idx="398">
                  <c:v>99</c:v>
                </c:pt>
                <c:pt idx="399">
                  <c:v>99.5</c:v>
                </c:pt>
                <c:pt idx="400">
                  <c:v>100</c:v>
                </c:pt>
              </c:numCache>
            </c:numRef>
          </c:cat>
          <c:val>
            <c:numRef>
              <c:f>Лист2!$B$3:$B$403</c:f>
              <c:numCache>
                <c:formatCode>General</c:formatCode>
                <c:ptCount val="401"/>
                <c:pt idx="0">
                  <c:v>20.02</c:v>
                </c:pt>
                <c:pt idx="1">
                  <c:v>18.018000000000001</c:v>
                </c:pt>
                <c:pt idx="2">
                  <c:v>14.014000000000001</c:v>
                </c:pt>
                <c:pt idx="3">
                  <c:v>13.013</c:v>
                </c:pt>
                <c:pt idx="4">
                  <c:v>18.018000000000001</c:v>
                </c:pt>
                <c:pt idx="5">
                  <c:v>12.012</c:v>
                </c:pt>
                <c:pt idx="6">
                  <c:v>16.015999999999988</c:v>
                </c:pt>
                <c:pt idx="7">
                  <c:v>20.02</c:v>
                </c:pt>
                <c:pt idx="8">
                  <c:v>17.016999999999999</c:v>
                </c:pt>
                <c:pt idx="9">
                  <c:v>17.016999999999999</c:v>
                </c:pt>
                <c:pt idx="10">
                  <c:v>15.015000000000002</c:v>
                </c:pt>
                <c:pt idx="11">
                  <c:v>22.021999999999988</c:v>
                </c:pt>
                <c:pt idx="12">
                  <c:v>12.012</c:v>
                </c:pt>
                <c:pt idx="13">
                  <c:v>19.018999999999988</c:v>
                </c:pt>
                <c:pt idx="14">
                  <c:v>13.013</c:v>
                </c:pt>
                <c:pt idx="15">
                  <c:v>7.0069999999999997</c:v>
                </c:pt>
                <c:pt idx="16">
                  <c:v>18.018000000000001</c:v>
                </c:pt>
                <c:pt idx="17">
                  <c:v>16.015999999999988</c:v>
                </c:pt>
                <c:pt idx="18">
                  <c:v>20.02</c:v>
                </c:pt>
                <c:pt idx="19">
                  <c:v>16.015999999999988</c:v>
                </c:pt>
                <c:pt idx="20">
                  <c:v>15.015000000000002</c:v>
                </c:pt>
                <c:pt idx="21">
                  <c:v>18.018000000000001</c:v>
                </c:pt>
                <c:pt idx="22">
                  <c:v>9.0090000000000003</c:v>
                </c:pt>
                <c:pt idx="23">
                  <c:v>16.015999999999988</c:v>
                </c:pt>
                <c:pt idx="24">
                  <c:v>25.024999999999999</c:v>
                </c:pt>
                <c:pt idx="25">
                  <c:v>13.013</c:v>
                </c:pt>
                <c:pt idx="26">
                  <c:v>11.011000000000001</c:v>
                </c:pt>
                <c:pt idx="27">
                  <c:v>22.021999999999988</c:v>
                </c:pt>
                <c:pt idx="28">
                  <c:v>17.016999999999999</c:v>
                </c:pt>
                <c:pt idx="29">
                  <c:v>17.016999999999999</c:v>
                </c:pt>
                <c:pt idx="30">
                  <c:v>17.016999999999999</c:v>
                </c:pt>
                <c:pt idx="31">
                  <c:v>21.021000000000001</c:v>
                </c:pt>
                <c:pt idx="32">
                  <c:v>12.012</c:v>
                </c:pt>
                <c:pt idx="33">
                  <c:v>19.018999999999988</c:v>
                </c:pt>
                <c:pt idx="34">
                  <c:v>19.018999999999988</c:v>
                </c:pt>
                <c:pt idx="35">
                  <c:v>19.018999999999988</c:v>
                </c:pt>
                <c:pt idx="36">
                  <c:v>33.033000000000001</c:v>
                </c:pt>
                <c:pt idx="37">
                  <c:v>24.024000000000001</c:v>
                </c:pt>
                <c:pt idx="38">
                  <c:v>30.03</c:v>
                </c:pt>
                <c:pt idx="39">
                  <c:v>22.021999999999988</c:v>
                </c:pt>
                <c:pt idx="40">
                  <c:v>21.021000000000001</c:v>
                </c:pt>
                <c:pt idx="41">
                  <c:v>20.02</c:v>
                </c:pt>
                <c:pt idx="42">
                  <c:v>27.027000000000001</c:v>
                </c:pt>
                <c:pt idx="43">
                  <c:v>25.024999999999999</c:v>
                </c:pt>
                <c:pt idx="44">
                  <c:v>21.021000000000001</c:v>
                </c:pt>
                <c:pt idx="45">
                  <c:v>15.015000000000002</c:v>
                </c:pt>
                <c:pt idx="46">
                  <c:v>28.027999999999999</c:v>
                </c:pt>
                <c:pt idx="47">
                  <c:v>19.018999999999988</c:v>
                </c:pt>
                <c:pt idx="48">
                  <c:v>17.016999999999999</c:v>
                </c:pt>
                <c:pt idx="49">
                  <c:v>20.02</c:v>
                </c:pt>
                <c:pt idx="50">
                  <c:v>15.015000000000002</c:v>
                </c:pt>
                <c:pt idx="51">
                  <c:v>13.013</c:v>
                </c:pt>
                <c:pt idx="52">
                  <c:v>26.026</c:v>
                </c:pt>
                <c:pt idx="53">
                  <c:v>13.013</c:v>
                </c:pt>
                <c:pt idx="54">
                  <c:v>22.021999999999988</c:v>
                </c:pt>
                <c:pt idx="55">
                  <c:v>25.024999999999999</c:v>
                </c:pt>
                <c:pt idx="56">
                  <c:v>26.026</c:v>
                </c:pt>
                <c:pt idx="57">
                  <c:v>19.018999999999988</c:v>
                </c:pt>
                <c:pt idx="58">
                  <c:v>21.021000000000001</c:v>
                </c:pt>
                <c:pt idx="59">
                  <c:v>15.015000000000002</c:v>
                </c:pt>
                <c:pt idx="60">
                  <c:v>31.030999999999999</c:v>
                </c:pt>
                <c:pt idx="61">
                  <c:v>23.023</c:v>
                </c:pt>
                <c:pt idx="62">
                  <c:v>30.03</c:v>
                </c:pt>
                <c:pt idx="63">
                  <c:v>23.023</c:v>
                </c:pt>
                <c:pt idx="64">
                  <c:v>33.033000000000001</c:v>
                </c:pt>
                <c:pt idx="65">
                  <c:v>26.026</c:v>
                </c:pt>
                <c:pt idx="66">
                  <c:v>29.029</c:v>
                </c:pt>
                <c:pt idx="67">
                  <c:v>23.023</c:v>
                </c:pt>
                <c:pt idx="68">
                  <c:v>25.024999999999999</c:v>
                </c:pt>
                <c:pt idx="69">
                  <c:v>28.027999999999999</c:v>
                </c:pt>
                <c:pt idx="70">
                  <c:v>32.032000000000011</c:v>
                </c:pt>
                <c:pt idx="71">
                  <c:v>28.027999999999999</c:v>
                </c:pt>
                <c:pt idx="72">
                  <c:v>16.015999999999988</c:v>
                </c:pt>
                <c:pt idx="73">
                  <c:v>38.038000000000011</c:v>
                </c:pt>
                <c:pt idx="74">
                  <c:v>23.023</c:v>
                </c:pt>
                <c:pt idx="75">
                  <c:v>32.032000000000011</c:v>
                </c:pt>
                <c:pt idx="76">
                  <c:v>45.045000000000002</c:v>
                </c:pt>
                <c:pt idx="77">
                  <c:v>23.023</c:v>
                </c:pt>
                <c:pt idx="78">
                  <c:v>27.027000000000001</c:v>
                </c:pt>
                <c:pt idx="79">
                  <c:v>27.027000000000001</c:v>
                </c:pt>
                <c:pt idx="80">
                  <c:v>34.034000000000006</c:v>
                </c:pt>
                <c:pt idx="81">
                  <c:v>32.032000000000011</c:v>
                </c:pt>
                <c:pt idx="82">
                  <c:v>24.024000000000001</c:v>
                </c:pt>
                <c:pt idx="83">
                  <c:v>27.027000000000001</c:v>
                </c:pt>
                <c:pt idx="84">
                  <c:v>20.02</c:v>
                </c:pt>
                <c:pt idx="85">
                  <c:v>27.027000000000001</c:v>
                </c:pt>
                <c:pt idx="86">
                  <c:v>19.018999999999988</c:v>
                </c:pt>
                <c:pt idx="87">
                  <c:v>27.027000000000001</c:v>
                </c:pt>
                <c:pt idx="88">
                  <c:v>26.026</c:v>
                </c:pt>
                <c:pt idx="89">
                  <c:v>26.026</c:v>
                </c:pt>
                <c:pt idx="90">
                  <c:v>30.03</c:v>
                </c:pt>
                <c:pt idx="91">
                  <c:v>26.026</c:v>
                </c:pt>
                <c:pt idx="92">
                  <c:v>30.03</c:v>
                </c:pt>
                <c:pt idx="93">
                  <c:v>36.036000000000001</c:v>
                </c:pt>
                <c:pt idx="94">
                  <c:v>41.041000000000004</c:v>
                </c:pt>
                <c:pt idx="95">
                  <c:v>39.039000000000001</c:v>
                </c:pt>
                <c:pt idx="96">
                  <c:v>37.037000000000006</c:v>
                </c:pt>
                <c:pt idx="97">
                  <c:v>36.036000000000001</c:v>
                </c:pt>
                <c:pt idx="98">
                  <c:v>41.041000000000004</c:v>
                </c:pt>
                <c:pt idx="99">
                  <c:v>29.029</c:v>
                </c:pt>
                <c:pt idx="100">
                  <c:v>40.04</c:v>
                </c:pt>
                <c:pt idx="101">
                  <c:v>33.033000000000001</c:v>
                </c:pt>
                <c:pt idx="102">
                  <c:v>43.043000000000006</c:v>
                </c:pt>
                <c:pt idx="103">
                  <c:v>40.04</c:v>
                </c:pt>
                <c:pt idx="104">
                  <c:v>31.030999999999999</c:v>
                </c:pt>
                <c:pt idx="105">
                  <c:v>30.03</c:v>
                </c:pt>
                <c:pt idx="106">
                  <c:v>37.037000000000006</c:v>
                </c:pt>
                <c:pt idx="107">
                  <c:v>47.047000000000004</c:v>
                </c:pt>
                <c:pt idx="108">
                  <c:v>42.042000000000002</c:v>
                </c:pt>
                <c:pt idx="109">
                  <c:v>45.045000000000002</c:v>
                </c:pt>
                <c:pt idx="110">
                  <c:v>36.036000000000001</c:v>
                </c:pt>
                <c:pt idx="111">
                  <c:v>49.049000000000007</c:v>
                </c:pt>
                <c:pt idx="112">
                  <c:v>45.045000000000002</c:v>
                </c:pt>
                <c:pt idx="113">
                  <c:v>39.039000000000001</c:v>
                </c:pt>
                <c:pt idx="114">
                  <c:v>55.055</c:v>
                </c:pt>
                <c:pt idx="115">
                  <c:v>43.043000000000006</c:v>
                </c:pt>
                <c:pt idx="116">
                  <c:v>39.039000000000001</c:v>
                </c:pt>
                <c:pt idx="117">
                  <c:v>46.046000000000006</c:v>
                </c:pt>
                <c:pt idx="118">
                  <c:v>59.059000000000005</c:v>
                </c:pt>
                <c:pt idx="119">
                  <c:v>51.050999999999995</c:v>
                </c:pt>
                <c:pt idx="120">
                  <c:v>49.049000000000007</c:v>
                </c:pt>
                <c:pt idx="121">
                  <c:v>67.066999999999993</c:v>
                </c:pt>
                <c:pt idx="122">
                  <c:v>31.030999999999999</c:v>
                </c:pt>
                <c:pt idx="123">
                  <c:v>51.050999999999995</c:v>
                </c:pt>
                <c:pt idx="124">
                  <c:v>54.053999999999995</c:v>
                </c:pt>
                <c:pt idx="125">
                  <c:v>54.053999999999995</c:v>
                </c:pt>
                <c:pt idx="126">
                  <c:v>59.059000000000005</c:v>
                </c:pt>
                <c:pt idx="127">
                  <c:v>66.066000000000003</c:v>
                </c:pt>
                <c:pt idx="128">
                  <c:v>55.055</c:v>
                </c:pt>
                <c:pt idx="129">
                  <c:v>48.048000000000002</c:v>
                </c:pt>
                <c:pt idx="130">
                  <c:v>46.046000000000006</c:v>
                </c:pt>
                <c:pt idx="131">
                  <c:v>49.049000000000007</c:v>
                </c:pt>
                <c:pt idx="132">
                  <c:v>56.056000000000004</c:v>
                </c:pt>
                <c:pt idx="133">
                  <c:v>57.056999999999995</c:v>
                </c:pt>
                <c:pt idx="134">
                  <c:v>67.066999999999993</c:v>
                </c:pt>
                <c:pt idx="135">
                  <c:v>69.069000000000003</c:v>
                </c:pt>
                <c:pt idx="136">
                  <c:v>68.068000000000012</c:v>
                </c:pt>
                <c:pt idx="137">
                  <c:v>102.10199999999999</c:v>
                </c:pt>
                <c:pt idx="138">
                  <c:v>68.068000000000012</c:v>
                </c:pt>
                <c:pt idx="139">
                  <c:v>68.068000000000012</c:v>
                </c:pt>
                <c:pt idx="140">
                  <c:v>83.082999999999998</c:v>
                </c:pt>
                <c:pt idx="141">
                  <c:v>82.081999999999994</c:v>
                </c:pt>
                <c:pt idx="142">
                  <c:v>77.076999999999998</c:v>
                </c:pt>
                <c:pt idx="143">
                  <c:v>82.081999999999994</c:v>
                </c:pt>
                <c:pt idx="144">
                  <c:v>81.081000000000003</c:v>
                </c:pt>
                <c:pt idx="145">
                  <c:v>82.081999999999994</c:v>
                </c:pt>
                <c:pt idx="146">
                  <c:v>100.1</c:v>
                </c:pt>
                <c:pt idx="147">
                  <c:v>99.099000000000004</c:v>
                </c:pt>
                <c:pt idx="148">
                  <c:v>91.090999999999994</c:v>
                </c:pt>
                <c:pt idx="149">
                  <c:v>78.077999999999989</c:v>
                </c:pt>
                <c:pt idx="150">
                  <c:v>80.08</c:v>
                </c:pt>
                <c:pt idx="151">
                  <c:v>107.107</c:v>
                </c:pt>
                <c:pt idx="152">
                  <c:v>100.1</c:v>
                </c:pt>
                <c:pt idx="153">
                  <c:v>108.10799999999999</c:v>
                </c:pt>
                <c:pt idx="154">
                  <c:v>141.14099999999999</c:v>
                </c:pt>
                <c:pt idx="155">
                  <c:v>110.11</c:v>
                </c:pt>
                <c:pt idx="156">
                  <c:v>135.13499999999999</c:v>
                </c:pt>
                <c:pt idx="157">
                  <c:v>121.121</c:v>
                </c:pt>
                <c:pt idx="158">
                  <c:v>120.11999999999999</c:v>
                </c:pt>
                <c:pt idx="159">
                  <c:v>128.12800000000001</c:v>
                </c:pt>
                <c:pt idx="160">
                  <c:v>137.137</c:v>
                </c:pt>
                <c:pt idx="161">
                  <c:v>169.16899999999998</c:v>
                </c:pt>
                <c:pt idx="162">
                  <c:v>142.142</c:v>
                </c:pt>
                <c:pt idx="163">
                  <c:v>145.14499999999998</c:v>
                </c:pt>
                <c:pt idx="164">
                  <c:v>171.17099999999999</c:v>
                </c:pt>
                <c:pt idx="165">
                  <c:v>183.18300000000002</c:v>
                </c:pt>
                <c:pt idx="166">
                  <c:v>191.191</c:v>
                </c:pt>
                <c:pt idx="167">
                  <c:v>200.2</c:v>
                </c:pt>
                <c:pt idx="168">
                  <c:v>211.21099999999998</c:v>
                </c:pt>
                <c:pt idx="169">
                  <c:v>206.20599999999999</c:v>
                </c:pt>
                <c:pt idx="170">
                  <c:v>190.19</c:v>
                </c:pt>
                <c:pt idx="171">
                  <c:v>242.24199999999999</c:v>
                </c:pt>
                <c:pt idx="172">
                  <c:v>239.23899999999998</c:v>
                </c:pt>
                <c:pt idx="173">
                  <c:v>283.28299999999928</c:v>
                </c:pt>
                <c:pt idx="174">
                  <c:v>290.28999999999928</c:v>
                </c:pt>
                <c:pt idx="175">
                  <c:v>318.31799999999993</c:v>
                </c:pt>
                <c:pt idx="176">
                  <c:v>307.30700000000002</c:v>
                </c:pt>
                <c:pt idx="177">
                  <c:v>361.36099999999999</c:v>
                </c:pt>
                <c:pt idx="178">
                  <c:v>384.38400000000001</c:v>
                </c:pt>
                <c:pt idx="179">
                  <c:v>412.41199999999878</c:v>
                </c:pt>
                <c:pt idx="180">
                  <c:v>417.41699999999878</c:v>
                </c:pt>
                <c:pt idx="181">
                  <c:v>460.46</c:v>
                </c:pt>
                <c:pt idx="182">
                  <c:v>481.48099999999903</c:v>
                </c:pt>
                <c:pt idx="183">
                  <c:v>600.601</c:v>
                </c:pt>
                <c:pt idx="184">
                  <c:v>609.61</c:v>
                </c:pt>
                <c:pt idx="185">
                  <c:v>696.697</c:v>
                </c:pt>
                <c:pt idx="186">
                  <c:v>858.85899999999947</c:v>
                </c:pt>
                <c:pt idx="187">
                  <c:v>855.85599999999818</c:v>
                </c:pt>
                <c:pt idx="188">
                  <c:v>1004.004</c:v>
                </c:pt>
                <c:pt idx="189">
                  <c:v>1148.1479999999999</c:v>
                </c:pt>
                <c:pt idx="190">
                  <c:v>1429.4290000000001</c:v>
                </c:pt>
                <c:pt idx="191">
                  <c:v>1677.6779999999999</c:v>
                </c:pt>
                <c:pt idx="192">
                  <c:v>2258.2579999999998</c:v>
                </c:pt>
                <c:pt idx="193">
                  <c:v>3148.1479999999997</c:v>
                </c:pt>
                <c:pt idx="194">
                  <c:v>3373.3730000000064</c:v>
                </c:pt>
                <c:pt idx="195">
                  <c:v>4412.4120000000003</c:v>
                </c:pt>
                <c:pt idx="196">
                  <c:v>5456.4560000000001</c:v>
                </c:pt>
                <c:pt idx="197">
                  <c:v>6687.6880000000001</c:v>
                </c:pt>
                <c:pt idx="198">
                  <c:v>8123.1230000000014</c:v>
                </c:pt>
                <c:pt idx="199">
                  <c:v>9565.5649999999732</c:v>
                </c:pt>
                <c:pt idx="200">
                  <c:v>11153.153</c:v>
                </c:pt>
                <c:pt idx="201">
                  <c:v>12246.245999999985</c:v>
                </c:pt>
                <c:pt idx="202">
                  <c:v>12660.66</c:v>
                </c:pt>
                <c:pt idx="203">
                  <c:v>12977.977000000001</c:v>
                </c:pt>
                <c:pt idx="204">
                  <c:v>12771.771000000002</c:v>
                </c:pt>
                <c:pt idx="205">
                  <c:v>12213.21200000001</c:v>
                </c:pt>
                <c:pt idx="206">
                  <c:v>11050.049000000006</c:v>
                </c:pt>
                <c:pt idx="207">
                  <c:v>10286.286</c:v>
                </c:pt>
                <c:pt idx="208">
                  <c:v>8551.5509999999558</c:v>
                </c:pt>
                <c:pt idx="209">
                  <c:v>7144.1440000000002</c:v>
                </c:pt>
                <c:pt idx="210">
                  <c:v>5521.5210000000034</c:v>
                </c:pt>
                <c:pt idx="211">
                  <c:v>4299.299</c:v>
                </c:pt>
                <c:pt idx="212">
                  <c:v>3198.1979999999999</c:v>
                </c:pt>
                <c:pt idx="213">
                  <c:v>2450.4499999999998</c:v>
                </c:pt>
                <c:pt idx="214">
                  <c:v>1927.9280000000001</c:v>
                </c:pt>
                <c:pt idx="215">
                  <c:v>1477.4770000000001</c:v>
                </c:pt>
                <c:pt idx="216">
                  <c:v>1133.1329999999998</c:v>
                </c:pt>
                <c:pt idx="217">
                  <c:v>953.95399999999938</c:v>
                </c:pt>
                <c:pt idx="218">
                  <c:v>880.88099999999997</c:v>
                </c:pt>
                <c:pt idx="219">
                  <c:v>700.70100000000002</c:v>
                </c:pt>
                <c:pt idx="220">
                  <c:v>620.62099999999998</c:v>
                </c:pt>
                <c:pt idx="221">
                  <c:v>596.59699999999998</c:v>
                </c:pt>
                <c:pt idx="222">
                  <c:v>503.50299999999999</c:v>
                </c:pt>
                <c:pt idx="223">
                  <c:v>430.42999999999915</c:v>
                </c:pt>
                <c:pt idx="224">
                  <c:v>390.39</c:v>
                </c:pt>
                <c:pt idx="225">
                  <c:v>339.339</c:v>
                </c:pt>
                <c:pt idx="226">
                  <c:v>323.32299999999969</c:v>
                </c:pt>
                <c:pt idx="227">
                  <c:v>306.30599999999993</c:v>
                </c:pt>
                <c:pt idx="228">
                  <c:v>289.28899999999896</c:v>
                </c:pt>
                <c:pt idx="229">
                  <c:v>267.267</c:v>
                </c:pt>
                <c:pt idx="230">
                  <c:v>203.20299999999997</c:v>
                </c:pt>
                <c:pt idx="231">
                  <c:v>213.21299999999999</c:v>
                </c:pt>
                <c:pt idx="232">
                  <c:v>206.20599999999999</c:v>
                </c:pt>
                <c:pt idx="233">
                  <c:v>220.22</c:v>
                </c:pt>
                <c:pt idx="234">
                  <c:v>176.17599999999999</c:v>
                </c:pt>
                <c:pt idx="235">
                  <c:v>156.15600000000001</c:v>
                </c:pt>
                <c:pt idx="236">
                  <c:v>183.18300000000002</c:v>
                </c:pt>
                <c:pt idx="237">
                  <c:v>138.13800000000001</c:v>
                </c:pt>
                <c:pt idx="238">
                  <c:v>136.136</c:v>
                </c:pt>
                <c:pt idx="239">
                  <c:v>144.14399999999998</c:v>
                </c:pt>
                <c:pt idx="240">
                  <c:v>143.14299999999997</c:v>
                </c:pt>
                <c:pt idx="241">
                  <c:v>132.13200000000001</c:v>
                </c:pt>
                <c:pt idx="242">
                  <c:v>112.11199999999999</c:v>
                </c:pt>
                <c:pt idx="243">
                  <c:v>92.092000000000013</c:v>
                </c:pt>
                <c:pt idx="244">
                  <c:v>101.101</c:v>
                </c:pt>
                <c:pt idx="245">
                  <c:v>88.087999999999994</c:v>
                </c:pt>
                <c:pt idx="246">
                  <c:v>112.11199999999999</c:v>
                </c:pt>
                <c:pt idx="247">
                  <c:v>96.096000000000004</c:v>
                </c:pt>
                <c:pt idx="248">
                  <c:v>97.096999999999994</c:v>
                </c:pt>
                <c:pt idx="249">
                  <c:v>90.09</c:v>
                </c:pt>
                <c:pt idx="250">
                  <c:v>92.092000000000013</c:v>
                </c:pt>
                <c:pt idx="251">
                  <c:v>100.1</c:v>
                </c:pt>
                <c:pt idx="252">
                  <c:v>95.095000000000013</c:v>
                </c:pt>
                <c:pt idx="253">
                  <c:v>70.069999999999993</c:v>
                </c:pt>
                <c:pt idx="254">
                  <c:v>77.076999999999998</c:v>
                </c:pt>
                <c:pt idx="255">
                  <c:v>70.069999999999993</c:v>
                </c:pt>
                <c:pt idx="256">
                  <c:v>68.068000000000012</c:v>
                </c:pt>
                <c:pt idx="257">
                  <c:v>59.059000000000005</c:v>
                </c:pt>
                <c:pt idx="258">
                  <c:v>67.066999999999993</c:v>
                </c:pt>
                <c:pt idx="259">
                  <c:v>61.061</c:v>
                </c:pt>
                <c:pt idx="260">
                  <c:v>59.059000000000005</c:v>
                </c:pt>
                <c:pt idx="261">
                  <c:v>73.072999999999979</c:v>
                </c:pt>
                <c:pt idx="262">
                  <c:v>57.056999999999995</c:v>
                </c:pt>
                <c:pt idx="263">
                  <c:v>53.053000000000004</c:v>
                </c:pt>
                <c:pt idx="264">
                  <c:v>48.048000000000002</c:v>
                </c:pt>
                <c:pt idx="265">
                  <c:v>45.045000000000002</c:v>
                </c:pt>
                <c:pt idx="266">
                  <c:v>56.056000000000004</c:v>
                </c:pt>
                <c:pt idx="267">
                  <c:v>41.041000000000004</c:v>
                </c:pt>
                <c:pt idx="268">
                  <c:v>43.043000000000006</c:v>
                </c:pt>
                <c:pt idx="269">
                  <c:v>51.050999999999995</c:v>
                </c:pt>
                <c:pt idx="270">
                  <c:v>55.055</c:v>
                </c:pt>
                <c:pt idx="271">
                  <c:v>44.044000000000004</c:v>
                </c:pt>
                <c:pt idx="272">
                  <c:v>42.042000000000002</c:v>
                </c:pt>
                <c:pt idx="273">
                  <c:v>44.044000000000004</c:v>
                </c:pt>
                <c:pt idx="274">
                  <c:v>47.047000000000004</c:v>
                </c:pt>
                <c:pt idx="275">
                  <c:v>31.030999999999999</c:v>
                </c:pt>
                <c:pt idx="276">
                  <c:v>37.037000000000006</c:v>
                </c:pt>
                <c:pt idx="277">
                  <c:v>35.035000000000011</c:v>
                </c:pt>
                <c:pt idx="278">
                  <c:v>26.026</c:v>
                </c:pt>
                <c:pt idx="279">
                  <c:v>40.04</c:v>
                </c:pt>
                <c:pt idx="280">
                  <c:v>35.035000000000011</c:v>
                </c:pt>
                <c:pt idx="281">
                  <c:v>46.046000000000006</c:v>
                </c:pt>
                <c:pt idx="282">
                  <c:v>44.044000000000004</c:v>
                </c:pt>
                <c:pt idx="283">
                  <c:v>25.024999999999999</c:v>
                </c:pt>
                <c:pt idx="284">
                  <c:v>33.033000000000001</c:v>
                </c:pt>
                <c:pt idx="285">
                  <c:v>30.03</c:v>
                </c:pt>
                <c:pt idx="286">
                  <c:v>28.027999999999999</c:v>
                </c:pt>
                <c:pt idx="287">
                  <c:v>26.026</c:v>
                </c:pt>
                <c:pt idx="288">
                  <c:v>31.030999999999999</c:v>
                </c:pt>
                <c:pt idx="289">
                  <c:v>34.034000000000006</c:v>
                </c:pt>
                <c:pt idx="290">
                  <c:v>24.024000000000001</c:v>
                </c:pt>
                <c:pt idx="291">
                  <c:v>31.030999999999999</c:v>
                </c:pt>
                <c:pt idx="292">
                  <c:v>19.018999999999988</c:v>
                </c:pt>
                <c:pt idx="293">
                  <c:v>36.036000000000001</c:v>
                </c:pt>
                <c:pt idx="294">
                  <c:v>25.024999999999999</c:v>
                </c:pt>
                <c:pt idx="295">
                  <c:v>38.038000000000011</c:v>
                </c:pt>
                <c:pt idx="296">
                  <c:v>36.036000000000001</c:v>
                </c:pt>
                <c:pt idx="297">
                  <c:v>29.029</c:v>
                </c:pt>
                <c:pt idx="298">
                  <c:v>25.024999999999999</c:v>
                </c:pt>
                <c:pt idx="299">
                  <c:v>23.023</c:v>
                </c:pt>
                <c:pt idx="300">
                  <c:v>31.030999999999999</c:v>
                </c:pt>
                <c:pt idx="301">
                  <c:v>34.034000000000006</c:v>
                </c:pt>
                <c:pt idx="302">
                  <c:v>23.023</c:v>
                </c:pt>
                <c:pt idx="303">
                  <c:v>28.027999999999999</c:v>
                </c:pt>
                <c:pt idx="304">
                  <c:v>22.021999999999988</c:v>
                </c:pt>
                <c:pt idx="305">
                  <c:v>23.023</c:v>
                </c:pt>
                <c:pt idx="306">
                  <c:v>31.030999999999999</c:v>
                </c:pt>
                <c:pt idx="307">
                  <c:v>19.018999999999988</c:v>
                </c:pt>
                <c:pt idx="308">
                  <c:v>23.023</c:v>
                </c:pt>
                <c:pt idx="309">
                  <c:v>26.026</c:v>
                </c:pt>
                <c:pt idx="310">
                  <c:v>19.018999999999988</c:v>
                </c:pt>
                <c:pt idx="311">
                  <c:v>22.021999999999988</c:v>
                </c:pt>
                <c:pt idx="312">
                  <c:v>31.030999999999999</c:v>
                </c:pt>
                <c:pt idx="313">
                  <c:v>23.023</c:v>
                </c:pt>
                <c:pt idx="314">
                  <c:v>19.018999999999988</c:v>
                </c:pt>
                <c:pt idx="315">
                  <c:v>23.023</c:v>
                </c:pt>
                <c:pt idx="316">
                  <c:v>24.024000000000001</c:v>
                </c:pt>
                <c:pt idx="317">
                  <c:v>16.015999999999988</c:v>
                </c:pt>
                <c:pt idx="318">
                  <c:v>20.02</c:v>
                </c:pt>
                <c:pt idx="319">
                  <c:v>22.021999999999988</c:v>
                </c:pt>
                <c:pt idx="320">
                  <c:v>16.015999999999988</c:v>
                </c:pt>
                <c:pt idx="321">
                  <c:v>25.024999999999999</c:v>
                </c:pt>
                <c:pt idx="322">
                  <c:v>22.021999999999988</c:v>
                </c:pt>
                <c:pt idx="323">
                  <c:v>27.027000000000001</c:v>
                </c:pt>
                <c:pt idx="324">
                  <c:v>19.018999999999988</c:v>
                </c:pt>
                <c:pt idx="325">
                  <c:v>13.013</c:v>
                </c:pt>
                <c:pt idx="326">
                  <c:v>12.012</c:v>
                </c:pt>
                <c:pt idx="327">
                  <c:v>13.013</c:v>
                </c:pt>
                <c:pt idx="328">
                  <c:v>24.024000000000001</c:v>
                </c:pt>
                <c:pt idx="329">
                  <c:v>20.02</c:v>
                </c:pt>
                <c:pt idx="330">
                  <c:v>17.016999999999999</c:v>
                </c:pt>
                <c:pt idx="331">
                  <c:v>18.018000000000001</c:v>
                </c:pt>
                <c:pt idx="332">
                  <c:v>22.021999999999988</c:v>
                </c:pt>
                <c:pt idx="333">
                  <c:v>8.0080000000000009</c:v>
                </c:pt>
                <c:pt idx="334">
                  <c:v>13.013</c:v>
                </c:pt>
                <c:pt idx="335">
                  <c:v>23.023</c:v>
                </c:pt>
                <c:pt idx="336">
                  <c:v>12.012</c:v>
                </c:pt>
                <c:pt idx="337">
                  <c:v>22.021999999999988</c:v>
                </c:pt>
                <c:pt idx="338">
                  <c:v>19.018999999999988</c:v>
                </c:pt>
                <c:pt idx="339">
                  <c:v>13.013</c:v>
                </c:pt>
                <c:pt idx="340">
                  <c:v>15.015000000000002</c:v>
                </c:pt>
                <c:pt idx="341">
                  <c:v>17.016999999999999</c:v>
                </c:pt>
                <c:pt idx="342">
                  <c:v>19.018999999999988</c:v>
                </c:pt>
                <c:pt idx="343">
                  <c:v>18.018000000000001</c:v>
                </c:pt>
                <c:pt idx="344">
                  <c:v>13.013</c:v>
                </c:pt>
                <c:pt idx="345">
                  <c:v>15.015000000000002</c:v>
                </c:pt>
                <c:pt idx="346">
                  <c:v>16.015999999999988</c:v>
                </c:pt>
                <c:pt idx="347">
                  <c:v>10.01</c:v>
                </c:pt>
                <c:pt idx="348">
                  <c:v>20.02</c:v>
                </c:pt>
                <c:pt idx="349">
                  <c:v>13.013</c:v>
                </c:pt>
                <c:pt idx="350">
                  <c:v>10.01</c:v>
                </c:pt>
                <c:pt idx="351">
                  <c:v>12.012</c:v>
                </c:pt>
                <c:pt idx="352">
                  <c:v>23.023</c:v>
                </c:pt>
                <c:pt idx="353">
                  <c:v>14.014000000000001</c:v>
                </c:pt>
                <c:pt idx="354">
                  <c:v>17.016999999999999</c:v>
                </c:pt>
                <c:pt idx="355">
                  <c:v>15.015000000000002</c:v>
                </c:pt>
                <c:pt idx="356">
                  <c:v>16.015999999999988</c:v>
                </c:pt>
                <c:pt idx="357">
                  <c:v>25.024999999999999</c:v>
                </c:pt>
                <c:pt idx="358">
                  <c:v>19.018999999999988</c:v>
                </c:pt>
                <c:pt idx="359">
                  <c:v>25.024999999999999</c:v>
                </c:pt>
                <c:pt idx="360">
                  <c:v>24.024000000000001</c:v>
                </c:pt>
                <c:pt idx="361">
                  <c:v>15.015000000000002</c:v>
                </c:pt>
                <c:pt idx="362">
                  <c:v>11.011000000000001</c:v>
                </c:pt>
                <c:pt idx="363">
                  <c:v>8.0080000000000009</c:v>
                </c:pt>
                <c:pt idx="364">
                  <c:v>16.015999999999988</c:v>
                </c:pt>
                <c:pt idx="365">
                  <c:v>12.012</c:v>
                </c:pt>
                <c:pt idx="366">
                  <c:v>11.011000000000001</c:v>
                </c:pt>
                <c:pt idx="367">
                  <c:v>12.012</c:v>
                </c:pt>
                <c:pt idx="368">
                  <c:v>26.026</c:v>
                </c:pt>
                <c:pt idx="369">
                  <c:v>19.018999999999988</c:v>
                </c:pt>
                <c:pt idx="370">
                  <c:v>13.013</c:v>
                </c:pt>
                <c:pt idx="371">
                  <c:v>19.018999999999988</c:v>
                </c:pt>
                <c:pt idx="372">
                  <c:v>26.026</c:v>
                </c:pt>
                <c:pt idx="373">
                  <c:v>13.013</c:v>
                </c:pt>
                <c:pt idx="374">
                  <c:v>14.014000000000001</c:v>
                </c:pt>
                <c:pt idx="375">
                  <c:v>13.013</c:v>
                </c:pt>
                <c:pt idx="376">
                  <c:v>15.015000000000002</c:v>
                </c:pt>
                <c:pt idx="377">
                  <c:v>31.030999999999999</c:v>
                </c:pt>
                <c:pt idx="378">
                  <c:v>21.021000000000001</c:v>
                </c:pt>
                <c:pt idx="379">
                  <c:v>12.012</c:v>
                </c:pt>
                <c:pt idx="380">
                  <c:v>6.0060000000000002</c:v>
                </c:pt>
                <c:pt idx="381">
                  <c:v>13.013</c:v>
                </c:pt>
                <c:pt idx="382">
                  <c:v>9.0090000000000003</c:v>
                </c:pt>
                <c:pt idx="383">
                  <c:v>18.018000000000001</c:v>
                </c:pt>
                <c:pt idx="384">
                  <c:v>14.014000000000001</c:v>
                </c:pt>
                <c:pt idx="385">
                  <c:v>9.0090000000000003</c:v>
                </c:pt>
                <c:pt idx="386">
                  <c:v>21.021000000000001</c:v>
                </c:pt>
                <c:pt idx="387">
                  <c:v>7.0069999999999997</c:v>
                </c:pt>
                <c:pt idx="388">
                  <c:v>19.018999999999988</c:v>
                </c:pt>
                <c:pt idx="389">
                  <c:v>8.0080000000000009</c:v>
                </c:pt>
                <c:pt idx="390">
                  <c:v>20.02</c:v>
                </c:pt>
                <c:pt idx="391">
                  <c:v>14.014000000000001</c:v>
                </c:pt>
                <c:pt idx="392">
                  <c:v>12.012</c:v>
                </c:pt>
                <c:pt idx="393">
                  <c:v>19.018999999999988</c:v>
                </c:pt>
                <c:pt idx="394">
                  <c:v>22.021999999999988</c:v>
                </c:pt>
                <c:pt idx="395">
                  <c:v>8.0080000000000009</c:v>
                </c:pt>
                <c:pt idx="396">
                  <c:v>14.014000000000001</c:v>
                </c:pt>
                <c:pt idx="397">
                  <c:v>7.0069999999999997</c:v>
                </c:pt>
                <c:pt idx="398">
                  <c:v>18.018000000000001</c:v>
                </c:pt>
                <c:pt idx="399">
                  <c:v>14.014000000000001</c:v>
                </c:pt>
                <c:pt idx="400">
                  <c:v>9.0090000000000003</c:v>
                </c:pt>
              </c:numCache>
            </c:numRef>
          </c:val>
          <c:smooth val="1"/>
        </c:ser>
        <c:marker val="1"/>
        <c:axId val="55240576"/>
        <c:axId val="55242112"/>
      </c:lineChart>
      <c:catAx>
        <c:axId val="55240576"/>
        <c:scaling>
          <c:orientation val="minMax"/>
        </c:scaling>
        <c:axPos val="b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5242112"/>
        <c:crosses val="autoZero"/>
        <c:auto val="1"/>
        <c:lblAlgn val="ctr"/>
        <c:lblOffset val="100"/>
        <c:tickLblSkip val="40"/>
        <c:tickMarkSkip val="40"/>
      </c:catAx>
      <c:valAx>
        <c:axId val="55242112"/>
        <c:scaling>
          <c:orientation val="minMax"/>
        </c:scaling>
        <c:axPos val="l"/>
        <c:majorGridlines>
          <c:spPr>
            <a:ln w="3175">
              <a:prstDash val="dash"/>
            </a:ln>
          </c:spPr>
        </c:majorGridlines>
        <c:numFmt formatCode="General" sourceLinked="1"/>
        <c:tickLblPos val="nextTo"/>
        <c:crossAx val="5524057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0.04167</cdr:y>
    </cdr:from>
    <cdr:to>
      <cdr:x>0.0527</cdr:x>
      <cdr:y>0.51891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0600" y="644900"/>
          <a:ext cx="1309173" cy="247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 dirty="0" smtClean="0"/>
            <a:t>Intensity (imp/sec)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0.71365</cdr:x>
      <cdr:y>0.91217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05618" y="2530830"/>
          <a:ext cx="1347357" cy="24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Voltage changing (V)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9869-618E-4A25-8C51-91444AD2DA1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8F47-FCEA-4466-B906-414D27715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121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32B9-2B56-4D77-A09C-DDDBEB8303FB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E8EB-0E4A-4D81-B221-6BAA345B6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24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19297-9076-4A65-84C1-125F75870ED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19297-9076-4A65-84C1-125F75870ED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Возможность появления изгиба обнаружилась – в работе наших коллег из МИСИС. Они исследовали возможные замены </a:t>
            </a:r>
            <a:r>
              <a:rPr lang="ru-RU" baseline="0" dirty="0" err="1" smtClean="0"/>
              <a:t>пьезокерамики</a:t>
            </a:r>
            <a:r>
              <a:rPr lang="ru-RU" baseline="0" dirty="0" smtClean="0"/>
              <a:t> (из-за ее гистерезиса)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aseline="0" dirty="0" smtClean="0"/>
              <a:t>и предложили оригинальный изгибный элемент на основе кристалла </a:t>
            </a:r>
            <a:r>
              <a:rPr lang="ru-RU" baseline="0" dirty="0" err="1" smtClean="0"/>
              <a:t>ниобата</a:t>
            </a:r>
            <a:r>
              <a:rPr lang="ru-RU" baseline="0" dirty="0" smtClean="0"/>
              <a:t> лития, принципиальное новшество которого в том, что он монолитный </a:t>
            </a:r>
            <a:r>
              <a:rPr lang="ru-RU" baseline="0" dirty="0" err="1" smtClean="0"/>
              <a:t>пьезоэлектрик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биморф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Их применение – лазерный гироскоп, а наше – рентгеновская оптика, что делает крайне интересным дальнейшую совместную работу.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Действительно</a:t>
            </a:r>
            <a:r>
              <a:rPr lang="ru-RU" b="1" baseline="0" dirty="0" smtClean="0"/>
              <a:t> эффективные кристаллы – изгиб вплоть до 1 мм</a:t>
            </a:r>
          </a:p>
          <a:p>
            <a:endParaRPr lang="ru-RU" dirty="0" smtClean="0"/>
          </a:p>
          <a:p>
            <a:r>
              <a:rPr lang="ru-RU" dirty="0" smtClean="0"/>
              <a:t>Сегнетоэлектрик, </a:t>
            </a:r>
            <a:r>
              <a:rPr lang="ru-RU" dirty="0" err="1" smtClean="0"/>
              <a:t>пироэлектрик</a:t>
            </a:r>
            <a:endParaRPr lang="ru-RU" dirty="0" smtClean="0"/>
          </a:p>
          <a:p>
            <a:r>
              <a:rPr lang="ru-RU" dirty="0" smtClean="0"/>
              <a:t>Перспективный материал для замены </a:t>
            </a:r>
            <a:r>
              <a:rPr lang="ru-RU" dirty="0" err="1" smtClean="0"/>
              <a:t>пьезокерамики</a:t>
            </a:r>
            <a:endParaRPr lang="ru-RU" dirty="0" smtClean="0"/>
          </a:p>
          <a:p>
            <a:r>
              <a:rPr lang="ru-RU" dirty="0" smtClean="0"/>
              <a:t>Элемент немеханического управления рентгеновской оптикой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EAFC-710D-4A28-BF9A-40B03B156B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660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</a:t>
            </a:r>
            <a:r>
              <a:rPr lang="ru-RU" baseline="0" dirty="0" smtClean="0"/>
              <a:t> фото кремния, </a:t>
            </a:r>
            <a:r>
              <a:rPr lang="ru-RU" baseline="0" dirty="0" err="1" smtClean="0"/>
              <a:t>перекомпановать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9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основе нашего дифрактометра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774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СОЗДАННЫЕ по нашему заказу в МИСИС кристаллы!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кристалл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закрепленный в специальном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кристаллодержателе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подается постоянный ток, что приводит к изгибу кристалла и повороту противоположного его конца (относительно закрепленного).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Таким образом, если создать комплексную структуру с кристаллом кремния, прикрепленном к изгибающемуся краю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можно провести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 по исследованию поведения кристалла кремния путем измерения его КДО.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Потенциально возможно выявление зависимости сдвига или уширения КДО от подаваемого на кристалл-подложку напряжения, что, теоретически, может привести к созданию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управляемого немеханического элемента рентгеновской оптики.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EAFC-710D-4A28-BF9A-40B03B156B7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Подбор частоты сигнала совместно с отключением двигателя гониометра позволяет проводить немеханические измерения КДО на уже имеющемся оборудовании: на каждый шаг измерений гониометра приходится одно и то же увеличение (или уменьшение) амплитуды подаваемого сигнала, т.е. за время проведения одного эксперимента происходит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Шаг сканирования = шагу пилы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EAFC-710D-4A28-BF9A-40B03B156B7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150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27238" y="-12736513"/>
            <a:ext cx="17976851" cy="13482638"/>
          </a:xfrm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29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Разделение статики и динамики в изгибах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41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Сравнение</a:t>
            </a:r>
            <a:r>
              <a:rPr lang="ru-RU" baseline="0" dirty="0" smtClean="0"/>
              <a:t> диапазонов сканирования, контроль углового положения, контроль длины волны, использован </a:t>
            </a:r>
            <a:r>
              <a:rPr lang="ru-RU" baseline="0" dirty="0" err="1" smtClean="0"/>
              <a:t>биморфный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актюатор</a:t>
            </a:r>
            <a:r>
              <a:rPr lang="ru-RU" baseline="0" dirty="0" smtClean="0"/>
              <a:t> для создания колебания, с </a:t>
            </a:r>
            <a:r>
              <a:rPr lang="ru-RU" baseline="0" dirty="0" err="1" smtClean="0"/>
              <a:t>ипользованием</a:t>
            </a:r>
            <a:r>
              <a:rPr lang="ru-RU" baseline="0" dirty="0" smtClean="0"/>
              <a:t> изгибных колебаний был существенно расширен диапазон сканирования, порядка 10 раз. Все эксперименты были проведены на лабораторном источнике (что ограничивало временное разрешение до 0.05 сек), использование СИ позволит проводить спектральные эксперименты и эксперименты с временным разрешением (большим, чем на лабораторном источнике).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28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7BED1-1A91-40B8-9067-A7B741D9B9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26502E-F2D7-4425-A155-7F3DA11AE0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СОЗДАННЫЕ по нашему заказу в МИСИС кристаллы!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кристалл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b="1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закрепленный в специальном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кристаллодержателе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подается постоянный ток, что приводит к изгибу кристалла и повороту противоположного его конца (относительно закрепленного). 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Таким образом, если создать комплексную структуру с кристаллом кремния, прикрепленном к изгибающемуся краю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baseline="-25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можно провести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эксперимент по исследованию поведения кристалла кремния путем измерения его КДО. 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Потенциально возможно выявление зависимости сдвига или уширения КДО от подаваемого на кристалл-подложку напряжения, что, теоретически, может привести к созданию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управляемого немеханического элемента рентгеновской оптики.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EAFC-710D-4A28-BF9A-40B03B156B7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C84259-BFA8-47A9-97AE-D8CAC8C7901F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23C99-F797-40B3-8FCA-E511293B3A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mtClean="0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29FD1C-A6F9-4F7D-8FE1-52F747B4EC10}" type="slidenum">
              <a:rPr lang="ru-RU" sz="1200">
                <a:latin typeface="Calibri" pitchFamily="34" charset="0"/>
              </a:rPr>
              <a:pPr algn="r"/>
              <a:t>36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+ слайд перед</a:t>
            </a:r>
            <a:r>
              <a:rPr lang="ru-RU" baseline="0" dirty="0" smtClean="0"/>
              <a:t> этим про РА элементы, какие они бывают (?)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9150" y="937903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39CD64-71D1-4A24-8847-CA31EBA1E3BB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+</a:t>
            </a:r>
            <a:r>
              <a:rPr lang="en-US" baseline="0" dirty="0" smtClean="0"/>
              <a:t> </a:t>
            </a:r>
            <a:r>
              <a:rPr lang="ru-RU" baseline="0" dirty="0" smtClean="0"/>
              <a:t>ФРЕНЕЛЕВСКАЯ ОПТИКА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of choosing ultrasonic range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длинноволнового ультразвука – 2 пути.</a:t>
            </a:r>
          </a:p>
          <a:p>
            <a:r>
              <a:rPr lang="ru-RU" baseline="0" dirty="0" smtClean="0"/>
              <a:t>Добавить монолитный и составной элементы с распределением.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Возможно отправить в начало, используем 2 пути (оба представленных)</a:t>
            </a:r>
          </a:p>
          <a:p>
            <a:r>
              <a:rPr lang="ru-RU" dirty="0" smtClean="0"/>
              <a:t>Тогда</a:t>
            </a:r>
            <a:r>
              <a:rPr lang="ru-RU" baseline="0" dirty="0" smtClean="0"/>
              <a:t> + </a:t>
            </a:r>
            <a:r>
              <a:rPr lang="ru-RU" baseline="0" dirty="0" err="1" smtClean="0"/>
              <a:t>подвывод</a:t>
            </a:r>
            <a:r>
              <a:rPr lang="ru-RU" baseline="0" dirty="0" smtClean="0"/>
              <a:t> по продольным колебаниям (основные </a:t>
            </a:r>
            <a:r>
              <a:rPr lang="ru-RU" baseline="0" dirty="0" err="1" smtClean="0"/>
              <a:t>харакетристики</a:t>
            </a:r>
            <a:r>
              <a:rPr lang="ru-RU" baseline="0" dirty="0" smtClean="0"/>
              <a:t>, разрешение по времени, что еще достигнуто в настоящий момент)</a:t>
            </a:r>
          </a:p>
          <a:p>
            <a:r>
              <a:rPr lang="ru-RU" baseline="0" dirty="0" smtClean="0"/>
              <a:t>Если мы хотим улучшить все эти параметры (пространственное, временное разрешение) – переходим к изгибным кристаллам.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FE8EB-0E4A-4D81-B221-6BAA345B60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05081-AA2F-4FD2-988C-6AD2115808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Выбор участка с однородной деформацией</a:t>
            </a:r>
            <a:r>
              <a:rPr lang="ru-RU" baseline="0" dirty="0" smtClean="0"/>
              <a:t> на кристалле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Дифракция</a:t>
            </a:r>
            <a:r>
              <a:rPr lang="ru-RU" baseline="0" dirty="0" smtClean="0"/>
              <a:t> с картинкой, показать как мы пускаем УЗ относительно пучка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ru-RU" baseline="0" dirty="0" smtClean="0"/>
              <a:t>Дифракция на кристалле с указанием хода пучка, УЗ относительно пучка, изменение деформации вдоль кристалла, сдвиг КДО при различных фазах деформации.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27238" y="-12736513"/>
            <a:ext cx="17976851" cy="13482638"/>
          </a:xfrm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</a:rPr>
              <a:t>+ добавить сетку по каналам, заменить прямую на КДО, добавить схему</a:t>
            </a:r>
            <a:r>
              <a:rPr lang="ru-RU" altLang="ru-RU" baseline="0" dirty="0" smtClean="0">
                <a:latin typeface="Times New Roman" pitchFamily="18" charset="0"/>
              </a:rPr>
              <a:t> из пред. слайда</a:t>
            </a:r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67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6F850E-E3E1-45CE-9055-DDC97D38E56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2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70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674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82C37-889C-4000-B6E6-C8FF832C2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2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5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4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35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41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8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1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8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43FE-3560-4118-B7D7-27F909520DBE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68AC-73D5-4C8A-95A7-3A5ED363E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19"/>
          <p:cNvGrpSpPr>
            <a:grpSpLocks/>
          </p:cNvGrpSpPr>
          <p:nvPr/>
        </p:nvGrpSpPr>
        <p:grpSpPr bwMode="auto">
          <a:xfrm>
            <a:off x="7572396" y="1142984"/>
            <a:ext cx="1228311" cy="1482567"/>
            <a:chOff x="2749" y="2297"/>
            <a:chExt cx="519" cy="644"/>
          </a:xfrm>
        </p:grpSpPr>
        <p:sp>
          <p:nvSpPr>
            <p:cNvPr id="5" name="Freeform 810"/>
            <p:cNvSpPr>
              <a:spLocks/>
            </p:cNvSpPr>
            <p:nvPr/>
          </p:nvSpPr>
          <p:spPr bwMode="auto">
            <a:xfrm>
              <a:off x="2878" y="2297"/>
              <a:ext cx="120" cy="366"/>
            </a:xfrm>
            <a:custGeom>
              <a:avLst/>
              <a:gdLst>
                <a:gd name="T0" fmla="*/ 0 w 238"/>
                <a:gd name="T1" fmla="*/ 0 h 734"/>
                <a:gd name="T2" fmla="*/ 1 w 238"/>
                <a:gd name="T3" fmla="*/ 0 h 734"/>
                <a:gd name="T4" fmla="*/ 1 w 238"/>
                <a:gd name="T5" fmla="*/ 1 h 734"/>
                <a:gd name="T6" fmla="*/ 1 w 238"/>
                <a:gd name="T7" fmla="*/ 1 h 734"/>
                <a:gd name="T8" fmla="*/ 1 w 238"/>
                <a:gd name="T9" fmla="*/ 2 h 734"/>
                <a:gd name="T10" fmla="*/ 1 w 238"/>
                <a:gd name="T11" fmla="*/ 2 h 734"/>
                <a:gd name="T12" fmla="*/ 1 w 238"/>
                <a:gd name="T13" fmla="*/ 2 h 734"/>
                <a:gd name="T14" fmla="*/ 1 w 238"/>
                <a:gd name="T15" fmla="*/ 2 h 734"/>
                <a:gd name="T16" fmla="*/ 1 w 238"/>
                <a:gd name="T17" fmla="*/ 2 h 734"/>
                <a:gd name="T18" fmla="*/ 1 w 238"/>
                <a:gd name="T19" fmla="*/ 2 h 734"/>
                <a:gd name="T20" fmla="*/ 1 w 238"/>
                <a:gd name="T21" fmla="*/ 2 h 734"/>
                <a:gd name="T22" fmla="*/ 1 w 238"/>
                <a:gd name="T23" fmla="*/ 2 h 734"/>
                <a:gd name="T24" fmla="*/ 1 w 238"/>
                <a:gd name="T25" fmla="*/ 2 h 734"/>
                <a:gd name="T26" fmla="*/ 1 w 238"/>
                <a:gd name="T27" fmla="*/ 2 h 734"/>
                <a:gd name="T28" fmla="*/ 1 w 238"/>
                <a:gd name="T29" fmla="*/ 2 h 734"/>
                <a:gd name="T30" fmla="*/ 1 w 238"/>
                <a:gd name="T31" fmla="*/ 2 h 734"/>
                <a:gd name="T32" fmla="*/ 1 w 238"/>
                <a:gd name="T33" fmla="*/ 2 h 734"/>
                <a:gd name="T34" fmla="*/ 1 w 238"/>
                <a:gd name="T35" fmla="*/ 2 h 734"/>
                <a:gd name="T36" fmla="*/ 1 w 238"/>
                <a:gd name="T37" fmla="*/ 2 h 734"/>
                <a:gd name="T38" fmla="*/ 0 w 238"/>
                <a:gd name="T39" fmla="*/ 0 h 7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8" h="734">
                  <a:moveTo>
                    <a:pt x="0" y="0"/>
                  </a:moveTo>
                  <a:lnTo>
                    <a:pt x="237" y="0"/>
                  </a:lnTo>
                  <a:lnTo>
                    <a:pt x="238" y="463"/>
                  </a:lnTo>
                  <a:lnTo>
                    <a:pt x="235" y="508"/>
                  </a:lnTo>
                  <a:lnTo>
                    <a:pt x="230" y="548"/>
                  </a:lnTo>
                  <a:lnTo>
                    <a:pt x="219" y="583"/>
                  </a:lnTo>
                  <a:lnTo>
                    <a:pt x="206" y="613"/>
                  </a:lnTo>
                  <a:lnTo>
                    <a:pt x="190" y="639"/>
                  </a:lnTo>
                  <a:lnTo>
                    <a:pt x="170" y="660"/>
                  </a:lnTo>
                  <a:lnTo>
                    <a:pt x="151" y="679"/>
                  </a:lnTo>
                  <a:lnTo>
                    <a:pt x="130" y="694"/>
                  </a:lnTo>
                  <a:lnTo>
                    <a:pt x="110" y="706"/>
                  </a:lnTo>
                  <a:lnTo>
                    <a:pt x="89" y="715"/>
                  </a:lnTo>
                  <a:lnTo>
                    <a:pt x="70" y="722"/>
                  </a:lnTo>
                  <a:lnTo>
                    <a:pt x="51" y="727"/>
                  </a:lnTo>
                  <a:lnTo>
                    <a:pt x="34" y="731"/>
                  </a:lnTo>
                  <a:lnTo>
                    <a:pt x="21" y="733"/>
                  </a:lnTo>
                  <a:lnTo>
                    <a:pt x="11" y="734"/>
                  </a:lnTo>
                  <a:lnTo>
                    <a:pt x="2" y="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Freeform 811"/>
            <p:cNvSpPr>
              <a:spLocks/>
            </p:cNvSpPr>
            <p:nvPr/>
          </p:nvSpPr>
          <p:spPr bwMode="auto">
            <a:xfrm>
              <a:off x="3018" y="2297"/>
              <a:ext cx="117" cy="366"/>
            </a:xfrm>
            <a:custGeom>
              <a:avLst/>
              <a:gdLst>
                <a:gd name="T0" fmla="*/ 0 w 237"/>
                <a:gd name="T1" fmla="*/ 0 h 734"/>
                <a:gd name="T2" fmla="*/ 0 w 237"/>
                <a:gd name="T3" fmla="*/ 0 h 734"/>
                <a:gd name="T4" fmla="*/ 0 w 237"/>
                <a:gd name="T5" fmla="*/ 2 h 734"/>
                <a:gd name="T6" fmla="*/ 0 w 237"/>
                <a:gd name="T7" fmla="*/ 2 h 734"/>
                <a:gd name="T8" fmla="*/ 0 w 237"/>
                <a:gd name="T9" fmla="*/ 2 h 734"/>
                <a:gd name="T10" fmla="*/ 0 w 237"/>
                <a:gd name="T11" fmla="*/ 2 h 734"/>
                <a:gd name="T12" fmla="*/ 0 w 237"/>
                <a:gd name="T13" fmla="*/ 2 h 734"/>
                <a:gd name="T14" fmla="*/ 0 w 237"/>
                <a:gd name="T15" fmla="*/ 2 h 734"/>
                <a:gd name="T16" fmla="*/ 0 w 237"/>
                <a:gd name="T17" fmla="*/ 2 h 734"/>
                <a:gd name="T18" fmla="*/ 0 w 237"/>
                <a:gd name="T19" fmla="*/ 2 h 734"/>
                <a:gd name="T20" fmla="*/ 0 w 237"/>
                <a:gd name="T21" fmla="*/ 2 h 734"/>
                <a:gd name="T22" fmla="*/ 0 w 237"/>
                <a:gd name="T23" fmla="*/ 2 h 734"/>
                <a:gd name="T24" fmla="*/ 0 w 237"/>
                <a:gd name="T25" fmla="*/ 2 h 734"/>
                <a:gd name="T26" fmla="*/ 0 w 237"/>
                <a:gd name="T27" fmla="*/ 2 h 734"/>
                <a:gd name="T28" fmla="*/ 0 w 237"/>
                <a:gd name="T29" fmla="*/ 2 h 734"/>
                <a:gd name="T30" fmla="*/ 0 w 237"/>
                <a:gd name="T31" fmla="*/ 2 h 734"/>
                <a:gd name="T32" fmla="*/ 0 w 237"/>
                <a:gd name="T33" fmla="*/ 2 h 734"/>
                <a:gd name="T34" fmla="*/ 0 w 237"/>
                <a:gd name="T35" fmla="*/ 1 h 734"/>
                <a:gd name="T36" fmla="*/ 0 w 237"/>
                <a:gd name="T37" fmla="*/ 1 h 734"/>
                <a:gd name="T38" fmla="*/ 0 w 237"/>
                <a:gd name="T39" fmla="*/ 0 h 7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7" h="734">
                  <a:moveTo>
                    <a:pt x="0" y="0"/>
                  </a:moveTo>
                  <a:lnTo>
                    <a:pt x="237" y="0"/>
                  </a:lnTo>
                  <a:lnTo>
                    <a:pt x="235" y="734"/>
                  </a:lnTo>
                  <a:lnTo>
                    <a:pt x="227" y="734"/>
                  </a:lnTo>
                  <a:lnTo>
                    <a:pt x="216" y="733"/>
                  </a:lnTo>
                  <a:lnTo>
                    <a:pt x="203" y="730"/>
                  </a:lnTo>
                  <a:lnTo>
                    <a:pt x="187" y="727"/>
                  </a:lnTo>
                  <a:lnTo>
                    <a:pt x="169" y="722"/>
                  </a:lnTo>
                  <a:lnTo>
                    <a:pt x="148" y="715"/>
                  </a:lnTo>
                  <a:lnTo>
                    <a:pt x="129" y="704"/>
                  </a:lnTo>
                  <a:lnTo>
                    <a:pt x="107" y="693"/>
                  </a:lnTo>
                  <a:lnTo>
                    <a:pt x="88" y="678"/>
                  </a:lnTo>
                  <a:lnTo>
                    <a:pt x="67" y="659"/>
                  </a:lnTo>
                  <a:lnTo>
                    <a:pt x="49" y="636"/>
                  </a:lnTo>
                  <a:lnTo>
                    <a:pt x="33" y="611"/>
                  </a:lnTo>
                  <a:lnTo>
                    <a:pt x="20" y="580"/>
                  </a:lnTo>
                  <a:lnTo>
                    <a:pt x="9" y="546"/>
                  </a:lnTo>
                  <a:lnTo>
                    <a:pt x="3" y="506"/>
                  </a:lnTo>
                  <a:lnTo>
                    <a:pt x="0" y="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" name="Freeform 812"/>
            <p:cNvSpPr>
              <a:spLocks/>
            </p:cNvSpPr>
            <p:nvPr/>
          </p:nvSpPr>
          <p:spPr bwMode="auto">
            <a:xfrm>
              <a:off x="2956" y="2629"/>
              <a:ext cx="104" cy="103"/>
            </a:xfrm>
            <a:custGeom>
              <a:avLst/>
              <a:gdLst>
                <a:gd name="T0" fmla="*/ 1 w 207"/>
                <a:gd name="T1" fmla="*/ 0 h 207"/>
                <a:gd name="T2" fmla="*/ 1 w 207"/>
                <a:gd name="T3" fmla="*/ 0 h 207"/>
                <a:gd name="T4" fmla="*/ 1 w 207"/>
                <a:gd name="T5" fmla="*/ 0 h 207"/>
                <a:gd name="T6" fmla="*/ 1 w 207"/>
                <a:gd name="T7" fmla="*/ 0 h 207"/>
                <a:gd name="T8" fmla="*/ 1 w 207"/>
                <a:gd name="T9" fmla="*/ 0 h 207"/>
                <a:gd name="T10" fmla="*/ 1 w 207"/>
                <a:gd name="T11" fmla="*/ 0 h 207"/>
                <a:gd name="T12" fmla="*/ 1 w 207"/>
                <a:gd name="T13" fmla="*/ 0 h 207"/>
                <a:gd name="T14" fmla="*/ 1 w 207"/>
                <a:gd name="T15" fmla="*/ 0 h 207"/>
                <a:gd name="T16" fmla="*/ 1 w 207"/>
                <a:gd name="T17" fmla="*/ 0 h 207"/>
                <a:gd name="T18" fmla="*/ 1 w 207"/>
                <a:gd name="T19" fmla="*/ 0 h 207"/>
                <a:gd name="T20" fmla="*/ 1 w 207"/>
                <a:gd name="T21" fmla="*/ 0 h 207"/>
                <a:gd name="T22" fmla="*/ 1 w 207"/>
                <a:gd name="T23" fmla="*/ 0 h 207"/>
                <a:gd name="T24" fmla="*/ 1 w 207"/>
                <a:gd name="T25" fmla="*/ 0 h 207"/>
                <a:gd name="T26" fmla="*/ 1 w 207"/>
                <a:gd name="T27" fmla="*/ 0 h 207"/>
                <a:gd name="T28" fmla="*/ 1 w 207"/>
                <a:gd name="T29" fmla="*/ 0 h 207"/>
                <a:gd name="T30" fmla="*/ 1 w 207"/>
                <a:gd name="T31" fmla="*/ 0 h 207"/>
                <a:gd name="T32" fmla="*/ 1 w 207"/>
                <a:gd name="T33" fmla="*/ 0 h 207"/>
                <a:gd name="T34" fmla="*/ 1 w 207"/>
                <a:gd name="T35" fmla="*/ 0 h 207"/>
                <a:gd name="T36" fmla="*/ 0 w 207"/>
                <a:gd name="T37" fmla="*/ 0 h 207"/>
                <a:gd name="T38" fmla="*/ 1 w 207"/>
                <a:gd name="T39" fmla="*/ 0 h 207"/>
                <a:gd name="T40" fmla="*/ 1 w 207"/>
                <a:gd name="T41" fmla="*/ 0 h 207"/>
                <a:gd name="T42" fmla="*/ 1 w 207"/>
                <a:gd name="T43" fmla="*/ 0 h 207"/>
                <a:gd name="T44" fmla="*/ 1 w 207"/>
                <a:gd name="T45" fmla="*/ 0 h 207"/>
                <a:gd name="T46" fmla="*/ 1 w 207"/>
                <a:gd name="T47" fmla="*/ 0 h 207"/>
                <a:gd name="T48" fmla="*/ 1 w 207"/>
                <a:gd name="T49" fmla="*/ 0 h 2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7" h="207">
                  <a:moveTo>
                    <a:pt x="103" y="0"/>
                  </a:moveTo>
                  <a:lnTo>
                    <a:pt x="130" y="3"/>
                  </a:lnTo>
                  <a:lnTo>
                    <a:pt x="155" y="13"/>
                  </a:lnTo>
                  <a:lnTo>
                    <a:pt x="176" y="30"/>
                  </a:lnTo>
                  <a:lnTo>
                    <a:pt x="192" y="52"/>
                  </a:lnTo>
                  <a:lnTo>
                    <a:pt x="202" y="75"/>
                  </a:lnTo>
                  <a:lnTo>
                    <a:pt x="207" y="103"/>
                  </a:lnTo>
                  <a:lnTo>
                    <a:pt x="202" y="130"/>
                  </a:lnTo>
                  <a:lnTo>
                    <a:pt x="192" y="155"/>
                  </a:lnTo>
                  <a:lnTo>
                    <a:pt x="176" y="176"/>
                  </a:lnTo>
                  <a:lnTo>
                    <a:pt x="155" y="192"/>
                  </a:lnTo>
                  <a:lnTo>
                    <a:pt x="130" y="203"/>
                  </a:lnTo>
                  <a:lnTo>
                    <a:pt x="103" y="207"/>
                  </a:lnTo>
                  <a:lnTo>
                    <a:pt x="75" y="203"/>
                  </a:lnTo>
                  <a:lnTo>
                    <a:pt x="51" y="192"/>
                  </a:lnTo>
                  <a:lnTo>
                    <a:pt x="29" y="176"/>
                  </a:lnTo>
                  <a:lnTo>
                    <a:pt x="13" y="155"/>
                  </a:lnTo>
                  <a:lnTo>
                    <a:pt x="3" y="130"/>
                  </a:lnTo>
                  <a:lnTo>
                    <a:pt x="0" y="103"/>
                  </a:lnTo>
                  <a:lnTo>
                    <a:pt x="3" y="75"/>
                  </a:lnTo>
                  <a:lnTo>
                    <a:pt x="13" y="52"/>
                  </a:lnTo>
                  <a:lnTo>
                    <a:pt x="29" y="30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" name="Freeform 813"/>
            <p:cNvSpPr>
              <a:spLocks/>
            </p:cNvSpPr>
            <p:nvPr/>
          </p:nvSpPr>
          <p:spPr bwMode="auto">
            <a:xfrm>
              <a:off x="3151" y="2297"/>
              <a:ext cx="117" cy="376"/>
            </a:xfrm>
            <a:custGeom>
              <a:avLst/>
              <a:gdLst>
                <a:gd name="T0" fmla="*/ 0 w 236"/>
                <a:gd name="T1" fmla="*/ 0 h 751"/>
                <a:gd name="T2" fmla="*/ 0 w 236"/>
                <a:gd name="T3" fmla="*/ 0 h 751"/>
                <a:gd name="T4" fmla="*/ 0 w 236"/>
                <a:gd name="T5" fmla="*/ 3 h 751"/>
                <a:gd name="T6" fmla="*/ 0 w 236"/>
                <a:gd name="T7" fmla="*/ 3 h 751"/>
                <a:gd name="T8" fmla="*/ 0 w 236"/>
                <a:gd name="T9" fmla="*/ 0 h 7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" h="751">
                  <a:moveTo>
                    <a:pt x="0" y="0"/>
                  </a:moveTo>
                  <a:lnTo>
                    <a:pt x="234" y="0"/>
                  </a:lnTo>
                  <a:lnTo>
                    <a:pt x="236" y="751"/>
                  </a:lnTo>
                  <a:lnTo>
                    <a:pt x="3" y="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" name="Freeform 814"/>
            <p:cNvSpPr>
              <a:spLocks/>
            </p:cNvSpPr>
            <p:nvPr/>
          </p:nvSpPr>
          <p:spPr bwMode="auto">
            <a:xfrm>
              <a:off x="2749" y="2297"/>
              <a:ext cx="113" cy="376"/>
            </a:xfrm>
            <a:custGeom>
              <a:avLst/>
              <a:gdLst>
                <a:gd name="T0" fmla="*/ 0 w 229"/>
                <a:gd name="T1" fmla="*/ 0 h 751"/>
                <a:gd name="T2" fmla="*/ 0 w 229"/>
                <a:gd name="T3" fmla="*/ 0 h 751"/>
                <a:gd name="T4" fmla="*/ 0 w 229"/>
                <a:gd name="T5" fmla="*/ 3 h 751"/>
                <a:gd name="T6" fmla="*/ 0 w 229"/>
                <a:gd name="T7" fmla="*/ 3 h 751"/>
                <a:gd name="T8" fmla="*/ 0 w 229"/>
                <a:gd name="T9" fmla="*/ 0 h 7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751">
                  <a:moveTo>
                    <a:pt x="2" y="0"/>
                  </a:moveTo>
                  <a:lnTo>
                    <a:pt x="229" y="0"/>
                  </a:lnTo>
                  <a:lnTo>
                    <a:pt x="229" y="744"/>
                  </a:lnTo>
                  <a:lnTo>
                    <a:pt x="0" y="7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" name="Freeform 815"/>
            <p:cNvSpPr>
              <a:spLocks/>
            </p:cNvSpPr>
            <p:nvPr/>
          </p:nvSpPr>
          <p:spPr bwMode="auto">
            <a:xfrm>
              <a:off x="2749" y="2687"/>
              <a:ext cx="246" cy="254"/>
            </a:xfrm>
            <a:custGeom>
              <a:avLst/>
              <a:gdLst>
                <a:gd name="T0" fmla="*/ 0 w 492"/>
                <a:gd name="T1" fmla="*/ 0 h 508"/>
                <a:gd name="T2" fmla="*/ 1 w 492"/>
                <a:gd name="T3" fmla="*/ 1 h 508"/>
                <a:gd name="T4" fmla="*/ 1 w 492"/>
                <a:gd name="T5" fmla="*/ 1 h 508"/>
                <a:gd name="T6" fmla="*/ 1 w 492"/>
                <a:gd name="T7" fmla="*/ 1 h 508"/>
                <a:gd name="T8" fmla="*/ 1 w 492"/>
                <a:gd name="T9" fmla="*/ 1 h 508"/>
                <a:gd name="T10" fmla="*/ 1 w 492"/>
                <a:gd name="T11" fmla="*/ 1 h 508"/>
                <a:gd name="T12" fmla="*/ 1 w 492"/>
                <a:gd name="T13" fmla="*/ 1 h 508"/>
                <a:gd name="T14" fmla="*/ 1 w 492"/>
                <a:gd name="T15" fmla="*/ 1 h 508"/>
                <a:gd name="T16" fmla="*/ 1 w 492"/>
                <a:gd name="T17" fmla="*/ 1 h 508"/>
                <a:gd name="T18" fmla="*/ 2 w 492"/>
                <a:gd name="T19" fmla="*/ 1 h 508"/>
                <a:gd name="T20" fmla="*/ 2 w 492"/>
                <a:gd name="T21" fmla="*/ 1 h 508"/>
                <a:gd name="T22" fmla="*/ 2 w 492"/>
                <a:gd name="T23" fmla="*/ 1 h 508"/>
                <a:gd name="T24" fmla="*/ 2 w 492"/>
                <a:gd name="T25" fmla="*/ 1 h 508"/>
                <a:gd name="T26" fmla="*/ 2 w 492"/>
                <a:gd name="T27" fmla="*/ 2 h 508"/>
                <a:gd name="T28" fmla="*/ 2 w 492"/>
                <a:gd name="T29" fmla="*/ 2 h 508"/>
                <a:gd name="T30" fmla="*/ 2 w 492"/>
                <a:gd name="T31" fmla="*/ 2 h 508"/>
                <a:gd name="T32" fmla="*/ 2 w 492"/>
                <a:gd name="T33" fmla="*/ 2 h 508"/>
                <a:gd name="T34" fmla="*/ 2 w 492"/>
                <a:gd name="T35" fmla="*/ 2 h 508"/>
                <a:gd name="T36" fmla="*/ 2 w 492"/>
                <a:gd name="T37" fmla="*/ 2 h 508"/>
                <a:gd name="T38" fmla="*/ 2 w 492"/>
                <a:gd name="T39" fmla="*/ 2 h 508"/>
                <a:gd name="T40" fmla="*/ 2 w 492"/>
                <a:gd name="T41" fmla="*/ 2 h 508"/>
                <a:gd name="T42" fmla="*/ 2 w 492"/>
                <a:gd name="T43" fmla="*/ 2 h 508"/>
                <a:gd name="T44" fmla="*/ 2 w 492"/>
                <a:gd name="T45" fmla="*/ 2 h 508"/>
                <a:gd name="T46" fmla="*/ 2 w 492"/>
                <a:gd name="T47" fmla="*/ 2 h 508"/>
                <a:gd name="T48" fmla="*/ 2 w 492"/>
                <a:gd name="T49" fmla="*/ 2 h 508"/>
                <a:gd name="T50" fmla="*/ 2 w 492"/>
                <a:gd name="T51" fmla="*/ 2 h 508"/>
                <a:gd name="T52" fmla="*/ 2 w 492"/>
                <a:gd name="T53" fmla="*/ 2 h 508"/>
                <a:gd name="T54" fmla="*/ 2 w 492"/>
                <a:gd name="T55" fmla="*/ 2 h 508"/>
                <a:gd name="T56" fmla="*/ 2 w 492"/>
                <a:gd name="T57" fmla="*/ 2 h 508"/>
                <a:gd name="T58" fmla="*/ 1 w 492"/>
                <a:gd name="T59" fmla="*/ 2 h 508"/>
                <a:gd name="T60" fmla="*/ 1 w 492"/>
                <a:gd name="T61" fmla="*/ 2 h 508"/>
                <a:gd name="T62" fmla="*/ 1 w 492"/>
                <a:gd name="T63" fmla="*/ 2 h 508"/>
                <a:gd name="T64" fmla="*/ 1 w 492"/>
                <a:gd name="T65" fmla="*/ 2 h 508"/>
                <a:gd name="T66" fmla="*/ 1 w 492"/>
                <a:gd name="T67" fmla="*/ 2 h 508"/>
                <a:gd name="T68" fmla="*/ 1 w 492"/>
                <a:gd name="T69" fmla="*/ 2 h 508"/>
                <a:gd name="T70" fmla="*/ 1 w 492"/>
                <a:gd name="T71" fmla="*/ 2 h 508"/>
                <a:gd name="T72" fmla="*/ 1 w 492"/>
                <a:gd name="T73" fmla="*/ 1 h 508"/>
                <a:gd name="T74" fmla="*/ 1 w 492"/>
                <a:gd name="T75" fmla="*/ 1 h 508"/>
                <a:gd name="T76" fmla="*/ 1 w 492"/>
                <a:gd name="T77" fmla="*/ 1 h 508"/>
                <a:gd name="T78" fmla="*/ 1 w 492"/>
                <a:gd name="T79" fmla="*/ 1 h 508"/>
                <a:gd name="T80" fmla="*/ 0 w 492"/>
                <a:gd name="T81" fmla="*/ 0 h 5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2" h="508">
                  <a:moveTo>
                    <a:pt x="0" y="0"/>
                  </a:moveTo>
                  <a:lnTo>
                    <a:pt x="227" y="11"/>
                  </a:lnTo>
                  <a:lnTo>
                    <a:pt x="227" y="22"/>
                  </a:lnTo>
                  <a:lnTo>
                    <a:pt x="229" y="34"/>
                  </a:lnTo>
                  <a:lnTo>
                    <a:pt x="230" y="52"/>
                  </a:lnTo>
                  <a:lnTo>
                    <a:pt x="235" y="71"/>
                  </a:lnTo>
                  <a:lnTo>
                    <a:pt x="239" y="95"/>
                  </a:lnTo>
                  <a:lnTo>
                    <a:pt x="245" y="119"/>
                  </a:lnTo>
                  <a:lnTo>
                    <a:pt x="255" y="145"/>
                  </a:lnTo>
                  <a:lnTo>
                    <a:pt x="267" y="172"/>
                  </a:lnTo>
                  <a:lnTo>
                    <a:pt x="280" y="197"/>
                  </a:lnTo>
                  <a:lnTo>
                    <a:pt x="298" y="222"/>
                  </a:lnTo>
                  <a:lnTo>
                    <a:pt x="320" y="246"/>
                  </a:lnTo>
                  <a:lnTo>
                    <a:pt x="346" y="266"/>
                  </a:lnTo>
                  <a:lnTo>
                    <a:pt x="375" y="286"/>
                  </a:lnTo>
                  <a:lnTo>
                    <a:pt x="409" y="301"/>
                  </a:lnTo>
                  <a:lnTo>
                    <a:pt x="448" y="311"/>
                  </a:lnTo>
                  <a:lnTo>
                    <a:pt x="492" y="315"/>
                  </a:lnTo>
                  <a:lnTo>
                    <a:pt x="492" y="508"/>
                  </a:lnTo>
                  <a:lnTo>
                    <a:pt x="482" y="508"/>
                  </a:lnTo>
                  <a:lnTo>
                    <a:pt x="468" y="506"/>
                  </a:lnTo>
                  <a:lnTo>
                    <a:pt x="452" y="505"/>
                  </a:lnTo>
                  <a:lnTo>
                    <a:pt x="433" y="502"/>
                  </a:lnTo>
                  <a:lnTo>
                    <a:pt x="409" y="499"/>
                  </a:lnTo>
                  <a:lnTo>
                    <a:pt x="383" y="493"/>
                  </a:lnTo>
                  <a:lnTo>
                    <a:pt x="354" y="485"/>
                  </a:lnTo>
                  <a:lnTo>
                    <a:pt x="325" y="476"/>
                  </a:lnTo>
                  <a:lnTo>
                    <a:pt x="294" y="465"/>
                  </a:lnTo>
                  <a:lnTo>
                    <a:pt x="261" y="451"/>
                  </a:lnTo>
                  <a:lnTo>
                    <a:pt x="230" y="435"/>
                  </a:lnTo>
                  <a:lnTo>
                    <a:pt x="198" y="416"/>
                  </a:lnTo>
                  <a:lnTo>
                    <a:pt x="167" y="392"/>
                  </a:lnTo>
                  <a:lnTo>
                    <a:pt x="137" y="366"/>
                  </a:lnTo>
                  <a:lnTo>
                    <a:pt x="109" y="336"/>
                  </a:lnTo>
                  <a:lnTo>
                    <a:pt x="82" y="302"/>
                  </a:lnTo>
                  <a:lnTo>
                    <a:pt x="59" y="264"/>
                  </a:lnTo>
                  <a:lnTo>
                    <a:pt x="39" y="221"/>
                  </a:lnTo>
                  <a:lnTo>
                    <a:pt x="23" y="173"/>
                  </a:lnTo>
                  <a:lnTo>
                    <a:pt x="10" y="122"/>
                  </a:lnTo>
                  <a:lnTo>
                    <a:pt x="2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Freeform 816"/>
            <p:cNvSpPr>
              <a:spLocks/>
            </p:cNvSpPr>
            <p:nvPr/>
          </p:nvSpPr>
          <p:spPr bwMode="auto">
            <a:xfrm>
              <a:off x="3017" y="2685"/>
              <a:ext cx="251" cy="254"/>
            </a:xfrm>
            <a:custGeom>
              <a:avLst/>
              <a:gdLst>
                <a:gd name="T0" fmla="*/ 2 w 501"/>
                <a:gd name="T1" fmla="*/ 0 h 507"/>
                <a:gd name="T2" fmla="*/ 2 w 501"/>
                <a:gd name="T3" fmla="*/ 1 h 507"/>
                <a:gd name="T4" fmla="*/ 2 w 501"/>
                <a:gd name="T5" fmla="*/ 1 h 507"/>
                <a:gd name="T6" fmla="*/ 2 w 501"/>
                <a:gd name="T7" fmla="*/ 1 h 507"/>
                <a:gd name="T8" fmla="*/ 2 w 501"/>
                <a:gd name="T9" fmla="*/ 1 h 507"/>
                <a:gd name="T10" fmla="*/ 2 w 501"/>
                <a:gd name="T11" fmla="*/ 2 h 507"/>
                <a:gd name="T12" fmla="*/ 2 w 501"/>
                <a:gd name="T13" fmla="*/ 2 h 507"/>
                <a:gd name="T14" fmla="*/ 2 w 501"/>
                <a:gd name="T15" fmla="*/ 2 h 507"/>
                <a:gd name="T16" fmla="*/ 2 w 501"/>
                <a:gd name="T17" fmla="*/ 2 h 507"/>
                <a:gd name="T18" fmla="*/ 2 w 501"/>
                <a:gd name="T19" fmla="*/ 2 h 507"/>
                <a:gd name="T20" fmla="*/ 2 w 501"/>
                <a:gd name="T21" fmla="*/ 2 h 507"/>
                <a:gd name="T22" fmla="*/ 2 w 501"/>
                <a:gd name="T23" fmla="*/ 2 h 507"/>
                <a:gd name="T24" fmla="*/ 1 w 501"/>
                <a:gd name="T25" fmla="*/ 2 h 507"/>
                <a:gd name="T26" fmla="*/ 1 w 501"/>
                <a:gd name="T27" fmla="*/ 2 h 507"/>
                <a:gd name="T28" fmla="*/ 1 w 501"/>
                <a:gd name="T29" fmla="*/ 2 h 507"/>
                <a:gd name="T30" fmla="*/ 1 w 501"/>
                <a:gd name="T31" fmla="*/ 2 h 507"/>
                <a:gd name="T32" fmla="*/ 1 w 501"/>
                <a:gd name="T33" fmla="*/ 2 h 507"/>
                <a:gd name="T34" fmla="*/ 1 w 501"/>
                <a:gd name="T35" fmla="*/ 2 h 507"/>
                <a:gd name="T36" fmla="*/ 1 w 501"/>
                <a:gd name="T37" fmla="*/ 2 h 507"/>
                <a:gd name="T38" fmla="*/ 1 w 501"/>
                <a:gd name="T39" fmla="*/ 2 h 507"/>
                <a:gd name="T40" fmla="*/ 1 w 501"/>
                <a:gd name="T41" fmla="*/ 2 h 507"/>
                <a:gd name="T42" fmla="*/ 1 w 501"/>
                <a:gd name="T43" fmla="*/ 2 h 507"/>
                <a:gd name="T44" fmla="*/ 1 w 501"/>
                <a:gd name="T45" fmla="*/ 2 h 507"/>
                <a:gd name="T46" fmla="*/ 1 w 501"/>
                <a:gd name="T47" fmla="*/ 2 h 507"/>
                <a:gd name="T48" fmla="*/ 0 w 501"/>
                <a:gd name="T49" fmla="*/ 2 h 507"/>
                <a:gd name="T50" fmla="*/ 1 w 501"/>
                <a:gd name="T51" fmla="*/ 2 h 507"/>
                <a:gd name="T52" fmla="*/ 1 w 501"/>
                <a:gd name="T53" fmla="*/ 2 h 507"/>
                <a:gd name="T54" fmla="*/ 1 w 501"/>
                <a:gd name="T55" fmla="*/ 2 h 507"/>
                <a:gd name="T56" fmla="*/ 1 w 501"/>
                <a:gd name="T57" fmla="*/ 2 h 507"/>
                <a:gd name="T58" fmla="*/ 1 w 501"/>
                <a:gd name="T59" fmla="*/ 1 h 507"/>
                <a:gd name="T60" fmla="*/ 1 w 501"/>
                <a:gd name="T61" fmla="*/ 1 h 507"/>
                <a:gd name="T62" fmla="*/ 1 w 501"/>
                <a:gd name="T63" fmla="*/ 1 h 507"/>
                <a:gd name="T64" fmla="*/ 1 w 501"/>
                <a:gd name="T65" fmla="*/ 1 h 507"/>
                <a:gd name="T66" fmla="*/ 1 w 501"/>
                <a:gd name="T67" fmla="*/ 1 h 507"/>
                <a:gd name="T68" fmla="*/ 1 w 501"/>
                <a:gd name="T69" fmla="*/ 1 h 507"/>
                <a:gd name="T70" fmla="*/ 2 w 501"/>
                <a:gd name="T71" fmla="*/ 1 h 507"/>
                <a:gd name="T72" fmla="*/ 2 w 501"/>
                <a:gd name="T73" fmla="*/ 1 h 507"/>
                <a:gd name="T74" fmla="*/ 2 w 501"/>
                <a:gd name="T75" fmla="*/ 1 h 507"/>
                <a:gd name="T76" fmla="*/ 2 w 501"/>
                <a:gd name="T77" fmla="*/ 1 h 507"/>
                <a:gd name="T78" fmla="*/ 2 w 501"/>
                <a:gd name="T79" fmla="*/ 1 h 507"/>
                <a:gd name="T80" fmla="*/ 2 w 501"/>
                <a:gd name="T81" fmla="*/ 1 h 507"/>
                <a:gd name="T82" fmla="*/ 2 w 501"/>
                <a:gd name="T83" fmla="*/ 0 h 5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1" h="507">
                  <a:moveTo>
                    <a:pt x="501" y="0"/>
                  </a:moveTo>
                  <a:lnTo>
                    <a:pt x="497" y="63"/>
                  </a:lnTo>
                  <a:lnTo>
                    <a:pt x="488" y="121"/>
                  </a:lnTo>
                  <a:lnTo>
                    <a:pt x="473" y="174"/>
                  </a:lnTo>
                  <a:lnTo>
                    <a:pt x="455" y="223"/>
                  </a:lnTo>
                  <a:lnTo>
                    <a:pt x="435" y="266"/>
                  </a:lnTo>
                  <a:lnTo>
                    <a:pt x="411" y="304"/>
                  </a:lnTo>
                  <a:lnTo>
                    <a:pt x="384" y="338"/>
                  </a:lnTo>
                  <a:lnTo>
                    <a:pt x="355" y="368"/>
                  </a:lnTo>
                  <a:lnTo>
                    <a:pt x="325" y="395"/>
                  </a:lnTo>
                  <a:lnTo>
                    <a:pt x="294" y="418"/>
                  </a:lnTo>
                  <a:lnTo>
                    <a:pt x="262" y="438"/>
                  </a:lnTo>
                  <a:lnTo>
                    <a:pt x="229" y="454"/>
                  </a:lnTo>
                  <a:lnTo>
                    <a:pt x="198" y="469"/>
                  </a:lnTo>
                  <a:lnTo>
                    <a:pt x="167" y="479"/>
                  </a:lnTo>
                  <a:lnTo>
                    <a:pt x="137" y="488"/>
                  </a:lnTo>
                  <a:lnTo>
                    <a:pt x="109" y="495"/>
                  </a:lnTo>
                  <a:lnTo>
                    <a:pt x="83" y="500"/>
                  </a:lnTo>
                  <a:lnTo>
                    <a:pt x="60" y="503"/>
                  </a:lnTo>
                  <a:lnTo>
                    <a:pt x="40" y="506"/>
                  </a:lnTo>
                  <a:lnTo>
                    <a:pt x="23" y="507"/>
                  </a:lnTo>
                  <a:lnTo>
                    <a:pt x="12" y="507"/>
                  </a:lnTo>
                  <a:lnTo>
                    <a:pt x="4" y="506"/>
                  </a:lnTo>
                  <a:lnTo>
                    <a:pt x="1" y="506"/>
                  </a:lnTo>
                  <a:lnTo>
                    <a:pt x="0" y="315"/>
                  </a:lnTo>
                  <a:lnTo>
                    <a:pt x="44" y="310"/>
                  </a:lnTo>
                  <a:lnTo>
                    <a:pt x="84" y="300"/>
                  </a:lnTo>
                  <a:lnTo>
                    <a:pt x="118" y="285"/>
                  </a:lnTo>
                  <a:lnTo>
                    <a:pt x="148" y="266"/>
                  </a:lnTo>
                  <a:lnTo>
                    <a:pt x="174" y="245"/>
                  </a:lnTo>
                  <a:lnTo>
                    <a:pt x="195" y="222"/>
                  </a:lnTo>
                  <a:lnTo>
                    <a:pt x="214" y="195"/>
                  </a:lnTo>
                  <a:lnTo>
                    <a:pt x="229" y="170"/>
                  </a:lnTo>
                  <a:lnTo>
                    <a:pt x="241" y="143"/>
                  </a:lnTo>
                  <a:lnTo>
                    <a:pt x="250" y="117"/>
                  </a:lnTo>
                  <a:lnTo>
                    <a:pt x="257" y="92"/>
                  </a:lnTo>
                  <a:lnTo>
                    <a:pt x="262" y="69"/>
                  </a:lnTo>
                  <a:lnTo>
                    <a:pt x="266" y="49"/>
                  </a:lnTo>
                  <a:lnTo>
                    <a:pt x="267" y="31"/>
                  </a:lnTo>
                  <a:lnTo>
                    <a:pt x="269" y="19"/>
                  </a:lnTo>
                  <a:lnTo>
                    <a:pt x="269" y="7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Freeform 817"/>
            <p:cNvSpPr>
              <a:spLocks/>
            </p:cNvSpPr>
            <p:nvPr/>
          </p:nvSpPr>
          <p:spPr bwMode="auto">
            <a:xfrm>
              <a:off x="2880" y="2694"/>
              <a:ext cx="117" cy="138"/>
            </a:xfrm>
            <a:custGeom>
              <a:avLst/>
              <a:gdLst>
                <a:gd name="T0" fmla="*/ 0 w 234"/>
                <a:gd name="T1" fmla="*/ 0 h 273"/>
                <a:gd name="T2" fmla="*/ 1 w 234"/>
                <a:gd name="T3" fmla="*/ 0 h 273"/>
                <a:gd name="T4" fmla="*/ 1 w 234"/>
                <a:gd name="T5" fmla="*/ 1 h 273"/>
                <a:gd name="T6" fmla="*/ 1 w 234"/>
                <a:gd name="T7" fmla="*/ 1 h 273"/>
                <a:gd name="T8" fmla="*/ 1 w 234"/>
                <a:gd name="T9" fmla="*/ 1 h 273"/>
                <a:gd name="T10" fmla="*/ 1 w 234"/>
                <a:gd name="T11" fmla="*/ 1 h 273"/>
                <a:gd name="T12" fmla="*/ 1 w 234"/>
                <a:gd name="T13" fmla="*/ 1 h 273"/>
                <a:gd name="T14" fmla="*/ 1 w 234"/>
                <a:gd name="T15" fmla="*/ 1 h 273"/>
                <a:gd name="T16" fmla="*/ 1 w 234"/>
                <a:gd name="T17" fmla="*/ 1 h 273"/>
                <a:gd name="T18" fmla="*/ 1 w 234"/>
                <a:gd name="T19" fmla="*/ 1 h 273"/>
                <a:gd name="T20" fmla="*/ 1 w 234"/>
                <a:gd name="T21" fmla="*/ 1 h 273"/>
                <a:gd name="T22" fmla="*/ 1 w 234"/>
                <a:gd name="T23" fmla="*/ 1 h 273"/>
                <a:gd name="T24" fmla="*/ 1 w 234"/>
                <a:gd name="T25" fmla="*/ 1 h 273"/>
                <a:gd name="T26" fmla="*/ 1 w 234"/>
                <a:gd name="T27" fmla="*/ 1 h 273"/>
                <a:gd name="T28" fmla="*/ 1 w 234"/>
                <a:gd name="T29" fmla="*/ 1 h 273"/>
                <a:gd name="T30" fmla="*/ 1 w 234"/>
                <a:gd name="T31" fmla="*/ 2 h 273"/>
                <a:gd name="T32" fmla="*/ 1 w 234"/>
                <a:gd name="T33" fmla="*/ 2 h 273"/>
                <a:gd name="T34" fmla="*/ 1 w 234"/>
                <a:gd name="T35" fmla="*/ 2 h 273"/>
                <a:gd name="T36" fmla="*/ 1 w 234"/>
                <a:gd name="T37" fmla="*/ 2 h 273"/>
                <a:gd name="T38" fmla="*/ 1 w 234"/>
                <a:gd name="T39" fmla="*/ 2 h 273"/>
                <a:gd name="T40" fmla="*/ 1 w 234"/>
                <a:gd name="T41" fmla="*/ 2 h 273"/>
                <a:gd name="T42" fmla="*/ 1 w 234"/>
                <a:gd name="T43" fmla="*/ 2 h 273"/>
                <a:gd name="T44" fmla="*/ 1 w 234"/>
                <a:gd name="T45" fmla="*/ 2 h 273"/>
                <a:gd name="T46" fmla="*/ 1 w 234"/>
                <a:gd name="T47" fmla="*/ 1 h 273"/>
                <a:gd name="T48" fmla="*/ 1 w 234"/>
                <a:gd name="T49" fmla="*/ 1 h 273"/>
                <a:gd name="T50" fmla="*/ 1 w 234"/>
                <a:gd name="T51" fmla="*/ 1 h 273"/>
                <a:gd name="T52" fmla="*/ 1 w 234"/>
                <a:gd name="T53" fmla="*/ 1 h 273"/>
                <a:gd name="T54" fmla="*/ 1 w 234"/>
                <a:gd name="T55" fmla="*/ 1 h 273"/>
                <a:gd name="T56" fmla="*/ 1 w 234"/>
                <a:gd name="T57" fmla="*/ 1 h 273"/>
                <a:gd name="T58" fmla="*/ 1 w 234"/>
                <a:gd name="T59" fmla="*/ 1 h 273"/>
                <a:gd name="T60" fmla="*/ 1 w 234"/>
                <a:gd name="T61" fmla="*/ 1 h 273"/>
                <a:gd name="T62" fmla="*/ 1 w 234"/>
                <a:gd name="T63" fmla="*/ 1 h 273"/>
                <a:gd name="T64" fmla="*/ 0 w 234"/>
                <a:gd name="T65" fmla="*/ 0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4" h="273">
                  <a:moveTo>
                    <a:pt x="0" y="0"/>
                  </a:moveTo>
                  <a:lnTo>
                    <a:pt x="11" y="0"/>
                  </a:lnTo>
                  <a:lnTo>
                    <a:pt x="22" y="1"/>
                  </a:lnTo>
                  <a:lnTo>
                    <a:pt x="37" y="4"/>
                  </a:lnTo>
                  <a:lnTo>
                    <a:pt x="55" y="8"/>
                  </a:lnTo>
                  <a:lnTo>
                    <a:pt x="74" y="14"/>
                  </a:lnTo>
                  <a:lnTo>
                    <a:pt x="95" y="22"/>
                  </a:lnTo>
                  <a:lnTo>
                    <a:pt x="117" y="34"/>
                  </a:lnTo>
                  <a:lnTo>
                    <a:pt x="139" y="47"/>
                  </a:lnTo>
                  <a:lnTo>
                    <a:pt x="160" y="63"/>
                  </a:lnTo>
                  <a:lnTo>
                    <a:pt x="179" y="84"/>
                  </a:lnTo>
                  <a:lnTo>
                    <a:pt x="197" y="109"/>
                  </a:lnTo>
                  <a:lnTo>
                    <a:pt x="212" y="137"/>
                  </a:lnTo>
                  <a:lnTo>
                    <a:pt x="224" y="171"/>
                  </a:lnTo>
                  <a:lnTo>
                    <a:pt x="231" y="210"/>
                  </a:lnTo>
                  <a:lnTo>
                    <a:pt x="234" y="254"/>
                  </a:lnTo>
                  <a:lnTo>
                    <a:pt x="231" y="273"/>
                  </a:lnTo>
                  <a:lnTo>
                    <a:pt x="228" y="273"/>
                  </a:lnTo>
                  <a:lnTo>
                    <a:pt x="221" y="272"/>
                  </a:lnTo>
                  <a:lnTo>
                    <a:pt x="210" y="270"/>
                  </a:lnTo>
                  <a:lnTo>
                    <a:pt x="195" y="267"/>
                  </a:lnTo>
                  <a:lnTo>
                    <a:pt x="178" y="263"/>
                  </a:lnTo>
                  <a:lnTo>
                    <a:pt x="158" y="255"/>
                  </a:lnTo>
                  <a:lnTo>
                    <a:pt x="138" y="247"/>
                  </a:lnTo>
                  <a:lnTo>
                    <a:pt x="116" y="235"/>
                  </a:lnTo>
                  <a:lnTo>
                    <a:pt x="95" y="220"/>
                  </a:lnTo>
                  <a:lnTo>
                    <a:pt x="74" y="202"/>
                  </a:lnTo>
                  <a:lnTo>
                    <a:pt x="55" y="180"/>
                  </a:lnTo>
                  <a:lnTo>
                    <a:pt x="37" y="153"/>
                  </a:lnTo>
                  <a:lnTo>
                    <a:pt x="22" y="122"/>
                  </a:lnTo>
                  <a:lnTo>
                    <a:pt x="11" y="87"/>
                  </a:lnTo>
                  <a:lnTo>
                    <a:pt x="3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3" name="Freeform 818"/>
            <p:cNvSpPr>
              <a:spLocks/>
            </p:cNvSpPr>
            <p:nvPr/>
          </p:nvSpPr>
          <p:spPr bwMode="auto">
            <a:xfrm>
              <a:off x="3017" y="2694"/>
              <a:ext cx="119" cy="138"/>
            </a:xfrm>
            <a:custGeom>
              <a:avLst/>
              <a:gdLst>
                <a:gd name="T0" fmla="*/ 1 w 238"/>
                <a:gd name="T1" fmla="*/ 0 h 273"/>
                <a:gd name="T2" fmla="*/ 1 w 238"/>
                <a:gd name="T3" fmla="*/ 0 h 273"/>
                <a:gd name="T4" fmla="*/ 1 w 238"/>
                <a:gd name="T5" fmla="*/ 1 h 273"/>
                <a:gd name="T6" fmla="*/ 1 w 238"/>
                <a:gd name="T7" fmla="*/ 1 h 273"/>
                <a:gd name="T8" fmla="*/ 1 w 238"/>
                <a:gd name="T9" fmla="*/ 1 h 273"/>
                <a:gd name="T10" fmla="*/ 1 w 238"/>
                <a:gd name="T11" fmla="*/ 1 h 273"/>
                <a:gd name="T12" fmla="*/ 1 w 238"/>
                <a:gd name="T13" fmla="*/ 1 h 273"/>
                <a:gd name="T14" fmla="*/ 1 w 238"/>
                <a:gd name="T15" fmla="*/ 1 h 273"/>
                <a:gd name="T16" fmla="*/ 1 w 238"/>
                <a:gd name="T17" fmla="*/ 1 h 273"/>
                <a:gd name="T18" fmla="*/ 1 w 238"/>
                <a:gd name="T19" fmla="*/ 1 h 273"/>
                <a:gd name="T20" fmla="*/ 1 w 238"/>
                <a:gd name="T21" fmla="*/ 1 h 273"/>
                <a:gd name="T22" fmla="*/ 1 w 238"/>
                <a:gd name="T23" fmla="*/ 2 h 273"/>
                <a:gd name="T24" fmla="*/ 1 w 238"/>
                <a:gd name="T25" fmla="*/ 2 h 273"/>
                <a:gd name="T26" fmla="*/ 1 w 238"/>
                <a:gd name="T27" fmla="*/ 2 h 273"/>
                <a:gd name="T28" fmla="*/ 1 w 238"/>
                <a:gd name="T29" fmla="*/ 2 h 273"/>
                <a:gd name="T30" fmla="*/ 1 w 238"/>
                <a:gd name="T31" fmla="*/ 2 h 273"/>
                <a:gd name="T32" fmla="*/ 0 w 238"/>
                <a:gd name="T33" fmla="*/ 2 h 273"/>
                <a:gd name="T34" fmla="*/ 0 w 238"/>
                <a:gd name="T35" fmla="*/ 1 h 273"/>
                <a:gd name="T36" fmla="*/ 1 w 238"/>
                <a:gd name="T37" fmla="*/ 1 h 273"/>
                <a:gd name="T38" fmla="*/ 1 w 238"/>
                <a:gd name="T39" fmla="*/ 1 h 273"/>
                <a:gd name="T40" fmla="*/ 1 w 238"/>
                <a:gd name="T41" fmla="*/ 1 h 273"/>
                <a:gd name="T42" fmla="*/ 1 w 238"/>
                <a:gd name="T43" fmla="*/ 1 h 273"/>
                <a:gd name="T44" fmla="*/ 1 w 238"/>
                <a:gd name="T45" fmla="*/ 1 h 273"/>
                <a:gd name="T46" fmla="*/ 1 w 238"/>
                <a:gd name="T47" fmla="*/ 1 h 273"/>
                <a:gd name="T48" fmla="*/ 1 w 238"/>
                <a:gd name="T49" fmla="*/ 1 h 273"/>
                <a:gd name="T50" fmla="*/ 1 w 238"/>
                <a:gd name="T51" fmla="*/ 1 h 273"/>
                <a:gd name="T52" fmla="*/ 1 w 238"/>
                <a:gd name="T53" fmla="*/ 1 h 273"/>
                <a:gd name="T54" fmla="*/ 1 w 238"/>
                <a:gd name="T55" fmla="*/ 1 h 273"/>
                <a:gd name="T56" fmla="*/ 1 w 238"/>
                <a:gd name="T57" fmla="*/ 1 h 273"/>
                <a:gd name="T58" fmla="*/ 1 w 238"/>
                <a:gd name="T59" fmla="*/ 1 h 273"/>
                <a:gd name="T60" fmla="*/ 1 w 238"/>
                <a:gd name="T61" fmla="*/ 1 h 273"/>
                <a:gd name="T62" fmla="*/ 1 w 238"/>
                <a:gd name="T63" fmla="*/ 0 h 2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73">
                  <a:moveTo>
                    <a:pt x="228" y="0"/>
                  </a:moveTo>
                  <a:lnTo>
                    <a:pt x="238" y="0"/>
                  </a:lnTo>
                  <a:lnTo>
                    <a:pt x="235" y="47"/>
                  </a:lnTo>
                  <a:lnTo>
                    <a:pt x="226" y="88"/>
                  </a:lnTo>
                  <a:lnTo>
                    <a:pt x="214" y="125"/>
                  </a:lnTo>
                  <a:lnTo>
                    <a:pt x="198" y="156"/>
                  </a:lnTo>
                  <a:lnTo>
                    <a:pt x="180" y="183"/>
                  </a:lnTo>
                  <a:lnTo>
                    <a:pt x="160" y="205"/>
                  </a:lnTo>
                  <a:lnTo>
                    <a:pt x="139" y="223"/>
                  </a:lnTo>
                  <a:lnTo>
                    <a:pt x="117" y="238"/>
                  </a:lnTo>
                  <a:lnTo>
                    <a:pt x="94" y="250"/>
                  </a:lnTo>
                  <a:lnTo>
                    <a:pt x="74" y="257"/>
                  </a:lnTo>
                  <a:lnTo>
                    <a:pt x="55" y="264"/>
                  </a:lnTo>
                  <a:lnTo>
                    <a:pt x="37" y="269"/>
                  </a:lnTo>
                  <a:lnTo>
                    <a:pt x="22" y="272"/>
                  </a:lnTo>
                  <a:lnTo>
                    <a:pt x="10" y="273"/>
                  </a:lnTo>
                  <a:lnTo>
                    <a:pt x="0" y="273"/>
                  </a:lnTo>
                  <a:lnTo>
                    <a:pt x="0" y="250"/>
                  </a:lnTo>
                  <a:lnTo>
                    <a:pt x="3" y="207"/>
                  </a:lnTo>
                  <a:lnTo>
                    <a:pt x="10" y="168"/>
                  </a:lnTo>
                  <a:lnTo>
                    <a:pt x="22" y="136"/>
                  </a:lnTo>
                  <a:lnTo>
                    <a:pt x="37" y="108"/>
                  </a:lnTo>
                  <a:lnTo>
                    <a:pt x="55" y="82"/>
                  </a:lnTo>
                  <a:lnTo>
                    <a:pt x="75" y="63"/>
                  </a:lnTo>
                  <a:lnTo>
                    <a:pt x="96" y="45"/>
                  </a:lnTo>
                  <a:lnTo>
                    <a:pt x="120" y="32"/>
                  </a:lnTo>
                  <a:lnTo>
                    <a:pt x="142" y="22"/>
                  </a:lnTo>
                  <a:lnTo>
                    <a:pt x="162" y="14"/>
                  </a:lnTo>
                  <a:lnTo>
                    <a:pt x="183" y="8"/>
                  </a:lnTo>
                  <a:lnTo>
                    <a:pt x="201" y="4"/>
                  </a:lnTo>
                  <a:lnTo>
                    <a:pt x="216" y="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3DA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105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0" y="1643050"/>
            <a:ext cx="9144000" cy="86927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51" tIns="64676" rIns="129351" bIns="646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  </a:t>
            </a:r>
            <a:r>
              <a:rPr lang="en-US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NATIONAL RESEARCH CENTER</a:t>
            </a:r>
            <a:r>
              <a:rPr lang="ru-RU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 </a:t>
            </a:r>
            <a:br>
              <a:rPr lang="ru-RU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</a:br>
            <a:r>
              <a:rPr lang="ru-RU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«</a:t>
            </a:r>
            <a:r>
              <a:rPr lang="en-US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KURCHATOV INSTITUTE</a:t>
            </a:r>
            <a:r>
              <a:rPr lang="ru-RU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»</a:t>
            </a:r>
            <a:r>
              <a:rPr lang="en-US" sz="2400" b="1" baseline="30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2</a:t>
            </a:r>
            <a:endParaRPr lang="ru-RU" sz="2400" b="1" baseline="30000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214414" y="571480"/>
            <a:ext cx="6572296" cy="86927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51" tIns="64676" rIns="129351" bIns="646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SHUBNIKOV INSTITUTE OF CRYSTALLOGRAPHY RUSSIAN ACADEMY OF SCIENCES</a:t>
            </a:r>
            <a:r>
              <a:rPr lang="en-US" sz="2400" b="1" baseline="30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1</a:t>
            </a:r>
            <a:endParaRPr lang="ru-RU" sz="2400" baseline="30000" dirty="0" smtClean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6" name="Picture 5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F6F9"/>
              </a:clrFrom>
              <a:clrTo>
                <a:srgbClr val="EBF6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1798267" cy="12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857752" y="4913873"/>
            <a:ext cx="4286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Eliovich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I. A.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Blagov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A. E.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,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Kulikov A. G.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Marchenkov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N. V.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,</a:t>
            </a:r>
            <a:r>
              <a:rPr lang="en-US" sz="2000" b="1" i="1" baseline="300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Pisarevsky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Yu.V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.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 1,2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Prosekov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P.A.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 1,2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Targonsky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A. V.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r>
              <a:rPr lang="en-US" sz="2000" b="1" dirty="0">
                <a:solidFill>
                  <a:srgbClr val="C00000"/>
                </a:solidFill>
                <a:latin typeface="Candara" pitchFamily="34" charset="0"/>
              </a:rPr>
              <a:t>,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ndara" pitchFamily="34" charset="0"/>
              </a:rPr>
              <a:t>Kovalchuk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 M.V.</a:t>
            </a:r>
            <a:r>
              <a:rPr lang="ru-RU" sz="2000" b="1" i="1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000" b="1" i="1" baseline="30000" dirty="0">
                <a:solidFill>
                  <a:srgbClr val="C00000"/>
                </a:solidFill>
                <a:latin typeface="Candara" pitchFamily="34" charset="0"/>
              </a:rPr>
              <a:t>1,2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2789" y="6286520"/>
            <a:ext cx="325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154892"/>
                </a:solidFill>
                <a:latin typeface="Candara" panose="020E0502030303020204" pitchFamily="34" charset="0"/>
              </a:rPr>
              <a:t>E-mail:</a:t>
            </a:r>
            <a:r>
              <a:rPr lang="en-US" i="1" dirty="0">
                <a:solidFill>
                  <a:srgbClr val="154892"/>
                </a:solidFill>
                <a:latin typeface="Candara" panose="020E0502030303020204" pitchFamily="34" charset="0"/>
              </a:rPr>
              <a:t> 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yan.eliovich</a:t>
            </a:r>
            <a:r>
              <a:rPr lang="en-US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@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gmail</a:t>
            </a:r>
            <a:r>
              <a:rPr lang="en-US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.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com</a:t>
            </a:r>
            <a:endParaRPr lang="ru-RU" dirty="0">
              <a:solidFill>
                <a:srgbClr val="154892"/>
              </a:solidFill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0" y="2850837"/>
            <a:ext cx="9144000" cy="1792609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351" tIns="64676" rIns="129351" bIns="646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154892"/>
                </a:solidFill>
                <a:latin typeface="Candara" pitchFamily="34" charset="0"/>
              </a:rPr>
              <a:t>Non-mechanical fast tunable </a:t>
            </a:r>
            <a:r>
              <a:rPr lang="en-US" sz="3600" b="1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sz="3600" b="1" dirty="0" smtClean="0">
                <a:solidFill>
                  <a:srgbClr val="154892"/>
                </a:solidFill>
                <a:latin typeface="Candara" pitchFamily="34" charset="0"/>
              </a:rPr>
              <a:t> optics (</a:t>
            </a:r>
            <a:r>
              <a:rPr lang="en-US" sz="3600" b="1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sz="3600" b="1" dirty="0" smtClean="0">
                <a:solidFill>
                  <a:srgbClr val="154892"/>
                </a:solidFill>
                <a:latin typeface="Candara" pitchFamily="34" charset="0"/>
              </a:rPr>
              <a:t> acoustic elements and bending crystals): advantages and possibilities</a:t>
            </a:r>
            <a:r>
              <a:rPr lang="en-US" sz="3600" b="1" dirty="0" smtClean="0">
                <a:solidFill>
                  <a:srgbClr val="C00000"/>
                </a:solidFill>
                <a:latin typeface="Candara" pitchFamily="34" charset="0"/>
              </a:rPr>
              <a:t>.</a:t>
            </a:r>
            <a:endParaRPr lang="ru-RU" sz="3600" b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187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8550" y="3858198"/>
            <a:ext cx="5652120" cy="2811162"/>
          </a:xfrm>
        </p:spPr>
        <p:txBody>
          <a:bodyPr/>
          <a:lstStyle/>
          <a:p>
            <a:pPr indent="-365125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altLang="ru-RU" sz="2400" b="1" dirty="0" smtClean="0">
                <a:solidFill>
                  <a:srgbClr val="C00000"/>
                </a:solidFill>
                <a:latin typeface="Candara" pitchFamily="34" charset="0"/>
              </a:rPr>
              <a:t>Possibilities</a:t>
            </a:r>
            <a:r>
              <a:rPr lang="ru-RU" altLang="ru-RU" sz="2400" b="1" dirty="0" smtClean="0">
                <a:solidFill>
                  <a:srgbClr val="C00000"/>
                </a:solidFill>
                <a:latin typeface="Candara" pitchFamily="34" charset="0"/>
              </a:rPr>
              <a:t>:</a:t>
            </a:r>
            <a:endParaRPr lang="en-US" altLang="ru-RU" sz="24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indent="-365125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ru-RU" sz="2000" b="1" dirty="0" smtClean="0">
                <a:solidFill>
                  <a:srgbClr val="C00000"/>
                </a:solidFill>
                <a:latin typeface="Candara" pitchFamily="34" charset="0"/>
              </a:rPr>
              <a:t>Precision</a:t>
            </a:r>
            <a:endParaRPr lang="ru-RU" altLang="ru-RU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6985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Angular resolution of 0.01 </a:t>
            </a:r>
            <a:r>
              <a:rPr lang="en-US" altLang="ru-RU" sz="2000" dirty="0" err="1" smtClean="0">
                <a:solidFill>
                  <a:srgbClr val="154892"/>
                </a:solidFill>
                <a:latin typeface="Candara" pitchFamily="34" charset="0"/>
              </a:rPr>
              <a:t>arcsec</a:t>
            </a: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 * </a:t>
            </a:r>
            <a:endParaRPr lang="ru-RU" altLang="ru-RU" sz="2000" dirty="0" smtClean="0">
              <a:solidFill>
                <a:srgbClr val="154892"/>
              </a:solidFill>
              <a:latin typeface="Candara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ru-RU" sz="2000" b="1" dirty="0" smtClean="0">
                <a:solidFill>
                  <a:srgbClr val="C00000"/>
                </a:solidFill>
                <a:latin typeface="Candara" pitchFamily="34" charset="0"/>
              </a:rPr>
              <a:t>Possibility of studying dynamic processes</a:t>
            </a:r>
            <a:r>
              <a:rPr lang="ru-RU" altLang="ru-RU" sz="20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altLang="ru-RU" sz="2000" dirty="0" smtClean="0">
                <a:solidFill>
                  <a:srgbClr val="C00000"/>
                </a:solidFill>
                <a:latin typeface="Candara" pitchFamily="34" charset="0"/>
              </a:rPr>
              <a:t>    </a:t>
            </a: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Time resolution 100 </a:t>
            </a:r>
            <a:r>
              <a:rPr lang="en-US" altLang="ru-RU" sz="2000" dirty="0" err="1" smtClean="0">
                <a:solidFill>
                  <a:srgbClr val="154892"/>
                </a:solidFill>
                <a:latin typeface="Candara" pitchFamily="34" charset="0"/>
              </a:rPr>
              <a:t>msec</a:t>
            </a:r>
            <a:endParaRPr lang="ru-RU" altLang="ru-RU" sz="2000" dirty="0" smtClean="0">
              <a:solidFill>
                <a:srgbClr val="154892"/>
              </a:solidFill>
              <a:latin typeface="Candara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GB" altLang="ru-RU" sz="2000" b="1" dirty="0" smtClean="0">
                <a:solidFill>
                  <a:srgbClr val="C00000"/>
                </a:solidFill>
                <a:latin typeface="Candara" pitchFamily="34" charset="0"/>
              </a:rPr>
              <a:t>Controllable wide scanning range</a:t>
            </a:r>
            <a:endParaRPr lang="ru-RU" altLang="ru-RU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6985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Angular scanning range of up to 600 </a:t>
            </a:r>
            <a:r>
              <a:rPr lang="en-US" altLang="ru-RU" sz="2000" dirty="0" err="1" smtClean="0">
                <a:solidFill>
                  <a:srgbClr val="154892"/>
                </a:solidFill>
                <a:latin typeface="Candara" pitchFamily="34" charset="0"/>
              </a:rPr>
              <a:t>arcsec</a:t>
            </a: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r>
              <a:rPr lang="ru-RU" altLang="ru-RU" sz="2000" dirty="0" smtClean="0">
                <a:solidFill>
                  <a:srgbClr val="154892"/>
                </a:solidFill>
                <a:latin typeface="Candara" pitchFamily="34" charset="0"/>
              </a:rPr>
              <a:t>(</a:t>
            </a:r>
            <a:r>
              <a:rPr lang="en-US" altLang="ru-RU" sz="2000" dirty="0" err="1" smtClean="0">
                <a:solidFill>
                  <a:srgbClr val="154892"/>
                </a:solidFill>
                <a:latin typeface="Candara" pitchFamily="34" charset="0"/>
              </a:rPr>
              <a:t>MoK</a:t>
            </a:r>
            <a:r>
              <a:rPr lang="el-GR" altLang="ru-RU" sz="2000" dirty="0" smtClean="0">
                <a:solidFill>
                  <a:srgbClr val="154892"/>
                </a:solidFill>
                <a:latin typeface="Candara" pitchFamily="34" charset="0"/>
                <a:cs typeface="Times New Roman"/>
              </a:rPr>
              <a:t>α</a:t>
            </a:r>
            <a:r>
              <a:rPr lang="en-US" altLang="ru-RU" sz="2000" baseline="-25000" dirty="0" smtClean="0">
                <a:solidFill>
                  <a:srgbClr val="154892"/>
                </a:solidFill>
                <a:latin typeface="Candara" pitchFamily="34" charset="0"/>
                <a:cs typeface="Times New Roman"/>
              </a:rPr>
              <a:t>1 </a:t>
            </a: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  <a:cs typeface="Times New Roman"/>
              </a:rPr>
              <a:t> source</a:t>
            </a:r>
            <a:r>
              <a:rPr lang="ru-RU" altLang="ru-RU" sz="2000" dirty="0" smtClean="0">
                <a:solidFill>
                  <a:srgbClr val="154892"/>
                </a:solidFill>
                <a:latin typeface="Candara" pitchFamily="34" charset="0"/>
              </a:rPr>
              <a:t>)</a:t>
            </a:r>
            <a:r>
              <a:rPr lang="en-US" altLang="ru-RU" sz="2000" dirty="0" smtClean="0">
                <a:solidFill>
                  <a:srgbClr val="154892"/>
                </a:solidFill>
                <a:latin typeface="Candara" pitchFamily="34" charset="0"/>
              </a:rPr>
              <a:t>*</a:t>
            </a:r>
            <a:endParaRPr lang="ru-RU" altLang="ru-RU" sz="2000" dirty="0" smtClean="0">
              <a:solidFill>
                <a:srgbClr val="154892"/>
              </a:solidFill>
              <a:latin typeface="Candara" pitchFamily="34" charset="0"/>
            </a:endParaRPr>
          </a:p>
          <a:p>
            <a:pPr marL="622300" indent="-266700" algn="r">
              <a:spcBef>
                <a:spcPts val="0"/>
              </a:spcBef>
              <a:buClr>
                <a:srgbClr val="C00000"/>
              </a:buClr>
              <a:buNone/>
            </a:pPr>
            <a:r>
              <a:rPr lang="ru-RU" altLang="ru-RU" sz="1200" dirty="0" smtClean="0">
                <a:solidFill>
                  <a:srgbClr val="154892"/>
                </a:solidFill>
                <a:latin typeface="Candara" pitchFamily="34" charset="0"/>
              </a:rPr>
              <a:t>*</a:t>
            </a:r>
            <a:r>
              <a:rPr lang="en-US" altLang="ru-RU" sz="1200" dirty="0" smtClean="0">
                <a:solidFill>
                  <a:srgbClr val="154892"/>
                </a:solidFill>
                <a:latin typeface="Candara" pitchFamily="34" charset="0"/>
              </a:rPr>
              <a:t>E</a:t>
            </a:r>
            <a:r>
              <a:rPr lang="en-US" altLang="ru-RU" sz="1200" dirty="0" smtClean="0">
                <a:solidFill>
                  <a:srgbClr val="154892"/>
                </a:solidFill>
                <a:latin typeface="Candara" pitchFamily="34" charset="0"/>
              </a:rPr>
              <a:t>xp. </a:t>
            </a:r>
            <a:r>
              <a:rPr lang="en-GB" altLang="ru-RU" sz="1200" dirty="0" smtClean="0">
                <a:solidFill>
                  <a:srgbClr val="154892"/>
                </a:solidFill>
                <a:latin typeface="Candara" pitchFamily="34" charset="0"/>
              </a:rPr>
              <a:t>a</a:t>
            </a:r>
            <a:r>
              <a:rPr lang="en-GB" altLang="ru-RU" sz="1200" dirty="0" smtClean="0">
                <a:solidFill>
                  <a:srgbClr val="154892"/>
                </a:solidFill>
                <a:latin typeface="Candara" pitchFamily="34" charset="0"/>
              </a:rPr>
              <a:t>chieved</a:t>
            </a:r>
            <a:endParaRPr lang="ru-RU" altLang="ru-RU" sz="1200" dirty="0" smtClean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331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62575" y="3284984"/>
            <a:ext cx="3781425" cy="460375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0404F6"/>
              </a:buClr>
              <a:buFontTx/>
              <a:buNone/>
            </a:pPr>
            <a:r>
              <a:rPr lang="en-US" altLang="ru-RU" sz="1600" b="1" dirty="0" smtClean="0">
                <a:solidFill>
                  <a:srgbClr val="154892"/>
                </a:solidFill>
                <a:latin typeface="Candara" pitchFamily="34" charset="0"/>
              </a:rPr>
              <a:t>Quartz X-Ray </a:t>
            </a:r>
            <a:r>
              <a:rPr lang="en-US" altLang="ru-RU" sz="1600" b="1" dirty="0" err="1" smtClean="0">
                <a:solidFill>
                  <a:srgbClr val="154892"/>
                </a:solidFill>
                <a:latin typeface="Candara" pitchFamily="34" charset="0"/>
              </a:rPr>
              <a:t>acoustooptic</a:t>
            </a:r>
            <a:r>
              <a:rPr lang="en-US" altLang="ru-RU" sz="1600" b="1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r>
              <a:rPr lang="en-US" altLang="ru-RU" sz="1600" b="1" dirty="0" err="1" smtClean="0">
                <a:solidFill>
                  <a:srgbClr val="154892"/>
                </a:solidFill>
                <a:latin typeface="Candara" pitchFamily="34" charset="0"/>
              </a:rPr>
              <a:t>monochromator</a:t>
            </a:r>
            <a:endParaRPr lang="ru-RU" altLang="ru-RU" sz="1600" b="1" dirty="0" smtClean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332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08104" y="5877272"/>
            <a:ext cx="3563937" cy="7289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0404F6"/>
              </a:buClr>
              <a:buFontTx/>
              <a:buNone/>
            </a:pPr>
            <a:r>
              <a:rPr lang="en-US" altLang="ru-RU" sz="1600" b="1" dirty="0" smtClean="0">
                <a:solidFill>
                  <a:srgbClr val="154892"/>
                </a:solidFill>
                <a:latin typeface="Candara" pitchFamily="34" charset="0"/>
              </a:rPr>
              <a:t>The excitation system of ultrasound and time-resolving analysis of the diffracted X-Ray beam</a:t>
            </a:r>
            <a:endParaRPr lang="ru-RU" altLang="ru-RU" sz="1600" b="1" dirty="0" smtClean="0">
              <a:solidFill>
                <a:srgbClr val="154892"/>
              </a:solidFill>
              <a:latin typeface="Candara" pitchFamily="34" charset="0"/>
            </a:endParaRPr>
          </a:p>
        </p:txBody>
      </p:sp>
      <p:pic>
        <p:nvPicPr>
          <p:cNvPr id="13317" name="Picture 8" descr="D:\Blag\Фото, сканы\crys holder\IMG_51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928670"/>
            <a:ext cx="2161309" cy="218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9" name="Picture 4" descr="Strobosco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18" y="3857628"/>
            <a:ext cx="3372707" cy="18533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6000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i="1" dirty="0" smtClean="0">
                <a:solidFill>
                  <a:srgbClr val="C00000"/>
                </a:solidFill>
                <a:latin typeface="Candara" pitchFamily="34" charset="0"/>
              </a:rPr>
              <a:t>Developed X-Ray </a:t>
            </a:r>
            <a:r>
              <a:rPr lang="en-US" sz="2500" b="1" i="1" dirty="0" err="1" smtClean="0">
                <a:solidFill>
                  <a:srgbClr val="C00000"/>
                </a:solidFill>
                <a:latin typeface="Candara" pitchFamily="34" charset="0"/>
              </a:rPr>
              <a:t>acoustooptic</a:t>
            </a:r>
            <a:r>
              <a:rPr lang="en-US" sz="2500" b="1" i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500" b="1" i="1" dirty="0" err="1" smtClean="0">
                <a:solidFill>
                  <a:srgbClr val="C00000"/>
                </a:solidFill>
                <a:latin typeface="Candara" pitchFamily="34" charset="0"/>
              </a:rPr>
              <a:t>difractometer</a:t>
            </a:r>
            <a:endParaRPr lang="ru-RU" sz="2500" b="1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9E23E-B019-4F1B-834B-361E3ABD37F4}" type="slidenum">
              <a:rPr lang="ru-RU" smtClean="0">
                <a:latin typeface="Candara" pitchFamily="34" charset="0"/>
              </a:rPr>
              <a:pPr>
                <a:defRPr/>
              </a:pPr>
              <a:t>10</a:t>
            </a:fld>
            <a:endParaRPr lang="ru-RU">
              <a:latin typeface="Candara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898633"/>
            <a:ext cx="5244043" cy="3101871"/>
            <a:chOff x="107504" y="571480"/>
            <a:chExt cx="5244043" cy="3101871"/>
          </a:xfrm>
        </p:grpSpPr>
        <p:pic>
          <p:nvPicPr>
            <p:cNvPr id="291841" name="Picture 1" descr="C:\Documents and Settings\Administrator\YandexDisk\Sony camera\DSC_0343a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4282" y="571480"/>
              <a:ext cx="5137265" cy="26642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Подзаголовок 2"/>
            <p:cNvSpPr txBox="1">
              <a:spLocks/>
            </p:cNvSpPr>
            <p:nvPr/>
          </p:nvSpPr>
          <p:spPr bwMode="auto">
            <a:xfrm>
              <a:off x="107504" y="3212976"/>
              <a:ext cx="5184576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0404F6"/>
                </a:buClr>
                <a:buSzTx/>
                <a:buFontTx/>
                <a:buNone/>
                <a:tabLst/>
                <a:defRPr/>
              </a:pPr>
              <a:r>
                <a:rPr kumimoji="0" lang="en-US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892"/>
                  </a:solidFill>
                  <a:effectLst/>
                  <a:uLnTx/>
                  <a:uFillTx/>
                  <a:latin typeface="Candara" pitchFamily="34" charset="0"/>
                </a:rPr>
                <a:t>X-Ray </a:t>
              </a:r>
              <a:r>
                <a:rPr kumimoji="0" lang="en-US" alt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54892"/>
                  </a:solidFill>
                  <a:effectLst/>
                  <a:uLnTx/>
                  <a:uFillTx/>
                  <a:latin typeface="Candara" pitchFamily="34" charset="0"/>
                </a:rPr>
                <a:t>acoustooptic</a:t>
              </a:r>
              <a:r>
                <a:rPr kumimoji="0" lang="en-US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54892"/>
                  </a:solidFill>
                  <a:effectLst/>
                  <a:uLnTx/>
                  <a:uFillTx/>
                  <a:latin typeface="Candara" pitchFamily="34" charset="0"/>
                </a:rPr>
                <a:t> </a:t>
              </a:r>
              <a:r>
                <a:rPr kumimoji="0" lang="en-US" alt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54892"/>
                  </a:solidFill>
                  <a:effectLst/>
                  <a:uLnTx/>
                  <a:uFillTx/>
                  <a:latin typeface="Candara" pitchFamily="34" charset="0"/>
                </a:rPr>
                <a:t>diffractometer</a:t>
              </a:r>
              <a:endPara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4892"/>
                </a:solidFill>
                <a:effectLst/>
                <a:uLnTx/>
                <a:uFillTx/>
                <a:latin typeface="Candar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0" y="3780000"/>
            <a:ext cx="39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00" y="3780000"/>
            <a:ext cx="39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428860" y="5357826"/>
            <a:ext cx="72072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43636" y="5357826"/>
            <a:ext cx="71913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Прямоугольник 24"/>
          <p:cNvSpPr>
            <a:spLocks noChangeArrowheads="1"/>
          </p:cNvSpPr>
          <p:nvPr/>
        </p:nvSpPr>
        <p:spPr bwMode="auto">
          <a:xfrm>
            <a:off x="2143108" y="5773756"/>
            <a:ext cx="133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54892"/>
                </a:solidFill>
                <a:latin typeface="Candara" pitchFamily="34" charset="0"/>
              </a:rPr>
              <a:t>10.37 ± 0.08</a:t>
            </a:r>
          </a:p>
        </p:txBody>
      </p:sp>
      <p:sp>
        <p:nvSpPr>
          <p:cNvPr id="31751" name="Прямоугольник 25"/>
          <p:cNvSpPr>
            <a:spLocks noChangeArrowheads="1"/>
          </p:cNvSpPr>
          <p:nvPr/>
        </p:nvSpPr>
        <p:spPr bwMode="auto">
          <a:xfrm>
            <a:off x="5857884" y="5845195"/>
            <a:ext cx="134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ndara" pitchFamily="34" charset="0"/>
              </a:rPr>
              <a:t>10.36 ± 0.09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360000"/>
            <a:ext cx="9144000" cy="504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Comparison of RC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measured </a:t>
            </a:r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by different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ways</a:t>
            </a:r>
            <a:endParaRPr lang="ru-RU" sz="2800" b="1" i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31753" name="Прямоугольник 27"/>
          <p:cNvSpPr>
            <a:spLocks noChangeArrowheads="1"/>
          </p:cNvSpPr>
          <p:nvPr/>
        </p:nvSpPr>
        <p:spPr bwMode="auto">
          <a:xfrm>
            <a:off x="0" y="3467401"/>
            <a:ext cx="1324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Candara" pitchFamily="34" charset="0"/>
              </a:rPr>
              <a:t>LiF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</a:rPr>
              <a:t>200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pic>
        <p:nvPicPr>
          <p:cNvPr id="31754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00" y="792000"/>
            <a:ext cx="39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000" y="792000"/>
            <a:ext cx="396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Прямоугольник 32"/>
          <p:cNvSpPr>
            <a:spLocks noChangeArrowheads="1"/>
          </p:cNvSpPr>
          <p:nvPr/>
        </p:nvSpPr>
        <p:spPr bwMode="auto">
          <a:xfrm>
            <a:off x="0" y="1071546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Si 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(220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</p:txBody>
      </p:sp>
      <p:grpSp>
        <p:nvGrpSpPr>
          <p:cNvPr id="7" name="Группа 20"/>
          <p:cNvGrpSpPr>
            <a:grpSpLocks/>
          </p:cNvGrpSpPr>
          <p:nvPr/>
        </p:nvGrpSpPr>
        <p:grpSpPr bwMode="auto">
          <a:xfrm>
            <a:off x="2254243" y="2376000"/>
            <a:ext cx="1317625" cy="1587"/>
            <a:chOff x="1808163" y="2322513"/>
            <a:chExt cx="1317625" cy="1587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835150" y="2324100"/>
              <a:ext cx="1152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1808163" y="2322513"/>
              <a:ext cx="5048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2620963" y="2322513"/>
              <a:ext cx="5048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9" name="Прямоугольник 39"/>
          <p:cNvSpPr>
            <a:spLocks noChangeArrowheads="1"/>
          </p:cNvSpPr>
          <p:nvPr/>
        </p:nvSpPr>
        <p:spPr bwMode="auto">
          <a:xfrm>
            <a:off x="3025772" y="1987543"/>
            <a:ext cx="111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54892"/>
                </a:solidFill>
                <a:latin typeface="Candara" pitchFamily="34" charset="0"/>
              </a:rPr>
              <a:t>2.23±0.07</a:t>
            </a:r>
          </a:p>
        </p:txBody>
      </p:sp>
      <p:sp>
        <p:nvSpPr>
          <p:cNvPr id="31760" name="Прямоугольник 40"/>
          <p:cNvSpPr>
            <a:spLocks noChangeArrowheads="1"/>
          </p:cNvSpPr>
          <p:nvPr/>
        </p:nvSpPr>
        <p:spPr bwMode="auto">
          <a:xfrm>
            <a:off x="6811986" y="1987543"/>
            <a:ext cx="111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ndara" pitchFamily="34" charset="0"/>
              </a:rPr>
              <a:t>2.20±0.07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854193"/>
            <a:ext cx="144463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363" y="1793875"/>
            <a:ext cx="714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88" y="4913313"/>
            <a:ext cx="1270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Candara" pitchFamily="34" charset="0"/>
            </a:endParaRPr>
          </a:p>
        </p:txBody>
      </p:sp>
      <p:grpSp>
        <p:nvGrpSpPr>
          <p:cNvPr id="30" name="Группа 20"/>
          <p:cNvGrpSpPr>
            <a:grpSpLocks/>
          </p:cNvGrpSpPr>
          <p:nvPr/>
        </p:nvGrpSpPr>
        <p:grpSpPr bwMode="auto">
          <a:xfrm>
            <a:off x="5976000" y="2376000"/>
            <a:ext cx="1317625" cy="1587"/>
            <a:chOff x="1808163" y="2322513"/>
            <a:chExt cx="1317625" cy="1587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835150" y="2324100"/>
              <a:ext cx="1152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1808163" y="2322513"/>
              <a:ext cx="5048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2620963" y="2322513"/>
              <a:ext cx="5048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115615" y="4854589"/>
            <a:ext cx="144463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4357687" y="785795"/>
          <a:ext cx="4429155" cy="3071833"/>
        </p:xfrm>
        <a:graphic>
          <a:graphicData uri="http://schemas.openxmlformats.org/presentationml/2006/ole">
            <p:oleObj spid="_x0000_s100358" name="Graph" r:id="rId4" imgW="4275720" imgH="3024000" progId="Origin50.Graph">
              <p:embed/>
            </p:oleObj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0" y="360000"/>
            <a:ext cx="9144000" cy="504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Evolution of X-Ray rocking curves under ultrasonic loading</a:t>
            </a:r>
          </a:p>
        </p:txBody>
      </p:sp>
      <p:graphicFrame>
        <p:nvGraphicFramePr>
          <p:cNvPr id="65" name="Object 4"/>
          <p:cNvGraphicFramePr>
            <a:graphicFrameLocks noChangeAspect="1"/>
          </p:cNvGraphicFramePr>
          <p:nvPr/>
        </p:nvGraphicFramePr>
        <p:xfrm>
          <a:off x="-37051" y="807052"/>
          <a:ext cx="4591086" cy="3050576"/>
        </p:xfrm>
        <a:graphic>
          <a:graphicData uri="http://schemas.openxmlformats.org/presentationml/2006/ole">
            <p:oleObj spid="_x0000_s100354" name="Graph" r:id="rId5" imgW="4275720" imgH="3024000" progId="Origin50.Graph">
              <p:embed/>
            </p:oleObj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85786" y="1142984"/>
            <a:ext cx="3071834" cy="2161834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25000"/>
                </a:srgbClr>
              </a:gs>
              <a:gs pos="33000">
                <a:srgbClr val="FF9933">
                  <a:alpha val="25000"/>
                </a:srgbClr>
              </a:gs>
              <a:gs pos="66000">
                <a:srgbClr val="FFFF00">
                  <a:alpha val="25000"/>
                </a:srgbClr>
              </a:gs>
              <a:gs pos="100000">
                <a:srgbClr val="18E867">
                  <a:alpha val="25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ndara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00695" y="1142984"/>
            <a:ext cx="857256" cy="23101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ndara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57951" y="1142984"/>
            <a:ext cx="1785950" cy="2310127"/>
          </a:xfrm>
          <a:prstGeom prst="rect">
            <a:avLst/>
          </a:prstGeom>
          <a:solidFill>
            <a:srgbClr val="18E86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ndar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282" y="407194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Amplitude dependence is strongly differ from linear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Maximum amplitude of deformation is achieved in 30-40 minutes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Impossible to use this element to effectively control the parameters of the X-Ray beam</a:t>
            </a:r>
            <a:endParaRPr lang="ru-RU" sz="2400" dirty="0" smtClean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43505" y="1142984"/>
            <a:ext cx="357190" cy="2310127"/>
          </a:xfrm>
          <a:prstGeom prst="rect">
            <a:avLst/>
          </a:prstGeom>
          <a:solidFill>
            <a:srgbClr val="18E86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rmAutofit fontScale="90000"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Candara" panose="020E0502030303020204" pitchFamily="34" charset="0"/>
              </a:rPr>
              <a:t>Electromechanic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X-Ray elements: LiNbO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3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crystals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3388350"/>
            <a:ext cx="4169414" cy="184085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Ferroelectric, </a:t>
            </a:r>
            <a:r>
              <a:rPr lang="en-US" sz="1800" b="1" dirty="0" err="1" smtClean="0">
                <a:solidFill>
                  <a:srgbClr val="154892"/>
                </a:solidFill>
                <a:latin typeface="Candara" panose="020E0502030303020204" pitchFamily="34" charset="0"/>
              </a:rPr>
              <a:t>paraelectric</a:t>
            </a:r>
            <a:endParaRPr lang="ru-RU" sz="1800" b="1" dirty="0" smtClean="0">
              <a:solidFill>
                <a:srgbClr val="154892"/>
              </a:solidFill>
              <a:latin typeface="Candara" panose="020E0502030303020204" pitchFamily="34" charset="0"/>
            </a:endParaRPr>
          </a:p>
          <a:p>
            <a:r>
              <a:rPr lang="en-US" sz="18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Promising material to replace </a:t>
            </a:r>
            <a:r>
              <a:rPr lang="en-US" sz="1800" b="1" dirty="0" err="1" smtClean="0">
                <a:solidFill>
                  <a:srgbClr val="154892"/>
                </a:solidFill>
                <a:latin typeface="Candara" panose="020E0502030303020204" pitchFamily="34" charset="0"/>
              </a:rPr>
              <a:t>piezoceramic</a:t>
            </a:r>
            <a:r>
              <a:rPr lang="en-US" sz="18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(but inferior efficiency)</a:t>
            </a:r>
            <a:endParaRPr lang="ru-RU" sz="1800" b="1" dirty="0" smtClean="0">
              <a:solidFill>
                <a:srgbClr val="154892"/>
              </a:solidFill>
              <a:latin typeface="Candara" panose="020E0502030303020204" pitchFamily="34" charset="0"/>
            </a:endParaRPr>
          </a:p>
          <a:p>
            <a:r>
              <a:rPr lang="en-US" sz="18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Element for Non-mechanical control of X-Ray optics</a:t>
            </a:r>
            <a:endParaRPr lang="ru-RU" sz="18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pic>
        <p:nvPicPr>
          <p:cNvPr id="1027" name="Picture 3" descr="C:\Users\user\Documents\Science\izgib\IMG_20150224_115524498_HD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229200"/>
            <a:ext cx="2437797" cy="1372389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107504" y="4869160"/>
            <a:ext cx="2919833" cy="1830409"/>
            <a:chOff x="5116093" y="1185125"/>
            <a:chExt cx="2919833" cy="1830409"/>
          </a:xfrm>
        </p:grpSpPr>
        <p:sp>
          <p:nvSpPr>
            <p:cNvPr id="1075" name="Rectangle 51" descr="Светлый диагональный 2"/>
            <p:cNvSpPr>
              <a:spLocks noChangeArrowheads="1"/>
            </p:cNvSpPr>
            <p:nvPr/>
          </p:nvSpPr>
          <p:spPr bwMode="auto">
            <a:xfrm rot="16200000">
              <a:off x="6523038" y="1010445"/>
              <a:ext cx="434975" cy="2590800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rot="16200000">
              <a:off x="6730207" y="1360489"/>
              <a:ext cx="1587" cy="251460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9" name="Group 55"/>
            <p:cNvGrpSpPr>
              <a:grpSpLocks/>
            </p:cNvGrpSpPr>
            <p:nvPr/>
          </p:nvGrpSpPr>
          <p:grpSpPr bwMode="auto">
            <a:xfrm rot="16200000">
              <a:off x="6492875" y="1132683"/>
              <a:ext cx="477838" cy="2439987"/>
              <a:chOff x="5948" y="10768"/>
              <a:chExt cx="752" cy="3842"/>
            </a:xfrm>
          </p:grpSpPr>
          <p:sp>
            <p:nvSpPr>
              <p:cNvPr id="1080" name="Line 56"/>
              <p:cNvSpPr>
                <a:spLocks noChangeShapeType="1"/>
              </p:cNvSpPr>
              <p:nvPr/>
            </p:nvSpPr>
            <p:spPr bwMode="auto">
              <a:xfrm>
                <a:off x="5963" y="10768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/>
            </p:nvSpPr>
            <p:spPr bwMode="auto">
              <a:xfrm>
                <a:off x="5963" y="110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/>
            </p:nvSpPr>
            <p:spPr bwMode="auto">
              <a:xfrm>
                <a:off x="5963" y="1125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/>
            </p:nvSpPr>
            <p:spPr bwMode="auto">
              <a:xfrm>
                <a:off x="5963" y="1148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4" name="Line 60"/>
              <p:cNvSpPr>
                <a:spLocks noChangeShapeType="1"/>
              </p:cNvSpPr>
              <p:nvPr/>
            </p:nvSpPr>
            <p:spPr bwMode="auto">
              <a:xfrm>
                <a:off x="5963" y="1172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auto">
              <a:xfrm>
                <a:off x="5963" y="119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6" name="Line 62"/>
              <p:cNvSpPr>
                <a:spLocks noChangeShapeType="1"/>
              </p:cNvSpPr>
              <p:nvPr/>
            </p:nvSpPr>
            <p:spPr bwMode="auto">
              <a:xfrm>
                <a:off x="5963" y="122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7" name="Line 63"/>
              <p:cNvSpPr>
                <a:spLocks noChangeShapeType="1"/>
              </p:cNvSpPr>
              <p:nvPr/>
            </p:nvSpPr>
            <p:spPr bwMode="auto">
              <a:xfrm>
                <a:off x="5962" y="1245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8" name="Line 64"/>
              <p:cNvSpPr>
                <a:spLocks noChangeShapeType="1"/>
              </p:cNvSpPr>
              <p:nvPr/>
            </p:nvSpPr>
            <p:spPr bwMode="auto">
              <a:xfrm>
                <a:off x="5962" y="1269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5962" y="1292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>
                <a:off x="5962" y="131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>
                <a:off x="5962" y="134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>
                <a:off x="5962" y="1364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>
                <a:off x="5948" y="1388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4" name="Line 70"/>
              <p:cNvSpPr>
                <a:spLocks noChangeShapeType="1"/>
              </p:cNvSpPr>
              <p:nvPr/>
            </p:nvSpPr>
            <p:spPr bwMode="auto">
              <a:xfrm>
                <a:off x="5948" y="1413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5" name="Line 71"/>
              <p:cNvSpPr>
                <a:spLocks noChangeShapeType="1"/>
              </p:cNvSpPr>
              <p:nvPr/>
            </p:nvSpPr>
            <p:spPr bwMode="auto">
              <a:xfrm>
                <a:off x="5948" y="143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96" name="Line 72"/>
              <p:cNvSpPr>
                <a:spLocks noChangeShapeType="1"/>
              </p:cNvSpPr>
              <p:nvPr/>
            </p:nvSpPr>
            <p:spPr bwMode="auto">
              <a:xfrm>
                <a:off x="5948" y="146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097" name="Rectangle 73" descr="Светлый диагональный 2"/>
            <p:cNvSpPr>
              <a:spLocks noChangeArrowheads="1"/>
            </p:cNvSpPr>
            <p:nvPr/>
          </p:nvSpPr>
          <p:spPr bwMode="auto">
            <a:xfrm rot="16200000">
              <a:off x="6532563" y="562770"/>
              <a:ext cx="415925" cy="2590800"/>
            </a:xfrm>
            <a:prstGeom prst="rect">
              <a:avLst/>
            </a:prstGeom>
            <a:pattFill prst="ltUpDiag">
              <a:fgClr>
                <a:srgbClr val="80808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 rot="16200000">
              <a:off x="6492875" y="599283"/>
              <a:ext cx="477838" cy="2439987"/>
              <a:chOff x="5948" y="10768"/>
              <a:chExt cx="752" cy="3842"/>
            </a:xfrm>
          </p:grpSpPr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>
                <a:off x="5963" y="10768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>
                <a:off x="5963" y="110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/>
            </p:nvSpPr>
            <p:spPr bwMode="auto">
              <a:xfrm>
                <a:off x="5963" y="1125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>
                <a:off x="5963" y="1148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/>
            </p:nvSpPr>
            <p:spPr bwMode="auto">
              <a:xfrm>
                <a:off x="5963" y="1172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>
                <a:off x="5963" y="119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>
                <a:off x="5963" y="122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/>
            </p:nvSpPr>
            <p:spPr bwMode="auto">
              <a:xfrm>
                <a:off x="5962" y="1245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>
                <a:off x="5962" y="1269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/>
            </p:nvSpPr>
            <p:spPr bwMode="auto">
              <a:xfrm>
                <a:off x="5962" y="1292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9" name="Line 85"/>
              <p:cNvSpPr>
                <a:spLocks noChangeShapeType="1"/>
              </p:cNvSpPr>
              <p:nvPr/>
            </p:nvSpPr>
            <p:spPr bwMode="auto">
              <a:xfrm>
                <a:off x="5962" y="131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5962" y="134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>
                <a:off x="5962" y="1364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2" name="Line 88"/>
              <p:cNvSpPr>
                <a:spLocks noChangeShapeType="1"/>
              </p:cNvSpPr>
              <p:nvPr/>
            </p:nvSpPr>
            <p:spPr bwMode="auto">
              <a:xfrm>
                <a:off x="5948" y="1388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>
                <a:off x="5948" y="14130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>
                <a:off x="5948" y="1436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5" name="Line 91"/>
              <p:cNvSpPr>
                <a:spLocks noChangeShapeType="1"/>
              </p:cNvSpPr>
              <p:nvPr/>
            </p:nvSpPr>
            <p:spPr bwMode="auto">
              <a:xfrm>
                <a:off x="5948" y="14609"/>
                <a:ext cx="7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 rot="16200000">
              <a:off x="6730207" y="303214"/>
              <a:ext cx="1587" cy="251460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13" name="Group 94"/>
            <p:cNvGrpSpPr>
              <a:grpSpLocks/>
            </p:cNvGrpSpPr>
            <p:nvPr/>
          </p:nvGrpSpPr>
          <p:grpSpPr bwMode="auto">
            <a:xfrm rot="16200000">
              <a:off x="6605431" y="1692913"/>
              <a:ext cx="242888" cy="259080"/>
              <a:chOff x="3370" y="2833"/>
              <a:chExt cx="380" cy="408"/>
            </a:xfrm>
          </p:grpSpPr>
          <p:sp>
            <p:nvSpPr>
              <p:cNvPr id="1119" name="Oval 95"/>
              <p:cNvSpPr>
                <a:spLocks noChangeArrowheads="1"/>
              </p:cNvSpPr>
              <p:nvPr/>
            </p:nvSpPr>
            <p:spPr bwMode="auto">
              <a:xfrm>
                <a:off x="3370" y="2861"/>
                <a:ext cx="380" cy="3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20" name="Text Box 96"/>
              <p:cNvSpPr txBox="1">
                <a:spLocks noChangeArrowheads="1"/>
              </p:cNvSpPr>
              <p:nvPr/>
            </p:nvSpPr>
            <p:spPr bwMode="auto">
              <a:xfrm>
                <a:off x="3470" y="2833"/>
                <a:ext cx="190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154892"/>
                    </a:solidFill>
                    <a:effectLst/>
                    <a:latin typeface="Candara" panose="020E0502030303020204" pitchFamily="34" charset="0"/>
                    <a:cs typeface="Arial" pitchFamily="34" charset="0"/>
                  </a:rPr>
                  <a:t>+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154892"/>
                  </a:solidFill>
                  <a:effectLst/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 rot="16200000">
              <a:off x="6611938" y="2221707"/>
              <a:ext cx="241300" cy="241300"/>
              <a:chOff x="3360" y="5091"/>
              <a:chExt cx="380" cy="380"/>
            </a:xfrm>
          </p:grpSpPr>
          <p:sp>
            <p:nvSpPr>
              <p:cNvPr id="1122" name="Oval 98"/>
              <p:cNvSpPr>
                <a:spLocks noChangeArrowheads="1"/>
              </p:cNvSpPr>
              <p:nvPr/>
            </p:nvSpPr>
            <p:spPr bwMode="auto">
              <a:xfrm>
                <a:off x="3360" y="5091"/>
                <a:ext cx="380" cy="38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23" name="Oval 99"/>
              <p:cNvSpPr>
                <a:spLocks noChangeArrowheads="1"/>
              </p:cNvSpPr>
              <p:nvPr/>
            </p:nvSpPr>
            <p:spPr bwMode="auto">
              <a:xfrm>
                <a:off x="3510" y="5241"/>
                <a:ext cx="85" cy="8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116093" y="1863535"/>
              <a:ext cx="202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154892"/>
                  </a:solidFill>
                  <a:latin typeface="Candara" panose="020E0502030303020204" pitchFamily="34" charset="0"/>
                </a:rPr>
                <a:t>̶</a:t>
              </a:r>
              <a:endParaRPr lang="ru-RU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37221" y="1185125"/>
              <a:ext cx="202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54892"/>
                  </a:solidFill>
                  <a:latin typeface="Candara" panose="020E0502030303020204" pitchFamily="34" charset="0"/>
                </a:rPr>
                <a:t>+</a:t>
              </a:r>
              <a:endParaRPr lang="ru-RU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37220" y="2646202"/>
              <a:ext cx="216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54892"/>
                  </a:solidFill>
                  <a:latin typeface="Candara" panose="020E0502030303020204" pitchFamily="34" charset="0"/>
                </a:rPr>
                <a:t>+</a:t>
              </a:r>
              <a:endParaRPr lang="ru-RU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66" name="Picture 4" descr="C:\Users\user\Documents\Science\izgib\linb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3020731" cy="22264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157847" y="5157192"/>
            <a:ext cx="2926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500" i="1" dirty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ru-RU" sz="1500" i="1" dirty="0" smtClean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500" i="1" dirty="0" smtClean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typical arrangement of electrodes in crystal: </a:t>
            </a:r>
            <a:r>
              <a:rPr lang="en-US" sz="1500" i="1" dirty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plates </a:t>
            </a:r>
            <a:r>
              <a:rPr lang="en-US" sz="1500" i="1" dirty="0" smtClean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usually </a:t>
            </a:r>
            <a:r>
              <a:rPr lang="en-US" sz="1500" i="1" dirty="0">
                <a:solidFill>
                  <a:srgbClr val="154892"/>
                </a:solidFill>
                <a:latin typeface="Candara" panose="020E0502030303020204" pitchFamily="34" charset="0"/>
                <a:cs typeface="Times New Roman" pitchFamily="18" charset="0"/>
                <a:sym typeface="Symbol" pitchFamily="18" charset="2"/>
              </a:rPr>
              <a:t>produced separately and fixed to each other, which leads to additional complications in the manufacturing process.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169414" y="908720"/>
            <a:ext cx="4925566" cy="4248472"/>
            <a:chOff x="4169414" y="980728"/>
            <a:chExt cx="4925566" cy="4248472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169414" y="3052899"/>
              <a:ext cx="2232837" cy="977001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dirty="0" smtClean="0">
                  <a:solidFill>
                    <a:srgbClr val="154892"/>
                  </a:solidFill>
                </a:rPr>
                <a:t>The results of the selective chemical etching for different samples: 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(a)</a:t>
              </a:r>
              <a:r>
                <a:rPr lang="en-US" sz="1100" dirty="0" smtClean="0">
                  <a:solidFill>
                    <a:srgbClr val="154892"/>
                  </a:solidFill>
                </a:rPr>
                <a:t> – 30 seconds flash time, 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(b)</a:t>
              </a:r>
              <a:r>
                <a:rPr lang="en-US" sz="1100" dirty="0" smtClean="0">
                  <a:solidFill>
                    <a:srgbClr val="154892"/>
                  </a:solidFill>
                </a:rPr>
                <a:t> – 45 seconds, 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(c)</a:t>
              </a:r>
              <a:r>
                <a:rPr lang="en-US" sz="1100" dirty="0" smtClean="0">
                  <a:solidFill>
                    <a:srgbClr val="154892"/>
                  </a:solidFill>
                </a:rPr>
                <a:t> – 60 seconds, 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(d)</a:t>
              </a:r>
              <a:r>
                <a:rPr lang="en-US" sz="1100" dirty="0" smtClean="0">
                  <a:solidFill>
                    <a:srgbClr val="154892"/>
                  </a:solidFill>
                </a:rPr>
                <a:t> – 90 seconds.</a:t>
              </a:r>
              <a:endParaRPr lang="ru-RU" sz="1100" i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4327494" y="1123581"/>
              <a:ext cx="2030830" cy="1804811"/>
              <a:chOff x="24857513" y="13975307"/>
              <a:chExt cx="2030830" cy="1804811"/>
            </a:xfrm>
          </p:grpSpPr>
          <p:pic>
            <p:nvPicPr>
              <p:cNvPr id="69" name="Picture 155" descr="C:\Users\user\Documents\Science\raciri\bidom_A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885622" y="13975307"/>
                <a:ext cx="1918581" cy="1804811"/>
              </a:xfrm>
              <a:prstGeom prst="rect">
                <a:avLst/>
              </a:prstGeom>
              <a:noFill/>
            </p:spPr>
          </p:pic>
          <p:sp>
            <p:nvSpPr>
              <p:cNvPr id="70" name="Прямоугольник 69"/>
              <p:cNvSpPr/>
              <p:nvPr/>
            </p:nvSpPr>
            <p:spPr>
              <a:xfrm>
                <a:off x="26414639" y="15484302"/>
                <a:ext cx="473704" cy="284503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rgbClr val="154892"/>
                    </a:solidFill>
                    <a:latin typeface="Candara" pitchFamily="34" charset="0"/>
                  </a:rPr>
                  <a:t>(a)</a:t>
                </a:r>
                <a:endParaRPr lang="ru-RU" sz="1000" b="1" i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24857513" y="15445871"/>
                <a:ext cx="769542" cy="299892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 smtClean="0">
                    <a:solidFill>
                      <a:srgbClr val="154892"/>
                    </a:solidFill>
                    <a:latin typeface="Candara" pitchFamily="34" charset="0"/>
                  </a:rPr>
                  <a:t>500 um</a:t>
                </a:r>
                <a:endParaRPr lang="ru-RU" sz="1050" b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6571092" y="2202549"/>
              <a:ext cx="2520000" cy="1152000"/>
              <a:chOff x="24636207" y="15892471"/>
              <a:chExt cx="2523806" cy="1157392"/>
            </a:xfrm>
          </p:grpSpPr>
          <p:pic>
            <p:nvPicPr>
              <p:cNvPr id="73" name="Picture 157" descr="C:\Users\user\Documents\Science\raciri\bidom_C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640460" y="15916443"/>
                <a:ext cx="2450346" cy="1133420"/>
              </a:xfrm>
              <a:prstGeom prst="rect">
                <a:avLst/>
              </a:prstGeom>
              <a:noFill/>
            </p:spPr>
          </p:pic>
          <p:sp>
            <p:nvSpPr>
              <p:cNvPr id="74" name="Прямоугольник 73"/>
              <p:cNvSpPr/>
              <p:nvPr/>
            </p:nvSpPr>
            <p:spPr>
              <a:xfrm>
                <a:off x="26686309" y="15907049"/>
                <a:ext cx="473704" cy="285835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rgbClr val="154892"/>
                    </a:solidFill>
                    <a:latin typeface="Candara" pitchFamily="34" charset="0"/>
                  </a:rPr>
                  <a:t>(c)</a:t>
                </a:r>
                <a:endParaRPr lang="ru-RU" sz="1000" b="1" i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24636207" y="15892471"/>
                <a:ext cx="769543" cy="301296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 smtClean="0">
                    <a:solidFill>
                      <a:srgbClr val="154892"/>
                    </a:solidFill>
                    <a:latin typeface="Candara" pitchFamily="34" charset="0"/>
                  </a:rPr>
                  <a:t>500 um</a:t>
                </a:r>
                <a:endParaRPr lang="ru-RU" sz="1050" b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6577449" y="980728"/>
              <a:ext cx="2517531" cy="1209016"/>
              <a:chOff x="27107468" y="13782965"/>
              <a:chExt cx="2517531" cy="1209016"/>
            </a:xfrm>
          </p:grpSpPr>
          <p:pic>
            <p:nvPicPr>
              <p:cNvPr id="77" name="Picture 156" descr="C:\Users\user\Documents\Science\raciri\bidom_B.jpg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107468" y="13839981"/>
                <a:ext cx="2432326" cy="1152000"/>
              </a:xfrm>
              <a:prstGeom prst="rect">
                <a:avLst/>
              </a:prstGeom>
              <a:noFill/>
            </p:spPr>
          </p:pic>
          <p:sp>
            <p:nvSpPr>
              <p:cNvPr id="78" name="Прямоугольник 77"/>
              <p:cNvSpPr/>
              <p:nvPr/>
            </p:nvSpPr>
            <p:spPr>
              <a:xfrm>
                <a:off x="29151295" y="13813446"/>
                <a:ext cx="473704" cy="284503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rgbClr val="154892"/>
                    </a:solidFill>
                    <a:latin typeface="Candara" pitchFamily="34" charset="0"/>
                  </a:rPr>
                  <a:t>(b)</a:t>
                </a:r>
                <a:endParaRPr lang="ru-RU" sz="1000" b="1" i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27117009" y="13782965"/>
                <a:ext cx="769542" cy="299892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 smtClean="0">
                    <a:solidFill>
                      <a:srgbClr val="154892"/>
                    </a:solidFill>
                    <a:latin typeface="Candara" pitchFamily="34" charset="0"/>
                  </a:rPr>
                  <a:t>500 um</a:t>
                </a:r>
                <a:endParaRPr lang="ru-RU" sz="1050" b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6572082" y="3397146"/>
              <a:ext cx="2520000" cy="1150860"/>
              <a:chOff x="27213419" y="15899642"/>
              <a:chExt cx="2524141" cy="1150860"/>
            </a:xfrm>
          </p:grpSpPr>
          <p:pic>
            <p:nvPicPr>
              <p:cNvPr id="82" name="Picture 154" descr="C:\Users\user\Documents\Science\raciri\bidom_D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213419" y="15899642"/>
                <a:ext cx="2453006" cy="1150860"/>
              </a:xfrm>
              <a:prstGeom prst="rect">
                <a:avLst/>
              </a:prstGeom>
              <a:noFill/>
            </p:spPr>
          </p:pic>
          <p:sp>
            <p:nvSpPr>
              <p:cNvPr id="85" name="Прямоугольник 84"/>
              <p:cNvSpPr/>
              <p:nvPr/>
            </p:nvSpPr>
            <p:spPr>
              <a:xfrm>
                <a:off x="29263856" y="16751210"/>
                <a:ext cx="473704" cy="284503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rgbClr val="154892"/>
                    </a:solidFill>
                    <a:latin typeface="Candara" pitchFamily="34" charset="0"/>
                  </a:rPr>
                  <a:t>(d)</a:t>
                </a:r>
                <a:endParaRPr lang="ru-RU" sz="1000" b="1" i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27237603" y="16688924"/>
                <a:ext cx="973627" cy="299892"/>
              </a:xfrm>
              <a:prstGeom prst="rect">
                <a:avLst/>
              </a:prstGeom>
            </p:spPr>
            <p:txBody>
              <a:bodyPr wrap="square" lIns="129351" tIns="64676" rIns="129351" bIns="64676">
                <a:spAutoFit/>
              </a:bodyPr>
              <a:lstStyle/>
              <a:p>
                <a:pPr algn="ctr">
                  <a:defRPr/>
                </a:pPr>
                <a:r>
                  <a:rPr lang="en-US" sz="1050" b="1" dirty="0" smtClean="0">
                    <a:solidFill>
                      <a:srgbClr val="154892"/>
                    </a:solidFill>
                    <a:latin typeface="Candara" pitchFamily="34" charset="0"/>
                  </a:rPr>
                  <a:t>1000 um</a:t>
                </a:r>
                <a:endParaRPr lang="ru-RU" sz="1050" b="1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88" name="Прямоугольник 87"/>
            <p:cNvSpPr/>
            <p:nvPr/>
          </p:nvSpPr>
          <p:spPr>
            <a:xfrm>
              <a:off x="4228778" y="4590753"/>
              <a:ext cx="4852575" cy="638447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50" baseline="30000" dirty="0" smtClean="0">
                  <a:solidFill>
                    <a:srgbClr val="154892"/>
                  </a:solidFill>
                  <a:latin typeface="Candara" pitchFamily="34" charset="0"/>
                </a:rPr>
                <a:t>1 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F</a:t>
              </a:r>
              <a:r>
                <a:rPr lang="en-US" sz="1050" dirty="0" smtClean="0">
                  <a:solidFill>
                    <a:srgbClr val="154892"/>
                  </a:solidFill>
                </a:rPr>
                <a:t>ormation of Bi-domain structure in a single crystal of lithium </a:t>
              </a:r>
              <a:r>
                <a:rPr lang="en-US" sz="1050" dirty="0" err="1" smtClean="0">
                  <a:solidFill>
                    <a:srgbClr val="154892"/>
                  </a:solidFill>
                </a:rPr>
                <a:t>niobate</a:t>
              </a:r>
              <a:r>
                <a:rPr lang="en-US" sz="1050" dirty="0" smtClean="0">
                  <a:solidFill>
                    <a:srgbClr val="154892"/>
                  </a:solidFill>
                </a:rPr>
                <a:t> plates by pulsed light annealing.</a:t>
              </a:r>
              <a:r>
                <a:rPr lang="ru-RU" sz="1050" dirty="0" smtClean="0">
                  <a:solidFill>
                    <a:srgbClr val="154892"/>
                  </a:solidFill>
                  <a:latin typeface="Candara" pitchFamily="34" charset="0"/>
                </a:rPr>
                <a:t> </a:t>
              </a:r>
              <a:r>
                <a:rPr lang="en-US" sz="1050" dirty="0" err="1" smtClean="0">
                  <a:solidFill>
                    <a:srgbClr val="154892"/>
                  </a:solidFill>
                  <a:latin typeface="Candara" pitchFamily="34" charset="0"/>
                </a:rPr>
                <a:t>V.V.Antipov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,  A.S. </a:t>
              </a:r>
              <a:r>
                <a:rPr lang="en-US" sz="1050" dirty="0" err="1" smtClean="0">
                  <a:solidFill>
                    <a:srgbClr val="154892"/>
                  </a:solidFill>
                  <a:latin typeface="Candara" pitchFamily="34" charset="0"/>
                </a:rPr>
                <a:t>Bikov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, M.D. </a:t>
              </a:r>
              <a:r>
                <a:rPr lang="en-US" sz="1050" dirty="0" err="1" smtClean="0">
                  <a:solidFill>
                    <a:srgbClr val="154892"/>
                  </a:solidFill>
                  <a:latin typeface="Candara" pitchFamily="34" charset="0"/>
                </a:rPr>
                <a:t>Malinkovich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, </a:t>
              </a:r>
              <a:r>
                <a:rPr lang="en-US" sz="1050" dirty="0" err="1" smtClean="0">
                  <a:solidFill>
                    <a:srgbClr val="154892"/>
                  </a:solidFill>
                  <a:latin typeface="Candara" pitchFamily="34" charset="0"/>
                </a:rPr>
                <a:t>Yu.N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. </a:t>
              </a:r>
              <a:r>
                <a:rPr lang="en-US" sz="1050" dirty="0" err="1" smtClean="0">
                  <a:solidFill>
                    <a:srgbClr val="154892"/>
                  </a:solidFill>
                  <a:latin typeface="Candara" pitchFamily="34" charset="0"/>
                </a:rPr>
                <a:t>Parhomenko</a:t>
              </a:r>
              <a:r>
                <a:rPr lang="en-US" sz="1050" dirty="0" smtClean="0">
                  <a:solidFill>
                    <a:srgbClr val="154892"/>
                  </a:solidFill>
                  <a:latin typeface="Candara" pitchFamily="34" charset="0"/>
                </a:rPr>
                <a:t> , 2009</a:t>
              </a:r>
              <a:r>
                <a:rPr lang="ru-RU" sz="1050" dirty="0" smtClean="0">
                  <a:solidFill>
                    <a:srgbClr val="154892"/>
                  </a:solidFill>
                  <a:latin typeface="Candara" pitchFamily="34" charset="0"/>
                </a:rPr>
                <a:t>.</a:t>
              </a:r>
              <a:endParaRPr lang="ru-RU" sz="1050" baseline="30000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228778" y="980728"/>
              <a:ext cx="4852575" cy="4248472"/>
            </a:xfrm>
            <a:prstGeom prst="roundRect">
              <a:avLst>
                <a:gd name="adj" fmla="val 2217"/>
              </a:avLst>
            </a:prstGeom>
            <a:solidFill>
              <a:srgbClr val="154892">
                <a:alpha val="15000"/>
              </a:srgbClr>
            </a:solidFill>
            <a:ln w="19050">
              <a:solidFill>
                <a:srgbClr val="1548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Содержимое 2"/>
          <p:cNvSpPr txBox="1">
            <a:spLocks/>
          </p:cNvSpPr>
          <p:nvPr/>
        </p:nvSpPr>
        <p:spPr>
          <a:xfrm>
            <a:off x="1105123" y="3044396"/>
            <a:ext cx="2530773" cy="456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LiNbO</a:t>
            </a:r>
            <a:r>
              <a:rPr lang="en-US" sz="2000" b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crystals:</a:t>
            </a:r>
            <a:endParaRPr lang="ru-RU" sz="20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6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0000"/>
            <a:ext cx="9144000" cy="561502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itchFamily="18" charset="0"/>
              </a:rPr>
              <a:t>Bi-domain X-Ray element</a:t>
            </a:r>
            <a:endParaRPr lang="ru-RU" sz="2800" b="1" i="1" baseline="-25000" dirty="0">
              <a:solidFill>
                <a:srgbClr val="C00000"/>
              </a:solidFill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2027526" y="1073891"/>
            <a:ext cx="680646" cy="68637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13788">
              <a:spcAft>
                <a:spcPts val="707"/>
              </a:spcAft>
            </a:pPr>
            <a:r>
              <a:rPr lang="ru-RU" sz="1700" b="1" dirty="0">
                <a:solidFill>
                  <a:srgbClr val="0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2631" y="3760513"/>
            <a:ext cx="3096047" cy="1063288"/>
            <a:chOff x="2170167" y="21865662"/>
            <a:chExt cx="5998841" cy="1699603"/>
          </a:xfrm>
        </p:grpSpPr>
        <p:sp>
          <p:nvSpPr>
            <p:cNvPr id="8" name="Rectangle 5" descr="50%"/>
            <p:cNvSpPr>
              <a:spLocks noChangeArrowheads="1"/>
            </p:cNvSpPr>
            <p:nvPr/>
          </p:nvSpPr>
          <p:spPr bwMode="auto">
            <a:xfrm>
              <a:off x="2170167" y="21865662"/>
              <a:ext cx="4793264" cy="169960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rgbClr val="C00000"/>
              </a:solidFill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Candara" panose="020E0502030303020204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338809" y="22155841"/>
              <a:ext cx="1830199" cy="1029676"/>
            </a:xfrm>
            <a:prstGeom prst="rect">
              <a:avLst/>
            </a:prstGeom>
            <a:gradFill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65000"/>
                    <a:lumOff val="0"/>
                  </a:schemeClr>
                </a:gs>
              </a:gsLst>
              <a:lin ang="5400000" scaled="1"/>
            </a:gra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>
                <a:latin typeface="Candara" panose="020E0502030303020204" pitchFamily="34" charset="0"/>
              </a:endParaRP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57795" y="4046198"/>
            <a:ext cx="883318" cy="52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707"/>
              </a:spcAft>
            </a:pP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Si</a:t>
            </a:r>
            <a:endParaRPr lang="ru-RU" sz="2000" dirty="0">
              <a:solidFill>
                <a:srgbClr val="C00000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15" name="Picture 39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583"/>
          <a:stretch>
            <a:fillRect/>
          </a:stretch>
        </p:blipFill>
        <p:spPr bwMode="auto">
          <a:xfrm>
            <a:off x="3594495" y="3717032"/>
            <a:ext cx="5523581" cy="1301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5496" y="1391123"/>
            <a:ext cx="4986773" cy="1101773"/>
            <a:chOff x="2105840" y="20213383"/>
            <a:chExt cx="6171004" cy="1338724"/>
          </a:xfrm>
        </p:grpSpPr>
        <p:pic>
          <p:nvPicPr>
            <p:cNvPr id="19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49372B"/>
                </a:clrFrom>
                <a:clrTo>
                  <a:srgbClr val="49372B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2820"/>
            <a:stretch>
              <a:fillRect/>
            </a:stretch>
          </p:blipFill>
          <p:spPr bwMode="auto">
            <a:xfrm>
              <a:off x="2105840" y="20250081"/>
              <a:ext cx="5992788" cy="130202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6293919" y="20213383"/>
              <a:ext cx="1982925" cy="8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3788" algn="just">
                <a:spcAft>
                  <a:spcPts val="707"/>
                </a:spcAft>
              </a:pPr>
              <a:r>
                <a:rPr lang="en-US" sz="2800" b="1" dirty="0" err="1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LiNbO</a:t>
              </a:r>
              <a:r>
                <a:rPr lang="ru-RU" sz="2800" b="1" baseline="-25000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70239" y="2691883"/>
            <a:ext cx="4589433" cy="665109"/>
          </a:xfrm>
          <a:prstGeom prst="roundRect">
            <a:avLst>
              <a:gd name="adj" fmla="val 8963"/>
            </a:avLst>
          </a:prstGeom>
          <a:solidFill>
            <a:srgbClr val="154892">
              <a:alpha val="15000"/>
            </a:srgbClr>
          </a:solidFill>
          <a:ln w="19050">
            <a:solidFill>
              <a:srgbClr val="154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rtlCol="0" anchor="ctr"/>
          <a:lstStyle/>
          <a:p>
            <a:pPr indent="-485066" algn="ctr"/>
            <a:r>
              <a:rPr lang="en-US" sz="2000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Bi-domain crystal element of </a:t>
            </a:r>
            <a:r>
              <a:rPr lang="en-US" sz="2000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LiNbO</a:t>
            </a:r>
            <a:r>
              <a:rPr lang="en-US" sz="2000" i="1" baseline="-25000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3</a:t>
            </a:r>
            <a:r>
              <a:rPr lang="en-US" sz="2000" i="1" baseline="-25000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 </a:t>
            </a:r>
            <a:r>
              <a:rPr lang="en-US" sz="2000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;</a:t>
            </a:r>
            <a:r>
              <a:rPr lang="ru-RU" sz="2000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  </a:t>
            </a:r>
            <a:endParaRPr lang="en-US" sz="2000" i="1" dirty="0" smtClean="0">
              <a:solidFill>
                <a:srgbClr val="154892"/>
              </a:solidFill>
              <a:latin typeface="Candara" panose="020E0502030303020204" pitchFamily="34" charset="0"/>
              <a:ea typeface="Calibri"/>
              <a:cs typeface="Times New Roman"/>
              <a:sym typeface="Symbol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308304" y="3836570"/>
            <a:ext cx="1643769" cy="1104598"/>
            <a:chOff x="7235033" y="25332860"/>
            <a:chExt cx="1643769" cy="1104598"/>
          </a:xfrm>
        </p:grpSpPr>
        <p:grpSp>
          <p:nvGrpSpPr>
            <p:cNvPr id="25" name="Group 48"/>
            <p:cNvGrpSpPr>
              <a:grpSpLocks/>
            </p:cNvGrpSpPr>
            <p:nvPr/>
          </p:nvGrpSpPr>
          <p:grpSpPr bwMode="auto">
            <a:xfrm>
              <a:off x="7623501" y="25788447"/>
              <a:ext cx="1083618" cy="649011"/>
              <a:chOff x="49956" y="27804"/>
              <a:chExt cx="6883" cy="2762"/>
            </a:xfrm>
          </p:grpSpPr>
          <p:cxnSp>
            <p:nvCxnSpPr>
              <p:cNvPr id="29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49956" y="27804"/>
                <a:ext cx="3054" cy="2762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47"/>
              <p:cNvCxnSpPr>
                <a:cxnSpLocks noChangeShapeType="1"/>
              </p:cNvCxnSpPr>
              <p:nvPr/>
            </p:nvCxnSpPr>
            <p:spPr bwMode="auto">
              <a:xfrm>
                <a:off x="53010" y="27804"/>
                <a:ext cx="3829" cy="1"/>
              </a:xfrm>
              <a:prstGeom prst="straightConnector1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235033" y="25692934"/>
              <a:ext cx="923689" cy="40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3788">
                <a:spcAft>
                  <a:spcPts val="707"/>
                </a:spcAft>
              </a:pPr>
              <a:r>
                <a:rPr lang="en-US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[1</a:t>
              </a:r>
              <a:r>
                <a:rPr lang="ru-RU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11</a:t>
              </a:r>
              <a:r>
                <a:rPr lang="en-US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]</a:t>
              </a:r>
              <a:endParaRPr lang="ru-RU" sz="18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7834373" y="25436571"/>
              <a:ext cx="1044429" cy="39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3788">
                <a:spcAft>
                  <a:spcPts val="707"/>
                </a:spcAft>
              </a:pPr>
              <a:r>
                <a:rPr lang="en-US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[1</a:t>
              </a:r>
              <a:r>
                <a:rPr lang="ru-RU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1</a:t>
              </a:r>
              <a:r>
                <a:rPr lang="en-US" sz="18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0]</a:t>
              </a:r>
              <a:endParaRPr lang="ru-RU" sz="18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7495634" y="25332860"/>
              <a:ext cx="845944" cy="536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3788" algn="just">
                <a:spcAft>
                  <a:spcPts val="707"/>
                </a:spcAft>
              </a:pPr>
              <a:r>
                <a:rPr lang="en-US" sz="2400" b="1" dirty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Si</a:t>
              </a:r>
              <a:endParaRPr lang="ru-RU" sz="18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144457" y="4087018"/>
            <a:ext cx="1467591" cy="56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3788" algn="ctr">
              <a:spcAft>
                <a:spcPts val="707"/>
              </a:spcAft>
            </a:pPr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LiNbO</a:t>
            </a:r>
            <a:r>
              <a:rPr lang="ru-RU" sz="2800" b="1" baseline="-250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3</a:t>
            </a:r>
            <a:endParaRPr lang="ru-RU" sz="2000" dirty="0">
              <a:solidFill>
                <a:srgbClr val="C00000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0599" y="3947483"/>
            <a:ext cx="1467591" cy="78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3788" algn="ctr">
              <a:spcAft>
                <a:spcPts val="707"/>
              </a:spcAft>
            </a:pPr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LiNbO</a:t>
            </a:r>
            <a:r>
              <a:rPr lang="ru-RU" sz="2800" b="1" baseline="-250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3</a:t>
            </a:r>
            <a:endParaRPr lang="ru-RU" sz="2000" dirty="0">
              <a:solidFill>
                <a:srgbClr val="C00000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239" y="4926234"/>
            <a:ext cx="3349633" cy="1599110"/>
          </a:xfrm>
          <a:prstGeom prst="roundRect">
            <a:avLst>
              <a:gd name="adj" fmla="val 8963"/>
            </a:avLst>
          </a:prstGeom>
          <a:solidFill>
            <a:srgbClr val="154892">
              <a:alpha val="15000"/>
            </a:srgbClr>
          </a:solidFill>
          <a:ln w="19050">
            <a:solidFill>
              <a:srgbClr val="154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rtlCol="0" anchor="ctr"/>
          <a:lstStyle/>
          <a:p>
            <a:pPr indent="-485066" algn="ctr"/>
            <a:r>
              <a:rPr lang="ru-RU" b="1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(</a:t>
            </a:r>
            <a:r>
              <a:rPr lang="en-US" b="1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b</a:t>
            </a:r>
            <a:r>
              <a:rPr lang="ru-RU" b="1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)</a:t>
            </a:r>
            <a:r>
              <a:rPr lang="ru-RU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 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Schematic representation of a controlled element, consisting of bi-domain element (</a:t>
            </a:r>
            <a:r>
              <a:rPr lang="en-US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LiNbO</a:t>
            </a:r>
            <a:r>
              <a:rPr lang="en-US" i="1" baseline="-25000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3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) and the </a:t>
            </a:r>
            <a:r>
              <a:rPr lang="en-US" i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X-Ray</a:t>
            </a:r>
            <a:r>
              <a:rPr lang="en-US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 crystal (Silicon); 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88024" y="5393233"/>
            <a:ext cx="4084953" cy="665109"/>
          </a:xfrm>
          <a:prstGeom prst="roundRect">
            <a:avLst>
              <a:gd name="adj" fmla="val 8963"/>
            </a:avLst>
          </a:prstGeom>
          <a:solidFill>
            <a:srgbClr val="154892">
              <a:alpha val="15000"/>
            </a:srgbClr>
          </a:solidFill>
          <a:ln w="19050">
            <a:solidFill>
              <a:srgbClr val="154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rtlCol="0" anchor="ctr"/>
          <a:lstStyle/>
          <a:p>
            <a:pPr indent="-485066" algn="ctr"/>
            <a:r>
              <a:rPr lang="en-US" sz="2000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Ready-for-work controlled element.</a:t>
            </a:r>
            <a:endParaRPr lang="ru-RU" sz="2000" i="1" dirty="0">
              <a:solidFill>
                <a:srgbClr val="154892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67120" y="2691883"/>
            <a:ext cx="4084953" cy="665109"/>
          </a:xfrm>
          <a:prstGeom prst="roundRect">
            <a:avLst>
              <a:gd name="adj" fmla="val 8963"/>
            </a:avLst>
          </a:prstGeom>
          <a:solidFill>
            <a:srgbClr val="154892">
              <a:alpha val="15000"/>
            </a:srgbClr>
          </a:solidFill>
          <a:ln w="19050">
            <a:solidFill>
              <a:srgbClr val="154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rtlCol="0" anchor="ctr"/>
          <a:lstStyle/>
          <a:p>
            <a:pPr indent="-485066" algn="ctr"/>
            <a:r>
              <a:rPr lang="en-US" sz="2000" i="1" dirty="0" smtClean="0">
                <a:solidFill>
                  <a:srgbClr val="154892"/>
                </a:solidFill>
                <a:latin typeface="Candara" panose="020E0502030303020204" pitchFamily="34" charset="0"/>
                <a:ea typeface="Calibri"/>
                <a:cs typeface="Times New Roman"/>
                <a:sym typeface="Symbol"/>
              </a:rPr>
              <a:t>Silicon crystal (X-Ray element)</a:t>
            </a:r>
            <a:endParaRPr lang="ru-RU" sz="2000" i="1" dirty="0">
              <a:solidFill>
                <a:srgbClr val="154892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pic>
        <p:nvPicPr>
          <p:cNvPr id="89090" name="Picture 2" descr="http://3.14.by/files/si/si_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980728"/>
            <a:ext cx="2103264" cy="158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7674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165859" y="980728"/>
            <a:ext cx="8727485" cy="4333884"/>
            <a:chOff x="9698178" y="20127754"/>
            <a:chExt cx="10591637" cy="507974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698178" y="20127754"/>
              <a:ext cx="10591637" cy="4511313"/>
              <a:chOff x="368279" y="712689"/>
              <a:chExt cx="7480893" cy="3191010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368279" y="1032319"/>
                <a:ext cx="7480893" cy="2871380"/>
                <a:chOff x="368279" y="1032319"/>
                <a:chExt cx="7480893" cy="2871380"/>
              </a:xfrm>
            </p:grpSpPr>
            <p:sp>
              <p:nvSpPr>
                <p:cNvPr id="28" name="Oval 68"/>
                <p:cNvSpPr>
                  <a:spLocks noChangeAspect="1" noChangeArrowheads="1"/>
                </p:cNvSpPr>
                <p:nvPr/>
              </p:nvSpPr>
              <p:spPr bwMode="auto">
                <a:xfrm rot="19200000">
                  <a:off x="5268885" y="2097124"/>
                  <a:ext cx="1009650" cy="995363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 cap="rnd">
                  <a:solidFill>
                    <a:schemeClr val="tx2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29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1635" y="2454312"/>
                  <a:ext cx="979487" cy="3556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0" name="Rectangle 66"/>
                <p:cNvSpPr>
                  <a:spLocks noChangeAspect="1" noChangeArrowheads="1"/>
                </p:cNvSpPr>
                <p:nvPr/>
              </p:nvSpPr>
              <p:spPr bwMode="auto">
                <a:xfrm rot="19200000">
                  <a:off x="2062135" y="2944849"/>
                  <a:ext cx="715962" cy="350838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1" name="Oval 65"/>
                <p:cNvSpPr>
                  <a:spLocks noChangeAspect="1" noChangeArrowheads="1"/>
                </p:cNvSpPr>
                <p:nvPr/>
              </p:nvSpPr>
              <p:spPr bwMode="auto">
                <a:xfrm rot="19200000">
                  <a:off x="2516160" y="2128874"/>
                  <a:ext cx="1008062" cy="99695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2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119535" y="2319374"/>
                  <a:ext cx="217487" cy="62071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3" name="Line 63"/>
                <p:cNvSpPr>
                  <a:spLocks noChangeShapeType="1"/>
                </p:cNvSpPr>
                <p:nvPr/>
              </p:nvSpPr>
              <p:spPr bwMode="auto">
                <a:xfrm rot="19200000">
                  <a:off x="2195485" y="3143287"/>
                  <a:ext cx="1587" cy="10160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4" name="Line 62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2303435" y="3270287"/>
                  <a:ext cx="1587" cy="100012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5" name="Rectangle 61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030260" y="2105062"/>
                  <a:ext cx="712787" cy="179863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6" name="Rectangle 60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2049435" y="3055974"/>
                  <a:ext cx="92075" cy="51435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7" name="AutoShape 59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979460" y="2273337"/>
                  <a:ext cx="534987" cy="105568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8" name="Rectangle 58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396972" y="3043274"/>
                  <a:ext cx="577850" cy="77311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39" name="AutoShape 57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138210" y="2597187"/>
                  <a:ext cx="238125" cy="454025"/>
                </a:xfrm>
                <a:prstGeom prst="roundRect">
                  <a:avLst>
                    <a:gd name="adj" fmla="val 40394"/>
                  </a:avLst>
                </a:prstGeom>
                <a:solidFill>
                  <a:schemeClr val="accent5"/>
                </a:solidFill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0" name="AutoShape 56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022322" y="2308262"/>
                  <a:ext cx="238125" cy="701675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58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1" name="Line 47"/>
                <p:cNvSpPr>
                  <a:spLocks noChangeAspect="1" noChangeShapeType="1"/>
                </p:cNvSpPr>
                <p:nvPr/>
              </p:nvSpPr>
              <p:spPr bwMode="auto">
                <a:xfrm rot="19541364">
                  <a:off x="2028797" y="3348074"/>
                  <a:ext cx="3175" cy="157163"/>
                </a:xfrm>
                <a:prstGeom prst="line">
                  <a:avLst/>
                </a:prstGeom>
                <a:noFill/>
                <a:ln w="222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2" name="Line 46"/>
                <p:cNvSpPr>
                  <a:spLocks noChangeAspect="1" noChangeShapeType="1"/>
                </p:cNvSpPr>
                <p:nvPr/>
              </p:nvSpPr>
              <p:spPr bwMode="auto">
                <a:xfrm rot="19541364">
                  <a:off x="1557310" y="3662399"/>
                  <a:ext cx="1587" cy="158750"/>
                </a:xfrm>
                <a:prstGeom prst="line">
                  <a:avLst/>
                </a:prstGeom>
                <a:noFill/>
                <a:ln w="222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3" name="AutoShape 45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741460" y="3611599"/>
                  <a:ext cx="301625" cy="2127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5">
                    <a:lumMod val="50000"/>
                  </a:scheme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4" name="Rectangle 44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581122" y="3748124"/>
                  <a:ext cx="684213" cy="8255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22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5" name="Oval 43"/>
                <p:cNvSpPr>
                  <a:spLocks noChangeAspect="1" noChangeArrowheads="1"/>
                </p:cNvSpPr>
                <p:nvPr/>
              </p:nvSpPr>
              <p:spPr bwMode="auto">
                <a:xfrm rot="19541364">
                  <a:off x="1723997" y="3519524"/>
                  <a:ext cx="171450" cy="17145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6" name="Line 42"/>
                <p:cNvSpPr>
                  <a:spLocks noChangeAspect="1" noChangeShapeType="1"/>
                </p:cNvSpPr>
                <p:nvPr/>
              </p:nvSpPr>
              <p:spPr bwMode="auto">
                <a:xfrm rot="19541364">
                  <a:off x="1582710" y="2879762"/>
                  <a:ext cx="4762" cy="79216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prstDash val="sysDash"/>
                  <a:round/>
                  <a:headEnd/>
                  <a:tailEnd type="stealth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7" name="Freeform 41"/>
                <p:cNvSpPr>
                  <a:spLocks noChangeAspect="1"/>
                </p:cNvSpPr>
                <p:nvPr/>
              </p:nvSpPr>
              <p:spPr bwMode="auto">
                <a:xfrm rot="19200000">
                  <a:off x="1606522" y="2948024"/>
                  <a:ext cx="1847850" cy="177800"/>
                </a:xfrm>
                <a:custGeom>
                  <a:avLst/>
                  <a:gdLst/>
                  <a:ahLst/>
                  <a:cxnLst>
                    <a:cxn ang="0">
                      <a:pos x="1128" y="0"/>
                    </a:cxn>
                    <a:cxn ang="0">
                      <a:pos x="0" y="75"/>
                    </a:cxn>
                    <a:cxn ang="0">
                      <a:pos x="1563" y="150"/>
                    </a:cxn>
                    <a:cxn ang="0">
                      <a:pos x="1128" y="0"/>
                    </a:cxn>
                  </a:cxnLst>
                  <a:rect l="0" t="0" r="r" b="b"/>
                  <a:pathLst>
                    <a:path w="1563" h="150">
                      <a:moveTo>
                        <a:pt x="1128" y="0"/>
                      </a:moveTo>
                      <a:lnTo>
                        <a:pt x="0" y="75"/>
                      </a:lnTo>
                      <a:lnTo>
                        <a:pt x="1563" y="150"/>
                      </a:lnTo>
                      <a:lnTo>
                        <a:pt x="112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8" name="Line 40"/>
                <p:cNvSpPr>
                  <a:spLocks noChangeAspect="1" noChangeShapeType="1"/>
                </p:cNvSpPr>
                <p:nvPr/>
              </p:nvSpPr>
              <p:spPr bwMode="auto">
                <a:xfrm rot="3000000">
                  <a:off x="2717772" y="1520862"/>
                  <a:ext cx="1587" cy="2719388"/>
                </a:xfrm>
                <a:prstGeom prst="line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49" name="Line 39"/>
                <p:cNvSpPr>
                  <a:spLocks noChangeShapeType="1"/>
                </p:cNvSpPr>
                <p:nvPr/>
              </p:nvSpPr>
              <p:spPr bwMode="auto">
                <a:xfrm rot="20400000">
                  <a:off x="2997172" y="1725649"/>
                  <a:ext cx="4763" cy="1751013"/>
                </a:xfrm>
                <a:prstGeom prst="line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0" name="Line 34"/>
                <p:cNvSpPr>
                  <a:spLocks noChangeAspect="1" noChangeShapeType="1"/>
                </p:cNvSpPr>
                <p:nvPr/>
              </p:nvSpPr>
              <p:spPr bwMode="auto">
                <a:xfrm rot="19200000">
                  <a:off x="3374997" y="1749462"/>
                  <a:ext cx="2111375" cy="1751012"/>
                </a:xfrm>
                <a:prstGeom prst="line">
                  <a:avLst/>
                </a:prstGeom>
                <a:noFill/>
                <a:ln w="31750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1" name="Line 33"/>
                <p:cNvSpPr>
                  <a:spLocks noChangeAspect="1" noChangeShapeType="1"/>
                </p:cNvSpPr>
                <p:nvPr/>
              </p:nvSpPr>
              <p:spPr bwMode="auto">
                <a:xfrm rot="19200000">
                  <a:off x="5595910" y="2082837"/>
                  <a:ext cx="1666875" cy="15875"/>
                </a:xfrm>
                <a:prstGeom prst="line">
                  <a:avLst/>
                </a:prstGeom>
                <a:noFill/>
                <a:ln w="31750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2" name="Line 3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4472754" y="653293"/>
                  <a:ext cx="1587" cy="3952875"/>
                </a:xfrm>
                <a:prstGeom prst="line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5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6698823" y="1193837"/>
                  <a:ext cx="744941" cy="562737"/>
                  <a:chOff x="7346" y="893"/>
                  <a:chExt cx="629" cy="479"/>
                </a:xfrm>
                <a:solidFill>
                  <a:schemeClr val="accent5">
                    <a:lumMod val="60000"/>
                    <a:lumOff val="40000"/>
                  </a:schemeClr>
                </a:solidFill>
              </p:grpSpPr>
              <p:sp>
                <p:nvSpPr>
                  <p:cNvPr id="71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 rot="19200000">
                    <a:off x="7346" y="1192"/>
                    <a:ext cx="418" cy="180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500" b="1" dirty="0">
                      <a:solidFill>
                        <a:schemeClr val="tx2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7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 rot="19200000">
                    <a:off x="7675" y="893"/>
                    <a:ext cx="300" cy="31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500" b="1" dirty="0">
                      <a:solidFill>
                        <a:schemeClr val="tx2"/>
                      </a:solidFill>
                      <a:latin typeface="Candara" panose="020E0502030303020204" pitchFamily="34" charset="0"/>
                    </a:endParaRPr>
                  </a:p>
                </p:txBody>
              </p:sp>
            </p:grpSp>
            <p:sp>
              <p:nvSpPr>
                <p:cNvPr id="54" name="Rectangle 32"/>
                <p:cNvSpPr>
                  <a:spLocks noChangeAspect="1" noChangeArrowheads="1"/>
                </p:cNvSpPr>
                <p:nvPr/>
              </p:nvSpPr>
              <p:spPr bwMode="auto">
                <a:xfrm rot="3859733">
                  <a:off x="5220912" y="2220783"/>
                  <a:ext cx="657877" cy="76526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72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grpSp>
              <p:nvGrpSpPr>
                <p:cNvPr id="55" name="Группа 5"/>
                <p:cNvGrpSpPr/>
                <p:nvPr/>
              </p:nvGrpSpPr>
              <p:grpSpPr>
                <a:xfrm rot="10800000">
                  <a:off x="5143504" y="1326277"/>
                  <a:ext cx="431835" cy="739043"/>
                  <a:chOff x="4841418" y="4064395"/>
                  <a:chExt cx="431835" cy="739043"/>
                </a:xfrm>
              </p:grpSpPr>
              <p:sp>
                <p:nvSpPr>
                  <p:cNvPr id="69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5011346" y="4064395"/>
                    <a:ext cx="261907" cy="739043"/>
                  </a:xfrm>
                  <a:custGeom>
                    <a:avLst/>
                    <a:gdLst/>
                    <a:ahLst/>
                    <a:cxnLst>
                      <a:cxn ang="0">
                        <a:pos x="108" y="387"/>
                      </a:cxn>
                      <a:cxn ang="0">
                        <a:pos x="90" y="294"/>
                      </a:cxn>
                      <a:cxn ang="0">
                        <a:pos x="123" y="198"/>
                      </a:cxn>
                      <a:cxn ang="0">
                        <a:pos x="129" y="90"/>
                      </a:cxn>
                      <a:cxn ang="0">
                        <a:pos x="90" y="12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134" h="387">
                        <a:moveTo>
                          <a:pt x="108" y="387"/>
                        </a:moveTo>
                        <a:cubicBezTo>
                          <a:pt x="98" y="356"/>
                          <a:pt x="88" y="325"/>
                          <a:pt x="90" y="294"/>
                        </a:cubicBezTo>
                        <a:cubicBezTo>
                          <a:pt x="92" y="263"/>
                          <a:pt x="117" y="232"/>
                          <a:pt x="123" y="198"/>
                        </a:cubicBezTo>
                        <a:cubicBezTo>
                          <a:pt x="129" y="164"/>
                          <a:pt x="134" y="121"/>
                          <a:pt x="129" y="90"/>
                        </a:cubicBezTo>
                        <a:cubicBezTo>
                          <a:pt x="124" y="59"/>
                          <a:pt x="111" y="24"/>
                          <a:pt x="90" y="12"/>
                        </a:cubicBezTo>
                        <a:cubicBezTo>
                          <a:pt x="69" y="0"/>
                          <a:pt x="34" y="9"/>
                          <a:pt x="0" y="18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500" b="1" dirty="0">
                      <a:solidFill>
                        <a:schemeClr val="tx2"/>
                      </a:solidFill>
                      <a:latin typeface="Candara" panose="020E0502030303020204" pitchFamily="34" charset="0"/>
                    </a:endParaRPr>
                  </a:p>
                </p:txBody>
              </p:sp>
              <p:sp>
                <p:nvSpPr>
                  <p:cNvPr id="7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4841418" y="4099320"/>
                    <a:ext cx="360397" cy="514853"/>
                  </a:xfrm>
                  <a:custGeom>
                    <a:avLst/>
                    <a:gdLst/>
                    <a:ahLst/>
                    <a:cxnLst>
                      <a:cxn ang="0">
                        <a:pos x="243" y="351"/>
                      </a:cxn>
                      <a:cxn ang="0">
                        <a:pos x="210" y="301"/>
                      </a:cxn>
                      <a:cxn ang="0">
                        <a:pos x="110" y="255"/>
                      </a:cxn>
                      <a:cxn ang="0">
                        <a:pos x="21" y="146"/>
                      </a:cxn>
                      <a:cxn ang="0">
                        <a:pos x="9" y="51"/>
                      </a:cxn>
                      <a:cxn ang="0">
                        <a:pos x="75" y="0"/>
                      </a:cxn>
                    </a:cxnLst>
                    <a:rect l="0" t="0" r="r" b="b"/>
                    <a:pathLst>
                      <a:path w="243" h="351">
                        <a:moveTo>
                          <a:pt x="243" y="351"/>
                        </a:moveTo>
                        <a:cubicBezTo>
                          <a:pt x="238" y="334"/>
                          <a:pt x="233" y="318"/>
                          <a:pt x="210" y="301"/>
                        </a:cubicBezTo>
                        <a:cubicBezTo>
                          <a:pt x="188" y="285"/>
                          <a:pt x="141" y="281"/>
                          <a:pt x="110" y="255"/>
                        </a:cubicBezTo>
                        <a:cubicBezTo>
                          <a:pt x="78" y="228"/>
                          <a:pt x="38" y="180"/>
                          <a:pt x="21" y="146"/>
                        </a:cubicBezTo>
                        <a:cubicBezTo>
                          <a:pt x="4" y="112"/>
                          <a:pt x="0" y="75"/>
                          <a:pt x="9" y="51"/>
                        </a:cubicBezTo>
                        <a:cubicBezTo>
                          <a:pt x="18" y="27"/>
                          <a:pt x="61" y="11"/>
                          <a:pt x="75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500" b="1" dirty="0">
                      <a:solidFill>
                        <a:schemeClr val="tx2"/>
                      </a:solidFill>
                      <a:latin typeface="Candara" panose="020E0502030303020204" pitchFamily="34" charset="0"/>
                    </a:endParaRPr>
                  </a:p>
                </p:txBody>
              </p:sp>
            </p:grpSp>
            <p:sp>
              <p:nvSpPr>
                <p:cNvPr id="56" name="Rectangle 21"/>
                <p:cNvSpPr>
                  <a:spLocks noChangeAspect="1" noChangeArrowheads="1"/>
                </p:cNvSpPr>
                <p:nvPr/>
              </p:nvSpPr>
              <p:spPr bwMode="auto">
                <a:xfrm rot="3943156">
                  <a:off x="5648198" y="2578295"/>
                  <a:ext cx="251026" cy="45719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7" name="Freeform 15"/>
                <p:cNvSpPr>
                  <a:spLocks noChangeAspect="1"/>
                </p:cNvSpPr>
                <p:nvPr/>
              </p:nvSpPr>
              <p:spPr bwMode="auto">
                <a:xfrm rot="3249602">
                  <a:off x="1196947" y="3203612"/>
                  <a:ext cx="738187" cy="115888"/>
                </a:xfrm>
                <a:custGeom>
                  <a:avLst/>
                  <a:gdLst/>
                  <a:ahLst/>
                  <a:cxnLst>
                    <a:cxn ang="0">
                      <a:pos x="0" y="691"/>
                    </a:cxn>
                    <a:cxn ang="0">
                      <a:pos x="203" y="16"/>
                    </a:cxn>
                    <a:cxn ang="0">
                      <a:pos x="473" y="699"/>
                    </a:cxn>
                    <a:cxn ang="0">
                      <a:pos x="713" y="9"/>
                    </a:cxn>
                    <a:cxn ang="0">
                      <a:pos x="945" y="699"/>
                    </a:cxn>
                    <a:cxn ang="0">
                      <a:pos x="1178" y="31"/>
                    </a:cxn>
                    <a:cxn ang="0">
                      <a:pos x="1440" y="699"/>
                    </a:cxn>
                    <a:cxn ang="0">
                      <a:pos x="1650" y="16"/>
                    </a:cxn>
                    <a:cxn ang="0">
                      <a:pos x="1935" y="691"/>
                    </a:cxn>
                    <a:cxn ang="0">
                      <a:pos x="2138" y="1"/>
                    </a:cxn>
                    <a:cxn ang="0">
                      <a:pos x="2423" y="684"/>
                    </a:cxn>
                    <a:cxn ang="0">
                      <a:pos x="2648" y="24"/>
                    </a:cxn>
                    <a:cxn ang="0">
                      <a:pos x="2880" y="684"/>
                    </a:cxn>
                    <a:cxn ang="0">
                      <a:pos x="3068" y="24"/>
                    </a:cxn>
                    <a:cxn ang="0">
                      <a:pos x="3293" y="691"/>
                    </a:cxn>
                    <a:cxn ang="0">
                      <a:pos x="3450" y="414"/>
                    </a:cxn>
                    <a:cxn ang="0">
                      <a:pos x="3728" y="331"/>
                    </a:cxn>
                  </a:cxnLst>
                  <a:rect l="0" t="0" r="r" b="b"/>
                  <a:pathLst>
                    <a:path w="3728" h="756">
                      <a:moveTo>
                        <a:pt x="0" y="691"/>
                      </a:moveTo>
                      <a:cubicBezTo>
                        <a:pt x="62" y="353"/>
                        <a:pt x="124" y="15"/>
                        <a:pt x="203" y="16"/>
                      </a:cubicBezTo>
                      <a:cubicBezTo>
                        <a:pt x="282" y="17"/>
                        <a:pt x="388" y="700"/>
                        <a:pt x="473" y="699"/>
                      </a:cubicBezTo>
                      <a:cubicBezTo>
                        <a:pt x="558" y="698"/>
                        <a:pt x="634" y="9"/>
                        <a:pt x="713" y="9"/>
                      </a:cubicBezTo>
                      <a:cubicBezTo>
                        <a:pt x="792" y="9"/>
                        <a:pt x="868" y="695"/>
                        <a:pt x="945" y="699"/>
                      </a:cubicBezTo>
                      <a:cubicBezTo>
                        <a:pt x="1022" y="703"/>
                        <a:pt x="1096" y="31"/>
                        <a:pt x="1178" y="31"/>
                      </a:cubicBezTo>
                      <a:cubicBezTo>
                        <a:pt x="1260" y="31"/>
                        <a:pt x="1361" y="701"/>
                        <a:pt x="1440" y="699"/>
                      </a:cubicBezTo>
                      <a:cubicBezTo>
                        <a:pt x="1519" y="697"/>
                        <a:pt x="1568" y="17"/>
                        <a:pt x="1650" y="16"/>
                      </a:cubicBezTo>
                      <a:cubicBezTo>
                        <a:pt x="1732" y="15"/>
                        <a:pt x="1854" y="693"/>
                        <a:pt x="1935" y="691"/>
                      </a:cubicBezTo>
                      <a:cubicBezTo>
                        <a:pt x="2016" y="689"/>
                        <a:pt x="2057" y="2"/>
                        <a:pt x="2138" y="1"/>
                      </a:cubicBezTo>
                      <a:cubicBezTo>
                        <a:pt x="2219" y="0"/>
                        <a:pt x="2338" y="680"/>
                        <a:pt x="2423" y="684"/>
                      </a:cubicBezTo>
                      <a:cubicBezTo>
                        <a:pt x="2508" y="688"/>
                        <a:pt x="2572" y="24"/>
                        <a:pt x="2648" y="24"/>
                      </a:cubicBezTo>
                      <a:cubicBezTo>
                        <a:pt x="2724" y="24"/>
                        <a:pt x="2810" y="684"/>
                        <a:pt x="2880" y="684"/>
                      </a:cubicBezTo>
                      <a:cubicBezTo>
                        <a:pt x="2950" y="684"/>
                        <a:pt x="2999" y="23"/>
                        <a:pt x="3068" y="24"/>
                      </a:cubicBezTo>
                      <a:cubicBezTo>
                        <a:pt x="3137" y="25"/>
                        <a:pt x="3229" y="626"/>
                        <a:pt x="3293" y="691"/>
                      </a:cubicBezTo>
                      <a:cubicBezTo>
                        <a:pt x="3357" y="756"/>
                        <a:pt x="3378" y="474"/>
                        <a:pt x="3450" y="414"/>
                      </a:cubicBezTo>
                      <a:cubicBezTo>
                        <a:pt x="3522" y="354"/>
                        <a:pt x="3625" y="342"/>
                        <a:pt x="3728" y="331"/>
                      </a:cubicBezTo>
                    </a:path>
                  </a:pathLst>
                </a:custGeom>
                <a:noFill/>
                <a:ln w="12700">
                  <a:solidFill>
                    <a:schemeClr val="tx2"/>
                  </a:solidFill>
                  <a:prstDash val="sys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8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28728" y="3286124"/>
                  <a:ext cx="177800" cy="209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>
                    <a:defRPr/>
                  </a:pPr>
                  <a:r>
                    <a:rPr lang="en-US" sz="2300" b="1" dirty="0">
                      <a:solidFill>
                        <a:schemeClr val="tx2"/>
                      </a:solidFill>
                      <a:latin typeface="Candara" panose="020E0502030303020204" pitchFamily="34" charset="0"/>
                      <a:ea typeface="Times New Roman" pitchFamily="18" charset="0"/>
                    </a:rPr>
                    <a:t>e</a:t>
                  </a:r>
                  <a:r>
                    <a:rPr lang="en-US" sz="2500" b="1" baseline="30000" dirty="0">
                      <a:solidFill>
                        <a:schemeClr val="tx2"/>
                      </a:solidFill>
                      <a:latin typeface="Candara" panose="020E0502030303020204" pitchFamily="34" charset="0"/>
                      <a:ea typeface="Times New Roman" pitchFamily="18" charset="0"/>
                    </a:rPr>
                    <a:t>-</a:t>
                  </a: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5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68279" y="1032319"/>
                  <a:ext cx="1554948" cy="9980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n-US" sz="2500" b="1" dirty="0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X-Ray source: </a:t>
                  </a:r>
                  <a:r>
                    <a:rPr lang="ru-RU" sz="2500" b="1" dirty="0" err="1" smtClean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MoK</a:t>
                  </a:r>
                  <a:r>
                    <a:rPr lang="ru-RU" sz="2500" b="1" dirty="0" smtClean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α</a:t>
                  </a:r>
                  <a:r>
                    <a:rPr lang="ru-RU" sz="2500" b="1" baseline="-25000" dirty="0" smtClean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1</a:t>
                  </a:r>
                  <a:endParaRPr lang="ru-RU" sz="2500" b="1" dirty="0">
                    <a:solidFill>
                      <a:srgbClr val="C00000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12947" y="3386174"/>
                  <a:ext cx="803275" cy="358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n-US" sz="2500" b="1" dirty="0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Slit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92272" y="1540546"/>
                  <a:ext cx="2226027" cy="489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n-US" sz="2500" b="1" dirty="0" err="1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Monochromator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563288" y="1902759"/>
                  <a:ext cx="1285884" cy="401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n-US" sz="2500" b="1" dirty="0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Detector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3" name="Rectangle 32"/>
                <p:cNvSpPr>
                  <a:spLocks noChangeAspect="1" noChangeArrowheads="1"/>
                </p:cNvSpPr>
                <p:nvPr/>
              </p:nvSpPr>
              <p:spPr bwMode="auto">
                <a:xfrm rot="9364371">
                  <a:off x="2630878" y="2525874"/>
                  <a:ext cx="756016" cy="9842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accent5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071934" y="3000372"/>
                  <a:ext cx="804862" cy="358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en-US" sz="2500" b="1" dirty="0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Slit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5" name="Line 62"/>
                <p:cNvSpPr>
                  <a:spLocks noChangeShapeType="1"/>
                </p:cNvSpPr>
                <p:nvPr/>
              </p:nvSpPr>
              <p:spPr bwMode="auto">
                <a:xfrm rot="19200000" flipV="1">
                  <a:off x="4381759" y="2660285"/>
                  <a:ext cx="92770" cy="108668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6" name="Line 62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4381751" y="2445981"/>
                  <a:ext cx="92790" cy="10865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28279" y="1951098"/>
                  <a:ext cx="1148584" cy="336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500" b="1" dirty="0" err="1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LiNbO</a:t>
                  </a:r>
                  <a:r>
                    <a:rPr lang="ru-RU" sz="2500" b="1" baseline="-25000" dirty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3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572132" y="2714620"/>
                  <a:ext cx="570462" cy="385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500" b="1" dirty="0" smtClean="0">
                      <a:solidFill>
                        <a:schemeClr val="tx2"/>
                      </a:solidFill>
                      <a:latin typeface="Candara" panose="020E0502030303020204" pitchFamily="34" charset="0"/>
                    </a:rPr>
                    <a:t>Si</a:t>
                  </a:r>
                  <a:endParaRPr lang="ru-RU" sz="2500" b="1" dirty="0">
                    <a:solidFill>
                      <a:schemeClr val="tx2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5286380" y="3143248"/>
                <a:ext cx="171242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n-US" sz="2500" b="1" dirty="0" smtClean="0">
                    <a:solidFill>
                      <a:schemeClr val="tx2"/>
                    </a:solidFill>
                    <a:latin typeface="Candara" panose="020E0502030303020204" pitchFamily="34" charset="0"/>
                  </a:rPr>
                  <a:t>Main goniometer</a:t>
                </a:r>
                <a:endParaRPr lang="ru-RU" sz="2500" b="1" dirty="0">
                  <a:solidFill>
                    <a:schemeClr val="tx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3979176" y="712689"/>
                <a:ext cx="2428892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en-US" sz="2500" b="1" dirty="0" smtClean="0">
                    <a:solidFill>
                      <a:schemeClr val="tx2"/>
                    </a:solidFill>
                    <a:latin typeface="Candara" panose="020E0502030303020204" pitchFamily="34" charset="0"/>
                  </a:rPr>
                  <a:t>Voltage supply</a:t>
                </a:r>
                <a:endParaRPr lang="ru-RU" sz="2500" b="1" dirty="0">
                  <a:solidFill>
                    <a:schemeClr val="tx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2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857752" y="1142984"/>
                <a:ext cx="571504" cy="43197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500" b="1" dirty="0">
                  <a:solidFill>
                    <a:schemeClr val="tx2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27" name="Picture 2" descr="Clipart - Electric sign &quot;lightning&quot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2066" y="1214422"/>
                <a:ext cx="142876" cy="343246"/>
              </a:xfrm>
              <a:prstGeom prst="rect">
                <a:avLst/>
              </a:prstGeom>
              <a:noFill/>
            </p:spPr>
          </p:pic>
        </p:grpSp>
        <p:sp>
          <p:nvSpPr>
            <p:cNvPr id="22" name="Скругленный прямоугольник 21"/>
            <p:cNvSpPr/>
            <p:nvPr/>
          </p:nvSpPr>
          <p:spPr>
            <a:xfrm>
              <a:off x="12607662" y="24666213"/>
              <a:ext cx="6403910" cy="541282"/>
            </a:xfrm>
            <a:prstGeom prst="roundRect">
              <a:avLst/>
            </a:prstGeom>
            <a:solidFill>
              <a:srgbClr val="154892">
                <a:alpha val="15000"/>
              </a:srgbClr>
            </a:solidFill>
            <a:ln w="19050">
              <a:solidFill>
                <a:srgbClr val="1548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9351" tIns="64676" rIns="129351" bIns="64676" rtlCol="0" anchor="ctr"/>
            <a:lstStyle/>
            <a:p>
              <a:pPr algn="ctr"/>
              <a:r>
                <a:rPr lang="en-US" sz="2400" b="1" i="1" dirty="0" smtClean="0">
                  <a:solidFill>
                    <a:srgbClr val="154892"/>
                  </a:solidFill>
                  <a:latin typeface="Candara" panose="020E0502030303020204" pitchFamily="34" charset="0"/>
                </a:rPr>
                <a:t>Experimental scheme</a:t>
              </a:r>
              <a:endParaRPr lang="ru-RU" sz="2400" b="1" i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73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Experimental scheme</a:t>
            </a:r>
            <a:endParaRPr lang="ru-RU" sz="28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grpSp>
        <p:nvGrpSpPr>
          <p:cNvPr id="76" name="Группа 4"/>
          <p:cNvGrpSpPr/>
          <p:nvPr/>
        </p:nvGrpSpPr>
        <p:grpSpPr>
          <a:xfrm>
            <a:off x="-1207295" y="5466402"/>
            <a:ext cx="6128642" cy="1103559"/>
            <a:chOff x="-162121" y="28036485"/>
            <a:chExt cx="8001056" cy="1604018"/>
          </a:xfrm>
        </p:grpSpPr>
        <p:grpSp>
          <p:nvGrpSpPr>
            <p:cNvPr id="77" name="Группа 5"/>
            <p:cNvGrpSpPr/>
            <p:nvPr/>
          </p:nvGrpSpPr>
          <p:grpSpPr>
            <a:xfrm>
              <a:off x="-162121" y="28036485"/>
              <a:ext cx="8001056" cy="1571636"/>
              <a:chOff x="-746913" y="28695707"/>
              <a:chExt cx="8001056" cy="1571636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3253615" y="29195773"/>
                <a:ext cx="3571900" cy="142876"/>
              </a:xfrm>
              <a:prstGeom prst="rec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3" name="Группа 82"/>
              <p:cNvGrpSpPr/>
              <p:nvPr/>
            </p:nvGrpSpPr>
            <p:grpSpPr>
              <a:xfrm>
                <a:off x="-746913" y="29195773"/>
                <a:ext cx="8001056" cy="1071570"/>
                <a:chOff x="-928726" y="2928934"/>
                <a:chExt cx="8001056" cy="1071570"/>
              </a:xfrm>
            </p:grpSpPr>
            <p:sp>
              <p:nvSpPr>
                <p:cNvPr id="97" name="Дуга 96"/>
                <p:cNvSpPr/>
                <p:nvPr/>
              </p:nvSpPr>
              <p:spPr>
                <a:xfrm>
                  <a:off x="-928726" y="2928934"/>
                  <a:ext cx="8001056" cy="928694"/>
                </a:xfrm>
                <a:prstGeom prst="arc">
                  <a:avLst>
                    <a:gd name="adj1" fmla="val 16281835"/>
                    <a:gd name="adj2" fmla="val 21405240"/>
                  </a:avLst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Дуга 97"/>
                <p:cNvSpPr/>
                <p:nvPr/>
              </p:nvSpPr>
              <p:spPr>
                <a:xfrm>
                  <a:off x="-928726" y="3071810"/>
                  <a:ext cx="8001056" cy="928694"/>
                </a:xfrm>
                <a:prstGeom prst="arc">
                  <a:avLst>
                    <a:gd name="adj1" fmla="val 16281835"/>
                    <a:gd name="adj2" fmla="val 21405240"/>
                  </a:avLst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9" name="Прямая соединительная линия 98"/>
                <p:cNvCxnSpPr>
                  <a:stCxn id="97" idx="0"/>
                  <a:endCxn id="98" idx="0"/>
                </p:cNvCxnSpPr>
                <p:nvPr/>
              </p:nvCxnSpPr>
              <p:spPr>
                <a:xfrm rot="10800000" flipV="1">
                  <a:off x="3082858" y="2928936"/>
                  <a:ext cx="1588" cy="142876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Прямая соединительная линия 99"/>
                <p:cNvCxnSpPr/>
                <p:nvPr/>
              </p:nvCxnSpPr>
              <p:spPr>
                <a:xfrm rot="5400000">
                  <a:off x="6521252" y="3260866"/>
                  <a:ext cx="142876" cy="158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Группа 83"/>
              <p:cNvGrpSpPr/>
              <p:nvPr/>
            </p:nvGrpSpPr>
            <p:grpSpPr>
              <a:xfrm>
                <a:off x="1967731" y="28695707"/>
                <a:ext cx="1430348" cy="1216034"/>
                <a:chOff x="1785918" y="2428868"/>
                <a:chExt cx="1430348" cy="1216034"/>
              </a:xfrm>
            </p:grpSpPr>
            <p:cxnSp>
              <p:nvCxnSpPr>
                <p:cNvPr id="89" name="Прямая со стрелкой 88"/>
                <p:cNvCxnSpPr/>
                <p:nvPr/>
              </p:nvCxnSpPr>
              <p:spPr>
                <a:xfrm rot="5400000">
                  <a:off x="2963851" y="2678901"/>
                  <a:ext cx="500860" cy="794"/>
                </a:xfrm>
                <a:prstGeom prst="straightConnector1">
                  <a:avLst/>
                </a:prstGeom>
                <a:ln w="25400">
                  <a:solidFill>
                    <a:schemeClr val="accent5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 стрелкой 89"/>
                <p:cNvCxnSpPr/>
                <p:nvPr/>
              </p:nvCxnSpPr>
              <p:spPr>
                <a:xfrm rot="5400000" flipH="1" flipV="1">
                  <a:off x="2929720" y="3356768"/>
                  <a:ext cx="571504" cy="1588"/>
                </a:xfrm>
                <a:prstGeom prst="straightConnector1">
                  <a:avLst/>
                </a:prstGeom>
                <a:ln w="25400">
                  <a:solidFill>
                    <a:schemeClr val="accent5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Прямоугольник 90"/>
                <p:cNvSpPr/>
                <p:nvPr/>
              </p:nvSpPr>
              <p:spPr>
                <a:xfrm>
                  <a:off x="1785918" y="2714620"/>
                  <a:ext cx="785818" cy="642942"/>
                </a:xfrm>
                <a:prstGeom prst="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2" name="Прямая соединительная линия 91"/>
                <p:cNvCxnSpPr/>
                <p:nvPr/>
              </p:nvCxnSpPr>
              <p:spPr>
                <a:xfrm>
                  <a:off x="2285984" y="2428868"/>
                  <a:ext cx="928694" cy="1588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Прямая соединительная линия 92"/>
                <p:cNvCxnSpPr/>
                <p:nvPr/>
              </p:nvCxnSpPr>
              <p:spPr>
                <a:xfrm>
                  <a:off x="2357422" y="3643314"/>
                  <a:ext cx="857256" cy="1588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Прямая соединительная линия 93"/>
                <p:cNvCxnSpPr>
                  <a:stCxn id="91" idx="0"/>
                </p:cNvCxnSpPr>
                <p:nvPr/>
              </p:nvCxnSpPr>
              <p:spPr>
                <a:xfrm rot="5400000" flipH="1" flipV="1">
                  <a:off x="2089530" y="2518165"/>
                  <a:ext cx="285752" cy="107159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>
                  <a:stCxn id="91" idx="2"/>
                </p:cNvCxnSpPr>
                <p:nvPr/>
              </p:nvCxnSpPr>
              <p:spPr>
                <a:xfrm rot="16200000" flipH="1">
                  <a:off x="2125248" y="3411140"/>
                  <a:ext cx="285754" cy="178597"/>
                </a:xfrm>
                <a:prstGeom prst="line">
                  <a:avLst/>
                </a:prstGeom>
                <a:ln w="2540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1994138" y="2742858"/>
                  <a:ext cx="36740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tx2"/>
                      </a:solidFill>
                    </a:rPr>
                    <a:t>V</a:t>
                  </a:r>
                  <a:endParaRPr lang="ru-RU" sz="2400" b="1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85" name="Прямая со стрелкой 84"/>
              <p:cNvCxnSpPr/>
              <p:nvPr/>
            </p:nvCxnSpPr>
            <p:spPr>
              <a:xfrm>
                <a:off x="5539631" y="29109099"/>
                <a:ext cx="1214446" cy="1588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 стрелкой 85"/>
              <p:cNvCxnSpPr/>
              <p:nvPr/>
            </p:nvCxnSpPr>
            <p:spPr>
              <a:xfrm>
                <a:off x="5539631" y="29767277"/>
                <a:ext cx="1214446" cy="1588"/>
              </a:xfrm>
              <a:prstGeom prst="straightConnector1">
                <a:avLst/>
              </a:prstGeom>
              <a:ln w="25400">
                <a:solidFill>
                  <a:schemeClr val="tx2">
                    <a:lumMod val="50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Содержимое 2"/>
              <p:cNvSpPr txBox="1">
                <a:spLocks/>
              </p:cNvSpPr>
              <p:nvPr/>
            </p:nvSpPr>
            <p:spPr>
              <a:xfrm>
                <a:off x="5253815" y="28739849"/>
                <a:ext cx="1714544" cy="3571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Expansion</a:t>
                </a:r>
                <a:endPara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8" name="Содержимое 2"/>
              <p:cNvSpPr txBox="1">
                <a:spLocks/>
              </p:cNvSpPr>
              <p:nvPr/>
            </p:nvSpPr>
            <p:spPr>
              <a:xfrm>
                <a:off x="5253815" y="29838715"/>
                <a:ext cx="1714544" cy="3571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/>
              <a:p>
                <a:pPr lvl="0" algn="ctr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Compression</a:t>
                </a:r>
                <a:endPara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Прямая со стрелкой 77"/>
            <p:cNvCxnSpPr/>
            <p:nvPr/>
          </p:nvCxnSpPr>
          <p:spPr>
            <a:xfrm rot="5400000">
              <a:off x="7146154" y="29320026"/>
              <a:ext cx="639603" cy="1352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/>
            <p:nvPr/>
          </p:nvCxnSpPr>
          <p:spPr>
            <a:xfrm rot="5400000">
              <a:off x="5557101" y="28984072"/>
              <a:ext cx="360000" cy="1352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rot="5400000">
              <a:off x="5300227" y="28933496"/>
              <a:ext cx="288000" cy="1352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 rot="5400000">
              <a:off x="5784818" y="29013446"/>
              <a:ext cx="432000" cy="1352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5201670" y="5538385"/>
            <a:ext cx="3369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15"/>
              </a:spcAft>
            </a:pPr>
            <a:r>
              <a:rPr lang="en-US" i="1" dirty="0">
                <a:solidFill>
                  <a:srgbClr val="154892"/>
                </a:solidFill>
                <a:latin typeface="Candara" pitchFamily="34" charset="0"/>
              </a:rPr>
              <a:t>The application of an electric field to </a:t>
            </a:r>
            <a:r>
              <a:rPr lang="en-US" i="1" dirty="0" smtClean="0">
                <a:solidFill>
                  <a:srgbClr val="154892"/>
                </a:solidFill>
                <a:latin typeface="Candara" pitchFamily="34" charset="0"/>
              </a:rPr>
              <a:t>the side </a:t>
            </a:r>
            <a:r>
              <a:rPr lang="en-US" i="1" dirty="0">
                <a:solidFill>
                  <a:srgbClr val="154892"/>
                </a:solidFill>
                <a:latin typeface="Candara" pitchFamily="34" charset="0"/>
              </a:rPr>
              <a:t>faces of a lithium </a:t>
            </a:r>
            <a:r>
              <a:rPr lang="en-US" i="1" dirty="0" err="1">
                <a:solidFill>
                  <a:srgbClr val="154892"/>
                </a:solidFill>
                <a:latin typeface="Candara" pitchFamily="34" charset="0"/>
              </a:rPr>
              <a:t>niobate</a:t>
            </a:r>
            <a:r>
              <a:rPr lang="en-US" i="1" dirty="0">
                <a:solidFill>
                  <a:srgbClr val="154892"/>
                </a:solidFill>
                <a:latin typeface="Candara" pitchFamily="34" charset="0"/>
              </a:rPr>
              <a:t> crystal causes it to bend</a:t>
            </a:r>
            <a:endParaRPr lang="ru-RU" i="1" dirty="0">
              <a:solidFill>
                <a:srgbClr val="154892"/>
              </a:solidFill>
              <a:latin typeface="Candara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322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="" xmlns:p14="http://schemas.microsoft.com/office/powerpoint/2010/main" val="626593292"/>
              </p:ext>
            </p:extLst>
          </p:nvPr>
        </p:nvGraphicFramePr>
        <p:xfrm>
          <a:off x="5787240" y="4549224"/>
          <a:ext cx="3143272" cy="178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571604" y="5404221"/>
            <a:ext cx="3571900" cy="14287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19"/>
          <p:cNvGrpSpPr/>
          <p:nvPr/>
        </p:nvGrpSpPr>
        <p:grpSpPr>
          <a:xfrm>
            <a:off x="-2428924" y="5404221"/>
            <a:ext cx="8001056" cy="1071570"/>
            <a:chOff x="-928726" y="2928934"/>
            <a:chExt cx="8001056" cy="1071570"/>
          </a:xfrm>
        </p:grpSpPr>
        <p:sp>
          <p:nvSpPr>
            <p:cNvPr id="21" name="Дуга 20"/>
            <p:cNvSpPr/>
            <p:nvPr/>
          </p:nvSpPr>
          <p:spPr>
            <a:xfrm>
              <a:off x="-928726" y="2928934"/>
              <a:ext cx="8001056" cy="928694"/>
            </a:xfrm>
            <a:prstGeom prst="arc">
              <a:avLst>
                <a:gd name="adj1" fmla="val 16281835"/>
                <a:gd name="adj2" fmla="val 21405240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>
              <a:off x="-928726" y="3071810"/>
              <a:ext cx="8001056" cy="928694"/>
            </a:xfrm>
            <a:prstGeom prst="arc">
              <a:avLst>
                <a:gd name="adj1" fmla="val 16281835"/>
                <a:gd name="adj2" fmla="val 21405240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1" idx="0"/>
              <a:endCxn id="22" idx="0"/>
            </p:cNvCxnSpPr>
            <p:nvPr/>
          </p:nvCxnSpPr>
          <p:spPr>
            <a:xfrm rot="10800000" flipV="1">
              <a:off x="3082858" y="2928936"/>
              <a:ext cx="1588" cy="142876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1" idx="2"/>
              <a:endCxn id="22" idx="2"/>
            </p:cNvCxnSpPr>
            <p:nvPr/>
          </p:nvCxnSpPr>
          <p:spPr>
            <a:xfrm rot="5400000">
              <a:off x="6594766" y="3260866"/>
              <a:ext cx="142876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4"/>
          <p:cNvGrpSpPr/>
          <p:nvPr/>
        </p:nvGrpSpPr>
        <p:grpSpPr>
          <a:xfrm>
            <a:off x="392879" y="4904155"/>
            <a:ext cx="1323189" cy="1216034"/>
            <a:chOff x="1893077" y="2428868"/>
            <a:chExt cx="1323189" cy="121603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963851" y="2678901"/>
              <a:ext cx="500860" cy="794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2929720" y="3356768"/>
              <a:ext cx="571504" cy="1588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1893077" y="2720985"/>
              <a:ext cx="785818" cy="64294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85984" y="2428868"/>
              <a:ext cx="928694" cy="1588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85984" y="3643314"/>
              <a:ext cx="928694" cy="1588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28" idx="0"/>
            </p:cNvCxnSpPr>
            <p:nvPr/>
          </p:nvCxnSpPr>
          <p:spPr>
            <a:xfrm flipV="1">
              <a:off x="2285986" y="2428868"/>
              <a:ext cx="0" cy="292117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28" idx="2"/>
            </p:cNvCxnSpPr>
            <p:nvPr/>
          </p:nvCxnSpPr>
          <p:spPr>
            <a:xfrm>
              <a:off x="2285986" y="3363927"/>
              <a:ext cx="0" cy="279389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07414" y="2782855"/>
              <a:ext cx="771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V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Содержимое 2"/>
          <p:cNvSpPr txBox="1">
            <a:spLocks/>
          </p:cNvSpPr>
          <p:nvPr/>
        </p:nvSpPr>
        <p:spPr>
          <a:xfrm>
            <a:off x="-2126" y="6093296"/>
            <a:ext cx="5214942" cy="564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415"/>
              </a:spcAft>
            </a:pPr>
            <a:r>
              <a:rPr lang="en-US" sz="1600" b="1" i="1" dirty="0">
                <a:solidFill>
                  <a:srgbClr val="154892"/>
                </a:solidFill>
                <a:latin typeface="Candara" pitchFamily="34" charset="0"/>
              </a:rPr>
              <a:t>The application of an electric field to the side faces of a lithium </a:t>
            </a:r>
            <a:r>
              <a:rPr lang="en-US" sz="1600" b="1" i="1" dirty="0" err="1">
                <a:solidFill>
                  <a:srgbClr val="154892"/>
                </a:solidFill>
                <a:latin typeface="Candara" pitchFamily="34" charset="0"/>
              </a:rPr>
              <a:t>niobate</a:t>
            </a:r>
            <a:r>
              <a:rPr lang="en-US" sz="1600" b="1" i="1" dirty="0">
                <a:solidFill>
                  <a:srgbClr val="154892"/>
                </a:solidFill>
                <a:latin typeface="Candara" pitchFamily="34" charset="0"/>
              </a:rPr>
              <a:t> crystal causes it to bend</a:t>
            </a:r>
            <a:endParaRPr lang="ru-RU" sz="1600" b="1" i="1" dirty="0">
              <a:solidFill>
                <a:srgbClr val="154892"/>
              </a:solidFill>
              <a:latin typeface="Candara" pitchFamily="34" charset="0"/>
              <a:ea typeface="Calibri"/>
              <a:cs typeface="Times New Roman"/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="" xmlns:p14="http://schemas.microsoft.com/office/powerpoint/2010/main" val="51886287"/>
              </p:ext>
            </p:extLst>
          </p:nvPr>
        </p:nvGraphicFramePr>
        <p:xfrm>
          <a:off x="5786446" y="4618403"/>
          <a:ext cx="314327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Группа 48"/>
          <p:cNvGrpSpPr/>
          <p:nvPr/>
        </p:nvGrpSpPr>
        <p:grpSpPr>
          <a:xfrm>
            <a:off x="7096270" y="4975593"/>
            <a:ext cx="500066" cy="428628"/>
            <a:chOff x="7143769" y="4929199"/>
            <a:chExt cx="500066" cy="428628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7143769" y="4929199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  <a:sym typeface="Symbol"/>
                </a:rPr>
                <a:t>h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rot="10800000">
              <a:off x="7215207" y="5286389"/>
              <a:ext cx="2857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5000628" y="5547097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716575">
            <a:off x="5000288" y="5834554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50" idx="3"/>
          </p:cNvCxnSpPr>
          <p:nvPr/>
        </p:nvCxnSpPr>
        <p:spPr>
          <a:xfrm flipV="1">
            <a:off x="5715008" y="5546303"/>
            <a:ext cx="1643868" cy="36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1" idx="3"/>
          </p:cNvCxnSpPr>
          <p:nvPr/>
        </p:nvCxnSpPr>
        <p:spPr>
          <a:xfrm flipV="1">
            <a:off x="5706936" y="5618535"/>
            <a:ext cx="1293956" cy="3256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928926" y="4975593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LiNbO</a:t>
            </a:r>
            <a:r>
              <a:rPr kumimoji="0" lang="ru-RU" sz="1600" b="1" i="0" u="none" strike="noStrike" cap="none" normalizeH="0" baseline="-25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500694" y="5261345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108579" y="5240792"/>
            <a:ext cx="500066" cy="1588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5108579" y="5960872"/>
            <a:ext cx="500066" cy="1588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5041701" y="6104888"/>
            <a:ext cx="357190" cy="144464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716016" y="4689841"/>
            <a:ext cx="76626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X-Ray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0" y="360000"/>
            <a:ext cx="914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Experimental scheme</a:t>
            </a:r>
            <a:endParaRPr lang="ru-RU" sz="28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98338" y="4129613"/>
            <a:ext cx="5410209" cy="379507"/>
          </a:xfrm>
          <a:prstGeom prst="roundRect">
            <a:avLst/>
          </a:prstGeom>
          <a:solidFill>
            <a:srgbClr val="154892">
              <a:alpha val="15000"/>
            </a:srgbClr>
          </a:solidFill>
          <a:ln w="19050">
            <a:solidFill>
              <a:srgbClr val="1548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351" tIns="64676" rIns="129351" bIns="64676" rtlCol="0" anchor="ctr"/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Bi-domain X-Ray element installation</a:t>
            </a:r>
            <a:endParaRPr lang="ru-RU" sz="20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35752" y="857232"/>
            <a:ext cx="3696223" cy="3072761"/>
            <a:chOff x="9096941" y="25386631"/>
            <a:chExt cx="5461269" cy="4149482"/>
          </a:xfrm>
        </p:grpSpPr>
        <p:pic>
          <p:nvPicPr>
            <p:cNvPr id="77" name="Picture 15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96941" y="25386631"/>
              <a:ext cx="5461269" cy="4149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12187975" y="26234082"/>
              <a:ext cx="2063657" cy="78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213788" algn="ctr">
                <a:spcAft>
                  <a:spcPts val="707"/>
                </a:spcAft>
              </a:pPr>
              <a:r>
                <a:rPr lang="en-US" b="1" dirty="0" smtClean="0">
                  <a:solidFill>
                    <a:srgbClr val="C00000"/>
                  </a:solidFill>
                  <a:latin typeface="Candara" panose="020E0502030303020204" pitchFamily="34" charset="0"/>
                  <a:ea typeface="Calibri"/>
                  <a:cs typeface="Times New Roman"/>
                </a:rPr>
                <a:t>Si (X-Ray)</a:t>
              </a:r>
              <a:endParaRPr lang="ru-RU" sz="1400" dirty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endParaRPr>
            </a:p>
          </p:txBody>
        </p:sp>
      </p:grpSp>
      <p:pic>
        <p:nvPicPr>
          <p:cNvPr id="60" name="Picture 1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0531" y="873043"/>
            <a:ext cx="3493818" cy="307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Группа 64"/>
          <p:cNvGrpSpPr/>
          <p:nvPr/>
        </p:nvGrpSpPr>
        <p:grpSpPr>
          <a:xfrm>
            <a:off x="7211367" y="2777630"/>
            <a:ext cx="1289723" cy="1357359"/>
            <a:chOff x="18798227" y="28079700"/>
            <a:chExt cx="1737673" cy="1828800"/>
          </a:xfrm>
        </p:grpSpPr>
        <p:cxnSp>
          <p:nvCxnSpPr>
            <p:cNvPr id="74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574390" y="28341637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769013" y="28322587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969038" y="28303537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Группа 65"/>
          <p:cNvGrpSpPr/>
          <p:nvPr/>
        </p:nvGrpSpPr>
        <p:grpSpPr>
          <a:xfrm rot="1249511">
            <a:off x="6518841" y="1223114"/>
            <a:ext cx="1232580" cy="1442452"/>
            <a:chOff x="18857120" y="28046175"/>
            <a:chExt cx="1660683" cy="1946148"/>
          </a:xfrm>
        </p:grpSpPr>
        <p:cxnSp>
          <p:nvCxnSpPr>
            <p:cNvPr id="71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633283" y="28425460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782587" y="28347734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950941" y="28270012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7442009" y="4005064"/>
            <a:ext cx="1594487" cy="5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213788" algn="ctr">
              <a:spcAft>
                <a:spcPts val="707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andara" panose="020E0502030303020204" pitchFamily="34" charset="0"/>
                <a:ea typeface="Calibri"/>
                <a:cs typeface="Times New Roman"/>
              </a:rPr>
              <a:t>X-Ray</a:t>
            </a:r>
            <a:endParaRPr lang="ru-RU" sz="2400" dirty="0">
              <a:solidFill>
                <a:srgbClr val="C00000"/>
              </a:solidFill>
              <a:latin typeface="Candara" panose="020E0502030303020204" pitchFamily="34" charset="0"/>
              <a:ea typeface="Calibri"/>
              <a:cs typeface="Times New Roman"/>
            </a:endParaRPr>
          </a:p>
        </p:txBody>
      </p:sp>
      <p:grpSp>
        <p:nvGrpSpPr>
          <p:cNvPr id="79" name="Группа 78"/>
          <p:cNvGrpSpPr/>
          <p:nvPr/>
        </p:nvGrpSpPr>
        <p:grpSpPr>
          <a:xfrm rot="1651776">
            <a:off x="6695258" y="1226421"/>
            <a:ext cx="1232580" cy="1444457"/>
            <a:chOff x="18857120" y="28046175"/>
            <a:chExt cx="1660683" cy="1946148"/>
          </a:xfrm>
        </p:grpSpPr>
        <p:cxnSp>
          <p:nvCxnSpPr>
            <p:cNvPr id="80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633283" y="28425460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782587" y="28347734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58"/>
            <p:cNvCxnSpPr>
              <a:cxnSpLocks noChangeShapeType="1"/>
            </p:cNvCxnSpPr>
            <p:nvPr/>
          </p:nvCxnSpPr>
          <p:spPr bwMode="auto">
            <a:xfrm rot="16200000" flipV="1">
              <a:off x="18950941" y="28270012"/>
              <a:ext cx="1790700" cy="1343025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379848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69 0.04931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  <p:bldP spid="19" grpId="0" animBg="1"/>
      <p:bldP spid="19" grpId="1" animBg="1"/>
      <p:bldP spid="19" grpId="2" animBg="1"/>
      <p:bldP spid="41" grpId="0"/>
      <p:bldGraphic spid="43" grpId="0">
        <p:bldAsOne/>
      </p:bldGraphic>
      <p:bldGraphic spid="43" grpId="1">
        <p:bldAsOne/>
      </p:bldGraphic>
      <p:bldP spid="50" grpId="0" animBg="1"/>
      <p:bldP spid="50" grpId="1" animBg="1"/>
      <p:bldP spid="51" grpId="0" animBg="1"/>
      <p:bldP spid="62" grpId="0"/>
      <p:bldP spid="63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0000"/>
            <a:ext cx="9144000" cy="561502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itchFamily="18" charset="0"/>
              </a:rPr>
              <a:t>Rocking curve angular shift (static mode)</a:t>
            </a:r>
            <a:endParaRPr lang="ru-RU" sz="2800" b="1" i="1" dirty="0" smtClean="0">
              <a:solidFill>
                <a:srgbClr val="C00000"/>
              </a:solidFill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66461" y="1285860"/>
            <a:ext cx="4710469" cy="4572031"/>
            <a:chOff x="1013528" y="32629518"/>
            <a:chExt cx="7268501" cy="4760535"/>
          </a:xfrm>
        </p:grpSpPr>
        <p:graphicFrame>
          <p:nvGraphicFramePr>
            <p:cNvPr id="6" name="Объект 5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816961871"/>
                </p:ext>
              </p:extLst>
            </p:nvPr>
          </p:nvGraphicFramePr>
          <p:xfrm>
            <a:off x="1590914" y="32629518"/>
            <a:ext cx="6691115" cy="4170474"/>
          </p:xfrm>
          <a:graphic>
            <a:graphicData uri="http://schemas.openxmlformats.org/presentationml/2006/ole">
              <p:oleObj spid="_x0000_s1096" name="Graph" r:id="rId3" imgW="3021178" imgH="2661514" progId="Origin50.Graph">
                <p:embed/>
              </p:oleObj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013528" y="36847221"/>
              <a:ext cx="7044703" cy="542832"/>
            </a:xfrm>
            <a:prstGeom prst="rect">
              <a:avLst/>
            </a:prstGeom>
          </p:spPr>
          <p:txBody>
            <a:bodyPr wrap="square" lIns="129351" tIns="64676" rIns="129351" bIns="64676" anchor="ctr">
              <a:spAutoFit/>
            </a:bodyPr>
            <a:lstStyle/>
            <a:p>
              <a:pPr lvl="0" algn="ctr">
                <a:defRPr/>
              </a:pPr>
              <a:r>
                <a:rPr lang="en-US" sz="2500" b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The shift of the rocking curve:</a:t>
              </a:r>
              <a:r>
                <a:rPr lang="en-US" sz="2500" b="1" dirty="0" smtClean="0">
                  <a:latin typeface="Candara" panose="020E0502030303020204" pitchFamily="34" charset="0"/>
                </a:rPr>
                <a:t> </a:t>
              </a:r>
              <a:r>
                <a:rPr lang="en-US" sz="25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thick crystal</a:t>
              </a:r>
              <a:endParaRPr lang="en-US" sz="25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394769" y="1235512"/>
            <a:ext cx="4857751" cy="4857784"/>
            <a:chOff x="7765787" y="32622426"/>
            <a:chExt cx="6564769" cy="5220954"/>
          </a:xfrm>
        </p:grpSpPr>
        <p:graphicFrame>
          <p:nvGraphicFramePr>
            <p:cNvPr id="9" name="Объект 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70426262"/>
                </p:ext>
              </p:extLst>
            </p:nvPr>
          </p:nvGraphicFramePr>
          <p:xfrm>
            <a:off x="7765787" y="32622426"/>
            <a:ext cx="6347689" cy="4407638"/>
          </p:xfrm>
          <a:graphic>
            <a:graphicData uri="http://schemas.openxmlformats.org/presentationml/2006/ole">
              <p:oleObj spid="_x0000_s1097" name="Graph" r:id="rId4" imgW="3107741" imgH="2696870" progId="Origin50.Graph">
                <p:embed/>
              </p:oleObj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8058230" y="36827866"/>
              <a:ext cx="6272326" cy="1015514"/>
            </a:xfrm>
            <a:prstGeom prst="rect">
              <a:avLst/>
            </a:prstGeom>
          </p:spPr>
          <p:txBody>
            <a:bodyPr wrap="square" lIns="129351" tIns="64676" rIns="129351" bIns="64676" anchor="ctr">
              <a:spAutoFit/>
            </a:bodyPr>
            <a:lstStyle/>
            <a:p>
              <a:pPr lvl="0" algn="ctr">
                <a:defRPr/>
              </a:pPr>
              <a:r>
                <a:rPr lang="en-US" sz="2500" b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The shift of the rocking curve:</a:t>
              </a:r>
              <a:r>
                <a:rPr lang="en-US" sz="2500" b="1" dirty="0" smtClean="0">
                  <a:latin typeface="Candara" panose="020E0502030303020204" pitchFamily="34" charset="0"/>
                </a:rPr>
                <a:t> </a:t>
              </a:r>
              <a:r>
                <a:rPr lang="en-US" sz="25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thin crystal</a:t>
              </a:r>
              <a:endParaRPr lang="en-US" sz="25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23254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0000"/>
            <a:ext cx="9144000" cy="50400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Checking the hysteresis-free dependence</a:t>
            </a:r>
            <a:endParaRPr lang="ru-RU" sz="2800" b="1" i="1" dirty="0" smtClean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214346" y="1357298"/>
            <a:ext cx="4919280" cy="4654677"/>
            <a:chOff x="854964" y="37412986"/>
            <a:chExt cx="7296403" cy="509417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54964" y="41502479"/>
              <a:ext cx="7208477" cy="1004678"/>
            </a:xfrm>
            <a:prstGeom prst="rect">
              <a:avLst/>
            </a:prstGeom>
          </p:spPr>
          <p:txBody>
            <a:bodyPr wrap="square" lIns="129351" tIns="64676" rIns="129351" bIns="64676" anchor="ctr">
              <a:spAutoFit/>
            </a:bodyPr>
            <a:lstStyle/>
            <a:p>
              <a:pPr lvl="0" algn="ctr">
                <a:defRPr/>
              </a:pPr>
              <a:r>
                <a:rPr lang="en-US" sz="2500" b="1" dirty="0" smtClean="0">
                  <a:solidFill>
                    <a:schemeClr val="tx2"/>
                  </a:solidFill>
                  <a:latin typeface="Candara" panose="020E0502030303020204" pitchFamily="34" charset="0"/>
                </a:rPr>
                <a:t>Offset dependence on the voltage:</a:t>
              </a:r>
              <a:r>
                <a:rPr lang="en-US" sz="2500" b="1" dirty="0" smtClean="0">
                  <a:latin typeface="Candara" panose="020E0502030303020204" pitchFamily="34" charset="0"/>
                </a:rPr>
                <a:t> </a:t>
              </a:r>
              <a:r>
                <a:rPr lang="en-US" sz="25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ascending</a:t>
              </a:r>
              <a:endParaRPr lang="en-US" sz="25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  <p:graphicFrame>
          <p:nvGraphicFramePr>
            <p:cNvPr id="7" name="Объект 6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246630087"/>
                </p:ext>
              </p:extLst>
            </p:nvPr>
          </p:nvGraphicFramePr>
          <p:xfrm>
            <a:off x="1038059" y="37412986"/>
            <a:ext cx="7113308" cy="4070709"/>
          </p:xfrm>
          <a:graphic>
            <a:graphicData uri="http://schemas.openxmlformats.org/presentationml/2006/ole">
              <p:oleObj spid="_x0000_s2118" name="Graph" r:id="rId3" imgW="2944368" imgH="2617622" progId="Origin50.Graph">
                <p:embed/>
              </p:oleObj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4420558" y="1285860"/>
            <a:ext cx="4866350" cy="4687811"/>
            <a:chOff x="7720712" y="37210190"/>
            <a:chExt cx="6988911" cy="517634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809065" y="41387090"/>
              <a:ext cx="6900558" cy="999442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lvl="0" algn="ctr">
                <a:defRPr/>
              </a:pPr>
              <a:r>
                <a:rPr lang="en-US" sz="2500" b="1" dirty="0">
                  <a:solidFill>
                    <a:schemeClr val="tx2"/>
                  </a:solidFill>
                  <a:latin typeface="Candara" panose="020E0502030303020204" pitchFamily="34" charset="0"/>
                </a:rPr>
                <a:t>Offset dependence on the voltage:</a:t>
              </a:r>
              <a:r>
                <a:rPr lang="en-US" sz="25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 </a:t>
              </a:r>
              <a:r>
                <a:rPr lang="en-US" sz="2500" b="1" dirty="0" smtClean="0">
                  <a:solidFill>
                    <a:srgbClr val="C00000"/>
                  </a:solidFill>
                  <a:latin typeface="Candara" panose="020E0502030303020204" pitchFamily="34" charset="0"/>
                </a:rPr>
                <a:t>descending</a:t>
              </a:r>
              <a:endParaRPr lang="en-US" sz="2500" b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  <p:graphicFrame>
          <p:nvGraphicFramePr>
            <p:cNvPr id="10" name="Объект 9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1440265344"/>
                </p:ext>
              </p:extLst>
            </p:nvPr>
          </p:nvGraphicFramePr>
          <p:xfrm>
            <a:off x="7720712" y="37210190"/>
            <a:ext cx="6910443" cy="4217570"/>
          </p:xfrm>
          <a:graphic>
            <a:graphicData uri="http://schemas.openxmlformats.org/presentationml/2006/ole">
              <p:oleObj spid="_x0000_s2119" name="Graph" r:id="rId4" imgW="4046525" imgH="3210154" progId="Origin50.Graph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243225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RC measurements in quasi-static mode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9697" name="AutoShape 1"/>
          <p:cNvSpPr>
            <a:spLocks noChangeAspect="1" noChangeArrowheads="1"/>
          </p:cNvSpPr>
          <p:nvPr/>
        </p:nvSpPr>
        <p:spPr bwMode="auto">
          <a:xfrm>
            <a:off x="-500098" y="500042"/>
            <a:ext cx="5943600" cy="3562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29701" name="AutoShape 5"/>
          <p:cNvSpPr>
            <a:spLocks noChangeAspect="1" noChangeArrowheads="1" noTextEdit="1"/>
          </p:cNvSpPr>
          <p:nvPr/>
        </p:nvSpPr>
        <p:spPr bwMode="auto">
          <a:xfrm>
            <a:off x="1428728" y="3000372"/>
            <a:ext cx="5940425" cy="32654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ndara" panose="020E0502030303020204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42844" y="1005696"/>
            <a:ext cx="88583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ea typeface="Calibri" pitchFamily="34" charset="0"/>
                <a:cs typeface="Times New Roman" pitchFamily="18" charset="0"/>
              </a:rPr>
              <a:t>Providing low frequency ramp on the bending element cause it to cyclic bending.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We can select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frequency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of ramp signal (scanning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step is synchronized with the step signal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) and it’s make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possible to realize 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cyclic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record of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rocking curve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see fig. below).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552372398"/>
              </p:ext>
            </p:extLst>
          </p:nvPr>
        </p:nvGraphicFramePr>
        <p:xfrm>
          <a:off x="3357554" y="2928934"/>
          <a:ext cx="500066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http://mathworld.wolfram.com/images/eps-gif/TriangleWave_7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2714644" cy="108585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43372" y="3000372"/>
            <a:ext cx="4143404" cy="2228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357158" y="4071942"/>
            <a:ext cx="142876" cy="142876"/>
          </a:xfrm>
          <a:prstGeom prst="donut">
            <a:avLst/>
          </a:prstGeom>
          <a:solidFill>
            <a:schemeClr val="tx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9C8F-2707-448C-9281-CE81E24D7F85}" type="slidenum">
              <a:rPr lang="ru-RU" smtClean="0">
                <a:latin typeface="Candara" panose="020E0502030303020204" pitchFamily="34" charset="0"/>
              </a:rPr>
              <a:pPr/>
              <a:t>19</a:t>
            </a:fld>
            <a:endParaRPr lang="ru-RU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0.45034 1.11022E-1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5587E-6 L 0.02309 -0.0636 L 0.0717 0.06568 L 0.11944 -0.06244 L 0.16788 0.06776 L 0.21493 -0.0636 L 0.23958 0.003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Discussion plan</a:t>
            </a:r>
            <a:endParaRPr lang="ru-RU" sz="28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243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 for modern science;</a:t>
            </a:r>
          </a:p>
          <a:p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Ways to control </a:t>
            </a:r>
            <a:r>
              <a:rPr lang="en-US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 beam;</a:t>
            </a:r>
          </a:p>
          <a:p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Method for measuring rocking curves by ultrasonic modulation;</a:t>
            </a:r>
          </a:p>
          <a:p>
            <a:r>
              <a:rPr lang="en-US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 bending elements based on LiNbO</a:t>
            </a:r>
            <a:r>
              <a:rPr lang="en-US" baseline="-25000" dirty="0" smtClean="0">
                <a:solidFill>
                  <a:srgbClr val="154892"/>
                </a:solidFill>
                <a:latin typeface="Candara" pitchFamily="34" charset="0"/>
              </a:rPr>
              <a:t>3;</a:t>
            </a:r>
          </a:p>
          <a:p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Possibilities of LiNbO3 elements: </a:t>
            </a:r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experimental examples</a:t>
            </a:r>
            <a:r>
              <a:rPr lang="en-US" dirty="0" smtClean="0">
                <a:solidFill>
                  <a:srgbClr val="154892"/>
                </a:solidFill>
                <a:latin typeface="Candara" pitchFamily="34" charset="0"/>
              </a:rPr>
              <a:t>.</a:t>
            </a:r>
          </a:p>
          <a:p>
            <a:endParaRPr lang="ru-RU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LiNbO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Candara" panose="020E0502030303020204" pitchFamily="34" charset="0"/>
              </a:rPr>
              <a:t>3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bending elements: operating mods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118508"/>
              </p:ext>
            </p:extLst>
          </p:nvPr>
        </p:nvGraphicFramePr>
        <p:xfrm>
          <a:off x="290513" y="3781425"/>
          <a:ext cx="4132262" cy="2901950"/>
        </p:xfrm>
        <a:graphic>
          <a:graphicData uri="http://schemas.openxmlformats.org/presentationml/2006/ole">
            <p:oleObj spid="_x0000_s79973" name="Graph" r:id="rId3" imgW="4131720" imgH="2901600" progId="Origin50.Graph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96823101"/>
              </p:ext>
            </p:extLst>
          </p:nvPr>
        </p:nvGraphicFramePr>
        <p:xfrm>
          <a:off x="290513" y="857232"/>
          <a:ext cx="4132262" cy="2889250"/>
        </p:xfrm>
        <a:graphic>
          <a:graphicData uri="http://schemas.openxmlformats.org/presentationml/2006/ole">
            <p:oleObj spid="_x0000_s79974" name="Graph" r:id="rId4" imgW="4131720" imgH="2901600" progId="Origin50.Graph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7193782"/>
              </p:ext>
            </p:extLst>
          </p:nvPr>
        </p:nvGraphicFramePr>
        <p:xfrm>
          <a:off x="4710113" y="825502"/>
          <a:ext cx="4132262" cy="2889250"/>
        </p:xfrm>
        <a:graphic>
          <a:graphicData uri="http://schemas.openxmlformats.org/presentationml/2006/ole">
            <p:oleObj spid="_x0000_s79975" name="Graph" r:id="rId5" imgW="4131720" imgH="290160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5426" y="857232"/>
            <a:ext cx="23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Static mode</a:t>
            </a:r>
            <a:endParaRPr lang="ru-RU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857232"/>
            <a:ext cx="23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154892"/>
                </a:solidFill>
                <a:latin typeface="Candara" panose="020E0502030303020204" pitchFamily="34" charset="0"/>
              </a:rPr>
              <a:t>Quazistatic</a:t>
            </a:r>
            <a:r>
              <a:rPr lang="en-US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mode</a:t>
            </a:r>
            <a:endParaRPr lang="ru-RU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5426" y="3718845"/>
            <a:ext cx="23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Resonant mode</a:t>
            </a:r>
            <a:endParaRPr lang="ru-RU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59081"/>
            <a:ext cx="3657600" cy="219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80112" y="3645024"/>
            <a:ext cx="23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AFC</a:t>
            </a:r>
            <a:endParaRPr lang="ru-RU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7" name="Rectangle 69"/>
          <p:cNvSpPr>
            <a:spLocks noChangeArrowheads="1"/>
          </p:cNvSpPr>
          <p:nvPr/>
        </p:nvSpPr>
        <p:spPr bwMode="auto">
          <a:xfrm>
            <a:off x="-25400" y="-139700"/>
            <a:ext cx="25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6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Experimental scheme: resonant mode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0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58312" cy="1102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solidFill>
                  <a:srgbClr val="154892"/>
                </a:solidFill>
                <a:latin typeface="Candara" panose="020E0502030303020204" pitchFamily="34" charset="0"/>
              </a:rPr>
              <a:t>The measurements in the resonant mode of </a:t>
            </a:r>
            <a:r>
              <a:rPr lang="en-US" sz="18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Si+LiNbO3</a:t>
            </a:r>
            <a:r>
              <a:rPr lang="en-US" sz="1800" dirty="0" smtClean="0">
                <a:solidFill>
                  <a:srgbClr val="154892"/>
                </a:solidFill>
                <a:latin typeface="Candara" panose="020E0502030303020204" pitchFamily="34" charset="0"/>
              </a:rPr>
              <a:t> </a:t>
            </a:r>
            <a:r>
              <a:rPr lang="en-US" sz="1800" dirty="0">
                <a:solidFill>
                  <a:srgbClr val="154892"/>
                </a:solidFill>
                <a:latin typeface="Candara" panose="020E0502030303020204" pitchFamily="34" charset="0"/>
              </a:rPr>
              <a:t>element as adaptive </a:t>
            </a:r>
            <a:r>
              <a:rPr lang="en-US" sz="1800" dirty="0" err="1">
                <a:solidFill>
                  <a:srgbClr val="154892"/>
                </a:solidFill>
                <a:latin typeface="Candara" panose="020E0502030303020204" pitchFamily="34" charset="0"/>
              </a:rPr>
              <a:t>monochromator</a:t>
            </a:r>
            <a:r>
              <a:rPr lang="en-US" sz="1800" dirty="0">
                <a:solidFill>
                  <a:srgbClr val="154892"/>
                </a:solidFill>
                <a:latin typeface="Candara" panose="020E0502030303020204" pitchFamily="34" charset="0"/>
              </a:rPr>
              <a:t> carried out in a single </a:t>
            </a:r>
            <a:r>
              <a:rPr lang="en-US" sz="1800" dirty="0" smtClean="0">
                <a:solidFill>
                  <a:srgbClr val="154892"/>
                </a:solidFill>
                <a:latin typeface="Candara" panose="020E0502030303020204" pitchFamily="34" charset="0"/>
              </a:rPr>
              <a:t>crystal configuration. </a:t>
            </a:r>
            <a:r>
              <a:rPr lang="en-US" sz="1800" dirty="0">
                <a:solidFill>
                  <a:srgbClr val="154892"/>
                </a:solidFill>
                <a:latin typeface="Candara" panose="020E0502030303020204" pitchFamily="34" charset="0"/>
              </a:rPr>
              <a:t>We </a:t>
            </a:r>
            <a:r>
              <a:rPr lang="en-US" sz="1800" dirty="0" smtClean="0">
                <a:solidFill>
                  <a:srgbClr val="154892"/>
                </a:solidFill>
                <a:latin typeface="Candara" panose="020E0502030303020204" pitchFamily="34" charset="0"/>
              </a:rPr>
              <a:t>also used </a:t>
            </a:r>
            <a:r>
              <a:rPr lang="en-US" sz="1800" dirty="0">
                <a:solidFill>
                  <a:srgbClr val="154892"/>
                </a:solidFill>
                <a:latin typeface="Candara" panose="020E0502030303020204" pitchFamily="34" charset="0"/>
              </a:rPr>
              <a:t>a signal generator, and multi-channel analyzer.</a:t>
            </a:r>
            <a:endParaRPr lang="ru-RU" sz="1800" dirty="0" smtClean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76" name="Freeform 25"/>
          <p:cNvSpPr>
            <a:spLocks noChangeAspect="1"/>
          </p:cNvSpPr>
          <p:nvPr/>
        </p:nvSpPr>
        <p:spPr bwMode="auto">
          <a:xfrm rot="10800000" flipH="1">
            <a:off x="3549371" y="3230778"/>
            <a:ext cx="1820500" cy="948187"/>
          </a:xfrm>
          <a:custGeom>
            <a:avLst/>
            <a:gdLst>
              <a:gd name="connsiteX0" fmla="*/ 14136 w 14136"/>
              <a:gd name="connsiteY0" fmla="*/ 0 h 9801"/>
              <a:gd name="connsiteX1" fmla="*/ 12730 w 14136"/>
              <a:gd name="connsiteY1" fmla="*/ 716 h 9801"/>
              <a:gd name="connsiteX2" fmla="*/ 11402 w 14136"/>
              <a:gd name="connsiteY2" fmla="*/ 2597 h 9801"/>
              <a:gd name="connsiteX3" fmla="*/ 10855 w 14136"/>
              <a:gd name="connsiteY3" fmla="*/ 6000 h 9801"/>
              <a:gd name="connsiteX4" fmla="*/ 9136 w 14136"/>
              <a:gd name="connsiteY4" fmla="*/ 9045 h 9801"/>
              <a:gd name="connsiteX5" fmla="*/ 5386 w 14136"/>
              <a:gd name="connsiteY5" fmla="*/ 9672 h 9801"/>
              <a:gd name="connsiteX6" fmla="*/ 0 w 14136"/>
              <a:gd name="connsiteY6" fmla="*/ 9105 h 9801"/>
              <a:gd name="connsiteX0" fmla="*/ 10000 w 10000"/>
              <a:gd name="connsiteY0" fmla="*/ 0 h 9910"/>
              <a:gd name="connsiteX1" fmla="*/ 9005 w 10000"/>
              <a:gd name="connsiteY1" fmla="*/ 731 h 9910"/>
              <a:gd name="connsiteX2" fmla="*/ 8066 w 10000"/>
              <a:gd name="connsiteY2" fmla="*/ 2650 h 9910"/>
              <a:gd name="connsiteX3" fmla="*/ 7679 w 10000"/>
              <a:gd name="connsiteY3" fmla="*/ 6122 h 9910"/>
              <a:gd name="connsiteX4" fmla="*/ 3810 w 10000"/>
              <a:gd name="connsiteY4" fmla="*/ 9868 h 9910"/>
              <a:gd name="connsiteX5" fmla="*/ 0 w 10000"/>
              <a:gd name="connsiteY5" fmla="*/ 9290 h 9910"/>
              <a:gd name="connsiteX0" fmla="*/ 10000 w 10000"/>
              <a:gd name="connsiteY0" fmla="*/ 0 h 10000"/>
              <a:gd name="connsiteX1" fmla="*/ 9005 w 10000"/>
              <a:gd name="connsiteY1" fmla="*/ 738 h 10000"/>
              <a:gd name="connsiteX2" fmla="*/ 7679 w 10000"/>
              <a:gd name="connsiteY2" fmla="*/ 6178 h 10000"/>
              <a:gd name="connsiteX3" fmla="*/ 3810 w 10000"/>
              <a:gd name="connsiteY3" fmla="*/ 9958 h 10000"/>
              <a:gd name="connsiteX4" fmla="*/ 0 w 10000"/>
              <a:gd name="connsiteY4" fmla="*/ 9374 h 10000"/>
              <a:gd name="connsiteX0" fmla="*/ 7 w 14057"/>
              <a:gd name="connsiteY0" fmla="*/ 0 h 19895"/>
              <a:gd name="connsiteX1" fmla="*/ 13296 w 14057"/>
              <a:gd name="connsiteY1" fmla="*/ 10633 h 19895"/>
              <a:gd name="connsiteX2" fmla="*/ 11970 w 14057"/>
              <a:gd name="connsiteY2" fmla="*/ 16073 h 19895"/>
              <a:gd name="connsiteX3" fmla="*/ 8101 w 14057"/>
              <a:gd name="connsiteY3" fmla="*/ 19853 h 19895"/>
              <a:gd name="connsiteX4" fmla="*/ 4291 w 14057"/>
              <a:gd name="connsiteY4" fmla="*/ 19269 h 19895"/>
              <a:gd name="connsiteX0" fmla="*/ 12 w 11988"/>
              <a:gd name="connsiteY0" fmla="*/ 0 h 19895"/>
              <a:gd name="connsiteX1" fmla="*/ 8999 w 11988"/>
              <a:gd name="connsiteY1" fmla="*/ 4667 h 19895"/>
              <a:gd name="connsiteX2" fmla="*/ 11975 w 11988"/>
              <a:gd name="connsiteY2" fmla="*/ 16073 h 19895"/>
              <a:gd name="connsiteX3" fmla="*/ 8106 w 11988"/>
              <a:gd name="connsiteY3" fmla="*/ 19853 h 19895"/>
              <a:gd name="connsiteX4" fmla="*/ 4296 w 11988"/>
              <a:gd name="connsiteY4" fmla="*/ 19269 h 19895"/>
              <a:gd name="connsiteX0" fmla="*/ 12 w 11226"/>
              <a:gd name="connsiteY0" fmla="*/ 0 h 19895"/>
              <a:gd name="connsiteX1" fmla="*/ 8999 w 11226"/>
              <a:gd name="connsiteY1" fmla="*/ 4667 h 19895"/>
              <a:gd name="connsiteX2" fmla="*/ 11201 w 11226"/>
              <a:gd name="connsiteY2" fmla="*/ 13599 h 19895"/>
              <a:gd name="connsiteX3" fmla="*/ 8106 w 11226"/>
              <a:gd name="connsiteY3" fmla="*/ 19853 h 19895"/>
              <a:gd name="connsiteX4" fmla="*/ 4296 w 11226"/>
              <a:gd name="connsiteY4" fmla="*/ 19269 h 19895"/>
              <a:gd name="connsiteX0" fmla="*/ 12 w 11226"/>
              <a:gd name="connsiteY0" fmla="*/ 0 h 20853"/>
              <a:gd name="connsiteX1" fmla="*/ 8999 w 11226"/>
              <a:gd name="connsiteY1" fmla="*/ 4667 h 20853"/>
              <a:gd name="connsiteX2" fmla="*/ 11201 w 11226"/>
              <a:gd name="connsiteY2" fmla="*/ 13599 h 20853"/>
              <a:gd name="connsiteX3" fmla="*/ 8106 w 11226"/>
              <a:gd name="connsiteY3" fmla="*/ 19853 h 20853"/>
              <a:gd name="connsiteX4" fmla="*/ 4296 w 11226"/>
              <a:gd name="connsiteY4" fmla="*/ 19269 h 20853"/>
              <a:gd name="connsiteX0" fmla="*/ 12 w 11203"/>
              <a:gd name="connsiteY0" fmla="*/ 0 h 20773"/>
              <a:gd name="connsiteX1" fmla="*/ 8999 w 11203"/>
              <a:gd name="connsiteY1" fmla="*/ 4667 h 20773"/>
              <a:gd name="connsiteX2" fmla="*/ 11201 w 11203"/>
              <a:gd name="connsiteY2" fmla="*/ 13599 h 20773"/>
              <a:gd name="connsiteX3" fmla="*/ 9311 w 11203"/>
              <a:gd name="connsiteY3" fmla="*/ 19562 h 20773"/>
              <a:gd name="connsiteX4" fmla="*/ 4296 w 11203"/>
              <a:gd name="connsiteY4" fmla="*/ 19269 h 2077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0031"/>
              <a:gd name="connsiteY0" fmla="*/ 0 h 21543"/>
              <a:gd name="connsiteX1" fmla="*/ 8999 w 10031"/>
              <a:gd name="connsiteY1" fmla="*/ 4667 h 21543"/>
              <a:gd name="connsiteX2" fmla="*/ 9311 w 10031"/>
              <a:gd name="connsiteY2" fmla="*/ 19562 h 21543"/>
              <a:gd name="connsiteX3" fmla="*/ 4296 w 10031"/>
              <a:gd name="connsiteY3" fmla="*/ 19269 h 21543"/>
              <a:gd name="connsiteX0" fmla="*/ 12 w 11154"/>
              <a:gd name="connsiteY0" fmla="*/ 0 h 20291"/>
              <a:gd name="connsiteX1" fmla="*/ 8999 w 11154"/>
              <a:gd name="connsiteY1" fmla="*/ 4667 h 20291"/>
              <a:gd name="connsiteX2" fmla="*/ 10860 w 11154"/>
              <a:gd name="connsiteY2" fmla="*/ 14469 h 20291"/>
              <a:gd name="connsiteX3" fmla="*/ 4296 w 11154"/>
              <a:gd name="connsiteY3" fmla="*/ 19269 h 20291"/>
              <a:gd name="connsiteX0" fmla="*/ 12 w 11154"/>
              <a:gd name="connsiteY0" fmla="*/ 0 h 21202"/>
              <a:gd name="connsiteX1" fmla="*/ 8999 w 11154"/>
              <a:gd name="connsiteY1" fmla="*/ 4667 h 21202"/>
              <a:gd name="connsiteX2" fmla="*/ 10860 w 11154"/>
              <a:gd name="connsiteY2" fmla="*/ 14469 h 21202"/>
              <a:gd name="connsiteX3" fmla="*/ 4554 w 11154"/>
              <a:gd name="connsiteY3" fmla="*/ 20288 h 21202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0882"/>
              <a:gd name="connsiteY0" fmla="*/ 0 h 20288"/>
              <a:gd name="connsiteX1" fmla="*/ 8999 w 10882"/>
              <a:gd name="connsiteY1" fmla="*/ 4667 h 20288"/>
              <a:gd name="connsiteX2" fmla="*/ 10860 w 10882"/>
              <a:gd name="connsiteY2" fmla="*/ 14469 h 20288"/>
              <a:gd name="connsiteX3" fmla="*/ 4554 w 10882"/>
              <a:gd name="connsiteY3" fmla="*/ 20288 h 20288"/>
              <a:gd name="connsiteX0" fmla="*/ 12 w 10887"/>
              <a:gd name="connsiteY0" fmla="*/ 0 h 20288"/>
              <a:gd name="connsiteX1" fmla="*/ 8999 w 10887"/>
              <a:gd name="connsiteY1" fmla="*/ 4667 h 20288"/>
              <a:gd name="connsiteX2" fmla="*/ 10860 w 10887"/>
              <a:gd name="connsiteY2" fmla="*/ 14469 h 20288"/>
              <a:gd name="connsiteX3" fmla="*/ 4554 w 1088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572"/>
              <a:gd name="connsiteY0" fmla="*/ 0 h 20434"/>
              <a:gd name="connsiteX1" fmla="*/ 9514 w 11572"/>
              <a:gd name="connsiteY1" fmla="*/ 4813 h 20434"/>
              <a:gd name="connsiteX2" fmla="*/ 11375 w 11572"/>
              <a:gd name="connsiteY2" fmla="*/ 14615 h 20434"/>
              <a:gd name="connsiteX3" fmla="*/ 5069 w 11572"/>
              <a:gd name="connsiteY3" fmla="*/ 20434 h 20434"/>
              <a:gd name="connsiteX0" fmla="*/ 225 w 6422"/>
              <a:gd name="connsiteY0" fmla="*/ 0 h 20288"/>
              <a:gd name="connsiteX1" fmla="*/ 4445 w 6422"/>
              <a:gd name="connsiteY1" fmla="*/ 4667 h 20288"/>
              <a:gd name="connsiteX2" fmla="*/ 6306 w 6422"/>
              <a:gd name="connsiteY2" fmla="*/ 14469 h 20288"/>
              <a:gd name="connsiteX3" fmla="*/ 0 w 6422"/>
              <a:gd name="connsiteY3" fmla="*/ 20288 h 20288"/>
              <a:gd name="connsiteX0" fmla="*/ 350 w 10037"/>
              <a:gd name="connsiteY0" fmla="*/ 0 h 10000"/>
              <a:gd name="connsiteX1" fmla="*/ 6922 w 10037"/>
              <a:gd name="connsiteY1" fmla="*/ 2300 h 10000"/>
              <a:gd name="connsiteX2" fmla="*/ 9819 w 10037"/>
              <a:gd name="connsiteY2" fmla="*/ 7132 h 10000"/>
              <a:gd name="connsiteX3" fmla="*/ 0 w 10037"/>
              <a:gd name="connsiteY3" fmla="*/ 10000 h 10000"/>
              <a:gd name="connsiteX0" fmla="*/ 42 w 9729"/>
              <a:gd name="connsiteY0" fmla="*/ 0 h 10000"/>
              <a:gd name="connsiteX1" fmla="*/ 6614 w 9729"/>
              <a:gd name="connsiteY1" fmla="*/ 2300 h 10000"/>
              <a:gd name="connsiteX2" fmla="*/ 9511 w 9729"/>
              <a:gd name="connsiteY2" fmla="*/ 7132 h 10000"/>
              <a:gd name="connsiteX3" fmla="*/ 231 w 9729"/>
              <a:gd name="connsiteY3" fmla="*/ 10000 h 10000"/>
              <a:gd name="connsiteX0" fmla="*/ 39 w 9957"/>
              <a:gd name="connsiteY0" fmla="*/ 0 h 10000"/>
              <a:gd name="connsiteX1" fmla="*/ 6794 w 9957"/>
              <a:gd name="connsiteY1" fmla="*/ 2300 h 10000"/>
              <a:gd name="connsiteX2" fmla="*/ 9772 w 9957"/>
              <a:gd name="connsiteY2" fmla="*/ 7132 h 10000"/>
              <a:gd name="connsiteX3" fmla="*/ 233 w 9957"/>
              <a:gd name="connsiteY3" fmla="*/ 10000 h 10000"/>
              <a:gd name="connsiteX0" fmla="*/ 36 w 10420"/>
              <a:gd name="connsiteY0" fmla="*/ 0 h 10000"/>
              <a:gd name="connsiteX1" fmla="*/ 7238 w 10420"/>
              <a:gd name="connsiteY1" fmla="*/ 2300 h 10000"/>
              <a:gd name="connsiteX2" fmla="*/ 10229 w 10420"/>
              <a:gd name="connsiteY2" fmla="*/ 7132 h 10000"/>
              <a:gd name="connsiteX3" fmla="*/ 649 w 10420"/>
              <a:gd name="connsiteY3" fmla="*/ 10000 h 10000"/>
              <a:gd name="connsiteX0" fmla="*/ 4259 w 9730"/>
              <a:gd name="connsiteY0" fmla="*/ 0 h 9570"/>
              <a:gd name="connsiteX1" fmla="*/ 6589 w 9730"/>
              <a:gd name="connsiteY1" fmla="*/ 1870 h 9570"/>
              <a:gd name="connsiteX2" fmla="*/ 9580 w 9730"/>
              <a:gd name="connsiteY2" fmla="*/ 6702 h 9570"/>
              <a:gd name="connsiteX3" fmla="*/ 0 w 9730"/>
              <a:gd name="connsiteY3" fmla="*/ 9570 h 9570"/>
              <a:gd name="connsiteX0" fmla="*/ 38 w 10565"/>
              <a:gd name="connsiteY0" fmla="*/ 0 h 10525"/>
              <a:gd name="connsiteX1" fmla="*/ 7297 w 10565"/>
              <a:gd name="connsiteY1" fmla="*/ 2479 h 10525"/>
              <a:gd name="connsiteX2" fmla="*/ 10371 w 10565"/>
              <a:gd name="connsiteY2" fmla="*/ 7528 h 10525"/>
              <a:gd name="connsiteX3" fmla="*/ 525 w 10565"/>
              <a:gd name="connsiteY3" fmla="*/ 10525 h 10525"/>
              <a:gd name="connsiteX0" fmla="*/ 6 w 48215"/>
              <a:gd name="connsiteY0" fmla="*/ 0 h 10525"/>
              <a:gd name="connsiteX1" fmla="*/ 48160 w 48215"/>
              <a:gd name="connsiteY1" fmla="*/ 1608 h 10525"/>
              <a:gd name="connsiteX2" fmla="*/ 10339 w 48215"/>
              <a:gd name="connsiteY2" fmla="*/ 7528 h 10525"/>
              <a:gd name="connsiteX3" fmla="*/ 493 w 48215"/>
              <a:gd name="connsiteY3" fmla="*/ 10525 h 10525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9846 w 62019"/>
              <a:gd name="connsiteY2" fmla="*/ 13101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1188 w 61188"/>
              <a:gd name="connsiteY0" fmla="*/ 0 h 16795"/>
              <a:gd name="connsiteX1" fmla="*/ 47667 w 61188"/>
              <a:gd name="connsiteY1" fmla="*/ 7878 h 16795"/>
              <a:gd name="connsiteX2" fmla="*/ 17493 w 61188"/>
              <a:gd name="connsiteY2" fmla="*/ 11534 h 16795"/>
              <a:gd name="connsiteX3" fmla="*/ 0 w 61188"/>
              <a:gd name="connsiteY3" fmla="*/ 16795 h 16795"/>
              <a:gd name="connsiteX0" fmla="*/ 61188 w 61188"/>
              <a:gd name="connsiteY0" fmla="*/ 0 h 16795"/>
              <a:gd name="connsiteX1" fmla="*/ 47667 w 61188"/>
              <a:gd name="connsiteY1" fmla="*/ 7878 h 16795"/>
              <a:gd name="connsiteX2" fmla="*/ 17493 w 61188"/>
              <a:gd name="connsiteY2" fmla="*/ 11534 h 16795"/>
              <a:gd name="connsiteX3" fmla="*/ 0 w 61188"/>
              <a:gd name="connsiteY3" fmla="*/ 16795 h 16795"/>
              <a:gd name="connsiteX0" fmla="*/ 67006 w 67006"/>
              <a:gd name="connsiteY0" fmla="*/ 0 h 15402"/>
              <a:gd name="connsiteX1" fmla="*/ 47667 w 67006"/>
              <a:gd name="connsiteY1" fmla="*/ 6485 h 15402"/>
              <a:gd name="connsiteX2" fmla="*/ 17493 w 67006"/>
              <a:gd name="connsiteY2" fmla="*/ 10141 h 15402"/>
              <a:gd name="connsiteX3" fmla="*/ 0 w 67006"/>
              <a:gd name="connsiteY3" fmla="*/ 15402 h 15402"/>
              <a:gd name="connsiteX0" fmla="*/ 67006 w 67006"/>
              <a:gd name="connsiteY0" fmla="*/ 0 h 15489"/>
              <a:gd name="connsiteX1" fmla="*/ 47667 w 67006"/>
              <a:gd name="connsiteY1" fmla="*/ 6572 h 15489"/>
              <a:gd name="connsiteX2" fmla="*/ 17493 w 67006"/>
              <a:gd name="connsiteY2" fmla="*/ 10228 h 15489"/>
              <a:gd name="connsiteX3" fmla="*/ 0 w 67006"/>
              <a:gd name="connsiteY3" fmla="*/ 15489 h 15489"/>
              <a:gd name="connsiteX0" fmla="*/ 69001 w 69001"/>
              <a:gd name="connsiteY0" fmla="*/ 0 h 17318"/>
              <a:gd name="connsiteX1" fmla="*/ 47667 w 69001"/>
              <a:gd name="connsiteY1" fmla="*/ 8401 h 17318"/>
              <a:gd name="connsiteX2" fmla="*/ 17493 w 69001"/>
              <a:gd name="connsiteY2" fmla="*/ 12057 h 17318"/>
              <a:gd name="connsiteX3" fmla="*/ 0 w 69001"/>
              <a:gd name="connsiteY3" fmla="*/ 17318 h 17318"/>
              <a:gd name="connsiteX0" fmla="*/ 69001 w 69238"/>
              <a:gd name="connsiteY0" fmla="*/ 0 h 17318"/>
              <a:gd name="connsiteX1" fmla="*/ 67052 w 69238"/>
              <a:gd name="connsiteY1" fmla="*/ 2933 h 17318"/>
              <a:gd name="connsiteX2" fmla="*/ 47667 w 69238"/>
              <a:gd name="connsiteY2" fmla="*/ 8401 h 17318"/>
              <a:gd name="connsiteX3" fmla="*/ 17493 w 69238"/>
              <a:gd name="connsiteY3" fmla="*/ 12057 h 17318"/>
              <a:gd name="connsiteX4" fmla="*/ 0 w 69238"/>
              <a:gd name="connsiteY4" fmla="*/ 17318 h 17318"/>
              <a:gd name="connsiteX0" fmla="*/ 60523 w 67793"/>
              <a:gd name="connsiteY0" fmla="*/ 0 h 17144"/>
              <a:gd name="connsiteX1" fmla="*/ 67052 w 67793"/>
              <a:gd name="connsiteY1" fmla="*/ 2759 h 17144"/>
              <a:gd name="connsiteX2" fmla="*/ 47667 w 67793"/>
              <a:gd name="connsiteY2" fmla="*/ 8227 h 17144"/>
              <a:gd name="connsiteX3" fmla="*/ 17493 w 67793"/>
              <a:gd name="connsiteY3" fmla="*/ 11883 h 17144"/>
              <a:gd name="connsiteX4" fmla="*/ 0 w 67793"/>
              <a:gd name="connsiteY4" fmla="*/ 17144 h 17144"/>
              <a:gd name="connsiteX0" fmla="*/ 60523 w 63561"/>
              <a:gd name="connsiteY0" fmla="*/ 0 h 17144"/>
              <a:gd name="connsiteX1" fmla="*/ 62397 w 63561"/>
              <a:gd name="connsiteY1" fmla="*/ 4327 h 17144"/>
              <a:gd name="connsiteX2" fmla="*/ 47667 w 63561"/>
              <a:gd name="connsiteY2" fmla="*/ 8227 h 17144"/>
              <a:gd name="connsiteX3" fmla="*/ 17493 w 63561"/>
              <a:gd name="connsiteY3" fmla="*/ 11883 h 17144"/>
              <a:gd name="connsiteX4" fmla="*/ 0 w 63561"/>
              <a:gd name="connsiteY4" fmla="*/ 17144 h 17144"/>
              <a:gd name="connsiteX0" fmla="*/ 60523 w 62837"/>
              <a:gd name="connsiteY0" fmla="*/ 0 h 17144"/>
              <a:gd name="connsiteX1" fmla="*/ 62397 w 62837"/>
              <a:gd name="connsiteY1" fmla="*/ 4327 h 17144"/>
              <a:gd name="connsiteX2" fmla="*/ 47667 w 62837"/>
              <a:gd name="connsiteY2" fmla="*/ 8227 h 17144"/>
              <a:gd name="connsiteX3" fmla="*/ 17493 w 62837"/>
              <a:gd name="connsiteY3" fmla="*/ 11883 h 17144"/>
              <a:gd name="connsiteX4" fmla="*/ 0 w 62837"/>
              <a:gd name="connsiteY4" fmla="*/ 17144 h 17144"/>
              <a:gd name="connsiteX0" fmla="*/ 60523 w 62837"/>
              <a:gd name="connsiteY0" fmla="*/ 0 h 17144"/>
              <a:gd name="connsiteX1" fmla="*/ 62397 w 62837"/>
              <a:gd name="connsiteY1" fmla="*/ 4327 h 17144"/>
              <a:gd name="connsiteX2" fmla="*/ 47667 w 62837"/>
              <a:gd name="connsiteY2" fmla="*/ 8227 h 17144"/>
              <a:gd name="connsiteX3" fmla="*/ 17493 w 62837"/>
              <a:gd name="connsiteY3" fmla="*/ 11883 h 17144"/>
              <a:gd name="connsiteX4" fmla="*/ 0 w 62837"/>
              <a:gd name="connsiteY4" fmla="*/ 17144 h 17144"/>
              <a:gd name="connsiteX0" fmla="*/ 60523 w 63839"/>
              <a:gd name="connsiteY0" fmla="*/ 0 h 17144"/>
              <a:gd name="connsiteX1" fmla="*/ 62397 w 63839"/>
              <a:gd name="connsiteY1" fmla="*/ 4327 h 17144"/>
              <a:gd name="connsiteX2" fmla="*/ 47667 w 63839"/>
              <a:gd name="connsiteY2" fmla="*/ 8227 h 17144"/>
              <a:gd name="connsiteX3" fmla="*/ 17493 w 63839"/>
              <a:gd name="connsiteY3" fmla="*/ 11883 h 17144"/>
              <a:gd name="connsiteX4" fmla="*/ 0 w 63839"/>
              <a:gd name="connsiteY4" fmla="*/ 17144 h 17144"/>
              <a:gd name="connsiteX0" fmla="*/ 53902 w 57218"/>
              <a:gd name="connsiteY0" fmla="*/ 0 h 19859"/>
              <a:gd name="connsiteX1" fmla="*/ 55776 w 57218"/>
              <a:gd name="connsiteY1" fmla="*/ 4327 h 19859"/>
              <a:gd name="connsiteX2" fmla="*/ 41046 w 57218"/>
              <a:gd name="connsiteY2" fmla="*/ 8227 h 19859"/>
              <a:gd name="connsiteX3" fmla="*/ 10872 w 57218"/>
              <a:gd name="connsiteY3" fmla="*/ 11883 h 19859"/>
              <a:gd name="connsiteX4" fmla="*/ 0 w 57218"/>
              <a:gd name="connsiteY4" fmla="*/ 19859 h 19859"/>
              <a:gd name="connsiteX0" fmla="*/ 51712 w 55028"/>
              <a:gd name="connsiteY0" fmla="*/ 0 h 19986"/>
              <a:gd name="connsiteX1" fmla="*/ 53586 w 55028"/>
              <a:gd name="connsiteY1" fmla="*/ 4327 h 19986"/>
              <a:gd name="connsiteX2" fmla="*/ 38856 w 55028"/>
              <a:gd name="connsiteY2" fmla="*/ 8227 h 19986"/>
              <a:gd name="connsiteX3" fmla="*/ 8682 w 55028"/>
              <a:gd name="connsiteY3" fmla="*/ 11883 h 19986"/>
              <a:gd name="connsiteX4" fmla="*/ 0 w 55028"/>
              <a:gd name="connsiteY4" fmla="*/ 19986 h 19986"/>
              <a:gd name="connsiteX0" fmla="*/ 51469 w 54785"/>
              <a:gd name="connsiteY0" fmla="*/ 0 h 19986"/>
              <a:gd name="connsiteX1" fmla="*/ 53343 w 54785"/>
              <a:gd name="connsiteY1" fmla="*/ 4327 h 19986"/>
              <a:gd name="connsiteX2" fmla="*/ 38613 w 54785"/>
              <a:gd name="connsiteY2" fmla="*/ 8227 h 19986"/>
              <a:gd name="connsiteX3" fmla="*/ 8439 w 54785"/>
              <a:gd name="connsiteY3" fmla="*/ 11883 h 19986"/>
              <a:gd name="connsiteX4" fmla="*/ 0 w 54785"/>
              <a:gd name="connsiteY4" fmla="*/ 19986 h 19986"/>
              <a:gd name="connsiteX0" fmla="*/ 53416 w 56732"/>
              <a:gd name="connsiteY0" fmla="*/ 0 h 21133"/>
              <a:gd name="connsiteX1" fmla="*/ 55290 w 56732"/>
              <a:gd name="connsiteY1" fmla="*/ 4327 h 21133"/>
              <a:gd name="connsiteX2" fmla="*/ 40560 w 56732"/>
              <a:gd name="connsiteY2" fmla="*/ 8227 h 21133"/>
              <a:gd name="connsiteX3" fmla="*/ 10386 w 56732"/>
              <a:gd name="connsiteY3" fmla="*/ 11883 h 21133"/>
              <a:gd name="connsiteX4" fmla="*/ 0 w 56732"/>
              <a:gd name="connsiteY4" fmla="*/ 21133 h 21133"/>
              <a:gd name="connsiteX0" fmla="*/ 53416 w 56732"/>
              <a:gd name="connsiteY0" fmla="*/ 0 h 21133"/>
              <a:gd name="connsiteX1" fmla="*/ 55290 w 56732"/>
              <a:gd name="connsiteY1" fmla="*/ 4327 h 21133"/>
              <a:gd name="connsiteX2" fmla="*/ 40560 w 56732"/>
              <a:gd name="connsiteY2" fmla="*/ 8227 h 21133"/>
              <a:gd name="connsiteX3" fmla="*/ 27908 w 56732"/>
              <a:gd name="connsiteY3" fmla="*/ 10608 h 21133"/>
              <a:gd name="connsiteX4" fmla="*/ 0 w 56732"/>
              <a:gd name="connsiteY4" fmla="*/ 21133 h 21133"/>
              <a:gd name="connsiteX0" fmla="*/ 43195 w 46511"/>
              <a:gd name="connsiteY0" fmla="*/ 0 h 12337"/>
              <a:gd name="connsiteX1" fmla="*/ 45069 w 46511"/>
              <a:gd name="connsiteY1" fmla="*/ 4327 h 12337"/>
              <a:gd name="connsiteX2" fmla="*/ 30339 w 46511"/>
              <a:gd name="connsiteY2" fmla="*/ 8227 h 12337"/>
              <a:gd name="connsiteX3" fmla="*/ 17687 w 46511"/>
              <a:gd name="connsiteY3" fmla="*/ 10608 h 12337"/>
              <a:gd name="connsiteX4" fmla="*/ 0 w 46511"/>
              <a:gd name="connsiteY4" fmla="*/ 12337 h 12337"/>
              <a:gd name="connsiteX0" fmla="*/ 43195 w 46511"/>
              <a:gd name="connsiteY0" fmla="*/ 0 h 12594"/>
              <a:gd name="connsiteX1" fmla="*/ 45069 w 46511"/>
              <a:gd name="connsiteY1" fmla="*/ 4327 h 12594"/>
              <a:gd name="connsiteX2" fmla="*/ 30339 w 46511"/>
              <a:gd name="connsiteY2" fmla="*/ 8227 h 12594"/>
              <a:gd name="connsiteX3" fmla="*/ 17687 w 46511"/>
              <a:gd name="connsiteY3" fmla="*/ 10608 h 12594"/>
              <a:gd name="connsiteX4" fmla="*/ 0 w 46511"/>
              <a:gd name="connsiteY4" fmla="*/ 12337 h 12594"/>
              <a:gd name="connsiteX0" fmla="*/ 43682 w 46998"/>
              <a:gd name="connsiteY0" fmla="*/ 0 h 12893"/>
              <a:gd name="connsiteX1" fmla="*/ 45556 w 46998"/>
              <a:gd name="connsiteY1" fmla="*/ 4327 h 12893"/>
              <a:gd name="connsiteX2" fmla="*/ 30826 w 46998"/>
              <a:gd name="connsiteY2" fmla="*/ 8227 h 12893"/>
              <a:gd name="connsiteX3" fmla="*/ 18174 w 46998"/>
              <a:gd name="connsiteY3" fmla="*/ 10608 h 12893"/>
              <a:gd name="connsiteX4" fmla="*/ 0 w 46998"/>
              <a:gd name="connsiteY4" fmla="*/ 12719 h 12893"/>
              <a:gd name="connsiteX0" fmla="*/ 43682 w 46998"/>
              <a:gd name="connsiteY0" fmla="*/ 0 h 12893"/>
              <a:gd name="connsiteX1" fmla="*/ 45556 w 46998"/>
              <a:gd name="connsiteY1" fmla="*/ 4327 h 12893"/>
              <a:gd name="connsiteX2" fmla="*/ 30826 w 46998"/>
              <a:gd name="connsiteY2" fmla="*/ 8227 h 12893"/>
              <a:gd name="connsiteX3" fmla="*/ 18174 w 46998"/>
              <a:gd name="connsiteY3" fmla="*/ 10608 h 12893"/>
              <a:gd name="connsiteX4" fmla="*/ 0 w 46998"/>
              <a:gd name="connsiteY4" fmla="*/ 12719 h 12893"/>
              <a:gd name="connsiteX0" fmla="*/ 43682 w 46998"/>
              <a:gd name="connsiteY0" fmla="*/ 0 h 12823"/>
              <a:gd name="connsiteX1" fmla="*/ 45556 w 46998"/>
              <a:gd name="connsiteY1" fmla="*/ 4327 h 12823"/>
              <a:gd name="connsiteX2" fmla="*/ 30826 w 46998"/>
              <a:gd name="connsiteY2" fmla="*/ 8227 h 12823"/>
              <a:gd name="connsiteX3" fmla="*/ 18174 w 46998"/>
              <a:gd name="connsiteY3" fmla="*/ 10608 h 12823"/>
              <a:gd name="connsiteX4" fmla="*/ 0 w 46998"/>
              <a:gd name="connsiteY4" fmla="*/ 12719 h 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8" h="12823">
                <a:moveTo>
                  <a:pt x="43682" y="0"/>
                </a:moveTo>
                <a:cubicBezTo>
                  <a:pt x="43357" y="155"/>
                  <a:pt x="49777" y="2405"/>
                  <a:pt x="45556" y="4327"/>
                </a:cubicBezTo>
                <a:cubicBezTo>
                  <a:pt x="38675" y="7643"/>
                  <a:pt x="35390" y="7180"/>
                  <a:pt x="30826" y="8227"/>
                </a:cubicBezTo>
                <a:cubicBezTo>
                  <a:pt x="26262" y="9274"/>
                  <a:pt x="22609" y="9763"/>
                  <a:pt x="18174" y="10608"/>
                </a:cubicBezTo>
                <a:cubicBezTo>
                  <a:pt x="10491" y="12329"/>
                  <a:pt x="9378" y="13127"/>
                  <a:pt x="0" y="12719"/>
                </a:cubicBezTo>
              </a:path>
            </a:pathLst>
          </a:custGeom>
          <a:noFill/>
          <a:ln w="6350">
            <a:solidFill>
              <a:srgbClr val="333333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56" name="Oval 68"/>
          <p:cNvSpPr>
            <a:spLocks noChangeAspect="1" noChangeArrowheads="1"/>
          </p:cNvSpPr>
          <p:nvPr/>
        </p:nvSpPr>
        <p:spPr bwMode="auto">
          <a:xfrm rot="19200000">
            <a:off x="5086352" y="4542386"/>
            <a:ext cx="1009650" cy="995363"/>
          </a:xfrm>
          <a:prstGeom prst="ellipse">
            <a:avLst/>
          </a:prstGeom>
          <a:solidFill>
            <a:srgbClr val="FFFFFF"/>
          </a:solidFill>
          <a:ln w="12700" cap="rnd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55" name="Rectangle 67"/>
          <p:cNvSpPr>
            <a:spLocks noChangeAspect="1" noChangeArrowheads="1"/>
          </p:cNvSpPr>
          <p:nvPr/>
        </p:nvSpPr>
        <p:spPr bwMode="auto">
          <a:xfrm>
            <a:off x="2959102" y="4899574"/>
            <a:ext cx="97948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54" name="Rectangle 66"/>
          <p:cNvSpPr>
            <a:spLocks noChangeAspect="1" noChangeArrowheads="1"/>
          </p:cNvSpPr>
          <p:nvPr/>
        </p:nvSpPr>
        <p:spPr bwMode="auto">
          <a:xfrm>
            <a:off x="1709561" y="4897815"/>
            <a:ext cx="715962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53" name="Oval 65"/>
          <p:cNvSpPr>
            <a:spLocks noChangeAspect="1" noChangeArrowheads="1"/>
          </p:cNvSpPr>
          <p:nvPr/>
        </p:nvSpPr>
        <p:spPr bwMode="auto">
          <a:xfrm rot="19200000">
            <a:off x="2333627" y="4574136"/>
            <a:ext cx="1008062" cy="996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52" name="Rectangle 64"/>
          <p:cNvSpPr>
            <a:spLocks noChangeAspect="1" noChangeArrowheads="1"/>
          </p:cNvSpPr>
          <p:nvPr/>
        </p:nvSpPr>
        <p:spPr bwMode="auto">
          <a:xfrm>
            <a:off x="3937002" y="4764636"/>
            <a:ext cx="217487" cy="620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8" name="Group 35"/>
          <p:cNvGrpSpPr>
            <a:grpSpLocks noChangeAspect="1"/>
          </p:cNvGrpSpPr>
          <p:nvPr/>
        </p:nvGrpSpPr>
        <p:grpSpPr bwMode="auto">
          <a:xfrm>
            <a:off x="4042011" y="4921625"/>
            <a:ext cx="1587" cy="284163"/>
            <a:chOff x="6926" y="9156"/>
            <a:chExt cx="2" cy="239"/>
          </a:xfrm>
        </p:grpSpPr>
        <p:sp>
          <p:nvSpPr>
            <p:cNvPr id="2" name="Line 38"/>
            <p:cNvSpPr>
              <a:spLocks noChangeAspect="1" noChangeShapeType="1"/>
            </p:cNvSpPr>
            <p:nvPr/>
          </p:nvSpPr>
          <p:spPr bwMode="auto">
            <a:xfrm>
              <a:off x="6928" y="9155"/>
              <a:ext cx="0" cy="239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25" name="Line 37"/>
            <p:cNvSpPr>
              <a:spLocks noChangeAspect="1" noChangeShapeType="1"/>
            </p:cNvSpPr>
            <p:nvPr/>
          </p:nvSpPr>
          <p:spPr bwMode="auto">
            <a:xfrm>
              <a:off x="6926" y="9169"/>
              <a:ext cx="2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24" name="Line 36"/>
            <p:cNvSpPr>
              <a:spLocks noChangeAspect="1" noChangeShapeType="1"/>
            </p:cNvSpPr>
            <p:nvPr/>
          </p:nvSpPr>
          <p:spPr bwMode="auto">
            <a:xfrm flipV="1">
              <a:off x="6926" y="9311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322" name="Line 34"/>
          <p:cNvSpPr>
            <a:spLocks noChangeAspect="1" noChangeShapeType="1"/>
          </p:cNvSpPr>
          <p:nvPr/>
        </p:nvSpPr>
        <p:spPr bwMode="auto">
          <a:xfrm rot="19200000">
            <a:off x="3192464" y="4194724"/>
            <a:ext cx="2111375" cy="17510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21" name="Line 33"/>
          <p:cNvSpPr>
            <a:spLocks noChangeAspect="1" noChangeShapeType="1"/>
          </p:cNvSpPr>
          <p:nvPr/>
        </p:nvSpPr>
        <p:spPr bwMode="auto">
          <a:xfrm rot="19200000">
            <a:off x="5413377" y="4528099"/>
            <a:ext cx="1666875" cy="158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9" name="Group 28"/>
          <p:cNvGrpSpPr>
            <a:grpSpLocks noChangeAspect="1"/>
          </p:cNvGrpSpPr>
          <p:nvPr/>
        </p:nvGrpSpPr>
        <p:grpSpPr bwMode="auto">
          <a:xfrm>
            <a:off x="6515102" y="3639099"/>
            <a:ext cx="746125" cy="560387"/>
            <a:chOff x="7345" y="893"/>
            <a:chExt cx="630" cy="477"/>
          </a:xfrm>
        </p:grpSpPr>
        <p:sp>
          <p:nvSpPr>
            <p:cNvPr id="12318" name="Rectangle 30"/>
            <p:cNvSpPr>
              <a:spLocks noChangeAspect="1" noChangeArrowheads="1"/>
            </p:cNvSpPr>
            <p:nvPr/>
          </p:nvSpPr>
          <p:spPr bwMode="auto">
            <a:xfrm rot="19200000">
              <a:off x="7346" y="1192"/>
              <a:ext cx="418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17" name="Rectangle 29"/>
            <p:cNvSpPr>
              <a:spLocks noChangeAspect="1" noChangeArrowheads="1"/>
            </p:cNvSpPr>
            <p:nvPr/>
          </p:nvSpPr>
          <p:spPr bwMode="auto">
            <a:xfrm rot="19200000">
              <a:off x="7675" y="893"/>
              <a:ext cx="300" cy="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320" name="Rectangle 32"/>
          <p:cNvSpPr>
            <a:spLocks noChangeAspect="1" noChangeArrowheads="1"/>
          </p:cNvSpPr>
          <p:nvPr/>
        </p:nvSpPr>
        <p:spPr bwMode="auto">
          <a:xfrm rot="3859733">
            <a:off x="4842392" y="4455534"/>
            <a:ext cx="976887" cy="87284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13" name="Freeform 25"/>
          <p:cNvSpPr>
            <a:spLocks noChangeAspect="1"/>
          </p:cNvSpPr>
          <p:nvPr/>
        </p:nvSpPr>
        <p:spPr bwMode="auto">
          <a:xfrm rot="10800000">
            <a:off x="2113568" y="3259580"/>
            <a:ext cx="3010438" cy="956769"/>
          </a:xfrm>
          <a:custGeom>
            <a:avLst/>
            <a:gdLst>
              <a:gd name="connsiteX0" fmla="*/ 14136 w 14136"/>
              <a:gd name="connsiteY0" fmla="*/ 0 h 9801"/>
              <a:gd name="connsiteX1" fmla="*/ 12730 w 14136"/>
              <a:gd name="connsiteY1" fmla="*/ 716 h 9801"/>
              <a:gd name="connsiteX2" fmla="*/ 11402 w 14136"/>
              <a:gd name="connsiteY2" fmla="*/ 2597 h 9801"/>
              <a:gd name="connsiteX3" fmla="*/ 10855 w 14136"/>
              <a:gd name="connsiteY3" fmla="*/ 6000 h 9801"/>
              <a:gd name="connsiteX4" fmla="*/ 9136 w 14136"/>
              <a:gd name="connsiteY4" fmla="*/ 9045 h 9801"/>
              <a:gd name="connsiteX5" fmla="*/ 5386 w 14136"/>
              <a:gd name="connsiteY5" fmla="*/ 9672 h 9801"/>
              <a:gd name="connsiteX6" fmla="*/ 0 w 14136"/>
              <a:gd name="connsiteY6" fmla="*/ 9105 h 9801"/>
              <a:gd name="connsiteX0" fmla="*/ 10000 w 10000"/>
              <a:gd name="connsiteY0" fmla="*/ 0 h 9910"/>
              <a:gd name="connsiteX1" fmla="*/ 9005 w 10000"/>
              <a:gd name="connsiteY1" fmla="*/ 731 h 9910"/>
              <a:gd name="connsiteX2" fmla="*/ 8066 w 10000"/>
              <a:gd name="connsiteY2" fmla="*/ 2650 h 9910"/>
              <a:gd name="connsiteX3" fmla="*/ 7679 w 10000"/>
              <a:gd name="connsiteY3" fmla="*/ 6122 h 9910"/>
              <a:gd name="connsiteX4" fmla="*/ 3810 w 10000"/>
              <a:gd name="connsiteY4" fmla="*/ 9868 h 9910"/>
              <a:gd name="connsiteX5" fmla="*/ 0 w 10000"/>
              <a:gd name="connsiteY5" fmla="*/ 9290 h 9910"/>
              <a:gd name="connsiteX0" fmla="*/ 10000 w 10000"/>
              <a:gd name="connsiteY0" fmla="*/ 0 h 10000"/>
              <a:gd name="connsiteX1" fmla="*/ 9005 w 10000"/>
              <a:gd name="connsiteY1" fmla="*/ 738 h 10000"/>
              <a:gd name="connsiteX2" fmla="*/ 7679 w 10000"/>
              <a:gd name="connsiteY2" fmla="*/ 6178 h 10000"/>
              <a:gd name="connsiteX3" fmla="*/ 3810 w 10000"/>
              <a:gd name="connsiteY3" fmla="*/ 9958 h 10000"/>
              <a:gd name="connsiteX4" fmla="*/ 0 w 10000"/>
              <a:gd name="connsiteY4" fmla="*/ 9374 h 10000"/>
              <a:gd name="connsiteX0" fmla="*/ 7 w 14057"/>
              <a:gd name="connsiteY0" fmla="*/ 0 h 19895"/>
              <a:gd name="connsiteX1" fmla="*/ 13296 w 14057"/>
              <a:gd name="connsiteY1" fmla="*/ 10633 h 19895"/>
              <a:gd name="connsiteX2" fmla="*/ 11970 w 14057"/>
              <a:gd name="connsiteY2" fmla="*/ 16073 h 19895"/>
              <a:gd name="connsiteX3" fmla="*/ 8101 w 14057"/>
              <a:gd name="connsiteY3" fmla="*/ 19853 h 19895"/>
              <a:gd name="connsiteX4" fmla="*/ 4291 w 14057"/>
              <a:gd name="connsiteY4" fmla="*/ 19269 h 19895"/>
              <a:gd name="connsiteX0" fmla="*/ 12 w 11988"/>
              <a:gd name="connsiteY0" fmla="*/ 0 h 19895"/>
              <a:gd name="connsiteX1" fmla="*/ 8999 w 11988"/>
              <a:gd name="connsiteY1" fmla="*/ 4667 h 19895"/>
              <a:gd name="connsiteX2" fmla="*/ 11975 w 11988"/>
              <a:gd name="connsiteY2" fmla="*/ 16073 h 19895"/>
              <a:gd name="connsiteX3" fmla="*/ 8106 w 11988"/>
              <a:gd name="connsiteY3" fmla="*/ 19853 h 19895"/>
              <a:gd name="connsiteX4" fmla="*/ 4296 w 11988"/>
              <a:gd name="connsiteY4" fmla="*/ 19269 h 19895"/>
              <a:gd name="connsiteX0" fmla="*/ 12 w 11226"/>
              <a:gd name="connsiteY0" fmla="*/ 0 h 19895"/>
              <a:gd name="connsiteX1" fmla="*/ 8999 w 11226"/>
              <a:gd name="connsiteY1" fmla="*/ 4667 h 19895"/>
              <a:gd name="connsiteX2" fmla="*/ 11201 w 11226"/>
              <a:gd name="connsiteY2" fmla="*/ 13599 h 19895"/>
              <a:gd name="connsiteX3" fmla="*/ 8106 w 11226"/>
              <a:gd name="connsiteY3" fmla="*/ 19853 h 19895"/>
              <a:gd name="connsiteX4" fmla="*/ 4296 w 11226"/>
              <a:gd name="connsiteY4" fmla="*/ 19269 h 19895"/>
              <a:gd name="connsiteX0" fmla="*/ 12 w 11226"/>
              <a:gd name="connsiteY0" fmla="*/ 0 h 20853"/>
              <a:gd name="connsiteX1" fmla="*/ 8999 w 11226"/>
              <a:gd name="connsiteY1" fmla="*/ 4667 h 20853"/>
              <a:gd name="connsiteX2" fmla="*/ 11201 w 11226"/>
              <a:gd name="connsiteY2" fmla="*/ 13599 h 20853"/>
              <a:gd name="connsiteX3" fmla="*/ 8106 w 11226"/>
              <a:gd name="connsiteY3" fmla="*/ 19853 h 20853"/>
              <a:gd name="connsiteX4" fmla="*/ 4296 w 11226"/>
              <a:gd name="connsiteY4" fmla="*/ 19269 h 20853"/>
              <a:gd name="connsiteX0" fmla="*/ 12 w 11203"/>
              <a:gd name="connsiteY0" fmla="*/ 0 h 20773"/>
              <a:gd name="connsiteX1" fmla="*/ 8999 w 11203"/>
              <a:gd name="connsiteY1" fmla="*/ 4667 h 20773"/>
              <a:gd name="connsiteX2" fmla="*/ 11201 w 11203"/>
              <a:gd name="connsiteY2" fmla="*/ 13599 h 20773"/>
              <a:gd name="connsiteX3" fmla="*/ 9311 w 11203"/>
              <a:gd name="connsiteY3" fmla="*/ 19562 h 20773"/>
              <a:gd name="connsiteX4" fmla="*/ 4296 w 11203"/>
              <a:gd name="connsiteY4" fmla="*/ 19269 h 2077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0031"/>
              <a:gd name="connsiteY0" fmla="*/ 0 h 21543"/>
              <a:gd name="connsiteX1" fmla="*/ 8999 w 10031"/>
              <a:gd name="connsiteY1" fmla="*/ 4667 h 21543"/>
              <a:gd name="connsiteX2" fmla="*/ 9311 w 10031"/>
              <a:gd name="connsiteY2" fmla="*/ 19562 h 21543"/>
              <a:gd name="connsiteX3" fmla="*/ 4296 w 10031"/>
              <a:gd name="connsiteY3" fmla="*/ 19269 h 21543"/>
              <a:gd name="connsiteX0" fmla="*/ 12 w 11154"/>
              <a:gd name="connsiteY0" fmla="*/ 0 h 20291"/>
              <a:gd name="connsiteX1" fmla="*/ 8999 w 11154"/>
              <a:gd name="connsiteY1" fmla="*/ 4667 h 20291"/>
              <a:gd name="connsiteX2" fmla="*/ 10860 w 11154"/>
              <a:gd name="connsiteY2" fmla="*/ 14469 h 20291"/>
              <a:gd name="connsiteX3" fmla="*/ 4296 w 11154"/>
              <a:gd name="connsiteY3" fmla="*/ 19269 h 20291"/>
              <a:gd name="connsiteX0" fmla="*/ 12 w 11154"/>
              <a:gd name="connsiteY0" fmla="*/ 0 h 21202"/>
              <a:gd name="connsiteX1" fmla="*/ 8999 w 11154"/>
              <a:gd name="connsiteY1" fmla="*/ 4667 h 21202"/>
              <a:gd name="connsiteX2" fmla="*/ 10860 w 11154"/>
              <a:gd name="connsiteY2" fmla="*/ 14469 h 21202"/>
              <a:gd name="connsiteX3" fmla="*/ 4554 w 11154"/>
              <a:gd name="connsiteY3" fmla="*/ 20288 h 21202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0882"/>
              <a:gd name="connsiteY0" fmla="*/ 0 h 20288"/>
              <a:gd name="connsiteX1" fmla="*/ 8999 w 10882"/>
              <a:gd name="connsiteY1" fmla="*/ 4667 h 20288"/>
              <a:gd name="connsiteX2" fmla="*/ 10860 w 10882"/>
              <a:gd name="connsiteY2" fmla="*/ 14469 h 20288"/>
              <a:gd name="connsiteX3" fmla="*/ 4554 w 10882"/>
              <a:gd name="connsiteY3" fmla="*/ 20288 h 20288"/>
              <a:gd name="connsiteX0" fmla="*/ 12 w 10887"/>
              <a:gd name="connsiteY0" fmla="*/ 0 h 20288"/>
              <a:gd name="connsiteX1" fmla="*/ 8999 w 10887"/>
              <a:gd name="connsiteY1" fmla="*/ 4667 h 20288"/>
              <a:gd name="connsiteX2" fmla="*/ 10860 w 10887"/>
              <a:gd name="connsiteY2" fmla="*/ 14469 h 20288"/>
              <a:gd name="connsiteX3" fmla="*/ 4554 w 1088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572"/>
              <a:gd name="connsiteY0" fmla="*/ 0 h 20434"/>
              <a:gd name="connsiteX1" fmla="*/ 9514 w 11572"/>
              <a:gd name="connsiteY1" fmla="*/ 4813 h 20434"/>
              <a:gd name="connsiteX2" fmla="*/ 11375 w 11572"/>
              <a:gd name="connsiteY2" fmla="*/ 14615 h 20434"/>
              <a:gd name="connsiteX3" fmla="*/ 5069 w 11572"/>
              <a:gd name="connsiteY3" fmla="*/ 20434 h 20434"/>
              <a:gd name="connsiteX0" fmla="*/ 2 w 42543"/>
              <a:gd name="connsiteY0" fmla="*/ 0 h 45627"/>
              <a:gd name="connsiteX1" fmla="*/ 38800 w 42543"/>
              <a:gd name="connsiteY1" fmla="*/ 30006 h 45627"/>
              <a:gd name="connsiteX2" fmla="*/ 40661 w 42543"/>
              <a:gd name="connsiteY2" fmla="*/ 39808 h 45627"/>
              <a:gd name="connsiteX3" fmla="*/ 34355 w 42543"/>
              <a:gd name="connsiteY3" fmla="*/ 45627 h 45627"/>
              <a:gd name="connsiteX0" fmla="*/ 4 w 40687"/>
              <a:gd name="connsiteY0" fmla="*/ 0 h 45627"/>
              <a:gd name="connsiteX1" fmla="*/ 26304 w 40687"/>
              <a:gd name="connsiteY1" fmla="*/ 19523 h 45627"/>
              <a:gd name="connsiteX2" fmla="*/ 40663 w 40687"/>
              <a:gd name="connsiteY2" fmla="*/ 39808 h 45627"/>
              <a:gd name="connsiteX3" fmla="*/ 34357 w 40687"/>
              <a:gd name="connsiteY3" fmla="*/ 45627 h 45627"/>
              <a:gd name="connsiteX0" fmla="*/ 0 w 40679"/>
              <a:gd name="connsiteY0" fmla="*/ 0 h 45627"/>
              <a:gd name="connsiteX1" fmla="*/ 10148 w 40679"/>
              <a:gd name="connsiteY1" fmla="*/ 11072 h 45627"/>
              <a:gd name="connsiteX2" fmla="*/ 26300 w 40679"/>
              <a:gd name="connsiteY2" fmla="*/ 19523 h 45627"/>
              <a:gd name="connsiteX3" fmla="*/ 40659 w 40679"/>
              <a:gd name="connsiteY3" fmla="*/ 39808 h 45627"/>
              <a:gd name="connsiteX4" fmla="*/ 34353 w 40679"/>
              <a:gd name="connsiteY4" fmla="*/ 45627 h 45627"/>
              <a:gd name="connsiteX0" fmla="*/ 0 w 40679"/>
              <a:gd name="connsiteY0" fmla="*/ 0 h 45627"/>
              <a:gd name="connsiteX1" fmla="*/ 10148 w 40679"/>
              <a:gd name="connsiteY1" fmla="*/ 11072 h 45627"/>
              <a:gd name="connsiteX2" fmla="*/ 26300 w 40679"/>
              <a:gd name="connsiteY2" fmla="*/ 19523 h 45627"/>
              <a:gd name="connsiteX3" fmla="*/ 40659 w 40679"/>
              <a:gd name="connsiteY3" fmla="*/ 26339 h 45627"/>
              <a:gd name="connsiteX4" fmla="*/ 34353 w 40679"/>
              <a:gd name="connsiteY4" fmla="*/ 45627 h 45627"/>
              <a:gd name="connsiteX0" fmla="*/ 0 w 40679"/>
              <a:gd name="connsiteY0" fmla="*/ 0 h 39478"/>
              <a:gd name="connsiteX1" fmla="*/ 10148 w 40679"/>
              <a:gd name="connsiteY1" fmla="*/ 11072 h 39478"/>
              <a:gd name="connsiteX2" fmla="*/ 26300 w 40679"/>
              <a:gd name="connsiteY2" fmla="*/ 19523 h 39478"/>
              <a:gd name="connsiteX3" fmla="*/ 40659 w 40679"/>
              <a:gd name="connsiteY3" fmla="*/ 26339 h 39478"/>
              <a:gd name="connsiteX4" fmla="*/ 37989 w 40679"/>
              <a:gd name="connsiteY4" fmla="*/ 39478 h 39478"/>
              <a:gd name="connsiteX0" fmla="*/ 0 w 38996"/>
              <a:gd name="connsiteY0" fmla="*/ 0 h 39478"/>
              <a:gd name="connsiteX1" fmla="*/ 10148 w 38996"/>
              <a:gd name="connsiteY1" fmla="*/ 11072 h 39478"/>
              <a:gd name="connsiteX2" fmla="*/ 26300 w 38996"/>
              <a:gd name="connsiteY2" fmla="*/ 19523 h 39478"/>
              <a:gd name="connsiteX3" fmla="*/ 34080 w 38996"/>
              <a:gd name="connsiteY3" fmla="*/ 26339 h 39478"/>
              <a:gd name="connsiteX4" fmla="*/ 37989 w 38996"/>
              <a:gd name="connsiteY4" fmla="*/ 39478 h 39478"/>
              <a:gd name="connsiteX0" fmla="*/ 0 w 39527"/>
              <a:gd name="connsiteY0" fmla="*/ 0 h 39478"/>
              <a:gd name="connsiteX1" fmla="*/ 10148 w 39527"/>
              <a:gd name="connsiteY1" fmla="*/ 11072 h 39478"/>
              <a:gd name="connsiteX2" fmla="*/ 26300 w 39527"/>
              <a:gd name="connsiteY2" fmla="*/ 19523 h 39478"/>
              <a:gd name="connsiteX3" fmla="*/ 34080 w 39527"/>
              <a:gd name="connsiteY3" fmla="*/ 26339 h 39478"/>
              <a:gd name="connsiteX4" fmla="*/ 37989 w 39527"/>
              <a:gd name="connsiteY4" fmla="*/ 39478 h 39478"/>
              <a:gd name="connsiteX0" fmla="*/ 0 w 39527"/>
              <a:gd name="connsiteY0" fmla="*/ 0 h 39478"/>
              <a:gd name="connsiteX1" fmla="*/ 10148 w 39527"/>
              <a:gd name="connsiteY1" fmla="*/ 11072 h 39478"/>
              <a:gd name="connsiteX2" fmla="*/ 26300 w 39527"/>
              <a:gd name="connsiteY2" fmla="*/ 19523 h 39478"/>
              <a:gd name="connsiteX3" fmla="*/ 34080 w 39527"/>
              <a:gd name="connsiteY3" fmla="*/ 26339 h 39478"/>
              <a:gd name="connsiteX4" fmla="*/ 37989 w 39527"/>
              <a:gd name="connsiteY4" fmla="*/ 39478 h 39478"/>
              <a:gd name="connsiteX0" fmla="*/ 0 w 39527"/>
              <a:gd name="connsiteY0" fmla="*/ 0 h 39478"/>
              <a:gd name="connsiteX1" fmla="*/ 10148 w 39527"/>
              <a:gd name="connsiteY1" fmla="*/ 11072 h 39478"/>
              <a:gd name="connsiteX2" fmla="*/ 21798 w 39527"/>
              <a:gd name="connsiteY2" fmla="*/ 17181 h 39478"/>
              <a:gd name="connsiteX3" fmla="*/ 34080 w 39527"/>
              <a:gd name="connsiteY3" fmla="*/ 26339 h 39478"/>
              <a:gd name="connsiteX4" fmla="*/ 37989 w 39527"/>
              <a:gd name="connsiteY4" fmla="*/ 39478 h 39478"/>
              <a:gd name="connsiteX0" fmla="*/ 0 w 45242"/>
              <a:gd name="connsiteY0" fmla="*/ 0 h 38488"/>
              <a:gd name="connsiteX1" fmla="*/ 10148 w 45242"/>
              <a:gd name="connsiteY1" fmla="*/ 11072 h 38488"/>
              <a:gd name="connsiteX2" fmla="*/ 21798 w 45242"/>
              <a:gd name="connsiteY2" fmla="*/ 17181 h 38488"/>
              <a:gd name="connsiteX3" fmla="*/ 34080 w 45242"/>
              <a:gd name="connsiteY3" fmla="*/ 26339 h 38488"/>
              <a:gd name="connsiteX4" fmla="*/ 44429 w 45242"/>
              <a:gd name="connsiteY4" fmla="*/ 38488 h 38488"/>
              <a:gd name="connsiteX0" fmla="*/ 0 w 47778"/>
              <a:gd name="connsiteY0" fmla="*/ 0 h 38488"/>
              <a:gd name="connsiteX1" fmla="*/ 10148 w 47778"/>
              <a:gd name="connsiteY1" fmla="*/ 11072 h 38488"/>
              <a:gd name="connsiteX2" fmla="*/ 21798 w 47778"/>
              <a:gd name="connsiteY2" fmla="*/ 17181 h 38488"/>
              <a:gd name="connsiteX3" fmla="*/ 45350 w 47778"/>
              <a:gd name="connsiteY3" fmla="*/ 24111 h 38488"/>
              <a:gd name="connsiteX4" fmla="*/ 44429 w 47778"/>
              <a:gd name="connsiteY4" fmla="*/ 38488 h 38488"/>
              <a:gd name="connsiteX0" fmla="*/ 0 w 48560"/>
              <a:gd name="connsiteY0" fmla="*/ 0 h 38736"/>
              <a:gd name="connsiteX1" fmla="*/ 10148 w 48560"/>
              <a:gd name="connsiteY1" fmla="*/ 11072 h 38736"/>
              <a:gd name="connsiteX2" fmla="*/ 21798 w 48560"/>
              <a:gd name="connsiteY2" fmla="*/ 17181 h 38736"/>
              <a:gd name="connsiteX3" fmla="*/ 45350 w 48560"/>
              <a:gd name="connsiteY3" fmla="*/ 24111 h 38736"/>
              <a:gd name="connsiteX4" fmla="*/ 46039 w 48560"/>
              <a:gd name="connsiteY4" fmla="*/ 38736 h 38736"/>
              <a:gd name="connsiteX0" fmla="*/ 0 w 48560"/>
              <a:gd name="connsiteY0" fmla="*/ 0 h 38736"/>
              <a:gd name="connsiteX1" fmla="*/ 10148 w 48560"/>
              <a:gd name="connsiteY1" fmla="*/ 11072 h 38736"/>
              <a:gd name="connsiteX2" fmla="*/ 23262 w 48560"/>
              <a:gd name="connsiteY2" fmla="*/ 7775 h 38736"/>
              <a:gd name="connsiteX3" fmla="*/ 45350 w 48560"/>
              <a:gd name="connsiteY3" fmla="*/ 24111 h 38736"/>
              <a:gd name="connsiteX4" fmla="*/ 46039 w 48560"/>
              <a:gd name="connsiteY4" fmla="*/ 38736 h 38736"/>
              <a:gd name="connsiteX0" fmla="*/ 0 w 48497"/>
              <a:gd name="connsiteY0" fmla="*/ 0 h 38736"/>
              <a:gd name="connsiteX1" fmla="*/ 10148 w 48497"/>
              <a:gd name="connsiteY1" fmla="*/ 11072 h 38736"/>
              <a:gd name="connsiteX2" fmla="*/ 23262 w 48497"/>
              <a:gd name="connsiteY2" fmla="*/ 7775 h 38736"/>
              <a:gd name="connsiteX3" fmla="*/ 45204 w 48497"/>
              <a:gd name="connsiteY3" fmla="*/ 11487 h 38736"/>
              <a:gd name="connsiteX4" fmla="*/ 46039 w 48497"/>
              <a:gd name="connsiteY4" fmla="*/ 38736 h 38736"/>
              <a:gd name="connsiteX0" fmla="*/ 0 w 46742"/>
              <a:gd name="connsiteY0" fmla="*/ 0 h 25122"/>
              <a:gd name="connsiteX1" fmla="*/ 10148 w 46742"/>
              <a:gd name="connsiteY1" fmla="*/ 11072 h 25122"/>
              <a:gd name="connsiteX2" fmla="*/ 23262 w 46742"/>
              <a:gd name="connsiteY2" fmla="*/ 7775 h 25122"/>
              <a:gd name="connsiteX3" fmla="*/ 45204 w 46742"/>
              <a:gd name="connsiteY3" fmla="*/ 11487 h 25122"/>
              <a:gd name="connsiteX4" fmla="*/ 41209 w 46742"/>
              <a:gd name="connsiteY4" fmla="*/ 25122 h 2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42" h="25122">
                <a:moveTo>
                  <a:pt x="0" y="0"/>
                </a:moveTo>
                <a:cubicBezTo>
                  <a:pt x="2074" y="1479"/>
                  <a:pt x="6271" y="9776"/>
                  <a:pt x="10148" y="11072"/>
                </a:cubicBezTo>
                <a:cubicBezTo>
                  <a:pt x="14025" y="12368"/>
                  <a:pt x="17419" y="7706"/>
                  <a:pt x="23262" y="7775"/>
                </a:cubicBezTo>
                <a:cubicBezTo>
                  <a:pt x="29105" y="7844"/>
                  <a:pt x="39843" y="9066"/>
                  <a:pt x="45204" y="11487"/>
                </a:cubicBezTo>
                <a:cubicBezTo>
                  <a:pt x="49028" y="14791"/>
                  <a:pt x="44970" y="24429"/>
                  <a:pt x="41209" y="25122"/>
                </a:cubicBezTo>
              </a:path>
            </a:pathLst>
          </a:custGeom>
          <a:noFill/>
          <a:ln w="6350">
            <a:solidFill>
              <a:srgbClr val="333333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309" name="Rectangle 21"/>
          <p:cNvSpPr>
            <a:spLocks noChangeAspect="1" noChangeArrowheads="1"/>
          </p:cNvSpPr>
          <p:nvPr/>
        </p:nvSpPr>
        <p:spPr bwMode="auto">
          <a:xfrm rot="3943156">
            <a:off x="5465665" y="5023557"/>
            <a:ext cx="251026" cy="4571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10" name="Группа 11"/>
          <p:cNvGrpSpPr/>
          <p:nvPr/>
        </p:nvGrpSpPr>
        <p:grpSpPr>
          <a:xfrm>
            <a:off x="887370" y="3452412"/>
            <a:ext cx="820366" cy="1891416"/>
            <a:chOff x="1313394" y="3380566"/>
            <a:chExt cx="820366" cy="1891416"/>
          </a:xfrm>
        </p:grpSpPr>
        <p:sp>
          <p:nvSpPr>
            <p:cNvPr id="12349" name="Rectangle 61"/>
            <p:cNvSpPr>
              <a:spLocks noChangeAspect="1" noChangeArrowheads="1"/>
            </p:cNvSpPr>
            <p:nvPr/>
          </p:nvSpPr>
          <p:spPr bwMode="auto">
            <a:xfrm rot="21565747">
              <a:off x="1313394" y="3380566"/>
              <a:ext cx="712787" cy="1798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48" name="Rectangle 60"/>
            <p:cNvSpPr>
              <a:spLocks noChangeAspect="1" noChangeArrowheads="1"/>
            </p:cNvSpPr>
            <p:nvPr/>
          </p:nvSpPr>
          <p:spPr bwMode="auto">
            <a:xfrm rot="21565747">
              <a:off x="2041685" y="4673165"/>
              <a:ext cx="92075" cy="514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47" name="AutoShape 59"/>
            <p:cNvSpPr>
              <a:spLocks noChangeAspect="1" noChangeArrowheads="1"/>
            </p:cNvSpPr>
            <p:nvPr/>
          </p:nvSpPr>
          <p:spPr bwMode="auto">
            <a:xfrm rot="21565747">
              <a:off x="1398985" y="3505474"/>
              <a:ext cx="534987" cy="10556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46" name="Rectangle 58"/>
            <p:cNvSpPr>
              <a:spLocks noChangeAspect="1" noChangeArrowheads="1"/>
            </p:cNvSpPr>
            <p:nvPr/>
          </p:nvSpPr>
          <p:spPr bwMode="auto">
            <a:xfrm rot="21565747">
              <a:off x="1393400" y="4413326"/>
              <a:ext cx="577850" cy="773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45" name="AutoShape 57"/>
            <p:cNvSpPr>
              <a:spLocks noChangeAspect="1" noChangeArrowheads="1"/>
            </p:cNvSpPr>
            <p:nvPr/>
          </p:nvSpPr>
          <p:spPr bwMode="auto">
            <a:xfrm rot="21565747">
              <a:off x="1543212" y="3831178"/>
              <a:ext cx="238125" cy="454025"/>
            </a:xfrm>
            <a:prstGeom prst="roundRect">
              <a:avLst>
                <a:gd name="adj" fmla="val 403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44" name="AutoShape 56"/>
            <p:cNvSpPr>
              <a:spLocks noChangeAspect="1" noChangeArrowheads="1"/>
            </p:cNvSpPr>
            <p:nvPr/>
          </p:nvSpPr>
          <p:spPr bwMode="auto">
            <a:xfrm rot="21565747">
              <a:off x="1538543" y="3505695"/>
              <a:ext cx="238125" cy="70167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11" name="Group 48"/>
            <p:cNvGrpSpPr>
              <a:grpSpLocks noChangeAspect="1"/>
            </p:cNvGrpSpPr>
            <p:nvPr/>
          </p:nvGrpSpPr>
          <p:grpSpPr bwMode="auto">
            <a:xfrm rot="21565747">
              <a:off x="1573857" y="4186414"/>
              <a:ext cx="180975" cy="46038"/>
              <a:chOff x="3255" y="7316"/>
              <a:chExt cx="114" cy="71"/>
            </a:xfrm>
          </p:grpSpPr>
          <p:sp>
            <p:nvSpPr>
              <p:cNvPr id="12343" name="Arc 55"/>
              <p:cNvSpPr>
                <a:spLocks noChangeAspect="1"/>
              </p:cNvSpPr>
              <p:nvPr/>
            </p:nvSpPr>
            <p:spPr bwMode="auto">
              <a:xfrm>
                <a:off x="3253" y="7277"/>
                <a:ext cx="33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42" name="Arc 54"/>
              <p:cNvSpPr>
                <a:spLocks noChangeAspect="1"/>
              </p:cNvSpPr>
              <p:nvPr/>
            </p:nvSpPr>
            <p:spPr bwMode="auto">
              <a:xfrm>
                <a:off x="3272" y="7298"/>
                <a:ext cx="33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41" name="Arc 53"/>
              <p:cNvSpPr>
                <a:spLocks noChangeAspect="1"/>
              </p:cNvSpPr>
              <p:nvPr/>
            </p:nvSpPr>
            <p:spPr bwMode="auto">
              <a:xfrm>
                <a:off x="3287" y="7305"/>
                <a:ext cx="33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40" name="Arc 52"/>
              <p:cNvSpPr>
                <a:spLocks noChangeAspect="1"/>
              </p:cNvSpPr>
              <p:nvPr/>
            </p:nvSpPr>
            <p:spPr bwMode="auto">
              <a:xfrm>
                <a:off x="3302" y="7286"/>
                <a:ext cx="33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39" name="Arc 51"/>
              <p:cNvSpPr>
                <a:spLocks noChangeAspect="1"/>
              </p:cNvSpPr>
              <p:nvPr/>
            </p:nvSpPr>
            <p:spPr bwMode="auto">
              <a:xfrm>
                <a:off x="3319" y="7305"/>
                <a:ext cx="34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38" name="Arc 50"/>
              <p:cNvSpPr>
                <a:spLocks noChangeAspect="1"/>
              </p:cNvSpPr>
              <p:nvPr/>
            </p:nvSpPr>
            <p:spPr bwMode="auto">
              <a:xfrm>
                <a:off x="3333" y="7293"/>
                <a:ext cx="34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2337" name="Arc 49"/>
              <p:cNvSpPr>
                <a:spLocks noChangeAspect="1"/>
              </p:cNvSpPr>
              <p:nvPr/>
            </p:nvSpPr>
            <p:spPr bwMode="auto">
              <a:xfrm>
                <a:off x="3333" y="7293"/>
                <a:ext cx="34" cy="7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9315 w 39315"/>
                  <a:gd name="T1" fmla="*/ 33959 h 43200"/>
                  <a:gd name="T2" fmla="*/ 37246 w 39315"/>
                  <a:gd name="T3" fmla="*/ 6708 h 43200"/>
                  <a:gd name="T4" fmla="*/ 21600 w 393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15" h="43200" fill="none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</a:path>
                  <a:path w="39315" h="43200" stroke="0" extrusionOk="0">
                    <a:moveTo>
                      <a:pt x="39314" y="33958"/>
                    </a:moveTo>
                    <a:cubicBezTo>
                      <a:pt x="35275" y="39749"/>
                      <a:pt x="2866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513" y="-1"/>
                      <a:pt x="33168" y="2424"/>
                      <a:pt x="37245" y="670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2335" name="Line 47"/>
            <p:cNvSpPr>
              <a:spLocks noChangeAspect="1" noChangeShapeType="1"/>
            </p:cNvSpPr>
            <p:nvPr/>
          </p:nvSpPr>
          <p:spPr bwMode="auto">
            <a:xfrm rot="21565747">
              <a:off x="1968966" y="4909996"/>
              <a:ext cx="3175" cy="1571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34" name="Line 46"/>
            <p:cNvSpPr>
              <a:spLocks noChangeAspect="1" noChangeShapeType="1"/>
            </p:cNvSpPr>
            <p:nvPr/>
          </p:nvSpPr>
          <p:spPr bwMode="auto">
            <a:xfrm rot="21565747">
              <a:off x="1402003" y="4908931"/>
              <a:ext cx="1587" cy="158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33" name="AutoShape 45"/>
            <p:cNvSpPr>
              <a:spLocks noChangeAspect="1" noChangeArrowheads="1"/>
            </p:cNvSpPr>
            <p:nvPr/>
          </p:nvSpPr>
          <p:spPr bwMode="auto">
            <a:xfrm rot="21565747">
              <a:off x="1543094" y="5047746"/>
              <a:ext cx="301625" cy="2127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32" name="Rectangle 44"/>
            <p:cNvSpPr>
              <a:spLocks noChangeAspect="1" noChangeArrowheads="1"/>
            </p:cNvSpPr>
            <p:nvPr/>
          </p:nvSpPr>
          <p:spPr bwMode="auto">
            <a:xfrm rot="21565747">
              <a:off x="1337864" y="5189432"/>
              <a:ext cx="684213" cy="825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31" name="Oval 43"/>
            <p:cNvSpPr>
              <a:spLocks noChangeAspect="1" noChangeArrowheads="1"/>
            </p:cNvSpPr>
            <p:nvPr/>
          </p:nvSpPr>
          <p:spPr bwMode="auto">
            <a:xfrm rot="21565747">
              <a:off x="1602138" y="4928805"/>
              <a:ext cx="171450" cy="1714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30" name="Line 42"/>
            <p:cNvSpPr>
              <a:spLocks noChangeAspect="1" noChangeShapeType="1"/>
            </p:cNvSpPr>
            <p:nvPr/>
          </p:nvSpPr>
          <p:spPr bwMode="auto">
            <a:xfrm rot="21565747">
              <a:off x="1681645" y="4219760"/>
              <a:ext cx="4762" cy="79216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03" name="Freeform 15"/>
            <p:cNvSpPr>
              <a:spLocks noChangeAspect="1"/>
            </p:cNvSpPr>
            <p:nvPr/>
          </p:nvSpPr>
          <p:spPr bwMode="auto">
            <a:xfrm rot="5273985">
              <a:off x="1307026" y="4535435"/>
              <a:ext cx="738187" cy="115888"/>
            </a:xfrm>
            <a:custGeom>
              <a:avLst/>
              <a:gdLst/>
              <a:ahLst/>
              <a:cxnLst>
                <a:cxn ang="0">
                  <a:pos x="0" y="691"/>
                </a:cxn>
                <a:cxn ang="0">
                  <a:pos x="203" y="16"/>
                </a:cxn>
                <a:cxn ang="0">
                  <a:pos x="473" y="699"/>
                </a:cxn>
                <a:cxn ang="0">
                  <a:pos x="713" y="9"/>
                </a:cxn>
                <a:cxn ang="0">
                  <a:pos x="945" y="699"/>
                </a:cxn>
                <a:cxn ang="0">
                  <a:pos x="1178" y="31"/>
                </a:cxn>
                <a:cxn ang="0">
                  <a:pos x="1440" y="699"/>
                </a:cxn>
                <a:cxn ang="0">
                  <a:pos x="1650" y="16"/>
                </a:cxn>
                <a:cxn ang="0">
                  <a:pos x="1935" y="691"/>
                </a:cxn>
                <a:cxn ang="0">
                  <a:pos x="2138" y="1"/>
                </a:cxn>
                <a:cxn ang="0">
                  <a:pos x="2423" y="684"/>
                </a:cxn>
                <a:cxn ang="0">
                  <a:pos x="2648" y="24"/>
                </a:cxn>
                <a:cxn ang="0">
                  <a:pos x="2880" y="684"/>
                </a:cxn>
                <a:cxn ang="0">
                  <a:pos x="3068" y="24"/>
                </a:cxn>
                <a:cxn ang="0">
                  <a:pos x="3293" y="691"/>
                </a:cxn>
                <a:cxn ang="0">
                  <a:pos x="3450" y="414"/>
                </a:cxn>
                <a:cxn ang="0">
                  <a:pos x="3728" y="331"/>
                </a:cxn>
              </a:cxnLst>
              <a:rect l="0" t="0" r="r" b="b"/>
              <a:pathLst>
                <a:path w="3728" h="756">
                  <a:moveTo>
                    <a:pt x="0" y="691"/>
                  </a:moveTo>
                  <a:cubicBezTo>
                    <a:pt x="62" y="353"/>
                    <a:pt x="124" y="15"/>
                    <a:pt x="203" y="16"/>
                  </a:cubicBezTo>
                  <a:cubicBezTo>
                    <a:pt x="282" y="17"/>
                    <a:pt x="388" y="700"/>
                    <a:pt x="473" y="699"/>
                  </a:cubicBezTo>
                  <a:cubicBezTo>
                    <a:pt x="558" y="698"/>
                    <a:pt x="634" y="9"/>
                    <a:pt x="713" y="9"/>
                  </a:cubicBezTo>
                  <a:cubicBezTo>
                    <a:pt x="792" y="9"/>
                    <a:pt x="868" y="695"/>
                    <a:pt x="945" y="699"/>
                  </a:cubicBezTo>
                  <a:cubicBezTo>
                    <a:pt x="1022" y="703"/>
                    <a:pt x="1096" y="31"/>
                    <a:pt x="1178" y="31"/>
                  </a:cubicBezTo>
                  <a:cubicBezTo>
                    <a:pt x="1260" y="31"/>
                    <a:pt x="1361" y="701"/>
                    <a:pt x="1440" y="699"/>
                  </a:cubicBezTo>
                  <a:cubicBezTo>
                    <a:pt x="1519" y="697"/>
                    <a:pt x="1568" y="17"/>
                    <a:pt x="1650" y="16"/>
                  </a:cubicBezTo>
                  <a:cubicBezTo>
                    <a:pt x="1732" y="15"/>
                    <a:pt x="1854" y="693"/>
                    <a:pt x="1935" y="691"/>
                  </a:cubicBezTo>
                  <a:cubicBezTo>
                    <a:pt x="2016" y="689"/>
                    <a:pt x="2057" y="2"/>
                    <a:pt x="2138" y="1"/>
                  </a:cubicBezTo>
                  <a:cubicBezTo>
                    <a:pt x="2219" y="0"/>
                    <a:pt x="2338" y="680"/>
                    <a:pt x="2423" y="684"/>
                  </a:cubicBezTo>
                  <a:cubicBezTo>
                    <a:pt x="2508" y="688"/>
                    <a:pt x="2572" y="24"/>
                    <a:pt x="2648" y="24"/>
                  </a:cubicBezTo>
                  <a:cubicBezTo>
                    <a:pt x="2724" y="24"/>
                    <a:pt x="2810" y="684"/>
                    <a:pt x="2880" y="684"/>
                  </a:cubicBezTo>
                  <a:cubicBezTo>
                    <a:pt x="2950" y="684"/>
                    <a:pt x="2999" y="23"/>
                    <a:pt x="3068" y="24"/>
                  </a:cubicBezTo>
                  <a:cubicBezTo>
                    <a:pt x="3137" y="25"/>
                    <a:pt x="3229" y="626"/>
                    <a:pt x="3293" y="691"/>
                  </a:cubicBezTo>
                  <a:cubicBezTo>
                    <a:pt x="3357" y="756"/>
                    <a:pt x="3378" y="474"/>
                    <a:pt x="3450" y="414"/>
                  </a:cubicBezTo>
                  <a:cubicBezTo>
                    <a:pt x="3522" y="354"/>
                    <a:pt x="3625" y="342"/>
                    <a:pt x="3728" y="331"/>
                  </a:cubicBezTo>
                </a:path>
              </a:pathLst>
            </a:custGeom>
            <a:noFill/>
            <a:ln w="9525">
              <a:solidFill>
                <a:srgbClr val="000080"/>
              </a:solidFill>
              <a:prstDash val="sysDot"/>
              <a:round/>
              <a:headEnd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302" name="Text Box 14"/>
            <p:cNvSpPr txBox="1">
              <a:spLocks noChangeAspect="1" noChangeArrowheads="1"/>
            </p:cNvSpPr>
            <p:nvPr/>
          </p:nvSpPr>
          <p:spPr bwMode="auto">
            <a:xfrm>
              <a:off x="1471897" y="4679954"/>
              <a:ext cx="232164" cy="273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>
                <a:defRPr/>
              </a:pPr>
              <a:r>
                <a:rPr lang="en-US" sz="1600" b="1" dirty="0">
                  <a:solidFill>
                    <a:srgbClr val="154892"/>
                  </a:solidFill>
                  <a:latin typeface="Candara" panose="020E0502030303020204" pitchFamily="34" charset="0"/>
                  <a:ea typeface="Times New Roman" pitchFamily="18" charset="0"/>
                </a:rPr>
                <a:t>e</a:t>
              </a:r>
              <a:r>
                <a:rPr lang="en-US" sz="1600" b="1" baseline="30000" dirty="0">
                  <a:solidFill>
                    <a:srgbClr val="154892"/>
                  </a:solidFill>
                  <a:latin typeface="Candara" panose="020E0502030303020204" pitchFamily="34" charset="0"/>
                  <a:ea typeface="Times New Roman" pitchFamily="18" charset="0"/>
                </a:rPr>
                <a:t>-</a:t>
              </a:r>
              <a:endParaRPr lang="en-US" sz="1600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-180528" y="5552180"/>
            <a:ext cx="2313139" cy="84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X-Ray source </a:t>
            </a:r>
            <a:r>
              <a:rPr lang="en-US" sz="1600" b="1" dirty="0" err="1" smtClean="0">
                <a:solidFill>
                  <a:srgbClr val="154892"/>
                </a:solidFill>
                <a:latin typeface="Candara" panose="020E0502030303020204" pitchFamily="34" charset="0"/>
              </a:rPr>
              <a:t>MoK</a:t>
            </a:r>
            <a:r>
              <a:rPr lang="el-GR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α</a:t>
            </a:r>
            <a:r>
              <a:rPr lang="en-US" sz="1600" b="1" baseline="-25000" dirty="0" smtClean="0">
                <a:solidFill>
                  <a:srgbClr val="154892"/>
                </a:solidFill>
                <a:latin typeface="Candara" panose="020E0502030303020204" pitchFamily="34" charset="0"/>
              </a:rPr>
              <a:t>1</a:t>
            </a:r>
            <a:endParaRPr lang="ru-RU" sz="1600" b="1" baseline="-25000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030414" y="5831436"/>
            <a:ext cx="803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Slit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88566" y="6030991"/>
            <a:ext cx="3106890" cy="4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Single crystal scheme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64288" y="3218919"/>
            <a:ext cx="1990125" cy="6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Detector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3188300" y="5502732"/>
            <a:ext cx="1732354" cy="6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Slit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5194042" y="5236408"/>
            <a:ext cx="80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Si</a:t>
            </a:r>
            <a:r>
              <a:rPr lang="ru-RU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 220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4505949" y="4274341"/>
            <a:ext cx="804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err="1">
                <a:solidFill>
                  <a:srgbClr val="154892"/>
                </a:solidFill>
                <a:latin typeface="Candara" panose="020E0502030303020204" pitchFamily="34" charset="0"/>
              </a:rPr>
              <a:t>LiNbO</a:t>
            </a:r>
            <a:r>
              <a:rPr lang="ru-RU" sz="1600" b="1" baseline="-25000" dirty="0">
                <a:solidFill>
                  <a:srgbClr val="154892"/>
                </a:solidFill>
                <a:latin typeface="Candara" panose="020E0502030303020204" pitchFamily="34" charset="0"/>
              </a:rPr>
              <a:t>3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599" y="4665225"/>
            <a:ext cx="2592699" cy="1911190"/>
          </a:xfrm>
          <a:prstGeom prst="rect">
            <a:avLst/>
          </a:prstGeom>
          <a:noFill/>
        </p:spPr>
      </p:pic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911445" y="2441056"/>
            <a:ext cx="1946987" cy="68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Generator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6659616">
            <a:off x="5301626" y="4710140"/>
            <a:ext cx="538343" cy="562343"/>
          </a:xfrm>
          <a:prstGeom prst="arc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12" name="Group 35"/>
          <p:cNvGrpSpPr>
            <a:grpSpLocks noChangeAspect="1"/>
          </p:cNvGrpSpPr>
          <p:nvPr/>
        </p:nvGrpSpPr>
        <p:grpSpPr bwMode="auto">
          <a:xfrm>
            <a:off x="1798883" y="4928148"/>
            <a:ext cx="1587" cy="284163"/>
            <a:chOff x="6926" y="9156"/>
            <a:chExt cx="2" cy="239"/>
          </a:xfrm>
        </p:grpSpPr>
        <p:sp>
          <p:nvSpPr>
            <p:cNvPr id="68" name="Line 38"/>
            <p:cNvSpPr>
              <a:spLocks noChangeAspect="1" noChangeShapeType="1"/>
            </p:cNvSpPr>
            <p:nvPr/>
          </p:nvSpPr>
          <p:spPr bwMode="auto">
            <a:xfrm>
              <a:off x="6928" y="9155"/>
              <a:ext cx="0" cy="239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9" name="Line 37"/>
            <p:cNvSpPr>
              <a:spLocks noChangeAspect="1" noChangeShapeType="1"/>
            </p:cNvSpPr>
            <p:nvPr/>
          </p:nvSpPr>
          <p:spPr bwMode="auto">
            <a:xfrm>
              <a:off x="6926" y="9169"/>
              <a:ext cx="2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0" name="Line 36"/>
            <p:cNvSpPr>
              <a:spLocks noChangeAspect="1" noChangeShapeType="1"/>
            </p:cNvSpPr>
            <p:nvPr/>
          </p:nvSpPr>
          <p:spPr bwMode="auto">
            <a:xfrm flipV="1">
              <a:off x="6926" y="9311"/>
              <a:ext cx="2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1600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2329" name="Freeform 41"/>
          <p:cNvSpPr>
            <a:spLocks noChangeAspect="1"/>
          </p:cNvSpPr>
          <p:nvPr/>
        </p:nvSpPr>
        <p:spPr bwMode="auto">
          <a:xfrm>
            <a:off x="1355359" y="4973641"/>
            <a:ext cx="2628846" cy="193511"/>
          </a:xfrm>
          <a:custGeom>
            <a:avLst/>
            <a:gdLst>
              <a:gd name="connsiteX0" fmla="*/ 14338 w 14338"/>
              <a:gd name="connsiteY0" fmla="*/ 0 h 5222"/>
              <a:gd name="connsiteX1" fmla="*/ 0 w 14338"/>
              <a:gd name="connsiteY1" fmla="*/ 222 h 5222"/>
              <a:gd name="connsiteX2" fmla="*/ 10000 w 14338"/>
              <a:gd name="connsiteY2" fmla="*/ 5222 h 5222"/>
              <a:gd name="connsiteX3" fmla="*/ 14338 w 14338"/>
              <a:gd name="connsiteY3" fmla="*/ 0 h 5222"/>
              <a:gd name="connsiteX0" fmla="*/ 10000 w 10004"/>
              <a:gd name="connsiteY0" fmla="*/ 0 h 3829"/>
              <a:gd name="connsiteX1" fmla="*/ 0 w 10004"/>
              <a:gd name="connsiteY1" fmla="*/ 425 h 3829"/>
              <a:gd name="connsiteX2" fmla="*/ 10004 w 10004"/>
              <a:gd name="connsiteY2" fmla="*/ 3829 h 3829"/>
              <a:gd name="connsiteX3" fmla="*/ 10000 w 10004"/>
              <a:gd name="connsiteY3" fmla="*/ 0 h 3829"/>
              <a:gd name="connsiteX0" fmla="*/ 9659 w 9663"/>
              <a:gd name="connsiteY0" fmla="*/ 0 h 10000"/>
              <a:gd name="connsiteX1" fmla="*/ 0 w 9663"/>
              <a:gd name="connsiteY1" fmla="*/ 6668 h 10000"/>
              <a:gd name="connsiteX2" fmla="*/ 9663 w 9663"/>
              <a:gd name="connsiteY2" fmla="*/ 10000 h 10000"/>
              <a:gd name="connsiteX3" fmla="*/ 9659 w 9663"/>
              <a:gd name="connsiteY3" fmla="*/ 0 h 10000"/>
              <a:gd name="connsiteX0" fmla="*/ 10040 w 10044"/>
              <a:gd name="connsiteY0" fmla="*/ 0 h 10000"/>
              <a:gd name="connsiteX1" fmla="*/ 0 w 10044"/>
              <a:gd name="connsiteY1" fmla="*/ 6112 h 10000"/>
              <a:gd name="connsiteX2" fmla="*/ 10044 w 10044"/>
              <a:gd name="connsiteY2" fmla="*/ 10000 h 10000"/>
              <a:gd name="connsiteX3" fmla="*/ 10040 w 10044"/>
              <a:gd name="connsiteY3" fmla="*/ 0 h 10000"/>
              <a:gd name="connsiteX0" fmla="*/ 10040 w 10044"/>
              <a:gd name="connsiteY0" fmla="*/ 0 h 10000"/>
              <a:gd name="connsiteX1" fmla="*/ 0 w 10044"/>
              <a:gd name="connsiteY1" fmla="*/ 5000 h 10000"/>
              <a:gd name="connsiteX2" fmla="*/ 10044 w 10044"/>
              <a:gd name="connsiteY2" fmla="*/ 10000 h 10000"/>
              <a:gd name="connsiteX3" fmla="*/ 10040 w 10044"/>
              <a:gd name="connsiteY3" fmla="*/ 0 h 10000"/>
              <a:gd name="connsiteX0" fmla="*/ 9996 w 10000"/>
              <a:gd name="connsiteY0" fmla="*/ 0 h 10000"/>
              <a:gd name="connsiteX1" fmla="*/ 0 w 10000"/>
              <a:gd name="connsiteY1" fmla="*/ 6667 h 10000"/>
              <a:gd name="connsiteX2" fmla="*/ 10000 w 10000"/>
              <a:gd name="connsiteY2" fmla="*/ 10000 h 10000"/>
              <a:gd name="connsiteX3" fmla="*/ 9996 w 10000"/>
              <a:gd name="connsiteY3" fmla="*/ 0 h 10000"/>
              <a:gd name="connsiteX0" fmla="*/ 10083 w 10087"/>
              <a:gd name="connsiteY0" fmla="*/ 0 h 10000"/>
              <a:gd name="connsiteX1" fmla="*/ 0 w 10087"/>
              <a:gd name="connsiteY1" fmla="*/ 5555 h 10000"/>
              <a:gd name="connsiteX2" fmla="*/ 10087 w 10087"/>
              <a:gd name="connsiteY2" fmla="*/ 10000 h 10000"/>
              <a:gd name="connsiteX3" fmla="*/ 10083 w 10087"/>
              <a:gd name="connsiteY3" fmla="*/ 0 h 10000"/>
              <a:gd name="connsiteX0" fmla="*/ 10257 w 10257"/>
              <a:gd name="connsiteY0" fmla="*/ 0 h 9444"/>
              <a:gd name="connsiteX1" fmla="*/ 0 w 10257"/>
              <a:gd name="connsiteY1" fmla="*/ 4999 h 9444"/>
              <a:gd name="connsiteX2" fmla="*/ 10087 w 10257"/>
              <a:gd name="connsiteY2" fmla="*/ 9444 h 9444"/>
              <a:gd name="connsiteX3" fmla="*/ 10257 w 10257"/>
              <a:gd name="connsiteY3" fmla="*/ 0 h 9444"/>
              <a:gd name="connsiteX0" fmla="*/ 10000 w 10000"/>
              <a:gd name="connsiteY0" fmla="*/ 0 h 10000"/>
              <a:gd name="connsiteX1" fmla="*/ 0 w 10000"/>
              <a:gd name="connsiteY1" fmla="*/ 5293 h 10000"/>
              <a:gd name="connsiteX2" fmla="*/ 9961 w 10000"/>
              <a:gd name="connsiteY2" fmla="*/ 10000 h 10000"/>
              <a:gd name="connsiteX3" fmla="*/ 10000 w 10000"/>
              <a:gd name="connsiteY3" fmla="*/ 0 h 10000"/>
              <a:gd name="connsiteX0" fmla="*/ 10000 w 10007"/>
              <a:gd name="connsiteY0" fmla="*/ 0 h 10212"/>
              <a:gd name="connsiteX1" fmla="*/ 0 w 10007"/>
              <a:gd name="connsiteY1" fmla="*/ 5293 h 10212"/>
              <a:gd name="connsiteX2" fmla="*/ 10007 w 10007"/>
              <a:gd name="connsiteY2" fmla="*/ 10212 h 10212"/>
              <a:gd name="connsiteX3" fmla="*/ 10000 w 10007"/>
              <a:gd name="connsiteY3" fmla="*/ 0 h 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7" h="10212">
                <a:moveTo>
                  <a:pt x="10000" y="0"/>
                </a:moveTo>
                <a:lnTo>
                  <a:pt x="0" y="5293"/>
                </a:lnTo>
                <a:lnTo>
                  <a:pt x="10007" y="10212"/>
                </a:lnTo>
                <a:cubicBezTo>
                  <a:pt x="10006" y="6684"/>
                  <a:pt x="10001" y="3528"/>
                  <a:pt x="10000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8408" y="2067380"/>
            <a:ext cx="1939039" cy="4766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3013823" y="2113105"/>
            <a:ext cx="1826213" cy="3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Coincidence unit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413593" y="2062850"/>
            <a:ext cx="1763720" cy="476643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6534244" y="2129480"/>
            <a:ext cx="1565423" cy="3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Discriminator</a:t>
            </a:r>
            <a:endParaRPr lang="ru-RU" sz="16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cxnSp>
        <p:nvCxnSpPr>
          <p:cNvPr id="96" name="Прямая соединительная линия 95"/>
          <p:cNvCxnSpPr>
            <a:stCxn id="76" idx="4"/>
            <a:endCxn id="88" idx="1"/>
          </p:cNvCxnSpPr>
          <p:nvPr/>
        </p:nvCxnSpPr>
        <p:spPr>
          <a:xfrm flipV="1">
            <a:off x="3549371" y="2579963"/>
            <a:ext cx="1303710" cy="658505"/>
          </a:xfrm>
          <a:prstGeom prst="curvedConnector5">
            <a:avLst>
              <a:gd name="adj1" fmla="val 17535"/>
              <a:gd name="adj2" fmla="val 9782"/>
              <a:gd name="adj3" fmla="val 82465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25"/>
          <p:cNvSpPr>
            <a:spLocks noChangeAspect="1"/>
          </p:cNvSpPr>
          <p:nvPr/>
        </p:nvSpPr>
        <p:spPr bwMode="auto">
          <a:xfrm rot="10800000" flipH="1">
            <a:off x="6342427" y="2646776"/>
            <a:ext cx="902092" cy="1079123"/>
          </a:xfrm>
          <a:custGeom>
            <a:avLst/>
            <a:gdLst>
              <a:gd name="connsiteX0" fmla="*/ 14136 w 14136"/>
              <a:gd name="connsiteY0" fmla="*/ 0 h 9801"/>
              <a:gd name="connsiteX1" fmla="*/ 12730 w 14136"/>
              <a:gd name="connsiteY1" fmla="*/ 716 h 9801"/>
              <a:gd name="connsiteX2" fmla="*/ 11402 w 14136"/>
              <a:gd name="connsiteY2" fmla="*/ 2597 h 9801"/>
              <a:gd name="connsiteX3" fmla="*/ 10855 w 14136"/>
              <a:gd name="connsiteY3" fmla="*/ 6000 h 9801"/>
              <a:gd name="connsiteX4" fmla="*/ 9136 w 14136"/>
              <a:gd name="connsiteY4" fmla="*/ 9045 h 9801"/>
              <a:gd name="connsiteX5" fmla="*/ 5386 w 14136"/>
              <a:gd name="connsiteY5" fmla="*/ 9672 h 9801"/>
              <a:gd name="connsiteX6" fmla="*/ 0 w 14136"/>
              <a:gd name="connsiteY6" fmla="*/ 9105 h 9801"/>
              <a:gd name="connsiteX0" fmla="*/ 10000 w 10000"/>
              <a:gd name="connsiteY0" fmla="*/ 0 h 9910"/>
              <a:gd name="connsiteX1" fmla="*/ 9005 w 10000"/>
              <a:gd name="connsiteY1" fmla="*/ 731 h 9910"/>
              <a:gd name="connsiteX2" fmla="*/ 8066 w 10000"/>
              <a:gd name="connsiteY2" fmla="*/ 2650 h 9910"/>
              <a:gd name="connsiteX3" fmla="*/ 7679 w 10000"/>
              <a:gd name="connsiteY3" fmla="*/ 6122 h 9910"/>
              <a:gd name="connsiteX4" fmla="*/ 3810 w 10000"/>
              <a:gd name="connsiteY4" fmla="*/ 9868 h 9910"/>
              <a:gd name="connsiteX5" fmla="*/ 0 w 10000"/>
              <a:gd name="connsiteY5" fmla="*/ 9290 h 9910"/>
              <a:gd name="connsiteX0" fmla="*/ 10000 w 10000"/>
              <a:gd name="connsiteY0" fmla="*/ 0 h 10000"/>
              <a:gd name="connsiteX1" fmla="*/ 9005 w 10000"/>
              <a:gd name="connsiteY1" fmla="*/ 738 h 10000"/>
              <a:gd name="connsiteX2" fmla="*/ 7679 w 10000"/>
              <a:gd name="connsiteY2" fmla="*/ 6178 h 10000"/>
              <a:gd name="connsiteX3" fmla="*/ 3810 w 10000"/>
              <a:gd name="connsiteY3" fmla="*/ 9958 h 10000"/>
              <a:gd name="connsiteX4" fmla="*/ 0 w 10000"/>
              <a:gd name="connsiteY4" fmla="*/ 9374 h 10000"/>
              <a:gd name="connsiteX0" fmla="*/ 7 w 14057"/>
              <a:gd name="connsiteY0" fmla="*/ 0 h 19895"/>
              <a:gd name="connsiteX1" fmla="*/ 13296 w 14057"/>
              <a:gd name="connsiteY1" fmla="*/ 10633 h 19895"/>
              <a:gd name="connsiteX2" fmla="*/ 11970 w 14057"/>
              <a:gd name="connsiteY2" fmla="*/ 16073 h 19895"/>
              <a:gd name="connsiteX3" fmla="*/ 8101 w 14057"/>
              <a:gd name="connsiteY3" fmla="*/ 19853 h 19895"/>
              <a:gd name="connsiteX4" fmla="*/ 4291 w 14057"/>
              <a:gd name="connsiteY4" fmla="*/ 19269 h 19895"/>
              <a:gd name="connsiteX0" fmla="*/ 12 w 11988"/>
              <a:gd name="connsiteY0" fmla="*/ 0 h 19895"/>
              <a:gd name="connsiteX1" fmla="*/ 8999 w 11988"/>
              <a:gd name="connsiteY1" fmla="*/ 4667 h 19895"/>
              <a:gd name="connsiteX2" fmla="*/ 11975 w 11988"/>
              <a:gd name="connsiteY2" fmla="*/ 16073 h 19895"/>
              <a:gd name="connsiteX3" fmla="*/ 8106 w 11988"/>
              <a:gd name="connsiteY3" fmla="*/ 19853 h 19895"/>
              <a:gd name="connsiteX4" fmla="*/ 4296 w 11988"/>
              <a:gd name="connsiteY4" fmla="*/ 19269 h 19895"/>
              <a:gd name="connsiteX0" fmla="*/ 12 w 11226"/>
              <a:gd name="connsiteY0" fmla="*/ 0 h 19895"/>
              <a:gd name="connsiteX1" fmla="*/ 8999 w 11226"/>
              <a:gd name="connsiteY1" fmla="*/ 4667 h 19895"/>
              <a:gd name="connsiteX2" fmla="*/ 11201 w 11226"/>
              <a:gd name="connsiteY2" fmla="*/ 13599 h 19895"/>
              <a:gd name="connsiteX3" fmla="*/ 8106 w 11226"/>
              <a:gd name="connsiteY3" fmla="*/ 19853 h 19895"/>
              <a:gd name="connsiteX4" fmla="*/ 4296 w 11226"/>
              <a:gd name="connsiteY4" fmla="*/ 19269 h 19895"/>
              <a:gd name="connsiteX0" fmla="*/ 12 w 11226"/>
              <a:gd name="connsiteY0" fmla="*/ 0 h 20853"/>
              <a:gd name="connsiteX1" fmla="*/ 8999 w 11226"/>
              <a:gd name="connsiteY1" fmla="*/ 4667 h 20853"/>
              <a:gd name="connsiteX2" fmla="*/ 11201 w 11226"/>
              <a:gd name="connsiteY2" fmla="*/ 13599 h 20853"/>
              <a:gd name="connsiteX3" fmla="*/ 8106 w 11226"/>
              <a:gd name="connsiteY3" fmla="*/ 19853 h 20853"/>
              <a:gd name="connsiteX4" fmla="*/ 4296 w 11226"/>
              <a:gd name="connsiteY4" fmla="*/ 19269 h 20853"/>
              <a:gd name="connsiteX0" fmla="*/ 12 w 11203"/>
              <a:gd name="connsiteY0" fmla="*/ 0 h 20773"/>
              <a:gd name="connsiteX1" fmla="*/ 8999 w 11203"/>
              <a:gd name="connsiteY1" fmla="*/ 4667 h 20773"/>
              <a:gd name="connsiteX2" fmla="*/ 11201 w 11203"/>
              <a:gd name="connsiteY2" fmla="*/ 13599 h 20773"/>
              <a:gd name="connsiteX3" fmla="*/ 9311 w 11203"/>
              <a:gd name="connsiteY3" fmla="*/ 19562 h 20773"/>
              <a:gd name="connsiteX4" fmla="*/ 4296 w 11203"/>
              <a:gd name="connsiteY4" fmla="*/ 19269 h 2077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1203"/>
              <a:gd name="connsiteY0" fmla="*/ 0 h 21543"/>
              <a:gd name="connsiteX1" fmla="*/ 8999 w 11203"/>
              <a:gd name="connsiteY1" fmla="*/ 4667 h 21543"/>
              <a:gd name="connsiteX2" fmla="*/ 11201 w 11203"/>
              <a:gd name="connsiteY2" fmla="*/ 13599 h 21543"/>
              <a:gd name="connsiteX3" fmla="*/ 9311 w 11203"/>
              <a:gd name="connsiteY3" fmla="*/ 19562 h 21543"/>
              <a:gd name="connsiteX4" fmla="*/ 4296 w 11203"/>
              <a:gd name="connsiteY4" fmla="*/ 19269 h 21543"/>
              <a:gd name="connsiteX0" fmla="*/ 12 w 10031"/>
              <a:gd name="connsiteY0" fmla="*/ 0 h 21543"/>
              <a:gd name="connsiteX1" fmla="*/ 8999 w 10031"/>
              <a:gd name="connsiteY1" fmla="*/ 4667 h 21543"/>
              <a:gd name="connsiteX2" fmla="*/ 9311 w 10031"/>
              <a:gd name="connsiteY2" fmla="*/ 19562 h 21543"/>
              <a:gd name="connsiteX3" fmla="*/ 4296 w 10031"/>
              <a:gd name="connsiteY3" fmla="*/ 19269 h 21543"/>
              <a:gd name="connsiteX0" fmla="*/ 12 w 11154"/>
              <a:gd name="connsiteY0" fmla="*/ 0 h 20291"/>
              <a:gd name="connsiteX1" fmla="*/ 8999 w 11154"/>
              <a:gd name="connsiteY1" fmla="*/ 4667 h 20291"/>
              <a:gd name="connsiteX2" fmla="*/ 10860 w 11154"/>
              <a:gd name="connsiteY2" fmla="*/ 14469 h 20291"/>
              <a:gd name="connsiteX3" fmla="*/ 4296 w 11154"/>
              <a:gd name="connsiteY3" fmla="*/ 19269 h 20291"/>
              <a:gd name="connsiteX0" fmla="*/ 12 w 11154"/>
              <a:gd name="connsiteY0" fmla="*/ 0 h 21202"/>
              <a:gd name="connsiteX1" fmla="*/ 8999 w 11154"/>
              <a:gd name="connsiteY1" fmla="*/ 4667 h 21202"/>
              <a:gd name="connsiteX2" fmla="*/ 10860 w 11154"/>
              <a:gd name="connsiteY2" fmla="*/ 14469 h 21202"/>
              <a:gd name="connsiteX3" fmla="*/ 4554 w 11154"/>
              <a:gd name="connsiteY3" fmla="*/ 20288 h 21202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1154"/>
              <a:gd name="connsiteY0" fmla="*/ 0 h 20288"/>
              <a:gd name="connsiteX1" fmla="*/ 8999 w 11154"/>
              <a:gd name="connsiteY1" fmla="*/ 4667 h 20288"/>
              <a:gd name="connsiteX2" fmla="*/ 10860 w 11154"/>
              <a:gd name="connsiteY2" fmla="*/ 14469 h 20288"/>
              <a:gd name="connsiteX3" fmla="*/ 4554 w 11154"/>
              <a:gd name="connsiteY3" fmla="*/ 20288 h 20288"/>
              <a:gd name="connsiteX0" fmla="*/ 12 w 10882"/>
              <a:gd name="connsiteY0" fmla="*/ 0 h 20288"/>
              <a:gd name="connsiteX1" fmla="*/ 8999 w 10882"/>
              <a:gd name="connsiteY1" fmla="*/ 4667 h 20288"/>
              <a:gd name="connsiteX2" fmla="*/ 10860 w 10882"/>
              <a:gd name="connsiteY2" fmla="*/ 14469 h 20288"/>
              <a:gd name="connsiteX3" fmla="*/ 4554 w 10882"/>
              <a:gd name="connsiteY3" fmla="*/ 20288 h 20288"/>
              <a:gd name="connsiteX0" fmla="*/ 12 w 10887"/>
              <a:gd name="connsiteY0" fmla="*/ 0 h 20288"/>
              <a:gd name="connsiteX1" fmla="*/ 8999 w 10887"/>
              <a:gd name="connsiteY1" fmla="*/ 4667 h 20288"/>
              <a:gd name="connsiteX2" fmla="*/ 10860 w 10887"/>
              <a:gd name="connsiteY2" fmla="*/ 14469 h 20288"/>
              <a:gd name="connsiteX3" fmla="*/ 4554 w 1088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3 w 11017"/>
              <a:gd name="connsiteY0" fmla="*/ 0 h 20288"/>
              <a:gd name="connsiteX1" fmla="*/ 9000 w 11017"/>
              <a:gd name="connsiteY1" fmla="*/ 4667 h 20288"/>
              <a:gd name="connsiteX2" fmla="*/ 10861 w 11017"/>
              <a:gd name="connsiteY2" fmla="*/ 14469 h 20288"/>
              <a:gd name="connsiteX3" fmla="*/ 4555 w 11017"/>
              <a:gd name="connsiteY3" fmla="*/ 20288 h 20288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402"/>
              <a:gd name="connsiteY0" fmla="*/ 0 h 20434"/>
              <a:gd name="connsiteX1" fmla="*/ 9514 w 11402"/>
              <a:gd name="connsiteY1" fmla="*/ 4813 h 20434"/>
              <a:gd name="connsiteX2" fmla="*/ 11375 w 11402"/>
              <a:gd name="connsiteY2" fmla="*/ 14615 h 20434"/>
              <a:gd name="connsiteX3" fmla="*/ 5069 w 11402"/>
              <a:gd name="connsiteY3" fmla="*/ 20434 h 20434"/>
              <a:gd name="connsiteX0" fmla="*/ 11 w 11572"/>
              <a:gd name="connsiteY0" fmla="*/ 0 h 20434"/>
              <a:gd name="connsiteX1" fmla="*/ 9514 w 11572"/>
              <a:gd name="connsiteY1" fmla="*/ 4813 h 20434"/>
              <a:gd name="connsiteX2" fmla="*/ 11375 w 11572"/>
              <a:gd name="connsiteY2" fmla="*/ 14615 h 20434"/>
              <a:gd name="connsiteX3" fmla="*/ 5069 w 11572"/>
              <a:gd name="connsiteY3" fmla="*/ 20434 h 20434"/>
              <a:gd name="connsiteX0" fmla="*/ 225 w 6422"/>
              <a:gd name="connsiteY0" fmla="*/ 0 h 20288"/>
              <a:gd name="connsiteX1" fmla="*/ 4445 w 6422"/>
              <a:gd name="connsiteY1" fmla="*/ 4667 h 20288"/>
              <a:gd name="connsiteX2" fmla="*/ 6306 w 6422"/>
              <a:gd name="connsiteY2" fmla="*/ 14469 h 20288"/>
              <a:gd name="connsiteX3" fmla="*/ 0 w 6422"/>
              <a:gd name="connsiteY3" fmla="*/ 20288 h 20288"/>
              <a:gd name="connsiteX0" fmla="*/ 350 w 10037"/>
              <a:gd name="connsiteY0" fmla="*/ 0 h 10000"/>
              <a:gd name="connsiteX1" fmla="*/ 6922 w 10037"/>
              <a:gd name="connsiteY1" fmla="*/ 2300 h 10000"/>
              <a:gd name="connsiteX2" fmla="*/ 9819 w 10037"/>
              <a:gd name="connsiteY2" fmla="*/ 7132 h 10000"/>
              <a:gd name="connsiteX3" fmla="*/ 0 w 10037"/>
              <a:gd name="connsiteY3" fmla="*/ 10000 h 10000"/>
              <a:gd name="connsiteX0" fmla="*/ 42 w 9729"/>
              <a:gd name="connsiteY0" fmla="*/ 0 h 10000"/>
              <a:gd name="connsiteX1" fmla="*/ 6614 w 9729"/>
              <a:gd name="connsiteY1" fmla="*/ 2300 h 10000"/>
              <a:gd name="connsiteX2" fmla="*/ 9511 w 9729"/>
              <a:gd name="connsiteY2" fmla="*/ 7132 h 10000"/>
              <a:gd name="connsiteX3" fmla="*/ 231 w 9729"/>
              <a:gd name="connsiteY3" fmla="*/ 10000 h 10000"/>
              <a:gd name="connsiteX0" fmla="*/ 39 w 9957"/>
              <a:gd name="connsiteY0" fmla="*/ 0 h 10000"/>
              <a:gd name="connsiteX1" fmla="*/ 6794 w 9957"/>
              <a:gd name="connsiteY1" fmla="*/ 2300 h 10000"/>
              <a:gd name="connsiteX2" fmla="*/ 9772 w 9957"/>
              <a:gd name="connsiteY2" fmla="*/ 7132 h 10000"/>
              <a:gd name="connsiteX3" fmla="*/ 233 w 9957"/>
              <a:gd name="connsiteY3" fmla="*/ 10000 h 10000"/>
              <a:gd name="connsiteX0" fmla="*/ 36 w 10420"/>
              <a:gd name="connsiteY0" fmla="*/ 0 h 10000"/>
              <a:gd name="connsiteX1" fmla="*/ 7238 w 10420"/>
              <a:gd name="connsiteY1" fmla="*/ 2300 h 10000"/>
              <a:gd name="connsiteX2" fmla="*/ 10229 w 10420"/>
              <a:gd name="connsiteY2" fmla="*/ 7132 h 10000"/>
              <a:gd name="connsiteX3" fmla="*/ 649 w 10420"/>
              <a:gd name="connsiteY3" fmla="*/ 10000 h 10000"/>
              <a:gd name="connsiteX0" fmla="*/ 4259 w 9730"/>
              <a:gd name="connsiteY0" fmla="*/ 0 h 9570"/>
              <a:gd name="connsiteX1" fmla="*/ 6589 w 9730"/>
              <a:gd name="connsiteY1" fmla="*/ 1870 h 9570"/>
              <a:gd name="connsiteX2" fmla="*/ 9580 w 9730"/>
              <a:gd name="connsiteY2" fmla="*/ 6702 h 9570"/>
              <a:gd name="connsiteX3" fmla="*/ 0 w 9730"/>
              <a:gd name="connsiteY3" fmla="*/ 9570 h 9570"/>
              <a:gd name="connsiteX0" fmla="*/ 38 w 10565"/>
              <a:gd name="connsiteY0" fmla="*/ 0 h 10525"/>
              <a:gd name="connsiteX1" fmla="*/ 7297 w 10565"/>
              <a:gd name="connsiteY1" fmla="*/ 2479 h 10525"/>
              <a:gd name="connsiteX2" fmla="*/ 10371 w 10565"/>
              <a:gd name="connsiteY2" fmla="*/ 7528 h 10525"/>
              <a:gd name="connsiteX3" fmla="*/ 525 w 10565"/>
              <a:gd name="connsiteY3" fmla="*/ 10525 h 10525"/>
              <a:gd name="connsiteX0" fmla="*/ 6 w 48215"/>
              <a:gd name="connsiteY0" fmla="*/ 0 h 10525"/>
              <a:gd name="connsiteX1" fmla="*/ 48160 w 48215"/>
              <a:gd name="connsiteY1" fmla="*/ 1608 h 10525"/>
              <a:gd name="connsiteX2" fmla="*/ 10339 w 48215"/>
              <a:gd name="connsiteY2" fmla="*/ 7528 h 10525"/>
              <a:gd name="connsiteX3" fmla="*/ 493 w 48215"/>
              <a:gd name="connsiteY3" fmla="*/ 10525 h 10525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9846 w 62019"/>
              <a:gd name="connsiteY2" fmla="*/ 13101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2019 w 62019"/>
              <a:gd name="connsiteY0" fmla="*/ 0 h 16098"/>
              <a:gd name="connsiteX1" fmla="*/ 47667 w 62019"/>
              <a:gd name="connsiteY1" fmla="*/ 7181 h 16098"/>
              <a:gd name="connsiteX2" fmla="*/ 17493 w 62019"/>
              <a:gd name="connsiteY2" fmla="*/ 10837 h 16098"/>
              <a:gd name="connsiteX3" fmla="*/ 0 w 62019"/>
              <a:gd name="connsiteY3" fmla="*/ 16098 h 16098"/>
              <a:gd name="connsiteX0" fmla="*/ 61188 w 61188"/>
              <a:gd name="connsiteY0" fmla="*/ 0 h 16795"/>
              <a:gd name="connsiteX1" fmla="*/ 47667 w 61188"/>
              <a:gd name="connsiteY1" fmla="*/ 7878 h 16795"/>
              <a:gd name="connsiteX2" fmla="*/ 17493 w 61188"/>
              <a:gd name="connsiteY2" fmla="*/ 11534 h 16795"/>
              <a:gd name="connsiteX3" fmla="*/ 0 w 61188"/>
              <a:gd name="connsiteY3" fmla="*/ 16795 h 16795"/>
              <a:gd name="connsiteX0" fmla="*/ 61188 w 61188"/>
              <a:gd name="connsiteY0" fmla="*/ 0 h 16795"/>
              <a:gd name="connsiteX1" fmla="*/ 47667 w 61188"/>
              <a:gd name="connsiteY1" fmla="*/ 7878 h 16795"/>
              <a:gd name="connsiteX2" fmla="*/ 17493 w 61188"/>
              <a:gd name="connsiteY2" fmla="*/ 11534 h 16795"/>
              <a:gd name="connsiteX3" fmla="*/ 0 w 61188"/>
              <a:gd name="connsiteY3" fmla="*/ 16795 h 16795"/>
              <a:gd name="connsiteX0" fmla="*/ 67006 w 67006"/>
              <a:gd name="connsiteY0" fmla="*/ 0 h 15402"/>
              <a:gd name="connsiteX1" fmla="*/ 47667 w 67006"/>
              <a:gd name="connsiteY1" fmla="*/ 6485 h 15402"/>
              <a:gd name="connsiteX2" fmla="*/ 17493 w 67006"/>
              <a:gd name="connsiteY2" fmla="*/ 10141 h 15402"/>
              <a:gd name="connsiteX3" fmla="*/ 0 w 67006"/>
              <a:gd name="connsiteY3" fmla="*/ 15402 h 15402"/>
              <a:gd name="connsiteX0" fmla="*/ 67006 w 67006"/>
              <a:gd name="connsiteY0" fmla="*/ 0 h 15489"/>
              <a:gd name="connsiteX1" fmla="*/ 47667 w 67006"/>
              <a:gd name="connsiteY1" fmla="*/ 6572 h 15489"/>
              <a:gd name="connsiteX2" fmla="*/ 17493 w 67006"/>
              <a:gd name="connsiteY2" fmla="*/ 10228 h 15489"/>
              <a:gd name="connsiteX3" fmla="*/ 0 w 67006"/>
              <a:gd name="connsiteY3" fmla="*/ 15489 h 15489"/>
              <a:gd name="connsiteX0" fmla="*/ 69001 w 69001"/>
              <a:gd name="connsiteY0" fmla="*/ 0 h 17318"/>
              <a:gd name="connsiteX1" fmla="*/ 47667 w 69001"/>
              <a:gd name="connsiteY1" fmla="*/ 8401 h 17318"/>
              <a:gd name="connsiteX2" fmla="*/ 17493 w 69001"/>
              <a:gd name="connsiteY2" fmla="*/ 12057 h 17318"/>
              <a:gd name="connsiteX3" fmla="*/ 0 w 69001"/>
              <a:gd name="connsiteY3" fmla="*/ 17318 h 17318"/>
              <a:gd name="connsiteX0" fmla="*/ 69001 w 69238"/>
              <a:gd name="connsiteY0" fmla="*/ 0 h 17318"/>
              <a:gd name="connsiteX1" fmla="*/ 67052 w 69238"/>
              <a:gd name="connsiteY1" fmla="*/ 2933 h 17318"/>
              <a:gd name="connsiteX2" fmla="*/ 47667 w 69238"/>
              <a:gd name="connsiteY2" fmla="*/ 8401 h 17318"/>
              <a:gd name="connsiteX3" fmla="*/ 17493 w 69238"/>
              <a:gd name="connsiteY3" fmla="*/ 12057 h 17318"/>
              <a:gd name="connsiteX4" fmla="*/ 0 w 69238"/>
              <a:gd name="connsiteY4" fmla="*/ 17318 h 17318"/>
              <a:gd name="connsiteX0" fmla="*/ 60523 w 67793"/>
              <a:gd name="connsiteY0" fmla="*/ 0 h 17144"/>
              <a:gd name="connsiteX1" fmla="*/ 67052 w 67793"/>
              <a:gd name="connsiteY1" fmla="*/ 2759 h 17144"/>
              <a:gd name="connsiteX2" fmla="*/ 47667 w 67793"/>
              <a:gd name="connsiteY2" fmla="*/ 8227 h 17144"/>
              <a:gd name="connsiteX3" fmla="*/ 17493 w 67793"/>
              <a:gd name="connsiteY3" fmla="*/ 11883 h 17144"/>
              <a:gd name="connsiteX4" fmla="*/ 0 w 67793"/>
              <a:gd name="connsiteY4" fmla="*/ 17144 h 17144"/>
              <a:gd name="connsiteX0" fmla="*/ 60523 w 63561"/>
              <a:gd name="connsiteY0" fmla="*/ 0 h 17144"/>
              <a:gd name="connsiteX1" fmla="*/ 62397 w 63561"/>
              <a:gd name="connsiteY1" fmla="*/ 4327 h 17144"/>
              <a:gd name="connsiteX2" fmla="*/ 47667 w 63561"/>
              <a:gd name="connsiteY2" fmla="*/ 8227 h 17144"/>
              <a:gd name="connsiteX3" fmla="*/ 17493 w 63561"/>
              <a:gd name="connsiteY3" fmla="*/ 11883 h 17144"/>
              <a:gd name="connsiteX4" fmla="*/ 0 w 63561"/>
              <a:gd name="connsiteY4" fmla="*/ 17144 h 17144"/>
              <a:gd name="connsiteX0" fmla="*/ 60523 w 62837"/>
              <a:gd name="connsiteY0" fmla="*/ 0 h 17144"/>
              <a:gd name="connsiteX1" fmla="*/ 62397 w 62837"/>
              <a:gd name="connsiteY1" fmla="*/ 4327 h 17144"/>
              <a:gd name="connsiteX2" fmla="*/ 47667 w 62837"/>
              <a:gd name="connsiteY2" fmla="*/ 8227 h 17144"/>
              <a:gd name="connsiteX3" fmla="*/ 17493 w 62837"/>
              <a:gd name="connsiteY3" fmla="*/ 11883 h 17144"/>
              <a:gd name="connsiteX4" fmla="*/ 0 w 62837"/>
              <a:gd name="connsiteY4" fmla="*/ 17144 h 17144"/>
              <a:gd name="connsiteX0" fmla="*/ 60523 w 62837"/>
              <a:gd name="connsiteY0" fmla="*/ 0 h 17144"/>
              <a:gd name="connsiteX1" fmla="*/ 62397 w 62837"/>
              <a:gd name="connsiteY1" fmla="*/ 4327 h 17144"/>
              <a:gd name="connsiteX2" fmla="*/ 47667 w 62837"/>
              <a:gd name="connsiteY2" fmla="*/ 8227 h 17144"/>
              <a:gd name="connsiteX3" fmla="*/ 17493 w 62837"/>
              <a:gd name="connsiteY3" fmla="*/ 11883 h 17144"/>
              <a:gd name="connsiteX4" fmla="*/ 0 w 62837"/>
              <a:gd name="connsiteY4" fmla="*/ 17144 h 17144"/>
              <a:gd name="connsiteX0" fmla="*/ 60523 w 63839"/>
              <a:gd name="connsiteY0" fmla="*/ 0 h 17144"/>
              <a:gd name="connsiteX1" fmla="*/ 62397 w 63839"/>
              <a:gd name="connsiteY1" fmla="*/ 4327 h 17144"/>
              <a:gd name="connsiteX2" fmla="*/ 47667 w 63839"/>
              <a:gd name="connsiteY2" fmla="*/ 8227 h 17144"/>
              <a:gd name="connsiteX3" fmla="*/ 17493 w 63839"/>
              <a:gd name="connsiteY3" fmla="*/ 11883 h 17144"/>
              <a:gd name="connsiteX4" fmla="*/ 0 w 63839"/>
              <a:gd name="connsiteY4" fmla="*/ 17144 h 17144"/>
              <a:gd name="connsiteX0" fmla="*/ 60523 w 60523"/>
              <a:gd name="connsiteY0" fmla="*/ 0 h 17144"/>
              <a:gd name="connsiteX1" fmla="*/ 47667 w 60523"/>
              <a:gd name="connsiteY1" fmla="*/ 8227 h 17144"/>
              <a:gd name="connsiteX2" fmla="*/ 17493 w 60523"/>
              <a:gd name="connsiteY2" fmla="*/ 11883 h 17144"/>
              <a:gd name="connsiteX3" fmla="*/ 0 w 60523"/>
              <a:gd name="connsiteY3" fmla="*/ 17144 h 17144"/>
              <a:gd name="connsiteX0" fmla="*/ 28280 w 47763"/>
              <a:gd name="connsiteY0" fmla="*/ 0 h 12318"/>
              <a:gd name="connsiteX1" fmla="*/ 47667 w 47763"/>
              <a:gd name="connsiteY1" fmla="*/ 3401 h 12318"/>
              <a:gd name="connsiteX2" fmla="*/ 17493 w 47763"/>
              <a:gd name="connsiteY2" fmla="*/ 7057 h 12318"/>
              <a:gd name="connsiteX3" fmla="*/ 0 w 47763"/>
              <a:gd name="connsiteY3" fmla="*/ 12318 h 12318"/>
              <a:gd name="connsiteX0" fmla="*/ 28280 w 47965"/>
              <a:gd name="connsiteY0" fmla="*/ 0 h 12318"/>
              <a:gd name="connsiteX1" fmla="*/ 47667 w 47965"/>
              <a:gd name="connsiteY1" fmla="*/ 3401 h 12318"/>
              <a:gd name="connsiteX2" fmla="*/ 17493 w 47965"/>
              <a:gd name="connsiteY2" fmla="*/ 7057 h 12318"/>
              <a:gd name="connsiteX3" fmla="*/ 0 w 47965"/>
              <a:gd name="connsiteY3" fmla="*/ 12318 h 12318"/>
              <a:gd name="connsiteX0" fmla="*/ 28280 w 55310"/>
              <a:gd name="connsiteY0" fmla="*/ 0 h 12318"/>
              <a:gd name="connsiteX1" fmla="*/ 55152 w 55310"/>
              <a:gd name="connsiteY1" fmla="*/ 5060 h 12318"/>
              <a:gd name="connsiteX2" fmla="*/ 17493 w 55310"/>
              <a:gd name="connsiteY2" fmla="*/ 7057 h 12318"/>
              <a:gd name="connsiteX3" fmla="*/ 0 w 55310"/>
              <a:gd name="connsiteY3" fmla="*/ 12318 h 12318"/>
              <a:gd name="connsiteX0" fmla="*/ 28280 w 56361"/>
              <a:gd name="connsiteY0" fmla="*/ 0 h 14298"/>
              <a:gd name="connsiteX1" fmla="*/ 55152 w 56361"/>
              <a:gd name="connsiteY1" fmla="*/ 5060 h 14298"/>
              <a:gd name="connsiteX2" fmla="*/ 38796 w 56361"/>
              <a:gd name="connsiteY2" fmla="*/ 13542 h 14298"/>
              <a:gd name="connsiteX3" fmla="*/ 0 w 56361"/>
              <a:gd name="connsiteY3" fmla="*/ 12318 h 14298"/>
              <a:gd name="connsiteX0" fmla="*/ 0 w 28081"/>
              <a:gd name="connsiteY0" fmla="*/ 0 h 13542"/>
              <a:gd name="connsiteX1" fmla="*/ 26872 w 28081"/>
              <a:gd name="connsiteY1" fmla="*/ 5060 h 13542"/>
              <a:gd name="connsiteX2" fmla="*/ 10516 w 28081"/>
              <a:gd name="connsiteY2" fmla="*/ 13542 h 13542"/>
              <a:gd name="connsiteX0" fmla="*/ 0 w 29502"/>
              <a:gd name="connsiteY0" fmla="*/ 0 h 13542"/>
              <a:gd name="connsiteX1" fmla="*/ 26872 w 29502"/>
              <a:gd name="connsiteY1" fmla="*/ 5060 h 13542"/>
              <a:gd name="connsiteX2" fmla="*/ 10516 w 29502"/>
              <a:gd name="connsiteY2" fmla="*/ 13542 h 13542"/>
              <a:gd name="connsiteX0" fmla="*/ 0 w 29903"/>
              <a:gd name="connsiteY0" fmla="*/ 0 h 13693"/>
              <a:gd name="connsiteX1" fmla="*/ 26872 w 29903"/>
              <a:gd name="connsiteY1" fmla="*/ 5060 h 13693"/>
              <a:gd name="connsiteX2" fmla="*/ 11380 w 29903"/>
              <a:gd name="connsiteY2" fmla="*/ 13693 h 13693"/>
              <a:gd name="connsiteX0" fmla="*/ 0 w 30869"/>
              <a:gd name="connsiteY0" fmla="*/ 0 h 13693"/>
              <a:gd name="connsiteX1" fmla="*/ 26872 w 30869"/>
              <a:gd name="connsiteY1" fmla="*/ 5060 h 13693"/>
              <a:gd name="connsiteX2" fmla="*/ 11380 w 30869"/>
              <a:gd name="connsiteY2" fmla="*/ 13693 h 13693"/>
              <a:gd name="connsiteX0" fmla="*/ 0 w 28010"/>
              <a:gd name="connsiteY0" fmla="*/ 0 h 13693"/>
              <a:gd name="connsiteX1" fmla="*/ 26872 w 28010"/>
              <a:gd name="connsiteY1" fmla="*/ 5060 h 13693"/>
              <a:gd name="connsiteX2" fmla="*/ 11380 w 28010"/>
              <a:gd name="connsiteY2" fmla="*/ 13693 h 13693"/>
              <a:gd name="connsiteX0" fmla="*/ 0 w 21409"/>
              <a:gd name="connsiteY0" fmla="*/ 0 h 13693"/>
              <a:gd name="connsiteX1" fmla="*/ 18811 w 21409"/>
              <a:gd name="connsiteY1" fmla="*/ 4457 h 13693"/>
              <a:gd name="connsiteX2" fmla="*/ 11380 w 21409"/>
              <a:gd name="connsiteY2" fmla="*/ 13693 h 13693"/>
              <a:gd name="connsiteX0" fmla="*/ 0 w 21409"/>
              <a:gd name="connsiteY0" fmla="*/ 0 h 13693"/>
              <a:gd name="connsiteX1" fmla="*/ 18811 w 21409"/>
              <a:gd name="connsiteY1" fmla="*/ 4457 h 13693"/>
              <a:gd name="connsiteX2" fmla="*/ 11380 w 21409"/>
              <a:gd name="connsiteY2" fmla="*/ 13693 h 13693"/>
              <a:gd name="connsiteX0" fmla="*/ 9651 w 23885"/>
              <a:gd name="connsiteY0" fmla="*/ 0 h 13693"/>
              <a:gd name="connsiteX1" fmla="*/ 430 w 23885"/>
              <a:gd name="connsiteY1" fmla="*/ 6776 h 13693"/>
              <a:gd name="connsiteX2" fmla="*/ 21031 w 23885"/>
              <a:gd name="connsiteY2" fmla="*/ 13693 h 13693"/>
              <a:gd name="connsiteX0" fmla="*/ 39767 w 44130"/>
              <a:gd name="connsiteY0" fmla="*/ 0 h 8042"/>
              <a:gd name="connsiteX1" fmla="*/ 30546 w 44130"/>
              <a:gd name="connsiteY1" fmla="*/ 6776 h 8042"/>
              <a:gd name="connsiteX2" fmla="*/ 0 w 44130"/>
              <a:gd name="connsiteY2" fmla="*/ 4676 h 8042"/>
              <a:gd name="connsiteX0" fmla="*/ 5556 w 6545"/>
              <a:gd name="connsiteY0" fmla="*/ 0 h 14143"/>
              <a:gd name="connsiteX1" fmla="*/ 3467 w 6545"/>
              <a:gd name="connsiteY1" fmla="*/ 8426 h 14143"/>
              <a:gd name="connsiteX2" fmla="*/ 0 w 6545"/>
              <a:gd name="connsiteY2" fmla="*/ 14143 h 14143"/>
              <a:gd name="connsiteX0" fmla="*/ 8489 w 9899"/>
              <a:gd name="connsiteY0" fmla="*/ 0 h 10000"/>
              <a:gd name="connsiteX1" fmla="*/ 4361 w 9899"/>
              <a:gd name="connsiteY1" fmla="*/ 4712 h 10000"/>
              <a:gd name="connsiteX2" fmla="*/ 0 w 9899"/>
              <a:gd name="connsiteY2" fmla="*/ 10000 h 10000"/>
              <a:gd name="connsiteX0" fmla="*/ 8576 w 10000"/>
              <a:gd name="connsiteY0" fmla="*/ 0 h 10000"/>
              <a:gd name="connsiteX1" fmla="*/ 4405 w 10000"/>
              <a:gd name="connsiteY1" fmla="*/ 4712 h 10000"/>
              <a:gd name="connsiteX2" fmla="*/ 0 w 10000"/>
              <a:gd name="connsiteY2" fmla="*/ 10000 h 10000"/>
              <a:gd name="connsiteX0" fmla="*/ 8576 w 10554"/>
              <a:gd name="connsiteY0" fmla="*/ 0 h 10000"/>
              <a:gd name="connsiteX1" fmla="*/ 4405 w 10554"/>
              <a:gd name="connsiteY1" fmla="*/ 4712 h 10000"/>
              <a:gd name="connsiteX2" fmla="*/ 0 w 10554"/>
              <a:gd name="connsiteY2" fmla="*/ 10000 h 10000"/>
              <a:gd name="connsiteX0" fmla="*/ 8576 w 9889"/>
              <a:gd name="connsiteY0" fmla="*/ 0 h 10000"/>
              <a:gd name="connsiteX1" fmla="*/ 4405 w 9889"/>
              <a:gd name="connsiteY1" fmla="*/ 4712 h 10000"/>
              <a:gd name="connsiteX2" fmla="*/ 0 w 9889"/>
              <a:gd name="connsiteY2" fmla="*/ 10000 h 10000"/>
              <a:gd name="connsiteX0" fmla="*/ 8672 w 10156"/>
              <a:gd name="connsiteY0" fmla="*/ 0 h 10000"/>
              <a:gd name="connsiteX1" fmla="*/ 5324 w 10156"/>
              <a:gd name="connsiteY1" fmla="*/ 5052 h 10000"/>
              <a:gd name="connsiteX2" fmla="*/ 0 w 10156"/>
              <a:gd name="connsiteY2" fmla="*/ 10000 h 10000"/>
              <a:gd name="connsiteX0" fmla="*/ 8672 w 10156"/>
              <a:gd name="connsiteY0" fmla="*/ 0 h 10000"/>
              <a:gd name="connsiteX1" fmla="*/ 5324 w 10156"/>
              <a:gd name="connsiteY1" fmla="*/ 5052 h 10000"/>
              <a:gd name="connsiteX2" fmla="*/ 0 w 10156"/>
              <a:gd name="connsiteY2" fmla="*/ 10000 h 10000"/>
              <a:gd name="connsiteX0" fmla="*/ 8672 w 10203"/>
              <a:gd name="connsiteY0" fmla="*/ 0 h 10000"/>
              <a:gd name="connsiteX1" fmla="*/ 5324 w 10203"/>
              <a:gd name="connsiteY1" fmla="*/ 5052 h 10000"/>
              <a:gd name="connsiteX2" fmla="*/ 0 w 10203"/>
              <a:gd name="connsiteY2" fmla="*/ 10000 h 10000"/>
              <a:gd name="connsiteX0" fmla="*/ 8672 w 9781"/>
              <a:gd name="connsiteY0" fmla="*/ 0 h 10000"/>
              <a:gd name="connsiteX1" fmla="*/ 5324 w 9781"/>
              <a:gd name="connsiteY1" fmla="*/ 5052 h 10000"/>
              <a:gd name="connsiteX2" fmla="*/ 0 w 9781"/>
              <a:gd name="connsiteY2" fmla="*/ 10000 h 10000"/>
              <a:gd name="connsiteX0" fmla="*/ 8866 w 9457"/>
              <a:gd name="connsiteY0" fmla="*/ 0 h 10000"/>
              <a:gd name="connsiteX1" fmla="*/ 5443 w 9457"/>
              <a:gd name="connsiteY1" fmla="*/ 5052 h 10000"/>
              <a:gd name="connsiteX2" fmla="*/ 0 w 9457"/>
              <a:gd name="connsiteY2" fmla="*/ 10000 h 10000"/>
              <a:gd name="connsiteX0" fmla="*/ 9375 w 10236"/>
              <a:gd name="connsiteY0" fmla="*/ 0 h 10000"/>
              <a:gd name="connsiteX1" fmla="*/ 7824 w 10236"/>
              <a:gd name="connsiteY1" fmla="*/ 6977 h 10000"/>
              <a:gd name="connsiteX2" fmla="*/ 0 w 10236"/>
              <a:gd name="connsiteY2" fmla="*/ 10000 h 10000"/>
              <a:gd name="connsiteX0" fmla="*/ 8905 w 9766"/>
              <a:gd name="connsiteY0" fmla="*/ 0 h 12831"/>
              <a:gd name="connsiteX1" fmla="*/ 7354 w 9766"/>
              <a:gd name="connsiteY1" fmla="*/ 6977 h 12831"/>
              <a:gd name="connsiteX2" fmla="*/ 0 w 9766"/>
              <a:gd name="connsiteY2" fmla="*/ 12831 h 12831"/>
              <a:gd name="connsiteX0" fmla="*/ 9118 w 9118"/>
              <a:gd name="connsiteY0" fmla="*/ 0 h 10000"/>
              <a:gd name="connsiteX1" fmla="*/ 7530 w 9118"/>
              <a:gd name="connsiteY1" fmla="*/ 5438 h 10000"/>
              <a:gd name="connsiteX2" fmla="*/ 0 w 9118"/>
              <a:gd name="connsiteY2" fmla="*/ 10000 h 10000"/>
              <a:gd name="connsiteX0" fmla="*/ 10000 w 10000"/>
              <a:gd name="connsiteY0" fmla="*/ 0 h 10000"/>
              <a:gd name="connsiteX1" fmla="*/ 8258 w 10000"/>
              <a:gd name="connsiteY1" fmla="*/ 5438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8258 w 10000"/>
              <a:gd name="connsiteY1" fmla="*/ 5438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8259" y="3954"/>
                  <a:pt x="7196" y="2972"/>
                  <a:pt x="8258" y="5438"/>
                </a:cubicBezTo>
                <a:cubicBezTo>
                  <a:pt x="8691" y="9227"/>
                  <a:pt x="5055" y="8930"/>
                  <a:pt x="0" y="10000"/>
                </a:cubicBezTo>
              </a:path>
            </a:pathLst>
          </a:custGeom>
          <a:noFill/>
          <a:ln w="6350">
            <a:solidFill>
              <a:srgbClr val="333333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13" name="Группа 7"/>
          <p:cNvGrpSpPr/>
          <p:nvPr/>
        </p:nvGrpSpPr>
        <p:grpSpPr>
          <a:xfrm>
            <a:off x="2460172" y="2908648"/>
            <a:ext cx="1108342" cy="710914"/>
            <a:chOff x="3967714" y="1608940"/>
            <a:chExt cx="1108342" cy="710914"/>
          </a:xfrm>
        </p:grpSpPr>
        <p:sp>
          <p:nvSpPr>
            <p:cNvPr id="72" name="Rectangle 75" descr="Точечная сетка"/>
            <p:cNvSpPr>
              <a:spLocks noChangeArrowheads="1"/>
            </p:cNvSpPr>
            <p:nvPr/>
          </p:nvSpPr>
          <p:spPr bwMode="auto">
            <a:xfrm>
              <a:off x="4079363" y="1700808"/>
              <a:ext cx="871538" cy="522287"/>
            </a:xfrm>
            <a:prstGeom prst="rect">
              <a:avLst/>
            </a:prstGeom>
            <a:pattFill prst="dotGrid">
              <a:fgClr>
                <a:srgbClr val="FFFFFF"/>
              </a:fgClr>
              <a:bgClr>
                <a:srgbClr val="0033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095238" y="1747881"/>
              <a:ext cx="436563" cy="209550"/>
            </a:xfrm>
            <a:custGeom>
              <a:avLst/>
              <a:gdLst>
                <a:gd name="T0" fmla="*/ 0 w 3240"/>
                <a:gd name="T1" fmla="*/ 2328 h 1260"/>
                <a:gd name="T2" fmla="*/ 1617 w 3240"/>
                <a:gd name="T3" fmla="*/ 0 h 1260"/>
                <a:gd name="T4" fmla="*/ 3099 w 3240"/>
                <a:gd name="T5" fmla="*/ 2328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4531801" y="1957431"/>
              <a:ext cx="419100" cy="207963"/>
            </a:xfrm>
            <a:custGeom>
              <a:avLst/>
              <a:gdLst>
                <a:gd name="T0" fmla="*/ 2846 w 3240"/>
                <a:gd name="T1" fmla="*/ 0 h 1260"/>
                <a:gd name="T2" fmla="*/ 1423 w 3240"/>
                <a:gd name="T3" fmla="*/ 2311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3240" y="0"/>
                  </a:moveTo>
                  <a:cubicBezTo>
                    <a:pt x="2700" y="630"/>
                    <a:pt x="2160" y="1260"/>
                    <a:pt x="1620" y="1260"/>
                  </a:cubicBezTo>
                  <a:cubicBezTo>
                    <a:pt x="1080" y="1260"/>
                    <a:pt x="540" y="63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967714" y="1608940"/>
              <a:ext cx="1108342" cy="710914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16" name="Группа 86"/>
          <p:cNvGrpSpPr/>
          <p:nvPr/>
        </p:nvGrpSpPr>
        <p:grpSpPr>
          <a:xfrm>
            <a:off x="4853081" y="2042594"/>
            <a:ext cx="1501775" cy="1074737"/>
            <a:chOff x="688990" y="2508959"/>
            <a:chExt cx="1501775" cy="1074737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>
              <a:off x="688990" y="2508959"/>
              <a:ext cx="1501775" cy="107473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9" name="Text Box 8"/>
            <p:cNvSpPr txBox="1">
              <a:spLocks noChangeArrowheads="1"/>
            </p:cNvSpPr>
            <p:nvPr/>
          </p:nvSpPr>
          <p:spPr bwMode="auto">
            <a:xfrm>
              <a:off x="755576" y="3073580"/>
              <a:ext cx="1393825" cy="4274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rgbClr val="15489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ndara" panose="020E0502030303020204" pitchFamily="34" charset="0"/>
                </a:rPr>
                <a:t>Многоканальный анализатор</a:t>
              </a:r>
            </a:p>
          </p:txBody>
        </p:sp>
        <p:sp>
          <p:nvSpPr>
            <p:cNvPr id="90" name="Rectangle 75" descr="Точечная сетка"/>
            <p:cNvSpPr>
              <a:spLocks noChangeArrowheads="1"/>
            </p:cNvSpPr>
            <p:nvPr/>
          </p:nvSpPr>
          <p:spPr bwMode="auto">
            <a:xfrm>
              <a:off x="885840" y="2553409"/>
              <a:ext cx="1138238" cy="427037"/>
            </a:xfrm>
            <a:prstGeom prst="rect">
              <a:avLst/>
            </a:prstGeom>
            <a:pattFill prst="dotGrid">
              <a:fgClr>
                <a:srgbClr val="FFFFFF"/>
              </a:fgClr>
              <a:bgClr>
                <a:srgbClr val="0033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1" name="Line 64"/>
            <p:cNvSpPr>
              <a:spLocks noChangeShapeType="1"/>
            </p:cNvSpPr>
            <p:nvPr/>
          </p:nvSpPr>
          <p:spPr bwMode="auto">
            <a:xfrm flipV="1">
              <a:off x="955690" y="2939171"/>
              <a:ext cx="0" cy="11113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2" name="Line 65"/>
            <p:cNvSpPr>
              <a:spLocks noChangeShapeType="1"/>
            </p:cNvSpPr>
            <p:nvPr/>
          </p:nvSpPr>
          <p:spPr bwMode="auto">
            <a:xfrm flipH="1" flipV="1">
              <a:off x="1001728" y="2932821"/>
              <a:ext cx="1587" cy="17463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3" name="Line 66"/>
            <p:cNvSpPr>
              <a:spLocks noChangeShapeType="1"/>
            </p:cNvSpPr>
            <p:nvPr/>
          </p:nvSpPr>
          <p:spPr bwMode="auto">
            <a:xfrm flipV="1">
              <a:off x="1047765" y="2931234"/>
              <a:ext cx="1588" cy="17462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4" name="Line 67"/>
            <p:cNvSpPr>
              <a:spLocks noChangeShapeType="1"/>
            </p:cNvSpPr>
            <p:nvPr/>
          </p:nvSpPr>
          <p:spPr bwMode="auto">
            <a:xfrm flipV="1">
              <a:off x="1096978" y="2923296"/>
              <a:ext cx="0" cy="23813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5" name="Line 68"/>
            <p:cNvSpPr>
              <a:spLocks noChangeShapeType="1"/>
            </p:cNvSpPr>
            <p:nvPr/>
          </p:nvSpPr>
          <p:spPr bwMode="auto">
            <a:xfrm flipV="1">
              <a:off x="1144603" y="2920121"/>
              <a:ext cx="0" cy="28575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7" name="Line 69"/>
            <p:cNvSpPr>
              <a:spLocks noChangeShapeType="1"/>
            </p:cNvSpPr>
            <p:nvPr/>
          </p:nvSpPr>
          <p:spPr bwMode="auto">
            <a:xfrm flipH="1" flipV="1">
              <a:off x="1187465" y="2907421"/>
              <a:ext cx="1588" cy="39688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8" name="Line 70"/>
            <p:cNvSpPr>
              <a:spLocks noChangeShapeType="1"/>
            </p:cNvSpPr>
            <p:nvPr/>
          </p:nvSpPr>
          <p:spPr bwMode="auto">
            <a:xfrm flipV="1">
              <a:off x="1231915" y="2885196"/>
              <a:ext cx="0" cy="65088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 flipV="1">
              <a:off x="1279540" y="2848684"/>
              <a:ext cx="0" cy="103187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 flipV="1">
              <a:off x="1323990" y="2816934"/>
              <a:ext cx="0" cy="13335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1" name="Line 73"/>
            <p:cNvSpPr>
              <a:spLocks noChangeShapeType="1"/>
            </p:cNvSpPr>
            <p:nvPr/>
          </p:nvSpPr>
          <p:spPr bwMode="auto">
            <a:xfrm flipH="1" flipV="1">
              <a:off x="1363678" y="2702634"/>
              <a:ext cx="4762" cy="24765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3" name="Line 74"/>
            <p:cNvSpPr>
              <a:spLocks noChangeShapeType="1"/>
            </p:cNvSpPr>
            <p:nvPr/>
          </p:nvSpPr>
          <p:spPr bwMode="auto">
            <a:xfrm flipV="1">
              <a:off x="1416065" y="2615321"/>
              <a:ext cx="0" cy="33655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04" name="Line 75"/>
            <p:cNvSpPr>
              <a:spLocks noChangeShapeType="1"/>
            </p:cNvSpPr>
            <p:nvPr/>
          </p:nvSpPr>
          <p:spPr bwMode="auto">
            <a:xfrm flipV="1">
              <a:off x="1460515" y="2566109"/>
              <a:ext cx="0" cy="384175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ru-RU" b="1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17" name="Group 76"/>
            <p:cNvGrpSpPr>
              <a:grpSpLocks/>
            </p:cNvGrpSpPr>
            <p:nvPr/>
          </p:nvGrpSpPr>
          <p:grpSpPr bwMode="auto">
            <a:xfrm flipH="1">
              <a:off x="1508140" y="2615321"/>
              <a:ext cx="460375" cy="336550"/>
              <a:chOff x="1188" y="2986"/>
              <a:chExt cx="290" cy="212"/>
            </a:xfrm>
          </p:grpSpPr>
          <p:sp>
            <p:nvSpPr>
              <p:cNvPr id="106" name="Line 77"/>
              <p:cNvSpPr>
                <a:spLocks noChangeShapeType="1"/>
              </p:cNvSpPr>
              <p:nvPr/>
            </p:nvSpPr>
            <p:spPr bwMode="auto">
              <a:xfrm flipV="1">
                <a:off x="1188" y="3190"/>
                <a:ext cx="0" cy="7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7" name="Line 78"/>
              <p:cNvSpPr>
                <a:spLocks noChangeShapeType="1"/>
              </p:cNvSpPr>
              <p:nvPr/>
            </p:nvSpPr>
            <p:spPr bwMode="auto">
              <a:xfrm flipH="1" flipV="1">
                <a:off x="1217" y="3186"/>
                <a:ext cx="1" cy="1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08" name="Line 79"/>
              <p:cNvSpPr>
                <a:spLocks noChangeShapeType="1"/>
              </p:cNvSpPr>
              <p:nvPr/>
            </p:nvSpPr>
            <p:spPr bwMode="auto">
              <a:xfrm flipV="1">
                <a:off x="1246" y="3185"/>
                <a:ext cx="1" cy="1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0" name="Line 80"/>
              <p:cNvSpPr>
                <a:spLocks noChangeShapeType="1"/>
              </p:cNvSpPr>
              <p:nvPr/>
            </p:nvSpPr>
            <p:spPr bwMode="auto">
              <a:xfrm flipV="1">
                <a:off x="1277" y="3180"/>
                <a:ext cx="0" cy="15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1" name="Line 81"/>
              <p:cNvSpPr>
                <a:spLocks noChangeShapeType="1"/>
              </p:cNvSpPr>
              <p:nvPr/>
            </p:nvSpPr>
            <p:spPr bwMode="auto">
              <a:xfrm flipV="1">
                <a:off x="1307" y="3178"/>
                <a:ext cx="0" cy="18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 flipV="1">
                <a:off x="1334" y="3170"/>
                <a:ext cx="1" cy="25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 flipV="1">
                <a:off x="1362" y="3156"/>
                <a:ext cx="0" cy="41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 flipV="1">
                <a:off x="1392" y="3133"/>
                <a:ext cx="0" cy="65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 flipV="1">
                <a:off x="1420" y="3113"/>
                <a:ext cx="0" cy="84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 flipH="1" flipV="1">
                <a:off x="1445" y="3041"/>
                <a:ext cx="3" cy="156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 flipV="1">
                <a:off x="1478" y="2986"/>
                <a:ext cx="0" cy="212"/>
              </a:xfrm>
              <a:prstGeom prst="line">
                <a:avLst/>
              </a:prstGeom>
              <a:noFill/>
              <a:ln w="3175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19816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AD0F31"/>
                </a:solidFill>
                <a:latin typeface="Candara" panose="020E0502030303020204" pitchFamily="34" charset="0"/>
              </a:rPr>
              <a:t>Comparison of the data of the acoustic method and mechanical turning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4174025"/>
              </p:ext>
            </p:extLst>
          </p:nvPr>
        </p:nvGraphicFramePr>
        <p:xfrm>
          <a:off x="5216560" y="925516"/>
          <a:ext cx="4284662" cy="3003550"/>
        </p:xfrm>
        <a:graphic>
          <a:graphicData uri="http://schemas.openxmlformats.org/presentationml/2006/ole">
            <p:oleObj spid="_x0000_s82020" name="Graph" r:id="rId4" imgW="4131720" imgH="2901600" progId="Origin50.Graph">
              <p:embed/>
            </p:oleObj>
          </a:graphicData>
        </a:graphic>
      </p:graphicFrame>
      <p:cxnSp>
        <p:nvCxnSpPr>
          <p:cNvPr id="87" name="Прямая со стрелкой 86"/>
          <p:cNvCxnSpPr/>
          <p:nvPr/>
        </p:nvCxnSpPr>
        <p:spPr>
          <a:xfrm flipH="1" flipV="1">
            <a:off x="5674607" y="5775207"/>
            <a:ext cx="1834398" cy="1523893"/>
          </a:xfrm>
          <a:prstGeom prst="straightConnector1">
            <a:avLst/>
          </a:prstGeom>
          <a:ln w="19050">
            <a:solidFill>
              <a:srgbClr val="FB8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5678781" y="1487296"/>
            <a:ext cx="881976" cy="4302386"/>
          </a:xfrm>
          <a:prstGeom prst="straightConnector1">
            <a:avLst/>
          </a:prstGeom>
          <a:ln w="19050">
            <a:solidFill>
              <a:srgbClr val="FB86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5725529" y="4668477"/>
            <a:ext cx="1819792" cy="2632444"/>
          </a:xfrm>
          <a:prstGeom prst="straightConnector1">
            <a:avLst/>
          </a:prstGeom>
          <a:ln w="19050">
            <a:solidFill>
              <a:srgbClr val="FB860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5746940" y="2010357"/>
            <a:ext cx="2682712" cy="2655140"/>
          </a:xfrm>
          <a:prstGeom prst="straightConnector1">
            <a:avLst/>
          </a:prstGeom>
          <a:ln w="19050">
            <a:solidFill>
              <a:srgbClr val="FB860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4"/>
          <p:cNvGrpSpPr/>
          <p:nvPr/>
        </p:nvGrpSpPr>
        <p:grpSpPr>
          <a:xfrm>
            <a:off x="5412877" y="3749408"/>
            <a:ext cx="8184899" cy="2983540"/>
            <a:chOff x="705929" y="5347751"/>
            <a:chExt cx="8184899" cy="2983540"/>
          </a:xfrm>
        </p:grpSpPr>
        <p:grpSp>
          <p:nvGrpSpPr>
            <p:cNvPr id="7" name="Группа 35"/>
            <p:cNvGrpSpPr/>
            <p:nvPr/>
          </p:nvGrpSpPr>
          <p:grpSpPr>
            <a:xfrm flipH="1">
              <a:off x="705929" y="5935606"/>
              <a:ext cx="8184899" cy="2395685"/>
              <a:chOff x="-2428923" y="4537860"/>
              <a:chExt cx="8185635" cy="2395685"/>
            </a:xfrm>
          </p:grpSpPr>
          <p:grpSp>
            <p:nvGrpSpPr>
              <p:cNvPr id="8" name="Группа 38"/>
              <p:cNvGrpSpPr/>
              <p:nvPr/>
            </p:nvGrpSpPr>
            <p:grpSpPr>
              <a:xfrm>
                <a:off x="-2428923" y="5357825"/>
                <a:ext cx="8001056" cy="1575720"/>
                <a:chOff x="-928725" y="2928933"/>
                <a:chExt cx="8001056" cy="1575720"/>
              </a:xfrm>
            </p:grpSpPr>
            <p:sp>
              <p:nvSpPr>
                <p:cNvPr id="62" name="Дуга 61"/>
                <p:cNvSpPr/>
                <p:nvPr/>
              </p:nvSpPr>
              <p:spPr>
                <a:xfrm>
                  <a:off x="-928725" y="2928933"/>
                  <a:ext cx="8001056" cy="1421660"/>
                </a:xfrm>
                <a:prstGeom prst="arc">
                  <a:avLst>
                    <a:gd name="adj1" fmla="val 16281835"/>
                    <a:gd name="adj2" fmla="val 21405240"/>
                  </a:avLst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154892"/>
                    </a:solidFill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65" name="Дуга 64"/>
                <p:cNvSpPr/>
                <p:nvPr/>
              </p:nvSpPr>
              <p:spPr>
                <a:xfrm>
                  <a:off x="-928725" y="3071809"/>
                  <a:ext cx="8001056" cy="1432844"/>
                </a:xfrm>
                <a:prstGeom prst="arc">
                  <a:avLst>
                    <a:gd name="adj1" fmla="val 16281835"/>
                    <a:gd name="adj2" fmla="val 21405240"/>
                  </a:avLst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154892"/>
                    </a:solidFill>
                    <a:latin typeface="Candara" panose="020E0502030303020204" pitchFamily="34" charset="0"/>
                  </a:endParaRPr>
                </a:p>
              </p:txBody>
            </p:sp>
            <p:cxnSp>
              <p:nvCxnSpPr>
                <p:cNvPr id="68" name="Прямая соединительная линия 67"/>
                <p:cNvCxnSpPr>
                  <a:stCxn id="62" idx="0"/>
                  <a:endCxn id="65" idx="0"/>
                </p:cNvCxnSpPr>
                <p:nvPr/>
              </p:nvCxnSpPr>
              <p:spPr>
                <a:xfrm>
                  <a:off x="3088729" y="2928939"/>
                  <a:ext cx="133" cy="14287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>
                  <a:stCxn id="62" idx="2"/>
                  <a:endCxn id="65" idx="2"/>
                </p:cNvCxnSpPr>
                <p:nvPr/>
              </p:nvCxnSpPr>
              <p:spPr>
                <a:xfrm>
                  <a:off x="6882935" y="3423638"/>
                  <a:ext cx="2742" cy="148312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39"/>
              <p:cNvGrpSpPr/>
              <p:nvPr/>
            </p:nvGrpSpPr>
            <p:grpSpPr>
              <a:xfrm>
                <a:off x="2100408" y="4849837"/>
                <a:ext cx="1001844" cy="1614883"/>
                <a:chOff x="3600606" y="2420945"/>
                <a:chExt cx="1001844" cy="1614883"/>
              </a:xfrm>
            </p:grpSpPr>
            <p:cxnSp>
              <p:nvCxnSpPr>
                <p:cNvPr id="52" name="Прямая со стрелкой 51"/>
                <p:cNvCxnSpPr/>
                <p:nvPr/>
              </p:nvCxnSpPr>
              <p:spPr>
                <a:xfrm rot="5400000">
                  <a:off x="3367289" y="2665835"/>
                  <a:ext cx="468000" cy="794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 стрелкой 52"/>
                <p:cNvCxnSpPr/>
                <p:nvPr/>
              </p:nvCxnSpPr>
              <p:spPr>
                <a:xfrm rot="5400000" flipH="1" flipV="1">
                  <a:off x="3296341" y="3388138"/>
                  <a:ext cx="612000" cy="1588"/>
                </a:xfrm>
                <a:prstGeom prst="straightConnector1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Прямоугольник 53"/>
                <p:cNvSpPr/>
                <p:nvPr/>
              </p:nvSpPr>
              <p:spPr>
                <a:xfrm>
                  <a:off x="3816624" y="3392886"/>
                  <a:ext cx="785818" cy="642942"/>
                </a:xfrm>
                <a:prstGeom prst="rect">
                  <a:avLst/>
                </a:prstGeom>
                <a:solidFill>
                  <a:srgbClr val="00B050">
                    <a:alpha val="33000"/>
                  </a:srgb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rgbClr val="154892"/>
                    </a:solidFill>
                    <a:latin typeface="Candara" panose="020E0502030303020204" pitchFamily="34" charset="0"/>
                  </a:endParaRPr>
                </a:p>
              </p:txBody>
            </p: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 flipH="1">
                  <a:off x="3601685" y="2428868"/>
                  <a:ext cx="468182" cy="1588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3600606" y="3692425"/>
                  <a:ext cx="216019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flipV="1">
                  <a:off x="4069867" y="2420945"/>
                  <a:ext cx="0" cy="97200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3830969" y="3454756"/>
                  <a:ext cx="7714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solidFill>
                        <a:srgbClr val="154892"/>
                      </a:solidFill>
                      <a:latin typeface="Candara" panose="020E0502030303020204" pitchFamily="34" charset="0"/>
                      <a:ea typeface="Cambria Math" panose="02040503050406030204" pitchFamily="18" charset="0"/>
                    </a:rPr>
                    <a:t>∿</a:t>
                  </a:r>
                  <a:endParaRPr lang="ru-RU" sz="2800" dirty="0">
                    <a:solidFill>
                      <a:srgbClr val="154892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sp>
            <p:nvSpPr>
              <p:cNvPr id="43" name="Прямоугольник 42"/>
              <p:cNvSpPr/>
              <p:nvPr/>
            </p:nvSpPr>
            <p:spPr>
              <a:xfrm rot="1182949">
                <a:off x="5042332" y="5798664"/>
                <a:ext cx="714380" cy="714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2776147" y="4825745"/>
                <a:ext cx="965154" cy="370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err="1" smtClean="0">
                    <a:ln>
                      <a:noFill/>
                    </a:ln>
                    <a:solidFill>
                      <a:srgbClr val="154892"/>
                    </a:solidFill>
                    <a:effectLst/>
                    <a:latin typeface="Candara" panose="020E0502030303020204" pitchFamily="34" charset="0"/>
                    <a:cs typeface="Arial" pitchFamily="34" charset="0"/>
                  </a:rPr>
                  <a:t>LiNbO</a:t>
                </a:r>
                <a:r>
                  <a:rPr kumimoji="0" lang="ru-RU" sz="2000" b="1" i="0" u="none" strike="noStrike" cap="none" normalizeH="0" baseline="-25000" dirty="0" smtClean="0">
                    <a:ln>
                      <a:noFill/>
                    </a:ln>
                    <a:solidFill>
                      <a:srgbClr val="154892"/>
                    </a:solidFill>
                    <a:effectLst/>
                    <a:latin typeface="Candara" panose="020E0502030303020204" pitchFamily="34" charset="0"/>
                    <a:cs typeface="Arial" pitchFamily="34" charset="0"/>
                  </a:rPr>
                  <a:t>3</a:t>
                </a:r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154892"/>
                  </a:solidFill>
                  <a:effectLst/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 Box 6"/>
              <p:cNvSpPr txBox="1">
                <a:spLocks noChangeArrowheads="1"/>
              </p:cNvSpPr>
              <p:nvPr/>
            </p:nvSpPr>
            <p:spPr bwMode="auto">
              <a:xfrm>
                <a:off x="4536718" y="4537860"/>
                <a:ext cx="428628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154892"/>
                    </a:solidFill>
                    <a:effectLst/>
                    <a:latin typeface="Candara" panose="020E0502030303020204" pitchFamily="34" charset="0"/>
                    <a:cs typeface="Arial" pitchFamily="34" charset="0"/>
                  </a:rPr>
                  <a:t>Si</a:t>
                </a:r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154892"/>
                  </a:solidFill>
                  <a:effectLst/>
                  <a:latin typeface="Candara" panose="020E0502030303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"/>
            <p:cNvGrpSpPr/>
            <p:nvPr/>
          </p:nvGrpSpPr>
          <p:grpSpPr>
            <a:xfrm flipV="1">
              <a:off x="726949" y="5347751"/>
              <a:ext cx="8163875" cy="1550496"/>
              <a:chOff x="3444521" y="7241222"/>
              <a:chExt cx="8163875" cy="1548719"/>
            </a:xfrm>
          </p:grpSpPr>
          <p:sp>
            <p:nvSpPr>
              <p:cNvPr id="71" name="Дуга 70"/>
              <p:cNvSpPr/>
              <p:nvPr/>
            </p:nvSpPr>
            <p:spPr>
              <a:xfrm flipH="1">
                <a:off x="3608059" y="7241222"/>
                <a:ext cx="8000337" cy="1402674"/>
              </a:xfrm>
              <a:prstGeom prst="arc">
                <a:avLst>
                  <a:gd name="adj1" fmla="val 16281835"/>
                  <a:gd name="adj2" fmla="val 21405240"/>
                </a:avLst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2" name="Дуга 71"/>
              <p:cNvSpPr/>
              <p:nvPr/>
            </p:nvSpPr>
            <p:spPr>
              <a:xfrm flipH="1">
                <a:off x="3608059" y="7377854"/>
                <a:ext cx="8000337" cy="1412087"/>
              </a:xfrm>
              <a:prstGeom prst="arc">
                <a:avLst>
                  <a:gd name="adj1" fmla="val 16281835"/>
                  <a:gd name="adj2" fmla="val 21405240"/>
                </a:avLst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  <p:cxnSp>
            <p:nvCxnSpPr>
              <p:cNvPr id="73" name="Прямая соединительная линия 72"/>
              <p:cNvCxnSpPr>
                <a:stCxn id="71" idx="0"/>
                <a:endCxn id="72" idx="0"/>
              </p:cNvCxnSpPr>
              <p:nvPr/>
            </p:nvCxnSpPr>
            <p:spPr>
              <a:xfrm flipH="1">
                <a:off x="7591398" y="7241226"/>
                <a:ext cx="112" cy="13663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>
                <a:stCxn id="71" idx="2"/>
                <a:endCxn id="72" idx="2"/>
              </p:cNvCxnSpPr>
              <p:nvPr/>
            </p:nvCxnSpPr>
            <p:spPr>
              <a:xfrm flipH="1">
                <a:off x="3799424" y="7726927"/>
                <a:ext cx="2393" cy="141204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/>
              <p:cNvSpPr/>
              <p:nvPr/>
            </p:nvSpPr>
            <p:spPr>
              <a:xfrm rot="20488576" flipH="1">
                <a:off x="3444521" y="7841355"/>
                <a:ext cx="714316" cy="714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154892"/>
                  </a:solidFill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827584" y="2010357"/>
            <a:ext cx="1440160" cy="338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5925434"/>
              </p:ext>
            </p:extLst>
          </p:nvPr>
        </p:nvGraphicFramePr>
        <p:xfrm>
          <a:off x="-57139" y="1060463"/>
          <a:ext cx="6272213" cy="4154487"/>
        </p:xfrm>
        <a:graphic>
          <a:graphicData uri="http://schemas.openxmlformats.org/presentationml/2006/ole">
            <p:oleObj spid="_x0000_s82021" name="Graph" r:id="rId5" imgW="4389120" imgH="2926080" progId="Origin50.Graph">
              <p:embed/>
            </p:oleObj>
          </a:graphicData>
        </a:graphic>
      </p:graphicFrame>
      <p:sp>
        <p:nvSpPr>
          <p:cNvPr id="66" name="Text Box 5"/>
          <p:cNvSpPr txBox="1">
            <a:spLocks noChangeArrowheads="1"/>
          </p:cNvSpPr>
          <p:nvPr/>
        </p:nvSpPr>
        <p:spPr bwMode="auto">
          <a:xfrm flipH="1">
            <a:off x="2104320" y="4894527"/>
            <a:ext cx="1106392" cy="370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l-GR" sz="1400" b="1" dirty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ω</a:t>
            </a:r>
            <a:r>
              <a:rPr lang="en-US" sz="1400" b="1" dirty="0" smtClean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ang.</a:t>
            </a:r>
            <a:r>
              <a:rPr lang="en-US" sz="1400" b="1" dirty="0" smtClean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154892"/>
                </a:solidFill>
                <a:latin typeface="Candara" panose="020E0502030303020204" pitchFamily="34" charset="0"/>
                <a:cs typeface="Arial" pitchFamily="34" charset="0"/>
              </a:rPr>
              <a:t>ec.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54892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0" y="5325479"/>
            <a:ext cx="51535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It is clearly seen that the results are the same up to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error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and scanning range is around 300 angular seconds.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5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Developed and implemented a new time-resolved method for scanning, focusing and defocusing of X-Ray beam.</a:t>
            </a:r>
            <a:endParaRPr lang="ru-RU" sz="20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Possibilities of the method have been further enhanced through the use of new elements on the basis of bending lithium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</a:rPr>
              <a:t>niobate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 crystals.</a:t>
            </a:r>
            <a:endParaRPr lang="ru-RU" sz="2000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We created a completely new device with outstanding characteristics (angular resolution up to 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0.01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</a:rPr>
              <a:t>arcsec</a:t>
            </a: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, angular scanning range up to 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600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</a:rPr>
              <a:t>ang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. sec</a:t>
            </a: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 and time </a:t>
            </a:r>
            <a:r>
              <a:rPr lang="en-US" sz="2000" b="1" dirty="0" err="1" smtClean="0">
                <a:solidFill>
                  <a:srgbClr val="154892"/>
                </a:solidFill>
                <a:latin typeface="Candara" pitchFamily="34" charset="0"/>
              </a:rPr>
              <a:t>resoltuion</a:t>
            </a: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 for up to </a:t>
            </a: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100 </a:t>
            </a:r>
            <a:r>
              <a:rPr lang="en-US" sz="2000" b="1" dirty="0" err="1" smtClean="0">
                <a:solidFill>
                  <a:srgbClr val="C00000"/>
                </a:solidFill>
                <a:latin typeface="Candara" pitchFamily="34" charset="0"/>
              </a:rPr>
              <a:t>msec</a:t>
            </a: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), which allows to measure the rocking curves - the basic characteristics of the crystal</a:t>
            </a:r>
            <a:r>
              <a:rPr lang="ru-RU" sz="2000" b="1" dirty="0" smtClean="0">
                <a:solidFill>
                  <a:srgbClr val="154892"/>
                </a:solidFill>
                <a:latin typeface="Candara" pitchFamily="34" charset="0"/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Candara" pitchFamily="34" charset="0"/>
              </a:rPr>
              <a:t>We carried out investigations of the behavior of crystals in the conditions of ultrasonic loads and discovered reversible effects of defects formation and relaxation.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It can be used as the ultrasound console for adaption of </a:t>
            </a:r>
            <a:r>
              <a:rPr lang="en-US" sz="2000" b="1" dirty="0" err="1" smtClean="0">
                <a:solidFill>
                  <a:srgbClr val="154892"/>
                </a:solidFill>
                <a:latin typeface="Candara" pitchFamily="34" charset="0"/>
              </a:rPr>
              <a:t>comlicated</a:t>
            </a:r>
            <a:r>
              <a:rPr lang="en-US" sz="2000" b="1" dirty="0" smtClean="0">
                <a:solidFill>
                  <a:srgbClr val="154892"/>
                </a:solidFill>
                <a:latin typeface="Candara" pitchFamily="34" charset="0"/>
              </a:rPr>
              <a:t> mechanical systems on the laboratory X-Ray sources as well as on the synchrotron radiation sources.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60000"/>
            <a:ext cx="9143999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rgbClr val="AD0F31"/>
                </a:solidFill>
                <a:latin typeface="Candara" panose="020E0502030303020204" pitchFamily="34" charset="0"/>
              </a:rPr>
              <a:t>Summary</a:t>
            </a:r>
            <a:endParaRPr lang="ru-RU" sz="2800" b="1" i="1" dirty="0">
              <a:solidFill>
                <a:srgbClr val="AD0F3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92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0372"/>
            <a:ext cx="9144000" cy="6429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54892"/>
                </a:solidFill>
                <a:latin typeface="Candara" pitchFamily="34" charset="0"/>
              </a:rPr>
              <a:t>Thank you for your attention!</a:t>
            </a:r>
            <a:endParaRPr lang="ru-RU" sz="4000" b="1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0372"/>
            <a:ext cx="9144000" cy="6429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154892"/>
                </a:solidFill>
                <a:latin typeface="Candara" pitchFamily="34" charset="0"/>
              </a:rPr>
              <a:t>Additions</a:t>
            </a:r>
            <a:endParaRPr lang="ru-RU" sz="4000" b="1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076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20960" y="476672"/>
            <a:ext cx="9144000" cy="720080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Energy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X-Ray 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scanning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acoustic 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method for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different amplitudes </a:t>
            </a:r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of the control signal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5219585"/>
              </p:ext>
            </p:extLst>
          </p:nvPr>
        </p:nvGraphicFramePr>
        <p:xfrm>
          <a:off x="323528" y="3736873"/>
          <a:ext cx="4229134" cy="2970000"/>
        </p:xfrm>
        <a:graphic>
          <a:graphicData uri="http://schemas.openxmlformats.org/presentationml/2006/ole">
            <p:oleObj spid="_x0000_s83074" name="Graph" r:id="rId3" imgW="4127500" imgH="2908300" progId="Origin50.Graph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8159125"/>
              </p:ext>
            </p:extLst>
          </p:nvPr>
        </p:nvGraphicFramePr>
        <p:xfrm>
          <a:off x="4735353" y="963056"/>
          <a:ext cx="4229135" cy="2970000"/>
        </p:xfrm>
        <a:graphic>
          <a:graphicData uri="http://schemas.openxmlformats.org/presentationml/2006/ole">
            <p:oleObj spid="_x0000_s83075" name="Graph" r:id="rId4" imgW="4127500" imgH="2908300" progId="Origin50.Graph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57973159"/>
              </p:ext>
            </p:extLst>
          </p:nvPr>
        </p:nvGraphicFramePr>
        <p:xfrm>
          <a:off x="323528" y="963056"/>
          <a:ext cx="4229133" cy="2970000"/>
        </p:xfrm>
        <a:graphic>
          <a:graphicData uri="http://schemas.openxmlformats.org/presentationml/2006/ole">
            <p:oleObj spid="_x0000_s83076" name="Graph" r:id="rId5" imgW="4127500" imgH="2908300" progId="Origin50.Graph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0613242"/>
              </p:ext>
            </p:extLst>
          </p:nvPr>
        </p:nvGraphicFramePr>
        <p:xfrm>
          <a:off x="4738563" y="3734438"/>
          <a:ext cx="4225925" cy="2959894"/>
        </p:xfrm>
        <a:graphic>
          <a:graphicData uri="http://schemas.openxmlformats.org/presentationml/2006/ole">
            <p:oleObj spid="_x0000_s83077" name="Graph" r:id="rId6" imgW="4127500" imgH="290830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85390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3326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rgbClr val="C00000"/>
                </a:solidFill>
                <a:latin typeface="Candara" pitchFamily="34" charset="0"/>
              </a:rPr>
              <a:t>Key element of X-Ray </a:t>
            </a:r>
            <a:r>
              <a:rPr lang="en-US" sz="2500" b="1" dirty="0">
                <a:solidFill>
                  <a:srgbClr val="C00000"/>
                </a:solidFill>
                <a:latin typeface="Candara" pitchFamily="34" charset="0"/>
              </a:rPr>
              <a:t>acousto-optic  </a:t>
            </a:r>
            <a:endParaRPr lang="ru-RU" sz="25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95600" y="2797175"/>
            <a:ext cx="91440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95600" y="2797175"/>
            <a:ext cx="91440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graphicFrame>
        <p:nvGraphicFramePr>
          <p:cNvPr id="1946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732588" y="3644900"/>
          <a:ext cx="1349375" cy="906463"/>
        </p:xfrm>
        <a:graphic>
          <a:graphicData uri="http://schemas.openxmlformats.org/presentationml/2006/ole">
            <p:oleObj spid="_x0000_s32836" name="Формула" r:id="rId4" imgW="774364" imgH="520474" progId="Equation.3">
              <p:embed/>
            </p:oleObj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5214950"/>
            <a:ext cx="9144000" cy="1325563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2800" dirty="0">
                <a:solidFill>
                  <a:srgbClr val="154892"/>
                </a:solidFill>
                <a:latin typeface="Candara" pitchFamily="34" charset="0"/>
              </a:rPr>
              <a:t>Sizes of elements were chosen so that their resonance frequencies were equal</a:t>
            </a:r>
            <a:r>
              <a:rPr lang="ru-RU" sz="2800" dirty="0">
                <a:solidFill>
                  <a:srgbClr val="154892"/>
                </a:solidFill>
                <a:latin typeface="Candara" pitchFamily="34" charset="0"/>
              </a:rPr>
              <a:t>.</a:t>
            </a:r>
            <a:endParaRPr lang="en-US" sz="2800" dirty="0">
              <a:solidFill>
                <a:srgbClr val="154892"/>
              </a:solidFill>
              <a:latin typeface="Candara" pitchFamily="34" charset="0"/>
            </a:endParaRPr>
          </a:p>
          <a:p>
            <a:pPr algn="ctr"/>
            <a:r>
              <a:rPr lang="en-US" sz="1600" dirty="0">
                <a:solidFill>
                  <a:srgbClr val="154892"/>
                </a:solidFill>
                <a:latin typeface="Candara" pitchFamily="34" charset="0"/>
              </a:rPr>
              <a:t>Resonance frequencies of the x-ray optical crystal and of the piezoelectric crystal must coincide</a:t>
            </a:r>
            <a:r>
              <a:rPr lang="ru-RU" sz="1600" dirty="0">
                <a:solidFill>
                  <a:srgbClr val="154892"/>
                </a:solidFill>
                <a:latin typeface="Candara" pitchFamily="34" charset="0"/>
              </a:rPr>
              <a:t>.</a:t>
            </a:r>
            <a:r>
              <a:rPr lang="ru-RU" sz="2400" dirty="0">
                <a:solidFill>
                  <a:srgbClr val="154892"/>
                </a:solidFill>
                <a:latin typeface="Candara" pitchFamily="34" charset="0"/>
              </a:rPr>
              <a:t> </a:t>
            </a:r>
            <a:endParaRPr lang="en-US" sz="2400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692696"/>
            <a:ext cx="9144000" cy="833178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54892"/>
                </a:solidFill>
                <a:latin typeface="Candara" pitchFamily="34" charset="0"/>
              </a:rPr>
              <a:t>Resonance vibrations of an elastic longitudinal wave along the sample were used</a:t>
            </a:r>
          </a:p>
        </p:txBody>
      </p:sp>
      <p:grpSp>
        <p:nvGrpSpPr>
          <p:cNvPr id="2" name="Группа 82"/>
          <p:cNvGrpSpPr>
            <a:grpSpLocks/>
          </p:cNvGrpSpPr>
          <p:nvPr/>
        </p:nvGrpSpPr>
        <p:grpSpPr bwMode="auto">
          <a:xfrm>
            <a:off x="755650" y="1557338"/>
            <a:ext cx="5832475" cy="3746500"/>
            <a:chOff x="0" y="693295"/>
            <a:chExt cx="4524375" cy="2907621"/>
          </a:xfrm>
        </p:grpSpPr>
        <p:cxnSp>
          <p:nvCxnSpPr>
            <p:cNvPr id="19466" name="Скругленная соединительная линия 28"/>
            <p:cNvCxnSpPr>
              <a:cxnSpLocks noChangeShapeType="1"/>
            </p:cNvCxnSpPr>
            <p:nvPr/>
          </p:nvCxnSpPr>
          <p:spPr bwMode="auto">
            <a:xfrm>
              <a:off x="1660826" y="3181357"/>
              <a:ext cx="2211323" cy="83912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noFill/>
              <a:round/>
              <a:headEnd type="none" w="sm" len="sm"/>
              <a:tailEnd type="none" w="sm" len="sm"/>
            </a:ln>
          </p:spPr>
        </p:cxnSp>
        <p:sp>
          <p:nvSpPr>
            <p:cNvPr id="19467" name="Text Box 2"/>
            <p:cNvSpPr txBox="1">
              <a:spLocks noChangeArrowheads="1"/>
            </p:cNvSpPr>
            <p:nvPr/>
          </p:nvSpPr>
          <p:spPr bwMode="auto">
            <a:xfrm>
              <a:off x="3397266" y="2216048"/>
              <a:ext cx="1003286" cy="306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[0001]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68" name="AutoShape 4"/>
            <p:cNvSpPr>
              <a:spLocks noChangeArrowheads="1"/>
            </p:cNvSpPr>
            <p:nvPr/>
          </p:nvSpPr>
          <p:spPr bwMode="auto">
            <a:xfrm>
              <a:off x="1001764" y="2174804"/>
              <a:ext cx="3436888" cy="1038705"/>
            </a:xfrm>
            <a:prstGeom prst="cube">
              <a:avLst>
                <a:gd name="adj" fmla="val 5194"/>
              </a:avLst>
            </a:prstGeom>
            <a:gradFill rotWithShape="0">
              <a:gsLst>
                <a:gs pos="0">
                  <a:srgbClr val="FFFFCC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8900000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69" name="Text Box 6"/>
            <p:cNvSpPr txBox="1">
              <a:spLocks noChangeArrowheads="1"/>
            </p:cNvSpPr>
            <p:nvPr/>
          </p:nvSpPr>
          <p:spPr bwMode="auto">
            <a:xfrm>
              <a:off x="2731132" y="2647895"/>
              <a:ext cx="665163" cy="30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srgbClr val="154892"/>
                  </a:solidFill>
                  <a:latin typeface="Candara" pitchFamily="34" charset="0"/>
                </a:rPr>
                <a:t>SiO</a:t>
              </a:r>
              <a:r>
                <a:rPr lang="en-US" baseline="-25000">
                  <a:solidFill>
                    <a:srgbClr val="154892"/>
                  </a:solidFill>
                  <a:latin typeface="Candara" pitchFamily="34" charset="0"/>
                </a:rPr>
                <a:t>2  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 flipH="1">
              <a:off x="3122680" y="2771615"/>
              <a:ext cx="319946" cy="1828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 rot="1080000">
              <a:off x="3426757" y="2858597"/>
              <a:ext cx="570064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 rot="1080000" flipH="1" flipV="1">
              <a:off x="3521343" y="2280833"/>
              <a:ext cx="635" cy="490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3" name="Text Box 10"/>
            <p:cNvSpPr txBox="1">
              <a:spLocks noChangeArrowheads="1"/>
            </p:cNvSpPr>
            <p:nvPr/>
          </p:nvSpPr>
          <p:spPr bwMode="auto">
            <a:xfrm>
              <a:off x="2684657" y="2893517"/>
              <a:ext cx="1002373" cy="30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[110]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4" name="Line 11"/>
            <p:cNvSpPr>
              <a:spLocks noChangeShapeType="1"/>
            </p:cNvSpPr>
            <p:nvPr/>
          </p:nvSpPr>
          <p:spPr bwMode="auto">
            <a:xfrm>
              <a:off x="3440723" y="2772250"/>
              <a:ext cx="716706" cy="635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5" name="Line 12"/>
            <p:cNvSpPr>
              <a:spLocks noChangeShapeType="1"/>
            </p:cNvSpPr>
            <p:nvPr/>
          </p:nvSpPr>
          <p:spPr bwMode="auto">
            <a:xfrm flipV="1">
              <a:off x="3447070" y="2296705"/>
              <a:ext cx="635" cy="46792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6" name="Freeform 13"/>
            <p:cNvSpPr>
              <a:spLocks/>
            </p:cNvSpPr>
            <p:nvPr/>
          </p:nvSpPr>
          <p:spPr bwMode="auto">
            <a:xfrm>
              <a:off x="3727023" y="2776059"/>
              <a:ext cx="37454" cy="90157"/>
            </a:xfrm>
            <a:custGeom>
              <a:avLst/>
              <a:gdLst>
                <a:gd name="T0" fmla="*/ 0 w 59"/>
                <a:gd name="T1" fmla="*/ 2147483647 h 142"/>
                <a:gd name="T2" fmla="*/ 2147483647 w 59"/>
                <a:gd name="T3" fmla="*/ 2147483647 h 142"/>
                <a:gd name="T4" fmla="*/ 2147483647 w 59"/>
                <a:gd name="T5" fmla="*/ 0 h 142"/>
                <a:gd name="T6" fmla="*/ 0 60000 65536"/>
                <a:gd name="T7" fmla="*/ 0 60000 65536"/>
                <a:gd name="T8" fmla="*/ 0 60000 65536"/>
                <a:gd name="T9" fmla="*/ 0 w 59"/>
                <a:gd name="T10" fmla="*/ 0 h 142"/>
                <a:gd name="T11" fmla="*/ 59 w 59"/>
                <a:gd name="T12" fmla="*/ 142 h 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42">
                  <a:moveTo>
                    <a:pt x="0" y="142"/>
                  </a:moveTo>
                  <a:cubicBezTo>
                    <a:pt x="9" y="130"/>
                    <a:pt x="45" y="91"/>
                    <a:pt x="52" y="67"/>
                  </a:cubicBezTo>
                  <a:cubicBezTo>
                    <a:pt x="59" y="43"/>
                    <a:pt x="46" y="14"/>
                    <a:pt x="4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7" name="Text Box 14"/>
            <p:cNvSpPr txBox="1">
              <a:spLocks noChangeArrowheads="1"/>
            </p:cNvSpPr>
            <p:nvPr/>
          </p:nvSpPr>
          <p:spPr bwMode="auto">
            <a:xfrm>
              <a:off x="3843830" y="2706219"/>
              <a:ext cx="592917" cy="30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18°30′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78" name="Text Box 15"/>
            <p:cNvSpPr txBox="1">
              <a:spLocks noChangeArrowheads="1"/>
            </p:cNvSpPr>
            <p:nvPr/>
          </p:nvSpPr>
          <p:spPr bwMode="auto">
            <a:xfrm>
              <a:off x="3738563" y="2908138"/>
              <a:ext cx="6651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[</a:t>
              </a:r>
              <a:r>
                <a:rPr lang="en-US" sz="1200">
                  <a:solidFill>
                    <a:srgbClr val="154892"/>
                  </a:solidFill>
                  <a:latin typeface="Candara" pitchFamily="34" charset="0"/>
                </a:rPr>
                <a:t>100</a:t>
              </a: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]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030730" y="2259221"/>
              <a:ext cx="1674782" cy="922800"/>
            </a:xfrm>
            <a:prstGeom prst="rect">
              <a:avLst/>
            </a:prstGeom>
            <a:gradFill>
              <a:gsLst>
                <a:gs pos="0">
                  <a:schemeClr val="tx1">
                    <a:lumMod val="10000"/>
                    <a:lumOff val="90000"/>
                  </a:schemeClr>
                </a:gs>
                <a:gs pos="53000">
                  <a:schemeClr val="tx1">
                    <a:lumMod val="25000"/>
                    <a:lumOff val="75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</a:gsLst>
              <a:lin ang="27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cxnSp>
          <p:nvCxnSpPr>
            <p:cNvPr id="19480" name="Прямая со стрелкой 20"/>
            <p:cNvCxnSpPr>
              <a:cxnSpLocks noChangeShapeType="1"/>
            </p:cNvCxnSpPr>
            <p:nvPr/>
          </p:nvCxnSpPr>
          <p:spPr bwMode="auto">
            <a:xfrm>
              <a:off x="1651495" y="2687210"/>
              <a:ext cx="914387" cy="913706"/>
            </a:xfrm>
            <a:prstGeom prst="straightConnector1">
              <a:avLst/>
            </a:prstGeom>
            <a:noFill/>
            <a:ln w="9525" algn="ctr">
              <a:noFill/>
              <a:round/>
              <a:headEnd type="none" w="sm" len="sm"/>
              <a:tailEnd type="arrow" w="med" len="med"/>
            </a:ln>
          </p:spPr>
        </p:cxnSp>
        <p:cxnSp>
          <p:nvCxnSpPr>
            <p:cNvPr id="19481" name="Скругленная соединительная линия 24"/>
            <p:cNvCxnSpPr>
              <a:cxnSpLocks noChangeShapeType="1"/>
            </p:cNvCxnSpPr>
            <p:nvPr/>
          </p:nvCxnSpPr>
          <p:spPr bwMode="auto">
            <a:xfrm flipV="1">
              <a:off x="345228" y="2938945"/>
              <a:ext cx="1240953" cy="177147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noFill/>
              <a:round/>
              <a:headEnd type="none" w="sm" len="sm"/>
              <a:tailEnd type="arrow" w="med" len="med"/>
            </a:ln>
          </p:spPr>
        </p:cxnSp>
        <p:cxnSp>
          <p:nvCxnSpPr>
            <p:cNvPr id="55" name="Прямая соединительная линия 54"/>
            <p:cNvCxnSpPr/>
            <p:nvPr/>
          </p:nvCxnSpPr>
          <p:spPr bwMode="auto">
            <a:xfrm>
              <a:off x="1017184" y="2230884"/>
              <a:ext cx="1679708" cy="969617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bg2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483" name="Скругленная соединительная линия 26"/>
            <p:cNvCxnSpPr>
              <a:cxnSpLocks noChangeShapeType="1"/>
            </p:cNvCxnSpPr>
            <p:nvPr/>
          </p:nvCxnSpPr>
          <p:spPr bwMode="auto">
            <a:xfrm rot="10800000" flipV="1">
              <a:off x="1100144" y="2704678"/>
              <a:ext cx="859257" cy="19910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noFill/>
              <a:round/>
              <a:headEnd type="none" w="sm" len="sm"/>
              <a:tailEnd type="none" w="sm" len="sm"/>
            </a:ln>
          </p:spPr>
        </p:cxnSp>
        <p:cxnSp>
          <p:nvCxnSpPr>
            <p:cNvPr id="57" name="Прямая соединительная линия 56"/>
            <p:cNvCxnSpPr/>
            <p:nvPr/>
          </p:nvCxnSpPr>
          <p:spPr bwMode="auto">
            <a:xfrm flipV="1">
              <a:off x="998712" y="2266613"/>
              <a:ext cx="1706800" cy="953601"/>
            </a:xfrm>
            <a:prstGeom prst="line">
              <a:avLst/>
            </a:prstGeom>
            <a:solidFill>
              <a:srgbClr val="000000"/>
            </a:solidFill>
            <a:ln w="9525" cap="flat" cmpd="sng" algn="ctr">
              <a:solidFill>
                <a:schemeClr val="bg2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" name="Группа 88"/>
            <p:cNvGrpSpPr>
              <a:grpSpLocks/>
            </p:cNvGrpSpPr>
            <p:nvPr/>
          </p:nvGrpSpPr>
          <p:grpSpPr bwMode="auto">
            <a:xfrm>
              <a:off x="1026353" y="2314269"/>
              <a:ext cx="3378996" cy="801824"/>
              <a:chOff x="3442996" y="727788"/>
              <a:chExt cx="3379045" cy="802433"/>
            </a:xfrm>
          </p:grpSpPr>
          <p:sp>
            <p:nvSpPr>
              <p:cNvPr id="19523" name="Freeform 82"/>
              <p:cNvSpPr>
                <a:spLocks/>
              </p:cNvSpPr>
              <p:nvPr/>
            </p:nvSpPr>
            <p:spPr bwMode="auto">
              <a:xfrm>
                <a:off x="5070897" y="727788"/>
                <a:ext cx="1751144" cy="414500"/>
              </a:xfrm>
              <a:custGeom>
                <a:avLst/>
                <a:gdLst>
                  <a:gd name="T0" fmla="*/ 0 w 3240"/>
                  <a:gd name="T1" fmla="*/ 2147483647 h 1260"/>
                  <a:gd name="T2" fmla="*/ 2147483647 w 3240"/>
                  <a:gd name="T3" fmla="*/ 0 h 1260"/>
                  <a:gd name="T4" fmla="*/ 2147483647 w 3240"/>
                  <a:gd name="T5" fmla="*/ 2147483647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19524" name="Freeform 82"/>
              <p:cNvSpPr>
                <a:spLocks/>
              </p:cNvSpPr>
              <p:nvPr/>
            </p:nvSpPr>
            <p:spPr bwMode="auto">
              <a:xfrm flipV="1">
                <a:off x="3442996" y="1126607"/>
                <a:ext cx="1637330" cy="403614"/>
              </a:xfrm>
              <a:custGeom>
                <a:avLst/>
                <a:gdLst>
                  <a:gd name="T0" fmla="*/ 0 w 3240"/>
                  <a:gd name="T1" fmla="*/ 2147483647 h 1260"/>
                  <a:gd name="T2" fmla="*/ 2147483647 w 3240"/>
                  <a:gd name="T3" fmla="*/ 0 h 1260"/>
                  <a:gd name="T4" fmla="*/ 2147483647 w 3240"/>
                  <a:gd name="T5" fmla="*/ 2147483647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19486" name="Скругленный прямоугольник 89"/>
            <p:cNvSpPr>
              <a:spLocks noChangeArrowheads="1"/>
            </p:cNvSpPr>
            <p:nvPr/>
          </p:nvSpPr>
          <p:spPr bwMode="auto">
            <a:xfrm>
              <a:off x="3470938" y="2239679"/>
              <a:ext cx="102636" cy="296693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59999"/>
              </a:srgbClr>
            </a:solidFill>
            <a:ln w="9525" algn="ctr">
              <a:noFill/>
              <a:round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cxnSp>
          <p:nvCxnSpPr>
            <p:cNvPr id="19487" name="Прямая со стрелкой 95"/>
            <p:cNvCxnSpPr>
              <a:cxnSpLocks noChangeShapeType="1"/>
            </p:cNvCxnSpPr>
            <p:nvPr/>
          </p:nvCxnSpPr>
          <p:spPr bwMode="auto">
            <a:xfrm flipH="1">
              <a:off x="3517641" y="2024742"/>
              <a:ext cx="578498" cy="94239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9488" name="Прямая со стрелкой 98"/>
            <p:cNvCxnSpPr>
              <a:cxnSpLocks noChangeShapeType="1"/>
            </p:cNvCxnSpPr>
            <p:nvPr/>
          </p:nvCxnSpPr>
          <p:spPr bwMode="auto">
            <a:xfrm>
              <a:off x="1455576" y="2108718"/>
              <a:ext cx="951688" cy="76496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9489" name="Text Box 6"/>
            <p:cNvSpPr txBox="1">
              <a:spLocks noChangeArrowheads="1"/>
            </p:cNvSpPr>
            <p:nvPr/>
          </p:nvSpPr>
          <p:spPr bwMode="auto">
            <a:xfrm>
              <a:off x="849071" y="1782763"/>
              <a:ext cx="2481907" cy="34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srgbClr val="154892"/>
                  </a:solidFill>
                  <a:latin typeface="Candara" pitchFamily="34" charset="0"/>
                </a:rPr>
                <a:t>Amplitude of deformation</a:t>
              </a:r>
              <a:r>
                <a:rPr lang="en-US" baseline="-25000">
                  <a:solidFill>
                    <a:srgbClr val="154892"/>
                  </a:solidFill>
                  <a:latin typeface="Candara" pitchFamily="34" charset="0"/>
                </a:rPr>
                <a:t>  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90" name="Freeform 22"/>
            <p:cNvSpPr>
              <a:spLocks/>
            </p:cNvSpPr>
            <p:nvPr/>
          </p:nvSpPr>
          <p:spPr bwMode="auto">
            <a:xfrm>
              <a:off x="277555" y="2459174"/>
              <a:ext cx="1610242" cy="82886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10000"/>
                <a:gd name="T38" fmla="*/ 10000 w 10000"/>
                <a:gd name="T39" fmla="*/ 10000 h 100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10000">
                  <a:moveTo>
                    <a:pt x="4548" y="2664"/>
                  </a:moveTo>
                  <a:cubicBezTo>
                    <a:pt x="4187" y="2932"/>
                    <a:pt x="4131" y="1282"/>
                    <a:pt x="3638" y="915"/>
                  </a:cubicBezTo>
                  <a:cubicBezTo>
                    <a:pt x="3145" y="548"/>
                    <a:pt x="2104" y="600"/>
                    <a:pt x="1592" y="460"/>
                  </a:cubicBezTo>
                  <a:cubicBezTo>
                    <a:pt x="1080" y="320"/>
                    <a:pt x="809" y="0"/>
                    <a:pt x="566" y="77"/>
                  </a:cubicBezTo>
                  <a:cubicBezTo>
                    <a:pt x="322" y="153"/>
                    <a:pt x="224" y="166"/>
                    <a:pt x="132" y="920"/>
                  </a:cubicBezTo>
                  <a:cubicBezTo>
                    <a:pt x="39" y="1673"/>
                    <a:pt x="20" y="3269"/>
                    <a:pt x="13" y="4598"/>
                  </a:cubicBezTo>
                  <a:cubicBezTo>
                    <a:pt x="7" y="5926"/>
                    <a:pt x="0" y="7995"/>
                    <a:pt x="92" y="8889"/>
                  </a:cubicBezTo>
                  <a:cubicBezTo>
                    <a:pt x="184" y="9783"/>
                    <a:pt x="263" y="10000"/>
                    <a:pt x="566" y="9962"/>
                  </a:cubicBezTo>
                  <a:cubicBezTo>
                    <a:pt x="868" y="9923"/>
                    <a:pt x="1164" y="9029"/>
                    <a:pt x="1908" y="8659"/>
                  </a:cubicBezTo>
                  <a:cubicBezTo>
                    <a:pt x="2651" y="8289"/>
                    <a:pt x="4184" y="8455"/>
                    <a:pt x="5026" y="7739"/>
                  </a:cubicBezTo>
                  <a:cubicBezTo>
                    <a:pt x="5868" y="7024"/>
                    <a:pt x="6132" y="5121"/>
                    <a:pt x="6961" y="4368"/>
                  </a:cubicBezTo>
                  <a:cubicBezTo>
                    <a:pt x="7789" y="3614"/>
                    <a:pt x="8895" y="3410"/>
                    <a:pt x="10000" y="3218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sm" len="sm"/>
            </a:ln>
          </p:spPr>
          <p:txBody>
            <a:bodyPr lIns="90000" tIns="46800" rIns="90000" bIns="46800" anchor="ctr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grpSp>
          <p:nvGrpSpPr>
            <p:cNvPr id="4" name="Группа 67"/>
            <p:cNvGrpSpPr>
              <a:grpSpLocks/>
            </p:cNvGrpSpPr>
            <p:nvPr/>
          </p:nvGrpSpPr>
          <p:grpSpPr bwMode="auto">
            <a:xfrm>
              <a:off x="0" y="2579852"/>
              <a:ext cx="584772" cy="565282"/>
              <a:chOff x="298450" y="2953077"/>
              <a:chExt cx="584772" cy="565282"/>
            </a:xfrm>
          </p:grpSpPr>
          <p:sp>
            <p:nvSpPr>
              <p:cNvPr id="19519" name="Oval 23"/>
              <p:cNvSpPr>
                <a:spLocks noChangeArrowheads="1"/>
              </p:cNvSpPr>
              <p:nvPr/>
            </p:nvSpPr>
            <p:spPr bwMode="auto">
              <a:xfrm>
                <a:off x="298450" y="2953077"/>
                <a:ext cx="584772" cy="565282"/>
              </a:xfrm>
              <a:prstGeom prst="ellipse">
                <a:avLst/>
              </a:prstGeom>
              <a:solidFill>
                <a:srgbClr val="C0C0C0"/>
              </a:solidFill>
              <a:ln w="381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000" tIns="46800" rIns="90000" bIns="46800" anchor="ctr"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419218" y="3130918"/>
                <a:ext cx="329464" cy="202189"/>
                <a:chOff x="1116" y="2772"/>
                <a:chExt cx="539" cy="263"/>
              </a:xfrm>
            </p:grpSpPr>
            <p:sp>
              <p:nvSpPr>
                <p:cNvPr id="19521" name="Freeform 25"/>
                <p:cNvSpPr>
                  <a:spLocks/>
                </p:cNvSpPr>
                <p:nvPr/>
              </p:nvSpPr>
              <p:spPr bwMode="auto">
                <a:xfrm>
                  <a:off x="1116" y="2772"/>
                  <a:ext cx="275" cy="132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0" y="1260"/>
                      </a:moveTo>
                      <a:cubicBezTo>
                        <a:pt x="540" y="630"/>
                        <a:pt x="1080" y="0"/>
                        <a:pt x="1620" y="0"/>
                      </a:cubicBezTo>
                      <a:cubicBezTo>
                        <a:pt x="2160" y="0"/>
                        <a:pt x="2700" y="630"/>
                        <a:pt x="3240" y="126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9522" name="Freeform 26"/>
                <p:cNvSpPr>
                  <a:spLocks/>
                </p:cNvSpPr>
                <p:nvPr/>
              </p:nvSpPr>
              <p:spPr bwMode="auto">
                <a:xfrm>
                  <a:off x="1391" y="2904"/>
                  <a:ext cx="264" cy="131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3240" y="0"/>
                      </a:moveTo>
                      <a:cubicBezTo>
                        <a:pt x="2700" y="630"/>
                        <a:pt x="2160" y="1260"/>
                        <a:pt x="1620" y="1260"/>
                      </a:cubicBezTo>
                      <a:cubicBezTo>
                        <a:pt x="1080" y="1260"/>
                        <a:pt x="540" y="630"/>
                        <a:pt x="0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</p:grpSp>
        </p:grpSp>
        <p:sp>
          <p:nvSpPr>
            <p:cNvPr id="19492" name="Text Box 16"/>
            <p:cNvSpPr txBox="1">
              <a:spLocks noChangeArrowheads="1"/>
            </p:cNvSpPr>
            <p:nvPr/>
          </p:nvSpPr>
          <p:spPr bwMode="auto">
            <a:xfrm>
              <a:off x="3522677" y="2174804"/>
              <a:ext cx="1001698" cy="30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100">
                  <a:solidFill>
                    <a:srgbClr val="154892"/>
                  </a:solidFill>
                  <a:latin typeface="Candara" pitchFamily="34" charset="0"/>
                </a:rPr>
                <a:t>[001]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93" name="AutoShape 8"/>
            <p:cNvSpPr>
              <a:spLocks noChangeArrowheads="1"/>
            </p:cNvSpPr>
            <p:nvPr/>
          </p:nvSpPr>
          <p:spPr bwMode="auto">
            <a:xfrm>
              <a:off x="1135759" y="693295"/>
              <a:ext cx="1545470" cy="902530"/>
            </a:xfrm>
            <a:prstGeom prst="cube">
              <a:avLst>
                <a:gd name="adj" fmla="val 7815"/>
              </a:avLst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8900000"/>
            </a:gra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67" name="Rectangle 9"/>
            <p:cNvSpPr>
              <a:spLocks noChangeArrowheads="1"/>
            </p:cNvSpPr>
            <p:nvPr/>
          </p:nvSpPr>
          <p:spPr bwMode="auto">
            <a:xfrm>
              <a:off x="1163728" y="796787"/>
              <a:ext cx="1412481" cy="768795"/>
            </a:xfrm>
            <a:prstGeom prst="rect">
              <a:avLst/>
            </a:prstGeom>
            <a:gradFill rotWithShape="0">
              <a:gsLst>
                <a:gs pos="0">
                  <a:schemeClr val="tx1">
                    <a:lumMod val="10000"/>
                    <a:lumOff val="90000"/>
                  </a:schemeClr>
                </a:gs>
                <a:gs pos="53000">
                  <a:schemeClr val="tx1">
                    <a:lumMod val="25000"/>
                    <a:lumOff val="75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</a:gsLst>
              <a:lin ang="189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1136636" y="764753"/>
              <a:ext cx="1478980" cy="825469"/>
            </a:xfrm>
            <a:prstGeom prst="line">
              <a:avLst/>
            </a:prstGeom>
            <a:noFill/>
            <a:ln w="3175">
              <a:solidFill>
                <a:schemeClr val="bg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V="1">
              <a:off x="1142793" y="764753"/>
              <a:ext cx="1480212" cy="823005"/>
            </a:xfrm>
            <a:prstGeom prst="line">
              <a:avLst/>
            </a:prstGeom>
            <a:noFill/>
            <a:ln w="3175">
              <a:solidFill>
                <a:schemeClr val="bg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70" name="AutoShape 14"/>
            <p:cNvSpPr>
              <a:spLocks noChangeArrowheads="1"/>
            </p:cNvSpPr>
            <p:nvPr/>
          </p:nvSpPr>
          <p:spPr bwMode="auto">
            <a:xfrm>
              <a:off x="2613153" y="698223"/>
              <a:ext cx="1906296" cy="895695"/>
            </a:xfrm>
            <a:prstGeom prst="cube">
              <a:avLst>
                <a:gd name="adj" fmla="val 723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98" name="Line 15"/>
            <p:cNvSpPr>
              <a:spLocks noChangeShapeType="1"/>
            </p:cNvSpPr>
            <p:nvPr/>
          </p:nvSpPr>
          <p:spPr bwMode="auto">
            <a:xfrm>
              <a:off x="2633284" y="1211275"/>
              <a:ext cx="52889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sm" len="lg"/>
            </a:ln>
          </p:spPr>
          <p:txBody>
            <a:bodyPr wrap="none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499" name="Line 17"/>
            <p:cNvSpPr>
              <a:spLocks noChangeShapeType="1"/>
            </p:cNvSpPr>
            <p:nvPr/>
          </p:nvSpPr>
          <p:spPr bwMode="auto">
            <a:xfrm flipV="1">
              <a:off x="4030425" y="1201530"/>
              <a:ext cx="420267" cy="22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sm" len="lg"/>
            </a:ln>
          </p:spPr>
          <p:txBody>
            <a:bodyPr wrap="none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0" name="Text Box 18"/>
            <p:cNvSpPr txBox="1">
              <a:spLocks noChangeArrowheads="1"/>
            </p:cNvSpPr>
            <p:nvPr/>
          </p:nvSpPr>
          <p:spPr bwMode="auto">
            <a:xfrm>
              <a:off x="2723181" y="1388933"/>
              <a:ext cx="455233" cy="16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rgbClr val="154892"/>
                  </a:solidFill>
                  <a:latin typeface="Candara" pitchFamily="34" charset="0"/>
                </a:rPr>
                <a:t>(111)</a:t>
              </a:r>
              <a:endParaRPr lang="ru-RU" sz="1400" baseline="-2500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1" name="Rectangle 20"/>
            <p:cNvSpPr>
              <a:spLocks noChangeArrowheads="1"/>
            </p:cNvSpPr>
            <p:nvPr/>
          </p:nvSpPr>
          <p:spPr bwMode="auto">
            <a:xfrm>
              <a:off x="3502087" y="1241576"/>
              <a:ext cx="964889" cy="286580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154892"/>
                  </a:solidFill>
                  <a:latin typeface="Candara" pitchFamily="34" charset="0"/>
                </a:rPr>
                <a:t>Si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3122976" y="759825"/>
              <a:ext cx="890344" cy="272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1219143" y="772146"/>
              <a:ext cx="1363224" cy="2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4" name="Freeform 82"/>
            <p:cNvSpPr>
              <a:spLocks/>
            </p:cNvSpPr>
            <p:nvPr/>
          </p:nvSpPr>
          <p:spPr bwMode="auto">
            <a:xfrm flipV="1">
              <a:off x="1125818" y="1185761"/>
              <a:ext cx="1492797" cy="403841"/>
            </a:xfrm>
            <a:custGeom>
              <a:avLst/>
              <a:gdLst>
                <a:gd name="T0" fmla="*/ 0 w 3240"/>
                <a:gd name="T1" fmla="*/ 2147483647 h 1260"/>
                <a:gd name="T2" fmla="*/ 2147483647 w 3240"/>
                <a:gd name="T3" fmla="*/ 0 h 1260"/>
                <a:gd name="T4" fmla="*/ 2147483647 w 3240"/>
                <a:gd name="T5" fmla="*/ 2147483647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5" name="Text Box 6"/>
            <p:cNvSpPr txBox="1">
              <a:spLocks noChangeArrowheads="1"/>
            </p:cNvSpPr>
            <p:nvPr/>
          </p:nvSpPr>
          <p:spPr bwMode="auto">
            <a:xfrm>
              <a:off x="3125643" y="1795717"/>
              <a:ext cx="1374617" cy="30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>
                  <a:solidFill>
                    <a:srgbClr val="154892"/>
                  </a:solidFill>
                  <a:latin typeface="Candara" pitchFamily="34" charset="0"/>
                </a:rPr>
                <a:t>X-Ray footprint</a:t>
              </a:r>
              <a:r>
                <a:rPr lang="en-US" baseline="-25000">
                  <a:solidFill>
                    <a:srgbClr val="154892"/>
                  </a:solidFill>
                  <a:latin typeface="Candara" pitchFamily="34" charset="0"/>
                </a:rPr>
                <a:t>  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6" name="Freeform 82"/>
            <p:cNvSpPr>
              <a:spLocks/>
            </p:cNvSpPr>
            <p:nvPr/>
          </p:nvSpPr>
          <p:spPr bwMode="auto">
            <a:xfrm>
              <a:off x="2627946" y="839620"/>
              <a:ext cx="1828677" cy="345428"/>
            </a:xfrm>
            <a:custGeom>
              <a:avLst/>
              <a:gdLst>
                <a:gd name="T0" fmla="*/ 0 w 3240"/>
                <a:gd name="T1" fmla="*/ 2147483647 h 1260"/>
                <a:gd name="T2" fmla="*/ 2147483647 w 3240"/>
                <a:gd name="T3" fmla="*/ 0 h 1260"/>
                <a:gd name="T4" fmla="*/ 2147483647 w 3240"/>
                <a:gd name="T5" fmla="*/ 2147483647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07" name="Скругленный прямоугольник 106"/>
            <p:cNvSpPr>
              <a:spLocks noChangeArrowheads="1"/>
            </p:cNvSpPr>
            <p:nvPr/>
          </p:nvSpPr>
          <p:spPr bwMode="auto">
            <a:xfrm>
              <a:off x="3489415" y="814724"/>
              <a:ext cx="102630" cy="296693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59999"/>
              </a:srgbClr>
            </a:solidFill>
            <a:ln w="9525" algn="ctr">
              <a:noFill/>
              <a:round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cxnSp>
          <p:nvCxnSpPr>
            <p:cNvPr id="19508" name="Прямая со стрелкой 117"/>
            <p:cNvCxnSpPr>
              <a:cxnSpLocks noChangeShapeType="1"/>
            </p:cNvCxnSpPr>
            <p:nvPr/>
          </p:nvCxnSpPr>
          <p:spPr bwMode="auto">
            <a:xfrm flipV="1">
              <a:off x="1474237" y="1284631"/>
              <a:ext cx="1001320" cy="53483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9509" name="Прямая со стрелкой 107"/>
            <p:cNvCxnSpPr>
              <a:cxnSpLocks noChangeShapeType="1"/>
            </p:cNvCxnSpPr>
            <p:nvPr/>
          </p:nvCxnSpPr>
          <p:spPr bwMode="auto">
            <a:xfrm flipH="1" flipV="1">
              <a:off x="3545633" y="1054359"/>
              <a:ext cx="531845" cy="79310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19510" name="Freeform 22"/>
            <p:cNvSpPr>
              <a:spLocks/>
            </p:cNvSpPr>
            <p:nvPr/>
          </p:nvSpPr>
          <p:spPr bwMode="auto">
            <a:xfrm>
              <a:off x="277540" y="913143"/>
              <a:ext cx="1610156" cy="829965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5301" y="2440"/>
                  </a:moveTo>
                  <a:cubicBezTo>
                    <a:pt x="5296" y="2411"/>
                    <a:pt x="5023" y="1731"/>
                    <a:pt x="4746" y="1477"/>
                  </a:cubicBezTo>
                  <a:cubicBezTo>
                    <a:pt x="4469" y="1223"/>
                    <a:pt x="4164" y="1085"/>
                    <a:pt x="3638" y="915"/>
                  </a:cubicBezTo>
                  <a:cubicBezTo>
                    <a:pt x="3112" y="745"/>
                    <a:pt x="2104" y="600"/>
                    <a:pt x="1592" y="460"/>
                  </a:cubicBezTo>
                  <a:cubicBezTo>
                    <a:pt x="1080" y="320"/>
                    <a:pt x="809" y="0"/>
                    <a:pt x="566" y="77"/>
                  </a:cubicBezTo>
                  <a:cubicBezTo>
                    <a:pt x="322" y="153"/>
                    <a:pt x="224" y="166"/>
                    <a:pt x="132" y="920"/>
                  </a:cubicBezTo>
                  <a:cubicBezTo>
                    <a:pt x="39" y="1673"/>
                    <a:pt x="20" y="3269"/>
                    <a:pt x="13" y="4598"/>
                  </a:cubicBezTo>
                  <a:cubicBezTo>
                    <a:pt x="7" y="5926"/>
                    <a:pt x="0" y="7995"/>
                    <a:pt x="92" y="8889"/>
                  </a:cubicBezTo>
                  <a:cubicBezTo>
                    <a:pt x="184" y="9783"/>
                    <a:pt x="263" y="10000"/>
                    <a:pt x="566" y="9962"/>
                  </a:cubicBezTo>
                  <a:cubicBezTo>
                    <a:pt x="868" y="9923"/>
                    <a:pt x="1164" y="9029"/>
                    <a:pt x="1908" y="8659"/>
                  </a:cubicBezTo>
                  <a:cubicBezTo>
                    <a:pt x="2651" y="8289"/>
                    <a:pt x="4184" y="8455"/>
                    <a:pt x="5026" y="7739"/>
                  </a:cubicBezTo>
                  <a:cubicBezTo>
                    <a:pt x="5868" y="7024"/>
                    <a:pt x="6132" y="5121"/>
                    <a:pt x="6961" y="4368"/>
                  </a:cubicBezTo>
                  <a:cubicBezTo>
                    <a:pt x="7789" y="3614"/>
                    <a:pt x="8895" y="3410"/>
                    <a:pt x="10000" y="3218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sm" len="sm"/>
            </a:ln>
          </p:spPr>
          <p:txBody>
            <a:bodyPr lIns="90000" tIns="46800" rIns="90000" bIns="46800" anchor="ctr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grpSp>
          <p:nvGrpSpPr>
            <p:cNvPr id="6" name="Группа 69"/>
            <p:cNvGrpSpPr>
              <a:grpSpLocks/>
            </p:cNvGrpSpPr>
            <p:nvPr/>
          </p:nvGrpSpPr>
          <p:grpSpPr bwMode="auto">
            <a:xfrm>
              <a:off x="0" y="1033981"/>
              <a:ext cx="584741" cy="566030"/>
              <a:chOff x="2643188" y="5307401"/>
              <a:chExt cx="584741" cy="566030"/>
            </a:xfrm>
          </p:grpSpPr>
          <p:sp>
            <p:nvSpPr>
              <p:cNvPr id="19515" name="Oval 23"/>
              <p:cNvSpPr>
                <a:spLocks noChangeArrowheads="1"/>
              </p:cNvSpPr>
              <p:nvPr/>
            </p:nvSpPr>
            <p:spPr bwMode="auto">
              <a:xfrm>
                <a:off x="2643188" y="5307401"/>
                <a:ext cx="584741" cy="566030"/>
              </a:xfrm>
              <a:prstGeom prst="ellipse">
                <a:avLst/>
              </a:prstGeom>
              <a:solidFill>
                <a:srgbClr val="C0C0C0"/>
              </a:solidFill>
              <a:ln w="381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000" tIns="46800" rIns="90000" bIns="46800" anchor="ctr"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2763950" y="5485477"/>
                <a:ext cx="329447" cy="202457"/>
                <a:chOff x="1116" y="2772"/>
                <a:chExt cx="539" cy="263"/>
              </a:xfrm>
            </p:grpSpPr>
            <p:sp>
              <p:nvSpPr>
                <p:cNvPr id="19517" name="Freeform 25"/>
                <p:cNvSpPr>
                  <a:spLocks/>
                </p:cNvSpPr>
                <p:nvPr/>
              </p:nvSpPr>
              <p:spPr bwMode="auto">
                <a:xfrm>
                  <a:off x="1116" y="2772"/>
                  <a:ext cx="275" cy="132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0" y="1260"/>
                      </a:moveTo>
                      <a:cubicBezTo>
                        <a:pt x="540" y="630"/>
                        <a:pt x="1080" y="0"/>
                        <a:pt x="1620" y="0"/>
                      </a:cubicBezTo>
                      <a:cubicBezTo>
                        <a:pt x="2160" y="0"/>
                        <a:pt x="2700" y="630"/>
                        <a:pt x="3240" y="126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9518" name="Freeform 26"/>
                <p:cNvSpPr>
                  <a:spLocks/>
                </p:cNvSpPr>
                <p:nvPr/>
              </p:nvSpPr>
              <p:spPr bwMode="auto">
                <a:xfrm>
                  <a:off x="1391" y="2904"/>
                  <a:ext cx="264" cy="131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3240" y="0"/>
                      </a:moveTo>
                      <a:cubicBezTo>
                        <a:pt x="2700" y="630"/>
                        <a:pt x="2160" y="1260"/>
                        <a:pt x="1620" y="1260"/>
                      </a:cubicBezTo>
                      <a:cubicBezTo>
                        <a:pt x="1080" y="1260"/>
                        <a:pt x="540" y="630"/>
                        <a:pt x="0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</p:grpSp>
        </p:grpSp>
        <p:sp>
          <p:nvSpPr>
            <p:cNvPr id="19512" name="Text Box 16"/>
            <p:cNvSpPr txBox="1">
              <a:spLocks noChangeArrowheads="1"/>
            </p:cNvSpPr>
            <p:nvPr/>
          </p:nvSpPr>
          <p:spPr bwMode="auto">
            <a:xfrm>
              <a:off x="4027444" y="978896"/>
              <a:ext cx="412760" cy="16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>
                  <a:solidFill>
                    <a:srgbClr val="154892"/>
                  </a:solidFill>
                  <a:latin typeface="Candara" pitchFamily="34" charset="0"/>
                </a:rPr>
                <a:t>[110]</a:t>
              </a:r>
              <a:endParaRPr lang="ru-RU" sz="1400" baseline="-2500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13" name="Text Box 19"/>
            <p:cNvSpPr txBox="1">
              <a:spLocks noChangeArrowheads="1"/>
            </p:cNvSpPr>
            <p:nvPr/>
          </p:nvSpPr>
          <p:spPr bwMode="auto">
            <a:xfrm>
              <a:off x="2679731" y="951911"/>
              <a:ext cx="247215" cy="1671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154892"/>
                  </a:solidFill>
                  <a:latin typeface="Candara" pitchFamily="34" charset="0"/>
                </a:rPr>
                <a:t>K</a:t>
              </a:r>
              <a:r>
                <a:rPr lang="en-US" sz="1400" baseline="-25000">
                  <a:solidFill>
                    <a:srgbClr val="154892"/>
                  </a:solidFill>
                  <a:latin typeface="Candara" pitchFamily="34" charset="0"/>
                </a:rPr>
                <a:t>s</a:t>
              </a:r>
              <a:endParaRPr lang="ru-RU" sz="1400" baseline="-2500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19514" name="Text Box 12"/>
            <p:cNvSpPr txBox="1">
              <a:spLocks noChangeArrowheads="1"/>
            </p:cNvSpPr>
            <p:nvPr/>
          </p:nvSpPr>
          <p:spPr bwMode="auto">
            <a:xfrm>
              <a:off x="1284699" y="1252034"/>
              <a:ext cx="1256303" cy="23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>
                  <a:solidFill>
                    <a:srgbClr val="154892"/>
                  </a:solidFill>
                  <a:latin typeface="Candara" pitchFamily="34" charset="0"/>
                </a:rPr>
                <a:t>SiO</a:t>
              </a:r>
              <a:r>
                <a:rPr lang="en-US" baseline="-25000">
                  <a:solidFill>
                    <a:srgbClr val="154892"/>
                  </a:solidFill>
                  <a:latin typeface="Candara" pitchFamily="34" charset="0"/>
                </a:rPr>
                <a:t>2</a:t>
              </a:r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</p:grpSp>
      <p:graphicFrame>
        <p:nvGraphicFramePr>
          <p:cNvPr id="19465" name="Object 4"/>
          <p:cNvGraphicFramePr>
            <a:graphicFrameLocks noChangeAspect="1"/>
          </p:cNvGraphicFramePr>
          <p:nvPr/>
        </p:nvGraphicFramePr>
        <p:xfrm>
          <a:off x="6588125" y="1628775"/>
          <a:ext cx="2425700" cy="1052513"/>
        </p:xfrm>
        <a:graphic>
          <a:graphicData uri="http://schemas.openxmlformats.org/presentationml/2006/ole">
            <p:oleObj spid="_x0000_s32837" name="Формула" r:id="rId5" imgW="1256755" imgH="545863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6" y="0"/>
            <a:ext cx="8748464" cy="33265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Peculiarities of distribution of deformation in the resonator</a:t>
            </a:r>
            <a:endParaRPr lang="ru-RU" sz="2400" b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50825" y="446757"/>
            <a:ext cx="849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 smtClean="0">
                <a:solidFill>
                  <a:srgbClr val="154892"/>
                </a:solidFill>
                <a:latin typeface="Candara" pitchFamily="34" charset="0"/>
              </a:rPr>
              <a:t>Amplitude - frequency characteristic</a:t>
            </a:r>
            <a:endParaRPr lang="ru-RU" sz="2400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35730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154892"/>
                </a:solidFill>
                <a:latin typeface="Candara" pitchFamily="34" charset="0"/>
              </a:rPr>
              <a:t>Distribution of deformation of the crystal lattice along the X-Ray acoustic elements</a:t>
            </a:r>
            <a:endParaRPr lang="ru-RU" sz="2000" dirty="0">
              <a:solidFill>
                <a:srgbClr val="154892"/>
              </a:solidFill>
              <a:latin typeface="Candara" pitchFamily="34" charset="0"/>
            </a:endParaRPr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859338" y="692696"/>
          <a:ext cx="4154487" cy="2901950"/>
        </p:xfrm>
        <a:graphic>
          <a:graphicData uri="http://schemas.openxmlformats.org/presentationml/2006/ole">
            <p:oleObj spid="_x0000_s31810" name="Graph" r:id="rId3" imgW="4155034" imgH="2901696" progId="Origin50.Graph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467544" y="764704"/>
          <a:ext cx="4152900" cy="2901950"/>
        </p:xfrm>
        <a:graphic>
          <a:graphicData uri="http://schemas.openxmlformats.org/presentationml/2006/ole">
            <p:oleObj spid="_x0000_s31811" name="Graph" r:id="rId4" imgW="4153814" imgH="2901696" progId="Origin50.Graph">
              <p:embed/>
            </p:oleObj>
          </a:graphicData>
        </a:graphic>
      </p:graphicFrame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192" y="4070648"/>
            <a:ext cx="4076800" cy="26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83128"/>
            <a:ext cx="4068480" cy="265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" y="1"/>
            <a:ext cx="9144000" cy="3326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ndara" pitchFamily="34" charset="0"/>
                <a:ea typeface="+mj-ea"/>
                <a:cs typeface="+mj-cs"/>
              </a:rPr>
              <a:t>Numerical simulations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76672"/>
            <a:ext cx="9144000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  <a:ea typeface="+mj-ea"/>
                <a:cs typeface="+mj-cs"/>
              </a:rPr>
              <a:t>It was found that in plates of a composite X-ray acoustic resonator, the wave field distribution is determined mainly by two factors:</a:t>
            </a:r>
          </a:p>
          <a:p>
            <a:pPr lvl="1" eaLnBrk="0" hangingPunct="0"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  <a:ea typeface="+mj-ea"/>
                <a:cs typeface="+mj-cs"/>
              </a:rPr>
              <a:t>Anisotropy of the </a:t>
            </a:r>
            <a:r>
              <a:rPr lang="en-US" sz="2400" b="1" dirty="0" err="1" smtClean="0">
                <a:solidFill>
                  <a:srgbClr val="154892"/>
                </a:solidFill>
                <a:latin typeface="Candara" pitchFamily="34" charset="0"/>
                <a:ea typeface="+mj-ea"/>
                <a:cs typeface="+mj-cs"/>
              </a:rPr>
              <a:t>piezocrystal</a:t>
            </a: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  <a:ea typeface="+mj-ea"/>
                <a:cs typeface="+mj-cs"/>
              </a:rPr>
              <a:t> transducer, which dictates the orientation of the crystal plate </a:t>
            </a:r>
          </a:p>
          <a:p>
            <a:pPr lvl="1" eaLnBrk="0" hangingPunct="0">
              <a:buFont typeface="Courier New" pitchFamily="49" charset="0"/>
              <a:buChar char="o"/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  <a:ea typeface="+mj-ea"/>
                <a:cs typeface="+mj-cs"/>
              </a:rPr>
              <a:t>Relation between the width and the thickness of the X-ray optical element</a:t>
            </a: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154892"/>
              </a:solidFill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4" name="Picture 1" descr="D:\AHTOH\yadisk\Disser\exp\Ge semisonic\Ge 224 sound on A=10V o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509073" cy="1944216"/>
          </a:xfrm>
          <a:prstGeom prst="rect">
            <a:avLst/>
          </a:prstGeom>
          <a:noFill/>
        </p:spPr>
      </p:pic>
      <p:pic>
        <p:nvPicPr>
          <p:cNvPr id="21" name="Picture 3033"/>
          <p:cNvPicPr>
            <a:picLocks noChangeAspect="1" noChangeArrowheads="1"/>
          </p:cNvPicPr>
          <p:nvPr/>
        </p:nvPicPr>
        <p:blipFill>
          <a:blip r:embed="rId4" cstate="print"/>
          <a:srcRect l="7564" t="3351" r="4893" b="2522"/>
          <a:stretch>
            <a:fillRect/>
          </a:stretch>
        </p:blipFill>
        <p:spPr bwMode="auto">
          <a:xfrm>
            <a:off x="395536" y="3068960"/>
            <a:ext cx="4752528" cy="23713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285984" y="5572140"/>
            <a:ext cx="49320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154892"/>
                </a:solidFill>
                <a:latin typeface="Candara" pitchFamily="34" charset="0"/>
              </a:rPr>
              <a:t>Calculations by the finite element method were performed by A.N. </a:t>
            </a:r>
            <a:r>
              <a:rPr lang="en-US" sz="2000" dirty="0" err="1" smtClean="0">
                <a:solidFill>
                  <a:srgbClr val="154892"/>
                </a:solidFill>
                <a:latin typeface="Candara" pitchFamily="34" charset="0"/>
              </a:rPr>
              <a:t>Darinskii</a:t>
            </a:r>
            <a:endParaRPr lang="ru-RU" sz="2000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i="1" dirty="0" smtClean="0">
                <a:solidFill>
                  <a:srgbClr val="C00000"/>
                </a:solidFill>
                <a:latin typeface="Candara" pitchFamily="34" charset="0"/>
              </a:rPr>
              <a:t>X-Ray in modern science</a:t>
            </a:r>
            <a:endParaRPr lang="ru-RU" sz="28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785794"/>
            <a:ext cx="9036051" cy="4009432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 In today's scientific world, most relevant studies are aimed at the study of </a:t>
            </a:r>
            <a:r>
              <a:rPr lang="en-US" sz="2400" b="1" dirty="0" err="1" smtClean="0">
                <a:solidFill>
                  <a:srgbClr val="154892"/>
                </a:solidFill>
                <a:latin typeface="Candara" pitchFamily="34" charset="0"/>
              </a:rPr>
              <a:t>nanoscale</a:t>
            </a: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, disordered objects and especially their dynamics</a:t>
            </a:r>
            <a:r>
              <a:rPr lang="ru-RU" sz="2400" b="1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and behavior.</a:t>
            </a:r>
          </a:p>
          <a:p>
            <a:pPr algn="just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 Static methods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»</a:t>
            </a: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 Dynamic methods</a:t>
            </a:r>
            <a:endParaRPr lang="ru-RU" sz="24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400" b="1" dirty="0" smtClean="0">
                <a:solidFill>
                  <a:srgbClr val="154892"/>
                </a:solidFill>
                <a:latin typeface="Candara" pitchFamily="34" charset="0"/>
              </a:rPr>
              <a:t> The main experimental requirements</a:t>
            </a:r>
            <a:r>
              <a:rPr lang="ru-RU" sz="2400" b="1" dirty="0" smtClean="0">
                <a:solidFill>
                  <a:srgbClr val="154892"/>
                </a:solidFill>
                <a:latin typeface="Candara" pitchFamily="34" charset="0"/>
              </a:rPr>
              <a:t>:</a:t>
            </a:r>
          </a:p>
          <a:p>
            <a:pPr marL="182563" indent="261938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GB" sz="2400" b="1" dirty="0" smtClean="0">
                <a:solidFill>
                  <a:srgbClr val="154892"/>
                </a:solidFill>
                <a:latin typeface="Candara" pitchFamily="34" charset="0"/>
              </a:rPr>
              <a:t>High-intensity </a:t>
            </a:r>
            <a:r>
              <a:rPr lang="en-GB" sz="2400" b="1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GB" sz="2400" b="1" dirty="0" smtClean="0">
                <a:solidFill>
                  <a:srgbClr val="154892"/>
                </a:solidFill>
                <a:latin typeface="Candara" pitchFamily="34" charset="0"/>
              </a:rPr>
              <a:t> beam</a:t>
            </a:r>
            <a:r>
              <a:rPr lang="ru-RU" sz="2400" b="1" dirty="0" smtClean="0">
                <a:solidFill>
                  <a:srgbClr val="154892"/>
                </a:solidFill>
                <a:latin typeface="Candara" pitchFamily="34" charset="0"/>
              </a:rPr>
              <a:t>  </a:t>
            </a:r>
          </a:p>
          <a:p>
            <a:pPr marL="182563" indent="261938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GB" sz="2400" b="1" dirty="0" smtClean="0">
                <a:solidFill>
                  <a:srgbClr val="154892"/>
                </a:solidFill>
                <a:latin typeface="Candara" pitchFamily="34" charset="0"/>
              </a:rPr>
              <a:t>High-speed recording </a:t>
            </a:r>
            <a:r>
              <a:rPr lang="en-US" sz="2400" b="1" dirty="0" smtClean="0">
                <a:solidFill>
                  <a:srgbClr val="154892"/>
                </a:solidFill>
                <a:latin typeface="Candara" pitchFamily="34" charset="0"/>
              </a:rPr>
              <a:t>hardware</a:t>
            </a:r>
            <a:endParaRPr lang="en-GB" sz="24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marL="182563" indent="261938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rgbClr val="154892"/>
                </a:solidFill>
                <a:latin typeface="Candara" pitchFamily="34" charset="0"/>
              </a:rPr>
              <a:t>Fast control on parameters of the experiment</a:t>
            </a:r>
            <a:endParaRPr lang="ru-RU" sz="2400" b="1" dirty="0">
              <a:solidFill>
                <a:srgbClr val="154892"/>
              </a:solidFill>
              <a:latin typeface="Candara" pitchFamily="34" charset="0"/>
            </a:endParaRPr>
          </a:p>
        </p:txBody>
      </p:sp>
      <p:pic>
        <p:nvPicPr>
          <p:cNvPr id="28674" name="Picture 2" descr="C:\Users\user\Downloads\ESR034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932000"/>
            <a:ext cx="4571978" cy="1714492"/>
          </a:xfrm>
          <a:prstGeom prst="rect">
            <a:avLst/>
          </a:prstGeom>
          <a:noFill/>
        </p:spPr>
      </p:pic>
      <p:pic>
        <p:nvPicPr>
          <p:cNvPr id="28675" name="Picture 3" descr="C:\Users\user\Downloads\csm_X-ray-Elemental-XRD-banner_8bc7fc4a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309" y="1785926"/>
            <a:ext cx="2851285" cy="1325550"/>
          </a:xfrm>
          <a:prstGeom prst="rect">
            <a:avLst/>
          </a:prstGeom>
          <a:noFill/>
        </p:spPr>
      </p:pic>
      <p:pic>
        <p:nvPicPr>
          <p:cNvPr id="28676" name="Picture 4" descr="C:\Users\user\Downloads\diffrac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1" y="3184714"/>
            <a:ext cx="1643074" cy="1634920"/>
          </a:xfrm>
          <a:prstGeom prst="rect">
            <a:avLst/>
          </a:prstGeom>
          <a:noFill/>
        </p:spPr>
      </p:pic>
      <p:pic>
        <p:nvPicPr>
          <p:cNvPr id="28677" name="Picture 5" descr="C:\Users\user\Downloads\100923142442_1_9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4932000"/>
            <a:ext cx="1714480" cy="1714480"/>
          </a:xfrm>
          <a:prstGeom prst="rect">
            <a:avLst/>
          </a:prstGeom>
          <a:noFill/>
        </p:spPr>
      </p:pic>
      <p:pic>
        <p:nvPicPr>
          <p:cNvPr id="28678" name="Picture 6" descr="C:\Users\user\Downloads\1-x-ray-diffraction-of-platinum-omikr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6913" y="4931999"/>
            <a:ext cx="2175681" cy="171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6844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80920" cy="3326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acoustical </a:t>
            </a:r>
            <a:r>
              <a:rPr 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monochromator</a:t>
            </a:r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307"/>
          <p:cNvGrpSpPr>
            <a:grpSpLocks/>
          </p:cNvGrpSpPr>
          <p:nvPr/>
        </p:nvGrpSpPr>
        <p:grpSpPr bwMode="auto">
          <a:xfrm>
            <a:off x="611560" y="548680"/>
            <a:ext cx="5603875" cy="2841625"/>
            <a:chOff x="445" y="343"/>
            <a:chExt cx="3530" cy="1790"/>
          </a:xfrm>
        </p:grpSpPr>
        <p:grpSp>
          <p:nvGrpSpPr>
            <p:cNvPr id="3" name="Group 308"/>
            <p:cNvGrpSpPr>
              <a:grpSpLocks/>
            </p:cNvGrpSpPr>
            <p:nvPr/>
          </p:nvGrpSpPr>
          <p:grpSpPr bwMode="auto">
            <a:xfrm>
              <a:off x="966" y="1149"/>
              <a:ext cx="1009" cy="799"/>
              <a:chOff x="978" y="2505"/>
              <a:chExt cx="1009" cy="799"/>
            </a:xfrm>
          </p:grpSpPr>
          <p:sp>
            <p:nvSpPr>
              <p:cNvPr id="21603" name="Rectangle 9"/>
              <p:cNvSpPr>
                <a:spLocks noChangeAspect="1" noChangeArrowheads="1"/>
              </p:cNvSpPr>
              <p:nvPr/>
            </p:nvSpPr>
            <p:spPr bwMode="auto">
              <a:xfrm rot="-2400000">
                <a:off x="1424" y="2796"/>
                <a:ext cx="563" cy="157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04" name="Line 12"/>
              <p:cNvSpPr>
                <a:spLocks noChangeAspect="1" noChangeShapeType="1"/>
              </p:cNvSpPr>
              <p:nvPr/>
            </p:nvSpPr>
            <p:spPr bwMode="auto">
              <a:xfrm rot="-2400000">
                <a:off x="1513" y="2966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5" name="Line 13"/>
              <p:cNvSpPr>
                <a:spLocks noChangeAspect="1" noChangeShapeType="1"/>
              </p:cNvSpPr>
              <p:nvPr/>
            </p:nvSpPr>
            <p:spPr bwMode="auto">
              <a:xfrm rot="19200000" flipV="1">
                <a:off x="1559" y="3022"/>
                <a:ext cx="1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6" name="Rectangle 14"/>
              <p:cNvSpPr>
                <a:spLocks noChangeAspect="1" noChangeArrowheads="1"/>
              </p:cNvSpPr>
              <p:nvPr/>
            </p:nvSpPr>
            <p:spPr bwMode="auto">
              <a:xfrm rot="-2058636">
                <a:off x="1001" y="2505"/>
                <a:ext cx="313" cy="79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07" name="Rectangle 15"/>
              <p:cNvSpPr>
                <a:spLocks noChangeAspect="1" noChangeArrowheads="1"/>
              </p:cNvSpPr>
              <p:nvPr/>
            </p:nvSpPr>
            <p:spPr bwMode="auto">
              <a:xfrm rot="-2058636">
                <a:off x="1449" y="2928"/>
                <a:ext cx="40" cy="22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08" name="AutoShape 16"/>
              <p:cNvSpPr>
                <a:spLocks noChangeAspect="1" noChangeArrowheads="1"/>
              </p:cNvSpPr>
              <p:nvPr/>
            </p:nvSpPr>
            <p:spPr bwMode="auto">
              <a:xfrm rot="-2058636">
                <a:off x="978" y="2580"/>
                <a:ext cx="235" cy="4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09" name="Rectangle 17"/>
              <p:cNvSpPr>
                <a:spLocks noChangeAspect="1" noChangeArrowheads="1"/>
              </p:cNvSpPr>
              <p:nvPr/>
            </p:nvSpPr>
            <p:spPr bwMode="auto">
              <a:xfrm rot="-2058636">
                <a:off x="1161" y="2922"/>
                <a:ext cx="254" cy="3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10" name="AutoShape 18"/>
              <p:cNvSpPr>
                <a:spLocks noChangeAspect="1" noChangeArrowheads="1"/>
              </p:cNvSpPr>
              <p:nvPr/>
            </p:nvSpPr>
            <p:spPr bwMode="auto">
              <a:xfrm rot="-2058636">
                <a:off x="1048" y="2723"/>
                <a:ext cx="105" cy="203"/>
              </a:xfrm>
              <a:prstGeom prst="roundRect">
                <a:avLst>
                  <a:gd name="adj" fmla="val 4039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11" name="AutoShape 19"/>
              <p:cNvSpPr>
                <a:spLocks noChangeAspect="1" noChangeArrowheads="1"/>
              </p:cNvSpPr>
              <p:nvPr/>
            </p:nvSpPr>
            <p:spPr bwMode="auto">
              <a:xfrm rot="-2058636">
                <a:off x="997" y="2595"/>
                <a:ext cx="105" cy="3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" name="Group 20"/>
              <p:cNvGrpSpPr>
                <a:grpSpLocks noChangeAspect="1"/>
              </p:cNvGrpSpPr>
              <p:nvPr/>
            </p:nvGrpSpPr>
            <p:grpSpPr bwMode="auto">
              <a:xfrm rot="-2058636">
                <a:off x="1098" y="2869"/>
                <a:ext cx="79" cy="21"/>
                <a:chOff x="3255" y="7316"/>
                <a:chExt cx="114" cy="71"/>
              </a:xfrm>
            </p:grpSpPr>
            <p:sp>
              <p:nvSpPr>
                <p:cNvPr id="21621" name="Arc 21"/>
                <p:cNvSpPr>
                  <a:spLocks noChangeAspect="1"/>
                </p:cNvSpPr>
                <p:nvPr/>
              </p:nvSpPr>
              <p:spPr bwMode="auto">
                <a:xfrm>
                  <a:off x="3255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2" name="Arc 22"/>
                <p:cNvSpPr>
                  <a:spLocks noChangeAspect="1"/>
                </p:cNvSpPr>
                <p:nvPr/>
              </p:nvSpPr>
              <p:spPr bwMode="auto">
                <a:xfrm>
                  <a:off x="3271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3" name="Arc 23"/>
                <p:cNvSpPr>
                  <a:spLocks noChangeAspect="1"/>
                </p:cNvSpPr>
                <p:nvPr/>
              </p:nvSpPr>
              <p:spPr bwMode="auto">
                <a:xfrm>
                  <a:off x="3287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4" name="Arc 24"/>
                <p:cNvSpPr>
                  <a:spLocks noChangeAspect="1"/>
                </p:cNvSpPr>
                <p:nvPr/>
              </p:nvSpPr>
              <p:spPr bwMode="auto">
                <a:xfrm>
                  <a:off x="3303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5" name="Arc 25"/>
                <p:cNvSpPr>
                  <a:spLocks noChangeAspect="1"/>
                </p:cNvSpPr>
                <p:nvPr/>
              </p:nvSpPr>
              <p:spPr bwMode="auto">
                <a:xfrm>
                  <a:off x="3319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6" name="Arc 26"/>
                <p:cNvSpPr>
                  <a:spLocks noChangeAspect="1"/>
                </p:cNvSpPr>
                <p:nvPr/>
              </p:nvSpPr>
              <p:spPr bwMode="auto">
                <a:xfrm>
                  <a:off x="3335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7" name="Arc 27"/>
                <p:cNvSpPr>
                  <a:spLocks noChangeAspect="1"/>
                </p:cNvSpPr>
                <p:nvPr/>
              </p:nvSpPr>
              <p:spPr bwMode="auto">
                <a:xfrm>
                  <a:off x="3335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13" name="Line 28"/>
              <p:cNvSpPr>
                <a:spLocks noChangeAspect="1" noChangeShapeType="1"/>
              </p:cNvSpPr>
              <p:nvPr/>
            </p:nvSpPr>
            <p:spPr bwMode="auto">
              <a:xfrm rot="-2058636">
                <a:off x="1440" y="3057"/>
                <a:ext cx="0" cy="7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" name="Line 29"/>
              <p:cNvSpPr>
                <a:spLocks noChangeAspect="1" noChangeShapeType="1"/>
              </p:cNvSpPr>
              <p:nvPr/>
            </p:nvSpPr>
            <p:spPr bwMode="auto">
              <a:xfrm rot="-2058636">
                <a:off x="1233" y="3195"/>
                <a:ext cx="0" cy="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" name="AutoShape 30"/>
              <p:cNvSpPr>
                <a:spLocks noChangeAspect="1" noChangeArrowheads="1"/>
              </p:cNvSpPr>
              <p:nvPr/>
            </p:nvSpPr>
            <p:spPr bwMode="auto">
              <a:xfrm rot="-2058636">
                <a:off x="1313" y="3175"/>
                <a:ext cx="132" cy="9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16" name="Rectangle 31"/>
              <p:cNvSpPr>
                <a:spLocks noChangeAspect="1" noChangeArrowheads="1"/>
              </p:cNvSpPr>
              <p:nvPr/>
            </p:nvSpPr>
            <p:spPr bwMode="auto">
              <a:xfrm rot="-2058636">
                <a:off x="1242" y="3233"/>
                <a:ext cx="300" cy="37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17" name="Oval 32"/>
              <p:cNvSpPr>
                <a:spLocks noChangeAspect="1" noChangeArrowheads="1"/>
              </p:cNvSpPr>
              <p:nvPr/>
            </p:nvSpPr>
            <p:spPr bwMode="auto">
              <a:xfrm rot="-2058636">
                <a:off x="1306" y="3133"/>
                <a:ext cx="75" cy="7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618" name="Line 33"/>
              <p:cNvSpPr>
                <a:spLocks noChangeAspect="1" noChangeShapeType="1"/>
              </p:cNvSpPr>
              <p:nvPr/>
            </p:nvSpPr>
            <p:spPr bwMode="auto">
              <a:xfrm rot="-2058636">
                <a:off x="1244" y="2848"/>
                <a:ext cx="0" cy="35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9" name="Freeform 58"/>
              <p:cNvSpPr>
                <a:spLocks noChangeAspect="1"/>
              </p:cNvSpPr>
              <p:nvPr/>
            </p:nvSpPr>
            <p:spPr bwMode="auto">
              <a:xfrm rot="3249602">
                <a:off x="1071" y="2993"/>
                <a:ext cx="330" cy="50"/>
              </a:xfrm>
              <a:custGeom>
                <a:avLst/>
                <a:gdLst>
                  <a:gd name="T0" fmla="*/ 0 w 3728"/>
                  <a:gd name="T1" fmla="*/ 0 h 756"/>
                  <a:gd name="T2" fmla="*/ 0 w 3728"/>
                  <a:gd name="T3" fmla="*/ 0 h 756"/>
                  <a:gd name="T4" fmla="*/ 0 w 3728"/>
                  <a:gd name="T5" fmla="*/ 0 h 756"/>
                  <a:gd name="T6" fmla="*/ 0 w 3728"/>
                  <a:gd name="T7" fmla="*/ 0 h 756"/>
                  <a:gd name="T8" fmla="*/ 0 w 3728"/>
                  <a:gd name="T9" fmla="*/ 0 h 756"/>
                  <a:gd name="T10" fmla="*/ 0 w 3728"/>
                  <a:gd name="T11" fmla="*/ 0 h 756"/>
                  <a:gd name="T12" fmla="*/ 0 w 3728"/>
                  <a:gd name="T13" fmla="*/ 0 h 756"/>
                  <a:gd name="T14" fmla="*/ 0 w 3728"/>
                  <a:gd name="T15" fmla="*/ 0 h 756"/>
                  <a:gd name="T16" fmla="*/ 0 w 3728"/>
                  <a:gd name="T17" fmla="*/ 0 h 756"/>
                  <a:gd name="T18" fmla="*/ 0 w 3728"/>
                  <a:gd name="T19" fmla="*/ 0 h 756"/>
                  <a:gd name="T20" fmla="*/ 0 w 3728"/>
                  <a:gd name="T21" fmla="*/ 0 h 756"/>
                  <a:gd name="T22" fmla="*/ 0 w 3728"/>
                  <a:gd name="T23" fmla="*/ 0 h 756"/>
                  <a:gd name="T24" fmla="*/ 0 w 3728"/>
                  <a:gd name="T25" fmla="*/ 0 h 756"/>
                  <a:gd name="T26" fmla="*/ 0 w 3728"/>
                  <a:gd name="T27" fmla="*/ 0 h 756"/>
                  <a:gd name="T28" fmla="*/ 0 w 3728"/>
                  <a:gd name="T29" fmla="*/ 0 h 756"/>
                  <a:gd name="T30" fmla="*/ 0 w 3728"/>
                  <a:gd name="T31" fmla="*/ 0 h 756"/>
                  <a:gd name="T32" fmla="*/ 0 w 3728"/>
                  <a:gd name="T33" fmla="*/ 0 h 7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8"/>
                  <a:gd name="T52" fmla="*/ 0 h 756"/>
                  <a:gd name="T53" fmla="*/ 3728 w 3728"/>
                  <a:gd name="T54" fmla="*/ 756 h 7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8" h="756">
                    <a:moveTo>
                      <a:pt x="0" y="691"/>
                    </a:moveTo>
                    <a:cubicBezTo>
                      <a:pt x="62" y="353"/>
                      <a:pt x="124" y="15"/>
                      <a:pt x="203" y="16"/>
                    </a:cubicBezTo>
                    <a:cubicBezTo>
                      <a:pt x="282" y="17"/>
                      <a:pt x="388" y="700"/>
                      <a:pt x="473" y="699"/>
                    </a:cubicBezTo>
                    <a:cubicBezTo>
                      <a:pt x="558" y="698"/>
                      <a:pt x="634" y="9"/>
                      <a:pt x="713" y="9"/>
                    </a:cubicBezTo>
                    <a:cubicBezTo>
                      <a:pt x="792" y="9"/>
                      <a:pt x="868" y="695"/>
                      <a:pt x="945" y="699"/>
                    </a:cubicBezTo>
                    <a:cubicBezTo>
                      <a:pt x="1022" y="703"/>
                      <a:pt x="1096" y="31"/>
                      <a:pt x="1178" y="31"/>
                    </a:cubicBezTo>
                    <a:cubicBezTo>
                      <a:pt x="1260" y="31"/>
                      <a:pt x="1361" y="701"/>
                      <a:pt x="1440" y="699"/>
                    </a:cubicBezTo>
                    <a:cubicBezTo>
                      <a:pt x="1519" y="697"/>
                      <a:pt x="1568" y="17"/>
                      <a:pt x="1650" y="16"/>
                    </a:cubicBezTo>
                    <a:cubicBezTo>
                      <a:pt x="1732" y="15"/>
                      <a:pt x="1854" y="693"/>
                      <a:pt x="1935" y="691"/>
                    </a:cubicBezTo>
                    <a:cubicBezTo>
                      <a:pt x="2016" y="689"/>
                      <a:pt x="2057" y="2"/>
                      <a:pt x="2138" y="1"/>
                    </a:cubicBezTo>
                    <a:cubicBezTo>
                      <a:pt x="2219" y="0"/>
                      <a:pt x="2338" y="680"/>
                      <a:pt x="2423" y="684"/>
                    </a:cubicBezTo>
                    <a:cubicBezTo>
                      <a:pt x="2508" y="688"/>
                      <a:pt x="2572" y="24"/>
                      <a:pt x="2648" y="24"/>
                    </a:cubicBezTo>
                    <a:cubicBezTo>
                      <a:pt x="2724" y="24"/>
                      <a:pt x="2810" y="684"/>
                      <a:pt x="2880" y="684"/>
                    </a:cubicBezTo>
                    <a:cubicBezTo>
                      <a:pt x="2950" y="684"/>
                      <a:pt x="2999" y="23"/>
                      <a:pt x="3068" y="24"/>
                    </a:cubicBezTo>
                    <a:cubicBezTo>
                      <a:pt x="3137" y="25"/>
                      <a:pt x="3229" y="626"/>
                      <a:pt x="3293" y="691"/>
                    </a:cubicBezTo>
                    <a:cubicBezTo>
                      <a:pt x="3357" y="756"/>
                      <a:pt x="3378" y="474"/>
                      <a:pt x="3450" y="414"/>
                    </a:cubicBezTo>
                    <a:cubicBezTo>
                      <a:pt x="3522" y="354"/>
                      <a:pt x="3625" y="342"/>
                      <a:pt x="3728" y="331"/>
                    </a:cubicBezTo>
                  </a:path>
                </a:pathLst>
              </a:custGeom>
              <a:noFill/>
              <a:ln w="9525" cap="flat" cmpd="sng">
                <a:solidFill>
                  <a:srgbClr val="000080"/>
                </a:solidFill>
                <a:prstDash val="sysDot"/>
                <a:round/>
                <a:headEnd type="none" w="med" len="med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Text Box 59"/>
              <p:cNvSpPr txBox="1">
                <a:spLocks noChangeAspect="1" noChangeArrowheads="1"/>
              </p:cNvSpPr>
              <p:nvPr/>
            </p:nvSpPr>
            <p:spPr bwMode="auto">
              <a:xfrm>
                <a:off x="1176" y="3052"/>
                <a:ext cx="7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latin typeface="+mn-lt"/>
                  </a:rPr>
                  <a:t>e</a:t>
                </a:r>
                <a:r>
                  <a:rPr lang="en-US" sz="1200" baseline="30000">
                    <a:latin typeface="+mn-lt"/>
                  </a:rPr>
                  <a:t>–</a:t>
                </a:r>
                <a:endParaRPr lang="ru-RU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1570" name="Oval 7"/>
            <p:cNvSpPr>
              <a:spLocks noChangeAspect="1" noChangeArrowheads="1"/>
            </p:cNvSpPr>
            <p:nvPr/>
          </p:nvSpPr>
          <p:spPr bwMode="auto">
            <a:xfrm rot="-2400000">
              <a:off x="2743" y="1036"/>
              <a:ext cx="442" cy="442"/>
            </a:xfrm>
            <a:prstGeom prst="ellipse">
              <a:avLst/>
            </a:prstGeom>
            <a:solidFill>
              <a:srgbClr val="FFFFFF"/>
            </a:solidFill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1" name="Rectangle 8"/>
            <p:cNvSpPr>
              <a:spLocks noChangeAspect="1" noChangeArrowheads="1"/>
            </p:cNvSpPr>
            <p:nvPr/>
          </p:nvSpPr>
          <p:spPr bwMode="auto">
            <a:xfrm>
              <a:off x="2215" y="1166"/>
              <a:ext cx="179" cy="15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2" name="Oval 10"/>
            <p:cNvSpPr>
              <a:spLocks noChangeAspect="1" noChangeArrowheads="1"/>
            </p:cNvSpPr>
            <p:nvPr/>
          </p:nvSpPr>
          <p:spPr bwMode="auto">
            <a:xfrm rot="-2400000">
              <a:off x="1803" y="1028"/>
              <a:ext cx="442" cy="44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3" name="Rectangle 11"/>
            <p:cNvSpPr>
              <a:spLocks noChangeAspect="1" noChangeArrowheads="1"/>
            </p:cNvSpPr>
            <p:nvPr/>
          </p:nvSpPr>
          <p:spPr bwMode="auto">
            <a:xfrm>
              <a:off x="2393" y="1106"/>
              <a:ext cx="96" cy="2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4" name="Freeform 34"/>
            <p:cNvSpPr>
              <a:spLocks noChangeAspect="1"/>
            </p:cNvSpPr>
            <p:nvPr/>
          </p:nvSpPr>
          <p:spPr bwMode="auto">
            <a:xfrm>
              <a:off x="1326" y="1199"/>
              <a:ext cx="819" cy="637"/>
            </a:xfrm>
            <a:custGeom>
              <a:avLst/>
              <a:gdLst>
                <a:gd name="T0" fmla="*/ 305 w 819"/>
                <a:gd name="T1" fmla="*/ 0 h 637"/>
                <a:gd name="T2" fmla="*/ 0 w 819"/>
                <a:gd name="T3" fmla="*/ 21 h 637"/>
                <a:gd name="T4" fmla="*/ 423 w 819"/>
                <a:gd name="T5" fmla="*/ 42 h 637"/>
                <a:gd name="T6" fmla="*/ 305 w 819"/>
                <a:gd name="T7" fmla="*/ 0 h 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9"/>
                <a:gd name="T13" fmla="*/ 0 h 637"/>
                <a:gd name="T14" fmla="*/ 1563 w 819"/>
                <a:gd name="T15" fmla="*/ 150 h 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9" h="637">
                  <a:moveTo>
                    <a:pt x="595" y="85"/>
                  </a:moveTo>
                  <a:lnTo>
                    <a:pt x="0" y="637"/>
                  </a:lnTo>
                  <a:lnTo>
                    <a:pt x="819" y="0"/>
                  </a:lnTo>
                  <a:lnTo>
                    <a:pt x="595" y="85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7"/>
            <p:cNvGrpSpPr>
              <a:grpSpLocks noChangeAspect="1"/>
            </p:cNvGrpSpPr>
            <p:nvPr/>
          </p:nvGrpSpPr>
          <p:grpSpPr bwMode="auto">
            <a:xfrm>
              <a:off x="2444" y="1175"/>
              <a:ext cx="1" cy="125"/>
              <a:chOff x="6926" y="9156"/>
              <a:chExt cx="2" cy="239"/>
            </a:xfrm>
          </p:grpSpPr>
          <p:sp>
            <p:nvSpPr>
              <p:cNvPr id="21600" name="Line 38"/>
              <p:cNvSpPr>
                <a:spLocks noChangeAspect="1" noChangeShapeType="1"/>
              </p:cNvSpPr>
              <p:nvPr/>
            </p:nvSpPr>
            <p:spPr bwMode="auto">
              <a:xfrm>
                <a:off x="6927" y="9156"/>
                <a:ext cx="1" cy="237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1" name="Line 39"/>
              <p:cNvSpPr>
                <a:spLocks noChangeAspect="1" noChangeShapeType="1"/>
              </p:cNvSpPr>
              <p:nvPr/>
            </p:nvSpPr>
            <p:spPr bwMode="auto">
              <a:xfrm>
                <a:off x="6926" y="9170"/>
                <a:ext cx="1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2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6926" y="9311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76" name="Line 42"/>
            <p:cNvSpPr>
              <a:spLocks noChangeAspect="1" noChangeShapeType="1"/>
            </p:cNvSpPr>
            <p:nvPr/>
          </p:nvSpPr>
          <p:spPr bwMode="auto">
            <a:xfrm rot="-2400000">
              <a:off x="2880" y="1020"/>
              <a:ext cx="732" cy="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5"/>
            <p:cNvGrpSpPr>
              <a:grpSpLocks noChangeAspect="1"/>
            </p:cNvGrpSpPr>
            <p:nvPr/>
          </p:nvGrpSpPr>
          <p:grpSpPr bwMode="auto">
            <a:xfrm>
              <a:off x="3411" y="596"/>
              <a:ext cx="328" cy="248"/>
              <a:chOff x="7345" y="893"/>
              <a:chExt cx="630" cy="477"/>
            </a:xfrm>
          </p:grpSpPr>
          <p:sp>
            <p:nvSpPr>
              <p:cNvPr id="21598" name="Rectangle 46"/>
              <p:cNvSpPr>
                <a:spLocks noChangeAspect="1" noChangeArrowheads="1"/>
              </p:cNvSpPr>
              <p:nvPr/>
            </p:nvSpPr>
            <p:spPr bwMode="auto">
              <a:xfrm rot="-2400000">
                <a:off x="7345" y="1190"/>
                <a:ext cx="420" cy="1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99" name="Rectangle 47"/>
              <p:cNvSpPr>
                <a:spLocks noChangeAspect="1" noChangeArrowheads="1"/>
              </p:cNvSpPr>
              <p:nvPr/>
            </p:nvSpPr>
            <p:spPr bwMode="auto">
              <a:xfrm rot="-2400000">
                <a:off x="7675" y="893"/>
                <a:ext cx="300" cy="31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0" name="Text Box 56"/>
            <p:cNvSpPr txBox="1">
              <a:spLocks noChangeAspect="1" noChangeArrowheads="1"/>
            </p:cNvSpPr>
            <p:nvPr/>
          </p:nvSpPr>
          <p:spPr bwMode="auto">
            <a:xfrm>
              <a:off x="3211" y="389"/>
              <a:ext cx="7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srgbClr val="000000"/>
                  </a:solidFill>
                </a:rPr>
                <a:t>Detecor</a:t>
              </a:r>
              <a:endParaRPr lang="ru-RU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79" name="Rectangle 57"/>
            <p:cNvSpPr>
              <a:spLocks noChangeAspect="1" noChangeArrowheads="1"/>
            </p:cNvSpPr>
            <p:nvPr/>
          </p:nvSpPr>
          <p:spPr bwMode="auto">
            <a:xfrm rot="-1200000">
              <a:off x="2842" y="1254"/>
              <a:ext cx="287" cy="7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Text Box 62"/>
            <p:cNvSpPr txBox="1">
              <a:spLocks noChangeAspect="1" noChangeArrowheads="1"/>
            </p:cNvSpPr>
            <p:nvPr/>
          </p:nvSpPr>
          <p:spPr bwMode="auto">
            <a:xfrm>
              <a:off x="445" y="842"/>
              <a:ext cx="891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</a:rPr>
                <a:t>X-Ray source</a:t>
              </a:r>
              <a:endParaRPr lang="ru-RU" sz="14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63"/>
            <p:cNvSpPr txBox="1">
              <a:spLocks noChangeAspect="1" noChangeArrowheads="1"/>
            </p:cNvSpPr>
            <p:nvPr/>
          </p:nvSpPr>
          <p:spPr bwMode="auto">
            <a:xfrm>
              <a:off x="2704" y="1429"/>
              <a:ext cx="891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n-lt"/>
                </a:rPr>
                <a:t>Sample</a:t>
              </a:r>
              <a:endPara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1582" name="Freeform 34"/>
            <p:cNvSpPr>
              <a:spLocks noChangeAspect="1"/>
            </p:cNvSpPr>
            <p:nvPr/>
          </p:nvSpPr>
          <p:spPr bwMode="auto">
            <a:xfrm>
              <a:off x="1923" y="1188"/>
              <a:ext cx="1053" cy="95"/>
            </a:xfrm>
            <a:custGeom>
              <a:avLst/>
              <a:gdLst>
                <a:gd name="T0" fmla="*/ 305 w 1053"/>
                <a:gd name="T1" fmla="*/ 0 h 95"/>
                <a:gd name="T2" fmla="*/ 0 w 1053"/>
                <a:gd name="T3" fmla="*/ 21 h 95"/>
                <a:gd name="T4" fmla="*/ 423 w 1053"/>
                <a:gd name="T5" fmla="*/ 42 h 95"/>
                <a:gd name="T6" fmla="*/ 305 w 1053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95"/>
                <a:gd name="T14" fmla="*/ 1563 w 1053"/>
                <a:gd name="T15" fmla="*/ 150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95">
                  <a:moveTo>
                    <a:pt x="81" y="0"/>
                  </a:moveTo>
                  <a:lnTo>
                    <a:pt x="1053" y="60"/>
                  </a:lnTo>
                  <a:lnTo>
                    <a:pt x="0" y="9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Line 44"/>
            <p:cNvSpPr>
              <a:spLocks noChangeAspect="1" noChangeShapeType="1"/>
            </p:cNvSpPr>
            <p:nvPr/>
          </p:nvSpPr>
          <p:spPr bwMode="auto">
            <a:xfrm rot="5400000">
              <a:off x="2422" y="376"/>
              <a:ext cx="1" cy="17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Text Box 61"/>
            <p:cNvSpPr txBox="1">
              <a:spLocks noChangeAspect="1" noChangeArrowheads="1"/>
            </p:cNvSpPr>
            <p:nvPr/>
          </p:nvSpPr>
          <p:spPr bwMode="auto">
            <a:xfrm>
              <a:off x="1442" y="343"/>
              <a:ext cx="113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>
                  <a:solidFill>
                    <a:srgbClr val="A50021"/>
                  </a:solidFill>
                  <a:latin typeface="Calibri" pitchFamily="34" charset="0"/>
                </a:rPr>
                <a:t>Акустический монохроматор в геометрии Лауэ </a:t>
              </a:r>
            </a:p>
          </p:txBody>
        </p:sp>
        <p:sp>
          <p:nvSpPr>
            <p:cNvPr id="320572" name="Text Box 60"/>
            <p:cNvSpPr txBox="1">
              <a:spLocks noChangeAspect="1" noChangeArrowheads="1"/>
            </p:cNvSpPr>
            <p:nvPr/>
          </p:nvSpPr>
          <p:spPr bwMode="auto">
            <a:xfrm>
              <a:off x="1715" y="1840"/>
              <a:ext cx="104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n-lt"/>
                </a:rPr>
                <a:t>Generator</a:t>
              </a:r>
              <a:endPara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1586" name="Line 35"/>
            <p:cNvSpPr>
              <a:spLocks noChangeAspect="1" noChangeShapeType="1"/>
            </p:cNvSpPr>
            <p:nvPr/>
          </p:nvSpPr>
          <p:spPr bwMode="auto">
            <a:xfrm rot="3000000">
              <a:off x="1871" y="753"/>
              <a:ext cx="0" cy="12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57"/>
            <p:cNvGrpSpPr>
              <a:grpSpLocks/>
            </p:cNvGrpSpPr>
            <p:nvPr/>
          </p:nvGrpSpPr>
          <p:grpSpPr bwMode="auto">
            <a:xfrm>
              <a:off x="1760" y="1076"/>
              <a:ext cx="464" cy="943"/>
              <a:chOff x="2810" y="1916"/>
              <a:chExt cx="464" cy="943"/>
            </a:xfrm>
          </p:grpSpPr>
          <p:sp>
            <p:nvSpPr>
              <p:cNvPr id="21589" name="Rectangle 43"/>
              <p:cNvSpPr>
                <a:spLocks noChangeAspect="1" noChangeArrowheads="1"/>
              </p:cNvSpPr>
              <p:nvPr/>
            </p:nvSpPr>
            <p:spPr bwMode="auto">
              <a:xfrm rot="4200000">
                <a:off x="2901" y="2081"/>
                <a:ext cx="374" cy="43"/>
              </a:xfrm>
              <a:prstGeom prst="rect">
                <a:avLst/>
              </a:prstGeom>
              <a:solidFill>
                <a:srgbClr val="C0C0C0">
                  <a:alpha val="54901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90" name="Freeform 48"/>
              <p:cNvSpPr>
                <a:spLocks noChangeAspect="1"/>
              </p:cNvSpPr>
              <p:nvPr/>
            </p:nvSpPr>
            <p:spPr bwMode="auto">
              <a:xfrm>
                <a:off x="3120" y="2557"/>
                <a:ext cx="150" cy="130"/>
              </a:xfrm>
              <a:custGeom>
                <a:avLst/>
                <a:gdLst>
                  <a:gd name="T0" fmla="*/ 0 w 288"/>
                  <a:gd name="T1" fmla="*/ 1 h 249"/>
                  <a:gd name="T2" fmla="*/ 1 w 288"/>
                  <a:gd name="T3" fmla="*/ 1 h 249"/>
                  <a:gd name="T4" fmla="*/ 1 w 288"/>
                  <a:gd name="T5" fmla="*/ 1 h 249"/>
                  <a:gd name="T6" fmla="*/ 1 w 288"/>
                  <a:gd name="T7" fmla="*/ 0 h 2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249"/>
                  <a:gd name="T14" fmla="*/ 288 w 288"/>
                  <a:gd name="T15" fmla="*/ 249 h 2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249">
                    <a:moveTo>
                      <a:pt x="0" y="249"/>
                    </a:moveTo>
                    <a:cubicBezTo>
                      <a:pt x="38" y="239"/>
                      <a:pt x="184" y="212"/>
                      <a:pt x="231" y="186"/>
                    </a:cubicBezTo>
                    <a:cubicBezTo>
                      <a:pt x="278" y="160"/>
                      <a:pt x="276" y="124"/>
                      <a:pt x="282" y="93"/>
                    </a:cubicBezTo>
                    <a:cubicBezTo>
                      <a:pt x="288" y="62"/>
                      <a:pt x="270" y="19"/>
                      <a:pt x="267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1" name="Freeform 49"/>
              <p:cNvSpPr>
                <a:spLocks noChangeAspect="1"/>
              </p:cNvSpPr>
              <p:nvPr/>
            </p:nvSpPr>
            <p:spPr bwMode="auto">
              <a:xfrm>
                <a:off x="2878" y="2585"/>
                <a:ext cx="241" cy="109"/>
              </a:xfrm>
              <a:custGeom>
                <a:avLst/>
                <a:gdLst>
                  <a:gd name="T0" fmla="*/ 2 w 462"/>
                  <a:gd name="T1" fmla="*/ 1 h 208"/>
                  <a:gd name="T2" fmla="*/ 1 w 462"/>
                  <a:gd name="T3" fmla="*/ 1 h 208"/>
                  <a:gd name="T4" fmla="*/ 1 w 462"/>
                  <a:gd name="T5" fmla="*/ 1 h 208"/>
                  <a:gd name="T6" fmla="*/ 1 w 462"/>
                  <a:gd name="T7" fmla="*/ 1 h 208"/>
                  <a:gd name="T8" fmla="*/ 1 w 462"/>
                  <a:gd name="T9" fmla="*/ 1 h 208"/>
                  <a:gd name="T10" fmla="*/ 1 w 462"/>
                  <a:gd name="T11" fmla="*/ 1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208"/>
                  <a:gd name="T20" fmla="*/ 462 w 462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208">
                    <a:moveTo>
                      <a:pt x="462" y="192"/>
                    </a:moveTo>
                    <a:cubicBezTo>
                      <a:pt x="438" y="200"/>
                      <a:pt x="414" y="208"/>
                      <a:pt x="381" y="192"/>
                    </a:cubicBezTo>
                    <a:cubicBezTo>
                      <a:pt x="348" y="176"/>
                      <a:pt x="307" y="129"/>
                      <a:pt x="264" y="99"/>
                    </a:cubicBezTo>
                    <a:cubicBezTo>
                      <a:pt x="221" y="69"/>
                      <a:pt x="161" y="24"/>
                      <a:pt x="120" y="12"/>
                    </a:cubicBezTo>
                    <a:cubicBezTo>
                      <a:pt x="79" y="0"/>
                      <a:pt x="36" y="14"/>
                      <a:pt x="18" y="27"/>
                    </a:cubicBezTo>
                    <a:cubicBezTo>
                      <a:pt x="0" y="40"/>
                      <a:pt x="6" y="65"/>
                      <a:pt x="12" y="9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2" name="Freeform 50"/>
              <p:cNvSpPr>
                <a:spLocks noChangeAspect="1"/>
              </p:cNvSpPr>
              <p:nvPr/>
            </p:nvSpPr>
            <p:spPr bwMode="auto">
              <a:xfrm>
                <a:off x="2919" y="2685"/>
                <a:ext cx="200" cy="174"/>
              </a:xfrm>
              <a:custGeom>
                <a:avLst/>
                <a:gdLst>
                  <a:gd name="T0" fmla="*/ 1 w 384"/>
                  <a:gd name="T1" fmla="*/ 0 h 335"/>
                  <a:gd name="T2" fmla="*/ 1 w 384"/>
                  <a:gd name="T3" fmla="*/ 1 h 335"/>
                  <a:gd name="T4" fmla="*/ 1 w 384"/>
                  <a:gd name="T5" fmla="*/ 1 h 335"/>
                  <a:gd name="T6" fmla="*/ 1 w 384"/>
                  <a:gd name="T7" fmla="*/ 1 h 335"/>
                  <a:gd name="T8" fmla="*/ 1 w 384"/>
                  <a:gd name="T9" fmla="*/ 1 h 335"/>
                  <a:gd name="T10" fmla="*/ 1 w 384"/>
                  <a:gd name="T11" fmla="*/ 1 h 335"/>
                  <a:gd name="T12" fmla="*/ 0 w 384"/>
                  <a:gd name="T13" fmla="*/ 1 h 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335"/>
                  <a:gd name="T23" fmla="*/ 384 w 384"/>
                  <a:gd name="T24" fmla="*/ 335 h 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335">
                    <a:moveTo>
                      <a:pt x="384" y="0"/>
                    </a:moveTo>
                    <a:cubicBezTo>
                      <a:pt x="365" y="5"/>
                      <a:pt x="347" y="10"/>
                      <a:pt x="330" y="24"/>
                    </a:cubicBezTo>
                    <a:cubicBezTo>
                      <a:pt x="313" y="38"/>
                      <a:pt x="291" y="58"/>
                      <a:pt x="279" y="87"/>
                    </a:cubicBezTo>
                    <a:cubicBezTo>
                      <a:pt x="267" y="116"/>
                      <a:pt x="272" y="165"/>
                      <a:pt x="258" y="201"/>
                    </a:cubicBezTo>
                    <a:cubicBezTo>
                      <a:pt x="244" y="237"/>
                      <a:pt x="227" y="282"/>
                      <a:pt x="192" y="303"/>
                    </a:cubicBezTo>
                    <a:cubicBezTo>
                      <a:pt x="157" y="324"/>
                      <a:pt x="80" y="335"/>
                      <a:pt x="48" y="324"/>
                    </a:cubicBezTo>
                    <a:cubicBezTo>
                      <a:pt x="16" y="313"/>
                      <a:pt x="8" y="273"/>
                      <a:pt x="0" y="234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3" name="Oval 51"/>
              <p:cNvSpPr>
                <a:spLocks noChangeAspect="1" noChangeArrowheads="1"/>
              </p:cNvSpPr>
              <p:nvPr/>
            </p:nvSpPr>
            <p:spPr bwMode="auto">
              <a:xfrm>
                <a:off x="2810" y="2632"/>
                <a:ext cx="195" cy="1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94" name="Freeform 52"/>
              <p:cNvSpPr>
                <a:spLocks noChangeAspect="1"/>
              </p:cNvSpPr>
              <p:nvPr/>
            </p:nvSpPr>
            <p:spPr bwMode="auto">
              <a:xfrm>
                <a:off x="3204" y="2355"/>
                <a:ext cx="70" cy="201"/>
              </a:xfrm>
              <a:custGeom>
                <a:avLst/>
                <a:gdLst>
                  <a:gd name="T0" fmla="*/ 1 w 134"/>
                  <a:gd name="T1" fmla="*/ 1 h 387"/>
                  <a:gd name="T2" fmla="*/ 1 w 134"/>
                  <a:gd name="T3" fmla="*/ 1 h 387"/>
                  <a:gd name="T4" fmla="*/ 1 w 134"/>
                  <a:gd name="T5" fmla="*/ 1 h 387"/>
                  <a:gd name="T6" fmla="*/ 1 w 134"/>
                  <a:gd name="T7" fmla="*/ 1 h 387"/>
                  <a:gd name="T8" fmla="*/ 1 w 134"/>
                  <a:gd name="T9" fmla="*/ 1 h 387"/>
                  <a:gd name="T10" fmla="*/ 0 w 134"/>
                  <a:gd name="T11" fmla="*/ 1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87"/>
                  <a:gd name="T20" fmla="*/ 134 w 134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87">
                    <a:moveTo>
                      <a:pt x="108" y="387"/>
                    </a:moveTo>
                    <a:cubicBezTo>
                      <a:pt x="98" y="356"/>
                      <a:pt x="88" y="325"/>
                      <a:pt x="90" y="294"/>
                    </a:cubicBezTo>
                    <a:cubicBezTo>
                      <a:pt x="92" y="263"/>
                      <a:pt x="117" y="232"/>
                      <a:pt x="123" y="198"/>
                    </a:cubicBezTo>
                    <a:cubicBezTo>
                      <a:pt x="129" y="164"/>
                      <a:pt x="134" y="121"/>
                      <a:pt x="129" y="90"/>
                    </a:cubicBezTo>
                    <a:cubicBezTo>
                      <a:pt x="124" y="59"/>
                      <a:pt x="111" y="24"/>
                      <a:pt x="90" y="12"/>
                    </a:cubicBezTo>
                    <a:cubicBezTo>
                      <a:pt x="69" y="0"/>
                      <a:pt x="34" y="9"/>
                      <a:pt x="0" y="18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5" name="Freeform 53"/>
              <p:cNvSpPr>
                <a:spLocks noChangeAspect="1"/>
              </p:cNvSpPr>
              <p:nvPr/>
            </p:nvSpPr>
            <p:spPr bwMode="auto">
              <a:xfrm>
                <a:off x="3131" y="2372"/>
                <a:ext cx="127" cy="182"/>
              </a:xfrm>
              <a:custGeom>
                <a:avLst/>
                <a:gdLst>
                  <a:gd name="T0" fmla="*/ 1 w 243"/>
                  <a:gd name="T1" fmla="*/ 1 h 351"/>
                  <a:gd name="T2" fmla="*/ 1 w 243"/>
                  <a:gd name="T3" fmla="*/ 1 h 351"/>
                  <a:gd name="T4" fmla="*/ 1 w 243"/>
                  <a:gd name="T5" fmla="*/ 1 h 351"/>
                  <a:gd name="T6" fmla="*/ 1 w 243"/>
                  <a:gd name="T7" fmla="*/ 1 h 351"/>
                  <a:gd name="T8" fmla="*/ 1 w 243"/>
                  <a:gd name="T9" fmla="*/ 1 h 351"/>
                  <a:gd name="T10" fmla="*/ 1 w 243"/>
                  <a:gd name="T11" fmla="*/ 0 h 3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351"/>
                  <a:gd name="T20" fmla="*/ 243 w 243"/>
                  <a:gd name="T21" fmla="*/ 351 h 3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351">
                    <a:moveTo>
                      <a:pt x="243" y="351"/>
                    </a:moveTo>
                    <a:cubicBezTo>
                      <a:pt x="238" y="334"/>
                      <a:pt x="233" y="318"/>
                      <a:pt x="210" y="301"/>
                    </a:cubicBezTo>
                    <a:cubicBezTo>
                      <a:pt x="188" y="285"/>
                      <a:pt x="141" y="281"/>
                      <a:pt x="110" y="255"/>
                    </a:cubicBezTo>
                    <a:cubicBezTo>
                      <a:pt x="78" y="228"/>
                      <a:pt x="38" y="180"/>
                      <a:pt x="21" y="146"/>
                    </a:cubicBezTo>
                    <a:cubicBezTo>
                      <a:pt x="4" y="112"/>
                      <a:pt x="0" y="75"/>
                      <a:pt x="9" y="51"/>
                    </a:cubicBezTo>
                    <a:cubicBezTo>
                      <a:pt x="18" y="27"/>
                      <a:pt x="61" y="11"/>
                      <a:pt x="7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6" name="Rectangle 54"/>
              <p:cNvSpPr>
                <a:spLocks noChangeAspect="1" noChangeArrowheads="1"/>
              </p:cNvSpPr>
              <p:nvPr/>
            </p:nvSpPr>
            <p:spPr bwMode="auto">
              <a:xfrm rot="4200000">
                <a:off x="3085" y="2357"/>
                <a:ext cx="207" cy="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97" name="Freeform 55"/>
              <p:cNvSpPr>
                <a:spLocks noChangeAspect="1"/>
              </p:cNvSpPr>
              <p:nvPr/>
            </p:nvSpPr>
            <p:spPr bwMode="auto">
              <a:xfrm>
                <a:off x="2850" y="2689"/>
                <a:ext cx="111" cy="62"/>
              </a:xfrm>
              <a:custGeom>
                <a:avLst/>
                <a:gdLst>
                  <a:gd name="T0" fmla="*/ 0 w 1470"/>
                  <a:gd name="T1" fmla="*/ 0 h 1719"/>
                  <a:gd name="T2" fmla="*/ 0 w 1470"/>
                  <a:gd name="T3" fmla="*/ 0 h 1719"/>
                  <a:gd name="T4" fmla="*/ 0 w 1470"/>
                  <a:gd name="T5" fmla="*/ 0 h 1719"/>
                  <a:gd name="T6" fmla="*/ 0 w 1470"/>
                  <a:gd name="T7" fmla="*/ 0 h 17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0"/>
                  <a:gd name="T13" fmla="*/ 0 h 1719"/>
                  <a:gd name="T14" fmla="*/ 1470 w 1470"/>
                  <a:gd name="T15" fmla="*/ 1719 h 17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0" h="1719">
                    <a:moveTo>
                      <a:pt x="0" y="962"/>
                    </a:moveTo>
                    <a:cubicBezTo>
                      <a:pt x="154" y="481"/>
                      <a:pt x="308" y="0"/>
                      <a:pt x="480" y="107"/>
                    </a:cubicBezTo>
                    <a:cubicBezTo>
                      <a:pt x="652" y="214"/>
                      <a:pt x="870" y="1495"/>
                      <a:pt x="1035" y="1607"/>
                    </a:cubicBezTo>
                    <a:cubicBezTo>
                      <a:pt x="1200" y="1719"/>
                      <a:pt x="1335" y="1250"/>
                      <a:pt x="1470" y="78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63"/>
            <p:cNvSpPr txBox="1">
              <a:spLocks noChangeAspect="1" noChangeArrowheads="1"/>
            </p:cNvSpPr>
            <p:nvPr/>
          </p:nvSpPr>
          <p:spPr bwMode="auto">
            <a:xfrm>
              <a:off x="2904" y="1203"/>
              <a:ext cx="18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rgbClr val="0404F6"/>
                  </a:solidFill>
                  <a:latin typeface="+mn-lt"/>
                </a:rPr>
                <a:t>?</a:t>
              </a:r>
              <a:endParaRPr lang="ru-RU" sz="1600" b="1" i="1">
                <a:solidFill>
                  <a:srgbClr val="0404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Group 428"/>
          <p:cNvGrpSpPr>
            <a:grpSpLocks/>
          </p:cNvGrpSpPr>
          <p:nvPr/>
        </p:nvGrpSpPr>
        <p:grpSpPr bwMode="auto">
          <a:xfrm>
            <a:off x="611560" y="548680"/>
            <a:ext cx="5603875" cy="2544762"/>
            <a:chOff x="295" y="1207"/>
            <a:chExt cx="3530" cy="1603"/>
          </a:xfrm>
        </p:grpSpPr>
        <p:sp>
          <p:nvSpPr>
            <p:cNvPr id="320568" name="Text Box 56"/>
            <p:cNvSpPr txBox="1">
              <a:spLocks noChangeAspect="1" noChangeArrowheads="1"/>
            </p:cNvSpPr>
            <p:nvPr/>
          </p:nvSpPr>
          <p:spPr bwMode="auto">
            <a:xfrm>
              <a:off x="3061" y="1253"/>
              <a:ext cx="7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 smtClean="0">
                  <a:solidFill>
                    <a:srgbClr val="000000"/>
                  </a:solidFill>
                  <a:latin typeface="+mn-lt"/>
                </a:rPr>
                <a:t>Detecor</a:t>
              </a:r>
              <a:endPara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grpSp>
          <p:nvGrpSpPr>
            <p:cNvPr id="13" name="Group 370"/>
            <p:cNvGrpSpPr>
              <a:grpSpLocks/>
            </p:cNvGrpSpPr>
            <p:nvPr/>
          </p:nvGrpSpPr>
          <p:grpSpPr bwMode="auto">
            <a:xfrm>
              <a:off x="814" y="2011"/>
              <a:ext cx="1009" cy="799"/>
              <a:chOff x="978" y="2505"/>
              <a:chExt cx="1009" cy="799"/>
            </a:xfrm>
          </p:grpSpPr>
          <p:sp>
            <p:nvSpPr>
              <p:cNvPr id="21544" name="Rectangle 9"/>
              <p:cNvSpPr>
                <a:spLocks noChangeAspect="1" noChangeArrowheads="1"/>
              </p:cNvSpPr>
              <p:nvPr/>
            </p:nvSpPr>
            <p:spPr bwMode="auto">
              <a:xfrm rot="-2400000">
                <a:off x="1424" y="2796"/>
                <a:ext cx="563" cy="157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45" name="Line 12"/>
              <p:cNvSpPr>
                <a:spLocks noChangeAspect="1" noChangeShapeType="1"/>
              </p:cNvSpPr>
              <p:nvPr/>
            </p:nvSpPr>
            <p:spPr bwMode="auto">
              <a:xfrm rot="-2400000">
                <a:off x="1513" y="2966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6" name="Line 13"/>
              <p:cNvSpPr>
                <a:spLocks noChangeAspect="1" noChangeShapeType="1"/>
              </p:cNvSpPr>
              <p:nvPr/>
            </p:nvSpPr>
            <p:spPr bwMode="auto">
              <a:xfrm rot="19200000" flipV="1">
                <a:off x="1559" y="3022"/>
                <a:ext cx="1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Rectangle 14"/>
              <p:cNvSpPr>
                <a:spLocks noChangeAspect="1" noChangeArrowheads="1"/>
              </p:cNvSpPr>
              <p:nvPr/>
            </p:nvSpPr>
            <p:spPr bwMode="auto">
              <a:xfrm rot="-2058636">
                <a:off x="1001" y="2505"/>
                <a:ext cx="313" cy="799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48" name="Rectangle 15"/>
              <p:cNvSpPr>
                <a:spLocks noChangeAspect="1" noChangeArrowheads="1"/>
              </p:cNvSpPr>
              <p:nvPr/>
            </p:nvSpPr>
            <p:spPr bwMode="auto">
              <a:xfrm rot="-2058636">
                <a:off x="1449" y="2928"/>
                <a:ext cx="40" cy="22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49" name="AutoShape 16"/>
              <p:cNvSpPr>
                <a:spLocks noChangeAspect="1" noChangeArrowheads="1"/>
              </p:cNvSpPr>
              <p:nvPr/>
            </p:nvSpPr>
            <p:spPr bwMode="auto">
              <a:xfrm rot="-2058636">
                <a:off x="978" y="2580"/>
                <a:ext cx="235" cy="4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0" name="Rectangle 17"/>
              <p:cNvSpPr>
                <a:spLocks noChangeAspect="1" noChangeArrowheads="1"/>
              </p:cNvSpPr>
              <p:nvPr/>
            </p:nvSpPr>
            <p:spPr bwMode="auto">
              <a:xfrm rot="-2058636">
                <a:off x="1161" y="2922"/>
                <a:ext cx="254" cy="3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1" name="AutoShape 18"/>
              <p:cNvSpPr>
                <a:spLocks noChangeAspect="1" noChangeArrowheads="1"/>
              </p:cNvSpPr>
              <p:nvPr/>
            </p:nvSpPr>
            <p:spPr bwMode="auto">
              <a:xfrm rot="-2058636">
                <a:off x="1048" y="2723"/>
                <a:ext cx="105" cy="203"/>
              </a:xfrm>
              <a:prstGeom prst="roundRect">
                <a:avLst>
                  <a:gd name="adj" fmla="val 4039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2" name="AutoShape 19"/>
              <p:cNvSpPr>
                <a:spLocks noChangeAspect="1" noChangeArrowheads="1"/>
              </p:cNvSpPr>
              <p:nvPr/>
            </p:nvSpPr>
            <p:spPr bwMode="auto">
              <a:xfrm rot="-2058636">
                <a:off x="997" y="2595"/>
                <a:ext cx="105" cy="3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6" name="Group 20"/>
              <p:cNvGrpSpPr>
                <a:grpSpLocks noChangeAspect="1"/>
              </p:cNvGrpSpPr>
              <p:nvPr/>
            </p:nvGrpSpPr>
            <p:grpSpPr bwMode="auto">
              <a:xfrm rot="-2058636">
                <a:off x="1098" y="2869"/>
                <a:ext cx="79" cy="21"/>
                <a:chOff x="3255" y="7316"/>
                <a:chExt cx="114" cy="71"/>
              </a:xfrm>
            </p:grpSpPr>
            <p:sp>
              <p:nvSpPr>
                <p:cNvPr id="21562" name="Arc 21"/>
                <p:cNvSpPr>
                  <a:spLocks noChangeAspect="1"/>
                </p:cNvSpPr>
                <p:nvPr/>
              </p:nvSpPr>
              <p:spPr bwMode="auto">
                <a:xfrm>
                  <a:off x="3255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3" name="Arc 22"/>
                <p:cNvSpPr>
                  <a:spLocks noChangeAspect="1"/>
                </p:cNvSpPr>
                <p:nvPr/>
              </p:nvSpPr>
              <p:spPr bwMode="auto">
                <a:xfrm>
                  <a:off x="3271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4" name="Arc 23"/>
                <p:cNvSpPr>
                  <a:spLocks noChangeAspect="1"/>
                </p:cNvSpPr>
                <p:nvPr/>
              </p:nvSpPr>
              <p:spPr bwMode="auto">
                <a:xfrm>
                  <a:off x="3287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Arc 24"/>
                <p:cNvSpPr>
                  <a:spLocks noChangeAspect="1"/>
                </p:cNvSpPr>
                <p:nvPr/>
              </p:nvSpPr>
              <p:spPr bwMode="auto">
                <a:xfrm>
                  <a:off x="3303" y="7316"/>
                  <a:ext cx="33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Arc 25"/>
                <p:cNvSpPr>
                  <a:spLocks noChangeAspect="1"/>
                </p:cNvSpPr>
                <p:nvPr/>
              </p:nvSpPr>
              <p:spPr bwMode="auto">
                <a:xfrm>
                  <a:off x="3319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Arc 26"/>
                <p:cNvSpPr>
                  <a:spLocks noChangeAspect="1"/>
                </p:cNvSpPr>
                <p:nvPr/>
              </p:nvSpPr>
              <p:spPr bwMode="auto">
                <a:xfrm>
                  <a:off x="3335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Arc 27"/>
                <p:cNvSpPr>
                  <a:spLocks noChangeAspect="1"/>
                </p:cNvSpPr>
                <p:nvPr/>
              </p:nvSpPr>
              <p:spPr bwMode="auto">
                <a:xfrm>
                  <a:off x="3335" y="7316"/>
                  <a:ext cx="34" cy="71"/>
                </a:xfrm>
                <a:custGeom>
                  <a:avLst/>
                  <a:gdLst>
                    <a:gd name="T0" fmla="*/ 0 w 39315"/>
                    <a:gd name="T1" fmla="*/ 0 h 43200"/>
                    <a:gd name="T2" fmla="*/ 0 w 39315"/>
                    <a:gd name="T3" fmla="*/ 0 h 43200"/>
                    <a:gd name="T4" fmla="*/ 0 w 39315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39315"/>
                    <a:gd name="T10" fmla="*/ 0 h 43200"/>
                    <a:gd name="T11" fmla="*/ 39315 w 3931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315" h="43200" fill="none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</a:path>
                    <a:path w="39315" h="43200" stroke="0" extrusionOk="0">
                      <a:moveTo>
                        <a:pt x="39314" y="33958"/>
                      </a:moveTo>
                      <a:cubicBezTo>
                        <a:pt x="35275" y="39749"/>
                        <a:pt x="28660" y="43199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7513" y="-1"/>
                        <a:pt x="33168" y="2424"/>
                        <a:pt x="37245" y="6708"/>
                      </a:cubicBezTo>
                      <a:lnTo>
                        <a:pt x="21600" y="21600"/>
                      </a:lnTo>
                      <a:lnTo>
                        <a:pt x="39314" y="33958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554" name="Line 28"/>
              <p:cNvSpPr>
                <a:spLocks noChangeAspect="1" noChangeShapeType="1"/>
              </p:cNvSpPr>
              <p:nvPr/>
            </p:nvSpPr>
            <p:spPr bwMode="auto">
              <a:xfrm rot="-2058636">
                <a:off x="1440" y="3057"/>
                <a:ext cx="0" cy="7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5" name="Line 29"/>
              <p:cNvSpPr>
                <a:spLocks noChangeAspect="1" noChangeShapeType="1"/>
              </p:cNvSpPr>
              <p:nvPr/>
            </p:nvSpPr>
            <p:spPr bwMode="auto">
              <a:xfrm rot="-2058636">
                <a:off x="1233" y="3195"/>
                <a:ext cx="0" cy="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6" name="AutoShape 30"/>
              <p:cNvSpPr>
                <a:spLocks noChangeAspect="1" noChangeArrowheads="1"/>
              </p:cNvSpPr>
              <p:nvPr/>
            </p:nvSpPr>
            <p:spPr bwMode="auto">
              <a:xfrm rot="-2058636">
                <a:off x="1313" y="3175"/>
                <a:ext cx="132" cy="9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7" name="Rectangle 31"/>
              <p:cNvSpPr>
                <a:spLocks noChangeAspect="1" noChangeArrowheads="1"/>
              </p:cNvSpPr>
              <p:nvPr/>
            </p:nvSpPr>
            <p:spPr bwMode="auto">
              <a:xfrm rot="-2058636">
                <a:off x="1242" y="3233"/>
                <a:ext cx="300" cy="37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8" name="Oval 32"/>
              <p:cNvSpPr>
                <a:spLocks noChangeAspect="1" noChangeArrowheads="1"/>
              </p:cNvSpPr>
              <p:nvPr/>
            </p:nvSpPr>
            <p:spPr bwMode="auto">
              <a:xfrm rot="-2058636">
                <a:off x="1306" y="3133"/>
                <a:ext cx="75" cy="7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59" name="Line 33"/>
              <p:cNvSpPr>
                <a:spLocks noChangeAspect="1" noChangeShapeType="1"/>
              </p:cNvSpPr>
              <p:nvPr/>
            </p:nvSpPr>
            <p:spPr bwMode="auto">
              <a:xfrm rot="-2058636">
                <a:off x="1244" y="2848"/>
                <a:ext cx="0" cy="35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0" name="Freeform 58"/>
              <p:cNvSpPr>
                <a:spLocks noChangeAspect="1"/>
              </p:cNvSpPr>
              <p:nvPr/>
            </p:nvSpPr>
            <p:spPr bwMode="auto">
              <a:xfrm rot="3249602">
                <a:off x="1071" y="2993"/>
                <a:ext cx="330" cy="50"/>
              </a:xfrm>
              <a:custGeom>
                <a:avLst/>
                <a:gdLst>
                  <a:gd name="T0" fmla="*/ 0 w 3728"/>
                  <a:gd name="T1" fmla="*/ 0 h 756"/>
                  <a:gd name="T2" fmla="*/ 0 w 3728"/>
                  <a:gd name="T3" fmla="*/ 0 h 756"/>
                  <a:gd name="T4" fmla="*/ 0 w 3728"/>
                  <a:gd name="T5" fmla="*/ 0 h 756"/>
                  <a:gd name="T6" fmla="*/ 0 w 3728"/>
                  <a:gd name="T7" fmla="*/ 0 h 756"/>
                  <a:gd name="T8" fmla="*/ 0 w 3728"/>
                  <a:gd name="T9" fmla="*/ 0 h 756"/>
                  <a:gd name="T10" fmla="*/ 0 w 3728"/>
                  <a:gd name="T11" fmla="*/ 0 h 756"/>
                  <a:gd name="T12" fmla="*/ 0 w 3728"/>
                  <a:gd name="T13" fmla="*/ 0 h 756"/>
                  <a:gd name="T14" fmla="*/ 0 w 3728"/>
                  <a:gd name="T15" fmla="*/ 0 h 756"/>
                  <a:gd name="T16" fmla="*/ 0 w 3728"/>
                  <a:gd name="T17" fmla="*/ 0 h 756"/>
                  <a:gd name="T18" fmla="*/ 0 w 3728"/>
                  <a:gd name="T19" fmla="*/ 0 h 756"/>
                  <a:gd name="T20" fmla="*/ 0 w 3728"/>
                  <a:gd name="T21" fmla="*/ 0 h 756"/>
                  <a:gd name="T22" fmla="*/ 0 w 3728"/>
                  <a:gd name="T23" fmla="*/ 0 h 756"/>
                  <a:gd name="T24" fmla="*/ 0 w 3728"/>
                  <a:gd name="T25" fmla="*/ 0 h 756"/>
                  <a:gd name="T26" fmla="*/ 0 w 3728"/>
                  <a:gd name="T27" fmla="*/ 0 h 756"/>
                  <a:gd name="T28" fmla="*/ 0 w 3728"/>
                  <a:gd name="T29" fmla="*/ 0 h 756"/>
                  <a:gd name="T30" fmla="*/ 0 w 3728"/>
                  <a:gd name="T31" fmla="*/ 0 h 756"/>
                  <a:gd name="T32" fmla="*/ 0 w 3728"/>
                  <a:gd name="T33" fmla="*/ 0 h 7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8"/>
                  <a:gd name="T52" fmla="*/ 0 h 756"/>
                  <a:gd name="T53" fmla="*/ 3728 w 3728"/>
                  <a:gd name="T54" fmla="*/ 756 h 7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8" h="756">
                    <a:moveTo>
                      <a:pt x="0" y="691"/>
                    </a:moveTo>
                    <a:cubicBezTo>
                      <a:pt x="62" y="353"/>
                      <a:pt x="124" y="15"/>
                      <a:pt x="203" y="16"/>
                    </a:cubicBezTo>
                    <a:cubicBezTo>
                      <a:pt x="282" y="17"/>
                      <a:pt x="388" y="700"/>
                      <a:pt x="473" y="699"/>
                    </a:cubicBezTo>
                    <a:cubicBezTo>
                      <a:pt x="558" y="698"/>
                      <a:pt x="634" y="9"/>
                      <a:pt x="713" y="9"/>
                    </a:cubicBezTo>
                    <a:cubicBezTo>
                      <a:pt x="792" y="9"/>
                      <a:pt x="868" y="695"/>
                      <a:pt x="945" y="699"/>
                    </a:cubicBezTo>
                    <a:cubicBezTo>
                      <a:pt x="1022" y="703"/>
                      <a:pt x="1096" y="31"/>
                      <a:pt x="1178" y="31"/>
                    </a:cubicBezTo>
                    <a:cubicBezTo>
                      <a:pt x="1260" y="31"/>
                      <a:pt x="1361" y="701"/>
                      <a:pt x="1440" y="699"/>
                    </a:cubicBezTo>
                    <a:cubicBezTo>
                      <a:pt x="1519" y="697"/>
                      <a:pt x="1568" y="17"/>
                      <a:pt x="1650" y="16"/>
                    </a:cubicBezTo>
                    <a:cubicBezTo>
                      <a:pt x="1732" y="15"/>
                      <a:pt x="1854" y="693"/>
                      <a:pt x="1935" y="691"/>
                    </a:cubicBezTo>
                    <a:cubicBezTo>
                      <a:pt x="2016" y="689"/>
                      <a:pt x="2057" y="2"/>
                      <a:pt x="2138" y="1"/>
                    </a:cubicBezTo>
                    <a:cubicBezTo>
                      <a:pt x="2219" y="0"/>
                      <a:pt x="2338" y="680"/>
                      <a:pt x="2423" y="684"/>
                    </a:cubicBezTo>
                    <a:cubicBezTo>
                      <a:pt x="2508" y="688"/>
                      <a:pt x="2572" y="24"/>
                      <a:pt x="2648" y="24"/>
                    </a:cubicBezTo>
                    <a:cubicBezTo>
                      <a:pt x="2724" y="24"/>
                      <a:pt x="2810" y="684"/>
                      <a:pt x="2880" y="684"/>
                    </a:cubicBezTo>
                    <a:cubicBezTo>
                      <a:pt x="2950" y="684"/>
                      <a:pt x="2999" y="23"/>
                      <a:pt x="3068" y="24"/>
                    </a:cubicBezTo>
                    <a:cubicBezTo>
                      <a:pt x="3137" y="25"/>
                      <a:pt x="3229" y="626"/>
                      <a:pt x="3293" y="691"/>
                    </a:cubicBezTo>
                    <a:cubicBezTo>
                      <a:pt x="3357" y="756"/>
                      <a:pt x="3378" y="474"/>
                      <a:pt x="3450" y="414"/>
                    </a:cubicBezTo>
                    <a:cubicBezTo>
                      <a:pt x="3522" y="354"/>
                      <a:pt x="3625" y="342"/>
                      <a:pt x="3728" y="331"/>
                    </a:cubicBezTo>
                  </a:path>
                </a:pathLst>
              </a:custGeom>
              <a:noFill/>
              <a:ln w="9525" cap="flat" cmpd="sng">
                <a:solidFill>
                  <a:srgbClr val="000080"/>
                </a:solidFill>
                <a:prstDash val="sysDot"/>
                <a:round/>
                <a:headEnd type="none" w="med" len="med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571" name="Text Box 59"/>
              <p:cNvSpPr txBox="1">
                <a:spLocks noChangeAspect="1" noChangeArrowheads="1"/>
              </p:cNvSpPr>
              <p:nvPr/>
            </p:nvSpPr>
            <p:spPr bwMode="auto">
              <a:xfrm>
                <a:off x="1176" y="3052"/>
                <a:ext cx="7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latin typeface="+mn-lt"/>
                  </a:rPr>
                  <a:t>e</a:t>
                </a:r>
                <a:r>
                  <a:rPr lang="en-US" sz="1200" baseline="30000">
                    <a:latin typeface="+mn-lt"/>
                  </a:rPr>
                  <a:t>–</a:t>
                </a:r>
                <a:endParaRPr lang="ru-RU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21513" name="Oval 7"/>
            <p:cNvSpPr>
              <a:spLocks noChangeAspect="1" noChangeArrowheads="1"/>
            </p:cNvSpPr>
            <p:nvPr/>
          </p:nvSpPr>
          <p:spPr bwMode="auto">
            <a:xfrm rot="-2400000">
              <a:off x="2591" y="1898"/>
              <a:ext cx="442" cy="442"/>
            </a:xfrm>
            <a:prstGeom prst="ellipse">
              <a:avLst/>
            </a:prstGeom>
            <a:solidFill>
              <a:srgbClr val="FFFFFF"/>
            </a:solidFill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4" name="Rectangle 8"/>
            <p:cNvSpPr>
              <a:spLocks noChangeAspect="1" noChangeArrowheads="1"/>
            </p:cNvSpPr>
            <p:nvPr/>
          </p:nvSpPr>
          <p:spPr bwMode="auto">
            <a:xfrm>
              <a:off x="2063" y="2028"/>
              <a:ext cx="179" cy="15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5" name="Oval 10"/>
            <p:cNvSpPr>
              <a:spLocks noChangeAspect="1" noChangeArrowheads="1"/>
            </p:cNvSpPr>
            <p:nvPr/>
          </p:nvSpPr>
          <p:spPr bwMode="auto">
            <a:xfrm rot="-2400000">
              <a:off x="1651" y="1890"/>
              <a:ext cx="442" cy="44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6" name="Rectangle 11"/>
            <p:cNvSpPr>
              <a:spLocks noChangeAspect="1" noChangeArrowheads="1"/>
            </p:cNvSpPr>
            <p:nvPr/>
          </p:nvSpPr>
          <p:spPr bwMode="auto">
            <a:xfrm>
              <a:off x="2241" y="1968"/>
              <a:ext cx="96" cy="2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7" name="Freeform 34"/>
            <p:cNvSpPr>
              <a:spLocks noChangeAspect="1"/>
            </p:cNvSpPr>
            <p:nvPr/>
          </p:nvSpPr>
          <p:spPr bwMode="auto">
            <a:xfrm>
              <a:off x="1174" y="2061"/>
              <a:ext cx="819" cy="637"/>
            </a:xfrm>
            <a:custGeom>
              <a:avLst/>
              <a:gdLst>
                <a:gd name="T0" fmla="*/ 305 w 819"/>
                <a:gd name="T1" fmla="*/ 0 h 637"/>
                <a:gd name="T2" fmla="*/ 0 w 819"/>
                <a:gd name="T3" fmla="*/ 21 h 637"/>
                <a:gd name="T4" fmla="*/ 423 w 819"/>
                <a:gd name="T5" fmla="*/ 42 h 637"/>
                <a:gd name="T6" fmla="*/ 305 w 819"/>
                <a:gd name="T7" fmla="*/ 0 h 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9"/>
                <a:gd name="T13" fmla="*/ 0 h 637"/>
                <a:gd name="T14" fmla="*/ 1563 w 819"/>
                <a:gd name="T15" fmla="*/ 150 h 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9" h="637">
                  <a:moveTo>
                    <a:pt x="595" y="85"/>
                  </a:moveTo>
                  <a:lnTo>
                    <a:pt x="0" y="637"/>
                  </a:lnTo>
                  <a:lnTo>
                    <a:pt x="819" y="0"/>
                  </a:lnTo>
                  <a:lnTo>
                    <a:pt x="595" y="85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37"/>
            <p:cNvGrpSpPr>
              <a:grpSpLocks noChangeAspect="1"/>
            </p:cNvGrpSpPr>
            <p:nvPr/>
          </p:nvGrpSpPr>
          <p:grpSpPr bwMode="auto">
            <a:xfrm>
              <a:off x="2292" y="2037"/>
              <a:ext cx="1" cy="125"/>
              <a:chOff x="6926" y="9156"/>
              <a:chExt cx="2" cy="239"/>
            </a:xfrm>
          </p:grpSpPr>
          <p:sp>
            <p:nvSpPr>
              <p:cNvPr id="21541" name="Line 38"/>
              <p:cNvSpPr>
                <a:spLocks noChangeAspect="1" noChangeShapeType="1"/>
              </p:cNvSpPr>
              <p:nvPr/>
            </p:nvSpPr>
            <p:spPr bwMode="auto">
              <a:xfrm>
                <a:off x="6927" y="9156"/>
                <a:ext cx="1" cy="237"/>
              </a:xfrm>
              <a:prstGeom prst="line">
                <a:avLst/>
              </a:prstGeom>
              <a:noFill/>
              <a:ln w="317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2" name="Line 39"/>
              <p:cNvSpPr>
                <a:spLocks noChangeAspect="1" noChangeShapeType="1"/>
              </p:cNvSpPr>
              <p:nvPr/>
            </p:nvSpPr>
            <p:spPr bwMode="auto">
              <a:xfrm>
                <a:off x="6926" y="9170"/>
                <a:ext cx="1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3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6926" y="9311"/>
                <a:ext cx="1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19" name="Line 42"/>
            <p:cNvSpPr>
              <a:spLocks noChangeAspect="1" noChangeShapeType="1"/>
            </p:cNvSpPr>
            <p:nvPr/>
          </p:nvSpPr>
          <p:spPr bwMode="auto">
            <a:xfrm rot="-2400000">
              <a:off x="2728" y="1882"/>
              <a:ext cx="732" cy="6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45"/>
            <p:cNvGrpSpPr>
              <a:grpSpLocks noChangeAspect="1"/>
            </p:cNvGrpSpPr>
            <p:nvPr/>
          </p:nvGrpSpPr>
          <p:grpSpPr bwMode="auto">
            <a:xfrm>
              <a:off x="3259" y="1458"/>
              <a:ext cx="328" cy="248"/>
              <a:chOff x="7345" y="893"/>
              <a:chExt cx="630" cy="477"/>
            </a:xfrm>
          </p:grpSpPr>
          <p:sp>
            <p:nvSpPr>
              <p:cNvPr id="21539" name="Rectangle 46"/>
              <p:cNvSpPr>
                <a:spLocks noChangeAspect="1" noChangeArrowheads="1"/>
              </p:cNvSpPr>
              <p:nvPr/>
            </p:nvSpPr>
            <p:spPr bwMode="auto">
              <a:xfrm rot="-2400000">
                <a:off x="7345" y="1190"/>
                <a:ext cx="420" cy="1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40" name="Rectangle 47"/>
              <p:cNvSpPr>
                <a:spLocks noChangeAspect="1" noChangeArrowheads="1"/>
              </p:cNvSpPr>
              <p:nvPr/>
            </p:nvSpPr>
            <p:spPr bwMode="auto">
              <a:xfrm rot="-2400000">
                <a:off x="7675" y="893"/>
                <a:ext cx="300" cy="31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1521" name="Rectangle 57"/>
            <p:cNvSpPr>
              <a:spLocks noChangeAspect="1" noChangeArrowheads="1"/>
            </p:cNvSpPr>
            <p:nvPr/>
          </p:nvSpPr>
          <p:spPr bwMode="auto">
            <a:xfrm rot="-1200000">
              <a:off x="2690" y="2116"/>
              <a:ext cx="287" cy="7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20574" name="Text Box 62"/>
            <p:cNvSpPr txBox="1">
              <a:spLocks noChangeAspect="1" noChangeArrowheads="1"/>
            </p:cNvSpPr>
            <p:nvPr/>
          </p:nvSpPr>
          <p:spPr bwMode="auto">
            <a:xfrm>
              <a:off x="295" y="1706"/>
              <a:ext cx="891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n-lt"/>
                </a:rPr>
                <a:t>X-Ray source</a:t>
              </a:r>
              <a:endPara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20575" name="Text Box 63"/>
            <p:cNvSpPr txBox="1">
              <a:spLocks noChangeAspect="1" noChangeArrowheads="1"/>
            </p:cNvSpPr>
            <p:nvPr/>
          </p:nvSpPr>
          <p:spPr bwMode="auto">
            <a:xfrm>
              <a:off x="2552" y="2291"/>
              <a:ext cx="891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+mn-lt"/>
                </a:rPr>
                <a:t>Sample</a:t>
              </a:r>
              <a:endPara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21524" name="Freeform 34"/>
            <p:cNvSpPr>
              <a:spLocks noChangeAspect="1"/>
            </p:cNvSpPr>
            <p:nvPr/>
          </p:nvSpPr>
          <p:spPr bwMode="auto">
            <a:xfrm>
              <a:off x="1771" y="2058"/>
              <a:ext cx="1053" cy="87"/>
            </a:xfrm>
            <a:custGeom>
              <a:avLst/>
              <a:gdLst>
                <a:gd name="T0" fmla="*/ 305 w 1053"/>
                <a:gd name="T1" fmla="*/ 0 h 87"/>
                <a:gd name="T2" fmla="*/ 0 w 1053"/>
                <a:gd name="T3" fmla="*/ 21 h 87"/>
                <a:gd name="T4" fmla="*/ 423 w 1053"/>
                <a:gd name="T5" fmla="*/ 42 h 87"/>
                <a:gd name="T6" fmla="*/ 305 w 1053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87"/>
                <a:gd name="T14" fmla="*/ 1563 w 1053"/>
                <a:gd name="T15" fmla="*/ 150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87">
                  <a:moveTo>
                    <a:pt x="197" y="0"/>
                  </a:moveTo>
                  <a:lnTo>
                    <a:pt x="1053" y="52"/>
                  </a:lnTo>
                  <a:lnTo>
                    <a:pt x="0" y="8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44"/>
            <p:cNvSpPr>
              <a:spLocks noChangeAspect="1" noChangeShapeType="1"/>
            </p:cNvSpPr>
            <p:nvPr/>
          </p:nvSpPr>
          <p:spPr bwMode="auto">
            <a:xfrm rot="5400000">
              <a:off x="2270" y="1238"/>
              <a:ext cx="1" cy="173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Text Box 61"/>
            <p:cNvSpPr txBox="1">
              <a:spLocks noChangeAspect="1" noChangeArrowheads="1"/>
            </p:cNvSpPr>
            <p:nvPr/>
          </p:nvSpPr>
          <p:spPr bwMode="auto">
            <a:xfrm>
              <a:off x="1292" y="1207"/>
              <a:ext cx="1134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dirty="0">
                  <a:solidFill>
                    <a:srgbClr val="A50021"/>
                  </a:solidFill>
                  <a:latin typeface="Calibri" pitchFamily="34" charset="0"/>
                </a:rPr>
                <a:t>Акустический монохроматор в геометрии Брэгга</a:t>
              </a:r>
            </a:p>
          </p:txBody>
        </p:sp>
        <p:sp>
          <p:nvSpPr>
            <p:cNvPr id="21527" name="Line 35"/>
            <p:cNvSpPr>
              <a:spLocks noChangeAspect="1" noChangeShapeType="1"/>
            </p:cNvSpPr>
            <p:nvPr/>
          </p:nvSpPr>
          <p:spPr bwMode="auto">
            <a:xfrm rot="3000000">
              <a:off x="1719" y="1615"/>
              <a:ext cx="0" cy="124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417"/>
            <p:cNvGrpSpPr>
              <a:grpSpLocks/>
            </p:cNvGrpSpPr>
            <p:nvPr/>
          </p:nvGrpSpPr>
          <p:grpSpPr bwMode="auto">
            <a:xfrm>
              <a:off x="1099" y="1806"/>
              <a:ext cx="943" cy="464"/>
              <a:chOff x="1213" y="2274"/>
              <a:chExt cx="943" cy="464"/>
            </a:xfrm>
          </p:grpSpPr>
          <p:sp>
            <p:nvSpPr>
              <p:cNvPr id="21530" name="Rectangle 43"/>
              <p:cNvSpPr>
                <a:spLocks noChangeAspect="1" noChangeArrowheads="1"/>
              </p:cNvSpPr>
              <p:nvPr/>
            </p:nvSpPr>
            <p:spPr bwMode="auto">
              <a:xfrm rot="9600000">
                <a:off x="1782" y="2530"/>
                <a:ext cx="374" cy="43"/>
              </a:xfrm>
              <a:prstGeom prst="rect">
                <a:avLst/>
              </a:prstGeom>
              <a:solidFill>
                <a:srgbClr val="C0C0C0">
                  <a:alpha val="54901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31" name="Freeform 48"/>
              <p:cNvSpPr>
                <a:spLocks noChangeAspect="1"/>
              </p:cNvSpPr>
              <p:nvPr/>
            </p:nvSpPr>
            <p:spPr bwMode="auto">
              <a:xfrm rot="5400000">
                <a:off x="1375" y="2594"/>
                <a:ext cx="150" cy="130"/>
              </a:xfrm>
              <a:custGeom>
                <a:avLst/>
                <a:gdLst>
                  <a:gd name="T0" fmla="*/ 0 w 288"/>
                  <a:gd name="T1" fmla="*/ 1 h 249"/>
                  <a:gd name="T2" fmla="*/ 1 w 288"/>
                  <a:gd name="T3" fmla="*/ 1 h 249"/>
                  <a:gd name="T4" fmla="*/ 1 w 288"/>
                  <a:gd name="T5" fmla="*/ 1 h 249"/>
                  <a:gd name="T6" fmla="*/ 1 w 288"/>
                  <a:gd name="T7" fmla="*/ 0 h 2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249"/>
                  <a:gd name="T14" fmla="*/ 288 w 288"/>
                  <a:gd name="T15" fmla="*/ 249 h 2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249">
                    <a:moveTo>
                      <a:pt x="0" y="249"/>
                    </a:moveTo>
                    <a:cubicBezTo>
                      <a:pt x="38" y="239"/>
                      <a:pt x="184" y="212"/>
                      <a:pt x="231" y="186"/>
                    </a:cubicBezTo>
                    <a:cubicBezTo>
                      <a:pt x="278" y="160"/>
                      <a:pt x="276" y="124"/>
                      <a:pt x="282" y="93"/>
                    </a:cubicBezTo>
                    <a:cubicBezTo>
                      <a:pt x="288" y="62"/>
                      <a:pt x="270" y="19"/>
                      <a:pt x="267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2" name="Freeform 49"/>
              <p:cNvSpPr>
                <a:spLocks noChangeAspect="1"/>
              </p:cNvSpPr>
              <p:nvPr/>
            </p:nvSpPr>
            <p:spPr bwMode="auto">
              <a:xfrm rot="5400000">
                <a:off x="1311" y="2408"/>
                <a:ext cx="241" cy="109"/>
              </a:xfrm>
              <a:custGeom>
                <a:avLst/>
                <a:gdLst>
                  <a:gd name="T0" fmla="*/ 2 w 462"/>
                  <a:gd name="T1" fmla="*/ 1 h 208"/>
                  <a:gd name="T2" fmla="*/ 1 w 462"/>
                  <a:gd name="T3" fmla="*/ 1 h 208"/>
                  <a:gd name="T4" fmla="*/ 1 w 462"/>
                  <a:gd name="T5" fmla="*/ 1 h 208"/>
                  <a:gd name="T6" fmla="*/ 1 w 462"/>
                  <a:gd name="T7" fmla="*/ 1 h 208"/>
                  <a:gd name="T8" fmla="*/ 1 w 462"/>
                  <a:gd name="T9" fmla="*/ 1 h 208"/>
                  <a:gd name="T10" fmla="*/ 1 w 462"/>
                  <a:gd name="T11" fmla="*/ 1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2"/>
                  <a:gd name="T19" fmla="*/ 0 h 208"/>
                  <a:gd name="T20" fmla="*/ 462 w 462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2" h="208">
                    <a:moveTo>
                      <a:pt x="462" y="192"/>
                    </a:moveTo>
                    <a:cubicBezTo>
                      <a:pt x="438" y="200"/>
                      <a:pt x="414" y="208"/>
                      <a:pt x="381" y="192"/>
                    </a:cubicBezTo>
                    <a:cubicBezTo>
                      <a:pt x="348" y="176"/>
                      <a:pt x="307" y="129"/>
                      <a:pt x="264" y="99"/>
                    </a:cubicBezTo>
                    <a:cubicBezTo>
                      <a:pt x="221" y="69"/>
                      <a:pt x="161" y="24"/>
                      <a:pt x="120" y="12"/>
                    </a:cubicBezTo>
                    <a:cubicBezTo>
                      <a:pt x="79" y="0"/>
                      <a:pt x="36" y="14"/>
                      <a:pt x="18" y="27"/>
                    </a:cubicBezTo>
                    <a:cubicBezTo>
                      <a:pt x="0" y="40"/>
                      <a:pt x="6" y="65"/>
                      <a:pt x="12" y="9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Freeform 50"/>
              <p:cNvSpPr>
                <a:spLocks noChangeAspect="1"/>
              </p:cNvSpPr>
              <p:nvPr/>
            </p:nvSpPr>
            <p:spPr bwMode="auto">
              <a:xfrm rot="5400000">
                <a:off x="1200" y="2396"/>
                <a:ext cx="200" cy="174"/>
              </a:xfrm>
              <a:custGeom>
                <a:avLst/>
                <a:gdLst>
                  <a:gd name="T0" fmla="*/ 1 w 384"/>
                  <a:gd name="T1" fmla="*/ 0 h 335"/>
                  <a:gd name="T2" fmla="*/ 1 w 384"/>
                  <a:gd name="T3" fmla="*/ 1 h 335"/>
                  <a:gd name="T4" fmla="*/ 1 w 384"/>
                  <a:gd name="T5" fmla="*/ 1 h 335"/>
                  <a:gd name="T6" fmla="*/ 1 w 384"/>
                  <a:gd name="T7" fmla="*/ 1 h 335"/>
                  <a:gd name="T8" fmla="*/ 1 w 384"/>
                  <a:gd name="T9" fmla="*/ 1 h 335"/>
                  <a:gd name="T10" fmla="*/ 1 w 384"/>
                  <a:gd name="T11" fmla="*/ 1 h 335"/>
                  <a:gd name="T12" fmla="*/ 0 w 384"/>
                  <a:gd name="T13" fmla="*/ 1 h 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4"/>
                  <a:gd name="T22" fmla="*/ 0 h 335"/>
                  <a:gd name="T23" fmla="*/ 384 w 384"/>
                  <a:gd name="T24" fmla="*/ 335 h 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4" h="335">
                    <a:moveTo>
                      <a:pt x="384" y="0"/>
                    </a:moveTo>
                    <a:cubicBezTo>
                      <a:pt x="365" y="5"/>
                      <a:pt x="347" y="10"/>
                      <a:pt x="330" y="24"/>
                    </a:cubicBezTo>
                    <a:cubicBezTo>
                      <a:pt x="313" y="38"/>
                      <a:pt x="291" y="58"/>
                      <a:pt x="279" y="87"/>
                    </a:cubicBezTo>
                    <a:cubicBezTo>
                      <a:pt x="267" y="116"/>
                      <a:pt x="272" y="165"/>
                      <a:pt x="258" y="201"/>
                    </a:cubicBezTo>
                    <a:cubicBezTo>
                      <a:pt x="244" y="237"/>
                      <a:pt x="227" y="282"/>
                      <a:pt x="192" y="303"/>
                    </a:cubicBezTo>
                    <a:cubicBezTo>
                      <a:pt x="157" y="324"/>
                      <a:pt x="80" y="335"/>
                      <a:pt x="48" y="324"/>
                    </a:cubicBezTo>
                    <a:cubicBezTo>
                      <a:pt x="16" y="313"/>
                      <a:pt x="8" y="273"/>
                      <a:pt x="0" y="234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4" name="Oval 51"/>
              <p:cNvSpPr>
                <a:spLocks noChangeAspect="1" noChangeArrowheads="1"/>
              </p:cNvSpPr>
              <p:nvPr/>
            </p:nvSpPr>
            <p:spPr bwMode="auto">
              <a:xfrm rot="5400000">
                <a:off x="1248" y="2278"/>
                <a:ext cx="195" cy="1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35" name="Freeform 52"/>
              <p:cNvSpPr>
                <a:spLocks noChangeAspect="1"/>
              </p:cNvSpPr>
              <p:nvPr/>
            </p:nvSpPr>
            <p:spPr bwMode="auto">
              <a:xfrm rot="5400000">
                <a:off x="1581" y="2602"/>
                <a:ext cx="70" cy="201"/>
              </a:xfrm>
              <a:custGeom>
                <a:avLst/>
                <a:gdLst>
                  <a:gd name="T0" fmla="*/ 1 w 134"/>
                  <a:gd name="T1" fmla="*/ 1 h 387"/>
                  <a:gd name="T2" fmla="*/ 1 w 134"/>
                  <a:gd name="T3" fmla="*/ 1 h 387"/>
                  <a:gd name="T4" fmla="*/ 1 w 134"/>
                  <a:gd name="T5" fmla="*/ 1 h 387"/>
                  <a:gd name="T6" fmla="*/ 1 w 134"/>
                  <a:gd name="T7" fmla="*/ 1 h 387"/>
                  <a:gd name="T8" fmla="*/ 1 w 134"/>
                  <a:gd name="T9" fmla="*/ 1 h 387"/>
                  <a:gd name="T10" fmla="*/ 0 w 134"/>
                  <a:gd name="T11" fmla="*/ 1 h 3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87"/>
                  <a:gd name="T20" fmla="*/ 134 w 134"/>
                  <a:gd name="T21" fmla="*/ 387 h 3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87">
                    <a:moveTo>
                      <a:pt x="108" y="387"/>
                    </a:moveTo>
                    <a:cubicBezTo>
                      <a:pt x="98" y="356"/>
                      <a:pt x="88" y="325"/>
                      <a:pt x="90" y="294"/>
                    </a:cubicBezTo>
                    <a:cubicBezTo>
                      <a:pt x="92" y="263"/>
                      <a:pt x="117" y="232"/>
                      <a:pt x="123" y="198"/>
                    </a:cubicBezTo>
                    <a:cubicBezTo>
                      <a:pt x="129" y="164"/>
                      <a:pt x="134" y="121"/>
                      <a:pt x="129" y="90"/>
                    </a:cubicBezTo>
                    <a:cubicBezTo>
                      <a:pt x="124" y="59"/>
                      <a:pt x="111" y="24"/>
                      <a:pt x="90" y="12"/>
                    </a:cubicBezTo>
                    <a:cubicBezTo>
                      <a:pt x="69" y="0"/>
                      <a:pt x="34" y="9"/>
                      <a:pt x="0" y="18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6" name="Freeform 53"/>
              <p:cNvSpPr>
                <a:spLocks noChangeAspect="1"/>
              </p:cNvSpPr>
              <p:nvPr/>
            </p:nvSpPr>
            <p:spPr bwMode="auto">
              <a:xfrm rot="5400000">
                <a:off x="1545" y="2568"/>
                <a:ext cx="127" cy="182"/>
              </a:xfrm>
              <a:custGeom>
                <a:avLst/>
                <a:gdLst>
                  <a:gd name="T0" fmla="*/ 1 w 243"/>
                  <a:gd name="T1" fmla="*/ 1 h 351"/>
                  <a:gd name="T2" fmla="*/ 1 w 243"/>
                  <a:gd name="T3" fmla="*/ 1 h 351"/>
                  <a:gd name="T4" fmla="*/ 1 w 243"/>
                  <a:gd name="T5" fmla="*/ 1 h 351"/>
                  <a:gd name="T6" fmla="*/ 1 w 243"/>
                  <a:gd name="T7" fmla="*/ 1 h 351"/>
                  <a:gd name="T8" fmla="*/ 1 w 243"/>
                  <a:gd name="T9" fmla="*/ 1 h 351"/>
                  <a:gd name="T10" fmla="*/ 1 w 243"/>
                  <a:gd name="T11" fmla="*/ 0 h 3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3"/>
                  <a:gd name="T19" fmla="*/ 0 h 351"/>
                  <a:gd name="T20" fmla="*/ 243 w 243"/>
                  <a:gd name="T21" fmla="*/ 351 h 3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3" h="351">
                    <a:moveTo>
                      <a:pt x="243" y="351"/>
                    </a:moveTo>
                    <a:cubicBezTo>
                      <a:pt x="238" y="334"/>
                      <a:pt x="233" y="318"/>
                      <a:pt x="210" y="301"/>
                    </a:cubicBezTo>
                    <a:cubicBezTo>
                      <a:pt x="188" y="285"/>
                      <a:pt x="141" y="281"/>
                      <a:pt x="110" y="255"/>
                    </a:cubicBezTo>
                    <a:cubicBezTo>
                      <a:pt x="78" y="228"/>
                      <a:pt x="38" y="180"/>
                      <a:pt x="21" y="146"/>
                    </a:cubicBezTo>
                    <a:cubicBezTo>
                      <a:pt x="4" y="112"/>
                      <a:pt x="0" y="75"/>
                      <a:pt x="9" y="51"/>
                    </a:cubicBezTo>
                    <a:cubicBezTo>
                      <a:pt x="18" y="27"/>
                      <a:pt x="61" y="11"/>
                      <a:pt x="75" y="0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Rectangle 54"/>
              <p:cNvSpPr>
                <a:spLocks noChangeAspect="1" noChangeArrowheads="1"/>
              </p:cNvSpPr>
              <p:nvPr/>
            </p:nvSpPr>
            <p:spPr bwMode="auto">
              <a:xfrm rot="9600000">
                <a:off x="1592" y="2634"/>
                <a:ext cx="207" cy="3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38" name="Freeform 55"/>
              <p:cNvSpPr>
                <a:spLocks noChangeAspect="1"/>
              </p:cNvSpPr>
              <p:nvPr/>
            </p:nvSpPr>
            <p:spPr bwMode="auto">
              <a:xfrm>
                <a:off x="1296" y="2339"/>
                <a:ext cx="111" cy="62"/>
              </a:xfrm>
              <a:custGeom>
                <a:avLst/>
                <a:gdLst>
                  <a:gd name="T0" fmla="*/ 0 w 1470"/>
                  <a:gd name="T1" fmla="*/ 0 h 1719"/>
                  <a:gd name="T2" fmla="*/ 0 w 1470"/>
                  <a:gd name="T3" fmla="*/ 0 h 1719"/>
                  <a:gd name="T4" fmla="*/ 0 w 1470"/>
                  <a:gd name="T5" fmla="*/ 0 h 1719"/>
                  <a:gd name="T6" fmla="*/ 0 w 1470"/>
                  <a:gd name="T7" fmla="*/ 0 h 17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0"/>
                  <a:gd name="T13" fmla="*/ 0 h 1719"/>
                  <a:gd name="T14" fmla="*/ 1470 w 1470"/>
                  <a:gd name="T15" fmla="*/ 1719 h 17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0" h="1719">
                    <a:moveTo>
                      <a:pt x="0" y="962"/>
                    </a:moveTo>
                    <a:cubicBezTo>
                      <a:pt x="154" y="481"/>
                      <a:pt x="308" y="0"/>
                      <a:pt x="480" y="107"/>
                    </a:cubicBezTo>
                    <a:cubicBezTo>
                      <a:pt x="652" y="214"/>
                      <a:pt x="870" y="1495"/>
                      <a:pt x="1035" y="1607"/>
                    </a:cubicBezTo>
                    <a:cubicBezTo>
                      <a:pt x="1200" y="1719"/>
                      <a:pt x="1335" y="1250"/>
                      <a:pt x="1470" y="78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 Box 63"/>
            <p:cNvSpPr txBox="1">
              <a:spLocks noChangeAspect="1" noChangeArrowheads="1"/>
            </p:cNvSpPr>
            <p:nvPr/>
          </p:nvSpPr>
          <p:spPr bwMode="auto">
            <a:xfrm>
              <a:off x="2748" y="2061"/>
              <a:ext cx="18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>
                  <a:solidFill>
                    <a:srgbClr val="0404F6"/>
                  </a:solidFill>
                  <a:latin typeface="+mn-lt"/>
                </a:rPr>
                <a:t>?</a:t>
              </a:r>
              <a:endParaRPr lang="ru-RU" sz="1600" b="1" i="1">
                <a:solidFill>
                  <a:srgbClr val="0404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pic>
        <p:nvPicPr>
          <p:cNvPr id="183" name="Рисунок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536" cy="284501"/>
          </a:xfrm>
          <a:prstGeom prst="rect">
            <a:avLst/>
          </a:prstGeom>
        </p:spPr>
      </p:pic>
      <p:sp>
        <p:nvSpPr>
          <p:cNvPr id="184" name="Номер слайда 15"/>
          <p:cNvSpPr txBox="1">
            <a:spLocks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81C9C-C3FB-42D6-BFD9-FBC2A96376A3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5" name="Freeform 10"/>
          <p:cNvSpPr>
            <a:spLocks/>
          </p:cNvSpPr>
          <p:nvPr/>
        </p:nvSpPr>
        <p:spPr bwMode="auto">
          <a:xfrm>
            <a:off x="1465959" y="4380508"/>
            <a:ext cx="1536700" cy="900112"/>
          </a:xfrm>
          <a:custGeom>
            <a:avLst/>
            <a:gdLst>
              <a:gd name="T0" fmla="*/ 2147483647 w 1478"/>
              <a:gd name="T1" fmla="*/ 2147483647 h 567"/>
              <a:gd name="T2" fmla="*/ 2147483647 w 1478"/>
              <a:gd name="T3" fmla="*/ 2147483647 h 567"/>
              <a:gd name="T4" fmla="*/ 0 w 1478"/>
              <a:gd name="T5" fmla="*/ 0 h 567"/>
              <a:gd name="T6" fmla="*/ 2147483647 w 1478"/>
              <a:gd name="T7" fmla="*/ 2147483647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567"/>
              <a:gd name="T14" fmla="*/ 904 w 1478"/>
              <a:gd name="T15" fmla="*/ 920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567">
                <a:moveTo>
                  <a:pt x="1471" y="357"/>
                </a:moveTo>
                <a:lnTo>
                  <a:pt x="1478" y="0"/>
                </a:lnTo>
                <a:lnTo>
                  <a:pt x="0" y="567"/>
                </a:lnTo>
                <a:lnTo>
                  <a:pt x="1471" y="357"/>
                </a:lnTo>
                <a:close/>
              </a:path>
            </a:pathLst>
          </a:custGeom>
          <a:solidFill>
            <a:srgbClr val="FF6600">
              <a:alpha val="72156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86" name="AutoShape 11"/>
          <p:cNvSpPr>
            <a:spLocks noChangeArrowheads="1"/>
          </p:cNvSpPr>
          <p:nvPr/>
        </p:nvSpPr>
        <p:spPr bwMode="auto">
          <a:xfrm rot="-2038557">
            <a:off x="1943796" y="4812308"/>
            <a:ext cx="204788" cy="115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296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7" name="AutoShape 12"/>
          <p:cNvSpPr>
            <a:spLocks noChangeArrowheads="1"/>
          </p:cNvSpPr>
          <p:nvPr/>
        </p:nvSpPr>
        <p:spPr bwMode="auto">
          <a:xfrm rot="21000000" flipV="1">
            <a:off x="2053334" y="5131395"/>
            <a:ext cx="204787" cy="117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296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8" name="Text Box 170"/>
          <p:cNvSpPr txBox="1">
            <a:spLocks noChangeArrowheads="1"/>
          </p:cNvSpPr>
          <p:nvPr/>
        </p:nvSpPr>
        <p:spPr bwMode="auto">
          <a:xfrm>
            <a:off x="251520" y="3945533"/>
            <a:ext cx="187220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450"/>
              </a:spcBef>
            </a:pPr>
            <a:r>
              <a:rPr lang="en-GB" altLang="ru-RU" sz="1600" b="1" dirty="0" smtClean="0"/>
              <a:t>Divergent monochromatic X-Ray beam</a:t>
            </a:r>
            <a:endParaRPr lang="en-GB" altLang="ru-RU" sz="1600" b="1" dirty="0"/>
          </a:p>
        </p:txBody>
      </p:sp>
      <p:sp>
        <p:nvSpPr>
          <p:cNvPr id="189" name="Line 171"/>
          <p:cNvSpPr>
            <a:spLocks noChangeShapeType="1"/>
          </p:cNvSpPr>
          <p:nvPr/>
        </p:nvSpPr>
        <p:spPr bwMode="auto">
          <a:xfrm>
            <a:off x="1083371" y="4569420"/>
            <a:ext cx="333375" cy="520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190" name="AutoShape 19"/>
          <p:cNvSpPr>
            <a:spLocks noChangeArrowheads="1"/>
          </p:cNvSpPr>
          <p:nvPr/>
        </p:nvSpPr>
        <p:spPr bwMode="auto">
          <a:xfrm>
            <a:off x="1272284" y="5064720"/>
            <a:ext cx="420687" cy="393700"/>
          </a:xfrm>
          <a:prstGeom prst="sun">
            <a:avLst>
              <a:gd name="adj" fmla="val 33537"/>
            </a:avLst>
          </a:prstGeom>
          <a:solidFill>
            <a:srgbClr val="FF0000"/>
          </a:solidFill>
          <a:ln w="12700" algn="ctr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 altLang="ru-RU"/>
          </a:p>
        </p:txBody>
      </p:sp>
      <p:sp>
        <p:nvSpPr>
          <p:cNvPr id="191" name="Freeform 80"/>
          <p:cNvSpPr>
            <a:spLocks/>
          </p:cNvSpPr>
          <p:nvPr/>
        </p:nvSpPr>
        <p:spPr bwMode="auto">
          <a:xfrm rot="-1098788">
            <a:off x="4734621" y="4713070"/>
            <a:ext cx="2152650" cy="371513"/>
          </a:xfrm>
          <a:custGeom>
            <a:avLst/>
            <a:gdLst>
              <a:gd name="T0" fmla="*/ 0 w 1356"/>
              <a:gd name="T1" fmla="*/ 2147483647 h 93"/>
              <a:gd name="T2" fmla="*/ 2147483647 w 1356"/>
              <a:gd name="T3" fmla="*/ 2147483647 h 93"/>
              <a:gd name="T4" fmla="*/ 2147483647 w 1356"/>
              <a:gd name="T5" fmla="*/ 2147483647 h 93"/>
              <a:gd name="T6" fmla="*/ 2147483647 w 1356"/>
              <a:gd name="T7" fmla="*/ 2147483647 h 93"/>
              <a:gd name="T8" fmla="*/ 2147483647 w 1356"/>
              <a:gd name="T9" fmla="*/ 2147483647 h 93"/>
              <a:gd name="T10" fmla="*/ 2147483647 w 1356"/>
              <a:gd name="T11" fmla="*/ 2147483647 h 93"/>
              <a:gd name="T12" fmla="*/ 2147483647 w 1356"/>
              <a:gd name="T13" fmla="*/ 2147483647 h 93"/>
              <a:gd name="T14" fmla="*/ 2147483647 w 1356"/>
              <a:gd name="T15" fmla="*/ 2147483647 h 93"/>
              <a:gd name="T16" fmla="*/ 2147483647 w 1356"/>
              <a:gd name="T17" fmla="*/ 2147483647 h 93"/>
              <a:gd name="T18" fmla="*/ 2147483647 w 1356"/>
              <a:gd name="T19" fmla="*/ 2147483647 h 93"/>
              <a:gd name="T20" fmla="*/ 2147483647 w 1356"/>
              <a:gd name="T21" fmla="*/ 2147483647 h 93"/>
              <a:gd name="T22" fmla="*/ 2147483647 w 1356"/>
              <a:gd name="T23" fmla="*/ 2147483647 h 93"/>
              <a:gd name="T24" fmla="*/ 2147483647 w 1356"/>
              <a:gd name="T25" fmla="*/ 2147483647 h 93"/>
              <a:gd name="T26" fmla="*/ 2147483647 w 1356"/>
              <a:gd name="T27" fmla="*/ 2147483647 h 93"/>
              <a:gd name="T28" fmla="*/ 2147483647 w 1356"/>
              <a:gd name="T29" fmla="*/ 2147483647 h 93"/>
              <a:gd name="T30" fmla="*/ 2147483647 w 1356"/>
              <a:gd name="T31" fmla="*/ 2147483647 h 93"/>
              <a:gd name="T32" fmla="*/ 2147483647 w 1356"/>
              <a:gd name="T33" fmla="*/ 2147483647 h 93"/>
              <a:gd name="T34" fmla="*/ 2147483647 w 1356"/>
              <a:gd name="T35" fmla="*/ 2147483647 h 93"/>
              <a:gd name="T36" fmla="*/ 2147483647 w 1356"/>
              <a:gd name="T37" fmla="*/ 2147483647 h 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56"/>
              <a:gd name="T58" fmla="*/ 0 h 93"/>
              <a:gd name="T59" fmla="*/ 1356 w 1356"/>
              <a:gd name="T60" fmla="*/ 93 h 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56" h="93">
                <a:moveTo>
                  <a:pt x="0" y="59"/>
                </a:moveTo>
                <a:cubicBezTo>
                  <a:pt x="9" y="51"/>
                  <a:pt x="33" y="0"/>
                  <a:pt x="55" y="5"/>
                </a:cubicBezTo>
                <a:cubicBezTo>
                  <a:pt x="77" y="10"/>
                  <a:pt x="106" y="89"/>
                  <a:pt x="131" y="89"/>
                </a:cubicBezTo>
                <a:cubicBezTo>
                  <a:pt x="157" y="89"/>
                  <a:pt x="182" y="5"/>
                  <a:pt x="208" y="5"/>
                </a:cubicBezTo>
                <a:cubicBezTo>
                  <a:pt x="233" y="5"/>
                  <a:pt x="259" y="89"/>
                  <a:pt x="284" y="89"/>
                </a:cubicBezTo>
                <a:cubicBezTo>
                  <a:pt x="310" y="89"/>
                  <a:pt x="335" y="5"/>
                  <a:pt x="361" y="5"/>
                </a:cubicBezTo>
                <a:cubicBezTo>
                  <a:pt x="386" y="5"/>
                  <a:pt x="411" y="89"/>
                  <a:pt x="437" y="89"/>
                </a:cubicBezTo>
                <a:cubicBezTo>
                  <a:pt x="462" y="89"/>
                  <a:pt x="487" y="5"/>
                  <a:pt x="513" y="5"/>
                </a:cubicBezTo>
                <a:cubicBezTo>
                  <a:pt x="539" y="5"/>
                  <a:pt x="564" y="89"/>
                  <a:pt x="589" y="89"/>
                </a:cubicBezTo>
                <a:cubicBezTo>
                  <a:pt x="615" y="89"/>
                  <a:pt x="640" y="5"/>
                  <a:pt x="666" y="5"/>
                </a:cubicBezTo>
                <a:cubicBezTo>
                  <a:pt x="691" y="5"/>
                  <a:pt x="717" y="89"/>
                  <a:pt x="742" y="89"/>
                </a:cubicBezTo>
                <a:cubicBezTo>
                  <a:pt x="767" y="89"/>
                  <a:pt x="793" y="5"/>
                  <a:pt x="818" y="5"/>
                </a:cubicBezTo>
                <a:cubicBezTo>
                  <a:pt x="843" y="5"/>
                  <a:pt x="869" y="89"/>
                  <a:pt x="895" y="89"/>
                </a:cubicBezTo>
                <a:cubicBezTo>
                  <a:pt x="920" y="89"/>
                  <a:pt x="945" y="5"/>
                  <a:pt x="971" y="5"/>
                </a:cubicBezTo>
                <a:cubicBezTo>
                  <a:pt x="996" y="5"/>
                  <a:pt x="1022" y="89"/>
                  <a:pt x="1047" y="89"/>
                </a:cubicBezTo>
                <a:cubicBezTo>
                  <a:pt x="1073" y="89"/>
                  <a:pt x="1098" y="5"/>
                  <a:pt x="1124" y="5"/>
                </a:cubicBezTo>
                <a:cubicBezTo>
                  <a:pt x="1149" y="5"/>
                  <a:pt x="1179" y="86"/>
                  <a:pt x="1200" y="89"/>
                </a:cubicBezTo>
                <a:cubicBezTo>
                  <a:pt x="1220" y="93"/>
                  <a:pt x="1221" y="35"/>
                  <a:pt x="1247" y="26"/>
                </a:cubicBezTo>
                <a:cubicBezTo>
                  <a:pt x="1273" y="17"/>
                  <a:pt x="1333" y="33"/>
                  <a:pt x="1356" y="35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92" name="Text Box 170"/>
          <p:cNvSpPr txBox="1">
            <a:spLocks noChangeArrowheads="1"/>
          </p:cNvSpPr>
          <p:nvPr/>
        </p:nvSpPr>
        <p:spPr bwMode="auto">
          <a:xfrm>
            <a:off x="6403084" y="3772495"/>
            <a:ext cx="1511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450"/>
              </a:spcBef>
            </a:pPr>
            <a:r>
              <a:rPr lang="ru-RU" altLang="ru-RU" sz="1600" b="1"/>
              <a:t>Детектор</a:t>
            </a:r>
          </a:p>
        </p:txBody>
      </p:sp>
      <p:sp>
        <p:nvSpPr>
          <p:cNvPr id="193" name="AutoShape 82"/>
          <p:cNvSpPr>
            <a:spLocks noChangeArrowheads="1"/>
          </p:cNvSpPr>
          <p:nvPr/>
        </p:nvSpPr>
        <p:spPr bwMode="auto">
          <a:xfrm rot="4425749">
            <a:off x="6805530" y="4189214"/>
            <a:ext cx="458757" cy="504825"/>
          </a:xfrm>
          <a:prstGeom prst="can">
            <a:avLst>
              <a:gd name="adj" fmla="val 15019"/>
            </a:avLst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lIns="90000" tIns="46800" rIns="90000" bIns="46800" anchor="ctr">
            <a:spAutoFit/>
          </a:bodyPr>
          <a:lstStyle/>
          <a:p>
            <a:endParaRPr lang="ru-RU" altLang="ru-RU"/>
          </a:p>
        </p:txBody>
      </p:sp>
      <p:sp>
        <p:nvSpPr>
          <p:cNvPr id="194" name="Text Box 170"/>
          <p:cNvSpPr txBox="1">
            <a:spLocks noChangeArrowheads="1"/>
          </p:cNvSpPr>
          <p:nvPr/>
        </p:nvSpPr>
        <p:spPr bwMode="auto">
          <a:xfrm>
            <a:off x="4017964" y="5745758"/>
            <a:ext cx="167233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450"/>
              </a:spcBef>
            </a:pPr>
            <a:r>
              <a:rPr lang="en-US" altLang="ru-RU" sz="1600" b="1" dirty="0" smtClean="0"/>
              <a:t>Sample</a:t>
            </a:r>
            <a:endParaRPr lang="ru-RU" altLang="ru-RU" sz="1600" b="1" dirty="0"/>
          </a:p>
        </p:txBody>
      </p:sp>
      <p:grpSp>
        <p:nvGrpSpPr>
          <p:cNvPr id="20" name="Group 80"/>
          <p:cNvGrpSpPr>
            <a:grpSpLocks/>
          </p:cNvGrpSpPr>
          <p:nvPr/>
        </p:nvGrpSpPr>
        <p:grpSpPr bwMode="auto">
          <a:xfrm>
            <a:off x="3068562" y="4601170"/>
            <a:ext cx="3484204" cy="1033463"/>
            <a:chOff x="2074" y="2620"/>
            <a:chExt cx="2242" cy="651"/>
          </a:xfrm>
        </p:grpSpPr>
        <p:sp>
          <p:nvSpPr>
            <p:cNvPr id="196" name="Line 18"/>
            <p:cNvSpPr>
              <a:spLocks noChangeShapeType="1"/>
            </p:cNvSpPr>
            <p:nvPr/>
          </p:nvSpPr>
          <p:spPr bwMode="auto">
            <a:xfrm>
              <a:off x="2074" y="2620"/>
              <a:ext cx="1117" cy="415"/>
            </a:xfrm>
            <a:prstGeom prst="line">
              <a:avLst/>
            </a:prstGeom>
            <a:noFill/>
            <a:ln w="349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197" name="Rectangle 79"/>
            <p:cNvSpPr>
              <a:spLocks noChangeArrowheads="1"/>
            </p:cNvSpPr>
            <p:nvPr/>
          </p:nvSpPr>
          <p:spPr bwMode="auto">
            <a:xfrm rot="1200000">
              <a:off x="3156" y="3190"/>
              <a:ext cx="1160" cy="81"/>
            </a:xfrm>
            <a:prstGeom prst="rect">
              <a:avLst/>
            </a:prstGeom>
            <a:noFill/>
            <a:ln w="28575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3001071" y="3942358"/>
            <a:ext cx="257175" cy="1533525"/>
            <a:chOff x="3191" y="642"/>
            <a:chExt cx="301" cy="1632"/>
          </a:xfrm>
        </p:grpSpPr>
        <p:sp>
          <p:nvSpPr>
            <p:cNvPr id="199" name="Freeform 60"/>
            <p:cNvSpPr>
              <a:spLocks/>
            </p:cNvSpPr>
            <p:nvPr/>
          </p:nvSpPr>
          <p:spPr bwMode="auto">
            <a:xfrm>
              <a:off x="3192" y="642"/>
              <a:ext cx="300" cy="1632"/>
            </a:xfrm>
            <a:custGeom>
              <a:avLst/>
              <a:gdLst>
                <a:gd name="T0" fmla="*/ 0 w 300"/>
                <a:gd name="T1" fmla="*/ 30 h 1632"/>
                <a:gd name="T2" fmla="*/ 0 w 300"/>
                <a:gd name="T3" fmla="*/ 1614 h 1632"/>
                <a:gd name="T4" fmla="*/ 48 w 300"/>
                <a:gd name="T5" fmla="*/ 1584 h 1632"/>
                <a:gd name="T6" fmla="*/ 78 w 300"/>
                <a:gd name="T7" fmla="*/ 1620 h 1632"/>
                <a:gd name="T8" fmla="*/ 120 w 300"/>
                <a:gd name="T9" fmla="*/ 1590 h 1632"/>
                <a:gd name="T10" fmla="*/ 168 w 300"/>
                <a:gd name="T11" fmla="*/ 1632 h 1632"/>
                <a:gd name="T12" fmla="*/ 222 w 300"/>
                <a:gd name="T13" fmla="*/ 1590 h 1632"/>
                <a:gd name="T14" fmla="*/ 252 w 300"/>
                <a:gd name="T15" fmla="*/ 1626 h 1632"/>
                <a:gd name="T16" fmla="*/ 300 w 300"/>
                <a:gd name="T17" fmla="*/ 1608 h 1632"/>
                <a:gd name="T18" fmla="*/ 300 w 300"/>
                <a:gd name="T19" fmla="*/ 18 h 1632"/>
                <a:gd name="T20" fmla="*/ 222 w 300"/>
                <a:gd name="T21" fmla="*/ 30 h 1632"/>
                <a:gd name="T22" fmla="*/ 192 w 300"/>
                <a:gd name="T23" fmla="*/ 0 h 1632"/>
                <a:gd name="T24" fmla="*/ 138 w 300"/>
                <a:gd name="T25" fmla="*/ 36 h 1632"/>
                <a:gd name="T26" fmla="*/ 84 w 300"/>
                <a:gd name="T27" fmla="*/ 6 h 1632"/>
                <a:gd name="T28" fmla="*/ 60 w 300"/>
                <a:gd name="T29" fmla="*/ 42 h 1632"/>
                <a:gd name="T30" fmla="*/ 0 w 300"/>
                <a:gd name="T31" fmla="*/ 30 h 16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1632"/>
                <a:gd name="T50" fmla="*/ 300 w 300"/>
                <a:gd name="T51" fmla="*/ 1632 h 16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1632">
                  <a:moveTo>
                    <a:pt x="0" y="30"/>
                  </a:moveTo>
                  <a:lnTo>
                    <a:pt x="0" y="1614"/>
                  </a:lnTo>
                  <a:lnTo>
                    <a:pt x="48" y="1584"/>
                  </a:lnTo>
                  <a:lnTo>
                    <a:pt x="78" y="1620"/>
                  </a:lnTo>
                  <a:lnTo>
                    <a:pt x="120" y="1590"/>
                  </a:lnTo>
                  <a:lnTo>
                    <a:pt x="168" y="1632"/>
                  </a:lnTo>
                  <a:lnTo>
                    <a:pt x="222" y="1590"/>
                  </a:lnTo>
                  <a:lnTo>
                    <a:pt x="252" y="1626"/>
                  </a:lnTo>
                  <a:lnTo>
                    <a:pt x="300" y="1608"/>
                  </a:lnTo>
                  <a:lnTo>
                    <a:pt x="300" y="18"/>
                  </a:lnTo>
                  <a:lnTo>
                    <a:pt x="222" y="30"/>
                  </a:lnTo>
                  <a:lnTo>
                    <a:pt x="192" y="0"/>
                  </a:lnTo>
                  <a:lnTo>
                    <a:pt x="138" y="36"/>
                  </a:lnTo>
                  <a:lnTo>
                    <a:pt x="84" y="6"/>
                  </a:lnTo>
                  <a:lnTo>
                    <a:pt x="60" y="42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5400000" scaled="1"/>
            </a:gra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grpSp>
          <p:nvGrpSpPr>
            <p:cNvPr id="22" name="Group 61"/>
            <p:cNvGrpSpPr>
              <a:grpSpLocks/>
            </p:cNvGrpSpPr>
            <p:nvPr/>
          </p:nvGrpSpPr>
          <p:grpSpPr bwMode="auto">
            <a:xfrm>
              <a:off x="3191" y="768"/>
              <a:ext cx="288" cy="1360"/>
              <a:chOff x="3173" y="762"/>
              <a:chExt cx="288" cy="1360"/>
            </a:xfrm>
          </p:grpSpPr>
          <p:sp>
            <p:nvSpPr>
              <p:cNvPr id="201" name="Line 62"/>
              <p:cNvSpPr>
                <a:spLocks noChangeShapeType="1"/>
              </p:cNvSpPr>
              <p:nvPr/>
            </p:nvSpPr>
            <p:spPr bwMode="auto">
              <a:xfrm>
                <a:off x="3173" y="76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2" name="Line 63"/>
              <p:cNvSpPr>
                <a:spLocks noChangeShapeType="1"/>
              </p:cNvSpPr>
              <p:nvPr/>
            </p:nvSpPr>
            <p:spPr bwMode="auto">
              <a:xfrm>
                <a:off x="3173" y="89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3" name="Line 64"/>
              <p:cNvSpPr>
                <a:spLocks noChangeShapeType="1"/>
              </p:cNvSpPr>
              <p:nvPr/>
            </p:nvSpPr>
            <p:spPr bwMode="auto">
              <a:xfrm>
                <a:off x="3173" y="103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4" name="Line 65"/>
              <p:cNvSpPr>
                <a:spLocks noChangeShapeType="1"/>
              </p:cNvSpPr>
              <p:nvPr/>
            </p:nvSpPr>
            <p:spPr bwMode="auto">
              <a:xfrm>
                <a:off x="3173" y="117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5" name="Line 66"/>
              <p:cNvSpPr>
                <a:spLocks noChangeShapeType="1"/>
              </p:cNvSpPr>
              <p:nvPr/>
            </p:nvSpPr>
            <p:spPr bwMode="auto">
              <a:xfrm>
                <a:off x="3173" y="130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6" name="Line 67"/>
              <p:cNvSpPr>
                <a:spLocks noChangeShapeType="1"/>
              </p:cNvSpPr>
              <p:nvPr/>
            </p:nvSpPr>
            <p:spPr bwMode="auto">
              <a:xfrm>
                <a:off x="3173" y="144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7" name="Line 68"/>
              <p:cNvSpPr>
                <a:spLocks noChangeShapeType="1"/>
              </p:cNvSpPr>
              <p:nvPr/>
            </p:nvSpPr>
            <p:spPr bwMode="auto">
              <a:xfrm>
                <a:off x="3173" y="157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8" name="Line 69"/>
              <p:cNvSpPr>
                <a:spLocks noChangeShapeType="1"/>
              </p:cNvSpPr>
              <p:nvPr/>
            </p:nvSpPr>
            <p:spPr bwMode="auto">
              <a:xfrm>
                <a:off x="3173" y="171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09" name="Line 70"/>
              <p:cNvSpPr>
                <a:spLocks noChangeShapeType="1"/>
              </p:cNvSpPr>
              <p:nvPr/>
            </p:nvSpPr>
            <p:spPr bwMode="auto">
              <a:xfrm>
                <a:off x="3173" y="185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10" name="Line 71"/>
              <p:cNvSpPr>
                <a:spLocks noChangeShapeType="1"/>
              </p:cNvSpPr>
              <p:nvPr/>
            </p:nvSpPr>
            <p:spPr bwMode="auto">
              <a:xfrm>
                <a:off x="3173" y="198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211" name="Line 72"/>
              <p:cNvSpPr>
                <a:spLocks noChangeShapeType="1"/>
              </p:cNvSpPr>
              <p:nvPr/>
            </p:nvSpPr>
            <p:spPr bwMode="auto">
              <a:xfrm>
                <a:off x="3173" y="212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</p:grpSp>
      </p:grpSp>
      <p:sp>
        <p:nvSpPr>
          <p:cNvPr id="212" name="Rectangle 77"/>
          <p:cNvSpPr>
            <a:spLocks noChangeArrowheads="1"/>
          </p:cNvSpPr>
          <p:nvPr/>
        </p:nvSpPr>
        <p:spPr bwMode="auto">
          <a:xfrm>
            <a:off x="4207571" y="5282982"/>
            <a:ext cx="1209675" cy="3715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18900000" scaled="1"/>
          </a:gradFill>
          <a:ln w="254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72" name="Line 39"/>
          <p:cNvSpPr>
            <a:spLocks noChangeShapeType="1"/>
          </p:cNvSpPr>
          <p:nvPr/>
        </p:nvSpPr>
        <p:spPr bwMode="auto">
          <a:xfrm>
            <a:off x="5868144" y="5942806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3" name="Line 40"/>
          <p:cNvSpPr>
            <a:spLocks noChangeShapeType="1"/>
          </p:cNvSpPr>
          <p:nvPr/>
        </p:nvSpPr>
        <p:spPr bwMode="auto">
          <a:xfrm>
            <a:off x="5868144" y="5733256"/>
            <a:ext cx="27352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4" name="Line 41"/>
          <p:cNvSpPr>
            <a:spLocks noChangeShapeType="1"/>
          </p:cNvSpPr>
          <p:nvPr/>
        </p:nvSpPr>
        <p:spPr bwMode="auto">
          <a:xfrm>
            <a:off x="5868144" y="5518944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5" name="Line 42"/>
          <p:cNvSpPr>
            <a:spLocks noChangeShapeType="1"/>
          </p:cNvSpPr>
          <p:nvPr/>
        </p:nvSpPr>
        <p:spPr bwMode="auto">
          <a:xfrm>
            <a:off x="5841157" y="6163469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" name="Line 43"/>
          <p:cNvSpPr>
            <a:spLocks noChangeShapeType="1"/>
          </p:cNvSpPr>
          <p:nvPr/>
        </p:nvSpPr>
        <p:spPr bwMode="auto">
          <a:xfrm>
            <a:off x="5841157" y="5942806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7" name="Line 44"/>
          <p:cNvSpPr>
            <a:spLocks noChangeShapeType="1"/>
          </p:cNvSpPr>
          <p:nvPr/>
        </p:nvSpPr>
        <p:spPr bwMode="auto">
          <a:xfrm>
            <a:off x="5841157" y="5733256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8" name="Line 45"/>
          <p:cNvSpPr>
            <a:spLocks noChangeShapeType="1"/>
          </p:cNvSpPr>
          <p:nvPr/>
        </p:nvSpPr>
        <p:spPr bwMode="auto">
          <a:xfrm>
            <a:off x="5841157" y="5518944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9" name="Line 46"/>
          <p:cNvSpPr>
            <a:spLocks noChangeShapeType="1"/>
          </p:cNvSpPr>
          <p:nvPr/>
        </p:nvSpPr>
        <p:spPr bwMode="auto">
          <a:xfrm>
            <a:off x="5841157" y="5306219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0" name="Line 47"/>
          <p:cNvSpPr>
            <a:spLocks noChangeShapeType="1"/>
          </p:cNvSpPr>
          <p:nvPr/>
        </p:nvSpPr>
        <p:spPr bwMode="auto">
          <a:xfrm flipV="1">
            <a:off x="5868144" y="6163469"/>
            <a:ext cx="1588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" name="Line 48"/>
          <p:cNvSpPr>
            <a:spLocks noChangeShapeType="1"/>
          </p:cNvSpPr>
          <p:nvPr/>
        </p:nvSpPr>
        <p:spPr bwMode="auto">
          <a:xfrm flipV="1">
            <a:off x="6555532" y="6163469"/>
            <a:ext cx="3175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2" name="Line 49"/>
          <p:cNvSpPr>
            <a:spLocks noChangeShapeType="1"/>
          </p:cNvSpPr>
          <p:nvPr/>
        </p:nvSpPr>
        <p:spPr bwMode="auto">
          <a:xfrm flipV="1">
            <a:off x="7236569" y="6163469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" name="Line 50"/>
          <p:cNvSpPr>
            <a:spLocks noChangeShapeType="1"/>
          </p:cNvSpPr>
          <p:nvPr/>
        </p:nvSpPr>
        <p:spPr bwMode="auto">
          <a:xfrm flipV="1">
            <a:off x="7923957" y="6163469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4" name="Rectangle 51"/>
          <p:cNvSpPr>
            <a:spLocks noChangeArrowheads="1"/>
          </p:cNvSpPr>
          <p:nvPr/>
        </p:nvSpPr>
        <p:spPr bwMode="auto">
          <a:xfrm>
            <a:off x="5782419" y="6193631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altLang="ru-RU" sz="1000"/>
              <a:t>-π</a:t>
            </a:r>
          </a:p>
          <a:p>
            <a:pPr algn="r" eaLnBrk="1" hangingPunct="1"/>
            <a:endParaRPr lang="ru-RU" altLang="ru-RU" sz="1000"/>
          </a:p>
        </p:txBody>
      </p:sp>
      <p:sp>
        <p:nvSpPr>
          <p:cNvPr id="285" name="Rectangle 52"/>
          <p:cNvSpPr>
            <a:spLocks noChangeArrowheads="1"/>
          </p:cNvSpPr>
          <p:nvPr/>
        </p:nvSpPr>
        <p:spPr bwMode="auto">
          <a:xfrm>
            <a:off x="7839819" y="6201569"/>
            <a:ext cx="512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altLang="ru-RU" sz="1000"/>
              <a:t>π/2</a:t>
            </a:r>
          </a:p>
        </p:txBody>
      </p:sp>
      <p:sp>
        <p:nvSpPr>
          <p:cNvPr id="286" name="Freeform 53"/>
          <p:cNvSpPr>
            <a:spLocks/>
          </p:cNvSpPr>
          <p:nvPr/>
        </p:nvSpPr>
        <p:spPr bwMode="auto">
          <a:xfrm>
            <a:off x="5871319" y="5336381"/>
            <a:ext cx="2722563" cy="760413"/>
          </a:xfrm>
          <a:custGeom>
            <a:avLst/>
            <a:gdLst>
              <a:gd name="T0" fmla="*/ 0 w 5285"/>
              <a:gd name="T1" fmla="*/ 2147483647 h 1950"/>
              <a:gd name="T2" fmla="*/ 2147483647 w 5285"/>
              <a:gd name="T3" fmla="*/ 2147483647 h 1950"/>
              <a:gd name="T4" fmla="*/ 2147483647 w 5285"/>
              <a:gd name="T5" fmla="*/ 2147483647 h 1950"/>
              <a:gd name="T6" fmla="*/ 2147483647 w 5285"/>
              <a:gd name="T7" fmla="*/ 2147483647 h 1950"/>
              <a:gd name="T8" fmla="*/ 0 60000 65536"/>
              <a:gd name="T9" fmla="*/ 0 60000 65536"/>
              <a:gd name="T10" fmla="*/ 0 60000 65536"/>
              <a:gd name="T11" fmla="*/ 0 60000 65536"/>
              <a:gd name="T12" fmla="*/ 0 w 5285"/>
              <a:gd name="T13" fmla="*/ 0 h 1950"/>
              <a:gd name="T14" fmla="*/ 5285 w 5285"/>
              <a:gd name="T15" fmla="*/ 1950 h 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5" h="1950">
                <a:moveTo>
                  <a:pt x="0" y="1020"/>
                </a:moveTo>
                <a:cubicBezTo>
                  <a:pt x="244" y="872"/>
                  <a:pt x="835" y="0"/>
                  <a:pt x="1461" y="132"/>
                </a:cubicBezTo>
                <a:cubicBezTo>
                  <a:pt x="2087" y="264"/>
                  <a:pt x="3119" y="1674"/>
                  <a:pt x="3756" y="1812"/>
                </a:cubicBezTo>
                <a:cubicBezTo>
                  <a:pt x="4393" y="1950"/>
                  <a:pt x="4967" y="1138"/>
                  <a:pt x="5285" y="96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87" name="Line 55"/>
          <p:cNvSpPr>
            <a:spLocks noChangeShapeType="1"/>
          </p:cNvSpPr>
          <p:nvPr/>
        </p:nvSpPr>
        <p:spPr bwMode="auto">
          <a:xfrm flipH="1">
            <a:off x="6550769" y="5414169"/>
            <a:ext cx="3175" cy="739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88" name="Line 57"/>
          <p:cNvSpPr>
            <a:spLocks noChangeShapeType="1"/>
          </p:cNvSpPr>
          <p:nvPr/>
        </p:nvSpPr>
        <p:spPr bwMode="auto">
          <a:xfrm flipV="1">
            <a:off x="6553944" y="5241131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89" name="Line 60"/>
          <p:cNvSpPr>
            <a:spLocks noChangeShapeType="1"/>
          </p:cNvSpPr>
          <p:nvPr/>
        </p:nvSpPr>
        <p:spPr bwMode="auto">
          <a:xfrm flipV="1">
            <a:off x="7238157" y="5255419"/>
            <a:ext cx="0" cy="442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90" name="Line 61"/>
          <p:cNvSpPr>
            <a:spLocks noChangeShapeType="1"/>
          </p:cNvSpPr>
          <p:nvPr/>
        </p:nvSpPr>
        <p:spPr bwMode="auto">
          <a:xfrm>
            <a:off x="7238157" y="5763419"/>
            <a:ext cx="0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91" name="Rectangle 62"/>
          <p:cNvSpPr>
            <a:spLocks noChangeArrowheads="1"/>
          </p:cNvSpPr>
          <p:nvPr/>
        </p:nvSpPr>
        <p:spPr bwMode="auto">
          <a:xfrm>
            <a:off x="5868144" y="5306219"/>
            <a:ext cx="2735263" cy="847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000"/>
          </a:p>
        </p:txBody>
      </p:sp>
      <p:sp>
        <p:nvSpPr>
          <p:cNvPr id="292" name="Line 65"/>
          <p:cNvSpPr>
            <a:spLocks noChangeShapeType="1"/>
          </p:cNvSpPr>
          <p:nvPr/>
        </p:nvSpPr>
        <p:spPr bwMode="auto">
          <a:xfrm flipV="1">
            <a:off x="7923957" y="6092031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93" name="Line 66"/>
          <p:cNvSpPr>
            <a:spLocks noChangeShapeType="1"/>
          </p:cNvSpPr>
          <p:nvPr/>
        </p:nvSpPr>
        <p:spPr bwMode="auto">
          <a:xfrm flipV="1">
            <a:off x="7923957" y="5236369"/>
            <a:ext cx="0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294" name="Oval 56"/>
          <p:cNvSpPr>
            <a:spLocks noChangeAspect="1" noChangeArrowheads="1"/>
          </p:cNvSpPr>
          <p:nvPr/>
        </p:nvSpPr>
        <p:spPr bwMode="auto">
          <a:xfrm>
            <a:off x="5825282" y="5687219"/>
            <a:ext cx="88900" cy="88900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endParaRPr lang="ru-RU" altLang="ru-RU" sz="1000"/>
          </a:p>
        </p:txBody>
      </p:sp>
      <p:sp>
        <p:nvSpPr>
          <p:cNvPr id="356" name="Freeform 4"/>
          <p:cNvSpPr>
            <a:spLocks/>
          </p:cNvSpPr>
          <p:nvPr/>
        </p:nvSpPr>
        <p:spPr bwMode="auto">
          <a:xfrm>
            <a:off x="2335485" y="782885"/>
            <a:ext cx="2819400" cy="1812925"/>
          </a:xfrm>
          <a:custGeom>
            <a:avLst/>
            <a:gdLst/>
            <a:ahLst/>
            <a:cxnLst>
              <a:cxn ang="0">
                <a:pos x="7" y="1142"/>
              </a:cxn>
              <a:cxn ang="0">
                <a:pos x="0" y="786"/>
              </a:cxn>
              <a:cxn ang="0">
                <a:pos x="1776" y="402"/>
              </a:cxn>
              <a:cxn ang="0">
                <a:pos x="1656" y="0"/>
              </a:cxn>
              <a:cxn ang="0">
                <a:pos x="7" y="1142"/>
              </a:cxn>
            </a:cxnLst>
            <a:rect l="0" t="0" r="r" b="b"/>
            <a:pathLst>
              <a:path w="1776" h="1142">
                <a:moveTo>
                  <a:pt x="7" y="1142"/>
                </a:moveTo>
                <a:lnTo>
                  <a:pt x="0" y="786"/>
                </a:lnTo>
                <a:lnTo>
                  <a:pt x="1776" y="402"/>
                </a:lnTo>
                <a:lnTo>
                  <a:pt x="1656" y="0"/>
                </a:lnTo>
                <a:lnTo>
                  <a:pt x="7" y="1142"/>
                </a:lnTo>
                <a:close/>
              </a:path>
            </a:pathLst>
          </a:custGeom>
          <a:solidFill>
            <a:srgbClr val="FF6600">
              <a:alpha val="37000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57" name="AutoShape 6"/>
          <p:cNvSpPr>
            <a:spLocks noChangeArrowheads="1"/>
          </p:cNvSpPr>
          <p:nvPr/>
        </p:nvSpPr>
        <p:spPr bwMode="auto">
          <a:xfrm rot="674652">
            <a:off x="1583010" y="1695698"/>
            <a:ext cx="204788" cy="115887"/>
          </a:xfrm>
          <a:custGeom>
            <a:avLst/>
            <a:gdLst>
              <a:gd name="G0" fmla="+- 8100 0 0"/>
              <a:gd name="G1" fmla="+- 8100 0 0"/>
              <a:gd name="G2" fmla="+- 0 0 0"/>
              <a:gd name="G3" fmla="+- 21600 0 8100"/>
              <a:gd name="G4" fmla="+- 21600 0 810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7280 h 21600"/>
              <a:gd name="T4" fmla="*/ 10800 w 21600"/>
              <a:gd name="T5" fmla="*/ 21600 h 21600"/>
              <a:gd name="T6" fmla="*/ 21600 w 21600"/>
              <a:gd name="T7" fmla="*/ 17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35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" name="AutoShape 7"/>
          <p:cNvSpPr>
            <a:spLocks noChangeArrowheads="1"/>
          </p:cNvSpPr>
          <p:nvPr/>
        </p:nvSpPr>
        <p:spPr bwMode="auto">
          <a:xfrm rot="2697262" flipV="1">
            <a:off x="1359173" y="2329110"/>
            <a:ext cx="204787" cy="117475"/>
          </a:xfrm>
          <a:custGeom>
            <a:avLst/>
            <a:gdLst>
              <a:gd name="G0" fmla="+- 8100 0 0"/>
              <a:gd name="G1" fmla="+- 8100 0 0"/>
              <a:gd name="G2" fmla="+- 0 0 0"/>
              <a:gd name="G3" fmla="+- 21600 0 8100"/>
              <a:gd name="G4" fmla="+- 21600 0 810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7280 h 21600"/>
              <a:gd name="T4" fmla="*/ 10800 w 21600"/>
              <a:gd name="T5" fmla="*/ 21600 h 21600"/>
              <a:gd name="T6" fmla="*/ 21600 w 21600"/>
              <a:gd name="T7" fmla="*/ 172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35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9" name="Rectangle 14"/>
          <p:cNvSpPr>
            <a:spLocks noChangeArrowheads="1"/>
          </p:cNvSpPr>
          <p:nvPr/>
        </p:nvSpPr>
        <p:spPr bwMode="auto">
          <a:xfrm>
            <a:off x="6266135" y="3634035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200">
                <a:latin typeface="Tahoma" pitchFamily="34" charset="0"/>
              </a:rPr>
              <a:t>0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60" name="Rectangle 15"/>
          <p:cNvSpPr>
            <a:spLocks noChangeArrowheads="1"/>
          </p:cNvSpPr>
          <p:nvPr/>
        </p:nvSpPr>
        <p:spPr bwMode="auto">
          <a:xfrm>
            <a:off x="5524773" y="3616573"/>
            <a:ext cx="587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-π/2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61" name="Rectangle 16"/>
          <p:cNvSpPr>
            <a:spLocks noChangeArrowheads="1"/>
          </p:cNvSpPr>
          <p:nvPr/>
        </p:nvSpPr>
        <p:spPr bwMode="auto">
          <a:xfrm>
            <a:off x="7634560" y="3618160"/>
            <a:ext cx="177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π</a:t>
            </a:r>
          </a:p>
          <a:p>
            <a:pPr eaLnBrk="1" hangingPunct="1"/>
            <a:r>
              <a:rPr lang="ru-RU" sz="1200">
                <a:latin typeface="Tahoma" pitchFamily="34" charset="0"/>
              </a:rPr>
              <a:t>.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62" name="WordArt 17"/>
          <p:cNvSpPr>
            <a:spLocks noChangeArrowheads="1" noChangeShapeType="1" noTextEdit="1"/>
          </p:cNvSpPr>
          <p:nvPr/>
        </p:nvSpPr>
        <p:spPr bwMode="auto">
          <a:xfrm>
            <a:off x="6412185" y="2691060"/>
            <a:ext cx="1095375" cy="5969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57937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Compression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 </a:t>
            </a:r>
            <a:endParaRPr lang="ru-RU" sz="3600" b="1" kern="10" dirty="0"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latin typeface="Arial"/>
              <a:cs typeface="Arial"/>
            </a:endParaRPr>
          </a:p>
        </p:txBody>
      </p:sp>
      <p:sp>
        <p:nvSpPr>
          <p:cNvPr id="363" name="Line 18"/>
          <p:cNvSpPr>
            <a:spLocks noChangeShapeType="1"/>
          </p:cNvSpPr>
          <p:nvPr/>
        </p:nvSpPr>
        <p:spPr bwMode="auto">
          <a:xfrm>
            <a:off x="4938985" y="3367335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4" name="Line 19"/>
          <p:cNvSpPr>
            <a:spLocks noChangeShapeType="1"/>
          </p:cNvSpPr>
          <p:nvPr/>
        </p:nvSpPr>
        <p:spPr bwMode="auto">
          <a:xfrm>
            <a:off x="4938985" y="3157785"/>
            <a:ext cx="27352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5" name="Line 20"/>
          <p:cNvSpPr>
            <a:spLocks noChangeShapeType="1"/>
          </p:cNvSpPr>
          <p:nvPr/>
        </p:nvSpPr>
        <p:spPr bwMode="auto">
          <a:xfrm>
            <a:off x="4938985" y="2943473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6" name="Line 21"/>
          <p:cNvSpPr>
            <a:spLocks noChangeShapeType="1"/>
          </p:cNvSpPr>
          <p:nvPr/>
        </p:nvSpPr>
        <p:spPr bwMode="auto">
          <a:xfrm>
            <a:off x="4911998" y="3578473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7" name="Line 22"/>
          <p:cNvSpPr>
            <a:spLocks noChangeShapeType="1"/>
          </p:cNvSpPr>
          <p:nvPr/>
        </p:nvSpPr>
        <p:spPr bwMode="auto">
          <a:xfrm>
            <a:off x="4911998" y="3367335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" name="Line 23"/>
          <p:cNvSpPr>
            <a:spLocks noChangeShapeType="1"/>
          </p:cNvSpPr>
          <p:nvPr/>
        </p:nvSpPr>
        <p:spPr bwMode="auto">
          <a:xfrm>
            <a:off x="4911998" y="3157785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9" name="Line 24"/>
          <p:cNvSpPr>
            <a:spLocks noChangeShapeType="1"/>
          </p:cNvSpPr>
          <p:nvPr/>
        </p:nvSpPr>
        <p:spPr bwMode="auto">
          <a:xfrm>
            <a:off x="4911998" y="2943473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0" name="Line 25"/>
          <p:cNvSpPr>
            <a:spLocks noChangeShapeType="1"/>
          </p:cNvSpPr>
          <p:nvPr/>
        </p:nvSpPr>
        <p:spPr bwMode="auto">
          <a:xfrm>
            <a:off x="4911998" y="2730748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1" name="Line 26"/>
          <p:cNvSpPr>
            <a:spLocks noChangeShapeType="1"/>
          </p:cNvSpPr>
          <p:nvPr/>
        </p:nvSpPr>
        <p:spPr bwMode="auto">
          <a:xfrm flipV="1">
            <a:off x="4938985" y="3578473"/>
            <a:ext cx="1588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2" name="Line 27"/>
          <p:cNvSpPr>
            <a:spLocks noChangeShapeType="1"/>
          </p:cNvSpPr>
          <p:nvPr/>
        </p:nvSpPr>
        <p:spPr bwMode="auto">
          <a:xfrm flipV="1">
            <a:off x="5626373" y="3578473"/>
            <a:ext cx="3175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3" name="Line 28"/>
          <p:cNvSpPr>
            <a:spLocks noChangeShapeType="1"/>
          </p:cNvSpPr>
          <p:nvPr/>
        </p:nvSpPr>
        <p:spPr bwMode="auto">
          <a:xfrm flipV="1">
            <a:off x="6307410" y="3578473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" name="Line 29"/>
          <p:cNvSpPr>
            <a:spLocks noChangeShapeType="1"/>
          </p:cNvSpPr>
          <p:nvPr/>
        </p:nvSpPr>
        <p:spPr bwMode="auto">
          <a:xfrm flipV="1">
            <a:off x="6994798" y="3578473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5" name="Rectangle 30"/>
          <p:cNvSpPr>
            <a:spLocks noChangeArrowheads="1"/>
          </p:cNvSpPr>
          <p:nvPr/>
        </p:nvSpPr>
        <p:spPr bwMode="auto">
          <a:xfrm>
            <a:off x="4853260" y="3608635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-π</a:t>
            </a:r>
          </a:p>
          <a:p>
            <a:pPr algn="r" eaLnBrk="1" hangingPunct="1"/>
            <a:endParaRPr lang="ru-RU" sz="2000">
              <a:latin typeface="Times New Roman" pitchFamily="18" charset="0"/>
            </a:endParaRPr>
          </a:p>
        </p:txBody>
      </p:sp>
      <p:sp>
        <p:nvSpPr>
          <p:cNvPr id="376" name="Rectangle 31"/>
          <p:cNvSpPr>
            <a:spLocks noChangeArrowheads="1"/>
          </p:cNvSpPr>
          <p:nvPr/>
        </p:nvSpPr>
        <p:spPr bwMode="auto">
          <a:xfrm>
            <a:off x="6910660" y="3616573"/>
            <a:ext cx="512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π/2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77" name="Freeform 32"/>
          <p:cNvSpPr>
            <a:spLocks/>
          </p:cNvSpPr>
          <p:nvPr/>
        </p:nvSpPr>
        <p:spPr bwMode="auto">
          <a:xfrm>
            <a:off x="4942160" y="2760910"/>
            <a:ext cx="2722563" cy="760413"/>
          </a:xfrm>
          <a:custGeom>
            <a:avLst/>
            <a:gdLst/>
            <a:ahLst/>
            <a:cxnLst>
              <a:cxn ang="0">
                <a:pos x="0" y="1020"/>
              </a:cxn>
              <a:cxn ang="0">
                <a:pos x="1461" y="132"/>
              </a:cxn>
              <a:cxn ang="0">
                <a:pos x="3756" y="1812"/>
              </a:cxn>
              <a:cxn ang="0">
                <a:pos x="5285" y="961"/>
              </a:cxn>
            </a:cxnLst>
            <a:rect l="0" t="0" r="r" b="b"/>
            <a:pathLst>
              <a:path w="5285" h="1950">
                <a:moveTo>
                  <a:pt x="0" y="1020"/>
                </a:moveTo>
                <a:cubicBezTo>
                  <a:pt x="244" y="872"/>
                  <a:pt x="835" y="0"/>
                  <a:pt x="1461" y="132"/>
                </a:cubicBezTo>
                <a:cubicBezTo>
                  <a:pt x="2087" y="264"/>
                  <a:pt x="3119" y="1674"/>
                  <a:pt x="3756" y="1812"/>
                </a:cubicBezTo>
                <a:cubicBezTo>
                  <a:pt x="4393" y="1950"/>
                  <a:pt x="4967" y="1138"/>
                  <a:pt x="5285" y="96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78" name="Line 33"/>
          <p:cNvSpPr>
            <a:spLocks noChangeShapeType="1"/>
          </p:cNvSpPr>
          <p:nvPr/>
        </p:nvSpPr>
        <p:spPr bwMode="auto">
          <a:xfrm flipH="1">
            <a:off x="5621610" y="2838698"/>
            <a:ext cx="3175" cy="739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79" name="Line 34"/>
          <p:cNvSpPr>
            <a:spLocks noChangeShapeType="1"/>
          </p:cNvSpPr>
          <p:nvPr/>
        </p:nvSpPr>
        <p:spPr bwMode="auto">
          <a:xfrm flipV="1">
            <a:off x="5624785" y="2665660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80" name="Line 35"/>
          <p:cNvSpPr>
            <a:spLocks noChangeShapeType="1"/>
          </p:cNvSpPr>
          <p:nvPr/>
        </p:nvSpPr>
        <p:spPr bwMode="auto">
          <a:xfrm flipV="1">
            <a:off x="6308998" y="2679948"/>
            <a:ext cx="0" cy="442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81" name="Line 36"/>
          <p:cNvSpPr>
            <a:spLocks noChangeShapeType="1"/>
          </p:cNvSpPr>
          <p:nvPr/>
        </p:nvSpPr>
        <p:spPr bwMode="auto">
          <a:xfrm>
            <a:off x="6308998" y="3187948"/>
            <a:ext cx="0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82" name="Rectangle 37"/>
          <p:cNvSpPr>
            <a:spLocks noChangeArrowheads="1"/>
          </p:cNvSpPr>
          <p:nvPr/>
        </p:nvSpPr>
        <p:spPr bwMode="auto">
          <a:xfrm>
            <a:off x="4938985" y="2730748"/>
            <a:ext cx="2735263" cy="847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3" name="Line 38"/>
          <p:cNvSpPr>
            <a:spLocks noChangeShapeType="1"/>
          </p:cNvSpPr>
          <p:nvPr/>
        </p:nvSpPr>
        <p:spPr bwMode="auto">
          <a:xfrm flipV="1">
            <a:off x="6994798" y="3507035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84" name="Line 39"/>
          <p:cNvSpPr>
            <a:spLocks noChangeShapeType="1"/>
          </p:cNvSpPr>
          <p:nvPr/>
        </p:nvSpPr>
        <p:spPr bwMode="auto">
          <a:xfrm flipV="1">
            <a:off x="6994798" y="2660898"/>
            <a:ext cx="0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85" name="WordArt 40"/>
          <p:cNvSpPr>
            <a:spLocks noChangeArrowheads="1" noChangeShapeType="1" noTextEdit="1"/>
          </p:cNvSpPr>
          <p:nvPr/>
        </p:nvSpPr>
        <p:spPr bwMode="auto">
          <a:xfrm>
            <a:off x="6156176" y="5517232"/>
            <a:ext cx="866775" cy="5969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281175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tension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</a:t>
            </a:r>
            <a:endParaRPr lang="ru-RU" sz="3600" b="1" kern="10" dirty="0"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latin typeface="Arial"/>
              <a:cs typeface="Arial"/>
            </a:endParaRPr>
          </a:p>
        </p:txBody>
      </p:sp>
      <p:sp>
        <p:nvSpPr>
          <p:cNvPr id="386" name="Line 42"/>
          <p:cNvSpPr>
            <a:spLocks noChangeShapeType="1"/>
          </p:cNvSpPr>
          <p:nvPr/>
        </p:nvSpPr>
        <p:spPr bwMode="auto">
          <a:xfrm flipH="1" flipV="1">
            <a:off x="5148535" y="1408360"/>
            <a:ext cx="474663" cy="127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7" name="Line 43"/>
          <p:cNvSpPr>
            <a:spLocks noChangeShapeType="1"/>
          </p:cNvSpPr>
          <p:nvPr/>
        </p:nvSpPr>
        <p:spPr bwMode="auto">
          <a:xfrm flipH="1" flipV="1">
            <a:off x="4981848" y="808285"/>
            <a:ext cx="2006600" cy="18605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8" name="Line 44"/>
          <p:cNvSpPr>
            <a:spLocks noChangeShapeType="1"/>
          </p:cNvSpPr>
          <p:nvPr/>
        </p:nvSpPr>
        <p:spPr bwMode="auto">
          <a:xfrm flipH="1" flipV="1">
            <a:off x="5097735" y="1121023"/>
            <a:ext cx="1206500" cy="15478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" name="Rectangle 45"/>
          <p:cNvSpPr>
            <a:spLocks noChangeArrowheads="1"/>
          </p:cNvSpPr>
          <p:nvPr/>
        </p:nvSpPr>
        <p:spPr bwMode="auto">
          <a:xfrm>
            <a:off x="5613673" y="2476748"/>
            <a:ext cx="288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-π/2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90" name="Rectangle 46"/>
          <p:cNvSpPr>
            <a:spLocks noChangeArrowheads="1"/>
          </p:cNvSpPr>
          <p:nvPr/>
        </p:nvSpPr>
        <p:spPr bwMode="auto">
          <a:xfrm>
            <a:off x="6316935" y="2521198"/>
            <a:ext cx="128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200">
                <a:latin typeface="Tahoma" pitchFamily="34" charset="0"/>
              </a:rPr>
              <a:t>0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391" name="Rectangle 47"/>
          <p:cNvSpPr>
            <a:spLocks noChangeArrowheads="1"/>
          </p:cNvSpPr>
          <p:nvPr/>
        </p:nvSpPr>
        <p:spPr bwMode="auto">
          <a:xfrm>
            <a:off x="7004323" y="2495798"/>
            <a:ext cx="282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sz="1400">
                <a:latin typeface="Times New Roman" pitchFamily="18" charset="0"/>
              </a:rPr>
              <a:t>π/2</a:t>
            </a:r>
          </a:p>
          <a:p>
            <a:pPr algn="r" eaLnBrk="1" hangingPunct="1"/>
            <a:endParaRPr lang="ru-RU" sz="2000">
              <a:latin typeface="Times New Roman" pitchFamily="18" charset="0"/>
            </a:endParaRPr>
          </a:p>
        </p:txBody>
      </p:sp>
      <p:sp>
        <p:nvSpPr>
          <p:cNvPr id="392" name="Line 49"/>
          <p:cNvSpPr>
            <a:spLocks noChangeShapeType="1"/>
          </p:cNvSpPr>
          <p:nvPr/>
        </p:nvSpPr>
        <p:spPr bwMode="auto">
          <a:xfrm>
            <a:off x="5032648" y="654298"/>
            <a:ext cx="284162" cy="874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lg"/>
            <a:tailEnd type="triangl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93" name="Text Box 50"/>
          <p:cNvSpPr txBox="1">
            <a:spLocks noChangeArrowheads="1"/>
          </p:cNvSpPr>
          <p:nvPr/>
        </p:nvSpPr>
        <p:spPr bwMode="auto">
          <a:xfrm>
            <a:off x="682749" y="527248"/>
            <a:ext cx="309634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450"/>
              </a:spcBef>
            </a:pPr>
            <a:r>
              <a:rPr lang="en-US" sz="2000" b="1" dirty="0" smtClean="0"/>
              <a:t>Divergent monochromatic X-Ray beam</a:t>
            </a:r>
            <a:endParaRPr lang="ru-RU" sz="2000" b="1" dirty="0"/>
          </a:p>
        </p:txBody>
      </p:sp>
      <p:sp>
        <p:nvSpPr>
          <p:cNvPr id="394" name="Line 51"/>
          <p:cNvSpPr>
            <a:spLocks noChangeShapeType="1"/>
          </p:cNvSpPr>
          <p:nvPr/>
        </p:nvSpPr>
        <p:spPr bwMode="auto">
          <a:xfrm flipH="1">
            <a:off x="1330819" y="1391344"/>
            <a:ext cx="432049" cy="3600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95" name="AutoShape 55"/>
          <p:cNvSpPr>
            <a:spLocks noChangeArrowheads="1"/>
          </p:cNvSpPr>
          <p:nvPr/>
        </p:nvSpPr>
        <p:spPr bwMode="auto">
          <a:xfrm>
            <a:off x="511448" y="1443285"/>
            <a:ext cx="420687" cy="393700"/>
          </a:xfrm>
          <a:prstGeom prst="sun">
            <a:avLst>
              <a:gd name="adj" fmla="val 33537"/>
            </a:avLst>
          </a:prstGeom>
          <a:solidFill>
            <a:srgbClr val="FF0000"/>
          </a:solidFill>
          <a:ln w="12700" algn="ctr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6" name="Oval 58"/>
          <p:cNvSpPr>
            <a:spLocks noChangeAspect="1" noChangeArrowheads="1"/>
          </p:cNvSpPr>
          <p:nvPr/>
        </p:nvSpPr>
        <p:spPr bwMode="auto">
          <a:xfrm>
            <a:off x="4896123" y="3111748"/>
            <a:ext cx="88900" cy="88900"/>
          </a:xfrm>
          <a:prstGeom prst="ellipse">
            <a:avLst/>
          </a:prstGeom>
          <a:solidFill>
            <a:srgbClr val="FF0000">
              <a:alpha val="60001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97" name="Freeform 74"/>
          <p:cNvSpPr>
            <a:spLocks/>
          </p:cNvSpPr>
          <p:nvPr/>
        </p:nvSpPr>
        <p:spPr bwMode="auto">
          <a:xfrm>
            <a:off x="2135460" y="811460"/>
            <a:ext cx="2790825" cy="19240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1758" y="0"/>
              </a:cxn>
            </a:cxnLst>
            <a:rect l="0" t="0" r="r" b="b"/>
            <a:pathLst>
              <a:path w="1758" h="1212">
                <a:moveTo>
                  <a:pt x="0" y="1212"/>
                </a:moveTo>
                <a:lnTo>
                  <a:pt x="1758" y="0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98" name="Freeform 5"/>
          <p:cNvSpPr>
            <a:spLocks/>
          </p:cNvSpPr>
          <p:nvPr/>
        </p:nvSpPr>
        <p:spPr bwMode="auto">
          <a:xfrm>
            <a:off x="733698" y="1667123"/>
            <a:ext cx="1468437" cy="1277937"/>
          </a:xfrm>
          <a:custGeom>
            <a:avLst/>
            <a:gdLst/>
            <a:ahLst/>
            <a:cxnLst>
              <a:cxn ang="0">
                <a:pos x="925" y="151"/>
              </a:cxn>
              <a:cxn ang="0">
                <a:pos x="913" y="805"/>
              </a:cxn>
              <a:cxn ang="0">
                <a:pos x="0" y="0"/>
              </a:cxn>
              <a:cxn ang="0">
                <a:pos x="925" y="151"/>
              </a:cxn>
            </a:cxnLst>
            <a:rect l="0" t="0" r="r" b="b"/>
            <a:pathLst>
              <a:path w="925" h="805">
                <a:moveTo>
                  <a:pt x="925" y="151"/>
                </a:moveTo>
                <a:lnTo>
                  <a:pt x="913" y="805"/>
                </a:lnTo>
                <a:lnTo>
                  <a:pt x="0" y="0"/>
                </a:lnTo>
                <a:lnTo>
                  <a:pt x="925" y="151"/>
                </a:lnTo>
                <a:close/>
              </a:path>
            </a:pathLst>
          </a:custGeom>
          <a:solidFill>
            <a:srgbClr val="FF99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413" name="Freeform 56"/>
          <p:cNvSpPr>
            <a:spLocks/>
          </p:cNvSpPr>
          <p:nvPr/>
        </p:nvSpPr>
        <p:spPr bwMode="auto">
          <a:xfrm>
            <a:off x="4889773" y="597148"/>
            <a:ext cx="330200" cy="1055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" y="363"/>
              </a:cxn>
              <a:cxn ang="0">
                <a:pos x="208" y="665"/>
              </a:cxn>
            </a:cxnLst>
            <a:rect l="0" t="0" r="r" b="b"/>
            <a:pathLst>
              <a:path w="208" h="665">
                <a:moveTo>
                  <a:pt x="0" y="0"/>
                </a:moveTo>
                <a:lnTo>
                  <a:pt x="113" y="363"/>
                </a:lnTo>
                <a:lnTo>
                  <a:pt x="208" y="665"/>
                </a:lnTo>
              </a:path>
            </a:pathLst>
          </a:custGeom>
          <a:noFill/>
          <a:ln w="762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414" name="Oval 75"/>
          <p:cNvSpPr>
            <a:spLocks noChangeArrowheads="1"/>
          </p:cNvSpPr>
          <p:nvPr/>
        </p:nvSpPr>
        <p:spPr bwMode="auto">
          <a:xfrm>
            <a:off x="4916760" y="754310"/>
            <a:ext cx="88900" cy="88900"/>
          </a:xfrm>
          <a:prstGeom prst="ellipse">
            <a:avLst/>
          </a:prstGeom>
          <a:solidFill>
            <a:schemeClr val="tx2"/>
          </a:solidFill>
          <a:ln w="28575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2123728" y="1700808"/>
            <a:ext cx="257175" cy="1533525"/>
            <a:chOff x="3191" y="642"/>
            <a:chExt cx="301" cy="1632"/>
          </a:xfrm>
        </p:grpSpPr>
        <p:sp>
          <p:nvSpPr>
            <p:cNvPr id="475" name="Freeform 60"/>
            <p:cNvSpPr>
              <a:spLocks/>
            </p:cNvSpPr>
            <p:nvPr/>
          </p:nvSpPr>
          <p:spPr bwMode="auto">
            <a:xfrm>
              <a:off x="3192" y="642"/>
              <a:ext cx="300" cy="1632"/>
            </a:xfrm>
            <a:custGeom>
              <a:avLst/>
              <a:gdLst>
                <a:gd name="T0" fmla="*/ 0 w 300"/>
                <a:gd name="T1" fmla="*/ 30 h 1632"/>
                <a:gd name="T2" fmla="*/ 0 w 300"/>
                <a:gd name="T3" fmla="*/ 1614 h 1632"/>
                <a:gd name="T4" fmla="*/ 48 w 300"/>
                <a:gd name="T5" fmla="*/ 1584 h 1632"/>
                <a:gd name="T6" fmla="*/ 78 w 300"/>
                <a:gd name="T7" fmla="*/ 1620 h 1632"/>
                <a:gd name="T8" fmla="*/ 120 w 300"/>
                <a:gd name="T9" fmla="*/ 1590 h 1632"/>
                <a:gd name="T10" fmla="*/ 168 w 300"/>
                <a:gd name="T11" fmla="*/ 1632 h 1632"/>
                <a:gd name="T12" fmla="*/ 222 w 300"/>
                <a:gd name="T13" fmla="*/ 1590 h 1632"/>
                <a:gd name="T14" fmla="*/ 252 w 300"/>
                <a:gd name="T15" fmla="*/ 1626 h 1632"/>
                <a:gd name="T16" fmla="*/ 300 w 300"/>
                <a:gd name="T17" fmla="*/ 1608 h 1632"/>
                <a:gd name="T18" fmla="*/ 300 w 300"/>
                <a:gd name="T19" fmla="*/ 18 h 1632"/>
                <a:gd name="T20" fmla="*/ 222 w 300"/>
                <a:gd name="T21" fmla="*/ 30 h 1632"/>
                <a:gd name="T22" fmla="*/ 192 w 300"/>
                <a:gd name="T23" fmla="*/ 0 h 1632"/>
                <a:gd name="T24" fmla="*/ 138 w 300"/>
                <a:gd name="T25" fmla="*/ 36 h 1632"/>
                <a:gd name="T26" fmla="*/ 84 w 300"/>
                <a:gd name="T27" fmla="*/ 6 h 1632"/>
                <a:gd name="T28" fmla="*/ 60 w 300"/>
                <a:gd name="T29" fmla="*/ 42 h 1632"/>
                <a:gd name="T30" fmla="*/ 0 w 300"/>
                <a:gd name="T31" fmla="*/ 30 h 16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1632"/>
                <a:gd name="T50" fmla="*/ 300 w 300"/>
                <a:gd name="T51" fmla="*/ 1632 h 16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1632">
                  <a:moveTo>
                    <a:pt x="0" y="30"/>
                  </a:moveTo>
                  <a:lnTo>
                    <a:pt x="0" y="1614"/>
                  </a:lnTo>
                  <a:lnTo>
                    <a:pt x="48" y="1584"/>
                  </a:lnTo>
                  <a:lnTo>
                    <a:pt x="78" y="1620"/>
                  </a:lnTo>
                  <a:lnTo>
                    <a:pt x="120" y="1590"/>
                  </a:lnTo>
                  <a:lnTo>
                    <a:pt x="168" y="1632"/>
                  </a:lnTo>
                  <a:lnTo>
                    <a:pt x="222" y="1590"/>
                  </a:lnTo>
                  <a:lnTo>
                    <a:pt x="252" y="1626"/>
                  </a:lnTo>
                  <a:lnTo>
                    <a:pt x="300" y="1608"/>
                  </a:lnTo>
                  <a:lnTo>
                    <a:pt x="300" y="18"/>
                  </a:lnTo>
                  <a:lnTo>
                    <a:pt x="222" y="30"/>
                  </a:lnTo>
                  <a:lnTo>
                    <a:pt x="192" y="0"/>
                  </a:lnTo>
                  <a:lnTo>
                    <a:pt x="138" y="36"/>
                  </a:lnTo>
                  <a:lnTo>
                    <a:pt x="84" y="6"/>
                  </a:lnTo>
                  <a:lnTo>
                    <a:pt x="60" y="42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5400000" scaled="1"/>
            </a:gra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grpSp>
          <p:nvGrpSpPr>
            <p:cNvPr id="24" name="Group 61"/>
            <p:cNvGrpSpPr>
              <a:grpSpLocks/>
            </p:cNvGrpSpPr>
            <p:nvPr/>
          </p:nvGrpSpPr>
          <p:grpSpPr bwMode="auto">
            <a:xfrm>
              <a:off x="3191" y="768"/>
              <a:ext cx="288" cy="1360"/>
              <a:chOff x="3173" y="762"/>
              <a:chExt cx="288" cy="1360"/>
            </a:xfrm>
          </p:grpSpPr>
          <p:sp>
            <p:nvSpPr>
              <p:cNvPr id="477" name="Line 62"/>
              <p:cNvSpPr>
                <a:spLocks noChangeShapeType="1"/>
              </p:cNvSpPr>
              <p:nvPr/>
            </p:nvSpPr>
            <p:spPr bwMode="auto">
              <a:xfrm>
                <a:off x="3173" y="76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78" name="Line 63"/>
              <p:cNvSpPr>
                <a:spLocks noChangeShapeType="1"/>
              </p:cNvSpPr>
              <p:nvPr/>
            </p:nvSpPr>
            <p:spPr bwMode="auto">
              <a:xfrm>
                <a:off x="3173" y="89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79" name="Line 64"/>
              <p:cNvSpPr>
                <a:spLocks noChangeShapeType="1"/>
              </p:cNvSpPr>
              <p:nvPr/>
            </p:nvSpPr>
            <p:spPr bwMode="auto">
              <a:xfrm>
                <a:off x="3173" y="103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0" name="Line 65"/>
              <p:cNvSpPr>
                <a:spLocks noChangeShapeType="1"/>
              </p:cNvSpPr>
              <p:nvPr/>
            </p:nvSpPr>
            <p:spPr bwMode="auto">
              <a:xfrm>
                <a:off x="3173" y="117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1" name="Line 66"/>
              <p:cNvSpPr>
                <a:spLocks noChangeShapeType="1"/>
              </p:cNvSpPr>
              <p:nvPr/>
            </p:nvSpPr>
            <p:spPr bwMode="auto">
              <a:xfrm>
                <a:off x="3173" y="130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2" name="Line 67"/>
              <p:cNvSpPr>
                <a:spLocks noChangeShapeType="1"/>
              </p:cNvSpPr>
              <p:nvPr/>
            </p:nvSpPr>
            <p:spPr bwMode="auto">
              <a:xfrm>
                <a:off x="3173" y="144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3" name="Line 68"/>
              <p:cNvSpPr>
                <a:spLocks noChangeShapeType="1"/>
              </p:cNvSpPr>
              <p:nvPr/>
            </p:nvSpPr>
            <p:spPr bwMode="auto">
              <a:xfrm>
                <a:off x="3173" y="157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4" name="Line 69"/>
              <p:cNvSpPr>
                <a:spLocks noChangeShapeType="1"/>
              </p:cNvSpPr>
              <p:nvPr/>
            </p:nvSpPr>
            <p:spPr bwMode="auto">
              <a:xfrm>
                <a:off x="3173" y="171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5" name="Line 70"/>
              <p:cNvSpPr>
                <a:spLocks noChangeShapeType="1"/>
              </p:cNvSpPr>
              <p:nvPr/>
            </p:nvSpPr>
            <p:spPr bwMode="auto">
              <a:xfrm>
                <a:off x="3173" y="185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6" name="Line 71"/>
              <p:cNvSpPr>
                <a:spLocks noChangeShapeType="1"/>
              </p:cNvSpPr>
              <p:nvPr/>
            </p:nvSpPr>
            <p:spPr bwMode="auto">
              <a:xfrm>
                <a:off x="3173" y="198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487" name="Line 72"/>
              <p:cNvSpPr>
                <a:spLocks noChangeShapeType="1"/>
              </p:cNvSpPr>
              <p:nvPr/>
            </p:nvSpPr>
            <p:spPr bwMode="auto">
              <a:xfrm>
                <a:off x="3173" y="212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</p:grpSp>
      </p:grpSp>
      <p:sp>
        <p:nvSpPr>
          <p:cNvPr id="236" name="WordArt 40"/>
          <p:cNvSpPr>
            <a:spLocks noChangeArrowheads="1" noChangeShapeType="1" noTextEdit="1"/>
          </p:cNvSpPr>
          <p:nvPr/>
        </p:nvSpPr>
        <p:spPr bwMode="auto">
          <a:xfrm>
            <a:off x="5358085" y="3149848"/>
            <a:ext cx="866775" cy="5969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281175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tension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</a:t>
            </a:r>
            <a:endParaRPr lang="ru-RU" sz="3600" b="1" kern="10" dirty="0"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latin typeface="Arial"/>
              <a:cs typeface="Arial"/>
            </a:endParaRPr>
          </a:p>
        </p:txBody>
      </p:sp>
      <p:sp>
        <p:nvSpPr>
          <p:cNvPr id="237" name="WordArt 17"/>
          <p:cNvSpPr>
            <a:spLocks noChangeArrowheads="1" noChangeShapeType="1" noTextEdit="1"/>
          </p:cNvSpPr>
          <p:nvPr/>
        </p:nvSpPr>
        <p:spPr bwMode="auto">
          <a:xfrm>
            <a:off x="7344400" y="5352380"/>
            <a:ext cx="1095375" cy="5969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57937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Compression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latin typeface="Arial"/>
                <a:cs typeface="Arial"/>
              </a:rPr>
              <a:t>                            </a:t>
            </a:r>
            <a:endParaRPr lang="ru-RU" sz="3600" b="1" kern="10" dirty="0">
              <a:ln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7 C 0.02413 -0.02546 0.04895 -0.05139 0.07395 -0.05162 C 0.09895 -0.05185 0.12482 -0.01713 0.14948 -0.00092 C 0.17413 0.01528 0.19757 0.04653 0.22187 0.0463 C 0.24618 0.04607 0.271 0.02176 0.29583 -0.00231 " pathEditMode="relative" ptsTypes="aaaaA">
                                      <p:cBhvr>
                                        <p:cTn id="266" dur="4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82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82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">
                                      <p:cBhvr>
                                        <p:cTn id="2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960000">
                                      <p:cBhvr>
                                        <p:cTn id="2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380000">
                                      <p:cBhvr>
                                        <p:cTn id="280" dur="2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0.00417 L 0.02187 0.09306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440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52 0.00047 C 0.02413 -0.02546 0.04895 -0.05139 0.07395 -0.05162 C 0.09895 -0.05185 0.12482 -0.01713 0.14948 -0.00092 C 0.17413 0.01528 0.19757 0.04653 0.22187 0.0463 C 0.24618 0.04607 0.271 0.02176 0.29583 -0.00231 " pathEditMode="relative" ptsTypes="aaaaA">
                                      <p:cBhvr>
                                        <p:cTn id="284" dur="4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8" grpId="0"/>
      <p:bldP spid="189" grpId="0" animBg="1"/>
      <p:bldP spid="190" grpId="0" animBg="1"/>
      <p:bldP spid="191" grpId="0" animBg="1"/>
      <p:bldP spid="192" grpId="0"/>
      <p:bldP spid="193" grpId="0" animBg="1"/>
      <p:bldP spid="194" grpId="0"/>
      <p:bldP spid="212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/>
      <p:bldP spid="285" grpId="0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4" grpId="1" animBg="1"/>
      <p:bldP spid="356" grpId="0" animBg="1"/>
      <p:bldP spid="357" grpId="0" animBg="1"/>
      <p:bldP spid="358" grpId="0" animBg="1"/>
      <p:bldP spid="359" grpId="0"/>
      <p:bldP spid="360" grpId="0"/>
      <p:bldP spid="361" grpId="0"/>
      <p:bldP spid="362" grpId="0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/>
      <p:bldP spid="376" grpId="0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/>
      <p:bldP spid="386" grpId="0" animBg="1"/>
      <p:bldP spid="387" grpId="0" animBg="1"/>
      <p:bldP spid="388" grpId="0" animBg="1"/>
      <p:bldP spid="389" grpId="0"/>
      <p:bldP spid="390" grpId="0"/>
      <p:bldP spid="391" grpId="0"/>
      <p:bldP spid="392" grpId="0" animBg="1"/>
      <p:bldP spid="393" grpId="0"/>
      <p:bldP spid="394" grpId="0" animBg="1"/>
      <p:bldP spid="395" grpId="0" animBg="1"/>
      <p:bldP spid="396" grpId="0" animBg="1"/>
      <p:bldP spid="396" grpId="1" animBg="1"/>
      <p:bldP spid="397" grpId="0" animBg="1"/>
      <p:bldP spid="397" grpId="1" animBg="1"/>
      <p:bldP spid="398" grpId="0" animBg="1"/>
      <p:bldP spid="413" grpId="0" animBg="1"/>
      <p:bldP spid="414" grpId="0" animBg="1"/>
      <p:bldP spid="414" grpId="1" animBg="1"/>
      <p:bldP spid="236" grpId="0"/>
      <p:bldP spid="2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="" xmlns:p14="http://schemas.microsoft.com/office/powerpoint/2010/main" val="3531206048"/>
              </p:ext>
            </p:extLst>
          </p:nvPr>
        </p:nvGraphicFramePr>
        <p:xfrm>
          <a:off x="5787240" y="4502829"/>
          <a:ext cx="3143272" cy="178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Кристаллы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ниобата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лития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15430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Объекты исследования: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композитные структуры, состоящие из рентгенооптической части (кристалл кремния) и электромеханической части (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бидоменный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кристалл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sz="1800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). Кристалл кремния наклеивается с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частичным или полным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перекрытием на кристалл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LiNbO</a:t>
            </a:r>
            <a:r>
              <a:rPr lang="ru-RU" sz="1800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что позволяет использовать большую часть кристалла кремния для проведения дальнейших экспериментов как в геометрии Лауэ, так и в геометрии Брэгга.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720" y="2857496"/>
            <a:ext cx="4333678" cy="1122365"/>
            <a:chOff x="1884" y="4934"/>
            <a:chExt cx="6101" cy="1204"/>
          </a:xfrm>
        </p:grpSpPr>
        <p:sp>
          <p:nvSpPr>
            <p:cNvPr id="1027" name="Rectangle 3" descr="50%"/>
            <p:cNvSpPr>
              <a:spLocks noChangeArrowheads="1"/>
            </p:cNvSpPr>
            <p:nvPr/>
          </p:nvSpPr>
          <p:spPr bwMode="auto">
            <a:xfrm>
              <a:off x="2454" y="4934"/>
              <a:ext cx="4095" cy="1139"/>
            </a:xfrm>
            <a:prstGeom prst="rect">
              <a:avLst/>
            </a:prstGeom>
            <a:pattFill prst="pct50">
              <a:fgClr>
                <a:srgbClr val="C6D9F1"/>
              </a:fgClr>
              <a:bgClr>
                <a:srgbClr val="FFFFFF"/>
              </a:bgClr>
            </a:patt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6184" y="5134"/>
              <a:ext cx="1619" cy="690"/>
            </a:xfrm>
            <a:prstGeom prst="rect">
              <a:avLst/>
            </a:prstGeom>
            <a:gradFill rotWithShape="0">
              <a:gsLst>
                <a:gs pos="0">
                  <a:srgbClr val="8DB3E2"/>
                </a:gs>
                <a:gs pos="100000">
                  <a:srgbClr val="8DB3E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3766" y="5216"/>
              <a:ext cx="2000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LiNbO</a:t>
              </a:r>
              <a:r>
                <a:rPr kumimoji="0" lang="ru-RU" sz="16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6498" y="5211"/>
              <a:ext cx="1487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1884" y="5164"/>
              <a:ext cx="1145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(1)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5403" y="5614"/>
              <a:ext cx="1145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(2)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85786" y="4071942"/>
            <a:ext cx="72866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100" b="1" i="1" u="none" strike="noStrike" cap="none" normalizeH="0" baseline="0" dirty="0" smtClean="0" bmk="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исунок </a:t>
            </a:r>
            <a:r>
              <a:rPr kumimoji="0" lang="ru-RU" sz="1100" b="1" i="1" u="none" strike="noStrike" cap="none" normalizeH="0" baseline="0" dirty="0" smtClean="0" bmk="_Ref404703919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Схематичное изображение композитной структуры из кристаллов 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ниобата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лития и кремния; (1) - электропроводящее напыление на боковых гранях </a:t>
            </a:r>
            <a:r>
              <a:rPr kumimoji="0" lang="ru-RU" sz="11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ниобата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лития, (2) - места клеевого скрепления кристаллов.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143504" y="2786058"/>
            <a:ext cx="3672368" cy="1061772"/>
            <a:chOff x="1884" y="4934"/>
            <a:chExt cx="5170" cy="1139"/>
          </a:xfrm>
        </p:grpSpPr>
        <p:sp>
          <p:nvSpPr>
            <p:cNvPr id="32" name="Rectangle 3" descr="50%"/>
            <p:cNvSpPr>
              <a:spLocks noChangeArrowheads="1"/>
            </p:cNvSpPr>
            <p:nvPr/>
          </p:nvSpPr>
          <p:spPr bwMode="auto">
            <a:xfrm>
              <a:off x="2454" y="4934"/>
              <a:ext cx="4095" cy="1139"/>
            </a:xfrm>
            <a:prstGeom prst="rect">
              <a:avLst/>
            </a:prstGeom>
            <a:pattFill prst="pct50">
              <a:fgClr>
                <a:srgbClr val="C6D9F1"/>
              </a:fgClr>
              <a:bgClr>
                <a:srgbClr val="FFFFFF"/>
              </a:bgClr>
            </a:patt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4700" y="5164"/>
              <a:ext cx="1619" cy="690"/>
            </a:xfrm>
            <a:prstGeom prst="rect">
              <a:avLst/>
            </a:prstGeom>
            <a:gradFill rotWithShape="0">
              <a:gsLst>
                <a:gs pos="0">
                  <a:srgbClr val="8DB3E2"/>
                </a:gs>
                <a:gs pos="100000">
                  <a:srgbClr val="8DB3E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588" y="5164"/>
              <a:ext cx="2000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LiNbO</a:t>
              </a:r>
              <a:r>
                <a:rPr kumimoji="0" lang="ru-RU" sz="16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6498" y="5211"/>
              <a:ext cx="556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1884" y="5164"/>
              <a:ext cx="1145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(1)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5605" y="5317"/>
              <a:ext cx="1145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(2)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571604" y="5357826"/>
            <a:ext cx="3571900" cy="14287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19"/>
          <p:cNvGrpSpPr/>
          <p:nvPr/>
        </p:nvGrpSpPr>
        <p:grpSpPr>
          <a:xfrm>
            <a:off x="-2428924" y="5357826"/>
            <a:ext cx="8001056" cy="1071570"/>
            <a:chOff x="-928726" y="2928934"/>
            <a:chExt cx="8001056" cy="1071570"/>
          </a:xfrm>
        </p:grpSpPr>
        <p:sp>
          <p:nvSpPr>
            <p:cNvPr id="21" name="Дуга 20"/>
            <p:cNvSpPr/>
            <p:nvPr/>
          </p:nvSpPr>
          <p:spPr>
            <a:xfrm>
              <a:off x="-928726" y="2928934"/>
              <a:ext cx="8001056" cy="928694"/>
            </a:xfrm>
            <a:prstGeom prst="arc">
              <a:avLst>
                <a:gd name="adj1" fmla="val 16281835"/>
                <a:gd name="adj2" fmla="val 21405240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>
              <a:off x="-928726" y="3071810"/>
              <a:ext cx="8001056" cy="928694"/>
            </a:xfrm>
            <a:prstGeom prst="arc">
              <a:avLst>
                <a:gd name="adj1" fmla="val 16281835"/>
                <a:gd name="adj2" fmla="val 21405240"/>
              </a:avLst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>
              <a:stCxn id="21" idx="0"/>
              <a:endCxn id="22" idx="0"/>
            </p:cNvCxnSpPr>
            <p:nvPr/>
          </p:nvCxnSpPr>
          <p:spPr>
            <a:xfrm rot="10800000" flipV="1">
              <a:off x="3082858" y="2928936"/>
              <a:ext cx="1588" cy="142876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21" idx="2"/>
              <a:endCxn id="22" idx="2"/>
            </p:cNvCxnSpPr>
            <p:nvPr/>
          </p:nvCxnSpPr>
          <p:spPr>
            <a:xfrm rot="5400000">
              <a:off x="6594766" y="3260866"/>
              <a:ext cx="142876" cy="1588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4"/>
          <p:cNvGrpSpPr/>
          <p:nvPr/>
        </p:nvGrpSpPr>
        <p:grpSpPr>
          <a:xfrm>
            <a:off x="392879" y="4857760"/>
            <a:ext cx="1323189" cy="1216034"/>
            <a:chOff x="1893077" y="2428868"/>
            <a:chExt cx="1323189" cy="1216034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2963851" y="2678901"/>
              <a:ext cx="500860" cy="794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 flipH="1" flipV="1">
              <a:off x="2929720" y="3356768"/>
              <a:ext cx="571504" cy="1588"/>
            </a:xfrm>
            <a:prstGeom prst="straightConnector1">
              <a:avLst/>
            </a:prstGeom>
            <a:ln w="2540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1893077" y="2720985"/>
              <a:ext cx="785818" cy="64294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85984" y="2428868"/>
              <a:ext cx="928694" cy="1588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85984" y="3643314"/>
              <a:ext cx="928694" cy="1588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28" idx="0"/>
            </p:cNvCxnSpPr>
            <p:nvPr/>
          </p:nvCxnSpPr>
          <p:spPr>
            <a:xfrm flipV="1">
              <a:off x="2285986" y="2428868"/>
              <a:ext cx="0" cy="292117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28" idx="2"/>
            </p:cNvCxnSpPr>
            <p:nvPr/>
          </p:nvCxnSpPr>
          <p:spPr>
            <a:xfrm>
              <a:off x="2285986" y="3363927"/>
              <a:ext cx="0" cy="279389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907414" y="2782855"/>
              <a:ext cx="771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V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1" name="Содержимое 2"/>
          <p:cNvSpPr txBox="1">
            <a:spLocks/>
          </p:cNvSpPr>
          <p:nvPr/>
        </p:nvSpPr>
        <p:spPr>
          <a:xfrm>
            <a:off x="0" y="6143644"/>
            <a:ext cx="5214942" cy="285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Изгиб кристалла при подаче электрического поля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5786446" y="4572008"/>
          <a:ext cx="314327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Группа 48"/>
          <p:cNvGrpSpPr/>
          <p:nvPr/>
        </p:nvGrpSpPr>
        <p:grpSpPr>
          <a:xfrm>
            <a:off x="7096270" y="4929198"/>
            <a:ext cx="500066" cy="428628"/>
            <a:chOff x="7143769" y="4929199"/>
            <a:chExt cx="500066" cy="428628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7143769" y="4929199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  <a:sym typeface="Symbol"/>
                </a:rPr>
                <a:t>h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rot="10800000">
              <a:off x="7215207" y="5286389"/>
              <a:ext cx="2857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5000628" y="5500702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716575">
            <a:off x="5000288" y="5788159"/>
            <a:ext cx="7143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>
            <a:stCxn id="50" idx="3"/>
          </p:cNvCxnSpPr>
          <p:nvPr/>
        </p:nvCxnSpPr>
        <p:spPr>
          <a:xfrm flipV="1">
            <a:off x="5715008" y="5499908"/>
            <a:ext cx="1643868" cy="365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1" idx="3"/>
          </p:cNvCxnSpPr>
          <p:nvPr/>
        </p:nvCxnSpPr>
        <p:spPr>
          <a:xfrm flipV="1">
            <a:off x="5706936" y="5572140"/>
            <a:ext cx="1293956" cy="3256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928926" y="4929198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LiNbO</a:t>
            </a:r>
            <a:r>
              <a:rPr kumimoji="0" lang="ru-RU" sz="1600" b="1" i="0" u="none" strike="noStrike" cap="none" normalizeH="0" baseline="-25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500694" y="5214950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108579" y="5194397"/>
            <a:ext cx="500066" cy="1588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5108579" y="5914477"/>
            <a:ext cx="500066" cy="1588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5041701" y="6058493"/>
            <a:ext cx="357190" cy="144464"/>
          </a:xfrm>
          <a:prstGeom prst="straightConnector1">
            <a:avLst/>
          </a:prstGeom>
          <a:ln w="19050" cmpd="sng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4857752" y="4643446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20709" y="6597352"/>
            <a:ext cx="7640667" cy="144016"/>
          </a:xfrm>
          <a:prstGeom prst="roundRect">
            <a:avLst/>
          </a:prstGeom>
          <a:gradFill flip="none" rotWithShape="1">
            <a:gsLst>
              <a:gs pos="15000">
                <a:schemeClr val="tx2"/>
              </a:gs>
              <a:gs pos="20000">
                <a:srgbClr val="85C2FF"/>
              </a:gs>
            </a:gsLst>
            <a:lin ang="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0069 0.0493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  <p:bldP spid="19" grpId="0" animBg="1"/>
      <p:bldP spid="19" grpId="1" animBg="1"/>
      <p:bldP spid="19" grpId="2" animBg="1"/>
      <p:bldP spid="41" grpId="0"/>
      <p:bldGraphic spid="43" grpId="0">
        <p:bldAsOne/>
      </p:bldGraphic>
      <p:bldGraphic spid="43" grpId="1">
        <p:bldAsOne/>
      </p:bldGraphic>
      <p:bldP spid="50" grpId="0" animBg="1"/>
      <p:bldP spid="50" grpId="1" animBg="1"/>
      <p:bldP spid="51" grpId="0" animBg="1"/>
      <p:bldP spid="62" grpId="0"/>
      <p:bldP spid="63" grpId="0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6" name="Line 18"/>
          <p:cNvSpPr>
            <a:spLocks noChangeShapeType="1"/>
          </p:cNvSpPr>
          <p:nvPr/>
        </p:nvSpPr>
        <p:spPr bwMode="auto">
          <a:xfrm>
            <a:off x="2897203" y="4241799"/>
            <a:ext cx="3640138" cy="823913"/>
          </a:xfrm>
          <a:prstGeom prst="line">
            <a:avLst/>
          </a:prstGeom>
          <a:noFill/>
          <a:ln w="34925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643438" y="3286124"/>
            <a:ext cx="2143140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2" name="Freeform 10"/>
          <p:cNvSpPr>
            <a:spLocks/>
          </p:cNvSpPr>
          <p:nvPr/>
        </p:nvSpPr>
        <p:spPr bwMode="auto">
          <a:xfrm>
            <a:off x="1311291" y="3729037"/>
            <a:ext cx="1536700" cy="900112"/>
          </a:xfrm>
          <a:custGeom>
            <a:avLst/>
            <a:gdLst>
              <a:gd name="T0" fmla="*/ 2147483647 w 1478"/>
              <a:gd name="T1" fmla="*/ 2147483647 h 567"/>
              <a:gd name="T2" fmla="*/ 2147483647 w 1478"/>
              <a:gd name="T3" fmla="*/ 2147483647 h 567"/>
              <a:gd name="T4" fmla="*/ 0 w 1478"/>
              <a:gd name="T5" fmla="*/ 0 h 567"/>
              <a:gd name="T6" fmla="*/ 2147483647 w 1478"/>
              <a:gd name="T7" fmla="*/ 2147483647 h 567"/>
              <a:gd name="T8" fmla="*/ 0 60000 65536"/>
              <a:gd name="T9" fmla="*/ 0 60000 65536"/>
              <a:gd name="T10" fmla="*/ 0 60000 65536"/>
              <a:gd name="T11" fmla="*/ 0 60000 65536"/>
              <a:gd name="T12" fmla="*/ 0 w 1478"/>
              <a:gd name="T13" fmla="*/ 0 h 567"/>
              <a:gd name="T14" fmla="*/ 904 w 1478"/>
              <a:gd name="T15" fmla="*/ 920 h 5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8" h="567">
                <a:moveTo>
                  <a:pt x="1471" y="357"/>
                </a:moveTo>
                <a:lnTo>
                  <a:pt x="1478" y="0"/>
                </a:lnTo>
                <a:lnTo>
                  <a:pt x="0" y="567"/>
                </a:lnTo>
                <a:lnTo>
                  <a:pt x="1471" y="357"/>
                </a:lnTo>
                <a:close/>
              </a:path>
            </a:pathLst>
          </a:custGeom>
          <a:solidFill>
            <a:srgbClr val="FF6600">
              <a:alpha val="72156"/>
            </a:srgb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73" name="AutoShape 11"/>
          <p:cNvSpPr>
            <a:spLocks noChangeArrowheads="1"/>
          </p:cNvSpPr>
          <p:nvPr/>
        </p:nvSpPr>
        <p:spPr bwMode="auto">
          <a:xfrm rot="-2038557">
            <a:off x="1789128" y="4160837"/>
            <a:ext cx="204788" cy="1158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296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2774" name="AutoShape 12"/>
          <p:cNvSpPr>
            <a:spLocks noChangeArrowheads="1"/>
          </p:cNvSpPr>
          <p:nvPr/>
        </p:nvSpPr>
        <p:spPr bwMode="auto">
          <a:xfrm rot="21000000" flipV="1">
            <a:off x="1898666" y="4479924"/>
            <a:ext cx="204787" cy="117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1296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00" y="0"/>
                </a:lnTo>
                <a:lnTo>
                  <a:pt x="8100" y="12960"/>
                </a:lnTo>
                <a:lnTo>
                  <a:pt x="0" y="12960"/>
                </a:lnTo>
                <a:lnTo>
                  <a:pt x="0" y="1728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7280"/>
                </a:lnTo>
                <a:lnTo>
                  <a:pt x="21600" y="12960"/>
                </a:lnTo>
                <a:lnTo>
                  <a:pt x="13500" y="12960"/>
                </a:lnTo>
                <a:lnTo>
                  <a:pt x="135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2775" name="Rectangle 35"/>
          <p:cNvSpPr>
            <a:spLocks noChangeArrowheads="1"/>
          </p:cNvSpPr>
          <p:nvPr/>
        </p:nvSpPr>
        <p:spPr bwMode="auto">
          <a:xfrm>
            <a:off x="7042158" y="3046403"/>
            <a:ext cx="30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>
                <a:latin typeface="Tahoma" pitchFamily="34" charset="0"/>
              </a:rPr>
              <a:t>0</a:t>
            </a:r>
            <a:endParaRPr lang="ru-RU" sz="1000"/>
          </a:p>
        </p:txBody>
      </p:sp>
      <p:sp>
        <p:nvSpPr>
          <p:cNvPr id="32776" name="Rectangle 36"/>
          <p:cNvSpPr>
            <a:spLocks noChangeArrowheads="1"/>
          </p:cNvSpPr>
          <p:nvPr/>
        </p:nvSpPr>
        <p:spPr bwMode="auto">
          <a:xfrm>
            <a:off x="6300796" y="3028941"/>
            <a:ext cx="5873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/>
              <a:t>-π/2</a:t>
            </a:r>
          </a:p>
        </p:txBody>
      </p:sp>
      <p:sp>
        <p:nvSpPr>
          <p:cNvPr id="32777" name="Rectangle 37"/>
          <p:cNvSpPr>
            <a:spLocks noChangeArrowheads="1"/>
          </p:cNvSpPr>
          <p:nvPr/>
        </p:nvSpPr>
        <p:spPr bwMode="auto">
          <a:xfrm>
            <a:off x="8351846" y="3013761"/>
            <a:ext cx="1778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 dirty="0"/>
              <a:t>π</a:t>
            </a:r>
          </a:p>
        </p:txBody>
      </p:sp>
      <p:sp>
        <p:nvSpPr>
          <p:cNvPr id="32778" name="WordArt 38"/>
          <p:cNvSpPr>
            <a:spLocks noChangeArrowheads="1" noChangeShapeType="1" noTextEdit="1"/>
          </p:cNvSpPr>
          <p:nvPr/>
        </p:nvSpPr>
        <p:spPr bwMode="auto">
          <a:xfrm>
            <a:off x="7188208" y="2103428"/>
            <a:ext cx="1095375" cy="5969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757936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  <a:cs typeface="Arial"/>
              </a:rPr>
              <a:t>                            сжатие                            </a:t>
            </a:r>
          </a:p>
        </p:txBody>
      </p:sp>
      <p:sp>
        <p:nvSpPr>
          <p:cNvPr id="32779" name="Line 39"/>
          <p:cNvSpPr>
            <a:spLocks noChangeShapeType="1"/>
          </p:cNvSpPr>
          <p:nvPr/>
        </p:nvSpPr>
        <p:spPr bwMode="auto">
          <a:xfrm>
            <a:off x="5715008" y="2779703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0" name="Line 40"/>
          <p:cNvSpPr>
            <a:spLocks noChangeShapeType="1"/>
          </p:cNvSpPr>
          <p:nvPr/>
        </p:nvSpPr>
        <p:spPr bwMode="auto">
          <a:xfrm>
            <a:off x="5715008" y="2570153"/>
            <a:ext cx="27352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41"/>
          <p:cNvSpPr>
            <a:spLocks noChangeShapeType="1"/>
          </p:cNvSpPr>
          <p:nvPr/>
        </p:nvSpPr>
        <p:spPr bwMode="auto">
          <a:xfrm>
            <a:off x="5715008" y="2355841"/>
            <a:ext cx="2735263" cy="0"/>
          </a:xfrm>
          <a:prstGeom prst="line">
            <a:avLst/>
          </a:prstGeom>
          <a:noFill/>
          <a:ln w="12700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42"/>
          <p:cNvSpPr>
            <a:spLocks noChangeShapeType="1"/>
          </p:cNvSpPr>
          <p:nvPr/>
        </p:nvSpPr>
        <p:spPr bwMode="auto">
          <a:xfrm>
            <a:off x="5688021" y="2990841"/>
            <a:ext cx="269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Line 43"/>
          <p:cNvSpPr>
            <a:spLocks noChangeShapeType="1"/>
          </p:cNvSpPr>
          <p:nvPr/>
        </p:nvSpPr>
        <p:spPr bwMode="auto">
          <a:xfrm>
            <a:off x="5688021" y="2779703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44"/>
          <p:cNvSpPr>
            <a:spLocks noChangeShapeType="1"/>
          </p:cNvSpPr>
          <p:nvPr/>
        </p:nvSpPr>
        <p:spPr bwMode="auto">
          <a:xfrm>
            <a:off x="5688021" y="2570153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45"/>
          <p:cNvSpPr>
            <a:spLocks noChangeShapeType="1"/>
          </p:cNvSpPr>
          <p:nvPr/>
        </p:nvSpPr>
        <p:spPr bwMode="auto">
          <a:xfrm>
            <a:off x="5688021" y="2355841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46"/>
          <p:cNvSpPr>
            <a:spLocks noChangeShapeType="1"/>
          </p:cNvSpPr>
          <p:nvPr/>
        </p:nvSpPr>
        <p:spPr bwMode="auto">
          <a:xfrm>
            <a:off x="5688021" y="2143116"/>
            <a:ext cx="269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Line 47"/>
          <p:cNvSpPr>
            <a:spLocks noChangeShapeType="1"/>
          </p:cNvSpPr>
          <p:nvPr/>
        </p:nvSpPr>
        <p:spPr bwMode="auto">
          <a:xfrm flipV="1">
            <a:off x="5715008" y="2990841"/>
            <a:ext cx="1588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8" name="Line 48"/>
          <p:cNvSpPr>
            <a:spLocks noChangeShapeType="1"/>
          </p:cNvSpPr>
          <p:nvPr/>
        </p:nvSpPr>
        <p:spPr bwMode="auto">
          <a:xfrm flipV="1">
            <a:off x="6402396" y="2990841"/>
            <a:ext cx="3175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Line 49"/>
          <p:cNvSpPr>
            <a:spLocks noChangeShapeType="1"/>
          </p:cNvSpPr>
          <p:nvPr/>
        </p:nvSpPr>
        <p:spPr bwMode="auto">
          <a:xfrm flipV="1">
            <a:off x="7083433" y="2990841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0" name="Line 50"/>
          <p:cNvSpPr>
            <a:spLocks noChangeShapeType="1"/>
          </p:cNvSpPr>
          <p:nvPr/>
        </p:nvSpPr>
        <p:spPr bwMode="auto">
          <a:xfrm flipV="1">
            <a:off x="7770821" y="2990841"/>
            <a:ext cx="0" cy="396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91" name="Rectangle 51"/>
          <p:cNvSpPr>
            <a:spLocks noChangeArrowheads="1"/>
          </p:cNvSpPr>
          <p:nvPr/>
        </p:nvSpPr>
        <p:spPr bwMode="auto">
          <a:xfrm>
            <a:off x="5629283" y="3021003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/>
              <a:t>-π</a:t>
            </a:r>
          </a:p>
          <a:p>
            <a:pPr algn="r"/>
            <a:endParaRPr lang="ru-RU" sz="1000"/>
          </a:p>
        </p:txBody>
      </p:sp>
      <p:sp>
        <p:nvSpPr>
          <p:cNvPr id="32792" name="Rectangle 52"/>
          <p:cNvSpPr>
            <a:spLocks noChangeArrowheads="1"/>
          </p:cNvSpPr>
          <p:nvPr/>
        </p:nvSpPr>
        <p:spPr bwMode="auto">
          <a:xfrm>
            <a:off x="7686683" y="3028941"/>
            <a:ext cx="512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000"/>
              <a:t>π/2</a:t>
            </a:r>
          </a:p>
        </p:txBody>
      </p:sp>
      <p:sp>
        <p:nvSpPr>
          <p:cNvPr id="32793" name="Freeform 53"/>
          <p:cNvSpPr>
            <a:spLocks/>
          </p:cNvSpPr>
          <p:nvPr/>
        </p:nvSpPr>
        <p:spPr bwMode="auto">
          <a:xfrm>
            <a:off x="5718183" y="2173278"/>
            <a:ext cx="2722563" cy="760413"/>
          </a:xfrm>
          <a:custGeom>
            <a:avLst/>
            <a:gdLst>
              <a:gd name="T0" fmla="*/ 0 w 5285"/>
              <a:gd name="T1" fmla="*/ 2147483647 h 1950"/>
              <a:gd name="T2" fmla="*/ 2147483647 w 5285"/>
              <a:gd name="T3" fmla="*/ 2147483647 h 1950"/>
              <a:gd name="T4" fmla="*/ 2147483647 w 5285"/>
              <a:gd name="T5" fmla="*/ 2147483647 h 1950"/>
              <a:gd name="T6" fmla="*/ 2147483647 w 5285"/>
              <a:gd name="T7" fmla="*/ 2147483647 h 1950"/>
              <a:gd name="T8" fmla="*/ 0 60000 65536"/>
              <a:gd name="T9" fmla="*/ 0 60000 65536"/>
              <a:gd name="T10" fmla="*/ 0 60000 65536"/>
              <a:gd name="T11" fmla="*/ 0 60000 65536"/>
              <a:gd name="T12" fmla="*/ 0 w 5285"/>
              <a:gd name="T13" fmla="*/ 0 h 1950"/>
              <a:gd name="T14" fmla="*/ 5285 w 5285"/>
              <a:gd name="T15" fmla="*/ 1950 h 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5" h="1950">
                <a:moveTo>
                  <a:pt x="0" y="1020"/>
                </a:moveTo>
                <a:cubicBezTo>
                  <a:pt x="244" y="872"/>
                  <a:pt x="835" y="0"/>
                  <a:pt x="1461" y="132"/>
                </a:cubicBezTo>
                <a:cubicBezTo>
                  <a:pt x="2087" y="264"/>
                  <a:pt x="3119" y="1674"/>
                  <a:pt x="3756" y="1812"/>
                </a:cubicBezTo>
                <a:cubicBezTo>
                  <a:pt x="4393" y="1950"/>
                  <a:pt x="4967" y="1138"/>
                  <a:pt x="5285" y="96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94" name="Line 55"/>
          <p:cNvSpPr>
            <a:spLocks noChangeShapeType="1"/>
          </p:cNvSpPr>
          <p:nvPr/>
        </p:nvSpPr>
        <p:spPr bwMode="auto">
          <a:xfrm flipH="1">
            <a:off x="6397633" y="2251066"/>
            <a:ext cx="3175" cy="739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95" name="Line 57"/>
          <p:cNvSpPr>
            <a:spLocks noChangeShapeType="1"/>
          </p:cNvSpPr>
          <p:nvPr/>
        </p:nvSpPr>
        <p:spPr bwMode="auto">
          <a:xfrm flipV="1">
            <a:off x="6400808" y="2078028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96" name="Line 60"/>
          <p:cNvSpPr>
            <a:spLocks noChangeShapeType="1"/>
          </p:cNvSpPr>
          <p:nvPr/>
        </p:nvSpPr>
        <p:spPr bwMode="auto">
          <a:xfrm flipV="1">
            <a:off x="7085021" y="2092316"/>
            <a:ext cx="0" cy="442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97" name="Line 61"/>
          <p:cNvSpPr>
            <a:spLocks noChangeShapeType="1"/>
          </p:cNvSpPr>
          <p:nvPr/>
        </p:nvSpPr>
        <p:spPr bwMode="auto">
          <a:xfrm>
            <a:off x="7085021" y="2600316"/>
            <a:ext cx="0" cy="407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798" name="Rectangle 62"/>
          <p:cNvSpPr>
            <a:spLocks noChangeArrowheads="1"/>
          </p:cNvSpPr>
          <p:nvPr/>
        </p:nvSpPr>
        <p:spPr bwMode="auto">
          <a:xfrm>
            <a:off x="5715008" y="2143116"/>
            <a:ext cx="2735263" cy="847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000"/>
          </a:p>
        </p:txBody>
      </p:sp>
      <p:sp>
        <p:nvSpPr>
          <p:cNvPr id="32799" name="Line 65"/>
          <p:cNvSpPr>
            <a:spLocks noChangeShapeType="1"/>
          </p:cNvSpPr>
          <p:nvPr/>
        </p:nvSpPr>
        <p:spPr bwMode="auto">
          <a:xfrm flipV="1">
            <a:off x="7770821" y="2919403"/>
            <a:ext cx="0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800" name="Line 66"/>
          <p:cNvSpPr>
            <a:spLocks noChangeShapeType="1"/>
          </p:cNvSpPr>
          <p:nvPr/>
        </p:nvSpPr>
        <p:spPr bwMode="auto">
          <a:xfrm flipV="1">
            <a:off x="7770821" y="2073266"/>
            <a:ext cx="0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801" name="WordArt 67"/>
          <p:cNvSpPr>
            <a:spLocks noChangeArrowheads="1" noChangeShapeType="1" noTextEdit="1"/>
          </p:cNvSpPr>
          <p:nvPr/>
        </p:nvSpPr>
        <p:spPr bwMode="auto">
          <a:xfrm>
            <a:off x="5981708" y="2409816"/>
            <a:ext cx="866775" cy="5969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281174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  <a:cs typeface="Arial"/>
              </a:rPr>
              <a:t>растяжение                                   </a:t>
            </a:r>
          </a:p>
        </p:txBody>
      </p:sp>
      <p:sp>
        <p:nvSpPr>
          <p:cNvPr id="32803" name="Text Box 170"/>
          <p:cNvSpPr txBox="1">
            <a:spLocks noChangeArrowheads="1"/>
          </p:cNvSpPr>
          <p:nvPr/>
        </p:nvSpPr>
        <p:spPr bwMode="auto">
          <a:xfrm>
            <a:off x="554053" y="3297237"/>
            <a:ext cx="15113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ru-RU" sz="1200" b="1">
                <a:latin typeface="Tahoma" pitchFamily="34" charset="0"/>
              </a:rPr>
              <a:t>Рентгеновский источник</a:t>
            </a:r>
          </a:p>
        </p:txBody>
      </p:sp>
      <p:sp>
        <p:nvSpPr>
          <p:cNvPr id="32804" name="Line 171"/>
          <p:cNvSpPr>
            <a:spLocks noChangeShapeType="1"/>
          </p:cNvSpPr>
          <p:nvPr/>
        </p:nvSpPr>
        <p:spPr bwMode="auto">
          <a:xfrm flipH="1">
            <a:off x="1350978" y="3714749"/>
            <a:ext cx="314325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sp>
        <p:nvSpPr>
          <p:cNvPr id="32805" name="AutoShape 19"/>
          <p:cNvSpPr>
            <a:spLocks noChangeArrowheads="1"/>
          </p:cNvSpPr>
          <p:nvPr/>
        </p:nvSpPr>
        <p:spPr bwMode="auto">
          <a:xfrm>
            <a:off x="1117616" y="4413249"/>
            <a:ext cx="420687" cy="393700"/>
          </a:xfrm>
          <a:prstGeom prst="sun">
            <a:avLst>
              <a:gd name="adj" fmla="val 33537"/>
            </a:avLst>
          </a:prstGeom>
          <a:solidFill>
            <a:srgbClr val="FF0000"/>
          </a:solidFill>
          <a:ln w="12700" algn="ctr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18168" name="Oval 56"/>
          <p:cNvSpPr>
            <a:spLocks noChangeAspect="1" noChangeArrowheads="1"/>
          </p:cNvSpPr>
          <p:nvPr/>
        </p:nvSpPr>
        <p:spPr bwMode="auto">
          <a:xfrm>
            <a:off x="5672146" y="2524116"/>
            <a:ext cx="88900" cy="88900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endParaRPr lang="ru-RU" sz="1000"/>
          </a:p>
        </p:txBody>
      </p:sp>
      <p:sp>
        <p:nvSpPr>
          <p:cNvPr id="32809" name="Text Box 80"/>
          <p:cNvSpPr txBox="1">
            <a:spLocks noChangeArrowheads="1"/>
          </p:cNvSpPr>
          <p:nvPr/>
        </p:nvSpPr>
        <p:spPr bwMode="auto">
          <a:xfrm>
            <a:off x="642910" y="5715016"/>
            <a:ext cx="4883156" cy="3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ru-RU" sz="1400" b="1" dirty="0">
                <a:solidFill>
                  <a:schemeClr val="tx2"/>
                </a:solidFill>
              </a:rPr>
              <a:t>Схема сканирования и управления угловым положением рентгеновского пучка.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2811" name="Freeform 80"/>
          <p:cNvSpPr>
            <a:spLocks/>
          </p:cNvSpPr>
          <p:nvPr/>
        </p:nvSpPr>
        <p:spPr bwMode="auto">
          <a:xfrm rot="-1098788">
            <a:off x="4579953" y="4173537"/>
            <a:ext cx="2152650" cy="147637"/>
          </a:xfrm>
          <a:custGeom>
            <a:avLst/>
            <a:gdLst>
              <a:gd name="T0" fmla="*/ 0 w 1356"/>
              <a:gd name="T1" fmla="*/ 2147483647 h 93"/>
              <a:gd name="T2" fmla="*/ 2147483647 w 1356"/>
              <a:gd name="T3" fmla="*/ 2147483647 h 93"/>
              <a:gd name="T4" fmla="*/ 2147483647 w 1356"/>
              <a:gd name="T5" fmla="*/ 2147483647 h 93"/>
              <a:gd name="T6" fmla="*/ 2147483647 w 1356"/>
              <a:gd name="T7" fmla="*/ 2147483647 h 93"/>
              <a:gd name="T8" fmla="*/ 2147483647 w 1356"/>
              <a:gd name="T9" fmla="*/ 2147483647 h 93"/>
              <a:gd name="T10" fmla="*/ 2147483647 w 1356"/>
              <a:gd name="T11" fmla="*/ 2147483647 h 93"/>
              <a:gd name="T12" fmla="*/ 2147483647 w 1356"/>
              <a:gd name="T13" fmla="*/ 2147483647 h 93"/>
              <a:gd name="T14" fmla="*/ 2147483647 w 1356"/>
              <a:gd name="T15" fmla="*/ 2147483647 h 93"/>
              <a:gd name="T16" fmla="*/ 2147483647 w 1356"/>
              <a:gd name="T17" fmla="*/ 2147483647 h 93"/>
              <a:gd name="T18" fmla="*/ 2147483647 w 1356"/>
              <a:gd name="T19" fmla="*/ 2147483647 h 93"/>
              <a:gd name="T20" fmla="*/ 2147483647 w 1356"/>
              <a:gd name="T21" fmla="*/ 2147483647 h 93"/>
              <a:gd name="T22" fmla="*/ 2147483647 w 1356"/>
              <a:gd name="T23" fmla="*/ 2147483647 h 93"/>
              <a:gd name="T24" fmla="*/ 2147483647 w 1356"/>
              <a:gd name="T25" fmla="*/ 2147483647 h 93"/>
              <a:gd name="T26" fmla="*/ 2147483647 w 1356"/>
              <a:gd name="T27" fmla="*/ 2147483647 h 93"/>
              <a:gd name="T28" fmla="*/ 2147483647 w 1356"/>
              <a:gd name="T29" fmla="*/ 2147483647 h 93"/>
              <a:gd name="T30" fmla="*/ 2147483647 w 1356"/>
              <a:gd name="T31" fmla="*/ 2147483647 h 93"/>
              <a:gd name="T32" fmla="*/ 2147483647 w 1356"/>
              <a:gd name="T33" fmla="*/ 2147483647 h 93"/>
              <a:gd name="T34" fmla="*/ 2147483647 w 1356"/>
              <a:gd name="T35" fmla="*/ 2147483647 h 93"/>
              <a:gd name="T36" fmla="*/ 2147483647 w 1356"/>
              <a:gd name="T37" fmla="*/ 2147483647 h 9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56"/>
              <a:gd name="T58" fmla="*/ 0 h 93"/>
              <a:gd name="T59" fmla="*/ 1356 w 1356"/>
              <a:gd name="T60" fmla="*/ 93 h 9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56" h="93">
                <a:moveTo>
                  <a:pt x="0" y="59"/>
                </a:moveTo>
                <a:cubicBezTo>
                  <a:pt x="9" y="51"/>
                  <a:pt x="33" y="0"/>
                  <a:pt x="55" y="5"/>
                </a:cubicBezTo>
                <a:cubicBezTo>
                  <a:pt x="77" y="10"/>
                  <a:pt x="106" y="89"/>
                  <a:pt x="131" y="89"/>
                </a:cubicBezTo>
                <a:cubicBezTo>
                  <a:pt x="157" y="89"/>
                  <a:pt x="182" y="5"/>
                  <a:pt x="208" y="5"/>
                </a:cubicBezTo>
                <a:cubicBezTo>
                  <a:pt x="233" y="5"/>
                  <a:pt x="259" y="89"/>
                  <a:pt x="284" y="89"/>
                </a:cubicBezTo>
                <a:cubicBezTo>
                  <a:pt x="310" y="89"/>
                  <a:pt x="335" y="5"/>
                  <a:pt x="361" y="5"/>
                </a:cubicBezTo>
                <a:cubicBezTo>
                  <a:pt x="386" y="5"/>
                  <a:pt x="411" y="89"/>
                  <a:pt x="437" y="89"/>
                </a:cubicBezTo>
                <a:cubicBezTo>
                  <a:pt x="462" y="89"/>
                  <a:pt x="487" y="5"/>
                  <a:pt x="513" y="5"/>
                </a:cubicBezTo>
                <a:cubicBezTo>
                  <a:pt x="539" y="5"/>
                  <a:pt x="564" y="89"/>
                  <a:pt x="589" y="89"/>
                </a:cubicBezTo>
                <a:cubicBezTo>
                  <a:pt x="615" y="89"/>
                  <a:pt x="640" y="5"/>
                  <a:pt x="666" y="5"/>
                </a:cubicBezTo>
                <a:cubicBezTo>
                  <a:pt x="691" y="5"/>
                  <a:pt x="717" y="89"/>
                  <a:pt x="742" y="89"/>
                </a:cubicBezTo>
                <a:cubicBezTo>
                  <a:pt x="767" y="89"/>
                  <a:pt x="793" y="5"/>
                  <a:pt x="818" y="5"/>
                </a:cubicBezTo>
                <a:cubicBezTo>
                  <a:pt x="843" y="5"/>
                  <a:pt x="869" y="89"/>
                  <a:pt x="895" y="89"/>
                </a:cubicBezTo>
                <a:cubicBezTo>
                  <a:pt x="920" y="89"/>
                  <a:pt x="945" y="5"/>
                  <a:pt x="971" y="5"/>
                </a:cubicBezTo>
                <a:cubicBezTo>
                  <a:pt x="996" y="5"/>
                  <a:pt x="1022" y="89"/>
                  <a:pt x="1047" y="89"/>
                </a:cubicBezTo>
                <a:cubicBezTo>
                  <a:pt x="1073" y="89"/>
                  <a:pt x="1098" y="5"/>
                  <a:pt x="1124" y="5"/>
                </a:cubicBezTo>
                <a:cubicBezTo>
                  <a:pt x="1149" y="5"/>
                  <a:pt x="1179" y="86"/>
                  <a:pt x="1200" y="89"/>
                </a:cubicBezTo>
                <a:cubicBezTo>
                  <a:pt x="1220" y="93"/>
                  <a:pt x="1221" y="35"/>
                  <a:pt x="1247" y="26"/>
                </a:cubicBezTo>
                <a:cubicBezTo>
                  <a:pt x="1273" y="17"/>
                  <a:pt x="1333" y="33"/>
                  <a:pt x="1356" y="35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 type="none" w="sm" len="sm"/>
            <a:tailEnd type="triangle" w="lg" len="lg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2812" name="Text Box 170"/>
          <p:cNvSpPr txBox="1">
            <a:spLocks noChangeArrowheads="1"/>
          </p:cNvSpPr>
          <p:nvPr/>
        </p:nvSpPr>
        <p:spPr bwMode="auto">
          <a:xfrm>
            <a:off x="6858016" y="3286124"/>
            <a:ext cx="15113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ru-RU" sz="1200" b="1">
                <a:latin typeface="Tahoma" pitchFamily="34" charset="0"/>
              </a:rPr>
              <a:t>Детектор</a:t>
            </a:r>
          </a:p>
        </p:txBody>
      </p:sp>
      <p:sp>
        <p:nvSpPr>
          <p:cNvPr id="32813" name="AutoShape 82"/>
          <p:cNvSpPr>
            <a:spLocks noChangeArrowheads="1"/>
          </p:cNvSpPr>
          <p:nvPr/>
        </p:nvSpPr>
        <p:spPr bwMode="auto">
          <a:xfrm rot="4425749">
            <a:off x="6671485" y="3536155"/>
            <a:ext cx="419100" cy="506413"/>
          </a:xfrm>
          <a:prstGeom prst="can">
            <a:avLst>
              <a:gd name="adj" fmla="val 17291"/>
            </a:avLst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727" name="Line 87"/>
          <p:cNvSpPr>
            <a:spLocks noChangeShapeType="1"/>
          </p:cNvSpPr>
          <p:nvPr/>
        </p:nvSpPr>
        <p:spPr bwMode="auto">
          <a:xfrm>
            <a:off x="3094053" y="3962399"/>
            <a:ext cx="1533525" cy="6572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2843228" y="3278187"/>
            <a:ext cx="257175" cy="1533525"/>
            <a:chOff x="3191" y="642"/>
            <a:chExt cx="301" cy="1632"/>
          </a:xfrm>
        </p:grpSpPr>
        <p:sp>
          <p:nvSpPr>
            <p:cNvPr id="32817" name="Freeform 181"/>
            <p:cNvSpPr>
              <a:spLocks/>
            </p:cNvSpPr>
            <p:nvPr/>
          </p:nvSpPr>
          <p:spPr bwMode="auto">
            <a:xfrm>
              <a:off x="3192" y="642"/>
              <a:ext cx="300" cy="1632"/>
            </a:xfrm>
            <a:custGeom>
              <a:avLst/>
              <a:gdLst>
                <a:gd name="T0" fmla="*/ 0 w 300"/>
                <a:gd name="T1" fmla="*/ 30 h 1632"/>
                <a:gd name="T2" fmla="*/ 0 w 300"/>
                <a:gd name="T3" fmla="*/ 1614 h 1632"/>
                <a:gd name="T4" fmla="*/ 48 w 300"/>
                <a:gd name="T5" fmla="*/ 1584 h 1632"/>
                <a:gd name="T6" fmla="*/ 78 w 300"/>
                <a:gd name="T7" fmla="*/ 1620 h 1632"/>
                <a:gd name="T8" fmla="*/ 120 w 300"/>
                <a:gd name="T9" fmla="*/ 1590 h 1632"/>
                <a:gd name="T10" fmla="*/ 168 w 300"/>
                <a:gd name="T11" fmla="*/ 1632 h 1632"/>
                <a:gd name="T12" fmla="*/ 222 w 300"/>
                <a:gd name="T13" fmla="*/ 1590 h 1632"/>
                <a:gd name="T14" fmla="*/ 252 w 300"/>
                <a:gd name="T15" fmla="*/ 1626 h 1632"/>
                <a:gd name="T16" fmla="*/ 300 w 300"/>
                <a:gd name="T17" fmla="*/ 1608 h 1632"/>
                <a:gd name="T18" fmla="*/ 300 w 300"/>
                <a:gd name="T19" fmla="*/ 18 h 1632"/>
                <a:gd name="T20" fmla="*/ 222 w 300"/>
                <a:gd name="T21" fmla="*/ 30 h 1632"/>
                <a:gd name="T22" fmla="*/ 192 w 300"/>
                <a:gd name="T23" fmla="*/ 0 h 1632"/>
                <a:gd name="T24" fmla="*/ 138 w 300"/>
                <a:gd name="T25" fmla="*/ 36 h 1632"/>
                <a:gd name="T26" fmla="*/ 84 w 300"/>
                <a:gd name="T27" fmla="*/ 6 h 1632"/>
                <a:gd name="T28" fmla="*/ 60 w 300"/>
                <a:gd name="T29" fmla="*/ 42 h 1632"/>
                <a:gd name="T30" fmla="*/ 0 w 300"/>
                <a:gd name="T31" fmla="*/ 30 h 16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0"/>
                <a:gd name="T49" fmla="*/ 0 h 1632"/>
                <a:gd name="T50" fmla="*/ 300 w 300"/>
                <a:gd name="T51" fmla="*/ 1632 h 16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0" h="1632">
                  <a:moveTo>
                    <a:pt x="0" y="30"/>
                  </a:moveTo>
                  <a:lnTo>
                    <a:pt x="0" y="1614"/>
                  </a:lnTo>
                  <a:lnTo>
                    <a:pt x="48" y="1584"/>
                  </a:lnTo>
                  <a:lnTo>
                    <a:pt x="78" y="1620"/>
                  </a:lnTo>
                  <a:lnTo>
                    <a:pt x="120" y="1590"/>
                  </a:lnTo>
                  <a:lnTo>
                    <a:pt x="168" y="1632"/>
                  </a:lnTo>
                  <a:lnTo>
                    <a:pt x="222" y="1590"/>
                  </a:lnTo>
                  <a:lnTo>
                    <a:pt x="252" y="1626"/>
                  </a:lnTo>
                  <a:lnTo>
                    <a:pt x="300" y="1608"/>
                  </a:lnTo>
                  <a:lnTo>
                    <a:pt x="300" y="18"/>
                  </a:lnTo>
                  <a:lnTo>
                    <a:pt x="222" y="30"/>
                  </a:lnTo>
                  <a:lnTo>
                    <a:pt x="192" y="0"/>
                  </a:lnTo>
                  <a:lnTo>
                    <a:pt x="138" y="36"/>
                  </a:lnTo>
                  <a:lnTo>
                    <a:pt x="84" y="6"/>
                  </a:lnTo>
                  <a:lnTo>
                    <a:pt x="60" y="42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rgbClr val="6C6C6C"/>
                </a:gs>
                <a:gs pos="50000">
                  <a:srgbClr val="EAEAEA"/>
                </a:gs>
                <a:gs pos="100000">
                  <a:srgbClr val="6C6C6C"/>
                </a:gs>
              </a:gsLst>
              <a:lin ang="5400000" scaled="1"/>
            </a:gra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grpSp>
          <p:nvGrpSpPr>
            <p:cNvPr id="3" name="Group 182"/>
            <p:cNvGrpSpPr>
              <a:grpSpLocks/>
            </p:cNvGrpSpPr>
            <p:nvPr/>
          </p:nvGrpSpPr>
          <p:grpSpPr bwMode="auto">
            <a:xfrm>
              <a:off x="3191" y="768"/>
              <a:ext cx="288" cy="1360"/>
              <a:chOff x="3173" y="762"/>
              <a:chExt cx="288" cy="1360"/>
            </a:xfrm>
          </p:grpSpPr>
          <p:sp>
            <p:nvSpPr>
              <p:cNvPr id="32819" name="Line 183"/>
              <p:cNvSpPr>
                <a:spLocks noChangeShapeType="1"/>
              </p:cNvSpPr>
              <p:nvPr/>
            </p:nvSpPr>
            <p:spPr bwMode="auto">
              <a:xfrm>
                <a:off x="3173" y="76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0" name="Line 184"/>
              <p:cNvSpPr>
                <a:spLocks noChangeShapeType="1"/>
              </p:cNvSpPr>
              <p:nvPr/>
            </p:nvSpPr>
            <p:spPr bwMode="auto">
              <a:xfrm>
                <a:off x="3173" y="89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1" name="Line 185"/>
              <p:cNvSpPr>
                <a:spLocks noChangeShapeType="1"/>
              </p:cNvSpPr>
              <p:nvPr/>
            </p:nvSpPr>
            <p:spPr bwMode="auto">
              <a:xfrm>
                <a:off x="3173" y="103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2" name="Line 186"/>
              <p:cNvSpPr>
                <a:spLocks noChangeShapeType="1"/>
              </p:cNvSpPr>
              <p:nvPr/>
            </p:nvSpPr>
            <p:spPr bwMode="auto">
              <a:xfrm>
                <a:off x="3173" y="117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3" name="Line 187"/>
              <p:cNvSpPr>
                <a:spLocks noChangeShapeType="1"/>
              </p:cNvSpPr>
              <p:nvPr/>
            </p:nvSpPr>
            <p:spPr bwMode="auto">
              <a:xfrm>
                <a:off x="3173" y="130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4" name="Line 188"/>
              <p:cNvSpPr>
                <a:spLocks noChangeShapeType="1"/>
              </p:cNvSpPr>
              <p:nvPr/>
            </p:nvSpPr>
            <p:spPr bwMode="auto">
              <a:xfrm>
                <a:off x="3173" y="144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5" name="Line 189"/>
              <p:cNvSpPr>
                <a:spLocks noChangeShapeType="1"/>
              </p:cNvSpPr>
              <p:nvPr/>
            </p:nvSpPr>
            <p:spPr bwMode="auto">
              <a:xfrm>
                <a:off x="3173" y="157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6" name="Line 190"/>
              <p:cNvSpPr>
                <a:spLocks noChangeShapeType="1"/>
              </p:cNvSpPr>
              <p:nvPr/>
            </p:nvSpPr>
            <p:spPr bwMode="auto">
              <a:xfrm>
                <a:off x="3173" y="171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7" name="Line 191"/>
              <p:cNvSpPr>
                <a:spLocks noChangeShapeType="1"/>
              </p:cNvSpPr>
              <p:nvPr/>
            </p:nvSpPr>
            <p:spPr bwMode="auto">
              <a:xfrm>
                <a:off x="3173" y="185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8" name="Line 192"/>
              <p:cNvSpPr>
                <a:spLocks noChangeShapeType="1"/>
              </p:cNvSpPr>
              <p:nvPr/>
            </p:nvSpPr>
            <p:spPr bwMode="auto">
              <a:xfrm>
                <a:off x="3173" y="198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  <p:sp>
            <p:nvSpPr>
              <p:cNvPr id="32829" name="Line 193"/>
              <p:cNvSpPr>
                <a:spLocks noChangeShapeType="1"/>
              </p:cNvSpPr>
              <p:nvPr/>
            </p:nvSpPr>
            <p:spPr bwMode="auto">
              <a:xfrm>
                <a:off x="3173" y="212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/>
              </a:p>
            </p:txBody>
          </p:sp>
        </p:grpSp>
      </p:grpSp>
      <p:sp>
        <p:nvSpPr>
          <p:cNvPr id="32816" name="Text Box 170"/>
          <p:cNvSpPr txBox="1">
            <a:spLocks noChangeArrowheads="1"/>
          </p:cNvSpPr>
          <p:nvPr/>
        </p:nvSpPr>
        <p:spPr bwMode="auto">
          <a:xfrm>
            <a:off x="3643306" y="3643314"/>
            <a:ext cx="1587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450"/>
              </a:spcBef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Исследуемый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кристалл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0" y="428604"/>
            <a:ext cx="9144000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Рентгеноакустический метод исследования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0" y="1000108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Для дальнейших исследований – воспользуемся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разработаным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ранее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рентгеноакустическим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методом.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Используем блок АСВ (анализатор стоячих волн) – проводим эксперимент по наблюдению за эволюцией КДО.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20709" y="6597352"/>
            <a:ext cx="7640667" cy="144016"/>
          </a:xfrm>
          <a:prstGeom prst="roundRect">
            <a:avLst/>
          </a:prstGeom>
          <a:gradFill flip="none" rotWithShape="1">
            <a:gsLst>
              <a:gs pos="60000">
                <a:schemeClr val="tx2"/>
              </a:gs>
              <a:gs pos="65000">
                <a:srgbClr val="85C2FF"/>
              </a:gs>
            </a:gsLst>
            <a:lin ang="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65"/>
          <p:cNvGrpSpPr/>
          <p:nvPr/>
        </p:nvGrpSpPr>
        <p:grpSpPr>
          <a:xfrm>
            <a:off x="3643306" y="4625743"/>
            <a:ext cx="1143407" cy="160579"/>
            <a:chOff x="4000496" y="3595434"/>
            <a:chExt cx="1143407" cy="160579"/>
          </a:xfrm>
        </p:grpSpPr>
        <p:sp>
          <p:nvSpPr>
            <p:cNvPr id="62" name="Rectangle 32"/>
            <p:cNvSpPr>
              <a:spLocks noChangeAspect="1" noChangeArrowheads="1"/>
            </p:cNvSpPr>
            <p:nvPr/>
          </p:nvSpPr>
          <p:spPr bwMode="auto">
            <a:xfrm>
              <a:off x="4000496" y="3646031"/>
              <a:ext cx="945489" cy="109982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3" name="Rectangle 21"/>
            <p:cNvSpPr>
              <a:spLocks noChangeAspect="1" noChangeArrowheads="1"/>
            </p:cNvSpPr>
            <p:nvPr/>
          </p:nvSpPr>
          <p:spPr bwMode="auto">
            <a:xfrm rot="83423">
              <a:off x="4820351" y="3595434"/>
              <a:ext cx="323552" cy="589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chemeClr val="tx2"/>
                </a:solidFill>
              </a:endParaRPr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rot="10800000">
            <a:off x="489829" y="5560234"/>
            <a:ext cx="244931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3143240" y="4857760"/>
            <a:ext cx="85725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LiNbO</a:t>
            </a:r>
            <a:r>
              <a:rPr kumimoji="0" lang="ru-RU" sz="1600" b="1" i="0" u="none" strike="noStrike" cap="none" normalizeH="0" baseline="-25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4643438" y="471488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Si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193" y="4454645"/>
            <a:ext cx="3633807" cy="19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429132"/>
            <a:ext cx="1038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429132"/>
            <a:ext cx="1038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7 C 0.02413 -0.02546 0.04895 -0.05139 0.07395 -0.05162 C 0.09895 -0.05185 0.12482 -0.01713 0.14948 -0.00092 C 0.17413 0.01528 0.19757 0.04653 0.22187 0.0463 C 0.24618 0.04607 0.271 0.02176 0.29583 -0.00231 " pathEditMode="relative" ptsTypes="aaaaA">
                                      <p:cBhvr>
                                        <p:cTn id="6" dur="4000" fill="hold"/>
                                        <p:tgtEl>
                                          <p:spTgt spid="218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20000">
                                      <p:cBhvr>
                                        <p:cTn id="14" dur="2000" fill="hold"/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1.22137E-6 L -0.0625 1.22137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2084E-6 L 0.12969 -0.00116 L -2.22222E-6 -1.32084E-6 Z " pathEditMode="relative" ptsTypes="AAA">
                                      <p:cBhvr>
                                        <p:cTn id="46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6" grpId="0" animBg="1"/>
      <p:bldP spid="112716" grpId="1" animBg="1"/>
      <p:bldP spid="218168" grpId="0" animBg="1"/>
      <p:bldP spid="112727" grpId="0" animBg="1"/>
      <p:bldP spid="118" grpId="0"/>
      <p:bldP spid="1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500042"/>
            <a:ext cx="8640000" cy="6230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129351" tIns="64676" rIns="129351" bIns="64676">
            <a:spAutoFit/>
          </a:bodyPr>
          <a:lstStyle/>
          <a:p>
            <a:pPr algn="just">
              <a:tabLst>
                <a:tab pos="8437011" algn="l"/>
              </a:tabLst>
              <a:defRPr/>
            </a:pP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As is well known, </a:t>
            </a:r>
            <a:r>
              <a:rPr lang="en-US" sz="1600" dirty="0">
                <a:solidFill>
                  <a:srgbClr val="C00000"/>
                </a:solidFill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X-ray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 diffraction methods used to carry out physics experiments, are based on </a:t>
            </a: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restructuring 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of the </a:t>
            </a: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angular position, which</a:t>
            </a:r>
            <a:r>
              <a:rPr lang="en-US" sz="1600" dirty="0" smtClean="0">
                <a:latin typeface="Candara" pitchFamily="34" charset="0"/>
              </a:rPr>
              <a:t> requires the use of complex mechanical systems</a:t>
            </a:r>
            <a:endParaRPr lang="en-US" sz="1600" dirty="0" smtClean="0">
              <a:latin typeface="Candara" pitchFamily="34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6819" y="5426667"/>
            <a:ext cx="8641615" cy="1269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129351" tIns="64676" rIns="129351" bIns="64676">
            <a:spAutoFit/>
          </a:bodyPr>
          <a:lstStyle/>
          <a:p>
            <a:pPr algn="just">
              <a:spcAft>
                <a:spcPts val="1200"/>
              </a:spcAft>
              <a:tabLst>
                <a:tab pos="8437011" algn="l"/>
              </a:tabLst>
              <a:defRPr/>
            </a:pPr>
            <a:r>
              <a:rPr lang="en-US" sz="1600" dirty="0" smtClean="0">
                <a:latin typeface="Candara" pitchFamily="34" charset="0"/>
              </a:rPr>
              <a:t>However, such complex mechanical systems do not provide sufficient</a:t>
            </a:r>
            <a:r>
              <a:rPr lang="ru-RU" sz="1600" dirty="0" smtClean="0">
                <a:latin typeface="Candara" pitchFamily="34" charset="0"/>
              </a:rPr>
              <a:t> </a:t>
            </a:r>
            <a:r>
              <a:rPr lang="en-US" sz="1600" dirty="0" smtClean="0">
                <a:latin typeface="Candara" pitchFamily="34" charset="0"/>
              </a:rPr>
              <a:t>rate of changing beam parameters during the time-resolving experiments.</a:t>
            </a:r>
          </a:p>
          <a:p>
            <a:pPr algn="just">
              <a:spcAft>
                <a:spcPts val="1200"/>
              </a:spcAft>
              <a:tabLst>
                <a:tab pos="8437011" algn="l"/>
              </a:tabLst>
              <a:defRPr/>
            </a:pP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Precision 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control over the parameters of the </a:t>
            </a:r>
            <a:r>
              <a:rPr lang="en-US" sz="1600" dirty="0">
                <a:solidFill>
                  <a:srgbClr val="C00000"/>
                </a:solidFill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X-ray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 diagrams can be performed with the help of piezoelectric ceramics, which resolved a number </a:t>
            </a: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of 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traditional mechanical </a:t>
            </a: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systems </a:t>
            </a:r>
            <a:r>
              <a:rPr lang="en-US" sz="1600" dirty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drawbacks </a:t>
            </a:r>
            <a:r>
              <a:rPr lang="en-US" sz="1600" dirty="0" smtClean="0">
                <a:latin typeface="Candara" pitchFamily="34" charset="0"/>
                <a:cs typeface="Times New Roman" panose="02020603050405020304" pitchFamily="18" charset="0"/>
                <a:sym typeface="Symbol" pitchFamily="18" charset="2"/>
              </a:rPr>
              <a:t>.</a:t>
            </a:r>
            <a:endParaRPr lang="en-US" sz="1600" dirty="0">
              <a:latin typeface="Candara" pitchFamily="34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pic>
        <p:nvPicPr>
          <p:cNvPr id="10" name="Picture 451" descr="http://petra3-project.desy.de/e14/e3548/e41926/e43501/e43502/column-objekt43503/img/20090328Danfysik_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7" t="3352" r="11705" b="9315"/>
          <a:stretch/>
        </p:blipFill>
        <p:spPr bwMode="auto">
          <a:xfrm>
            <a:off x="290805" y="1673046"/>
            <a:ext cx="4672794" cy="3576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1" descr="http://www.eurotek-general.com/upload/iblock/01d/01d9e6cde3cf60525816d5f1edb789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93" y="1664266"/>
            <a:ext cx="4225549" cy="358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0480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0" y="396000"/>
            <a:ext cx="9144000" cy="43200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Synthesis of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bi-domain</a:t>
            </a:r>
            <a:r>
              <a:rPr lang="en-US" sz="2800" b="1" i="1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elements</a:t>
            </a:r>
            <a:endParaRPr lang="ru-RU" sz="2800" b="1" i="1" baseline="-25000" dirty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0304" y="1244192"/>
            <a:ext cx="4307306" cy="1515610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just">
              <a:defRPr/>
            </a:pPr>
            <a:r>
              <a:rPr lang="en-US" i="1" dirty="0">
                <a:latin typeface="Candara" panose="020E0502030303020204" pitchFamily="34" charset="0"/>
              </a:rPr>
              <a:t>It has recently been proposed and </a:t>
            </a:r>
            <a:r>
              <a:rPr lang="en-US" i="1" dirty="0" smtClean="0">
                <a:latin typeface="Candara" panose="020E0502030303020204" pitchFamily="34" charset="0"/>
              </a:rPr>
              <a:t>implemented</a:t>
            </a:r>
            <a:r>
              <a:rPr lang="en-US" i="1" baseline="30000" dirty="0" smtClean="0">
                <a:latin typeface="Candara" panose="020E0502030303020204" pitchFamily="34" charset="0"/>
              </a:rPr>
              <a:t>1</a:t>
            </a:r>
            <a:r>
              <a:rPr lang="en-US" i="1" dirty="0" smtClean="0">
                <a:latin typeface="Candara" panose="020E0502030303020204" pitchFamily="34" charset="0"/>
              </a:rPr>
              <a:t> a </a:t>
            </a:r>
            <a:r>
              <a:rPr lang="en-US" i="1" dirty="0">
                <a:latin typeface="Candara" panose="020E0502030303020204" pitchFamily="34" charset="0"/>
              </a:rPr>
              <a:t>special </a:t>
            </a:r>
            <a:r>
              <a:rPr lang="en-US" i="1" dirty="0" smtClean="0">
                <a:latin typeface="Candara" panose="020E0502030303020204" pitchFamily="34" charset="0"/>
              </a:rPr>
              <a:t>technology</a:t>
            </a:r>
            <a:r>
              <a:rPr lang="ru-RU" i="1" dirty="0" smtClean="0">
                <a:latin typeface="Candara" panose="020E0502030303020204" pitchFamily="34" charset="0"/>
              </a:rPr>
              <a:t> </a:t>
            </a:r>
            <a:r>
              <a:rPr lang="en-US" i="1" dirty="0" smtClean="0">
                <a:latin typeface="Candara" panose="020E0502030303020204" pitchFamily="34" charset="0"/>
              </a:rPr>
              <a:t>for manufacturing </a:t>
            </a:r>
            <a:r>
              <a:rPr lang="en-US" i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monolithic bi-domain</a:t>
            </a:r>
            <a:r>
              <a:rPr lang="en-US" i="1" dirty="0" smtClean="0">
                <a:latin typeface="Candara" panose="020E0502030303020204" pitchFamily="34" charset="0"/>
              </a:rPr>
              <a:t> </a:t>
            </a:r>
            <a:r>
              <a:rPr lang="en-US" i="1" dirty="0">
                <a:latin typeface="Candara" panose="020E0502030303020204" pitchFamily="34" charset="0"/>
              </a:rPr>
              <a:t>element from one plate of a ferroelectric single crystal of lithium </a:t>
            </a:r>
            <a:r>
              <a:rPr lang="en-US" i="1" dirty="0" err="1">
                <a:latin typeface="Candara" panose="020E0502030303020204" pitchFamily="34" charset="0"/>
              </a:rPr>
              <a:t>niobate</a:t>
            </a:r>
            <a:r>
              <a:rPr lang="en-US" i="1" dirty="0" smtClean="0">
                <a:latin typeface="Candara" panose="020E0502030303020204" pitchFamily="34" charset="0"/>
              </a:rPr>
              <a:t>.</a:t>
            </a:r>
            <a:endParaRPr lang="ru-RU" i="1" dirty="0">
              <a:latin typeface="Candara" panose="020E0502030303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1013" y="1231093"/>
            <a:ext cx="4270390" cy="2762359"/>
            <a:chOff x="20696805" y="9105899"/>
            <a:chExt cx="3998203" cy="2525232"/>
          </a:xfrm>
        </p:grpSpPr>
        <p:pic>
          <p:nvPicPr>
            <p:cNvPr id="7" name="Picture 151" descr="C:\Users\user\Documents\Science\raciri\poster_lambd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57770" y="9119936"/>
              <a:ext cx="3637238" cy="222166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 rot="16200000">
              <a:off x="19727531" y="10075173"/>
              <a:ext cx="2219326" cy="280777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i="1" dirty="0" smtClean="0">
                  <a:latin typeface="Candara" panose="020E0502030303020204" pitchFamily="34" charset="0"/>
                </a:rPr>
                <a:t>Intensity, %</a:t>
              </a:r>
              <a:endParaRPr lang="ru-RU" sz="1100" i="1" dirty="0">
                <a:latin typeface="Candara" panose="020E0502030303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061031" y="11356982"/>
              <a:ext cx="3618243" cy="274149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i="1" dirty="0" err="1" smtClean="0">
                  <a:latin typeface="Candara" panose="020E0502030303020204" pitchFamily="34" charset="0"/>
                </a:rPr>
                <a:t>Wavelenght</a:t>
              </a:r>
              <a:r>
                <a:rPr lang="en-US" sz="1100" i="1" dirty="0" smtClean="0">
                  <a:latin typeface="Candara" panose="020E0502030303020204" pitchFamily="34" charset="0"/>
                </a:rPr>
                <a:t>, um</a:t>
              </a:r>
              <a:endParaRPr lang="ru-RU" sz="1100" i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0946" y="4834104"/>
            <a:ext cx="4353326" cy="1575574"/>
            <a:chOff x="20905076" y="11715733"/>
            <a:chExt cx="4098049" cy="1401654"/>
          </a:xfrm>
        </p:grpSpPr>
        <p:pic>
          <p:nvPicPr>
            <p:cNvPr id="11" name="Picture 153" descr="C:\Users\user\Documents\Science\raciri\blacking_ce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25222" y="11715733"/>
              <a:ext cx="3171074" cy="912493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20905076" y="12700007"/>
              <a:ext cx="4098049" cy="417380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dirty="0" smtClean="0">
                  <a:latin typeface="Candara" pitchFamily="34" charset="0"/>
                </a:rPr>
                <a:t>Cell for samples </a:t>
              </a:r>
              <a:r>
                <a:rPr lang="en-US" sz="1100" dirty="0" err="1" smtClean="0">
                  <a:latin typeface="Candara" pitchFamily="34" charset="0"/>
                </a:rPr>
                <a:t>blackenings</a:t>
              </a:r>
              <a:r>
                <a:rPr lang="en-US" sz="1100" dirty="0" smtClean="0">
                  <a:latin typeface="Candara" pitchFamily="34" charset="0"/>
                </a:rPr>
                <a:t>: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(1)</a:t>
              </a:r>
              <a:r>
                <a:rPr lang="en-US" sz="1100" dirty="0" smtClean="0">
                  <a:latin typeface="Candara" pitchFamily="34" charset="0"/>
                </a:rPr>
                <a:t> - Silicon,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(2)</a:t>
              </a:r>
              <a:r>
                <a:rPr lang="en-US" sz="1100" dirty="0" smtClean="0">
                  <a:latin typeface="Candara" pitchFamily="34" charset="0"/>
                </a:rPr>
                <a:t> -  Sapphire,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(3)</a:t>
              </a:r>
              <a:r>
                <a:rPr lang="en-US" sz="1100" dirty="0" smtClean="0">
                  <a:latin typeface="Candara" pitchFamily="34" charset="0"/>
                </a:rPr>
                <a:t> - Lithium </a:t>
              </a:r>
              <a:r>
                <a:rPr lang="en-US" sz="1100" dirty="0" err="1" smtClean="0">
                  <a:latin typeface="Candara" pitchFamily="34" charset="0"/>
                </a:rPr>
                <a:t>Niobate</a:t>
              </a:r>
              <a:r>
                <a:rPr lang="en-US" sz="1100" dirty="0" smtClean="0">
                  <a:latin typeface="Candara" pitchFamily="34" charset="0"/>
                </a:rPr>
                <a:t>,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(4)</a:t>
              </a:r>
              <a:r>
                <a:rPr lang="en-US" sz="1100" dirty="0" smtClean="0">
                  <a:latin typeface="Candara" pitchFamily="34" charset="0"/>
                </a:rPr>
                <a:t> - Quartz holder</a:t>
              </a:r>
              <a:endParaRPr lang="ru-RU" sz="1100" dirty="0">
                <a:latin typeface="Candara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80534" y="4038609"/>
            <a:ext cx="4169380" cy="638447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>
              <a:defRPr/>
            </a:pPr>
            <a:r>
              <a:rPr lang="en-US" sz="1100" dirty="0" smtClean="0">
                <a:latin typeface="Candara" pitchFamily="34" charset="0"/>
              </a:rPr>
              <a:t>The spectral characteristics of the photon annealing installation: </a:t>
            </a:r>
            <a:r>
              <a:rPr lang="en-US" sz="1100" b="1" dirty="0" smtClean="0">
                <a:solidFill>
                  <a:srgbClr val="C00000"/>
                </a:solidFill>
                <a:latin typeface="Candara" pitchFamily="34" charset="0"/>
              </a:rPr>
              <a:t>(1)</a:t>
            </a:r>
            <a:r>
              <a:rPr lang="en-US" sz="1100" dirty="0" smtClean="0">
                <a:latin typeface="Candara" pitchFamily="34" charset="0"/>
              </a:rPr>
              <a:t> – lamps spectrum, </a:t>
            </a:r>
            <a:r>
              <a:rPr lang="en-US" sz="1100" b="1" dirty="0" smtClean="0">
                <a:solidFill>
                  <a:srgbClr val="C00000"/>
                </a:solidFill>
                <a:latin typeface="Candara" pitchFamily="34" charset="0"/>
              </a:rPr>
              <a:t>(2,3)</a:t>
            </a:r>
            <a:r>
              <a:rPr lang="en-US" sz="1100" dirty="0" smtClean="0">
                <a:latin typeface="Candara" pitchFamily="34" charset="0"/>
              </a:rPr>
              <a:t> – Lithium </a:t>
            </a:r>
            <a:r>
              <a:rPr lang="en-US" sz="1100" dirty="0" err="1" smtClean="0">
                <a:latin typeface="Candara" pitchFamily="34" charset="0"/>
              </a:rPr>
              <a:t>Niobate</a:t>
            </a:r>
            <a:r>
              <a:rPr lang="en-US" sz="1100" dirty="0" smtClean="0">
                <a:latin typeface="Candara" pitchFamily="34" charset="0"/>
              </a:rPr>
              <a:t> spectrum before and after irradiation. </a:t>
            </a:r>
            <a:endParaRPr lang="ru-RU" sz="1100" dirty="0">
              <a:latin typeface="Candar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883705" y="3704215"/>
            <a:ext cx="4138467" cy="1804805"/>
            <a:chOff x="25295115" y="11960375"/>
            <a:chExt cx="3484237" cy="1562666"/>
          </a:xfrm>
        </p:grpSpPr>
        <p:pic>
          <p:nvPicPr>
            <p:cNvPr id="15" name="Picture 152" descr="C:\Users\user\Documents\Science\raciri\bidomain_ce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80540" y="11960375"/>
              <a:ext cx="3155634" cy="106144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</p:pic>
        <p:sp>
          <p:nvSpPr>
            <p:cNvPr id="16" name="Прямоугольник 15"/>
            <p:cNvSpPr/>
            <p:nvPr/>
          </p:nvSpPr>
          <p:spPr>
            <a:xfrm>
              <a:off x="25295115" y="13116817"/>
              <a:ext cx="3484237" cy="406224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dirty="0" smtClean="0">
                  <a:latin typeface="Candara" pitchFamily="34" charset="0"/>
                </a:rPr>
                <a:t>Cell for forming a bi-domain structure: 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(1)</a:t>
              </a:r>
              <a:r>
                <a:rPr lang="en-US" sz="1100" dirty="0" smtClean="0">
                  <a:latin typeface="Candara" pitchFamily="34" charset="0"/>
                </a:rPr>
                <a:t> – Lithium </a:t>
              </a:r>
              <a:r>
                <a:rPr lang="en-US" sz="1100" dirty="0" err="1" smtClean="0">
                  <a:latin typeface="Candara" pitchFamily="34" charset="0"/>
                </a:rPr>
                <a:t>Niobate</a:t>
              </a:r>
              <a:r>
                <a:rPr lang="en-US" sz="1100" dirty="0" smtClean="0">
                  <a:latin typeface="Candara" pitchFamily="34" charset="0"/>
                </a:rPr>
                <a:t>,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(2)</a:t>
              </a:r>
              <a:r>
                <a:rPr lang="en-US" sz="1100" dirty="0" smtClean="0">
                  <a:latin typeface="Candara" pitchFamily="34" charset="0"/>
                </a:rPr>
                <a:t> – Sapphire, </a:t>
              </a:r>
              <a:r>
                <a:rPr lang="en-US" sz="1100" b="1" dirty="0" smtClean="0">
                  <a:solidFill>
                    <a:srgbClr val="C00000"/>
                  </a:solidFill>
                  <a:latin typeface="Candara" pitchFamily="34" charset="0"/>
                </a:rPr>
                <a:t>(3)</a:t>
              </a:r>
              <a:r>
                <a:rPr lang="en-US" sz="1100" dirty="0" smtClean="0">
                  <a:latin typeface="Candara" pitchFamily="34" charset="0"/>
                </a:rPr>
                <a:t> – Quartz holder.</a:t>
              </a:r>
              <a:endParaRPr lang="ru-RU" sz="1100" dirty="0"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59504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863336"/>
            <a:ext cx="3924023" cy="2978155"/>
            <a:chOff x="20868475" y="14148776"/>
            <a:chExt cx="3916579" cy="2743557"/>
          </a:xfrm>
        </p:grpSpPr>
        <p:pic>
          <p:nvPicPr>
            <p:cNvPr id="5" name="Picture 150" descr="C:\Users\user\Documents\Science\raciri\poster_temp_grap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6406" y="14148776"/>
              <a:ext cx="3598648" cy="2469226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 rot="16200000">
              <a:off x="19784760" y="15246282"/>
              <a:ext cx="2466754" cy="299323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i="1" dirty="0" smtClean="0">
                  <a:latin typeface="Candara" panose="020E0502030303020204" pitchFamily="34" charset="0"/>
                </a:rPr>
                <a:t>Temperature, C</a:t>
              </a:r>
              <a:r>
                <a:rPr lang="en-US" sz="1100" i="1" dirty="0" smtClean="0">
                  <a:latin typeface="Candara" panose="020E0502030303020204" pitchFamily="34" charset="0"/>
                  <a:sym typeface="Symbol"/>
                </a:rPr>
                <a:t></a:t>
              </a:r>
              <a:endParaRPr lang="ru-RU" sz="1100" i="1" dirty="0">
                <a:latin typeface="Candara" panose="020E0502030303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190689" y="16616064"/>
              <a:ext cx="3540642" cy="276269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100" i="1" dirty="0" smtClean="0">
                  <a:latin typeface="Candara" panose="020E0502030303020204" pitchFamily="34" charset="0"/>
                </a:rPr>
                <a:t>Time, min</a:t>
              </a:r>
              <a:endParaRPr lang="ru-RU" sz="1100" i="1" dirty="0">
                <a:latin typeface="Candara" panose="020E0502030303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4675" y="4804396"/>
            <a:ext cx="3866706" cy="469169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>
              <a:defRPr/>
            </a:pPr>
            <a:r>
              <a:rPr lang="en-US" sz="1100" dirty="0" smtClean="0">
                <a:latin typeface="Candara" pitchFamily="34" charset="0"/>
              </a:rPr>
              <a:t>The dependence of the annealing temperature of the light on the samples from the time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5059" y="3682357"/>
            <a:ext cx="2232837" cy="977001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>
              <a:defRPr/>
            </a:pPr>
            <a:r>
              <a:rPr lang="en-US" sz="1100" dirty="0" smtClean="0"/>
              <a:t>The results of the selective chemical etching for different samples: </a:t>
            </a:r>
            <a:r>
              <a:rPr lang="en-US" sz="1100" b="1" dirty="0" smtClean="0">
                <a:solidFill>
                  <a:srgbClr val="C00000"/>
                </a:solidFill>
              </a:rPr>
              <a:t>(a)</a:t>
            </a:r>
            <a:r>
              <a:rPr lang="en-US" sz="1100" dirty="0" smtClean="0"/>
              <a:t> – 30 seconds flash time, </a:t>
            </a:r>
            <a:r>
              <a:rPr lang="en-US" sz="1100" b="1" dirty="0" smtClean="0">
                <a:solidFill>
                  <a:srgbClr val="C00000"/>
                </a:solidFill>
              </a:rPr>
              <a:t>(b)</a:t>
            </a:r>
            <a:r>
              <a:rPr lang="en-US" sz="1100" dirty="0" smtClean="0"/>
              <a:t> – 45 seconds, </a:t>
            </a:r>
            <a:r>
              <a:rPr lang="en-US" sz="1100" b="1" dirty="0" smtClean="0">
                <a:solidFill>
                  <a:srgbClr val="C00000"/>
                </a:solidFill>
              </a:rPr>
              <a:t>(c)</a:t>
            </a:r>
            <a:r>
              <a:rPr lang="en-US" sz="1100" dirty="0" smtClean="0"/>
              <a:t> – 60 seconds, </a:t>
            </a:r>
            <a:r>
              <a:rPr lang="en-US" sz="1100" b="1" dirty="0" smtClean="0">
                <a:solidFill>
                  <a:srgbClr val="C00000"/>
                </a:solidFill>
              </a:rPr>
              <a:t>(d)</a:t>
            </a:r>
            <a:r>
              <a:rPr lang="en-US" sz="1100" dirty="0" smtClean="0"/>
              <a:t> – 90 seconds.</a:t>
            </a:r>
            <a:endParaRPr lang="ru-RU" sz="1100" i="1" dirty="0">
              <a:latin typeface="Candara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223139" y="1753039"/>
            <a:ext cx="2030830" cy="1804811"/>
            <a:chOff x="24857513" y="13975307"/>
            <a:chExt cx="2030830" cy="1804811"/>
          </a:xfrm>
        </p:grpSpPr>
        <p:pic>
          <p:nvPicPr>
            <p:cNvPr id="11" name="Picture 155" descr="C:\Users\user\Documents\Science\raciri\bidom_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85622" y="13975307"/>
              <a:ext cx="1918581" cy="1804811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26414639" y="15484302"/>
              <a:ext cx="473704" cy="284503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Candara" pitchFamily="34" charset="0"/>
                </a:rPr>
                <a:t>(a)</a:t>
              </a:r>
              <a:endParaRPr lang="ru-RU" sz="1000" i="1" dirty="0">
                <a:latin typeface="Candara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857513" y="15445871"/>
              <a:ext cx="769542" cy="299892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50" dirty="0" smtClean="0">
                  <a:latin typeface="Candara" pitchFamily="34" charset="0"/>
                </a:rPr>
                <a:t>500 um</a:t>
              </a:r>
              <a:endParaRPr lang="ru-RU" sz="1050" dirty="0">
                <a:latin typeface="Candara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66737" y="2832007"/>
            <a:ext cx="2520000" cy="1152000"/>
            <a:chOff x="24636207" y="15892471"/>
            <a:chExt cx="2523806" cy="1157392"/>
          </a:xfrm>
        </p:grpSpPr>
        <p:pic>
          <p:nvPicPr>
            <p:cNvPr id="15" name="Picture 157" descr="C:\Users\user\Documents\Science\raciri\bidom_C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40460" y="15916443"/>
              <a:ext cx="2450346" cy="113342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26686309" y="15907049"/>
              <a:ext cx="473704" cy="285835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Candara" pitchFamily="34" charset="0"/>
                </a:rPr>
                <a:t>(c)</a:t>
              </a:r>
              <a:endParaRPr lang="ru-RU" sz="1000" i="1" dirty="0">
                <a:latin typeface="Candar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636207" y="15892471"/>
              <a:ext cx="769543" cy="301296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50" dirty="0" smtClean="0">
                  <a:latin typeface="Candara" pitchFamily="34" charset="0"/>
                </a:rPr>
                <a:t>500 um</a:t>
              </a:r>
              <a:endParaRPr lang="ru-RU" sz="1050" dirty="0">
                <a:latin typeface="Candara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473094" y="1610186"/>
            <a:ext cx="2517531" cy="1209016"/>
            <a:chOff x="27107468" y="13782965"/>
            <a:chExt cx="2517531" cy="1209016"/>
          </a:xfrm>
        </p:grpSpPr>
        <p:pic>
          <p:nvPicPr>
            <p:cNvPr id="19" name="Picture 156" descr="C:\Users\user\Documents\Science\raciri\bidom_B.jpg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107468" y="13839981"/>
              <a:ext cx="2432326" cy="1152000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29151295" y="13813446"/>
              <a:ext cx="473704" cy="284503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Candara" pitchFamily="34" charset="0"/>
                </a:rPr>
                <a:t>(b)</a:t>
              </a:r>
              <a:endParaRPr lang="ru-RU" sz="1000" i="1" dirty="0">
                <a:latin typeface="Candar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7117009" y="13782965"/>
              <a:ext cx="769542" cy="299892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50" dirty="0" smtClean="0">
                  <a:latin typeface="Candara" pitchFamily="34" charset="0"/>
                </a:rPr>
                <a:t>500 um</a:t>
              </a:r>
              <a:endParaRPr lang="ru-RU" sz="1050" dirty="0">
                <a:latin typeface="Candara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467727" y="4026604"/>
            <a:ext cx="2520000" cy="1150860"/>
            <a:chOff x="27213419" y="15899642"/>
            <a:chExt cx="2524141" cy="1150860"/>
          </a:xfrm>
        </p:grpSpPr>
        <p:pic>
          <p:nvPicPr>
            <p:cNvPr id="23" name="Picture 154" descr="C:\Users\user\Documents\Science\raciri\bidom_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213419" y="15899642"/>
              <a:ext cx="2453006" cy="1150860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29263856" y="16751210"/>
              <a:ext cx="473704" cy="284503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00" dirty="0" smtClean="0">
                  <a:latin typeface="Candara" pitchFamily="34" charset="0"/>
                </a:rPr>
                <a:t>(d)</a:t>
              </a:r>
              <a:endParaRPr lang="ru-RU" sz="1000" i="1" dirty="0">
                <a:latin typeface="Candara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7237603" y="16688924"/>
              <a:ext cx="973627" cy="299892"/>
            </a:xfrm>
            <a:prstGeom prst="rect">
              <a:avLst/>
            </a:prstGeom>
          </p:spPr>
          <p:txBody>
            <a:bodyPr wrap="square" lIns="129351" tIns="64676" rIns="129351" bIns="64676">
              <a:spAutoFit/>
            </a:bodyPr>
            <a:lstStyle/>
            <a:p>
              <a:pPr algn="ctr">
                <a:defRPr/>
              </a:pPr>
              <a:r>
                <a:rPr lang="en-US" sz="1050" dirty="0" smtClean="0">
                  <a:latin typeface="Candara" pitchFamily="34" charset="0"/>
                </a:rPr>
                <a:t>1000 um</a:t>
              </a:r>
              <a:endParaRPr lang="ru-RU" sz="1050" dirty="0">
                <a:latin typeface="Candara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124423" y="5300597"/>
            <a:ext cx="4852575" cy="638447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>
              <a:defRPr/>
            </a:pPr>
            <a:r>
              <a:rPr lang="en-US" sz="1050" baseline="30000" dirty="0" smtClean="0">
                <a:latin typeface="Candara" pitchFamily="34" charset="0"/>
              </a:rPr>
              <a:t>1 </a:t>
            </a:r>
            <a:r>
              <a:rPr lang="en-US" sz="1050" dirty="0" smtClean="0">
                <a:latin typeface="Candara" pitchFamily="34" charset="0"/>
              </a:rPr>
              <a:t>F</a:t>
            </a:r>
            <a:r>
              <a:rPr lang="en-US" sz="1050" dirty="0" smtClean="0"/>
              <a:t>ormation of Bi-domain structure in a single crystal of lithium </a:t>
            </a:r>
            <a:r>
              <a:rPr lang="en-US" sz="1050" dirty="0" err="1" smtClean="0"/>
              <a:t>niobate</a:t>
            </a:r>
            <a:r>
              <a:rPr lang="en-US" sz="1050" dirty="0" smtClean="0"/>
              <a:t> plates by pulsed light annealing.</a:t>
            </a:r>
            <a:r>
              <a:rPr lang="ru-RU" sz="1050" dirty="0" smtClean="0">
                <a:latin typeface="Candara" pitchFamily="34" charset="0"/>
              </a:rPr>
              <a:t> </a:t>
            </a:r>
            <a:r>
              <a:rPr lang="en-US" sz="1050" dirty="0" err="1" smtClean="0">
                <a:latin typeface="Candara" pitchFamily="34" charset="0"/>
              </a:rPr>
              <a:t>V.V.Antipov</a:t>
            </a:r>
            <a:r>
              <a:rPr lang="en-US" sz="1050" dirty="0" smtClean="0">
                <a:latin typeface="Candara" pitchFamily="34" charset="0"/>
              </a:rPr>
              <a:t>,  A.S. </a:t>
            </a:r>
            <a:r>
              <a:rPr lang="en-US" sz="1050" dirty="0" err="1" smtClean="0">
                <a:latin typeface="Candara" pitchFamily="34" charset="0"/>
              </a:rPr>
              <a:t>Bikov</a:t>
            </a:r>
            <a:r>
              <a:rPr lang="en-US" sz="1050" dirty="0" smtClean="0">
                <a:latin typeface="Candara" pitchFamily="34" charset="0"/>
              </a:rPr>
              <a:t>, M.D. </a:t>
            </a:r>
            <a:r>
              <a:rPr lang="en-US" sz="1050" dirty="0" err="1" smtClean="0">
                <a:latin typeface="Candara" pitchFamily="34" charset="0"/>
              </a:rPr>
              <a:t>Malinkovich</a:t>
            </a:r>
            <a:r>
              <a:rPr lang="en-US" sz="1050" dirty="0" smtClean="0">
                <a:latin typeface="Candara" pitchFamily="34" charset="0"/>
              </a:rPr>
              <a:t>, </a:t>
            </a:r>
            <a:r>
              <a:rPr lang="en-US" sz="1050" dirty="0" err="1" smtClean="0">
                <a:latin typeface="Candara" pitchFamily="34" charset="0"/>
              </a:rPr>
              <a:t>Yu.N</a:t>
            </a:r>
            <a:r>
              <a:rPr lang="en-US" sz="1050" dirty="0" smtClean="0">
                <a:latin typeface="Candara" pitchFamily="34" charset="0"/>
              </a:rPr>
              <a:t>. </a:t>
            </a:r>
            <a:r>
              <a:rPr lang="en-US" sz="1050" dirty="0" err="1" smtClean="0">
                <a:latin typeface="Candara" pitchFamily="34" charset="0"/>
              </a:rPr>
              <a:t>Parhomenko</a:t>
            </a:r>
            <a:r>
              <a:rPr lang="en-US" sz="1050" dirty="0" smtClean="0">
                <a:latin typeface="Candara" pitchFamily="34" charset="0"/>
              </a:rPr>
              <a:t> , 2009</a:t>
            </a:r>
            <a:r>
              <a:rPr lang="ru-RU" sz="1050" dirty="0" smtClean="0">
                <a:latin typeface="Candara" pitchFamily="34" charset="0"/>
              </a:rPr>
              <a:t>.</a:t>
            </a:r>
            <a:endParaRPr lang="ru-RU" sz="1050" baseline="30000" dirty="0">
              <a:latin typeface="Candara" pitchFamily="34" charset="0"/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0" y="396000"/>
            <a:ext cx="9144000" cy="43200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Synthesis of </a:t>
            </a:r>
            <a:r>
              <a:rPr lang="en-US" sz="2800" b="1" i="1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bi-domain</a:t>
            </a:r>
            <a:r>
              <a:rPr lang="en-US" sz="2800" b="1" i="1" dirty="0" smtClean="0">
                <a:solidFill>
                  <a:schemeClr val="tx2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elements</a:t>
            </a:r>
            <a:endParaRPr lang="ru-RU" sz="2800" b="1" i="1" baseline="-25000" dirty="0">
              <a:solidFill>
                <a:schemeClr val="tx2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231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1"/>
          <p:cNvGrpSpPr>
            <a:grpSpLocks/>
          </p:cNvGrpSpPr>
          <p:nvPr/>
        </p:nvGrpSpPr>
        <p:grpSpPr bwMode="auto">
          <a:xfrm>
            <a:off x="4618038" y="1704975"/>
            <a:ext cx="4191000" cy="1008063"/>
            <a:chOff x="2898" y="1223"/>
            <a:chExt cx="2640" cy="635"/>
          </a:xfrm>
        </p:grpSpPr>
        <p:sp>
          <p:nvSpPr>
            <p:cNvPr id="29963" name="Rectangle 455"/>
            <p:cNvSpPr>
              <a:spLocks noChangeArrowheads="1"/>
            </p:cNvSpPr>
            <p:nvPr/>
          </p:nvSpPr>
          <p:spPr bwMode="auto">
            <a:xfrm>
              <a:off x="2916" y="1237"/>
              <a:ext cx="1299" cy="6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7C80"/>
                </a:gs>
                <a:gs pos="100000">
                  <a:srgbClr val="FFFFFF"/>
                </a:gs>
              </a:gsLst>
              <a:lin ang="0" scaled="1"/>
            </a:gra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64" name="Rectangle 456"/>
            <p:cNvSpPr>
              <a:spLocks noChangeArrowheads="1"/>
            </p:cNvSpPr>
            <p:nvPr/>
          </p:nvSpPr>
          <p:spPr bwMode="auto">
            <a:xfrm>
              <a:off x="4215" y="1237"/>
              <a:ext cx="1303" cy="6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6699FF"/>
                </a:gs>
                <a:gs pos="100000">
                  <a:srgbClr val="FFFFFF"/>
                </a:gs>
              </a:gsLst>
              <a:lin ang="0" scaled="1"/>
            </a:gradFill>
            <a:ln w="635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graphicFrame>
          <p:nvGraphicFramePr>
            <p:cNvPr id="29965" name="Object 457"/>
            <p:cNvGraphicFramePr>
              <a:graphicFrameLocks noChangeAspect="1"/>
            </p:cNvGraphicFramePr>
            <p:nvPr/>
          </p:nvGraphicFramePr>
          <p:xfrm>
            <a:off x="2898" y="1223"/>
            <a:ext cx="2640" cy="630"/>
          </p:xfrm>
          <a:graphic>
            <a:graphicData uri="http://schemas.openxmlformats.org/presentationml/2006/ole">
              <p:oleObj spid="_x0000_s153602" name="Диаграмма" r:id="rId4" imgW="8324704" imgH="2190750" progId="MSGraph.Chart.8">
                <p:embed followColorScheme="full"/>
              </p:oleObj>
            </a:graphicData>
          </a:graphic>
        </p:graphicFrame>
        <p:sp>
          <p:nvSpPr>
            <p:cNvPr id="29966" name="WordArt 458"/>
            <p:cNvSpPr>
              <a:spLocks noChangeArrowheads="1" noChangeShapeType="1" noTextEdit="1"/>
            </p:cNvSpPr>
            <p:nvPr/>
          </p:nvSpPr>
          <p:spPr bwMode="auto">
            <a:xfrm>
              <a:off x="3122" y="1333"/>
              <a:ext cx="898" cy="52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468676"/>
                </a:avLst>
              </a:prstTxWarp>
            </a:bodyPr>
            <a:lstStyle/>
            <a:p>
              <a:pPr algn="ctr"/>
              <a:r>
                <a:rPr lang="en-GB" sz="3600" b="1" kern="10" dirty="0" err="1" smtClean="0">
                  <a:ln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andara" pitchFamily="34" charset="0"/>
                  <a:cs typeface="Arial"/>
                </a:rPr>
                <a:t>expan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andara" pitchFamily="34" charset="0"/>
                  <a:cs typeface="Arial"/>
                </a:rPr>
                <a:t>s</a:t>
              </a:r>
              <a:r>
                <a:rPr lang="en-GB" sz="3600" b="1" kern="10" dirty="0" smtClean="0">
                  <a:ln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andara" pitchFamily="34" charset="0"/>
                  <a:cs typeface="Arial"/>
                </a:rPr>
                <a:t>ion</a:t>
              </a:r>
              <a:endParaRPr lang="ru-RU" sz="3600" b="1" kern="10" dirty="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andara" pitchFamily="34" charset="0"/>
                <a:cs typeface="Arial"/>
              </a:endParaRPr>
            </a:p>
          </p:txBody>
        </p:sp>
        <p:sp>
          <p:nvSpPr>
            <p:cNvPr id="29967" name="WordArt 459"/>
            <p:cNvSpPr>
              <a:spLocks noChangeArrowheads="1" noChangeShapeType="1" noTextEdit="1"/>
            </p:cNvSpPr>
            <p:nvPr/>
          </p:nvSpPr>
          <p:spPr bwMode="auto">
            <a:xfrm>
              <a:off x="4356" y="1297"/>
              <a:ext cx="1001" cy="52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andara" pitchFamily="34" charset="0"/>
                  <a:cs typeface="Arial"/>
                </a:rPr>
                <a:t>compression</a:t>
              </a:r>
            </a:p>
            <a:p>
              <a:pPr algn="ctr"/>
              <a:r>
                <a:rPr lang="en-GB" sz="3600" b="1" kern="10">
                  <a:ln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Candara" pitchFamily="34" charset="0"/>
                  <a:cs typeface="Arial"/>
                </a:rPr>
                <a:t>                           </a:t>
              </a:r>
              <a:endParaRPr lang="ru-RU" sz="3600" b="1" kern="10">
                <a:ln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Candara" pitchFamily="34" charset="0"/>
                <a:cs typeface="Arial"/>
              </a:endParaRPr>
            </a:p>
          </p:txBody>
        </p:sp>
      </p:grpSp>
      <p:grpSp>
        <p:nvGrpSpPr>
          <p:cNvPr id="3" name="Group 602"/>
          <p:cNvGrpSpPr>
            <a:grpSpLocks/>
          </p:cNvGrpSpPr>
          <p:nvPr/>
        </p:nvGrpSpPr>
        <p:grpSpPr bwMode="auto">
          <a:xfrm>
            <a:off x="6210300" y="1976438"/>
            <a:ext cx="1074738" cy="1065212"/>
            <a:chOff x="1972" y="3547"/>
            <a:chExt cx="677" cy="671"/>
          </a:xfrm>
        </p:grpSpPr>
        <p:sp>
          <p:nvSpPr>
            <p:cNvPr id="363077" name="Rectangle 581"/>
            <p:cNvSpPr>
              <a:spLocks noChangeArrowheads="1"/>
            </p:cNvSpPr>
            <p:nvPr/>
          </p:nvSpPr>
          <p:spPr bwMode="auto">
            <a:xfrm>
              <a:off x="1972" y="3547"/>
              <a:ext cx="115" cy="234"/>
            </a:xfrm>
            <a:prstGeom prst="rect">
              <a:avLst/>
            </a:prstGeom>
            <a:gradFill rotWithShape="1">
              <a:gsLst>
                <a:gs pos="0">
                  <a:srgbClr val="EAEAEA"/>
                </a:gs>
                <a:gs pos="50000">
                  <a:schemeClr val="bg1"/>
                </a:gs>
                <a:gs pos="100000">
                  <a:srgbClr val="EAEAEA"/>
                </a:gs>
              </a:gsLst>
              <a:lin ang="2700000" scaled="1"/>
            </a:gradFill>
            <a:ln w="9525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ru-RU">
                <a:latin typeface="Candara" pitchFamily="34" charset="0"/>
              </a:endParaRPr>
            </a:p>
          </p:txBody>
        </p:sp>
        <p:sp>
          <p:nvSpPr>
            <p:cNvPr id="29946" name="Line 729"/>
            <p:cNvSpPr>
              <a:spLocks noChangeShapeType="1"/>
            </p:cNvSpPr>
            <p:nvPr/>
          </p:nvSpPr>
          <p:spPr bwMode="auto">
            <a:xfrm flipV="1">
              <a:off x="2038" y="3563"/>
              <a:ext cx="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47" name="Line 731"/>
            <p:cNvSpPr>
              <a:spLocks noChangeShapeType="1"/>
            </p:cNvSpPr>
            <p:nvPr/>
          </p:nvSpPr>
          <p:spPr bwMode="auto">
            <a:xfrm flipV="1">
              <a:off x="1989" y="4175"/>
              <a:ext cx="6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4" name="Group 732"/>
            <p:cNvGrpSpPr>
              <a:grpSpLocks/>
            </p:cNvGrpSpPr>
            <p:nvPr/>
          </p:nvGrpSpPr>
          <p:grpSpPr bwMode="auto">
            <a:xfrm>
              <a:off x="2037" y="3688"/>
              <a:ext cx="524" cy="331"/>
              <a:chOff x="2910" y="1355"/>
              <a:chExt cx="2549" cy="331"/>
            </a:xfrm>
          </p:grpSpPr>
          <p:sp>
            <p:nvSpPr>
              <p:cNvPr id="29960" name="Line 733"/>
              <p:cNvSpPr>
                <a:spLocks noChangeShapeType="1"/>
              </p:cNvSpPr>
              <p:nvPr/>
            </p:nvSpPr>
            <p:spPr bwMode="auto">
              <a:xfrm flipV="1">
                <a:off x="2910" y="1686"/>
                <a:ext cx="2544" cy="0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961" name="Line 734"/>
              <p:cNvSpPr>
                <a:spLocks noChangeShapeType="1"/>
              </p:cNvSpPr>
              <p:nvPr/>
            </p:nvSpPr>
            <p:spPr bwMode="auto">
              <a:xfrm flipV="1">
                <a:off x="2915" y="1520"/>
                <a:ext cx="2544" cy="0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962" name="Line 735"/>
              <p:cNvSpPr>
                <a:spLocks noChangeShapeType="1"/>
              </p:cNvSpPr>
              <p:nvPr/>
            </p:nvSpPr>
            <p:spPr bwMode="auto">
              <a:xfrm flipV="1">
                <a:off x="2915" y="1355"/>
                <a:ext cx="2544" cy="0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29949" name="Oval 737"/>
            <p:cNvSpPr>
              <a:spLocks noChangeArrowheads="1"/>
            </p:cNvSpPr>
            <p:nvPr/>
          </p:nvSpPr>
          <p:spPr bwMode="auto">
            <a:xfrm>
              <a:off x="2019" y="4147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0" name="Oval 738"/>
            <p:cNvSpPr>
              <a:spLocks noChangeArrowheads="1"/>
            </p:cNvSpPr>
            <p:nvPr/>
          </p:nvSpPr>
          <p:spPr bwMode="auto">
            <a:xfrm>
              <a:off x="2081" y="4143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1" name="Oval 739"/>
            <p:cNvSpPr>
              <a:spLocks noChangeArrowheads="1"/>
            </p:cNvSpPr>
            <p:nvPr/>
          </p:nvSpPr>
          <p:spPr bwMode="auto">
            <a:xfrm>
              <a:off x="2144" y="4129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2" name="Oval 740"/>
            <p:cNvSpPr>
              <a:spLocks noChangeArrowheads="1"/>
            </p:cNvSpPr>
            <p:nvPr/>
          </p:nvSpPr>
          <p:spPr bwMode="auto">
            <a:xfrm>
              <a:off x="2190" y="4073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3" name="Oval 741"/>
            <p:cNvSpPr>
              <a:spLocks noChangeArrowheads="1"/>
            </p:cNvSpPr>
            <p:nvPr/>
          </p:nvSpPr>
          <p:spPr bwMode="auto">
            <a:xfrm>
              <a:off x="2219" y="3879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4" name="Oval 742"/>
            <p:cNvSpPr>
              <a:spLocks noChangeArrowheads="1"/>
            </p:cNvSpPr>
            <p:nvPr/>
          </p:nvSpPr>
          <p:spPr bwMode="auto">
            <a:xfrm>
              <a:off x="2247" y="3629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5" name="Oval 744"/>
            <p:cNvSpPr>
              <a:spLocks noChangeArrowheads="1"/>
            </p:cNvSpPr>
            <p:nvPr/>
          </p:nvSpPr>
          <p:spPr bwMode="auto">
            <a:xfrm>
              <a:off x="2334" y="3977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6" name="Oval 745"/>
            <p:cNvSpPr>
              <a:spLocks noChangeArrowheads="1"/>
            </p:cNvSpPr>
            <p:nvPr/>
          </p:nvSpPr>
          <p:spPr bwMode="auto">
            <a:xfrm>
              <a:off x="2376" y="4101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7" name="Oval 746"/>
            <p:cNvSpPr>
              <a:spLocks noChangeArrowheads="1"/>
            </p:cNvSpPr>
            <p:nvPr/>
          </p:nvSpPr>
          <p:spPr bwMode="auto">
            <a:xfrm>
              <a:off x="2433" y="4131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8" name="Oval 747"/>
            <p:cNvSpPr>
              <a:spLocks noChangeArrowheads="1"/>
            </p:cNvSpPr>
            <p:nvPr/>
          </p:nvSpPr>
          <p:spPr bwMode="auto">
            <a:xfrm>
              <a:off x="2493" y="4143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59" name="Oval 748"/>
            <p:cNvSpPr>
              <a:spLocks noChangeArrowheads="1"/>
            </p:cNvSpPr>
            <p:nvPr/>
          </p:nvSpPr>
          <p:spPr bwMode="auto">
            <a:xfrm>
              <a:off x="2553" y="4147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</p:grp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4548188" y="3281363"/>
            <a:ext cx="4356100" cy="27892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8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2700000" scaled="1"/>
          </a:gra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Candara" pitchFamily="34" charset="0"/>
            </a:endParaRPr>
          </a:p>
        </p:txBody>
      </p:sp>
      <p:grpSp>
        <p:nvGrpSpPr>
          <p:cNvPr id="5" name="Group 676"/>
          <p:cNvGrpSpPr>
            <a:grpSpLocks/>
          </p:cNvGrpSpPr>
          <p:nvPr/>
        </p:nvGrpSpPr>
        <p:grpSpPr bwMode="auto">
          <a:xfrm>
            <a:off x="6858000" y="4308475"/>
            <a:ext cx="833438" cy="574675"/>
            <a:chOff x="2184" y="3182"/>
            <a:chExt cx="525" cy="362"/>
          </a:xfrm>
        </p:grpSpPr>
        <p:sp>
          <p:nvSpPr>
            <p:cNvPr id="29943" name="Line 674"/>
            <p:cNvSpPr>
              <a:spLocks noChangeShapeType="1"/>
            </p:cNvSpPr>
            <p:nvPr/>
          </p:nvSpPr>
          <p:spPr bwMode="auto">
            <a:xfrm flipH="1">
              <a:off x="2184" y="3296"/>
              <a:ext cx="212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944" name="Text Box 675"/>
            <p:cNvSpPr txBox="1">
              <a:spLocks noChangeArrowheads="1"/>
            </p:cNvSpPr>
            <p:nvPr/>
          </p:nvSpPr>
          <p:spPr bwMode="auto">
            <a:xfrm>
              <a:off x="2192" y="3182"/>
              <a:ext cx="5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>
                  <a:latin typeface="Candara" pitchFamily="34" charset="0"/>
                </a:rPr>
                <a:t>Sample</a:t>
              </a:r>
              <a:endParaRPr lang="ru-RU">
                <a:latin typeface="Candara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96000"/>
            <a:ext cx="9144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  <a:ea typeface="+mj-ea"/>
                <a:cs typeface="+mj-cs"/>
              </a:rPr>
              <a:t>Rocking curve measuring by X-ray acoustic optics</a:t>
            </a:r>
            <a:endParaRPr lang="ru-RU" sz="2800" b="1" i="1" dirty="0">
              <a:solidFill>
                <a:srgbClr val="C00000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284663" y="6035675"/>
            <a:ext cx="4629150" cy="833438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  <a:latin typeface="Candara" pitchFamily="34" charset="0"/>
              </a:rPr>
              <a:t>Convolution of two Darwin curves</a:t>
            </a:r>
            <a:r>
              <a:rPr lang="ru-RU" sz="1600" b="1" dirty="0">
                <a:solidFill>
                  <a:schemeClr val="tx2"/>
                </a:solidFill>
                <a:latin typeface="Candara" pitchFamily="34" charset="0"/>
              </a:rPr>
              <a:t>: </a:t>
            </a:r>
            <a:r>
              <a:rPr lang="en-US" sz="1600" b="1" dirty="0">
                <a:solidFill>
                  <a:schemeClr val="tx2"/>
                </a:solidFill>
                <a:latin typeface="Candara" pitchFamily="34" charset="0"/>
              </a:rPr>
              <a:t> sample crystal</a:t>
            </a:r>
            <a:r>
              <a:rPr lang="ru-RU" sz="1600" b="1" dirty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ndara" pitchFamily="34" charset="0"/>
              </a:rPr>
              <a:t>curve and </a:t>
            </a:r>
            <a:r>
              <a:rPr lang="en-US" sz="1600" b="1" dirty="0" err="1">
                <a:solidFill>
                  <a:schemeClr val="tx2"/>
                </a:solidFill>
                <a:latin typeface="Candara" pitchFamily="34" charset="0"/>
              </a:rPr>
              <a:t>monochromator</a:t>
            </a:r>
            <a:r>
              <a:rPr lang="en-US" sz="1600" b="1" dirty="0">
                <a:solidFill>
                  <a:schemeClr val="tx2"/>
                </a:solidFill>
                <a:latin typeface="Candara" pitchFamily="34" charset="0"/>
              </a:rPr>
              <a:t> (analyzer) crystal curve.</a:t>
            </a:r>
            <a:endParaRPr lang="ru-RU" sz="16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29704" name="Line 32"/>
          <p:cNvSpPr>
            <a:spLocks noChangeShapeType="1"/>
          </p:cNvSpPr>
          <p:nvPr/>
        </p:nvSpPr>
        <p:spPr bwMode="auto">
          <a:xfrm>
            <a:off x="5232400" y="5175250"/>
            <a:ext cx="3201988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05" name="Line 33"/>
          <p:cNvSpPr>
            <a:spLocks noChangeShapeType="1"/>
          </p:cNvSpPr>
          <p:nvPr/>
        </p:nvSpPr>
        <p:spPr bwMode="auto">
          <a:xfrm>
            <a:off x="5232400" y="4638675"/>
            <a:ext cx="3201988" cy="1588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06" name="Line 34"/>
          <p:cNvSpPr>
            <a:spLocks noChangeShapeType="1"/>
          </p:cNvSpPr>
          <p:nvPr/>
        </p:nvSpPr>
        <p:spPr bwMode="auto">
          <a:xfrm>
            <a:off x="5232400" y="4090988"/>
            <a:ext cx="3201988" cy="1587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07" name="Line 35"/>
          <p:cNvSpPr>
            <a:spLocks noChangeShapeType="1"/>
          </p:cNvSpPr>
          <p:nvPr/>
        </p:nvSpPr>
        <p:spPr bwMode="auto">
          <a:xfrm>
            <a:off x="5200650" y="5719763"/>
            <a:ext cx="31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08" name="Line 36"/>
          <p:cNvSpPr>
            <a:spLocks noChangeShapeType="1"/>
          </p:cNvSpPr>
          <p:nvPr/>
        </p:nvSpPr>
        <p:spPr bwMode="auto">
          <a:xfrm>
            <a:off x="5200650" y="5175250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09" name="Line 37"/>
          <p:cNvSpPr>
            <a:spLocks noChangeShapeType="1"/>
          </p:cNvSpPr>
          <p:nvPr/>
        </p:nvSpPr>
        <p:spPr bwMode="auto">
          <a:xfrm>
            <a:off x="5305425" y="4638675"/>
            <a:ext cx="31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9710" name="Line 38"/>
          <p:cNvSpPr>
            <a:spLocks noChangeShapeType="1"/>
          </p:cNvSpPr>
          <p:nvPr/>
        </p:nvSpPr>
        <p:spPr bwMode="auto">
          <a:xfrm>
            <a:off x="5305425" y="4090988"/>
            <a:ext cx="31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9711" name="Line 39"/>
          <p:cNvSpPr>
            <a:spLocks noChangeShapeType="1"/>
          </p:cNvSpPr>
          <p:nvPr/>
        </p:nvSpPr>
        <p:spPr bwMode="auto">
          <a:xfrm>
            <a:off x="5305425" y="3544888"/>
            <a:ext cx="31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9712" name="Line 40"/>
          <p:cNvSpPr>
            <a:spLocks noChangeShapeType="1"/>
          </p:cNvSpPr>
          <p:nvPr/>
        </p:nvSpPr>
        <p:spPr bwMode="auto">
          <a:xfrm flipV="1">
            <a:off x="5232400" y="5719763"/>
            <a:ext cx="1588" cy="174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13" name="Line 41"/>
          <p:cNvSpPr>
            <a:spLocks noChangeShapeType="1"/>
          </p:cNvSpPr>
          <p:nvPr/>
        </p:nvSpPr>
        <p:spPr bwMode="auto">
          <a:xfrm flipV="1">
            <a:off x="6037263" y="5719763"/>
            <a:ext cx="3175" cy="33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14" name="Line 42"/>
          <p:cNvSpPr>
            <a:spLocks noChangeShapeType="1"/>
          </p:cNvSpPr>
          <p:nvPr/>
        </p:nvSpPr>
        <p:spPr bwMode="auto">
          <a:xfrm flipV="1">
            <a:off x="6832600" y="5719763"/>
            <a:ext cx="1588" cy="33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15" name="Line 43"/>
          <p:cNvSpPr>
            <a:spLocks noChangeShapeType="1"/>
          </p:cNvSpPr>
          <p:nvPr/>
        </p:nvSpPr>
        <p:spPr bwMode="auto">
          <a:xfrm flipV="1">
            <a:off x="7639050" y="5719763"/>
            <a:ext cx="1588" cy="33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16" name="Line 44"/>
          <p:cNvSpPr>
            <a:spLocks noChangeShapeType="1"/>
          </p:cNvSpPr>
          <p:nvPr/>
        </p:nvSpPr>
        <p:spPr bwMode="auto">
          <a:xfrm flipV="1">
            <a:off x="8434388" y="5719763"/>
            <a:ext cx="1587" cy="33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17" name="Rectangle 45"/>
          <p:cNvSpPr>
            <a:spLocks noChangeArrowheads="1"/>
          </p:cNvSpPr>
          <p:nvPr/>
        </p:nvSpPr>
        <p:spPr bwMode="auto">
          <a:xfrm>
            <a:off x="5046663" y="5594350"/>
            <a:ext cx="3841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0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18" name="Rectangle 46"/>
          <p:cNvSpPr>
            <a:spLocks noChangeArrowheads="1"/>
          </p:cNvSpPr>
          <p:nvPr/>
        </p:nvSpPr>
        <p:spPr bwMode="auto">
          <a:xfrm>
            <a:off x="4905375" y="5010150"/>
            <a:ext cx="5746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>
                <a:solidFill>
                  <a:srgbClr val="000000"/>
                </a:solidFill>
                <a:latin typeface="Candara" pitchFamily="34" charset="0"/>
              </a:rPr>
              <a:t>0.2</a:t>
            </a:r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5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19" name="Rectangle 47"/>
          <p:cNvSpPr>
            <a:spLocks noChangeArrowheads="1"/>
          </p:cNvSpPr>
          <p:nvPr/>
        </p:nvSpPr>
        <p:spPr bwMode="auto">
          <a:xfrm>
            <a:off x="4983163" y="4505325"/>
            <a:ext cx="496887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>
                <a:solidFill>
                  <a:srgbClr val="000000"/>
                </a:solidFill>
                <a:latin typeface="Candara" pitchFamily="34" charset="0"/>
              </a:rPr>
              <a:t>0.</a:t>
            </a:r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5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0" name="Rectangle 48"/>
          <p:cNvSpPr>
            <a:spLocks noChangeArrowheads="1"/>
          </p:cNvSpPr>
          <p:nvPr/>
        </p:nvSpPr>
        <p:spPr bwMode="auto">
          <a:xfrm>
            <a:off x="4902200" y="3946525"/>
            <a:ext cx="577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1200">
                <a:solidFill>
                  <a:srgbClr val="000000"/>
                </a:solidFill>
                <a:latin typeface="Candara" pitchFamily="34" charset="0"/>
              </a:rPr>
              <a:t>0.</a:t>
            </a:r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75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1" name="Rectangle 50"/>
          <p:cNvSpPr>
            <a:spLocks noChangeArrowheads="1"/>
          </p:cNvSpPr>
          <p:nvPr/>
        </p:nvSpPr>
        <p:spPr bwMode="auto">
          <a:xfrm>
            <a:off x="5113338" y="5815013"/>
            <a:ext cx="5889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-250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2" name="Rectangle 51"/>
          <p:cNvSpPr>
            <a:spLocks noChangeArrowheads="1"/>
          </p:cNvSpPr>
          <p:nvPr/>
        </p:nvSpPr>
        <p:spPr bwMode="auto">
          <a:xfrm>
            <a:off x="5918200" y="5815013"/>
            <a:ext cx="6889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-125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3" name="Rectangle 52"/>
          <p:cNvSpPr>
            <a:spLocks noChangeArrowheads="1"/>
          </p:cNvSpPr>
          <p:nvPr/>
        </p:nvSpPr>
        <p:spPr bwMode="auto">
          <a:xfrm>
            <a:off x="6786563" y="5815013"/>
            <a:ext cx="393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0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4" name="Rectangle 53"/>
          <p:cNvSpPr>
            <a:spLocks noChangeArrowheads="1"/>
          </p:cNvSpPr>
          <p:nvPr/>
        </p:nvSpPr>
        <p:spPr bwMode="auto">
          <a:xfrm>
            <a:off x="7542213" y="5815013"/>
            <a:ext cx="6000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125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29725" name="Rectangle 54"/>
          <p:cNvSpPr>
            <a:spLocks noChangeArrowheads="1"/>
          </p:cNvSpPr>
          <p:nvPr/>
        </p:nvSpPr>
        <p:spPr bwMode="auto">
          <a:xfrm>
            <a:off x="5232400" y="3543300"/>
            <a:ext cx="3203575" cy="217487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26" name="Text Box 55"/>
          <p:cNvSpPr txBox="1">
            <a:spLocks noChangeArrowheads="1"/>
          </p:cNvSpPr>
          <p:nvPr/>
        </p:nvSpPr>
        <p:spPr bwMode="auto">
          <a:xfrm rot="-5400000">
            <a:off x="3676650" y="4622800"/>
            <a:ext cx="2081213" cy="16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>
                <a:solidFill>
                  <a:srgbClr val="000000"/>
                </a:solidFill>
                <a:latin typeface="Candara" pitchFamily="34" charset="0"/>
              </a:rPr>
              <a:t>I/I</a:t>
            </a:r>
            <a:r>
              <a:rPr lang="en-US" baseline="-25000">
                <a:solidFill>
                  <a:srgbClr val="000000"/>
                </a:solidFill>
                <a:latin typeface="Candara" pitchFamily="34" charset="0"/>
              </a:rPr>
              <a:t>0</a:t>
            </a:r>
            <a:r>
              <a:rPr lang="ru-RU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>
                <a:solidFill>
                  <a:srgbClr val="000000"/>
                </a:solidFill>
                <a:latin typeface="Candara" pitchFamily="34" charset="0"/>
              </a:rPr>
              <a:t>a.u</a:t>
            </a:r>
            <a:r>
              <a:rPr lang="ru-RU">
                <a:solidFill>
                  <a:srgbClr val="000000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29727" name="Rectangle 56"/>
          <p:cNvSpPr>
            <a:spLocks noChangeArrowheads="1"/>
          </p:cNvSpPr>
          <p:nvPr/>
        </p:nvSpPr>
        <p:spPr bwMode="auto">
          <a:xfrm>
            <a:off x="7980363" y="5805488"/>
            <a:ext cx="560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arcsec</a:t>
            </a:r>
            <a:endParaRPr lang="ru-RU" sz="1200">
              <a:latin typeface="Candara" pitchFamily="34" charset="0"/>
            </a:endParaRPr>
          </a:p>
        </p:txBody>
      </p:sp>
      <p:grpSp>
        <p:nvGrpSpPr>
          <p:cNvPr id="6" name="Группа 272"/>
          <p:cNvGrpSpPr>
            <a:grpSpLocks/>
          </p:cNvGrpSpPr>
          <p:nvPr/>
        </p:nvGrpSpPr>
        <p:grpSpPr bwMode="auto">
          <a:xfrm>
            <a:off x="147638" y="1624013"/>
            <a:ext cx="4411662" cy="2603500"/>
            <a:chOff x="147638" y="1624013"/>
            <a:chExt cx="4411662" cy="2603500"/>
          </a:xfrm>
        </p:grpSpPr>
        <p:grpSp>
          <p:nvGrpSpPr>
            <p:cNvPr id="7" name="Group 400"/>
            <p:cNvGrpSpPr>
              <a:grpSpLocks/>
            </p:cNvGrpSpPr>
            <p:nvPr/>
          </p:nvGrpSpPr>
          <p:grpSpPr bwMode="auto">
            <a:xfrm>
              <a:off x="323850" y="2782888"/>
              <a:ext cx="1119188" cy="527050"/>
              <a:chOff x="4545" y="7034"/>
              <a:chExt cx="1587" cy="706"/>
            </a:xfrm>
          </p:grpSpPr>
          <p:sp>
            <p:nvSpPr>
              <p:cNvPr id="29941" name="Rectangle 401"/>
              <p:cNvSpPr>
                <a:spLocks noChangeArrowheads="1"/>
              </p:cNvSpPr>
              <p:nvPr/>
            </p:nvSpPr>
            <p:spPr bwMode="auto">
              <a:xfrm>
                <a:off x="4545" y="7034"/>
                <a:ext cx="1548" cy="652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29942" name="Text Box 402"/>
              <p:cNvSpPr txBox="1">
                <a:spLocks noChangeArrowheads="1"/>
              </p:cNvSpPr>
              <p:nvPr/>
            </p:nvSpPr>
            <p:spPr bwMode="auto">
              <a:xfrm>
                <a:off x="4625" y="7057"/>
                <a:ext cx="1507" cy="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>
                    <a:solidFill>
                      <a:srgbClr val="154892"/>
                    </a:solidFill>
                    <a:latin typeface="Candara" pitchFamily="34" charset="0"/>
                  </a:rPr>
                  <a:t>Ultrasound</a:t>
                </a:r>
                <a:br>
                  <a:rPr lang="en-US" sz="1200" b="1">
                    <a:solidFill>
                      <a:srgbClr val="154892"/>
                    </a:solidFill>
                    <a:latin typeface="Candara" pitchFamily="34" charset="0"/>
                  </a:rPr>
                </a:br>
                <a:r>
                  <a:rPr lang="en-US" sz="1200" b="1">
                    <a:solidFill>
                      <a:srgbClr val="154892"/>
                    </a:solidFill>
                    <a:latin typeface="Candara" pitchFamily="34" charset="0"/>
                  </a:rPr>
                  <a:t> exiting system</a:t>
                </a:r>
                <a:endParaRPr lang="ru-RU" sz="1200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29900" name="Freeform 403"/>
            <p:cNvSpPr>
              <a:spLocks/>
            </p:cNvSpPr>
            <p:nvPr/>
          </p:nvSpPr>
          <p:spPr bwMode="auto">
            <a:xfrm>
              <a:off x="1343025" y="2790825"/>
              <a:ext cx="568325" cy="414338"/>
            </a:xfrm>
            <a:custGeom>
              <a:avLst/>
              <a:gdLst>
                <a:gd name="T0" fmla="*/ 0 w 358"/>
                <a:gd name="T1" fmla="*/ 2147483647 h 261"/>
                <a:gd name="T2" fmla="*/ 2147483647 w 358"/>
                <a:gd name="T3" fmla="*/ 2147483647 h 261"/>
                <a:gd name="T4" fmla="*/ 2147483647 w 358"/>
                <a:gd name="T5" fmla="*/ 2147483647 h 261"/>
                <a:gd name="T6" fmla="*/ 2147483647 w 358"/>
                <a:gd name="T7" fmla="*/ 2147483647 h 261"/>
                <a:gd name="T8" fmla="*/ 2147483647 w 358"/>
                <a:gd name="T9" fmla="*/ 2147483647 h 261"/>
                <a:gd name="T10" fmla="*/ 2147483647 w 358"/>
                <a:gd name="T11" fmla="*/ 0 h 2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"/>
                <a:gd name="T19" fmla="*/ 0 h 261"/>
                <a:gd name="T20" fmla="*/ 358 w 358"/>
                <a:gd name="T21" fmla="*/ 261 h 2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" h="261">
                  <a:moveTo>
                    <a:pt x="0" y="81"/>
                  </a:moveTo>
                  <a:cubicBezTo>
                    <a:pt x="11" y="96"/>
                    <a:pt x="45" y="144"/>
                    <a:pt x="66" y="174"/>
                  </a:cubicBezTo>
                  <a:cubicBezTo>
                    <a:pt x="87" y="204"/>
                    <a:pt x="105" y="255"/>
                    <a:pt x="126" y="258"/>
                  </a:cubicBezTo>
                  <a:cubicBezTo>
                    <a:pt x="147" y="261"/>
                    <a:pt x="175" y="226"/>
                    <a:pt x="195" y="194"/>
                  </a:cubicBezTo>
                  <a:cubicBezTo>
                    <a:pt x="215" y="162"/>
                    <a:pt x="216" y="101"/>
                    <a:pt x="243" y="68"/>
                  </a:cubicBezTo>
                  <a:cubicBezTo>
                    <a:pt x="270" y="36"/>
                    <a:pt x="334" y="14"/>
                    <a:pt x="35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1" name="Rectangle 405"/>
            <p:cNvSpPr>
              <a:spLocks noChangeArrowheads="1"/>
            </p:cNvSpPr>
            <p:nvPr/>
          </p:nvSpPr>
          <p:spPr bwMode="auto">
            <a:xfrm>
              <a:off x="268288" y="3630613"/>
              <a:ext cx="1249362" cy="41592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2" name="Text Box 406"/>
            <p:cNvSpPr txBox="1">
              <a:spLocks noChangeArrowheads="1"/>
            </p:cNvSpPr>
            <p:nvPr/>
          </p:nvSpPr>
          <p:spPr bwMode="auto">
            <a:xfrm>
              <a:off x="300038" y="3651250"/>
              <a:ext cx="1185862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sz="1200" b="1">
                  <a:solidFill>
                    <a:srgbClr val="154892"/>
                  </a:solidFill>
                  <a:latin typeface="Candara" pitchFamily="34" charset="0"/>
                </a:rPr>
                <a:t>Multichannel analyzer</a:t>
              </a:r>
              <a:endParaRPr lang="ru-RU" sz="1200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3" name="Freeform 407"/>
            <p:cNvSpPr>
              <a:spLocks/>
            </p:cNvSpPr>
            <p:nvPr/>
          </p:nvSpPr>
          <p:spPr bwMode="auto">
            <a:xfrm>
              <a:off x="147638" y="1908175"/>
              <a:ext cx="974725" cy="1800225"/>
            </a:xfrm>
            <a:custGeom>
              <a:avLst/>
              <a:gdLst>
                <a:gd name="T0" fmla="*/ 2147483647 w 1536"/>
                <a:gd name="T1" fmla="*/ 2147483647 h 2836"/>
                <a:gd name="T2" fmla="*/ 2147483647 w 1536"/>
                <a:gd name="T3" fmla="*/ 2147483647 h 2836"/>
                <a:gd name="T4" fmla="*/ 2147483647 w 1536"/>
                <a:gd name="T5" fmla="*/ 2147483647 h 2836"/>
                <a:gd name="T6" fmla="*/ 2147483647 w 1536"/>
                <a:gd name="T7" fmla="*/ 2147483647 h 2836"/>
                <a:gd name="T8" fmla="*/ 2147483647 w 1536"/>
                <a:gd name="T9" fmla="*/ 2147483647 h 2836"/>
                <a:gd name="T10" fmla="*/ 2147483647 w 1536"/>
                <a:gd name="T11" fmla="*/ 2147483647 h 2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6"/>
                <a:gd name="T19" fmla="*/ 0 h 2836"/>
                <a:gd name="T20" fmla="*/ 1536 w 1536"/>
                <a:gd name="T21" fmla="*/ 2836 h 2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6" h="2836">
                  <a:moveTo>
                    <a:pt x="1536" y="108"/>
                  </a:moveTo>
                  <a:cubicBezTo>
                    <a:pt x="1424" y="105"/>
                    <a:pt x="1082" y="0"/>
                    <a:pt x="864" y="92"/>
                  </a:cubicBezTo>
                  <a:cubicBezTo>
                    <a:pt x="646" y="184"/>
                    <a:pt x="371" y="391"/>
                    <a:pt x="230" y="661"/>
                  </a:cubicBezTo>
                  <a:cubicBezTo>
                    <a:pt x="89" y="931"/>
                    <a:pt x="40" y="1411"/>
                    <a:pt x="20" y="1711"/>
                  </a:cubicBezTo>
                  <a:cubicBezTo>
                    <a:pt x="0" y="2011"/>
                    <a:pt x="55" y="2274"/>
                    <a:pt x="110" y="2461"/>
                  </a:cubicBezTo>
                  <a:cubicBezTo>
                    <a:pt x="165" y="2648"/>
                    <a:pt x="300" y="2758"/>
                    <a:pt x="350" y="283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4" name="AutoShape 408"/>
            <p:cNvSpPr>
              <a:spLocks noChangeArrowheads="1"/>
            </p:cNvSpPr>
            <p:nvPr/>
          </p:nvSpPr>
          <p:spPr bwMode="auto">
            <a:xfrm>
              <a:off x="3044825" y="1873250"/>
              <a:ext cx="485775" cy="447675"/>
            </a:xfrm>
            <a:prstGeom prst="cube">
              <a:avLst>
                <a:gd name="adj" fmla="val 6894"/>
              </a:avLst>
            </a:prstGeom>
            <a:gradFill rotWithShape="1">
              <a:gsLst>
                <a:gs pos="0">
                  <a:srgbClr val="121212"/>
                </a:gs>
                <a:gs pos="50000">
                  <a:srgbClr val="FFFFFF"/>
                </a:gs>
                <a:gs pos="100000">
                  <a:srgbClr val="121212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5" name="Line 409"/>
            <p:cNvSpPr>
              <a:spLocks noChangeShapeType="1"/>
            </p:cNvSpPr>
            <p:nvPr/>
          </p:nvSpPr>
          <p:spPr bwMode="auto">
            <a:xfrm flipV="1">
              <a:off x="2560638" y="2022475"/>
              <a:ext cx="174625" cy="1730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6" name="AutoShape 410"/>
            <p:cNvSpPr>
              <a:spLocks noChangeArrowheads="1"/>
            </p:cNvSpPr>
            <p:nvPr/>
          </p:nvSpPr>
          <p:spPr bwMode="auto">
            <a:xfrm>
              <a:off x="3784600" y="2063750"/>
              <a:ext cx="98425" cy="231775"/>
            </a:xfrm>
            <a:prstGeom prst="cube">
              <a:avLst>
                <a:gd name="adj" fmla="val 8469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07" name="AutoShape 411"/>
            <p:cNvSpPr>
              <a:spLocks noChangeArrowheads="1"/>
            </p:cNvSpPr>
            <p:nvPr/>
          </p:nvSpPr>
          <p:spPr bwMode="auto">
            <a:xfrm>
              <a:off x="2835275" y="2074863"/>
              <a:ext cx="98425" cy="231775"/>
            </a:xfrm>
            <a:prstGeom prst="cube">
              <a:avLst>
                <a:gd name="adj" fmla="val 8469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grpSp>
          <p:nvGrpSpPr>
            <p:cNvPr id="8" name="Group 412"/>
            <p:cNvGrpSpPr>
              <a:grpSpLocks/>
            </p:cNvGrpSpPr>
            <p:nvPr/>
          </p:nvGrpSpPr>
          <p:grpSpPr bwMode="auto">
            <a:xfrm rot="679543">
              <a:off x="862013" y="1935163"/>
              <a:ext cx="641350" cy="276225"/>
              <a:chOff x="2624" y="1740"/>
              <a:chExt cx="1215" cy="526"/>
            </a:xfrm>
          </p:grpSpPr>
          <p:sp>
            <p:nvSpPr>
              <p:cNvPr id="29938" name="AutoShape 413"/>
              <p:cNvSpPr>
                <a:spLocks noChangeArrowheads="1"/>
              </p:cNvSpPr>
              <p:nvPr/>
            </p:nvSpPr>
            <p:spPr bwMode="auto">
              <a:xfrm rot="5684225">
                <a:off x="2894" y="1470"/>
                <a:ext cx="465" cy="1006"/>
              </a:xfrm>
              <a:prstGeom prst="can">
                <a:avLst>
                  <a:gd name="adj" fmla="val 45973"/>
                </a:avLst>
              </a:prstGeom>
              <a:gradFill rotWithShape="1">
                <a:gsLst>
                  <a:gs pos="0">
                    <a:srgbClr val="585858"/>
                  </a:gs>
                  <a:gs pos="50000">
                    <a:srgbClr val="C0C0C0"/>
                  </a:gs>
                  <a:gs pos="100000">
                    <a:srgbClr val="585858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29939" name="AutoShape 414"/>
              <p:cNvSpPr>
                <a:spLocks noChangeArrowheads="1"/>
              </p:cNvSpPr>
              <p:nvPr/>
            </p:nvSpPr>
            <p:spPr bwMode="auto">
              <a:xfrm rot="5684225">
                <a:off x="3369" y="1797"/>
                <a:ext cx="509" cy="43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585858"/>
                  </a:gs>
                  <a:gs pos="50000">
                    <a:srgbClr val="C0C0C0"/>
                  </a:gs>
                  <a:gs pos="100000">
                    <a:srgbClr val="585858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29940" name="Oval 415"/>
              <p:cNvSpPr>
                <a:spLocks noChangeArrowheads="1"/>
              </p:cNvSpPr>
              <p:nvPr/>
            </p:nvSpPr>
            <p:spPr bwMode="auto">
              <a:xfrm rot="278629">
                <a:off x="3678" y="1888"/>
                <a:ext cx="118" cy="265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29909" name="Line 416"/>
            <p:cNvSpPr>
              <a:spLocks noChangeShapeType="1"/>
            </p:cNvSpPr>
            <p:nvPr/>
          </p:nvSpPr>
          <p:spPr bwMode="auto">
            <a:xfrm>
              <a:off x="1449388" y="2136775"/>
              <a:ext cx="833437" cy="2428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0" name="AutoShape 417"/>
            <p:cNvSpPr>
              <a:spLocks noChangeArrowheads="1"/>
            </p:cNvSpPr>
            <p:nvPr/>
          </p:nvSpPr>
          <p:spPr bwMode="auto">
            <a:xfrm>
              <a:off x="2038350" y="1930400"/>
              <a:ext cx="522288" cy="962025"/>
            </a:xfrm>
            <a:prstGeom prst="cube">
              <a:avLst>
                <a:gd name="adj" fmla="val 88653"/>
              </a:avLst>
            </a:prstGeom>
            <a:solidFill>
              <a:srgbClr val="C0C0C0">
                <a:alpha val="41960"/>
              </a:srgb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1" name="AutoShape 418"/>
            <p:cNvSpPr>
              <a:spLocks noChangeArrowheads="1"/>
            </p:cNvSpPr>
            <p:nvPr/>
          </p:nvSpPr>
          <p:spPr bwMode="auto">
            <a:xfrm>
              <a:off x="1697038" y="2395538"/>
              <a:ext cx="403225" cy="830262"/>
            </a:xfrm>
            <a:prstGeom prst="cube">
              <a:avLst>
                <a:gd name="adj" fmla="val 84796"/>
              </a:avLst>
            </a:prstGeom>
            <a:solidFill>
              <a:srgbClr val="D8D8D8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2" name="Line 419"/>
            <p:cNvSpPr>
              <a:spLocks noChangeShapeType="1"/>
            </p:cNvSpPr>
            <p:nvPr/>
          </p:nvSpPr>
          <p:spPr bwMode="auto">
            <a:xfrm flipH="1">
              <a:off x="1760538" y="2408238"/>
              <a:ext cx="334962" cy="809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3" name="Line 420"/>
            <p:cNvSpPr>
              <a:spLocks noChangeShapeType="1"/>
            </p:cNvSpPr>
            <p:nvPr/>
          </p:nvSpPr>
          <p:spPr bwMode="auto">
            <a:xfrm>
              <a:off x="1757363" y="2738438"/>
              <a:ext cx="344487" cy="144462"/>
            </a:xfrm>
            <a:prstGeom prst="line">
              <a:avLst/>
            </a:prstGeom>
            <a:noFill/>
            <a:ln w="317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4" name="Line 421"/>
            <p:cNvSpPr>
              <a:spLocks noChangeShapeType="1"/>
            </p:cNvSpPr>
            <p:nvPr/>
          </p:nvSpPr>
          <p:spPr bwMode="auto">
            <a:xfrm flipH="1" flipV="1">
              <a:off x="3267075" y="2114550"/>
              <a:ext cx="466725" cy="117475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5" name="Line 422"/>
            <p:cNvSpPr>
              <a:spLocks noChangeShapeType="1"/>
            </p:cNvSpPr>
            <p:nvPr/>
          </p:nvSpPr>
          <p:spPr bwMode="auto">
            <a:xfrm>
              <a:off x="2298700" y="2379663"/>
              <a:ext cx="74613" cy="1587"/>
            </a:xfrm>
            <a:prstGeom prst="line">
              <a:avLst/>
            </a:prstGeom>
            <a:noFill/>
            <a:ln w="22225">
              <a:solidFill>
                <a:srgbClr val="FFABA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6" name="Line 423"/>
            <p:cNvSpPr>
              <a:spLocks noChangeShapeType="1"/>
            </p:cNvSpPr>
            <p:nvPr/>
          </p:nvSpPr>
          <p:spPr bwMode="auto">
            <a:xfrm flipH="1" flipV="1">
              <a:off x="2165350" y="2347913"/>
              <a:ext cx="134938" cy="36512"/>
            </a:xfrm>
            <a:prstGeom prst="line">
              <a:avLst/>
            </a:prstGeom>
            <a:noFill/>
            <a:ln w="19050">
              <a:solidFill>
                <a:srgbClr val="FFABAB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7" name="Text Box 424"/>
            <p:cNvSpPr txBox="1">
              <a:spLocks noChangeArrowheads="1"/>
            </p:cNvSpPr>
            <p:nvPr/>
          </p:nvSpPr>
          <p:spPr bwMode="auto">
            <a:xfrm>
              <a:off x="4024313" y="1925638"/>
              <a:ext cx="534987" cy="29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154892"/>
                  </a:solidFill>
                  <a:latin typeface="Candara" pitchFamily="34" charset="0"/>
                </a:rPr>
                <a:t>X-ray source</a:t>
              </a:r>
            </a:p>
            <a:p>
              <a:pPr algn="ctr"/>
              <a:endParaRPr lang="ru-RU" sz="1000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19" name="Line 426"/>
            <p:cNvSpPr>
              <a:spLocks noChangeShapeType="1"/>
            </p:cNvSpPr>
            <p:nvPr/>
          </p:nvSpPr>
          <p:spPr bwMode="auto">
            <a:xfrm flipV="1">
              <a:off x="2370138" y="2112963"/>
              <a:ext cx="903287" cy="2667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0" name="AutoShape 427"/>
            <p:cNvSpPr>
              <a:spLocks noChangeArrowheads="1"/>
            </p:cNvSpPr>
            <p:nvPr/>
          </p:nvSpPr>
          <p:spPr bwMode="auto">
            <a:xfrm>
              <a:off x="2741613" y="2173288"/>
              <a:ext cx="96837" cy="233362"/>
            </a:xfrm>
            <a:prstGeom prst="cube">
              <a:avLst>
                <a:gd name="adj" fmla="val 8469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1" name="Line 428"/>
            <p:cNvSpPr>
              <a:spLocks noChangeShapeType="1"/>
            </p:cNvSpPr>
            <p:nvPr/>
          </p:nvSpPr>
          <p:spPr bwMode="auto">
            <a:xfrm flipH="1">
              <a:off x="2795588" y="2117725"/>
              <a:ext cx="469900" cy="177800"/>
            </a:xfrm>
            <a:prstGeom prst="line">
              <a:avLst/>
            </a:prstGeom>
            <a:noFill/>
            <a:ln w="254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2" name="Line 429"/>
            <p:cNvSpPr>
              <a:spLocks noChangeShapeType="1"/>
            </p:cNvSpPr>
            <p:nvPr/>
          </p:nvSpPr>
          <p:spPr bwMode="auto">
            <a:xfrm>
              <a:off x="3778250" y="2239963"/>
              <a:ext cx="146050" cy="34925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3" name="AutoShape 432"/>
            <p:cNvSpPr>
              <a:spLocks noChangeArrowheads="1"/>
            </p:cNvSpPr>
            <p:nvPr/>
          </p:nvSpPr>
          <p:spPr bwMode="auto">
            <a:xfrm rot="6210399">
              <a:off x="4013200" y="2071688"/>
              <a:ext cx="263525" cy="552450"/>
            </a:xfrm>
            <a:prstGeom prst="can">
              <a:avLst>
                <a:gd name="adj" fmla="val 38133"/>
              </a:avLst>
            </a:prstGeom>
            <a:gradFill rotWithShape="1">
              <a:gsLst>
                <a:gs pos="0">
                  <a:srgbClr val="585858"/>
                </a:gs>
                <a:gs pos="50000">
                  <a:srgbClr val="C0C0C0"/>
                </a:gs>
                <a:gs pos="100000">
                  <a:srgbClr val="585858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4" name="Text Box 433"/>
            <p:cNvSpPr txBox="1">
              <a:spLocks noChangeArrowheads="1"/>
            </p:cNvSpPr>
            <p:nvPr/>
          </p:nvSpPr>
          <p:spPr bwMode="auto">
            <a:xfrm>
              <a:off x="260350" y="1624013"/>
              <a:ext cx="6858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154892"/>
                  </a:solidFill>
                  <a:latin typeface="Candara" pitchFamily="34" charset="0"/>
                </a:rPr>
                <a:t>Detector</a:t>
              </a:r>
              <a:endParaRPr lang="ru-RU" sz="1000" b="1">
                <a:solidFill>
                  <a:srgbClr val="154892"/>
                </a:solidFill>
                <a:latin typeface="Candara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ru-RU" sz="1000" b="1">
                  <a:solidFill>
                    <a:srgbClr val="154892"/>
                  </a:solidFill>
                  <a:latin typeface="Candara" pitchFamily="34" charset="0"/>
                </a:rPr>
                <a:t>NaI</a:t>
              </a:r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5" name="AutoShape 434"/>
            <p:cNvSpPr>
              <a:spLocks noChangeArrowheads="1"/>
            </p:cNvSpPr>
            <p:nvPr/>
          </p:nvSpPr>
          <p:spPr bwMode="auto">
            <a:xfrm>
              <a:off x="3687763" y="2162175"/>
              <a:ext cx="98425" cy="233363"/>
            </a:xfrm>
            <a:prstGeom prst="cube">
              <a:avLst>
                <a:gd name="adj" fmla="val 8469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6" name="Text Box 435"/>
            <p:cNvSpPr txBox="1">
              <a:spLocks noChangeArrowheads="1"/>
            </p:cNvSpPr>
            <p:nvPr/>
          </p:nvSpPr>
          <p:spPr bwMode="auto">
            <a:xfrm>
              <a:off x="2603500" y="1841500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>
                  <a:solidFill>
                    <a:srgbClr val="154892"/>
                  </a:solidFill>
                  <a:latin typeface="Candara" pitchFamily="34" charset="0"/>
                </a:rPr>
                <a:t>[110]</a:t>
              </a:r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7" name="Line 436"/>
            <p:cNvSpPr>
              <a:spLocks noChangeShapeType="1"/>
            </p:cNvSpPr>
            <p:nvPr/>
          </p:nvSpPr>
          <p:spPr bwMode="auto">
            <a:xfrm flipV="1">
              <a:off x="2006600" y="2447925"/>
              <a:ext cx="276225" cy="26035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8" name="Text Box 437"/>
            <p:cNvSpPr txBox="1">
              <a:spLocks noChangeArrowheads="1"/>
            </p:cNvSpPr>
            <p:nvPr/>
          </p:nvSpPr>
          <p:spPr bwMode="auto">
            <a:xfrm>
              <a:off x="2051050" y="2589213"/>
              <a:ext cx="3048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>
                  <a:solidFill>
                    <a:srgbClr val="154892"/>
                  </a:solidFill>
                  <a:latin typeface="Candara" pitchFamily="34" charset="0"/>
                </a:rPr>
                <a:t>K</a:t>
              </a:r>
              <a:r>
                <a:rPr lang="ru-RU" sz="1000" b="1" baseline="-25000">
                  <a:solidFill>
                    <a:srgbClr val="154892"/>
                  </a:solidFill>
                  <a:latin typeface="Candara" pitchFamily="34" charset="0"/>
                </a:rPr>
                <a:t>S</a:t>
              </a:r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29" name="Text Box 439"/>
            <p:cNvSpPr txBox="1">
              <a:spLocks noChangeArrowheads="1"/>
            </p:cNvSpPr>
            <p:nvPr/>
          </p:nvSpPr>
          <p:spPr bwMode="auto">
            <a:xfrm>
              <a:off x="2690813" y="2427288"/>
              <a:ext cx="4413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154892"/>
                  </a:solidFill>
                  <a:latin typeface="Candara" pitchFamily="34" charset="0"/>
                </a:rPr>
                <a:t>Slit</a:t>
              </a:r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0" name="Text Box 441"/>
            <p:cNvSpPr txBox="1">
              <a:spLocks noChangeArrowheads="1"/>
            </p:cNvSpPr>
            <p:nvPr/>
          </p:nvSpPr>
          <p:spPr bwMode="auto">
            <a:xfrm>
              <a:off x="3040063" y="1949450"/>
              <a:ext cx="481012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1000" b="1">
                  <a:solidFill>
                    <a:srgbClr val="154892"/>
                  </a:solidFill>
                  <a:latin typeface="Candara" pitchFamily="34" charset="0"/>
                </a:rPr>
                <a:t>Si (440)</a:t>
              </a:r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1" name="Text Box 442"/>
            <p:cNvSpPr txBox="1">
              <a:spLocks noChangeArrowheads="1"/>
            </p:cNvSpPr>
            <p:nvPr/>
          </p:nvSpPr>
          <p:spPr bwMode="auto">
            <a:xfrm>
              <a:off x="3532188" y="2427288"/>
              <a:ext cx="439737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solidFill>
                    <a:srgbClr val="154892"/>
                  </a:solidFill>
                  <a:latin typeface="Candara" pitchFamily="34" charset="0"/>
                </a:rPr>
                <a:t>slit</a:t>
              </a:r>
              <a:endParaRPr lang="ru-RU" sz="1000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2" name="Freeform 443"/>
            <p:cNvSpPr>
              <a:spLocks/>
            </p:cNvSpPr>
            <p:nvPr/>
          </p:nvSpPr>
          <p:spPr bwMode="auto">
            <a:xfrm flipH="1" flipV="1">
              <a:off x="1306513" y="2867025"/>
              <a:ext cx="147637" cy="209550"/>
            </a:xfrm>
            <a:custGeom>
              <a:avLst/>
              <a:gdLst>
                <a:gd name="T0" fmla="*/ 0 w 240"/>
                <a:gd name="T1" fmla="*/ 0 h 51"/>
                <a:gd name="T2" fmla="*/ 2147483647 w 240"/>
                <a:gd name="T3" fmla="*/ 2147483647 h 51"/>
                <a:gd name="T4" fmla="*/ 0 60000 65536"/>
                <a:gd name="T5" fmla="*/ 0 60000 65536"/>
                <a:gd name="T6" fmla="*/ 0 w 240"/>
                <a:gd name="T7" fmla="*/ 0 h 51"/>
                <a:gd name="T8" fmla="*/ 240 w 240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51">
                  <a:moveTo>
                    <a:pt x="0" y="0"/>
                  </a:moveTo>
                  <a:cubicBezTo>
                    <a:pt x="40" y="8"/>
                    <a:pt x="190" y="41"/>
                    <a:pt x="240" y="5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3" name="Freeform 444"/>
            <p:cNvSpPr>
              <a:spLocks/>
            </p:cNvSpPr>
            <p:nvPr/>
          </p:nvSpPr>
          <p:spPr bwMode="auto">
            <a:xfrm>
              <a:off x="1314450" y="2814638"/>
              <a:ext cx="673100" cy="490537"/>
            </a:xfrm>
            <a:custGeom>
              <a:avLst/>
              <a:gdLst>
                <a:gd name="T0" fmla="*/ 0 w 424"/>
                <a:gd name="T1" fmla="*/ 2147483647 h 309"/>
                <a:gd name="T2" fmla="*/ 2147483647 w 424"/>
                <a:gd name="T3" fmla="*/ 2147483647 h 309"/>
                <a:gd name="T4" fmla="*/ 2147483647 w 424"/>
                <a:gd name="T5" fmla="*/ 2147483647 h 309"/>
                <a:gd name="T6" fmla="*/ 2147483647 w 424"/>
                <a:gd name="T7" fmla="*/ 2147483647 h 309"/>
                <a:gd name="T8" fmla="*/ 2147483647 w 424"/>
                <a:gd name="T9" fmla="*/ 2147483647 h 309"/>
                <a:gd name="T10" fmla="*/ 2147483647 w 424"/>
                <a:gd name="T11" fmla="*/ 2147483647 h 309"/>
                <a:gd name="T12" fmla="*/ 2147483647 w 424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4"/>
                <a:gd name="T22" fmla="*/ 0 h 309"/>
                <a:gd name="T23" fmla="*/ 424 w 424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4" h="309">
                  <a:moveTo>
                    <a:pt x="0" y="45"/>
                  </a:moveTo>
                  <a:cubicBezTo>
                    <a:pt x="10" y="59"/>
                    <a:pt x="34" y="89"/>
                    <a:pt x="63" y="129"/>
                  </a:cubicBezTo>
                  <a:cubicBezTo>
                    <a:pt x="92" y="169"/>
                    <a:pt x="129" y="267"/>
                    <a:pt x="175" y="288"/>
                  </a:cubicBezTo>
                  <a:cubicBezTo>
                    <a:pt x="221" y="309"/>
                    <a:pt x="298" y="280"/>
                    <a:pt x="337" y="258"/>
                  </a:cubicBezTo>
                  <a:cubicBezTo>
                    <a:pt x="376" y="236"/>
                    <a:pt x="398" y="188"/>
                    <a:pt x="411" y="153"/>
                  </a:cubicBezTo>
                  <a:cubicBezTo>
                    <a:pt x="424" y="118"/>
                    <a:pt x="420" y="73"/>
                    <a:pt x="417" y="48"/>
                  </a:cubicBezTo>
                  <a:cubicBezTo>
                    <a:pt x="414" y="23"/>
                    <a:pt x="396" y="10"/>
                    <a:pt x="39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4" name="Freeform 445"/>
            <p:cNvSpPr>
              <a:spLocks/>
            </p:cNvSpPr>
            <p:nvPr/>
          </p:nvSpPr>
          <p:spPr bwMode="auto">
            <a:xfrm>
              <a:off x="1349375" y="3178175"/>
              <a:ext cx="150813" cy="530225"/>
            </a:xfrm>
            <a:custGeom>
              <a:avLst/>
              <a:gdLst>
                <a:gd name="T0" fmla="*/ 0 w 95"/>
                <a:gd name="T1" fmla="*/ 0 h 334"/>
                <a:gd name="T2" fmla="*/ 2147483647 w 95"/>
                <a:gd name="T3" fmla="*/ 2147483647 h 334"/>
                <a:gd name="T4" fmla="*/ 2147483647 w 95"/>
                <a:gd name="T5" fmla="*/ 2147483647 h 334"/>
                <a:gd name="T6" fmla="*/ 2147483647 w 95"/>
                <a:gd name="T7" fmla="*/ 2147483647 h 3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334"/>
                <a:gd name="T14" fmla="*/ 78 w 95"/>
                <a:gd name="T15" fmla="*/ 372 h 3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334">
                  <a:moveTo>
                    <a:pt x="0" y="0"/>
                  </a:moveTo>
                  <a:cubicBezTo>
                    <a:pt x="13" y="18"/>
                    <a:pt x="71" y="71"/>
                    <a:pt x="83" y="105"/>
                  </a:cubicBezTo>
                  <a:cubicBezTo>
                    <a:pt x="95" y="139"/>
                    <a:pt x="82" y="164"/>
                    <a:pt x="73" y="202"/>
                  </a:cubicBezTo>
                  <a:cubicBezTo>
                    <a:pt x="64" y="240"/>
                    <a:pt x="40" y="306"/>
                    <a:pt x="31" y="33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9936" name="Freeform 447"/>
            <p:cNvSpPr>
              <a:spLocks/>
            </p:cNvSpPr>
            <p:nvPr/>
          </p:nvSpPr>
          <p:spPr bwMode="auto">
            <a:xfrm>
              <a:off x="1417638" y="3860800"/>
              <a:ext cx="866775" cy="133350"/>
            </a:xfrm>
            <a:custGeom>
              <a:avLst/>
              <a:gdLst>
                <a:gd name="T0" fmla="*/ 2147483647 w 1365"/>
                <a:gd name="T1" fmla="*/ 0 h 212"/>
                <a:gd name="T2" fmla="*/ 2147483647 w 1365"/>
                <a:gd name="T3" fmla="*/ 2147483647 h 212"/>
                <a:gd name="T4" fmla="*/ 2147483647 w 1365"/>
                <a:gd name="T5" fmla="*/ 2147483647 h 212"/>
                <a:gd name="T6" fmla="*/ 0 w 1365"/>
                <a:gd name="T7" fmla="*/ 2147483647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5"/>
                <a:gd name="T13" fmla="*/ 0 h 212"/>
                <a:gd name="T14" fmla="*/ 1365 w 1365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5" h="212">
                  <a:moveTo>
                    <a:pt x="1365" y="0"/>
                  </a:moveTo>
                  <a:cubicBezTo>
                    <a:pt x="1283" y="30"/>
                    <a:pt x="1043" y="148"/>
                    <a:pt x="855" y="180"/>
                  </a:cubicBezTo>
                  <a:cubicBezTo>
                    <a:pt x="667" y="212"/>
                    <a:pt x="377" y="197"/>
                    <a:pt x="235" y="195"/>
                  </a:cubicBezTo>
                  <a:cubicBezTo>
                    <a:pt x="93" y="193"/>
                    <a:pt x="49" y="171"/>
                    <a:pt x="0" y="16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oval" w="sm" len="sm"/>
            </a:ln>
          </p:spPr>
          <p:txBody>
            <a:bodyPr/>
            <a:lstStyle/>
            <a:p>
              <a:endParaRPr lang="ru-RU" b="1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pic>
          <p:nvPicPr>
            <p:cNvPr id="29937" name="Picture 448" descr="Untitled-1 copy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128838" y="3290888"/>
              <a:ext cx="1116012" cy="93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2851" name="Text Box 449"/>
          <p:cNvSpPr txBox="1">
            <a:spLocks noChangeArrowheads="1"/>
          </p:cNvSpPr>
          <p:nvPr/>
        </p:nvSpPr>
        <p:spPr bwMode="auto">
          <a:xfrm>
            <a:off x="260350" y="4635500"/>
            <a:ext cx="4019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The distinctive feature of the X-ray acoustic element implementation is a possibility of fast diffraction conditions variation by modulation of crystal lattice parameter (without rotation of any crystal)</a:t>
            </a:r>
            <a:endParaRPr lang="ru-RU" b="1" dirty="0" smtClean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9730" name="Rectangle 451"/>
          <p:cNvSpPr>
            <a:spLocks noChangeArrowheads="1"/>
          </p:cNvSpPr>
          <p:nvPr/>
        </p:nvSpPr>
        <p:spPr bwMode="auto">
          <a:xfrm>
            <a:off x="5045075" y="3425825"/>
            <a:ext cx="5778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>
                <a:solidFill>
                  <a:srgbClr val="000000"/>
                </a:solidFill>
                <a:latin typeface="Candara" pitchFamily="34" charset="0"/>
              </a:rPr>
              <a:t>1</a:t>
            </a:r>
            <a:endParaRPr lang="ru-RU" sz="1200">
              <a:latin typeface="Candara" pitchFamily="34" charset="0"/>
            </a:endParaRPr>
          </a:p>
        </p:txBody>
      </p:sp>
      <p:sp>
        <p:nvSpPr>
          <p:cNvPr id="13776" name="Oval 464"/>
          <p:cNvSpPr>
            <a:spLocks noChangeArrowheads="1"/>
          </p:cNvSpPr>
          <p:nvPr/>
        </p:nvSpPr>
        <p:spPr bwMode="auto">
          <a:xfrm>
            <a:off x="4672013" y="2168525"/>
            <a:ext cx="107950" cy="107950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3777" name="Freeform 465">
            <a:hlinkClick r:id="" action="ppaction://macro?name=gvvv"/>
          </p:cNvPr>
          <p:cNvSpPr>
            <a:spLocks/>
          </p:cNvSpPr>
          <p:nvPr/>
        </p:nvSpPr>
        <p:spPr bwMode="auto">
          <a:xfrm>
            <a:off x="5414963" y="4979988"/>
            <a:ext cx="709612" cy="736600"/>
          </a:xfrm>
          <a:custGeom>
            <a:avLst/>
            <a:gdLst>
              <a:gd name="T0" fmla="*/ 0 w 1524"/>
              <a:gd name="T1" fmla="*/ 2147483647 h 1883"/>
              <a:gd name="T2" fmla="*/ 2147483647 w 1524"/>
              <a:gd name="T3" fmla="*/ 2147483647 h 1883"/>
              <a:gd name="T4" fmla="*/ 2147483647 w 1524"/>
              <a:gd name="T5" fmla="*/ 2147483647 h 1883"/>
              <a:gd name="T6" fmla="*/ 2147483647 w 1524"/>
              <a:gd name="T7" fmla="*/ 0 h 1883"/>
              <a:gd name="T8" fmla="*/ 2147483647 w 1524"/>
              <a:gd name="T9" fmla="*/ 2147483647 h 1883"/>
              <a:gd name="T10" fmla="*/ 2147483647 w 1524"/>
              <a:gd name="T11" fmla="*/ 2147483647 h 1883"/>
              <a:gd name="T12" fmla="*/ 2147483647 w 1524"/>
              <a:gd name="T13" fmla="*/ 2147483647 h 18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4"/>
              <a:gd name="T22" fmla="*/ 0 h 1883"/>
              <a:gd name="T23" fmla="*/ 1524 w 1524"/>
              <a:gd name="T24" fmla="*/ 1883 h 188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4" h="1883">
                <a:moveTo>
                  <a:pt x="0" y="1876"/>
                </a:moveTo>
                <a:cubicBezTo>
                  <a:pt x="71" y="1863"/>
                  <a:pt x="320" y="1883"/>
                  <a:pt x="424" y="1789"/>
                </a:cubicBezTo>
                <a:cubicBezTo>
                  <a:pt x="528" y="1695"/>
                  <a:pt x="572" y="1611"/>
                  <a:pt x="626" y="1312"/>
                </a:cubicBezTo>
                <a:cubicBezTo>
                  <a:pt x="679" y="1014"/>
                  <a:pt x="707" y="0"/>
                  <a:pt x="748" y="0"/>
                </a:cubicBezTo>
                <a:cubicBezTo>
                  <a:pt x="790" y="0"/>
                  <a:pt x="821" y="1015"/>
                  <a:pt x="875" y="1312"/>
                </a:cubicBezTo>
                <a:cubicBezTo>
                  <a:pt x="929" y="1610"/>
                  <a:pt x="967" y="1692"/>
                  <a:pt x="1075" y="1786"/>
                </a:cubicBezTo>
                <a:cubicBezTo>
                  <a:pt x="1183" y="1880"/>
                  <a:pt x="1431" y="1860"/>
                  <a:pt x="1524" y="1879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9733" name="Freeform 466">
            <a:hlinkClick r:id="" action="ppaction://macro?name=gvvv"/>
          </p:cNvPr>
          <p:cNvSpPr>
            <a:spLocks/>
          </p:cNvSpPr>
          <p:nvPr/>
        </p:nvSpPr>
        <p:spPr bwMode="auto">
          <a:xfrm>
            <a:off x="5676900" y="4841875"/>
            <a:ext cx="2266950" cy="873125"/>
          </a:xfrm>
          <a:custGeom>
            <a:avLst/>
            <a:gdLst>
              <a:gd name="T0" fmla="*/ 0 w 1428"/>
              <a:gd name="T1" fmla="*/ 2147483647 h 550"/>
              <a:gd name="T2" fmla="*/ 2147483647 w 1428"/>
              <a:gd name="T3" fmla="*/ 2147483647 h 550"/>
              <a:gd name="T4" fmla="*/ 2147483647 w 1428"/>
              <a:gd name="T5" fmla="*/ 2147483647 h 550"/>
              <a:gd name="T6" fmla="*/ 2147483647 w 1428"/>
              <a:gd name="T7" fmla="*/ 2147483647 h 550"/>
              <a:gd name="T8" fmla="*/ 2147483647 w 1428"/>
              <a:gd name="T9" fmla="*/ 2147483647 h 550"/>
              <a:gd name="T10" fmla="*/ 2147483647 w 1428"/>
              <a:gd name="T11" fmla="*/ 2147483647 h 550"/>
              <a:gd name="T12" fmla="*/ 2147483647 w 1428"/>
              <a:gd name="T13" fmla="*/ 2147483647 h 5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8"/>
              <a:gd name="T22" fmla="*/ 0 h 550"/>
              <a:gd name="T23" fmla="*/ 1428 w 1428"/>
              <a:gd name="T24" fmla="*/ 550 h 5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8" h="550">
                <a:moveTo>
                  <a:pt x="0" y="550"/>
                </a:moveTo>
                <a:cubicBezTo>
                  <a:pt x="69" y="545"/>
                  <a:pt x="317" y="550"/>
                  <a:pt x="408" y="520"/>
                </a:cubicBezTo>
                <a:cubicBezTo>
                  <a:pt x="499" y="490"/>
                  <a:pt x="511" y="451"/>
                  <a:pt x="546" y="370"/>
                </a:cubicBezTo>
                <a:cubicBezTo>
                  <a:pt x="581" y="289"/>
                  <a:pt x="577" y="68"/>
                  <a:pt x="618" y="34"/>
                </a:cubicBezTo>
                <a:cubicBezTo>
                  <a:pt x="659" y="0"/>
                  <a:pt x="739" y="91"/>
                  <a:pt x="792" y="166"/>
                </a:cubicBezTo>
                <a:cubicBezTo>
                  <a:pt x="845" y="241"/>
                  <a:pt x="830" y="420"/>
                  <a:pt x="936" y="484"/>
                </a:cubicBezTo>
                <a:cubicBezTo>
                  <a:pt x="1042" y="548"/>
                  <a:pt x="1326" y="536"/>
                  <a:pt x="1428" y="55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79" name="Oval 467"/>
          <p:cNvSpPr>
            <a:spLocks noChangeArrowheads="1"/>
          </p:cNvSpPr>
          <p:nvPr/>
        </p:nvSpPr>
        <p:spPr bwMode="auto">
          <a:xfrm>
            <a:off x="5718175" y="4657725"/>
            <a:ext cx="71438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1" name="Oval 469"/>
          <p:cNvSpPr>
            <a:spLocks noChangeArrowheads="1"/>
          </p:cNvSpPr>
          <p:nvPr/>
        </p:nvSpPr>
        <p:spPr bwMode="auto">
          <a:xfrm>
            <a:off x="5864225" y="4649788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2" name="Oval 470"/>
          <p:cNvSpPr>
            <a:spLocks noChangeArrowheads="1"/>
          </p:cNvSpPr>
          <p:nvPr/>
        </p:nvSpPr>
        <p:spPr bwMode="auto">
          <a:xfrm>
            <a:off x="6005513" y="4649788"/>
            <a:ext cx="71437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3" name="Oval 471"/>
          <p:cNvSpPr>
            <a:spLocks noChangeArrowheads="1"/>
          </p:cNvSpPr>
          <p:nvPr/>
        </p:nvSpPr>
        <p:spPr bwMode="auto">
          <a:xfrm>
            <a:off x="6149975" y="4637088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4" name="Oval 472"/>
          <p:cNvSpPr>
            <a:spLocks noChangeArrowheads="1"/>
          </p:cNvSpPr>
          <p:nvPr/>
        </p:nvSpPr>
        <p:spPr bwMode="auto">
          <a:xfrm>
            <a:off x="6296025" y="4606925"/>
            <a:ext cx="71438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5" name="Oval 473"/>
          <p:cNvSpPr>
            <a:spLocks noChangeArrowheads="1"/>
          </p:cNvSpPr>
          <p:nvPr/>
        </p:nvSpPr>
        <p:spPr bwMode="auto">
          <a:xfrm>
            <a:off x="6442075" y="4522788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6" name="Oval 474"/>
          <p:cNvSpPr>
            <a:spLocks noChangeArrowheads="1"/>
          </p:cNvSpPr>
          <p:nvPr/>
        </p:nvSpPr>
        <p:spPr bwMode="auto">
          <a:xfrm>
            <a:off x="6588125" y="4056063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7" name="Oval 475"/>
          <p:cNvSpPr>
            <a:spLocks noChangeArrowheads="1"/>
          </p:cNvSpPr>
          <p:nvPr/>
        </p:nvSpPr>
        <p:spPr bwMode="auto">
          <a:xfrm>
            <a:off x="6727825" y="3852863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8" name="Oval 476"/>
          <p:cNvSpPr>
            <a:spLocks noChangeArrowheads="1"/>
          </p:cNvSpPr>
          <p:nvPr/>
        </p:nvSpPr>
        <p:spPr bwMode="auto">
          <a:xfrm>
            <a:off x="6872288" y="3992563"/>
            <a:ext cx="71437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89" name="Oval 477"/>
          <p:cNvSpPr>
            <a:spLocks noChangeArrowheads="1"/>
          </p:cNvSpPr>
          <p:nvPr/>
        </p:nvSpPr>
        <p:spPr bwMode="auto">
          <a:xfrm>
            <a:off x="7018338" y="4389438"/>
            <a:ext cx="71437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0" name="Oval 478"/>
          <p:cNvSpPr>
            <a:spLocks noChangeArrowheads="1"/>
          </p:cNvSpPr>
          <p:nvPr/>
        </p:nvSpPr>
        <p:spPr bwMode="auto">
          <a:xfrm>
            <a:off x="7159625" y="4560888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1" name="Oval 479"/>
          <p:cNvSpPr>
            <a:spLocks noChangeArrowheads="1"/>
          </p:cNvSpPr>
          <p:nvPr/>
        </p:nvSpPr>
        <p:spPr bwMode="auto">
          <a:xfrm>
            <a:off x="7304088" y="4605338"/>
            <a:ext cx="71437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2" name="Oval 480"/>
          <p:cNvSpPr>
            <a:spLocks noChangeArrowheads="1"/>
          </p:cNvSpPr>
          <p:nvPr/>
        </p:nvSpPr>
        <p:spPr bwMode="auto">
          <a:xfrm>
            <a:off x="7450138" y="4622800"/>
            <a:ext cx="71437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3" name="Oval 481"/>
          <p:cNvSpPr>
            <a:spLocks noChangeArrowheads="1"/>
          </p:cNvSpPr>
          <p:nvPr/>
        </p:nvSpPr>
        <p:spPr bwMode="auto">
          <a:xfrm>
            <a:off x="7596188" y="4638675"/>
            <a:ext cx="71437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4" name="Oval 482"/>
          <p:cNvSpPr>
            <a:spLocks noChangeArrowheads="1"/>
          </p:cNvSpPr>
          <p:nvPr/>
        </p:nvSpPr>
        <p:spPr bwMode="auto">
          <a:xfrm>
            <a:off x="7737475" y="4643438"/>
            <a:ext cx="71438" cy="71437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795" name="Oval 483"/>
          <p:cNvSpPr>
            <a:spLocks noChangeArrowheads="1"/>
          </p:cNvSpPr>
          <p:nvPr/>
        </p:nvSpPr>
        <p:spPr bwMode="auto">
          <a:xfrm>
            <a:off x="7881938" y="4654550"/>
            <a:ext cx="71437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grpSp>
        <p:nvGrpSpPr>
          <p:cNvPr id="9" name="Group 275"/>
          <p:cNvGrpSpPr>
            <a:grpSpLocks/>
          </p:cNvGrpSpPr>
          <p:nvPr/>
        </p:nvGrpSpPr>
        <p:grpSpPr bwMode="auto">
          <a:xfrm>
            <a:off x="7521575" y="3605213"/>
            <a:ext cx="836613" cy="354012"/>
            <a:chOff x="4738" y="2271"/>
            <a:chExt cx="527" cy="223"/>
          </a:xfrm>
        </p:grpSpPr>
        <p:sp>
          <p:nvSpPr>
            <p:cNvPr id="29891" name="Rectangle 58"/>
            <p:cNvSpPr>
              <a:spLocks noChangeArrowheads="1"/>
            </p:cNvSpPr>
            <p:nvPr/>
          </p:nvSpPr>
          <p:spPr bwMode="auto">
            <a:xfrm>
              <a:off x="4738" y="2271"/>
              <a:ext cx="527" cy="2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92" name="Rectangle 59"/>
            <p:cNvSpPr>
              <a:spLocks noChangeArrowheads="1"/>
            </p:cNvSpPr>
            <p:nvPr/>
          </p:nvSpPr>
          <p:spPr bwMode="auto">
            <a:xfrm>
              <a:off x="4892" y="2300"/>
              <a:ext cx="362" cy="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>
                  <a:solidFill>
                    <a:srgbClr val="000000"/>
                  </a:solidFill>
                  <a:latin typeface="Candara" pitchFamily="34" charset="0"/>
                </a:rPr>
                <a:t>Analyzer</a:t>
              </a:r>
              <a:endParaRPr lang="ru-RU" sz="1000">
                <a:latin typeface="Candara" pitchFamily="34" charset="0"/>
              </a:endParaRPr>
            </a:p>
          </p:txBody>
        </p:sp>
        <p:sp>
          <p:nvSpPr>
            <p:cNvPr id="29893" name="Rectangle 60"/>
            <p:cNvSpPr>
              <a:spLocks noChangeArrowheads="1"/>
            </p:cNvSpPr>
            <p:nvPr/>
          </p:nvSpPr>
          <p:spPr bwMode="auto">
            <a:xfrm>
              <a:off x="4896" y="2391"/>
              <a:ext cx="365" cy="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>
                  <a:solidFill>
                    <a:srgbClr val="000000"/>
                  </a:solidFill>
                  <a:latin typeface="Candara" pitchFamily="34" charset="0"/>
                </a:rPr>
                <a:t>Sample</a:t>
              </a:r>
              <a:endParaRPr lang="ru-RU" sz="1000">
                <a:latin typeface="Candara" pitchFamily="34" charset="0"/>
              </a:endParaRPr>
            </a:p>
          </p:txBody>
        </p: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4767" y="2416"/>
              <a:ext cx="106" cy="35"/>
              <a:chOff x="2353" y="596"/>
              <a:chExt cx="292" cy="85"/>
            </a:xfrm>
          </p:grpSpPr>
          <p:sp>
            <p:nvSpPr>
              <p:cNvPr id="29897" name="Oval 64"/>
              <p:cNvSpPr>
                <a:spLocks noChangeArrowheads="1"/>
              </p:cNvSpPr>
              <p:nvPr/>
            </p:nvSpPr>
            <p:spPr bwMode="auto">
              <a:xfrm>
                <a:off x="2451" y="596"/>
                <a:ext cx="87" cy="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98" name="Line 65"/>
              <p:cNvSpPr>
                <a:spLocks noChangeShapeType="1"/>
              </p:cNvSpPr>
              <p:nvPr/>
            </p:nvSpPr>
            <p:spPr bwMode="auto">
              <a:xfrm>
                <a:off x="2353" y="642"/>
                <a:ext cx="29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29895" name="Oval 66"/>
            <p:cNvSpPr>
              <a:spLocks noChangeArrowheads="1"/>
            </p:cNvSpPr>
            <p:nvPr/>
          </p:nvSpPr>
          <p:spPr bwMode="auto">
            <a:xfrm>
              <a:off x="4799" y="2320"/>
              <a:ext cx="32" cy="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96" name="Line 67"/>
            <p:cNvSpPr>
              <a:spLocks noChangeShapeType="1"/>
            </p:cNvSpPr>
            <p:nvPr/>
          </p:nvSpPr>
          <p:spPr bwMode="auto">
            <a:xfrm>
              <a:off x="4766" y="2338"/>
              <a:ext cx="10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</p:grpSp>
      <p:grpSp>
        <p:nvGrpSpPr>
          <p:cNvPr id="11" name="Group 551"/>
          <p:cNvGrpSpPr>
            <a:grpSpLocks/>
          </p:cNvGrpSpPr>
          <p:nvPr/>
        </p:nvGrpSpPr>
        <p:grpSpPr bwMode="auto">
          <a:xfrm>
            <a:off x="5708650" y="3821113"/>
            <a:ext cx="2235200" cy="876300"/>
            <a:chOff x="3602" y="2427"/>
            <a:chExt cx="1408" cy="552"/>
          </a:xfrm>
        </p:grpSpPr>
        <p:sp>
          <p:nvSpPr>
            <p:cNvPr id="29875" name="Oval 552"/>
            <p:cNvSpPr>
              <a:spLocks noChangeArrowheads="1"/>
            </p:cNvSpPr>
            <p:nvPr/>
          </p:nvSpPr>
          <p:spPr bwMode="auto">
            <a:xfrm>
              <a:off x="3602" y="2934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6" name="Oval 553"/>
            <p:cNvSpPr>
              <a:spLocks noChangeArrowheads="1"/>
            </p:cNvSpPr>
            <p:nvPr/>
          </p:nvSpPr>
          <p:spPr bwMode="auto">
            <a:xfrm>
              <a:off x="3694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7" name="Oval 554"/>
            <p:cNvSpPr>
              <a:spLocks noChangeArrowheads="1"/>
            </p:cNvSpPr>
            <p:nvPr/>
          </p:nvSpPr>
          <p:spPr bwMode="auto">
            <a:xfrm>
              <a:off x="3783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8" name="Oval 555"/>
            <p:cNvSpPr>
              <a:spLocks noChangeArrowheads="1"/>
            </p:cNvSpPr>
            <p:nvPr/>
          </p:nvSpPr>
          <p:spPr bwMode="auto">
            <a:xfrm>
              <a:off x="3874" y="292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9" name="Oval 556"/>
            <p:cNvSpPr>
              <a:spLocks noChangeArrowheads="1"/>
            </p:cNvSpPr>
            <p:nvPr/>
          </p:nvSpPr>
          <p:spPr bwMode="auto">
            <a:xfrm>
              <a:off x="3966" y="290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0" name="Oval 557"/>
            <p:cNvSpPr>
              <a:spLocks noChangeArrowheads="1"/>
            </p:cNvSpPr>
            <p:nvPr/>
          </p:nvSpPr>
          <p:spPr bwMode="auto">
            <a:xfrm>
              <a:off x="4058" y="284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1" name="Oval 558"/>
            <p:cNvSpPr>
              <a:spLocks noChangeArrowheads="1"/>
            </p:cNvSpPr>
            <p:nvPr/>
          </p:nvSpPr>
          <p:spPr bwMode="auto">
            <a:xfrm>
              <a:off x="4150" y="255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2" name="Oval 559"/>
            <p:cNvSpPr>
              <a:spLocks noChangeArrowheads="1"/>
            </p:cNvSpPr>
            <p:nvPr/>
          </p:nvSpPr>
          <p:spPr bwMode="auto">
            <a:xfrm>
              <a:off x="4238" y="2427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3" name="Oval 560"/>
            <p:cNvSpPr>
              <a:spLocks noChangeArrowheads="1"/>
            </p:cNvSpPr>
            <p:nvPr/>
          </p:nvSpPr>
          <p:spPr bwMode="auto">
            <a:xfrm>
              <a:off x="4329" y="251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4" name="Oval 561"/>
            <p:cNvSpPr>
              <a:spLocks noChangeArrowheads="1"/>
            </p:cNvSpPr>
            <p:nvPr/>
          </p:nvSpPr>
          <p:spPr bwMode="auto">
            <a:xfrm>
              <a:off x="4421" y="276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5" name="Oval 562"/>
            <p:cNvSpPr>
              <a:spLocks noChangeArrowheads="1"/>
            </p:cNvSpPr>
            <p:nvPr/>
          </p:nvSpPr>
          <p:spPr bwMode="auto">
            <a:xfrm>
              <a:off x="4510" y="2873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6" name="Oval 563"/>
            <p:cNvSpPr>
              <a:spLocks noChangeArrowheads="1"/>
            </p:cNvSpPr>
            <p:nvPr/>
          </p:nvSpPr>
          <p:spPr bwMode="auto">
            <a:xfrm>
              <a:off x="4601" y="290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7" name="Oval 564"/>
            <p:cNvSpPr>
              <a:spLocks noChangeArrowheads="1"/>
            </p:cNvSpPr>
            <p:nvPr/>
          </p:nvSpPr>
          <p:spPr bwMode="auto">
            <a:xfrm>
              <a:off x="4693" y="291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8" name="Oval 565"/>
            <p:cNvSpPr>
              <a:spLocks noChangeArrowheads="1"/>
            </p:cNvSpPr>
            <p:nvPr/>
          </p:nvSpPr>
          <p:spPr bwMode="auto">
            <a:xfrm>
              <a:off x="4785" y="292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89" name="Oval 566"/>
            <p:cNvSpPr>
              <a:spLocks noChangeArrowheads="1"/>
            </p:cNvSpPr>
            <p:nvPr/>
          </p:nvSpPr>
          <p:spPr bwMode="auto">
            <a:xfrm>
              <a:off x="4874" y="292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90" name="Oval 567"/>
            <p:cNvSpPr>
              <a:spLocks noChangeArrowheads="1"/>
            </p:cNvSpPr>
            <p:nvPr/>
          </p:nvSpPr>
          <p:spPr bwMode="auto">
            <a:xfrm>
              <a:off x="4965" y="293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</p:grpSp>
      <p:grpSp>
        <p:nvGrpSpPr>
          <p:cNvPr id="12" name="Group 656"/>
          <p:cNvGrpSpPr>
            <a:grpSpLocks/>
          </p:cNvGrpSpPr>
          <p:nvPr/>
        </p:nvGrpSpPr>
        <p:grpSpPr bwMode="auto">
          <a:xfrm>
            <a:off x="5707063" y="3817938"/>
            <a:ext cx="2235200" cy="876300"/>
            <a:chOff x="3602" y="2427"/>
            <a:chExt cx="1408" cy="552"/>
          </a:xfrm>
        </p:grpSpPr>
        <p:sp>
          <p:nvSpPr>
            <p:cNvPr id="29859" name="Oval 657"/>
            <p:cNvSpPr>
              <a:spLocks noChangeArrowheads="1"/>
            </p:cNvSpPr>
            <p:nvPr/>
          </p:nvSpPr>
          <p:spPr bwMode="auto">
            <a:xfrm>
              <a:off x="3602" y="2934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0" name="Oval 658"/>
            <p:cNvSpPr>
              <a:spLocks noChangeArrowheads="1"/>
            </p:cNvSpPr>
            <p:nvPr/>
          </p:nvSpPr>
          <p:spPr bwMode="auto">
            <a:xfrm>
              <a:off x="3694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1" name="Oval 659"/>
            <p:cNvSpPr>
              <a:spLocks noChangeArrowheads="1"/>
            </p:cNvSpPr>
            <p:nvPr/>
          </p:nvSpPr>
          <p:spPr bwMode="auto">
            <a:xfrm>
              <a:off x="3783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2" name="Oval 660"/>
            <p:cNvSpPr>
              <a:spLocks noChangeArrowheads="1"/>
            </p:cNvSpPr>
            <p:nvPr/>
          </p:nvSpPr>
          <p:spPr bwMode="auto">
            <a:xfrm>
              <a:off x="3874" y="292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3" name="Oval 661"/>
            <p:cNvSpPr>
              <a:spLocks noChangeArrowheads="1"/>
            </p:cNvSpPr>
            <p:nvPr/>
          </p:nvSpPr>
          <p:spPr bwMode="auto">
            <a:xfrm>
              <a:off x="3966" y="290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4" name="Oval 662"/>
            <p:cNvSpPr>
              <a:spLocks noChangeArrowheads="1"/>
            </p:cNvSpPr>
            <p:nvPr/>
          </p:nvSpPr>
          <p:spPr bwMode="auto">
            <a:xfrm>
              <a:off x="4058" y="284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5" name="Oval 663"/>
            <p:cNvSpPr>
              <a:spLocks noChangeArrowheads="1"/>
            </p:cNvSpPr>
            <p:nvPr/>
          </p:nvSpPr>
          <p:spPr bwMode="auto">
            <a:xfrm>
              <a:off x="4150" y="255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6" name="Oval 664"/>
            <p:cNvSpPr>
              <a:spLocks noChangeArrowheads="1"/>
            </p:cNvSpPr>
            <p:nvPr/>
          </p:nvSpPr>
          <p:spPr bwMode="auto">
            <a:xfrm>
              <a:off x="4238" y="2427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7" name="Oval 665"/>
            <p:cNvSpPr>
              <a:spLocks noChangeArrowheads="1"/>
            </p:cNvSpPr>
            <p:nvPr/>
          </p:nvSpPr>
          <p:spPr bwMode="auto">
            <a:xfrm>
              <a:off x="4329" y="251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8" name="Oval 666"/>
            <p:cNvSpPr>
              <a:spLocks noChangeArrowheads="1"/>
            </p:cNvSpPr>
            <p:nvPr/>
          </p:nvSpPr>
          <p:spPr bwMode="auto">
            <a:xfrm>
              <a:off x="4421" y="276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69" name="Oval 667"/>
            <p:cNvSpPr>
              <a:spLocks noChangeArrowheads="1"/>
            </p:cNvSpPr>
            <p:nvPr/>
          </p:nvSpPr>
          <p:spPr bwMode="auto">
            <a:xfrm>
              <a:off x="4510" y="2873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0" name="Oval 668"/>
            <p:cNvSpPr>
              <a:spLocks noChangeArrowheads="1"/>
            </p:cNvSpPr>
            <p:nvPr/>
          </p:nvSpPr>
          <p:spPr bwMode="auto">
            <a:xfrm>
              <a:off x="4601" y="290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1" name="Oval 669"/>
            <p:cNvSpPr>
              <a:spLocks noChangeArrowheads="1"/>
            </p:cNvSpPr>
            <p:nvPr/>
          </p:nvSpPr>
          <p:spPr bwMode="auto">
            <a:xfrm>
              <a:off x="4693" y="291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2" name="Oval 670"/>
            <p:cNvSpPr>
              <a:spLocks noChangeArrowheads="1"/>
            </p:cNvSpPr>
            <p:nvPr/>
          </p:nvSpPr>
          <p:spPr bwMode="auto">
            <a:xfrm>
              <a:off x="4785" y="292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3" name="Oval 671"/>
            <p:cNvSpPr>
              <a:spLocks noChangeArrowheads="1"/>
            </p:cNvSpPr>
            <p:nvPr/>
          </p:nvSpPr>
          <p:spPr bwMode="auto">
            <a:xfrm>
              <a:off x="4874" y="292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74" name="Oval 672"/>
            <p:cNvSpPr>
              <a:spLocks noChangeArrowheads="1"/>
            </p:cNvSpPr>
            <p:nvPr/>
          </p:nvSpPr>
          <p:spPr bwMode="auto">
            <a:xfrm>
              <a:off x="4965" y="293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</p:grpSp>
      <p:grpSp>
        <p:nvGrpSpPr>
          <p:cNvPr id="13" name="Group 694"/>
          <p:cNvGrpSpPr>
            <a:grpSpLocks/>
          </p:cNvGrpSpPr>
          <p:nvPr/>
        </p:nvGrpSpPr>
        <p:grpSpPr bwMode="auto">
          <a:xfrm>
            <a:off x="5713413" y="3825875"/>
            <a:ext cx="2235200" cy="876300"/>
            <a:chOff x="3602" y="2427"/>
            <a:chExt cx="1408" cy="552"/>
          </a:xfrm>
        </p:grpSpPr>
        <p:sp>
          <p:nvSpPr>
            <p:cNvPr id="29843" name="Oval 695"/>
            <p:cNvSpPr>
              <a:spLocks noChangeArrowheads="1"/>
            </p:cNvSpPr>
            <p:nvPr/>
          </p:nvSpPr>
          <p:spPr bwMode="auto">
            <a:xfrm>
              <a:off x="3602" y="2934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4" name="Oval 696"/>
            <p:cNvSpPr>
              <a:spLocks noChangeArrowheads="1"/>
            </p:cNvSpPr>
            <p:nvPr/>
          </p:nvSpPr>
          <p:spPr bwMode="auto">
            <a:xfrm>
              <a:off x="3694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5" name="Oval 697"/>
            <p:cNvSpPr>
              <a:spLocks noChangeArrowheads="1"/>
            </p:cNvSpPr>
            <p:nvPr/>
          </p:nvSpPr>
          <p:spPr bwMode="auto">
            <a:xfrm>
              <a:off x="3783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6" name="Oval 698"/>
            <p:cNvSpPr>
              <a:spLocks noChangeArrowheads="1"/>
            </p:cNvSpPr>
            <p:nvPr/>
          </p:nvSpPr>
          <p:spPr bwMode="auto">
            <a:xfrm>
              <a:off x="3874" y="292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7" name="Oval 699"/>
            <p:cNvSpPr>
              <a:spLocks noChangeArrowheads="1"/>
            </p:cNvSpPr>
            <p:nvPr/>
          </p:nvSpPr>
          <p:spPr bwMode="auto">
            <a:xfrm>
              <a:off x="3966" y="290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8" name="Oval 700"/>
            <p:cNvSpPr>
              <a:spLocks noChangeArrowheads="1"/>
            </p:cNvSpPr>
            <p:nvPr/>
          </p:nvSpPr>
          <p:spPr bwMode="auto">
            <a:xfrm>
              <a:off x="4058" y="284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9" name="Oval 701"/>
            <p:cNvSpPr>
              <a:spLocks noChangeArrowheads="1"/>
            </p:cNvSpPr>
            <p:nvPr/>
          </p:nvSpPr>
          <p:spPr bwMode="auto">
            <a:xfrm>
              <a:off x="4150" y="255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0" name="Oval 702"/>
            <p:cNvSpPr>
              <a:spLocks noChangeArrowheads="1"/>
            </p:cNvSpPr>
            <p:nvPr/>
          </p:nvSpPr>
          <p:spPr bwMode="auto">
            <a:xfrm>
              <a:off x="4238" y="2427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1" name="Oval 703"/>
            <p:cNvSpPr>
              <a:spLocks noChangeArrowheads="1"/>
            </p:cNvSpPr>
            <p:nvPr/>
          </p:nvSpPr>
          <p:spPr bwMode="auto">
            <a:xfrm>
              <a:off x="4329" y="251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2" name="Oval 704"/>
            <p:cNvSpPr>
              <a:spLocks noChangeArrowheads="1"/>
            </p:cNvSpPr>
            <p:nvPr/>
          </p:nvSpPr>
          <p:spPr bwMode="auto">
            <a:xfrm>
              <a:off x="4421" y="276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3" name="Oval 705"/>
            <p:cNvSpPr>
              <a:spLocks noChangeArrowheads="1"/>
            </p:cNvSpPr>
            <p:nvPr/>
          </p:nvSpPr>
          <p:spPr bwMode="auto">
            <a:xfrm>
              <a:off x="4510" y="2873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4" name="Oval 706"/>
            <p:cNvSpPr>
              <a:spLocks noChangeArrowheads="1"/>
            </p:cNvSpPr>
            <p:nvPr/>
          </p:nvSpPr>
          <p:spPr bwMode="auto">
            <a:xfrm>
              <a:off x="4601" y="290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5" name="Oval 707"/>
            <p:cNvSpPr>
              <a:spLocks noChangeArrowheads="1"/>
            </p:cNvSpPr>
            <p:nvPr/>
          </p:nvSpPr>
          <p:spPr bwMode="auto">
            <a:xfrm>
              <a:off x="4693" y="291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6" name="Oval 708"/>
            <p:cNvSpPr>
              <a:spLocks noChangeArrowheads="1"/>
            </p:cNvSpPr>
            <p:nvPr/>
          </p:nvSpPr>
          <p:spPr bwMode="auto">
            <a:xfrm>
              <a:off x="4785" y="292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7" name="Oval 709"/>
            <p:cNvSpPr>
              <a:spLocks noChangeArrowheads="1"/>
            </p:cNvSpPr>
            <p:nvPr/>
          </p:nvSpPr>
          <p:spPr bwMode="auto">
            <a:xfrm>
              <a:off x="4874" y="292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58" name="Oval 710"/>
            <p:cNvSpPr>
              <a:spLocks noChangeArrowheads="1"/>
            </p:cNvSpPr>
            <p:nvPr/>
          </p:nvSpPr>
          <p:spPr bwMode="auto">
            <a:xfrm>
              <a:off x="4965" y="293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</p:grpSp>
      <p:grpSp>
        <p:nvGrpSpPr>
          <p:cNvPr id="14" name="Group 711"/>
          <p:cNvGrpSpPr>
            <a:grpSpLocks/>
          </p:cNvGrpSpPr>
          <p:nvPr/>
        </p:nvGrpSpPr>
        <p:grpSpPr bwMode="auto">
          <a:xfrm>
            <a:off x="5713413" y="3836988"/>
            <a:ext cx="2235200" cy="876300"/>
            <a:chOff x="3602" y="2427"/>
            <a:chExt cx="1408" cy="552"/>
          </a:xfrm>
        </p:grpSpPr>
        <p:sp>
          <p:nvSpPr>
            <p:cNvPr id="29827" name="Oval 712"/>
            <p:cNvSpPr>
              <a:spLocks noChangeArrowheads="1"/>
            </p:cNvSpPr>
            <p:nvPr/>
          </p:nvSpPr>
          <p:spPr bwMode="auto">
            <a:xfrm>
              <a:off x="3602" y="2934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28" name="Oval 713"/>
            <p:cNvSpPr>
              <a:spLocks noChangeArrowheads="1"/>
            </p:cNvSpPr>
            <p:nvPr/>
          </p:nvSpPr>
          <p:spPr bwMode="auto">
            <a:xfrm>
              <a:off x="3694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29" name="Oval 714"/>
            <p:cNvSpPr>
              <a:spLocks noChangeArrowheads="1"/>
            </p:cNvSpPr>
            <p:nvPr/>
          </p:nvSpPr>
          <p:spPr bwMode="auto">
            <a:xfrm>
              <a:off x="3783" y="292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0" name="Oval 715"/>
            <p:cNvSpPr>
              <a:spLocks noChangeArrowheads="1"/>
            </p:cNvSpPr>
            <p:nvPr/>
          </p:nvSpPr>
          <p:spPr bwMode="auto">
            <a:xfrm>
              <a:off x="3874" y="292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1" name="Oval 716"/>
            <p:cNvSpPr>
              <a:spLocks noChangeArrowheads="1"/>
            </p:cNvSpPr>
            <p:nvPr/>
          </p:nvSpPr>
          <p:spPr bwMode="auto">
            <a:xfrm>
              <a:off x="3966" y="290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2" name="Oval 717"/>
            <p:cNvSpPr>
              <a:spLocks noChangeArrowheads="1"/>
            </p:cNvSpPr>
            <p:nvPr/>
          </p:nvSpPr>
          <p:spPr bwMode="auto">
            <a:xfrm>
              <a:off x="4058" y="2849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3" name="Oval 718"/>
            <p:cNvSpPr>
              <a:spLocks noChangeArrowheads="1"/>
            </p:cNvSpPr>
            <p:nvPr/>
          </p:nvSpPr>
          <p:spPr bwMode="auto">
            <a:xfrm>
              <a:off x="4150" y="255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4" name="Oval 719"/>
            <p:cNvSpPr>
              <a:spLocks noChangeArrowheads="1"/>
            </p:cNvSpPr>
            <p:nvPr/>
          </p:nvSpPr>
          <p:spPr bwMode="auto">
            <a:xfrm>
              <a:off x="4238" y="2427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5" name="Oval 720"/>
            <p:cNvSpPr>
              <a:spLocks noChangeArrowheads="1"/>
            </p:cNvSpPr>
            <p:nvPr/>
          </p:nvSpPr>
          <p:spPr bwMode="auto">
            <a:xfrm>
              <a:off x="4329" y="251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6" name="Oval 721"/>
            <p:cNvSpPr>
              <a:spLocks noChangeArrowheads="1"/>
            </p:cNvSpPr>
            <p:nvPr/>
          </p:nvSpPr>
          <p:spPr bwMode="auto">
            <a:xfrm>
              <a:off x="4421" y="276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7" name="Oval 722"/>
            <p:cNvSpPr>
              <a:spLocks noChangeArrowheads="1"/>
            </p:cNvSpPr>
            <p:nvPr/>
          </p:nvSpPr>
          <p:spPr bwMode="auto">
            <a:xfrm>
              <a:off x="4510" y="2873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8" name="Oval 723"/>
            <p:cNvSpPr>
              <a:spLocks noChangeArrowheads="1"/>
            </p:cNvSpPr>
            <p:nvPr/>
          </p:nvSpPr>
          <p:spPr bwMode="auto">
            <a:xfrm>
              <a:off x="4601" y="2901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39" name="Oval 724"/>
            <p:cNvSpPr>
              <a:spLocks noChangeArrowheads="1"/>
            </p:cNvSpPr>
            <p:nvPr/>
          </p:nvSpPr>
          <p:spPr bwMode="auto">
            <a:xfrm>
              <a:off x="4693" y="291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0" name="Oval 725"/>
            <p:cNvSpPr>
              <a:spLocks noChangeArrowheads="1"/>
            </p:cNvSpPr>
            <p:nvPr/>
          </p:nvSpPr>
          <p:spPr bwMode="auto">
            <a:xfrm>
              <a:off x="4785" y="292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1" name="Oval 726"/>
            <p:cNvSpPr>
              <a:spLocks noChangeArrowheads="1"/>
            </p:cNvSpPr>
            <p:nvPr/>
          </p:nvSpPr>
          <p:spPr bwMode="auto">
            <a:xfrm>
              <a:off x="4874" y="2925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29842" name="Oval 727"/>
            <p:cNvSpPr>
              <a:spLocks noChangeArrowheads="1"/>
            </p:cNvSpPr>
            <p:nvPr/>
          </p:nvSpPr>
          <p:spPr bwMode="auto">
            <a:xfrm>
              <a:off x="4965" y="2932"/>
              <a:ext cx="45" cy="4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ndara" pitchFamily="34" charset="0"/>
              </a:endParaRPr>
            </a:p>
          </p:txBody>
        </p:sp>
      </p:grpSp>
      <p:sp>
        <p:nvSpPr>
          <p:cNvPr id="14204" name="Oval 892"/>
          <p:cNvSpPr>
            <a:spLocks noChangeArrowheads="1"/>
          </p:cNvSpPr>
          <p:nvPr/>
        </p:nvSpPr>
        <p:spPr bwMode="auto">
          <a:xfrm>
            <a:off x="5589588" y="1638300"/>
            <a:ext cx="36512" cy="36513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ndara" pitchFamily="34" charset="0"/>
            </a:endParaRPr>
          </a:p>
        </p:txBody>
      </p:sp>
      <p:grpSp>
        <p:nvGrpSpPr>
          <p:cNvPr id="15" name="Group 623"/>
          <p:cNvGrpSpPr>
            <a:grpSpLocks/>
          </p:cNvGrpSpPr>
          <p:nvPr/>
        </p:nvGrpSpPr>
        <p:grpSpPr bwMode="auto">
          <a:xfrm>
            <a:off x="6269038" y="2103438"/>
            <a:ext cx="903287" cy="884237"/>
            <a:chOff x="1951" y="2775"/>
            <a:chExt cx="569" cy="557"/>
          </a:xfrm>
        </p:grpSpPr>
        <p:sp>
          <p:nvSpPr>
            <p:cNvPr id="29813" name="Freeform 736">
              <a:hlinkClick r:id="" action="ppaction://macro?name=gvvv"/>
            </p:cNvPr>
            <p:cNvSpPr>
              <a:spLocks/>
            </p:cNvSpPr>
            <p:nvPr/>
          </p:nvSpPr>
          <p:spPr bwMode="auto">
            <a:xfrm>
              <a:off x="1951" y="2775"/>
              <a:ext cx="563" cy="550"/>
            </a:xfrm>
            <a:custGeom>
              <a:avLst/>
              <a:gdLst>
                <a:gd name="T0" fmla="*/ 0 w 1428"/>
                <a:gd name="T1" fmla="*/ 550 h 550"/>
                <a:gd name="T2" fmla="*/ 0 w 1428"/>
                <a:gd name="T3" fmla="*/ 520 h 550"/>
                <a:gd name="T4" fmla="*/ 0 w 1428"/>
                <a:gd name="T5" fmla="*/ 370 h 550"/>
                <a:gd name="T6" fmla="*/ 0 w 1428"/>
                <a:gd name="T7" fmla="*/ 34 h 550"/>
                <a:gd name="T8" fmla="*/ 0 w 1428"/>
                <a:gd name="T9" fmla="*/ 166 h 550"/>
                <a:gd name="T10" fmla="*/ 0 w 1428"/>
                <a:gd name="T11" fmla="*/ 484 h 550"/>
                <a:gd name="T12" fmla="*/ 0 w 1428"/>
                <a:gd name="T13" fmla="*/ 550 h 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"/>
                <a:gd name="T22" fmla="*/ 0 h 550"/>
                <a:gd name="T23" fmla="*/ 1428 w 1428"/>
                <a:gd name="T24" fmla="*/ 550 h 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" h="550">
                  <a:moveTo>
                    <a:pt x="0" y="550"/>
                  </a:moveTo>
                  <a:cubicBezTo>
                    <a:pt x="69" y="545"/>
                    <a:pt x="317" y="550"/>
                    <a:pt x="408" y="520"/>
                  </a:cubicBezTo>
                  <a:cubicBezTo>
                    <a:pt x="499" y="490"/>
                    <a:pt x="511" y="451"/>
                    <a:pt x="546" y="370"/>
                  </a:cubicBezTo>
                  <a:cubicBezTo>
                    <a:pt x="581" y="289"/>
                    <a:pt x="577" y="68"/>
                    <a:pt x="618" y="34"/>
                  </a:cubicBezTo>
                  <a:cubicBezTo>
                    <a:pt x="659" y="0"/>
                    <a:pt x="739" y="91"/>
                    <a:pt x="792" y="166"/>
                  </a:cubicBezTo>
                  <a:cubicBezTo>
                    <a:pt x="845" y="241"/>
                    <a:pt x="830" y="420"/>
                    <a:pt x="936" y="484"/>
                  </a:cubicBezTo>
                  <a:cubicBezTo>
                    <a:pt x="1042" y="548"/>
                    <a:pt x="1326" y="536"/>
                    <a:pt x="1428" y="550"/>
                  </a:cubicBezTo>
                </a:path>
              </a:pathLst>
            </a:custGeom>
            <a:noFill/>
            <a:ln w="25400" cap="flat" cmpd="sng">
              <a:solidFill>
                <a:srgbClr val="CACAF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16" name="Group 625"/>
            <p:cNvGrpSpPr>
              <a:grpSpLocks/>
            </p:cNvGrpSpPr>
            <p:nvPr/>
          </p:nvGrpSpPr>
          <p:grpSpPr bwMode="auto">
            <a:xfrm>
              <a:off x="1963" y="2791"/>
              <a:ext cx="557" cy="541"/>
              <a:chOff x="1963" y="2791"/>
              <a:chExt cx="557" cy="541"/>
            </a:xfrm>
          </p:grpSpPr>
          <p:sp>
            <p:nvSpPr>
              <p:cNvPr id="29815" name="Oval 737"/>
              <p:cNvSpPr>
                <a:spLocks noChangeArrowheads="1"/>
              </p:cNvSpPr>
              <p:nvPr/>
            </p:nvSpPr>
            <p:spPr bwMode="auto">
              <a:xfrm>
                <a:off x="1963" y="3309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6" name="Oval 738"/>
              <p:cNvSpPr>
                <a:spLocks noChangeArrowheads="1"/>
              </p:cNvSpPr>
              <p:nvPr/>
            </p:nvSpPr>
            <p:spPr bwMode="auto">
              <a:xfrm>
                <a:off x="2025" y="3305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7" name="Oval 739"/>
              <p:cNvSpPr>
                <a:spLocks noChangeArrowheads="1"/>
              </p:cNvSpPr>
              <p:nvPr/>
            </p:nvSpPr>
            <p:spPr bwMode="auto">
              <a:xfrm>
                <a:off x="2088" y="3291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8" name="Oval 740"/>
              <p:cNvSpPr>
                <a:spLocks noChangeArrowheads="1"/>
              </p:cNvSpPr>
              <p:nvPr/>
            </p:nvSpPr>
            <p:spPr bwMode="auto">
              <a:xfrm>
                <a:off x="2134" y="3235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9" name="Oval 741"/>
              <p:cNvSpPr>
                <a:spLocks noChangeArrowheads="1"/>
              </p:cNvSpPr>
              <p:nvPr/>
            </p:nvSpPr>
            <p:spPr bwMode="auto">
              <a:xfrm>
                <a:off x="2163" y="3041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0" name="Oval 742"/>
              <p:cNvSpPr>
                <a:spLocks noChangeArrowheads="1"/>
              </p:cNvSpPr>
              <p:nvPr/>
            </p:nvSpPr>
            <p:spPr bwMode="auto">
              <a:xfrm>
                <a:off x="2191" y="2791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1" name="Oval 743"/>
              <p:cNvSpPr>
                <a:spLocks noChangeArrowheads="1"/>
              </p:cNvSpPr>
              <p:nvPr/>
            </p:nvSpPr>
            <p:spPr bwMode="auto">
              <a:xfrm>
                <a:off x="2233" y="2869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2" name="Oval 744"/>
              <p:cNvSpPr>
                <a:spLocks noChangeArrowheads="1"/>
              </p:cNvSpPr>
              <p:nvPr/>
            </p:nvSpPr>
            <p:spPr bwMode="auto">
              <a:xfrm>
                <a:off x="2278" y="3139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3" name="Oval 745"/>
              <p:cNvSpPr>
                <a:spLocks noChangeArrowheads="1"/>
              </p:cNvSpPr>
              <p:nvPr/>
            </p:nvSpPr>
            <p:spPr bwMode="auto">
              <a:xfrm>
                <a:off x="2320" y="3263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4" name="Oval 746"/>
              <p:cNvSpPr>
                <a:spLocks noChangeArrowheads="1"/>
              </p:cNvSpPr>
              <p:nvPr/>
            </p:nvSpPr>
            <p:spPr bwMode="auto">
              <a:xfrm>
                <a:off x="2377" y="3293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5" name="Oval 747"/>
              <p:cNvSpPr>
                <a:spLocks noChangeArrowheads="1"/>
              </p:cNvSpPr>
              <p:nvPr/>
            </p:nvSpPr>
            <p:spPr bwMode="auto">
              <a:xfrm>
                <a:off x="2437" y="3305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26" name="Oval 748"/>
              <p:cNvSpPr>
                <a:spLocks noChangeArrowheads="1"/>
              </p:cNvSpPr>
              <p:nvPr/>
            </p:nvSpPr>
            <p:spPr bwMode="auto">
              <a:xfrm>
                <a:off x="2497" y="3309"/>
                <a:ext cx="23" cy="23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</p:grpSp>
      <p:grpSp>
        <p:nvGrpSpPr>
          <p:cNvPr id="17" name="Group 703"/>
          <p:cNvGrpSpPr>
            <a:grpSpLocks/>
          </p:cNvGrpSpPr>
          <p:nvPr/>
        </p:nvGrpSpPr>
        <p:grpSpPr bwMode="auto">
          <a:xfrm>
            <a:off x="6265863" y="2098675"/>
            <a:ext cx="912812" cy="893763"/>
            <a:chOff x="1134" y="3217"/>
            <a:chExt cx="575" cy="563"/>
          </a:xfrm>
        </p:grpSpPr>
        <p:sp>
          <p:nvSpPr>
            <p:cNvPr id="29799" name="Freeform 736">
              <a:hlinkClick r:id="" action="ppaction://macro?name=gvvv"/>
            </p:cNvPr>
            <p:cNvSpPr>
              <a:spLocks/>
            </p:cNvSpPr>
            <p:nvPr/>
          </p:nvSpPr>
          <p:spPr bwMode="auto">
            <a:xfrm>
              <a:off x="1134" y="3217"/>
              <a:ext cx="563" cy="550"/>
            </a:xfrm>
            <a:custGeom>
              <a:avLst/>
              <a:gdLst>
                <a:gd name="T0" fmla="*/ 0 w 1428"/>
                <a:gd name="T1" fmla="*/ 550 h 550"/>
                <a:gd name="T2" fmla="*/ 0 w 1428"/>
                <a:gd name="T3" fmla="*/ 520 h 550"/>
                <a:gd name="T4" fmla="*/ 0 w 1428"/>
                <a:gd name="T5" fmla="*/ 370 h 550"/>
                <a:gd name="T6" fmla="*/ 0 w 1428"/>
                <a:gd name="T7" fmla="*/ 34 h 550"/>
                <a:gd name="T8" fmla="*/ 0 w 1428"/>
                <a:gd name="T9" fmla="*/ 166 h 550"/>
                <a:gd name="T10" fmla="*/ 0 w 1428"/>
                <a:gd name="T11" fmla="*/ 484 h 550"/>
                <a:gd name="T12" fmla="*/ 0 w 1428"/>
                <a:gd name="T13" fmla="*/ 550 h 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"/>
                <a:gd name="T22" fmla="*/ 0 h 550"/>
                <a:gd name="T23" fmla="*/ 1428 w 1428"/>
                <a:gd name="T24" fmla="*/ 550 h 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" h="550">
                  <a:moveTo>
                    <a:pt x="0" y="550"/>
                  </a:moveTo>
                  <a:cubicBezTo>
                    <a:pt x="69" y="545"/>
                    <a:pt x="317" y="550"/>
                    <a:pt x="408" y="520"/>
                  </a:cubicBezTo>
                  <a:cubicBezTo>
                    <a:pt x="499" y="490"/>
                    <a:pt x="511" y="451"/>
                    <a:pt x="546" y="370"/>
                  </a:cubicBezTo>
                  <a:cubicBezTo>
                    <a:pt x="581" y="289"/>
                    <a:pt x="577" y="68"/>
                    <a:pt x="618" y="34"/>
                  </a:cubicBezTo>
                  <a:cubicBezTo>
                    <a:pt x="659" y="0"/>
                    <a:pt x="739" y="91"/>
                    <a:pt x="792" y="166"/>
                  </a:cubicBezTo>
                  <a:cubicBezTo>
                    <a:pt x="845" y="241"/>
                    <a:pt x="830" y="420"/>
                    <a:pt x="936" y="484"/>
                  </a:cubicBezTo>
                  <a:cubicBezTo>
                    <a:pt x="1042" y="548"/>
                    <a:pt x="1326" y="536"/>
                    <a:pt x="1428" y="550"/>
                  </a:cubicBezTo>
                </a:path>
              </a:pathLst>
            </a:custGeom>
            <a:noFill/>
            <a:ln w="25400" cap="flat" cmpd="sng">
              <a:solidFill>
                <a:srgbClr val="8383F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18" name="Group 702"/>
            <p:cNvGrpSpPr>
              <a:grpSpLocks/>
            </p:cNvGrpSpPr>
            <p:nvPr/>
          </p:nvGrpSpPr>
          <p:grpSpPr bwMode="auto">
            <a:xfrm>
              <a:off x="1146" y="3233"/>
              <a:ext cx="563" cy="547"/>
              <a:chOff x="1146" y="3233"/>
              <a:chExt cx="563" cy="547"/>
            </a:xfrm>
          </p:grpSpPr>
          <p:sp>
            <p:nvSpPr>
              <p:cNvPr id="29801" name="Oval 737"/>
              <p:cNvSpPr>
                <a:spLocks noChangeAspect="1" noChangeArrowheads="1"/>
              </p:cNvSpPr>
              <p:nvPr/>
            </p:nvSpPr>
            <p:spPr bwMode="auto">
              <a:xfrm>
                <a:off x="1146" y="3751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2" name="Oval 738"/>
              <p:cNvSpPr>
                <a:spLocks noChangeAspect="1" noChangeArrowheads="1"/>
              </p:cNvSpPr>
              <p:nvPr/>
            </p:nvSpPr>
            <p:spPr bwMode="auto">
              <a:xfrm>
                <a:off x="1208" y="3747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3" name="Oval 739"/>
              <p:cNvSpPr>
                <a:spLocks noChangeAspect="1" noChangeArrowheads="1"/>
              </p:cNvSpPr>
              <p:nvPr/>
            </p:nvSpPr>
            <p:spPr bwMode="auto">
              <a:xfrm>
                <a:off x="1271" y="3733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4" name="Oval 740"/>
              <p:cNvSpPr>
                <a:spLocks noChangeAspect="1" noChangeArrowheads="1"/>
              </p:cNvSpPr>
              <p:nvPr/>
            </p:nvSpPr>
            <p:spPr bwMode="auto">
              <a:xfrm>
                <a:off x="1317" y="3677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5" name="Oval 741"/>
              <p:cNvSpPr>
                <a:spLocks noChangeAspect="1" noChangeArrowheads="1"/>
              </p:cNvSpPr>
              <p:nvPr/>
            </p:nvSpPr>
            <p:spPr bwMode="auto">
              <a:xfrm>
                <a:off x="1346" y="3483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6" name="Oval 742"/>
              <p:cNvSpPr>
                <a:spLocks noChangeAspect="1" noChangeArrowheads="1"/>
              </p:cNvSpPr>
              <p:nvPr/>
            </p:nvSpPr>
            <p:spPr bwMode="auto">
              <a:xfrm>
                <a:off x="1374" y="3233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7" name="Oval 743"/>
              <p:cNvSpPr>
                <a:spLocks noChangeAspect="1" noChangeArrowheads="1"/>
              </p:cNvSpPr>
              <p:nvPr/>
            </p:nvSpPr>
            <p:spPr bwMode="auto">
              <a:xfrm>
                <a:off x="1416" y="3311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8" name="Oval 744"/>
              <p:cNvSpPr>
                <a:spLocks noChangeAspect="1" noChangeArrowheads="1"/>
              </p:cNvSpPr>
              <p:nvPr/>
            </p:nvSpPr>
            <p:spPr bwMode="auto">
              <a:xfrm>
                <a:off x="1461" y="3581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09" name="Oval 745"/>
              <p:cNvSpPr>
                <a:spLocks noChangeAspect="1" noChangeArrowheads="1"/>
              </p:cNvSpPr>
              <p:nvPr/>
            </p:nvSpPr>
            <p:spPr bwMode="auto">
              <a:xfrm>
                <a:off x="1503" y="3705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0" name="Oval 746"/>
              <p:cNvSpPr>
                <a:spLocks noChangeAspect="1" noChangeArrowheads="1"/>
              </p:cNvSpPr>
              <p:nvPr/>
            </p:nvSpPr>
            <p:spPr bwMode="auto">
              <a:xfrm>
                <a:off x="1560" y="3735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1" name="Oval 747"/>
              <p:cNvSpPr>
                <a:spLocks noChangeAspect="1" noChangeArrowheads="1"/>
              </p:cNvSpPr>
              <p:nvPr/>
            </p:nvSpPr>
            <p:spPr bwMode="auto">
              <a:xfrm>
                <a:off x="1620" y="3747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812" name="Oval 748"/>
              <p:cNvSpPr>
                <a:spLocks noChangeAspect="1" noChangeArrowheads="1"/>
              </p:cNvSpPr>
              <p:nvPr/>
            </p:nvSpPr>
            <p:spPr bwMode="auto">
              <a:xfrm>
                <a:off x="1680" y="3751"/>
                <a:ext cx="29" cy="29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</p:grpSp>
      <p:grpSp>
        <p:nvGrpSpPr>
          <p:cNvPr id="19" name="Group 701"/>
          <p:cNvGrpSpPr>
            <a:grpSpLocks/>
          </p:cNvGrpSpPr>
          <p:nvPr/>
        </p:nvGrpSpPr>
        <p:grpSpPr bwMode="auto">
          <a:xfrm>
            <a:off x="6272213" y="2090738"/>
            <a:ext cx="920750" cy="909637"/>
            <a:chOff x="557" y="3343"/>
            <a:chExt cx="580" cy="573"/>
          </a:xfrm>
        </p:grpSpPr>
        <p:sp>
          <p:nvSpPr>
            <p:cNvPr id="29785" name="Freeform 736">
              <a:hlinkClick r:id="" action="ppaction://macro?name=gvvv"/>
            </p:cNvPr>
            <p:cNvSpPr>
              <a:spLocks/>
            </p:cNvSpPr>
            <p:nvPr/>
          </p:nvSpPr>
          <p:spPr bwMode="auto">
            <a:xfrm>
              <a:off x="557" y="3343"/>
              <a:ext cx="563" cy="550"/>
            </a:xfrm>
            <a:custGeom>
              <a:avLst/>
              <a:gdLst>
                <a:gd name="T0" fmla="*/ 0 w 1428"/>
                <a:gd name="T1" fmla="*/ 550 h 550"/>
                <a:gd name="T2" fmla="*/ 0 w 1428"/>
                <a:gd name="T3" fmla="*/ 520 h 550"/>
                <a:gd name="T4" fmla="*/ 0 w 1428"/>
                <a:gd name="T5" fmla="*/ 370 h 550"/>
                <a:gd name="T6" fmla="*/ 0 w 1428"/>
                <a:gd name="T7" fmla="*/ 34 h 550"/>
                <a:gd name="T8" fmla="*/ 0 w 1428"/>
                <a:gd name="T9" fmla="*/ 166 h 550"/>
                <a:gd name="T10" fmla="*/ 0 w 1428"/>
                <a:gd name="T11" fmla="*/ 484 h 550"/>
                <a:gd name="T12" fmla="*/ 0 w 1428"/>
                <a:gd name="T13" fmla="*/ 550 h 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"/>
                <a:gd name="T22" fmla="*/ 0 h 550"/>
                <a:gd name="T23" fmla="*/ 1428 w 1428"/>
                <a:gd name="T24" fmla="*/ 550 h 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" h="550">
                  <a:moveTo>
                    <a:pt x="0" y="550"/>
                  </a:moveTo>
                  <a:cubicBezTo>
                    <a:pt x="69" y="545"/>
                    <a:pt x="317" y="550"/>
                    <a:pt x="408" y="520"/>
                  </a:cubicBezTo>
                  <a:cubicBezTo>
                    <a:pt x="499" y="490"/>
                    <a:pt x="511" y="451"/>
                    <a:pt x="546" y="370"/>
                  </a:cubicBezTo>
                  <a:cubicBezTo>
                    <a:pt x="581" y="289"/>
                    <a:pt x="577" y="68"/>
                    <a:pt x="618" y="34"/>
                  </a:cubicBezTo>
                  <a:cubicBezTo>
                    <a:pt x="659" y="0"/>
                    <a:pt x="739" y="91"/>
                    <a:pt x="792" y="166"/>
                  </a:cubicBezTo>
                  <a:cubicBezTo>
                    <a:pt x="845" y="241"/>
                    <a:pt x="830" y="420"/>
                    <a:pt x="936" y="484"/>
                  </a:cubicBezTo>
                  <a:cubicBezTo>
                    <a:pt x="1042" y="548"/>
                    <a:pt x="1326" y="536"/>
                    <a:pt x="1428" y="550"/>
                  </a:cubicBezTo>
                </a:path>
              </a:pathLst>
            </a:custGeom>
            <a:noFill/>
            <a:ln w="25400" cap="flat" cmpd="sng">
              <a:solidFill>
                <a:srgbClr val="4242F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20" name="Group 700"/>
            <p:cNvGrpSpPr>
              <a:grpSpLocks/>
            </p:cNvGrpSpPr>
            <p:nvPr/>
          </p:nvGrpSpPr>
          <p:grpSpPr bwMode="auto">
            <a:xfrm>
              <a:off x="569" y="3364"/>
              <a:ext cx="568" cy="552"/>
              <a:chOff x="569" y="3364"/>
              <a:chExt cx="568" cy="552"/>
            </a:xfrm>
          </p:grpSpPr>
          <p:sp>
            <p:nvSpPr>
              <p:cNvPr id="29787" name="Oval 737"/>
              <p:cNvSpPr>
                <a:spLocks noChangeAspect="1" noChangeArrowheads="1"/>
              </p:cNvSpPr>
              <p:nvPr/>
            </p:nvSpPr>
            <p:spPr bwMode="auto">
              <a:xfrm>
                <a:off x="569" y="3882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8" name="Oval 738"/>
              <p:cNvSpPr>
                <a:spLocks noChangeAspect="1" noChangeArrowheads="1"/>
              </p:cNvSpPr>
              <p:nvPr/>
            </p:nvSpPr>
            <p:spPr bwMode="auto">
              <a:xfrm>
                <a:off x="631" y="3878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9" name="Oval 739"/>
              <p:cNvSpPr>
                <a:spLocks noChangeAspect="1" noChangeArrowheads="1"/>
              </p:cNvSpPr>
              <p:nvPr/>
            </p:nvSpPr>
            <p:spPr bwMode="auto">
              <a:xfrm>
                <a:off x="694" y="3864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0" name="Oval 740"/>
              <p:cNvSpPr>
                <a:spLocks noChangeAspect="1" noChangeArrowheads="1"/>
              </p:cNvSpPr>
              <p:nvPr/>
            </p:nvSpPr>
            <p:spPr bwMode="auto">
              <a:xfrm>
                <a:off x="740" y="3808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1" name="Oval 741"/>
              <p:cNvSpPr>
                <a:spLocks noChangeAspect="1" noChangeArrowheads="1"/>
              </p:cNvSpPr>
              <p:nvPr/>
            </p:nvSpPr>
            <p:spPr bwMode="auto">
              <a:xfrm>
                <a:off x="769" y="3614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2" name="Oval 742"/>
              <p:cNvSpPr>
                <a:spLocks noChangeAspect="1" noChangeArrowheads="1"/>
              </p:cNvSpPr>
              <p:nvPr/>
            </p:nvSpPr>
            <p:spPr bwMode="auto">
              <a:xfrm>
                <a:off x="797" y="3364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3" name="Oval 743"/>
              <p:cNvSpPr>
                <a:spLocks noChangeAspect="1" noChangeArrowheads="1"/>
              </p:cNvSpPr>
              <p:nvPr/>
            </p:nvSpPr>
            <p:spPr bwMode="auto">
              <a:xfrm>
                <a:off x="839" y="3442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4" name="Oval 744"/>
              <p:cNvSpPr>
                <a:spLocks noChangeAspect="1" noChangeArrowheads="1"/>
              </p:cNvSpPr>
              <p:nvPr/>
            </p:nvSpPr>
            <p:spPr bwMode="auto">
              <a:xfrm>
                <a:off x="884" y="3712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5" name="Oval 745"/>
              <p:cNvSpPr>
                <a:spLocks noChangeAspect="1" noChangeArrowheads="1"/>
              </p:cNvSpPr>
              <p:nvPr/>
            </p:nvSpPr>
            <p:spPr bwMode="auto">
              <a:xfrm>
                <a:off x="926" y="3836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6" name="Oval 746"/>
              <p:cNvSpPr>
                <a:spLocks noChangeAspect="1" noChangeArrowheads="1"/>
              </p:cNvSpPr>
              <p:nvPr/>
            </p:nvSpPr>
            <p:spPr bwMode="auto">
              <a:xfrm>
                <a:off x="983" y="3866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7" name="Oval 747"/>
              <p:cNvSpPr>
                <a:spLocks noChangeAspect="1" noChangeArrowheads="1"/>
              </p:cNvSpPr>
              <p:nvPr/>
            </p:nvSpPr>
            <p:spPr bwMode="auto">
              <a:xfrm>
                <a:off x="1043" y="3878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98" name="Oval 748"/>
              <p:cNvSpPr>
                <a:spLocks noChangeAspect="1" noChangeArrowheads="1"/>
              </p:cNvSpPr>
              <p:nvPr/>
            </p:nvSpPr>
            <p:spPr bwMode="auto">
              <a:xfrm>
                <a:off x="1103" y="3882"/>
                <a:ext cx="34" cy="3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</p:grpSp>
      <p:grpSp>
        <p:nvGrpSpPr>
          <p:cNvPr id="21" name="Group 699"/>
          <p:cNvGrpSpPr>
            <a:grpSpLocks/>
          </p:cNvGrpSpPr>
          <p:nvPr/>
        </p:nvGrpSpPr>
        <p:grpSpPr bwMode="auto">
          <a:xfrm>
            <a:off x="6270625" y="2089150"/>
            <a:ext cx="922338" cy="912813"/>
            <a:chOff x="2079" y="2361"/>
            <a:chExt cx="581" cy="575"/>
          </a:xfrm>
        </p:grpSpPr>
        <p:sp>
          <p:nvSpPr>
            <p:cNvPr id="29771" name="Freeform 736">
              <a:hlinkClick r:id="" action="ppaction://macro?name=gvvv"/>
            </p:cNvPr>
            <p:cNvSpPr>
              <a:spLocks/>
            </p:cNvSpPr>
            <p:nvPr/>
          </p:nvSpPr>
          <p:spPr bwMode="auto">
            <a:xfrm>
              <a:off x="2079" y="2361"/>
              <a:ext cx="563" cy="550"/>
            </a:xfrm>
            <a:custGeom>
              <a:avLst/>
              <a:gdLst>
                <a:gd name="T0" fmla="*/ 0 w 1428"/>
                <a:gd name="T1" fmla="*/ 550 h 550"/>
                <a:gd name="T2" fmla="*/ 0 w 1428"/>
                <a:gd name="T3" fmla="*/ 520 h 550"/>
                <a:gd name="T4" fmla="*/ 0 w 1428"/>
                <a:gd name="T5" fmla="*/ 370 h 550"/>
                <a:gd name="T6" fmla="*/ 0 w 1428"/>
                <a:gd name="T7" fmla="*/ 34 h 550"/>
                <a:gd name="T8" fmla="*/ 0 w 1428"/>
                <a:gd name="T9" fmla="*/ 166 h 550"/>
                <a:gd name="T10" fmla="*/ 0 w 1428"/>
                <a:gd name="T11" fmla="*/ 484 h 550"/>
                <a:gd name="T12" fmla="*/ 0 w 1428"/>
                <a:gd name="T13" fmla="*/ 550 h 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"/>
                <a:gd name="T22" fmla="*/ 0 h 550"/>
                <a:gd name="T23" fmla="*/ 1428 w 1428"/>
                <a:gd name="T24" fmla="*/ 550 h 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" h="550">
                  <a:moveTo>
                    <a:pt x="0" y="550"/>
                  </a:moveTo>
                  <a:cubicBezTo>
                    <a:pt x="69" y="545"/>
                    <a:pt x="317" y="550"/>
                    <a:pt x="408" y="520"/>
                  </a:cubicBezTo>
                  <a:cubicBezTo>
                    <a:pt x="499" y="490"/>
                    <a:pt x="511" y="451"/>
                    <a:pt x="546" y="370"/>
                  </a:cubicBezTo>
                  <a:cubicBezTo>
                    <a:pt x="581" y="289"/>
                    <a:pt x="577" y="68"/>
                    <a:pt x="618" y="34"/>
                  </a:cubicBezTo>
                  <a:cubicBezTo>
                    <a:pt x="659" y="0"/>
                    <a:pt x="739" y="91"/>
                    <a:pt x="792" y="166"/>
                  </a:cubicBezTo>
                  <a:cubicBezTo>
                    <a:pt x="845" y="241"/>
                    <a:pt x="830" y="420"/>
                    <a:pt x="936" y="484"/>
                  </a:cubicBezTo>
                  <a:cubicBezTo>
                    <a:pt x="1042" y="548"/>
                    <a:pt x="1326" y="536"/>
                    <a:pt x="1428" y="550"/>
                  </a:cubicBezTo>
                </a:path>
              </a:pathLst>
            </a:custGeom>
            <a:noFill/>
            <a:ln w="25400" cap="flat" cmpd="sng">
              <a:solidFill>
                <a:srgbClr val="0404F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22" name="Group 698"/>
            <p:cNvGrpSpPr>
              <a:grpSpLocks/>
            </p:cNvGrpSpPr>
            <p:nvPr/>
          </p:nvGrpSpPr>
          <p:grpSpPr bwMode="auto">
            <a:xfrm>
              <a:off x="2085" y="2377"/>
              <a:ext cx="575" cy="559"/>
              <a:chOff x="2085" y="2377"/>
              <a:chExt cx="575" cy="559"/>
            </a:xfrm>
          </p:grpSpPr>
          <p:sp>
            <p:nvSpPr>
              <p:cNvPr id="29773" name="Oval 737"/>
              <p:cNvSpPr>
                <a:spLocks noChangeAspect="1" noChangeArrowheads="1"/>
              </p:cNvSpPr>
              <p:nvPr/>
            </p:nvSpPr>
            <p:spPr bwMode="auto">
              <a:xfrm>
                <a:off x="2085" y="2895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4" name="Oval 738"/>
              <p:cNvSpPr>
                <a:spLocks noChangeAspect="1" noChangeArrowheads="1"/>
              </p:cNvSpPr>
              <p:nvPr/>
            </p:nvSpPr>
            <p:spPr bwMode="auto">
              <a:xfrm>
                <a:off x="2147" y="2891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5" name="Oval 739"/>
              <p:cNvSpPr>
                <a:spLocks noChangeAspect="1" noChangeArrowheads="1"/>
              </p:cNvSpPr>
              <p:nvPr/>
            </p:nvSpPr>
            <p:spPr bwMode="auto">
              <a:xfrm>
                <a:off x="2210" y="2877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6" name="Oval 740"/>
              <p:cNvSpPr>
                <a:spLocks noChangeAspect="1" noChangeArrowheads="1"/>
              </p:cNvSpPr>
              <p:nvPr/>
            </p:nvSpPr>
            <p:spPr bwMode="auto">
              <a:xfrm>
                <a:off x="2256" y="2821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7" name="Oval 741"/>
              <p:cNvSpPr>
                <a:spLocks noChangeAspect="1" noChangeArrowheads="1"/>
              </p:cNvSpPr>
              <p:nvPr/>
            </p:nvSpPr>
            <p:spPr bwMode="auto">
              <a:xfrm>
                <a:off x="2285" y="2627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8" name="Oval 742"/>
              <p:cNvSpPr>
                <a:spLocks noChangeAspect="1" noChangeArrowheads="1"/>
              </p:cNvSpPr>
              <p:nvPr/>
            </p:nvSpPr>
            <p:spPr bwMode="auto">
              <a:xfrm>
                <a:off x="2313" y="2377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79" name="Oval 743"/>
              <p:cNvSpPr>
                <a:spLocks noChangeAspect="1" noChangeArrowheads="1"/>
              </p:cNvSpPr>
              <p:nvPr/>
            </p:nvSpPr>
            <p:spPr bwMode="auto">
              <a:xfrm>
                <a:off x="2355" y="2455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0" name="Oval 744"/>
              <p:cNvSpPr>
                <a:spLocks noChangeAspect="1" noChangeArrowheads="1"/>
              </p:cNvSpPr>
              <p:nvPr/>
            </p:nvSpPr>
            <p:spPr bwMode="auto">
              <a:xfrm>
                <a:off x="2400" y="2725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1" name="Oval 745"/>
              <p:cNvSpPr>
                <a:spLocks noChangeAspect="1" noChangeArrowheads="1"/>
              </p:cNvSpPr>
              <p:nvPr/>
            </p:nvSpPr>
            <p:spPr bwMode="auto">
              <a:xfrm>
                <a:off x="2442" y="2849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2" name="Oval 746"/>
              <p:cNvSpPr>
                <a:spLocks noChangeAspect="1" noChangeArrowheads="1"/>
              </p:cNvSpPr>
              <p:nvPr/>
            </p:nvSpPr>
            <p:spPr bwMode="auto">
              <a:xfrm>
                <a:off x="2499" y="2879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3" name="Oval 747"/>
              <p:cNvSpPr>
                <a:spLocks noChangeAspect="1" noChangeArrowheads="1"/>
              </p:cNvSpPr>
              <p:nvPr/>
            </p:nvSpPr>
            <p:spPr bwMode="auto">
              <a:xfrm>
                <a:off x="2559" y="2891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84" name="Oval 748"/>
              <p:cNvSpPr>
                <a:spLocks noChangeAspect="1" noChangeArrowheads="1"/>
              </p:cNvSpPr>
              <p:nvPr/>
            </p:nvSpPr>
            <p:spPr bwMode="auto">
              <a:xfrm>
                <a:off x="2619" y="2895"/>
                <a:ext cx="41" cy="4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ndara" pitchFamily="34" charset="0"/>
                </a:endParaRPr>
              </a:p>
            </p:txBody>
          </p:sp>
        </p:grpSp>
      </p:grpSp>
      <p:grpSp>
        <p:nvGrpSpPr>
          <p:cNvPr id="23" name="Group 720"/>
          <p:cNvGrpSpPr>
            <a:grpSpLocks/>
          </p:cNvGrpSpPr>
          <p:nvPr/>
        </p:nvGrpSpPr>
        <p:grpSpPr bwMode="auto">
          <a:xfrm>
            <a:off x="4646613" y="1431925"/>
            <a:ext cx="4356100" cy="371475"/>
            <a:chOff x="122" y="751"/>
            <a:chExt cx="2744" cy="234"/>
          </a:xfrm>
        </p:grpSpPr>
        <p:sp>
          <p:nvSpPr>
            <p:cNvPr id="29761" name="Rectangle 719"/>
            <p:cNvSpPr>
              <a:spLocks noChangeArrowheads="1"/>
            </p:cNvSpPr>
            <p:nvPr/>
          </p:nvSpPr>
          <p:spPr bwMode="auto">
            <a:xfrm>
              <a:off x="122" y="751"/>
              <a:ext cx="115" cy="2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ru-RU">
                <a:latin typeface="Candara" pitchFamily="34" charset="0"/>
              </a:endParaRPr>
            </a:p>
          </p:txBody>
        </p:sp>
        <p:grpSp>
          <p:nvGrpSpPr>
            <p:cNvPr id="24" name="Group 901"/>
            <p:cNvGrpSpPr>
              <a:grpSpLocks/>
            </p:cNvGrpSpPr>
            <p:nvPr/>
          </p:nvGrpSpPr>
          <p:grpSpPr bwMode="auto">
            <a:xfrm>
              <a:off x="122" y="759"/>
              <a:ext cx="2744" cy="149"/>
              <a:chOff x="2901" y="1891"/>
              <a:chExt cx="2744" cy="149"/>
            </a:xfrm>
          </p:grpSpPr>
          <p:sp>
            <p:nvSpPr>
              <p:cNvPr id="29763" name="Line 886"/>
              <p:cNvSpPr>
                <a:spLocks noChangeShapeType="1"/>
              </p:cNvSpPr>
              <p:nvPr/>
            </p:nvSpPr>
            <p:spPr bwMode="auto">
              <a:xfrm flipV="1">
                <a:off x="2901" y="1899"/>
                <a:ext cx="0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64" name="Line 887"/>
              <p:cNvSpPr>
                <a:spLocks noChangeShapeType="1"/>
              </p:cNvSpPr>
              <p:nvPr/>
            </p:nvSpPr>
            <p:spPr bwMode="auto">
              <a:xfrm>
                <a:off x="2901" y="1968"/>
                <a:ext cx="26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sm" len="lg"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65" name="Freeform 891"/>
              <p:cNvSpPr>
                <a:spLocks/>
              </p:cNvSpPr>
              <p:nvPr/>
            </p:nvSpPr>
            <p:spPr bwMode="auto">
              <a:xfrm flipV="1">
                <a:off x="2904" y="1891"/>
                <a:ext cx="2646" cy="147"/>
              </a:xfrm>
              <a:custGeom>
                <a:avLst/>
                <a:gdLst>
                  <a:gd name="T0" fmla="*/ 0 w 2646"/>
                  <a:gd name="T1" fmla="*/ 134 h 147"/>
                  <a:gd name="T2" fmla="*/ 120 w 2646"/>
                  <a:gd name="T3" fmla="*/ 116 h 147"/>
                  <a:gd name="T4" fmla="*/ 615 w 2646"/>
                  <a:gd name="T5" fmla="*/ 5 h 147"/>
                  <a:gd name="T6" fmla="*/ 1278 w 2646"/>
                  <a:gd name="T7" fmla="*/ 146 h 147"/>
                  <a:gd name="T8" fmla="*/ 1931 w 2646"/>
                  <a:gd name="T9" fmla="*/ 14 h 147"/>
                  <a:gd name="T10" fmla="*/ 2478 w 2646"/>
                  <a:gd name="T11" fmla="*/ 125 h 147"/>
                  <a:gd name="T12" fmla="*/ 2646 w 2646"/>
                  <a:gd name="T13" fmla="*/ 143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6"/>
                  <a:gd name="T22" fmla="*/ 0 h 147"/>
                  <a:gd name="T23" fmla="*/ 2646 w 264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6" h="147">
                    <a:moveTo>
                      <a:pt x="0" y="134"/>
                    </a:moveTo>
                    <a:cubicBezTo>
                      <a:pt x="20" y="131"/>
                      <a:pt x="18" y="137"/>
                      <a:pt x="120" y="116"/>
                    </a:cubicBezTo>
                    <a:cubicBezTo>
                      <a:pt x="222" y="95"/>
                      <a:pt x="422" y="0"/>
                      <a:pt x="615" y="5"/>
                    </a:cubicBezTo>
                    <a:cubicBezTo>
                      <a:pt x="808" y="10"/>
                      <a:pt x="1059" y="145"/>
                      <a:pt x="1278" y="146"/>
                    </a:cubicBezTo>
                    <a:cubicBezTo>
                      <a:pt x="1497" y="147"/>
                      <a:pt x="1731" y="17"/>
                      <a:pt x="1931" y="14"/>
                    </a:cubicBezTo>
                    <a:cubicBezTo>
                      <a:pt x="2131" y="11"/>
                      <a:pt x="2359" y="104"/>
                      <a:pt x="2478" y="125"/>
                    </a:cubicBezTo>
                    <a:cubicBezTo>
                      <a:pt x="2597" y="146"/>
                      <a:pt x="2611" y="139"/>
                      <a:pt x="2646" y="143"/>
                    </a:cubicBezTo>
                  </a:path>
                </a:pathLst>
              </a:custGeom>
              <a:noFill/>
              <a:ln w="9525" cap="flat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9766" name="Text Box 893"/>
              <p:cNvSpPr txBox="1">
                <a:spLocks noChangeArrowheads="1"/>
              </p:cNvSpPr>
              <p:nvPr/>
            </p:nvSpPr>
            <p:spPr bwMode="auto">
              <a:xfrm>
                <a:off x="5485" y="1912"/>
                <a:ext cx="16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l-GR" sz="1000">
                    <a:latin typeface="Candara" pitchFamily="34" charset="0"/>
                  </a:rPr>
                  <a:t>φ</a:t>
                </a:r>
              </a:p>
            </p:txBody>
          </p:sp>
          <p:sp>
            <p:nvSpPr>
              <p:cNvPr id="29767" name="Text Box 894"/>
              <p:cNvSpPr txBox="1">
                <a:spLocks noChangeArrowheads="1"/>
              </p:cNvSpPr>
              <p:nvPr/>
            </p:nvSpPr>
            <p:spPr bwMode="auto">
              <a:xfrm>
                <a:off x="3141" y="1968"/>
                <a:ext cx="46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600">
                    <a:latin typeface="Candara" pitchFamily="34" charset="0"/>
                  </a:rPr>
                  <a:t>0</a:t>
                </a:r>
                <a:endParaRPr lang="el-GR" sz="600">
                  <a:latin typeface="Candara" pitchFamily="34" charset="0"/>
                </a:endParaRPr>
              </a:p>
            </p:txBody>
          </p:sp>
          <p:sp>
            <p:nvSpPr>
              <p:cNvPr id="29768" name="Text Box 895"/>
              <p:cNvSpPr txBox="1">
                <a:spLocks noChangeArrowheads="1"/>
              </p:cNvSpPr>
              <p:nvPr/>
            </p:nvSpPr>
            <p:spPr bwMode="auto">
              <a:xfrm>
                <a:off x="3800" y="1958"/>
                <a:ext cx="85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l-GR" sz="600">
                    <a:latin typeface="Candara" pitchFamily="34" charset="0"/>
                  </a:rPr>
                  <a:t>π</a:t>
                </a:r>
              </a:p>
            </p:txBody>
          </p:sp>
          <p:sp>
            <p:nvSpPr>
              <p:cNvPr id="29769" name="Text Box 897"/>
              <p:cNvSpPr txBox="1">
                <a:spLocks noChangeArrowheads="1"/>
              </p:cNvSpPr>
              <p:nvPr/>
            </p:nvSpPr>
            <p:spPr bwMode="auto">
              <a:xfrm>
                <a:off x="4509" y="1965"/>
                <a:ext cx="85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600">
                    <a:latin typeface="Candara" pitchFamily="34" charset="0"/>
                  </a:rPr>
                  <a:t>2</a:t>
                </a:r>
                <a:r>
                  <a:rPr lang="el-GR" sz="600">
                    <a:latin typeface="Candara" pitchFamily="34" charset="0"/>
                  </a:rPr>
                  <a:t>π</a:t>
                </a:r>
              </a:p>
            </p:txBody>
          </p:sp>
          <p:sp>
            <p:nvSpPr>
              <p:cNvPr id="29770" name="Text Box 898"/>
              <p:cNvSpPr txBox="1">
                <a:spLocks noChangeArrowheads="1"/>
              </p:cNvSpPr>
              <p:nvPr/>
            </p:nvSpPr>
            <p:spPr bwMode="auto">
              <a:xfrm>
                <a:off x="5181" y="1962"/>
                <a:ext cx="85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600">
                    <a:latin typeface="Candara" pitchFamily="34" charset="0"/>
                  </a:rPr>
                  <a:t>3</a:t>
                </a:r>
                <a:r>
                  <a:rPr lang="el-GR" sz="600">
                    <a:latin typeface="Candara" pitchFamily="34" charset="0"/>
                  </a:rPr>
                  <a:t>π</a:t>
                </a:r>
              </a:p>
            </p:txBody>
          </p:sp>
        </p:grpSp>
      </p:grpSp>
      <p:sp>
        <p:nvSpPr>
          <p:cNvPr id="274" name="Text Box 425"/>
          <p:cNvSpPr txBox="1">
            <a:spLocks noChangeArrowheads="1"/>
          </p:cNvSpPr>
          <p:nvPr/>
        </p:nvSpPr>
        <p:spPr bwMode="auto">
          <a:xfrm>
            <a:off x="2555776" y="1412776"/>
            <a:ext cx="18716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err="1" smtClean="0">
                <a:solidFill>
                  <a:srgbClr val="154892"/>
                </a:solidFill>
                <a:latin typeface="Candara" pitchFamily="34" charset="0"/>
              </a:rPr>
              <a:t>Monochromator</a:t>
            </a:r>
            <a:r>
              <a:rPr lang="ru-RU" b="1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endParaRPr lang="ru-RU" b="1" dirty="0">
              <a:solidFill>
                <a:srgbClr val="154892"/>
              </a:solidFill>
              <a:latin typeface="Candara" pitchFamily="34" charset="0"/>
            </a:endParaRPr>
          </a:p>
          <a:p>
            <a:pPr algn="ctr"/>
            <a:endParaRPr lang="ru-RU" b="1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75" name="Text Box 446"/>
          <p:cNvSpPr txBox="1">
            <a:spLocks noChangeArrowheads="1"/>
          </p:cNvSpPr>
          <p:nvPr/>
        </p:nvSpPr>
        <p:spPr bwMode="auto">
          <a:xfrm>
            <a:off x="827584" y="1340768"/>
            <a:ext cx="23764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X-Ray </a:t>
            </a:r>
            <a:r>
              <a:rPr lang="en-US" b="1" dirty="0" err="1" smtClean="0">
                <a:solidFill>
                  <a:srgbClr val="154892"/>
                </a:solidFill>
                <a:latin typeface="Candara" pitchFamily="34" charset="0"/>
              </a:rPr>
              <a:t>acoutooptic</a:t>
            </a:r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 analyzer</a:t>
            </a:r>
            <a:endParaRPr lang="ru-RU" b="1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76" name="Text Box 446"/>
          <p:cNvSpPr txBox="1">
            <a:spLocks noChangeArrowheads="1"/>
          </p:cNvSpPr>
          <p:nvPr/>
        </p:nvSpPr>
        <p:spPr bwMode="auto">
          <a:xfrm>
            <a:off x="2843808" y="1412776"/>
            <a:ext cx="1466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Sample</a:t>
            </a:r>
            <a:endParaRPr lang="ru-RU" b="1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77" name="Text Box 446"/>
          <p:cNvSpPr txBox="1">
            <a:spLocks noChangeArrowheads="1"/>
          </p:cNvSpPr>
          <p:nvPr/>
        </p:nvSpPr>
        <p:spPr bwMode="auto">
          <a:xfrm>
            <a:off x="1331913" y="1628775"/>
            <a:ext cx="14668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b="1" dirty="0" smtClean="0">
                <a:solidFill>
                  <a:srgbClr val="154892"/>
                </a:solidFill>
                <a:latin typeface="Candara" pitchFamily="34" charset="0"/>
              </a:rPr>
              <a:t>Sample</a:t>
            </a:r>
            <a:endParaRPr lang="ru-RU" b="1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4533900"/>
            <a:ext cx="3899632" cy="1918494"/>
          </a:xfrm>
          <a:prstGeom prst="roundRect">
            <a:avLst>
              <a:gd name="adj" fmla="val 11527"/>
            </a:avLst>
          </a:prstGeom>
          <a:solidFill>
            <a:srgbClr val="154892">
              <a:alpha val="15000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21 0.0007 L 0.2316 -1.11111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17 -0.00277 C 0.01007 -0.01365 0.05313 -0.06064 0.0809 -0.06851 C 0.10868 -0.07638 0.13125 -0.06898 0.16215 -0.05046 C 0.19306 -0.03194 0.23542 0.02408 0.26632 0.04329 C 0.29722 0.0625 0.31892 0.07223 0.34757 0.06482 C 0.37622 0.05741 0.41962 0.0125 0.43854 -0.00138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13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2.77778E-6 -3.33333E-6 0.11563 -3.33333E-6 0.23125 -3.33333E-6 " pathEditMode="relative" ptsTypes="aA">
                                      <p:cBhvr>
                                        <p:cTn id="17" dur="8000" fill="hold"/>
                                        <p:tgtEl>
                                          <p:spTgt spid="1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8 -0.07314 C 0.11111 -0.07175 0.12899 -0.0699 0.14028 -0.06481 C 0.15156 -0.05972 0.16007 -0.05254 0.17309 -0.04189 C 0.18611 -0.03125 0.20417 -0.01458 0.2184 -0.00162 C 0.23264 0.01135 0.24618 0.02593 0.25851 0.03588 C 0.27083 0.04584 0.28056 0.05301 0.29236 0.05811 C 0.30417 0.0632 0.32361 0.06575 0.32934 0.06713 C 0.33507 0.06852 0.3276 0.06667 0.32726 0.06644 " pathEditMode="relative" rAng="0" ptsTypes="aaaaaaaa">
                                      <p:cBhvr>
                                        <p:cTn id="19" dur="8000" fill="hold"/>
                                        <p:tgtEl>
                                          <p:spTgt spid="13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5 C 0.00052 0.15023 0.00052 0.075 0.00052 7.40741E-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3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0.15023 C 0.00017 0.15046 0.00017 0.07477 0.00017 -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0.1507 C 1.11111E-6 0.1507 1.11111E-6 0.07523 1.11111E-6 -1.48148E-6 " pathEditMode="relative" ptsTypes="aA">
                                      <p:cBhvr>
                                        <p:cTn id="31" dur="500" fill="hold"/>
                                        <p:tgtEl>
                                          <p:spTgt spid="13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52 0.15208 C 0.00052 0.08843 0.00052 0.02477 0.00052 -0.0006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3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69 0.15718 C -0.00069 0.15718 -0.00069 0.07824 -0.00069 -0.00046 " pathEditMode="relative" ptsTypes="aA">
                                      <p:cBhvr>
                                        <p:cTn id="39" dur="500" fill="hold"/>
                                        <p:tgtEl>
                                          <p:spTgt spid="13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0.16875 C -3.33333E-6 0.16875 -3.33333E-6 0.08426 -3.33333E-6 -3.33333E-6 " pathEditMode="relative" ptsTypes="aA">
                                      <p:cBhvr>
                                        <p:cTn id="43" dur="500" fill="hold"/>
                                        <p:tgtEl>
                                          <p:spTgt spid="13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38889E-6 0.2368 C 1.38889E-6 0.2368 1.38889E-6 0.11828 1.38889E-6 2.22222E-6 " pathEditMode="relative" ptsTypes="aA">
                                      <p:cBhvr>
                                        <p:cTn id="47" dur="500" fill="hold"/>
                                        <p:tgtEl>
                                          <p:spTgt spid="13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0.26574 C -3.33333E-6 0.26574 -3.33333E-6 0.13264 -3.33333E-6 -0.00023 " pathEditMode="relative" ptsTypes="aA">
                                      <p:cBhvr>
                                        <p:cTn id="51" dur="500" fill="hold"/>
                                        <p:tgtEl>
                                          <p:spTgt spid="13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6.94444E-6 0.24722 C 6.94444E-6 0.24722 6.94444E-6 0.12361 6.94444E-6 2.96296E-6 " pathEditMode="relative" ptsTypes="aA">
                                      <p:cBhvr>
                                        <p:cTn id="55" dur="500" fill="hold"/>
                                        <p:tgtEl>
                                          <p:spTgt spid="13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16667E-6 0.18819 C -4.16667E-6 0.18842 -4.16667E-6 0.09375 -4.16667E-6 -0.0007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35 0.16319 C -0.00035 0.16342 -0.00035 0.08148 -0.00035 1.11111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3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0.15694 C 2.5E-6 0.15694 2.5E-6 0.07847 2.5E-6 1.48148E-6 " pathEditMode="relative" ptsTypes="aA">
                                      <p:cBhvr>
                                        <p:cTn id="70" dur="500" fill="hold"/>
                                        <p:tgtEl>
                                          <p:spTgt spid="13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69 0.15555 C 0.00069 0.15555 0.00069 0.07801 0.00069 0.00069 " pathEditMode="relative" ptsTypes="aA">
                                      <p:cBhvr>
                                        <p:cTn id="74" dur="500" fill="hold"/>
                                        <p:tgtEl>
                                          <p:spTgt spid="13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0.00087 0.15255 C 0.00087 0.15255 0.00087 0.07616 0.00087 -0.00023 " pathEditMode="relative" ptsTypes="aA">
                                      <p:cBhvr>
                                        <p:cTn id="78" dur="500" fill="hold"/>
                                        <p:tgtEl>
                                          <p:spTgt spid="1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104 0.15347 C 0.00104 0.1537 0.00104 0.07662 0.00104 4.07407E-6 " pathEditMode="relative" rAng="0" ptsTypes="aA">
                                      <p:cBhvr>
                                        <p:cTn id="82" dur="400" fill="hold"/>
                                        <p:tgtEl>
                                          <p:spTgt spid="1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0052 0.15 C 0.00052 0.15023 0.00052 0.075 0.00052 3.7037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0877E-6 C -0.02899 -0.01504 -0.1375 -0.07148 -0.17361 -0.09022 " pathEditMode="relative" rAng="0" ptsTypes="aa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5621 C -0.01233 0.04072 -0.02084 -0.00485 -0.02379 -0.03631 C -0.02674 -0.06777 -0.02917 -0.10062 -0.02726 -0.13208 C -0.02535 -0.16354 -0.01528 -0.20541 -0.01215 -0.22484 " pathEditMode="relative" rAng="0" ptsTypes="aaaa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4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5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26 5.55556E-6 C 0.23126 5.55556E-6 0.11529 5.55556E-6 -0.0007 5.55556E-6 " pathEditMode="relative" ptsTypes="aA">
                                      <p:cBhvr>
                                        <p:cTn id="151" dur="1000" fill="hold"/>
                                        <p:tgtEl>
                                          <p:spTgt spid="1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16 C 0.00608 0.00046 0.01927 0.00093 0.03351 -0.0037 C 0.04774 -0.00833 0.07205 -0.02199 0.08663 -0.02662 C 0.10122 -0.03125 0.11424 -0.03055 0.12153 -0.03148 " pathEditMode="relative" rAng="0" ptsTypes="aaaa">
                                      <p:cBhvr>
                                        <p:cTn id="153" dur="1000" fill="hold"/>
                                        <p:tgtEl>
                                          <p:spTgt spid="14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5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539 C -0.0052 0.02545 0.00886 -0.06893 0.00816 -0.11682 C 0.00747 -0.1647 -0.00781 -0.20958 -0.01197 -0.23386 " pathEditMode="relative" rAng="0" ptsTypes="aaa"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4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7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1.66667E-6 -3.7037E-7 0.11632 -3.7037E-7 0.23264 -3.7037E-7 " pathEditMode="relative" ptsTypes="aA">
                                      <p:cBhvr>
                                        <p:cTn id="174" dur="1000" fill="hold"/>
                                        <p:tgtEl>
                                          <p:spTgt spid="1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9 -0.03287 C 0.12604 -0.03148 0.13941 -0.02847 0.15382 -0.02384 C 0.16823 -0.01921 0.19392 -0.00926 0.20747 -0.00509 C 0.22101 -0.00092 0.22934 -1.48148E-6 0.23507 0.00116 " pathEditMode="relative" rAng="0" ptsTypes="aaaa">
                                      <p:cBhvr>
                                        <p:cTn id="176" dur="1000" fill="hold"/>
                                        <p:tgtEl>
                                          <p:spTgt spid="14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17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5413 C -0.00938 0.02776 -0.0132 -0.05691 -0.01372 -0.10456 C -0.01424 -0.15221 -0.01198 -0.20588 -0.01163 -0.23248 " pathEditMode="relative" rAng="0" ptsTypes="aaa">
                                      <p:cBhvr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43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9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64 1.48148E-6 C 0.23264 1.48148E-6 0.11633 1.48148E-6 7.22222E-6 1.48148E-6 " pathEditMode="relative" ptsTypes="aA">
                                      <p:cBhvr>
                                        <p:cTn id="194" dur="1000" fill="hold"/>
                                        <p:tgtEl>
                                          <p:spTgt spid="13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67 0.00046 C 0.24219 -0.00023 0.25017 -0.00069 0.26476 -0.00509 C 0.27934 -0.00949 0.31024 -0.02176 0.32517 -0.02592 C 0.3401 -0.03009 0.34878 -0.02917 0.35486 -0.03009 " pathEditMode="relative" rAng="0" ptsTypes="aaaa">
                                      <p:cBhvr>
                                        <p:cTn id="199" dur="1000" fill="hold"/>
                                        <p:tgtEl>
                                          <p:spTgt spid="14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2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5228 C -0.00712 0.02544 -0.00382 -0.0613 -0.00469 -0.10872 C -0.00556 -0.15614 -0.01094 -0.2068 -0.01267 -0.23271 " pathEditMode="relative" rAng="0" ptsTypes="aaa">
                                      <p:cBhvr>
                                        <p:cTn id="2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6" grpId="0" animBg="1"/>
      <p:bldP spid="13776" grpId="1" animBg="1"/>
      <p:bldP spid="13777" grpId="0" animBg="1"/>
      <p:bldP spid="13777" grpId="1" animBg="1"/>
      <p:bldP spid="13777" grpId="2" animBg="1"/>
      <p:bldP spid="13777" grpId="3" animBg="1"/>
      <p:bldP spid="13777" grpId="4" animBg="1"/>
      <p:bldP spid="13777" grpId="5" animBg="1"/>
      <p:bldP spid="13779" grpId="0" animBg="1"/>
      <p:bldP spid="13779" grpId="1" animBg="1"/>
      <p:bldP spid="13779" grpId="2" animBg="1"/>
      <p:bldP spid="13781" grpId="0" animBg="1"/>
      <p:bldP spid="13781" grpId="1" animBg="1"/>
      <p:bldP spid="13781" grpId="2" animBg="1"/>
      <p:bldP spid="13782" grpId="0" animBg="1"/>
      <p:bldP spid="13782" grpId="1" animBg="1"/>
      <p:bldP spid="13782" grpId="2" animBg="1"/>
      <p:bldP spid="13783" grpId="0" animBg="1"/>
      <p:bldP spid="13783" grpId="1" animBg="1"/>
      <p:bldP spid="13783" grpId="2" animBg="1"/>
      <p:bldP spid="13784" grpId="0" animBg="1"/>
      <p:bldP spid="13784" grpId="1" animBg="1"/>
      <p:bldP spid="13784" grpId="2" animBg="1"/>
      <p:bldP spid="13785" grpId="0" animBg="1"/>
      <p:bldP spid="13785" grpId="1" animBg="1"/>
      <p:bldP spid="13785" grpId="2" animBg="1"/>
      <p:bldP spid="13786" grpId="0" animBg="1"/>
      <p:bldP spid="13786" grpId="1" animBg="1"/>
      <p:bldP spid="13786" grpId="2" animBg="1"/>
      <p:bldP spid="13787" grpId="0" animBg="1"/>
      <p:bldP spid="13787" grpId="1" animBg="1"/>
      <p:bldP spid="13787" grpId="2" animBg="1"/>
      <p:bldP spid="13788" grpId="0" animBg="1"/>
      <p:bldP spid="13788" grpId="1" animBg="1"/>
      <p:bldP spid="13788" grpId="2" animBg="1"/>
      <p:bldP spid="13789" grpId="0" animBg="1"/>
      <p:bldP spid="13789" grpId="1" animBg="1"/>
      <p:bldP spid="13789" grpId="2" animBg="1"/>
      <p:bldP spid="13790" grpId="0" animBg="1"/>
      <p:bldP spid="13790" grpId="1" animBg="1"/>
      <p:bldP spid="13790" grpId="2" animBg="1"/>
      <p:bldP spid="13791" grpId="0" animBg="1"/>
      <p:bldP spid="13791" grpId="1" animBg="1"/>
      <p:bldP spid="13791" grpId="2" animBg="1"/>
      <p:bldP spid="13792" grpId="0" animBg="1"/>
      <p:bldP spid="13792" grpId="1" animBg="1"/>
      <p:bldP spid="13792" grpId="2" animBg="1"/>
      <p:bldP spid="13793" grpId="0" animBg="1"/>
      <p:bldP spid="13793" grpId="1" animBg="1"/>
      <p:bldP spid="13793" grpId="2" animBg="1"/>
      <p:bldP spid="13794" grpId="0" animBg="1"/>
      <p:bldP spid="13794" grpId="1" animBg="1"/>
      <p:bldP spid="13794" grpId="2" animBg="1"/>
      <p:bldP spid="13795" grpId="0" animBg="1"/>
      <p:bldP spid="13795" grpId="1" animBg="1"/>
      <p:bldP spid="13795" grpId="2" animBg="1"/>
      <p:bldP spid="14204" grpId="0" animBg="1"/>
      <p:bldP spid="14204" grpId="1" animBg="1"/>
      <p:bldP spid="274" grpId="0"/>
      <p:bldP spid="275" grpId="0"/>
      <p:bldP spid="276" grpId="0"/>
      <p:bldP spid="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0000"/>
            <a:ext cx="9144000" cy="5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C00000"/>
                </a:solidFill>
                <a:latin typeface="Candara" pitchFamily="34" charset="0"/>
              </a:rPr>
              <a:t>Experimental condition changing</a:t>
            </a:r>
            <a:endParaRPr lang="ru-RU" sz="2800" b="1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57686" y="1000108"/>
            <a:ext cx="4548216" cy="52864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154892"/>
                </a:solidFill>
                <a:latin typeface="Candara" pitchFamily="34" charset="0"/>
              </a:rPr>
              <a:t>Mechanical control</a:t>
            </a:r>
            <a:r>
              <a:rPr lang="ru-RU" sz="2800" b="1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r>
              <a:rPr lang="en-US" sz="2800" b="1" dirty="0" smtClean="0">
                <a:latin typeface="Candara" pitchFamily="34" charset="0"/>
              </a:rPr>
              <a:t/>
            </a:r>
            <a:br>
              <a:rPr lang="en-US" sz="2800" b="1" dirty="0" smtClean="0">
                <a:latin typeface="Candar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Candara" pitchFamily="34" charset="0"/>
              </a:rPr>
              <a:t>conventional X-Ray optics</a:t>
            </a: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r>
              <a:rPr lang="ru-RU" sz="2800" b="1" dirty="0" smtClean="0">
                <a:solidFill>
                  <a:srgbClr val="154892"/>
                </a:solidFill>
                <a:latin typeface="Candara" pitchFamily="34" charset="0"/>
              </a:rPr>
              <a:t/>
            </a:r>
            <a:br>
              <a:rPr lang="ru-RU" sz="2800" b="1" dirty="0" smtClean="0">
                <a:solidFill>
                  <a:srgbClr val="154892"/>
                </a:solidFill>
                <a:latin typeface="Candara" pitchFamily="34" charset="0"/>
              </a:rPr>
            </a:br>
            <a:r>
              <a:rPr lang="en-US" sz="2800" dirty="0" err="1" smtClean="0">
                <a:solidFill>
                  <a:srgbClr val="154892"/>
                </a:solidFill>
                <a:latin typeface="Candara" pitchFamily="34" charset="0"/>
              </a:rPr>
              <a:t>Goniometers</a:t>
            </a:r>
            <a:r>
              <a:rPr lang="en-US" sz="2800" dirty="0" smtClean="0">
                <a:solidFill>
                  <a:srgbClr val="154892"/>
                </a:solidFill>
                <a:latin typeface="Candara" pitchFamily="34" charset="0"/>
              </a:rPr>
              <a:t> and complex mechanical systems</a:t>
            </a:r>
            <a:r>
              <a:rPr lang="ru-RU" sz="2800" dirty="0" smtClean="0">
                <a:solidFill>
                  <a:srgbClr val="154892"/>
                </a:solidFill>
                <a:latin typeface="Candara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ru-RU" sz="3600" dirty="0" smtClean="0">
              <a:solidFill>
                <a:schemeClr val="bg2"/>
              </a:solidFill>
              <a:latin typeface="Candara" pitchFamily="34" charset="0"/>
            </a:endParaRPr>
          </a:p>
          <a:p>
            <a:pPr lvl="1">
              <a:lnSpc>
                <a:spcPct val="80000"/>
              </a:lnSpc>
              <a:buClr>
                <a:srgbClr val="C00000"/>
              </a:buClr>
              <a:buNone/>
              <a:defRPr/>
            </a:pPr>
            <a:endParaRPr lang="ru-RU" dirty="0" smtClean="0">
              <a:solidFill>
                <a:schemeClr val="bg2"/>
              </a:solidFill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154892"/>
                </a:solidFill>
                <a:latin typeface="Candara" pitchFamily="34" charset="0"/>
              </a:rPr>
              <a:t>Non-mechanical control</a:t>
            </a:r>
            <a:r>
              <a:rPr lang="ru-RU" sz="2800" b="1" dirty="0" smtClean="0">
                <a:solidFill>
                  <a:srgbClr val="154892"/>
                </a:solidFill>
                <a:latin typeface="Candara" pitchFamily="34" charset="0"/>
              </a:rPr>
              <a:t> </a:t>
            </a:r>
            <a:r>
              <a:rPr lang="en-US" sz="2800" b="1" dirty="0" smtClean="0">
                <a:latin typeface="Candara" pitchFamily="34" charset="0"/>
              </a:rPr>
              <a:t/>
            </a:r>
            <a:br>
              <a:rPr lang="en-US" sz="2800" b="1" dirty="0" smtClean="0">
                <a:latin typeface="Candar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Candara" pitchFamily="34" charset="0"/>
              </a:rPr>
              <a:t>adaptive X-Ray optics</a:t>
            </a:r>
            <a:r>
              <a:rPr lang="ru-RU" sz="28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r>
              <a:rPr lang="ru-RU" sz="2800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ru-RU" sz="2800" dirty="0" smtClean="0">
                <a:solidFill>
                  <a:srgbClr val="154892"/>
                </a:solidFill>
                <a:latin typeface="Candara" pitchFamily="34" charset="0"/>
              </a:rPr>
              <a:t/>
            </a:r>
            <a:br>
              <a:rPr lang="ru-RU" sz="2800" dirty="0" smtClean="0">
                <a:solidFill>
                  <a:srgbClr val="154892"/>
                </a:solidFill>
                <a:latin typeface="Candara" pitchFamily="34" charset="0"/>
              </a:rPr>
            </a:br>
            <a:r>
              <a:rPr lang="en-US" sz="2800" dirty="0" smtClean="0">
                <a:solidFill>
                  <a:srgbClr val="154892"/>
                </a:solidFill>
                <a:latin typeface="Candara" pitchFamily="34" charset="0"/>
              </a:rPr>
              <a:t>External influences: electric field, heating, ultrasound.</a:t>
            </a:r>
          </a:p>
          <a:p>
            <a:pPr>
              <a:lnSpc>
                <a:spcPct val="80000"/>
              </a:lnSpc>
              <a:buClr>
                <a:srgbClr val="C00000"/>
              </a:buClr>
              <a:defRPr/>
            </a:pPr>
            <a:endParaRPr lang="ru-RU" sz="2800" dirty="0" smtClean="0">
              <a:solidFill>
                <a:schemeClr val="bg2"/>
              </a:solidFill>
              <a:latin typeface="Candara" pitchFamily="34" charset="0"/>
            </a:endParaRPr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214282" y="1000108"/>
            <a:ext cx="3986210" cy="2530491"/>
            <a:chOff x="96" y="808"/>
            <a:chExt cx="2313" cy="1476"/>
          </a:xfrm>
        </p:grpSpPr>
        <p:sp>
          <p:nvSpPr>
            <p:cNvPr id="10288" name="Rectangle 128"/>
            <p:cNvSpPr>
              <a:spLocks noChangeArrowheads="1"/>
            </p:cNvSpPr>
            <p:nvPr/>
          </p:nvSpPr>
          <p:spPr bwMode="auto">
            <a:xfrm>
              <a:off x="96" y="808"/>
              <a:ext cx="2313" cy="147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ru-RU">
                <a:latin typeface="Candara" pitchFamily="34" charset="0"/>
              </a:endParaRPr>
            </a:p>
          </p:txBody>
        </p:sp>
        <p:graphicFrame>
          <p:nvGraphicFramePr>
            <p:cNvPr id="10289" name="Object 4"/>
            <p:cNvGraphicFramePr>
              <a:graphicFrameLocks noChangeAspect="1"/>
            </p:cNvGraphicFramePr>
            <p:nvPr/>
          </p:nvGraphicFramePr>
          <p:xfrm>
            <a:off x="156" y="982"/>
            <a:ext cx="2158" cy="1190"/>
          </p:xfrm>
          <a:graphic>
            <a:graphicData uri="http://schemas.openxmlformats.org/presentationml/2006/ole">
              <p:oleObj spid="_x0000_s26660" name="Image" r:id="rId4" imgW="5828571" imgH="3212698" progId="">
                <p:embed/>
              </p:oleObj>
            </a:graphicData>
          </a:graphic>
        </p:graphicFrame>
      </p:grpSp>
      <p:grpSp>
        <p:nvGrpSpPr>
          <p:cNvPr id="3" name="Group 126"/>
          <p:cNvGrpSpPr>
            <a:grpSpLocks/>
          </p:cNvGrpSpPr>
          <p:nvPr/>
        </p:nvGrpSpPr>
        <p:grpSpPr bwMode="auto">
          <a:xfrm>
            <a:off x="222250" y="3786190"/>
            <a:ext cx="3992560" cy="2500310"/>
            <a:chOff x="92" y="2586"/>
            <a:chExt cx="2313" cy="1356"/>
          </a:xfrm>
        </p:grpSpPr>
        <p:sp>
          <p:nvSpPr>
            <p:cNvPr id="10246" name="Rectangle 120"/>
            <p:cNvSpPr>
              <a:spLocks noChangeArrowheads="1"/>
            </p:cNvSpPr>
            <p:nvPr/>
          </p:nvSpPr>
          <p:spPr bwMode="auto">
            <a:xfrm>
              <a:off x="92" y="2586"/>
              <a:ext cx="2313" cy="135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47" name="Freeform 125"/>
            <p:cNvSpPr>
              <a:spLocks/>
            </p:cNvSpPr>
            <p:nvPr/>
          </p:nvSpPr>
          <p:spPr bwMode="auto">
            <a:xfrm>
              <a:off x="494" y="3440"/>
              <a:ext cx="1423" cy="428"/>
            </a:xfrm>
            <a:custGeom>
              <a:avLst/>
              <a:gdLst>
                <a:gd name="T0" fmla="*/ 9 w 1423"/>
                <a:gd name="T1" fmla="*/ 84 h 428"/>
                <a:gd name="T2" fmla="*/ 18 w 1423"/>
                <a:gd name="T3" fmla="*/ 126 h 428"/>
                <a:gd name="T4" fmla="*/ 0 w 1423"/>
                <a:gd name="T5" fmla="*/ 165 h 428"/>
                <a:gd name="T6" fmla="*/ 3 w 1423"/>
                <a:gd name="T7" fmla="*/ 191 h 428"/>
                <a:gd name="T8" fmla="*/ 21 w 1423"/>
                <a:gd name="T9" fmla="*/ 247 h 428"/>
                <a:gd name="T10" fmla="*/ 6 w 1423"/>
                <a:gd name="T11" fmla="*/ 306 h 428"/>
                <a:gd name="T12" fmla="*/ 18 w 1423"/>
                <a:gd name="T13" fmla="*/ 368 h 428"/>
                <a:gd name="T14" fmla="*/ 86 w 1423"/>
                <a:gd name="T15" fmla="*/ 404 h 428"/>
                <a:gd name="T16" fmla="*/ 158 w 1423"/>
                <a:gd name="T17" fmla="*/ 348 h 428"/>
                <a:gd name="T18" fmla="*/ 246 w 1423"/>
                <a:gd name="T19" fmla="*/ 376 h 428"/>
                <a:gd name="T20" fmla="*/ 350 w 1423"/>
                <a:gd name="T21" fmla="*/ 348 h 428"/>
                <a:gd name="T22" fmla="*/ 433 w 1423"/>
                <a:gd name="T23" fmla="*/ 408 h 428"/>
                <a:gd name="T24" fmla="*/ 546 w 1423"/>
                <a:gd name="T25" fmla="*/ 388 h 428"/>
                <a:gd name="T26" fmla="*/ 664 w 1423"/>
                <a:gd name="T27" fmla="*/ 421 h 428"/>
                <a:gd name="T28" fmla="*/ 838 w 1423"/>
                <a:gd name="T29" fmla="*/ 396 h 428"/>
                <a:gd name="T30" fmla="*/ 1018 w 1423"/>
                <a:gd name="T31" fmla="*/ 428 h 428"/>
                <a:gd name="T32" fmla="*/ 1192 w 1423"/>
                <a:gd name="T33" fmla="*/ 369 h 428"/>
                <a:gd name="T34" fmla="*/ 1263 w 1423"/>
                <a:gd name="T35" fmla="*/ 409 h 428"/>
                <a:gd name="T36" fmla="*/ 1374 w 1423"/>
                <a:gd name="T37" fmla="*/ 396 h 428"/>
                <a:gd name="T38" fmla="*/ 1363 w 1423"/>
                <a:gd name="T39" fmla="*/ 318 h 428"/>
                <a:gd name="T40" fmla="*/ 1402 w 1423"/>
                <a:gd name="T41" fmla="*/ 297 h 428"/>
                <a:gd name="T42" fmla="*/ 1423 w 1423"/>
                <a:gd name="T43" fmla="*/ 225 h 428"/>
                <a:gd name="T44" fmla="*/ 1393 w 1423"/>
                <a:gd name="T45" fmla="*/ 189 h 428"/>
                <a:gd name="T46" fmla="*/ 1420 w 1423"/>
                <a:gd name="T47" fmla="*/ 165 h 428"/>
                <a:gd name="T48" fmla="*/ 1405 w 1423"/>
                <a:gd name="T49" fmla="*/ 124 h 428"/>
                <a:gd name="T50" fmla="*/ 1407 w 1423"/>
                <a:gd name="T51" fmla="*/ 88 h 428"/>
                <a:gd name="T52" fmla="*/ 1141 w 1423"/>
                <a:gd name="T53" fmla="*/ 13 h 428"/>
                <a:gd name="T54" fmla="*/ 705 w 1423"/>
                <a:gd name="T55" fmla="*/ 163 h 428"/>
                <a:gd name="T56" fmla="*/ 274 w 1423"/>
                <a:gd name="T57" fmla="*/ 15 h 428"/>
                <a:gd name="T58" fmla="*/ 9 w 1423"/>
                <a:gd name="T59" fmla="*/ 84 h 4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3"/>
                <a:gd name="T91" fmla="*/ 0 h 428"/>
                <a:gd name="T92" fmla="*/ 1423 w 1423"/>
                <a:gd name="T93" fmla="*/ 428 h 4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3" h="428">
                  <a:moveTo>
                    <a:pt x="9" y="84"/>
                  </a:moveTo>
                  <a:lnTo>
                    <a:pt x="18" y="126"/>
                  </a:lnTo>
                  <a:cubicBezTo>
                    <a:pt x="17" y="139"/>
                    <a:pt x="2" y="154"/>
                    <a:pt x="0" y="165"/>
                  </a:cubicBezTo>
                  <a:lnTo>
                    <a:pt x="3" y="191"/>
                  </a:lnTo>
                  <a:lnTo>
                    <a:pt x="21" y="247"/>
                  </a:lnTo>
                  <a:lnTo>
                    <a:pt x="6" y="306"/>
                  </a:lnTo>
                  <a:lnTo>
                    <a:pt x="18" y="368"/>
                  </a:lnTo>
                  <a:lnTo>
                    <a:pt x="86" y="404"/>
                  </a:lnTo>
                  <a:lnTo>
                    <a:pt x="158" y="348"/>
                  </a:lnTo>
                  <a:lnTo>
                    <a:pt x="246" y="376"/>
                  </a:lnTo>
                  <a:lnTo>
                    <a:pt x="350" y="348"/>
                  </a:lnTo>
                  <a:lnTo>
                    <a:pt x="433" y="408"/>
                  </a:lnTo>
                  <a:lnTo>
                    <a:pt x="546" y="388"/>
                  </a:lnTo>
                  <a:lnTo>
                    <a:pt x="664" y="421"/>
                  </a:lnTo>
                  <a:lnTo>
                    <a:pt x="838" y="396"/>
                  </a:lnTo>
                  <a:lnTo>
                    <a:pt x="1018" y="428"/>
                  </a:lnTo>
                  <a:lnTo>
                    <a:pt x="1192" y="369"/>
                  </a:lnTo>
                  <a:lnTo>
                    <a:pt x="1263" y="409"/>
                  </a:lnTo>
                  <a:lnTo>
                    <a:pt x="1374" y="396"/>
                  </a:lnTo>
                  <a:lnTo>
                    <a:pt x="1363" y="318"/>
                  </a:lnTo>
                  <a:lnTo>
                    <a:pt x="1402" y="297"/>
                  </a:lnTo>
                  <a:lnTo>
                    <a:pt x="1423" y="225"/>
                  </a:lnTo>
                  <a:lnTo>
                    <a:pt x="1393" y="189"/>
                  </a:lnTo>
                  <a:lnTo>
                    <a:pt x="1420" y="165"/>
                  </a:lnTo>
                  <a:lnTo>
                    <a:pt x="1405" y="124"/>
                  </a:lnTo>
                  <a:lnTo>
                    <a:pt x="1407" y="88"/>
                  </a:lnTo>
                  <a:cubicBezTo>
                    <a:pt x="1363" y="70"/>
                    <a:pt x="1258" y="0"/>
                    <a:pt x="1141" y="13"/>
                  </a:cubicBezTo>
                  <a:cubicBezTo>
                    <a:pt x="1024" y="26"/>
                    <a:pt x="849" y="163"/>
                    <a:pt x="705" y="163"/>
                  </a:cubicBezTo>
                  <a:cubicBezTo>
                    <a:pt x="557" y="163"/>
                    <a:pt x="402" y="24"/>
                    <a:pt x="274" y="15"/>
                  </a:cubicBezTo>
                  <a:cubicBezTo>
                    <a:pt x="145" y="6"/>
                    <a:pt x="64" y="68"/>
                    <a:pt x="9" y="84"/>
                  </a:cubicBez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48" name="Oval 64"/>
            <p:cNvSpPr>
              <a:spLocks noChangeAspect="1" noChangeArrowheads="1"/>
            </p:cNvSpPr>
            <p:nvPr/>
          </p:nvSpPr>
          <p:spPr bwMode="auto">
            <a:xfrm>
              <a:off x="913" y="3073"/>
              <a:ext cx="573" cy="529"/>
            </a:xfrm>
            <a:prstGeom prst="ellips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49" name="Oval 65"/>
            <p:cNvSpPr>
              <a:spLocks noChangeAspect="1" noChangeArrowheads="1"/>
            </p:cNvSpPr>
            <p:nvPr/>
          </p:nvSpPr>
          <p:spPr bwMode="auto">
            <a:xfrm>
              <a:off x="1056" y="3339"/>
              <a:ext cx="287" cy="263"/>
            </a:xfrm>
            <a:prstGeom prst="ellips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0" name="Freeform 66"/>
            <p:cNvSpPr>
              <a:spLocks noChangeAspect="1"/>
            </p:cNvSpPr>
            <p:nvPr/>
          </p:nvSpPr>
          <p:spPr bwMode="auto">
            <a:xfrm>
              <a:off x="498" y="3454"/>
              <a:ext cx="474" cy="75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1" name="Freeform 67"/>
            <p:cNvSpPr>
              <a:spLocks noChangeAspect="1"/>
            </p:cNvSpPr>
            <p:nvPr/>
          </p:nvSpPr>
          <p:spPr bwMode="auto">
            <a:xfrm>
              <a:off x="972" y="3530"/>
              <a:ext cx="456" cy="76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3240" y="0"/>
                  </a:moveTo>
                  <a:cubicBezTo>
                    <a:pt x="2700" y="630"/>
                    <a:pt x="2160" y="1260"/>
                    <a:pt x="1620" y="1260"/>
                  </a:cubicBezTo>
                  <a:cubicBezTo>
                    <a:pt x="1080" y="1260"/>
                    <a:pt x="540" y="63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2" name="Freeform 68"/>
            <p:cNvSpPr>
              <a:spLocks noChangeAspect="1"/>
            </p:cNvSpPr>
            <p:nvPr/>
          </p:nvSpPr>
          <p:spPr bwMode="auto">
            <a:xfrm>
              <a:off x="1428" y="3454"/>
              <a:ext cx="473" cy="75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grpSp>
          <p:nvGrpSpPr>
            <p:cNvPr id="4" name="Group 69"/>
            <p:cNvGrpSpPr>
              <a:grpSpLocks noChangeAspect="1"/>
            </p:cNvGrpSpPr>
            <p:nvPr/>
          </p:nvGrpSpPr>
          <p:grpSpPr bwMode="auto">
            <a:xfrm>
              <a:off x="712" y="2776"/>
              <a:ext cx="976" cy="255"/>
              <a:chOff x="4582" y="2537"/>
              <a:chExt cx="3464" cy="643"/>
            </a:xfrm>
          </p:grpSpPr>
          <p:sp>
            <p:nvSpPr>
              <p:cNvPr id="10283" name="Freeform 70"/>
              <p:cNvSpPr>
                <a:spLocks noChangeAspect="1"/>
              </p:cNvSpPr>
              <p:nvPr/>
            </p:nvSpPr>
            <p:spPr bwMode="auto">
              <a:xfrm>
                <a:off x="4582" y="2540"/>
                <a:ext cx="705" cy="323"/>
              </a:xfrm>
              <a:custGeom>
                <a:avLst/>
                <a:gdLst>
                  <a:gd name="T0" fmla="*/ 0 w 3240"/>
                  <a:gd name="T1" fmla="*/ 0 h 1260"/>
                  <a:gd name="T2" fmla="*/ 0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4" name="Freeform 71"/>
              <p:cNvSpPr>
                <a:spLocks noChangeAspect="1"/>
              </p:cNvSpPr>
              <p:nvPr/>
            </p:nvSpPr>
            <p:spPr bwMode="auto">
              <a:xfrm>
                <a:off x="5284" y="2858"/>
                <a:ext cx="678" cy="321"/>
              </a:xfrm>
              <a:custGeom>
                <a:avLst/>
                <a:gdLst>
                  <a:gd name="T0" fmla="*/ 0 w 3240"/>
                  <a:gd name="T1" fmla="*/ 0 h 1260"/>
                  <a:gd name="T2" fmla="*/ 0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3240" y="0"/>
                    </a:moveTo>
                    <a:cubicBezTo>
                      <a:pt x="2700" y="630"/>
                      <a:pt x="2160" y="1260"/>
                      <a:pt x="1620" y="1260"/>
                    </a:cubicBezTo>
                    <a:cubicBezTo>
                      <a:pt x="1080" y="1260"/>
                      <a:pt x="540" y="63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5" name="Freeform 72"/>
              <p:cNvSpPr>
                <a:spLocks noChangeAspect="1"/>
              </p:cNvSpPr>
              <p:nvPr/>
            </p:nvSpPr>
            <p:spPr bwMode="auto">
              <a:xfrm>
                <a:off x="5961" y="2537"/>
                <a:ext cx="705" cy="323"/>
              </a:xfrm>
              <a:custGeom>
                <a:avLst/>
                <a:gdLst>
                  <a:gd name="T0" fmla="*/ 0 w 3240"/>
                  <a:gd name="T1" fmla="*/ 0 h 1260"/>
                  <a:gd name="T2" fmla="*/ 0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6" name="Freeform 73"/>
              <p:cNvSpPr>
                <a:spLocks noChangeAspect="1"/>
              </p:cNvSpPr>
              <p:nvPr/>
            </p:nvSpPr>
            <p:spPr bwMode="auto">
              <a:xfrm flipV="1">
                <a:off x="6663" y="2857"/>
                <a:ext cx="705" cy="323"/>
              </a:xfrm>
              <a:custGeom>
                <a:avLst/>
                <a:gdLst>
                  <a:gd name="T0" fmla="*/ 0 w 3240"/>
                  <a:gd name="T1" fmla="*/ 0 h 1260"/>
                  <a:gd name="T2" fmla="*/ 0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7" name="Freeform 74"/>
              <p:cNvSpPr>
                <a:spLocks noChangeAspect="1"/>
              </p:cNvSpPr>
              <p:nvPr/>
            </p:nvSpPr>
            <p:spPr bwMode="auto">
              <a:xfrm flipV="1">
                <a:off x="7368" y="2538"/>
                <a:ext cx="678" cy="321"/>
              </a:xfrm>
              <a:custGeom>
                <a:avLst/>
                <a:gdLst>
                  <a:gd name="T0" fmla="*/ 0 w 3240"/>
                  <a:gd name="T1" fmla="*/ 0 h 1260"/>
                  <a:gd name="T2" fmla="*/ 0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3240" y="0"/>
                    </a:moveTo>
                    <a:cubicBezTo>
                      <a:pt x="2700" y="630"/>
                      <a:pt x="2160" y="1260"/>
                      <a:pt x="1620" y="1260"/>
                    </a:cubicBezTo>
                    <a:cubicBezTo>
                      <a:pt x="1080" y="1260"/>
                      <a:pt x="540" y="630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</p:grpSp>
        <p:sp>
          <p:nvSpPr>
            <p:cNvPr id="10254" name="Line 75"/>
            <p:cNvSpPr>
              <a:spLocks noChangeAspect="1" noChangeShapeType="1"/>
            </p:cNvSpPr>
            <p:nvPr/>
          </p:nvSpPr>
          <p:spPr bwMode="auto">
            <a:xfrm>
              <a:off x="1199" y="2637"/>
              <a:ext cx="0" cy="12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5" name="Line 76"/>
            <p:cNvSpPr>
              <a:spLocks noChangeAspect="1" noChangeShapeType="1"/>
            </p:cNvSpPr>
            <p:nvPr/>
          </p:nvSpPr>
          <p:spPr bwMode="auto">
            <a:xfrm flipH="1" flipV="1">
              <a:off x="774" y="3212"/>
              <a:ext cx="429" cy="39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6" name="Line 77"/>
            <p:cNvSpPr>
              <a:spLocks noChangeAspect="1" noChangeShapeType="1"/>
            </p:cNvSpPr>
            <p:nvPr/>
          </p:nvSpPr>
          <p:spPr bwMode="auto">
            <a:xfrm flipV="1">
              <a:off x="1199" y="3197"/>
              <a:ext cx="443" cy="40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7" name="Line 78"/>
            <p:cNvSpPr>
              <a:spLocks noChangeAspect="1" noChangeShapeType="1"/>
            </p:cNvSpPr>
            <p:nvPr/>
          </p:nvSpPr>
          <p:spPr bwMode="auto">
            <a:xfrm flipH="1" flipV="1">
              <a:off x="730" y="3263"/>
              <a:ext cx="340" cy="30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8" name="Line 79"/>
            <p:cNvSpPr>
              <a:spLocks noChangeAspect="1" noChangeShapeType="1"/>
            </p:cNvSpPr>
            <p:nvPr/>
          </p:nvSpPr>
          <p:spPr bwMode="auto">
            <a:xfrm flipV="1">
              <a:off x="1065" y="3381"/>
              <a:ext cx="527" cy="1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59" name="Line 80"/>
            <p:cNvSpPr>
              <a:spLocks noChangeAspect="1" noChangeShapeType="1"/>
            </p:cNvSpPr>
            <p:nvPr/>
          </p:nvSpPr>
          <p:spPr bwMode="auto">
            <a:xfrm flipH="1" flipV="1">
              <a:off x="820" y="3174"/>
              <a:ext cx="460" cy="41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0" name="Line 81"/>
            <p:cNvSpPr>
              <a:spLocks noChangeAspect="1" noChangeShapeType="1"/>
            </p:cNvSpPr>
            <p:nvPr/>
          </p:nvSpPr>
          <p:spPr bwMode="auto">
            <a:xfrm flipV="1">
              <a:off x="1276" y="3244"/>
              <a:ext cx="182" cy="34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1" name="Text Box 87"/>
            <p:cNvSpPr txBox="1">
              <a:spLocks noChangeAspect="1" noChangeArrowheads="1"/>
            </p:cNvSpPr>
            <p:nvPr/>
          </p:nvSpPr>
          <p:spPr bwMode="auto">
            <a:xfrm>
              <a:off x="1288" y="3258"/>
              <a:ext cx="71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600" b="1">
                  <a:latin typeface="Candara" pitchFamily="34" charset="0"/>
                </a:rPr>
                <a:t>F</a:t>
              </a:r>
            </a:p>
          </p:txBody>
        </p:sp>
        <p:sp>
          <p:nvSpPr>
            <p:cNvPr id="10262" name="Line 88"/>
            <p:cNvSpPr>
              <a:spLocks noChangeAspect="1" noChangeShapeType="1"/>
            </p:cNvSpPr>
            <p:nvPr/>
          </p:nvSpPr>
          <p:spPr bwMode="auto">
            <a:xfrm>
              <a:off x="758" y="3288"/>
              <a:ext cx="44" cy="3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3" name="Line 89"/>
            <p:cNvSpPr>
              <a:spLocks noChangeAspect="1" noChangeShapeType="1"/>
            </p:cNvSpPr>
            <p:nvPr/>
          </p:nvSpPr>
          <p:spPr bwMode="auto">
            <a:xfrm>
              <a:off x="807" y="3242"/>
              <a:ext cx="44" cy="3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4" name="Line 90"/>
            <p:cNvSpPr>
              <a:spLocks noChangeAspect="1" noChangeShapeType="1"/>
            </p:cNvSpPr>
            <p:nvPr/>
          </p:nvSpPr>
          <p:spPr bwMode="auto">
            <a:xfrm>
              <a:off x="850" y="3199"/>
              <a:ext cx="42" cy="3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5" name="Text Box 91"/>
            <p:cNvSpPr txBox="1">
              <a:spLocks noChangeAspect="1" noChangeArrowheads="1"/>
            </p:cNvSpPr>
            <p:nvPr/>
          </p:nvSpPr>
          <p:spPr bwMode="auto">
            <a:xfrm>
              <a:off x="552" y="3050"/>
              <a:ext cx="29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600" b="1" dirty="0">
                  <a:solidFill>
                    <a:srgbClr val="C00000"/>
                  </a:solidFill>
                  <a:latin typeface="Candara" pitchFamily="34" charset="0"/>
                </a:rPr>
                <a:t>SR</a:t>
              </a:r>
              <a:endParaRPr lang="ru-RU" sz="16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10266" name="Rectangle 92" descr="Светлый вертикальный"/>
            <p:cNvSpPr>
              <a:spLocks noChangeAspect="1" noChangeArrowheads="1"/>
            </p:cNvSpPr>
            <p:nvPr/>
          </p:nvSpPr>
          <p:spPr bwMode="auto">
            <a:xfrm rot="2946849">
              <a:off x="1417" y="3282"/>
              <a:ext cx="238" cy="36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7" name="Text Box 93"/>
            <p:cNvSpPr txBox="1">
              <a:spLocks noChangeAspect="1" noChangeArrowheads="1"/>
            </p:cNvSpPr>
            <p:nvPr/>
          </p:nvSpPr>
          <p:spPr bwMode="auto">
            <a:xfrm>
              <a:off x="1656" y="3146"/>
              <a:ext cx="55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 dirty="0">
                  <a:solidFill>
                    <a:srgbClr val="C00000"/>
                  </a:solidFill>
                  <a:latin typeface="Candara" pitchFamily="34" charset="0"/>
                </a:rPr>
                <a:t>Focusing axis</a:t>
              </a:r>
              <a:endParaRPr lang="ru-RU" sz="9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10268" name="Line 95"/>
            <p:cNvSpPr>
              <a:spLocks noChangeAspect="1" noChangeShapeType="1"/>
            </p:cNvSpPr>
            <p:nvPr/>
          </p:nvSpPr>
          <p:spPr bwMode="auto">
            <a:xfrm>
              <a:off x="534" y="2903"/>
              <a:ext cx="13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69" name="Rectangle 96"/>
            <p:cNvSpPr>
              <a:spLocks noChangeAspect="1" noChangeArrowheads="1"/>
            </p:cNvSpPr>
            <p:nvPr/>
          </p:nvSpPr>
          <p:spPr bwMode="auto">
            <a:xfrm>
              <a:off x="838" y="2768"/>
              <a:ext cx="35" cy="1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0" name="Rectangle 97"/>
            <p:cNvSpPr>
              <a:spLocks noChangeAspect="1" noChangeArrowheads="1"/>
            </p:cNvSpPr>
            <p:nvPr/>
          </p:nvSpPr>
          <p:spPr bwMode="auto">
            <a:xfrm>
              <a:off x="1236" y="2768"/>
              <a:ext cx="35" cy="1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1" name="Rectangle 98"/>
            <p:cNvSpPr>
              <a:spLocks noChangeAspect="1" noChangeArrowheads="1"/>
            </p:cNvSpPr>
            <p:nvPr/>
          </p:nvSpPr>
          <p:spPr bwMode="auto">
            <a:xfrm>
              <a:off x="1629" y="2768"/>
              <a:ext cx="36" cy="13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2" name="Text Box 99"/>
            <p:cNvSpPr txBox="1">
              <a:spLocks noChangeAspect="1" noChangeArrowheads="1"/>
            </p:cNvSpPr>
            <p:nvPr/>
          </p:nvSpPr>
          <p:spPr bwMode="auto">
            <a:xfrm>
              <a:off x="1861" y="2903"/>
              <a:ext cx="6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600" b="1">
                  <a:latin typeface="Candara" pitchFamily="34" charset="0"/>
                </a:rPr>
                <a:t>t</a:t>
              </a:r>
            </a:p>
          </p:txBody>
        </p:sp>
        <p:sp>
          <p:nvSpPr>
            <p:cNvPr id="10273" name="Text Box 109"/>
            <p:cNvSpPr txBox="1">
              <a:spLocks noChangeAspect="1" noChangeArrowheads="1"/>
            </p:cNvSpPr>
            <p:nvPr/>
          </p:nvSpPr>
          <p:spPr bwMode="auto">
            <a:xfrm>
              <a:off x="714" y="2592"/>
              <a:ext cx="285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900" b="1" dirty="0">
                  <a:solidFill>
                    <a:srgbClr val="C00000"/>
                  </a:solidFill>
                  <a:latin typeface="Candara" pitchFamily="34" charset="0"/>
                </a:rPr>
                <a:t>SR </a:t>
              </a:r>
              <a:r>
                <a:rPr lang="en-US" sz="900" b="1" dirty="0" smtClean="0">
                  <a:solidFill>
                    <a:srgbClr val="C00000"/>
                  </a:solidFill>
                  <a:latin typeface="Candara" pitchFamily="34" charset="0"/>
                </a:rPr>
                <a:t>i</a:t>
              </a:r>
              <a:r>
                <a:rPr lang="en-US" sz="900" b="1" dirty="0">
                  <a:solidFill>
                    <a:srgbClr val="C00000"/>
                  </a:solidFill>
                  <a:latin typeface="Candara" pitchFamily="34" charset="0"/>
                </a:rPr>
                <a:t>m</a:t>
              </a:r>
              <a:r>
                <a:rPr lang="en-US" sz="900" b="1" dirty="0" smtClean="0">
                  <a:solidFill>
                    <a:srgbClr val="C00000"/>
                  </a:solidFill>
                  <a:latin typeface="Candara" pitchFamily="34" charset="0"/>
                </a:rPr>
                <a:t>pulse</a:t>
              </a:r>
              <a:endParaRPr lang="ru-RU" sz="9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10274" name="Freeform 110"/>
            <p:cNvSpPr>
              <a:spLocks noChangeAspect="1"/>
            </p:cNvSpPr>
            <p:nvPr/>
          </p:nvSpPr>
          <p:spPr bwMode="auto">
            <a:xfrm>
              <a:off x="1035" y="2776"/>
              <a:ext cx="299" cy="691"/>
            </a:xfrm>
            <a:custGeom>
              <a:avLst/>
              <a:gdLst>
                <a:gd name="T0" fmla="*/ 0 w 1077"/>
                <a:gd name="T1" fmla="*/ 0 h 3120"/>
                <a:gd name="T2" fmla="*/ 0 w 1077"/>
                <a:gd name="T3" fmla="*/ 0 h 3120"/>
                <a:gd name="T4" fmla="*/ 0 w 1077"/>
                <a:gd name="T5" fmla="*/ 0 h 3120"/>
                <a:gd name="T6" fmla="*/ 0 60000 65536"/>
                <a:gd name="T7" fmla="*/ 0 60000 65536"/>
                <a:gd name="T8" fmla="*/ 0 60000 65536"/>
                <a:gd name="T9" fmla="*/ 0 w 1077"/>
                <a:gd name="T10" fmla="*/ 0 h 3120"/>
                <a:gd name="T11" fmla="*/ 1077 w 1077"/>
                <a:gd name="T12" fmla="*/ 3120 h 3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7" h="3120">
                  <a:moveTo>
                    <a:pt x="1077" y="3120"/>
                  </a:moveTo>
                  <a:cubicBezTo>
                    <a:pt x="910" y="2893"/>
                    <a:pt x="132" y="2310"/>
                    <a:pt x="72" y="1755"/>
                  </a:cubicBezTo>
                  <a:cubicBezTo>
                    <a:pt x="0" y="1219"/>
                    <a:pt x="488" y="366"/>
                    <a:pt x="597" y="0"/>
                  </a:cubicBezTo>
                </a:path>
              </a:pathLst>
            </a:custGeom>
            <a:noFill/>
            <a:ln w="0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5" name="Freeform 111"/>
            <p:cNvSpPr>
              <a:spLocks noChangeAspect="1"/>
            </p:cNvSpPr>
            <p:nvPr/>
          </p:nvSpPr>
          <p:spPr bwMode="auto">
            <a:xfrm>
              <a:off x="1250" y="2890"/>
              <a:ext cx="377" cy="317"/>
            </a:xfrm>
            <a:custGeom>
              <a:avLst/>
              <a:gdLst>
                <a:gd name="T0" fmla="*/ 0 w 1427"/>
                <a:gd name="T1" fmla="*/ 0 h 1740"/>
                <a:gd name="T2" fmla="*/ 0 w 1427"/>
                <a:gd name="T3" fmla="*/ 0 h 1740"/>
                <a:gd name="T4" fmla="*/ 0 w 1427"/>
                <a:gd name="T5" fmla="*/ 0 h 1740"/>
                <a:gd name="T6" fmla="*/ 0 60000 65536"/>
                <a:gd name="T7" fmla="*/ 0 60000 65536"/>
                <a:gd name="T8" fmla="*/ 0 60000 65536"/>
                <a:gd name="T9" fmla="*/ 0 w 1427"/>
                <a:gd name="T10" fmla="*/ 0 h 1740"/>
                <a:gd name="T11" fmla="*/ 1427 w 1427"/>
                <a:gd name="T12" fmla="*/ 1740 h 1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7" h="1740">
                  <a:moveTo>
                    <a:pt x="1427" y="1740"/>
                  </a:moveTo>
                  <a:cubicBezTo>
                    <a:pt x="1225" y="1620"/>
                    <a:pt x="424" y="1310"/>
                    <a:pt x="212" y="1020"/>
                  </a:cubicBezTo>
                  <a:cubicBezTo>
                    <a:pt x="0" y="730"/>
                    <a:pt x="164" y="212"/>
                    <a:pt x="152" y="0"/>
                  </a:cubicBezTo>
                </a:path>
              </a:pathLst>
            </a:custGeom>
            <a:noFill/>
            <a:ln w="0" cap="flat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grpSp>
          <p:nvGrpSpPr>
            <p:cNvPr id="5" name="Group 112"/>
            <p:cNvGrpSpPr>
              <a:grpSpLocks noChangeAspect="1"/>
            </p:cNvGrpSpPr>
            <p:nvPr/>
          </p:nvGrpSpPr>
          <p:grpSpPr bwMode="auto">
            <a:xfrm>
              <a:off x="498" y="3666"/>
              <a:ext cx="1394" cy="152"/>
              <a:chOff x="3544" y="6129"/>
              <a:chExt cx="5498" cy="642"/>
            </a:xfrm>
          </p:grpSpPr>
          <p:sp>
            <p:nvSpPr>
              <p:cNvPr id="10280" name="Freeform 113"/>
              <p:cNvSpPr>
                <a:spLocks noChangeAspect="1"/>
              </p:cNvSpPr>
              <p:nvPr/>
            </p:nvSpPr>
            <p:spPr bwMode="auto">
              <a:xfrm>
                <a:off x="3544" y="6129"/>
                <a:ext cx="1859" cy="323"/>
              </a:xfrm>
              <a:custGeom>
                <a:avLst/>
                <a:gdLst>
                  <a:gd name="T0" fmla="*/ 0 w 3240"/>
                  <a:gd name="T1" fmla="*/ 0 h 1260"/>
                  <a:gd name="T2" fmla="*/ 11 w 3240"/>
                  <a:gd name="T3" fmla="*/ 0 h 1260"/>
                  <a:gd name="T4" fmla="*/ 22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1" name="Freeform 114"/>
              <p:cNvSpPr>
                <a:spLocks noChangeAspect="1"/>
              </p:cNvSpPr>
              <p:nvPr/>
            </p:nvSpPr>
            <p:spPr bwMode="auto">
              <a:xfrm>
                <a:off x="5400" y="6450"/>
                <a:ext cx="1788" cy="321"/>
              </a:xfrm>
              <a:custGeom>
                <a:avLst/>
                <a:gdLst>
                  <a:gd name="T0" fmla="*/ 15 w 3240"/>
                  <a:gd name="T1" fmla="*/ 0 h 1260"/>
                  <a:gd name="T2" fmla="*/ 8 w 3240"/>
                  <a:gd name="T3" fmla="*/ 0 h 1260"/>
                  <a:gd name="T4" fmla="*/ 0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3240" y="0"/>
                    </a:moveTo>
                    <a:cubicBezTo>
                      <a:pt x="2700" y="630"/>
                      <a:pt x="2160" y="1260"/>
                      <a:pt x="1620" y="1260"/>
                    </a:cubicBezTo>
                    <a:cubicBezTo>
                      <a:pt x="1080" y="1260"/>
                      <a:pt x="540" y="630"/>
                      <a:pt x="0" y="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  <p:sp>
            <p:nvSpPr>
              <p:cNvPr id="10282" name="Freeform 115"/>
              <p:cNvSpPr>
                <a:spLocks noChangeAspect="1"/>
              </p:cNvSpPr>
              <p:nvPr/>
            </p:nvSpPr>
            <p:spPr bwMode="auto">
              <a:xfrm>
                <a:off x="7183" y="6129"/>
                <a:ext cx="1859" cy="323"/>
              </a:xfrm>
              <a:custGeom>
                <a:avLst/>
                <a:gdLst>
                  <a:gd name="T0" fmla="*/ 0 w 3240"/>
                  <a:gd name="T1" fmla="*/ 0 h 1260"/>
                  <a:gd name="T2" fmla="*/ 11 w 3240"/>
                  <a:gd name="T3" fmla="*/ 0 h 1260"/>
                  <a:gd name="T4" fmla="*/ 22 w 3240"/>
                  <a:gd name="T5" fmla="*/ 0 h 1260"/>
                  <a:gd name="T6" fmla="*/ 0 60000 65536"/>
                  <a:gd name="T7" fmla="*/ 0 60000 65536"/>
                  <a:gd name="T8" fmla="*/ 0 60000 65536"/>
                  <a:gd name="T9" fmla="*/ 0 w 3240"/>
                  <a:gd name="T10" fmla="*/ 0 h 1260"/>
                  <a:gd name="T11" fmla="*/ 3240 w 3240"/>
                  <a:gd name="T12" fmla="*/ 1260 h 12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40" h="1260">
                    <a:moveTo>
                      <a:pt x="0" y="1260"/>
                    </a:moveTo>
                    <a:cubicBezTo>
                      <a:pt x="540" y="630"/>
                      <a:pt x="1080" y="0"/>
                      <a:pt x="1620" y="0"/>
                    </a:cubicBezTo>
                    <a:cubicBezTo>
                      <a:pt x="2160" y="0"/>
                      <a:pt x="2700" y="630"/>
                      <a:pt x="3240" y="1260"/>
                    </a:cubicBezTo>
                  </a:path>
                </a:pathLst>
              </a:custGeom>
              <a:noFill/>
              <a:ln w="158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 b="1">
                  <a:latin typeface="Candara" pitchFamily="34" charset="0"/>
                </a:endParaRPr>
              </a:p>
            </p:txBody>
          </p:sp>
        </p:grpSp>
        <p:sp>
          <p:nvSpPr>
            <p:cNvPr id="10277" name="Freeform 116"/>
            <p:cNvSpPr>
              <a:spLocks noChangeAspect="1"/>
            </p:cNvSpPr>
            <p:nvPr/>
          </p:nvSpPr>
          <p:spPr bwMode="auto">
            <a:xfrm>
              <a:off x="498" y="3555"/>
              <a:ext cx="474" cy="80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8" name="Freeform 117"/>
            <p:cNvSpPr>
              <a:spLocks noChangeAspect="1"/>
            </p:cNvSpPr>
            <p:nvPr/>
          </p:nvSpPr>
          <p:spPr bwMode="auto">
            <a:xfrm>
              <a:off x="972" y="3635"/>
              <a:ext cx="451" cy="77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3240" y="0"/>
                  </a:moveTo>
                  <a:cubicBezTo>
                    <a:pt x="2700" y="630"/>
                    <a:pt x="2160" y="1260"/>
                    <a:pt x="1620" y="1260"/>
                  </a:cubicBezTo>
                  <a:cubicBezTo>
                    <a:pt x="1080" y="1260"/>
                    <a:pt x="540" y="630"/>
                    <a:pt x="0" y="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  <p:sp>
          <p:nvSpPr>
            <p:cNvPr id="10279" name="Freeform 118"/>
            <p:cNvSpPr>
              <a:spLocks noChangeAspect="1"/>
            </p:cNvSpPr>
            <p:nvPr/>
          </p:nvSpPr>
          <p:spPr bwMode="auto">
            <a:xfrm>
              <a:off x="1423" y="3555"/>
              <a:ext cx="469" cy="80"/>
            </a:xfrm>
            <a:custGeom>
              <a:avLst/>
              <a:gdLst>
                <a:gd name="T0" fmla="*/ 0 w 3240"/>
                <a:gd name="T1" fmla="*/ 0 h 1260"/>
                <a:gd name="T2" fmla="*/ 0 w 3240"/>
                <a:gd name="T3" fmla="*/ 0 h 1260"/>
                <a:gd name="T4" fmla="*/ 0 w 3240"/>
                <a:gd name="T5" fmla="*/ 0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158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 b="1">
                <a:latin typeface="Candar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561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154892"/>
                </a:solidFill>
                <a:latin typeface="Candara" pitchFamily="34" charset="0"/>
              </a:rPr>
              <a:t>Ultrasound is probably one of the most convenient, simple and effective methods of influence on the solid. </a:t>
            </a:r>
          </a:p>
          <a:p>
            <a:pPr algn="ctr">
              <a:defRPr/>
            </a:pPr>
            <a:endParaRPr lang="en-US" sz="32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Control of X-Ray beam parameters could be reached by means of crystals </a:t>
            </a:r>
            <a:r>
              <a:rPr lang="en-US" sz="3200" b="1" dirty="0" smtClean="0">
                <a:solidFill>
                  <a:srgbClr val="154892"/>
                </a:solidFill>
                <a:latin typeface="Candara" pitchFamily="34" charset="0"/>
              </a:rPr>
              <a:t>subjected to ultrasonic vibrations</a:t>
            </a:r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.</a:t>
            </a:r>
          </a:p>
          <a:p>
            <a:pPr algn="ctr">
              <a:defRPr/>
            </a:pPr>
            <a:endParaRPr lang="en-US" sz="32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algn="ctr">
              <a:defRPr/>
            </a:pPr>
            <a:endParaRPr lang="en-US" sz="3200" b="1" dirty="0" smtClean="0">
              <a:solidFill>
                <a:srgbClr val="154892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en-US" sz="2800" b="1" i="1" dirty="0" smtClean="0">
                <a:solidFill>
                  <a:srgbClr val="154892"/>
                </a:solidFill>
                <a:latin typeface="Candara" pitchFamily="34" charset="0"/>
              </a:rPr>
              <a:t>There are a lot of works devoted to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sz="2800" b="1" i="1" dirty="0" smtClean="0">
                <a:solidFill>
                  <a:srgbClr val="154892"/>
                </a:solidFill>
                <a:latin typeface="Candara" pitchFamily="34" charset="0"/>
              </a:rPr>
              <a:t> ultrasonic interactions. But in the current report we are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discussing only </a:t>
            </a:r>
            <a:r>
              <a:rPr lang="en-US" sz="2800" b="1" i="1" dirty="0" err="1" smtClean="0">
                <a:solidFill>
                  <a:srgbClr val="C00000"/>
                </a:solidFill>
                <a:latin typeface="Candara" pitchFamily="34" charset="0"/>
              </a:rPr>
              <a:t>acousto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-optical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devices based on </a:t>
            </a:r>
            <a:r>
              <a:rPr lang="en-US" sz="2800" b="1" i="1" u="sng" dirty="0" smtClean="0">
                <a:solidFill>
                  <a:srgbClr val="C00000"/>
                </a:solidFill>
                <a:latin typeface="Candara" pitchFamily="34" charset="0"/>
              </a:rPr>
              <a:t>long wave </a:t>
            </a:r>
            <a:r>
              <a:rPr lang="en-US" sz="2800" b="1" i="1" u="sng" dirty="0" smtClean="0">
                <a:solidFill>
                  <a:srgbClr val="C00000"/>
                </a:solidFill>
                <a:latin typeface="Candara" pitchFamily="34" charset="0"/>
              </a:rPr>
              <a:t>ultrasound 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recently developed by our science-team .</a:t>
            </a:r>
            <a:r>
              <a:rPr lang="en-US" sz="2400" b="1" i="1" dirty="0" smtClean="0">
                <a:solidFill>
                  <a:srgbClr val="C00000"/>
                </a:solidFill>
                <a:latin typeface="Candara" pitchFamily="34" charset="0"/>
              </a:rPr>
              <a:t> </a:t>
            </a:r>
            <a:endParaRPr lang="en-US" b="1" i="1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131"/>
          <p:cNvGrpSpPr/>
          <p:nvPr/>
        </p:nvGrpSpPr>
        <p:grpSpPr>
          <a:xfrm>
            <a:off x="142844" y="838053"/>
            <a:ext cx="4143405" cy="5305591"/>
            <a:chOff x="142844" y="838053"/>
            <a:chExt cx="4143405" cy="5305591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142844" y="1000108"/>
              <a:ext cx="4143404" cy="5143536"/>
            </a:xfrm>
            <a:prstGeom prst="roundRect">
              <a:avLst>
                <a:gd name="adj" fmla="val 7507"/>
              </a:avLst>
            </a:prstGeom>
            <a:solidFill>
              <a:srgbClr val="154892">
                <a:alpha val="1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142845" y="838053"/>
              <a:ext cx="4143404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I. Longitudinal vibrations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364828" y="1658421"/>
              <a:ext cx="1550988" cy="1069975"/>
              <a:chOff x="3952" y="784"/>
              <a:chExt cx="1259" cy="920"/>
            </a:xfrm>
          </p:grpSpPr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4733" y="784"/>
                <a:ext cx="478" cy="560"/>
                <a:chOff x="742" y="2752"/>
                <a:chExt cx="478" cy="560"/>
              </a:xfrm>
            </p:grpSpPr>
            <p:sp>
              <p:nvSpPr>
                <p:cNvPr id="8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744" y="2752"/>
                  <a:ext cx="476" cy="365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8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748" y="2756"/>
                  <a:ext cx="472" cy="556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8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742" y="2756"/>
                  <a:ext cx="470" cy="193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4443" y="915"/>
                <a:ext cx="273" cy="789"/>
              </a:xfrm>
              <a:custGeom>
                <a:avLst/>
                <a:gdLst>
                  <a:gd name="T0" fmla="*/ 0 w 144"/>
                  <a:gd name="T1" fmla="*/ 1509 h 687"/>
                  <a:gd name="T2" fmla="*/ 0 w 144"/>
                  <a:gd name="T3" fmla="*/ 0 h 687"/>
                  <a:gd name="T4" fmla="*/ 6692 w 144"/>
                  <a:gd name="T5" fmla="*/ 0 h 687"/>
                  <a:gd name="T6" fmla="*/ 6692 w 144"/>
                  <a:gd name="T7" fmla="*/ 1571 h 687"/>
                  <a:gd name="T8" fmla="*/ 5581 w 144"/>
                  <a:gd name="T9" fmla="*/ 1544 h 687"/>
                  <a:gd name="T10" fmla="*/ 4730 w 144"/>
                  <a:gd name="T11" fmla="*/ 1578 h 687"/>
                  <a:gd name="T12" fmla="*/ 3361 w 144"/>
                  <a:gd name="T13" fmla="*/ 1534 h 687"/>
                  <a:gd name="T14" fmla="*/ 2495 w 144"/>
                  <a:gd name="T15" fmla="*/ 1571 h 687"/>
                  <a:gd name="T16" fmla="*/ 1538 w 144"/>
                  <a:gd name="T17" fmla="*/ 1548 h 687"/>
                  <a:gd name="T18" fmla="*/ 683 w 144"/>
                  <a:gd name="T19" fmla="*/ 1562 h 687"/>
                  <a:gd name="T20" fmla="*/ 0 w 144"/>
                  <a:gd name="T21" fmla="*/ 1509 h 6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687"/>
                  <a:gd name="T35" fmla="*/ 144 w 144"/>
                  <a:gd name="T36" fmla="*/ 687 h 6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687">
                    <a:moveTo>
                      <a:pt x="0" y="657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684"/>
                    </a:lnTo>
                    <a:lnTo>
                      <a:pt x="120" y="672"/>
                    </a:lnTo>
                    <a:lnTo>
                      <a:pt x="102" y="687"/>
                    </a:lnTo>
                    <a:lnTo>
                      <a:pt x="72" y="669"/>
                    </a:lnTo>
                    <a:lnTo>
                      <a:pt x="54" y="684"/>
                    </a:lnTo>
                    <a:lnTo>
                      <a:pt x="33" y="675"/>
                    </a:lnTo>
                    <a:lnTo>
                      <a:pt x="15" y="681"/>
                    </a:lnTo>
                    <a:lnTo>
                      <a:pt x="0" y="6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76767"/>
                  </a:gs>
                  <a:gs pos="50000">
                    <a:srgbClr val="C0C0C0"/>
                  </a:gs>
                  <a:gs pos="100000">
                    <a:srgbClr val="676767"/>
                  </a:gs>
                </a:gsLst>
                <a:lin ang="2700000" scaled="1"/>
              </a:gradFill>
              <a:ln w="381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8" name="Group 46"/>
              <p:cNvGrpSpPr>
                <a:grpSpLocks/>
              </p:cNvGrpSpPr>
              <p:nvPr/>
            </p:nvGrpSpPr>
            <p:grpSpPr bwMode="auto">
              <a:xfrm>
                <a:off x="4447" y="950"/>
                <a:ext cx="266" cy="612"/>
                <a:chOff x="4705" y="977"/>
                <a:chExt cx="233" cy="612"/>
              </a:xfrm>
            </p:grpSpPr>
            <p:sp>
              <p:nvSpPr>
                <p:cNvPr id="74" name="Line 47"/>
                <p:cNvSpPr>
                  <a:spLocks noChangeShapeType="1"/>
                </p:cNvSpPr>
                <p:nvPr/>
              </p:nvSpPr>
              <p:spPr bwMode="auto">
                <a:xfrm>
                  <a:off x="4705" y="1181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5" name="Line 48"/>
                <p:cNvSpPr>
                  <a:spLocks noChangeShapeType="1"/>
                </p:cNvSpPr>
                <p:nvPr/>
              </p:nvSpPr>
              <p:spPr bwMode="auto">
                <a:xfrm>
                  <a:off x="4705" y="1090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6" name="Line 49"/>
                <p:cNvSpPr>
                  <a:spLocks noChangeShapeType="1"/>
                </p:cNvSpPr>
                <p:nvPr/>
              </p:nvSpPr>
              <p:spPr bwMode="auto">
                <a:xfrm>
                  <a:off x="4705" y="1022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7" name="Line 50"/>
                <p:cNvSpPr>
                  <a:spLocks noChangeShapeType="1"/>
                </p:cNvSpPr>
                <p:nvPr/>
              </p:nvSpPr>
              <p:spPr bwMode="auto">
                <a:xfrm>
                  <a:off x="4705" y="977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8" name="Line 51"/>
                <p:cNvSpPr>
                  <a:spLocks noChangeShapeType="1"/>
                </p:cNvSpPr>
                <p:nvPr/>
              </p:nvSpPr>
              <p:spPr bwMode="auto">
                <a:xfrm>
                  <a:off x="4705" y="1294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9" name="Line 52"/>
                <p:cNvSpPr>
                  <a:spLocks noChangeShapeType="1"/>
                </p:cNvSpPr>
                <p:nvPr/>
              </p:nvSpPr>
              <p:spPr bwMode="auto">
                <a:xfrm>
                  <a:off x="4705" y="1430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80" name="Line 53"/>
                <p:cNvSpPr>
                  <a:spLocks noChangeShapeType="1"/>
                </p:cNvSpPr>
                <p:nvPr/>
              </p:nvSpPr>
              <p:spPr bwMode="auto">
                <a:xfrm>
                  <a:off x="4705" y="1589"/>
                  <a:ext cx="233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3952" y="795"/>
                <a:ext cx="484" cy="561"/>
                <a:chOff x="84" y="2768"/>
                <a:chExt cx="484" cy="561"/>
              </a:xfrm>
            </p:grpSpPr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>
                  <a:off x="84" y="2768"/>
                  <a:ext cx="476" cy="365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2" name="Line 56"/>
                <p:cNvSpPr>
                  <a:spLocks noChangeShapeType="1"/>
                </p:cNvSpPr>
                <p:nvPr/>
              </p:nvSpPr>
              <p:spPr bwMode="auto">
                <a:xfrm>
                  <a:off x="84" y="2772"/>
                  <a:ext cx="464" cy="557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3" name="Line 57"/>
                <p:cNvSpPr>
                  <a:spLocks noChangeShapeType="1"/>
                </p:cNvSpPr>
                <p:nvPr/>
              </p:nvSpPr>
              <p:spPr bwMode="auto">
                <a:xfrm>
                  <a:off x="92" y="2772"/>
                  <a:ext cx="476" cy="193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</p:grpSp>
        <p:grpSp>
          <p:nvGrpSpPr>
            <p:cNvPr id="10" name="Группа 83"/>
            <p:cNvGrpSpPr/>
            <p:nvPr/>
          </p:nvGrpSpPr>
          <p:grpSpPr>
            <a:xfrm>
              <a:off x="234578" y="4780740"/>
              <a:ext cx="3689350" cy="1084263"/>
              <a:chOff x="5075238" y="5461000"/>
              <a:chExt cx="3689350" cy="1084263"/>
            </a:xfrm>
          </p:grpSpPr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>
                <a:off x="7866063" y="6323081"/>
                <a:ext cx="95250" cy="222252"/>
                <a:chOff x="11595" y="13207"/>
                <a:chExt cx="165" cy="391"/>
              </a:xfrm>
            </p:grpSpPr>
            <p:sp>
              <p:nvSpPr>
                <p:cNvPr id="105" name="Oval 74"/>
                <p:cNvSpPr>
                  <a:spLocks noChangeArrowheads="1"/>
                </p:cNvSpPr>
                <p:nvPr/>
              </p:nvSpPr>
              <p:spPr bwMode="auto">
                <a:xfrm>
                  <a:off x="11595" y="13517"/>
                  <a:ext cx="165" cy="81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6" name="Freeform 75"/>
                <p:cNvSpPr>
                  <a:spLocks/>
                </p:cNvSpPr>
                <p:nvPr/>
              </p:nvSpPr>
              <p:spPr bwMode="auto">
                <a:xfrm>
                  <a:off x="11595" y="13207"/>
                  <a:ext cx="165" cy="345"/>
                </a:xfrm>
                <a:custGeom>
                  <a:avLst/>
                  <a:gdLst>
                    <a:gd name="T0" fmla="*/ 0 w 278"/>
                    <a:gd name="T1" fmla="*/ 12 h 676"/>
                    <a:gd name="T2" fmla="*/ 1 w 278"/>
                    <a:gd name="T3" fmla="*/ 3 h 676"/>
                    <a:gd name="T4" fmla="*/ 5 w 278"/>
                    <a:gd name="T5" fmla="*/ 1 h 676"/>
                    <a:gd name="T6" fmla="*/ 11 w 278"/>
                    <a:gd name="T7" fmla="*/ 3 h 676"/>
                    <a:gd name="T8" fmla="*/ 12 w 278"/>
                    <a:gd name="T9" fmla="*/ 12 h 6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8"/>
                    <a:gd name="T16" fmla="*/ 0 h 676"/>
                    <a:gd name="T17" fmla="*/ 278 w 278"/>
                    <a:gd name="T18" fmla="*/ 676 h 6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8" h="676">
                      <a:moveTo>
                        <a:pt x="0" y="668"/>
                      </a:moveTo>
                      <a:cubicBezTo>
                        <a:pt x="4" y="584"/>
                        <a:pt x="2" y="277"/>
                        <a:pt x="23" y="166"/>
                      </a:cubicBezTo>
                      <a:cubicBezTo>
                        <a:pt x="44" y="55"/>
                        <a:pt x="92" y="2"/>
                        <a:pt x="128" y="1"/>
                      </a:cubicBezTo>
                      <a:cubicBezTo>
                        <a:pt x="164" y="0"/>
                        <a:pt x="215" y="46"/>
                        <a:pt x="240" y="158"/>
                      </a:cubicBezTo>
                      <a:cubicBezTo>
                        <a:pt x="265" y="270"/>
                        <a:pt x="270" y="568"/>
                        <a:pt x="278" y="676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86" name="AutoShape 76"/>
              <p:cNvSpPr>
                <a:spLocks noChangeArrowheads="1"/>
              </p:cNvSpPr>
              <p:nvPr/>
            </p:nvSpPr>
            <p:spPr bwMode="auto">
              <a:xfrm>
                <a:off x="5972175" y="5648325"/>
                <a:ext cx="1193800" cy="642938"/>
              </a:xfrm>
              <a:prstGeom prst="cube">
                <a:avLst>
                  <a:gd name="adj" fmla="val 6278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87" name="Rectangle 77"/>
              <p:cNvSpPr>
                <a:spLocks noChangeArrowheads="1"/>
              </p:cNvSpPr>
              <p:nvPr/>
            </p:nvSpPr>
            <p:spPr bwMode="auto">
              <a:xfrm>
                <a:off x="5999163" y="5713413"/>
                <a:ext cx="1101725" cy="55562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88" name="Line 78"/>
              <p:cNvSpPr>
                <a:spLocks noChangeShapeType="1"/>
              </p:cNvSpPr>
              <p:nvPr/>
            </p:nvSpPr>
            <p:spPr bwMode="auto">
              <a:xfrm>
                <a:off x="5973763" y="5688013"/>
                <a:ext cx="1158875" cy="598487"/>
              </a:xfrm>
              <a:prstGeom prst="line">
                <a:avLst/>
              </a:prstGeom>
              <a:noFill/>
              <a:ln w="3175">
                <a:solidFill>
                  <a:srgbClr val="80808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89" name="Line 79"/>
              <p:cNvSpPr>
                <a:spLocks noChangeShapeType="1"/>
              </p:cNvSpPr>
              <p:nvPr/>
            </p:nvSpPr>
            <p:spPr bwMode="auto">
              <a:xfrm flipH="1">
                <a:off x="5972175" y="5692775"/>
                <a:ext cx="1155700" cy="592138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12" name="Group 80"/>
              <p:cNvGrpSpPr>
                <a:grpSpLocks/>
              </p:cNvGrpSpPr>
              <p:nvPr/>
            </p:nvGrpSpPr>
            <p:grpSpPr bwMode="auto">
              <a:xfrm>
                <a:off x="6459538" y="5978525"/>
                <a:ext cx="107950" cy="115888"/>
                <a:chOff x="8490" y="13728"/>
                <a:chExt cx="453" cy="470"/>
              </a:xfrm>
            </p:grpSpPr>
            <p:sp>
              <p:nvSpPr>
                <p:cNvPr id="103" name="Freeform 81"/>
                <p:cNvSpPr>
                  <a:spLocks/>
                </p:cNvSpPr>
                <p:nvPr/>
              </p:nvSpPr>
              <p:spPr bwMode="auto">
                <a:xfrm>
                  <a:off x="8550" y="13728"/>
                  <a:ext cx="393" cy="418"/>
                </a:xfrm>
                <a:custGeom>
                  <a:avLst/>
                  <a:gdLst>
                    <a:gd name="T0" fmla="*/ 0 w 393"/>
                    <a:gd name="T1" fmla="*/ 223 h 418"/>
                    <a:gd name="T2" fmla="*/ 204 w 393"/>
                    <a:gd name="T3" fmla="*/ 35 h 418"/>
                    <a:gd name="T4" fmla="*/ 338 w 393"/>
                    <a:gd name="T5" fmla="*/ 20 h 418"/>
                    <a:gd name="T6" fmla="*/ 360 w 393"/>
                    <a:gd name="T7" fmla="*/ 155 h 418"/>
                    <a:gd name="T8" fmla="*/ 188 w 393"/>
                    <a:gd name="T9" fmla="*/ 418 h 4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418"/>
                    <a:gd name="T17" fmla="*/ 393 w 393"/>
                    <a:gd name="T18" fmla="*/ 418 h 4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418">
                      <a:moveTo>
                        <a:pt x="0" y="223"/>
                      </a:moveTo>
                      <a:lnTo>
                        <a:pt x="204" y="35"/>
                      </a:lnTo>
                      <a:cubicBezTo>
                        <a:pt x="260" y="1"/>
                        <a:pt x="312" y="0"/>
                        <a:pt x="338" y="20"/>
                      </a:cubicBezTo>
                      <a:cubicBezTo>
                        <a:pt x="364" y="40"/>
                        <a:pt x="393" y="86"/>
                        <a:pt x="360" y="155"/>
                      </a:cubicBezTo>
                      <a:lnTo>
                        <a:pt x="188" y="418"/>
                      </a:lnTo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4" name="Oval 82"/>
                <p:cNvSpPr>
                  <a:spLocks noChangeArrowheads="1"/>
                </p:cNvSpPr>
                <p:nvPr/>
              </p:nvSpPr>
              <p:spPr bwMode="auto">
                <a:xfrm>
                  <a:off x="8490" y="13928"/>
                  <a:ext cx="278" cy="2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91" name="AutoShape 83"/>
              <p:cNvSpPr>
                <a:spLocks noChangeArrowheads="1"/>
              </p:cNvSpPr>
              <p:nvPr/>
            </p:nvSpPr>
            <p:spPr bwMode="auto">
              <a:xfrm>
                <a:off x="7124700" y="5627688"/>
                <a:ext cx="1639888" cy="687387"/>
              </a:xfrm>
              <a:prstGeom prst="cube">
                <a:avLst>
                  <a:gd name="adj" fmla="val 6278"/>
                </a:avLst>
              </a:prstGeom>
              <a:gradFill rotWithShape="1">
                <a:gsLst>
                  <a:gs pos="0">
                    <a:srgbClr val="A9A9A9"/>
                  </a:gs>
                  <a:gs pos="50000">
                    <a:srgbClr val="FFFFFF"/>
                  </a:gs>
                  <a:gs pos="100000">
                    <a:srgbClr val="A9A9A9"/>
                  </a:gs>
                </a:gsLst>
                <a:lin ang="18900000" scaled="1"/>
              </a:gra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13" name="Group 84"/>
              <p:cNvGrpSpPr>
                <a:grpSpLocks/>
              </p:cNvGrpSpPr>
              <p:nvPr/>
            </p:nvGrpSpPr>
            <p:grpSpPr bwMode="auto">
              <a:xfrm flipV="1">
                <a:off x="7881938" y="5461019"/>
                <a:ext cx="76200" cy="190499"/>
                <a:chOff x="11655" y="13747"/>
                <a:chExt cx="285" cy="766"/>
              </a:xfrm>
            </p:grpSpPr>
            <p:sp>
              <p:nvSpPr>
                <p:cNvPr id="101" name="Freeform 85"/>
                <p:cNvSpPr>
                  <a:spLocks/>
                </p:cNvSpPr>
                <p:nvPr/>
              </p:nvSpPr>
              <p:spPr bwMode="auto">
                <a:xfrm>
                  <a:off x="11655" y="13747"/>
                  <a:ext cx="285" cy="676"/>
                </a:xfrm>
                <a:custGeom>
                  <a:avLst/>
                  <a:gdLst>
                    <a:gd name="T0" fmla="*/ 0 w 278"/>
                    <a:gd name="T1" fmla="*/ 668 h 676"/>
                    <a:gd name="T2" fmla="*/ 29 w 278"/>
                    <a:gd name="T3" fmla="*/ 166 h 676"/>
                    <a:gd name="T4" fmla="*/ 148 w 278"/>
                    <a:gd name="T5" fmla="*/ 1 h 676"/>
                    <a:gd name="T6" fmla="*/ 278 w 278"/>
                    <a:gd name="T7" fmla="*/ 158 h 676"/>
                    <a:gd name="T8" fmla="*/ 323 w 278"/>
                    <a:gd name="T9" fmla="*/ 676 h 6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8"/>
                    <a:gd name="T16" fmla="*/ 0 h 676"/>
                    <a:gd name="T17" fmla="*/ 278 w 278"/>
                    <a:gd name="T18" fmla="*/ 676 h 6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8" h="676">
                      <a:moveTo>
                        <a:pt x="0" y="668"/>
                      </a:moveTo>
                      <a:cubicBezTo>
                        <a:pt x="4" y="584"/>
                        <a:pt x="2" y="277"/>
                        <a:pt x="23" y="166"/>
                      </a:cubicBezTo>
                      <a:cubicBezTo>
                        <a:pt x="44" y="55"/>
                        <a:pt x="92" y="2"/>
                        <a:pt x="128" y="1"/>
                      </a:cubicBezTo>
                      <a:cubicBezTo>
                        <a:pt x="164" y="0"/>
                        <a:pt x="215" y="46"/>
                        <a:pt x="240" y="158"/>
                      </a:cubicBezTo>
                      <a:cubicBezTo>
                        <a:pt x="265" y="270"/>
                        <a:pt x="270" y="568"/>
                        <a:pt x="278" y="676"/>
                      </a:cubicBezTo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02" name="Oval 86"/>
                <p:cNvSpPr>
                  <a:spLocks noChangeArrowheads="1"/>
                </p:cNvSpPr>
                <p:nvPr/>
              </p:nvSpPr>
              <p:spPr bwMode="auto">
                <a:xfrm>
                  <a:off x="11655" y="14355"/>
                  <a:ext cx="285" cy="1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93" name="Text Box 87"/>
              <p:cNvSpPr txBox="1">
                <a:spLocks noChangeArrowheads="1"/>
              </p:cNvSpPr>
              <p:nvPr/>
            </p:nvSpPr>
            <p:spPr bwMode="auto">
              <a:xfrm>
                <a:off x="5964238" y="5784850"/>
                <a:ext cx="1198562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defRPr/>
                </a:pPr>
                <a:r>
                  <a:rPr lang="en-US" sz="1200" b="1" dirty="0" err="1" smtClean="0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rPr>
                  <a:t>Piezocrystal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94" name="Text Box 88"/>
              <p:cNvSpPr txBox="1">
                <a:spLocks noChangeArrowheads="1"/>
              </p:cNvSpPr>
              <p:nvPr/>
            </p:nvSpPr>
            <p:spPr bwMode="auto">
              <a:xfrm>
                <a:off x="7205663" y="5781675"/>
                <a:ext cx="1392237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rPr>
                  <a:t>X-Ray optic crystal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5324475" y="5611813"/>
                <a:ext cx="1138238" cy="823912"/>
              </a:xfrm>
              <a:custGeom>
                <a:avLst/>
                <a:gdLst>
                  <a:gd name="T0" fmla="*/ 2147483647 w 699"/>
                  <a:gd name="T1" fmla="*/ 2147483647 h 519"/>
                  <a:gd name="T2" fmla="*/ 2147483647 w 699"/>
                  <a:gd name="T3" fmla="*/ 2147483647 h 519"/>
                  <a:gd name="T4" fmla="*/ 2147483647 w 699"/>
                  <a:gd name="T5" fmla="*/ 2147483647 h 519"/>
                  <a:gd name="T6" fmla="*/ 2147483647 w 699"/>
                  <a:gd name="T7" fmla="*/ 0 h 519"/>
                  <a:gd name="T8" fmla="*/ 2147483647 w 699"/>
                  <a:gd name="T9" fmla="*/ 2147483647 h 519"/>
                  <a:gd name="T10" fmla="*/ 2147483647 w 699"/>
                  <a:gd name="T11" fmla="*/ 2147483647 h 519"/>
                  <a:gd name="T12" fmla="*/ 2147483647 w 699"/>
                  <a:gd name="T13" fmla="*/ 2147483647 h 519"/>
                  <a:gd name="T14" fmla="*/ 2147483647 w 699"/>
                  <a:gd name="T15" fmla="*/ 2147483647 h 519"/>
                  <a:gd name="T16" fmla="*/ 2147483647 w 699"/>
                  <a:gd name="T17" fmla="*/ 2147483647 h 519"/>
                  <a:gd name="T18" fmla="*/ 2147483647 w 699"/>
                  <a:gd name="T19" fmla="*/ 2147483647 h 519"/>
                  <a:gd name="T20" fmla="*/ 2147483647 w 699"/>
                  <a:gd name="T21" fmla="*/ 2147483647 h 519"/>
                  <a:gd name="T22" fmla="*/ 2147483647 w 699"/>
                  <a:gd name="T23" fmla="*/ 2147483647 h 519"/>
                  <a:gd name="T24" fmla="*/ 2147483647 w 699"/>
                  <a:gd name="T25" fmla="*/ 2147483647 h 519"/>
                  <a:gd name="T26" fmla="*/ 2147483647 w 699"/>
                  <a:gd name="T27" fmla="*/ 2147483647 h 5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9"/>
                  <a:gd name="T43" fmla="*/ 0 h 519"/>
                  <a:gd name="T44" fmla="*/ 699 w 699"/>
                  <a:gd name="T45" fmla="*/ 519 h 5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9" h="519">
                    <a:moveTo>
                      <a:pt x="390" y="71"/>
                    </a:moveTo>
                    <a:cubicBezTo>
                      <a:pt x="374" y="71"/>
                      <a:pt x="312" y="78"/>
                      <a:pt x="285" y="70"/>
                    </a:cubicBezTo>
                    <a:cubicBezTo>
                      <a:pt x="258" y="62"/>
                      <a:pt x="248" y="35"/>
                      <a:pt x="227" y="23"/>
                    </a:cubicBezTo>
                    <a:cubicBezTo>
                      <a:pt x="207" y="11"/>
                      <a:pt x="189" y="0"/>
                      <a:pt x="163" y="0"/>
                    </a:cubicBezTo>
                    <a:cubicBezTo>
                      <a:pt x="137" y="0"/>
                      <a:pt x="97" y="0"/>
                      <a:pt x="71" y="23"/>
                    </a:cubicBezTo>
                    <a:cubicBezTo>
                      <a:pt x="44" y="46"/>
                      <a:pt x="14" y="95"/>
                      <a:pt x="7" y="140"/>
                    </a:cubicBezTo>
                    <a:cubicBezTo>
                      <a:pt x="0" y="186"/>
                      <a:pt x="20" y="246"/>
                      <a:pt x="30" y="298"/>
                    </a:cubicBezTo>
                    <a:cubicBezTo>
                      <a:pt x="39" y="349"/>
                      <a:pt x="50" y="413"/>
                      <a:pt x="65" y="449"/>
                    </a:cubicBezTo>
                    <a:cubicBezTo>
                      <a:pt x="80" y="485"/>
                      <a:pt x="92" y="507"/>
                      <a:pt x="123" y="513"/>
                    </a:cubicBezTo>
                    <a:cubicBezTo>
                      <a:pt x="154" y="519"/>
                      <a:pt x="212" y="500"/>
                      <a:pt x="249" y="484"/>
                    </a:cubicBezTo>
                    <a:cubicBezTo>
                      <a:pt x="287" y="467"/>
                      <a:pt x="314" y="433"/>
                      <a:pt x="347" y="413"/>
                    </a:cubicBezTo>
                    <a:cubicBezTo>
                      <a:pt x="381" y="393"/>
                      <a:pt x="413" y="386"/>
                      <a:pt x="451" y="367"/>
                    </a:cubicBezTo>
                    <a:cubicBezTo>
                      <a:pt x="490" y="348"/>
                      <a:pt x="538" y="312"/>
                      <a:pt x="579" y="297"/>
                    </a:cubicBezTo>
                    <a:cubicBezTo>
                      <a:pt x="620" y="281"/>
                      <a:pt x="674" y="279"/>
                      <a:pt x="699" y="274"/>
                    </a:cubicBez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14" name="Group 90"/>
              <p:cNvGrpSpPr>
                <a:grpSpLocks/>
              </p:cNvGrpSpPr>
              <p:nvPr/>
            </p:nvGrpSpPr>
            <p:grpSpPr bwMode="auto">
              <a:xfrm>
                <a:off x="5075238" y="5695950"/>
                <a:ext cx="738187" cy="682625"/>
                <a:chOff x="3573" y="3991"/>
                <a:chExt cx="465" cy="430"/>
              </a:xfrm>
            </p:grpSpPr>
            <p:sp>
              <p:nvSpPr>
                <p:cNvPr id="97" name="Oval 91"/>
                <p:cNvSpPr>
                  <a:spLocks noChangeArrowheads="1"/>
                </p:cNvSpPr>
                <p:nvPr/>
              </p:nvSpPr>
              <p:spPr bwMode="auto">
                <a:xfrm>
                  <a:off x="3573" y="3991"/>
                  <a:ext cx="465" cy="430"/>
                </a:xfrm>
                <a:prstGeom prst="ellipse">
                  <a:avLst/>
                </a:prstGeom>
                <a:solidFill>
                  <a:srgbClr val="C0C0C0"/>
                </a:solidFill>
                <a:ln w="381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15" name="Group 92"/>
                <p:cNvGrpSpPr>
                  <a:grpSpLocks/>
                </p:cNvGrpSpPr>
                <p:nvPr/>
              </p:nvGrpSpPr>
              <p:grpSpPr bwMode="auto">
                <a:xfrm>
                  <a:off x="3664" y="4147"/>
                  <a:ext cx="282" cy="106"/>
                  <a:chOff x="3042" y="3564"/>
                  <a:chExt cx="539" cy="263"/>
                </a:xfrm>
              </p:grpSpPr>
              <p:sp>
                <p:nvSpPr>
                  <p:cNvPr id="99" name="Freeform 93"/>
                  <p:cNvSpPr>
                    <a:spLocks/>
                  </p:cNvSpPr>
                  <p:nvPr/>
                </p:nvSpPr>
                <p:spPr bwMode="auto">
                  <a:xfrm>
                    <a:off x="3042" y="3564"/>
                    <a:ext cx="275" cy="132"/>
                  </a:xfrm>
                  <a:custGeom>
                    <a:avLst/>
                    <a:gdLst>
                      <a:gd name="T0" fmla="*/ 0 w 3240"/>
                      <a:gd name="T1" fmla="*/ 0 h 1260"/>
                      <a:gd name="T2" fmla="*/ 0 w 3240"/>
                      <a:gd name="T3" fmla="*/ 0 h 1260"/>
                      <a:gd name="T4" fmla="*/ 0 w 3240"/>
                      <a:gd name="T5" fmla="*/ 0 h 1260"/>
                      <a:gd name="T6" fmla="*/ 0 60000 65536"/>
                      <a:gd name="T7" fmla="*/ 0 60000 65536"/>
                      <a:gd name="T8" fmla="*/ 0 60000 65536"/>
                      <a:gd name="T9" fmla="*/ 0 w 3240"/>
                      <a:gd name="T10" fmla="*/ 0 h 1260"/>
                      <a:gd name="T11" fmla="*/ 3240 w 3240"/>
                      <a:gd name="T12" fmla="*/ 1260 h 12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0" h="1260">
                        <a:moveTo>
                          <a:pt x="0" y="1260"/>
                        </a:moveTo>
                        <a:cubicBezTo>
                          <a:pt x="540" y="630"/>
                          <a:pt x="1080" y="0"/>
                          <a:pt x="1620" y="0"/>
                        </a:cubicBezTo>
                        <a:cubicBezTo>
                          <a:pt x="2160" y="0"/>
                          <a:pt x="2700" y="630"/>
                          <a:pt x="3240" y="126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00" name="Freeform 94"/>
                  <p:cNvSpPr>
                    <a:spLocks/>
                  </p:cNvSpPr>
                  <p:nvPr/>
                </p:nvSpPr>
                <p:spPr bwMode="auto">
                  <a:xfrm>
                    <a:off x="3317" y="3696"/>
                    <a:ext cx="264" cy="131"/>
                  </a:xfrm>
                  <a:custGeom>
                    <a:avLst/>
                    <a:gdLst>
                      <a:gd name="T0" fmla="*/ 0 w 3240"/>
                      <a:gd name="T1" fmla="*/ 0 h 1260"/>
                      <a:gd name="T2" fmla="*/ 0 w 3240"/>
                      <a:gd name="T3" fmla="*/ 0 h 1260"/>
                      <a:gd name="T4" fmla="*/ 0 w 3240"/>
                      <a:gd name="T5" fmla="*/ 0 h 1260"/>
                      <a:gd name="T6" fmla="*/ 0 60000 65536"/>
                      <a:gd name="T7" fmla="*/ 0 60000 65536"/>
                      <a:gd name="T8" fmla="*/ 0 60000 65536"/>
                      <a:gd name="T9" fmla="*/ 0 w 3240"/>
                      <a:gd name="T10" fmla="*/ 0 h 1260"/>
                      <a:gd name="T11" fmla="*/ 3240 w 3240"/>
                      <a:gd name="T12" fmla="*/ 1260 h 12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0" h="1260">
                        <a:moveTo>
                          <a:pt x="3240" y="0"/>
                        </a:moveTo>
                        <a:cubicBezTo>
                          <a:pt x="2700" y="630"/>
                          <a:pt x="2160" y="1260"/>
                          <a:pt x="1620" y="1260"/>
                        </a:cubicBezTo>
                        <a:cubicBezTo>
                          <a:pt x="1080" y="1260"/>
                          <a:pt x="540" y="630"/>
                          <a:pt x="0" y="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</p:grpSp>
          </p:grpSp>
        </p:grpSp>
        <p:grpSp>
          <p:nvGrpSpPr>
            <p:cNvPr id="17" name="Группа 111"/>
            <p:cNvGrpSpPr/>
            <p:nvPr/>
          </p:nvGrpSpPr>
          <p:grpSpPr>
            <a:xfrm>
              <a:off x="669305" y="3048702"/>
              <a:ext cx="2822575" cy="1247775"/>
              <a:chOff x="5643570" y="3357562"/>
              <a:chExt cx="2822575" cy="1247775"/>
            </a:xfrm>
          </p:grpSpPr>
          <p:grpSp>
            <p:nvGrpSpPr>
              <p:cNvPr id="18" name="Group 58"/>
              <p:cNvGrpSpPr>
                <a:grpSpLocks/>
              </p:cNvGrpSpPr>
              <p:nvPr/>
            </p:nvGrpSpPr>
            <p:grpSpPr bwMode="auto">
              <a:xfrm>
                <a:off x="5643570" y="3357567"/>
                <a:ext cx="2822575" cy="1301752"/>
                <a:chOff x="3446" y="2086"/>
                <a:chExt cx="1778" cy="820"/>
              </a:xfrm>
            </p:grpSpPr>
            <p:sp>
              <p:nvSpPr>
                <p:cNvPr id="115" name="AutoShape 59"/>
                <p:cNvSpPr>
                  <a:spLocks noChangeArrowheads="1"/>
                </p:cNvSpPr>
                <p:nvPr/>
              </p:nvSpPr>
              <p:spPr bwMode="auto">
                <a:xfrm>
                  <a:off x="4054" y="2213"/>
                  <a:ext cx="1170" cy="522"/>
                </a:xfrm>
                <a:prstGeom prst="cube">
                  <a:avLst>
                    <a:gd name="adj" fmla="val 6278"/>
                  </a:avLst>
                </a:prstGeom>
                <a:gradFill rotWithShape="1">
                  <a:gsLst>
                    <a:gs pos="0">
                      <a:srgbClr val="A9A9A9"/>
                    </a:gs>
                    <a:gs pos="50000">
                      <a:srgbClr val="FFFFFF"/>
                    </a:gs>
                    <a:gs pos="100000">
                      <a:srgbClr val="A9A9A9"/>
                    </a:gs>
                  </a:gsLst>
                  <a:lin ang="18900000" scaled="1"/>
                </a:gra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16" name="Freeform 60"/>
                <p:cNvSpPr>
                  <a:spLocks/>
                </p:cNvSpPr>
                <p:nvPr/>
              </p:nvSpPr>
              <p:spPr bwMode="auto">
                <a:xfrm>
                  <a:off x="3632" y="2223"/>
                  <a:ext cx="523" cy="604"/>
                </a:xfrm>
                <a:custGeom>
                  <a:avLst/>
                  <a:gdLst>
                    <a:gd name="T0" fmla="*/ 415 w 523"/>
                    <a:gd name="T1" fmla="*/ 95 h 604"/>
                    <a:gd name="T2" fmla="*/ 334 w 523"/>
                    <a:gd name="T3" fmla="*/ 81 h 604"/>
                    <a:gd name="T4" fmla="*/ 266 w 523"/>
                    <a:gd name="T5" fmla="*/ 27 h 604"/>
                    <a:gd name="T6" fmla="*/ 191 w 523"/>
                    <a:gd name="T7" fmla="*/ 0 h 604"/>
                    <a:gd name="T8" fmla="*/ 83 w 523"/>
                    <a:gd name="T9" fmla="*/ 27 h 604"/>
                    <a:gd name="T10" fmla="*/ 8 w 523"/>
                    <a:gd name="T11" fmla="*/ 163 h 604"/>
                    <a:gd name="T12" fmla="*/ 35 w 523"/>
                    <a:gd name="T13" fmla="*/ 346 h 604"/>
                    <a:gd name="T14" fmla="*/ 76 w 523"/>
                    <a:gd name="T15" fmla="*/ 522 h 604"/>
                    <a:gd name="T16" fmla="*/ 144 w 523"/>
                    <a:gd name="T17" fmla="*/ 596 h 604"/>
                    <a:gd name="T18" fmla="*/ 286 w 523"/>
                    <a:gd name="T19" fmla="*/ 569 h 604"/>
                    <a:gd name="T20" fmla="*/ 361 w 523"/>
                    <a:gd name="T21" fmla="*/ 468 h 604"/>
                    <a:gd name="T22" fmla="*/ 462 w 523"/>
                    <a:gd name="T23" fmla="*/ 359 h 604"/>
                    <a:gd name="T24" fmla="*/ 523 w 523"/>
                    <a:gd name="T25" fmla="*/ 285 h 60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3"/>
                    <a:gd name="T40" fmla="*/ 0 h 604"/>
                    <a:gd name="T41" fmla="*/ 523 w 523"/>
                    <a:gd name="T42" fmla="*/ 604 h 60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3" h="604">
                      <a:moveTo>
                        <a:pt x="415" y="95"/>
                      </a:moveTo>
                      <a:cubicBezTo>
                        <a:pt x="387" y="93"/>
                        <a:pt x="359" y="92"/>
                        <a:pt x="334" y="81"/>
                      </a:cubicBezTo>
                      <a:cubicBezTo>
                        <a:pt x="309" y="70"/>
                        <a:pt x="290" y="41"/>
                        <a:pt x="266" y="27"/>
                      </a:cubicBezTo>
                      <a:cubicBezTo>
                        <a:pt x="242" y="13"/>
                        <a:pt x="221" y="0"/>
                        <a:pt x="191" y="0"/>
                      </a:cubicBezTo>
                      <a:cubicBezTo>
                        <a:pt x="161" y="0"/>
                        <a:pt x="114" y="0"/>
                        <a:pt x="83" y="27"/>
                      </a:cubicBezTo>
                      <a:cubicBezTo>
                        <a:pt x="52" y="54"/>
                        <a:pt x="16" y="110"/>
                        <a:pt x="8" y="163"/>
                      </a:cubicBezTo>
                      <a:cubicBezTo>
                        <a:pt x="0" y="216"/>
                        <a:pt x="24" y="286"/>
                        <a:pt x="35" y="346"/>
                      </a:cubicBezTo>
                      <a:cubicBezTo>
                        <a:pt x="46" y="406"/>
                        <a:pt x="58" y="480"/>
                        <a:pt x="76" y="522"/>
                      </a:cubicBezTo>
                      <a:cubicBezTo>
                        <a:pt x="94" y="564"/>
                        <a:pt x="109" y="588"/>
                        <a:pt x="144" y="596"/>
                      </a:cubicBezTo>
                      <a:cubicBezTo>
                        <a:pt x="179" y="604"/>
                        <a:pt x="250" y="590"/>
                        <a:pt x="286" y="569"/>
                      </a:cubicBezTo>
                      <a:cubicBezTo>
                        <a:pt x="322" y="548"/>
                        <a:pt x="332" y="503"/>
                        <a:pt x="361" y="468"/>
                      </a:cubicBezTo>
                      <a:cubicBezTo>
                        <a:pt x="390" y="433"/>
                        <a:pt x="435" y="389"/>
                        <a:pt x="462" y="359"/>
                      </a:cubicBezTo>
                      <a:cubicBezTo>
                        <a:pt x="489" y="329"/>
                        <a:pt x="506" y="307"/>
                        <a:pt x="523" y="285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oval" w="sm" len="sm"/>
                </a:ln>
              </p:spPr>
              <p:txBody>
                <a:bodyPr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19" name="Group 61"/>
                <p:cNvGrpSpPr>
                  <a:grpSpLocks/>
                </p:cNvGrpSpPr>
                <p:nvPr/>
              </p:nvGrpSpPr>
              <p:grpSpPr bwMode="auto">
                <a:xfrm>
                  <a:off x="4593" y="2761"/>
                  <a:ext cx="53" cy="145"/>
                  <a:chOff x="11595" y="13207"/>
                  <a:chExt cx="165" cy="391"/>
                </a:xfrm>
              </p:grpSpPr>
              <p:sp>
                <p:nvSpPr>
                  <p:cNvPr id="127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1595" y="13517"/>
                    <a:ext cx="165" cy="81"/>
                  </a:xfrm>
                  <a:prstGeom prst="ellipse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28" name="Freeform 63"/>
                  <p:cNvSpPr>
                    <a:spLocks/>
                  </p:cNvSpPr>
                  <p:nvPr/>
                </p:nvSpPr>
                <p:spPr bwMode="auto">
                  <a:xfrm>
                    <a:off x="11595" y="13207"/>
                    <a:ext cx="165" cy="345"/>
                  </a:xfrm>
                  <a:custGeom>
                    <a:avLst/>
                    <a:gdLst>
                      <a:gd name="T0" fmla="*/ 0 w 278"/>
                      <a:gd name="T1" fmla="*/ 12 h 676"/>
                      <a:gd name="T2" fmla="*/ 1 w 278"/>
                      <a:gd name="T3" fmla="*/ 3 h 676"/>
                      <a:gd name="T4" fmla="*/ 5 w 278"/>
                      <a:gd name="T5" fmla="*/ 1 h 676"/>
                      <a:gd name="T6" fmla="*/ 11 w 278"/>
                      <a:gd name="T7" fmla="*/ 3 h 676"/>
                      <a:gd name="T8" fmla="*/ 12 w 278"/>
                      <a:gd name="T9" fmla="*/ 12 h 6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8"/>
                      <a:gd name="T16" fmla="*/ 0 h 676"/>
                      <a:gd name="T17" fmla="*/ 278 w 278"/>
                      <a:gd name="T18" fmla="*/ 676 h 6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8" h="676">
                        <a:moveTo>
                          <a:pt x="0" y="668"/>
                        </a:moveTo>
                        <a:cubicBezTo>
                          <a:pt x="4" y="584"/>
                          <a:pt x="2" y="277"/>
                          <a:pt x="23" y="166"/>
                        </a:cubicBezTo>
                        <a:cubicBezTo>
                          <a:pt x="44" y="55"/>
                          <a:pt x="92" y="2"/>
                          <a:pt x="128" y="1"/>
                        </a:cubicBezTo>
                        <a:cubicBezTo>
                          <a:pt x="164" y="0"/>
                          <a:pt x="215" y="46"/>
                          <a:pt x="240" y="158"/>
                        </a:cubicBezTo>
                        <a:cubicBezTo>
                          <a:pt x="265" y="270"/>
                          <a:pt x="270" y="568"/>
                          <a:pt x="278" y="676"/>
                        </a:cubicBezTo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0" name="Group 64"/>
                <p:cNvGrpSpPr>
                  <a:grpSpLocks/>
                </p:cNvGrpSpPr>
                <p:nvPr/>
              </p:nvGrpSpPr>
              <p:grpSpPr bwMode="auto">
                <a:xfrm flipV="1">
                  <a:off x="4594" y="2086"/>
                  <a:ext cx="54" cy="145"/>
                  <a:chOff x="11655" y="13747"/>
                  <a:chExt cx="285" cy="766"/>
                </a:xfrm>
              </p:grpSpPr>
              <p:sp>
                <p:nvSpPr>
                  <p:cNvPr id="125" name="Freeform 65"/>
                  <p:cNvSpPr>
                    <a:spLocks/>
                  </p:cNvSpPr>
                  <p:nvPr/>
                </p:nvSpPr>
                <p:spPr bwMode="auto">
                  <a:xfrm>
                    <a:off x="11655" y="13747"/>
                    <a:ext cx="285" cy="676"/>
                  </a:xfrm>
                  <a:custGeom>
                    <a:avLst/>
                    <a:gdLst>
                      <a:gd name="T0" fmla="*/ 0 w 278"/>
                      <a:gd name="T1" fmla="*/ 668 h 676"/>
                      <a:gd name="T2" fmla="*/ 29 w 278"/>
                      <a:gd name="T3" fmla="*/ 166 h 676"/>
                      <a:gd name="T4" fmla="*/ 148 w 278"/>
                      <a:gd name="T5" fmla="*/ 1 h 676"/>
                      <a:gd name="T6" fmla="*/ 278 w 278"/>
                      <a:gd name="T7" fmla="*/ 158 h 676"/>
                      <a:gd name="T8" fmla="*/ 323 w 278"/>
                      <a:gd name="T9" fmla="*/ 676 h 6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8"/>
                      <a:gd name="T16" fmla="*/ 0 h 676"/>
                      <a:gd name="T17" fmla="*/ 278 w 278"/>
                      <a:gd name="T18" fmla="*/ 676 h 6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8" h="676">
                        <a:moveTo>
                          <a:pt x="0" y="668"/>
                        </a:moveTo>
                        <a:cubicBezTo>
                          <a:pt x="4" y="584"/>
                          <a:pt x="2" y="277"/>
                          <a:pt x="23" y="166"/>
                        </a:cubicBezTo>
                        <a:cubicBezTo>
                          <a:pt x="44" y="55"/>
                          <a:pt x="92" y="2"/>
                          <a:pt x="128" y="1"/>
                        </a:cubicBezTo>
                        <a:cubicBezTo>
                          <a:pt x="164" y="0"/>
                          <a:pt x="215" y="46"/>
                          <a:pt x="240" y="158"/>
                        </a:cubicBezTo>
                        <a:cubicBezTo>
                          <a:pt x="265" y="270"/>
                          <a:pt x="270" y="568"/>
                          <a:pt x="278" y="676"/>
                        </a:cubicBezTo>
                      </a:path>
                    </a:pathLst>
                  </a:cu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26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1655" y="14355"/>
                    <a:ext cx="285" cy="15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</p:grpSp>
            <p:sp>
              <p:nvSpPr>
                <p:cNvPr id="119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618" y="2253"/>
                  <a:ext cx="0" cy="4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20" name="Oval 68"/>
                <p:cNvSpPr>
                  <a:spLocks noChangeArrowheads="1"/>
                </p:cNvSpPr>
                <p:nvPr/>
              </p:nvSpPr>
              <p:spPr bwMode="auto">
                <a:xfrm>
                  <a:off x="3446" y="2277"/>
                  <a:ext cx="455" cy="446"/>
                </a:xfrm>
                <a:prstGeom prst="ellipse">
                  <a:avLst/>
                </a:prstGeom>
                <a:solidFill>
                  <a:srgbClr val="C0C0C0"/>
                </a:solidFill>
                <a:ln w="381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90000" tIns="46800" rIns="90000" bIns="46800" anchor="ctr"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21" name="Group 69"/>
                <p:cNvGrpSpPr>
                  <a:grpSpLocks/>
                </p:cNvGrpSpPr>
                <p:nvPr/>
              </p:nvGrpSpPr>
              <p:grpSpPr bwMode="auto">
                <a:xfrm>
                  <a:off x="3535" y="2458"/>
                  <a:ext cx="276" cy="112"/>
                  <a:chOff x="3042" y="3564"/>
                  <a:chExt cx="539" cy="263"/>
                </a:xfrm>
              </p:grpSpPr>
              <p:sp>
                <p:nvSpPr>
                  <p:cNvPr id="123" name="Freeform 70"/>
                  <p:cNvSpPr>
                    <a:spLocks/>
                  </p:cNvSpPr>
                  <p:nvPr/>
                </p:nvSpPr>
                <p:spPr bwMode="auto">
                  <a:xfrm>
                    <a:off x="3042" y="3564"/>
                    <a:ext cx="275" cy="132"/>
                  </a:xfrm>
                  <a:custGeom>
                    <a:avLst/>
                    <a:gdLst>
                      <a:gd name="T0" fmla="*/ 0 w 3240"/>
                      <a:gd name="T1" fmla="*/ 0 h 1260"/>
                      <a:gd name="T2" fmla="*/ 0 w 3240"/>
                      <a:gd name="T3" fmla="*/ 0 h 1260"/>
                      <a:gd name="T4" fmla="*/ 0 w 3240"/>
                      <a:gd name="T5" fmla="*/ 0 h 1260"/>
                      <a:gd name="T6" fmla="*/ 0 60000 65536"/>
                      <a:gd name="T7" fmla="*/ 0 60000 65536"/>
                      <a:gd name="T8" fmla="*/ 0 60000 65536"/>
                      <a:gd name="T9" fmla="*/ 0 w 3240"/>
                      <a:gd name="T10" fmla="*/ 0 h 1260"/>
                      <a:gd name="T11" fmla="*/ 3240 w 3240"/>
                      <a:gd name="T12" fmla="*/ 1260 h 12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0" h="1260">
                        <a:moveTo>
                          <a:pt x="0" y="1260"/>
                        </a:moveTo>
                        <a:cubicBezTo>
                          <a:pt x="540" y="630"/>
                          <a:pt x="1080" y="0"/>
                          <a:pt x="1620" y="0"/>
                        </a:cubicBezTo>
                        <a:cubicBezTo>
                          <a:pt x="2160" y="0"/>
                          <a:pt x="2700" y="630"/>
                          <a:pt x="3240" y="1260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bg2"/>
                    </a:solidFill>
                    <a:round/>
                    <a:headEnd/>
                    <a:tailEnd type="none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124" name="Freeform 71"/>
                  <p:cNvSpPr>
                    <a:spLocks/>
                  </p:cNvSpPr>
                  <p:nvPr/>
                </p:nvSpPr>
                <p:spPr bwMode="auto">
                  <a:xfrm>
                    <a:off x="3317" y="3696"/>
                    <a:ext cx="264" cy="131"/>
                  </a:xfrm>
                  <a:custGeom>
                    <a:avLst/>
                    <a:gdLst>
                      <a:gd name="T0" fmla="*/ 0 w 3240"/>
                      <a:gd name="T1" fmla="*/ 0 h 1260"/>
                      <a:gd name="T2" fmla="*/ 0 w 3240"/>
                      <a:gd name="T3" fmla="*/ 0 h 1260"/>
                      <a:gd name="T4" fmla="*/ 0 w 3240"/>
                      <a:gd name="T5" fmla="*/ 0 h 1260"/>
                      <a:gd name="T6" fmla="*/ 0 60000 65536"/>
                      <a:gd name="T7" fmla="*/ 0 60000 65536"/>
                      <a:gd name="T8" fmla="*/ 0 60000 65536"/>
                      <a:gd name="T9" fmla="*/ 0 w 3240"/>
                      <a:gd name="T10" fmla="*/ 0 h 1260"/>
                      <a:gd name="T11" fmla="*/ 3240 w 3240"/>
                      <a:gd name="T12" fmla="*/ 1260 h 126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40" h="1260">
                        <a:moveTo>
                          <a:pt x="3240" y="0"/>
                        </a:moveTo>
                        <a:cubicBezTo>
                          <a:pt x="2700" y="630"/>
                          <a:pt x="2160" y="1260"/>
                          <a:pt x="1620" y="1260"/>
                        </a:cubicBezTo>
                        <a:cubicBezTo>
                          <a:pt x="1080" y="1260"/>
                          <a:pt x="540" y="630"/>
                          <a:pt x="0" y="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</p:grpSp>
            <p:sp>
              <p:nvSpPr>
                <p:cNvPr id="122" name="Freeform 72"/>
                <p:cNvSpPr>
                  <a:spLocks/>
                </p:cNvSpPr>
                <p:nvPr/>
              </p:nvSpPr>
              <p:spPr bwMode="auto">
                <a:xfrm>
                  <a:off x="4059" y="2459"/>
                  <a:ext cx="1128" cy="267"/>
                </a:xfrm>
                <a:custGeom>
                  <a:avLst/>
                  <a:gdLst>
                    <a:gd name="T0" fmla="*/ 0 w 3240"/>
                    <a:gd name="T1" fmla="*/ 0 h 1260"/>
                    <a:gd name="T2" fmla="*/ 3 w 3240"/>
                    <a:gd name="T3" fmla="*/ 0 h 1260"/>
                    <a:gd name="T4" fmla="*/ 6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0" y="1260"/>
                      </a:moveTo>
                      <a:cubicBezTo>
                        <a:pt x="540" y="630"/>
                        <a:pt x="1080" y="0"/>
                        <a:pt x="1620" y="0"/>
                      </a:cubicBezTo>
                      <a:cubicBezTo>
                        <a:pt x="2160" y="0"/>
                        <a:pt x="2700" y="630"/>
                        <a:pt x="3240" y="1260"/>
                      </a:cubicBezTo>
                    </a:path>
                  </a:pathLst>
                </a:cu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6643702" y="3702048"/>
                <a:ext cx="1714512" cy="4548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/>
              <a:lstStyle/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rPr>
                  <a:t>Deformation amplitude</a:t>
                </a:r>
                <a:endParaRPr lang="ru-RU" sz="1200" b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p:grpSp>
      </p:grpSp>
      <p:sp>
        <p:nvSpPr>
          <p:cNvPr id="129" name="Заголовок 1"/>
          <p:cNvSpPr txBox="1">
            <a:spLocks/>
          </p:cNvSpPr>
          <p:nvPr/>
        </p:nvSpPr>
        <p:spPr>
          <a:xfrm>
            <a:off x="0" y="360000"/>
            <a:ext cx="914400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ndara" pitchFamily="34" charset="0"/>
                <a:ea typeface="+mj-ea"/>
                <a:cs typeface="+mj-cs"/>
              </a:rPr>
              <a:t>Bending and longitudinal vibrations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17" name="Rectangle 31"/>
          <p:cNvSpPr>
            <a:spLocks noChangeArrowheads="1"/>
          </p:cNvSpPr>
          <p:nvPr/>
        </p:nvSpPr>
        <p:spPr bwMode="auto">
          <a:xfrm>
            <a:off x="4786314" y="2714620"/>
            <a:ext cx="17145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Focusing: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4857752" y="908720"/>
            <a:ext cx="4143404" cy="5234924"/>
            <a:chOff x="4643438" y="908720"/>
            <a:chExt cx="4143404" cy="5234924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4643438" y="1000108"/>
              <a:ext cx="4143404" cy="5143536"/>
            </a:xfrm>
            <a:prstGeom prst="roundRect">
              <a:avLst>
                <a:gd name="adj" fmla="val 7507"/>
              </a:avLst>
            </a:prstGeom>
            <a:solidFill>
              <a:srgbClr val="154892">
                <a:alpha val="1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29"/>
            <p:cNvGrpSpPr/>
            <p:nvPr/>
          </p:nvGrpSpPr>
          <p:grpSpPr>
            <a:xfrm>
              <a:off x="4929190" y="3192590"/>
              <a:ext cx="3468028" cy="950790"/>
              <a:chOff x="428596" y="3298056"/>
              <a:chExt cx="3963988" cy="1131068"/>
            </a:xfrm>
          </p:grpSpPr>
          <p:grpSp>
            <p:nvGrpSpPr>
              <p:cNvPr id="3" name="Группа 101"/>
              <p:cNvGrpSpPr/>
              <p:nvPr/>
            </p:nvGrpSpPr>
            <p:grpSpPr>
              <a:xfrm>
                <a:off x="428596" y="3357562"/>
                <a:ext cx="3963988" cy="1071562"/>
                <a:chOff x="447675" y="3167063"/>
                <a:chExt cx="3963988" cy="1071562"/>
              </a:xfrm>
            </p:grpSpPr>
            <p:sp>
              <p:nvSpPr>
                <p:cNvPr id="33" name="Rectangle 5"/>
                <p:cNvSpPr>
                  <a:spLocks noChangeArrowheads="1"/>
                </p:cNvSpPr>
                <p:nvPr/>
              </p:nvSpPr>
              <p:spPr bwMode="auto">
                <a:xfrm flipV="1">
                  <a:off x="565150" y="3363913"/>
                  <a:ext cx="3700463" cy="77311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4" name="Rectangle 6"/>
                <p:cNvSpPr>
                  <a:spLocks noChangeArrowheads="1"/>
                </p:cNvSpPr>
                <p:nvPr/>
              </p:nvSpPr>
              <p:spPr bwMode="auto">
                <a:xfrm flipV="1">
                  <a:off x="568325" y="3367088"/>
                  <a:ext cx="3698875" cy="763587"/>
                </a:xfrm>
                <a:prstGeom prst="rect">
                  <a:avLst/>
                </a:prstGeom>
                <a:noFill/>
                <a:ln w="2540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5" name="Freeform 7"/>
                <p:cNvSpPr>
                  <a:spLocks/>
                </p:cNvSpPr>
                <p:nvPr/>
              </p:nvSpPr>
              <p:spPr bwMode="auto">
                <a:xfrm flipV="1">
                  <a:off x="447675" y="3167063"/>
                  <a:ext cx="3963988" cy="1071562"/>
                </a:xfrm>
                <a:custGeom>
                  <a:avLst/>
                  <a:gdLst>
                    <a:gd name="T0" fmla="*/ 0 w 8055"/>
                    <a:gd name="T1" fmla="*/ 2147483647 h 2386"/>
                    <a:gd name="T2" fmla="*/ 2147483647 w 8055"/>
                    <a:gd name="T3" fmla="*/ 2147483647 h 2386"/>
                    <a:gd name="T4" fmla="*/ 2147483647 w 8055"/>
                    <a:gd name="T5" fmla="*/ 2147483647 h 2386"/>
                    <a:gd name="T6" fmla="*/ 2147483647 w 8055"/>
                    <a:gd name="T7" fmla="*/ 2147483647 h 2386"/>
                    <a:gd name="T8" fmla="*/ 2147483647 w 8055"/>
                    <a:gd name="T9" fmla="*/ 2147483647 h 2386"/>
                    <a:gd name="T10" fmla="*/ 2147483647 w 8055"/>
                    <a:gd name="T11" fmla="*/ 2147483647 h 2386"/>
                    <a:gd name="T12" fmla="*/ 0 w 8055"/>
                    <a:gd name="T13" fmla="*/ 2147483647 h 23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55"/>
                    <a:gd name="T22" fmla="*/ 0 h 2386"/>
                    <a:gd name="T23" fmla="*/ 8055 w 8055"/>
                    <a:gd name="T24" fmla="*/ 2386 h 23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55" h="2386">
                      <a:moveTo>
                        <a:pt x="0" y="796"/>
                      </a:moveTo>
                      <a:cubicBezTo>
                        <a:pt x="623" y="571"/>
                        <a:pt x="2686" y="0"/>
                        <a:pt x="4028" y="1"/>
                      </a:cubicBezTo>
                      <a:cubicBezTo>
                        <a:pt x="5370" y="2"/>
                        <a:pt x="7403" y="556"/>
                        <a:pt x="8055" y="803"/>
                      </a:cubicBezTo>
                      <a:cubicBezTo>
                        <a:pt x="8055" y="803"/>
                        <a:pt x="7523" y="2386"/>
                        <a:pt x="7523" y="2386"/>
                      </a:cubicBezTo>
                      <a:cubicBezTo>
                        <a:pt x="6833" y="2138"/>
                        <a:pt x="5190" y="1658"/>
                        <a:pt x="4020" y="1658"/>
                      </a:cubicBezTo>
                      <a:cubicBezTo>
                        <a:pt x="2850" y="1658"/>
                        <a:pt x="1178" y="2176"/>
                        <a:pt x="503" y="2386"/>
                      </a:cubicBezTo>
                      <a:cubicBezTo>
                        <a:pt x="251" y="1591"/>
                        <a:pt x="0" y="796"/>
                        <a:pt x="0" y="79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D8D8D"/>
                    </a:gs>
                    <a:gs pos="50000">
                      <a:srgbClr val="FFFFFF"/>
                    </a:gs>
                    <a:gs pos="100000">
                      <a:srgbClr val="8D8D8D"/>
                    </a:gs>
                  </a:gsLst>
                  <a:lin ang="270000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6" name="Freeform 8"/>
                <p:cNvSpPr>
                  <a:spLocks/>
                </p:cNvSpPr>
                <p:nvPr/>
              </p:nvSpPr>
              <p:spPr bwMode="auto">
                <a:xfrm flipV="1">
                  <a:off x="579438" y="3517900"/>
                  <a:ext cx="3721100" cy="358775"/>
                </a:xfrm>
                <a:custGeom>
                  <a:avLst/>
                  <a:gdLst>
                    <a:gd name="T0" fmla="*/ 0 w 8420"/>
                    <a:gd name="T1" fmla="*/ 2147483647 h 800"/>
                    <a:gd name="T2" fmla="*/ 2147483647 w 8420"/>
                    <a:gd name="T3" fmla="*/ 0 h 800"/>
                    <a:gd name="T4" fmla="*/ 2147483647 w 8420"/>
                    <a:gd name="T5" fmla="*/ 2147483647 h 800"/>
                    <a:gd name="T6" fmla="*/ 0 60000 65536"/>
                    <a:gd name="T7" fmla="*/ 0 60000 65536"/>
                    <a:gd name="T8" fmla="*/ 0 60000 65536"/>
                    <a:gd name="T9" fmla="*/ 0 w 8420"/>
                    <a:gd name="T10" fmla="*/ 0 h 800"/>
                    <a:gd name="T11" fmla="*/ 8420 w 8420"/>
                    <a:gd name="T12" fmla="*/ 800 h 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420" h="800">
                      <a:moveTo>
                        <a:pt x="0" y="800"/>
                      </a:moveTo>
                      <a:cubicBezTo>
                        <a:pt x="1408" y="400"/>
                        <a:pt x="2817" y="0"/>
                        <a:pt x="4220" y="0"/>
                      </a:cubicBezTo>
                      <a:cubicBezTo>
                        <a:pt x="5623" y="0"/>
                        <a:pt x="7021" y="400"/>
                        <a:pt x="8420" y="8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5F5F5F"/>
                  </a:solidFill>
                  <a:prstDash val="lgDash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568325" y="3733800"/>
                  <a:ext cx="3698875" cy="0"/>
                </a:xfrm>
                <a:prstGeom prst="line">
                  <a:avLst/>
                </a:prstGeom>
                <a:noFill/>
                <a:ln w="9525">
                  <a:solidFill>
                    <a:srgbClr val="5F5F5F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 flipV="1">
                  <a:off x="1366838" y="3716338"/>
                  <a:ext cx="36512" cy="36512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 flipV="1">
                  <a:off x="3471863" y="3716338"/>
                  <a:ext cx="36512" cy="36512"/>
                </a:xfrm>
                <a:prstGeom prst="ellips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0" name="WordArt 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31975" y="3797300"/>
                  <a:ext cx="1328738" cy="236538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Down">
                    <a:avLst>
                      <a:gd name="adj" fmla="val 239200"/>
                    </a:avLst>
                  </a:prstTxWarp>
                </a:bodyPr>
                <a:lstStyle/>
                <a:p>
                  <a:pPr algn="ctr"/>
                  <a:r>
                    <a:rPr lang="en-US" sz="1400" kern="10" dirty="0" smtClean="0">
                      <a:ln w="9525">
                        <a:solidFill>
                          <a:srgbClr val="000080"/>
                        </a:solidFill>
                        <a:round/>
                        <a:headEnd/>
                        <a:tailEnd/>
                      </a:ln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  <a:cs typeface="Arial"/>
                    </a:rPr>
                    <a:t>tension</a:t>
                  </a:r>
                  <a:endParaRPr lang="ru-RU" sz="1400" kern="10" dirty="0"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  <a:cs typeface="Arial"/>
                  </a:endParaRPr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3649663" y="3308350"/>
                  <a:ext cx="566737" cy="6270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>
                  <a:off x="3794125" y="3270250"/>
                  <a:ext cx="274638" cy="7032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054475" y="3884613"/>
                  <a:ext cx="114300" cy="460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032250" y="3836988"/>
                  <a:ext cx="95250" cy="38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4014788" y="3787775"/>
                  <a:ext cx="66675" cy="301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987800" y="3744913"/>
                  <a:ext cx="53975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sm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grpSp>
              <p:nvGrpSpPr>
                <p:cNvPr id="4" name="Group 19"/>
                <p:cNvGrpSpPr>
                  <a:grpSpLocks/>
                </p:cNvGrpSpPr>
                <p:nvPr/>
              </p:nvGrpSpPr>
              <p:grpSpPr bwMode="auto">
                <a:xfrm rot="10800000" flipV="1">
                  <a:off x="3692581" y="3306751"/>
                  <a:ext cx="184148" cy="185736"/>
                  <a:chOff x="10085" y="4165"/>
                  <a:chExt cx="371" cy="412"/>
                </a:xfrm>
              </p:grpSpPr>
              <p:sp>
                <p:nvSpPr>
                  <p:cNvPr id="5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0226" y="4165"/>
                    <a:ext cx="230" cy="10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5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0178" y="4285"/>
                    <a:ext cx="191" cy="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139" y="4414"/>
                    <a:ext cx="140" cy="6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  <p:sp>
                <p:nvSpPr>
                  <p:cNvPr id="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0085" y="4525"/>
                    <a:ext cx="113" cy="5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sm"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endParaRPr>
                  </a:p>
                </p:txBody>
              </p:sp>
            </p:grpSp>
            <p:sp>
              <p:nvSpPr>
                <p:cNvPr id="4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13113" y="3806825"/>
                  <a:ext cx="444500" cy="13493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4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197225" y="3455988"/>
                  <a:ext cx="414338" cy="115887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36650" y="3840163"/>
                  <a:ext cx="471488" cy="142875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51" name="Line 27"/>
                <p:cNvSpPr>
                  <a:spLocks noChangeShapeType="1"/>
                </p:cNvSpPr>
                <p:nvPr/>
              </p:nvSpPr>
              <p:spPr bwMode="auto">
                <a:xfrm>
                  <a:off x="1236663" y="3508375"/>
                  <a:ext cx="450850" cy="13493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5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344863" y="3546475"/>
                  <a:ext cx="396875" cy="1651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eaLnBrk="1" hangingPunct="1">
                    <a:defRPr/>
                  </a:pPr>
                  <a:r>
                    <a:rPr lang="en-US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Candara" pitchFamily="34" charset="0"/>
                    </a:rPr>
                    <a:t>node</a:t>
                  </a:r>
                  <a:endParaRPr lang="ru-RU" sz="1200" b="1" dirty="0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32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85918" y="3298056"/>
                <a:ext cx="1400175" cy="635000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Down">
                  <a:avLst>
                    <a:gd name="adj" fmla="val 2066941"/>
                  </a:avLst>
                </a:prstTxWarp>
              </a:bodyPr>
              <a:lstStyle/>
              <a:p>
                <a:pPr algn="ctr"/>
                <a:r>
                  <a:rPr lang="en-US" sz="1600" kern="10" dirty="0" smtClean="0"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C00000"/>
                    </a:solidFill>
                    <a:latin typeface="Candara" pitchFamily="34" charset="0"/>
                    <a:cs typeface="Arial"/>
                  </a:rPr>
                  <a:t>compression</a:t>
                </a:r>
                <a:endParaRPr lang="ru-RU" sz="1600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latin typeface="Candara" pitchFamily="34" charset="0"/>
                  <a:cs typeface="Arial"/>
                </a:endParaRP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H="1">
              <a:off x="6037947" y="1639397"/>
              <a:ext cx="1343025" cy="955675"/>
              <a:chOff x="273" y="956"/>
              <a:chExt cx="1200" cy="854"/>
            </a:xfrm>
          </p:grpSpPr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 flipV="1">
                <a:off x="273" y="1407"/>
                <a:ext cx="1200" cy="403"/>
              </a:xfrm>
              <a:custGeom>
                <a:avLst/>
                <a:gdLst>
                  <a:gd name="T0" fmla="*/ 0 w 8055"/>
                  <a:gd name="T1" fmla="*/ 0 h 2386"/>
                  <a:gd name="T2" fmla="*/ 0 w 8055"/>
                  <a:gd name="T3" fmla="*/ 0 h 2386"/>
                  <a:gd name="T4" fmla="*/ 0 w 8055"/>
                  <a:gd name="T5" fmla="*/ 0 h 2386"/>
                  <a:gd name="T6" fmla="*/ 0 w 8055"/>
                  <a:gd name="T7" fmla="*/ 0 h 2386"/>
                  <a:gd name="T8" fmla="*/ 0 w 8055"/>
                  <a:gd name="T9" fmla="*/ 0 h 2386"/>
                  <a:gd name="T10" fmla="*/ 0 w 8055"/>
                  <a:gd name="T11" fmla="*/ 0 h 2386"/>
                  <a:gd name="T12" fmla="*/ 0 w 8055"/>
                  <a:gd name="T13" fmla="*/ 0 h 2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55"/>
                  <a:gd name="T22" fmla="*/ 0 h 2386"/>
                  <a:gd name="T23" fmla="*/ 8055 w 8055"/>
                  <a:gd name="T24" fmla="*/ 2386 h 23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55" h="2386">
                    <a:moveTo>
                      <a:pt x="0" y="796"/>
                    </a:moveTo>
                    <a:cubicBezTo>
                      <a:pt x="623" y="571"/>
                      <a:pt x="2686" y="0"/>
                      <a:pt x="4028" y="1"/>
                    </a:cubicBezTo>
                    <a:cubicBezTo>
                      <a:pt x="5370" y="2"/>
                      <a:pt x="7403" y="556"/>
                      <a:pt x="8055" y="803"/>
                    </a:cubicBezTo>
                    <a:cubicBezTo>
                      <a:pt x="8055" y="803"/>
                      <a:pt x="7523" y="2386"/>
                      <a:pt x="7523" y="2386"/>
                    </a:cubicBezTo>
                    <a:cubicBezTo>
                      <a:pt x="6833" y="2138"/>
                      <a:pt x="5190" y="1658"/>
                      <a:pt x="4020" y="1658"/>
                    </a:cubicBezTo>
                    <a:cubicBezTo>
                      <a:pt x="2850" y="1658"/>
                      <a:pt x="1178" y="2176"/>
                      <a:pt x="503" y="2386"/>
                    </a:cubicBezTo>
                    <a:cubicBezTo>
                      <a:pt x="251" y="1591"/>
                      <a:pt x="0" y="796"/>
                      <a:pt x="0" y="7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D8D8D"/>
                  </a:gs>
                  <a:gs pos="50000">
                    <a:srgbClr val="FFFFFF"/>
                  </a:gs>
                  <a:gs pos="100000">
                    <a:srgbClr val="8D8D8D"/>
                  </a:gs>
                </a:gsLst>
                <a:lin ang="2700000" scaled="1"/>
              </a:gra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 flipH="1">
                <a:off x="861" y="978"/>
                <a:ext cx="384" cy="53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 flipH="1">
                <a:off x="1060" y="976"/>
                <a:ext cx="372" cy="513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 flipH="1">
                <a:off x="700" y="976"/>
                <a:ext cx="369" cy="516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flipH="1" flipV="1">
                <a:off x="466" y="973"/>
                <a:ext cx="384" cy="53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 flipH="1" flipV="1">
                <a:off x="434" y="989"/>
                <a:ext cx="255" cy="48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  <p:sp>
            <p:nvSpPr>
              <p:cNvPr id="65" name="Line 39"/>
              <p:cNvSpPr>
                <a:spLocks noChangeShapeType="1"/>
              </p:cNvSpPr>
              <p:nvPr/>
            </p:nvSpPr>
            <p:spPr bwMode="auto">
              <a:xfrm flipH="1" flipV="1">
                <a:off x="500" y="956"/>
                <a:ext cx="543" cy="528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sm" len="sm"/>
                <a:tailEnd type="triangle" w="sm" len="sm"/>
              </a:ln>
            </p:spPr>
            <p:txBody>
              <a:bodyPr lIns="90000" tIns="46800" rIns="90000" bIns="46800" anchor="ctr"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130" name="Rectangle 31"/>
            <p:cNvSpPr>
              <a:spLocks noChangeArrowheads="1"/>
            </p:cNvSpPr>
            <p:nvPr/>
          </p:nvSpPr>
          <p:spPr bwMode="auto">
            <a:xfrm>
              <a:off x="4643438" y="908720"/>
              <a:ext cx="4143403" cy="646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II. Bending vibrations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5072067" y="4943825"/>
              <a:ext cx="3422381" cy="1001589"/>
              <a:chOff x="4545001" y="4933384"/>
              <a:chExt cx="4400134" cy="1388001"/>
            </a:xfrm>
          </p:grpSpPr>
          <p:grpSp>
            <p:nvGrpSpPr>
              <p:cNvPr id="16" name="Группа 106"/>
              <p:cNvGrpSpPr/>
              <p:nvPr/>
            </p:nvGrpSpPr>
            <p:grpSpPr>
              <a:xfrm>
                <a:off x="4545001" y="5249823"/>
                <a:ext cx="3963988" cy="1071562"/>
                <a:chOff x="425450" y="5507038"/>
                <a:chExt cx="3963988" cy="1071562"/>
              </a:xfrm>
            </p:grpSpPr>
            <p:sp>
              <p:nvSpPr>
                <p:cNvPr id="109" name="Freeform 96"/>
                <p:cNvSpPr>
                  <a:spLocks/>
                </p:cNvSpPr>
                <p:nvPr/>
              </p:nvSpPr>
              <p:spPr bwMode="auto">
                <a:xfrm flipV="1">
                  <a:off x="425450" y="5507038"/>
                  <a:ext cx="3963988" cy="1071562"/>
                </a:xfrm>
                <a:custGeom>
                  <a:avLst/>
                  <a:gdLst>
                    <a:gd name="T0" fmla="*/ 0 w 8055"/>
                    <a:gd name="T1" fmla="*/ 2147483647 h 2386"/>
                    <a:gd name="T2" fmla="*/ 2147483647 w 8055"/>
                    <a:gd name="T3" fmla="*/ 2147483647 h 2386"/>
                    <a:gd name="T4" fmla="*/ 2147483647 w 8055"/>
                    <a:gd name="T5" fmla="*/ 2147483647 h 2386"/>
                    <a:gd name="T6" fmla="*/ 2147483647 w 8055"/>
                    <a:gd name="T7" fmla="*/ 2147483647 h 2386"/>
                    <a:gd name="T8" fmla="*/ 2147483647 w 8055"/>
                    <a:gd name="T9" fmla="*/ 2147483647 h 2386"/>
                    <a:gd name="T10" fmla="*/ 2147483647 w 8055"/>
                    <a:gd name="T11" fmla="*/ 2147483647 h 2386"/>
                    <a:gd name="T12" fmla="*/ 0 w 8055"/>
                    <a:gd name="T13" fmla="*/ 2147483647 h 23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55"/>
                    <a:gd name="T22" fmla="*/ 0 h 2386"/>
                    <a:gd name="T23" fmla="*/ 8055 w 8055"/>
                    <a:gd name="T24" fmla="*/ 2386 h 23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55" h="2386">
                      <a:moveTo>
                        <a:pt x="0" y="796"/>
                      </a:moveTo>
                      <a:cubicBezTo>
                        <a:pt x="623" y="571"/>
                        <a:pt x="2686" y="0"/>
                        <a:pt x="4028" y="1"/>
                      </a:cubicBezTo>
                      <a:cubicBezTo>
                        <a:pt x="5370" y="2"/>
                        <a:pt x="7403" y="556"/>
                        <a:pt x="8055" y="803"/>
                      </a:cubicBezTo>
                      <a:cubicBezTo>
                        <a:pt x="8055" y="803"/>
                        <a:pt x="7523" y="2386"/>
                        <a:pt x="7523" y="2386"/>
                      </a:cubicBezTo>
                      <a:cubicBezTo>
                        <a:pt x="6833" y="2138"/>
                        <a:pt x="5190" y="1658"/>
                        <a:pt x="4020" y="1658"/>
                      </a:cubicBezTo>
                      <a:cubicBezTo>
                        <a:pt x="2850" y="1658"/>
                        <a:pt x="1178" y="2176"/>
                        <a:pt x="503" y="2386"/>
                      </a:cubicBezTo>
                      <a:cubicBezTo>
                        <a:pt x="251" y="1591"/>
                        <a:pt x="0" y="796"/>
                        <a:pt x="0" y="79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8D8D8D"/>
                    </a:gs>
                    <a:gs pos="50000">
                      <a:srgbClr val="FFFFFF"/>
                    </a:gs>
                    <a:gs pos="100000">
                      <a:srgbClr val="8D8D8D"/>
                    </a:gs>
                  </a:gsLst>
                  <a:lin ang="270000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chemeClr val="tx2">
                        <a:lumMod val="75000"/>
                      </a:schemeClr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110" name="WordArt 9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71650" y="6042025"/>
                  <a:ext cx="1328738" cy="236538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Down">
                    <a:avLst>
                      <a:gd name="adj" fmla="val 239200"/>
                    </a:avLst>
                  </a:prstTxWarp>
                </a:bodyPr>
                <a:lstStyle/>
                <a:p>
                  <a:pPr algn="ctr"/>
                  <a:r>
                    <a:rPr lang="en-US" sz="1400" kern="1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154892"/>
                      </a:solidFill>
                      <a:latin typeface="Candara" pitchFamily="34" charset="0"/>
                      <a:cs typeface="Arial"/>
                    </a:rPr>
                    <a:t>Piezocrystal</a:t>
                  </a:r>
                  <a:endParaRPr lang="ru-RU" sz="14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154892"/>
                    </a:solidFill>
                    <a:latin typeface="Candara" pitchFamily="34" charset="0"/>
                    <a:cs typeface="Arial"/>
                  </a:endParaRPr>
                </a:p>
              </p:txBody>
            </p:sp>
          </p:grpSp>
          <p:sp>
            <p:nvSpPr>
              <p:cNvPr id="107" name="Rectangle 5"/>
              <p:cNvSpPr>
                <a:spLocks noChangeArrowheads="1"/>
              </p:cNvSpPr>
              <p:nvPr/>
            </p:nvSpPr>
            <p:spPr bwMode="auto">
              <a:xfrm rot="20481228" flipV="1">
                <a:off x="7730283" y="4933384"/>
                <a:ext cx="1214852" cy="272545"/>
              </a:xfrm>
              <a:prstGeom prst="rect">
                <a:avLst/>
              </a:prstGeom>
              <a:solidFill>
                <a:srgbClr val="154892">
                  <a:alpha val="90000"/>
                </a:srgbClr>
              </a:solidFill>
              <a:ln w="25400">
                <a:solidFill>
                  <a:srgbClr val="C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7286644" y="4359974"/>
              <a:ext cx="1390858" cy="569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X-Ray Optical 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crystal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  <p:sp>
          <p:nvSpPr>
            <p:cNvPr id="118" name="Rectangle 31"/>
            <p:cNvSpPr>
              <a:spLocks noChangeArrowheads="1"/>
            </p:cNvSpPr>
            <p:nvPr/>
          </p:nvSpPr>
          <p:spPr bwMode="auto">
            <a:xfrm>
              <a:off x="4815521" y="4340643"/>
              <a:ext cx="215135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Angular </a:t>
              </a:r>
              <a:r>
                <a:rPr lang="en-US" sz="2000" b="1" dirty="0" smtClean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</a:rPr>
                <a:t>position shift: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51056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0" y="6021288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latin typeface="Candara" pitchFamily="34" charset="0"/>
              </a:rPr>
              <a:t>Ultrasound creates a controllable deformation similar to deformations in the static X-ray optics elements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  <a:latin typeface="Candar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53075" y="3212976"/>
            <a:ext cx="2527371" cy="2809875"/>
            <a:chOff x="5553075" y="3226271"/>
            <a:chExt cx="2714625" cy="2867025"/>
          </a:xfrm>
        </p:grpSpPr>
        <p:sp>
          <p:nvSpPr>
            <p:cNvPr id="19458" name="Freeform 31"/>
            <p:cNvSpPr>
              <a:spLocks/>
            </p:cNvSpPr>
            <p:nvPr/>
          </p:nvSpPr>
          <p:spPr bwMode="auto">
            <a:xfrm>
              <a:off x="5553075" y="3226271"/>
              <a:ext cx="2714625" cy="2867025"/>
            </a:xfrm>
            <a:custGeom>
              <a:avLst/>
              <a:gdLst>
                <a:gd name="T0" fmla="*/ 2147483647 w 202"/>
                <a:gd name="T1" fmla="*/ 0 h 137"/>
                <a:gd name="T2" fmla="*/ 2147483647 w 202"/>
                <a:gd name="T3" fmla="*/ 0 h 137"/>
                <a:gd name="T4" fmla="*/ 2147483647 w 202"/>
                <a:gd name="T5" fmla="*/ 2147483647 h 137"/>
                <a:gd name="T6" fmla="*/ 2147483647 w 202"/>
                <a:gd name="T7" fmla="*/ 2147483647 h 137"/>
                <a:gd name="T8" fmla="*/ 2147483647 w 202"/>
                <a:gd name="T9" fmla="*/ 2147483647 h 137"/>
                <a:gd name="T10" fmla="*/ 2147483647 w 202"/>
                <a:gd name="T11" fmla="*/ 2147483647 h 137"/>
                <a:gd name="T12" fmla="*/ 2147483647 w 202"/>
                <a:gd name="T13" fmla="*/ 2147483647 h 137"/>
                <a:gd name="T14" fmla="*/ 2147483647 w 202"/>
                <a:gd name="T15" fmla="*/ 2147483647 h 137"/>
                <a:gd name="T16" fmla="*/ 2147483647 w 202"/>
                <a:gd name="T17" fmla="*/ 2147483647 h 137"/>
                <a:gd name="T18" fmla="*/ 2147483647 w 202"/>
                <a:gd name="T19" fmla="*/ 2147483647 h 137"/>
                <a:gd name="T20" fmla="*/ 2147483647 w 202"/>
                <a:gd name="T21" fmla="*/ 2147483647 h 137"/>
                <a:gd name="T22" fmla="*/ 2147483647 w 202"/>
                <a:gd name="T23" fmla="*/ 2147483647 h 137"/>
                <a:gd name="T24" fmla="*/ 2147483647 w 202"/>
                <a:gd name="T25" fmla="*/ 2147483647 h 137"/>
                <a:gd name="T26" fmla="*/ 2147483647 w 202"/>
                <a:gd name="T27" fmla="*/ 2147483647 h 137"/>
                <a:gd name="T28" fmla="*/ 2147483647 w 202"/>
                <a:gd name="T29" fmla="*/ 2147483647 h 137"/>
                <a:gd name="T30" fmla="*/ 2147483647 w 202"/>
                <a:gd name="T31" fmla="*/ 2147483647 h 137"/>
                <a:gd name="T32" fmla="*/ 2147483647 w 202"/>
                <a:gd name="T33" fmla="*/ 2147483647 h 137"/>
                <a:gd name="T34" fmla="*/ 2147483647 w 202"/>
                <a:gd name="T35" fmla="*/ 2147483647 h 137"/>
                <a:gd name="T36" fmla="*/ 2147483647 w 202"/>
                <a:gd name="T37" fmla="*/ 2147483647 h 137"/>
                <a:gd name="T38" fmla="*/ 2147483647 w 202"/>
                <a:gd name="T39" fmla="*/ 2147483647 h 137"/>
                <a:gd name="T40" fmla="*/ 2147483647 w 202"/>
                <a:gd name="T41" fmla="*/ 2147483647 h 137"/>
                <a:gd name="T42" fmla="*/ 2147483647 w 202"/>
                <a:gd name="T43" fmla="*/ 2147483647 h 137"/>
                <a:gd name="T44" fmla="*/ 2147483647 w 202"/>
                <a:gd name="T45" fmla="*/ 2147483647 h 137"/>
                <a:gd name="T46" fmla="*/ 2147483647 w 202"/>
                <a:gd name="T47" fmla="*/ 2147483647 h 137"/>
                <a:gd name="T48" fmla="*/ 2147483647 w 202"/>
                <a:gd name="T49" fmla="*/ 2147483647 h 137"/>
                <a:gd name="T50" fmla="*/ 0 w 202"/>
                <a:gd name="T51" fmla="*/ 2147483647 h 137"/>
                <a:gd name="T52" fmla="*/ 2147483647 w 202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37"/>
                <a:gd name="T83" fmla="*/ 202 w 202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37">
                  <a:moveTo>
                    <a:pt x="5" y="0"/>
                  </a:moveTo>
                  <a:lnTo>
                    <a:pt x="201" y="0"/>
                  </a:lnTo>
                  <a:lnTo>
                    <a:pt x="198" y="10"/>
                  </a:lnTo>
                  <a:lnTo>
                    <a:pt x="200" y="22"/>
                  </a:lnTo>
                  <a:lnTo>
                    <a:pt x="194" y="31"/>
                  </a:lnTo>
                  <a:lnTo>
                    <a:pt x="202" y="45"/>
                  </a:lnTo>
                  <a:lnTo>
                    <a:pt x="196" y="54"/>
                  </a:lnTo>
                  <a:lnTo>
                    <a:pt x="199" y="62"/>
                  </a:lnTo>
                  <a:lnTo>
                    <a:pt x="201" y="71"/>
                  </a:lnTo>
                  <a:lnTo>
                    <a:pt x="193" y="77"/>
                  </a:lnTo>
                  <a:lnTo>
                    <a:pt x="202" y="87"/>
                  </a:lnTo>
                  <a:lnTo>
                    <a:pt x="186" y="100"/>
                  </a:lnTo>
                  <a:lnTo>
                    <a:pt x="199" y="117"/>
                  </a:lnTo>
                  <a:lnTo>
                    <a:pt x="189" y="128"/>
                  </a:lnTo>
                  <a:lnTo>
                    <a:pt x="194" y="137"/>
                  </a:lnTo>
                  <a:lnTo>
                    <a:pt x="3" y="137"/>
                  </a:lnTo>
                  <a:lnTo>
                    <a:pt x="13" y="123"/>
                  </a:lnTo>
                  <a:lnTo>
                    <a:pt x="4" y="108"/>
                  </a:lnTo>
                  <a:lnTo>
                    <a:pt x="15" y="96"/>
                  </a:lnTo>
                  <a:lnTo>
                    <a:pt x="3" y="73"/>
                  </a:lnTo>
                  <a:lnTo>
                    <a:pt x="12" y="66"/>
                  </a:lnTo>
                  <a:lnTo>
                    <a:pt x="6" y="58"/>
                  </a:lnTo>
                  <a:lnTo>
                    <a:pt x="14" y="42"/>
                  </a:lnTo>
                  <a:lnTo>
                    <a:pt x="6" y="32"/>
                  </a:lnTo>
                  <a:lnTo>
                    <a:pt x="11" y="19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700000" scaled="1"/>
            </a:gradFill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59" name="Freeform 48"/>
            <p:cNvSpPr>
              <a:spLocks/>
            </p:cNvSpPr>
            <p:nvPr/>
          </p:nvSpPr>
          <p:spPr bwMode="auto">
            <a:xfrm>
              <a:off x="5692775" y="4647084"/>
              <a:ext cx="1919288" cy="1366837"/>
            </a:xfrm>
            <a:custGeom>
              <a:avLst/>
              <a:gdLst>
                <a:gd name="T0" fmla="*/ 0 w 99"/>
                <a:gd name="T1" fmla="*/ 2147483647 h 97"/>
                <a:gd name="T2" fmla="*/ 2147483647 w 99"/>
                <a:gd name="T3" fmla="*/ 0 h 97"/>
                <a:gd name="T4" fmla="*/ 2147483647 w 99"/>
                <a:gd name="T5" fmla="*/ 2147483647 h 97"/>
                <a:gd name="T6" fmla="*/ 2147483647 w 99"/>
                <a:gd name="T7" fmla="*/ 2147483647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7"/>
                <a:gd name="T14" fmla="*/ 99 w 99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7">
                  <a:moveTo>
                    <a:pt x="0" y="20"/>
                  </a:moveTo>
                  <a:cubicBezTo>
                    <a:pt x="9" y="10"/>
                    <a:pt x="18" y="0"/>
                    <a:pt x="27" y="0"/>
                  </a:cubicBezTo>
                  <a:cubicBezTo>
                    <a:pt x="36" y="0"/>
                    <a:pt x="45" y="4"/>
                    <a:pt x="57" y="20"/>
                  </a:cubicBezTo>
                  <a:cubicBezTo>
                    <a:pt x="69" y="36"/>
                    <a:pt x="84" y="66"/>
                    <a:pt x="99" y="97"/>
                  </a:cubicBezTo>
                </a:path>
              </a:pathLst>
            </a:custGeom>
            <a:noFill/>
            <a:ln w="76200" cap="flat" cmpd="sng">
              <a:solidFill>
                <a:srgbClr val="C00000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60" name="Line 52"/>
            <p:cNvSpPr>
              <a:spLocks noChangeShapeType="1"/>
            </p:cNvSpPr>
            <p:nvPr/>
          </p:nvSpPr>
          <p:spPr bwMode="auto">
            <a:xfrm>
              <a:off x="6978650" y="5109046"/>
              <a:ext cx="523875" cy="819150"/>
            </a:xfrm>
            <a:prstGeom prst="line">
              <a:avLst/>
            </a:prstGeom>
            <a:noFill/>
            <a:ln w="1016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66" name="Freeform 32"/>
            <p:cNvSpPr>
              <a:spLocks/>
            </p:cNvSpPr>
            <p:nvPr/>
          </p:nvSpPr>
          <p:spPr bwMode="auto">
            <a:xfrm>
              <a:off x="5695950" y="3369146"/>
              <a:ext cx="1914525" cy="2657475"/>
            </a:xfrm>
            <a:custGeom>
              <a:avLst/>
              <a:gdLst>
                <a:gd name="T0" fmla="*/ 0 w 99"/>
                <a:gd name="T1" fmla="*/ 2147483647 h 97"/>
                <a:gd name="T2" fmla="*/ 2147483647 w 99"/>
                <a:gd name="T3" fmla="*/ 0 h 97"/>
                <a:gd name="T4" fmla="*/ 2147483647 w 99"/>
                <a:gd name="T5" fmla="*/ 2147483647 h 97"/>
                <a:gd name="T6" fmla="*/ 2147483647 w 99"/>
                <a:gd name="T7" fmla="*/ 2147483647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7"/>
                <a:gd name="T14" fmla="*/ 99 w 99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7">
                  <a:moveTo>
                    <a:pt x="0" y="20"/>
                  </a:moveTo>
                  <a:cubicBezTo>
                    <a:pt x="9" y="10"/>
                    <a:pt x="18" y="0"/>
                    <a:pt x="27" y="0"/>
                  </a:cubicBezTo>
                  <a:cubicBezTo>
                    <a:pt x="36" y="0"/>
                    <a:pt x="45" y="4"/>
                    <a:pt x="57" y="20"/>
                  </a:cubicBezTo>
                  <a:cubicBezTo>
                    <a:pt x="69" y="36"/>
                    <a:pt x="84" y="66"/>
                    <a:pt x="99" y="97"/>
                  </a:cubicBezTo>
                </a:path>
              </a:pathLst>
            </a:cu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67" name="Rectangle 33"/>
            <p:cNvSpPr>
              <a:spLocks noChangeArrowheads="1"/>
            </p:cNvSpPr>
            <p:nvPr/>
          </p:nvSpPr>
          <p:spPr bwMode="auto">
            <a:xfrm>
              <a:off x="6972300" y="3378671"/>
              <a:ext cx="561975" cy="2667000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 w="9525">
              <a:solidFill>
                <a:srgbClr val="18E86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68" name="Line 34"/>
            <p:cNvSpPr>
              <a:spLocks noChangeShapeType="1"/>
            </p:cNvSpPr>
            <p:nvPr/>
          </p:nvSpPr>
          <p:spPr bwMode="auto">
            <a:xfrm>
              <a:off x="7000875" y="4369271"/>
              <a:ext cx="504825" cy="1343025"/>
            </a:xfrm>
            <a:prstGeom prst="line">
              <a:avLst/>
            </a:prstGeom>
            <a:noFill/>
            <a:ln w="1016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 rot="16200000">
              <a:off x="6885173" y="3715220"/>
              <a:ext cx="7620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Candara" pitchFamily="34" charset="0"/>
                </a:rPr>
                <a:t> beam</a:t>
              </a:r>
              <a:endParaRPr lang="ru-RU" sz="20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5741318" y="5715100"/>
              <a:ext cx="11303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C00000"/>
                  </a:solidFill>
                  <a:latin typeface="Candara" pitchFamily="34" charset="0"/>
                </a:rPr>
                <a:t>crystal</a:t>
              </a:r>
              <a:endParaRPr lang="ru-RU" sz="16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5652120" y="4827413"/>
              <a:ext cx="252028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 smtClean="0">
                  <a:solidFill>
                    <a:srgbClr val="154892"/>
                  </a:solidFill>
                  <a:latin typeface="Candara" pitchFamily="34" charset="0"/>
                </a:rPr>
                <a:t>Gradient deformation</a:t>
              </a:r>
              <a:endParaRPr lang="en-GB" sz="2400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</p:grp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2997657" y="935585"/>
            <a:ext cx="1774825" cy="990600"/>
          </a:xfrm>
          <a:prstGeom prst="line">
            <a:avLst/>
          </a:prstGeom>
          <a:noFill/>
          <a:ln w="3175">
            <a:solidFill>
              <a:schemeClr val="bg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ndara" pitchFamily="34" charset="0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3005594" y="935585"/>
            <a:ext cx="1774825" cy="985837"/>
          </a:xfrm>
          <a:prstGeom prst="line">
            <a:avLst/>
          </a:prstGeom>
          <a:noFill/>
          <a:ln w="3175">
            <a:solidFill>
              <a:schemeClr val="bg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ndara" pitchFamily="34" charset="0"/>
            </a:endParaRP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378907" y="929235"/>
            <a:ext cx="1068387" cy="32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andara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3097669" y="945110"/>
            <a:ext cx="1635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ndara" pitchFamily="34" charset="0"/>
            </a:endParaRPr>
          </a:p>
        </p:txBody>
      </p:sp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1691680" y="928670"/>
            <a:ext cx="5904656" cy="1605462"/>
            <a:chOff x="2195513" y="1484313"/>
            <a:chExt cx="6058061" cy="1786796"/>
          </a:xfrm>
        </p:grpSpPr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2512081" y="2857498"/>
              <a:ext cx="2975829" cy="41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 dirty="0" smtClean="0">
                  <a:solidFill>
                    <a:srgbClr val="C00000"/>
                  </a:solidFill>
                  <a:latin typeface="Candara" pitchFamily="34" charset="0"/>
                </a:rPr>
                <a:t>Amplitude of deformation</a:t>
              </a:r>
              <a:endParaRPr lang="ru-RU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auto">
            <a:xfrm>
              <a:off x="3557298" y="1484313"/>
              <a:ext cx="1853032" cy="1082106"/>
            </a:xfrm>
            <a:prstGeom prst="cube">
              <a:avLst>
                <a:gd name="adj" fmla="val 7815"/>
              </a:avLst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8900000"/>
            </a:gra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3" name="Rectangle 9"/>
            <p:cNvSpPr>
              <a:spLocks noChangeArrowheads="1"/>
            </p:cNvSpPr>
            <p:nvPr/>
          </p:nvSpPr>
          <p:spPr bwMode="auto">
            <a:xfrm>
              <a:off x="3590925" y="1608066"/>
              <a:ext cx="1693863" cy="920214"/>
            </a:xfrm>
            <a:prstGeom prst="rect">
              <a:avLst/>
            </a:prstGeom>
            <a:gradFill rotWithShape="0">
              <a:gsLst>
                <a:gs pos="0">
                  <a:schemeClr val="tx1">
                    <a:lumMod val="10000"/>
                    <a:lumOff val="90000"/>
                  </a:schemeClr>
                </a:gs>
                <a:gs pos="53000">
                  <a:schemeClr val="tx1">
                    <a:lumMod val="25000"/>
                    <a:lumOff val="75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</a:gsLst>
              <a:lin ang="189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3557588" y="1569988"/>
              <a:ext cx="1774825" cy="990024"/>
            </a:xfrm>
            <a:prstGeom prst="line">
              <a:avLst/>
            </a:prstGeom>
            <a:noFill/>
            <a:ln w="3175">
              <a:solidFill>
                <a:schemeClr val="bg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 flipV="1">
              <a:off x="3565525" y="1569988"/>
              <a:ext cx="1774825" cy="985265"/>
            </a:xfrm>
            <a:prstGeom prst="line">
              <a:avLst/>
            </a:prstGeom>
            <a:noFill/>
            <a:ln w="3175">
              <a:solidFill>
                <a:schemeClr val="bg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>
              <a:off x="5329238" y="1490659"/>
              <a:ext cx="2286000" cy="1072526"/>
            </a:xfrm>
            <a:prstGeom prst="cube">
              <a:avLst>
                <a:gd name="adj" fmla="val 7231"/>
              </a:avLst>
            </a:prstGeom>
            <a:gradFill rotWithShape="0"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0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5352844" y="2105355"/>
              <a:ext cx="634145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sm" len="lg"/>
            </a:ln>
          </p:spPr>
          <p:txBody>
            <a:bodyPr wrap="none"/>
            <a:lstStyle/>
            <a:p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V="1">
              <a:off x="7028029" y="2093671"/>
              <a:ext cx="503904" cy="269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miter lim="800000"/>
              <a:headEnd/>
              <a:tailEnd type="triangle" w="sm" len="lg"/>
            </a:ln>
          </p:spPr>
          <p:txBody>
            <a:bodyPr wrap="none"/>
            <a:lstStyle/>
            <a:p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5460632" y="2318362"/>
              <a:ext cx="545828" cy="2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600" b="1">
                  <a:latin typeface="Candara" pitchFamily="34" charset="0"/>
                </a:rPr>
                <a:t>(111)</a:t>
              </a:r>
              <a:endParaRPr lang="ru-RU" sz="1600" b="1" baseline="-25000">
                <a:latin typeface="Candara" pitchFamily="34" charset="0"/>
              </a:endParaRPr>
            </a:p>
          </p:txBody>
        </p:sp>
        <p:sp>
          <p:nvSpPr>
            <p:cNvPr id="70" name="Rectangle 20"/>
            <p:cNvSpPr>
              <a:spLocks noChangeArrowheads="1"/>
            </p:cNvSpPr>
            <p:nvPr/>
          </p:nvSpPr>
          <p:spPr bwMode="auto">
            <a:xfrm>
              <a:off x="6394547" y="2141685"/>
              <a:ext cx="1156911" cy="376793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Candara" pitchFamily="34" charset="0"/>
                </a:rPr>
                <a:t>Si</a:t>
              </a:r>
              <a:endParaRPr lang="ru-RU" sz="1600" b="1">
                <a:latin typeface="Candara" pitchFamily="34" charset="0"/>
              </a:endParaRPr>
            </a:p>
          </p:txBody>
        </p:sp>
        <p:sp>
          <p:nvSpPr>
            <p:cNvPr id="71" name="Text Box 27"/>
            <p:cNvSpPr txBox="1">
              <a:spLocks noChangeArrowheads="1"/>
            </p:cNvSpPr>
            <p:nvPr/>
          </p:nvSpPr>
          <p:spPr bwMode="auto">
            <a:xfrm>
              <a:off x="5938838" y="1563642"/>
              <a:ext cx="1068387" cy="3252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chemeClr val="bg2"/>
                </a:solidFill>
                <a:latin typeface="Candara" pitchFamily="34" charset="0"/>
              </a:endParaRP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3657600" y="1579508"/>
              <a:ext cx="1635125" cy="27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atin typeface="Candara" pitchFamily="34" charset="0"/>
              </a:endParaRPr>
            </a:p>
          </p:txBody>
        </p:sp>
        <p:sp>
          <p:nvSpPr>
            <p:cNvPr id="73" name="Freeform 82"/>
            <p:cNvSpPr>
              <a:spLocks/>
            </p:cNvSpPr>
            <p:nvPr/>
          </p:nvSpPr>
          <p:spPr bwMode="auto">
            <a:xfrm flipV="1">
              <a:off x="3545379" y="2074765"/>
              <a:ext cx="1789877" cy="484193"/>
            </a:xfrm>
            <a:custGeom>
              <a:avLst/>
              <a:gdLst>
                <a:gd name="T0" fmla="*/ 0 w 3240"/>
                <a:gd name="T1" fmla="*/ 2147483647 h 1260"/>
                <a:gd name="T2" fmla="*/ 2147483647 w 3240"/>
                <a:gd name="T3" fmla="*/ 0 h 1260"/>
                <a:gd name="T4" fmla="*/ 2147483647 w 3240"/>
                <a:gd name="T5" fmla="*/ 2147483647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6240211" y="2798835"/>
              <a:ext cx="2013363" cy="368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b="1" dirty="0" smtClean="0">
                  <a:solidFill>
                    <a:srgbClr val="154892"/>
                  </a:solidFill>
                  <a:latin typeface="Candara" pitchFamily="34" charset="0"/>
                </a:rPr>
                <a:t>X-Ray footprint</a:t>
              </a:r>
              <a:endParaRPr lang="ru-RU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5346444" y="1659752"/>
              <a:ext cx="2192600" cy="414158"/>
            </a:xfrm>
            <a:custGeom>
              <a:avLst/>
              <a:gdLst>
                <a:gd name="T0" fmla="*/ 0 w 3240"/>
                <a:gd name="T1" fmla="*/ 2147483647 h 1260"/>
                <a:gd name="T2" fmla="*/ 2147483647 w 3240"/>
                <a:gd name="T3" fmla="*/ 0 h 1260"/>
                <a:gd name="T4" fmla="*/ 2147483647 w 3240"/>
                <a:gd name="T5" fmla="*/ 2147483647 h 1260"/>
                <a:gd name="T6" fmla="*/ 0 60000 65536"/>
                <a:gd name="T7" fmla="*/ 0 60000 65536"/>
                <a:gd name="T8" fmla="*/ 0 60000 65536"/>
                <a:gd name="T9" fmla="*/ 0 w 3240"/>
                <a:gd name="T10" fmla="*/ 0 h 1260"/>
                <a:gd name="T11" fmla="*/ 3240 w 3240"/>
                <a:gd name="T12" fmla="*/ 1260 h 12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1260">
                  <a:moveTo>
                    <a:pt x="0" y="1260"/>
                  </a:moveTo>
                  <a:cubicBezTo>
                    <a:pt x="540" y="630"/>
                    <a:pt x="1080" y="0"/>
                    <a:pt x="1620" y="0"/>
                  </a:cubicBezTo>
                  <a:cubicBezTo>
                    <a:pt x="2160" y="0"/>
                    <a:pt x="2700" y="630"/>
                    <a:pt x="3240" y="126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>
                <a:latin typeface="Candara" pitchFamily="34" charset="0"/>
              </a:endParaRPr>
            </a:p>
          </p:txBody>
        </p:sp>
        <p:sp>
          <p:nvSpPr>
            <p:cNvPr id="76" name="Скругленный прямоугольник 106"/>
            <p:cNvSpPr>
              <a:spLocks noChangeArrowheads="1"/>
            </p:cNvSpPr>
            <p:nvPr/>
          </p:nvSpPr>
          <p:spPr bwMode="auto">
            <a:xfrm>
              <a:off x="6359170" y="1599575"/>
              <a:ext cx="123054" cy="460719"/>
            </a:xfrm>
            <a:prstGeom prst="roundRect">
              <a:avLst>
                <a:gd name="adj" fmla="val 16667"/>
              </a:avLst>
            </a:prstGeom>
            <a:solidFill>
              <a:srgbClr val="92D050">
                <a:alpha val="65000"/>
              </a:srgbClr>
            </a:solidFill>
            <a:ln w="9525" algn="ctr">
              <a:noFill/>
              <a:round/>
              <a:headEnd type="none" w="sm" len="sm"/>
              <a:tailEnd type="none" w="sm" len="sm"/>
            </a:ln>
          </p:spPr>
          <p:txBody>
            <a:bodyPr lIns="90000" tIns="46800" rIns="90000" bIns="46800">
              <a:spAutoFit/>
            </a:bodyPr>
            <a:lstStyle/>
            <a:p>
              <a:endParaRPr lang="ru-RU" sz="2000" b="1">
                <a:latin typeface="Candara" pitchFamily="34" charset="0"/>
              </a:endParaRPr>
            </a:p>
          </p:txBody>
        </p:sp>
        <p:cxnSp>
          <p:nvCxnSpPr>
            <p:cNvPr id="77" name="Прямая со стрелкой 117"/>
            <p:cNvCxnSpPr>
              <a:cxnSpLocks noChangeShapeType="1"/>
            </p:cNvCxnSpPr>
            <p:nvPr/>
          </p:nvCxnSpPr>
          <p:spPr bwMode="auto">
            <a:xfrm rot="5400000" flipH="1" flipV="1">
              <a:off x="3476699" y="2582330"/>
              <a:ext cx="636054" cy="73295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78" name="Прямая со стрелкой 107"/>
            <p:cNvCxnSpPr>
              <a:cxnSpLocks noChangeShapeType="1"/>
            </p:cNvCxnSpPr>
            <p:nvPr/>
          </p:nvCxnSpPr>
          <p:spPr bwMode="auto">
            <a:xfrm flipH="1" flipV="1">
              <a:off x="6446759" y="1917218"/>
              <a:ext cx="637687" cy="950905"/>
            </a:xfrm>
            <a:prstGeom prst="straightConnector1">
              <a:avLst/>
            </a:prstGeom>
            <a:noFill/>
            <a:ln w="19050" algn="ctr">
              <a:solidFill>
                <a:srgbClr val="154892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2528286" y="1747904"/>
              <a:ext cx="1930592" cy="995103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00"/>
                <a:gd name="T40" fmla="*/ 0 h 10000"/>
                <a:gd name="T41" fmla="*/ 10000 w 10000"/>
                <a:gd name="T42" fmla="*/ 10000 h 100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00" h="10000">
                  <a:moveTo>
                    <a:pt x="5301" y="2440"/>
                  </a:moveTo>
                  <a:cubicBezTo>
                    <a:pt x="5296" y="2411"/>
                    <a:pt x="5023" y="1731"/>
                    <a:pt x="4746" y="1477"/>
                  </a:cubicBezTo>
                  <a:cubicBezTo>
                    <a:pt x="4469" y="1223"/>
                    <a:pt x="4164" y="1085"/>
                    <a:pt x="3638" y="915"/>
                  </a:cubicBezTo>
                  <a:cubicBezTo>
                    <a:pt x="3112" y="745"/>
                    <a:pt x="2104" y="600"/>
                    <a:pt x="1592" y="460"/>
                  </a:cubicBezTo>
                  <a:cubicBezTo>
                    <a:pt x="1080" y="320"/>
                    <a:pt x="809" y="0"/>
                    <a:pt x="566" y="77"/>
                  </a:cubicBezTo>
                  <a:cubicBezTo>
                    <a:pt x="322" y="153"/>
                    <a:pt x="224" y="166"/>
                    <a:pt x="132" y="920"/>
                  </a:cubicBezTo>
                  <a:cubicBezTo>
                    <a:pt x="39" y="1673"/>
                    <a:pt x="20" y="3269"/>
                    <a:pt x="13" y="4598"/>
                  </a:cubicBezTo>
                  <a:cubicBezTo>
                    <a:pt x="7" y="5926"/>
                    <a:pt x="0" y="7995"/>
                    <a:pt x="92" y="8889"/>
                  </a:cubicBezTo>
                  <a:cubicBezTo>
                    <a:pt x="184" y="9783"/>
                    <a:pt x="263" y="10000"/>
                    <a:pt x="566" y="9962"/>
                  </a:cubicBezTo>
                  <a:cubicBezTo>
                    <a:pt x="868" y="9923"/>
                    <a:pt x="1164" y="9029"/>
                    <a:pt x="1908" y="8659"/>
                  </a:cubicBezTo>
                  <a:cubicBezTo>
                    <a:pt x="2651" y="8289"/>
                    <a:pt x="4184" y="8455"/>
                    <a:pt x="5026" y="7739"/>
                  </a:cubicBezTo>
                  <a:cubicBezTo>
                    <a:pt x="5868" y="7024"/>
                    <a:pt x="6132" y="5121"/>
                    <a:pt x="6961" y="4368"/>
                  </a:cubicBezTo>
                  <a:cubicBezTo>
                    <a:pt x="7789" y="3614"/>
                    <a:pt x="8895" y="3410"/>
                    <a:pt x="10000" y="3218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oval" w="sm" len="sm"/>
            </a:ln>
          </p:spPr>
          <p:txBody>
            <a:bodyPr lIns="90000" tIns="46800" rIns="90000" bIns="46800" anchor="ctr"/>
            <a:lstStyle/>
            <a:p>
              <a:endParaRPr lang="ru-RU" sz="2000" b="1">
                <a:latin typeface="Candara" pitchFamily="34" charset="0"/>
              </a:endParaRPr>
            </a:p>
          </p:txBody>
        </p:sp>
        <p:grpSp>
          <p:nvGrpSpPr>
            <p:cNvPr id="3" name="Группа 69"/>
            <p:cNvGrpSpPr>
              <a:grpSpLocks/>
            </p:cNvGrpSpPr>
            <p:nvPr/>
          </p:nvGrpSpPr>
          <p:grpSpPr bwMode="auto">
            <a:xfrm>
              <a:off x="2195513" y="1892785"/>
              <a:ext cx="701110" cy="678653"/>
              <a:chOff x="2643188" y="5307401"/>
              <a:chExt cx="584741" cy="566030"/>
            </a:xfrm>
          </p:grpSpPr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2643188" y="5307401"/>
                <a:ext cx="584741" cy="566030"/>
              </a:xfrm>
              <a:prstGeom prst="ellipse">
                <a:avLst/>
              </a:prstGeom>
              <a:solidFill>
                <a:srgbClr val="C0C0C0"/>
              </a:solidFill>
              <a:ln w="381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90000" tIns="46800" rIns="90000" bIns="46800" anchor="ctr"/>
              <a:lstStyle/>
              <a:p>
                <a:endParaRPr lang="ru-RU" sz="2000" b="1">
                  <a:latin typeface="Candara" pitchFamily="34" charset="0"/>
                </a:endParaRPr>
              </a:p>
            </p:txBody>
          </p:sp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2763950" y="5485477"/>
                <a:ext cx="329447" cy="202457"/>
                <a:chOff x="1116" y="2772"/>
                <a:chExt cx="539" cy="263"/>
              </a:xfrm>
            </p:grpSpPr>
            <p:sp>
              <p:nvSpPr>
                <p:cNvPr id="86" name="Freeform 25"/>
                <p:cNvSpPr>
                  <a:spLocks/>
                </p:cNvSpPr>
                <p:nvPr/>
              </p:nvSpPr>
              <p:spPr bwMode="auto">
                <a:xfrm>
                  <a:off x="1116" y="2772"/>
                  <a:ext cx="275" cy="132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0" y="1260"/>
                      </a:moveTo>
                      <a:cubicBezTo>
                        <a:pt x="540" y="630"/>
                        <a:pt x="1080" y="0"/>
                        <a:pt x="1620" y="0"/>
                      </a:cubicBezTo>
                      <a:cubicBezTo>
                        <a:pt x="2160" y="0"/>
                        <a:pt x="2700" y="630"/>
                        <a:pt x="3240" y="126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 sz="2000" b="1">
                    <a:latin typeface="Candara" pitchFamily="34" charset="0"/>
                  </a:endParaRPr>
                </a:p>
              </p:txBody>
            </p:sp>
            <p:sp>
              <p:nvSpPr>
                <p:cNvPr id="87" name="Freeform 26"/>
                <p:cNvSpPr>
                  <a:spLocks/>
                </p:cNvSpPr>
                <p:nvPr/>
              </p:nvSpPr>
              <p:spPr bwMode="auto">
                <a:xfrm>
                  <a:off x="1391" y="2904"/>
                  <a:ext cx="264" cy="131"/>
                </a:xfrm>
                <a:custGeom>
                  <a:avLst/>
                  <a:gdLst>
                    <a:gd name="T0" fmla="*/ 0 w 3240"/>
                    <a:gd name="T1" fmla="*/ 0 h 1260"/>
                    <a:gd name="T2" fmla="*/ 0 w 3240"/>
                    <a:gd name="T3" fmla="*/ 0 h 1260"/>
                    <a:gd name="T4" fmla="*/ 0 w 3240"/>
                    <a:gd name="T5" fmla="*/ 0 h 1260"/>
                    <a:gd name="T6" fmla="*/ 0 60000 65536"/>
                    <a:gd name="T7" fmla="*/ 0 60000 65536"/>
                    <a:gd name="T8" fmla="*/ 0 60000 65536"/>
                    <a:gd name="T9" fmla="*/ 0 w 3240"/>
                    <a:gd name="T10" fmla="*/ 0 h 1260"/>
                    <a:gd name="T11" fmla="*/ 3240 w 3240"/>
                    <a:gd name="T12" fmla="*/ 1260 h 1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40" h="1260">
                      <a:moveTo>
                        <a:pt x="3240" y="0"/>
                      </a:moveTo>
                      <a:cubicBezTo>
                        <a:pt x="2700" y="630"/>
                        <a:pt x="2160" y="1260"/>
                        <a:pt x="1620" y="1260"/>
                      </a:cubicBezTo>
                      <a:cubicBezTo>
                        <a:pt x="1080" y="1260"/>
                        <a:pt x="540" y="630"/>
                        <a:pt x="0" y="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 sz="2000" b="1">
                    <a:latin typeface="Candara" pitchFamily="34" charset="0"/>
                  </a:endParaRPr>
                </a:p>
              </p:txBody>
            </p:sp>
          </p:grpSp>
        </p:grp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7024455" y="1788398"/>
              <a:ext cx="494903" cy="2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 b="1" dirty="0">
                  <a:latin typeface="Candara" pitchFamily="34" charset="0"/>
                </a:rPr>
                <a:t>[110]</a:t>
              </a:r>
              <a:endParaRPr lang="ru-RU" sz="1600" b="1" baseline="-25000" dirty="0">
                <a:latin typeface="Candara" pitchFamily="34" charset="0"/>
              </a:endParaRPr>
            </a:p>
          </p:txBody>
        </p:sp>
        <p:sp>
          <p:nvSpPr>
            <p:cNvPr id="82" name="Text Box 19"/>
            <p:cNvSpPr txBox="1">
              <a:spLocks noChangeArrowheads="1"/>
            </p:cNvSpPr>
            <p:nvPr/>
          </p:nvSpPr>
          <p:spPr bwMode="auto">
            <a:xfrm>
              <a:off x="5408535" y="1794386"/>
              <a:ext cx="296413" cy="2740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ndara" pitchFamily="34" charset="0"/>
                </a:rPr>
                <a:t>K</a:t>
              </a:r>
              <a:r>
                <a:rPr lang="en-US" sz="1600" b="1" baseline="-25000" dirty="0">
                  <a:latin typeface="Candara" pitchFamily="34" charset="0"/>
                </a:rPr>
                <a:t>s</a:t>
              </a:r>
              <a:endParaRPr lang="ru-RU" sz="1600" b="1" baseline="-25000" dirty="0">
                <a:latin typeface="Candara" pitchFamily="34" charset="0"/>
              </a:endParaRPr>
            </a:p>
          </p:txBody>
        </p:sp>
        <p:sp>
          <p:nvSpPr>
            <p:cNvPr id="83" name="Text Box 12"/>
            <p:cNvSpPr txBox="1">
              <a:spLocks noChangeArrowheads="1"/>
            </p:cNvSpPr>
            <p:nvPr/>
          </p:nvSpPr>
          <p:spPr bwMode="auto">
            <a:xfrm>
              <a:off x="3684785" y="2207815"/>
              <a:ext cx="1506319" cy="279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en-US" sz="1600" b="1" dirty="0">
                  <a:latin typeface="Candara" pitchFamily="34" charset="0"/>
                </a:rPr>
                <a:t>SiO</a:t>
              </a:r>
              <a:r>
                <a:rPr lang="en-US" sz="1600" b="1" baseline="-25000" dirty="0">
                  <a:latin typeface="Candara" pitchFamily="34" charset="0"/>
                </a:rPr>
                <a:t>2</a:t>
              </a:r>
              <a:endParaRPr lang="ru-RU" sz="1600" b="1" dirty="0">
                <a:latin typeface="Candara" pitchFamily="34" charset="0"/>
              </a:endParaRPr>
            </a:p>
          </p:txBody>
        </p:sp>
      </p:grp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0" y="2492896"/>
            <a:ext cx="9143999" cy="7100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154892"/>
                </a:solidFill>
                <a:latin typeface="Candara" pitchFamily="34" charset="0"/>
              </a:rPr>
              <a:t>Effective excitation of ultrasonic tension-compression vibrations along the length of the crystals in the system of special composite resonators was </a:t>
            </a:r>
            <a:r>
              <a:rPr lang="en-US" sz="2000" dirty="0" smtClean="0">
                <a:solidFill>
                  <a:srgbClr val="154892"/>
                </a:solidFill>
                <a:latin typeface="Candara" pitchFamily="34" charset="0"/>
              </a:rPr>
              <a:t>implemented.</a:t>
            </a:r>
            <a:endParaRPr lang="en-US" sz="2000" b="1" dirty="0">
              <a:solidFill>
                <a:srgbClr val="154892"/>
              </a:solidFill>
              <a:latin typeface="Candar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09650" y="3212976"/>
            <a:ext cx="2564503" cy="2762250"/>
            <a:chOff x="1009650" y="3197696"/>
            <a:chExt cx="2781300" cy="2847975"/>
          </a:xfrm>
        </p:grpSpPr>
        <p:sp>
          <p:nvSpPr>
            <p:cNvPr id="19461" name="Freeform 37"/>
            <p:cNvSpPr>
              <a:spLocks/>
            </p:cNvSpPr>
            <p:nvPr/>
          </p:nvSpPr>
          <p:spPr bwMode="auto">
            <a:xfrm>
              <a:off x="1009650" y="3197696"/>
              <a:ext cx="2781300" cy="2847975"/>
            </a:xfrm>
            <a:custGeom>
              <a:avLst/>
              <a:gdLst>
                <a:gd name="T0" fmla="*/ 2147483647 w 202"/>
                <a:gd name="T1" fmla="*/ 0 h 137"/>
                <a:gd name="T2" fmla="*/ 2147483647 w 202"/>
                <a:gd name="T3" fmla="*/ 0 h 137"/>
                <a:gd name="T4" fmla="*/ 2147483647 w 202"/>
                <a:gd name="T5" fmla="*/ 2147483647 h 137"/>
                <a:gd name="T6" fmla="*/ 2147483647 w 202"/>
                <a:gd name="T7" fmla="*/ 2147483647 h 137"/>
                <a:gd name="T8" fmla="*/ 2147483647 w 202"/>
                <a:gd name="T9" fmla="*/ 2147483647 h 137"/>
                <a:gd name="T10" fmla="*/ 2147483647 w 202"/>
                <a:gd name="T11" fmla="*/ 2147483647 h 137"/>
                <a:gd name="T12" fmla="*/ 2147483647 w 202"/>
                <a:gd name="T13" fmla="*/ 2147483647 h 137"/>
                <a:gd name="T14" fmla="*/ 2147483647 w 202"/>
                <a:gd name="T15" fmla="*/ 2147483647 h 137"/>
                <a:gd name="T16" fmla="*/ 2147483647 w 202"/>
                <a:gd name="T17" fmla="*/ 2147483647 h 137"/>
                <a:gd name="T18" fmla="*/ 2147483647 w 202"/>
                <a:gd name="T19" fmla="*/ 2147483647 h 137"/>
                <a:gd name="T20" fmla="*/ 2147483647 w 202"/>
                <a:gd name="T21" fmla="*/ 2147483647 h 137"/>
                <a:gd name="T22" fmla="*/ 2147483647 w 202"/>
                <a:gd name="T23" fmla="*/ 2147483647 h 137"/>
                <a:gd name="T24" fmla="*/ 2147483647 w 202"/>
                <a:gd name="T25" fmla="*/ 2147483647 h 137"/>
                <a:gd name="T26" fmla="*/ 2147483647 w 202"/>
                <a:gd name="T27" fmla="*/ 2147483647 h 137"/>
                <a:gd name="T28" fmla="*/ 2147483647 w 202"/>
                <a:gd name="T29" fmla="*/ 2147483647 h 137"/>
                <a:gd name="T30" fmla="*/ 2147483647 w 202"/>
                <a:gd name="T31" fmla="*/ 2147483647 h 137"/>
                <a:gd name="T32" fmla="*/ 2147483647 w 202"/>
                <a:gd name="T33" fmla="*/ 2147483647 h 137"/>
                <a:gd name="T34" fmla="*/ 2147483647 w 202"/>
                <a:gd name="T35" fmla="*/ 2147483647 h 137"/>
                <a:gd name="T36" fmla="*/ 2147483647 w 202"/>
                <a:gd name="T37" fmla="*/ 2147483647 h 137"/>
                <a:gd name="T38" fmla="*/ 2147483647 w 202"/>
                <a:gd name="T39" fmla="*/ 2147483647 h 137"/>
                <a:gd name="T40" fmla="*/ 2147483647 w 202"/>
                <a:gd name="T41" fmla="*/ 2147483647 h 137"/>
                <a:gd name="T42" fmla="*/ 2147483647 w 202"/>
                <a:gd name="T43" fmla="*/ 2147483647 h 137"/>
                <a:gd name="T44" fmla="*/ 2147483647 w 202"/>
                <a:gd name="T45" fmla="*/ 2147483647 h 137"/>
                <a:gd name="T46" fmla="*/ 2147483647 w 202"/>
                <a:gd name="T47" fmla="*/ 2147483647 h 137"/>
                <a:gd name="T48" fmla="*/ 2147483647 w 202"/>
                <a:gd name="T49" fmla="*/ 2147483647 h 137"/>
                <a:gd name="T50" fmla="*/ 0 w 202"/>
                <a:gd name="T51" fmla="*/ 2147483647 h 137"/>
                <a:gd name="T52" fmla="*/ 2147483647 w 202"/>
                <a:gd name="T53" fmla="*/ 0 h 1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37"/>
                <a:gd name="T83" fmla="*/ 202 w 202"/>
                <a:gd name="T84" fmla="*/ 137 h 1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37">
                  <a:moveTo>
                    <a:pt x="5" y="0"/>
                  </a:moveTo>
                  <a:lnTo>
                    <a:pt x="201" y="0"/>
                  </a:lnTo>
                  <a:lnTo>
                    <a:pt x="198" y="10"/>
                  </a:lnTo>
                  <a:lnTo>
                    <a:pt x="200" y="22"/>
                  </a:lnTo>
                  <a:lnTo>
                    <a:pt x="194" y="31"/>
                  </a:lnTo>
                  <a:lnTo>
                    <a:pt x="202" y="45"/>
                  </a:lnTo>
                  <a:lnTo>
                    <a:pt x="196" y="54"/>
                  </a:lnTo>
                  <a:lnTo>
                    <a:pt x="199" y="62"/>
                  </a:lnTo>
                  <a:lnTo>
                    <a:pt x="201" y="71"/>
                  </a:lnTo>
                  <a:lnTo>
                    <a:pt x="193" y="77"/>
                  </a:lnTo>
                  <a:lnTo>
                    <a:pt x="202" y="87"/>
                  </a:lnTo>
                  <a:lnTo>
                    <a:pt x="186" y="100"/>
                  </a:lnTo>
                  <a:lnTo>
                    <a:pt x="199" y="117"/>
                  </a:lnTo>
                  <a:lnTo>
                    <a:pt x="189" y="128"/>
                  </a:lnTo>
                  <a:lnTo>
                    <a:pt x="194" y="137"/>
                  </a:lnTo>
                  <a:lnTo>
                    <a:pt x="3" y="137"/>
                  </a:lnTo>
                  <a:lnTo>
                    <a:pt x="13" y="123"/>
                  </a:lnTo>
                  <a:lnTo>
                    <a:pt x="4" y="108"/>
                  </a:lnTo>
                  <a:lnTo>
                    <a:pt x="15" y="96"/>
                  </a:lnTo>
                  <a:lnTo>
                    <a:pt x="3" y="73"/>
                  </a:lnTo>
                  <a:lnTo>
                    <a:pt x="12" y="66"/>
                  </a:lnTo>
                  <a:lnTo>
                    <a:pt x="6" y="58"/>
                  </a:lnTo>
                  <a:lnTo>
                    <a:pt x="14" y="42"/>
                  </a:lnTo>
                  <a:lnTo>
                    <a:pt x="6" y="32"/>
                  </a:lnTo>
                  <a:lnTo>
                    <a:pt x="11" y="19"/>
                  </a:lnTo>
                  <a:lnTo>
                    <a:pt x="0" y="7"/>
                  </a:lnTo>
                  <a:lnTo>
                    <a:pt x="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700000" scaled="1"/>
            </a:gra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62" name="Freeform 47"/>
            <p:cNvSpPr>
              <a:spLocks/>
            </p:cNvSpPr>
            <p:nvPr/>
          </p:nvSpPr>
          <p:spPr bwMode="auto">
            <a:xfrm>
              <a:off x="1108075" y="4345459"/>
              <a:ext cx="2535238" cy="412750"/>
            </a:xfrm>
            <a:custGeom>
              <a:avLst/>
              <a:gdLst>
                <a:gd name="T0" fmla="*/ 0 w 708"/>
                <a:gd name="T1" fmla="*/ 2147483647 h 51"/>
                <a:gd name="T2" fmla="*/ 2147483647 w 708"/>
                <a:gd name="T3" fmla="*/ 0 h 51"/>
                <a:gd name="T4" fmla="*/ 2147483647 w 70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708"/>
                <a:gd name="T10" fmla="*/ 0 h 51"/>
                <a:gd name="T11" fmla="*/ 708 w 70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8" h="51">
                  <a:moveTo>
                    <a:pt x="0" y="51"/>
                  </a:moveTo>
                  <a:cubicBezTo>
                    <a:pt x="118" y="25"/>
                    <a:pt x="236" y="0"/>
                    <a:pt x="354" y="0"/>
                  </a:cubicBezTo>
                  <a:cubicBezTo>
                    <a:pt x="472" y="0"/>
                    <a:pt x="590" y="25"/>
                    <a:pt x="708" y="51"/>
                  </a:cubicBezTo>
                </a:path>
              </a:pathLst>
            </a:custGeom>
            <a:noFill/>
            <a:ln w="76200" cap="flat" cmpd="sng">
              <a:solidFill>
                <a:srgbClr val="C00000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71" name="Freeform 38"/>
            <p:cNvSpPr>
              <a:spLocks/>
            </p:cNvSpPr>
            <p:nvPr/>
          </p:nvSpPr>
          <p:spPr bwMode="auto">
            <a:xfrm>
              <a:off x="1085850" y="3807296"/>
              <a:ext cx="2571750" cy="962025"/>
            </a:xfrm>
            <a:custGeom>
              <a:avLst/>
              <a:gdLst>
                <a:gd name="T0" fmla="*/ 0 w 708"/>
                <a:gd name="T1" fmla="*/ 2147483647 h 51"/>
                <a:gd name="T2" fmla="*/ 2147483647 w 708"/>
                <a:gd name="T3" fmla="*/ 0 h 51"/>
                <a:gd name="T4" fmla="*/ 2147483647 w 70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708"/>
                <a:gd name="T10" fmla="*/ 0 h 51"/>
                <a:gd name="T11" fmla="*/ 708 w 70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8" h="51">
                  <a:moveTo>
                    <a:pt x="0" y="51"/>
                  </a:moveTo>
                  <a:cubicBezTo>
                    <a:pt x="118" y="25"/>
                    <a:pt x="236" y="0"/>
                    <a:pt x="354" y="0"/>
                  </a:cubicBezTo>
                  <a:cubicBezTo>
                    <a:pt x="472" y="0"/>
                    <a:pt x="590" y="25"/>
                    <a:pt x="708" y="51"/>
                  </a:cubicBezTo>
                </a:path>
              </a:pathLst>
            </a:cu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72" name="Rectangle 39"/>
            <p:cNvSpPr>
              <a:spLocks noChangeArrowheads="1"/>
            </p:cNvSpPr>
            <p:nvPr/>
          </p:nvSpPr>
          <p:spPr bwMode="auto">
            <a:xfrm>
              <a:off x="2247900" y="3283421"/>
              <a:ext cx="216000" cy="2664000"/>
            </a:xfrm>
            <a:prstGeom prst="rect">
              <a:avLst/>
            </a:prstGeom>
            <a:solidFill>
              <a:srgbClr val="92D050">
                <a:alpha val="65000"/>
              </a:srgbClr>
            </a:solidFill>
            <a:ln w="9525">
              <a:solidFill>
                <a:srgbClr val="18E86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19473" name="Line 40"/>
            <p:cNvSpPr>
              <a:spLocks noChangeShapeType="1"/>
            </p:cNvSpPr>
            <p:nvPr/>
          </p:nvSpPr>
          <p:spPr bwMode="auto">
            <a:xfrm flipV="1">
              <a:off x="2247900" y="3816821"/>
              <a:ext cx="216000" cy="0"/>
            </a:xfrm>
            <a:prstGeom prst="line">
              <a:avLst/>
            </a:prstGeom>
            <a:noFill/>
            <a:ln w="1016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ndara" pitchFamily="34" charset="0"/>
              </a:endParaRP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181894" y="4801542"/>
              <a:ext cx="2387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154892"/>
                  </a:solidFill>
                  <a:latin typeface="Candara" pitchFamily="34" charset="0"/>
                </a:rPr>
                <a:t>Uniform deformation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1189436" y="5662970"/>
              <a:ext cx="11303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rgbClr val="C00000"/>
                  </a:solidFill>
                  <a:latin typeface="Candara" pitchFamily="34" charset="0"/>
                </a:rPr>
                <a:t>crystal</a:t>
              </a:r>
              <a:endParaRPr lang="ru-RU" sz="1600" b="1" dirty="0">
                <a:solidFill>
                  <a:srgbClr val="C00000"/>
                </a:solidFill>
                <a:latin typeface="Candara" pitchFamily="34" charset="0"/>
              </a:endParaRPr>
            </a:p>
          </p:txBody>
        </p:sp>
      </p:grpSp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0000"/>
            <a:ext cx="9144000" cy="5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X-Ray </a:t>
            </a:r>
            <a:r>
              <a:rPr lang="en-US" sz="2800" b="1" i="1" dirty="0" err="1" smtClean="0">
                <a:solidFill>
                  <a:srgbClr val="C00000"/>
                </a:solidFill>
                <a:latin typeface="Candara" pitchFamily="34" charset="0"/>
              </a:rPr>
              <a:t>acoustooptic</a:t>
            </a: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 interaction at low frequency</a:t>
            </a:r>
            <a:endParaRPr lang="ru-RU" sz="2800" b="1" i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0" name="Text Box 35"/>
          <p:cNvSpPr txBox="1">
            <a:spLocks noChangeArrowheads="1"/>
          </p:cNvSpPr>
          <p:nvPr/>
        </p:nvSpPr>
        <p:spPr bwMode="auto">
          <a:xfrm rot="16200000">
            <a:off x="2100490" y="3504502"/>
            <a:ext cx="7468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154892"/>
                </a:solidFill>
                <a:latin typeface="Candara" pitchFamily="34" charset="0"/>
              </a:rPr>
              <a:t> beam</a:t>
            </a:r>
            <a:endParaRPr lang="ru-RU" sz="2000" b="1" dirty="0">
              <a:solidFill>
                <a:srgbClr val="154892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Candara" pitchFamily="34" charset="0"/>
              </a:rPr>
              <a:t>Rocking curves in case of ultrasonic vibration</a:t>
            </a:r>
            <a:endParaRPr lang="en-US" sz="3200" b="1" i="1" dirty="0" smtClean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0483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357562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731546"/>
            <a:ext cx="9144000" cy="84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It is possible to perform </a:t>
            </a:r>
            <a:r>
              <a:rPr lang="en-US" sz="2400" dirty="0" smtClean="0">
                <a:solidFill>
                  <a:srgbClr val="C00000"/>
                </a:solidFill>
                <a:latin typeface="Candara" pitchFamily="34" charset="0"/>
              </a:rPr>
              <a:t>control on the angular position</a:t>
            </a: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 of the </a:t>
            </a:r>
            <a:r>
              <a:rPr lang="en-US" sz="2400" dirty="0" smtClean="0">
                <a:solidFill>
                  <a:srgbClr val="C00000"/>
                </a:solidFill>
                <a:latin typeface="Candara" pitchFamily="34" charset="0"/>
              </a:rPr>
              <a:t>X-Ray</a:t>
            </a: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 beam by uniform time-variable </a:t>
            </a:r>
            <a:r>
              <a:rPr lang="en-US" sz="2400" dirty="0" smtClean="0">
                <a:solidFill>
                  <a:srgbClr val="154892"/>
                </a:solidFill>
                <a:latin typeface="Candara" pitchFamily="34" charset="0"/>
              </a:rPr>
              <a:t>deformation.</a:t>
            </a:r>
            <a:endParaRPr lang="ru-RU" sz="2400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253494" y="3159520"/>
            <a:ext cx="215900" cy="1944687"/>
          </a:xfrm>
          <a:prstGeom prst="rect">
            <a:avLst/>
          </a:prstGeom>
          <a:solidFill>
            <a:srgbClr val="92D05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99592" y="4058046"/>
            <a:ext cx="2856301" cy="525401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54892"/>
                </a:solidFill>
                <a:latin typeface="Candara" pitchFamily="34" charset="0"/>
              </a:rPr>
              <a:t>compression</a:t>
            </a:r>
            <a:endParaRPr lang="ru-RU" sz="2800" b="1" dirty="0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39082" y="3645296"/>
            <a:ext cx="1864766" cy="494624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Candara" pitchFamily="34" charset="0"/>
              </a:rPr>
              <a:t>expansion</a:t>
            </a:r>
            <a:endParaRPr lang="ru-RU" sz="26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 flipV="1">
            <a:off x="945382" y="4129483"/>
            <a:ext cx="2819400" cy="815975"/>
          </a:xfrm>
          <a:custGeom>
            <a:avLst/>
            <a:gdLst>
              <a:gd name="T0" fmla="*/ 0 w 5112"/>
              <a:gd name="T1" fmla="*/ 2147483647 h 673"/>
              <a:gd name="T2" fmla="*/ 2147483647 w 5112"/>
              <a:gd name="T3" fmla="*/ 2147483647 h 673"/>
              <a:gd name="T4" fmla="*/ 2147483647 w 5112"/>
              <a:gd name="T5" fmla="*/ 2147483647 h 673"/>
              <a:gd name="T6" fmla="*/ 0 60000 65536"/>
              <a:gd name="T7" fmla="*/ 0 60000 65536"/>
              <a:gd name="T8" fmla="*/ 0 60000 65536"/>
              <a:gd name="T9" fmla="*/ 0 w 5112"/>
              <a:gd name="T10" fmla="*/ 0 h 673"/>
              <a:gd name="T11" fmla="*/ 5112 w 5112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12" h="673">
                <a:moveTo>
                  <a:pt x="0" y="667"/>
                </a:moveTo>
                <a:cubicBezTo>
                  <a:pt x="858" y="333"/>
                  <a:pt x="1716" y="0"/>
                  <a:pt x="2568" y="1"/>
                </a:cubicBezTo>
                <a:cubicBezTo>
                  <a:pt x="3420" y="2"/>
                  <a:pt x="4266" y="337"/>
                  <a:pt x="5112" y="673"/>
                </a:cubicBezTo>
              </a:path>
            </a:pathLst>
          </a:cu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54907" y="3321446"/>
            <a:ext cx="2819400" cy="1631950"/>
            <a:chOff x="1133" y="803"/>
            <a:chExt cx="2814" cy="1091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133" y="803"/>
              <a:ext cx="2814" cy="547"/>
            </a:xfrm>
            <a:custGeom>
              <a:avLst/>
              <a:gdLst>
                <a:gd name="T0" fmla="*/ 0 w 5112"/>
                <a:gd name="T1" fmla="*/ 56 h 673"/>
                <a:gd name="T2" fmla="*/ 2 w 5112"/>
                <a:gd name="T3" fmla="*/ 1 h 673"/>
                <a:gd name="T4" fmla="*/ 4 w 5112"/>
                <a:gd name="T5" fmla="*/ 56 h 673"/>
                <a:gd name="T6" fmla="*/ 0 60000 65536"/>
                <a:gd name="T7" fmla="*/ 0 60000 65536"/>
                <a:gd name="T8" fmla="*/ 0 60000 65536"/>
                <a:gd name="T9" fmla="*/ 0 w 5112"/>
                <a:gd name="T10" fmla="*/ 0 h 673"/>
                <a:gd name="T11" fmla="*/ 5112 w 5112"/>
                <a:gd name="T12" fmla="*/ 673 h 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12" h="673">
                  <a:moveTo>
                    <a:pt x="0" y="667"/>
                  </a:moveTo>
                  <a:cubicBezTo>
                    <a:pt x="858" y="333"/>
                    <a:pt x="1716" y="0"/>
                    <a:pt x="2568" y="1"/>
                  </a:cubicBezTo>
                  <a:cubicBezTo>
                    <a:pt x="3420" y="2"/>
                    <a:pt x="4266" y="337"/>
                    <a:pt x="5112" y="673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 flipV="1">
              <a:off x="1133" y="1347"/>
              <a:ext cx="2814" cy="547"/>
            </a:xfrm>
            <a:custGeom>
              <a:avLst/>
              <a:gdLst>
                <a:gd name="T0" fmla="*/ 0 w 5112"/>
                <a:gd name="T1" fmla="*/ 56 h 673"/>
                <a:gd name="T2" fmla="*/ 2 w 5112"/>
                <a:gd name="T3" fmla="*/ 1 h 673"/>
                <a:gd name="T4" fmla="*/ 4 w 5112"/>
                <a:gd name="T5" fmla="*/ 56 h 673"/>
                <a:gd name="T6" fmla="*/ 0 60000 65536"/>
                <a:gd name="T7" fmla="*/ 0 60000 65536"/>
                <a:gd name="T8" fmla="*/ 0 60000 65536"/>
                <a:gd name="T9" fmla="*/ 0 w 5112"/>
                <a:gd name="T10" fmla="*/ 0 h 673"/>
                <a:gd name="T11" fmla="*/ 5112 w 5112"/>
                <a:gd name="T12" fmla="*/ 673 h 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12" h="673">
                  <a:moveTo>
                    <a:pt x="0" y="667"/>
                  </a:moveTo>
                  <a:cubicBezTo>
                    <a:pt x="858" y="333"/>
                    <a:pt x="1716" y="0"/>
                    <a:pt x="2568" y="1"/>
                  </a:cubicBezTo>
                  <a:cubicBezTo>
                    <a:pt x="3420" y="2"/>
                    <a:pt x="4266" y="337"/>
                    <a:pt x="5112" y="673"/>
                  </a:cubicBezTo>
                </a:path>
              </a:pathLst>
            </a:custGeom>
            <a:noFill/>
            <a:ln w="76200">
              <a:solidFill>
                <a:srgbClr val="15489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>
                <a:solidFill>
                  <a:srgbClr val="154892"/>
                </a:solidFill>
                <a:latin typeface="Candara" pitchFamily="34" charset="0"/>
              </a:endParaRPr>
            </a:p>
          </p:txBody>
        </p:sp>
      </p:grpSp>
      <p:sp>
        <p:nvSpPr>
          <p:cNvPr id="64" name="Freeform 62"/>
          <p:cNvSpPr>
            <a:spLocks/>
          </p:cNvSpPr>
          <p:nvPr/>
        </p:nvSpPr>
        <p:spPr bwMode="auto">
          <a:xfrm flipV="1">
            <a:off x="951996" y="4141310"/>
            <a:ext cx="2819400" cy="815975"/>
          </a:xfrm>
          <a:custGeom>
            <a:avLst/>
            <a:gdLst>
              <a:gd name="T0" fmla="*/ 0 w 5112"/>
              <a:gd name="T1" fmla="*/ 2147483647 h 673"/>
              <a:gd name="T2" fmla="*/ 2147483647 w 5112"/>
              <a:gd name="T3" fmla="*/ 2147483647 h 673"/>
              <a:gd name="T4" fmla="*/ 2147483647 w 5112"/>
              <a:gd name="T5" fmla="*/ 2147483647 h 673"/>
              <a:gd name="T6" fmla="*/ 0 60000 65536"/>
              <a:gd name="T7" fmla="*/ 0 60000 65536"/>
              <a:gd name="T8" fmla="*/ 0 60000 65536"/>
              <a:gd name="T9" fmla="*/ 0 w 5112"/>
              <a:gd name="T10" fmla="*/ 0 h 673"/>
              <a:gd name="T11" fmla="*/ 5112 w 5112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12" h="673">
                <a:moveTo>
                  <a:pt x="0" y="667"/>
                </a:moveTo>
                <a:cubicBezTo>
                  <a:pt x="858" y="333"/>
                  <a:pt x="1716" y="0"/>
                  <a:pt x="2568" y="1"/>
                </a:cubicBezTo>
                <a:cubicBezTo>
                  <a:pt x="3420" y="2"/>
                  <a:pt x="4266" y="337"/>
                  <a:pt x="5112" y="673"/>
                </a:cubicBezTo>
              </a:path>
            </a:pathLst>
          </a:custGeom>
          <a:noFill/>
          <a:ln w="76200">
            <a:solidFill>
              <a:srgbClr val="154892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951996" y="3316910"/>
            <a:ext cx="2819400" cy="815975"/>
          </a:xfrm>
          <a:custGeom>
            <a:avLst/>
            <a:gdLst>
              <a:gd name="T0" fmla="*/ 0 w 5112"/>
              <a:gd name="T1" fmla="*/ 2147483647 h 673"/>
              <a:gd name="T2" fmla="*/ 2147483647 w 5112"/>
              <a:gd name="T3" fmla="*/ 2147483647 h 673"/>
              <a:gd name="T4" fmla="*/ 2147483647 w 5112"/>
              <a:gd name="T5" fmla="*/ 2147483647 h 673"/>
              <a:gd name="T6" fmla="*/ 0 60000 65536"/>
              <a:gd name="T7" fmla="*/ 0 60000 65536"/>
              <a:gd name="T8" fmla="*/ 0 60000 65536"/>
              <a:gd name="T9" fmla="*/ 0 w 5112"/>
              <a:gd name="T10" fmla="*/ 0 h 673"/>
              <a:gd name="T11" fmla="*/ 5112 w 5112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12" h="673">
                <a:moveTo>
                  <a:pt x="0" y="667"/>
                </a:moveTo>
                <a:cubicBezTo>
                  <a:pt x="858" y="333"/>
                  <a:pt x="1716" y="0"/>
                  <a:pt x="2568" y="1"/>
                </a:cubicBezTo>
                <a:cubicBezTo>
                  <a:pt x="3420" y="2"/>
                  <a:pt x="4266" y="337"/>
                  <a:pt x="5112" y="673"/>
                </a:cubicBezTo>
              </a:path>
            </a:pathLst>
          </a:custGeom>
          <a:noFill/>
          <a:ln w="7620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467544" y="3230958"/>
            <a:ext cx="3609975" cy="1803400"/>
            <a:chOff x="2584" y="766"/>
            <a:chExt cx="2274" cy="1136"/>
          </a:xfrm>
        </p:grpSpPr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2584" y="766"/>
              <a:ext cx="2138" cy="1136"/>
              <a:chOff x="1180" y="676"/>
              <a:chExt cx="2138" cy="1136"/>
            </a:xfrm>
          </p:grpSpPr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>
                <a:off x="1446" y="1248"/>
                <a:ext cx="187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0" name="Line 67"/>
              <p:cNvSpPr>
                <a:spLocks noChangeShapeType="1"/>
              </p:cNvSpPr>
              <p:nvPr/>
            </p:nvSpPr>
            <p:spPr bwMode="auto">
              <a:xfrm flipH="1">
                <a:off x="1452" y="702"/>
                <a:ext cx="6" cy="11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1" name="Text Box 68"/>
              <p:cNvSpPr txBox="1">
                <a:spLocks noChangeArrowheads="1"/>
              </p:cNvSpPr>
              <p:nvPr/>
            </p:nvSpPr>
            <p:spPr bwMode="auto">
              <a:xfrm>
                <a:off x="1180" y="676"/>
                <a:ext cx="233" cy="442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u="sng" dirty="0">
                    <a:solidFill>
                      <a:srgbClr val="154892"/>
                    </a:solidFill>
                    <a:latin typeface="Candara" pitchFamily="34" charset="0"/>
                    <a:sym typeface="Symbol"/>
                  </a:rPr>
                  <a:t></a:t>
                </a:r>
                <a:r>
                  <a:rPr lang="en-US" sz="2300" b="1" u="sng" dirty="0" smtClean="0">
                    <a:solidFill>
                      <a:srgbClr val="154892"/>
                    </a:solidFill>
                    <a:latin typeface="Candara" pitchFamily="34" charset="0"/>
                  </a:rPr>
                  <a:t>d</a:t>
                </a:r>
                <a:endParaRPr lang="en-US" sz="2300" b="1" u="sng" dirty="0">
                  <a:solidFill>
                    <a:srgbClr val="154892"/>
                  </a:solidFill>
                  <a:latin typeface="Candara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300" b="1" dirty="0">
                    <a:solidFill>
                      <a:srgbClr val="154892"/>
                    </a:solidFill>
                    <a:latin typeface="Candara" pitchFamily="34" charset="0"/>
                  </a:rPr>
                  <a:t> d</a:t>
                </a:r>
                <a:r>
                  <a:rPr lang="en-US" sz="2300" b="1" baseline="-25000" dirty="0">
                    <a:solidFill>
                      <a:srgbClr val="154892"/>
                    </a:solidFill>
                    <a:latin typeface="Candara" pitchFamily="34" charset="0"/>
                  </a:rPr>
                  <a:t>0</a:t>
                </a:r>
                <a:endParaRPr lang="ru-RU" sz="2300" b="1" baseline="-25000" dirty="0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</p:grpSp>
        <p:sp>
          <p:nvSpPr>
            <p:cNvPr id="68" name="Text Box 69"/>
            <p:cNvSpPr txBox="1">
              <a:spLocks noChangeArrowheads="1"/>
            </p:cNvSpPr>
            <p:nvPr/>
          </p:nvSpPr>
          <p:spPr bwMode="auto">
            <a:xfrm>
              <a:off x="4625" y="1356"/>
              <a:ext cx="233" cy="221"/>
            </a:xfrm>
            <a:prstGeom prst="rect">
              <a:avLst/>
            </a:prstGeom>
            <a:noFill/>
            <a:ln w="381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b="1" dirty="0">
                  <a:solidFill>
                    <a:srgbClr val="154892"/>
                  </a:solidFill>
                  <a:latin typeface="Candara" pitchFamily="34" charset="0"/>
                </a:rPr>
                <a:t>x</a:t>
              </a:r>
              <a:endParaRPr lang="ru-RU" sz="2300" b="1" baseline="-25000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</p:grp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141102" y="5094616"/>
            <a:ext cx="2515638" cy="494624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154892"/>
                </a:solidFill>
                <a:latin typeface="Candara" pitchFamily="34" charset="0"/>
              </a:rPr>
              <a:t>X-Ray footprint</a:t>
            </a:r>
            <a:endParaRPr lang="ru-RU" sz="2600" b="1" dirty="0">
              <a:solidFill>
                <a:srgbClr val="154892"/>
              </a:solidFill>
              <a:latin typeface="Candara" pitchFamily="34" charset="0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989406"/>
            <a:ext cx="4000528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928670"/>
            <a:ext cx="1143002" cy="17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90" y="928670"/>
            <a:ext cx="1143002" cy="17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Стрелка вниз 98"/>
          <p:cNvSpPr/>
          <p:nvPr/>
        </p:nvSpPr>
        <p:spPr>
          <a:xfrm>
            <a:off x="7072330" y="3071810"/>
            <a:ext cx="285752" cy="214314"/>
          </a:xfrm>
          <a:prstGeom prst="downArrow">
            <a:avLst/>
          </a:prstGeom>
          <a:solidFill>
            <a:srgbClr val="154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низ 99"/>
          <p:cNvSpPr/>
          <p:nvPr/>
        </p:nvSpPr>
        <p:spPr>
          <a:xfrm>
            <a:off x="6357950" y="3071810"/>
            <a:ext cx="285752" cy="214314"/>
          </a:xfrm>
          <a:prstGeom prst="downArrow">
            <a:avLst/>
          </a:prstGeom>
          <a:solidFill>
            <a:srgbClr val="154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низ 100"/>
          <p:cNvSpPr/>
          <p:nvPr/>
        </p:nvSpPr>
        <p:spPr>
          <a:xfrm>
            <a:off x="7786710" y="3071810"/>
            <a:ext cx="285752" cy="214314"/>
          </a:xfrm>
          <a:prstGeom prst="downArrow">
            <a:avLst/>
          </a:prstGeom>
          <a:solidFill>
            <a:srgbClr val="154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3755566" y="2276872"/>
            <a:ext cx="749203" cy="1334849"/>
          </a:xfrm>
          <a:prstGeom prst="straightConnector1">
            <a:avLst/>
          </a:prstGeom>
          <a:ln w="63500" cmpd="sng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163652" y="928670"/>
            <a:ext cx="1417565" cy="2300530"/>
          </a:xfrm>
          <a:prstGeom prst="straightConnector1">
            <a:avLst/>
          </a:prstGeom>
          <a:ln w="63500" cmpd="sng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843808" y="1052166"/>
            <a:ext cx="887871" cy="2304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500034" y="1353308"/>
            <a:ext cx="4143404" cy="1571636"/>
            <a:chOff x="1428728" y="1500174"/>
            <a:chExt cx="5000660" cy="207170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1428728" y="1500174"/>
              <a:ext cx="5000660" cy="2071702"/>
            </a:xfrm>
            <a:prstGeom prst="rect">
              <a:avLst/>
            </a:prstGeom>
            <a:noFill/>
            <a:ln w="38100">
              <a:solidFill>
                <a:srgbClr val="1548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23"/>
            <p:cNvGrpSpPr/>
            <p:nvPr/>
          </p:nvGrpSpPr>
          <p:grpSpPr>
            <a:xfrm>
              <a:off x="1785918" y="1500174"/>
              <a:ext cx="4286280" cy="2071702"/>
              <a:chOff x="1785918" y="1500174"/>
              <a:chExt cx="4286280" cy="2071702"/>
            </a:xfrm>
          </p:grpSpPr>
          <p:grpSp>
            <p:nvGrpSpPr>
              <p:cNvPr id="75" name="Группа 12"/>
              <p:cNvGrpSpPr/>
              <p:nvPr/>
            </p:nvGrpSpPr>
            <p:grpSpPr>
              <a:xfrm>
                <a:off x="1785918" y="1500174"/>
                <a:ext cx="1428760" cy="2071702"/>
                <a:chOff x="1785918" y="1500174"/>
                <a:chExt cx="1428760" cy="2071702"/>
              </a:xfrm>
            </p:grpSpPr>
            <p:sp>
              <p:nvSpPr>
                <p:cNvPr id="86" name="Прямоугольник 85"/>
                <p:cNvSpPr/>
                <p:nvPr/>
              </p:nvSpPr>
              <p:spPr>
                <a:xfrm>
                  <a:off x="178591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214310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285748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250029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6" name="Группа 13"/>
              <p:cNvGrpSpPr/>
              <p:nvPr/>
            </p:nvGrpSpPr>
            <p:grpSpPr>
              <a:xfrm>
                <a:off x="3214678" y="1500174"/>
                <a:ext cx="1428760" cy="2071702"/>
                <a:chOff x="1785918" y="1500174"/>
                <a:chExt cx="1428760" cy="2071702"/>
              </a:xfrm>
            </p:grpSpPr>
            <p:sp>
              <p:nvSpPr>
                <p:cNvPr id="82" name="Прямоугольник 81"/>
                <p:cNvSpPr/>
                <p:nvPr/>
              </p:nvSpPr>
              <p:spPr>
                <a:xfrm>
                  <a:off x="178591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>
                  <a:off x="214310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285748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250029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7" name="Группа 18"/>
              <p:cNvGrpSpPr/>
              <p:nvPr/>
            </p:nvGrpSpPr>
            <p:grpSpPr>
              <a:xfrm>
                <a:off x="4643438" y="1500174"/>
                <a:ext cx="1428760" cy="2071702"/>
                <a:chOff x="1785918" y="1500174"/>
                <a:chExt cx="1428760" cy="2071702"/>
              </a:xfrm>
            </p:grpSpPr>
            <p:sp>
              <p:nvSpPr>
                <p:cNvPr id="78" name="Прямоугольник 77"/>
                <p:cNvSpPr/>
                <p:nvPr/>
              </p:nvSpPr>
              <p:spPr>
                <a:xfrm>
                  <a:off x="178591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214310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285748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2500298" y="1500174"/>
                  <a:ext cx="357190" cy="2071702"/>
                </a:xfrm>
                <a:prstGeom prst="rect">
                  <a:avLst/>
                </a:prstGeom>
                <a:noFill/>
                <a:ln w="38100">
                  <a:solidFill>
                    <a:srgbClr val="15489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3910551" y="3582448"/>
            <a:ext cx="1509363" cy="494624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000"/>
                </a:solidFill>
                <a:latin typeface="Candara" pitchFamily="34" charset="0"/>
              </a:rPr>
              <a:t>X-Ray</a:t>
            </a:r>
            <a:endParaRPr lang="ru-RU" sz="2600" b="1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93" name="Rectangle 39"/>
          <p:cNvSpPr>
            <a:spLocks noChangeArrowheads="1"/>
          </p:cNvSpPr>
          <p:nvPr/>
        </p:nvSpPr>
        <p:spPr bwMode="auto">
          <a:xfrm>
            <a:off x="3663446" y="1187860"/>
            <a:ext cx="215900" cy="1944687"/>
          </a:xfrm>
          <a:prstGeom prst="rect">
            <a:avLst/>
          </a:prstGeom>
          <a:solidFill>
            <a:srgbClr val="92D05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154892"/>
              </a:solidFill>
              <a:latin typeface="Candara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9429784" y="2613020"/>
            <a:ext cx="4019550" cy="1918494"/>
            <a:chOff x="9429784" y="2613020"/>
            <a:chExt cx="4019550" cy="1918494"/>
          </a:xfrm>
        </p:grpSpPr>
        <p:sp>
          <p:nvSpPr>
            <p:cNvPr id="51" name="Text Box 449"/>
            <p:cNvSpPr txBox="1">
              <a:spLocks noChangeArrowheads="1"/>
            </p:cNvSpPr>
            <p:nvPr/>
          </p:nvSpPr>
          <p:spPr bwMode="auto">
            <a:xfrm>
              <a:off x="9429784" y="2714620"/>
              <a:ext cx="4019550" cy="17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srgbClr val="154892"/>
                  </a:solidFill>
                  <a:latin typeface="Candara" pitchFamily="34" charset="0"/>
                </a:rPr>
                <a:t>The distinctive feature of the X-ray acoustic element implementation is a possibility of fast diffraction conditions variation by modulation of crystal lattice parameter (without rotation of any crystal)</a:t>
              </a:r>
              <a:endParaRPr lang="ru-RU" b="1" dirty="0" smtClean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492962" y="2613020"/>
              <a:ext cx="3899632" cy="1918494"/>
            </a:xfrm>
            <a:prstGeom prst="roundRect">
              <a:avLst>
                <a:gd name="adj" fmla="val 11527"/>
              </a:avLst>
            </a:prstGeom>
            <a:solidFill>
              <a:srgbClr val="154892">
                <a:alpha val="15000"/>
              </a:srgb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32130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5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04E-6 L -0.07847 1.9704E-6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67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80000">
                                      <p:cBhvr>
                                        <p:cTn id="4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3.43201E-6 L 0.15903 -3.43201E-6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03 -2.7012E-6 L -0.00434 -2.7012E-6 " pathEditMode="relative" rAng="0" ptsTypes="AA">
                                      <p:cBhvr>
                                        <p:cTn id="70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7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7" presetClass="entr" presetSubtype="4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65" grpId="2" animBg="1"/>
      <p:bldP spid="99" grpId="0" animBg="1"/>
      <p:bldP spid="100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504000"/>
          </a:xfrm>
        </p:spPr>
        <p:txBody>
          <a:bodyPr>
            <a:normAutofit fontScale="90000"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Receiving data with the multichannel analyzer</a:t>
            </a:r>
            <a:endParaRPr lang="ru-RU" sz="2800" b="1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0" y="826555"/>
            <a:ext cx="9144000" cy="6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defRPr/>
            </a:pPr>
            <a:r>
              <a:rPr lang="en-US" dirty="0">
                <a:solidFill>
                  <a:srgbClr val="154892"/>
                </a:solidFill>
                <a:latin typeface="Candara" panose="020E0502030303020204" pitchFamily="34" charset="0"/>
              </a:rPr>
              <a:t>The analyzer </a:t>
            </a:r>
            <a:r>
              <a:rPr lang="en-US" dirty="0" smtClean="0">
                <a:solidFill>
                  <a:srgbClr val="154892"/>
                </a:solidFill>
                <a:latin typeface="Candara" panose="020E0502030303020204" pitchFamily="34" charset="0"/>
              </a:rPr>
              <a:t>splitting the </a:t>
            </a:r>
            <a:r>
              <a:rPr lang="en-US" dirty="0" smtClean="0">
                <a:solidFill>
                  <a:srgbClr val="154892"/>
                </a:solidFill>
                <a:latin typeface="Candara" panose="020E0502030303020204" pitchFamily="34" charset="0"/>
              </a:rPr>
              <a:t>period of control </a:t>
            </a:r>
            <a:r>
              <a:rPr lang="en-US" dirty="0">
                <a:solidFill>
                  <a:srgbClr val="154892"/>
                </a:solidFill>
                <a:latin typeface="Candara" panose="020E0502030303020204" pitchFamily="34" charset="0"/>
              </a:rPr>
              <a:t>signal </a:t>
            </a:r>
            <a:r>
              <a:rPr lang="en-US" dirty="0" smtClean="0">
                <a:solidFill>
                  <a:srgbClr val="154892"/>
                </a:solidFill>
                <a:latin typeface="Candara" panose="020E0502030303020204" pitchFamily="34" charset="0"/>
              </a:rPr>
              <a:t>between a </a:t>
            </a:r>
            <a:r>
              <a:rPr lang="en-US" dirty="0">
                <a:solidFill>
                  <a:srgbClr val="154892"/>
                </a:solidFill>
                <a:latin typeface="Candara" panose="020E0502030303020204" pitchFamily="34" charset="0"/>
              </a:rPr>
              <a:t>certain number of channels and record the intensity of the diffracted radiation in accordance with the phase of the signal.</a:t>
            </a:r>
            <a:endParaRPr lang="ru-RU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2" name="Группа 72"/>
          <p:cNvGrpSpPr/>
          <p:nvPr/>
        </p:nvGrpSpPr>
        <p:grpSpPr>
          <a:xfrm>
            <a:off x="0" y="4214818"/>
            <a:ext cx="3642708" cy="2509774"/>
            <a:chOff x="5357987" y="980727"/>
            <a:chExt cx="3233505" cy="2572194"/>
          </a:xfrm>
        </p:grpSpPr>
        <p:cxnSp>
          <p:nvCxnSpPr>
            <p:cNvPr id="74" name="Прямая со стрелкой 73"/>
            <p:cNvCxnSpPr/>
            <p:nvPr/>
          </p:nvCxnSpPr>
          <p:spPr>
            <a:xfrm>
              <a:off x="5657452" y="980727"/>
              <a:ext cx="1" cy="223037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357987" y="1284074"/>
              <a:ext cx="290188" cy="14944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54892"/>
                  </a:solidFill>
                  <a:latin typeface="Candara" panose="020E0502030303020204" pitchFamily="34" charset="0"/>
                </a:rPr>
                <a:t>Intensity</a:t>
              </a:r>
              <a:endParaRPr lang="ru-RU" sz="1400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 flipH="1">
              <a:off x="5661264" y="3210741"/>
              <a:ext cx="2930228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955388" y="3224635"/>
              <a:ext cx="214154" cy="328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latin typeface="Candara" panose="020E0502030303020204" pitchFamily="34" charset="0"/>
                </a:rPr>
                <a:t>θ</a:t>
              </a:r>
              <a:endParaRPr lang="ru-RU" i="1" dirty="0"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1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090294"/>
              </p:ext>
            </p:extLst>
          </p:nvPr>
        </p:nvGraphicFramePr>
        <p:xfrm>
          <a:off x="4071934" y="4500570"/>
          <a:ext cx="4857784" cy="1952625"/>
        </p:xfrm>
        <a:graphic>
          <a:graphicData uri="http://schemas.openxmlformats.org/presentationml/2006/ole">
            <p:oleObj spid="_x0000_s88079" name="Диаграмма" r:id="rId4" imgW="8324704" imgH="2181225" progId="MSGraph.Chart.8">
              <p:embed followColorScheme="full"/>
            </p:oleObj>
          </a:graphicData>
        </a:graphic>
      </p:graphicFrame>
      <p:sp>
        <p:nvSpPr>
          <p:cNvPr id="129" name="Oval 19"/>
          <p:cNvSpPr>
            <a:spLocks noChangeArrowheads="1"/>
          </p:cNvSpPr>
          <p:nvPr/>
        </p:nvSpPr>
        <p:spPr bwMode="auto">
          <a:xfrm>
            <a:off x="4167182" y="5411001"/>
            <a:ext cx="108000" cy="108000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Candara" panose="020E0502030303020204" pitchFamily="34" charset="0"/>
            </a:endParaRPr>
          </a:p>
        </p:txBody>
      </p:sp>
      <p:sp>
        <p:nvSpPr>
          <p:cNvPr id="133" name="Text Box 26"/>
          <p:cNvSpPr txBox="1">
            <a:spLocks noChangeArrowheads="1"/>
          </p:cNvSpPr>
          <p:nvPr/>
        </p:nvSpPr>
        <p:spPr bwMode="auto">
          <a:xfrm>
            <a:off x="7368334" y="4572578"/>
            <a:ext cx="1632822" cy="463846"/>
          </a:xfrm>
          <a:prstGeom prst="rect">
            <a:avLst/>
          </a:prstGeom>
          <a:noFill/>
          <a:ln w="254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T</a:t>
            </a: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  <a:sym typeface="Symbol" panose="05050102010706020507" pitchFamily="18" charset="2"/>
              </a:rPr>
              <a:t></a:t>
            </a: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100</a:t>
            </a: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µs</a:t>
            </a:r>
            <a:endParaRPr lang="ru-RU" sz="2400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5" name="Группа 46"/>
          <p:cNvGrpSpPr/>
          <p:nvPr/>
        </p:nvGrpSpPr>
        <p:grpSpPr>
          <a:xfrm>
            <a:off x="6000760" y="1786429"/>
            <a:ext cx="2920313" cy="2636827"/>
            <a:chOff x="5657652" y="521092"/>
            <a:chExt cx="3958676" cy="3101797"/>
          </a:xfrm>
        </p:grpSpPr>
        <p:cxnSp>
          <p:nvCxnSpPr>
            <p:cNvPr id="48" name="Прямая со стрелкой 47"/>
            <p:cNvCxnSpPr/>
            <p:nvPr/>
          </p:nvCxnSpPr>
          <p:spPr>
            <a:xfrm flipH="1">
              <a:off x="5657652" y="521092"/>
              <a:ext cx="0" cy="2691834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 flipV="1">
              <a:off x="5661265" y="3210741"/>
              <a:ext cx="3955063" cy="3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stealt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8107091" y="3224635"/>
              <a:ext cx="1396862" cy="398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154892"/>
                  </a:solidFill>
                  <a:latin typeface="Candara" panose="020E0502030303020204" pitchFamily="34" charset="0"/>
                </a:rPr>
                <a:t>C</a:t>
              </a:r>
              <a:r>
                <a:rPr lang="en-US" sz="1600" b="1" dirty="0" smtClean="0">
                  <a:solidFill>
                    <a:srgbClr val="154892"/>
                  </a:solidFill>
                  <a:latin typeface="Candara" panose="020E0502030303020204" pitchFamily="34" charset="0"/>
                </a:rPr>
                <a:t>hannel</a:t>
              </a:r>
              <a:endParaRPr lang="ru-RU" b="1" dirty="0">
                <a:solidFill>
                  <a:srgbClr val="154892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59" name="Полилиния 58"/>
          <p:cNvSpPr/>
          <p:nvPr/>
        </p:nvSpPr>
        <p:spPr>
          <a:xfrm>
            <a:off x="6152453" y="3512067"/>
            <a:ext cx="2520074" cy="439253"/>
          </a:xfrm>
          <a:custGeom>
            <a:avLst/>
            <a:gdLst>
              <a:gd name="connsiteX0" fmla="*/ 0 w 3676650"/>
              <a:gd name="connsiteY0" fmla="*/ 3152793 h 3427114"/>
              <a:gd name="connsiteX1" fmla="*/ 1352550 w 3676650"/>
              <a:gd name="connsiteY1" fmla="*/ 3114693 h 3427114"/>
              <a:gd name="connsiteX2" fmla="*/ 1743075 w 3676650"/>
              <a:gd name="connsiteY2" fmla="*/ 18 h 3427114"/>
              <a:gd name="connsiteX3" fmla="*/ 2047875 w 3676650"/>
              <a:gd name="connsiteY3" fmla="*/ 3067068 h 3427114"/>
              <a:gd name="connsiteX4" fmla="*/ 3676650 w 3676650"/>
              <a:gd name="connsiteY4" fmla="*/ 3133743 h 3427114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724275"/>
              <a:gd name="connsiteY0" fmla="*/ 3152783 h 3162308"/>
              <a:gd name="connsiteX1" fmla="*/ 1543050 w 3724275"/>
              <a:gd name="connsiteY1" fmla="*/ 2724158 h 3162308"/>
              <a:gd name="connsiteX2" fmla="*/ 1743075 w 3724275"/>
              <a:gd name="connsiteY2" fmla="*/ 8 h 3162308"/>
              <a:gd name="connsiteX3" fmla="*/ 2057400 w 3724275"/>
              <a:gd name="connsiteY3" fmla="*/ 2752733 h 3162308"/>
              <a:gd name="connsiteX4" fmla="*/ 3724275 w 3724275"/>
              <a:gd name="connsiteY4" fmla="*/ 3162308 h 3162308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79 h 3158093"/>
              <a:gd name="connsiteX1" fmla="*/ 1543050 w 3562350"/>
              <a:gd name="connsiteY1" fmla="*/ 2724154 h 3158093"/>
              <a:gd name="connsiteX2" fmla="*/ 1743075 w 3562350"/>
              <a:gd name="connsiteY2" fmla="*/ 4 h 3158093"/>
              <a:gd name="connsiteX3" fmla="*/ 2162175 w 3562350"/>
              <a:gd name="connsiteY3" fmla="*/ 2743204 h 3158093"/>
              <a:gd name="connsiteX4" fmla="*/ 3562350 w 3562350"/>
              <a:gd name="connsiteY4" fmla="*/ 3124204 h 3158093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42548 h 3142548"/>
              <a:gd name="connsiteX1" fmla="*/ 1400175 w 3562350"/>
              <a:gd name="connsiteY1" fmla="*/ 2666298 h 3142548"/>
              <a:gd name="connsiteX2" fmla="*/ 1771650 w 3562350"/>
              <a:gd name="connsiteY2" fmla="*/ 43 h 3142548"/>
              <a:gd name="connsiteX3" fmla="*/ 2162175 w 3562350"/>
              <a:gd name="connsiteY3" fmla="*/ 2732973 h 3142548"/>
              <a:gd name="connsiteX4" fmla="*/ 3562350 w 3562350"/>
              <a:gd name="connsiteY4" fmla="*/ 3113973 h 3142548"/>
              <a:gd name="connsiteX0" fmla="*/ 0 w 3562350"/>
              <a:gd name="connsiteY0" fmla="*/ 3142548 h 3161283"/>
              <a:gd name="connsiteX1" fmla="*/ 1400175 w 3562350"/>
              <a:gd name="connsiteY1" fmla="*/ 2666298 h 3161283"/>
              <a:gd name="connsiteX2" fmla="*/ 1771650 w 3562350"/>
              <a:gd name="connsiteY2" fmla="*/ 43 h 3161283"/>
              <a:gd name="connsiteX3" fmla="*/ 2162175 w 3562350"/>
              <a:gd name="connsiteY3" fmla="*/ 2732973 h 3161283"/>
              <a:gd name="connsiteX4" fmla="*/ 3562350 w 3562350"/>
              <a:gd name="connsiteY4" fmla="*/ 3155052 h 3161283"/>
              <a:gd name="connsiteX0" fmla="*/ 0 w 3562350"/>
              <a:gd name="connsiteY0" fmla="*/ 3142548 h 3155052"/>
              <a:gd name="connsiteX1" fmla="*/ 1400175 w 3562350"/>
              <a:gd name="connsiteY1" fmla="*/ 2666298 h 3155052"/>
              <a:gd name="connsiteX2" fmla="*/ 1771650 w 3562350"/>
              <a:gd name="connsiteY2" fmla="*/ 43 h 3155052"/>
              <a:gd name="connsiteX3" fmla="*/ 2162175 w 3562350"/>
              <a:gd name="connsiteY3" fmla="*/ 2732973 h 3155052"/>
              <a:gd name="connsiteX4" fmla="*/ 3562350 w 3562350"/>
              <a:gd name="connsiteY4" fmla="*/ 3155052 h 31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0" h="3155052">
                <a:moveTo>
                  <a:pt x="0" y="3142548"/>
                </a:moveTo>
                <a:cubicBezTo>
                  <a:pt x="597694" y="3138579"/>
                  <a:pt x="1104900" y="3190049"/>
                  <a:pt x="1400175" y="2666298"/>
                </a:cubicBezTo>
                <a:cubicBezTo>
                  <a:pt x="1695450" y="2142547"/>
                  <a:pt x="1644650" y="-11069"/>
                  <a:pt x="1771650" y="43"/>
                </a:cubicBezTo>
                <a:cubicBezTo>
                  <a:pt x="1898650" y="11155"/>
                  <a:pt x="1863725" y="2207138"/>
                  <a:pt x="2162175" y="2732973"/>
                </a:cubicBezTo>
                <a:cubicBezTo>
                  <a:pt x="2460625" y="3258808"/>
                  <a:pt x="3035300" y="3119480"/>
                  <a:pt x="3562350" y="3155052"/>
                </a:cubicBezTo>
              </a:path>
            </a:pathLst>
          </a:custGeom>
          <a:noFill/>
          <a:ln w="44450" cap="rnd">
            <a:gradFill flip="none" rotWithShape="1">
              <a:gsLst>
                <a:gs pos="58000">
                  <a:srgbClr val="002060"/>
                </a:gs>
                <a:gs pos="0">
                  <a:srgbClr val="00B050"/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6152453" y="3073648"/>
            <a:ext cx="2520074" cy="877672"/>
          </a:xfrm>
          <a:custGeom>
            <a:avLst/>
            <a:gdLst>
              <a:gd name="connsiteX0" fmla="*/ 0 w 3676650"/>
              <a:gd name="connsiteY0" fmla="*/ 3152793 h 3427114"/>
              <a:gd name="connsiteX1" fmla="*/ 1352550 w 3676650"/>
              <a:gd name="connsiteY1" fmla="*/ 3114693 h 3427114"/>
              <a:gd name="connsiteX2" fmla="*/ 1743075 w 3676650"/>
              <a:gd name="connsiteY2" fmla="*/ 18 h 3427114"/>
              <a:gd name="connsiteX3" fmla="*/ 2047875 w 3676650"/>
              <a:gd name="connsiteY3" fmla="*/ 3067068 h 3427114"/>
              <a:gd name="connsiteX4" fmla="*/ 3676650 w 3676650"/>
              <a:gd name="connsiteY4" fmla="*/ 3133743 h 3427114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724275"/>
              <a:gd name="connsiteY0" fmla="*/ 3152783 h 3162308"/>
              <a:gd name="connsiteX1" fmla="*/ 1543050 w 3724275"/>
              <a:gd name="connsiteY1" fmla="*/ 2724158 h 3162308"/>
              <a:gd name="connsiteX2" fmla="*/ 1743075 w 3724275"/>
              <a:gd name="connsiteY2" fmla="*/ 8 h 3162308"/>
              <a:gd name="connsiteX3" fmla="*/ 2057400 w 3724275"/>
              <a:gd name="connsiteY3" fmla="*/ 2752733 h 3162308"/>
              <a:gd name="connsiteX4" fmla="*/ 3724275 w 3724275"/>
              <a:gd name="connsiteY4" fmla="*/ 3162308 h 3162308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79 h 3158093"/>
              <a:gd name="connsiteX1" fmla="*/ 1543050 w 3562350"/>
              <a:gd name="connsiteY1" fmla="*/ 2724154 h 3158093"/>
              <a:gd name="connsiteX2" fmla="*/ 1743075 w 3562350"/>
              <a:gd name="connsiteY2" fmla="*/ 4 h 3158093"/>
              <a:gd name="connsiteX3" fmla="*/ 2162175 w 3562350"/>
              <a:gd name="connsiteY3" fmla="*/ 2743204 h 3158093"/>
              <a:gd name="connsiteX4" fmla="*/ 3562350 w 3562350"/>
              <a:gd name="connsiteY4" fmla="*/ 3124204 h 3158093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42548 h 3142548"/>
              <a:gd name="connsiteX1" fmla="*/ 1400175 w 3562350"/>
              <a:gd name="connsiteY1" fmla="*/ 2666298 h 3142548"/>
              <a:gd name="connsiteX2" fmla="*/ 1771650 w 3562350"/>
              <a:gd name="connsiteY2" fmla="*/ 43 h 3142548"/>
              <a:gd name="connsiteX3" fmla="*/ 2162175 w 3562350"/>
              <a:gd name="connsiteY3" fmla="*/ 2732973 h 3142548"/>
              <a:gd name="connsiteX4" fmla="*/ 3562350 w 3562350"/>
              <a:gd name="connsiteY4" fmla="*/ 3113973 h 3142548"/>
              <a:gd name="connsiteX0" fmla="*/ 0 w 3562350"/>
              <a:gd name="connsiteY0" fmla="*/ 3142548 h 3161283"/>
              <a:gd name="connsiteX1" fmla="*/ 1400175 w 3562350"/>
              <a:gd name="connsiteY1" fmla="*/ 2666298 h 3161283"/>
              <a:gd name="connsiteX2" fmla="*/ 1771650 w 3562350"/>
              <a:gd name="connsiteY2" fmla="*/ 43 h 3161283"/>
              <a:gd name="connsiteX3" fmla="*/ 2162175 w 3562350"/>
              <a:gd name="connsiteY3" fmla="*/ 2732973 h 3161283"/>
              <a:gd name="connsiteX4" fmla="*/ 3562350 w 3562350"/>
              <a:gd name="connsiteY4" fmla="*/ 3155052 h 3161283"/>
              <a:gd name="connsiteX0" fmla="*/ 0 w 3562350"/>
              <a:gd name="connsiteY0" fmla="*/ 3142548 h 3155052"/>
              <a:gd name="connsiteX1" fmla="*/ 1400175 w 3562350"/>
              <a:gd name="connsiteY1" fmla="*/ 2666298 h 3155052"/>
              <a:gd name="connsiteX2" fmla="*/ 1771650 w 3562350"/>
              <a:gd name="connsiteY2" fmla="*/ 43 h 3155052"/>
              <a:gd name="connsiteX3" fmla="*/ 2162175 w 3562350"/>
              <a:gd name="connsiteY3" fmla="*/ 2732973 h 3155052"/>
              <a:gd name="connsiteX4" fmla="*/ 3562350 w 3562350"/>
              <a:gd name="connsiteY4" fmla="*/ 3155052 h 31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0" h="3155052">
                <a:moveTo>
                  <a:pt x="0" y="3142548"/>
                </a:moveTo>
                <a:cubicBezTo>
                  <a:pt x="597694" y="3138579"/>
                  <a:pt x="1104900" y="3190049"/>
                  <a:pt x="1400175" y="2666298"/>
                </a:cubicBezTo>
                <a:cubicBezTo>
                  <a:pt x="1695450" y="2142547"/>
                  <a:pt x="1644650" y="-11069"/>
                  <a:pt x="1771650" y="43"/>
                </a:cubicBezTo>
                <a:cubicBezTo>
                  <a:pt x="1898650" y="11155"/>
                  <a:pt x="1863725" y="2207138"/>
                  <a:pt x="2162175" y="2732973"/>
                </a:cubicBezTo>
                <a:cubicBezTo>
                  <a:pt x="2460625" y="3258808"/>
                  <a:pt x="3035300" y="3119480"/>
                  <a:pt x="3562350" y="3155052"/>
                </a:cubicBezTo>
              </a:path>
            </a:pathLst>
          </a:custGeom>
          <a:noFill/>
          <a:ln w="44450" cap="rnd">
            <a:gradFill flip="none" rotWithShape="1">
              <a:gsLst>
                <a:gs pos="80000">
                  <a:srgbClr val="002060"/>
                </a:gs>
                <a:gs pos="60000">
                  <a:srgbClr val="00B050"/>
                </a:gs>
                <a:gs pos="43000">
                  <a:srgbClr val="00B050"/>
                </a:gs>
                <a:gs pos="0">
                  <a:srgbClr val="FFFF00"/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6152453" y="2561015"/>
            <a:ext cx="2520074" cy="1384230"/>
          </a:xfrm>
          <a:custGeom>
            <a:avLst/>
            <a:gdLst>
              <a:gd name="connsiteX0" fmla="*/ 0 w 3676650"/>
              <a:gd name="connsiteY0" fmla="*/ 3152793 h 3427114"/>
              <a:gd name="connsiteX1" fmla="*/ 1352550 w 3676650"/>
              <a:gd name="connsiteY1" fmla="*/ 3114693 h 3427114"/>
              <a:gd name="connsiteX2" fmla="*/ 1743075 w 3676650"/>
              <a:gd name="connsiteY2" fmla="*/ 18 h 3427114"/>
              <a:gd name="connsiteX3" fmla="*/ 2047875 w 3676650"/>
              <a:gd name="connsiteY3" fmla="*/ 3067068 h 3427114"/>
              <a:gd name="connsiteX4" fmla="*/ 3676650 w 3676650"/>
              <a:gd name="connsiteY4" fmla="*/ 3133743 h 3427114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724275"/>
              <a:gd name="connsiteY0" fmla="*/ 3152783 h 3162308"/>
              <a:gd name="connsiteX1" fmla="*/ 1543050 w 3724275"/>
              <a:gd name="connsiteY1" fmla="*/ 2724158 h 3162308"/>
              <a:gd name="connsiteX2" fmla="*/ 1743075 w 3724275"/>
              <a:gd name="connsiteY2" fmla="*/ 8 h 3162308"/>
              <a:gd name="connsiteX3" fmla="*/ 2057400 w 3724275"/>
              <a:gd name="connsiteY3" fmla="*/ 2752733 h 3162308"/>
              <a:gd name="connsiteX4" fmla="*/ 3724275 w 3724275"/>
              <a:gd name="connsiteY4" fmla="*/ 3162308 h 3162308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79 h 3158093"/>
              <a:gd name="connsiteX1" fmla="*/ 1543050 w 3562350"/>
              <a:gd name="connsiteY1" fmla="*/ 2724154 h 3158093"/>
              <a:gd name="connsiteX2" fmla="*/ 1743075 w 3562350"/>
              <a:gd name="connsiteY2" fmla="*/ 4 h 3158093"/>
              <a:gd name="connsiteX3" fmla="*/ 2162175 w 3562350"/>
              <a:gd name="connsiteY3" fmla="*/ 2743204 h 3158093"/>
              <a:gd name="connsiteX4" fmla="*/ 3562350 w 3562350"/>
              <a:gd name="connsiteY4" fmla="*/ 3124204 h 3158093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42548 h 3142548"/>
              <a:gd name="connsiteX1" fmla="*/ 1400175 w 3562350"/>
              <a:gd name="connsiteY1" fmla="*/ 2666298 h 3142548"/>
              <a:gd name="connsiteX2" fmla="*/ 1771650 w 3562350"/>
              <a:gd name="connsiteY2" fmla="*/ 43 h 3142548"/>
              <a:gd name="connsiteX3" fmla="*/ 2162175 w 3562350"/>
              <a:gd name="connsiteY3" fmla="*/ 2732973 h 3142548"/>
              <a:gd name="connsiteX4" fmla="*/ 3562350 w 3562350"/>
              <a:gd name="connsiteY4" fmla="*/ 3113973 h 3142548"/>
              <a:gd name="connsiteX0" fmla="*/ 0 w 3562350"/>
              <a:gd name="connsiteY0" fmla="*/ 3142548 h 3161283"/>
              <a:gd name="connsiteX1" fmla="*/ 1400175 w 3562350"/>
              <a:gd name="connsiteY1" fmla="*/ 2666298 h 3161283"/>
              <a:gd name="connsiteX2" fmla="*/ 1771650 w 3562350"/>
              <a:gd name="connsiteY2" fmla="*/ 43 h 3161283"/>
              <a:gd name="connsiteX3" fmla="*/ 2162175 w 3562350"/>
              <a:gd name="connsiteY3" fmla="*/ 2732973 h 3161283"/>
              <a:gd name="connsiteX4" fmla="*/ 3562350 w 3562350"/>
              <a:gd name="connsiteY4" fmla="*/ 3155052 h 3161283"/>
              <a:gd name="connsiteX0" fmla="*/ 0 w 3562350"/>
              <a:gd name="connsiteY0" fmla="*/ 3142548 h 3155052"/>
              <a:gd name="connsiteX1" fmla="*/ 1400175 w 3562350"/>
              <a:gd name="connsiteY1" fmla="*/ 2666298 h 3155052"/>
              <a:gd name="connsiteX2" fmla="*/ 1771650 w 3562350"/>
              <a:gd name="connsiteY2" fmla="*/ 43 h 3155052"/>
              <a:gd name="connsiteX3" fmla="*/ 2162175 w 3562350"/>
              <a:gd name="connsiteY3" fmla="*/ 2732973 h 3155052"/>
              <a:gd name="connsiteX4" fmla="*/ 3562350 w 3562350"/>
              <a:gd name="connsiteY4" fmla="*/ 3155052 h 31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0" h="3155052">
                <a:moveTo>
                  <a:pt x="0" y="3142548"/>
                </a:moveTo>
                <a:cubicBezTo>
                  <a:pt x="597694" y="3138579"/>
                  <a:pt x="1104900" y="3190049"/>
                  <a:pt x="1400175" y="2666298"/>
                </a:cubicBezTo>
                <a:cubicBezTo>
                  <a:pt x="1695450" y="2142547"/>
                  <a:pt x="1644650" y="-11069"/>
                  <a:pt x="1771650" y="43"/>
                </a:cubicBezTo>
                <a:cubicBezTo>
                  <a:pt x="1898650" y="11155"/>
                  <a:pt x="1863725" y="2207138"/>
                  <a:pt x="2162175" y="2732973"/>
                </a:cubicBezTo>
                <a:cubicBezTo>
                  <a:pt x="2460625" y="3258808"/>
                  <a:pt x="3035300" y="3119480"/>
                  <a:pt x="3562350" y="3155052"/>
                </a:cubicBezTo>
              </a:path>
            </a:pathLst>
          </a:custGeom>
          <a:noFill/>
          <a:ln w="44450" cap="rnd">
            <a:gradFill flip="none" rotWithShape="1">
              <a:gsLst>
                <a:gs pos="87000">
                  <a:srgbClr val="002060"/>
                </a:gs>
                <a:gs pos="71000">
                  <a:srgbClr val="00B050"/>
                </a:gs>
                <a:gs pos="0">
                  <a:srgbClr val="FF0000"/>
                </a:gs>
                <a:gs pos="14000">
                  <a:srgbClr val="FFFF00"/>
                </a:gs>
              </a:gsLst>
              <a:lin ang="5400000" scaled="1"/>
              <a:tileRect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6152453" y="2037932"/>
            <a:ext cx="2520074" cy="1908299"/>
          </a:xfrm>
          <a:custGeom>
            <a:avLst/>
            <a:gdLst>
              <a:gd name="connsiteX0" fmla="*/ 0 w 3676650"/>
              <a:gd name="connsiteY0" fmla="*/ 3152793 h 3427114"/>
              <a:gd name="connsiteX1" fmla="*/ 1352550 w 3676650"/>
              <a:gd name="connsiteY1" fmla="*/ 3114693 h 3427114"/>
              <a:gd name="connsiteX2" fmla="*/ 1743075 w 3676650"/>
              <a:gd name="connsiteY2" fmla="*/ 18 h 3427114"/>
              <a:gd name="connsiteX3" fmla="*/ 2047875 w 3676650"/>
              <a:gd name="connsiteY3" fmla="*/ 3067068 h 3427114"/>
              <a:gd name="connsiteX4" fmla="*/ 3676650 w 3676650"/>
              <a:gd name="connsiteY4" fmla="*/ 3133743 h 3427114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724275"/>
              <a:gd name="connsiteY0" fmla="*/ 3152783 h 3162308"/>
              <a:gd name="connsiteX1" fmla="*/ 1543050 w 3724275"/>
              <a:gd name="connsiteY1" fmla="*/ 2724158 h 3162308"/>
              <a:gd name="connsiteX2" fmla="*/ 1743075 w 3724275"/>
              <a:gd name="connsiteY2" fmla="*/ 8 h 3162308"/>
              <a:gd name="connsiteX3" fmla="*/ 2057400 w 3724275"/>
              <a:gd name="connsiteY3" fmla="*/ 2752733 h 3162308"/>
              <a:gd name="connsiteX4" fmla="*/ 3724275 w 3724275"/>
              <a:gd name="connsiteY4" fmla="*/ 3162308 h 3162308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79 h 3158093"/>
              <a:gd name="connsiteX1" fmla="*/ 1543050 w 3562350"/>
              <a:gd name="connsiteY1" fmla="*/ 2724154 h 3158093"/>
              <a:gd name="connsiteX2" fmla="*/ 1743075 w 3562350"/>
              <a:gd name="connsiteY2" fmla="*/ 4 h 3158093"/>
              <a:gd name="connsiteX3" fmla="*/ 2162175 w 3562350"/>
              <a:gd name="connsiteY3" fmla="*/ 2743204 h 3158093"/>
              <a:gd name="connsiteX4" fmla="*/ 3562350 w 3562350"/>
              <a:gd name="connsiteY4" fmla="*/ 3124204 h 3158093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42548 h 3142548"/>
              <a:gd name="connsiteX1" fmla="*/ 1400175 w 3562350"/>
              <a:gd name="connsiteY1" fmla="*/ 2666298 h 3142548"/>
              <a:gd name="connsiteX2" fmla="*/ 1771650 w 3562350"/>
              <a:gd name="connsiteY2" fmla="*/ 43 h 3142548"/>
              <a:gd name="connsiteX3" fmla="*/ 2162175 w 3562350"/>
              <a:gd name="connsiteY3" fmla="*/ 2732973 h 3142548"/>
              <a:gd name="connsiteX4" fmla="*/ 3562350 w 3562350"/>
              <a:gd name="connsiteY4" fmla="*/ 3113973 h 3142548"/>
              <a:gd name="connsiteX0" fmla="*/ 0 w 3562350"/>
              <a:gd name="connsiteY0" fmla="*/ 3142548 h 3161283"/>
              <a:gd name="connsiteX1" fmla="*/ 1400175 w 3562350"/>
              <a:gd name="connsiteY1" fmla="*/ 2666298 h 3161283"/>
              <a:gd name="connsiteX2" fmla="*/ 1771650 w 3562350"/>
              <a:gd name="connsiteY2" fmla="*/ 43 h 3161283"/>
              <a:gd name="connsiteX3" fmla="*/ 2162175 w 3562350"/>
              <a:gd name="connsiteY3" fmla="*/ 2732973 h 3161283"/>
              <a:gd name="connsiteX4" fmla="*/ 3562350 w 3562350"/>
              <a:gd name="connsiteY4" fmla="*/ 3155052 h 3161283"/>
              <a:gd name="connsiteX0" fmla="*/ 0 w 3562350"/>
              <a:gd name="connsiteY0" fmla="*/ 3142548 h 3155052"/>
              <a:gd name="connsiteX1" fmla="*/ 1400175 w 3562350"/>
              <a:gd name="connsiteY1" fmla="*/ 2666298 h 3155052"/>
              <a:gd name="connsiteX2" fmla="*/ 1771650 w 3562350"/>
              <a:gd name="connsiteY2" fmla="*/ 43 h 3155052"/>
              <a:gd name="connsiteX3" fmla="*/ 2162175 w 3562350"/>
              <a:gd name="connsiteY3" fmla="*/ 2732973 h 3155052"/>
              <a:gd name="connsiteX4" fmla="*/ 3562350 w 3562350"/>
              <a:gd name="connsiteY4" fmla="*/ 3155052 h 31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0" h="3155052">
                <a:moveTo>
                  <a:pt x="0" y="3142548"/>
                </a:moveTo>
                <a:cubicBezTo>
                  <a:pt x="597694" y="3138579"/>
                  <a:pt x="1104900" y="3190049"/>
                  <a:pt x="1400175" y="2666298"/>
                </a:cubicBezTo>
                <a:cubicBezTo>
                  <a:pt x="1695450" y="2142547"/>
                  <a:pt x="1644650" y="-11069"/>
                  <a:pt x="1771650" y="43"/>
                </a:cubicBezTo>
                <a:cubicBezTo>
                  <a:pt x="1898650" y="11155"/>
                  <a:pt x="1863725" y="2207138"/>
                  <a:pt x="2162175" y="2732973"/>
                </a:cubicBezTo>
                <a:cubicBezTo>
                  <a:pt x="2460625" y="3258808"/>
                  <a:pt x="3035300" y="3119480"/>
                  <a:pt x="3562350" y="3155052"/>
                </a:cubicBezTo>
              </a:path>
            </a:pathLst>
          </a:custGeom>
          <a:noFill/>
          <a:ln w="44450" cap="rnd">
            <a:gradFill flip="none" rotWithShape="1">
              <a:gsLst>
                <a:gs pos="90000">
                  <a:srgbClr val="002060"/>
                </a:gs>
                <a:gs pos="73000">
                  <a:srgbClr val="00B050"/>
                </a:gs>
                <a:gs pos="44000">
                  <a:srgbClr val="FFFF00"/>
                </a:gs>
                <a:gs pos="0">
                  <a:srgbClr val="FF0000"/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10495" y="4317308"/>
            <a:ext cx="400110" cy="15412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Intensity</a:t>
            </a:r>
            <a:endParaRPr lang="ru-RU" sz="1400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71471" y="1611318"/>
            <a:ext cx="4857785" cy="2817814"/>
            <a:chOff x="428596" y="1500174"/>
            <a:chExt cx="4714909" cy="2817814"/>
          </a:xfrm>
        </p:grpSpPr>
        <p:grpSp>
          <p:nvGrpSpPr>
            <p:cNvPr id="27" name="Группа 272"/>
            <p:cNvGrpSpPr>
              <a:grpSpLocks/>
            </p:cNvGrpSpPr>
            <p:nvPr/>
          </p:nvGrpSpPr>
          <p:grpSpPr bwMode="auto">
            <a:xfrm>
              <a:off x="428596" y="1714488"/>
              <a:ext cx="4411662" cy="2603500"/>
              <a:chOff x="147638" y="1624013"/>
              <a:chExt cx="4411662" cy="2603500"/>
            </a:xfrm>
          </p:grpSpPr>
          <p:grpSp>
            <p:nvGrpSpPr>
              <p:cNvPr id="28" name="Group 400"/>
              <p:cNvGrpSpPr>
                <a:grpSpLocks/>
              </p:cNvGrpSpPr>
              <p:nvPr/>
            </p:nvGrpSpPr>
            <p:grpSpPr bwMode="auto">
              <a:xfrm>
                <a:off x="323850" y="2782888"/>
                <a:ext cx="1119188" cy="527050"/>
                <a:chOff x="4545" y="7034"/>
                <a:chExt cx="1587" cy="706"/>
              </a:xfrm>
            </p:grpSpPr>
            <p:sp>
              <p:nvSpPr>
                <p:cNvPr id="78" name="Rectangle 401"/>
                <p:cNvSpPr>
                  <a:spLocks noChangeArrowheads="1"/>
                </p:cNvSpPr>
                <p:nvPr/>
              </p:nvSpPr>
              <p:spPr bwMode="auto">
                <a:xfrm>
                  <a:off x="4545" y="7034"/>
                  <a:ext cx="1548" cy="65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Plastic">
                  <a:bevelT w="13500" h="13500" prst="angle"/>
                  <a:bevelB w="13500" h="13500" prst="angle"/>
                  <a:extrusionClr>
                    <a:srgbClr val="FFFFFF"/>
                  </a:extrusionClr>
                </a:sp3d>
              </p:spPr>
              <p:txBody>
                <a:bodyPr>
                  <a:flatTx/>
                </a:bodyPr>
                <a:lstStyle/>
                <a:p>
                  <a:endParaRPr lang="ru-RU" b="1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9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4625" y="7057"/>
                  <a:ext cx="1507" cy="6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1200" b="1">
                      <a:solidFill>
                        <a:srgbClr val="154892"/>
                      </a:solidFill>
                      <a:latin typeface="Candara" pitchFamily="34" charset="0"/>
                    </a:rPr>
                    <a:t>Ultrasound</a:t>
                  </a:r>
                  <a:br>
                    <a:rPr lang="en-US" sz="1200" b="1">
                      <a:solidFill>
                        <a:srgbClr val="154892"/>
                      </a:solidFill>
                      <a:latin typeface="Candara" pitchFamily="34" charset="0"/>
                    </a:rPr>
                  </a:br>
                  <a:r>
                    <a:rPr lang="en-US" sz="1200" b="1">
                      <a:solidFill>
                        <a:srgbClr val="154892"/>
                      </a:solidFill>
                      <a:latin typeface="Candara" pitchFamily="34" charset="0"/>
                    </a:rPr>
                    <a:t> exiting system</a:t>
                  </a:r>
                  <a:endParaRPr lang="ru-RU" sz="1200" b="1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29" name="Freeform 403"/>
              <p:cNvSpPr>
                <a:spLocks/>
              </p:cNvSpPr>
              <p:nvPr/>
            </p:nvSpPr>
            <p:spPr bwMode="auto">
              <a:xfrm>
                <a:off x="1343025" y="2790825"/>
                <a:ext cx="568325" cy="414338"/>
              </a:xfrm>
              <a:custGeom>
                <a:avLst/>
                <a:gdLst>
                  <a:gd name="T0" fmla="*/ 0 w 358"/>
                  <a:gd name="T1" fmla="*/ 2147483647 h 261"/>
                  <a:gd name="T2" fmla="*/ 2147483647 w 358"/>
                  <a:gd name="T3" fmla="*/ 2147483647 h 261"/>
                  <a:gd name="T4" fmla="*/ 2147483647 w 358"/>
                  <a:gd name="T5" fmla="*/ 2147483647 h 261"/>
                  <a:gd name="T6" fmla="*/ 2147483647 w 358"/>
                  <a:gd name="T7" fmla="*/ 2147483647 h 261"/>
                  <a:gd name="T8" fmla="*/ 2147483647 w 358"/>
                  <a:gd name="T9" fmla="*/ 2147483647 h 261"/>
                  <a:gd name="T10" fmla="*/ 2147483647 w 358"/>
                  <a:gd name="T11" fmla="*/ 0 h 2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261"/>
                  <a:gd name="T20" fmla="*/ 358 w 358"/>
                  <a:gd name="T21" fmla="*/ 261 h 2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261">
                    <a:moveTo>
                      <a:pt x="0" y="81"/>
                    </a:moveTo>
                    <a:cubicBezTo>
                      <a:pt x="11" y="96"/>
                      <a:pt x="45" y="144"/>
                      <a:pt x="66" y="174"/>
                    </a:cubicBezTo>
                    <a:cubicBezTo>
                      <a:pt x="87" y="204"/>
                      <a:pt x="105" y="255"/>
                      <a:pt x="126" y="258"/>
                    </a:cubicBezTo>
                    <a:cubicBezTo>
                      <a:pt x="147" y="261"/>
                      <a:pt x="175" y="226"/>
                      <a:pt x="195" y="194"/>
                    </a:cubicBezTo>
                    <a:cubicBezTo>
                      <a:pt x="215" y="162"/>
                      <a:pt x="216" y="101"/>
                      <a:pt x="243" y="68"/>
                    </a:cubicBezTo>
                    <a:cubicBezTo>
                      <a:pt x="270" y="36"/>
                      <a:pt x="334" y="14"/>
                      <a:pt x="358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0" name="Rectangle 405"/>
              <p:cNvSpPr>
                <a:spLocks noChangeArrowheads="1"/>
              </p:cNvSpPr>
              <p:nvPr/>
            </p:nvSpPr>
            <p:spPr bwMode="auto">
              <a:xfrm>
                <a:off x="268288" y="3630613"/>
                <a:ext cx="1249362" cy="415925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1" name="Text Box 406"/>
              <p:cNvSpPr txBox="1">
                <a:spLocks noChangeArrowheads="1"/>
              </p:cNvSpPr>
              <p:nvPr/>
            </p:nvSpPr>
            <p:spPr bwMode="auto">
              <a:xfrm>
                <a:off x="300038" y="3651250"/>
                <a:ext cx="1185862" cy="485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b="1">
                    <a:solidFill>
                      <a:srgbClr val="154892"/>
                    </a:solidFill>
                    <a:latin typeface="Candara" pitchFamily="34" charset="0"/>
                  </a:rPr>
                  <a:t>Multichannel analyzer</a:t>
                </a:r>
                <a:endParaRPr lang="ru-RU" sz="1200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2" name="Freeform 407"/>
              <p:cNvSpPr>
                <a:spLocks/>
              </p:cNvSpPr>
              <p:nvPr/>
            </p:nvSpPr>
            <p:spPr bwMode="auto">
              <a:xfrm>
                <a:off x="147638" y="1908175"/>
                <a:ext cx="974725" cy="1800225"/>
              </a:xfrm>
              <a:custGeom>
                <a:avLst/>
                <a:gdLst>
                  <a:gd name="T0" fmla="*/ 2147483647 w 1536"/>
                  <a:gd name="T1" fmla="*/ 2147483647 h 2836"/>
                  <a:gd name="T2" fmla="*/ 2147483647 w 1536"/>
                  <a:gd name="T3" fmla="*/ 2147483647 h 2836"/>
                  <a:gd name="T4" fmla="*/ 2147483647 w 1536"/>
                  <a:gd name="T5" fmla="*/ 2147483647 h 2836"/>
                  <a:gd name="T6" fmla="*/ 2147483647 w 1536"/>
                  <a:gd name="T7" fmla="*/ 2147483647 h 2836"/>
                  <a:gd name="T8" fmla="*/ 2147483647 w 1536"/>
                  <a:gd name="T9" fmla="*/ 2147483647 h 2836"/>
                  <a:gd name="T10" fmla="*/ 2147483647 w 1536"/>
                  <a:gd name="T11" fmla="*/ 2147483647 h 28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36"/>
                  <a:gd name="T19" fmla="*/ 0 h 2836"/>
                  <a:gd name="T20" fmla="*/ 1536 w 1536"/>
                  <a:gd name="T21" fmla="*/ 2836 h 28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36" h="2836">
                    <a:moveTo>
                      <a:pt x="1536" y="108"/>
                    </a:moveTo>
                    <a:cubicBezTo>
                      <a:pt x="1424" y="105"/>
                      <a:pt x="1082" y="0"/>
                      <a:pt x="864" y="92"/>
                    </a:cubicBezTo>
                    <a:cubicBezTo>
                      <a:pt x="646" y="184"/>
                      <a:pt x="371" y="391"/>
                      <a:pt x="230" y="661"/>
                    </a:cubicBezTo>
                    <a:cubicBezTo>
                      <a:pt x="89" y="931"/>
                      <a:pt x="40" y="1411"/>
                      <a:pt x="20" y="1711"/>
                    </a:cubicBezTo>
                    <a:cubicBezTo>
                      <a:pt x="0" y="2011"/>
                      <a:pt x="55" y="2274"/>
                      <a:pt x="110" y="2461"/>
                    </a:cubicBezTo>
                    <a:cubicBezTo>
                      <a:pt x="165" y="2648"/>
                      <a:pt x="300" y="2758"/>
                      <a:pt x="350" y="283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3" name="AutoShape 408"/>
              <p:cNvSpPr>
                <a:spLocks noChangeArrowheads="1"/>
              </p:cNvSpPr>
              <p:nvPr/>
            </p:nvSpPr>
            <p:spPr bwMode="auto">
              <a:xfrm>
                <a:off x="3044825" y="1873250"/>
                <a:ext cx="485775" cy="447675"/>
              </a:xfrm>
              <a:prstGeom prst="cube">
                <a:avLst>
                  <a:gd name="adj" fmla="val 6894"/>
                </a:avLst>
              </a:prstGeom>
              <a:gradFill rotWithShape="1">
                <a:gsLst>
                  <a:gs pos="0">
                    <a:srgbClr val="121212"/>
                  </a:gs>
                  <a:gs pos="50000">
                    <a:srgbClr val="FFFFFF"/>
                  </a:gs>
                  <a:gs pos="100000">
                    <a:srgbClr val="121212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4" name="Line 409"/>
              <p:cNvSpPr>
                <a:spLocks noChangeShapeType="1"/>
              </p:cNvSpPr>
              <p:nvPr/>
            </p:nvSpPr>
            <p:spPr bwMode="auto">
              <a:xfrm flipV="1">
                <a:off x="2560638" y="2022475"/>
                <a:ext cx="174625" cy="17303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5" name="AutoShape 410"/>
              <p:cNvSpPr>
                <a:spLocks noChangeArrowheads="1"/>
              </p:cNvSpPr>
              <p:nvPr/>
            </p:nvSpPr>
            <p:spPr bwMode="auto">
              <a:xfrm>
                <a:off x="3784600" y="2063750"/>
                <a:ext cx="98425" cy="231775"/>
              </a:xfrm>
              <a:prstGeom prst="cube">
                <a:avLst>
                  <a:gd name="adj" fmla="val 8469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6" name="AutoShape 411"/>
              <p:cNvSpPr>
                <a:spLocks noChangeArrowheads="1"/>
              </p:cNvSpPr>
              <p:nvPr/>
            </p:nvSpPr>
            <p:spPr bwMode="auto">
              <a:xfrm>
                <a:off x="2835275" y="2074863"/>
                <a:ext cx="98425" cy="231775"/>
              </a:xfrm>
              <a:prstGeom prst="cube">
                <a:avLst>
                  <a:gd name="adj" fmla="val 8469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grpSp>
            <p:nvGrpSpPr>
              <p:cNvPr id="37" name="Group 412"/>
              <p:cNvGrpSpPr>
                <a:grpSpLocks/>
              </p:cNvGrpSpPr>
              <p:nvPr/>
            </p:nvGrpSpPr>
            <p:grpSpPr bwMode="auto">
              <a:xfrm rot="679543">
                <a:off x="862013" y="1935163"/>
                <a:ext cx="641350" cy="276225"/>
                <a:chOff x="2624" y="1740"/>
                <a:chExt cx="1215" cy="526"/>
              </a:xfrm>
            </p:grpSpPr>
            <p:sp>
              <p:nvSpPr>
                <p:cNvPr id="73" name="AutoShape 413"/>
                <p:cNvSpPr>
                  <a:spLocks noChangeArrowheads="1"/>
                </p:cNvSpPr>
                <p:nvPr/>
              </p:nvSpPr>
              <p:spPr bwMode="auto">
                <a:xfrm rot="5684225">
                  <a:off x="2894" y="1470"/>
                  <a:ext cx="465" cy="1006"/>
                </a:xfrm>
                <a:prstGeom prst="can">
                  <a:avLst>
                    <a:gd name="adj" fmla="val 45973"/>
                  </a:avLst>
                </a:prstGeom>
                <a:gradFill rotWithShape="1">
                  <a:gsLst>
                    <a:gs pos="0">
                      <a:srgbClr val="585858"/>
                    </a:gs>
                    <a:gs pos="50000">
                      <a:srgbClr val="C0C0C0"/>
                    </a:gs>
                    <a:gs pos="100000">
                      <a:srgbClr val="585858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1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5" name="AutoShape 414"/>
                <p:cNvSpPr>
                  <a:spLocks noChangeArrowheads="1"/>
                </p:cNvSpPr>
                <p:nvPr/>
              </p:nvSpPr>
              <p:spPr bwMode="auto">
                <a:xfrm rot="5684225">
                  <a:off x="3369" y="1797"/>
                  <a:ext cx="509" cy="430"/>
                </a:xfrm>
                <a:prstGeom prst="can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585858"/>
                    </a:gs>
                    <a:gs pos="50000">
                      <a:srgbClr val="C0C0C0"/>
                    </a:gs>
                    <a:gs pos="100000">
                      <a:srgbClr val="585858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1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  <p:sp>
              <p:nvSpPr>
                <p:cNvPr id="76" name="Oval 415"/>
                <p:cNvSpPr>
                  <a:spLocks noChangeArrowheads="1"/>
                </p:cNvSpPr>
                <p:nvPr/>
              </p:nvSpPr>
              <p:spPr bwMode="auto">
                <a:xfrm rot="278629">
                  <a:off x="3678" y="1888"/>
                  <a:ext cx="118" cy="265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b="1">
                    <a:solidFill>
                      <a:srgbClr val="154892"/>
                    </a:solidFill>
                    <a:latin typeface="Candara" pitchFamily="34" charset="0"/>
                  </a:endParaRPr>
                </a:p>
              </p:txBody>
            </p:sp>
          </p:grpSp>
          <p:sp>
            <p:nvSpPr>
              <p:cNvPr id="38" name="Line 416"/>
              <p:cNvSpPr>
                <a:spLocks noChangeShapeType="1"/>
              </p:cNvSpPr>
              <p:nvPr/>
            </p:nvSpPr>
            <p:spPr bwMode="auto">
              <a:xfrm>
                <a:off x="1449388" y="2136775"/>
                <a:ext cx="833437" cy="242888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39" name="AutoShape 417"/>
              <p:cNvSpPr>
                <a:spLocks noChangeArrowheads="1"/>
              </p:cNvSpPr>
              <p:nvPr/>
            </p:nvSpPr>
            <p:spPr bwMode="auto">
              <a:xfrm>
                <a:off x="2038350" y="1930400"/>
                <a:ext cx="522288" cy="962025"/>
              </a:xfrm>
              <a:prstGeom prst="cube">
                <a:avLst>
                  <a:gd name="adj" fmla="val 88653"/>
                </a:avLst>
              </a:prstGeom>
              <a:solidFill>
                <a:srgbClr val="C0C0C0">
                  <a:alpha val="41960"/>
                </a:srgb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0" name="AutoShape 418"/>
              <p:cNvSpPr>
                <a:spLocks noChangeArrowheads="1"/>
              </p:cNvSpPr>
              <p:nvPr/>
            </p:nvSpPr>
            <p:spPr bwMode="auto">
              <a:xfrm>
                <a:off x="1697038" y="2395538"/>
                <a:ext cx="403225" cy="830262"/>
              </a:xfrm>
              <a:prstGeom prst="cube">
                <a:avLst>
                  <a:gd name="adj" fmla="val 84796"/>
                </a:avLst>
              </a:prstGeom>
              <a:solidFill>
                <a:srgbClr val="D8D8D8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1" name="Line 419"/>
              <p:cNvSpPr>
                <a:spLocks noChangeShapeType="1"/>
              </p:cNvSpPr>
              <p:nvPr/>
            </p:nvSpPr>
            <p:spPr bwMode="auto">
              <a:xfrm flipH="1">
                <a:off x="1760538" y="2408238"/>
                <a:ext cx="334962" cy="8096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2" name="Line 420"/>
              <p:cNvSpPr>
                <a:spLocks noChangeShapeType="1"/>
              </p:cNvSpPr>
              <p:nvPr/>
            </p:nvSpPr>
            <p:spPr bwMode="auto">
              <a:xfrm>
                <a:off x="1757363" y="2738438"/>
                <a:ext cx="344487" cy="144462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3" name="Line 421"/>
              <p:cNvSpPr>
                <a:spLocks noChangeShapeType="1"/>
              </p:cNvSpPr>
              <p:nvPr/>
            </p:nvSpPr>
            <p:spPr bwMode="auto">
              <a:xfrm flipH="1" flipV="1">
                <a:off x="3267075" y="2114550"/>
                <a:ext cx="466725" cy="117475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4" name="Line 422"/>
              <p:cNvSpPr>
                <a:spLocks noChangeShapeType="1"/>
              </p:cNvSpPr>
              <p:nvPr/>
            </p:nvSpPr>
            <p:spPr bwMode="auto">
              <a:xfrm>
                <a:off x="2298700" y="2379663"/>
                <a:ext cx="74613" cy="1587"/>
              </a:xfrm>
              <a:prstGeom prst="line">
                <a:avLst/>
              </a:prstGeom>
              <a:noFill/>
              <a:ln w="22225">
                <a:solidFill>
                  <a:srgbClr val="FF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5" name="Line 423"/>
              <p:cNvSpPr>
                <a:spLocks noChangeShapeType="1"/>
              </p:cNvSpPr>
              <p:nvPr/>
            </p:nvSpPr>
            <p:spPr bwMode="auto">
              <a:xfrm flipH="1" flipV="1">
                <a:off x="2165350" y="2347913"/>
                <a:ext cx="134938" cy="36512"/>
              </a:xfrm>
              <a:prstGeom prst="line">
                <a:avLst/>
              </a:prstGeom>
              <a:noFill/>
              <a:ln w="19050">
                <a:solidFill>
                  <a:srgbClr val="FF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6" name="Text Box 424"/>
              <p:cNvSpPr txBox="1">
                <a:spLocks noChangeArrowheads="1"/>
              </p:cNvSpPr>
              <p:nvPr/>
            </p:nvSpPr>
            <p:spPr bwMode="auto">
              <a:xfrm>
                <a:off x="4024313" y="1925638"/>
                <a:ext cx="534987" cy="293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000" b="1">
                    <a:solidFill>
                      <a:srgbClr val="154892"/>
                    </a:solidFill>
                    <a:latin typeface="Candara" pitchFamily="34" charset="0"/>
                  </a:rPr>
                  <a:t>X-ray source</a:t>
                </a:r>
              </a:p>
              <a:p>
                <a:pPr algn="ctr"/>
                <a:endParaRPr lang="ru-RU" sz="1000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7" name="Line 426"/>
              <p:cNvSpPr>
                <a:spLocks noChangeShapeType="1"/>
              </p:cNvSpPr>
              <p:nvPr/>
            </p:nvSpPr>
            <p:spPr bwMode="auto">
              <a:xfrm flipV="1">
                <a:off x="2370138" y="2112963"/>
                <a:ext cx="903287" cy="2667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49" name="AutoShape 427"/>
              <p:cNvSpPr>
                <a:spLocks noChangeArrowheads="1"/>
              </p:cNvSpPr>
              <p:nvPr/>
            </p:nvSpPr>
            <p:spPr bwMode="auto">
              <a:xfrm>
                <a:off x="2741613" y="2173288"/>
                <a:ext cx="96837" cy="233362"/>
              </a:xfrm>
              <a:prstGeom prst="cube">
                <a:avLst>
                  <a:gd name="adj" fmla="val 8469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2" name="Line 428"/>
              <p:cNvSpPr>
                <a:spLocks noChangeShapeType="1"/>
              </p:cNvSpPr>
              <p:nvPr/>
            </p:nvSpPr>
            <p:spPr bwMode="auto">
              <a:xfrm flipH="1">
                <a:off x="2795588" y="2117725"/>
                <a:ext cx="469900" cy="177800"/>
              </a:xfrm>
              <a:prstGeom prst="line">
                <a:avLst/>
              </a:prstGeom>
              <a:noFill/>
              <a:ln w="25400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4" name="Line 429"/>
              <p:cNvSpPr>
                <a:spLocks noChangeShapeType="1"/>
              </p:cNvSpPr>
              <p:nvPr/>
            </p:nvSpPr>
            <p:spPr bwMode="auto">
              <a:xfrm>
                <a:off x="3778250" y="2239963"/>
                <a:ext cx="146050" cy="34925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5" name="AutoShape 432"/>
              <p:cNvSpPr>
                <a:spLocks noChangeArrowheads="1"/>
              </p:cNvSpPr>
              <p:nvPr/>
            </p:nvSpPr>
            <p:spPr bwMode="auto">
              <a:xfrm rot="6210399">
                <a:off x="4013200" y="2071688"/>
                <a:ext cx="263525" cy="552450"/>
              </a:xfrm>
              <a:prstGeom prst="can">
                <a:avLst>
                  <a:gd name="adj" fmla="val 38133"/>
                </a:avLst>
              </a:prstGeom>
              <a:gradFill rotWithShape="1">
                <a:gsLst>
                  <a:gs pos="0">
                    <a:srgbClr val="585858"/>
                  </a:gs>
                  <a:gs pos="50000">
                    <a:srgbClr val="C0C0C0"/>
                  </a:gs>
                  <a:gs pos="100000">
                    <a:srgbClr val="585858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6" name="Text Box 433"/>
              <p:cNvSpPr txBox="1">
                <a:spLocks noChangeArrowheads="1"/>
              </p:cNvSpPr>
              <p:nvPr/>
            </p:nvSpPr>
            <p:spPr bwMode="auto">
              <a:xfrm>
                <a:off x="260350" y="1624013"/>
                <a:ext cx="6858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000" b="1">
                    <a:solidFill>
                      <a:srgbClr val="154892"/>
                    </a:solidFill>
                    <a:latin typeface="Candara" pitchFamily="34" charset="0"/>
                  </a:rPr>
                  <a:t>Detector</a:t>
                </a:r>
                <a:endParaRPr lang="ru-RU" sz="1000" b="1">
                  <a:solidFill>
                    <a:srgbClr val="154892"/>
                  </a:solidFill>
                  <a:latin typeface="Candara" pitchFamily="34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000" b="1">
                    <a:solidFill>
                      <a:srgbClr val="154892"/>
                    </a:solidFill>
                    <a:latin typeface="Candara" pitchFamily="34" charset="0"/>
                  </a:rPr>
                  <a:t>NaI</a:t>
                </a:r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7" name="AutoShape 434"/>
              <p:cNvSpPr>
                <a:spLocks noChangeArrowheads="1"/>
              </p:cNvSpPr>
              <p:nvPr/>
            </p:nvSpPr>
            <p:spPr bwMode="auto">
              <a:xfrm>
                <a:off x="3687763" y="2162175"/>
                <a:ext cx="98425" cy="233363"/>
              </a:xfrm>
              <a:prstGeom prst="cube">
                <a:avLst>
                  <a:gd name="adj" fmla="val 84690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58" name="Text Box 435"/>
              <p:cNvSpPr txBox="1">
                <a:spLocks noChangeArrowheads="1"/>
              </p:cNvSpPr>
              <p:nvPr/>
            </p:nvSpPr>
            <p:spPr bwMode="auto">
              <a:xfrm>
                <a:off x="2603500" y="1841500"/>
                <a:ext cx="304800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000" b="1">
                    <a:solidFill>
                      <a:srgbClr val="154892"/>
                    </a:solidFill>
                    <a:latin typeface="Candara" pitchFamily="34" charset="0"/>
                  </a:rPr>
                  <a:t>[110]</a:t>
                </a:r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3" name="Line 436"/>
              <p:cNvSpPr>
                <a:spLocks noChangeShapeType="1"/>
              </p:cNvSpPr>
              <p:nvPr/>
            </p:nvSpPr>
            <p:spPr bwMode="auto">
              <a:xfrm flipV="1">
                <a:off x="2006600" y="2447925"/>
                <a:ext cx="276225" cy="26035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4" name="Text Box 437"/>
              <p:cNvSpPr txBox="1">
                <a:spLocks noChangeArrowheads="1"/>
              </p:cNvSpPr>
              <p:nvPr/>
            </p:nvSpPr>
            <p:spPr bwMode="auto">
              <a:xfrm>
                <a:off x="2051050" y="2589213"/>
                <a:ext cx="304800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000" b="1">
                    <a:solidFill>
                      <a:srgbClr val="154892"/>
                    </a:solidFill>
                    <a:latin typeface="Candara" pitchFamily="34" charset="0"/>
                  </a:rPr>
                  <a:t>K</a:t>
                </a:r>
                <a:r>
                  <a:rPr lang="ru-RU" sz="1000" b="1" baseline="-25000">
                    <a:solidFill>
                      <a:srgbClr val="154892"/>
                    </a:solidFill>
                    <a:latin typeface="Candara" pitchFamily="34" charset="0"/>
                  </a:rPr>
                  <a:t>S</a:t>
                </a:r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5" name="Text Box 439"/>
              <p:cNvSpPr txBox="1">
                <a:spLocks noChangeArrowheads="1"/>
              </p:cNvSpPr>
              <p:nvPr/>
            </p:nvSpPr>
            <p:spPr bwMode="auto">
              <a:xfrm>
                <a:off x="2690813" y="2427288"/>
                <a:ext cx="44132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000" b="1">
                    <a:solidFill>
                      <a:srgbClr val="154892"/>
                    </a:solidFill>
                    <a:latin typeface="Candara" pitchFamily="34" charset="0"/>
                  </a:rPr>
                  <a:t>Slit</a:t>
                </a:r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6" name="Text Box 441"/>
              <p:cNvSpPr txBox="1">
                <a:spLocks noChangeArrowheads="1"/>
              </p:cNvSpPr>
              <p:nvPr/>
            </p:nvSpPr>
            <p:spPr bwMode="auto">
              <a:xfrm>
                <a:off x="3040063" y="1949450"/>
                <a:ext cx="481012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ru-RU" sz="1000" b="1">
                    <a:solidFill>
                      <a:srgbClr val="154892"/>
                    </a:solidFill>
                    <a:latin typeface="Candara" pitchFamily="34" charset="0"/>
                  </a:rPr>
                  <a:t>Si (440)</a:t>
                </a:r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7" name="Text Box 442"/>
              <p:cNvSpPr txBox="1">
                <a:spLocks noChangeArrowheads="1"/>
              </p:cNvSpPr>
              <p:nvPr/>
            </p:nvSpPr>
            <p:spPr bwMode="auto">
              <a:xfrm>
                <a:off x="3532188" y="2427288"/>
                <a:ext cx="439737" cy="153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en-US" sz="1000" b="1">
                    <a:solidFill>
                      <a:srgbClr val="154892"/>
                    </a:solidFill>
                    <a:latin typeface="Candara" pitchFamily="34" charset="0"/>
                  </a:rPr>
                  <a:t>slit</a:t>
                </a:r>
                <a:endParaRPr lang="ru-RU" sz="1000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8" name="Freeform 443"/>
              <p:cNvSpPr>
                <a:spLocks/>
              </p:cNvSpPr>
              <p:nvPr/>
            </p:nvSpPr>
            <p:spPr bwMode="auto">
              <a:xfrm flipH="1" flipV="1">
                <a:off x="1306513" y="2867025"/>
                <a:ext cx="147637" cy="209550"/>
              </a:xfrm>
              <a:custGeom>
                <a:avLst/>
                <a:gdLst>
                  <a:gd name="T0" fmla="*/ 0 w 240"/>
                  <a:gd name="T1" fmla="*/ 0 h 51"/>
                  <a:gd name="T2" fmla="*/ 2147483647 w 240"/>
                  <a:gd name="T3" fmla="*/ 2147483647 h 51"/>
                  <a:gd name="T4" fmla="*/ 0 60000 65536"/>
                  <a:gd name="T5" fmla="*/ 0 60000 65536"/>
                  <a:gd name="T6" fmla="*/ 0 w 240"/>
                  <a:gd name="T7" fmla="*/ 0 h 51"/>
                  <a:gd name="T8" fmla="*/ 240 w 240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51">
                    <a:moveTo>
                      <a:pt x="0" y="0"/>
                    </a:moveTo>
                    <a:cubicBezTo>
                      <a:pt x="40" y="8"/>
                      <a:pt x="190" y="41"/>
                      <a:pt x="240" y="51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69" name="Freeform 444"/>
              <p:cNvSpPr>
                <a:spLocks/>
              </p:cNvSpPr>
              <p:nvPr/>
            </p:nvSpPr>
            <p:spPr bwMode="auto">
              <a:xfrm>
                <a:off x="1314450" y="2814638"/>
                <a:ext cx="673100" cy="490537"/>
              </a:xfrm>
              <a:custGeom>
                <a:avLst/>
                <a:gdLst>
                  <a:gd name="T0" fmla="*/ 0 w 424"/>
                  <a:gd name="T1" fmla="*/ 2147483647 h 309"/>
                  <a:gd name="T2" fmla="*/ 2147483647 w 424"/>
                  <a:gd name="T3" fmla="*/ 2147483647 h 309"/>
                  <a:gd name="T4" fmla="*/ 2147483647 w 424"/>
                  <a:gd name="T5" fmla="*/ 2147483647 h 309"/>
                  <a:gd name="T6" fmla="*/ 2147483647 w 424"/>
                  <a:gd name="T7" fmla="*/ 2147483647 h 309"/>
                  <a:gd name="T8" fmla="*/ 2147483647 w 424"/>
                  <a:gd name="T9" fmla="*/ 2147483647 h 309"/>
                  <a:gd name="T10" fmla="*/ 2147483647 w 424"/>
                  <a:gd name="T11" fmla="*/ 2147483647 h 309"/>
                  <a:gd name="T12" fmla="*/ 2147483647 w 424"/>
                  <a:gd name="T13" fmla="*/ 0 h 3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4"/>
                  <a:gd name="T22" fmla="*/ 0 h 309"/>
                  <a:gd name="T23" fmla="*/ 424 w 424"/>
                  <a:gd name="T24" fmla="*/ 309 h 3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4" h="309">
                    <a:moveTo>
                      <a:pt x="0" y="45"/>
                    </a:moveTo>
                    <a:cubicBezTo>
                      <a:pt x="10" y="59"/>
                      <a:pt x="34" y="89"/>
                      <a:pt x="63" y="129"/>
                    </a:cubicBezTo>
                    <a:cubicBezTo>
                      <a:pt x="92" y="169"/>
                      <a:pt x="129" y="267"/>
                      <a:pt x="175" y="288"/>
                    </a:cubicBezTo>
                    <a:cubicBezTo>
                      <a:pt x="221" y="309"/>
                      <a:pt x="298" y="280"/>
                      <a:pt x="337" y="258"/>
                    </a:cubicBezTo>
                    <a:cubicBezTo>
                      <a:pt x="376" y="236"/>
                      <a:pt x="398" y="188"/>
                      <a:pt x="411" y="153"/>
                    </a:cubicBezTo>
                    <a:cubicBezTo>
                      <a:pt x="424" y="118"/>
                      <a:pt x="420" y="73"/>
                      <a:pt x="417" y="48"/>
                    </a:cubicBezTo>
                    <a:cubicBezTo>
                      <a:pt x="414" y="23"/>
                      <a:pt x="396" y="10"/>
                      <a:pt x="39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oval" w="sm" len="sm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0" name="Freeform 445"/>
              <p:cNvSpPr>
                <a:spLocks/>
              </p:cNvSpPr>
              <p:nvPr/>
            </p:nvSpPr>
            <p:spPr bwMode="auto">
              <a:xfrm>
                <a:off x="1349375" y="3178175"/>
                <a:ext cx="150813" cy="530225"/>
              </a:xfrm>
              <a:custGeom>
                <a:avLst/>
                <a:gdLst>
                  <a:gd name="T0" fmla="*/ 0 w 95"/>
                  <a:gd name="T1" fmla="*/ 0 h 334"/>
                  <a:gd name="T2" fmla="*/ 2147483647 w 95"/>
                  <a:gd name="T3" fmla="*/ 2147483647 h 334"/>
                  <a:gd name="T4" fmla="*/ 2147483647 w 95"/>
                  <a:gd name="T5" fmla="*/ 2147483647 h 334"/>
                  <a:gd name="T6" fmla="*/ 2147483647 w 95"/>
                  <a:gd name="T7" fmla="*/ 2147483647 h 3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334"/>
                  <a:gd name="T14" fmla="*/ 78 w 95"/>
                  <a:gd name="T15" fmla="*/ 372 h 3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334">
                    <a:moveTo>
                      <a:pt x="0" y="0"/>
                    </a:moveTo>
                    <a:cubicBezTo>
                      <a:pt x="13" y="18"/>
                      <a:pt x="71" y="71"/>
                      <a:pt x="83" y="105"/>
                    </a:cubicBezTo>
                    <a:cubicBezTo>
                      <a:pt x="95" y="139"/>
                      <a:pt x="82" y="164"/>
                      <a:pt x="73" y="202"/>
                    </a:cubicBezTo>
                    <a:cubicBezTo>
                      <a:pt x="64" y="240"/>
                      <a:pt x="40" y="306"/>
                      <a:pt x="31" y="33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sp>
            <p:nvSpPr>
              <p:cNvPr id="71" name="Freeform 447"/>
              <p:cNvSpPr>
                <a:spLocks/>
              </p:cNvSpPr>
              <p:nvPr/>
            </p:nvSpPr>
            <p:spPr bwMode="auto">
              <a:xfrm>
                <a:off x="1417638" y="3860800"/>
                <a:ext cx="866775" cy="133350"/>
              </a:xfrm>
              <a:custGeom>
                <a:avLst/>
                <a:gdLst>
                  <a:gd name="T0" fmla="*/ 2147483647 w 1365"/>
                  <a:gd name="T1" fmla="*/ 0 h 212"/>
                  <a:gd name="T2" fmla="*/ 2147483647 w 1365"/>
                  <a:gd name="T3" fmla="*/ 2147483647 h 212"/>
                  <a:gd name="T4" fmla="*/ 2147483647 w 1365"/>
                  <a:gd name="T5" fmla="*/ 2147483647 h 212"/>
                  <a:gd name="T6" fmla="*/ 0 w 1365"/>
                  <a:gd name="T7" fmla="*/ 2147483647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212"/>
                  <a:gd name="T14" fmla="*/ 1365 w 1365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212">
                    <a:moveTo>
                      <a:pt x="1365" y="0"/>
                    </a:moveTo>
                    <a:cubicBezTo>
                      <a:pt x="1283" y="30"/>
                      <a:pt x="1043" y="148"/>
                      <a:pt x="855" y="180"/>
                    </a:cubicBezTo>
                    <a:cubicBezTo>
                      <a:pt x="667" y="212"/>
                      <a:pt x="377" y="197"/>
                      <a:pt x="235" y="195"/>
                    </a:cubicBezTo>
                    <a:cubicBezTo>
                      <a:pt x="93" y="193"/>
                      <a:pt x="49" y="171"/>
                      <a:pt x="0" y="16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ru-RU" b="1">
                  <a:solidFill>
                    <a:srgbClr val="154892"/>
                  </a:solidFill>
                  <a:latin typeface="Candara" pitchFamily="34" charset="0"/>
                </a:endParaRPr>
              </a:p>
            </p:txBody>
          </p:sp>
          <p:pic>
            <p:nvPicPr>
              <p:cNvPr id="72" name="Picture 448" descr="Untitled-1 copy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128838" y="3290888"/>
                <a:ext cx="1116012" cy="93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" name="Text Box 425"/>
            <p:cNvSpPr txBox="1">
              <a:spLocks noChangeArrowheads="1"/>
            </p:cNvSpPr>
            <p:nvPr/>
          </p:nvSpPr>
          <p:spPr bwMode="auto">
            <a:xfrm>
              <a:off x="3214679" y="1639878"/>
              <a:ext cx="1928826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b="1" dirty="0" err="1" smtClean="0">
                  <a:solidFill>
                    <a:srgbClr val="154892"/>
                  </a:solidFill>
                  <a:latin typeface="Candara" pitchFamily="34" charset="0"/>
                </a:rPr>
                <a:t>Monochromator</a:t>
              </a:r>
              <a:r>
                <a:rPr lang="ru-RU" b="1" dirty="0" smtClean="0">
                  <a:solidFill>
                    <a:srgbClr val="154892"/>
                  </a:solidFill>
                  <a:latin typeface="Candara" pitchFamily="34" charset="0"/>
                </a:rPr>
                <a:t> </a:t>
              </a:r>
              <a:endParaRPr lang="ru-RU" b="1" dirty="0">
                <a:solidFill>
                  <a:srgbClr val="154892"/>
                </a:solidFill>
                <a:latin typeface="Candara" pitchFamily="34" charset="0"/>
              </a:endParaRPr>
            </a:p>
            <a:p>
              <a:pPr algn="ctr"/>
              <a:endParaRPr lang="ru-RU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  <p:sp>
          <p:nvSpPr>
            <p:cNvPr id="82" name="Text Box 446"/>
            <p:cNvSpPr txBox="1">
              <a:spLocks noChangeArrowheads="1"/>
            </p:cNvSpPr>
            <p:nvPr/>
          </p:nvSpPr>
          <p:spPr bwMode="auto">
            <a:xfrm>
              <a:off x="1214414" y="1500174"/>
              <a:ext cx="23764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154892"/>
                  </a:solidFill>
                  <a:latin typeface="Candara" pitchFamily="34" charset="0"/>
                </a:rPr>
                <a:t>X-Ray </a:t>
              </a:r>
              <a:r>
                <a:rPr lang="en-US" b="1" dirty="0" err="1" smtClean="0">
                  <a:solidFill>
                    <a:srgbClr val="154892"/>
                  </a:solidFill>
                  <a:latin typeface="Candara" pitchFamily="34" charset="0"/>
                </a:rPr>
                <a:t>acoutooptic</a:t>
              </a:r>
              <a:r>
                <a:rPr lang="en-US" b="1" dirty="0" smtClean="0">
                  <a:solidFill>
                    <a:srgbClr val="154892"/>
                  </a:solidFill>
                  <a:latin typeface="Candara" pitchFamily="34" charset="0"/>
                </a:rPr>
                <a:t> analyzer</a:t>
              </a:r>
              <a:endParaRPr lang="ru-RU" b="1" dirty="0">
                <a:solidFill>
                  <a:srgbClr val="154892"/>
                </a:solidFill>
                <a:latin typeface="Candara" pitchFamily="34" charset="0"/>
              </a:endParaRPr>
            </a:p>
          </p:txBody>
        </p:sp>
      </p:grp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213" y="5008303"/>
            <a:ext cx="659325" cy="127821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91" name="Полилиния 90"/>
          <p:cNvSpPr/>
          <p:nvPr/>
        </p:nvSpPr>
        <p:spPr>
          <a:xfrm>
            <a:off x="460766" y="4429131"/>
            <a:ext cx="3072877" cy="1863323"/>
          </a:xfrm>
          <a:custGeom>
            <a:avLst/>
            <a:gdLst>
              <a:gd name="connsiteX0" fmla="*/ 0 w 3676650"/>
              <a:gd name="connsiteY0" fmla="*/ 3152793 h 3427114"/>
              <a:gd name="connsiteX1" fmla="*/ 1352550 w 3676650"/>
              <a:gd name="connsiteY1" fmla="*/ 3114693 h 3427114"/>
              <a:gd name="connsiteX2" fmla="*/ 1743075 w 3676650"/>
              <a:gd name="connsiteY2" fmla="*/ 18 h 3427114"/>
              <a:gd name="connsiteX3" fmla="*/ 2047875 w 3676650"/>
              <a:gd name="connsiteY3" fmla="*/ 3067068 h 3427114"/>
              <a:gd name="connsiteX4" fmla="*/ 3676650 w 3676650"/>
              <a:gd name="connsiteY4" fmla="*/ 3133743 h 3427114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3841 h 3315307"/>
              <a:gd name="connsiteX1" fmla="*/ 1543050 w 3676650"/>
              <a:gd name="connsiteY1" fmla="*/ 2725216 h 3315307"/>
              <a:gd name="connsiteX2" fmla="*/ 1743075 w 3676650"/>
              <a:gd name="connsiteY2" fmla="*/ 1066 h 3315307"/>
              <a:gd name="connsiteX3" fmla="*/ 2047875 w 3676650"/>
              <a:gd name="connsiteY3" fmla="*/ 3068116 h 3315307"/>
              <a:gd name="connsiteX4" fmla="*/ 3676650 w 3676650"/>
              <a:gd name="connsiteY4" fmla="*/ 3134791 h 331530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676650"/>
              <a:gd name="connsiteY0" fmla="*/ 3152783 h 3158097"/>
              <a:gd name="connsiteX1" fmla="*/ 1543050 w 3676650"/>
              <a:gd name="connsiteY1" fmla="*/ 2724158 h 3158097"/>
              <a:gd name="connsiteX2" fmla="*/ 1743075 w 3676650"/>
              <a:gd name="connsiteY2" fmla="*/ 8 h 3158097"/>
              <a:gd name="connsiteX3" fmla="*/ 2057400 w 3676650"/>
              <a:gd name="connsiteY3" fmla="*/ 2752733 h 3158097"/>
              <a:gd name="connsiteX4" fmla="*/ 3676650 w 3676650"/>
              <a:gd name="connsiteY4" fmla="*/ 3133733 h 3158097"/>
              <a:gd name="connsiteX0" fmla="*/ 0 w 3724275"/>
              <a:gd name="connsiteY0" fmla="*/ 3152783 h 3162308"/>
              <a:gd name="connsiteX1" fmla="*/ 1543050 w 3724275"/>
              <a:gd name="connsiteY1" fmla="*/ 2724158 h 3162308"/>
              <a:gd name="connsiteX2" fmla="*/ 1743075 w 3724275"/>
              <a:gd name="connsiteY2" fmla="*/ 8 h 3162308"/>
              <a:gd name="connsiteX3" fmla="*/ 2057400 w 3724275"/>
              <a:gd name="connsiteY3" fmla="*/ 2752733 h 3162308"/>
              <a:gd name="connsiteX4" fmla="*/ 3724275 w 3724275"/>
              <a:gd name="connsiteY4" fmla="*/ 3162308 h 3162308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867150"/>
              <a:gd name="connsiteY0" fmla="*/ 3152783 h 3158097"/>
              <a:gd name="connsiteX1" fmla="*/ 1543050 w 3867150"/>
              <a:gd name="connsiteY1" fmla="*/ 2724158 h 3158097"/>
              <a:gd name="connsiteX2" fmla="*/ 1743075 w 3867150"/>
              <a:gd name="connsiteY2" fmla="*/ 8 h 3158097"/>
              <a:gd name="connsiteX3" fmla="*/ 2057400 w 3867150"/>
              <a:gd name="connsiteY3" fmla="*/ 2752733 h 3158097"/>
              <a:gd name="connsiteX4" fmla="*/ 3867150 w 3867150"/>
              <a:gd name="connsiteY4" fmla="*/ 310515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83 h 3158097"/>
              <a:gd name="connsiteX1" fmla="*/ 1543050 w 3562350"/>
              <a:gd name="connsiteY1" fmla="*/ 2724158 h 3158097"/>
              <a:gd name="connsiteX2" fmla="*/ 1743075 w 3562350"/>
              <a:gd name="connsiteY2" fmla="*/ 8 h 3158097"/>
              <a:gd name="connsiteX3" fmla="*/ 2057400 w 3562350"/>
              <a:gd name="connsiteY3" fmla="*/ 2752733 h 3158097"/>
              <a:gd name="connsiteX4" fmla="*/ 3562350 w 3562350"/>
              <a:gd name="connsiteY4" fmla="*/ 3124208 h 3158097"/>
              <a:gd name="connsiteX0" fmla="*/ 0 w 3562350"/>
              <a:gd name="connsiteY0" fmla="*/ 3152779 h 3158093"/>
              <a:gd name="connsiteX1" fmla="*/ 1543050 w 3562350"/>
              <a:gd name="connsiteY1" fmla="*/ 2724154 h 3158093"/>
              <a:gd name="connsiteX2" fmla="*/ 1743075 w 3562350"/>
              <a:gd name="connsiteY2" fmla="*/ 4 h 3158093"/>
              <a:gd name="connsiteX3" fmla="*/ 2162175 w 3562350"/>
              <a:gd name="connsiteY3" fmla="*/ 2743204 h 3158093"/>
              <a:gd name="connsiteX4" fmla="*/ 3562350 w 3562350"/>
              <a:gd name="connsiteY4" fmla="*/ 3124204 h 3158093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52817 h 3152817"/>
              <a:gd name="connsiteX1" fmla="*/ 1400175 w 3562350"/>
              <a:gd name="connsiteY1" fmla="*/ 2676567 h 3152817"/>
              <a:gd name="connsiteX2" fmla="*/ 1743075 w 3562350"/>
              <a:gd name="connsiteY2" fmla="*/ 42 h 3152817"/>
              <a:gd name="connsiteX3" fmla="*/ 2162175 w 3562350"/>
              <a:gd name="connsiteY3" fmla="*/ 2743242 h 3152817"/>
              <a:gd name="connsiteX4" fmla="*/ 3562350 w 3562350"/>
              <a:gd name="connsiteY4" fmla="*/ 3124242 h 3152817"/>
              <a:gd name="connsiteX0" fmla="*/ 0 w 3562350"/>
              <a:gd name="connsiteY0" fmla="*/ 3142548 h 3142548"/>
              <a:gd name="connsiteX1" fmla="*/ 1400175 w 3562350"/>
              <a:gd name="connsiteY1" fmla="*/ 2666298 h 3142548"/>
              <a:gd name="connsiteX2" fmla="*/ 1771650 w 3562350"/>
              <a:gd name="connsiteY2" fmla="*/ 43 h 3142548"/>
              <a:gd name="connsiteX3" fmla="*/ 2162175 w 3562350"/>
              <a:gd name="connsiteY3" fmla="*/ 2732973 h 3142548"/>
              <a:gd name="connsiteX4" fmla="*/ 3562350 w 3562350"/>
              <a:gd name="connsiteY4" fmla="*/ 3113973 h 3142548"/>
              <a:gd name="connsiteX0" fmla="*/ 0 w 3562350"/>
              <a:gd name="connsiteY0" fmla="*/ 3142548 h 3161283"/>
              <a:gd name="connsiteX1" fmla="*/ 1400175 w 3562350"/>
              <a:gd name="connsiteY1" fmla="*/ 2666298 h 3161283"/>
              <a:gd name="connsiteX2" fmla="*/ 1771650 w 3562350"/>
              <a:gd name="connsiteY2" fmla="*/ 43 h 3161283"/>
              <a:gd name="connsiteX3" fmla="*/ 2162175 w 3562350"/>
              <a:gd name="connsiteY3" fmla="*/ 2732973 h 3161283"/>
              <a:gd name="connsiteX4" fmla="*/ 3562350 w 3562350"/>
              <a:gd name="connsiteY4" fmla="*/ 3155052 h 3161283"/>
              <a:gd name="connsiteX0" fmla="*/ 0 w 3562350"/>
              <a:gd name="connsiteY0" fmla="*/ 3142548 h 3155052"/>
              <a:gd name="connsiteX1" fmla="*/ 1400175 w 3562350"/>
              <a:gd name="connsiteY1" fmla="*/ 2666298 h 3155052"/>
              <a:gd name="connsiteX2" fmla="*/ 1771650 w 3562350"/>
              <a:gd name="connsiteY2" fmla="*/ 43 h 3155052"/>
              <a:gd name="connsiteX3" fmla="*/ 2162175 w 3562350"/>
              <a:gd name="connsiteY3" fmla="*/ 2732973 h 3155052"/>
              <a:gd name="connsiteX4" fmla="*/ 3562350 w 3562350"/>
              <a:gd name="connsiteY4" fmla="*/ 3155052 h 31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350" h="3155052">
                <a:moveTo>
                  <a:pt x="0" y="3142548"/>
                </a:moveTo>
                <a:cubicBezTo>
                  <a:pt x="597694" y="3138579"/>
                  <a:pt x="1104900" y="3190049"/>
                  <a:pt x="1400175" y="2666298"/>
                </a:cubicBezTo>
                <a:cubicBezTo>
                  <a:pt x="1695450" y="2142547"/>
                  <a:pt x="1644650" y="-11069"/>
                  <a:pt x="1771650" y="43"/>
                </a:cubicBezTo>
                <a:cubicBezTo>
                  <a:pt x="1898650" y="11155"/>
                  <a:pt x="1863725" y="2207138"/>
                  <a:pt x="2162175" y="2732973"/>
                </a:cubicBezTo>
                <a:cubicBezTo>
                  <a:pt x="2460625" y="3258808"/>
                  <a:pt x="3035300" y="3119480"/>
                  <a:pt x="3562350" y="3155052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ndara" panose="020E0502030303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31643" y="5090710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154892"/>
                </a:solidFill>
                <a:latin typeface="Candara" panose="020E0502030303020204" pitchFamily="34" charset="0"/>
              </a:rPr>
              <a:t>Channels »»</a:t>
            </a:r>
            <a:endParaRPr lang="ru-RU" b="1" dirty="0">
              <a:solidFill>
                <a:srgbClr val="154892"/>
              </a:solidFill>
              <a:latin typeface="Candara" panose="020E0502030303020204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4357686" y="4572008"/>
            <a:ext cx="2071702" cy="902499"/>
            <a:chOff x="4357686" y="4572008"/>
            <a:chExt cx="2071702" cy="902499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357686" y="5286388"/>
              <a:ext cx="142876" cy="188119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4572000" y="5000636"/>
              <a:ext cx="142876" cy="47387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786314" y="4786322"/>
              <a:ext cx="142876" cy="688185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000628" y="4643446"/>
              <a:ext cx="142876" cy="83106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14942" y="4572008"/>
              <a:ext cx="142876" cy="902499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5429256" y="4572008"/>
              <a:ext cx="142876" cy="902499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643570" y="4714884"/>
              <a:ext cx="142876" cy="759623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857884" y="4857760"/>
              <a:ext cx="142876" cy="616747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072198" y="5143512"/>
              <a:ext cx="142876" cy="330995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86512" y="5357826"/>
              <a:ext cx="142876" cy="11668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 rot="10800000">
            <a:off x="6580800" y="5489999"/>
            <a:ext cx="2071702" cy="900003"/>
            <a:chOff x="4357686" y="4538688"/>
            <a:chExt cx="2071702" cy="935819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357686" y="5286388"/>
              <a:ext cx="142876" cy="188119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572000" y="5000636"/>
              <a:ext cx="142876" cy="47387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786314" y="4786322"/>
              <a:ext cx="142876" cy="688185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5000628" y="4643446"/>
              <a:ext cx="142876" cy="83106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5207848" y="4538688"/>
              <a:ext cx="134340" cy="935816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429256" y="4572008"/>
              <a:ext cx="142876" cy="902499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643570" y="4714884"/>
              <a:ext cx="142876" cy="759623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5857884" y="4857760"/>
              <a:ext cx="142876" cy="616747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6072198" y="5143512"/>
              <a:ext cx="142876" cy="330995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286512" y="5357826"/>
              <a:ext cx="142876" cy="116681"/>
            </a:xfrm>
            <a:prstGeom prst="rect">
              <a:avLst/>
            </a:prstGeom>
            <a:solidFill>
              <a:srgbClr val="FFC000"/>
            </a:solidFill>
            <a:ln w="1587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033215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7.40741E-7 C 0.00313 -0.00694 0.01545 -0.02778 0.02361 -0.0412 C 0.03195 -0.05417 0.04045 -0.06829 0.04879 -0.07986 C 0.05729 -0.09074 0.0658 -0.10093 0.07413 -0.10926 C 0.08264 -0.11759 0.09063 -0.12477 0.09913 -0.12917 C 0.10747 -0.13356 0.1158 -0.13449 0.12413 -0.13449 C 0.13264 -0.13449 0.14063 -0.13356 0.14913 -0.12917 C 0.15729 -0.12477 0.16632 -0.11759 0.17483 -0.10926 C 0.18334 -0.10093 0.19167 -0.0912 0.2 -0.08009 C 0.20851 -0.06875 0.21684 -0.05509 0.22518 -0.04167 C 0.23368 -0.02824 0.24202 -0.01319 0.25035 0.0007 C 0.25868 0.01482 0.26702 0.02847 0.2757 0.04167 C 0.28403 0.05486 0.29236 0.06852 0.3007 0.07986 C 0.30903 0.09097 0.31736 0.10116 0.3257 0.10949 C 0.3342 0.11759 0.34306 0.125 0.35156 0.1294 C 0.36007 0.1338 0.3684 0.13565 0.37674 0.13565 C 0.38525 0.13565 0.39358 0.1338 0.40209 0.1294 C 0.41042 0.125 0.41875 0.11736 0.42709 0.10903 C 0.43559 0.1007 0.44375 0.09097 0.45209 0.08009 C 0.46042 0.06898 0.4691 0.05486 0.47743 0.04167 C 0.48577 0.02847 0.4974 0.00903 0.50295 0.00046 " pathEditMode="relative" rAng="0" ptsTypes="AAAAAAAAAAAAAAAAAAAAA">
                                      <p:cBhvr>
                                        <p:cTn id="6" dur="1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2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1.48148E-6 L 0.30468 1.48148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 algn="ctr" fontAlgn="auto">
          <a:spcAft>
            <a:spcPts val="0"/>
          </a:spcAft>
          <a:defRPr sz="2800" b="1" i="1" dirty="0">
            <a:solidFill>
              <a:srgbClr val="C00000"/>
            </a:solidFill>
            <a:latin typeface="Candara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2708</Words>
  <Application>Microsoft Office PowerPoint</Application>
  <PresentationFormat>Экран (4:3)</PresentationFormat>
  <Paragraphs>442</Paragraphs>
  <Slides>36</Slides>
  <Notes>26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Тема Office</vt:lpstr>
      <vt:lpstr>Image</vt:lpstr>
      <vt:lpstr>Диаграмма Microsoft Graph</vt:lpstr>
      <vt:lpstr>Graph</vt:lpstr>
      <vt:lpstr>Формула</vt:lpstr>
      <vt:lpstr>Диаграмма</vt:lpstr>
      <vt:lpstr>Слайд 1</vt:lpstr>
      <vt:lpstr>Discussion plan</vt:lpstr>
      <vt:lpstr>X-Ray in modern science</vt:lpstr>
      <vt:lpstr>Experimental condition changing</vt:lpstr>
      <vt:lpstr>Слайд 5</vt:lpstr>
      <vt:lpstr>Слайд 6</vt:lpstr>
      <vt:lpstr>X-Ray acoustooptic interaction at low frequency</vt:lpstr>
      <vt:lpstr>Rocking curves in case of ultrasonic vibration</vt:lpstr>
      <vt:lpstr>Receiving data with the multichannel analyzer</vt:lpstr>
      <vt:lpstr>Слайд 10</vt:lpstr>
      <vt:lpstr>Слайд 11</vt:lpstr>
      <vt:lpstr>Слайд 12</vt:lpstr>
      <vt:lpstr>Electromechanic X-Ray elements: LiNbO3 crystals</vt:lpstr>
      <vt:lpstr>Слайд 14</vt:lpstr>
      <vt:lpstr>Experimental scheme</vt:lpstr>
      <vt:lpstr>Слайд 16</vt:lpstr>
      <vt:lpstr>Слайд 17</vt:lpstr>
      <vt:lpstr>Слайд 18</vt:lpstr>
      <vt:lpstr>RC measurements in quasi-static mode</vt:lpstr>
      <vt:lpstr>LiNbO3 bending elements: operating mods</vt:lpstr>
      <vt:lpstr>Experimental scheme: resonant mode</vt:lpstr>
      <vt:lpstr>Comparison of the data of the acoustic method and mechanical turning</vt:lpstr>
      <vt:lpstr>Слайд 23</vt:lpstr>
      <vt:lpstr>Thank you for your attention!</vt:lpstr>
      <vt:lpstr>Additions</vt:lpstr>
      <vt:lpstr>Energy X-Ray scanning acoustic method for different amplitudes of the control signal</vt:lpstr>
      <vt:lpstr>Key element of X-Ray acousto-optic  </vt:lpstr>
      <vt:lpstr>Слайд 28</vt:lpstr>
      <vt:lpstr>Слайд 29</vt:lpstr>
      <vt:lpstr>X-Ray acoustical monochromator</vt:lpstr>
      <vt:lpstr>Кристаллы ниобата лития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</dc:creator>
  <cp:lastModifiedBy>Yan</cp:lastModifiedBy>
  <cp:revision>158</cp:revision>
  <cp:lastPrinted>2015-11-12T14:09:56Z</cp:lastPrinted>
  <dcterms:created xsi:type="dcterms:W3CDTF">2015-11-09T10:32:44Z</dcterms:created>
  <dcterms:modified xsi:type="dcterms:W3CDTF">2015-11-16T21:20:14Z</dcterms:modified>
</cp:coreProperties>
</file>