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3.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4.bin" ContentType="application/vnd.openxmlformats-officedocument.oleObject"/>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1" r:id="rId2"/>
    <p:sldMasterId id="2147483873" r:id="rId3"/>
    <p:sldMasterId id="2147483898" r:id="rId4"/>
    <p:sldMasterId id="2147483911" r:id="rId5"/>
    <p:sldMasterId id="2147483924" r:id="rId6"/>
    <p:sldMasterId id="2147483937" r:id="rId7"/>
    <p:sldMasterId id="2147483950" r:id="rId8"/>
    <p:sldMasterId id="2147483963" r:id="rId9"/>
    <p:sldMasterId id="2147483976" r:id="rId10"/>
    <p:sldMasterId id="2147483988" r:id="rId11"/>
    <p:sldMasterId id="2147484012" r:id="rId12"/>
    <p:sldMasterId id="2147484048" r:id="rId13"/>
    <p:sldMasterId id="2147484061" r:id="rId14"/>
  </p:sldMasterIdLst>
  <p:notesMasterIdLst>
    <p:notesMasterId r:id="rId73"/>
  </p:notesMasterIdLst>
  <p:sldIdLst>
    <p:sldId id="531" r:id="rId15"/>
    <p:sldId id="530" r:id="rId16"/>
    <p:sldId id="456" r:id="rId17"/>
    <p:sldId id="479" r:id="rId18"/>
    <p:sldId id="469" r:id="rId19"/>
    <p:sldId id="470" r:id="rId20"/>
    <p:sldId id="316" r:id="rId21"/>
    <p:sldId id="317" r:id="rId22"/>
    <p:sldId id="506" r:id="rId23"/>
    <p:sldId id="532" r:id="rId24"/>
    <p:sldId id="508" r:id="rId25"/>
    <p:sldId id="511" r:id="rId26"/>
    <p:sldId id="319" r:id="rId27"/>
    <p:sldId id="320" r:id="rId28"/>
    <p:sldId id="321" r:id="rId29"/>
    <p:sldId id="324" r:id="rId30"/>
    <p:sldId id="468" r:id="rId31"/>
    <p:sldId id="326" r:id="rId32"/>
    <p:sldId id="332" r:id="rId33"/>
    <p:sldId id="333" r:id="rId34"/>
    <p:sldId id="512" r:id="rId35"/>
    <p:sldId id="336" r:id="rId36"/>
    <p:sldId id="337" r:id="rId37"/>
    <p:sldId id="338" r:id="rId38"/>
    <p:sldId id="339" r:id="rId39"/>
    <p:sldId id="340" r:id="rId40"/>
    <p:sldId id="561" r:id="rId41"/>
    <p:sldId id="341" r:id="rId42"/>
    <p:sldId id="342" r:id="rId43"/>
    <p:sldId id="343" r:id="rId44"/>
    <p:sldId id="452" r:id="rId45"/>
    <p:sldId id="461" r:id="rId46"/>
    <p:sldId id="521" r:id="rId47"/>
    <p:sldId id="523" r:id="rId48"/>
    <p:sldId id="447" r:id="rId49"/>
    <p:sldId id="477" r:id="rId50"/>
    <p:sldId id="560" r:id="rId51"/>
    <p:sldId id="559" r:id="rId52"/>
    <p:sldId id="478" r:id="rId53"/>
    <p:sldId id="489" r:id="rId54"/>
    <p:sldId id="490" r:id="rId55"/>
    <p:sldId id="537" r:id="rId56"/>
    <p:sldId id="488" r:id="rId57"/>
    <p:sldId id="487" r:id="rId58"/>
    <p:sldId id="545" r:id="rId59"/>
    <p:sldId id="546" r:id="rId60"/>
    <p:sldId id="504" r:id="rId61"/>
    <p:sldId id="497" r:id="rId62"/>
    <p:sldId id="498" r:id="rId63"/>
    <p:sldId id="499" r:id="rId64"/>
    <p:sldId id="494" r:id="rId65"/>
    <p:sldId id="502" r:id="rId66"/>
    <p:sldId id="495" r:id="rId67"/>
    <p:sldId id="540" r:id="rId68"/>
    <p:sldId id="550" r:id="rId69"/>
    <p:sldId id="548" r:id="rId70"/>
    <p:sldId id="505" r:id="rId71"/>
    <p:sldId id="529"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515" autoAdjust="0"/>
    <p:restoredTop sz="94660"/>
  </p:normalViewPr>
  <p:slideViewPr>
    <p:cSldViewPr>
      <p:cViewPr varScale="1">
        <p:scale>
          <a:sx n="87" d="100"/>
          <a:sy n="87" d="100"/>
        </p:scale>
        <p:origin x="-320" y="-104"/>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C78530-4FD6-4E06-9408-F859870F5E89}" type="datetimeFigureOut">
              <a:rPr lang="en-US" smtClean="0"/>
              <a:pPr/>
              <a:t>15/11/19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2C21DC-779B-4B95-BD7A-7842DD5A95E1}" type="slidenum">
              <a:rPr lang="en-US" smtClean="0"/>
              <a:pPr/>
              <a:t>‹#›</a:t>
            </a:fld>
            <a:endParaRPr lang="en-US"/>
          </a:p>
        </p:txBody>
      </p:sp>
    </p:spTree>
    <p:extLst>
      <p:ext uri="{BB962C8B-B14F-4D97-AF65-F5344CB8AC3E}">
        <p14:creationId xmlns:p14="http://schemas.microsoft.com/office/powerpoint/2010/main" val="4269056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noFill/>
        </p:spPr>
        <p:txBody>
          <a:bodyPr/>
          <a:lstStyle/>
          <a:p>
            <a:fld id="{AA1F7E92-FD33-455F-AE45-8536786D68F9}" type="slidenum">
              <a:rPr lang="ja-JP" altLang="en-US" smtClean="0"/>
              <a:pPr/>
              <a:t>2</a:t>
            </a:fld>
            <a:endParaRPr lang="en-US" altLang="ja-JP" smtClean="0"/>
          </a:p>
        </p:txBody>
      </p:sp>
      <p:sp>
        <p:nvSpPr>
          <p:cNvPr id="445443" name="Rectangle 2"/>
          <p:cNvSpPr>
            <a:spLocks noGrp="1" noRot="1" noChangeAspect="1" noChangeArrowheads="1" noTextEdit="1"/>
          </p:cNvSpPr>
          <p:nvPr>
            <p:ph type="sldImg"/>
          </p:nvPr>
        </p:nvSpPr>
        <p:spPr>
          <a:xfrm>
            <a:off x="1144588" y="685800"/>
            <a:ext cx="4572000" cy="3429000"/>
          </a:xfrm>
          <a:ln/>
        </p:spPr>
      </p:sp>
      <p:sp>
        <p:nvSpPr>
          <p:cNvPr id="445444" name="Rectangle 3"/>
          <p:cNvSpPr>
            <a:spLocks noGrp="1" noChangeArrowheads="1"/>
          </p:cNvSpPr>
          <p:nvPr>
            <p:ph type="body" idx="1"/>
          </p:nvPr>
        </p:nvSpPr>
        <p:spPr>
          <a:xfrm>
            <a:off x="686115" y="4344030"/>
            <a:ext cx="5485772" cy="4114485"/>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D2BDF8FA-40D5-4660-82E3-AFF3A29C6D0F}" type="slidenum">
              <a:rPr lang="ja-JP" altLang="en-US" smtClean="0"/>
              <a:pPr/>
              <a:t>18</a:t>
            </a:fld>
            <a:endParaRPr lang="en-US" altLang="ja-JP" smtClean="0"/>
          </a:p>
        </p:txBody>
      </p:sp>
      <p:sp>
        <p:nvSpPr>
          <p:cNvPr id="479235" name="Rectangle 2"/>
          <p:cNvSpPr>
            <a:spLocks noGrp="1" noRot="1" noChangeAspect="1" noChangeArrowheads="1" noTextEdit="1"/>
          </p:cNvSpPr>
          <p:nvPr>
            <p:ph type="sldImg"/>
          </p:nvPr>
        </p:nvSpPr>
        <p:spPr>
          <a:xfrm>
            <a:off x="1143000" y="685800"/>
            <a:ext cx="4572000" cy="3429000"/>
          </a:xfrm>
          <a:ln/>
        </p:spPr>
      </p:sp>
      <p:sp>
        <p:nvSpPr>
          <p:cNvPr id="479236" name="Rectangle 3"/>
          <p:cNvSpPr>
            <a:spLocks noGrp="1" noChangeArrowheads="1"/>
          </p:cNvSpPr>
          <p:nvPr>
            <p:ph type="body" idx="1"/>
          </p:nvPr>
        </p:nvSpPr>
        <p:spPr>
          <a:xfrm>
            <a:off x="913772" y="4344030"/>
            <a:ext cx="5030456" cy="4114485"/>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ED3B84F4-6C1D-4A90-808C-E317E1BDC444}" type="slidenum">
              <a:rPr lang="en-US" smtClean="0">
                <a:solidFill>
                  <a:srgbClr val="000000"/>
                </a:solidFill>
              </a:rPr>
              <a:pPr/>
              <a:t>20</a:t>
            </a:fld>
            <a:endParaRPr lang="en-US" smtClean="0">
              <a:solidFill>
                <a:srgbClr val="000000"/>
              </a:solidFill>
            </a:endParaRPr>
          </a:p>
        </p:txBody>
      </p:sp>
      <p:sp>
        <p:nvSpPr>
          <p:cNvPr id="483331" name="Rectangle 2"/>
          <p:cNvSpPr>
            <a:spLocks noGrp="1" noRot="1" noChangeAspect="1" noChangeArrowheads="1" noTextEdit="1"/>
          </p:cNvSpPr>
          <p:nvPr>
            <p:ph type="sldImg"/>
          </p:nvPr>
        </p:nvSpPr>
        <p:spPr>
          <a:ln/>
        </p:spPr>
      </p:sp>
      <p:sp>
        <p:nvSpPr>
          <p:cNvPr id="483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D9D5C1BD-CD61-4E33-8315-DDFDF5624151}" type="slidenum">
              <a:rPr lang="en-US" smtClean="0">
                <a:solidFill>
                  <a:srgbClr val="000000"/>
                </a:solidFill>
              </a:rPr>
              <a:pPr/>
              <a:t>21</a:t>
            </a:fld>
            <a:endParaRPr lang="en-US" smtClean="0">
              <a:solidFill>
                <a:srgbClr val="000000"/>
              </a:solidFill>
            </a:endParaRPr>
          </a:p>
        </p:txBody>
      </p:sp>
      <p:sp>
        <p:nvSpPr>
          <p:cNvPr id="480259" name="Rectangle 2"/>
          <p:cNvSpPr>
            <a:spLocks noGrp="1" noRot="1" noChangeAspect="1" noChangeArrowheads="1" noTextEdit="1"/>
          </p:cNvSpPr>
          <p:nvPr>
            <p:ph type="sldImg"/>
          </p:nvPr>
        </p:nvSpPr>
        <p:spPr>
          <a:xfrm>
            <a:off x="1143000" y="685800"/>
            <a:ext cx="4572000" cy="3429000"/>
          </a:xfrm>
          <a:ln/>
        </p:spPr>
      </p:sp>
      <p:sp>
        <p:nvSpPr>
          <p:cNvPr id="480260"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4D5DDF4B-25A7-4ACB-83B8-E67CD62C1485}" type="slidenum">
              <a:rPr lang="en-US" smtClean="0">
                <a:solidFill>
                  <a:srgbClr val="000000"/>
                </a:solidFill>
              </a:rPr>
              <a:pPr/>
              <a:t>23</a:t>
            </a:fld>
            <a:endParaRPr lang="en-US" smtClean="0">
              <a:solidFill>
                <a:srgbClr val="000000"/>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C21DC-779B-4B95-BD7A-7842DD5A95E1}" type="slidenum">
              <a:rPr lang="en-US" smtClean="0"/>
              <a:pPr/>
              <a:t>24</a:t>
            </a:fld>
            <a:endParaRPr lang="en-US"/>
          </a:p>
        </p:txBody>
      </p:sp>
    </p:spTree>
    <p:extLst>
      <p:ext uri="{BB962C8B-B14F-4D97-AF65-F5344CB8AC3E}">
        <p14:creationId xmlns:p14="http://schemas.microsoft.com/office/powerpoint/2010/main" val="1500050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A04A1D5A-9AEB-4F0C-BB2B-FF0FDD2A8555}" type="slidenum">
              <a:rPr lang="ja-JP" altLang="en-US" smtClean="0">
                <a:solidFill>
                  <a:srgbClr val="000000"/>
                </a:solidFill>
              </a:rPr>
              <a:pPr/>
              <a:t>26</a:t>
            </a:fld>
            <a:endParaRPr lang="en-US" altLang="ja-JP" smtClean="0">
              <a:solidFill>
                <a:srgbClr val="000000"/>
              </a:solidFill>
            </a:endParaRPr>
          </a:p>
        </p:txBody>
      </p:sp>
      <p:sp>
        <p:nvSpPr>
          <p:cNvPr id="487427" name="Rectangle 2"/>
          <p:cNvSpPr>
            <a:spLocks noGrp="1" noRot="1" noChangeAspect="1" noChangeArrowheads="1" noTextEdit="1"/>
          </p:cNvSpPr>
          <p:nvPr>
            <p:ph type="sldImg"/>
          </p:nvPr>
        </p:nvSpPr>
        <p:spPr>
          <a:xfrm>
            <a:off x="1143000" y="685800"/>
            <a:ext cx="4572000" cy="3429000"/>
          </a:xfrm>
          <a:ln/>
        </p:spPr>
      </p:sp>
      <p:sp>
        <p:nvSpPr>
          <p:cNvPr id="487428" name="Rectangle 3"/>
          <p:cNvSpPr>
            <a:spLocks noGrp="1" noChangeArrowheads="1"/>
          </p:cNvSpPr>
          <p:nvPr>
            <p:ph type="body" idx="1"/>
          </p:nvPr>
        </p:nvSpPr>
        <p:spPr>
          <a:xfrm>
            <a:off x="686115" y="4344030"/>
            <a:ext cx="5485772" cy="4114485"/>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05AD1180-1592-466F-A4B2-8824D86DA4F1}" type="slidenum">
              <a:rPr lang="en-US" smtClean="0">
                <a:solidFill>
                  <a:srgbClr val="000000"/>
                </a:solidFill>
              </a:rPr>
              <a:pPr/>
              <a:t>28</a:t>
            </a:fld>
            <a:endParaRPr lang="en-US" smtClean="0">
              <a:solidFill>
                <a:srgbClr val="000000"/>
              </a:solidFill>
            </a:endParaRPr>
          </a:p>
        </p:txBody>
      </p:sp>
      <p:sp>
        <p:nvSpPr>
          <p:cNvPr id="488451" name="Rectangle 2"/>
          <p:cNvSpPr>
            <a:spLocks noGrp="1" noRot="1" noChangeAspect="1" noChangeArrowheads="1" noTextEdit="1"/>
          </p:cNvSpPr>
          <p:nvPr>
            <p:ph type="sldImg"/>
          </p:nvPr>
        </p:nvSpPr>
        <p:spPr>
          <a:ln/>
        </p:spPr>
      </p:sp>
      <p:sp>
        <p:nvSpPr>
          <p:cNvPr id="4884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F066F776-3F8D-4099-B3E9-79EEACEB30F9}" type="slidenum">
              <a:rPr lang="ja-JP" altLang="en-US" smtClean="0">
                <a:solidFill>
                  <a:srgbClr val="000000"/>
                </a:solidFill>
              </a:rPr>
              <a:pPr/>
              <a:t>30</a:t>
            </a:fld>
            <a:endParaRPr lang="en-US" altLang="ja-JP" smtClean="0">
              <a:solidFill>
                <a:srgbClr val="000000"/>
              </a:solidFill>
            </a:endParaRPr>
          </a:p>
        </p:txBody>
      </p:sp>
      <p:sp>
        <p:nvSpPr>
          <p:cNvPr id="489475" name="Rectangle 2"/>
          <p:cNvSpPr>
            <a:spLocks noGrp="1" noRot="1" noChangeAspect="1" noChangeArrowheads="1" noTextEdit="1"/>
          </p:cNvSpPr>
          <p:nvPr>
            <p:ph type="sldImg"/>
          </p:nvPr>
        </p:nvSpPr>
        <p:spPr>
          <a:xfrm>
            <a:off x="1146140" y="685486"/>
            <a:ext cx="4565720" cy="3429000"/>
          </a:xfrm>
          <a:ln/>
        </p:spPr>
      </p:sp>
      <p:sp>
        <p:nvSpPr>
          <p:cNvPr id="489476" name="Rectangle 3"/>
          <p:cNvSpPr>
            <a:spLocks noGrp="1" noChangeArrowheads="1"/>
          </p:cNvSpPr>
          <p:nvPr>
            <p:ph type="body" idx="1"/>
          </p:nvPr>
        </p:nvSpPr>
        <p:spPr>
          <a:xfrm>
            <a:off x="686115" y="4344030"/>
            <a:ext cx="5485772" cy="4114485"/>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8607" eaLnBrk="0" hangingPunct="0">
              <a:defRPr>
                <a:solidFill>
                  <a:schemeClr val="tx1"/>
                </a:solidFill>
                <a:latin typeface="Arial" pitchFamily="34" charset="0"/>
                <a:ea typeface="ＭＳ Ｐゴシック" pitchFamily="34" charset="-128"/>
              </a:defRPr>
            </a:lvl1pPr>
            <a:lvl2pPr marL="729057" indent="-280406" defTabSz="878607" eaLnBrk="0" hangingPunct="0">
              <a:defRPr>
                <a:solidFill>
                  <a:schemeClr val="tx1"/>
                </a:solidFill>
                <a:latin typeface="Arial" pitchFamily="34" charset="0"/>
                <a:ea typeface="ＭＳ Ｐゴシック" pitchFamily="34" charset="-128"/>
              </a:defRPr>
            </a:lvl2pPr>
            <a:lvl3pPr marL="1121626" indent="-224325" defTabSz="878607" eaLnBrk="0" hangingPunct="0">
              <a:defRPr>
                <a:solidFill>
                  <a:schemeClr val="tx1"/>
                </a:solidFill>
                <a:latin typeface="Arial" pitchFamily="34" charset="0"/>
                <a:ea typeface="ＭＳ Ｐゴシック" pitchFamily="34" charset="-128"/>
              </a:defRPr>
            </a:lvl3pPr>
            <a:lvl4pPr marL="1570276" indent="-224325" defTabSz="878607" eaLnBrk="0" hangingPunct="0">
              <a:defRPr>
                <a:solidFill>
                  <a:schemeClr val="tx1"/>
                </a:solidFill>
                <a:latin typeface="Arial" pitchFamily="34" charset="0"/>
                <a:ea typeface="ＭＳ Ｐゴシック" pitchFamily="34" charset="-128"/>
              </a:defRPr>
            </a:lvl4pPr>
            <a:lvl5pPr marL="2018927" indent="-224325" defTabSz="878607" eaLnBrk="0" hangingPunct="0">
              <a:defRPr>
                <a:solidFill>
                  <a:schemeClr val="tx1"/>
                </a:solidFill>
                <a:latin typeface="Arial" pitchFamily="34" charset="0"/>
                <a:ea typeface="ＭＳ Ｐゴシック" pitchFamily="34" charset="-128"/>
              </a:defRPr>
            </a:lvl5pPr>
            <a:lvl6pPr marL="2467577" indent="-224325" defTabSz="878607" eaLnBrk="0" fontAlgn="base" hangingPunct="0">
              <a:spcBef>
                <a:spcPct val="0"/>
              </a:spcBef>
              <a:spcAft>
                <a:spcPct val="0"/>
              </a:spcAft>
              <a:defRPr>
                <a:solidFill>
                  <a:schemeClr val="tx1"/>
                </a:solidFill>
                <a:latin typeface="Arial" pitchFamily="34" charset="0"/>
                <a:ea typeface="ＭＳ Ｐゴシック" pitchFamily="34" charset="-128"/>
              </a:defRPr>
            </a:lvl6pPr>
            <a:lvl7pPr marL="2916227" indent="-224325" defTabSz="878607" eaLnBrk="0" fontAlgn="base" hangingPunct="0">
              <a:spcBef>
                <a:spcPct val="0"/>
              </a:spcBef>
              <a:spcAft>
                <a:spcPct val="0"/>
              </a:spcAft>
              <a:defRPr>
                <a:solidFill>
                  <a:schemeClr val="tx1"/>
                </a:solidFill>
                <a:latin typeface="Arial" pitchFamily="34" charset="0"/>
                <a:ea typeface="ＭＳ Ｐゴシック" pitchFamily="34" charset="-128"/>
              </a:defRPr>
            </a:lvl7pPr>
            <a:lvl8pPr marL="3364878" indent="-224325" defTabSz="878607" eaLnBrk="0" fontAlgn="base" hangingPunct="0">
              <a:spcBef>
                <a:spcPct val="0"/>
              </a:spcBef>
              <a:spcAft>
                <a:spcPct val="0"/>
              </a:spcAft>
              <a:defRPr>
                <a:solidFill>
                  <a:schemeClr val="tx1"/>
                </a:solidFill>
                <a:latin typeface="Arial" pitchFamily="34" charset="0"/>
                <a:ea typeface="ＭＳ Ｐゴシック" pitchFamily="34" charset="-128"/>
              </a:defRPr>
            </a:lvl8pPr>
            <a:lvl9pPr marL="3813528" indent="-224325" defTabSz="878607"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75EE44B-E0EE-44D0-94A0-378DB9070223}" type="slidenum">
              <a:rPr lang="en-US" smtClean="0">
                <a:solidFill>
                  <a:srgbClr val="000000"/>
                </a:solidFill>
              </a:rPr>
              <a:pPr eaLnBrk="1" hangingPunct="1"/>
              <a:t>34</a:t>
            </a:fld>
            <a:endParaRPr lang="en-US" smtClean="0">
              <a:solidFill>
                <a:srgbClr val="000000"/>
              </a:solidFill>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CDCC2EA-BB31-3E43-98B1-2C58B05C910F}" type="slidenum">
              <a:rPr lang="en-US">
                <a:solidFill>
                  <a:prstClr val="black"/>
                </a:solidFill>
                <a:latin typeface="Arial" pitchFamily="-106" charset="0"/>
                <a:ea typeface="ＭＳ Ｐゴシック" pitchFamily="-106" charset="-128"/>
                <a:cs typeface="ＭＳ Ｐゴシック" pitchFamily="-106" charset="-128"/>
              </a:rPr>
              <a:pPr/>
              <a:t>37</a:t>
            </a:fld>
            <a:endParaRPr lang="en-US">
              <a:solidFill>
                <a:prstClr val="black"/>
              </a:solidFill>
              <a:latin typeface="Arial" pitchFamily="-106" charset="0"/>
              <a:ea typeface="ＭＳ Ｐゴシック" pitchFamily="-106" charset="-128"/>
              <a:cs typeface="ＭＳ Ｐゴシック" pitchFamily="-106"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C315FAD9-FE84-47C8-A850-A2EDA1560C3C}" type="slidenum">
              <a:rPr lang="ja-JP" altLang="en-US" smtClean="0">
                <a:solidFill>
                  <a:srgbClr val="000000"/>
                </a:solidFill>
              </a:rPr>
              <a:pPr/>
              <a:t>7</a:t>
            </a:fld>
            <a:endParaRPr lang="en-US" altLang="ja-JP" smtClean="0">
              <a:solidFill>
                <a:srgbClr val="000000"/>
              </a:solidFill>
            </a:endParaRPr>
          </a:p>
        </p:txBody>
      </p:sp>
      <p:sp>
        <p:nvSpPr>
          <p:cNvPr id="470019" name="Rectangle 2"/>
          <p:cNvSpPr>
            <a:spLocks noGrp="1" noRot="1" noChangeAspect="1" noChangeArrowheads="1" noTextEdit="1"/>
          </p:cNvSpPr>
          <p:nvPr>
            <p:ph type="sldImg"/>
          </p:nvPr>
        </p:nvSpPr>
        <p:spPr>
          <a:xfrm>
            <a:off x="1144588" y="685800"/>
            <a:ext cx="4572000" cy="3429000"/>
          </a:xfrm>
          <a:ln/>
        </p:spPr>
      </p:sp>
      <p:sp>
        <p:nvSpPr>
          <p:cNvPr id="470020" name="Rectangle 3"/>
          <p:cNvSpPr>
            <a:spLocks noGrp="1" noChangeArrowheads="1"/>
          </p:cNvSpPr>
          <p:nvPr>
            <p:ph type="body" idx="1"/>
          </p:nvPr>
        </p:nvSpPr>
        <p:spPr>
          <a:xfrm>
            <a:off x="686115" y="4344030"/>
            <a:ext cx="5485772" cy="4114485"/>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6ABBE67-6F42-8544-B433-E44CD6E6A6CE}" type="slidenum">
              <a:rPr lang="en-US">
                <a:solidFill>
                  <a:prstClr val="black"/>
                </a:solidFill>
                <a:latin typeface="Arial" pitchFamily="-106" charset="0"/>
                <a:ea typeface="ＭＳ Ｐゴシック" pitchFamily="-106" charset="-128"/>
                <a:cs typeface="ＭＳ Ｐゴシック" pitchFamily="-106" charset="-128"/>
              </a:rPr>
              <a:pPr/>
              <a:t>38</a:t>
            </a:fld>
            <a:endParaRPr lang="en-US">
              <a:solidFill>
                <a:prstClr val="black"/>
              </a:solidFill>
              <a:latin typeface="Arial" pitchFamily="-106" charset="0"/>
              <a:ea typeface="ＭＳ Ｐゴシック" pitchFamily="-106" charset="-128"/>
              <a:cs typeface="ＭＳ Ｐゴシック" pitchFamily="-106"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pitchFamily="34" charset="0"/>
              </a:defRPr>
            </a:lvl1pPr>
            <a:lvl2pPr marL="729057" indent="-280406" defTabSz="914437" eaLnBrk="0" hangingPunct="0">
              <a:spcBef>
                <a:spcPct val="30000"/>
              </a:spcBef>
              <a:defRPr sz="1200">
                <a:solidFill>
                  <a:schemeClr val="tx1"/>
                </a:solidFill>
                <a:latin typeface="Arial" pitchFamily="34" charset="0"/>
              </a:defRPr>
            </a:lvl2pPr>
            <a:lvl3pPr marL="1121626" indent="-224325" defTabSz="914437" eaLnBrk="0" hangingPunct="0">
              <a:spcBef>
                <a:spcPct val="30000"/>
              </a:spcBef>
              <a:defRPr sz="1200">
                <a:solidFill>
                  <a:schemeClr val="tx1"/>
                </a:solidFill>
                <a:latin typeface="Arial" pitchFamily="34" charset="0"/>
              </a:defRPr>
            </a:lvl3pPr>
            <a:lvl4pPr marL="1570276" indent="-224325" defTabSz="914437" eaLnBrk="0" hangingPunct="0">
              <a:spcBef>
                <a:spcPct val="30000"/>
              </a:spcBef>
              <a:defRPr sz="1200">
                <a:solidFill>
                  <a:schemeClr val="tx1"/>
                </a:solidFill>
                <a:latin typeface="Arial" pitchFamily="34" charset="0"/>
              </a:defRPr>
            </a:lvl4pPr>
            <a:lvl5pPr marL="2018927" indent="-224325" defTabSz="914437" eaLnBrk="0" hangingPunct="0">
              <a:spcBef>
                <a:spcPct val="30000"/>
              </a:spcBef>
              <a:defRPr sz="1200">
                <a:solidFill>
                  <a:schemeClr val="tx1"/>
                </a:solidFill>
                <a:latin typeface="Arial" pitchFamily="34" charset="0"/>
              </a:defRPr>
            </a:lvl5pPr>
            <a:lvl6pPr marL="2467577" indent="-224325" defTabSz="914437" eaLnBrk="0" fontAlgn="base" hangingPunct="0">
              <a:spcBef>
                <a:spcPct val="30000"/>
              </a:spcBef>
              <a:spcAft>
                <a:spcPct val="0"/>
              </a:spcAft>
              <a:defRPr sz="1200">
                <a:solidFill>
                  <a:schemeClr val="tx1"/>
                </a:solidFill>
                <a:latin typeface="Arial" pitchFamily="34" charset="0"/>
              </a:defRPr>
            </a:lvl6pPr>
            <a:lvl7pPr marL="2916227" indent="-224325" defTabSz="914437" eaLnBrk="0" fontAlgn="base" hangingPunct="0">
              <a:spcBef>
                <a:spcPct val="30000"/>
              </a:spcBef>
              <a:spcAft>
                <a:spcPct val="0"/>
              </a:spcAft>
              <a:defRPr sz="1200">
                <a:solidFill>
                  <a:schemeClr val="tx1"/>
                </a:solidFill>
                <a:latin typeface="Arial" pitchFamily="34" charset="0"/>
              </a:defRPr>
            </a:lvl7pPr>
            <a:lvl8pPr marL="3364878" indent="-224325" defTabSz="914437" eaLnBrk="0" fontAlgn="base" hangingPunct="0">
              <a:spcBef>
                <a:spcPct val="30000"/>
              </a:spcBef>
              <a:spcAft>
                <a:spcPct val="0"/>
              </a:spcAft>
              <a:defRPr sz="1200">
                <a:solidFill>
                  <a:schemeClr val="tx1"/>
                </a:solidFill>
                <a:latin typeface="Arial" pitchFamily="34" charset="0"/>
              </a:defRPr>
            </a:lvl8pPr>
            <a:lvl9pPr marL="3813528" indent="-224325" defTabSz="9144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436CB26-6C98-4603-99C1-FB6D41477A36}" type="slidenum">
              <a:rPr lang="en-US" altLang="en-US">
                <a:solidFill>
                  <a:srgbClr val="000000"/>
                </a:solidFill>
              </a:rPr>
              <a:pPr eaLnBrk="1" hangingPunct="1">
                <a:spcBef>
                  <a:spcPct val="0"/>
                </a:spcBef>
              </a:pPr>
              <a:t>48</a:t>
            </a:fld>
            <a:endParaRPr lang="en-US" altLang="en-US">
              <a:solidFill>
                <a:srgbClr val="000000"/>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pitchFamily="34" charset="0"/>
              </a:defRPr>
            </a:lvl1pPr>
            <a:lvl2pPr marL="729057" indent="-280406" defTabSz="914437" eaLnBrk="0" hangingPunct="0">
              <a:spcBef>
                <a:spcPct val="30000"/>
              </a:spcBef>
              <a:defRPr sz="1200">
                <a:solidFill>
                  <a:schemeClr val="tx1"/>
                </a:solidFill>
                <a:latin typeface="Arial" pitchFamily="34" charset="0"/>
              </a:defRPr>
            </a:lvl2pPr>
            <a:lvl3pPr marL="1121626" indent="-224325" defTabSz="914437" eaLnBrk="0" hangingPunct="0">
              <a:spcBef>
                <a:spcPct val="30000"/>
              </a:spcBef>
              <a:defRPr sz="1200">
                <a:solidFill>
                  <a:schemeClr val="tx1"/>
                </a:solidFill>
                <a:latin typeface="Arial" pitchFamily="34" charset="0"/>
              </a:defRPr>
            </a:lvl3pPr>
            <a:lvl4pPr marL="1570276" indent="-224325" defTabSz="914437" eaLnBrk="0" hangingPunct="0">
              <a:spcBef>
                <a:spcPct val="30000"/>
              </a:spcBef>
              <a:defRPr sz="1200">
                <a:solidFill>
                  <a:schemeClr val="tx1"/>
                </a:solidFill>
                <a:latin typeface="Arial" pitchFamily="34" charset="0"/>
              </a:defRPr>
            </a:lvl4pPr>
            <a:lvl5pPr marL="2018927" indent="-224325" defTabSz="914437" eaLnBrk="0" hangingPunct="0">
              <a:spcBef>
                <a:spcPct val="30000"/>
              </a:spcBef>
              <a:defRPr sz="1200">
                <a:solidFill>
                  <a:schemeClr val="tx1"/>
                </a:solidFill>
                <a:latin typeface="Arial" pitchFamily="34" charset="0"/>
              </a:defRPr>
            </a:lvl5pPr>
            <a:lvl6pPr marL="2467577" indent="-224325" defTabSz="914437" eaLnBrk="0" fontAlgn="base" hangingPunct="0">
              <a:spcBef>
                <a:spcPct val="30000"/>
              </a:spcBef>
              <a:spcAft>
                <a:spcPct val="0"/>
              </a:spcAft>
              <a:defRPr sz="1200">
                <a:solidFill>
                  <a:schemeClr val="tx1"/>
                </a:solidFill>
                <a:latin typeface="Arial" pitchFamily="34" charset="0"/>
              </a:defRPr>
            </a:lvl6pPr>
            <a:lvl7pPr marL="2916227" indent="-224325" defTabSz="914437" eaLnBrk="0" fontAlgn="base" hangingPunct="0">
              <a:spcBef>
                <a:spcPct val="30000"/>
              </a:spcBef>
              <a:spcAft>
                <a:spcPct val="0"/>
              </a:spcAft>
              <a:defRPr sz="1200">
                <a:solidFill>
                  <a:schemeClr val="tx1"/>
                </a:solidFill>
                <a:latin typeface="Arial" pitchFamily="34" charset="0"/>
              </a:defRPr>
            </a:lvl7pPr>
            <a:lvl8pPr marL="3364878" indent="-224325" defTabSz="914437" eaLnBrk="0" fontAlgn="base" hangingPunct="0">
              <a:spcBef>
                <a:spcPct val="30000"/>
              </a:spcBef>
              <a:spcAft>
                <a:spcPct val="0"/>
              </a:spcAft>
              <a:defRPr sz="1200">
                <a:solidFill>
                  <a:schemeClr val="tx1"/>
                </a:solidFill>
                <a:latin typeface="Arial" pitchFamily="34" charset="0"/>
              </a:defRPr>
            </a:lvl8pPr>
            <a:lvl9pPr marL="3813528" indent="-224325" defTabSz="9144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29CDB1E-8F4B-4BC4-81F7-E5671DFCE86C}" type="slidenum">
              <a:rPr lang="en-US" altLang="en-US">
                <a:solidFill>
                  <a:srgbClr val="000000"/>
                </a:solidFill>
              </a:rPr>
              <a:pPr eaLnBrk="1" hangingPunct="1">
                <a:spcBef>
                  <a:spcPct val="0"/>
                </a:spcBef>
              </a:pPr>
              <a:t>49</a:t>
            </a:fld>
            <a:endParaRPr lang="en-US" altLang="en-US">
              <a:solidFill>
                <a:srgbClr val="000000"/>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pitchFamily="34" charset="0"/>
              </a:defRPr>
            </a:lvl1pPr>
            <a:lvl2pPr marL="729057" indent="-280406" defTabSz="914437" eaLnBrk="0" hangingPunct="0">
              <a:spcBef>
                <a:spcPct val="30000"/>
              </a:spcBef>
              <a:defRPr sz="1200">
                <a:solidFill>
                  <a:schemeClr val="tx1"/>
                </a:solidFill>
                <a:latin typeface="Arial" pitchFamily="34" charset="0"/>
              </a:defRPr>
            </a:lvl2pPr>
            <a:lvl3pPr marL="1121626" indent="-224325" defTabSz="914437" eaLnBrk="0" hangingPunct="0">
              <a:spcBef>
                <a:spcPct val="30000"/>
              </a:spcBef>
              <a:defRPr sz="1200">
                <a:solidFill>
                  <a:schemeClr val="tx1"/>
                </a:solidFill>
                <a:latin typeface="Arial" pitchFamily="34" charset="0"/>
              </a:defRPr>
            </a:lvl3pPr>
            <a:lvl4pPr marL="1570276" indent="-224325" defTabSz="914437" eaLnBrk="0" hangingPunct="0">
              <a:spcBef>
                <a:spcPct val="30000"/>
              </a:spcBef>
              <a:defRPr sz="1200">
                <a:solidFill>
                  <a:schemeClr val="tx1"/>
                </a:solidFill>
                <a:latin typeface="Arial" pitchFamily="34" charset="0"/>
              </a:defRPr>
            </a:lvl4pPr>
            <a:lvl5pPr marL="2018927" indent="-224325" defTabSz="914437" eaLnBrk="0" hangingPunct="0">
              <a:spcBef>
                <a:spcPct val="30000"/>
              </a:spcBef>
              <a:defRPr sz="1200">
                <a:solidFill>
                  <a:schemeClr val="tx1"/>
                </a:solidFill>
                <a:latin typeface="Arial" pitchFamily="34" charset="0"/>
              </a:defRPr>
            </a:lvl5pPr>
            <a:lvl6pPr marL="2467577" indent="-224325" defTabSz="914437" eaLnBrk="0" fontAlgn="base" hangingPunct="0">
              <a:spcBef>
                <a:spcPct val="30000"/>
              </a:spcBef>
              <a:spcAft>
                <a:spcPct val="0"/>
              </a:spcAft>
              <a:defRPr sz="1200">
                <a:solidFill>
                  <a:schemeClr val="tx1"/>
                </a:solidFill>
                <a:latin typeface="Arial" pitchFamily="34" charset="0"/>
              </a:defRPr>
            </a:lvl6pPr>
            <a:lvl7pPr marL="2916227" indent="-224325" defTabSz="914437" eaLnBrk="0" fontAlgn="base" hangingPunct="0">
              <a:spcBef>
                <a:spcPct val="30000"/>
              </a:spcBef>
              <a:spcAft>
                <a:spcPct val="0"/>
              </a:spcAft>
              <a:defRPr sz="1200">
                <a:solidFill>
                  <a:schemeClr val="tx1"/>
                </a:solidFill>
                <a:latin typeface="Arial" pitchFamily="34" charset="0"/>
              </a:defRPr>
            </a:lvl7pPr>
            <a:lvl8pPr marL="3364878" indent="-224325" defTabSz="914437" eaLnBrk="0" fontAlgn="base" hangingPunct="0">
              <a:spcBef>
                <a:spcPct val="30000"/>
              </a:spcBef>
              <a:spcAft>
                <a:spcPct val="0"/>
              </a:spcAft>
              <a:defRPr sz="1200">
                <a:solidFill>
                  <a:schemeClr val="tx1"/>
                </a:solidFill>
                <a:latin typeface="Arial" pitchFamily="34" charset="0"/>
              </a:defRPr>
            </a:lvl8pPr>
            <a:lvl9pPr marL="3813528" indent="-224325" defTabSz="9144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77EE5F2-C09A-4ED8-BBB1-3C674C1CFD15}" type="slidenum">
              <a:rPr lang="en-US" altLang="en-US">
                <a:solidFill>
                  <a:srgbClr val="000000"/>
                </a:solidFill>
              </a:rPr>
              <a:pPr eaLnBrk="1" hangingPunct="1">
                <a:spcBef>
                  <a:spcPct val="0"/>
                </a:spcBef>
              </a:pPr>
              <a:t>50</a:t>
            </a:fld>
            <a:endParaRPr lang="en-US" altLang="en-US">
              <a:solidFill>
                <a:srgbClr val="000000"/>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pitchFamily="34" charset="0"/>
              </a:defRPr>
            </a:lvl1pPr>
            <a:lvl2pPr marL="729057" indent="-280406" defTabSz="914437" eaLnBrk="0" hangingPunct="0">
              <a:spcBef>
                <a:spcPct val="30000"/>
              </a:spcBef>
              <a:defRPr sz="1200">
                <a:solidFill>
                  <a:schemeClr val="tx1"/>
                </a:solidFill>
                <a:latin typeface="Arial" pitchFamily="34" charset="0"/>
              </a:defRPr>
            </a:lvl2pPr>
            <a:lvl3pPr marL="1121626" indent="-224325" defTabSz="914437" eaLnBrk="0" hangingPunct="0">
              <a:spcBef>
                <a:spcPct val="30000"/>
              </a:spcBef>
              <a:defRPr sz="1200">
                <a:solidFill>
                  <a:schemeClr val="tx1"/>
                </a:solidFill>
                <a:latin typeface="Arial" pitchFamily="34" charset="0"/>
              </a:defRPr>
            </a:lvl3pPr>
            <a:lvl4pPr marL="1570276" indent="-224325" defTabSz="914437" eaLnBrk="0" hangingPunct="0">
              <a:spcBef>
                <a:spcPct val="30000"/>
              </a:spcBef>
              <a:defRPr sz="1200">
                <a:solidFill>
                  <a:schemeClr val="tx1"/>
                </a:solidFill>
                <a:latin typeface="Arial" pitchFamily="34" charset="0"/>
              </a:defRPr>
            </a:lvl4pPr>
            <a:lvl5pPr marL="2018927" indent="-224325" defTabSz="914437" eaLnBrk="0" hangingPunct="0">
              <a:spcBef>
                <a:spcPct val="30000"/>
              </a:spcBef>
              <a:defRPr sz="1200">
                <a:solidFill>
                  <a:schemeClr val="tx1"/>
                </a:solidFill>
                <a:latin typeface="Arial" pitchFamily="34" charset="0"/>
              </a:defRPr>
            </a:lvl5pPr>
            <a:lvl6pPr marL="2467577" indent="-224325" defTabSz="914437" eaLnBrk="0" fontAlgn="base" hangingPunct="0">
              <a:spcBef>
                <a:spcPct val="30000"/>
              </a:spcBef>
              <a:spcAft>
                <a:spcPct val="0"/>
              </a:spcAft>
              <a:defRPr sz="1200">
                <a:solidFill>
                  <a:schemeClr val="tx1"/>
                </a:solidFill>
                <a:latin typeface="Arial" pitchFamily="34" charset="0"/>
              </a:defRPr>
            </a:lvl6pPr>
            <a:lvl7pPr marL="2916227" indent="-224325" defTabSz="914437" eaLnBrk="0" fontAlgn="base" hangingPunct="0">
              <a:spcBef>
                <a:spcPct val="30000"/>
              </a:spcBef>
              <a:spcAft>
                <a:spcPct val="0"/>
              </a:spcAft>
              <a:defRPr sz="1200">
                <a:solidFill>
                  <a:schemeClr val="tx1"/>
                </a:solidFill>
                <a:latin typeface="Arial" pitchFamily="34" charset="0"/>
              </a:defRPr>
            </a:lvl7pPr>
            <a:lvl8pPr marL="3364878" indent="-224325" defTabSz="914437" eaLnBrk="0" fontAlgn="base" hangingPunct="0">
              <a:spcBef>
                <a:spcPct val="30000"/>
              </a:spcBef>
              <a:spcAft>
                <a:spcPct val="0"/>
              </a:spcAft>
              <a:defRPr sz="1200">
                <a:solidFill>
                  <a:schemeClr val="tx1"/>
                </a:solidFill>
                <a:latin typeface="Arial" pitchFamily="34" charset="0"/>
              </a:defRPr>
            </a:lvl8pPr>
            <a:lvl9pPr marL="3813528" indent="-224325" defTabSz="9144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BF4600A-E493-479D-95E6-0CDD51967595}" type="slidenum">
              <a:rPr lang="en-US" altLang="en-US">
                <a:solidFill>
                  <a:prstClr val="black"/>
                </a:solidFill>
              </a:rPr>
              <a:pPr eaLnBrk="1" hangingPunct="1">
                <a:spcBef>
                  <a:spcPct val="0"/>
                </a:spcBef>
              </a:pPr>
              <a:t>51</a:t>
            </a:fld>
            <a:endParaRPr lang="en-US" altLang="en-US">
              <a:solidFill>
                <a:prstClr val="black"/>
              </a:solidFill>
            </a:endParaRPr>
          </a:p>
        </p:txBody>
      </p:sp>
      <p:sp>
        <p:nvSpPr>
          <p:cNvPr id="136195" name="Rectangle 2"/>
          <p:cNvSpPr>
            <a:spLocks noGrp="1" noRot="1" noChangeAspect="1" noChangeArrowheads="1" noTextEdit="1"/>
          </p:cNvSpPr>
          <p:nvPr>
            <p:ph type="sldImg"/>
          </p:nvPr>
        </p:nvSpPr>
        <p:spPr>
          <a:xfrm>
            <a:off x="1146175" y="687388"/>
            <a:ext cx="4567238" cy="3427412"/>
          </a:xfrm>
          <a:ln/>
        </p:spPr>
      </p:sp>
      <p:sp>
        <p:nvSpPr>
          <p:cNvPr id="136196" name="Rectangle 3"/>
          <p:cNvSpPr>
            <a:spLocks noGrp="1" noChangeArrowheads="1"/>
          </p:cNvSpPr>
          <p:nvPr>
            <p:ph type="body" idx="1"/>
          </p:nvPr>
        </p:nvSpPr>
        <p:spPr>
          <a:xfrm>
            <a:off x="686421" y="4342464"/>
            <a:ext cx="5485158" cy="4114487"/>
          </a:xfrm>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pitchFamily="34" charset="0"/>
              </a:defRPr>
            </a:lvl1pPr>
            <a:lvl2pPr marL="729057" indent="-280406" defTabSz="914437" eaLnBrk="0" hangingPunct="0">
              <a:spcBef>
                <a:spcPct val="30000"/>
              </a:spcBef>
              <a:defRPr sz="1200">
                <a:solidFill>
                  <a:schemeClr val="tx1"/>
                </a:solidFill>
                <a:latin typeface="Arial" pitchFamily="34" charset="0"/>
              </a:defRPr>
            </a:lvl2pPr>
            <a:lvl3pPr marL="1121626" indent="-224325" defTabSz="914437" eaLnBrk="0" hangingPunct="0">
              <a:spcBef>
                <a:spcPct val="30000"/>
              </a:spcBef>
              <a:defRPr sz="1200">
                <a:solidFill>
                  <a:schemeClr val="tx1"/>
                </a:solidFill>
                <a:latin typeface="Arial" pitchFamily="34" charset="0"/>
              </a:defRPr>
            </a:lvl3pPr>
            <a:lvl4pPr marL="1570276" indent="-224325" defTabSz="914437" eaLnBrk="0" hangingPunct="0">
              <a:spcBef>
                <a:spcPct val="30000"/>
              </a:spcBef>
              <a:defRPr sz="1200">
                <a:solidFill>
                  <a:schemeClr val="tx1"/>
                </a:solidFill>
                <a:latin typeface="Arial" pitchFamily="34" charset="0"/>
              </a:defRPr>
            </a:lvl4pPr>
            <a:lvl5pPr marL="2018927" indent="-224325" defTabSz="914437" eaLnBrk="0" hangingPunct="0">
              <a:spcBef>
                <a:spcPct val="30000"/>
              </a:spcBef>
              <a:defRPr sz="1200">
                <a:solidFill>
                  <a:schemeClr val="tx1"/>
                </a:solidFill>
                <a:latin typeface="Arial" pitchFamily="34" charset="0"/>
              </a:defRPr>
            </a:lvl5pPr>
            <a:lvl6pPr marL="2467577" indent="-224325" defTabSz="914437" eaLnBrk="0" fontAlgn="base" hangingPunct="0">
              <a:spcBef>
                <a:spcPct val="30000"/>
              </a:spcBef>
              <a:spcAft>
                <a:spcPct val="0"/>
              </a:spcAft>
              <a:defRPr sz="1200">
                <a:solidFill>
                  <a:schemeClr val="tx1"/>
                </a:solidFill>
                <a:latin typeface="Arial" pitchFamily="34" charset="0"/>
              </a:defRPr>
            </a:lvl6pPr>
            <a:lvl7pPr marL="2916227" indent="-224325" defTabSz="914437" eaLnBrk="0" fontAlgn="base" hangingPunct="0">
              <a:spcBef>
                <a:spcPct val="30000"/>
              </a:spcBef>
              <a:spcAft>
                <a:spcPct val="0"/>
              </a:spcAft>
              <a:defRPr sz="1200">
                <a:solidFill>
                  <a:schemeClr val="tx1"/>
                </a:solidFill>
                <a:latin typeface="Arial" pitchFamily="34" charset="0"/>
              </a:defRPr>
            </a:lvl7pPr>
            <a:lvl8pPr marL="3364878" indent="-224325" defTabSz="914437" eaLnBrk="0" fontAlgn="base" hangingPunct="0">
              <a:spcBef>
                <a:spcPct val="30000"/>
              </a:spcBef>
              <a:spcAft>
                <a:spcPct val="0"/>
              </a:spcAft>
              <a:defRPr sz="1200">
                <a:solidFill>
                  <a:schemeClr val="tx1"/>
                </a:solidFill>
                <a:latin typeface="Arial" pitchFamily="34" charset="0"/>
              </a:defRPr>
            </a:lvl8pPr>
            <a:lvl9pPr marL="3813528" indent="-224325" defTabSz="9144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DD08C28-3D23-4B0C-8565-40D80A970D67}" type="slidenum">
              <a:rPr lang="en-US" altLang="en-US">
                <a:solidFill>
                  <a:prstClr val="black"/>
                </a:solidFill>
              </a:rPr>
              <a:pPr eaLnBrk="1" hangingPunct="1">
                <a:spcBef>
                  <a:spcPct val="0"/>
                </a:spcBef>
              </a:pPr>
              <a:t>52</a:t>
            </a:fld>
            <a:endParaRPr lang="en-US" altLang="en-US">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defTabSz="914437" eaLnBrk="0" hangingPunct="0">
              <a:spcBef>
                <a:spcPct val="30000"/>
              </a:spcBef>
              <a:defRPr sz="1200">
                <a:solidFill>
                  <a:schemeClr val="tx1"/>
                </a:solidFill>
                <a:latin typeface="Arial" pitchFamily="34" charset="0"/>
              </a:defRPr>
            </a:lvl1pPr>
            <a:lvl2pPr marL="729057" indent="-280406" defTabSz="914437" eaLnBrk="0" hangingPunct="0">
              <a:spcBef>
                <a:spcPct val="30000"/>
              </a:spcBef>
              <a:defRPr sz="1200">
                <a:solidFill>
                  <a:schemeClr val="tx1"/>
                </a:solidFill>
                <a:latin typeface="Arial" pitchFamily="34" charset="0"/>
              </a:defRPr>
            </a:lvl2pPr>
            <a:lvl3pPr marL="1121626" indent="-224325" defTabSz="914437" eaLnBrk="0" hangingPunct="0">
              <a:spcBef>
                <a:spcPct val="30000"/>
              </a:spcBef>
              <a:defRPr sz="1200">
                <a:solidFill>
                  <a:schemeClr val="tx1"/>
                </a:solidFill>
                <a:latin typeface="Arial" pitchFamily="34" charset="0"/>
              </a:defRPr>
            </a:lvl3pPr>
            <a:lvl4pPr marL="1570276" indent="-224325" defTabSz="914437" eaLnBrk="0" hangingPunct="0">
              <a:spcBef>
                <a:spcPct val="30000"/>
              </a:spcBef>
              <a:defRPr sz="1200">
                <a:solidFill>
                  <a:schemeClr val="tx1"/>
                </a:solidFill>
                <a:latin typeface="Arial" pitchFamily="34" charset="0"/>
              </a:defRPr>
            </a:lvl4pPr>
            <a:lvl5pPr marL="2018927" indent="-224325" defTabSz="914437" eaLnBrk="0" hangingPunct="0">
              <a:spcBef>
                <a:spcPct val="30000"/>
              </a:spcBef>
              <a:defRPr sz="1200">
                <a:solidFill>
                  <a:schemeClr val="tx1"/>
                </a:solidFill>
                <a:latin typeface="Arial" pitchFamily="34" charset="0"/>
              </a:defRPr>
            </a:lvl5pPr>
            <a:lvl6pPr marL="2467577" indent="-224325" defTabSz="914437" eaLnBrk="0" fontAlgn="base" hangingPunct="0">
              <a:spcBef>
                <a:spcPct val="30000"/>
              </a:spcBef>
              <a:spcAft>
                <a:spcPct val="0"/>
              </a:spcAft>
              <a:defRPr sz="1200">
                <a:solidFill>
                  <a:schemeClr val="tx1"/>
                </a:solidFill>
                <a:latin typeface="Arial" pitchFamily="34" charset="0"/>
              </a:defRPr>
            </a:lvl6pPr>
            <a:lvl7pPr marL="2916227" indent="-224325" defTabSz="914437" eaLnBrk="0" fontAlgn="base" hangingPunct="0">
              <a:spcBef>
                <a:spcPct val="30000"/>
              </a:spcBef>
              <a:spcAft>
                <a:spcPct val="0"/>
              </a:spcAft>
              <a:defRPr sz="1200">
                <a:solidFill>
                  <a:schemeClr val="tx1"/>
                </a:solidFill>
                <a:latin typeface="Arial" pitchFamily="34" charset="0"/>
              </a:defRPr>
            </a:lvl7pPr>
            <a:lvl8pPr marL="3364878" indent="-224325" defTabSz="914437" eaLnBrk="0" fontAlgn="base" hangingPunct="0">
              <a:spcBef>
                <a:spcPct val="30000"/>
              </a:spcBef>
              <a:spcAft>
                <a:spcPct val="0"/>
              </a:spcAft>
              <a:defRPr sz="1200">
                <a:solidFill>
                  <a:schemeClr val="tx1"/>
                </a:solidFill>
                <a:latin typeface="Arial" pitchFamily="34" charset="0"/>
              </a:defRPr>
            </a:lvl8pPr>
            <a:lvl9pPr marL="3813528" indent="-224325" defTabSz="914437"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5E5EE0D-EAF8-4CCE-8914-81A993B4D574}" type="slidenum">
              <a:rPr lang="en-US" altLang="en-US">
                <a:solidFill>
                  <a:prstClr val="black"/>
                </a:solidFill>
              </a:rPr>
              <a:pPr eaLnBrk="1" hangingPunct="1">
                <a:spcBef>
                  <a:spcPct val="0"/>
                </a:spcBef>
              </a:pPr>
              <a:t>53</a:t>
            </a:fld>
            <a:endParaRPr lang="en-US" altLang="en-US">
              <a:solidFill>
                <a:prstClr val="black"/>
              </a:solidFill>
            </a:endParaRPr>
          </a:p>
        </p:txBody>
      </p:sp>
      <p:sp>
        <p:nvSpPr>
          <p:cNvPr id="137219" name="Rectangle 2"/>
          <p:cNvSpPr>
            <a:spLocks noGrp="1" noRot="1" noChangeAspect="1" noChangeArrowheads="1" noTextEdit="1"/>
          </p:cNvSpPr>
          <p:nvPr>
            <p:ph type="sldImg"/>
          </p:nvPr>
        </p:nvSpPr>
        <p:spPr>
          <a:xfrm>
            <a:off x="1146175" y="687388"/>
            <a:ext cx="4567238" cy="3427412"/>
          </a:xfrm>
          <a:ln/>
        </p:spPr>
      </p:sp>
      <p:sp>
        <p:nvSpPr>
          <p:cNvPr id="137220" name="Rectangle 3"/>
          <p:cNvSpPr>
            <a:spLocks noGrp="1" noChangeArrowheads="1"/>
          </p:cNvSpPr>
          <p:nvPr>
            <p:ph type="body" idx="1"/>
          </p:nvPr>
        </p:nvSpPr>
        <p:spPr>
          <a:xfrm>
            <a:off x="686421" y="4342464"/>
            <a:ext cx="5485158" cy="4114487"/>
          </a:xfrm>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4485" eaLnBrk="0" hangingPunct="0">
              <a:defRPr>
                <a:solidFill>
                  <a:schemeClr val="tx1"/>
                </a:solidFill>
                <a:latin typeface="Arial" charset="0"/>
                <a:cs typeface="Arial" charset="0"/>
              </a:defRPr>
            </a:lvl1pPr>
            <a:lvl2pPr marL="702756" indent="-270291" defTabSz="914485" eaLnBrk="0" hangingPunct="0">
              <a:defRPr>
                <a:solidFill>
                  <a:schemeClr val="tx1"/>
                </a:solidFill>
                <a:latin typeface="Arial" charset="0"/>
                <a:cs typeface="Arial" charset="0"/>
              </a:defRPr>
            </a:lvl2pPr>
            <a:lvl3pPr marL="1081164" indent="-216233" defTabSz="914485" eaLnBrk="0" hangingPunct="0">
              <a:defRPr>
                <a:solidFill>
                  <a:schemeClr val="tx1"/>
                </a:solidFill>
                <a:latin typeface="Arial" charset="0"/>
                <a:cs typeface="Arial" charset="0"/>
              </a:defRPr>
            </a:lvl3pPr>
            <a:lvl4pPr marL="1513629" indent="-216233" defTabSz="914485" eaLnBrk="0" hangingPunct="0">
              <a:defRPr>
                <a:solidFill>
                  <a:schemeClr val="tx1"/>
                </a:solidFill>
                <a:latin typeface="Arial" charset="0"/>
                <a:cs typeface="Arial" charset="0"/>
              </a:defRPr>
            </a:lvl4pPr>
            <a:lvl5pPr marL="1946095" indent="-216233" defTabSz="914485" eaLnBrk="0" hangingPunct="0">
              <a:defRPr>
                <a:solidFill>
                  <a:schemeClr val="tx1"/>
                </a:solidFill>
                <a:latin typeface="Arial" charset="0"/>
                <a:cs typeface="Arial" charset="0"/>
              </a:defRPr>
            </a:lvl5pPr>
            <a:lvl6pPr marL="2378560" indent="-216233" defTabSz="914485" eaLnBrk="0" fontAlgn="base" hangingPunct="0">
              <a:spcBef>
                <a:spcPct val="0"/>
              </a:spcBef>
              <a:spcAft>
                <a:spcPct val="0"/>
              </a:spcAft>
              <a:defRPr>
                <a:solidFill>
                  <a:schemeClr val="tx1"/>
                </a:solidFill>
                <a:latin typeface="Arial" charset="0"/>
                <a:cs typeface="Arial" charset="0"/>
              </a:defRPr>
            </a:lvl6pPr>
            <a:lvl7pPr marL="2811026" indent="-216233" defTabSz="914485" eaLnBrk="0" fontAlgn="base" hangingPunct="0">
              <a:spcBef>
                <a:spcPct val="0"/>
              </a:spcBef>
              <a:spcAft>
                <a:spcPct val="0"/>
              </a:spcAft>
              <a:defRPr>
                <a:solidFill>
                  <a:schemeClr val="tx1"/>
                </a:solidFill>
                <a:latin typeface="Arial" charset="0"/>
                <a:cs typeface="Arial" charset="0"/>
              </a:defRPr>
            </a:lvl7pPr>
            <a:lvl8pPr marL="3243491" indent="-216233" defTabSz="914485" eaLnBrk="0" fontAlgn="base" hangingPunct="0">
              <a:spcBef>
                <a:spcPct val="0"/>
              </a:spcBef>
              <a:spcAft>
                <a:spcPct val="0"/>
              </a:spcAft>
              <a:defRPr>
                <a:solidFill>
                  <a:schemeClr val="tx1"/>
                </a:solidFill>
                <a:latin typeface="Arial" charset="0"/>
                <a:cs typeface="Arial" charset="0"/>
              </a:defRPr>
            </a:lvl8pPr>
            <a:lvl9pPr marL="3675957" indent="-216233" defTabSz="914485" eaLnBrk="0" fontAlgn="base" hangingPunct="0">
              <a:spcBef>
                <a:spcPct val="0"/>
              </a:spcBef>
              <a:spcAft>
                <a:spcPct val="0"/>
              </a:spcAft>
              <a:defRPr>
                <a:solidFill>
                  <a:schemeClr val="tx1"/>
                </a:solidFill>
                <a:latin typeface="Arial" charset="0"/>
                <a:cs typeface="Arial" charset="0"/>
              </a:defRPr>
            </a:lvl9pPr>
          </a:lstStyle>
          <a:p>
            <a:pPr eaLnBrk="1" hangingPunct="1"/>
            <a:fld id="{94E797F3-0470-4899-82C4-E3BD1D274D90}" type="slidenum">
              <a:rPr lang="en-US" altLang="en-US">
                <a:solidFill>
                  <a:prstClr val="black"/>
                </a:solidFill>
              </a:rPr>
              <a:pPr eaLnBrk="1" hangingPunct="1"/>
              <a:t>54</a:t>
            </a:fld>
            <a:endParaRPr lang="en-US" altLang="en-US">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74C41998-E332-447F-86E4-8390CBC9C843}" type="slidenum">
              <a:rPr lang="ja-JP" altLang="en-US" smtClean="0">
                <a:solidFill>
                  <a:srgbClr val="000000"/>
                </a:solidFill>
              </a:rPr>
              <a:pPr/>
              <a:t>8</a:t>
            </a:fld>
            <a:endParaRPr lang="en-US" altLang="ja-JP" smtClean="0">
              <a:solidFill>
                <a:srgbClr val="000000"/>
              </a:solidFill>
            </a:endParaRPr>
          </a:p>
        </p:txBody>
      </p:sp>
      <p:sp>
        <p:nvSpPr>
          <p:cNvPr id="471043" name="Rectangle 2"/>
          <p:cNvSpPr>
            <a:spLocks noGrp="1" noRot="1" noChangeAspect="1" noChangeArrowheads="1" noTextEdit="1"/>
          </p:cNvSpPr>
          <p:nvPr>
            <p:ph type="sldImg"/>
          </p:nvPr>
        </p:nvSpPr>
        <p:spPr>
          <a:xfrm>
            <a:off x="1146140" y="685486"/>
            <a:ext cx="4565720" cy="3429000"/>
          </a:xfrm>
          <a:ln/>
        </p:spPr>
      </p:sp>
      <p:sp>
        <p:nvSpPr>
          <p:cNvPr id="471044" name="Rectangle 3"/>
          <p:cNvSpPr>
            <a:spLocks noGrp="1" noChangeArrowheads="1"/>
          </p:cNvSpPr>
          <p:nvPr>
            <p:ph type="body" idx="1"/>
          </p:nvPr>
        </p:nvSpPr>
        <p:spPr>
          <a:xfrm>
            <a:off x="686115" y="4344030"/>
            <a:ext cx="5485772" cy="4114485"/>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miter lim="800000"/>
            <a:headEnd/>
            <a:tailEnd/>
          </a:ln>
        </p:spPr>
        <p:txBody>
          <a:bodyPr/>
          <a:lstStyle/>
          <a:p>
            <a:pPr defTabSz="909763"/>
            <a:fld id="{D26E6123-3710-489E-96D6-769448D2CB5C}" type="slidenum">
              <a:rPr lang="ja-JP" altLang="en-US" smtClean="0">
                <a:solidFill>
                  <a:prstClr val="black"/>
                </a:solidFill>
              </a:rPr>
              <a:pPr defTabSz="909763"/>
              <a:t>11</a:t>
            </a:fld>
            <a:endParaRPr lang="en-US" altLang="ja-JP" dirty="0" smtClean="0">
              <a:solidFill>
                <a:prstClr val="black"/>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686421" y="4344025"/>
            <a:ext cx="5485158" cy="4114488"/>
          </a:xfrm>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27100" eaLnBrk="0" hangingPunct="0">
              <a:defRPr sz="1000" b="1">
                <a:solidFill>
                  <a:schemeClr val="tx1"/>
                </a:solidFill>
                <a:latin typeface="Arial" charset="0"/>
              </a:defRPr>
            </a:lvl1pPr>
            <a:lvl2pPr marL="742950" indent="-285750" defTabSz="927100" eaLnBrk="0" hangingPunct="0">
              <a:defRPr sz="1000" b="1">
                <a:solidFill>
                  <a:schemeClr val="tx1"/>
                </a:solidFill>
                <a:latin typeface="Arial" charset="0"/>
              </a:defRPr>
            </a:lvl2pPr>
            <a:lvl3pPr marL="1143000" indent="-228600" defTabSz="927100" eaLnBrk="0" hangingPunct="0">
              <a:defRPr sz="1000" b="1">
                <a:solidFill>
                  <a:schemeClr val="tx1"/>
                </a:solidFill>
                <a:latin typeface="Arial" charset="0"/>
              </a:defRPr>
            </a:lvl3pPr>
            <a:lvl4pPr marL="1600200" indent="-228600" defTabSz="927100" eaLnBrk="0" hangingPunct="0">
              <a:defRPr sz="1000" b="1">
                <a:solidFill>
                  <a:schemeClr val="tx1"/>
                </a:solidFill>
                <a:latin typeface="Arial" charset="0"/>
              </a:defRPr>
            </a:lvl4pPr>
            <a:lvl5pPr marL="2057400" indent="-228600" defTabSz="927100" eaLnBrk="0" hangingPunct="0">
              <a:defRPr sz="1000" b="1">
                <a:solidFill>
                  <a:schemeClr val="tx1"/>
                </a:solidFill>
                <a:latin typeface="Arial" charset="0"/>
              </a:defRPr>
            </a:lvl5pPr>
            <a:lvl6pPr marL="2514600" indent="-228600" defTabSz="927100" eaLnBrk="0" fontAlgn="base" hangingPunct="0">
              <a:spcBef>
                <a:spcPct val="0"/>
              </a:spcBef>
              <a:spcAft>
                <a:spcPct val="0"/>
              </a:spcAft>
              <a:defRPr sz="1000" b="1">
                <a:solidFill>
                  <a:schemeClr val="tx1"/>
                </a:solidFill>
                <a:latin typeface="Arial" charset="0"/>
              </a:defRPr>
            </a:lvl6pPr>
            <a:lvl7pPr marL="2971800" indent="-228600" defTabSz="927100" eaLnBrk="0" fontAlgn="base" hangingPunct="0">
              <a:spcBef>
                <a:spcPct val="0"/>
              </a:spcBef>
              <a:spcAft>
                <a:spcPct val="0"/>
              </a:spcAft>
              <a:defRPr sz="1000" b="1">
                <a:solidFill>
                  <a:schemeClr val="tx1"/>
                </a:solidFill>
                <a:latin typeface="Arial" charset="0"/>
              </a:defRPr>
            </a:lvl7pPr>
            <a:lvl8pPr marL="3429000" indent="-228600" defTabSz="927100" eaLnBrk="0" fontAlgn="base" hangingPunct="0">
              <a:spcBef>
                <a:spcPct val="0"/>
              </a:spcBef>
              <a:spcAft>
                <a:spcPct val="0"/>
              </a:spcAft>
              <a:defRPr sz="1000" b="1">
                <a:solidFill>
                  <a:schemeClr val="tx1"/>
                </a:solidFill>
                <a:latin typeface="Arial" charset="0"/>
              </a:defRPr>
            </a:lvl8pPr>
            <a:lvl9pPr marL="3886200" indent="-228600" defTabSz="927100" eaLnBrk="0" fontAlgn="base" hangingPunct="0">
              <a:spcBef>
                <a:spcPct val="0"/>
              </a:spcBef>
              <a:spcAft>
                <a:spcPct val="0"/>
              </a:spcAft>
              <a:defRPr sz="1000" b="1">
                <a:solidFill>
                  <a:schemeClr val="tx1"/>
                </a:solidFill>
                <a:latin typeface="Arial" charset="0"/>
              </a:defRPr>
            </a:lvl9pPr>
          </a:lstStyle>
          <a:p>
            <a:pPr eaLnBrk="1" hangingPunct="1"/>
            <a:fld id="{F96C1278-DAFF-4E61-964E-FFF7CF74B15C}" type="slidenum">
              <a:rPr lang="en-US" sz="1200" b="0" smtClean="0">
                <a:solidFill>
                  <a:srgbClr val="000000"/>
                </a:solidFill>
              </a:rPr>
              <a:pPr eaLnBrk="1" hangingPunct="1"/>
              <a:t>12</a:t>
            </a:fld>
            <a:endParaRPr lang="en-US" sz="1200" b="0" smtClean="0">
              <a:solidFill>
                <a:srgbClr val="000000"/>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687389" y="4346553"/>
            <a:ext cx="5483225" cy="4111683"/>
          </a:xfrm>
          <a:noFill/>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53E9DA8D-201F-48EA-BDDE-0E11D2717D1C}" type="slidenum">
              <a:rPr lang="ja-JP" altLang="en-US" smtClean="0"/>
              <a:pPr/>
              <a:t>13</a:t>
            </a:fld>
            <a:endParaRPr lang="en-US" altLang="ja-JP" smtClean="0"/>
          </a:p>
        </p:txBody>
      </p:sp>
      <p:sp>
        <p:nvSpPr>
          <p:cNvPr id="473091" name="Rectangle 2"/>
          <p:cNvSpPr>
            <a:spLocks noGrp="1" noRot="1" noChangeAspect="1" noChangeArrowheads="1" noTextEdit="1"/>
          </p:cNvSpPr>
          <p:nvPr>
            <p:ph type="sldImg"/>
          </p:nvPr>
        </p:nvSpPr>
        <p:spPr>
          <a:xfrm>
            <a:off x="1144588" y="685800"/>
            <a:ext cx="4572000" cy="3429000"/>
          </a:xfrm>
          <a:ln/>
        </p:spPr>
      </p:sp>
      <p:sp>
        <p:nvSpPr>
          <p:cNvPr id="473092" name="Rectangle 3"/>
          <p:cNvSpPr>
            <a:spLocks noGrp="1" noChangeArrowheads="1"/>
          </p:cNvSpPr>
          <p:nvPr>
            <p:ph type="body" idx="1"/>
          </p:nvPr>
        </p:nvSpPr>
        <p:spPr>
          <a:xfrm>
            <a:off x="686115" y="4344030"/>
            <a:ext cx="5485772" cy="4114485"/>
          </a:xfrm>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E96EE2AD-75E9-4B93-8DCC-369789C9D6BE}" type="slidenum">
              <a:rPr lang="ja-JP" altLang="en-US" smtClean="0"/>
              <a:pPr/>
              <a:t>14</a:t>
            </a:fld>
            <a:endParaRPr lang="en-US" altLang="ja-JP"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676C1EB4-D855-42E2-A94D-68FE320DC191}" type="slidenum">
              <a:rPr lang="ja-JP" altLang="en-US" smtClean="0">
                <a:solidFill>
                  <a:srgbClr val="000000"/>
                </a:solidFill>
              </a:rPr>
              <a:pPr/>
              <a:t>15</a:t>
            </a:fld>
            <a:endParaRPr lang="en-US" altLang="ja-JP" smtClean="0">
              <a:solidFill>
                <a:srgbClr val="000000"/>
              </a:solidFill>
            </a:endParaRPr>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38E5DC30-173B-4E63-8CCF-44C492F69CF9}" type="slidenum">
              <a:rPr lang="ja-JP" altLang="en-US" smtClean="0">
                <a:solidFill>
                  <a:srgbClr val="000000"/>
                </a:solidFill>
              </a:rPr>
              <a:pPr/>
              <a:t>16</a:t>
            </a:fld>
            <a:endParaRPr lang="en-US" altLang="ja-JP" smtClean="0">
              <a:solidFill>
                <a:srgbClr val="000000"/>
              </a:solidFill>
            </a:endParaRPr>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pPr/>
              <a:t>15/11/19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pPr/>
              <a:t>15/11/19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42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3978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931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1284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050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983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143000"/>
            <a:ext cx="7772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48858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42287277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868204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660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pPr/>
              <a:t>15/11/19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74487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1697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38709293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9276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32270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9214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862829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956568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548618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47940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1964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806139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00753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543950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241436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1161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3416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01628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065223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841417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ea typeface="ＭＳ Ｐゴシック" pitchFamily="-110" charset="-128"/>
              </a:defRPr>
            </a:lvl1pPr>
          </a:lstStyle>
          <a:p>
            <a:pPr>
              <a:defRPr/>
            </a:pPr>
            <a:fld id="{4C3FA007-3D88-4B4F-824D-D04F0B175832}" type="slidenum">
              <a:rPr lang="en-US"/>
              <a:pPr>
                <a:defRPr/>
              </a:pPr>
              <a:t>‹#›</a:t>
            </a:fld>
            <a:endParaRPr lang="en-US"/>
          </a:p>
        </p:txBody>
      </p:sp>
    </p:spTree>
    <p:extLst>
      <p:ext uri="{BB962C8B-B14F-4D97-AF65-F5344CB8AC3E}">
        <p14:creationId xmlns:p14="http://schemas.microsoft.com/office/powerpoint/2010/main" val="1045046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9524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ea typeface="ＭＳ Ｐゴシック" pitchFamily="-110" charset="-128"/>
              </a:defRPr>
            </a:lvl1pPr>
          </a:lstStyle>
          <a:p>
            <a:pPr>
              <a:defRPr/>
            </a:pPr>
            <a:fld id="{8768A47B-8BD2-42F2-AF37-F4D93C6C6FEE}" type="slidenum">
              <a:rPr lang="en-US"/>
              <a:pPr>
                <a:defRPr/>
              </a:pPr>
              <a:t>‹#›</a:t>
            </a:fld>
            <a:endParaRPr lang="en-US"/>
          </a:p>
        </p:txBody>
      </p:sp>
    </p:spTree>
    <p:extLst>
      <p:ext uri="{BB962C8B-B14F-4D97-AF65-F5344CB8AC3E}">
        <p14:creationId xmlns:p14="http://schemas.microsoft.com/office/powerpoint/2010/main" val="13223911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ea typeface="ＭＳ Ｐゴシック" pitchFamily="-110" charset="-128"/>
              </a:defRPr>
            </a:lvl1pPr>
          </a:lstStyle>
          <a:p>
            <a:pPr>
              <a:defRPr/>
            </a:pPr>
            <a:fld id="{720E940F-7F07-4248-BC19-7F5C7123A9A1}" type="slidenum">
              <a:rPr lang="en-US"/>
              <a:pPr>
                <a:defRPr/>
              </a:pPr>
              <a:t>‹#›</a:t>
            </a:fld>
            <a:endParaRPr lang="en-US"/>
          </a:p>
        </p:txBody>
      </p:sp>
    </p:spTree>
    <p:extLst>
      <p:ext uri="{BB962C8B-B14F-4D97-AF65-F5344CB8AC3E}">
        <p14:creationId xmlns:p14="http://schemas.microsoft.com/office/powerpoint/2010/main" val="28669759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ea typeface="ＭＳ Ｐゴシック" pitchFamily="-110" charset="-128"/>
              </a:defRPr>
            </a:lvl1pPr>
          </a:lstStyle>
          <a:p>
            <a:pPr>
              <a:defRPr/>
            </a:pPr>
            <a:fld id="{4E02C1AD-2C13-40BD-BBC7-2D7B921CD165}" type="slidenum">
              <a:rPr lang="en-US"/>
              <a:pPr>
                <a:defRPr/>
              </a:pPr>
              <a:t>‹#›</a:t>
            </a:fld>
            <a:endParaRPr lang="en-US"/>
          </a:p>
        </p:txBody>
      </p:sp>
    </p:spTree>
    <p:extLst>
      <p:ext uri="{BB962C8B-B14F-4D97-AF65-F5344CB8AC3E}">
        <p14:creationId xmlns:p14="http://schemas.microsoft.com/office/powerpoint/2010/main" val="40963201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ea typeface="ＭＳ Ｐゴシック" pitchFamily="-110" charset="-128"/>
              </a:defRPr>
            </a:lvl1pPr>
          </a:lstStyle>
          <a:p>
            <a:pPr>
              <a:defRPr/>
            </a:pPr>
            <a:fld id="{CE5C0BF3-9099-4A9A-87AA-77CFEE022A7B}" type="slidenum">
              <a:rPr lang="en-US"/>
              <a:pPr>
                <a:defRPr/>
              </a:pPr>
              <a:t>‹#›</a:t>
            </a:fld>
            <a:endParaRPr lang="en-US"/>
          </a:p>
        </p:txBody>
      </p:sp>
    </p:spTree>
    <p:extLst>
      <p:ext uri="{BB962C8B-B14F-4D97-AF65-F5344CB8AC3E}">
        <p14:creationId xmlns:p14="http://schemas.microsoft.com/office/powerpoint/2010/main" val="33565949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ea typeface="ＭＳ Ｐゴシック" pitchFamily="-110" charset="-128"/>
              </a:defRPr>
            </a:lvl1pPr>
          </a:lstStyle>
          <a:p>
            <a:pPr>
              <a:defRPr/>
            </a:pPr>
            <a:fld id="{706DA296-6819-4BC7-BE63-0601F810EF69}" type="slidenum">
              <a:rPr lang="en-US"/>
              <a:pPr>
                <a:defRPr/>
              </a:pPr>
              <a:t>‹#›</a:t>
            </a:fld>
            <a:endParaRPr lang="en-US"/>
          </a:p>
        </p:txBody>
      </p:sp>
    </p:spTree>
    <p:extLst>
      <p:ext uri="{BB962C8B-B14F-4D97-AF65-F5344CB8AC3E}">
        <p14:creationId xmlns:p14="http://schemas.microsoft.com/office/powerpoint/2010/main" val="14369688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ea typeface="ＭＳ Ｐゴシック" pitchFamily="-110" charset="-128"/>
              </a:defRPr>
            </a:lvl1pPr>
          </a:lstStyle>
          <a:p>
            <a:pPr>
              <a:defRPr/>
            </a:pPr>
            <a:fld id="{81F56AB6-57DA-459C-9F16-58EF2B901132}" type="slidenum">
              <a:rPr lang="en-US"/>
              <a:pPr>
                <a:defRPr/>
              </a:pPr>
              <a:t>‹#›</a:t>
            </a:fld>
            <a:endParaRPr lang="en-US"/>
          </a:p>
        </p:txBody>
      </p:sp>
    </p:spTree>
    <p:extLst>
      <p:ext uri="{BB962C8B-B14F-4D97-AF65-F5344CB8AC3E}">
        <p14:creationId xmlns:p14="http://schemas.microsoft.com/office/powerpoint/2010/main" val="16308148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ea typeface="ＭＳ Ｐゴシック" pitchFamily="-110" charset="-128"/>
              </a:defRPr>
            </a:lvl1pPr>
          </a:lstStyle>
          <a:p>
            <a:pPr>
              <a:defRPr/>
            </a:pPr>
            <a:fld id="{71FF2761-41CF-4AD8-9E06-15287433B986}" type="slidenum">
              <a:rPr lang="en-US"/>
              <a:pPr>
                <a:defRPr/>
              </a:pPr>
              <a:t>‹#›</a:t>
            </a:fld>
            <a:endParaRPr lang="en-US"/>
          </a:p>
        </p:txBody>
      </p:sp>
    </p:spTree>
    <p:extLst>
      <p:ext uri="{BB962C8B-B14F-4D97-AF65-F5344CB8AC3E}">
        <p14:creationId xmlns:p14="http://schemas.microsoft.com/office/powerpoint/2010/main" val="13407275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ea typeface="ＭＳ Ｐゴシック" pitchFamily="-110" charset="-128"/>
              </a:defRPr>
            </a:lvl1pPr>
          </a:lstStyle>
          <a:p>
            <a:pPr>
              <a:defRPr/>
            </a:pPr>
            <a:fld id="{950F0A8D-A7CD-45F0-98A5-19A1A651B1E0}" type="slidenum">
              <a:rPr lang="en-US"/>
              <a:pPr>
                <a:defRPr/>
              </a:pPr>
              <a:t>‹#›</a:t>
            </a:fld>
            <a:endParaRPr lang="en-US"/>
          </a:p>
        </p:txBody>
      </p:sp>
    </p:spTree>
    <p:extLst>
      <p:ext uri="{BB962C8B-B14F-4D97-AF65-F5344CB8AC3E}">
        <p14:creationId xmlns:p14="http://schemas.microsoft.com/office/powerpoint/2010/main" val="24325180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ea typeface="ＭＳ Ｐゴシック" pitchFamily="-110" charset="-128"/>
              </a:defRPr>
            </a:lvl1pPr>
          </a:lstStyle>
          <a:p>
            <a:pPr>
              <a:defRPr/>
            </a:pPr>
            <a:fld id="{6033FA80-2CE1-4B6B-A974-5501BF143DE3}" type="slidenum">
              <a:rPr lang="en-US"/>
              <a:pPr>
                <a:defRPr/>
              </a:pPr>
              <a:t>‹#›</a:t>
            </a:fld>
            <a:endParaRPr lang="en-US"/>
          </a:p>
        </p:txBody>
      </p:sp>
    </p:spTree>
    <p:extLst>
      <p:ext uri="{BB962C8B-B14F-4D97-AF65-F5344CB8AC3E}">
        <p14:creationId xmlns:p14="http://schemas.microsoft.com/office/powerpoint/2010/main" val="28324524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b="1">
                <a:ea typeface="ＭＳ Ｐゴシック" pitchFamily="-110" charset="-128"/>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b="1">
                <a:ea typeface="ＭＳ Ｐゴシック" pitchFamily="-110"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ea typeface="ＭＳ Ｐゴシック" pitchFamily="-110" charset="-128"/>
              </a:defRPr>
            </a:lvl1pPr>
          </a:lstStyle>
          <a:p>
            <a:pPr>
              <a:defRPr/>
            </a:pPr>
            <a:fld id="{A18E7FF1-9829-46AA-99D2-CD8A70209D5C}" type="slidenum">
              <a:rPr lang="en-US"/>
              <a:pPr>
                <a:defRPr/>
              </a:pPr>
              <a:t>‹#›</a:t>
            </a:fld>
            <a:endParaRPr lang="en-US"/>
          </a:p>
        </p:txBody>
      </p:sp>
    </p:spTree>
    <p:extLst>
      <p:ext uri="{BB962C8B-B14F-4D97-AF65-F5344CB8AC3E}">
        <p14:creationId xmlns:p14="http://schemas.microsoft.com/office/powerpoint/2010/main" val="3431334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3012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8054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4830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7094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0163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5922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6500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5251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370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2858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040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539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9924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2947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0568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3533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620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2919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0399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0513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6078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472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687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1382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624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5D345-B06F-DB4A-BE91-31E727171D46}"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D0183-C63D-084B-BE11-9E2E69F116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0934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C24DB-7912-1242-B28F-B3D84F5766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79235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6B4EE7-81D2-1649-9714-068E029B39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44224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7FCD01-5F4F-4542-9B68-7974AB60D0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2457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385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066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85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pPr/>
              <a:t>15/11/19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638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151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07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46EA9-113E-4E3A-AF82-3009C4BE6D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6200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9A1CA-4FC4-4D2A-BAD6-D1824924E2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6454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F15E90-AEF6-40D6-9A1D-819547A5EB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2825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77EA6-EFF4-4B87-A0C4-1D2E800DD5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52829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03B9F-5577-4A72-B898-6EEDA7868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98761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4CF4F3-D93A-4530-8F26-8FCDE2B63B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0133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26469E-BD0B-482D-B313-5B1A9EF7F3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137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BF8BF4-2F68-49A9-8314-66C2CAD11647}" type="datetimeFigureOut">
              <a:rPr lang="en-US" smtClean="0"/>
              <a:pPr/>
              <a:t>15/11/19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D9013-A67B-4DD4-8837-1C7642568B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1442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04386-AAB1-42C0-9F53-9E8339D77E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9712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EAC82C-793D-4FD6-9C52-BCF2D14A0D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207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8E1F1-66B9-4BB2-AB0E-3DDCD1B4F0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2832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C2A187-06BF-4110-B0B4-040E671F28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9027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46EA9-113E-4E3A-AF82-3009C4BE6D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877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9A1CA-4FC4-4D2A-BAD6-D1824924E2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9358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F15E90-AEF6-40D6-9A1D-819547A5EB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7299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77EA6-EFF4-4B87-A0C4-1D2E800DD5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77511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03B9F-5577-4A72-B898-6EEDA7868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356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BF8BF4-2F68-49A9-8314-66C2CAD11647}" type="datetimeFigureOut">
              <a:rPr lang="en-US" smtClean="0"/>
              <a:pPr/>
              <a:t>15/11/19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4CF4F3-D93A-4530-8F26-8FCDE2B63B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068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26469E-BD0B-482D-B313-5B1A9EF7F3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5096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D9013-A67B-4DD4-8837-1C7642568B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5945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04386-AAB1-42C0-9F53-9E8339D77E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8379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EAC82C-793D-4FD6-9C52-BCF2D14A0D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59096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8E1F1-66B9-4BB2-AB0E-3DDCD1B4F0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98031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C2A187-06BF-4110-B0B4-040E671F28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0613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46EA9-113E-4E3A-AF82-3009C4BE6D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8677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9A1CA-4FC4-4D2A-BAD6-D1824924E2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9436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F15E90-AEF6-40D6-9A1D-819547A5EB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6169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BF8BF4-2F68-49A9-8314-66C2CAD11647}" type="datetimeFigureOut">
              <a:rPr lang="en-US" smtClean="0"/>
              <a:pPr/>
              <a:t>15/11/19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77EA6-EFF4-4B87-A0C4-1D2E800DD5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10074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03B9F-5577-4A72-B898-6EEDA7868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4064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4CF4F3-D93A-4530-8F26-8FCDE2B63B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9836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26469E-BD0B-482D-B313-5B1A9EF7F3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3845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D9013-A67B-4DD4-8837-1C7642568B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6689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04386-AAB1-42C0-9F53-9E8339D77E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2637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EAC82C-793D-4FD6-9C52-BCF2D14A0D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57520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8E1F1-66B9-4BB2-AB0E-3DDCD1B4F0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4842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C2A187-06BF-4110-B0B4-040E671F28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09659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46EA9-113E-4E3A-AF82-3009C4BE6D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1964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F8BF4-2F68-49A9-8314-66C2CAD11647}" type="datetimeFigureOut">
              <a:rPr lang="en-US" smtClean="0"/>
              <a:pPr/>
              <a:t>15/11/19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9A1CA-4FC4-4D2A-BAD6-D1824924E2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953172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F15E90-AEF6-40D6-9A1D-819547A5EB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73944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77EA6-EFF4-4B87-A0C4-1D2E800DD5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101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03B9F-5577-4A72-B898-6EEDA7868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80176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4CF4F3-D93A-4530-8F26-8FCDE2B63B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1311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26469E-BD0B-482D-B313-5B1A9EF7F3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9818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D9013-A67B-4DD4-8837-1C7642568B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0199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04386-AAB1-42C0-9F53-9E8339D77E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2492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EAC82C-793D-4FD6-9C52-BCF2D14A0D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98041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8E1F1-66B9-4BB2-AB0E-3DDCD1B4F0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18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F8BF4-2F68-49A9-8314-66C2CAD11647}" type="datetimeFigureOut">
              <a:rPr lang="en-US" smtClean="0"/>
              <a:pPr/>
              <a:t>15/11/19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C2A187-06BF-4110-B0B4-040E671F28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90464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46EA9-113E-4E3A-AF82-3009C4BE6D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6597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9A1CA-4FC4-4D2A-BAD6-D1824924E2A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27098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F15E90-AEF6-40D6-9A1D-819547A5EBA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4202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77EA6-EFF4-4B87-A0C4-1D2E800DD57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216833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03B9F-5577-4A72-B898-6EEDA78681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442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4CF4F3-D93A-4530-8F26-8FCDE2B63B3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7852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26469E-BD0B-482D-B313-5B1A9EF7F3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6267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FD9013-A67B-4DD4-8837-1C7642568B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9867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D04386-AAB1-42C0-9F53-9E8339D77EC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3742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F8BF4-2F68-49A9-8314-66C2CAD11647}" type="datetimeFigureOut">
              <a:rPr lang="en-US" smtClean="0"/>
              <a:pPr/>
              <a:t>15/11/19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EAC82C-793D-4FD6-9C52-BCF2D14A0D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18545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8E1F1-66B9-4BB2-AB0E-3DDCD1B4F0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103865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C2A187-06BF-4110-B0B4-040E671F288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61540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864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0183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5886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481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1963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1970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34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F8BF4-2F68-49A9-8314-66C2CAD11647}" type="datetimeFigureOut">
              <a:rPr lang="en-US" smtClean="0"/>
              <a:pPr/>
              <a:t>15/11/19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02785-E7BC-4E36-B02B-D1949F9191C5}"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829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382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9076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9988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26676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1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132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122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A5189-CB39-A749-8360-479745F4D4AC}" type="datetimeFigureOut">
              <a:rPr lang="en-US" smtClean="0">
                <a:solidFill>
                  <a:prstClr val="black">
                    <a:tint val="75000"/>
                  </a:prstClr>
                </a:solidFill>
              </a:rPr>
              <a:pPr/>
              <a:t>15/11/19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C7FF41-D003-1E41-B880-B0F0A27AFF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6069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0.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1.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2.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slideLayout" Target="../slideLayouts/slideLayout151.xml"/><Relationship Id="rId13" Type="http://schemas.openxmlformats.org/officeDocument/2006/relationships/theme" Target="../theme/theme13.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slideLayout" Target="../slideLayouts/slideLayout163.xml"/><Relationship Id="rId13" Type="http://schemas.openxmlformats.org/officeDocument/2006/relationships/slideLayout" Target="../slideLayouts/slideLayout164.xml"/><Relationship Id="rId14" Type="http://schemas.openxmlformats.org/officeDocument/2006/relationships/slideLayout" Target="../slideLayouts/slideLayout165.xml"/><Relationship Id="rId15" Type="http://schemas.openxmlformats.org/officeDocument/2006/relationships/theme" Target="../theme/theme14.xml"/><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theme" Target="../theme/theme8.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9.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F8BF4-2F68-49A9-8314-66C2CAD11647}" type="datetimeFigureOut">
              <a:rPr lang="en-US" smtClean="0"/>
              <a:pPr/>
              <a:t>15/11/19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02785-E7BC-4E36-B02B-D1949F9191C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131954"/>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a:solidFill>
            <a:srgbClr val="D60093"/>
          </a:solidFill>
          <a:latin typeface="+mj-lt"/>
          <a:ea typeface="+mj-ea"/>
          <a:cs typeface="+mj-cs"/>
        </a:defRPr>
      </a:lvl1pPr>
      <a:lvl2pPr algn="ctr" rtl="0" eaLnBrk="0" fontAlgn="base" hangingPunct="0">
        <a:spcBef>
          <a:spcPct val="0"/>
        </a:spcBef>
        <a:spcAft>
          <a:spcPct val="0"/>
        </a:spcAft>
        <a:defRPr>
          <a:solidFill>
            <a:srgbClr val="D60093"/>
          </a:solidFill>
          <a:latin typeface="Helvetica" pitchFamily="28" charset="0"/>
          <a:cs typeface="Arial" charset="0"/>
        </a:defRPr>
      </a:lvl2pPr>
      <a:lvl3pPr algn="ctr" rtl="0" eaLnBrk="0" fontAlgn="base" hangingPunct="0">
        <a:spcBef>
          <a:spcPct val="0"/>
        </a:spcBef>
        <a:spcAft>
          <a:spcPct val="0"/>
        </a:spcAft>
        <a:defRPr>
          <a:solidFill>
            <a:srgbClr val="D60093"/>
          </a:solidFill>
          <a:latin typeface="Helvetica" pitchFamily="28" charset="0"/>
          <a:cs typeface="Arial" charset="0"/>
        </a:defRPr>
      </a:lvl3pPr>
      <a:lvl4pPr algn="ctr" rtl="0" eaLnBrk="0" fontAlgn="base" hangingPunct="0">
        <a:spcBef>
          <a:spcPct val="0"/>
        </a:spcBef>
        <a:spcAft>
          <a:spcPct val="0"/>
        </a:spcAft>
        <a:defRPr>
          <a:solidFill>
            <a:srgbClr val="D60093"/>
          </a:solidFill>
          <a:latin typeface="Helvetica" pitchFamily="28" charset="0"/>
          <a:cs typeface="Arial" charset="0"/>
        </a:defRPr>
      </a:lvl4pPr>
      <a:lvl5pPr algn="ctr" rtl="0" eaLnBrk="0" fontAlgn="base" hangingPunct="0">
        <a:spcBef>
          <a:spcPct val="0"/>
        </a:spcBef>
        <a:spcAft>
          <a:spcPct val="0"/>
        </a:spcAft>
        <a:defRPr>
          <a:solidFill>
            <a:srgbClr val="D60093"/>
          </a:solidFill>
          <a:latin typeface="Helvetica" pitchFamily="28" charset="0"/>
          <a:cs typeface="Arial" charset="0"/>
        </a:defRPr>
      </a:lvl5pPr>
      <a:lvl6pPr marL="457200" algn="ctr" rtl="0" fontAlgn="base">
        <a:spcBef>
          <a:spcPct val="0"/>
        </a:spcBef>
        <a:spcAft>
          <a:spcPct val="0"/>
        </a:spcAft>
        <a:defRPr>
          <a:solidFill>
            <a:srgbClr val="D60093"/>
          </a:solidFill>
          <a:latin typeface="Helvetica" pitchFamily="28" charset="0"/>
          <a:cs typeface="Arial" charset="0"/>
        </a:defRPr>
      </a:lvl6pPr>
      <a:lvl7pPr marL="914400" algn="ctr" rtl="0" fontAlgn="base">
        <a:spcBef>
          <a:spcPct val="0"/>
        </a:spcBef>
        <a:spcAft>
          <a:spcPct val="0"/>
        </a:spcAft>
        <a:defRPr>
          <a:solidFill>
            <a:srgbClr val="D60093"/>
          </a:solidFill>
          <a:latin typeface="Helvetica" pitchFamily="28" charset="0"/>
          <a:cs typeface="Arial" charset="0"/>
        </a:defRPr>
      </a:lvl7pPr>
      <a:lvl8pPr marL="1371600" algn="ctr" rtl="0" fontAlgn="base">
        <a:spcBef>
          <a:spcPct val="0"/>
        </a:spcBef>
        <a:spcAft>
          <a:spcPct val="0"/>
        </a:spcAft>
        <a:defRPr>
          <a:solidFill>
            <a:srgbClr val="D60093"/>
          </a:solidFill>
          <a:latin typeface="Helvetica" pitchFamily="28" charset="0"/>
          <a:cs typeface="Arial" charset="0"/>
        </a:defRPr>
      </a:lvl8pPr>
      <a:lvl9pPr marL="1828800" algn="ctr" rtl="0" fontAlgn="base">
        <a:spcBef>
          <a:spcPct val="0"/>
        </a:spcBef>
        <a:spcAft>
          <a:spcPct val="0"/>
        </a:spcAft>
        <a:defRPr>
          <a:solidFill>
            <a:srgbClr val="D60093"/>
          </a:solidFill>
          <a:latin typeface="Helvetica" pitchFamily="28" charset="0"/>
          <a:cs typeface="Arial" charset="0"/>
        </a:defRPr>
      </a:lvl9pPr>
    </p:titleStyle>
    <p:bodyStyle>
      <a:lvl1pPr marL="342900" indent="-342900" algn="l" rtl="0" eaLnBrk="0" fontAlgn="base" hangingPunct="0">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cs typeface="+mn-cs"/>
        </a:defRPr>
      </a:lvl2pPr>
      <a:lvl3pPr marL="1143000" indent="-228600" algn="l" rtl="0" eaLnBrk="0" fontAlgn="base" hangingPunct="0">
        <a:spcBef>
          <a:spcPct val="20000"/>
        </a:spcBef>
        <a:spcAft>
          <a:spcPct val="0"/>
        </a:spcAft>
        <a:buChar char="•"/>
        <a:defRPr>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Char char="»"/>
        <a:defRPr>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463941282"/>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Arial" charset="0"/>
                <a:ea typeface="+mn-ea"/>
              </a:defRPr>
            </a:lvl1pPr>
          </a:lstStyle>
          <a:p>
            <a:pPr fontAlgn="base">
              <a:spcBef>
                <a:spcPct val="0"/>
              </a:spcBef>
              <a:spcAft>
                <a:spcPct val="0"/>
              </a:spcAft>
              <a:defRPr/>
            </a:pPr>
            <a:fld id="{B46FEB9B-97CF-4600-8011-795CCA93F5A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20983101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E84A13-433E-4B1A-835F-AA0587373580}"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037C9-EB2C-4C62-8C85-D7C9460ED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781472"/>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695D345-B06F-DB4A-BE91-31E727171D46}" type="datetimeFigureOut">
              <a:rPr lang="en-US" smtClean="0">
                <a:solidFill>
                  <a:prstClr val="black">
                    <a:tint val="75000"/>
                  </a:prstClr>
                </a:solidFill>
              </a:rPr>
              <a:pPr defTabSz="457200"/>
              <a:t>15/11/19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C9D0183-C63D-084B-BE11-9E2E69F1163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95938820"/>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F8BF4-2F68-49A9-8314-66C2CAD11647}" type="datetimeFigureOut">
              <a:rPr lang="en-US" smtClean="0">
                <a:solidFill>
                  <a:prstClr val="black">
                    <a:tint val="75000"/>
                  </a:prstClr>
                </a:solidFill>
              </a:rPr>
              <a:pPr/>
              <a:t>15/11/19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02785-E7BC-4E36-B02B-D1949F9191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8688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1A33055-F218-4D7B-B55D-290AE96D160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1722470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1A33055-F218-4D7B-B55D-290AE96D160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8820335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1A33055-F218-4D7B-B55D-290AE96D160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076707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1A33055-F218-4D7B-B55D-290AE96D160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57806937"/>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1A33055-F218-4D7B-B55D-290AE96D160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1591383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pPr defTabSz="914293"/>
            <a:fld id="{83BF8BF4-2F68-49A9-8314-66C2CAD11647}" type="datetimeFigureOut">
              <a:rPr lang="en-US" smtClean="0">
                <a:solidFill>
                  <a:prstClr val="black">
                    <a:tint val="75000"/>
                  </a:prstClr>
                </a:solidFill>
              </a:rPr>
              <a:pPr defTabSz="914293"/>
              <a:t>15/11/19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pPr defTabSz="91429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pPr defTabSz="914293"/>
            <a:fld id="{C0D02785-E7BC-4E36-B02B-D1949F9191C5}" type="slidenum">
              <a:rPr lang="en-US" smtClean="0">
                <a:solidFill>
                  <a:prstClr val="black">
                    <a:tint val="75000"/>
                  </a:prstClr>
                </a:solidFill>
              </a:rPr>
              <a:pPr defTabSz="914293"/>
              <a:t>‹#›</a:t>
            </a:fld>
            <a:endParaRPr lang="en-US">
              <a:solidFill>
                <a:prstClr val="black">
                  <a:tint val="75000"/>
                </a:prstClr>
              </a:solidFill>
            </a:endParaRPr>
          </a:p>
        </p:txBody>
      </p:sp>
    </p:spTree>
    <p:extLst>
      <p:ext uri="{BB962C8B-B14F-4D97-AF65-F5344CB8AC3E}">
        <p14:creationId xmlns:p14="http://schemas.microsoft.com/office/powerpoint/2010/main" val="229284370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13A5189-CB39-A749-8360-479745F4D4AC}" type="datetimeFigureOut">
              <a:rPr lang="en-US" smtClean="0">
                <a:solidFill>
                  <a:prstClr val="black">
                    <a:tint val="75000"/>
                  </a:prstClr>
                </a:solidFill>
              </a:rPr>
              <a:pPr defTabSz="457200"/>
              <a:t>15/11/19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BC7FF41-D003-1E41-B880-B0F0A27AFFE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9103032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0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2.bin"/><Relationship Id="rId5" Type="http://schemas.openxmlformats.org/officeDocument/2006/relationships/oleObject" Target="../embeddings/Microsoft_Excel_97_-_2004_Worksheet1.xls"/><Relationship Id="rId6" Type="http://schemas.openxmlformats.org/officeDocument/2006/relationships/image" Target="../media/image14.emf"/><Relationship Id="rId7" Type="http://schemas.openxmlformats.org/officeDocument/2006/relationships/image" Target="../media/image15.jpe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xml"/><Relationship Id="rId3" Type="http://schemas.openxmlformats.org/officeDocument/2006/relationships/image" Target="../media/image22.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mailto:irit.sagi@weizmann.ac.i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png"/><Relationship Id="rId1" Type="http://schemas.openxmlformats.org/officeDocument/2006/relationships/slideLayout" Target="../slideLayouts/slideLayout15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2.xml"/><Relationship Id="rId3" Type="http://schemas.openxmlformats.org/officeDocument/2006/relationships/image" Target="../media/image48.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3.xml"/><Relationship Id="rId3" Type="http://schemas.openxmlformats.org/officeDocument/2006/relationships/image" Target="../media/image49.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3.bin"/><Relationship Id="rId5"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4.bin"/><Relationship Id="rId5" Type="http://schemas.openxmlformats.org/officeDocument/2006/relationships/image" Target="../media/image51.png"/><Relationship Id="rId1" Type="http://schemas.openxmlformats.org/officeDocument/2006/relationships/vmlDrawing" Target="../drawings/vmlDrawing4.vml"/><Relationship Id="rId2"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8.xml"/><Relationship Id="rId2" Type="http://schemas.openxmlformats.org/officeDocument/2006/relationships/notesSlide" Target="../notesSlides/notesSlide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0"/>
            <a:ext cx="7848600" cy="6186309"/>
          </a:xfrm>
          <a:prstGeom prst="rect">
            <a:avLst/>
          </a:prstGeom>
        </p:spPr>
        <p:txBody>
          <a:bodyPr wrap="square">
            <a:spAutoFit/>
          </a:bodyPr>
          <a:lstStyle/>
          <a:p>
            <a:pPr algn="ctr"/>
            <a:r>
              <a:rPr lang="en-US" sz="3600" b="1" i="1" dirty="0">
                <a:solidFill>
                  <a:srgbClr val="FF0000"/>
                </a:solidFill>
              </a:rPr>
              <a:t>THE IMPACT OF SYNCHROTRON RADIATION ON SCIENCE &amp; SOCIETY IN THE  DEVELOPING </a:t>
            </a:r>
            <a:r>
              <a:rPr lang="en-US" sz="3600" b="1" i="1" dirty="0" smtClean="0">
                <a:solidFill>
                  <a:srgbClr val="FF0000"/>
                </a:solidFill>
              </a:rPr>
              <a:t>WORLD</a:t>
            </a:r>
          </a:p>
          <a:p>
            <a:pPr algn="ctr"/>
            <a:endParaRPr lang="en-US" sz="3600" dirty="0"/>
          </a:p>
          <a:p>
            <a:pPr algn="ctr"/>
            <a:r>
              <a:rPr lang="en-US" sz="3600" b="1" dirty="0"/>
              <a:t>Herman </a:t>
            </a:r>
            <a:r>
              <a:rPr lang="en-US" sz="3600" b="1" dirty="0" smtClean="0"/>
              <a:t>Winick</a:t>
            </a:r>
            <a:endParaRPr lang="en-US" sz="3600" b="1" dirty="0"/>
          </a:p>
          <a:p>
            <a:pPr algn="ctr"/>
            <a:r>
              <a:rPr lang="en-US" sz="3600" b="1" dirty="0" smtClean="0"/>
              <a:t>SLAC </a:t>
            </a:r>
            <a:r>
              <a:rPr lang="en-US" sz="3600" b="1" dirty="0"/>
              <a:t>National Accelerator </a:t>
            </a:r>
            <a:r>
              <a:rPr lang="en-US" sz="3600" b="1" dirty="0" smtClean="0"/>
              <a:t>Laboratory</a:t>
            </a:r>
          </a:p>
          <a:p>
            <a:pPr algn="ctr"/>
            <a:r>
              <a:rPr lang="en-US" sz="3600" b="1" dirty="0"/>
              <a:t>Winick@slac.stanford.edu</a:t>
            </a:r>
          </a:p>
          <a:p>
            <a:pPr algn="ctr"/>
            <a:endParaRPr lang="en-US" sz="3600" dirty="0" smtClean="0"/>
          </a:p>
          <a:p>
            <a:pPr algn="ctr"/>
            <a:r>
              <a:rPr lang="en-US" sz="3600" i="1" dirty="0" smtClean="0"/>
              <a:t>AfLS Workshop/Conference</a:t>
            </a:r>
          </a:p>
          <a:p>
            <a:pPr algn="ctr"/>
            <a:r>
              <a:rPr lang="en-US" sz="3600" i="1" dirty="0" smtClean="0"/>
              <a:t>ESRF, Grenoble</a:t>
            </a:r>
          </a:p>
          <a:p>
            <a:pPr algn="ctr"/>
            <a:r>
              <a:rPr lang="en-US" sz="3600" i="1" dirty="0" smtClean="0"/>
              <a:t>Nov. 16-20, 2015</a:t>
            </a:r>
            <a:endParaRPr lang="en-US" sz="3600" i="1" dirty="0"/>
          </a:p>
        </p:txBody>
      </p:sp>
      <p:sp>
        <p:nvSpPr>
          <p:cNvPr id="3" name="TextBox 2"/>
          <p:cNvSpPr txBox="1"/>
          <p:nvPr/>
        </p:nvSpPr>
        <p:spPr>
          <a:xfrm>
            <a:off x="685800" y="6324600"/>
            <a:ext cx="2667000" cy="369332"/>
          </a:xfrm>
          <a:prstGeom prst="rect">
            <a:avLst/>
          </a:prstGeom>
          <a:noFill/>
        </p:spPr>
        <p:txBody>
          <a:bodyPr wrap="square" rtlCol="0">
            <a:spAutoFit/>
          </a:bodyPr>
          <a:lstStyle/>
          <a:p>
            <a:r>
              <a:rPr lang="en-US" dirty="0" smtClean="0"/>
              <a:t>Nov. 18, 2015; </a:t>
            </a:r>
            <a:r>
              <a:rPr lang="en-US" dirty="0"/>
              <a:t>5</a:t>
            </a:r>
            <a:r>
              <a:rPr lang="en-US" dirty="0" smtClean="0"/>
              <a:t>:30 </a:t>
            </a:r>
            <a:r>
              <a:rPr lang="en-US" dirty="0"/>
              <a:t>a</a:t>
            </a:r>
            <a:r>
              <a:rPr lang="en-US" dirty="0" smtClean="0"/>
              <a:t>m</a:t>
            </a:r>
            <a:endParaRPr lang="en-US" dirty="0"/>
          </a:p>
        </p:txBody>
      </p:sp>
    </p:spTree>
    <p:extLst>
      <p:ext uri="{BB962C8B-B14F-4D97-AF65-F5344CB8AC3E}">
        <p14:creationId xmlns:p14="http://schemas.microsoft.com/office/powerpoint/2010/main" val="40903240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395288" y="3933056"/>
            <a:ext cx="8347075" cy="15850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70000"/>
              </a:lnSpc>
              <a:spcBef>
                <a:spcPct val="50000"/>
              </a:spcBef>
              <a:spcAft>
                <a:spcPct val="0"/>
              </a:spcAft>
              <a:buClr>
                <a:srgbClr val="FF3300"/>
              </a:buClr>
            </a:pPr>
            <a:r>
              <a:rPr lang="en-GB" sz="2200" b="1" dirty="0">
                <a:solidFill>
                  <a:srgbClr val="CC0000"/>
                </a:solidFill>
                <a:latin typeface="Arial" charset="0"/>
              </a:rPr>
              <a:t>Purpose: to foster</a:t>
            </a:r>
          </a:p>
          <a:p>
            <a:pPr eaLnBrk="0" fontAlgn="base" hangingPunct="0">
              <a:lnSpc>
                <a:spcPct val="70000"/>
              </a:lnSpc>
              <a:spcBef>
                <a:spcPct val="50000"/>
              </a:spcBef>
              <a:spcAft>
                <a:spcPct val="0"/>
              </a:spcAft>
              <a:buClr>
                <a:srgbClr val="FF3300"/>
              </a:buClr>
            </a:pPr>
            <a:r>
              <a:rPr lang="en-GB" sz="2000" dirty="0">
                <a:solidFill>
                  <a:srgbClr val="CC3300"/>
                </a:solidFill>
                <a:latin typeface="Arial" charset="0"/>
              </a:rPr>
              <a:t>-</a:t>
            </a:r>
            <a:r>
              <a:rPr lang="en-GB" sz="2000" dirty="0">
                <a:solidFill>
                  <a:srgbClr val="3333CC"/>
                </a:solidFill>
                <a:latin typeface="Arial" charset="0"/>
              </a:rPr>
              <a:t> science</a:t>
            </a:r>
            <a:r>
              <a:rPr lang="en-GB" sz="2000" dirty="0">
                <a:solidFill>
                  <a:srgbClr val="FF0000"/>
                </a:solidFill>
                <a:latin typeface="Arial" charset="0"/>
              </a:rPr>
              <a:t>*</a:t>
            </a:r>
            <a:r>
              <a:rPr lang="en-GB" sz="2000" dirty="0">
                <a:solidFill>
                  <a:srgbClr val="3333CC"/>
                </a:solidFill>
                <a:latin typeface="Arial" charset="0"/>
              </a:rPr>
              <a:t> and technology in the Middle </a:t>
            </a:r>
            <a:r>
              <a:rPr lang="en-GB" sz="2000" dirty="0" smtClean="0">
                <a:solidFill>
                  <a:srgbClr val="3333CC"/>
                </a:solidFill>
                <a:latin typeface="Arial" charset="0"/>
              </a:rPr>
              <a:t>East and neighbouring countries</a:t>
            </a:r>
            <a:endParaRPr lang="en-GB" sz="2000" dirty="0">
              <a:solidFill>
                <a:srgbClr val="3333CC"/>
              </a:solidFill>
              <a:latin typeface="Arial" charset="0"/>
            </a:endParaRPr>
          </a:p>
          <a:p>
            <a:pPr eaLnBrk="0" fontAlgn="base" hangingPunct="0">
              <a:lnSpc>
                <a:spcPct val="70000"/>
              </a:lnSpc>
              <a:spcBef>
                <a:spcPct val="50000"/>
              </a:spcBef>
              <a:spcAft>
                <a:spcPct val="0"/>
              </a:spcAft>
              <a:buClr>
                <a:srgbClr val="FF3300"/>
              </a:buClr>
            </a:pPr>
            <a:r>
              <a:rPr lang="en-US" sz="2000" dirty="0">
                <a:solidFill>
                  <a:srgbClr val="FF0000"/>
                </a:solidFill>
                <a:latin typeface="Arial" charset="0"/>
              </a:rPr>
              <a:t>* </a:t>
            </a:r>
            <a:r>
              <a:rPr lang="en-US" dirty="0">
                <a:solidFill>
                  <a:srgbClr val="993366"/>
                </a:solidFill>
                <a:latin typeface="Arial" charset="0"/>
              </a:rPr>
              <a:t>from biology and medical sciences through materials science and physics to archaeology; endorsed by IUPAP, </a:t>
            </a:r>
            <a:r>
              <a:rPr lang="en-US" dirty="0" smtClean="0">
                <a:solidFill>
                  <a:srgbClr val="993366"/>
                </a:solidFill>
                <a:latin typeface="Arial" charset="0"/>
              </a:rPr>
              <a:t>IUPAC, IUBMB</a:t>
            </a:r>
            <a:r>
              <a:rPr lang="en-US" dirty="0">
                <a:solidFill>
                  <a:srgbClr val="993366"/>
                </a:solidFill>
                <a:latin typeface="Arial" charset="0"/>
              </a:rPr>
              <a:t>, 45 Nobel Laureates,..</a:t>
            </a:r>
          </a:p>
          <a:p>
            <a:pPr eaLnBrk="0" fontAlgn="base" hangingPunct="0">
              <a:lnSpc>
                <a:spcPct val="70000"/>
              </a:lnSpc>
              <a:spcBef>
                <a:spcPct val="35000"/>
              </a:spcBef>
              <a:spcAft>
                <a:spcPct val="0"/>
              </a:spcAft>
              <a:buClr>
                <a:srgbClr val="FF3300"/>
              </a:buClr>
            </a:pPr>
            <a:r>
              <a:rPr lang="en-GB" sz="2000" dirty="0">
                <a:solidFill>
                  <a:srgbClr val="CC3300"/>
                </a:solidFill>
                <a:latin typeface="Arial" charset="0"/>
              </a:rPr>
              <a:t>-</a:t>
            </a:r>
            <a:r>
              <a:rPr lang="en-GB" sz="2000" dirty="0">
                <a:solidFill>
                  <a:srgbClr val="3333CC"/>
                </a:solidFill>
                <a:latin typeface="Arial" charset="0"/>
              </a:rPr>
              <a:t> cooperation across political divides</a:t>
            </a:r>
          </a:p>
        </p:txBody>
      </p:sp>
      <p:sp>
        <p:nvSpPr>
          <p:cNvPr id="4100" name="Rectangle 4"/>
          <p:cNvSpPr>
            <a:spLocks noChangeArrowheads="1"/>
          </p:cNvSpPr>
          <p:nvPr/>
        </p:nvSpPr>
        <p:spPr bwMode="auto">
          <a:xfrm>
            <a:off x="4139953" y="1036474"/>
            <a:ext cx="4610348"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GB" sz="2200" b="1" dirty="0">
                <a:solidFill>
                  <a:srgbClr val="993366"/>
                </a:solidFill>
                <a:latin typeface="Arial" charset="0"/>
              </a:rPr>
              <a:t>under </a:t>
            </a:r>
            <a:r>
              <a:rPr lang="en-GB" sz="2200" b="1" i="1" dirty="0">
                <a:solidFill>
                  <a:srgbClr val="993366"/>
                </a:solidFill>
                <a:latin typeface="Arial" charset="0"/>
              </a:rPr>
              <a:t>construction</a:t>
            </a:r>
            <a:r>
              <a:rPr lang="en-GB" sz="2200" b="1" dirty="0">
                <a:solidFill>
                  <a:srgbClr val="993366"/>
                </a:solidFill>
                <a:latin typeface="Arial" charset="0"/>
              </a:rPr>
              <a:t> near Amman</a:t>
            </a:r>
            <a:endParaRPr lang="tr-TR" sz="2200" b="1" dirty="0">
              <a:solidFill>
                <a:srgbClr val="993366"/>
              </a:solidFill>
              <a:latin typeface="Arial" charset="0"/>
            </a:endParaRPr>
          </a:p>
          <a:p>
            <a:pPr eaLnBrk="0" fontAlgn="base" hangingPunct="0">
              <a:spcBef>
                <a:spcPct val="0"/>
              </a:spcBef>
              <a:spcAft>
                <a:spcPct val="0"/>
              </a:spcAft>
              <a:defRPr/>
            </a:pPr>
            <a:endParaRPr lang="en-US" sz="1000" b="1" i="1" dirty="0" smtClean="0">
              <a:solidFill>
                <a:srgbClr val="CC0000"/>
              </a:solidFill>
              <a:effectLst>
                <a:outerShdw blurRad="38100" dist="38100" dir="2700000" algn="tl">
                  <a:srgbClr val="C0C0C0"/>
                </a:outerShdw>
              </a:effectLst>
              <a:latin typeface="Arial" charset="0"/>
            </a:endParaRPr>
          </a:p>
          <a:p>
            <a:pPr eaLnBrk="0" fontAlgn="base" hangingPunct="0">
              <a:spcBef>
                <a:spcPct val="0"/>
              </a:spcBef>
              <a:spcAft>
                <a:spcPct val="0"/>
              </a:spcAft>
              <a:defRPr/>
            </a:pPr>
            <a:r>
              <a:rPr lang="en-US" sz="2200" b="1" i="1" dirty="0" smtClean="0">
                <a:solidFill>
                  <a:srgbClr val="CC0000"/>
                </a:solidFill>
                <a:effectLst>
                  <a:outerShdw blurRad="38100" dist="38100" dir="2700000" algn="tl">
                    <a:srgbClr val="C0C0C0"/>
                  </a:outerShdw>
                </a:effectLst>
                <a:latin typeface="Arial" charset="0"/>
              </a:rPr>
              <a:t>Members</a:t>
            </a:r>
            <a:r>
              <a:rPr lang="en-US" sz="2200" b="1" i="1" dirty="0">
                <a:solidFill>
                  <a:srgbClr val="CC0000"/>
                </a:solidFill>
                <a:effectLst>
                  <a:outerShdw blurRad="38100" dist="38100" dir="2700000" algn="tl">
                    <a:srgbClr val="C0C0C0"/>
                  </a:outerShdw>
                </a:effectLst>
                <a:latin typeface="Arial" charset="0"/>
              </a:rPr>
              <a:t>:</a:t>
            </a:r>
            <a:r>
              <a:rPr lang="en-US" sz="2200" dirty="0">
                <a:solidFill>
                  <a:srgbClr val="000000"/>
                </a:solidFill>
                <a:latin typeface="Arial" charset="0"/>
              </a:rPr>
              <a:t> Bahrain, Cyprus, Egypt, </a:t>
            </a:r>
            <a:r>
              <a:rPr lang="en-US" sz="2200" dirty="0" smtClean="0">
                <a:solidFill>
                  <a:srgbClr val="000000"/>
                </a:solidFill>
                <a:latin typeface="Arial" charset="0"/>
              </a:rPr>
              <a:t>Iran</a:t>
            </a:r>
            <a:r>
              <a:rPr lang="en-US" sz="2200" dirty="0">
                <a:solidFill>
                  <a:srgbClr val="000000"/>
                </a:solidFill>
                <a:latin typeface="Arial" charset="0"/>
              </a:rPr>
              <a:t>, Israel, </a:t>
            </a:r>
            <a:r>
              <a:rPr lang="en-US" sz="2200" dirty="0" smtClean="0">
                <a:solidFill>
                  <a:srgbClr val="000000"/>
                </a:solidFill>
                <a:latin typeface="Arial" charset="0"/>
              </a:rPr>
              <a:t>Jordan</a:t>
            </a:r>
            <a:r>
              <a:rPr lang="en-US" sz="2200" dirty="0">
                <a:solidFill>
                  <a:srgbClr val="000000"/>
                </a:solidFill>
                <a:latin typeface="Arial" charset="0"/>
              </a:rPr>
              <a:t>, Pakistan, Palestinian Authority, Turkey</a:t>
            </a:r>
            <a:r>
              <a:rPr lang="en-GB" sz="2200" dirty="0">
                <a:solidFill>
                  <a:srgbClr val="000000"/>
                </a:solidFill>
                <a:latin typeface="Arial" charset="0"/>
              </a:rPr>
              <a:t> </a:t>
            </a:r>
            <a:endParaRPr lang="en-US" sz="2200" dirty="0">
              <a:solidFill>
                <a:srgbClr val="000000"/>
              </a:solidFill>
              <a:latin typeface="Arial" charset="0"/>
            </a:endParaRPr>
          </a:p>
        </p:txBody>
      </p:sp>
      <p:sp>
        <p:nvSpPr>
          <p:cNvPr id="4101" name="Text Box 5"/>
          <p:cNvSpPr txBox="1">
            <a:spLocks noChangeArrowheads="1"/>
          </p:cNvSpPr>
          <p:nvPr/>
        </p:nvSpPr>
        <p:spPr bwMode="auto">
          <a:xfrm>
            <a:off x="431799" y="260648"/>
            <a:ext cx="831850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buClr>
                <a:srgbClr val="FF3300"/>
              </a:buClr>
              <a:defRPr/>
            </a:pPr>
            <a:r>
              <a:rPr lang="en-GB" sz="2400" b="1" dirty="0">
                <a:solidFill>
                  <a:srgbClr val="CC3300"/>
                </a:solidFill>
                <a:effectLst>
                  <a:outerShdw blurRad="38100" dist="38100" dir="2700000" algn="tl">
                    <a:srgbClr val="C0C0C0"/>
                  </a:outerShdw>
                </a:effectLst>
                <a:latin typeface="Arial" charset="0"/>
              </a:rPr>
              <a:t>SESAME </a:t>
            </a:r>
            <a:r>
              <a:rPr lang="en-GB" sz="2400" b="1" dirty="0" smtClean="0">
                <a:solidFill>
                  <a:srgbClr val="CC3300"/>
                </a:solidFill>
                <a:latin typeface="Arial" charset="0"/>
              </a:rPr>
              <a:t>(S</a:t>
            </a:r>
            <a:r>
              <a:rPr lang="en-GB" sz="2400" dirty="0" smtClean="0">
                <a:solidFill>
                  <a:srgbClr val="CC3300"/>
                </a:solidFill>
                <a:latin typeface="Arial" charset="0"/>
              </a:rPr>
              <a:t>ynchrotron light for </a:t>
            </a:r>
            <a:r>
              <a:rPr lang="en-GB" sz="2400" b="1" dirty="0" smtClean="0">
                <a:solidFill>
                  <a:srgbClr val="CC3300"/>
                </a:solidFill>
                <a:latin typeface="Arial" charset="0"/>
              </a:rPr>
              <a:t>E</a:t>
            </a:r>
            <a:r>
              <a:rPr lang="en-GB" sz="2400" dirty="0" smtClean="0">
                <a:solidFill>
                  <a:srgbClr val="CC3300"/>
                </a:solidFill>
                <a:latin typeface="Arial" charset="0"/>
              </a:rPr>
              <a:t>xperimental </a:t>
            </a:r>
            <a:r>
              <a:rPr lang="en-GB" sz="2400" b="1" dirty="0" smtClean="0">
                <a:solidFill>
                  <a:srgbClr val="CC3300"/>
                </a:solidFill>
                <a:latin typeface="Arial" charset="0"/>
              </a:rPr>
              <a:t>S</a:t>
            </a:r>
            <a:r>
              <a:rPr lang="en-GB" sz="2400" dirty="0" smtClean="0">
                <a:solidFill>
                  <a:srgbClr val="CC3300"/>
                </a:solidFill>
                <a:latin typeface="Arial" charset="0"/>
              </a:rPr>
              <a:t>cience and </a:t>
            </a:r>
            <a:r>
              <a:rPr lang="en-GB" sz="2400" b="1" dirty="0" smtClean="0">
                <a:solidFill>
                  <a:srgbClr val="CC3300"/>
                </a:solidFill>
                <a:latin typeface="Arial" charset="0"/>
              </a:rPr>
              <a:t>A</a:t>
            </a:r>
            <a:r>
              <a:rPr lang="en-GB" sz="2400" dirty="0" smtClean="0">
                <a:solidFill>
                  <a:srgbClr val="CC3300"/>
                </a:solidFill>
                <a:latin typeface="Arial" charset="0"/>
              </a:rPr>
              <a:t>pplications in the </a:t>
            </a:r>
            <a:r>
              <a:rPr lang="en-GB" sz="2400" b="1" dirty="0" smtClean="0">
                <a:solidFill>
                  <a:srgbClr val="CC3300"/>
                </a:solidFill>
                <a:latin typeface="Arial" charset="0"/>
              </a:rPr>
              <a:t>M</a:t>
            </a:r>
            <a:r>
              <a:rPr lang="en-GB" sz="2400" dirty="0" smtClean="0">
                <a:solidFill>
                  <a:srgbClr val="CC3300"/>
                </a:solidFill>
                <a:latin typeface="Arial" charset="0"/>
              </a:rPr>
              <a:t>iddle </a:t>
            </a:r>
            <a:r>
              <a:rPr lang="en-GB" sz="2400" b="1" dirty="0" smtClean="0">
                <a:solidFill>
                  <a:srgbClr val="CC3300"/>
                </a:solidFill>
                <a:latin typeface="Arial" charset="0"/>
              </a:rPr>
              <a:t>E</a:t>
            </a:r>
            <a:r>
              <a:rPr lang="en-GB" sz="2400" dirty="0" smtClean="0">
                <a:solidFill>
                  <a:srgbClr val="CC3300"/>
                </a:solidFill>
                <a:latin typeface="Arial" charset="0"/>
              </a:rPr>
              <a:t>ast</a:t>
            </a:r>
            <a:r>
              <a:rPr lang="en-GB" sz="2400" b="1" dirty="0" smtClean="0">
                <a:solidFill>
                  <a:srgbClr val="CC3300"/>
                </a:solidFill>
                <a:latin typeface="Arial" charset="0"/>
              </a:rPr>
              <a:t>) </a:t>
            </a:r>
            <a:r>
              <a:rPr lang="en-GB" sz="2400" b="1" dirty="0" smtClean="0">
                <a:solidFill>
                  <a:srgbClr val="993366"/>
                </a:solidFill>
                <a:latin typeface="Arial" charset="0"/>
              </a:rPr>
              <a:t>is </a:t>
            </a:r>
            <a:r>
              <a:rPr lang="en-GB" sz="2400" b="1" dirty="0">
                <a:solidFill>
                  <a:srgbClr val="993366"/>
                </a:solidFill>
                <a:latin typeface="Arial" charset="0"/>
              </a:rPr>
              <a:t>a </a:t>
            </a:r>
            <a:r>
              <a:rPr lang="en-GB" sz="2200" b="1" i="1" dirty="0">
                <a:solidFill>
                  <a:srgbClr val="993366"/>
                </a:solidFill>
                <a:latin typeface="Arial" charset="0"/>
              </a:rPr>
              <a:t>third generation </a:t>
            </a:r>
            <a:r>
              <a:rPr lang="en-GB" sz="2200" b="1" dirty="0" smtClean="0">
                <a:solidFill>
                  <a:srgbClr val="993366"/>
                </a:solidFill>
                <a:latin typeface="Arial" charset="0"/>
              </a:rPr>
              <a:t>light-source</a:t>
            </a:r>
            <a:endParaRPr lang="tr-TR" sz="2200" b="1" dirty="0">
              <a:solidFill>
                <a:srgbClr val="993366"/>
              </a:solidFill>
              <a:latin typeface="Arial" charset="0"/>
            </a:endParaRPr>
          </a:p>
        </p:txBody>
      </p:sp>
      <p:sp>
        <p:nvSpPr>
          <p:cNvPr id="4112" name="Rectangle 16"/>
          <p:cNvSpPr>
            <a:spLocks noChangeArrowheads="1"/>
          </p:cNvSpPr>
          <p:nvPr/>
        </p:nvSpPr>
        <p:spPr bwMode="auto">
          <a:xfrm>
            <a:off x="4211960" y="2636912"/>
            <a:ext cx="4446265"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000" b="1" i="1" dirty="0">
                <a:solidFill>
                  <a:srgbClr val="FF0000"/>
                </a:solidFill>
                <a:effectLst>
                  <a:outerShdw blurRad="38100" dist="38100" dir="2700000" algn="tl">
                    <a:srgbClr val="C0C0C0"/>
                  </a:outerShdw>
                </a:effectLst>
                <a:latin typeface="Arial" charset="0"/>
              </a:rPr>
              <a:t>Observers:</a:t>
            </a:r>
            <a:r>
              <a:rPr lang="en-US" sz="2200" b="1" i="1" dirty="0">
                <a:solidFill>
                  <a:srgbClr val="FF0000"/>
                </a:solidFill>
                <a:latin typeface="Arial" charset="0"/>
              </a:rPr>
              <a:t> </a:t>
            </a:r>
            <a:r>
              <a:rPr lang="en-US" dirty="0" smtClean="0">
                <a:solidFill>
                  <a:srgbClr val="000000"/>
                </a:solidFill>
                <a:latin typeface="Arial" charset="0"/>
              </a:rPr>
              <a:t>EU, France</a:t>
            </a:r>
            <a:r>
              <a:rPr lang="en-US" dirty="0">
                <a:solidFill>
                  <a:srgbClr val="000000"/>
                </a:solidFill>
                <a:latin typeface="Arial" charset="0"/>
              </a:rPr>
              <a:t>, Germany, Greece, Italy, Japan, Kuwait, </a:t>
            </a:r>
            <a:r>
              <a:rPr lang="en-US" dirty="0" smtClean="0">
                <a:solidFill>
                  <a:srgbClr val="000000"/>
                </a:solidFill>
                <a:latin typeface="Arial" charset="0"/>
              </a:rPr>
              <a:t>Portugal, Russian </a:t>
            </a:r>
            <a:r>
              <a:rPr lang="en-US" dirty="0">
                <a:solidFill>
                  <a:srgbClr val="000000"/>
                </a:solidFill>
                <a:latin typeface="Arial" charset="0"/>
              </a:rPr>
              <a:t>Federation, Sweden, </a:t>
            </a:r>
            <a:r>
              <a:rPr lang="en-US" dirty="0" smtClean="0">
                <a:solidFill>
                  <a:srgbClr val="000000"/>
                </a:solidFill>
                <a:latin typeface="Arial" charset="0"/>
              </a:rPr>
              <a:t>Switzerland, UK</a:t>
            </a:r>
            <a:r>
              <a:rPr lang="en-US" dirty="0">
                <a:solidFill>
                  <a:srgbClr val="000000"/>
                </a:solidFill>
                <a:latin typeface="Arial" charset="0"/>
              </a:rPr>
              <a:t>, USA </a:t>
            </a:r>
          </a:p>
        </p:txBody>
      </p:sp>
      <p:sp>
        <p:nvSpPr>
          <p:cNvPr id="2" name="TextBox 1"/>
          <p:cNvSpPr txBox="1"/>
          <p:nvPr/>
        </p:nvSpPr>
        <p:spPr>
          <a:xfrm>
            <a:off x="413767" y="5661248"/>
            <a:ext cx="8406705" cy="1077218"/>
          </a:xfrm>
          <a:prstGeom prst="rect">
            <a:avLst/>
          </a:prstGeom>
          <a:noFill/>
        </p:spPr>
        <p:txBody>
          <a:bodyPr wrap="square" rtlCol="0">
            <a:spAutoFit/>
          </a:bodyPr>
          <a:lstStyle/>
          <a:p>
            <a:pPr fontAlgn="base">
              <a:spcBef>
                <a:spcPct val="0"/>
              </a:spcBef>
              <a:spcAft>
                <a:spcPct val="0"/>
              </a:spcAft>
            </a:pPr>
            <a:r>
              <a:rPr lang="en-GB" b="1" dirty="0">
                <a:solidFill>
                  <a:srgbClr val="7030A0"/>
                </a:solidFill>
                <a:latin typeface="Arial" charset="0"/>
              </a:rPr>
              <a:t>UNESCO</a:t>
            </a:r>
            <a:r>
              <a:rPr lang="en-GB" b="1" dirty="0" smtClean="0">
                <a:solidFill>
                  <a:srgbClr val="7030A0"/>
                </a:solidFill>
                <a:latin typeface="Arial" charset="0"/>
              </a:rPr>
              <a:t> Executive Board </a:t>
            </a:r>
            <a:r>
              <a:rPr lang="en-GB" dirty="0" smtClean="0">
                <a:solidFill>
                  <a:srgbClr val="7030A0"/>
                </a:solidFill>
                <a:latin typeface="Arial" charset="0"/>
              </a:rPr>
              <a:t>(2002) described SESAME as </a:t>
            </a:r>
            <a:r>
              <a:rPr lang="en-GB" i="1" dirty="0" smtClean="0">
                <a:solidFill>
                  <a:srgbClr val="7030A0"/>
                </a:solidFill>
                <a:latin typeface="Arial" charset="0"/>
              </a:rPr>
              <a:t>“a quintessential UNESCO project combining capacity building with vital peace-building through science” and “a model project for other regions”</a:t>
            </a:r>
          </a:p>
          <a:p>
            <a:pPr fontAlgn="base">
              <a:spcBef>
                <a:spcPct val="0"/>
              </a:spcBef>
              <a:spcAft>
                <a:spcPct val="0"/>
              </a:spcAft>
            </a:pPr>
            <a:endParaRPr lang="en-GB" sz="1000" b="1" dirty="0">
              <a:solidFill>
                <a:srgbClr val="000000"/>
              </a:solidFill>
              <a:latin typeface="Arial" charset="0"/>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6338" y="1124744"/>
            <a:ext cx="3661606" cy="259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6772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Voss"/>
          <p:cNvPicPr>
            <a:picLocks noChangeAspect="1" noChangeArrowheads="1"/>
          </p:cNvPicPr>
          <p:nvPr/>
        </p:nvPicPr>
        <p:blipFill>
          <a:blip r:embed="rId3" cstate="print"/>
          <a:srcRect/>
          <a:stretch>
            <a:fillRect/>
          </a:stretch>
        </p:blipFill>
        <p:spPr bwMode="auto">
          <a:xfrm>
            <a:off x="228600" y="152400"/>
            <a:ext cx="3924300" cy="5638800"/>
          </a:xfrm>
          <a:prstGeom prst="rect">
            <a:avLst/>
          </a:prstGeom>
          <a:noFill/>
          <a:ln w="9525">
            <a:noFill/>
            <a:miter lim="800000"/>
            <a:headEnd/>
            <a:tailEnd/>
          </a:ln>
        </p:spPr>
      </p:pic>
      <p:pic>
        <p:nvPicPr>
          <p:cNvPr id="108547" name="Picture 3" descr="passage1"/>
          <p:cNvPicPr>
            <a:picLocks noChangeAspect="1" noChangeArrowheads="1"/>
          </p:cNvPicPr>
          <p:nvPr/>
        </p:nvPicPr>
        <p:blipFill>
          <a:blip r:embed="rId4" cstate="print"/>
          <a:srcRect/>
          <a:stretch>
            <a:fillRect/>
          </a:stretch>
        </p:blipFill>
        <p:spPr bwMode="auto">
          <a:xfrm>
            <a:off x="4191000" y="228600"/>
            <a:ext cx="4724400" cy="2917825"/>
          </a:xfrm>
          <a:prstGeom prst="rect">
            <a:avLst/>
          </a:prstGeom>
          <a:noFill/>
          <a:ln w="9525">
            <a:noFill/>
            <a:miter lim="800000"/>
            <a:headEnd/>
            <a:tailEnd/>
          </a:ln>
        </p:spPr>
      </p:pic>
      <p:sp>
        <p:nvSpPr>
          <p:cNvPr id="108548" name="Text Box 4"/>
          <p:cNvSpPr txBox="1">
            <a:spLocks noChangeArrowheads="1"/>
          </p:cNvSpPr>
          <p:nvPr/>
        </p:nvSpPr>
        <p:spPr bwMode="auto">
          <a:xfrm>
            <a:off x="4191000" y="3657600"/>
            <a:ext cx="4800600" cy="1569660"/>
          </a:xfrm>
          <a:prstGeom prst="rect">
            <a:avLst/>
          </a:prstGeom>
          <a:noFill/>
          <a:ln w="9525">
            <a:noFill/>
            <a:miter lim="800000"/>
            <a:headEnd/>
            <a:tailEnd/>
          </a:ln>
        </p:spPr>
        <p:txBody>
          <a:bodyPr wrap="square">
            <a:spAutoFit/>
          </a:bodyPr>
          <a:lstStyle/>
          <a:p>
            <a:pPr defTabSz="457200">
              <a:spcBef>
                <a:spcPct val="50000"/>
              </a:spcBef>
            </a:pPr>
            <a:r>
              <a:rPr lang="en-US" sz="2400" dirty="0">
                <a:solidFill>
                  <a:prstClr val="black"/>
                </a:solidFill>
                <a:latin typeface="Times New Roman" pitchFamily="18" charset="0"/>
              </a:rPr>
              <a:t>Gus Voss </a:t>
            </a:r>
            <a:r>
              <a:rPr lang="en-US" sz="2400" dirty="0" smtClean="0">
                <a:solidFill>
                  <a:prstClr val="black"/>
                </a:solidFill>
                <a:latin typeface="Times New Roman" pitchFamily="18" charset="0"/>
              </a:rPr>
              <a:t>(1929-2013) </a:t>
            </a:r>
            <a:r>
              <a:rPr lang="en-US" sz="2400" dirty="0">
                <a:solidFill>
                  <a:prstClr val="black"/>
                </a:solidFill>
                <a:latin typeface="Times New Roman" pitchFamily="18" charset="0"/>
              </a:rPr>
              <a:t>watching the boat leave Hamburg harbor on its way to Aqaba, Jordan with BESSY I on board; June 7, 2002</a:t>
            </a:r>
          </a:p>
        </p:txBody>
      </p:sp>
    </p:spTree>
    <p:extLst>
      <p:ext uri="{BB962C8B-B14F-4D97-AF65-F5344CB8AC3E}">
        <p14:creationId xmlns:p14="http://schemas.microsoft.com/office/powerpoint/2010/main" val="241372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04800" y="5410200"/>
            <a:ext cx="7848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000" b="1">
                <a:solidFill>
                  <a:schemeClr val="tx1"/>
                </a:solidFill>
                <a:latin typeface="Arial" charset="0"/>
              </a:defRPr>
            </a:lvl1pPr>
            <a:lvl2pPr marL="742950" indent="-285750" eaLnBrk="0" hangingPunct="0">
              <a:defRPr sz="1000" b="1">
                <a:solidFill>
                  <a:schemeClr val="tx1"/>
                </a:solidFill>
                <a:latin typeface="Arial" charset="0"/>
              </a:defRPr>
            </a:lvl2pPr>
            <a:lvl3pPr marL="1143000" indent="-228600" eaLnBrk="0" hangingPunct="0">
              <a:defRPr sz="1000" b="1">
                <a:solidFill>
                  <a:schemeClr val="tx1"/>
                </a:solidFill>
                <a:latin typeface="Arial" charset="0"/>
              </a:defRPr>
            </a:lvl3pPr>
            <a:lvl4pPr marL="1600200" indent="-228600" eaLnBrk="0" hangingPunct="0">
              <a:defRPr sz="1000" b="1">
                <a:solidFill>
                  <a:schemeClr val="tx1"/>
                </a:solidFill>
                <a:latin typeface="Arial" charset="0"/>
              </a:defRPr>
            </a:lvl4pPr>
            <a:lvl5pPr marL="2057400" indent="-228600" eaLnBrk="0" hangingPunct="0">
              <a:defRPr sz="1000" b="1">
                <a:solidFill>
                  <a:schemeClr val="tx1"/>
                </a:solidFill>
                <a:latin typeface="Arial" charset="0"/>
              </a:defRPr>
            </a:lvl5pPr>
            <a:lvl6pPr marL="2514600" indent="-228600" eaLnBrk="0" fontAlgn="base" hangingPunct="0">
              <a:spcBef>
                <a:spcPct val="0"/>
              </a:spcBef>
              <a:spcAft>
                <a:spcPct val="0"/>
              </a:spcAft>
              <a:defRPr sz="1000" b="1">
                <a:solidFill>
                  <a:schemeClr val="tx1"/>
                </a:solidFill>
                <a:latin typeface="Arial" charset="0"/>
              </a:defRPr>
            </a:lvl6pPr>
            <a:lvl7pPr marL="2971800" indent="-228600" eaLnBrk="0" fontAlgn="base" hangingPunct="0">
              <a:spcBef>
                <a:spcPct val="0"/>
              </a:spcBef>
              <a:spcAft>
                <a:spcPct val="0"/>
              </a:spcAft>
              <a:defRPr sz="1000" b="1">
                <a:solidFill>
                  <a:schemeClr val="tx1"/>
                </a:solidFill>
                <a:latin typeface="Arial" charset="0"/>
              </a:defRPr>
            </a:lvl7pPr>
            <a:lvl8pPr marL="3429000" indent="-228600" eaLnBrk="0" fontAlgn="base" hangingPunct="0">
              <a:spcBef>
                <a:spcPct val="0"/>
              </a:spcBef>
              <a:spcAft>
                <a:spcPct val="0"/>
              </a:spcAft>
              <a:defRPr sz="1000" b="1">
                <a:solidFill>
                  <a:schemeClr val="tx1"/>
                </a:solidFill>
                <a:latin typeface="Arial" charset="0"/>
              </a:defRPr>
            </a:lvl8pPr>
            <a:lvl9pPr marL="3886200" indent="-228600" eaLnBrk="0" fontAlgn="base" hangingPunct="0">
              <a:spcBef>
                <a:spcPct val="0"/>
              </a:spcBef>
              <a:spcAft>
                <a:spcPct val="0"/>
              </a:spcAft>
              <a:defRPr sz="1000" b="1">
                <a:solidFill>
                  <a:schemeClr val="tx1"/>
                </a:solidFill>
                <a:latin typeface="Arial" charset="0"/>
              </a:defRPr>
            </a:lvl9pPr>
          </a:lstStyle>
          <a:p>
            <a:pPr algn="ctr" eaLnBrk="1" fontAlgn="base" hangingPunct="1">
              <a:spcBef>
                <a:spcPct val="50000"/>
              </a:spcBef>
              <a:spcAft>
                <a:spcPct val="0"/>
              </a:spcAft>
            </a:pPr>
            <a:r>
              <a:rPr lang="en-US" sz="3200" dirty="0">
                <a:solidFill>
                  <a:srgbClr val="000000"/>
                </a:solidFill>
              </a:rPr>
              <a:t>SESAME location in </a:t>
            </a:r>
            <a:r>
              <a:rPr lang="en-US" sz="3200" dirty="0" err="1">
                <a:solidFill>
                  <a:srgbClr val="000000"/>
                </a:solidFill>
              </a:rPr>
              <a:t>Allaan</a:t>
            </a:r>
            <a:r>
              <a:rPr lang="en-US" sz="3200" dirty="0">
                <a:solidFill>
                  <a:srgbClr val="000000"/>
                </a:solidFill>
              </a:rPr>
              <a:t>, Jordan</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7630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0058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152400"/>
            <a:ext cx="8458200" cy="1066800"/>
            <a:chOff x="192" y="96"/>
            <a:chExt cx="5328" cy="672"/>
          </a:xfrm>
        </p:grpSpPr>
        <p:sp>
          <p:nvSpPr>
            <p:cNvPr id="4103" name="Text Box 3"/>
            <p:cNvSpPr txBox="1">
              <a:spLocks noChangeArrowheads="1"/>
            </p:cNvSpPr>
            <p:nvPr/>
          </p:nvSpPr>
          <p:spPr bwMode="auto">
            <a:xfrm>
              <a:off x="2592" y="96"/>
              <a:ext cx="2679" cy="576"/>
            </a:xfrm>
            <a:prstGeom prst="rect">
              <a:avLst/>
            </a:prstGeom>
            <a:solidFill>
              <a:srgbClr val="FFFFFF"/>
            </a:solidFill>
            <a:ln w="19050">
              <a:solidFill>
                <a:srgbClr val="FFCC00"/>
              </a:solidFill>
              <a:miter lim="800000"/>
              <a:headEnd/>
              <a:tailEnd/>
            </a:ln>
          </p:spPr>
          <p:txBody>
            <a:bodyPr/>
            <a:lstStyle/>
            <a:p>
              <a:r>
                <a:rPr lang="de-DE" sz="1400" b="1" i="1"/>
                <a:t>   </a:t>
              </a:r>
              <a:r>
                <a:rPr lang="en-GB" sz="1400" b="1" i="1">
                  <a:solidFill>
                    <a:srgbClr val="FF0000"/>
                  </a:solidFill>
                </a:rPr>
                <a:t>S</a:t>
              </a:r>
              <a:r>
                <a:rPr lang="en-GB" sz="1400" b="1" i="1"/>
                <a:t>ynchrotron-Light for </a:t>
              </a:r>
              <a:r>
                <a:rPr lang="en-GB" sz="1400" b="1" i="1">
                  <a:solidFill>
                    <a:srgbClr val="FF0000"/>
                  </a:solidFill>
                </a:rPr>
                <a:t>E</a:t>
              </a:r>
              <a:r>
                <a:rPr lang="en-GB" sz="1400" b="1" i="1"/>
                <a:t>xperimental </a:t>
              </a:r>
              <a:r>
                <a:rPr lang="en-GB" sz="1400" b="1" i="1">
                  <a:solidFill>
                    <a:srgbClr val="FF0000"/>
                  </a:solidFill>
                </a:rPr>
                <a:t>S</a:t>
              </a:r>
              <a:r>
                <a:rPr lang="en-GB" sz="1400" b="1" i="1"/>
                <a:t>cience</a:t>
              </a:r>
            </a:p>
            <a:p>
              <a:r>
                <a:rPr lang="en-GB" sz="1400" b="1" i="1"/>
                <a:t>                                   and</a:t>
              </a:r>
            </a:p>
            <a:p>
              <a:r>
                <a:rPr lang="en-GB" sz="1400" b="1" i="1"/>
                <a:t>        </a:t>
              </a:r>
              <a:r>
                <a:rPr lang="de-DE" sz="1400" b="1" i="1"/>
                <a:t>        </a:t>
              </a:r>
              <a:r>
                <a:rPr lang="en-GB" sz="1400" b="1" i="1">
                  <a:solidFill>
                    <a:srgbClr val="FF0000"/>
                  </a:solidFill>
                </a:rPr>
                <a:t>A</a:t>
              </a:r>
              <a:r>
                <a:rPr lang="en-GB" sz="1400" b="1" i="1"/>
                <a:t>pplications in the </a:t>
              </a:r>
              <a:r>
                <a:rPr lang="en-GB" sz="1400" b="1" i="1">
                  <a:solidFill>
                    <a:srgbClr val="FF0000"/>
                  </a:solidFill>
                </a:rPr>
                <a:t>M</a:t>
              </a:r>
              <a:r>
                <a:rPr lang="en-GB" sz="1400" b="1" i="1"/>
                <a:t>iddle </a:t>
              </a:r>
              <a:r>
                <a:rPr lang="en-GB" sz="1400" b="1" i="1">
                  <a:solidFill>
                    <a:srgbClr val="FF0000"/>
                  </a:solidFill>
                </a:rPr>
                <a:t>E</a:t>
              </a:r>
              <a:r>
                <a:rPr lang="en-GB" sz="1400" b="1" i="1"/>
                <a:t>ast</a:t>
              </a:r>
            </a:p>
          </p:txBody>
        </p:sp>
        <p:sp>
          <p:nvSpPr>
            <p:cNvPr id="4104" name="Text Box 4"/>
            <p:cNvSpPr txBox="1">
              <a:spLocks noChangeArrowheads="1"/>
            </p:cNvSpPr>
            <p:nvPr/>
          </p:nvSpPr>
          <p:spPr bwMode="auto">
            <a:xfrm>
              <a:off x="576" y="96"/>
              <a:ext cx="1248" cy="576"/>
            </a:xfrm>
            <a:prstGeom prst="rect">
              <a:avLst/>
            </a:prstGeom>
            <a:solidFill>
              <a:srgbClr val="FFFFFF"/>
            </a:solidFill>
            <a:ln w="19050">
              <a:solidFill>
                <a:srgbClr val="FFCC00"/>
              </a:solidFill>
              <a:miter lim="800000"/>
              <a:headEnd/>
              <a:tailEnd/>
            </a:ln>
          </p:spPr>
          <p:txBody>
            <a:bodyPr/>
            <a:lstStyle/>
            <a:p>
              <a:endParaRPr lang="de-DE" sz="1200">
                <a:latin typeface="Times New Roman" pitchFamily="18" charset="0"/>
              </a:endParaRPr>
            </a:p>
          </p:txBody>
        </p:sp>
        <p:graphicFrame>
          <p:nvGraphicFramePr>
            <p:cNvPr id="4098" name="Object 5"/>
            <p:cNvGraphicFramePr>
              <a:graphicFrameLocks noChangeAspect="1"/>
            </p:cNvGraphicFramePr>
            <p:nvPr/>
          </p:nvGraphicFramePr>
          <p:xfrm>
            <a:off x="576" y="96"/>
            <a:ext cx="1178" cy="571"/>
          </p:xfrm>
          <a:graphic>
            <a:graphicData uri="http://schemas.openxmlformats.org/presentationml/2006/ole">
              <mc:AlternateContent xmlns:mc="http://schemas.openxmlformats.org/markup-compatibility/2006">
                <mc:Choice xmlns:v="urn:schemas-microsoft-com:vml" Requires="v">
                  <p:oleObj spid="_x0000_s5177" name="Arbeitsblatt" r:id="rId5" imgW="1848307" imgH="895807" progId="Excel.Sheet.8">
                    <p:embed/>
                  </p:oleObj>
                </mc:Choice>
                <mc:Fallback>
                  <p:oleObj name="Arbeitsblatt" r:id="rId5" imgW="1848307" imgH="895807" progId="Excel.Shee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 y="96"/>
                          <a:ext cx="1178" cy="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5" name="Line 6"/>
            <p:cNvSpPr>
              <a:spLocks noChangeShapeType="1"/>
            </p:cNvSpPr>
            <p:nvPr/>
          </p:nvSpPr>
          <p:spPr bwMode="auto">
            <a:xfrm>
              <a:off x="192" y="768"/>
              <a:ext cx="5328" cy="0"/>
            </a:xfrm>
            <a:prstGeom prst="line">
              <a:avLst/>
            </a:prstGeom>
            <a:noFill/>
            <a:ln w="31750">
              <a:solidFill>
                <a:srgbClr val="FF6600"/>
              </a:solidFill>
              <a:round/>
              <a:headEnd/>
              <a:tailEnd/>
            </a:ln>
          </p:spPr>
          <p:txBody>
            <a:bodyPr/>
            <a:lstStyle/>
            <a:p>
              <a:endParaRPr lang="en-US"/>
            </a:p>
          </p:txBody>
        </p:sp>
      </p:grpSp>
      <p:pic>
        <p:nvPicPr>
          <p:cNvPr id="4100" name="Picture 7" descr="R"/>
          <p:cNvPicPr>
            <a:picLocks noChangeAspect="1" noChangeArrowheads="1"/>
          </p:cNvPicPr>
          <p:nvPr/>
        </p:nvPicPr>
        <p:blipFill>
          <a:blip r:embed="rId7" cstate="print"/>
          <a:srcRect/>
          <a:stretch>
            <a:fillRect/>
          </a:stretch>
        </p:blipFill>
        <p:spPr bwMode="auto">
          <a:xfrm>
            <a:off x="152400" y="1447800"/>
            <a:ext cx="6705600" cy="4918075"/>
          </a:xfrm>
          <a:prstGeom prst="rect">
            <a:avLst/>
          </a:prstGeom>
          <a:noFill/>
          <a:ln w="9525">
            <a:noFill/>
            <a:miter lim="800000"/>
            <a:headEnd/>
            <a:tailEnd/>
          </a:ln>
        </p:spPr>
      </p:pic>
      <p:sp>
        <p:nvSpPr>
          <p:cNvPr id="4101" name="Text Box 8"/>
          <p:cNvSpPr txBox="1">
            <a:spLocks noChangeArrowheads="1"/>
          </p:cNvSpPr>
          <p:nvPr/>
        </p:nvSpPr>
        <p:spPr bwMode="auto">
          <a:xfrm>
            <a:off x="6248400" y="1600200"/>
            <a:ext cx="2667000" cy="1938338"/>
          </a:xfrm>
          <a:prstGeom prst="rect">
            <a:avLst/>
          </a:prstGeom>
          <a:noFill/>
          <a:ln w="9525">
            <a:noFill/>
            <a:miter lim="800000"/>
            <a:headEnd/>
            <a:tailEnd/>
          </a:ln>
        </p:spPr>
        <p:txBody>
          <a:bodyPr>
            <a:spAutoFit/>
          </a:bodyPr>
          <a:lstStyle/>
          <a:p>
            <a:pPr eaLnBrk="1" hangingPunct="1">
              <a:spcBef>
                <a:spcPct val="50000"/>
              </a:spcBef>
            </a:pPr>
            <a:r>
              <a:rPr lang="en-US" sz="2400">
                <a:latin typeface="Times New Roman" pitchFamily="18" charset="0"/>
              </a:rPr>
              <a:t>Bahrain, Cyprus, Egypt, Iran, Israel, Jordan, Pakistan, Palestinian Authority, Turkey</a:t>
            </a:r>
          </a:p>
        </p:txBody>
      </p:sp>
      <p:sp>
        <p:nvSpPr>
          <p:cNvPr id="4102" name="Text Box 9"/>
          <p:cNvSpPr txBox="1">
            <a:spLocks noChangeArrowheads="1"/>
          </p:cNvSpPr>
          <p:nvPr/>
        </p:nvSpPr>
        <p:spPr bwMode="auto">
          <a:xfrm>
            <a:off x="5181600" y="6248400"/>
            <a:ext cx="3657600" cy="457200"/>
          </a:xfrm>
          <a:prstGeom prst="rect">
            <a:avLst/>
          </a:prstGeom>
          <a:noFill/>
          <a:ln w="9525">
            <a:noFill/>
            <a:miter lim="800000"/>
            <a:headEnd/>
            <a:tailEnd/>
          </a:ln>
        </p:spPr>
        <p:txBody>
          <a:bodyPr>
            <a:spAutoFit/>
          </a:bodyPr>
          <a:lstStyle/>
          <a:p>
            <a:pPr eaLnBrk="1" hangingPunct="1">
              <a:spcBef>
                <a:spcPct val="50000"/>
              </a:spcBef>
            </a:pPr>
            <a:r>
              <a:rPr lang="en-US" sz="2400" b="1" i="1">
                <a:solidFill>
                  <a:srgbClr val="FF0000"/>
                </a:solidFill>
              </a:rPr>
              <a:t>www.sesame.org.jo</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3" cstate="print"/>
          <a:srcRect/>
          <a:stretch>
            <a:fillRect/>
          </a:stretch>
        </p:blipFill>
        <p:spPr bwMode="auto">
          <a:xfrm>
            <a:off x="457200" y="304800"/>
            <a:ext cx="8255000" cy="6191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Grp="1" noChangeAspect="1" noChangeArrowheads="1"/>
          </p:cNvPicPr>
          <p:nvPr>
            <p:ph type="body" idx="1"/>
          </p:nvPr>
        </p:nvPicPr>
        <p:blipFill>
          <a:blip r:embed="rId3" cstate="print"/>
          <a:srcRect b="16016"/>
          <a:stretch>
            <a:fillRect/>
          </a:stretch>
        </p:blipFill>
        <p:spPr bwMode="auto">
          <a:xfrm>
            <a:off x="228600" y="228600"/>
            <a:ext cx="8686800" cy="4784725"/>
          </a:xfrm>
          <a:noFill/>
          <a:ln>
            <a:miter lim="800000"/>
            <a:headEnd/>
            <a:tailEnd/>
          </a:ln>
        </p:spPr>
      </p:pic>
      <p:sp>
        <p:nvSpPr>
          <p:cNvPr id="274435" name="Text Box 3"/>
          <p:cNvSpPr txBox="1">
            <a:spLocks noChangeArrowheads="1"/>
          </p:cNvSpPr>
          <p:nvPr/>
        </p:nvSpPr>
        <p:spPr bwMode="auto">
          <a:xfrm>
            <a:off x="381000" y="5394325"/>
            <a:ext cx="8534400" cy="1006475"/>
          </a:xfrm>
          <a:prstGeom prst="rect">
            <a:avLst/>
          </a:prstGeom>
          <a:noFill/>
          <a:ln w="9525">
            <a:noFill/>
            <a:miter lim="800000"/>
            <a:headEnd/>
            <a:tailEnd/>
          </a:ln>
        </p:spPr>
        <p:txBody>
          <a:bodyPr>
            <a:spAutoFit/>
          </a:bodyPr>
          <a:lstStyle/>
          <a:p>
            <a:pPr algn="ctr" eaLnBrk="1" hangingPunct="1"/>
            <a:r>
              <a:rPr lang="en-US" b="1" i="1">
                <a:solidFill>
                  <a:srgbClr val="000000"/>
                </a:solidFill>
              </a:rPr>
              <a:t>Nobel Laureates visit SESAME site in June, 2008</a:t>
            </a:r>
            <a:r>
              <a:rPr lang="en-US" b="1">
                <a:solidFill>
                  <a:srgbClr val="000000"/>
                </a:solidFill>
              </a:rPr>
              <a:t> </a:t>
            </a:r>
          </a:p>
          <a:p>
            <a:pPr algn="ctr" eaLnBrk="1" hangingPunct="1"/>
            <a:r>
              <a:rPr lang="en-US" b="1">
                <a:solidFill>
                  <a:srgbClr val="000000"/>
                </a:solidFill>
              </a:rPr>
              <a:t>45 Laureates endorse SESAME “as a beacon, demonstrating how shared scientific initiatives can help light the way towards peace”.</a:t>
            </a:r>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cstate="print"/>
          <a:srcRect b="7921"/>
          <a:stretch>
            <a:fillRect/>
          </a:stretch>
        </p:blipFill>
        <p:spPr bwMode="auto">
          <a:xfrm>
            <a:off x="762000" y="19050"/>
            <a:ext cx="7696200" cy="5314950"/>
          </a:xfrm>
          <a:prstGeom prst="rect">
            <a:avLst/>
          </a:prstGeom>
          <a:noFill/>
          <a:ln w="9525">
            <a:noFill/>
            <a:miter lim="800000"/>
            <a:headEnd/>
            <a:tailEnd/>
          </a:ln>
        </p:spPr>
      </p:pic>
      <p:sp>
        <p:nvSpPr>
          <p:cNvPr id="277507" name="Text Box 3"/>
          <p:cNvSpPr txBox="1">
            <a:spLocks noChangeArrowheads="1"/>
          </p:cNvSpPr>
          <p:nvPr/>
        </p:nvSpPr>
        <p:spPr bwMode="auto">
          <a:xfrm>
            <a:off x="609600" y="5410200"/>
            <a:ext cx="7924800" cy="1061829"/>
          </a:xfrm>
          <a:prstGeom prst="rect">
            <a:avLst/>
          </a:prstGeom>
          <a:noFill/>
          <a:ln w="9525">
            <a:noFill/>
            <a:miter lim="800000"/>
            <a:headEnd/>
            <a:tailEnd/>
          </a:ln>
        </p:spPr>
        <p:txBody>
          <a:bodyPr>
            <a:spAutoFit/>
          </a:bodyPr>
          <a:lstStyle/>
          <a:p>
            <a:pPr algn="ctr">
              <a:spcBef>
                <a:spcPct val="50000"/>
              </a:spcBef>
            </a:pPr>
            <a:r>
              <a:rPr lang="en-US" dirty="0">
                <a:solidFill>
                  <a:srgbClr val="000000"/>
                </a:solidFill>
              </a:rPr>
              <a:t>BESSY I 0.8 GeV Booster Synchrotron set up in SESAME building for “soft” inauguration on November 3, 2008</a:t>
            </a:r>
          </a:p>
          <a:p>
            <a:pPr algn="ctr">
              <a:spcBef>
                <a:spcPct val="50000"/>
              </a:spcBef>
            </a:pPr>
            <a:r>
              <a:rPr lang="en-US" dirty="0">
                <a:solidFill>
                  <a:srgbClr val="000000"/>
                </a:solidFill>
              </a:rPr>
              <a:t>Mayor of </a:t>
            </a:r>
            <a:r>
              <a:rPr lang="en-US" dirty="0" smtClean="0">
                <a:solidFill>
                  <a:srgbClr val="000000"/>
                </a:solidFill>
              </a:rPr>
              <a:t>Salt City in Jordan, </a:t>
            </a:r>
            <a:r>
              <a:rPr lang="en-US" dirty="0">
                <a:solidFill>
                  <a:srgbClr val="000000"/>
                </a:solidFill>
              </a:rPr>
              <a:t>Mr. </a:t>
            </a:r>
            <a:r>
              <a:rPr lang="en-US" dirty="0" err="1">
                <a:solidFill>
                  <a:srgbClr val="000000"/>
                </a:solidFill>
              </a:rPr>
              <a:t>Salameh</a:t>
            </a:r>
            <a:r>
              <a:rPr lang="en-US" dirty="0">
                <a:solidFill>
                  <a:srgbClr val="000000"/>
                </a:solidFill>
              </a:rPr>
              <a:t>, and Herman Winick</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C:\Users\winick.SLAC\Desktop\Sesame Roof Collapse Photos\IMG-20131214-WA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440055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457200"/>
            <a:ext cx="3581400" cy="5539978"/>
          </a:xfrm>
          <a:prstGeom prst="rect">
            <a:avLst/>
          </a:prstGeom>
          <a:noFill/>
        </p:spPr>
        <p:txBody>
          <a:bodyPr wrap="square" rtlCol="0">
            <a:spAutoFit/>
          </a:bodyPr>
          <a:lstStyle/>
          <a:p>
            <a:pPr algn="ctr"/>
            <a:r>
              <a:rPr lang="en-US" b="1" i="1" dirty="0" smtClean="0">
                <a:solidFill>
                  <a:srgbClr val="FF0000"/>
                </a:solidFill>
              </a:rPr>
              <a:t>ROOF COLLAPSE IN SNOWSTORM</a:t>
            </a:r>
          </a:p>
          <a:p>
            <a:endParaRPr lang="en-US" sz="1400" dirty="0"/>
          </a:p>
          <a:p>
            <a:r>
              <a:rPr lang="en-US" sz="1400" dirty="0" smtClean="0"/>
              <a:t>Jordan </a:t>
            </a:r>
            <a:r>
              <a:rPr lang="en-US" sz="1400" dirty="0"/>
              <a:t>was hit by an unusual </a:t>
            </a:r>
            <a:r>
              <a:rPr lang="en-US" sz="1400" dirty="0" smtClean="0"/>
              <a:t> severe </a:t>
            </a:r>
            <a:r>
              <a:rPr lang="en-US" sz="1400" dirty="0"/>
              <a:t>snow storm </a:t>
            </a:r>
            <a:r>
              <a:rPr lang="en-US" sz="1400" dirty="0" smtClean="0"/>
              <a:t>Dec </a:t>
            </a:r>
            <a:r>
              <a:rPr lang="en-US" sz="1400" dirty="0"/>
              <a:t>11 – </a:t>
            </a:r>
            <a:r>
              <a:rPr lang="en-US" sz="1400" dirty="0" smtClean="0"/>
              <a:t>14, 2013. The SESAME </a:t>
            </a:r>
            <a:r>
              <a:rPr lang="en-US" sz="1400" dirty="0"/>
              <a:t>experimental hall roof </a:t>
            </a:r>
            <a:r>
              <a:rPr lang="en-US" sz="1400" dirty="0" smtClean="0"/>
              <a:t> </a:t>
            </a:r>
            <a:r>
              <a:rPr lang="en-US" sz="1400" dirty="0"/>
              <a:t>caved in due to </a:t>
            </a:r>
            <a:r>
              <a:rPr lang="en-US" sz="1400" dirty="0" smtClean="0"/>
              <a:t>heavy </a:t>
            </a:r>
            <a:r>
              <a:rPr lang="en-US" sz="1400" dirty="0"/>
              <a:t>wind, rainfall and dense </a:t>
            </a:r>
            <a:r>
              <a:rPr lang="en-US" sz="1400" dirty="0" smtClean="0"/>
              <a:t>snow. Allan </a:t>
            </a:r>
            <a:r>
              <a:rPr lang="en-US" sz="1400" dirty="0"/>
              <a:t>is located 680 m above sea level and typically snow falls occur for altitudes above 800 m in Jordan. Allan is characterized by rain fall. The last light snow seen in Allan was in winter 1992. The Jordanian code for buildings requires accounting for snow load of 75 Kg/square meter in such a location. The steel structure designer considered a load of 175 kg/square meter of </a:t>
            </a:r>
            <a:r>
              <a:rPr lang="en-US" sz="1400" dirty="0" smtClean="0"/>
              <a:t>snow.  Due </a:t>
            </a:r>
            <a:r>
              <a:rPr lang="en-US" sz="1400" dirty="0"/>
              <a:t>to the strong westerly winds, a heavy accumulation of snow and hail accumulated on the corrugated metal sandwich panel roof. This resulted </a:t>
            </a:r>
            <a:r>
              <a:rPr lang="en-US" sz="1400" dirty="0" smtClean="0"/>
              <a:t>in </a:t>
            </a:r>
            <a:r>
              <a:rPr lang="en-US" sz="1400" dirty="0"/>
              <a:t>exceptionally heavy load </a:t>
            </a:r>
            <a:r>
              <a:rPr lang="en-US" sz="1400" dirty="0" smtClean="0"/>
              <a:t>and </a:t>
            </a:r>
            <a:r>
              <a:rPr lang="en-US" sz="1400" dirty="0"/>
              <a:t>weak points in the middle of the structure that yielded under pressure. As a result the main truss bent in the middle and rested on the shielding wall, that acted as a support for the truss and metal frame </a:t>
            </a:r>
            <a:r>
              <a:rPr lang="en-US" sz="1400" dirty="0" smtClean="0"/>
              <a:t>structure.  Fortunately</a:t>
            </a:r>
            <a:r>
              <a:rPr lang="en-US" sz="1400" dirty="0"/>
              <a:t>, no one was hurt and no equipment was damaged. </a:t>
            </a:r>
          </a:p>
        </p:txBody>
      </p:sp>
    </p:spTree>
    <p:extLst>
      <p:ext uri="{BB962C8B-B14F-4D97-AF65-F5344CB8AC3E}">
        <p14:creationId xmlns:p14="http://schemas.microsoft.com/office/powerpoint/2010/main" val="19756103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 Box 2"/>
          <p:cNvSpPr txBox="1">
            <a:spLocks noChangeArrowheads="1"/>
          </p:cNvSpPr>
          <p:nvPr/>
        </p:nvSpPr>
        <p:spPr bwMode="auto">
          <a:xfrm>
            <a:off x="0" y="0"/>
            <a:ext cx="8839200" cy="457200"/>
          </a:xfrm>
          <a:prstGeom prst="rect">
            <a:avLst/>
          </a:prstGeom>
          <a:noFill/>
          <a:ln w="9525">
            <a:noFill/>
            <a:miter lim="800000"/>
            <a:headEnd/>
            <a:tailEnd/>
          </a:ln>
        </p:spPr>
        <p:txBody>
          <a:bodyPr>
            <a:spAutoFit/>
          </a:bodyPr>
          <a:lstStyle/>
          <a:p>
            <a:pPr eaLnBrk="1" hangingPunct="1">
              <a:spcBef>
                <a:spcPct val="50000"/>
              </a:spcBef>
            </a:pPr>
            <a:endParaRPr lang="en-GB" sz="2400">
              <a:latin typeface="Times New Roman" pitchFamily="18" charset="0"/>
              <a:cs typeface="Times New Roman" pitchFamily="18" charset="0"/>
            </a:endParaRPr>
          </a:p>
        </p:txBody>
      </p:sp>
      <p:sp>
        <p:nvSpPr>
          <p:cNvPr id="279555" name="Text Box 3"/>
          <p:cNvSpPr txBox="1">
            <a:spLocks noChangeArrowheads="1"/>
          </p:cNvSpPr>
          <p:nvPr/>
        </p:nvSpPr>
        <p:spPr bwMode="auto">
          <a:xfrm>
            <a:off x="900113" y="1125538"/>
            <a:ext cx="2447925" cy="3970337"/>
          </a:xfrm>
          <a:prstGeom prst="rect">
            <a:avLst/>
          </a:prstGeom>
          <a:solidFill>
            <a:srgbClr val="FFFFCC"/>
          </a:solidFill>
          <a:ln w="9525">
            <a:solidFill>
              <a:srgbClr val="009900"/>
            </a:solidFill>
            <a:miter lim="800000"/>
            <a:headEnd/>
            <a:tailEnd/>
          </a:ln>
        </p:spPr>
        <p:txBody>
          <a:bodyPr>
            <a:spAutoFit/>
          </a:bodyPr>
          <a:lstStyle/>
          <a:p>
            <a:pPr marL="228600" indent="-228600" eaLnBrk="1" hangingPunct="1">
              <a:spcBef>
                <a:spcPct val="50000"/>
              </a:spcBef>
              <a:buFontTx/>
              <a:buChar char="•"/>
            </a:pPr>
            <a:r>
              <a:rPr lang="en-GB" sz="1800" b="1">
                <a:cs typeface="Arial" pitchFamily="34" charset="0"/>
              </a:rPr>
              <a:t>BAHRAIN</a:t>
            </a:r>
          </a:p>
          <a:p>
            <a:pPr marL="228600" indent="-228600" eaLnBrk="1" hangingPunct="1">
              <a:spcBef>
                <a:spcPct val="50000"/>
              </a:spcBef>
              <a:buFontTx/>
              <a:buChar char="•"/>
            </a:pPr>
            <a:r>
              <a:rPr lang="en-GB" sz="1800" b="1">
                <a:cs typeface="Arial" pitchFamily="34" charset="0"/>
              </a:rPr>
              <a:t>Cyprus	</a:t>
            </a:r>
          </a:p>
          <a:p>
            <a:pPr marL="228600" indent="-228600" eaLnBrk="1" hangingPunct="1">
              <a:spcBef>
                <a:spcPct val="50000"/>
              </a:spcBef>
              <a:buFontTx/>
              <a:buChar char="•"/>
            </a:pPr>
            <a:r>
              <a:rPr lang="en-GB" sz="1800" b="1">
                <a:cs typeface="Arial" pitchFamily="34" charset="0"/>
              </a:rPr>
              <a:t>EGYPT</a:t>
            </a:r>
          </a:p>
          <a:p>
            <a:pPr marL="228600" indent="-228600" eaLnBrk="1" hangingPunct="1">
              <a:spcBef>
                <a:spcPct val="50000"/>
              </a:spcBef>
              <a:buFontTx/>
              <a:buChar char="•"/>
            </a:pPr>
            <a:r>
              <a:rPr lang="en-GB" sz="1800" b="1">
                <a:cs typeface="Arial" pitchFamily="34" charset="0"/>
              </a:rPr>
              <a:t>Iran </a:t>
            </a:r>
            <a:endParaRPr lang="fr-FR" sz="1800" b="1">
              <a:cs typeface="Arial" pitchFamily="34" charset="0"/>
            </a:endParaRPr>
          </a:p>
          <a:p>
            <a:pPr marL="228600" indent="-228600" eaLnBrk="1" hangingPunct="1">
              <a:spcBef>
                <a:spcPct val="50000"/>
              </a:spcBef>
              <a:buFontTx/>
              <a:buChar char="•"/>
            </a:pPr>
            <a:r>
              <a:rPr lang="en-GB" sz="1800" b="1">
                <a:cs typeface="Arial" pitchFamily="34" charset="0"/>
              </a:rPr>
              <a:t>ISRAEL</a:t>
            </a:r>
          </a:p>
          <a:p>
            <a:pPr marL="228600" indent="-228600" eaLnBrk="1" hangingPunct="1">
              <a:spcBef>
                <a:spcPct val="50000"/>
              </a:spcBef>
              <a:buFontTx/>
              <a:buChar char="•"/>
            </a:pPr>
            <a:r>
              <a:rPr lang="en-GB" sz="1800" b="1">
                <a:cs typeface="Arial" pitchFamily="34" charset="0"/>
              </a:rPr>
              <a:t>JORDAN</a:t>
            </a:r>
          </a:p>
          <a:p>
            <a:pPr marL="228600" indent="-228600" eaLnBrk="1" hangingPunct="1">
              <a:spcBef>
                <a:spcPct val="50000"/>
              </a:spcBef>
              <a:buFontTx/>
              <a:buChar char="•"/>
            </a:pPr>
            <a:r>
              <a:rPr lang="en-GB" sz="1800" b="1">
                <a:cs typeface="Arial" pitchFamily="34" charset="0"/>
              </a:rPr>
              <a:t>PAKISTAN</a:t>
            </a:r>
            <a:endParaRPr lang="fr-FR" sz="1800" b="1">
              <a:cs typeface="Arial" pitchFamily="34" charset="0"/>
            </a:endParaRPr>
          </a:p>
          <a:p>
            <a:pPr marL="228600" indent="-228600" eaLnBrk="1" hangingPunct="1">
              <a:spcBef>
                <a:spcPct val="50000"/>
              </a:spcBef>
              <a:buFontTx/>
              <a:buChar char="•"/>
            </a:pPr>
            <a:r>
              <a:rPr lang="en-GB" sz="1800" b="1">
                <a:cs typeface="Arial" pitchFamily="34" charset="0"/>
              </a:rPr>
              <a:t>PALESTINIAN AUTHORITY</a:t>
            </a:r>
            <a:endParaRPr lang="fr-FR" sz="1800" b="1">
              <a:cs typeface="Arial" pitchFamily="34" charset="0"/>
            </a:endParaRPr>
          </a:p>
          <a:p>
            <a:pPr marL="228600" indent="-228600" eaLnBrk="1" hangingPunct="1">
              <a:spcBef>
                <a:spcPct val="50000"/>
              </a:spcBef>
              <a:buFontTx/>
              <a:buChar char="•"/>
            </a:pPr>
            <a:r>
              <a:rPr lang="en-GB" sz="1800" b="1">
                <a:cs typeface="Arial" pitchFamily="34" charset="0"/>
              </a:rPr>
              <a:t>TURKEY</a:t>
            </a:r>
          </a:p>
        </p:txBody>
      </p:sp>
      <p:sp>
        <p:nvSpPr>
          <p:cNvPr id="279556" name="Text Box 4"/>
          <p:cNvSpPr txBox="1">
            <a:spLocks noChangeArrowheads="1"/>
          </p:cNvSpPr>
          <p:nvPr/>
        </p:nvSpPr>
        <p:spPr bwMode="auto">
          <a:xfrm>
            <a:off x="1331913" y="404813"/>
            <a:ext cx="1633537" cy="528637"/>
          </a:xfrm>
          <a:prstGeom prst="rect">
            <a:avLst/>
          </a:prstGeom>
          <a:solidFill>
            <a:srgbClr val="FFFF99"/>
          </a:solidFill>
          <a:ln w="9525">
            <a:solidFill>
              <a:srgbClr val="009900"/>
            </a:solidFill>
            <a:miter lim="800000"/>
            <a:headEnd/>
            <a:tailEnd/>
          </a:ln>
        </p:spPr>
        <p:txBody>
          <a:bodyPr wrap="none">
            <a:spAutoFit/>
          </a:bodyPr>
          <a:lstStyle/>
          <a:p>
            <a:pPr eaLnBrk="1" hangingPunct="1"/>
            <a:r>
              <a:rPr lang="de-CH" sz="2800" b="1">
                <a:solidFill>
                  <a:srgbClr val="009900"/>
                </a:solidFill>
                <a:latin typeface="Times New Roman" pitchFamily="18" charset="0"/>
              </a:rPr>
              <a:t>Members</a:t>
            </a:r>
            <a:endParaRPr lang="en-US" sz="2800" b="1">
              <a:solidFill>
                <a:srgbClr val="009900"/>
              </a:solidFill>
              <a:latin typeface="Times New Roman" pitchFamily="18" charset="0"/>
            </a:endParaRPr>
          </a:p>
        </p:txBody>
      </p:sp>
      <p:sp>
        <p:nvSpPr>
          <p:cNvPr id="279557" name="Text Box 5"/>
          <p:cNvSpPr txBox="1">
            <a:spLocks noChangeArrowheads="1"/>
          </p:cNvSpPr>
          <p:nvPr/>
        </p:nvSpPr>
        <p:spPr bwMode="auto">
          <a:xfrm>
            <a:off x="3635375" y="1125538"/>
            <a:ext cx="1728788" cy="3786187"/>
          </a:xfrm>
          <a:prstGeom prst="rect">
            <a:avLst/>
          </a:prstGeom>
          <a:solidFill>
            <a:srgbClr val="FFFFCC"/>
          </a:solidFill>
          <a:ln w="9525">
            <a:solidFill>
              <a:schemeClr val="accent2"/>
            </a:solidFill>
            <a:miter lim="800000"/>
            <a:headEnd/>
            <a:tailEnd/>
          </a:ln>
        </p:spPr>
        <p:txBody>
          <a:bodyPr>
            <a:spAutoFit/>
          </a:bodyPr>
          <a:lstStyle/>
          <a:p>
            <a:pPr eaLnBrk="1" hangingPunct="1">
              <a:lnSpc>
                <a:spcPct val="50000"/>
              </a:lnSpc>
              <a:spcBef>
                <a:spcPct val="50000"/>
              </a:spcBef>
            </a:pPr>
            <a:r>
              <a:rPr lang="de-CH" b="1" dirty="0"/>
              <a:t/>
            </a:r>
            <a:br>
              <a:rPr lang="de-CH" b="1" dirty="0"/>
            </a:br>
            <a:r>
              <a:rPr lang="de-CH" b="1" dirty="0" smtClean="0">
                <a:solidFill>
                  <a:srgbClr val="CC0066"/>
                </a:solidFill>
              </a:rPr>
              <a:t>France</a:t>
            </a:r>
          </a:p>
          <a:p>
            <a:pPr eaLnBrk="1" hangingPunct="1">
              <a:lnSpc>
                <a:spcPct val="50000"/>
              </a:lnSpc>
              <a:spcBef>
                <a:spcPct val="50000"/>
              </a:spcBef>
            </a:pPr>
            <a:r>
              <a:rPr lang="de-CH" b="1" dirty="0" smtClean="0">
                <a:solidFill>
                  <a:srgbClr val="CC0066"/>
                </a:solidFill>
              </a:rPr>
              <a:t>EU</a:t>
            </a:r>
            <a:endParaRPr lang="de-CH" b="1" dirty="0">
              <a:solidFill>
                <a:srgbClr val="CC0066"/>
              </a:solidFill>
            </a:endParaRPr>
          </a:p>
          <a:p>
            <a:pPr eaLnBrk="1" hangingPunct="1">
              <a:lnSpc>
                <a:spcPct val="50000"/>
              </a:lnSpc>
              <a:spcBef>
                <a:spcPct val="50000"/>
              </a:spcBef>
            </a:pPr>
            <a:r>
              <a:rPr lang="de-CH" b="1" dirty="0">
                <a:solidFill>
                  <a:srgbClr val="CC0066"/>
                </a:solidFill>
              </a:rPr>
              <a:t>Germany</a:t>
            </a:r>
          </a:p>
          <a:p>
            <a:pPr eaLnBrk="1" hangingPunct="1">
              <a:lnSpc>
                <a:spcPct val="50000"/>
              </a:lnSpc>
              <a:spcBef>
                <a:spcPct val="50000"/>
              </a:spcBef>
            </a:pPr>
            <a:r>
              <a:rPr lang="de-CH" b="1" dirty="0">
                <a:solidFill>
                  <a:srgbClr val="CC0066"/>
                </a:solidFill>
              </a:rPr>
              <a:t>Greece</a:t>
            </a:r>
          </a:p>
          <a:p>
            <a:pPr eaLnBrk="1" hangingPunct="1">
              <a:lnSpc>
                <a:spcPct val="50000"/>
              </a:lnSpc>
              <a:spcBef>
                <a:spcPct val="50000"/>
              </a:spcBef>
            </a:pPr>
            <a:r>
              <a:rPr lang="de-CH" b="1" dirty="0">
                <a:solidFill>
                  <a:srgbClr val="CC0066"/>
                </a:solidFill>
              </a:rPr>
              <a:t>Italy</a:t>
            </a:r>
          </a:p>
          <a:p>
            <a:pPr eaLnBrk="1" hangingPunct="1">
              <a:lnSpc>
                <a:spcPct val="50000"/>
              </a:lnSpc>
              <a:spcBef>
                <a:spcPct val="50000"/>
              </a:spcBef>
            </a:pPr>
            <a:r>
              <a:rPr lang="de-CH" b="1" dirty="0">
                <a:solidFill>
                  <a:srgbClr val="CC0066"/>
                </a:solidFill>
              </a:rPr>
              <a:t>Japan</a:t>
            </a:r>
          </a:p>
          <a:p>
            <a:pPr eaLnBrk="1" hangingPunct="1">
              <a:lnSpc>
                <a:spcPct val="50000"/>
              </a:lnSpc>
              <a:spcBef>
                <a:spcPct val="50000"/>
              </a:spcBef>
            </a:pPr>
            <a:r>
              <a:rPr lang="de-CH" b="1" dirty="0">
                <a:solidFill>
                  <a:srgbClr val="CC0066"/>
                </a:solidFill>
              </a:rPr>
              <a:t>Kuwait</a:t>
            </a:r>
          </a:p>
          <a:p>
            <a:pPr eaLnBrk="1" hangingPunct="1">
              <a:lnSpc>
                <a:spcPct val="50000"/>
              </a:lnSpc>
              <a:spcBef>
                <a:spcPct val="50000"/>
              </a:spcBef>
            </a:pPr>
            <a:r>
              <a:rPr lang="de-CH" b="1" dirty="0">
                <a:solidFill>
                  <a:srgbClr val="CC0066"/>
                </a:solidFill>
              </a:rPr>
              <a:t>Portugal</a:t>
            </a:r>
          </a:p>
          <a:p>
            <a:pPr eaLnBrk="1" hangingPunct="1"/>
            <a:r>
              <a:rPr lang="de-CH" b="1" dirty="0">
                <a:solidFill>
                  <a:srgbClr val="CC0066"/>
                </a:solidFill>
              </a:rPr>
              <a:t>Russia</a:t>
            </a:r>
          </a:p>
          <a:p>
            <a:pPr eaLnBrk="1" hangingPunct="1"/>
            <a:r>
              <a:rPr lang="de-CH" b="1" dirty="0">
                <a:solidFill>
                  <a:srgbClr val="CC0066"/>
                </a:solidFill>
              </a:rPr>
              <a:t>Sweden</a:t>
            </a:r>
          </a:p>
          <a:p>
            <a:pPr eaLnBrk="1" hangingPunct="1"/>
            <a:r>
              <a:rPr lang="de-CH" b="1" dirty="0">
                <a:solidFill>
                  <a:srgbClr val="CC0066"/>
                </a:solidFill>
              </a:rPr>
              <a:t>Switzerland</a:t>
            </a:r>
          </a:p>
          <a:p>
            <a:pPr eaLnBrk="1" hangingPunct="1"/>
            <a:r>
              <a:rPr lang="de-CH" b="1" dirty="0">
                <a:solidFill>
                  <a:srgbClr val="CC0066"/>
                </a:solidFill>
              </a:rPr>
              <a:t>UK</a:t>
            </a:r>
          </a:p>
          <a:p>
            <a:pPr eaLnBrk="1" hangingPunct="1"/>
            <a:r>
              <a:rPr lang="de-CH" b="1" dirty="0">
                <a:solidFill>
                  <a:srgbClr val="CC0066"/>
                </a:solidFill>
              </a:rPr>
              <a:t>USA</a:t>
            </a:r>
          </a:p>
        </p:txBody>
      </p:sp>
      <p:sp>
        <p:nvSpPr>
          <p:cNvPr id="279558" name="Text Box 6"/>
          <p:cNvSpPr txBox="1">
            <a:spLocks noChangeArrowheads="1"/>
          </p:cNvSpPr>
          <p:nvPr/>
        </p:nvSpPr>
        <p:spPr bwMode="auto">
          <a:xfrm>
            <a:off x="3635375" y="404813"/>
            <a:ext cx="1657350" cy="466725"/>
          </a:xfrm>
          <a:prstGeom prst="rect">
            <a:avLst/>
          </a:prstGeom>
          <a:solidFill>
            <a:srgbClr val="FFFF99"/>
          </a:solidFill>
          <a:ln w="9525">
            <a:solidFill>
              <a:schemeClr val="accent2"/>
            </a:solidFill>
            <a:miter lim="800000"/>
            <a:headEnd/>
            <a:tailEnd/>
          </a:ln>
        </p:spPr>
        <p:txBody>
          <a:bodyPr>
            <a:spAutoFit/>
          </a:bodyPr>
          <a:lstStyle/>
          <a:p>
            <a:pPr eaLnBrk="1" hangingPunct="1">
              <a:spcBef>
                <a:spcPct val="50000"/>
              </a:spcBef>
            </a:pPr>
            <a:r>
              <a:rPr lang="de-CH" sz="2400" b="1">
                <a:solidFill>
                  <a:schemeClr val="accent2"/>
                </a:solidFill>
                <a:latin typeface="Times New Roman" pitchFamily="18" charset="0"/>
              </a:rPr>
              <a:t>Observers</a:t>
            </a:r>
            <a:endParaRPr lang="en-US" sz="2400" b="1">
              <a:solidFill>
                <a:schemeClr val="accent2"/>
              </a:solidFill>
              <a:latin typeface="Times New Roman" pitchFamily="18" charset="0"/>
            </a:endParaRPr>
          </a:p>
        </p:txBody>
      </p:sp>
      <p:sp>
        <p:nvSpPr>
          <p:cNvPr id="279559" name="Text Box 7"/>
          <p:cNvSpPr txBox="1">
            <a:spLocks noChangeArrowheads="1"/>
          </p:cNvSpPr>
          <p:nvPr/>
        </p:nvSpPr>
        <p:spPr bwMode="auto">
          <a:xfrm>
            <a:off x="5651500" y="692150"/>
            <a:ext cx="3313113" cy="3293209"/>
          </a:xfrm>
          <a:prstGeom prst="rect">
            <a:avLst/>
          </a:prstGeom>
          <a:solidFill>
            <a:srgbClr val="FFFFCC"/>
          </a:solidFill>
          <a:ln w="9525">
            <a:solidFill>
              <a:schemeClr val="tx2"/>
            </a:solidFill>
            <a:miter lim="800000"/>
            <a:headEnd/>
            <a:tailEnd/>
          </a:ln>
        </p:spPr>
        <p:txBody>
          <a:bodyPr>
            <a:spAutoFit/>
          </a:bodyPr>
          <a:lstStyle/>
          <a:p>
            <a:pPr eaLnBrk="1" hangingPunct="1">
              <a:spcBef>
                <a:spcPct val="50000"/>
              </a:spcBef>
            </a:pPr>
            <a:r>
              <a:rPr lang="en-US" sz="2400" b="1" dirty="0">
                <a:solidFill>
                  <a:schemeClr val="accent2"/>
                </a:solidFill>
                <a:latin typeface="Times New Roman" pitchFamily="18" charset="0"/>
              </a:rPr>
              <a:t>Governing Body</a:t>
            </a:r>
          </a:p>
          <a:p>
            <a:pPr eaLnBrk="1" hangingPunct="1">
              <a:spcBef>
                <a:spcPct val="50000"/>
              </a:spcBef>
            </a:pPr>
            <a:r>
              <a:rPr lang="en-US" sz="3200" b="1" dirty="0" smtClean="0">
                <a:solidFill>
                  <a:schemeClr val="accent2"/>
                </a:solidFill>
                <a:latin typeface="Times New Roman" pitchFamily="18" charset="0"/>
              </a:rPr>
              <a:t>Council is Modelled on CERN Council</a:t>
            </a:r>
            <a:endParaRPr lang="en-US" sz="3200" b="1" dirty="0">
              <a:solidFill>
                <a:schemeClr val="accent2"/>
              </a:solidFill>
              <a:latin typeface="Times New Roman" pitchFamily="18" charset="0"/>
            </a:endParaRPr>
          </a:p>
          <a:p>
            <a:pPr eaLnBrk="1" hangingPunct="1">
              <a:spcBef>
                <a:spcPct val="50000"/>
              </a:spcBef>
            </a:pPr>
            <a:r>
              <a:rPr lang="en-US" sz="2400" b="1" dirty="0">
                <a:solidFill>
                  <a:schemeClr val="accent2"/>
                </a:solidFill>
                <a:latin typeface="Times New Roman" pitchFamily="18" charset="0"/>
              </a:rPr>
              <a:t>Each Member one vote</a:t>
            </a:r>
          </a:p>
          <a:p>
            <a:pPr eaLnBrk="1" hangingPunct="1">
              <a:spcBef>
                <a:spcPct val="50000"/>
              </a:spcBef>
            </a:pPr>
            <a:r>
              <a:rPr lang="en-US" sz="2400" b="1" dirty="0">
                <a:solidFill>
                  <a:schemeClr val="accent2"/>
                </a:solidFill>
                <a:latin typeface="Times New Roman" pitchFamily="18" charset="0"/>
              </a:rPr>
              <a:t>Two delegates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rotWithShape="1">
          <a:blip r:embed="rId2" cstate="print"/>
          <a:srcRect t="7913" b="6254"/>
          <a:stretch/>
        </p:blipFill>
        <p:spPr bwMode="auto">
          <a:xfrm>
            <a:off x="304800" y="228600"/>
            <a:ext cx="8458200" cy="4920344"/>
          </a:xfrm>
          <a:prstGeom prst="rect">
            <a:avLst/>
          </a:prstGeom>
          <a:noFill/>
          <a:ln w="9525">
            <a:noFill/>
            <a:miter lim="800000"/>
            <a:headEnd/>
            <a:tailEnd/>
          </a:ln>
        </p:spPr>
      </p:pic>
      <p:sp>
        <p:nvSpPr>
          <p:cNvPr id="284675" name="TextBox 2"/>
          <p:cNvSpPr txBox="1">
            <a:spLocks noChangeArrowheads="1"/>
          </p:cNvSpPr>
          <p:nvPr/>
        </p:nvSpPr>
        <p:spPr bwMode="auto">
          <a:xfrm>
            <a:off x="0" y="5334000"/>
            <a:ext cx="8991600" cy="954107"/>
          </a:xfrm>
          <a:prstGeom prst="rect">
            <a:avLst/>
          </a:prstGeom>
          <a:noFill/>
          <a:ln w="9525">
            <a:noFill/>
            <a:miter lim="800000"/>
            <a:headEnd/>
            <a:tailEnd/>
          </a:ln>
        </p:spPr>
        <p:txBody>
          <a:bodyPr wrap="square">
            <a:spAutoFit/>
          </a:bodyPr>
          <a:lstStyle/>
          <a:p>
            <a:pPr algn="ctr"/>
            <a:r>
              <a:rPr lang="en-US" sz="3200" b="1" i="1" dirty="0">
                <a:solidFill>
                  <a:srgbClr val="000000"/>
                </a:solidFill>
              </a:rPr>
              <a:t>Japan Society for the Promotion of </a:t>
            </a:r>
            <a:r>
              <a:rPr lang="en-US" sz="3200" b="1" i="1" dirty="0" smtClean="0">
                <a:solidFill>
                  <a:srgbClr val="000000"/>
                </a:solidFill>
              </a:rPr>
              <a:t>Science (JSPS)</a:t>
            </a:r>
          </a:p>
          <a:p>
            <a:pPr algn="ctr" eaLnBrk="1" hangingPunct="1"/>
            <a:r>
              <a:rPr lang="en-US" sz="2400" b="1" i="1" dirty="0" smtClean="0">
                <a:solidFill>
                  <a:srgbClr val="000000"/>
                </a:solidFill>
              </a:rPr>
              <a:t>JSPS-SESAME-</a:t>
            </a:r>
            <a:r>
              <a:rPr lang="en-US" sz="2400" b="1" i="1" dirty="0" err="1" smtClean="0">
                <a:solidFill>
                  <a:srgbClr val="000000"/>
                </a:solidFill>
              </a:rPr>
              <a:t>Sabanci</a:t>
            </a:r>
            <a:r>
              <a:rPr lang="en-US" sz="2400" b="1" i="1" dirty="0" smtClean="0">
                <a:solidFill>
                  <a:srgbClr val="000000"/>
                </a:solidFill>
              </a:rPr>
              <a:t> </a:t>
            </a:r>
            <a:r>
              <a:rPr lang="en-US" sz="2400" b="1" i="1" dirty="0">
                <a:solidFill>
                  <a:srgbClr val="000000"/>
                </a:solidFill>
              </a:rPr>
              <a:t>Univ. </a:t>
            </a:r>
            <a:r>
              <a:rPr lang="en-US" sz="2400" b="1" i="1" dirty="0" smtClean="0">
                <a:solidFill>
                  <a:srgbClr val="000000"/>
                </a:solidFill>
              </a:rPr>
              <a:t>School</a:t>
            </a:r>
            <a:r>
              <a:rPr lang="en-US" sz="2400" b="1" dirty="0" smtClean="0">
                <a:solidFill>
                  <a:srgbClr val="000000"/>
                </a:solidFill>
              </a:rPr>
              <a:t>; </a:t>
            </a:r>
            <a:r>
              <a:rPr lang="en-US" sz="2400" b="1" dirty="0">
                <a:solidFill>
                  <a:srgbClr val="000000"/>
                </a:solidFill>
              </a:rPr>
              <a:t>Turkey, March 1-5, </a:t>
            </a:r>
            <a:r>
              <a:rPr lang="en-US" sz="2400" b="1" dirty="0" smtClean="0">
                <a:solidFill>
                  <a:srgbClr val="000000"/>
                </a:solidFill>
              </a:rPr>
              <a:t>2010</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457200" y="838200"/>
            <a:ext cx="8305800" cy="461665"/>
          </a:xfrm>
          <a:prstGeom prst="rect">
            <a:avLst/>
          </a:prstGeom>
          <a:noFill/>
          <a:ln w="9525">
            <a:noFill/>
            <a:miter lim="800000"/>
            <a:headEnd/>
            <a:tailEnd/>
          </a:ln>
        </p:spPr>
        <p:txBody>
          <a:bodyPr wrap="square">
            <a:spAutoFit/>
          </a:bodyPr>
          <a:lstStyle/>
          <a:p>
            <a:pPr algn="ctr" eaLnBrk="1" hangingPunct="1">
              <a:spcBef>
                <a:spcPct val="50000"/>
              </a:spcBef>
            </a:pPr>
            <a:r>
              <a:rPr lang="en-US" sz="2400" b="1" i="1" dirty="0">
                <a:solidFill>
                  <a:srgbClr val="FF0000"/>
                </a:solidFill>
              </a:rPr>
              <a:t>Why a Synchrotron Radiation Facility in the Developing World?</a:t>
            </a:r>
          </a:p>
        </p:txBody>
      </p:sp>
      <p:sp>
        <p:nvSpPr>
          <p:cNvPr id="1048579" name="Text Box 3"/>
          <p:cNvSpPr txBox="1">
            <a:spLocks noChangeArrowheads="1"/>
          </p:cNvSpPr>
          <p:nvPr/>
        </p:nvSpPr>
        <p:spPr bwMode="auto">
          <a:xfrm>
            <a:off x="423823" y="1845217"/>
            <a:ext cx="7696200" cy="366713"/>
          </a:xfrm>
          <a:prstGeom prst="rect">
            <a:avLst/>
          </a:prstGeom>
          <a:noFill/>
          <a:ln w="9525">
            <a:noFill/>
            <a:miter lim="800000"/>
            <a:headEnd/>
            <a:tailEnd/>
          </a:ln>
        </p:spPr>
        <p:txBody>
          <a:bodyPr>
            <a:spAutoFit/>
          </a:bodyPr>
          <a:lstStyle/>
          <a:p>
            <a:pPr eaLnBrk="1" hangingPunct="1">
              <a:buFontTx/>
              <a:buChar char="•"/>
            </a:pPr>
            <a:r>
              <a:rPr lang="en-US" sz="1800" b="1"/>
              <a:t> Train graduate students who will no longer have to go abroad</a:t>
            </a:r>
            <a:endParaRPr lang="en-US" sz="1800"/>
          </a:p>
        </p:txBody>
      </p:sp>
      <p:sp>
        <p:nvSpPr>
          <p:cNvPr id="1048580" name="Text Box 4"/>
          <p:cNvSpPr txBox="1">
            <a:spLocks noChangeArrowheads="1"/>
          </p:cNvSpPr>
          <p:nvPr/>
        </p:nvSpPr>
        <p:spPr bwMode="auto">
          <a:xfrm>
            <a:off x="423823" y="2378617"/>
            <a:ext cx="7924800" cy="366713"/>
          </a:xfrm>
          <a:prstGeom prst="rect">
            <a:avLst/>
          </a:prstGeom>
          <a:noFill/>
          <a:ln w="9525">
            <a:noFill/>
            <a:miter lim="800000"/>
            <a:headEnd/>
            <a:tailEnd/>
          </a:ln>
        </p:spPr>
        <p:txBody>
          <a:bodyPr>
            <a:spAutoFit/>
          </a:bodyPr>
          <a:lstStyle/>
          <a:p>
            <a:pPr eaLnBrk="1" hangingPunct="1">
              <a:buFontTx/>
              <a:buChar char="•"/>
            </a:pPr>
            <a:r>
              <a:rPr lang="en-US" sz="1800" b="1"/>
              <a:t> Attract scientists working abroad to return </a:t>
            </a:r>
            <a:r>
              <a:rPr lang="en-US" sz="1800" b="1">
                <a:solidFill>
                  <a:srgbClr val="FF0000"/>
                </a:solidFill>
              </a:rPr>
              <a:t>(</a:t>
            </a:r>
            <a:r>
              <a:rPr lang="en-US" sz="1800" b="1" i="1">
                <a:solidFill>
                  <a:srgbClr val="FF0000"/>
                </a:solidFill>
              </a:rPr>
              <a:t>reverse the brain drain</a:t>
            </a:r>
            <a:r>
              <a:rPr lang="en-US" sz="1800" b="1">
                <a:solidFill>
                  <a:srgbClr val="FF0000"/>
                </a:solidFill>
              </a:rPr>
              <a:t>)</a:t>
            </a:r>
            <a:endParaRPr lang="en-US" sz="1800">
              <a:solidFill>
                <a:srgbClr val="FF0000"/>
              </a:solidFill>
            </a:endParaRPr>
          </a:p>
        </p:txBody>
      </p:sp>
      <p:sp>
        <p:nvSpPr>
          <p:cNvPr id="1048581" name="Text Box 5"/>
          <p:cNvSpPr txBox="1">
            <a:spLocks noChangeArrowheads="1"/>
          </p:cNvSpPr>
          <p:nvPr/>
        </p:nvSpPr>
        <p:spPr bwMode="auto">
          <a:xfrm>
            <a:off x="423822" y="2819400"/>
            <a:ext cx="8339178" cy="646331"/>
          </a:xfrm>
          <a:prstGeom prst="rect">
            <a:avLst/>
          </a:prstGeom>
          <a:noFill/>
          <a:ln w="9525">
            <a:noFill/>
            <a:miter lim="800000"/>
            <a:headEnd/>
            <a:tailEnd/>
          </a:ln>
        </p:spPr>
        <p:txBody>
          <a:bodyPr wrap="square">
            <a:spAutoFit/>
          </a:bodyPr>
          <a:lstStyle/>
          <a:p>
            <a:pPr eaLnBrk="1" hangingPunct="1">
              <a:buFontTx/>
              <a:buChar char="•"/>
            </a:pPr>
            <a:r>
              <a:rPr lang="en-US" sz="1800" b="1" dirty="0" smtClean="0"/>
              <a:t> Address </a:t>
            </a:r>
            <a:r>
              <a:rPr lang="en-US" b="1" dirty="0" smtClean="0"/>
              <a:t>local/</a:t>
            </a:r>
            <a:r>
              <a:rPr lang="en-US" sz="1800" b="1" dirty="0" smtClean="0"/>
              <a:t>regional issues/concerns</a:t>
            </a:r>
          </a:p>
          <a:p>
            <a:pPr eaLnBrk="1" hangingPunct="1"/>
            <a:r>
              <a:rPr lang="en-US" b="1" dirty="0" smtClean="0"/>
              <a:t>	</a:t>
            </a:r>
            <a:r>
              <a:rPr lang="en-US" sz="1800" b="1" dirty="0" smtClean="0"/>
              <a:t>biomedical, environmental, human heritage</a:t>
            </a:r>
            <a:endParaRPr lang="en-US" sz="1800" dirty="0"/>
          </a:p>
        </p:txBody>
      </p:sp>
      <p:sp>
        <p:nvSpPr>
          <p:cNvPr id="1048582" name="Text Box 6"/>
          <p:cNvSpPr txBox="1">
            <a:spLocks noChangeArrowheads="1"/>
          </p:cNvSpPr>
          <p:nvPr/>
        </p:nvSpPr>
        <p:spPr bwMode="auto">
          <a:xfrm>
            <a:off x="423823" y="3521617"/>
            <a:ext cx="7467600" cy="366713"/>
          </a:xfrm>
          <a:prstGeom prst="rect">
            <a:avLst/>
          </a:prstGeom>
          <a:noFill/>
          <a:ln w="9525">
            <a:noFill/>
            <a:miter lim="800000"/>
            <a:headEnd/>
            <a:tailEnd/>
          </a:ln>
        </p:spPr>
        <p:txBody>
          <a:bodyPr>
            <a:spAutoFit/>
          </a:bodyPr>
          <a:lstStyle/>
          <a:p>
            <a:pPr eaLnBrk="1" hangingPunct="1">
              <a:buFontTx/>
              <a:buChar char="•"/>
            </a:pPr>
            <a:r>
              <a:rPr lang="en-US" sz="1800" b="1" dirty="0"/>
              <a:t> Promote development of high-tech industry </a:t>
            </a:r>
            <a:r>
              <a:rPr lang="en-US" sz="1800" b="1" dirty="0">
                <a:solidFill>
                  <a:srgbClr val="FF0000"/>
                </a:solidFill>
              </a:rPr>
              <a:t>(</a:t>
            </a:r>
            <a:r>
              <a:rPr lang="en-US" sz="1800" b="1" i="1" dirty="0">
                <a:solidFill>
                  <a:srgbClr val="FF0000"/>
                </a:solidFill>
              </a:rPr>
              <a:t>capacity building</a:t>
            </a:r>
            <a:r>
              <a:rPr lang="en-US" sz="1800" b="1" dirty="0">
                <a:solidFill>
                  <a:srgbClr val="FF0000"/>
                </a:solidFill>
              </a:rPr>
              <a:t>)</a:t>
            </a:r>
            <a:endParaRPr lang="en-US" sz="1800" dirty="0">
              <a:solidFill>
                <a:srgbClr val="FF0000"/>
              </a:solidFill>
            </a:endParaRPr>
          </a:p>
        </p:txBody>
      </p:sp>
      <p:sp>
        <p:nvSpPr>
          <p:cNvPr id="1048583" name="Text Box 7"/>
          <p:cNvSpPr txBox="1">
            <a:spLocks noChangeArrowheads="1"/>
          </p:cNvSpPr>
          <p:nvPr/>
        </p:nvSpPr>
        <p:spPr bwMode="auto">
          <a:xfrm>
            <a:off x="423823" y="4023267"/>
            <a:ext cx="7696200" cy="646331"/>
          </a:xfrm>
          <a:prstGeom prst="rect">
            <a:avLst/>
          </a:prstGeom>
          <a:noFill/>
          <a:ln w="9525">
            <a:noFill/>
            <a:miter lim="800000"/>
            <a:headEnd/>
            <a:tailEnd/>
          </a:ln>
        </p:spPr>
        <p:txBody>
          <a:bodyPr wrap="square">
            <a:spAutoFit/>
          </a:bodyPr>
          <a:lstStyle/>
          <a:p>
            <a:pPr eaLnBrk="1" hangingPunct="1">
              <a:buFontTx/>
              <a:buChar char="•"/>
            </a:pPr>
            <a:r>
              <a:rPr lang="en-US" sz="1800" b="1" dirty="0"/>
              <a:t> </a:t>
            </a:r>
            <a:r>
              <a:rPr lang="en-US" sz="1800" b="1" dirty="0">
                <a:solidFill>
                  <a:srgbClr val="FF0000"/>
                </a:solidFill>
              </a:rPr>
              <a:t>Use scientific cooperation to promote peace &amp; understanding between  people from different traditions, religions, races, &amp; political systems.</a:t>
            </a:r>
            <a:endParaRPr lang="en-US" sz="1800" dirty="0">
              <a:solidFill>
                <a:srgbClr val="FF0000"/>
              </a:solidFill>
            </a:endParaRPr>
          </a:p>
        </p:txBody>
      </p:sp>
      <p:sp>
        <p:nvSpPr>
          <p:cNvPr id="1048584" name="Text Box 8"/>
          <p:cNvSpPr txBox="1">
            <a:spLocks noChangeArrowheads="1"/>
          </p:cNvSpPr>
          <p:nvPr/>
        </p:nvSpPr>
        <p:spPr bwMode="auto">
          <a:xfrm>
            <a:off x="423823" y="1311817"/>
            <a:ext cx="6858000" cy="366713"/>
          </a:xfrm>
          <a:prstGeom prst="rect">
            <a:avLst/>
          </a:prstGeom>
          <a:noFill/>
          <a:ln w="9525">
            <a:noFill/>
            <a:miter lim="800000"/>
            <a:headEnd/>
            <a:tailEnd/>
          </a:ln>
        </p:spPr>
        <p:txBody>
          <a:bodyPr>
            <a:spAutoFit/>
          </a:bodyPr>
          <a:lstStyle/>
          <a:p>
            <a:pPr eaLnBrk="1" hangingPunct="1">
              <a:spcBef>
                <a:spcPct val="50000"/>
              </a:spcBef>
              <a:buFontTx/>
              <a:buChar char="•"/>
            </a:pPr>
            <a:r>
              <a:rPr lang="en-US" sz="1800" b="1" dirty="0"/>
              <a:t> World-class basic &amp; applied research</a:t>
            </a:r>
            <a:r>
              <a:rPr lang="en-US" sz="1800" dirty="0"/>
              <a:t> </a:t>
            </a:r>
          </a:p>
        </p:txBody>
      </p:sp>
      <p:sp>
        <p:nvSpPr>
          <p:cNvPr id="4" name="TextBox 3"/>
          <p:cNvSpPr txBox="1"/>
          <p:nvPr/>
        </p:nvSpPr>
        <p:spPr>
          <a:xfrm>
            <a:off x="423823" y="4800600"/>
            <a:ext cx="7924800" cy="830997"/>
          </a:xfrm>
          <a:prstGeom prst="rect">
            <a:avLst/>
          </a:prstGeom>
          <a:noFill/>
        </p:spPr>
        <p:txBody>
          <a:bodyPr wrap="square" rtlCol="0">
            <a:spAutoFit/>
          </a:bodyPr>
          <a:lstStyle/>
          <a:p>
            <a:r>
              <a:rPr lang="en-US" sz="2400" b="1" i="1" dirty="0" smtClean="0"/>
              <a:t>Light sources operate in a democratic mode, open to all (women, minorities…)</a:t>
            </a:r>
            <a:endParaRPr lang="en-US" sz="2400" b="1" i="1" dirty="0"/>
          </a:p>
        </p:txBody>
      </p:sp>
    </p:spTree>
    <p:extLst>
      <p:ext uri="{BB962C8B-B14F-4D97-AF65-F5344CB8AC3E}">
        <p14:creationId xmlns:p14="http://schemas.microsoft.com/office/powerpoint/2010/main" val="933345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8584"/>
                                        </p:tgtEl>
                                        <p:attrNameLst>
                                          <p:attrName>style.visibility</p:attrName>
                                        </p:attrNameLst>
                                      </p:cBhvr>
                                      <p:to>
                                        <p:strVal val="visible"/>
                                      </p:to>
                                    </p:set>
                                    <p:anim calcmode="lin" valueType="num">
                                      <p:cBhvr additive="base">
                                        <p:cTn id="7" dur="500" fill="hold"/>
                                        <p:tgtEl>
                                          <p:spTgt spid="1048584"/>
                                        </p:tgtEl>
                                        <p:attrNameLst>
                                          <p:attrName>ppt_x</p:attrName>
                                        </p:attrNameLst>
                                      </p:cBhvr>
                                      <p:tavLst>
                                        <p:tav tm="0">
                                          <p:val>
                                            <p:strVal val="#ppt_x"/>
                                          </p:val>
                                        </p:tav>
                                        <p:tav tm="100000">
                                          <p:val>
                                            <p:strVal val="#ppt_x"/>
                                          </p:val>
                                        </p:tav>
                                      </p:tavLst>
                                    </p:anim>
                                    <p:anim calcmode="lin" valueType="num">
                                      <p:cBhvr additive="base">
                                        <p:cTn id="8" dur="500" fill="hold"/>
                                        <p:tgtEl>
                                          <p:spTgt spid="10485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8579"/>
                                        </p:tgtEl>
                                        <p:attrNameLst>
                                          <p:attrName>style.visibility</p:attrName>
                                        </p:attrNameLst>
                                      </p:cBhvr>
                                      <p:to>
                                        <p:strVal val="visible"/>
                                      </p:to>
                                    </p:set>
                                    <p:anim calcmode="lin" valueType="num">
                                      <p:cBhvr additive="base">
                                        <p:cTn id="13" dur="500" fill="hold"/>
                                        <p:tgtEl>
                                          <p:spTgt spid="1048579"/>
                                        </p:tgtEl>
                                        <p:attrNameLst>
                                          <p:attrName>ppt_x</p:attrName>
                                        </p:attrNameLst>
                                      </p:cBhvr>
                                      <p:tavLst>
                                        <p:tav tm="0">
                                          <p:val>
                                            <p:strVal val="#ppt_x"/>
                                          </p:val>
                                        </p:tav>
                                        <p:tav tm="100000">
                                          <p:val>
                                            <p:strVal val="#ppt_x"/>
                                          </p:val>
                                        </p:tav>
                                      </p:tavLst>
                                    </p:anim>
                                    <p:anim calcmode="lin" valueType="num">
                                      <p:cBhvr additive="base">
                                        <p:cTn id="14" dur="500" fill="hold"/>
                                        <p:tgtEl>
                                          <p:spTgt spid="10485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8580"/>
                                        </p:tgtEl>
                                        <p:attrNameLst>
                                          <p:attrName>style.visibility</p:attrName>
                                        </p:attrNameLst>
                                      </p:cBhvr>
                                      <p:to>
                                        <p:strVal val="visible"/>
                                      </p:to>
                                    </p:set>
                                    <p:anim calcmode="lin" valueType="num">
                                      <p:cBhvr additive="base">
                                        <p:cTn id="19" dur="500" fill="hold"/>
                                        <p:tgtEl>
                                          <p:spTgt spid="1048580"/>
                                        </p:tgtEl>
                                        <p:attrNameLst>
                                          <p:attrName>ppt_x</p:attrName>
                                        </p:attrNameLst>
                                      </p:cBhvr>
                                      <p:tavLst>
                                        <p:tav tm="0">
                                          <p:val>
                                            <p:strVal val="#ppt_x"/>
                                          </p:val>
                                        </p:tav>
                                        <p:tav tm="100000">
                                          <p:val>
                                            <p:strVal val="#ppt_x"/>
                                          </p:val>
                                        </p:tav>
                                      </p:tavLst>
                                    </p:anim>
                                    <p:anim calcmode="lin" valueType="num">
                                      <p:cBhvr additive="base">
                                        <p:cTn id="20" dur="500" fill="hold"/>
                                        <p:tgtEl>
                                          <p:spTgt spid="10485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8581"/>
                                        </p:tgtEl>
                                        <p:attrNameLst>
                                          <p:attrName>style.visibility</p:attrName>
                                        </p:attrNameLst>
                                      </p:cBhvr>
                                      <p:to>
                                        <p:strVal val="visible"/>
                                      </p:to>
                                    </p:set>
                                    <p:anim calcmode="lin" valueType="num">
                                      <p:cBhvr additive="base">
                                        <p:cTn id="25" dur="500" fill="hold"/>
                                        <p:tgtEl>
                                          <p:spTgt spid="1048581"/>
                                        </p:tgtEl>
                                        <p:attrNameLst>
                                          <p:attrName>ppt_x</p:attrName>
                                        </p:attrNameLst>
                                      </p:cBhvr>
                                      <p:tavLst>
                                        <p:tav tm="0">
                                          <p:val>
                                            <p:strVal val="#ppt_x"/>
                                          </p:val>
                                        </p:tav>
                                        <p:tav tm="100000">
                                          <p:val>
                                            <p:strVal val="#ppt_x"/>
                                          </p:val>
                                        </p:tav>
                                      </p:tavLst>
                                    </p:anim>
                                    <p:anim calcmode="lin" valueType="num">
                                      <p:cBhvr additive="base">
                                        <p:cTn id="26" dur="500" fill="hold"/>
                                        <p:tgtEl>
                                          <p:spTgt spid="104858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8582"/>
                                        </p:tgtEl>
                                        <p:attrNameLst>
                                          <p:attrName>style.visibility</p:attrName>
                                        </p:attrNameLst>
                                      </p:cBhvr>
                                      <p:to>
                                        <p:strVal val="visible"/>
                                      </p:to>
                                    </p:set>
                                    <p:anim calcmode="lin" valueType="num">
                                      <p:cBhvr additive="base">
                                        <p:cTn id="31" dur="500" fill="hold"/>
                                        <p:tgtEl>
                                          <p:spTgt spid="1048582"/>
                                        </p:tgtEl>
                                        <p:attrNameLst>
                                          <p:attrName>ppt_x</p:attrName>
                                        </p:attrNameLst>
                                      </p:cBhvr>
                                      <p:tavLst>
                                        <p:tav tm="0">
                                          <p:val>
                                            <p:strVal val="#ppt_x"/>
                                          </p:val>
                                        </p:tav>
                                        <p:tav tm="100000">
                                          <p:val>
                                            <p:strVal val="#ppt_x"/>
                                          </p:val>
                                        </p:tav>
                                      </p:tavLst>
                                    </p:anim>
                                    <p:anim calcmode="lin" valueType="num">
                                      <p:cBhvr additive="base">
                                        <p:cTn id="32" dur="500" fill="hold"/>
                                        <p:tgtEl>
                                          <p:spTgt spid="104858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48583"/>
                                        </p:tgtEl>
                                        <p:attrNameLst>
                                          <p:attrName>style.visibility</p:attrName>
                                        </p:attrNameLst>
                                      </p:cBhvr>
                                      <p:to>
                                        <p:strVal val="visible"/>
                                      </p:to>
                                    </p:set>
                                    <p:animEffect transition="in" filter="blinds(horizontal)">
                                      <p:cBhvr>
                                        <p:cTn id="37" dur="500"/>
                                        <p:tgtEl>
                                          <p:spTgt spid="104858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79" grpId="0"/>
      <p:bldP spid="1048580" grpId="0"/>
      <p:bldP spid="1048581" grpId="0"/>
      <p:bldP spid="1048582" grpId="0"/>
      <p:bldP spid="1048583" grpId="0"/>
      <p:bldP spid="104858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IMG_1605"/>
          <p:cNvPicPr>
            <a:picLocks noChangeAspect="1" noChangeArrowheads="1"/>
          </p:cNvPicPr>
          <p:nvPr/>
        </p:nvPicPr>
        <p:blipFill>
          <a:blip r:embed="rId3" cstate="print"/>
          <a:srcRect l="5263" t="15790"/>
          <a:stretch>
            <a:fillRect/>
          </a:stretch>
        </p:blipFill>
        <p:spPr bwMode="auto">
          <a:xfrm>
            <a:off x="609600" y="304800"/>
            <a:ext cx="7696200" cy="5130800"/>
          </a:xfrm>
          <a:prstGeom prst="rect">
            <a:avLst/>
          </a:prstGeom>
          <a:noFill/>
          <a:ln w="9525">
            <a:noFill/>
            <a:miter lim="800000"/>
            <a:headEnd/>
            <a:tailEnd/>
          </a:ln>
        </p:spPr>
      </p:pic>
      <p:sp>
        <p:nvSpPr>
          <p:cNvPr id="285699" name="Text Box 3"/>
          <p:cNvSpPr txBox="1">
            <a:spLocks noChangeArrowheads="1"/>
          </p:cNvSpPr>
          <p:nvPr/>
        </p:nvSpPr>
        <p:spPr bwMode="auto">
          <a:xfrm>
            <a:off x="381000" y="5502275"/>
            <a:ext cx="8305800" cy="822325"/>
          </a:xfrm>
          <a:prstGeom prst="rect">
            <a:avLst/>
          </a:prstGeom>
          <a:noFill/>
          <a:ln w="9525">
            <a:noFill/>
            <a:miter lim="800000"/>
            <a:headEnd/>
            <a:tailEnd/>
          </a:ln>
        </p:spPr>
        <p:txBody>
          <a:bodyPr>
            <a:spAutoFit/>
          </a:bodyPr>
          <a:lstStyle/>
          <a:p>
            <a:pPr algn="ctr" eaLnBrk="1" hangingPunct="1">
              <a:spcBef>
                <a:spcPct val="50000"/>
              </a:spcBef>
            </a:pPr>
            <a:r>
              <a:rPr lang="en-US" sz="2400" b="1">
                <a:solidFill>
                  <a:srgbClr val="000000"/>
                </a:solidFill>
              </a:rPr>
              <a:t>Hands-on  Session at </a:t>
            </a:r>
            <a:r>
              <a:rPr lang="en-US" sz="2400" b="1" i="1">
                <a:solidFill>
                  <a:srgbClr val="FF0000"/>
                </a:solidFill>
              </a:rPr>
              <a:t>SESAME-JSPS</a:t>
            </a:r>
            <a:r>
              <a:rPr lang="en-US" sz="2400" b="1">
                <a:solidFill>
                  <a:srgbClr val="000000"/>
                </a:solidFill>
              </a:rPr>
              <a:t> School for Synchrotron Sciences; Cairo, Egypt; Nov. 17-23, 2008</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Picture3"/>
          <p:cNvPicPr>
            <a:picLocks noChangeAspect="1" noChangeArrowheads="1"/>
          </p:cNvPicPr>
          <p:nvPr/>
        </p:nvPicPr>
        <p:blipFill>
          <a:blip r:embed="rId3" cstate="print"/>
          <a:srcRect/>
          <a:stretch>
            <a:fillRect/>
          </a:stretch>
        </p:blipFill>
        <p:spPr bwMode="auto">
          <a:xfrm>
            <a:off x="76200" y="557214"/>
            <a:ext cx="7010400" cy="5995987"/>
          </a:xfrm>
          <a:prstGeom prst="rect">
            <a:avLst/>
          </a:prstGeom>
          <a:noFill/>
          <a:ln w="9525">
            <a:noFill/>
            <a:miter lim="800000"/>
            <a:headEnd/>
            <a:tailEnd/>
          </a:ln>
        </p:spPr>
      </p:pic>
      <p:sp>
        <p:nvSpPr>
          <p:cNvPr id="280579" name="Text Box 3"/>
          <p:cNvSpPr txBox="1">
            <a:spLocks noChangeArrowheads="1"/>
          </p:cNvSpPr>
          <p:nvPr/>
        </p:nvSpPr>
        <p:spPr bwMode="auto">
          <a:xfrm>
            <a:off x="7010400" y="1085850"/>
            <a:ext cx="1828800" cy="4629150"/>
          </a:xfrm>
          <a:prstGeom prst="rect">
            <a:avLst/>
          </a:prstGeom>
          <a:noFill/>
          <a:ln w="9525">
            <a:noFill/>
            <a:miter lim="800000"/>
            <a:headEnd/>
            <a:tailEnd/>
          </a:ln>
        </p:spPr>
        <p:txBody>
          <a:bodyPr lIns="91429" tIns="45714" rIns="91429" bIns="45714">
            <a:spAutoFit/>
          </a:bodyPr>
          <a:lstStyle/>
          <a:p>
            <a:pPr defTabSz="914293">
              <a:spcBef>
                <a:spcPct val="50000"/>
              </a:spcBef>
            </a:pPr>
            <a:r>
              <a:rPr lang="en-US" b="1" dirty="0">
                <a:solidFill>
                  <a:srgbClr val="000000"/>
                </a:solidFill>
                <a:cs typeface="Arial" pitchFamily="34" charset="0"/>
              </a:rPr>
              <a:t>2.5 </a:t>
            </a:r>
            <a:r>
              <a:rPr lang="en-US" b="1" dirty="0" err="1">
                <a:solidFill>
                  <a:srgbClr val="000000"/>
                </a:solidFill>
                <a:cs typeface="Arial" pitchFamily="34" charset="0"/>
              </a:rPr>
              <a:t>Gev</a:t>
            </a:r>
            <a:endParaRPr lang="en-US" b="1" dirty="0">
              <a:solidFill>
                <a:srgbClr val="000000"/>
              </a:solidFill>
              <a:cs typeface="Arial" pitchFamily="34" charset="0"/>
            </a:endParaRPr>
          </a:p>
          <a:p>
            <a:pPr defTabSz="914293">
              <a:spcBef>
                <a:spcPct val="50000"/>
              </a:spcBef>
            </a:pPr>
            <a:r>
              <a:rPr lang="en-US" b="1" dirty="0">
                <a:solidFill>
                  <a:srgbClr val="000000"/>
                </a:solidFill>
                <a:cs typeface="Arial" pitchFamily="34" charset="0"/>
              </a:rPr>
              <a:t>400 mA</a:t>
            </a:r>
          </a:p>
          <a:p>
            <a:pPr defTabSz="914293">
              <a:spcBef>
                <a:spcPct val="50000"/>
              </a:spcBef>
            </a:pPr>
            <a:r>
              <a:rPr lang="en-US" b="1" dirty="0">
                <a:solidFill>
                  <a:srgbClr val="000000"/>
                </a:solidFill>
                <a:cs typeface="Arial" pitchFamily="34" charset="0"/>
              </a:rPr>
              <a:t>C = 133 m</a:t>
            </a:r>
          </a:p>
          <a:p>
            <a:pPr defTabSz="914293">
              <a:spcBef>
                <a:spcPct val="50000"/>
              </a:spcBef>
            </a:pPr>
            <a:r>
              <a:rPr lang="en-US" b="1" dirty="0" err="1">
                <a:solidFill>
                  <a:srgbClr val="000000"/>
                </a:solidFill>
                <a:cs typeface="Arial" pitchFamily="34" charset="0"/>
              </a:rPr>
              <a:t>Emitt</a:t>
            </a:r>
            <a:r>
              <a:rPr lang="en-US" b="1" dirty="0">
                <a:solidFill>
                  <a:srgbClr val="000000"/>
                </a:solidFill>
                <a:cs typeface="Arial" pitchFamily="34" charset="0"/>
              </a:rPr>
              <a:t>; 26 nm</a:t>
            </a:r>
          </a:p>
          <a:p>
            <a:pPr defTabSz="914293">
              <a:spcBef>
                <a:spcPct val="50000"/>
              </a:spcBef>
            </a:pPr>
            <a:r>
              <a:rPr lang="en-US" b="1" dirty="0">
                <a:solidFill>
                  <a:srgbClr val="000000"/>
                </a:solidFill>
                <a:cs typeface="Arial" pitchFamily="34" charset="0"/>
              </a:rPr>
              <a:t>12 spaces for wigglers or undulators </a:t>
            </a:r>
          </a:p>
          <a:p>
            <a:pPr defTabSz="914293">
              <a:spcBef>
                <a:spcPct val="50000"/>
              </a:spcBef>
            </a:pPr>
            <a:r>
              <a:rPr lang="en-US" b="1" dirty="0">
                <a:solidFill>
                  <a:srgbClr val="000000"/>
                </a:solidFill>
                <a:cs typeface="Arial" pitchFamily="34" charset="0"/>
              </a:rPr>
              <a:t>16 bend magnet lines</a:t>
            </a:r>
          </a:p>
          <a:p>
            <a:pPr defTabSz="914293">
              <a:spcBef>
                <a:spcPct val="50000"/>
              </a:spcBef>
            </a:pPr>
            <a:r>
              <a:rPr lang="en-US" b="1" dirty="0">
                <a:solidFill>
                  <a:srgbClr val="000000"/>
                </a:solidFill>
                <a:cs typeface="Arial" pitchFamily="34" charset="0"/>
              </a:rPr>
              <a:t>Beam lines up to 36 m long</a:t>
            </a:r>
          </a:p>
          <a:p>
            <a:pPr defTabSz="914293">
              <a:spcBef>
                <a:spcPct val="50000"/>
              </a:spcBef>
            </a:pPr>
            <a:r>
              <a:rPr lang="en-US" b="1" dirty="0">
                <a:solidFill>
                  <a:srgbClr val="000000"/>
                </a:solidFill>
                <a:cs typeface="Arial" pitchFamily="34" charset="0"/>
              </a:rPr>
              <a:t>Operational in </a:t>
            </a:r>
            <a:r>
              <a:rPr lang="en-US" b="1" dirty="0" smtClean="0">
                <a:solidFill>
                  <a:srgbClr val="000000"/>
                </a:solidFill>
                <a:cs typeface="Arial" pitchFamily="34" charset="0"/>
              </a:rPr>
              <a:t>2016</a:t>
            </a:r>
            <a:endParaRPr lang="en-US" b="1" dirty="0">
              <a:solidFill>
                <a:srgbClr val="000000"/>
              </a:solidFill>
              <a:cs typeface="Arial" pitchFamily="34" charset="0"/>
            </a:endParaRPr>
          </a:p>
        </p:txBody>
      </p:sp>
      <p:sp>
        <p:nvSpPr>
          <p:cNvPr id="280580" name="Text Box 4"/>
          <p:cNvSpPr txBox="1">
            <a:spLocks noChangeArrowheads="1"/>
          </p:cNvSpPr>
          <p:nvPr/>
        </p:nvSpPr>
        <p:spPr bwMode="auto">
          <a:xfrm>
            <a:off x="1219200" y="228601"/>
            <a:ext cx="5867400" cy="830985"/>
          </a:xfrm>
          <a:prstGeom prst="rect">
            <a:avLst/>
          </a:prstGeom>
          <a:noFill/>
          <a:ln w="9525">
            <a:noFill/>
            <a:miter lim="800000"/>
            <a:headEnd/>
            <a:tailEnd/>
          </a:ln>
        </p:spPr>
        <p:txBody>
          <a:bodyPr lIns="91429" tIns="45714" rIns="91429" bIns="45714">
            <a:spAutoFit/>
          </a:bodyPr>
          <a:lstStyle/>
          <a:p>
            <a:pPr algn="ctr" defTabSz="914293">
              <a:spcBef>
                <a:spcPct val="50000"/>
              </a:spcBef>
            </a:pPr>
            <a:r>
              <a:rPr lang="en-US" sz="2400" b="1">
                <a:solidFill>
                  <a:srgbClr val="000000"/>
                </a:solidFill>
                <a:cs typeface="Arial" pitchFamily="34" charset="0"/>
              </a:rPr>
              <a:t>SESAME; </a:t>
            </a:r>
            <a:r>
              <a:rPr lang="en-US" sz="2400" b="1" i="1">
                <a:solidFill>
                  <a:srgbClr val="000000"/>
                </a:solidFill>
                <a:cs typeface="Arial" pitchFamily="34" charset="0"/>
              </a:rPr>
              <a:t>in construction in Jordan www.sesame.org.jo</a:t>
            </a:r>
          </a:p>
        </p:txBody>
      </p:sp>
    </p:spTree>
    <p:extLst>
      <p:ext uri="{BB962C8B-B14F-4D97-AF65-F5344CB8AC3E}">
        <p14:creationId xmlns:p14="http://schemas.microsoft.com/office/powerpoint/2010/main" val="17870898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4"/>
          <p:cNvPicPr>
            <a:picLocks noChangeAspect="1" noChangeArrowheads="1"/>
          </p:cNvPicPr>
          <p:nvPr/>
        </p:nvPicPr>
        <p:blipFill>
          <a:blip r:embed="rId2" cstate="print"/>
          <a:srcRect/>
          <a:stretch>
            <a:fillRect/>
          </a:stretch>
        </p:blipFill>
        <p:spPr bwMode="auto">
          <a:xfrm>
            <a:off x="228600" y="169863"/>
            <a:ext cx="8915400" cy="66897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P8020033"/>
          <p:cNvPicPr>
            <a:picLocks noChangeAspect="1" noChangeArrowheads="1"/>
          </p:cNvPicPr>
          <p:nvPr/>
        </p:nvPicPr>
        <p:blipFill>
          <a:blip r:embed="rId3" cstate="print"/>
          <a:srcRect/>
          <a:stretch>
            <a:fillRect/>
          </a:stretch>
        </p:blipFill>
        <p:spPr bwMode="auto">
          <a:xfrm>
            <a:off x="1066800" y="152400"/>
            <a:ext cx="6858000" cy="5132388"/>
          </a:xfrm>
          <a:prstGeom prst="rect">
            <a:avLst/>
          </a:prstGeom>
          <a:noFill/>
          <a:ln w="9525">
            <a:noFill/>
            <a:miter lim="800000"/>
            <a:headEnd/>
            <a:tailEnd/>
          </a:ln>
        </p:spPr>
      </p:pic>
      <p:sp>
        <p:nvSpPr>
          <p:cNvPr id="289795" name="Text Box 3"/>
          <p:cNvSpPr txBox="1">
            <a:spLocks noChangeArrowheads="1"/>
          </p:cNvSpPr>
          <p:nvPr/>
        </p:nvSpPr>
        <p:spPr bwMode="auto">
          <a:xfrm>
            <a:off x="228600" y="5348288"/>
            <a:ext cx="8763000" cy="1389062"/>
          </a:xfrm>
          <a:prstGeom prst="rect">
            <a:avLst/>
          </a:prstGeom>
          <a:noFill/>
          <a:ln w="9525">
            <a:noFill/>
            <a:miter lim="800000"/>
            <a:headEnd/>
            <a:tailEnd/>
          </a:ln>
        </p:spPr>
        <p:txBody>
          <a:bodyPr lIns="91429" tIns="45715" rIns="91429" bIns="45715">
            <a:spAutoFit/>
          </a:bodyPr>
          <a:lstStyle/>
          <a:p>
            <a:pPr eaLnBrk="1" hangingPunct="1">
              <a:spcBef>
                <a:spcPct val="50000"/>
              </a:spcBef>
            </a:pPr>
            <a:r>
              <a:rPr lang="en-US" b="1">
                <a:solidFill>
                  <a:srgbClr val="FF0000"/>
                </a:solidFill>
                <a:latin typeface="Times New Roman" pitchFamily="18" charset="0"/>
              </a:rPr>
              <a:t>Israeli-Arab students from Ben-Gurion University at </a:t>
            </a:r>
            <a:r>
              <a:rPr lang="en-US" b="1" i="1">
                <a:solidFill>
                  <a:srgbClr val="FF0000"/>
                </a:solidFill>
                <a:latin typeface="Times New Roman" pitchFamily="18" charset="0"/>
              </a:rPr>
              <a:t>NSLS</a:t>
            </a:r>
            <a:r>
              <a:rPr lang="en-US" b="1">
                <a:solidFill>
                  <a:srgbClr val="FF0000"/>
                </a:solidFill>
                <a:latin typeface="Times New Roman" pitchFamily="18" charset="0"/>
              </a:rPr>
              <a:t> (Brookhaven Lab) for one month, summer 2005. Funded by the US Department of Energy</a:t>
            </a:r>
            <a:endParaRPr lang="en-US" b="1">
              <a:solidFill>
                <a:srgbClr val="000000"/>
              </a:solidFill>
            </a:endParaRPr>
          </a:p>
          <a:p>
            <a:pPr eaLnBrk="1" hangingPunct="1">
              <a:spcBef>
                <a:spcPct val="50000"/>
              </a:spcBef>
            </a:pPr>
            <a:r>
              <a:rPr lang="en-US" sz="1800">
                <a:solidFill>
                  <a:srgbClr val="000000"/>
                </a:solidFill>
              </a:rPr>
              <a:t>Lisa Miller, Vivian Stojanoff, Zhong Zhong, Avraham Dilmanian,</a:t>
            </a:r>
            <a:r>
              <a:rPr lang="en-US" sz="1800" i="1">
                <a:solidFill>
                  <a:srgbClr val="FF0000"/>
                </a:solidFill>
              </a:rPr>
              <a:t> Mahmoud Simri,</a:t>
            </a:r>
            <a:r>
              <a:rPr lang="en-US" sz="1800">
                <a:solidFill>
                  <a:srgbClr val="000000"/>
                </a:solidFill>
              </a:rPr>
              <a:t> Herman Winick, Brenda Laster, </a:t>
            </a:r>
            <a:r>
              <a:rPr lang="en-US" sz="1800" i="1">
                <a:solidFill>
                  <a:srgbClr val="FF0000"/>
                </a:solidFill>
              </a:rPr>
              <a:t>Ebrahim Mahajna, Sami Khoury-Salameh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Photo - SSRL XAS Summer School class photo"/>
          <p:cNvPicPr>
            <a:picLocks noChangeAspect="1" noChangeArrowheads="1"/>
          </p:cNvPicPr>
          <p:nvPr/>
        </p:nvPicPr>
        <p:blipFill>
          <a:blip r:embed="rId3" cstate="print"/>
          <a:srcRect/>
          <a:stretch>
            <a:fillRect/>
          </a:stretch>
        </p:blipFill>
        <p:spPr bwMode="auto">
          <a:xfrm>
            <a:off x="152400" y="228600"/>
            <a:ext cx="8610600" cy="5740400"/>
          </a:xfrm>
          <a:prstGeom prst="rect">
            <a:avLst/>
          </a:prstGeom>
          <a:noFill/>
          <a:ln w="9525">
            <a:noFill/>
            <a:miter lim="800000"/>
            <a:headEnd/>
            <a:tailEnd/>
          </a:ln>
        </p:spPr>
      </p:pic>
      <p:sp>
        <p:nvSpPr>
          <p:cNvPr id="290819" name="TextBox 2"/>
          <p:cNvSpPr txBox="1">
            <a:spLocks noChangeArrowheads="1"/>
          </p:cNvSpPr>
          <p:nvPr/>
        </p:nvSpPr>
        <p:spPr bwMode="auto">
          <a:xfrm>
            <a:off x="304800" y="6172200"/>
            <a:ext cx="8229600" cy="523220"/>
          </a:xfrm>
          <a:prstGeom prst="rect">
            <a:avLst/>
          </a:prstGeom>
          <a:noFill/>
          <a:ln w="9525">
            <a:noFill/>
            <a:miter lim="800000"/>
            <a:headEnd/>
            <a:tailEnd/>
          </a:ln>
        </p:spPr>
        <p:txBody>
          <a:bodyPr wrap="square">
            <a:spAutoFit/>
          </a:bodyPr>
          <a:lstStyle/>
          <a:p>
            <a:pPr algn="ctr"/>
            <a:r>
              <a:rPr lang="en-US" sz="2800" b="1" dirty="0"/>
              <a:t>2011 SSRL-XAS Summer School Class </a:t>
            </a:r>
            <a:r>
              <a:rPr lang="en-US" sz="2000" b="1" dirty="0"/>
              <a:t>Photo by Natalie </a:t>
            </a:r>
            <a:r>
              <a:rPr lang="en-US" sz="2000" b="1" dirty="0" err="1"/>
              <a:t>Cramar</a:t>
            </a:r>
            <a:endParaRPr lang="en-US" sz="2000" b="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0"/>
            <a:ext cx="7924800" cy="1143000"/>
          </a:xfrm>
        </p:spPr>
        <p:txBody>
          <a:bodyPr>
            <a:normAutofit fontScale="90000"/>
          </a:bodyPr>
          <a:lstStyle/>
          <a:p>
            <a:pPr>
              <a:defRPr/>
            </a:pPr>
            <a:r>
              <a:rPr lang="en-GB" sz="4000" b="1" dirty="0" err="1" smtClean="0">
                <a:solidFill>
                  <a:srgbClr val="CC3300"/>
                </a:solidFill>
                <a:effectLst>
                  <a:outerShdw blurRad="38100" dist="38100" dir="2700000" algn="tl">
                    <a:srgbClr val="C0C0C0"/>
                  </a:outerShdw>
                </a:effectLst>
              </a:rPr>
              <a:t>Microtron</a:t>
            </a:r>
            <a:r>
              <a:rPr lang="en-GB" sz="4000" b="1" dirty="0" smtClean="0">
                <a:solidFill>
                  <a:srgbClr val="CC3300"/>
                </a:solidFill>
                <a:effectLst>
                  <a:outerShdw blurRad="38100" dist="38100" dir="2700000" algn="tl">
                    <a:srgbClr val="C0C0C0"/>
                  </a:outerShdw>
                </a:effectLst>
              </a:rPr>
              <a:t> </a:t>
            </a:r>
            <a:r>
              <a:rPr lang="en-GB" sz="4000" b="1" dirty="0" err="1" smtClean="0">
                <a:solidFill>
                  <a:srgbClr val="CC3300"/>
                </a:solidFill>
                <a:effectLst>
                  <a:outerShdw blurRad="38100" dist="38100" dir="2700000" algn="tl">
                    <a:srgbClr val="C0C0C0"/>
                  </a:outerShdw>
                </a:effectLst>
              </a:rPr>
              <a:t>PreInjector</a:t>
            </a:r>
            <a:r>
              <a:rPr lang="en-GB" sz="4000" b="1" dirty="0" smtClean="0">
                <a:solidFill>
                  <a:srgbClr val="CC3300"/>
                </a:solidFill>
                <a:effectLst>
                  <a:outerShdw blurRad="38100" dist="38100" dir="2700000" algn="tl">
                    <a:srgbClr val="C0C0C0"/>
                  </a:outerShdw>
                </a:effectLst>
              </a:rPr>
              <a:t> at SESAME</a:t>
            </a:r>
            <a:br>
              <a:rPr lang="en-GB" sz="4000" b="1" dirty="0" smtClean="0">
                <a:solidFill>
                  <a:srgbClr val="CC3300"/>
                </a:solidFill>
                <a:effectLst>
                  <a:outerShdw blurRad="38100" dist="38100" dir="2700000" algn="tl">
                    <a:srgbClr val="C0C0C0"/>
                  </a:outerShdw>
                </a:effectLst>
              </a:rPr>
            </a:br>
            <a:r>
              <a:rPr lang="en-GB" sz="3600" b="1" dirty="0" smtClean="0">
                <a:solidFill>
                  <a:srgbClr val="CC3300"/>
                </a:solidFill>
                <a:effectLst>
                  <a:outerShdw blurRad="38100" dist="38100" dir="2700000" algn="tl">
                    <a:srgbClr val="C0C0C0"/>
                  </a:outerShdw>
                </a:effectLst>
              </a:rPr>
              <a:t>Accelerated beam, April 2009</a:t>
            </a:r>
            <a:endParaRPr lang="en-US" sz="3600" b="1" dirty="0" smtClean="0">
              <a:solidFill>
                <a:srgbClr val="CC3300"/>
              </a:solidFill>
              <a:effectLst>
                <a:outerShdw blurRad="38100" dist="38100" dir="2700000" algn="tl">
                  <a:srgbClr val="C0C0C0"/>
                </a:outerShdw>
              </a:effectLst>
            </a:endParaRPr>
          </a:p>
        </p:txBody>
      </p:sp>
      <p:pic>
        <p:nvPicPr>
          <p:cNvPr id="291843" name="Picture 3" descr="14_Microtron_MN"/>
          <p:cNvPicPr>
            <a:picLocks noGrp="1" noChangeAspect="1" noChangeArrowheads="1"/>
          </p:cNvPicPr>
          <p:nvPr>
            <p:ph idx="1"/>
          </p:nvPr>
        </p:nvPicPr>
        <p:blipFill>
          <a:blip r:embed="rId2" cstate="print"/>
          <a:srcRect/>
          <a:stretch>
            <a:fillRect/>
          </a:stretch>
        </p:blipFill>
        <p:spPr bwMode="auto">
          <a:xfrm>
            <a:off x="900113" y="1274763"/>
            <a:ext cx="7343775" cy="5507037"/>
          </a:xfrm>
          <a:noFill/>
          <a:ln>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Footer Placeholder 2"/>
          <p:cNvSpPr>
            <a:spLocks noGrp="1"/>
          </p:cNvSpPr>
          <p:nvPr>
            <p:ph type="ftr" sz="quarter" idx="4294967295"/>
          </p:nvPr>
        </p:nvSpPr>
        <p:spPr bwMode="auto">
          <a:xfrm>
            <a:off x="3124200" y="6356350"/>
            <a:ext cx="2895600" cy="365125"/>
          </a:xfrm>
          <a:prstGeom prst="rect">
            <a:avLst/>
          </a:prstGeom>
          <a:noFill/>
          <a:ln>
            <a:miter lim="800000"/>
            <a:headEnd/>
            <a:tailEnd/>
          </a:ln>
        </p:spPr>
        <p:txBody>
          <a:bodyPr/>
          <a:lstStyle/>
          <a:p>
            <a:r>
              <a:rPr lang="en-US"/>
              <a:t>Amor NADJI</a:t>
            </a:r>
          </a:p>
        </p:txBody>
      </p:sp>
      <p:pic>
        <p:nvPicPr>
          <p:cNvPr id="292867" name="Picture 4" descr="P1010327"/>
          <p:cNvPicPr>
            <a:picLocks noChangeAspect="1" noChangeArrowheads="1"/>
          </p:cNvPicPr>
          <p:nvPr/>
        </p:nvPicPr>
        <p:blipFill>
          <a:blip r:embed="rId3" cstate="print"/>
          <a:srcRect/>
          <a:stretch>
            <a:fillRect/>
          </a:stretch>
        </p:blipFill>
        <p:spPr bwMode="auto">
          <a:xfrm>
            <a:off x="1524000" y="3790950"/>
            <a:ext cx="3505200" cy="2628900"/>
          </a:xfrm>
          <a:prstGeom prst="rect">
            <a:avLst/>
          </a:prstGeom>
          <a:noFill/>
          <a:ln w="9525">
            <a:noFill/>
            <a:miter lim="800000"/>
            <a:headEnd/>
            <a:tailEnd/>
          </a:ln>
        </p:spPr>
      </p:pic>
      <p:pic>
        <p:nvPicPr>
          <p:cNvPr id="292868" name="Picture 6" descr="DSC00546"/>
          <p:cNvPicPr>
            <a:picLocks noChangeAspect="1" noChangeArrowheads="1"/>
          </p:cNvPicPr>
          <p:nvPr/>
        </p:nvPicPr>
        <p:blipFill>
          <a:blip r:embed="rId4" cstate="print"/>
          <a:srcRect/>
          <a:stretch>
            <a:fillRect/>
          </a:stretch>
        </p:blipFill>
        <p:spPr bwMode="auto">
          <a:xfrm>
            <a:off x="1524000" y="1085850"/>
            <a:ext cx="3505200" cy="2628900"/>
          </a:xfrm>
          <a:prstGeom prst="rect">
            <a:avLst/>
          </a:prstGeom>
          <a:noFill/>
          <a:ln w="9525">
            <a:noFill/>
            <a:miter lim="800000"/>
            <a:headEnd/>
            <a:tailEnd/>
          </a:ln>
        </p:spPr>
      </p:pic>
      <p:pic>
        <p:nvPicPr>
          <p:cNvPr id="292869" name="Picture 7" descr="DSC00550"/>
          <p:cNvPicPr>
            <a:picLocks noChangeAspect="1" noChangeArrowheads="1"/>
          </p:cNvPicPr>
          <p:nvPr/>
        </p:nvPicPr>
        <p:blipFill>
          <a:blip r:embed="rId5" cstate="print"/>
          <a:srcRect/>
          <a:stretch>
            <a:fillRect/>
          </a:stretch>
        </p:blipFill>
        <p:spPr bwMode="auto">
          <a:xfrm>
            <a:off x="5334000" y="1066800"/>
            <a:ext cx="3505200" cy="2628900"/>
          </a:xfrm>
          <a:prstGeom prst="rect">
            <a:avLst/>
          </a:prstGeom>
          <a:noFill/>
          <a:ln w="9525">
            <a:noFill/>
            <a:miter lim="800000"/>
            <a:headEnd/>
            <a:tailEnd/>
          </a:ln>
        </p:spPr>
      </p:pic>
      <p:pic>
        <p:nvPicPr>
          <p:cNvPr id="292870" name="Picture 8" descr="DSC00545"/>
          <p:cNvPicPr>
            <a:picLocks noChangeAspect="1" noChangeArrowheads="1"/>
          </p:cNvPicPr>
          <p:nvPr/>
        </p:nvPicPr>
        <p:blipFill>
          <a:blip r:embed="rId6" cstate="print"/>
          <a:srcRect/>
          <a:stretch>
            <a:fillRect/>
          </a:stretch>
        </p:blipFill>
        <p:spPr bwMode="auto">
          <a:xfrm>
            <a:off x="5334000" y="3790950"/>
            <a:ext cx="3505200" cy="2628900"/>
          </a:xfrm>
          <a:prstGeom prst="rect">
            <a:avLst/>
          </a:prstGeom>
          <a:noFill/>
          <a:ln w="9525">
            <a:noFill/>
            <a:miter lim="800000"/>
            <a:headEnd/>
            <a:tailEnd/>
          </a:ln>
        </p:spPr>
      </p:pic>
      <p:grpSp>
        <p:nvGrpSpPr>
          <p:cNvPr id="2" name="Group 7"/>
          <p:cNvGrpSpPr>
            <a:grpSpLocks/>
          </p:cNvGrpSpPr>
          <p:nvPr/>
        </p:nvGrpSpPr>
        <p:grpSpPr bwMode="auto">
          <a:xfrm>
            <a:off x="0" y="0"/>
            <a:ext cx="1295400" cy="609600"/>
            <a:chOff x="2394" y="3267"/>
            <a:chExt cx="1842" cy="828"/>
          </a:xfrm>
        </p:grpSpPr>
        <p:sp>
          <p:nvSpPr>
            <p:cNvPr id="292875" name="Rectangle 8"/>
            <p:cNvSpPr>
              <a:spLocks noChangeArrowheads="1"/>
            </p:cNvSpPr>
            <p:nvPr/>
          </p:nvSpPr>
          <p:spPr bwMode="auto">
            <a:xfrm>
              <a:off x="2591" y="3557"/>
              <a:ext cx="1438" cy="25"/>
            </a:xfrm>
            <a:prstGeom prst="rect">
              <a:avLst/>
            </a:prstGeom>
            <a:solidFill>
              <a:srgbClr val="333399"/>
            </a:solidFill>
            <a:ln w="9525">
              <a:solidFill>
                <a:srgbClr val="003366"/>
              </a:solidFill>
              <a:miter lim="800000"/>
              <a:headEnd/>
              <a:tailEnd/>
            </a:ln>
          </p:spPr>
          <p:txBody>
            <a:bodyPr/>
            <a:lstStyle/>
            <a:p>
              <a:endParaRPr lang="en-US">
                <a:solidFill>
                  <a:srgbClr val="000000"/>
                </a:solidFill>
              </a:endParaRPr>
            </a:p>
          </p:txBody>
        </p:sp>
        <p:sp>
          <p:nvSpPr>
            <p:cNvPr id="292876" name="Freeform 9"/>
            <p:cNvSpPr>
              <a:spLocks/>
            </p:cNvSpPr>
            <p:nvPr/>
          </p:nvSpPr>
          <p:spPr bwMode="auto">
            <a:xfrm>
              <a:off x="3206" y="3267"/>
              <a:ext cx="135" cy="308"/>
            </a:xfrm>
            <a:custGeom>
              <a:avLst/>
              <a:gdLst>
                <a:gd name="T0" fmla="*/ 0 w 267"/>
                <a:gd name="T1" fmla="*/ 1 h 616"/>
                <a:gd name="T2" fmla="*/ 1 w 267"/>
                <a:gd name="T3" fmla="*/ 1 h 616"/>
                <a:gd name="T4" fmla="*/ 1 w 267"/>
                <a:gd name="T5" fmla="*/ 1 h 616"/>
                <a:gd name="T6" fmla="*/ 1 w 267"/>
                <a:gd name="T7" fmla="*/ 0 h 616"/>
                <a:gd name="T8" fmla="*/ 0 w 267"/>
                <a:gd name="T9" fmla="*/ 1 h 616"/>
                <a:gd name="T10" fmla="*/ 0 60000 65536"/>
                <a:gd name="T11" fmla="*/ 0 60000 65536"/>
                <a:gd name="T12" fmla="*/ 0 60000 65536"/>
                <a:gd name="T13" fmla="*/ 0 60000 65536"/>
                <a:gd name="T14" fmla="*/ 0 60000 65536"/>
                <a:gd name="T15" fmla="*/ 0 w 267"/>
                <a:gd name="T16" fmla="*/ 0 h 616"/>
                <a:gd name="T17" fmla="*/ 267 w 267"/>
                <a:gd name="T18" fmla="*/ 616 h 616"/>
              </a:gdLst>
              <a:ahLst/>
              <a:cxnLst>
                <a:cxn ang="T10">
                  <a:pos x="T0" y="T1"/>
                </a:cxn>
                <a:cxn ang="T11">
                  <a:pos x="T2" y="T3"/>
                </a:cxn>
                <a:cxn ang="T12">
                  <a:pos x="T4" y="T5"/>
                </a:cxn>
                <a:cxn ang="T13">
                  <a:pos x="T6" y="T7"/>
                </a:cxn>
                <a:cxn ang="T14">
                  <a:pos x="T8" y="T9"/>
                </a:cxn>
              </a:cxnLst>
              <a:rect l="T15" t="T16" r="T17" b="T18"/>
              <a:pathLst>
                <a:path w="267" h="616">
                  <a:moveTo>
                    <a:pt x="0" y="596"/>
                  </a:moveTo>
                  <a:lnTo>
                    <a:pt x="55" y="616"/>
                  </a:lnTo>
                  <a:lnTo>
                    <a:pt x="267" y="21"/>
                  </a:lnTo>
                  <a:lnTo>
                    <a:pt x="212" y="0"/>
                  </a:lnTo>
                  <a:lnTo>
                    <a:pt x="0" y="596"/>
                  </a:lnTo>
                  <a:close/>
                </a:path>
              </a:pathLst>
            </a:custGeom>
            <a:solidFill>
              <a:srgbClr val="333399"/>
            </a:solidFill>
            <a:ln w="9525">
              <a:solidFill>
                <a:srgbClr val="003366"/>
              </a:solidFill>
              <a:round/>
              <a:headEnd/>
              <a:tailEnd/>
            </a:ln>
          </p:spPr>
          <p:txBody>
            <a:bodyPr/>
            <a:lstStyle/>
            <a:p>
              <a:endParaRPr lang="en-US"/>
            </a:p>
          </p:txBody>
        </p:sp>
        <p:sp>
          <p:nvSpPr>
            <p:cNvPr id="292877" name="Freeform 10"/>
            <p:cNvSpPr>
              <a:spLocks/>
            </p:cNvSpPr>
            <p:nvPr/>
          </p:nvSpPr>
          <p:spPr bwMode="auto">
            <a:xfrm>
              <a:off x="3309" y="3267"/>
              <a:ext cx="135" cy="308"/>
            </a:xfrm>
            <a:custGeom>
              <a:avLst/>
              <a:gdLst>
                <a:gd name="T0" fmla="*/ 1 w 266"/>
                <a:gd name="T1" fmla="*/ 0 h 616"/>
                <a:gd name="T2" fmla="*/ 0 w 266"/>
                <a:gd name="T3" fmla="*/ 1 h 616"/>
                <a:gd name="T4" fmla="*/ 1 w 266"/>
                <a:gd name="T5" fmla="*/ 1 h 616"/>
                <a:gd name="T6" fmla="*/ 1 w 266"/>
                <a:gd name="T7" fmla="*/ 1 h 616"/>
                <a:gd name="T8" fmla="*/ 1 w 266"/>
                <a:gd name="T9" fmla="*/ 0 h 616"/>
                <a:gd name="T10" fmla="*/ 0 60000 65536"/>
                <a:gd name="T11" fmla="*/ 0 60000 65536"/>
                <a:gd name="T12" fmla="*/ 0 60000 65536"/>
                <a:gd name="T13" fmla="*/ 0 60000 65536"/>
                <a:gd name="T14" fmla="*/ 0 60000 65536"/>
                <a:gd name="T15" fmla="*/ 0 w 266"/>
                <a:gd name="T16" fmla="*/ 0 h 616"/>
                <a:gd name="T17" fmla="*/ 266 w 266"/>
                <a:gd name="T18" fmla="*/ 616 h 616"/>
              </a:gdLst>
              <a:ahLst/>
              <a:cxnLst>
                <a:cxn ang="T10">
                  <a:pos x="T0" y="T1"/>
                </a:cxn>
                <a:cxn ang="T11">
                  <a:pos x="T2" y="T3"/>
                </a:cxn>
                <a:cxn ang="T12">
                  <a:pos x="T4" y="T5"/>
                </a:cxn>
                <a:cxn ang="T13">
                  <a:pos x="T6" y="T7"/>
                </a:cxn>
                <a:cxn ang="T14">
                  <a:pos x="T8" y="T9"/>
                </a:cxn>
              </a:cxnLst>
              <a:rect l="T15" t="T16" r="T17" b="T18"/>
              <a:pathLst>
                <a:path w="266" h="616">
                  <a:moveTo>
                    <a:pt x="55" y="0"/>
                  </a:moveTo>
                  <a:lnTo>
                    <a:pt x="0" y="21"/>
                  </a:lnTo>
                  <a:lnTo>
                    <a:pt x="210" y="616"/>
                  </a:lnTo>
                  <a:lnTo>
                    <a:pt x="266" y="596"/>
                  </a:lnTo>
                  <a:lnTo>
                    <a:pt x="55" y="0"/>
                  </a:lnTo>
                  <a:close/>
                </a:path>
              </a:pathLst>
            </a:custGeom>
            <a:solidFill>
              <a:srgbClr val="333399"/>
            </a:solidFill>
            <a:ln w="9525">
              <a:solidFill>
                <a:srgbClr val="003366"/>
              </a:solidFill>
              <a:round/>
              <a:headEnd/>
              <a:tailEnd/>
            </a:ln>
          </p:spPr>
          <p:txBody>
            <a:bodyPr/>
            <a:lstStyle/>
            <a:p>
              <a:endParaRPr lang="en-US"/>
            </a:p>
          </p:txBody>
        </p:sp>
        <p:sp>
          <p:nvSpPr>
            <p:cNvPr id="292878" name="Freeform 11"/>
            <p:cNvSpPr>
              <a:spLocks/>
            </p:cNvSpPr>
            <p:nvPr/>
          </p:nvSpPr>
          <p:spPr bwMode="auto">
            <a:xfrm>
              <a:off x="2591" y="3367"/>
              <a:ext cx="703" cy="210"/>
            </a:xfrm>
            <a:custGeom>
              <a:avLst/>
              <a:gdLst>
                <a:gd name="T0" fmla="*/ 1 w 1404"/>
                <a:gd name="T1" fmla="*/ 0 h 421"/>
                <a:gd name="T2" fmla="*/ 1 w 1404"/>
                <a:gd name="T3" fmla="*/ 0 h 421"/>
                <a:gd name="T4" fmla="*/ 0 w 1404"/>
                <a:gd name="T5" fmla="*/ 0 h 421"/>
                <a:gd name="T6" fmla="*/ 1 w 1404"/>
                <a:gd name="T7" fmla="*/ 0 h 421"/>
                <a:gd name="T8" fmla="*/ 1 w 1404"/>
                <a:gd name="T9" fmla="*/ 0 h 421"/>
                <a:gd name="T10" fmla="*/ 0 60000 65536"/>
                <a:gd name="T11" fmla="*/ 0 60000 65536"/>
                <a:gd name="T12" fmla="*/ 0 60000 65536"/>
                <a:gd name="T13" fmla="*/ 0 60000 65536"/>
                <a:gd name="T14" fmla="*/ 0 60000 65536"/>
                <a:gd name="T15" fmla="*/ 0 w 1404"/>
                <a:gd name="T16" fmla="*/ 0 h 421"/>
                <a:gd name="T17" fmla="*/ 1404 w 1404"/>
                <a:gd name="T18" fmla="*/ 421 h 421"/>
              </a:gdLst>
              <a:ahLst/>
              <a:cxnLst>
                <a:cxn ang="T10">
                  <a:pos x="T0" y="T1"/>
                </a:cxn>
                <a:cxn ang="T11">
                  <a:pos x="T2" y="T3"/>
                </a:cxn>
                <a:cxn ang="T12">
                  <a:pos x="T4" y="T5"/>
                </a:cxn>
                <a:cxn ang="T13">
                  <a:pos x="T6" y="T7"/>
                </a:cxn>
                <a:cxn ang="T14">
                  <a:pos x="T8" y="T9"/>
                </a:cxn>
              </a:cxnLst>
              <a:rect l="T15" t="T16" r="T17" b="T18"/>
              <a:pathLst>
                <a:path w="1404" h="421">
                  <a:moveTo>
                    <a:pt x="1404" y="50"/>
                  </a:moveTo>
                  <a:lnTo>
                    <a:pt x="1390" y="0"/>
                  </a:lnTo>
                  <a:lnTo>
                    <a:pt x="0" y="370"/>
                  </a:lnTo>
                  <a:lnTo>
                    <a:pt x="13" y="421"/>
                  </a:lnTo>
                  <a:lnTo>
                    <a:pt x="1404" y="50"/>
                  </a:lnTo>
                  <a:close/>
                </a:path>
              </a:pathLst>
            </a:custGeom>
            <a:solidFill>
              <a:srgbClr val="333399"/>
            </a:solidFill>
            <a:ln w="9525">
              <a:solidFill>
                <a:srgbClr val="003366"/>
              </a:solidFill>
              <a:round/>
              <a:headEnd/>
              <a:tailEnd/>
            </a:ln>
          </p:spPr>
          <p:txBody>
            <a:bodyPr/>
            <a:lstStyle/>
            <a:p>
              <a:endParaRPr lang="en-US"/>
            </a:p>
          </p:txBody>
        </p:sp>
        <p:sp>
          <p:nvSpPr>
            <p:cNvPr id="292879" name="Freeform 12"/>
            <p:cNvSpPr>
              <a:spLocks/>
            </p:cNvSpPr>
            <p:nvPr/>
          </p:nvSpPr>
          <p:spPr bwMode="auto">
            <a:xfrm>
              <a:off x="3351" y="3370"/>
              <a:ext cx="680" cy="205"/>
            </a:xfrm>
            <a:custGeom>
              <a:avLst/>
              <a:gdLst>
                <a:gd name="T0" fmla="*/ 1 w 1358"/>
                <a:gd name="T1" fmla="*/ 0 h 421"/>
                <a:gd name="T2" fmla="*/ 0 w 1358"/>
                <a:gd name="T3" fmla="*/ 0 h 421"/>
                <a:gd name="T4" fmla="*/ 1 w 1358"/>
                <a:gd name="T5" fmla="*/ 0 h 421"/>
                <a:gd name="T6" fmla="*/ 1 w 1358"/>
                <a:gd name="T7" fmla="*/ 0 h 421"/>
                <a:gd name="T8" fmla="*/ 1 w 1358"/>
                <a:gd name="T9" fmla="*/ 0 h 421"/>
                <a:gd name="T10" fmla="*/ 0 60000 65536"/>
                <a:gd name="T11" fmla="*/ 0 60000 65536"/>
                <a:gd name="T12" fmla="*/ 0 60000 65536"/>
                <a:gd name="T13" fmla="*/ 0 60000 65536"/>
                <a:gd name="T14" fmla="*/ 0 60000 65536"/>
                <a:gd name="T15" fmla="*/ 0 w 1358"/>
                <a:gd name="T16" fmla="*/ 0 h 421"/>
                <a:gd name="T17" fmla="*/ 1358 w 1358"/>
                <a:gd name="T18" fmla="*/ 421 h 421"/>
              </a:gdLst>
              <a:ahLst/>
              <a:cxnLst>
                <a:cxn ang="T10">
                  <a:pos x="T0" y="T1"/>
                </a:cxn>
                <a:cxn ang="T11">
                  <a:pos x="T2" y="T3"/>
                </a:cxn>
                <a:cxn ang="T12">
                  <a:pos x="T4" y="T5"/>
                </a:cxn>
                <a:cxn ang="T13">
                  <a:pos x="T6" y="T7"/>
                </a:cxn>
                <a:cxn ang="T14">
                  <a:pos x="T8" y="T9"/>
                </a:cxn>
              </a:cxnLst>
              <a:rect l="T15" t="T16" r="T17" b="T18"/>
              <a:pathLst>
                <a:path w="1358" h="421">
                  <a:moveTo>
                    <a:pt x="15" y="0"/>
                  </a:moveTo>
                  <a:lnTo>
                    <a:pt x="0" y="50"/>
                  </a:lnTo>
                  <a:lnTo>
                    <a:pt x="1344" y="421"/>
                  </a:lnTo>
                  <a:lnTo>
                    <a:pt x="1358" y="370"/>
                  </a:lnTo>
                  <a:lnTo>
                    <a:pt x="15" y="0"/>
                  </a:lnTo>
                  <a:close/>
                </a:path>
              </a:pathLst>
            </a:custGeom>
            <a:solidFill>
              <a:srgbClr val="333399"/>
            </a:solidFill>
            <a:ln w="9525">
              <a:solidFill>
                <a:srgbClr val="003366"/>
              </a:solidFill>
              <a:round/>
              <a:headEnd/>
              <a:tailEnd/>
            </a:ln>
          </p:spPr>
          <p:txBody>
            <a:bodyPr/>
            <a:lstStyle/>
            <a:p>
              <a:endParaRPr lang="en-US"/>
            </a:p>
          </p:txBody>
        </p:sp>
        <p:sp>
          <p:nvSpPr>
            <p:cNvPr id="292880" name="WordArt 13"/>
            <p:cNvSpPr>
              <a:spLocks noChangeArrowheads="1" noChangeShapeType="1" noTextEdit="1"/>
            </p:cNvSpPr>
            <p:nvPr/>
          </p:nvSpPr>
          <p:spPr bwMode="auto">
            <a:xfrm>
              <a:off x="2606" y="3615"/>
              <a:ext cx="1405" cy="282"/>
            </a:xfrm>
            <a:prstGeom prst="rect">
              <a:avLst/>
            </a:prstGeom>
          </p:spPr>
          <p:txBody>
            <a:bodyPr wrap="none" fromWordArt="1">
              <a:prstTxWarp prst="textPlain">
                <a:avLst>
                  <a:gd name="adj" fmla="val 50000"/>
                </a:avLst>
              </a:prstTxWarp>
            </a:bodyPr>
            <a:lstStyle/>
            <a:p>
              <a:pPr algn="ctr"/>
              <a:r>
                <a:rPr lang="en-US" sz="3600" kern="10">
                  <a:ln w="9525">
                    <a:solidFill>
                      <a:srgbClr val="003366"/>
                    </a:solidFill>
                    <a:round/>
                    <a:headEnd/>
                    <a:tailEnd/>
                  </a:ln>
                  <a:solidFill>
                    <a:srgbClr val="003366"/>
                  </a:solidFill>
                  <a:latin typeface="Arial"/>
                </a:rPr>
                <a:t>SESAME</a:t>
              </a:r>
            </a:p>
          </p:txBody>
        </p:sp>
        <p:sp>
          <p:nvSpPr>
            <p:cNvPr id="292881" name="Line 14"/>
            <p:cNvSpPr>
              <a:spLocks noChangeShapeType="1"/>
            </p:cNvSpPr>
            <p:nvPr/>
          </p:nvSpPr>
          <p:spPr bwMode="auto">
            <a:xfrm>
              <a:off x="2576" y="3972"/>
              <a:ext cx="1468" cy="0"/>
            </a:xfrm>
            <a:prstGeom prst="line">
              <a:avLst/>
            </a:prstGeom>
            <a:noFill/>
            <a:ln w="19050">
              <a:solidFill>
                <a:srgbClr val="003366"/>
              </a:solidFill>
              <a:round/>
              <a:headEnd/>
              <a:tailEnd/>
            </a:ln>
          </p:spPr>
          <p:txBody>
            <a:bodyPr/>
            <a:lstStyle/>
            <a:p>
              <a:endParaRPr lang="en-US"/>
            </a:p>
          </p:txBody>
        </p:sp>
        <p:sp>
          <p:nvSpPr>
            <p:cNvPr id="292882" name="Line 15"/>
            <p:cNvSpPr>
              <a:spLocks noChangeShapeType="1"/>
            </p:cNvSpPr>
            <p:nvPr/>
          </p:nvSpPr>
          <p:spPr bwMode="auto">
            <a:xfrm flipV="1">
              <a:off x="2502" y="4032"/>
              <a:ext cx="1632" cy="0"/>
            </a:xfrm>
            <a:prstGeom prst="line">
              <a:avLst/>
            </a:prstGeom>
            <a:noFill/>
            <a:ln w="19050">
              <a:solidFill>
                <a:srgbClr val="003366"/>
              </a:solidFill>
              <a:round/>
              <a:headEnd/>
              <a:tailEnd/>
            </a:ln>
          </p:spPr>
          <p:txBody>
            <a:bodyPr/>
            <a:lstStyle/>
            <a:p>
              <a:endParaRPr lang="en-US"/>
            </a:p>
          </p:txBody>
        </p:sp>
        <p:sp>
          <p:nvSpPr>
            <p:cNvPr id="292883" name="Line 16"/>
            <p:cNvSpPr>
              <a:spLocks noChangeShapeType="1"/>
            </p:cNvSpPr>
            <p:nvPr/>
          </p:nvSpPr>
          <p:spPr bwMode="auto">
            <a:xfrm>
              <a:off x="2394" y="4095"/>
              <a:ext cx="1842" cy="0"/>
            </a:xfrm>
            <a:prstGeom prst="line">
              <a:avLst/>
            </a:prstGeom>
            <a:noFill/>
            <a:ln w="19050">
              <a:solidFill>
                <a:srgbClr val="003366"/>
              </a:solidFill>
              <a:round/>
              <a:headEnd/>
              <a:tailEnd/>
            </a:ln>
          </p:spPr>
          <p:txBody>
            <a:bodyPr/>
            <a:lstStyle/>
            <a:p>
              <a:endParaRPr lang="en-US"/>
            </a:p>
          </p:txBody>
        </p:sp>
      </p:grpSp>
      <p:sp>
        <p:nvSpPr>
          <p:cNvPr id="292872" name="Rectangle 16"/>
          <p:cNvSpPr>
            <a:spLocks noChangeArrowheads="1"/>
          </p:cNvSpPr>
          <p:nvPr/>
        </p:nvSpPr>
        <p:spPr bwMode="auto">
          <a:xfrm>
            <a:off x="1752600" y="304800"/>
            <a:ext cx="7251700" cy="523875"/>
          </a:xfrm>
          <a:prstGeom prst="rect">
            <a:avLst/>
          </a:prstGeom>
          <a:noFill/>
          <a:ln w="9525">
            <a:noFill/>
            <a:miter lim="800000"/>
            <a:headEnd/>
            <a:tailEnd/>
          </a:ln>
        </p:spPr>
        <p:txBody>
          <a:bodyPr>
            <a:spAutoFit/>
          </a:bodyPr>
          <a:lstStyle/>
          <a:p>
            <a:r>
              <a:rPr lang="en-US" sz="2800" b="1">
                <a:solidFill>
                  <a:srgbClr val="0000FF"/>
                </a:solidFill>
              </a:rPr>
              <a:t>Tests of the MICROTRON Subsystems</a:t>
            </a:r>
          </a:p>
        </p:txBody>
      </p:sp>
      <p:sp>
        <p:nvSpPr>
          <p:cNvPr id="292873" name="Slide Number Placeholder 18"/>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F69E93C-40AC-4B3B-BDBE-1E72B862C27B}" type="slidenum">
              <a:rPr lang="en-US" sz="1200">
                <a:solidFill>
                  <a:srgbClr val="898989"/>
                </a:solidFill>
              </a:rPr>
              <a:pPr algn="r"/>
              <a:t>26</a:t>
            </a:fld>
            <a:endParaRPr lang="en-US" sz="1200">
              <a:solidFill>
                <a:srgbClr val="898989"/>
              </a:solidFill>
            </a:endParaRPr>
          </a:p>
        </p:txBody>
      </p:sp>
      <p:sp>
        <p:nvSpPr>
          <p:cNvPr id="292874" name="Text Box 133"/>
          <p:cNvSpPr txBox="1">
            <a:spLocks noGrp="1" noChangeArrowheads="1"/>
          </p:cNvSpPr>
          <p:nvPr/>
        </p:nvSpPr>
        <p:spPr bwMode="auto">
          <a:xfrm>
            <a:off x="49213" y="6537325"/>
            <a:ext cx="5867400" cy="277813"/>
          </a:xfrm>
          <a:prstGeom prst="rect">
            <a:avLst/>
          </a:prstGeom>
          <a:noFill/>
          <a:ln w="9525">
            <a:noFill/>
            <a:miter lim="800000"/>
            <a:headEnd/>
            <a:tailEnd/>
          </a:ln>
        </p:spPr>
        <p:txBody>
          <a:bodyPr anchor="ctr">
            <a:spAutoFit/>
          </a:bodyPr>
          <a:lstStyle/>
          <a:p>
            <a:r>
              <a:rPr lang="it-IT" sz="1200" i="1">
                <a:solidFill>
                  <a:srgbClr val="C0504D"/>
                </a:solidFill>
              </a:rPr>
              <a:t>K. Toukan The Royal Swedish Academy of Sciences, Stockholm, Sweden, June 10° ,2008</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C:\Users\winick.SLAC\Desktop\Hamed Tarawneh.jpg"/>
          <p:cNvPicPr>
            <a:picLocks noChangeAspect="1" noChangeArrowheads="1"/>
          </p:cNvPicPr>
          <p:nvPr/>
        </p:nvPicPr>
        <p:blipFill rotWithShape="1">
          <a:blip r:embed="rId2">
            <a:extLst>
              <a:ext uri="{28A0092B-C50C-407E-A947-70E740481C1C}">
                <a14:useLocalDpi xmlns:a14="http://schemas.microsoft.com/office/drawing/2010/main" val="0"/>
              </a:ext>
            </a:extLst>
          </a:blip>
          <a:srcRect t="3890" r="31379" b="31326"/>
          <a:stretch/>
        </p:blipFill>
        <p:spPr bwMode="auto">
          <a:xfrm>
            <a:off x="457201" y="304800"/>
            <a:ext cx="4876799" cy="52795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10200" y="990600"/>
            <a:ext cx="3581400" cy="4154984"/>
          </a:xfrm>
          <a:prstGeom prst="rect">
            <a:avLst/>
          </a:prstGeom>
          <a:noFill/>
        </p:spPr>
        <p:txBody>
          <a:bodyPr wrap="square" rtlCol="0">
            <a:spAutoFit/>
          </a:bodyPr>
          <a:lstStyle/>
          <a:p>
            <a:pPr marL="285750" indent="-285750">
              <a:buFont typeface="Arial" panose="020B0604020202020204" pitchFamily="34" charset="0"/>
              <a:buChar char="•"/>
            </a:pPr>
            <a:r>
              <a:rPr lang="en-US" sz="2400" b="1" i="1" dirty="0" smtClean="0">
                <a:solidFill>
                  <a:srgbClr val="FF0000"/>
                </a:solidFill>
              </a:rPr>
              <a:t>Dr. </a:t>
            </a:r>
            <a:r>
              <a:rPr lang="en-US" sz="2400" b="1" i="1" dirty="0" err="1" smtClean="0">
                <a:solidFill>
                  <a:srgbClr val="FF0000"/>
                </a:solidFill>
              </a:rPr>
              <a:t>Hamed</a:t>
            </a:r>
            <a:r>
              <a:rPr lang="en-US" sz="2400" b="1" i="1" dirty="0" smtClean="0">
                <a:solidFill>
                  <a:srgbClr val="FF0000"/>
                </a:solidFill>
              </a:rPr>
              <a:t> </a:t>
            </a:r>
            <a:r>
              <a:rPr lang="en-US" sz="2400" b="1" i="1" dirty="0" err="1" smtClean="0">
                <a:solidFill>
                  <a:srgbClr val="FF0000"/>
                </a:solidFill>
              </a:rPr>
              <a:t>Tarawneh</a:t>
            </a:r>
            <a:endParaRPr lang="en-US" sz="2400" b="1" i="1" dirty="0" smtClean="0">
              <a:solidFill>
                <a:srgbClr val="FF0000"/>
              </a:solidFill>
            </a:endParaRPr>
          </a:p>
          <a:p>
            <a:pPr marL="285750" indent="-285750">
              <a:buFont typeface="Arial" panose="020B0604020202020204" pitchFamily="34" charset="0"/>
              <a:buChar char="•"/>
            </a:pPr>
            <a:r>
              <a:rPr lang="en-US" sz="2000" b="1" dirty="0" smtClean="0"/>
              <a:t>Student at SESAME Accelerator School in 2000</a:t>
            </a:r>
          </a:p>
          <a:p>
            <a:pPr marL="285750" indent="-285750">
              <a:buFont typeface="Arial" panose="020B0604020202020204" pitchFamily="34" charset="0"/>
              <a:buChar char="•"/>
            </a:pPr>
            <a:r>
              <a:rPr lang="en-US" sz="2000" b="1" dirty="0" smtClean="0"/>
              <a:t>Sent by SESAME to Lund for additional training</a:t>
            </a:r>
          </a:p>
          <a:p>
            <a:pPr marL="285750" indent="-285750">
              <a:buFont typeface="Arial" panose="020B0604020202020204" pitchFamily="34" charset="0"/>
              <a:buChar char="•"/>
            </a:pPr>
            <a:r>
              <a:rPr lang="en-US" sz="2000" b="1" dirty="0" smtClean="0"/>
              <a:t>PhD in Accelerator Physics at Lund </a:t>
            </a:r>
            <a:r>
              <a:rPr lang="en-US" sz="2000" b="1" dirty="0" err="1" smtClean="0"/>
              <a:t>Univ</a:t>
            </a:r>
            <a:r>
              <a:rPr lang="en-US" sz="2000" b="1" dirty="0" smtClean="0"/>
              <a:t>; Advisor is Prof. Mikael Eriksson</a:t>
            </a:r>
          </a:p>
          <a:p>
            <a:pPr marL="285750" indent="-285750">
              <a:buFont typeface="Arial" panose="020B0604020202020204" pitchFamily="34" charset="0"/>
              <a:buChar char="•"/>
            </a:pPr>
            <a:r>
              <a:rPr lang="en-US" sz="2000" b="1" dirty="0" smtClean="0"/>
              <a:t>Thesis Topic is Multi Bend </a:t>
            </a:r>
            <a:r>
              <a:rPr lang="en-US" sz="2000" b="1" dirty="0" err="1" smtClean="0"/>
              <a:t>Achromat</a:t>
            </a:r>
            <a:r>
              <a:rPr lang="en-US" sz="2000" b="1" dirty="0" smtClean="0"/>
              <a:t> (MBA)</a:t>
            </a:r>
          </a:p>
          <a:p>
            <a:pPr marL="285750" indent="-285750">
              <a:buFont typeface="Arial" panose="020B0604020202020204" pitchFamily="34" charset="0"/>
              <a:buChar char="•"/>
            </a:pPr>
            <a:r>
              <a:rPr lang="en-US" sz="2000" b="1" dirty="0" smtClean="0"/>
              <a:t>Back to SESAME</a:t>
            </a:r>
          </a:p>
          <a:p>
            <a:pPr marL="285750" indent="-285750">
              <a:buFont typeface="Arial" panose="020B0604020202020204" pitchFamily="34" charset="0"/>
              <a:buChar char="•"/>
            </a:pPr>
            <a:r>
              <a:rPr lang="en-US" sz="2000" b="1" dirty="0" smtClean="0"/>
              <a:t>Then to Berkeley</a:t>
            </a:r>
          </a:p>
          <a:p>
            <a:pPr marL="285750" indent="-285750">
              <a:buFont typeface="Arial" panose="020B0604020202020204" pitchFamily="34" charset="0"/>
              <a:buChar char="•"/>
            </a:pPr>
            <a:r>
              <a:rPr lang="en-US" sz="2000" b="1" dirty="0" smtClean="0"/>
              <a:t>Now at MAX IV</a:t>
            </a:r>
            <a:endParaRPr lang="en-US" sz="2000" b="1" dirty="0"/>
          </a:p>
        </p:txBody>
      </p:sp>
    </p:spTree>
    <p:extLst>
      <p:ext uri="{BB962C8B-B14F-4D97-AF65-F5344CB8AC3E}">
        <p14:creationId xmlns:p14="http://schemas.microsoft.com/office/powerpoint/2010/main" val="1830306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Footer Placeholder 2"/>
          <p:cNvSpPr>
            <a:spLocks noGrp="1"/>
          </p:cNvSpPr>
          <p:nvPr>
            <p:ph type="ftr" sz="quarter" idx="4294967295"/>
          </p:nvPr>
        </p:nvSpPr>
        <p:spPr bwMode="auto">
          <a:xfrm>
            <a:off x="3124200" y="6356350"/>
            <a:ext cx="2895600" cy="365125"/>
          </a:xfrm>
          <a:prstGeom prst="rect">
            <a:avLst/>
          </a:prstGeom>
          <a:noFill/>
          <a:ln>
            <a:miter lim="800000"/>
            <a:headEnd/>
            <a:tailEnd/>
          </a:ln>
        </p:spPr>
        <p:txBody>
          <a:bodyPr/>
          <a:lstStyle/>
          <a:p>
            <a:r>
              <a:rPr lang="en-US">
                <a:solidFill>
                  <a:srgbClr val="898989"/>
                </a:solidFill>
              </a:rPr>
              <a:t>Amor NADJI</a:t>
            </a:r>
          </a:p>
        </p:txBody>
      </p:sp>
      <p:sp>
        <p:nvSpPr>
          <p:cNvPr id="293891" name="Rectangle 2"/>
          <p:cNvSpPr>
            <a:spLocks noGrp="1" noChangeArrowheads="1"/>
          </p:cNvSpPr>
          <p:nvPr>
            <p:ph type="title" idx="4294967295"/>
          </p:nvPr>
        </p:nvSpPr>
        <p:spPr bwMode="auto">
          <a:xfrm>
            <a:off x="838200" y="0"/>
            <a:ext cx="7772400" cy="685800"/>
          </a:xfrm>
          <a:prstGeom prst="rect">
            <a:avLst/>
          </a:prstGeom>
          <a:noFill/>
          <a:ln>
            <a:miter lim="800000"/>
            <a:headEnd/>
            <a:tailEnd/>
          </a:ln>
        </p:spPr>
        <p:txBody>
          <a:bodyPr/>
          <a:lstStyle/>
          <a:p>
            <a:r>
              <a:rPr lang="en-US" sz="2800" b="1" smtClean="0">
                <a:solidFill>
                  <a:srgbClr val="0033CC"/>
                </a:solidFill>
                <a:latin typeface="Arial" pitchFamily="34" charset="0"/>
              </a:rPr>
              <a:t>3D View of the New Shielding</a:t>
            </a:r>
          </a:p>
        </p:txBody>
      </p:sp>
      <p:sp>
        <p:nvSpPr>
          <p:cNvPr id="293892"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endParaRPr lang="en-US" smtClean="0"/>
          </a:p>
        </p:txBody>
      </p:sp>
      <p:pic>
        <p:nvPicPr>
          <p:cNvPr id="293893" name="Picture 4"/>
          <p:cNvPicPr>
            <a:picLocks noChangeAspect="1" noChangeArrowheads="1"/>
          </p:cNvPicPr>
          <p:nvPr/>
        </p:nvPicPr>
        <p:blipFill>
          <a:blip r:embed="rId3" cstate="print"/>
          <a:srcRect/>
          <a:stretch>
            <a:fillRect/>
          </a:stretch>
        </p:blipFill>
        <p:spPr bwMode="auto">
          <a:xfrm>
            <a:off x="0" y="838200"/>
            <a:ext cx="8724900" cy="5346700"/>
          </a:xfrm>
          <a:prstGeom prst="rect">
            <a:avLst/>
          </a:prstGeom>
          <a:noFill/>
          <a:ln w="9525">
            <a:noFill/>
            <a:miter lim="800000"/>
            <a:headEnd/>
            <a:tailEnd/>
          </a:ln>
        </p:spPr>
      </p:pic>
      <p:sp>
        <p:nvSpPr>
          <p:cNvPr id="293894" name="Slide Number Placeholder 5"/>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880EC1E-5E7F-4598-A462-7F5642C74BD3}" type="slidenum">
              <a:rPr lang="en-US" sz="1200">
                <a:solidFill>
                  <a:srgbClr val="898989"/>
                </a:solidFill>
              </a:rPr>
              <a:pPr algn="r"/>
              <a:t>28</a:t>
            </a:fld>
            <a:endParaRPr lang="en-US" sz="1200">
              <a:solidFill>
                <a:srgbClr val="898989"/>
              </a:solidFill>
            </a:endParaRPr>
          </a:p>
        </p:txBody>
      </p:sp>
      <p:grpSp>
        <p:nvGrpSpPr>
          <p:cNvPr id="2" name="Group 7"/>
          <p:cNvGrpSpPr>
            <a:grpSpLocks/>
          </p:cNvGrpSpPr>
          <p:nvPr/>
        </p:nvGrpSpPr>
        <p:grpSpPr bwMode="auto">
          <a:xfrm>
            <a:off x="0" y="0"/>
            <a:ext cx="1295400" cy="609600"/>
            <a:chOff x="2394" y="3267"/>
            <a:chExt cx="1842" cy="828"/>
          </a:xfrm>
        </p:grpSpPr>
        <p:sp>
          <p:nvSpPr>
            <p:cNvPr id="293897" name="Rectangle 8"/>
            <p:cNvSpPr>
              <a:spLocks noChangeArrowheads="1"/>
            </p:cNvSpPr>
            <p:nvPr/>
          </p:nvSpPr>
          <p:spPr bwMode="auto">
            <a:xfrm>
              <a:off x="2591" y="3557"/>
              <a:ext cx="1438" cy="25"/>
            </a:xfrm>
            <a:prstGeom prst="rect">
              <a:avLst/>
            </a:prstGeom>
            <a:solidFill>
              <a:srgbClr val="333399"/>
            </a:solidFill>
            <a:ln w="9525">
              <a:solidFill>
                <a:srgbClr val="003366"/>
              </a:solidFill>
              <a:miter lim="800000"/>
              <a:headEnd/>
              <a:tailEnd/>
            </a:ln>
          </p:spPr>
          <p:txBody>
            <a:bodyPr/>
            <a:lstStyle/>
            <a:p>
              <a:endParaRPr lang="en-US">
                <a:solidFill>
                  <a:srgbClr val="000000"/>
                </a:solidFill>
              </a:endParaRPr>
            </a:p>
          </p:txBody>
        </p:sp>
        <p:sp>
          <p:nvSpPr>
            <p:cNvPr id="293898" name="Freeform 9"/>
            <p:cNvSpPr>
              <a:spLocks/>
            </p:cNvSpPr>
            <p:nvPr/>
          </p:nvSpPr>
          <p:spPr bwMode="auto">
            <a:xfrm>
              <a:off x="3206" y="3267"/>
              <a:ext cx="135" cy="308"/>
            </a:xfrm>
            <a:custGeom>
              <a:avLst/>
              <a:gdLst>
                <a:gd name="T0" fmla="*/ 0 w 267"/>
                <a:gd name="T1" fmla="*/ 1 h 616"/>
                <a:gd name="T2" fmla="*/ 1 w 267"/>
                <a:gd name="T3" fmla="*/ 1 h 616"/>
                <a:gd name="T4" fmla="*/ 1 w 267"/>
                <a:gd name="T5" fmla="*/ 1 h 616"/>
                <a:gd name="T6" fmla="*/ 1 w 267"/>
                <a:gd name="T7" fmla="*/ 0 h 616"/>
                <a:gd name="T8" fmla="*/ 0 w 267"/>
                <a:gd name="T9" fmla="*/ 1 h 616"/>
                <a:gd name="T10" fmla="*/ 0 60000 65536"/>
                <a:gd name="T11" fmla="*/ 0 60000 65536"/>
                <a:gd name="T12" fmla="*/ 0 60000 65536"/>
                <a:gd name="T13" fmla="*/ 0 60000 65536"/>
                <a:gd name="T14" fmla="*/ 0 60000 65536"/>
                <a:gd name="T15" fmla="*/ 0 w 267"/>
                <a:gd name="T16" fmla="*/ 0 h 616"/>
                <a:gd name="T17" fmla="*/ 267 w 267"/>
                <a:gd name="T18" fmla="*/ 616 h 616"/>
              </a:gdLst>
              <a:ahLst/>
              <a:cxnLst>
                <a:cxn ang="T10">
                  <a:pos x="T0" y="T1"/>
                </a:cxn>
                <a:cxn ang="T11">
                  <a:pos x="T2" y="T3"/>
                </a:cxn>
                <a:cxn ang="T12">
                  <a:pos x="T4" y="T5"/>
                </a:cxn>
                <a:cxn ang="T13">
                  <a:pos x="T6" y="T7"/>
                </a:cxn>
                <a:cxn ang="T14">
                  <a:pos x="T8" y="T9"/>
                </a:cxn>
              </a:cxnLst>
              <a:rect l="T15" t="T16" r="T17" b="T18"/>
              <a:pathLst>
                <a:path w="267" h="616">
                  <a:moveTo>
                    <a:pt x="0" y="596"/>
                  </a:moveTo>
                  <a:lnTo>
                    <a:pt x="55" y="616"/>
                  </a:lnTo>
                  <a:lnTo>
                    <a:pt x="267" y="21"/>
                  </a:lnTo>
                  <a:lnTo>
                    <a:pt x="212" y="0"/>
                  </a:lnTo>
                  <a:lnTo>
                    <a:pt x="0" y="596"/>
                  </a:lnTo>
                  <a:close/>
                </a:path>
              </a:pathLst>
            </a:custGeom>
            <a:solidFill>
              <a:srgbClr val="333399"/>
            </a:solidFill>
            <a:ln w="9525">
              <a:solidFill>
                <a:srgbClr val="003366"/>
              </a:solidFill>
              <a:round/>
              <a:headEnd/>
              <a:tailEnd/>
            </a:ln>
          </p:spPr>
          <p:txBody>
            <a:bodyPr/>
            <a:lstStyle/>
            <a:p>
              <a:endParaRPr lang="en-US"/>
            </a:p>
          </p:txBody>
        </p:sp>
        <p:sp>
          <p:nvSpPr>
            <p:cNvPr id="293899" name="Freeform 10"/>
            <p:cNvSpPr>
              <a:spLocks/>
            </p:cNvSpPr>
            <p:nvPr/>
          </p:nvSpPr>
          <p:spPr bwMode="auto">
            <a:xfrm>
              <a:off x="3309" y="3267"/>
              <a:ext cx="135" cy="308"/>
            </a:xfrm>
            <a:custGeom>
              <a:avLst/>
              <a:gdLst>
                <a:gd name="T0" fmla="*/ 1 w 266"/>
                <a:gd name="T1" fmla="*/ 0 h 616"/>
                <a:gd name="T2" fmla="*/ 0 w 266"/>
                <a:gd name="T3" fmla="*/ 1 h 616"/>
                <a:gd name="T4" fmla="*/ 1 w 266"/>
                <a:gd name="T5" fmla="*/ 1 h 616"/>
                <a:gd name="T6" fmla="*/ 1 w 266"/>
                <a:gd name="T7" fmla="*/ 1 h 616"/>
                <a:gd name="T8" fmla="*/ 1 w 266"/>
                <a:gd name="T9" fmla="*/ 0 h 616"/>
                <a:gd name="T10" fmla="*/ 0 60000 65536"/>
                <a:gd name="T11" fmla="*/ 0 60000 65536"/>
                <a:gd name="T12" fmla="*/ 0 60000 65536"/>
                <a:gd name="T13" fmla="*/ 0 60000 65536"/>
                <a:gd name="T14" fmla="*/ 0 60000 65536"/>
                <a:gd name="T15" fmla="*/ 0 w 266"/>
                <a:gd name="T16" fmla="*/ 0 h 616"/>
                <a:gd name="T17" fmla="*/ 266 w 266"/>
                <a:gd name="T18" fmla="*/ 616 h 616"/>
              </a:gdLst>
              <a:ahLst/>
              <a:cxnLst>
                <a:cxn ang="T10">
                  <a:pos x="T0" y="T1"/>
                </a:cxn>
                <a:cxn ang="T11">
                  <a:pos x="T2" y="T3"/>
                </a:cxn>
                <a:cxn ang="T12">
                  <a:pos x="T4" y="T5"/>
                </a:cxn>
                <a:cxn ang="T13">
                  <a:pos x="T6" y="T7"/>
                </a:cxn>
                <a:cxn ang="T14">
                  <a:pos x="T8" y="T9"/>
                </a:cxn>
              </a:cxnLst>
              <a:rect l="T15" t="T16" r="T17" b="T18"/>
              <a:pathLst>
                <a:path w="266" h="616">
                  <a:moveTo>
                    <a:pt x="55" y="0"/>
                  </a:moveTo>
                  <a:lnTo>
                    <a:pt x="0" y="21"/>
                  </a:lnTo>
                  <a:lnTo>
                    <a:pt x="210" y="616"/>
                  </a:lnTo>
                  <a:lnTo>
                    <a:pt x="266" y="596"/>
                  </a:lnTo>
                  <a:lnTo>
                    <a:pt x="55" y="0"/>
                  </a:lnTo>
                  <a:close/>
                </a:path>
              </a:pathLst>
            </a:custGeom>
            <a:solidFill>
              <a:srgbClr val="333399"/>
            </a:solidFill>
            <a:ln w="9525">
              <a:solidFill>
                <a:srgbClr val="003366"/>
              </a:solidFill>
              <a:round/>
              <a:headEnd/>
              <a:tailEnd/>
            </a:ln>
          </p:spPr>
          <p:txBody>
            <a:bodyPr/>
            <a:lstStyle/>
            <a:p>
              <a:endParaRPr lang="en-US"/>
            </a:p>
          </p:txBody>
        </p:sp>
        <p:sp>
          <p:nvSpPr>
            <p:cNvPr id="293900" name="Freeform 11"/>
            <p:cNvSpPr>
              <a:spLocks/>
            </p:cNvSpPr>
            <p:nvPr/>
          </p:nvSpPr>
          <p:spPr bwMode="auto">
            <a:xfrm>
              <a:off x="2591" y="3367"/>
              <a:ext cx="703" cy="210"/>
            </a:xfrm>
            <a:custGeom>
              <a:avLst/>
              <a:gdLst>
                <a:gd name="T0" fmla="*/ 1 w 1404"/>
                <a:gd name="T1" fmla="*/ 0 h 421"/>
                <a:gd name="T2" fmla="*/ 1 w 1404"/>
                <a:gd name="T3" fmla="*/ 0 h 421"/>
                <a:gd name="T4" fmla="*/ 0 w 1404"/>
                <a:gd name="T5" fmla="*/ 0 h 421"/>
                <a:gd name="T6" fmla="*/ 1 w 1404"/>
                <a:gd name="T7" fmla="*/ 0 h 421"/>
                <a:gd name="T8" fmla="*/ 1 w 1404"/>
                <a:gd name="T9" fmla="*/ 0 h 421"/>
                <a:gd name="T10" fmla="*/ 0 60000 65536"/>
                <a:gd name="T11" fmla="*/ 0 60000 65536"/>
                <a:gd name="T12" fmla="*/ 0 60000 65536"/>
                <a:gd name="T13" fmla="*/ 0 60000 65536"/>
                <a:gd name="T14" fmla="*/ 0 60000 65536"/>
                <a:gd name="T15" fmla="*/ 0 w 1404"/>
                <a:gd name="T16" fmla="*/ 0 h 421"/>
                <a:gd name="T17" fmla="*/ 1404 w 1404"/>
                <a:gd name="T18" fmla="*/ 421 h 421"/>
              </a:gdLst>
              <a:ahLst/>
              <a:cxnLst>
                <a:cxn ang="T10">
                  <a:pos x="T0" y="T1"/>
                </a:cxn>
                <a:cxn ang="T11">
                  <a:pos x="T2" y="T3"/>
                </a:cxn>
                <a:cxn ang="T12">
                  <a:pos x="T4" y="T5"/>
                </a:cxn>
                <a:cxn ang="T13">
                  <a:pos x="T6" y="T7"/>
                </a:cxn>
                <a:cxn ang="T14">
                  <a:pos x="T8" y="T9"/>
                </a:cxn>
              </a:cxnLst>
              <a:rect l="T15" t="T16" r="T17" b="T18"/>
              <a:pathLst>
                <a:path w="1404" h="421">
                  <a:moveTo>
                    <a:pt x="1404" y="50"/>
                  </a:moveTo>
                  <a:lnTo>
                    <a:pt x="1390" y="0"/>
                  </a:lnTo>
                  <a:lnTo>
                    <a:pt x="0" y="370"/>
                  </a:lnTo>
                  <a:lnTo>
                    <a:pt x="13" y="421"/>
                  </a:lnTo>
                  <a:lnTo>
                    <a:pt x="1404" y="50"/>
                  </a:lnTo>
                  <a:close/>
                </a:path>
              </a:pathLst>
            </a:custGeom>
            <a:solidFill>
              <a:srgbClr val="333399"/>
            </a:solidFill>
            <a:ln w="9525">
              <a:solidFill>
                <a:srgbClr val="003366"/>
              </a:solidFill>
              <a:round/>
              <a:headEnd/>
              <a:tailEnd/>
            </a:ln>
          </p:spPr>
          <p:txBody>
            <a:bodyPr/>
            <a:lstStyle/>
            <a:p>
              <a:endParaRPr lang="en-US"/>
            </a:p>
          </p:txBody>
        </p:sp>
        <p:sp>
          <p:nvSpPr>
            <p:cNvPr id="293901" name="Freeform 12"/>
            <p:cNvSpPr>
              <a:spLocks/>
            </p:cNvSpPr>
            <p:nvPr/>
          </p:nvSpPr>
          <p:spPr bwMode="auto">
            <a:xfrm>
              <a:off x="3351" y="3370"/>
              <a:ext cx="680" cy="205"/>
            </a:xfrm>
            <a:custGeom>
              <a:avLst/>
              <a:gdLst>
                <a:gd name="T0" fmla="*/ 1 w 1358"/>
                <a:gd name="T1" fmla="*/ 0 h 421"/>
                <a:gd name="T2" fmla="*/ 0 w 1358"/>
                <a:gd name="T3" fmla="*/ 0 h 421"/>
                <a:gd name="T4" fmla="*/ 1 w 1358"/>
                <a:gd name="T5" fmla="*/ 0 h 421"/>
                <a:gd name="T6" fmla="*/ 1 w 1358"/>
                <a:gd name="T7" fmla="*/ 0 h 421"/>
                <a:gd name="T8" fmla="*/ 1 w 1358"/>
                <a:gd name="T9" fmla="*/ 0 h 421"/>
                <a:gd name="T10" fmla="*/ 0 60000 65536"/>
                <a:gd name="T11" fmla="*/ 0 60000 65536"/>
                <a:gd name="T12" fmla="*/ 0 60000 65536"/>
                <a:gd name="T13" fmla="*/ 0 60000 65536"/>
                <a:gd name="T14" fmla="*/ 0 60000 65536"/>
                <a:gd name="T15" fmla="*/ 0 w 1358"/>
                <a:gd name="T16" fmla="*/ 0 h 421"/>
                <a:gd name="T17" fmla="*/ 1358 w 1358"/>
                <a:gd name="T18" fmla="*/ 421 h 421"/>
              </a:gdLst>
              <a:ahLst/>
              <a:cxnLst>
                <a:cxn ang="T10">
                  <a:pos x="T0" y="T1"/>
                </a:cxn>
                <a:cxn ang="T11">
                  <a:pos x="T2" y="T3"/>
                </a:cxn>
                <a:cxn ang="T12">
                  <a:pos x="T4" y="T5"/>
                </a:cxn>
                <a:cxn ang="T13">
                  <a:pos x="T6" y="T7"/>
                </a:cxn>
                <a:cxn ang="T14">
                  <a:pos x="T8" y="T9"/>
                </a:cxn>
              </a:cxnLst>
              <a:rect l="T15" t="T16" r="T17" b="T18"/>
              <a:pathLst>
                <a:path w="1358" h="421">
                  <a:moveTo>
                    <a:pt x="15" y="0"/>
                  </a:moveTo>
                  <a:lnTo>
                    <a:pt x="0" y="50"/>
                  </a:lnTo>
                  <a:lnTo>
                    <a:pt x="1344" y="421"/>
                  </a:lnTo>
                  <a:lnTo>
                    <a:pt x="1358" y="370"/>
                  </a:lnTo>
                  <a:lnTo>
                    <a:pt x="15" y="0"/>
                  </a:lnTo>
                  <a:close/>
                </a:path>
              </a:pathLst>
            </a:custGeom>
            <a:solidFill>
              <a:srgbClr val="333399"/>
            </a:solidFill>
            <a:ln w="9525">
              <a:solidFill>
                <a:srgbClr val="003366"/>
              </a:solidFill>
              <a:round/>
              <a:headEnd/>
              <a:tailEnd/>
            </a:ln>
          </p:spPr>
          <p:txBody>
            <a:bodyPr/>
            <a:lstStyle/>
            <a:p>
              <a:endParaRPr lang="en-US"/>
            </a:p>
          </p:txBody>
        </p:sp>
        <p:sp>
          <p:nvSpPr>
            <p:cNvPr id="293902" name="WordArt 13"/>
            <p:cNvSpPr>
              <a:spLocks noChangeArrowheads="1" noChangeShapeType="1" noTextEdit="1"/>
            </p:cNvSpPr>
            <p:nvPr/>
          </p:nvSpPr>
          <p:spPr bwMode="auto">
            <a:xfrm>
              <a:off x="2606" y="3615"/>
              <a:ext cx="1405" cy="282"/>
            </a:xfrm>
            <a:prstGeom prst="rect">
              <a:avLst/>
            </a:prstGeom>
          </p:spPr>
          <p:txBody>
            <a:bodyPr wrap="none" fromWordArt="1">
              <a:prstTxWarp prst="textPlain">
                <a:avLst>
                  <a:gd name="adj" fmla="val 50000"/>
                </a:avLst>
              </a:prstTxWarp>
            </a:bodyPr>
            <a:lstStyle/>
            <a:p>
              <a:pPr algn="ctr"/>
              <a:r>
                <a:rPr lang="en-US" sz="3600" kern="10">
                  <a:ln w="9525">
                    <a:solidFill>
                      <a:srgbClr val="003366"/>
                    </a:solidFill>
                    <a:round/>
                    <a:headEnd/>
                    <a:tailEnd/>
                  </a:ln>
                  <a:solidFill>
                    <a:srgbClr val="003366"/>
                  </a:solidFill>
                  <a:latin typeface="Arial"/>
                </a:rPr>
                <a:t>SESAME</a:t>
              </a:r>
            </a:p>
          </p:txBody>
        </p:sp>
        <p:sp>
          <p:nvSpPr>
            <p:cNvPr id="293903" name="Line 14"/>
            <p:cNvSpPr>
              <a:spLocks noChangeShapeType="1"/>
            </p:cNvSpPr>
            <p:nvPr/>
          </p:nvSpPr>
          <p:spPr bwMode="auto">
            <a:xfrm>
              <a:off x="2576" y="3972"/>
              <a:ext cx="1468" cy="0"/>
            </a:xfrm>
            <a:prstGeom prst="line">
              <a:avLst/>
            </a:prstGeom>
            <a:noFill/>
            <a:ln w="19050">
              <a:solidFill>
                <a:srgbClr val="003366"/>
              </a:solidFill>
              <a:round/>
              <a:headEnd/>
              <a:tailEnd/>
            </a:ln>
          </p:spPr>
          <p:txBody>
            <a:bodyPr/>
            <a:lstStyle/>
            <a:p>
              <a:endParaRPr lang="en-US"/>
            </a:p>
          </p:txBody>
        </p:sp>
        <p:sp>
          <p:nvSpPr>
            <p:cNvPr id="293904" name="Line 15"/>
            <p:cNvSpPr>
              <a:spLocks noChangeShapeType="1"/>
            </p:cNvSpPr>
            <p:nvPr/>
          </p:nvSpPr>
          <p:spPr bwMode="auto">
            <a:xfrm flipV="1">
              <a:off x="2502" y="4032"/>
              <a:ext cx="1632" cy="0"/>
            </a:xfrm>
            <a:prstGeom prst="line">
              <a:avLst/>
            </a:prstGeom>
            <a:noFill/>
            <a:ln w="19050">
              <a:solidFill>
                <a:srgbClr val="003366"/>
              </a:solidFill>
              <a:round/>
              <a:headEnd/>
              <a:tailEnd/>
            </a:ln>
          </p:spPr>
          <p:txBody>
            <a:bodyPr/>
            <a:lstStyle/>
            <a:p>
              <a:endParaRPr lang="en-US"/>
            </a:p>
          </p:txBody>
        </p:sp>
        <p:sp>
          <p:nvSpPr>
            <p:cNvPr id="293905" name="Line 16"/>
            <p:cNvSpPr>
              <a:spLocks noChangeShapeType="1"/>
            </p:cNvSpPr>
            <p:nvPr/>
          </p:nvSpPr>
          <p:spPr bwMode="auto">
            <a:xfrm>
              <a:off x="2394" y="4095"/>
              <a:ext cx="1842" cy="0"/>
            </a:xfrm>
            <a:prstGeom prst="line">
              <a:avLst/>
            </a:prstGeom>
            <a:noFill/>
            <a:ln w="19050">
              <a:solidFill>
                <a:srgbClr val="003366"/>
              </a:solidFill>
              <a:round/>
              <a:headEnd/>
              <a:tailEnd/>
            </a:ln>
          </p:spPr>
          <p:txBody>
            <a:bodyPr/>
            <a:lstStyle/>
            <a:p>
              <a:endParaRPr lang="en-US"/>
            </a:p>
          </p:txBody>
        </p:sp>
      </p:grpSp>
      <p:sp>
        <p:nvSpPr>
          <p:cNvPr id="293896" name="Text Box 133"/>
          <p:cNvSpPr txBox="1">
            <a:spLocks noGrp="1" noChangeArrowheads="1"/>
          </p:cNvSpPr>
          <p:nvPr/>
        </p:nvSpPr>
        <p:spPr bwMode="auto">
          <a:xfrm>
            <a:off x="49213" y="6537325"/>
            <a:ext cx="5867400" cy="277813"/>
          </a:xfrm>
          <a:prstGeom prst="rect">
            <a:avLst/>
          </a:prstGeom>
          <a:noFill/>
          <a:ln w="9525">
            <a:noFill/>
            <a:miter lim="800000"/>
            <a:headEnd/>
            <a:tailEnd/>
          </a:ln>
        </p:spPr>
        <p:txBody>
          <a:bodyPr anchor="ctr">
            <a:spAutoFit/>
          </a:bodyPr>
          <a:lstStyle/>
          <a:p>
            <a:r>
              <a:rPr lang="it-IT" sz="1200" i="1">
                <a:solidFill>
                  <a:srgbClr val="C0504D"/>
                </a:solidFill>
              </a:rPr>
              <a:t>K. Toukan The Royal Swedish Academy of Sciences, Stockholm, Sweden, June 10° ,2008</a:t>
            </a:r>
          </a:p>
        </p:txBody>
      </p:sp>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2" cstate="print"/>
          <a:srcRect/>
          <a:stretch>
            <a:fillRect/>
          </a:stretch>
        </p:blipFill>
        <p:spPr bwMode="auto">
          <a:xfrm>
            <a:off x="457200" y="533400"/>
            <a:ext cx="8416925" cy="3209925"/>
          </a:xfrm>
          <a:prstGeom prst="rect">
            <a:avLst/>
          </a:prstGeom>
          <a:noFill/>
          <a:ln w="9525">
            <a:noFill/>
            <a:miter lim="800000"/>
            <a:headEnd/>
            <a:tailEnd/>
          </a:ln>
        </p:spPr>
      </p:pic>
      <p:sp>
        <p:nvSpPr>
          <p:cNvPr id="294915" name="TextBox 2"/>
          <p:cNvSpPr txBox="1">
            <a:spLocks noChangeArrowheads="1"/>
          </p:cNvSpPr>
          <p:nvPr/>
        </p:nvSpPr>
        <p:spPr bwMode="auto">
          <a:xfrm>
            <a:off x="457200" y="4114800"/>
            <a:ext cx="8382000" cy="1077913"/>
          </a:xfrm>
          <a:prstGeom prst="rect">
            <a:avLst/>
          </a:prstGeom>
          <a:noFill/>
          <a:ln w="9525">
            <a:noFill/>
            <a:miter lim="800000"/>
            <a:headEnd/>
            <a:tailEnd/>
          </a:ln>
        </p:spPr>
        <p:txBody>
          <a:bodyPr>
            <a:spAutoFit/>
          </a:bodyPr>
          <a:lstStyle/>
          <a:p>
            <a:pPr algn="ctr"/>
            <a:r>
              <a:rPr lang="en-US" sz="3200" b="1" i="1"/>
              <a:t>Shielding complete for SESAME injector and storage ring; May 2011</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09600"/>
            <a:ext cx="8382000" cy="5386090"/>
          </a:xfrm>
          <a:prstGeom prst="rect">
            <a:avLst/>
          </a:prstGeom>
          <a:noFill/>
        </p:spPr>
        <p:txBody>
          <a:bodyPr wrap="square" rtlCol="0">
            <a:spAutoFit/>
          </a:bodyPr>
          <a:lstStyle/>
          <a:p>
            <a:pPr algn="ctr"/>
            <a:r>
              <a:rPr lang="en-US" sz="2800" b="1" i="1" dirty="0" smtClean="0"/>
              <a:t>Projects in the Developing? World</a:t>
            </a:r>
          </a:p>
          <a:p>
            <a:pPr algn="ctr"/>
            <a:endParaRPr lang="en-US" sz="2800" b="1" i="1" dirty="0" smtClean="0"/>
          </a:p>
          <a:p>
            <a:r>
              <a:rPr lang="en-US" sz="2400" b="1" dirty="0" smtClean="0"/>
              <a:t>Light Sources in Construction or recently Started Operation</a:t>
            </a:r>
          </a:p>
          <a:p>
            <a:r>
              <a:rPr lang="en-US" sz="2400" b="1" i="1" dirty="0">
                <a:solidFill>
                  <a:srgbClr val="FF0000"/>
                </a:solidFill>
              </a:rPr>
              <a:t>SESAME in the Middle </a:t>
            </a:r>
            <a:r>
              <a:rPr lang="en-US" sz="2400" b="1" i="1" dirty="0" smtClean="0">
                <a:solidFill>
                  <a:srgbClr val="FF0000"/>
                </a:solidFill>
              </a:rPr>
              <a:t>East</a:t>
            </a:r>
            <a:r>
              <a:rPr lang="en-US" sz="2400" b="1" i="1" dirty="0">
                <a:solidFill>
                  <a:srgbClr val="FF0000"/>
                </a:solidFill>
              </a:rPr>
              <a:t> </a:t>
            </a:r>
            <a:r>
              <a:rPr lang="en-US" sz="2400" b="1" i="1" dirty="0" smtClean="0">
                <a:solidFill>
                  <a:srgbClr val="FF0000"/>
                </a:solidFill>
              </a:rPr>
              <a:t>(starts research in 2016) </a:t>
            </a:r>
          </a:p>
          <a:p>
            <a:r>
              <a:rPr lang="en-US" sz="2400" b="1" i="1" dirty="0" smtClean="0">
                <a:solidFill>
                  <a:srgbClr val="FF0000"/>
                </a:solidFill>
              </a:rPr>
              <a:t>SOLARIS in Poland</a:t>
            </a:r>
          </a:p>
          <a:p>
            <a:endParaRPr lang="en-US" sz="2400" b="1" dirty="0"/>
          </a:p>
          <a:p>
            <a:r>
              <a:rPr lang="en-US" sz="2400" b="1" dirty="0" smtClean="0"/>
              <a:t>Light Sources in Planning</a:t>
            </a:r>
          </a:p>
          <a:p>
            <a:r>
              <a:rPr lang="en-US" sz="2400" b="1" i="1" dirty="0" smtClean="0">
                <a:solidFill>
                  <a:srgbClr val="FF0000"/>
                </a:solidFill>
              </a:rPr>
              <a:t>African Light Source (AfLS), Iranian Light Source Facility (ILSF), Mexican Light Source (MLS), Turkish Light Source, Others?? (Cuba)</a:t>
            </a:r>
          </a:p>
          <a:p>
            <a:r>
              <a:rPr lang="en-US" sz="2400" b="1" dirty="0" smtClean="0"/>
              <a:t> </a:t>
            </a:r>
          </a:p>
          <a:p>
            <a:r>
              <a:rPr lang="en-US" sz="2400" b="1" dirty="0" smtClean="0"/>
              <a:t>Light Sources begun in developing countries decades ago, now in operation, with upgrades </a:t>
            </a:r>
            <a:r>
              <a:rPr lang="en-US" sz="2400" b="1" dirty="0"/>
              <a:t>&amp;</a:t>
            </a:r>
            <a:r>
              <a:rPr lang="en-US" sz="2400" b="1" dirty="0" smtClean="0"/>
              <a:t> new </a:t>
            </a:r>
            <a:r>
              <a:rPr lang="en-US" sz="2400" b="1" dirty="0"/>
              <a:t>f</a:t>
            </a:r>
            <a:r>
              <a:rPr lang="en-US" sz="2400" b="1" dirty="0" smtClean="0"/>
              <a:t>acilities in progress or planning</a:t>
            </a:r>
          </a:p>
          <a:p>
            <a:r>
              <a:rPr lang="en-US" sz="2400" b="1" i="1" dirty="0" smtClean="0">
                <a:solidFill>
                  <a:srgbClr val="FF0000"/>
                </a:solidFill>
              </a:rPr>
              <a:t>China, Brazil, India, Korea, Taiwan, Thailand…</a:t>
            </a:r>
            <a:endParaRPr lang="en-US" sz="2400" b="1" i="1" dirty="0">
              <a:solidFill>
                <a:srgbClr val="FF0000"/>
              </a:solidFill>
            </a:endParaRPr>
          </a:p>
        </p:txBody>
      </p:sp>
    </p:spTree>
    <p:extLst>
      <p:ext uri="{BB962C8B-B14F-4D97-AF65-F5344CB8AC3E}">
        <p14:creationId xmlns:p14="http://schemas.microsoft.com/office/powerpoint/2010/main" val="258843369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1065213"/>
            <a:ext cx="8991600" cy="5335587"/>
            <a:chOff x="96" y="671"/>
            <a:chExt cx="5664" cy="3361"/>
          </a:xfrm>
        </p:grpSpPr>
        <p:sp>
          <p:nvSpPr>
            <p:cNvPr id="295940" name="Text Box 3"/>
            <p:cNvSpPr txBox="1">
              <a:spLocks noChangeArrowheads="1"/>
            </p:cNvSpPr>
            <p:nvPr/>
          </p:nvSpPr>
          <p:spPr bwMode="auto">
            <a:xfrm>
              <a:off x="96" y="671"/>
              <a:ext cx="5664" cy="865"/>
            </a:xfrm>
            <a:prstGeom prst="rect">
              <a:avLst/>
            </a:prstGeom>
            <a:noFill/>
            <a:ln w="9525">
              <a:noFill/>
              <a:miter lim="800000"/>
              <a:headEnd/>
              <a:tailEnd/>
            </a:ln>
          </p:spPr>
          <p:txBody>
            <a:bodyPr>
              <a:spAutoFit/>
            </a:bodyPr>
            <a:lstStyle/>
            <a:p>
              <a:pPr algn="ctr" eaLnBrk="1" hangingPunct="1">
                <a:spcBef>
                  <a:spcPct val="50000"/>
                </a:spcBef>
              </a:pPr>
              <a:r>
                <a:rPr lang="en-US" sz="2800" b="1">
                  <a:solidFill>
                    <a:srgbClr val="000000"/>
                  </a:solidFill>
                </a:rPr>
                <a:t>Human Histone Deacetylases are flexible enzymes</a:t>
              </a:r>
              <a:r>
                <a:rPr lang="en-US" sz="2400" b="1">
                  <a:solidFill>
                    <a:srgbClr val="000000"/>
                  </a:solidFill>
                </a:rPr>
                <a:t>: </a:t>
              </a:r>
              <a:r>
                <a:rPr lang="en-US" sz="2800" b="1">
                  <a:solidFill>
                    <a:srgbClr val="000000"/>
                  </a:solidFill>
                </a:rPr>
                <a:t>insights from solution structural analysis of </a:t>
              </a:r>
              <a:r>
                <a:rPr lang="en-US" sz="2400" b="1">
                  <a:solidFill>
                    <a:srgbClr val="000000"/>
                  </a:solidFill>
                </a:rPr>
                <a:t>    </a:t>
              </a:r>
              <a:r>
                <a:rPr lang="en-US" sz="2800" b="1">
                  <a:solidFill>
                    <a:srgbClr val="000000"/>
                  </a:solidFill>
                </a:rPr>
                <a:t>human apo-histone deacetylase 8</a:t>
              </a:r>
              <a:r>
                <a:rPr lang="en-US" sz="2400" b="1">
                  <a:solidFill>
                    <a:srgbClr val="000000"/>
                  </a:solidFill>
                </a:rPr>
                <a:t> </a:t>
              </a:r>
              <a:r>
                <a:rPr lang="en-US" sz="2800" b="1">
                  <a:solidFill>
                    <a:srgbClr val="000000"/>
                  </a:solidFill>
                </a:rPr>
                <a:t>(HDAC8</a:t>
              </a:r>
              <a:r>
                <a:rPr lang="en-US" sz="2800">
                  <a:solidFill>
                    <a:srgbClr val="000000"/>
                  </a:solidFill>
                </a:rPr>
                <a:t> </a:t>
              </a:r>
              <a:r>
                <a:rPr lang="en-US" sz="2800" b="1">
                  <a:solidFill>
                    <a:srgbClr val="000000"/>
                  </a:solidFill>
                </a:rPr>
                <a:t>)</a:t>
              </a:r>
            </a:p>
          </p:txBody>
        </p:sp>
        <p:sp>
          <p:nvSpPr>
            <p:cNvPr id="295941" name="Text Box 4"/>
            <p:cNvSpPr txBox="1">
              <a:spLocks noChangeArrowheads="1"/>
            </p:cNvSpPr>
            <p:nvPr/>
          </p:nvSpPr>
          <p:spPr bwMode="auto">
            <a:xfrm>
              <a:off x="480" y="1547"/>
              <a:ext cx="4944" cy="1093"/>
            </a:xfrm>
            <a:prstGeom prst="rect">
              <a:avLst/>
            </a:prstGeom>
            <a:noFill/>
            <a:ln w="9525">
              <a:noFill/>
              <a:miter lim="800000"/>
              <a:headEnd/>
              <a:tailEnd/>
            </a:ln>
          </p:spPr>
          <p:txBody>
            <a:bodyPr>
              <a:spAutoFit/>
            </a:bodyPr>
            <a:lstStyle/>
            <a:p>
              <a:pPr eaLnBrk="1" hangingPunct="1">
                <a:spcBef>
                  <a:spcPct val="50000"/>
                </a:spcBef>
              </a:pPr>
              <a:r>
                <a:rPr lang="en-US" sz="2400">
                  <a:solidFill>
                    <a:srgbClr val="000000"/>
                  </a:solidFill>
                </a:rPr>
                <a:t>Authors:</a:t>
              </a:r>
            </a:p>
            <a:p>
              <a:pPr eaLnBrk="1" hangingPunct="1">
                <a:spcBef>
                  <a:spcPct val="50000"/>
                </a:spcBef>
              </a:pPr>
              <a:r>
                <a:rPr lang="en-US" sz="2400">
                  <a:solidFill>
                    <a:srgbClr val="000000"/>
                  </a:solidFill>
                </a:rPr>
                <a:t>Tzvia Selzer</a:t>
              </a:r>
              <a:r>
                <a:rPr lang="en-US" sz="2400" baseline="30000">
                  <a:solidFill>
                    <a:srgbClr val="000000"/>
                  </a:solidFill>
                </a:rPr>
                <a:t>1</a:t>
              </a:r>
              <a:r>
                <a:rPr lang="en-US" sz="2400">
                  <a:solidFill>
                    <a:srgbClr val="000000"/>
                  </a:solidFill>
                </a:rPr>
                <a:t>, Brian Vash</a:t>
              </a:r>
              <a:r>
                <a:rPr lang="en-US" sz="2400" baseline="30000">
                  <a:solidFill>
                    <a:srgbClr val="000000"/>
                  </a:solidFill>
                </a:rPr>
                <a:t>2</a:t>
              </a:r>
              <a:r>
                <a:rPr lang="en-US" sz="2400">
                  <a:solidFill>
                    <a:srgbClr val="000000"/>
                  </a:solidFill>
                </a:rPr>
                <a:t>, Said Ali</a:t>
              </a:r>
              <a:r>
                <a:rPr lang="en-US" sz="2400" baseline="30000">
                  <a:solidFill>
                    <a:srgbClr val="000000"/>
                  </a:solidFill>
                </a:rPr>
                <a:t>3</a:t>
              </a:r>
              <a:r>
                <a:rPr lang="en-US" sz="2400">
                  <a:solidFill>
                    <a:srgbClr val="000000"/>
                  </a:solidFill>
                </a:rPr>
                <a:t>, Rotem Sertchook</a:t>
              </a:r>
              <a:r>
                <a:rPr lang="en-US" sz="2400" baseline="30000">
                  <a:solidFill>
                    <a:srgbClr val="000000"/>
                  </a:solidFill>
                </a:rPr>
                <a:t>1</a:t>
              </a:r>
              <a:r>
                <a:rPr lang="en-US" sz="2400">
                  <a:solidFill>
                    <a:srgbClr val="000000"/>
                  </a:solidFill>
                </a:rPr>
                <a:t>, Guenter Grossmann</a:t>
              </a:r>
              <a:r>
                <a:rPr lang="en-US" sz="2400" baseline="30000">
                  <a:solidFill>
                    <a:srgbClr val="000000"/>
                  </a:solidFill>
                </a:rPr>
                <a:t>4</a:t>
              </a:r>
              <a:r>
                <a:rPr lang="en-US" sz="2400">
                  <a:solidFill>
                    <a:srgbClr val="000000"/>
                  </a:solidFill>
                </a:rPr>
                <a:t>, Peter Atadja</a:t>
              </a:r>
              <a:r>
                <a:rPr lang="en-US" sz="2400" baseline="30000">
                  <a:solidFill>
                    <a:srgbClr val="000000"/>
                  </a:solidFill>
                </a:rPr>
                <a:t>2</a:t>
              </a:r>
              <a:r>
                <a:rPr lang="en-US" sz="2400">
                  <a:solidFill>
                    <a:srgbClr val="000000"/>
                  </a:solidFill>
                </a:rPr>
                <a:t>, Travis Stams</a:t>
              </a:r>
              <a:r>
                <a:rPr lang="en-US" sz="2400" baseline="30000">
                  <a:solidFill>
                    <a:srgbClr val="000000"/>
                  </a:solidFill>
                </a:rPr>
                <a:t>2</a:t>
              </a:r>
              <a:r>
                <a:rPr lang="en-US" sz="2400">
                  <a:solidFill>
                    <a:srgbClr val="000000"/>
                  </a:solidFill>
                </a:rPr>
                <a:t>,    Dalia Cohen</a:t>
              </a:r>
              <a:r>
                <a:rPr lang="en-US" sz="2400" baseline="30000">
                  <a:solidFill>
                    <a:srgbClr val="000000"/>
                  </a:solidFill>
                </a:rPr>
                <a:t>2</a:t>
              </a:r>
              <a:r>
                <a:rPr lang="en-US" sz="2400">
                  <a:solidFill>
                    <a:srgbClr val="000000"/>
                  </a:solidFill>
                </a:rPr>
                <a:t>, and Irit Sagi</a:t>
              </a:r>
              <a:r>
                <a:rPr lang="en-US" sz="2400" baseline="30000">
                  <a:solidFill>
                    <a:srgbClr val="000000"/>
                  </a:solidFill>
                </a:rPr>
                <a:t>1</a:t>
              </a:r>
              <a:r>
                <a:rPr lang="he-IL" sz="2400">
                  <a:solidFill>
                    <a:srgbClr val="000000"/>
                  </a:solidFill>
                </a:rPr>
                <a:t>* </a:t>
              </a:r>
              <a:endParaRPr lang="en-US" sz="2400">
                <a:solidFill>
                  <a:srgbClr val="000000"/>
                </a:solidFill>
              </a:endParaRPr>
            </a:p>
          </p:txBody>
        </p:sp>
        <p:sp>
          <p:nvSpPr>
            <p:cNvPr id="295942" name="Text Box 5"/>
            <p:cNvSpPr txBox="1">
              <a:spLocks noChangeArrowheads="1"/>
            </p:cNvSpPr>
            <p:nvPr/>
          </p:nvSpPr>
          <p:spPr bwMode="auto">
            <a:xfrm>
              <a:off x="336" y="2763"/>
              <a:ext cx="5232" cy="1269"/>
            </a:xfrm>
            <a:prstGeom prst="rect">
              <a:avLst/>
            </a:prstGeom>
            <a:noFill/>
            <a:ln w="9525">
              <a:noFill/>
              <a:miter lim="800000"/>
              <a:headEnd/>
              <a:tailEnd/>
            </a:ln>
          </p:spPr>
          <p:txBody>
            <a:bodyPr>
              <a:spAutoFit/>
            </a:bodyPr>
            <a:lstStyle/>
            <a:p>
              <a:pPr eaLnBrk="1" hangingPunct="1"/>
              <a:r>
                <a:rPr lang="en-US" sz="1800" i="1">
                  <a:solidFill>
                    <a:srgbClr val="000000"/>
                  </a:solidFill>
                </a:rPr>
                <a:t>1. Dept of Structural Biology, the Weizmann Inst. of Science, </a:t>
              </a:r>
              <a:r>
                <a:rPr lang="en-US" sz="1800" b="1" i="1">
                  <a:solidFill>
                    <a:srgbClr val="FF0000"/>
                  </a:solidFill>
                </a:rPr>
                <a:t>Rehovot, Israel.</a:t>
              </a:r>
            </a:p>
            <a:p>
              <a:pPr eaLnBrk="1" hangingPunct="1"/>
              <a:r>
                <a:rPr lang="en-US" sz="1800" i="1">
                  <a:solidFill>
                    <a:srgbClr val="000000"/>
                  </a:solidFill>
                </a:rPr>
                <a:t>2. Novartis Institutes for Biomedical Research, </a:t>
              </a:r>
              <a:r>
                <a:rPr lang="en-US" sz="1800" b="1" i="1">
                  <a:solidFill>
                    <a:srgbClr val="FF0000"/>
                  </a:solidFill>
                </a:rPr>
                <a:t>Cambridge, MA USA</a:t>
              </a:r>
              <a:r>
                <a:rPr lang="en-US" sz="1800" i="1">
                  <a:solidFill>
                    <a:srgbClr val="000000"/>
                  </a:solidFill>
                </a:rPr>
                <a:t>.</a:t>
              </a:r>
            </a:p>
            <a:p>
              <a:pPr eaLnBrk="1" hangingPunct="1"/>
              <a:r>
                <a:rPr lang="en-US" sz="1800" i="1">
                  <a:solidFill>
                    <a:srgbClr val="000000"/>
                  </a:solidFill>
                </a:rPr>
                <a:t>3. Department of Biophysics, </a:t>
              </a:r>
              <a:r>
                <a:rPr lang="en-US" sz="1800" b="1" i="1">
                  <a:solidFill>
                    <a:srgbClr val="FF0000"/>
                  </a:solidFill>
                </a:rPr>
                <a:t>Cairo University, Giza, Egypt.</a:t>
              </a:r>
            </a:p>
            <a:p>
              <a:pPr eaLnBrk="1" hangingPunct="1"/>
              <a:r>
                <a:rPr lang="en-US" sz="1800" i="1">
                  <a:solidFill>
                    <a:srgbClr val="000000"/>
                  </a:solidFill>
                </a:rPr>
                <a:t>4. Molecular Biophysics Group, CCLRC </a:t>
              </a:r>
              <a:r>
                <a:rPr lang="en-US" sz="1800" b="1" i="1">
                  <a:solidFill>
                    <a:srgbClr val="FF0000"/>
                  </a:solidFill>
                </a:rPr>
                <a:t>Daresbury Lab, Warrington, UK </a:t>
              </a:r>
            </a:p>
            <a:p>
              <a:pPr eaLnBrk="1" hangingPunct="1"/>
              <a:endParaRPr lang="en-US" sz="1800" b="1" i="1">
                <a:solidFill>
                  <a:srgbClr val="FF0000"/>
                </a:solidFill>
              </a:endParaRPr>
            </a:p>
            <a:p>
              <a:pPr eaLnBrk="1" hangingPunct="1"/>
              <a:r>
                <a:rPr lang="en-US" sz="1800" i="1">
                  <a:solidFill>
                    <a:srgbClr val="000000"/>
                  </a:solidFill>
                </a:rPr>
                <a:t>*Corresponding author</a:t>
              </a:r>
            </a:p>
            <a:p>
              <a:pPr eaLnBrk="1" hangingPunct="1"/>
              <a:r>
                <a:rPr lang="en-US" sz="1800" i="1">
                  <a:solidFill>
                    <a:srgbClr val="000000"/>
                  </a:solidFill>
                </a:rPr>
                <a:t>      Ph: 972 8 9342130      Fax: 972 8 9344154       </a:t>
              </a:r>
              <a:r>
                <a:rPr lang="en-US" sz="1800" i="1">
                  <a:solidFill>
                    <a:srgbClr val="000000"/>
                  </a:solidFill>
                  <a:hlinkClick r:id="rId3"/>
                </a:rPr>
                <a:t>irit.sagi@weizmann.ac.il</a:t>
              </a:r>
              <a:endParaRPr lang="en-US" sz="1800" i="1">
                <a:solidFill>
                  <a:srgbClr val="000000"/>
                </a:solidFill>
              </a:endParaRPr>
            </a:p>
          </p:txBody>
        </p:sp>
      </p:grpSp>
      <p:sp>
        <p:nvSpPr>
          <p:cNvPr id="295939" name="Text Box 6"/>
          <p:cNvSpPr txBox="1">
            <a:spLocks noChangeArrowheads="1"/>
          </p:cNvSpPr>
          <p:nvPr/>
        </p:nvSpPr>
        <p:spPr bwMode="auto">
          <a:xfrm>
            <a:off x="457200" y="304800"/>
            <a:ext cx="8382000" cy="519113"/>
          </a:xfrm>
          <a:prstGeom prst="rect">
            <a:avLst/>
          </a:prstGeom>
          <a:noFill/>
          <a:ln w="9525">
            <a:noFill/>
            <a:miter lim="800000"/>
            <a:headEnd/>
            <a:tailEnd/>
          </a:ln>
        </p:spPr>
        <p:txBody>
          <a:bodyPr>
            <a:spAutoFit/>
          </a:bodyPr>
          <a:lstStyle/>
          <a:p>
            <a:pPr algn="ctr">
              <a:spcBef>
                <a:spcPct val="50000"/>
              </a:spcBef>
            </a:pPr>
            <a:r>
              <a:rPr lang="en-US" sz="2800" b="1">
                <a:solidFill>
                  <a:srgbClr val="000000"/>
                </a:solidFill>
              </a:rPr>
              <a:t>SESAME Scientific Collaborations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52" t="10593" r="14519"/>
          <a:stretch/>
        </p:blipFill>
        <p:spPr bwMode="auto">
          <a:xfrm>
            <a:off x="533400" y="72001"/>
            <a:ext cx="8132617" cy="579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5867400"/>
            <a:ext cx="8458200" cy="646331"/>
          </a:xfrm>
          <a:prstGeom prst="rect">
            <a:avLst/>
          </a:prstGeom>
          <a:noFill/>
        </p:spPr>
        <p:txBody>
          <a:bodyPr wrap="square" rtlCol="0">
            <a:spAutoFit/>
          </a:bodyPr>
          <a:lstStyle/>
          <a:p>
            <a:r>
              <a:rPr lang="en-US" dirty="0" smtClean="0"/>
              <a:t>First </a:t>
            </a:r>
            <a:r>
              <a:rPr lang="en-US" dirty="0"/>
              <a:t>of 16 cells of the SESAME storage ring, assembled for testing at CERN in </a:t>
            </a:r>
            <a:r>
              <a:rPr lang="en-US" dirty="0" smtClean="0"/>
              <a:t>March, 2015 in a collaboration between CERN and SESAME Members/Observers</a:t>
            </a:r>
            <a:r>
              <a:rPr lang="en-US" dirty="0"/>
              <a:t>.</a:t>
            </a:r>
          </a:p>
        </p:txBody>
      </p:sp>
    </p:spTree>
    <p:extLst>
      <p:ext uri="{BB962C8B-B14F-4D97-AF65-F5344CB8AC3E}">
        <p14:creationId xmlns:p14="http://schemas.microsoft.com/office/powerpoint/2010/main" val="35721053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763000" cy="5324535"/>
          </a:xfrm>
          <a:prstGeom prst="rect">
            <a:avLst/>
          </a:prstGeom>
          <a:noFill/>
        </p:spPr>
        <p:txBody>
          <a:bodyPr wrap="square" rtlCol="0">
            <a:spAutoFit/>
          </a:bodyPr>
          <a:lstStyle/>
          <a:p>
            <a:pPr algn="ctr"/>
            <a:r>
              <a:rPr lang="en-US" sz="4000" b="1" i="1" dirty="0" smtClean="0">
                <a:solidFill>
                  <a:srgbClr val="FF0000"/>
                </a:solidFill>
              </a:rPr>
              <a:t>SESAME Summary</a:t>
            </a:r>
          </a:p>
          <a:p>
            <a:pPr algn="ctr"/>
            <a:endParaRPr lang="en-US" sz="2000" b="1" dirty="0" smtClean="0"/>
          </a:p>
          <a:p>
            <a:pPr marL="285750" indent="-285750">
              <a:buFont typeface="Arial" panose="020B0604020202020204" pitchFamily="34" charset="0"/>
              <a:buChar char="•"/>
            </a:pPr>
            <a:r>
              <a:rPr lang="en-US" sz="2000" b="1" dirty="0" smtClean="0"/>
              <a:t>Delay </a:t>
            </a:r>
            <a:r>
              <a:rPr lang="en-US" sz="2000" b="1" dirty="0"/>
              <a:t>due to roof collapse in heavy </a:t>
            </a:r>
            <a:r>
              <a:rPr lang="en-US" sz="2000" b="1" dirty="0" smtClean="0"/>
              <a:t>snowstorm (December, 2013)</a:t>
            </a:r>
          </a:p>
          <a:p>
            <a:endParaRPr lang="en-US" sz="2000" b="1" dirty="0" smtClean="0"/>
          </a:p>
          <a:p>
            <a:pPr marL="285750" indent="-285750">
              <a:buFont typeface="Arial" panose="020B0604020202020204" pitchFamily="34" charset="0"/>
              <a:buChar char="•"/>
            </a:pPr>
            <a:r>
              <a:rPr lang="en-US" sz="2000" b="1" dirty="0" smtClean="0"/>
              <a:t>Now on track for start of operation in 2016 with 2 Beam Lines</a:t>
            </a:r>
          </a:p>
          <a:p>
            <a:endParaRPr lang="en-US" sz="2000" b="1" dirty="0" smtClean="0"/>
          </a:p>
          <a:p>
            <a:pPr marL="285750" indent="-285750">
              <a:buFont typeface="Arial" panose="020B0604020202020204" pitchFamily="34" charset="0"/>
              <a:buChar char="•"/>
            </a:pPr>
            <a:r>
              <a:rPr lang="en-US" sz="2000" b="1" dirty="0" smtClean="0"/>
              <a:t>EU has joined as an Observer; 5M Euro contribution to CERN for Magnets </a:t>
            </a:r>
          </a:p>
          <a:p>
            <a:r>
              <a:rPr lang="en-US" sz="2000" b="1" dirty="0" smtClean="0"/>
              <a:t>	</a:t>
            </a:r>
            <a:r>
              <a:rPr lang="en-US" sz="2000" b="1" i="1" dirty="0" smtClean="0"/>
              <a:t>2M Euro from Italy</a:t>
            </a:r>
          </a:p>
          <a:p>
            <a:endParaRPr lang="en-US" sz="2000" b="1" dirty="0" smtClean="0"/>
          </a:p>
          <a:p>
            <a:pPr marL="285750" indent="-285750">
              <a:buFont typeface="Arial" panose="020B0604020202020204" pitchFamily="34" charset="0"/>
              <a:buChar char="•"/>
            </a:pPr>
            <a:r>
              <a:rPr lang="en-US" sz="2000" b="1" dirty="0" smtClean="0"/>
              <a:t>Next President of the SESAME Council is Rolf </a:t>
            </a:r>
            <a:r>
              <a:rPr lang="en-US" sz="2000" b="1" dirty="0" err="1" smtClean="0"/>
              <a:t>Heuer</a:t>
            </a:r>
            <a:r>
              <a:rPr lang="en-US" sz="2000" b="1" dirty="0" smtClean="0"/>
              <a:t>, outgoing Director of CERN</a:t>
            </a:r>
          </a:p>
          <a:p>
            <a:endParaRPr lang="en-US" sz="2000" b="1" dirty="0" smtClean="0"/>
          </a:p>
          <a:p>
            <a:pPr marL="285750" indent="-285750">
              <a:buFont typeface="Arial" panose="020B0604020202020204" pitchFamily="34" charset="0"/>
              <a:buChar char="•"/>
            </a:pPr>
            <a:r>
              <a:rPr lang="en-US" sz="2000" b="1" dirty="0" err="1" smtClean="0"/>
              <a:t>Heuer</a:t>
            </a:r>
            <a:r>
              <a:rPr lang="en-US" sz="2000" b="1" dirty="0" smtClean="0"/>
              <a:t> succeeds previous Council Presidents who were also Directors of CERN  </a:t>
            </a:r>
            <a:r>
              <a:rPr lang="en-US" sz="2000" b="1" i="1" dirty="0" smtClean="0"/>
              <a:t>(Herwig </a:t>
            </a:r>
            <a:r>
              <a:rPr lang="en-US" sz="2000" b="1" i="1" dirty="0" err="1" smtClean="0"/>
              <a:t>Schopper</a:t>
            </a:r>
            <a:r>
              <a:rPr lang="en-US" sz="2000" b="1" i="1" dirty="0" smtClean="0"/>
              <a:t> and Sir Chris Llewellyn-Smith)</a:t>
            </a:r>
          </a:p>
          <a:p>
            <a:endParaRPr lang="en-US" sz="2000" b="1" dirty="0" smtClean="0"/>
          </a:p>
          <a:p>
            <a:pPr marL="285750" indent="-285750">
              <a:buFont typeface="Arial" panose="020B0604020202020204" pitchFamily="34" charset="0"/>
              <a:buChar char="•"/>
            </a:pPr>
            <a:r>
              <a:rPr lang="en-US" sz="2000" b="1" dirty="0" smtClean="0"/>
              <a:t>Capital </a:t>
            </a:r>
            <a:r>
              <a:rPr lang="en-US" sz="2000" b="1" dirty="0"/>
              <a:t>funding from SESAME Member </a:t>
            </a:r>
            <a:r>
              <a:rPr lang="en-US" sz="2000" b="1" dirty="0" smtClean="0"/>
              <a:t>countries to complete new 2.5 GeV storage ring, first beam lines </a:t>
            </a:r>
            <a:r>
              <a:rPr lang="en-US" sz="2000" b="1" i="1" dirty="0" smtClean="0"/>
              <a:t>(Egypt, Iran, Israel, Jordan, Turkey)</a:t>
            </a:r>
            <a:endParaRPr lang="en-US" i="1" dirty="0" smtClean="0"/>
          </a:p>
        </p:txBody>
      </p:sp>
    </p:spTree>
    <p:extLst>
      <p:ext uri="{BB962C8B-B14F-4D97-AF65-F5344CB8AC3E}">
        <p14:creationId xmlns:p14="http://schemas.microsoft.com/office/powerpoint/2010/main" val="36773841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4294967295"/>
          </p:nvPr>
        </p:nvSpPr>
        <p:spPr bwMode="auto">
          <a:xfrm>
            <a:off x="250825" y="1028700"/>
            <a:ext cx="8605838" cy="5829300"/>
          </a:xfrm>
          <a:prstGeom prst="rect">
            <a:avLst/>
          </a:prstGeom>
          <a:solidFill>
            <a:srgbClr val="FFFFFF"/>
          </a:solidFill>
          <a:ln>
            <a:solidFill>
              <a:srgbClr val="000000"/>
            </a:solidFill>
            <a:miter lim="800000"/>
            <a:headEnd/>
            <a:tailEnd/>
          </a:ln>
        </p:spPr>
        <p:txBody>
          <a:bodyPr/>
          <a:lstStyle/>
          <a:p>
            <a:pPr eaLnBrk="1" hangingPunct="1">
              <a:buFontTx/>
              <a:buNone/>
              <a:defRPr/>
            </a:pPr>
            <a:r>
              <a:rPr lang="en-US" sz="2400" i="1" dirty="0" smtClean="0">
                <a:solidFill>
                  <a:srgbClr val="FF0000"/>
                </a:solidFill>
                <a:effectLst>
                  <a:outerShdw blurRad="38100" dist="38100" dir="2700000" algn="tl">
                    <a:srgbClr val="C0C0C0"/>
                  </a:outerShdw>
                </a:effectLst>
                <a:latin typeface="Comic Sans MS" pitchFamily="66" charset="0"/>
              </a:rPr>
              <a:t>	</a:t>
            </a:r>
            <a:r>
              <a:rPr lang="en-US" sz="2400" i="1" dirty="0" smtClean="0">
                <a:solidFill>
                  <a:srgbClr val="FF0000"/>
                </a:solidFill>
                <a:effectLst>
                  <a:outerShdw blurRad="38100" dist="38100" dir="2700000" algn="tl">
                    <a:srgbClr val="C0C0C0"/>
                  </a:outerShdw>
                </a:effectLst>
                <a:latin typeface="Arial" charset="0"/>
              </a:rPr>
              <a:t>There are challenges</a:t>
            </a:r>
          </a:p>
          <a:p>
            <a:pPr eaLnBrk="1" hangingPunct="1">
              <a:buFontTx/>
              <a:buNone/>
              <a:defRPr/>
            </a:pPr>
            <a:endParaRPr lang="en-US" sz="400" dirty="0" smtClean="0">
              <a:latin typeface="Arial" charset="0"/>
            </a:endParaRPr>
          </a:p>
          <a:p>
            <a:pPr eaLnBrk="1" hangingPunct="1">
              <a:spcBef>
                <a:spcPct val="15000"/>
              </a:spcBef>
              <a:buClr>
                <a:srgbClr val="CC3300"/>
              </a:buClr>
              <a:buFontTx/>
              <a:buNone/>
              <a:defRPr/>
            </a:pPr>
            <a:r>
              <a:rPr lang="en-US" sz="2000" dirty="0" smtClean="0">
                <a:latin typeface="Arial" charset="0"/>
              </a:rPr>
              <a:t>	</a:t>
            </a:r>
            <a:r>
              <a:rPr lang="en-US" dirty="0" smtClean="0">
                <a:latin typeface="Arial" charset="0"/>
              </a:rPr>
              <a:t>Stable financial support; attracting new members from the Gulf and the </a:t>
            </a:r>
            <a:r>
              <a:rPr lang="en-US" dirty="0" err="1" smtClean="0">
                <a:latin typeface="Arial" charset="0"/>
              </a:rPr>
              <a:t>Mahgreb</a:t>
            </a:r>
            <a:r>
              <a:rPr lang="en-US" dirty="0" smtClean="0">
                <a:latin typeface="Arial" charset="0"/>
              </a:rPr>
              <a:t> </a:t>
            </a:r>
            <a:r>
              <a:rPr lang="en-US" b="1" dirty="0" smtClean="0">
                <a:solidFill>
                  <a:srgbClr val="333399"/>
                </a:solidFill>
                <a:latin typeface="Arial" charset="0"/>
              </a:rPr>
              <a:t>(new members very welcome)</a:t>
            </a:r>
            <a:r>
              <a:rPr lang="en-US" dirty="0" smtClean="0">
                <a:solidFill>
                  <a:srgbClr val="000000"/>
                </a:solidFill>
                <a:latin typeface="Arial" charset="0"/>
              </a:rPr>
              <a:t>; </a:t>
            </a:r>
            <a:r>
              <a:rPr lang="en-US" dirty="0" smtClean="0">
                <a:latin typeface="Arial" charset="0"/>
              </a:rPr>
              <a:t>compensating differences in the human and financial resources of the members; solving problems involving travel restrictions; remaining funding for provision of full energy and current</a:t>
            </a:r>
            <a:r>
              <a:rPr lang="en-US" dirty="0">
                <a:latin typeface="Arial" charset="0"/>
              </a:rPr>
              <a:t>, </a:t>
            </a:r>
            <a:r>
              <a:rPr lang="en-US" dirty="0" smtClean="0">
                <a:latin typeface="Arial" charset="0"/>
              </a:rPr>
              <a:t>hostel, adaptation/upgrading of full suite of Phase 1 </a:t>
            </a:r>
            <a:r>
              <a:rPr lang="en-US" dirty="0" err="1" smtClean="0">
                <a:latin typeface="Arial" charset="0"/>
              </a:rPr>
              <a:t>beamlines</a:t>
            </a:r>
            <a:r>
              <a:rPr lang="en-US" dirty="0" smtClean="0">
                <a:latin typeface="Arial" charset="0"/>
              </a:rPr>
              <a:t>,….</a:t>
            </a:r>
          </a:p>
          <a:p>
            <a:pPr eaLnBrk="1" hangingPunct="1">
              <a:spcBef>
                <a:spcPct val="15000"/>
              </a:spcBef>
              <a:buClr>
                <a:srgbClr val="CC3300"/>
              </a:buClr>
              <a:buFontTx/>
              <a:buNone/>
              <a:defRPr/>
            </a:pPr>
            <a:endParaRPr lang="en-US" sz="400" dirty="0" smtClean="0">
              <a:latin typeface="Arial" charset="0"/>
            </a:endParaRPr>
          </a:p>
          <a:p>
            <a:pPr eaLnBrk="1" hangingPunct="1">
              <a:buClr>
                <a:srgbClr val="CC3300"/>
              </a:buClr>
              <a:buFontTx/>
              <a:buNone/>
              <a:defRPr/>
            </a:pPr>
            <a:r>
              <a:rPr lang="en-US" sz="2400" b="1" i="1" dirty="0" smtClean="0">
                <a:solidFill>
                  <a:srgbClr val="FF0000"/>
                </a:solidFill>
                <a:effectLst>
                  <a:outerShdw blurRad="38100" dist="38100" dir="2700000" algn="tl">
                    <a:srgbClr val="C0C0C0"/>
                  </a:outerShdw>
                </a:effectLst>
                <a:latin typeface="Arial" charset="0"/>
              </a:rPr>
              <a:t>	But an enormous amount has been achieved </a:t>
            </a:r>
            <a:r>
              <a:rPr lang="en-US" sz="2400" b="1" i="1" dirty="0" smtClean="0">
                <a:solidFill>
                  <a:srgbClr val="CC3300"/>
                </a:solidFill>
                <a:effectLst>
                  <a:outerShdw blurRad="38100" dist="38100" dir="2700000" algn="tl">
                    <a:srgbClr val="C0C0C0"/>
                  </a:outerShdw>
                </a:effectLst>
                <a:latin typeface="Arial" charset="0"/>
              </a:rPr>
              <a:t>*</a:t>
            </a:r>
            <a:r>
              <a:rPr lang="en-US" sz="2400" b="1" i="1" dirty="0" smtClean="0">
                <a:solidFill>
                  <a:srgbClr val="FF0000"/>
                </a:solidFill>
                <a:effectLst>
                  <a:outerShdw blurRad="38100" dist="38100" dir="2700000" algn="tl">
                    <a:srgbClr val="C0C0C0"/>
                  </a:outerShdw>
                </a:effectLst>
                <a:latin typeface="Arial" charset="0"/>
              </a:rPr>
              <a:t> </a:t>
            </a:r>
          </a:p>
          <a:p>
            <a:pPr eaLnBrk="1" hangingPunct="1">
              <a:buClr>
                <a:srgbClr val="CC3300"/>
              </a:buClr>
              <a:buFontTx/>
              <a:buNone/>
              <a:defRPr/>
            </a:pPr>
            <a:endParaRPr lang="en-US" sz="200" b="1" i="1" dirty="0" smtClean="0">
              <a:solidFill>
                <a:srgbClr val="FF0000"/>
              </a:solidFill>
              <a:effectLst>
                <a:outerShdw blurRad="38100" dist="38100" dir="2700000" algn="tl">
                  <a:srgbClr val="C0C0C0"/>
                </a:outerShdw>
              </a:effectLst>
              <a:latin typeface="Arial" charset="0"/>
            </a:endParaRPr>
          </a:p>
          <a:p>
            <a:pPr eaLnBrk="1" hangingPunct="1">
              <a:buClr>
                <a:srgbClr val="CC3300"/>
              </a:buClr>
              <a:buFontTx/>
              <a:buNone/>
              <a:defRPr/>
            </a:pPr>
            <a:r>
              <a:rPr lang="en-US" sz="2400" b="1" i="1" dirty="0" smtClean="0">
                <a:solidFill>
                  <a:srgbClr val="FF0000"/>
                </a:solidFill>
                <a:effectLst>
                  <a:outerShdw blurRad="38100" dist="38100" dir="2700000" algn="tl">
                    <a:srgbClr val="C0C0C0"/>
                  </a:outerShdw>
                </a:effectLst>
                <a:latin typeface="Arial" charset="0"/>
              </a:rPr>
              <a:t>	 </a:t>
            </a:r>
            <a:r>
              <a:rPr lang="en-US" sz="2400" b="1" i="1" dirty="0" smtClean="0">
                <a:solidFill>
                  <a:srgbClr val="CC3300"/>
                </a:solidFill>
                <a:effectLst>
                  <a:outerShdw blurRad="38100" dist="38100" dir="2700000" algn="tl">
                    <a:srgbClr val="C0C0C0"/>
                  </a:outerShdw>
                </a:effectLst>
                <a:latin typeface="Arial" charset="0"/>
              </a:rPr>
              <a:t>*</a:t>
            </a:r>
            <a:r>
              <a:rPr lang="en-US" sz="2400" b="1" i="1" dirty="0" smtClean="0">
                <a:solidFill>
                  <a:srgbClr val="FF0000"/>
                </a:solidFill>
                <a:effectLst>
                  <a:outerShdw blurRad="38100" dist="38100" dir="2700000" algn="tl">
                    <a:srgbClr val="C0C0C0"/>
                  </a:outerShdw>
                </a:effectLst>
                <a:latin typeface="Arial" charset="0"/>
              </a:rPr>
              <a:t> </a:t>
            </a:r>
            <a:r>
              <a:rPr lang="en-US" i="1" dirty="0" smtClean="0">
                <a:solidFill>
                  <a:schemeClr val="accent2"/>
                </a:solidFill>
                <a:latin typeface="Arial" charset="0"/>
              </a:rPr>
              <a:t>thanks especially  to HM King Abdullah II, Director Toukan, UNESCO, IAEA, JSPS, those who have donated equipment,… </a:t>
            </a:r>
          </a:p>
          <a:p>
            <a:pPr eaLnBrk="1" hangingPunct="1">
              <a:buClr>
                <a:srgbClr val="CC3300"/>
              </a:buClr>
              <a:buFontTx/>
              <a:buNone/>
              <a:defRPr/>
            </a:pPr>
            <a:r>
              <a:rPr lang="en-US" sz="800" b="1" i="1" dirty="0" smtClean="0">
                <a:solidFill>
                  <a:srgbClr val="FF0000"/>
                </a:solidFill>
                <a:effectLst>
                  <a:outerShdw blurRad="38100" dist="38100" dir="2700000" algn="tl">
                    <a:srgbClr val="C0C0C0"/>
                  </a:outerShdw>
                </a:effectLst>
                <a:latin typeface="Arial" charset="0"/>
              </a:rPr>
              <a:t>	</a:t>
            </a:r>
          </a:p>
          <a:p>
            <a:pPr eaLnBrk="1" hangingPunct="1">
              <a:buClr>
                <a:srgbClr val="CC3300"/>
              </a:buClr>
              <a:buFontTx/>
              <a:buNone/>
              <a:defRPr/>
            </a:pPr>
            <a:r>
              <a:rPr lang="en-US" sz="2400" b="1" i="1" dirty="0" smtClean="0">
                <a:solidFill>
                  <a:srgbClr val="FF0000"/>
                </a:solidFill>
                <a:effectLst>
                  <a:outerShdw blurRad="38100" dist="38100" dir="2700000" algn="tl">
                    <a:srgbClr val="C0C0C0"/>
                  </a:outerShdw>
                </a:effectLst>
                <a:latin typeface="Arial" charset="0"/>
              </a:rPr>
              <a:t>	SESAME is working politically and technically, and the training program is building capacity in the region</a:t>
            </a:r>
          </a:p>
          <a:p>
            <a:pPr eaLnBrk="1" hangingPunct="1">
              <a:buClr>
                <a:srgbClr val="CC3300"/>
              </a:buClr>
              <a:buFontTx/>
              <a:buNone/>
              <a:defRPr/>
            </a:pPr>
            <a:endParaRPr lang="en-US" sz="400" b="1" i="1" dirty="0" smtClean="0">
              <a:solidFill>
                <a:srgbClr val="FF0000"/>
              </a:solidFill>
              <a:effectLst>
                <a:outerShdw blurRad="38100" dist="38100" dir="2700000" algn="tl">
                  <a:srgbClr val="C0C0C0"/>
                </a:outerShdw>
              </a:effectLst>
              <a:latin typeface="Arial" charset="0"/>
            </a:endParaRPr>
          </a:p>
          <a:p>
            <a:pPr eaLnBrk="1" hangingPunct="1">
              <a:buClr>
                <a:srgbClr val="CC3300"/>
              </a:buClr>
              <a:buFontTx/>
              <a:buNone/>
              <a:defRPr/>
            </a:pPr>
            <a:r>
              <a:rPr lang="en-US" sz="2400" b="1" i="1" dirty="0" smtClean="0">
                <a:solidFill>
                  <a:srgbClr val="FF0000"/>
                </a:solidFill>
                <a:effectLst>
                  <a:outerShdw blurRad="38100" dist="38100" dir="2700000" algn="tl">
                    <a:srgbClr val="C0C0C0"/>
                  </a:outerShdw>
                </a:effectLst>
                <a:latin typeface="Arial" charset="0"/>
              </a:rPr>
              <a:t>	The voluntary contributions </a:t>
            </a:r>
            <a:r>
              <a:rPr lang="en-US" sz="2400" i="1" dirty="0" smtClean="0">
                <a:solidFill>
                  <a:srgbClr val="FF0000"/>
                </a:solidFill>
                <a:effectLst>
                  <a:outerShdw blurRad="38100" dist="38100" dir="2700000" algn="tl">
                    <a:srgbClr val="C0C0C0"/>
                  </a:outerShdw>
                </a:effectLst>
                <a:latin typeface="Arial" charset="0"/>
              </a:rPr>
              <a:t>(agreed  March 2012)</a:t>
            </a:r>
            <a:r>
              <a:rPr lang="en-US" sz="2400" b="1" i="1" dirty="0" smtClean="0">
                <a:solidFill>
                  <a:srgbClr val="FF0000"/>
                </a:solidFill>
                <a:effectLst>
                  <a:outerShdw blurRad="38100" dist="38100" dir="2700000" algn="tl">
                    <a:srgbClr val="C0C0C0"/>
                  </a:outerShdw>
                </a:effectLst>
                <a:latin typeface="Arial" charset="0"/>
              </a:rPr>
              <a:t> constitute  a major step forward and make it possible for SESAME to come into operation in 2016</a:t>
            </a:r>
          </a:p>
        </p:txBody>
      </p:sp>
      <p:grpSp>
        <p:nvGrpSpPr>
          <p:cNvPr id="31747" name="Group 3"/>
          <p:cNvGrpSpPr>
            <a:grpSpLocks/>
          </p:cNvGrpSpPr>
          <p:nvPr/>
        </p:nvGrpSpPr>
        <p:grpSpPr bwMode="auto">
          <a:xfrm>
            <a:off x="457200" y="152400"/>
            <a:ext cx="1295400" cy="609600"/>
            <a:chOff x="2394" y="3267"/>
            <a:chExt cx="1842" cy="828"/>
          </a:xfrm>
        </p:grpSpPr>
        <p:sp>
          <p:nvSpPr>
            <p:cNvPr id="31749" name="Rectangle 4"/>
            <p:cNvSpPr>
              <a:spLocks noChangeArrowheads="1"/>
            </p:cNvSpPr>
            <p:nvPr/>
          </p:nvSpPr>
          <p:spPr bwMode="auto">
            <a:xfrm>
              <a:off x="2591" y="3557"/>
              <a:ext cx="1438" cy="25"/>
            </a:xfrm>
            <a:prstGeom prst="rect">
              <a:avLst/>
            </a:prstGeom>
            <a:solidFill>
              <a:srgbClr val="333399"/>
            </a:solidFill>
            <a:ln w="9525">
              <a:solidFill>
                <a:srgbClr val="003366"/>
              </a:solidFill>
              <a:miter lim="800000"/>
              <a:headEnd/>
              <a:tailEnd/>
            </a:ln>
          </p:spPr>
          <p:txBody>
            <a:bodyPr/>
            <a:lstStyle/>
            <a:p>
              <a:pPr fontAlgn="base">
                <a:spcBef>
                  <a:spcPct val="0"/>
                </a:spcBef>
                <a:spcAft>
                  <a:spcPct val="0"/>
                </a:spcAft>
              </a:pPr>
              <a:endParaRPr lang="en-GB" sz="1000" b="1">
                <a:solidFill>
                  <a:srgbClr val="000000"/>
                </a:solidFill>
                <a:latin typeface="Arial" charset="0"/>
              </a:endParaRPr>
            </a:p>
          </p:txBody>
        </p:sp>
        <p:sp>
          <p:nvSpPr>
            <p:cNvPr id="31750" name="Freeform 5"/>
            <p:cNvSpPr>
              <a:spLocks/>
            </p:cNvSpPr>
            <p:nvPr/>
          </p:nvSpPr>
          <p:spPr bwMode="auto">
            <a:xfrm>
              <a:off x="3206" y="3267"/>
              <a:ext cx="135" cy="308"/>
            </a:xfrm>
            <a:custGeom>
              <a:avLst/>
              <a:gdLst>
                <a:gd name="T0" fmla="*/ 0 w 267"/>
                <a:gd name="T1" fmla="*/ 1 h 616"/>
                <a:gd name="T2" fmla="*/ 1 w 267"/>
                <a:gd name="T3" fmla="*/ 1 h 616"/>
                <a:gd name="T4" fmla="*/ 1 w 267"/>
                <a:gd name="T5" fmla="*/ 1 h 616"/>
                <a:gd name="T6" fmla="*/ 1 w 267"/>
                <a:gd name="T7" fmla="*/ 0 h 616"/>
                <a:gd name="T8" fmla="*/ 0 w 267"/>
                <a:gd name="T9" fmla="*/ 1 h 6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616">
                  <a:moveTo>
                    <a:pt x="0" y="596"/>
                  </a:moveTo>
                  <a:lnTo>
                    <a:pt x="55" y="616"/>
                  </a:lnTo>
                  <a:lnTo>
                    <a:pt x="267" y="21"/>
                  </a:lnTo>
                  <a:lnTo>
                    <a:pt x="212" y="0"/>
                  </a:lnTo>
                  <a:lnTo>
                    <a:pt x="0" y="596"/>
                  </a:lnTo>
                  <a:close/>
                </a:path>
              </a:pathLst>
            </a:custGeom>
            <a:solidFill>
              <a:srgbClr val="333399"/>
            </a:solidFill>
            <a:ln w="9525">
              <a:solidFill>
                <a:srgbClr val="003366"/>
              </a:solidFill>
              <a:round/>
              <a:headEnd/>
              <a:tailEnd/>
            </a:ln>
          </p:spPr>
          <p:txBody>
            <a:bodyPr/>
            <a:lstStyle/>
            <a:p>
              <a:pPr fontAlgn="base">
                <a:spcBef>
                  <a:spcPct val="0"/>
                </a:spcBef>
                <a:spcAft>
                  <a:spcPct val="0"/>
                </a:spcAft>
              </a:pPr>
              <a:endParaRPr lang="en-GB" sz="1000" b="1">
                <a:solidFill>
                  <a:srgbClr val="000000"/>
                </a:solidFill>
                <a:latin typeface="Arial" charset="0"/>
              </a:endParaRPr>
            </a:p>
          </p:txBody>
        </p:sp>
        <p:sp>
          <p:nvSpPr>
            <p:cNvPr id="31751" name="Freeform 6"/>
            <p:cNvSpPr>
              <a:spLocks/>
            </p:cNvSpPr>
            <p:nvPr/>
          </p:nvSpPr>
          <p:spPr bwMode="auto">
            <a:xfrm>
              <a:off x="3309" y="3267"/>
              <a:ext cx="135" cy="308"/>
            </a:xfrm>
            <a:custGeom>
              <a:avLst/>
              <a:gdLst>
                <a:gd name="T0" fmla="*/ 1 w 266"/>
                <a:gd name="T1" fmla="*/ 0 h 616"/>
                <a:gd name="T2" fmla="*/ 0 w 266"/>
                <a:gd name="T3" fmla="*/ 1 h 616"/>
                <a:gd name="T4" fmla="*/ 1 w 266"/>
                <a:gd name="T5" fmla="*/ 1 h 616"/>
                <a:gd name="T6" fmla="*/ 1 w 266"/>
                <a:gd name="T7" fmla="*/ 1 h 616"/>
                <a:gd name="T8" fmla="*/ 1 w 266"/>
                <a:gd name="T9" fmla="*/ 0 h 6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616">
                  <a:moveTo>
                    <a:pt x="55" y="0"/>
                  </a:moveTo>
                  <a:lnTo>
                    <a:pt x="0" y="21"/>
                  </a:lnTo>
                  <a:lnTo>
                    <a:pt x="210" y="616"/>
                  </a:lnTo>
                  <a:lnTo>
                    <a:pt x="266" y="596"/>
                  </a:lnTo>
                  <a:lnTo>
                    <a:pt x="55" y="0"/>
                  </a:lnTo>
                  <a:close/>
                </a:path>
              </a:pathLst>
            </a:custGeom>
            <a:solidFill>
              <a:srgbClr val="333399"/>
            </a:solidFill>
            <a:ln w="9525">
              <a:solidFill>
                <a:srgbClr val="003366"/>
              </a:solidFill>
              <a:round/>
              <a:headEnd/>
              <a:tailEnd/>
            </a:ln>
          </p:spPr>
          <p:txBody>
            <a:bodyPr/>
            <a:lstStyle/>
            <a:p>
              <a:pPr fontAlgn="base">
                <a:spcBef>
                  <a:spcPct val="0"/>
                </a:spcBef>
                <a:spcAft>
                  <a:spcPct val="0"/>
                </a:spcAft>
              </a:pPr>
              <a:endParaRPr lang="en-GB" sz="1000" b="1">
                <a:solidFill>
                  <a:srgbClr val="000000"/>
                </a:solidFill>
                <a:latin typeface="Arial" charset="0"/>
              </a:endParaRPr>
            </a:p>
          </p:txBody>
        </p:sp>
        <p:sp>
          <p:nvSpPr>
            <p:cNvPr id="31752" name="Freeform 7"/>
            <p:cNvSpPr>
              <a:spLocks/>
            </p:cNvSpPr>
            <p:nvPr/>
          </p:nvSpPr>
          <p:spPr bwMode="auto">
            <a:xfrm>
              <a:off x="2591" y="3367"/>
              <a:ext cx="703" cy="210"/>
            </a:xfrm>
            <a:custGeom>
              <a:avLst/>
              <a:gdLst>
                <a:gd name="T0" fmla="*/ 1 w 1404"/>
                <a:gd name="T1" fmla="*/ 0 h 421"/>
                <a:gd name="T2" fmla="*/ 1 w 1404"/>
                <a:gd name="T3" fmla="*/ 0 h 421"/>
                <a:gd name="T4" fmla="*/ 0 w 1404"/>
                <a:gd name="T5" fmla="*/ 0 h 421"/>
                <a:gd name="T6" fmla="*/ 1 w 1404"/>
                <a:gd name="T7" fmla="*/ 0 h 421"/>
                <a:gd name="T8" fmla="*/ 1 w 1404"/>
                <a:gd name="T9" fmla="*/ 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4" h="421">
                  <a:moveTo>
                    <a:pt x="1404" y="50"/>
                  </a:moveTo>
                  <a:lnTo>
                    <a:pt x="1390" y="0"/>
                  </a:lnTo>
                  <a:lnTo>
                    <a:pt x="0" y="370"/>
                  </a:lnTo>
                  <a:lnTo>
                    <a:pt x="13" y="421"/>
                  </a:lnTo>
                  <a:lnTo>
                    <a:pt x="1404" y="50"/>
                  </a:lnTo>
                  <a:close/>
                </a:path>
              </a:pathLst>
            </a:custGeom>
            <a:solidFill>
              <a:srgbClr val="333399"/>
            </a:solidFill>
            <a:ln w="9525">
              <a:solidFill>
                <a:srgbClr val="003366"/>
              </a:solidFill>
              <a:round/>
              <a:headEnd/>
              <a:tailEnd/>
            </a:ln>
          </p:spPr>
          <p:txBody>
            <a:bodyPr/>
            <a:lstStyle/>
            <a:p>
              <a:pPr fontAlgn="base">
                <a:spcBef>
                  <a:spcPct val="0"/>
                </a:spcBef>
                <a:spcAft>
                  <a:spcPct val="0"/>
                </a:spcAft>
              </a:pPr>
              <a:endParaRPr lang="en-GB" sz="1000" b="1">
                <a:solidFill>
                  <a:srgbClr val="000000"/>
                </a:solidFill>
                <a:latin typeface="Arial" charset="0"/>
              </a:endParaRPr>
            </a:p>
          </p:txBody>
        </p:sp>
        <p:sp>
          <p:nvSpPr>
            <p:cNvPr id="31753" name="Freeform 8"/>
            <p:cNvSpPr>
              <a:spLocks/>
            </p:cNvSpPr>
            <p:nvPr/>
          </p:nvSpPr>
          <p:spPr bwMode="auto">
            <a:xfrm>
              <a:off x="3351" y="3370"/>
              <a:ext cx="680" cy="205"/>
            </a:xfrm>
            <a:custGeom>
              <a:avLst/>
              <a:gdLst>
                <a:gd name="T0" fmla="*/ 1 w 1358"/>
                <a:gd name="T1" fmla="*/ 0 h 421"/>
                <a:gd name="T2" fmla="*/ 0 w 1358"/>
                <a:gd name="T3" fmla="*/ 0 h 421"/>
                <a:gd name="T4" fmla="*/ 1 w 1358"/>
                <a:gd name="T5" fmla="*/ 0 h 421"/>
                <a:gd name="T6" fmla="*/ 1 w 1358"/>
                <a:gd name="T7" fmla="*/ 0 h 421"/>
                <a:gd name="T8" fmla="*/ 1 w 1358"/>
                <a:gd name="T9" fmla="*/ 0 h 4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8" h="421">
                  <a:moveTo>
                    <a:pt x="15" y="0"/>
                  </a:moveTo>
                  <a:lnTo>
                    <a:pt x="0" y="50"/>
                  </a:lnTo>
                  <a:lnTo>
                    <a:pt x="1344" y="421"/>
                  </a:lnTo>
                  <a:lnTo>
                    <a:pt x="1358" y="370"/>
                  </a:lnTo>
                  <a:lnTo>
                    <a:pt x="15" y="0"/>
                  </a:lnTo>
                  <a:close/>
                </a:path>
              </a:pathLst>
            </a:custGeom>
            <a:solidFill>
              <a:srgbClr val="333399"/>
            </a:solidFill>
            <a:ln w="9525">
              <a:solidFill>
                <a:srgbClr val="003366"/>
              </a:solidFill>
              <a:round/>
              <a:headEnd/>
              <a:tailEnd/>
            </a:ln>
          </p:spPr>
          <p:txBody>
            <a:bodyPr/>
            <a:lstStyle/>
            <a:p>
              <a:pPr fontAlgn="base">
                <a:spcBef>
                  <a:spcPct val="0"/>
                </a:spcBef>
                <a:spcAft>
                  <a:spcPct val="0"/>
                </a:spcAft>
              </a:pPr>
              <a:endParaRPr lang="en-GB" sz="1000" b="1">
                <a:solidFill>
                  <a:srgbClr val="000000"/>
                </a:solidFill>
                <a:latin typeface="Arial" charset="0"/>
              </a:endParaRPr>
            </a:p>
          </p:txBody>
        </p:sp>
        <p:sp>
          <p:nvSpPr>
            <p:cNvPr id="31754" name="WordArt 9"/>
            <p:cNvSpPr>
              <a:spLocks noChangeArrowheads="1" noChangeShapeType="1" noTextEdit="1"/>
            </p:cNvSpPr>
            <p:nvPr/>
          </p:nvSpPr>
          <p:spPr bwMode="auto">
            <a:xfrm>
              <a:off x="2606" y="3615"/>
              <a:ext cx="1405" cy="28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GB" sz="3600" b="1" kern="10">
                  <a:ln w="9525">
                    <a:solidFill>
                      <a:srgbClr val="003366"/>
                    </a:solidFill>
                    <a:round/>
                    <a:headEnd/>
                    <a:tailEnd/>
                  </a:ln>
                  <a:solidFill>
                    <a:srgbClr val="003366"/>
                  </a:solidFill>
                  <a:latin typeface="Arial"/>
                </a:rPr>
                <a:t>SESAME</a:t>
              </a:r>
            </a:p>
          </p:txBody>
        </p:sp>
        <p:sp>
          <p:nvSpPr>
            <p:cNvPr id="31755" name="Line 10"/>
            <p:cNvSpPr>
              <a:spLocks noChangeShapeType="1"/>
            </p:cNvSpPr>
            <p:nvPr/>
          </p:nvSpPr>
          <p:spPr bwMode="auto">
            <a:xfrm>
              <a:off x="2576" y="3972"/>
              <a:ext cx="1468" cy="0"/>
            </a:xfrm>
            <a:prstGeom prst="line">
              <a:avLst/>
            </a:prstGeom>
            <a:noFill/>
            <a:ln w="19050">
              <a:solidFill>
                <a:srgbClr val="0033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000" b="1">
                <a:solidFill>
                  <a:srgbClr val="000000"/>
                </a:solidFill>
                <a:latin typeface="Arial" charset="0"/>
              </a:endParaRPr>
            </a:p>
          </p:txBody>
        </p:sp>
        <p:sp>
          <p:nvSpPr>
            <p:cNvPr id="31756" name="Line 11"/>
            <p:cNvSpPr>
              <a:spLocks noChangeShapeType="1"/>
            </p:cNvSpPr>
            <p:nvPr/>
          </p:nvSpPr>
          <p:spPr bwMode="auto">
            <a:xfrm flipV="1">
              <a:off x="2502" y="4032"/>
              <a:ext cx="1632" cy="0"/>
            </a:xfrm>
            <a:prstGeom prst="line">
              <a:avLst/>
            </a:prstGeom>
            <a:noFill/>
            <a:ln w="19050">
              <a:solidFill>
                <a:srgbClr val="0033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000" b="1">
                <a:solidFill>
                  <a:srgbClr val="000000"/>
                </a:solidFill>
                <a:latin typeface="Arial" charset="0"/>
              </a:endParaRPr>
            </a:p>
          </p:txBody>
        </p:sp>
        <p:sp>
          <p:nvSpPr>
            <p:cNvPr id="31757" name="Line 12"/>
            <p:cNvSpPr>
              <a:spLocks noChangeShapeType="1"/>
            </p:cNvSpPr>
            <p:nvPr/>
          </p:nvSpPr>
          <p:spPr bwMode="auto">
            <a:xfrm>
              <a:off x="2394" y="4095"/>
              <a:ext cx="1842" cy="0"/>
            </a:xfrm>
            <a:prstGeom prst="line">
              <a:avLst/>
            </a:prstGeom>
            <a:noFill/>
            <a:ln w="19050">
              <a:solidFill>
                <a:srgbClr val="0033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sz="1000" b="1">
                <a:solidFill>
                  <a:srgbClr val="000000"/>
                </a:solidFill>
                <a:latin typeface="Arial" charset="0"/>
              </a:endParaRPr>
            </a:p>
          </p:txBody>
        </p:sp>
      </p:grpSp>
      <p:sp>
        <p:nvSpPr>
          <p:cNvPr id="50189" name="Text Box 13"/>
          <p:cNvSpPr txBox="1">
            <a:spLocks noChangeArrowheads="1"/>
          </p:cNvSpPr>
          <p:nvPr/>
        </p:nvSpPr>
        <p:spPr bwMode="auto">
          <a:xfrm>
            <a:off x="2868613" y="152400"/>
            <a:ext cx="32289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sz="4000" b="1">
                <a:solidFill>
                  <a:srgbClr val="CC3300"/>
                </a:solidFill>
                <a:effectLst>
                  <a:outerShdw blurRad="38100" dist="38100" dir="2700000" algn="tl">
                    <a:srgbClr val="C0C0C0"/>
                  </a:outerShdw>
                </a:effectLst>
                <a:latin typeface="Arial" charset="0"/>
              </a:rPr>
              <a:t>Conclusions</a:t>
            </a:r>
          </a:p>
        </p:txBody>
      </p:sp>
    </p:spTree>
    <p:extLst>
      <p:ext uri="{BB962C8B-B14F-4D97-AF65-F5344CB8AC3E}">
        <p14:creationId xmlns:p14="http://schemas.microsoft.com/office/powerpoint/2010/main" val="25984323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762000" y="685800"/>
            <a:ext cx="7848600" cy="366713"/>
          </a:xfrm>
          <a:prstGeom prst="rect">
            <a:avLst/>
          </a:prstGeom>
          <a:noFill/>
          <a:ln w="9525">
            <a:noFill/>
            <a:miter lim="800000"/>
            <a:headEnd/>
            <a:tailEnd/>
          </a:ln>
        </p:spPr>
        <p:txBody>
          <a:bodyPr lIns="91429" tIns="45715" rIns="91429" bIns="45715">
            <a:spAutoFit/>
          </a:bodyPr>
          <a:lstStyle/>
          <a:p>
            <a:pPr fontAlgn="base">
              <a:spcBef>
                <a:spcPct val="50000"/>
              </a:spcBef>
              <a:spcAft>
                <a:spcPct val="0"/>
              </a:spcAft>
              <a:defRPr/>
            </a:pPr>
            <a:endParaRPr lang="en-US">
              <a:solidFill>
                <a:srgbClr val="000000"/>
              </a:solidFill>
              <a:ea typeface="ＭＳ Ｐゴシック" pitchFamily="34" charset="-128"/>
            </a:endParaRPr>
          </a:p>
        </p:txBody>
      </p:sp>
      <p:sp>
        <p:nvSpPr>
          <p:cNvPr id="14339" name="Text Box 3"/>
          <p:cNvSpPr txBox="1">
            <a:spLocks noChangeArrowheads="1"/>
          </p:cNvSpPr>
          <p:nvPr/>
        </p:nvSpPr>
        <p:spPr bwMode="auto">
          <a:xfrm>
            <a:off x="381000" y="1600200"/>
            <a:ext cx="8305800" cy="3441700"/>
          </a:xfrm>
          <a:prstGeom prst="rect">
            <a:avLst/>
          </a:prstGeom>
          <a:noFill/>
          <a:ln w="9525">
            <a:noFill/>
            <a:miter lim="800000"/>
            <a:headEnd/>
            <a:tailEnd/>
          </a:ln>
        </p:spPr>
        <p:txBody>
          <a:bodyPr lIns="91429" tIns="45715" rIns="91429" bIns="45715">
            <a:spAutoFit/>
          </a:bodyPr>
          <a:lstStyle/>
          <a:p>
            <a:pPr fontAlgn="base">
              <a:spcBef>
                <a:spcPct val="50000"/>
              </a:spcBef>
              <a:spcAft>
                <a:spcPct val="0"/>
              </a:spcAft>
              <a:defRPr/>
            </a:pPr>
            <a:r>
              <a:rPr lang="en-US" sz="3200" b="1">
                <a:solidFill>
                  <a:srgbClr val="000000"/>
                </a:solidFill>
                <a:ea typeface="ＭＳ Ｐゴシック" pitchFamily="34" charset="-128"/>
              </a:rPr>
              <a:t>“As a string theorist, I work on parallel universes.  I was always curious about what a parallel universe was like, and now I know.  I’m living in one when I go to </a:t>
            </a:r>
            <a:r>
              <a:rPr lang="en-US" sz="3200" b="1" i="1">
                <a:solidFill>
                  <a:srgbClr val="000000"/>
                </a:solidFill>
                <a:ea typeface="ＭＳ Ｐゴシック" pitchFamily="34" charset="-128"/>
              </a:rPr>
              <a:t>SESAME</a:t>
            </a:r>
            <a:r>
              <a:rPr lang="en-US" sz="3200" b="1">
                <a:solidFill>
                  <a:srgbClr val="000000"/>
                </a:solidFill>
                <a:ea typeface="ＭＳ Ｐゴシック" pitchFamily="34" charset="-128"/>
              </a:rPr>
              <a:t> meetings”</a:t>
            </a:r>
          </a:p>
          <a:p>
            <a:pPr fontAlgn="base">
              <a:spcBef>
                <a:spcPct val="50000"/>
              </a:spcBef>
              <a:spcAft>
                <a:spcPct val="0"/>
              </a:spcAft>
              <a:defRPr/>
            </a:pPr>
            <a:r>
              <a:rPr lang="en-US" sz="2400" b="1" i="1">
                <a:solidFill>
                  <a:srgbClr val="000000"/>
                </a:solidFill>
                <a:ea typeface="ＭＳ Ｐゴシック" pitchFamily="34" charset="-128"/>
              </a:rPr>
              <a:t>Eliezer Rabinovici; Hebrew University and Israeli representative to the SESAME Council</a:t>
            </a:r>
          </a:p>
        </p:txBody>
      </p:sp>
      <p:sp>
        <p:nvSpPr>
          <p:cNvPr id="14340" name="Text Box 4"/>
          <p:cNvSpPr txBox="1">
            <a:spLocks noChangeArrowheads="1"/>
          </p:cNvSpPr>
          <p:nvPr/>
        </p:nvSpPr>
        <p:spPr bwMode="auto">
          <a:xfrm>
            <a:off x="533400" y="5105400"/>
            <a:ext cx="8153400" cy="1343025"/>
          </a:xfrm>
          <a:prstGeom prst="rect">
            <a:avLst/>
          </a:prstGeom>
          <a:noFill/>
          <a:ln w="9525">
            <a:noFill/>
            <a:miter lim="800000"/>
            <a:headEnd/>
            <a:tailEnd/>
          </a:ln>
        </p:spPr>
        <p:txBody>
          <a:bodyPr lIns="91429" tIns="45715" rIns="91429" bIns="45715">
            <a:spAutoFit/>
          </a:bodyPr>
          <a:lstStyle/>
          <a:p>
            <a:pPr algn="ctr" fontAlgn="base">
              <a:spcBef>
                <a:spcPct val="50000"/>
              </a:spcBef>
              <a:spcAft>
                <a:spcPct val="0"/>
              </a:spcAft>
              <a:defRPr/>
            </a:pPr>
            <a:r>
              <a:rPr lang="en-US" sz="4000" b="1" i="1">
                <a:solidFill>
                  <a:srgbClr val="FF0000"/>
                </a:solidFill>
                <a:latin typeface="Times New Roman" pitchFamily="18" charset="0"/>
                <a:ea typeface="ＭＳ Ｐゴシック" pitchFamily="34" charset="-128"/>
              </a:rPr>
              <a:t>SESAME is Happening!!</a:t>
            </a:r>
          </a:p>
          <a:p>
            <a:pPr algn="ctr" fontAlgn="base">
              <a:spcBef>
                <a:spcPct val="50000"/>
              </a:spcBef>
              <a:spcAft>
                <a:spcPct val="0"/>
              </a:spcAft>
              <a:defRPr/>
            </a:pPr>
            <a:r>
              <a:rPr lang="en-US" sz="2800" b="1" i="1">
                <a:solidFill>
                  <a:srgbClr val="000000"/>
                </a:solidFill>
                <a:latin typeface="Times New Roman" pitchFamily="18" charset="0"/>
                <a:ea typeface="ＭＳ Ｐゴシック" pitchFamily="34" charset="-128"/>
              </a:rPr>
              <a:t>www.sesame.org.jo</a:t>
            </a:r>
          </a:p>
        </p:txBody>
      </p:sp>
      <p:sp>
        <p:nvSpPr>
          <p:cNvPr id="231429" name="Text Box 5"/>
          <p:cNvSpPr txBox="1">
            <a:spLocks noChangeArrowheads="1"/>
          </p:cNvSpPr>
          <p:nvPr/>
        </p:nvSpPr>
        <p:spPr bwMode="auto">
          <a:xfrm>
            <a:off x="457200" y="381000"/>
            <a:ext cx="7924800" cy="641350"/>
          </a:xfrm>
          <a:prstGeom prst="rect">
            <a:avLst/>
          </a:prstGeom>
          <a:noFill/>
          <a:ln w="9525">
            <a:noFill/>
            <a:miter lim="800000"/>
            <a:headEnd/>
            <a:tailEnd/>
          </a:ln>
        </p:spPr>
        <p:txBody>
          <a:bodyPr lIns="91429" tIns="45715" rIns="91429" bIns="45715">
            <a:spAutoFit/>
          </a:bodyPr>
          <a:lstStyle/>
          <a:p>
            <a:pPr algn="ctr" fontAlgn="base">
              <a:spcBef>
                <a:spcPct val="50000"/>
              </a:spcBef>
              <a:spcAft>
                <a:spcPct val="0"/>
              </a:spcAft>
              <a:defRPr/>
            </a:pPr>
            <a:r>
              <a:rPr lang="en-US" sz="3600" b="1" i="1" u="sng">
                <a:solidFill>
                  <a:srgbClr val="000000"/>
                </a:solidFill>
                <a:latin typeface="Times New Roman" pitchFamily="18" charset="0"/>
                <a:ea typeface="ＭＳ Ｐゴシック" pitchFamily="34" charset="-128"/>
              </a:rPr>
              <a:t>ANOTHER WORLD?</a:t>
            </a:r>
          </a:p>
        </p:txBody>
      </p:sp>
    </p:spTree>
    <p:extLst>
      <p:ext uri="{BB962C8B-B14F-4D97-AF65-F5344CB8AC3E}">
        <p14:creationId xmlns:p14="http://schemas.microsoft.com/office/powerpoint/2010/main" val="3351579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diamond(in)">
                                      <p:cBhvr>
                                        <p:cTn id="13"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C:\Users\winick.SLAC\Desktop\Graco-reunion-de-usuarios-de-luz-sincrotrón-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28600"/>
            <a:ext cx="8610600" cy="57478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019800"/>
            <a:ext cx="8382000" cy="830997"/>
          </a:xfrm>
          <a:prstGeom prst="rect">
            <a:avLst/>
          </a:prstGeom>
          <a:noFill/>
        </p:spPr>
        <p:txBody>
          <a:bodyPr wrap="square" rtlCol="0">
            <a:spAutoFit/>
          </a:bodyPr>
          <a:lstStyle/>
          <a:p>
            <a:pPr algn="ctr"/>
            <a:r>
              <a:rPr lang="en-US" sz="2400" b="1" dirty="0" smtClean="0"/>
              <a:t>5</a:t>
            </a:r>
            <a:r>
              <a:rPr lang="en-US" sz="2400" b="1" baseline="30000" dirty="0" smtClean="0"/>
              <a:t>th</a:t>
            </a:r>
            <a:r>
              <a:rPr lang="en-US" sz="2400" b="1" dirty="0" smtClean="0"/>
              <a:t> Users’ Meeting of the Mexican Light Source; </a:t>
            </a:r>
          </a:p>
          <a:p>
            <a:pPr algn="ctr"/>
            <a:r>
              <a:rPr lang="en-US" sz="2400" b="1" i="1" dirty="0" smtClean="0"/>
              <a:t>104 participants, August, 2015</a:t>
            </a:r>
          </a:p>
        </p:txBody>
      </p:sp>
    </p:spTree>
    <p:extLst>
      <p:ext uri="{BB962C8B-B14F-4D97-AF65-F5344CB8AC3E}">
        <p14:creationId xmlns:p14="http://schemas.microsoft.com/office/powerpoint/2010/main" val="37804927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Short History of Mexican Light Source</a:t>
            </a:r>
            <a:endParaRPr lang="en-US" dirty="0"/>
          </a:p>
        </p:txBody>
      </p:sp>
      <p:sp>
        <p:nvSpPr>
          <p:cNvPr id="3" name="Rectangle 2"/>
          <p:cNvSpPr/>
          <p:nvPr/>
        </p:nvSpPr>
        <p:spPr>
          <a:xfrm>
            <a:off x="304800" y="1066800"/>
            <a:ext cx="8763000" cy="4893647"/>
          </a:xfrm>
          <a:prstGeom prst="rect">
            <a:avLst/>
          </a:prstGeom>
        </p:spPr>
        <p:txBody>
          <a:bodyPr wrap="square">
            <a:spAutoFit/>
          </a:bodyPr>
          <a:lstStyle/>
          <a:p>
            <a:r>
              <a:rPr lang="en-US" sz="2400" dirty="0" smtClean="0"/>
              <a:t>•   </a:t>
            </a:r>
            <a:r>
              <a:rPr lang="en-US" sz="2400" dirty="0"/>
              <a:t>2006-2007 </a:t>
            </a:r>
            <a:r>
              <a:rPr lang="en-US" sz="2400" dirty="0" err="1"/>
              <a:t>Conacyt</a:t>
            </a:r>
            <a:r>
              <a:rPr lang="en-US" sz="2400" dirty="0"/>
              <a:t> Megaprojects</a:t>
            </a:r>
          </a:p>
          <a:p>
            <a:r>
              <a:rPr lang="en-US" sz="2400" dirty="0"/>
              <a:t>- 1st Mexican Workshop on accelerator Physics</a:t>
            </a:r>
          </a:p>
          <a:p>
            <a:r>
              <a:rPr lang="en-US" sz="2400" dirty="0"/>
              <a:t>- Fund limited proposal —&gt; 2nd Generation Light </a:t>
            </a:r>
            <a:r>
              <a:rPr lang="en-US" sz="2400" dirty="0" smtClean="0"/>
              <a:t>Source</a:t>
            </a:r>
            <a:endParaRPr lang="en-US" sz="2400" dirty="0"/>
          </a:p>
          <a:p>
            <a:r>
              <a:rPr lang="en-US" sz="2400" dirty="0"/>
              <a:t>•    2010-2011 </a:t>
            </a:r>
            <a:r>
              <a:rPr lang="en-US" sz="2400" dirty="0" err="1"/>
              <a:t>Conacyt</a:t>
            </a:r>
            <a:r>
              <a:rPr lang="en-US" sz="2400" dirty="0"/>
              <a:t> Committee on Accelerator Projects —&gt; </a:t>
            </a:r>
            <a:r>
              <a:rPr lang="en-US" sz="2400" dirty="0" err="1" smtClean="0"/>
              <a:t>Tematic</a:t>
            </a:r>
            <a:r>
              <a:rPr lang="en-US" sz="2400" dirty="0" smtClean="0"/>
              <a:t> Networks </a:t>
            </a:r>
            <a:r>
              <a:rPr lang="en-US" sz="2400" dirty="0"/>
              <a:t>(Red FAE)</a:t>
            </a:r>
          </a:p>
          <a:p>
            <a:r>
              <a:rPr lang="en-US" sz="2400" dirty="0"/>
              <a:t>- Synchrotron LS &amp; </a:t>
            </a:r>
            <a:r>
              <a:rPr lang="en-US" sz="2400" dirty="0" err="1"/>
              <a:t>Hadrotherapy</a:t>
            </a:r>
            <a:r>
              <a:rPr lang="en-US" sz="2400" dirty="0"/>
              <a:t> Facility</a:t>
            </a:r>
          </a:p>
          <a:p>
            <a:r>
              <a:rPr lang="en-US" sz="2400" dirty="0"/>
              <a:t>- Visit to ALBA —&gt; 2nd MWAP —&gt; 3rd Gen LS</a:t>
            </a:r>
          </a:p>
          <a:p>
            <a:r>
              <a:rPr lang="en-US" sz="2400" dirty="0"/>
              <a:t>- 1st Mexican Users Meeting</a:t>
            </a:r>
          </a:p>
          <a:p>
            <a:r>
              <a:rPr lang="en-US" sz="2400" dirty="0"/>
              <a:t>- 1st Mexican Particle Accelerator </a:t>
            </a:r>
            <a:r>
              <a:rPr lang="en-US" sz="2400" dirty="0" smtClean="0"/>
              <a:t>School</a:t>
            </a:r>
            <a:endParaRPr lang="en-US" sz="2400" dirty="0"/>
          </a:p>
          <a:p>
            <a:r>
              <a:rPr lang="en-US" sz="2400" dirty="0"/>
              <a:t>•   Morelos </a:t>
            </a:r>
            <a:r>
              <a:rPr lang="en-US" sz="2400" dirty="0" smtClean="0"/>
              <a:t>Government—&gt;</a:t>
            </a:r>
            <a:r>
              <a:rPr lang="en-US" sz="2400" dirty="0" err="1" smtClean="0"/>
              <a:t>Fomix</a:t>
            </a:r>
            <a:r>
              <a:rPr lang="en-US" sz="2400" dirty="0" smtClean="0"/>
              <a:t> </a:t>
            </a:r>
            <a:r>
              <a:rPr lang="en-US" sz="2400" dirty="0"/>
              <a:t>Project (</a:t>
            </a:r>
            <a:r>
              <a:rPr lang="en-US" sz="2400" dirty="0" err="1"/>
              <a:t>Conacyt</a:t>
            </a:r>
            <a:r>
              <a:rPr lang="en-US" sz="2400" dirty="0"/>
              <a:t> &amp; </a:t>
            </a:r>
            <a:r>
              <a:rPr lang="en-US" sz="2400" dirty="0" err="1"/>
              <a:t>Sicyt</a:t>
            </a:r>
            <a:r>
              <a:rPr lang="en-US" sz="2400" dirty="0"/>
              <a:t> Morelos)</a:t>
            </a:r>
          </a:p>
          <a:p>
            <a:r>
              <a:rPr lang="en-US" sz="2400" dirty="0"/>
              <a:t>-Strategic Project &amp;</a:t>
            </a:r>
            <a:r>
              <a:rPr lang="en-US" sz="2400" dirty="0" smtClean="0"/>
              <a:t> Business </a:t>
            </a:r>
            <a:r>
              <a:rPr lang="en-US" sz="2400" dirty="0"/>
              <a:t>Plan to Build a Synchrotron </a:t>
            </a:r>
            <a:r>
              <a:rPr lang="en-US" sz="2400" dirty="0" smtClean="0"/>
              <a:t>in Morelos</a:t>
            </a:r>
            <a:endParaRPr lang="en-US" sz="2400" dirty="0"/>
          </a:p>
          <a:p>
            <a:r>
              <a:rPr lang="en-US" sz="2400" dirty="0" err="1"/>
              <a:t>Instituto</a:t>
            </a:r>
            <a:r>
              <a:rPr lang="en-US" sz="2400" dirty="0"/>
              <a:t> de </a:t>
            </a:r>
            <a:r>
              <a:rPr lang="en-US" sz="2400" dirty="0" err="1"/>
              <a:t>Física</a:t>
            </a:r>
            <a:r>
              <a:rPr lang="en-US" sz="2400" dirty="0"/>
              <a:t> - UNAM coordinates the project: UNAM, UAM, Univ. of Guanajuato.</a:t>
            </a:r>
          </a:p>
        </p:txBody>
      </p:sp>
    </p:spTree>
    <p:extLst>
      <p:ext uri="{BB962C8B-B14F-4D97-AF65-F5344CB8AC3E}">
        <p14:creationId xmlns:p14="http://schemas.microsoft.com/office/powerpoint/2010/main" val="259236478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View of Room 1, West wall"/>
          <p:cNvPicPr>
            <a:picLocks noChangeAspect="1" noChangeArrowheads="1"/>
          </p:cNvPicPr>
          <p:nvPr/>
        </p:nvPicPr>
        <p:blipFill>
          <a:blip r:embed="rId3"/>
          <a:srcRect/>
          <a:stretch>
            <a:fillRect/>
          </a:stretch>
        </p:blipFill>
        <p:spPr bwMode="auto">
          <a:xfrm>
            <a:off x="3200400" y="533400"/>
            <a:ext cx="5715000" cy="4587875"/>
          </a:xfrm>
          <a:prstGeom prst="rect">
            <a:avLst/>
          </a:prstGeom>
          <a:noFill/>
          <a:ln w="9525">
            <a:noFill/>
            <a:miter lim="800000"/>
            <a:headEnd/>
            <a:tailEnd/>
          </a:ln>
        </p:spPr>
      </p:pic>
      <p:sp>
        <p:nvSpPr>
          <p:cNvPr id="30723" name="Rectangle 3"/>
          <p:cNvSpPr>
            <a:spLocks noChangeArrowheads="1"/>
          </p:cNvSpPr>
          <p:nvPr/>
        </p:nvSpPr>
        <p:spPr bwMode="auto">
          <a:xfrm>
            <a:off x="228600" y="822325"/>
            <a:ext cx="2819400" cy="3354388"/>
          </a:xfrm>
          <a:prstGeom prst="rect">
            <a:avLst/>
          </a:prstGeom>
          <a:noFill/>
          <a:ln w="9525">
            <a:noFill/>
            <a:miter lim="800000"/>
            <a:headEnd/>
            <a:tailEnd/>
          </a:ln>
        </p:spPr>
        <p:txBody>
          <a:bodyPr anchor="ctr">
            <a:prstTxWarp prst="textNoShape">
              <a:avLst/>
            </a:prstTxWarp>
            <a:spAutoFit/>
          </a:bodyPr>
          <a:lstStyle/>
          <a:p>
            <a:pPr algn="ctr" defTabSz="457200"/>
            <a:r>
              <a:rPr lang="en-US" sz="2800">
                <a:solidFill>
                  <a:srgbClr val="1F497D"/>
                </a:solidFill>
                <a:latin typeface="Verdana" pitchFamily="-106" charset="0"/>
              </a:rPr>
              <a:t>Mayan Pigments</a:t>
            </a:r>
          </a:p>
          <a:p>
            <a:pPr algn="ctr" defTabSz="457200"/>
            <a:r>
              <a:rPr lang="en-US" sz="2000">
                <a:solidFill>
                  <a:prstClr val="black"/>
                </a:solidFill>
                <a:latin typeface="Verdana" pitchFamily="-106" charset="0"/>
              </a:rPr>
              <a:t> </a:t>
            </a:r>
          </a:p>
          <a:p>
            <a:pPr defTabSz="457200"/>
            <a:r>
              <a:rPr lang="en-US" sz="2000">
                <a:solidFill>
                  <a:prstClr val="black"/>
                </a:solidFill>
                <a:latin typeface="Verdana" pitchFamily="-106" charset="0"/>
              </a:rPr>
              <a:t>Pigments produced by the Mayas, show colors of various hues, ranging from a purple to a greenish blue</a:t>
            </a:r>
          </a:p>
          <a:p>
            <a:pPr algn="ctr" defTabSz="457200"/>
            <a:r>
              <a:rPr lang="en-US">
                <a:solidFill>
                  <a:prstClr val="black"/>
                </a:solidFill>
              </a:rPr>
              <a:t> </a:t>
            </a:r>
          </a:p>
        </p:txBody>
      </p:sp>
      <p:sp>
        <p:nvSpPr>
          <p:cNvPr id="30724" name="Text Box 4"/>
          <p:cNvSpPr txBox="1">
            <a:spLocks noChangeArrowheads="1"/>
          </p:cNvSpPr>
          <p:nvPr/>
        </p:nvSpPr>
        <p:spPr bwMode="auto">
          <a:xfrm>
            <a:off x="457200" y="5397500"/>
            <a:ext cx="8394700" cy="701675"/>
          </a:xfrm>
          <a:prstGeom prst="rect">
            <a:avLst/>
          </a:prstGeom>
          <a:noFill/>
          <a:ln w="9525">
            <a:noFill/>
            <a:miter lim="800000"/>
            <a:headEnd/>
            <a:tailEnd/>
          </a:ln>
        </p:spPr>
        <p:txBody>
          <a:bodyPr>
            <a:prstTxWarp prst="textNoShape">
              <a:avLst/>
            </a:prstTxWarp>
            <a:spAutoFit/>
          </a:bodyPr>
          <a:lstStyle/>
          <a:p>
            <a:pPr defTabSz="457200"/>
            <a:r>
              <a:rPr lang="en-US" sz="2000">
                <a:solidFill>
                  <a:prstClr val="black"/>
                </a:solidFill>
                <a:latin typeface="Verdana" pitchFamily="-106" charset="0"/>
              </a:rPr>
              <a:t>Mayan Pigments are extremely stable: it can resist the attack of boiling, concentrated nitric acid, alkali and organic solvents. </a:t>
            </a:r>
          </a:p>
        </p:txBody>
      </p:sp>
    </p:spTree>
    <p:extLst>
      <p:ext uri="{BB962C8B-B14F-4D97-AF65-F5344CB8AC3E}">
        <p14:creationId xmlns:p14="http://schemas.microsoft.com/office/powerpoint/2010/main" val="32021117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1928813" cy="6858000"/>
            <a:chOff x="0" y="0"/>
            <a:chExt cx="1215" cy="4320"/>
          </a:xfrm>
        </p:grpSpPr>
        <p:pic>
          <p:nvPicPr>
            <p:cNvPr id="17414" name="Picture 4"/>
            <p:cNvPicPr>
              <a:picLocks noChangeAspect="1" noChangeArrowheads="1"/>
            </p:cNvPicPr>
            <p:nvPr/>
          </p:nvPicPr>
          <p:blipFill>
            <a:blip r:embed="rId3"/>
            <a:srcRect/>
            <a:stretch>
              <a:fillRect/>
            </a:stretch>
          </p:blipFill>
          <p:spPr bwMode="auto">
            <a:xfrm>
              <a:off x="0" y="1014"/>
              <a:ext cx="1200" cy="1146"/>
            </a:xfrm>
            <a:prstGeom prst="rect">
              <a:avLst/>
            </a:prstGeom>
            <a:noFill/>
            <a:ln w="9525">
              <a:solidFill>
                <a:schemeClr val="tx1"/>
              </a:solidFill>
              <a:miter lim="800000"/>
              <a:headEnd/>
              <a:tailEnd/>
            </a:ln>
          </p:spPr>
        </p:pic>
        <p:pic>
          <p:nvPicPr>
            <p:cNvPr id="17415" name="Picture 5"/>
            <p:cNvPicPr>
              <a:picLocks noChangeAspect="1" noChangeArrowheads="1"/>
            </p:cNvPicPr>
            <p:nvPr/>
          </p:nvPicPr>
          <p:blipFill>
            <a:blip r:embed="rId4"/>
            <a:srcRect/>
            <a:stretch>
              <a:fillRect/>
            </a:stretch>
          </p:blipFill>
          <p:spPr bwMode="auto">
            <a:xfrm>
              <a:off x="0" y="2126"/>
              <a:ext cx="1200" cy="1138"/>
            </a:xfrm>
            <a:prstGeom prst="rect">
              <a:avLst/>
            </a:prstGeom>
            <a:noFill/>
            <a:ln w="9525">
              <a:solidFill>
                <a:schemeClr val="tx1"/>
              </a:solidFill>
              <a:miter lim="800000"/>
              <a:headEnd/>
              <a:tailEnd/>
            </a:ln>
          </p:spPr>
        </p:pic>
        <p:pic>
          <p:nvPicPr>
            <p:cNvPr id="17416" name="Picture 6"/>
            <p:cNvPicPr>
              <a:picLocks noChangeAspect="1" noChangeArrowheads="1"/>
            </p:cNvPicPr>
            <p:nvPr/>
          </p:nvPicPr>
          <p:blipFill>
            <a:blip r:embed="rId5"/>
            <a:srcRect/>
            <a:stretch>
              <a:fillRect/>
            </a:stretch>
          </p:blipFill>
          <p:spPr bwMode="auto">
            <a:xfrm>
              <a:off x="0" y="3276"/>
              <a:ext cx="1200" cy="1044"/>
            </a:xfrm>
            <a:prstGeom prst="rect">
              <a:avLst/>
            </a:prstGeom>
            <a:noFill/>
            <a:ln w="9525">
              <a:solidFill>
                <a:schemeClr val="tx1"/>
              </a:solidFill>
              <a:miter lim="800000"/>
              <a:headEnd/>
              <a:tailEnd/>
            </a:ln>
          </p:spPr>
        </p:pic>
        <p:pic>
          <p:nvPicPr>
            <p:cNvPr id="17417" name="Picture 7"/>
            <p:cNvPicPr>
              <a:picLocks noChangeAspect="1" noChangeArrowheads="1"/>
            </p:cNvPicPr>
            <p:nvPr/>
          </p:nvPicPr>
          <p:blipFill>
            <a:blip r:embed="rId6"/>
            <a:srcRect/>
            <a:stretch>
              <a:fillRect/>
            </a:stretch>
          </p:blipFill>
          <p:spPr bwMode="auto">
            <a:xfrm>
              <a:off x="0" y="0"/>
              <a:ext cx="1215" cy="1004"/>
            </a:xfrm>
            <a:prstGeom prst="rect">
              <a:avLst/>
            </a:prstGeom>
            <a:noFill/>
            <a:ln w="9525">
              <a:solidFill>
                <a:schemeClr val="tx1"/>
              </a:solidFill>
              <a:miter lim="800000"/>
              <a:headEnd/>
              <a:tailEnd/>
            </a:ln>
          </p:spPr>
        </p:pic>
      </p:grpSp>
      <p:pic>
        <p:nvPicPr>
          <p:cNvPr id="17411" name="Picture 8"/>
          <p:cNvPicPr>
            <a:picLocks noChangeAspect="1" noChangeArrowheads="1"/>
          </p:cNvPicPr>
          <p:nvPr/>
        </p:nvPicPr>
        <p:blipFill>
          <a:blip r:embed="rId7"/>
          <a:srcRect/>
          <a:stretch>
            <a:fillRect/>
          </a:stretch>
        </p:blipFill>
        <p:spPr bwMode="auto">
          <a:xfrm>
            <a:off x="5029200" y="0"/>
            <a:ext cx="4114800" cy="2335213"/>
          </a:xfrm>
          <a:prstGeom prst="rect">
            <a:avLst/>
          </a:prstGeom>
          <a:noFill/>
          <a:ln w="9525">
            <a:noFill/>
            <a:miter lim="800000"/>
            <a:headEnd/>
            <a:tailEnd/>
          </a:ln>
        </p:spPr>
      </p:pic>
      <p:sp>
        <p:nvSpPr>
          <p:cNvPr id="17412" name="Text Box 10"/>
          <p:cNvSpPr txBox="1">
            <a:spLocks noChangeArrowheads="1"/>
          </p:cNvSpPr>
          <p:nvPr/>
        </p:nvSpPr>
        <p:spPr bwMode="auto">
          <a:xfrm>
            <a:off x="2159000" y="2070100"/>
            <a:ext cx="6489700" cy="2554545"/>
          </a:xfrm>
          <a:prstGeom prst="rect">
            <a:avLst/>
          </a:prstGeom>
          <a:noFill/>
          <a:ln w="9525">
            <a:noFill/>
            <a:miter lim="800000"/>
            <a:headEnd/>
            <a:tailEnd/>
          </a:ln>
        </p:spPr>
        <p:txBody>
          <a:bodyPr>
            <a:spAutoFit/>
          </a:bodyPr>
          <a:lstStyle/>
          <a:p>
            <a:pPr algn="ctr" defTabSz="457200">
              <a:defRPr/>
            </a:pPr>
            <a:r>
              <a:rPr lang="en-US" sz="2800" b="1" i="1" dirty="0">
                <a:ln>
                  <a:solidFill>
                    <a:srgbClr val="00604E"/>
                  </a:solidFill>
                </a:ln>
                <a:solidFill>
                  <a:srgbClr val="188FA0"/>
                </a:solidFill>
                <a:latin typeface="Arial" pitchFamily="-105" charset="0"/>
              </a:rPr>
              <a:t>AZUL MAYA</a:t>
            </a:r>
          </a:p>
          <a:p>
            <a:pPr algn="ctr" defTabSz="457200">
              <a:defRPr/>
            </a:pPr>
            <a:r>
              <a:rPr lang="en-US" sz="2800" b="1" i="1" dirty="0">
                <a:solidFill>
                  <a:prstClr val="black"/>
                </a:solidFill>
                <a:latin typeface="Arial" pitchFamily="-105" charset="0"/>
              </a:rPr>
              <a:t>An Ancient Hybrid Organic/Inorganic Material </a:t>
            </a:r>
          </a:p>
          <a:p>
            <a:pPr algn="ctr" defTabSz="457200">
              <a:defRPr/>
            </a:pPr>
            <a:r>
              <a:rPr lang="en-US" sz="2800" b="1" i="1" dirty="0">
                <a:solidFill>
                  <a:prstClr val="black"/>
                </a:solidFill>
                <a:latin typeface="Arial" pitchFamily="-105" charset="0"/>
              </a:rPr>
              <a:t> </a:t>
            </a:r>
            <a:r>
              <a:rPr lang="en-US" sz="2400" b="1" i="1" dirty="0">
                <a:solidFill>
                  <a:srgbClr val="FF3300"/>
                </a:solidFill>
                <a:latin typeface="Arial" pitchFamily="-105" charset="0"/>
              </a:rPr>
              <a:t>Russell R. Chianelli</a:t>
            </a:r>
          </a:p>
          <a:p>
            <a:pPr algn="ctr" defTabSz="457200">
              <a:defRPr/>
            </a:pPr>
            <a:r>
              <a:rPr lang="en-US" sz="2000" b="1" dirty="0">
                <a:solidFill>
                  <a:prstClr val="black"/>
                </a:solidFill>
                <a:latin typeface="Arial" pitchFamily="-105" charset="0"/>
              </a:rPr>
              <a:t>Materials Research and Technology Institute -UTEP</a:t>
            </a:r>
          </a:p>
          <a:p>
            <a:pPr algn="ctr" defTabSz="457200">
              <a:defRPr/>
            </a:pPr>
            <a:endParaRPr lang="en-US" sz="2400" b="1" i="1" dirty="0">
              <a:solidFill>
                <a:srgbClr val="FF3300"/>
              </a:solidFill>
              <a:latin typeface="Arial" pitchFamily="-105" charset="0"/>
            </a:endParaRPr>
          </a:p>
        </p:txBody>
      </p:sp>
      <p:sp>
        <p:nvSpPr>
          <p:cNvPr id="17413" name="Text Box 10"/>
          <p:cNvSpPr txBox="1">
            <a:spLocks noChangeArrowheads="1"/>
          </p:cNvSpPr>
          <p:nvPr/>
        </p:nvSpPr>
        <p:spPr bwMode="auto">
          <a:xfrm>
            <a:off x="2463800" y="4381500"/>
            <a:ext cx="6223000" cy="2000548"/>
          </a:xfrm>
          <a:prstGeom prst="rect">
            <a:avLst/>
          </a:prstGeom>
          <a:noFill/>
          <a:ln w="9525">
            <a:noFill/>
            <a:miter lim="800000"/>
            <a:headEnd/>
            <a:tailEnd/>
          </a:ln>
        </p:spPr>
        <p:txBody>
          <a:bodyPr>
            <a:spAutoFit/>
          </a:bodyPr>
          <a:lstStyle/>
          <a:p>
            <a:pPr algn="ctr" defTabSz="457200">
              <a:defRPr/>
            </a:pPr>
            <a:r>
              <a:rPr lang="en-US" sz="2000" dirty="0">
                <a:solidFill>
                  <a:srgbClr val="0000FF"/>
                </a:solidFill>
                <a:latin typeface="Arial" pitchFamily="-105" charset="0"/>
              </a:rPr>
              <a:t> “Art Institute of Chicago/Northwestern University Seminar series in Conservation Science:</a:t>
            </a:r>
          </a:p>
          <a:p>
            <a:pPr algn="ctr" defTabSz="457200">
              <a:defRPr/>
            </a:pPr>
            <a:r>
              <a:rPr lang="en-US" sz="2000" dirty="0">
                <a:solidFill>
                  <a:srgbClr val="0000FF"/>
                </a:solidFill>
                <a:latin typeface="Arial" pitchFamily="-105" charset="0"/>
              </a:rPr>
              <a:t>“Nanotechnology for research and art conservation ”</a:t>
            </a:r>
          </a:p>
          <a:p>
            <a:pPr algn="ctr" defTabSz="457200">
              <a:defRPr/>
            </a:pPr>
            <a:endParaRPr lang="en-US" sz="2000" dirty="0">
              <a:solidFill>
                <a:srgbClr val="0000FF"/>
              </a:solidFill>
              <a:latin typeface="Arial" pitchFamily="-105" charset="0"/>
            </a:endParaRPr>
          </a:p>
          <a:p>
            <a:pPr algn="ctr" defTabSz="457200">
              <a:defRPr/>
            </a:pPr>
            <a:r>
              <a:rPr lang="en-US" sz="2000" dirty="0">
                <a:ln>
                  <a:solidFill>
                    <a:prstClr val="black"/>
                  </a:solidFill>
                </a:ln>
                <a:solidFill>
                  <a:srgbClr val="0000FF"/>
                </a:solidFill>
                <a:latin typeface="Arial" pitchFamily="-105" charset="0"/>
              </a:rPr>
              <a:t>October 28, 2010</a:t>
            </a:r>
            <a:r>
              <a:rPr lang="en-US" sz="2000" dirty="0">
                <a:solidFill>
                  <a:srgbClr val="0000FF"/>
                </a:solidFill>
                <a:latin typeface="Arial" pitchFamily="-105" charset="0"/>
              </a:rPr>
              <a:t> </a:t>
            </a:r>
            <a:endParaRPr lang="en-US" sz="2000" b="1" i="1" dirty="0">
              <a:solidFill>
                <a:srgbClr val="0000FF"/>
              </a:solidFill>
              <a:latin typeface="Arial" pitchFamily="-105" charset="0"/>
            </a:endParaRPr>
          </a:p>
          <a:p>
            <a:pPr algn="ctr" defTabSz="457200">
              <a:defRPr/>
            </a:pPr>
            <a:endParaRPr lang="en-US" sz="2400" b="1" i="1" dirty="0">
              <a:solidFill>
                <a:srgbClr val="FF3300"/>
              </a:solidFill>
              <a:latin typeface="Arial" pitchFamily="-105" charset="0"/>
            </a:endParaRPr>
          </a:p>
        </p:txBody>
      </p:sp>
    </p:spTree>
    <p:extLst>
      <p:ext uri="{BB962C8B-B14F-4D97-AF65-F5344CB8AC3E}">
        <p14:creationId xmlns:p14="http://schemas.microsoft.com/office/powerpoint/2010/main" val="17507099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8600"/>
            <a:ext cx="8534400" cy="5016758"/>
          </a:xfrm>
          <a:prstGeom prst="rect">
            <a:avLst/>
          </a:prstGeom>
        </p:spPr>
        <p:txBody>
          <a:bodyPr wrap="square">
            <a:spAutoFit/>
          </a:bodyPr>
          <a:lstStyle/>
          <a:p>
            <a:r>
              <a:rPr lang="en-US" sz="2800" dirty="0"/>
              <a:t>Mexican Light </a:t>
            </a:r>
            <a:r>
              <a:rPr lang="en-US" sz="2800" dirty="0" smtClean="0"/>
              <a:t>Source: Lattice </a:t>
            </a:r>
            <a:r>
              <a:rPr lang="en-US" sz="2800" dirty="0"/>
              <a:t>Conceptual Design</a:t>
            </a:r>
          </a:p>
          <a:p>
            <a:r>
              <a:rPr lang="en-US" sz="2800" dirty="0"/>
              <a:t>• The Multiple bend </a:t>
            </a:r>
            <a:r>
              <a:rPr lang="en-US" sz="2800" dirty="0" err="1"/>
              <a:t>achromat</a:t>
            </a:r>
            <a:r>
              <a:rPr lang="en-US" sz="2800" dirty="0"/>
              <a:t> cells (MBA, D. </a:t>
            </a:r>
            <a:r>
              <a:rPr lang="en-US" sz="2800" dirty="0" smtClean="0"/>
              <a:t>Einfeld </a:t>
            </a:r>
            <a:r>
              <a:rPr lang="en-US" sz="2800" dirty="0"/>
              <a:t>1993) </a:t>
            </a:r>
            <a:r>
              <a:rPr lang="en-US" sz="2800" dirty="0" smtClean="0"/>
              <a:t>and Diffraction </a:t>
            </a:r>
            <a:r>
              <a:rPr lang="en-US" sz="2800" dirty="0"/>
              <a:t>Limited Light Sources are being considered in </a:t>
            </a:r>
            <a:r>
              <a:rPr lang="en-US" sz="2800" dirty="0" smtClean="0"/>
              <a:t>a scheme </a:t>
            </a:r>
            <a:r>
              <a:rPr lang="en-US" sz="2800" dirty="0"/>
              <a:t>suggested by R. Hettel, R. Bartolini &amp; F. Pérez (</a:t>
            </a:r>
            <a:r>
              <a:rPr lang="en-US" sz="2800" dirty="0" smtClean="0"/>
              <a:t>II MWAP</a:t>
            </a:r>
            <a:r>
              <a:rPr lang="en-US" sz="2800" dirty="0"/>
              <a:t>, 2014, </a:t>
            </a:r>
            <a:r>
              <a:rPr lang="en-US" sz="2800" dirty="0" err="1"/>
              <a:t>Huatulco</a:t>
            </a:r>
            <a:r>
              <a:rPr lang="en-US" sz="2800" dirty="0"/>
              <a:t>)</a:t>
            </a:r>
          </a:p>
          <a:p>
            <a:r>
              <a:rPr lang="en-US" sz="2800" dirty="0"/>
              <a:t>3x3x3= 300 m circumference, 300 pm </a:t>
            </a:r>
            <a:r>
              <a:rPr lang="en-US" sz="2800" dirty="0" err="1"/>
              <a:t>emitance</a:t>
            </a:r>
            <a:r>
              <a:rPr lang="en-US" sz="2800" dirty="0"/>
              <a:t>, 3 GeV</a:t>
            </a:r>
          </a:p>
          <a:p>
            <a:r>
              <a:rPr lang="en-US" sz="2800" dirty="0"/>
              <a:t>• DBA - ALBA, Spain</a:t>
            </a:r>
          </a:p>
          <a:p>
            <a:r>
              <a:rPr lang="en-US" sz="2800" dirty="0"/>
              <a:t>• 5BA - Sirius, Brazil</a:t>
            </a:r>
          </a:p>
          <a:p>
            <a:r>
              <a:rPr lang="en-US" sz="2800" dirty="0"/>
              <a:t>• 7BA - MAX IV, Sweden</a:t>
            </a:r>
          </a:p>
          <a:p>
            <a:r>
              <a:rPr lang="en-US" sz="2800" dirty="0"/>
              <a:t>• 9BA - ALS II, </a:t>
            </a:r>
            <a:r>
              <a:rPr lang="en-US" sz="2800" dirty="0" smtClean="0"/>
              <a:t>USA</a:t>
            </a:r>
          </a:p>
          <a:p>
            <a:endParaRPr lang="en-US" sz="4000" dirty="0"/>
          </a:p>
        </p:txBody>
      </p:sp>
      <p:pic>
        <p:nvPicPr>
          <p:cNvPr id="308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4495800"/>
            <a:ext cx="5587457" cy="209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3484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05" y="1820863"/>
            <a:ext cx="89439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990600"/>
            <a:ext cx="7772400" cy="646331"/>
          </a:xfrm>
          <a:prstGeom prst="rect">
            <a:avLst/>
          </a:prstGeom>
          <a:noFill/>
        </p:spPr>
        <p:txBody>
          <a:bodyPr wrap="square" rtlCol="0">
            <a:spAutoFit/>
          </a:bodyPr>
          <a:lstStyle/>
          <a:p>
            <a:pPr algn="ctr"/>
            <a:r>
              <a:rPr lang="en-US" sz="3600" b="1" i="1" dirty="0" smtClean="0"/>
              <a:t>LIGHT SOURCES AROUND THE WORLD</a:t>
            </a:r>
            <a:endParaRPr lang="en-US" sz="3600" b="1" i="1" dirty="0"/>
          </a:p>
        </p:txBody>
      </p:sp>
      <p:pic>
        <p:nvPicPr>
          <p:cNvPr id="30311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576" y="2825884"/>
            <a:ext cx="1377218" cy="136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26" y="2786130"/>
            <a:ext cx="1488930" cy="148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066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6178"/>
                                        </p:tgtEl>
                                        <p:attrNameLst>
                                          <p:attrName>style.visibility</p:attrName>
                                        </p:attrNameLst>
                                      </p:cBhvr>
                                      <p:to>
                                        <p:strVal val="visible"/>
                                      </p:to>
                                    </p:set>
                                    <p:anim calcmode="lin" valueType="num">
                                      <p:cBhvr additive="base">
                                        <p:cTn id="7" dur="500" fill="hold"/>
                                        <p:tgtEl>
                                          <p:spTgt spid="306178"/>
                                        </p:tgtEl>
                                        <p:attrNameLst>
                                          <p:attrName>ppt_x</p:attrName>
                                        </p:attrNameLst>
                                      </p:cBhvr>
                                      <p:tavLst>
                                        <p:tav tm="0">
                                          <p:val>
                                            <p:strVal val="#ppt_x"/>
                                          </p:val>
                                        </p:tav>
                                        <p:tav tm="100000">
                                          <p:val>
                                            <p:strVal val="#ppt_x"/>
                                          </p:val>
                                        </p:tav>
                                      </p:tavLst>
                                    </p:anim>
                                    <p:anim calcmode="lin" valueType="num">
                                      <p:cBhvr additive="base">
                                        <p:cTn id="8" dur="500" fill="hold"/>
                                        <p:tgtEl>
                                          <p:spTgt spid="306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3111"/>
                                        </p:tgtEl>
                                        <p:attrNameLst>
                                          <p:attrName>style.visibility</p:attrName>
                                        </p:attrNameLst>
                                      </p:cBhvr>
                                      <p:to>
                                        <p:strVal val="visible"/>
                                      </p:to>
                                    </p:set>
                                    <p:animEffect transition="in" filter="fade">
                                      <p:cBhvr>
                                        <p:cTn id="13" dur="1000"/>
                                        <p:tgtEl>
                                          <p:spTgt spid="303111"/>
                                        </p:tgtEl>
                                      </p:cBhvr>
                                    </p:animEffect>
                                    <p:anim calcmode="lin" valueType="num">
                                      <p:cBhvr>
                                        <p:cTn id="14" dur="1000" fill="hold"/>
                                        <p:tgtEl>
                                          <p:spTgt spid="303111"/>
                                        </p:tgtEl>
                                        <p:attrNameLst>
                                          <p:attrName>ppt_x</p:attrName>
                                        </p:attrNameLst>
                                      </p:cBhvr>
                                      <p:tavLst>
                                        <p:tav tm="0">
                                          <p:val>
                                            <p:strVal val="#ppt_x"/>
                                          </p:val>
                                        </p:tav>
                                        <p:tav tm="100000">
                                          <p:val>
                                            <p:strVal val="#ppt_x"/>
                                          </p:val>
                                        </p:tav>
                                      </p:tavLst>
                                    </p:anim>
                                    <p:anim calcmode="lin" valueType="num">
                                      <p:cBhvr>
                                        <p:cTn id="15" dur="1000" fill="hold"/>
                                        <p:tgtEl>
                                          <p:spTgt spid="303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685800" y="709613"/>
            <a:ext cx="7772400" cy="2890837"/>
          </a:xfrm>
        </p:spPr>
        <p:txBody>
          <a:bodyPr/>
          <a:lstStyle/>
          <a:p>
            <a:r>
              <a:rPr lang="en-US" altLang="en-US" b="1" smtClean="0"/>
              <a:t>Launch of the </a:t>
            </a:r>
            <a:br>
              <a:rPr lang="en-US" altLang="en-US" b="1" smtClean="0"/>
            </a:br>
            <a:r>
              <a:rPr lang="en-US" altLang="en-US" b="1" smtClean="0"/>
              <a:t>Interim Steering Committee </a:t>
            </a:r>
            <a:br>
              <a:rPr lang="en-US" altLang="en-US" b="1" smtClean="0"/>
            </a:br>
            <a:r>
              <a:rPr lang="en-US" altLang="en-US" b="1" smtClean="0"/>
              <a:t>for the </a:t>
            </a:r>
            <a:br>
              <a:rPr lang="en-US" altLang="en-US" b="1" smtClean="0"/>
            </a:br>
            <a:r>
              <a:rPr lang="en-US" altLang="en-US" b="1" smtClean="0"/>
              <a:t>African Light Source</a:t>
            </a:r>
          </a:p>
        </p:txBody>
      </p:sp>
      <p:sp>
        <p:nvSpPr>
          <p:cNvPr id="3" name="Subtitle 2"/>
          <p:cNvSpPr>
            <a:spLocks noGrp="1"/>
          </p:cNvSpPr>
          <p:nvPr>
            <p:ph type="subTitle" idx="1"/>
          </p:nvPr>
        </p:nvSpPr>
        <p:spPr/>
        <p:txBody>
          <a:bodyPr>
            <a:normAutofit fontScale="92500" lnSpcReduction="20000"/>
          </a:bodyPr>
          <a:lstStyle/>
          <a:p>
            <a:pPr>
              <a:defRPr/>
            </a:pPr>
            <a:r>
              <a:rPr lang="en-US" dirty="0" smtClean="0"/>
              <a:t>Launched electronically on the </a:t>
            </a:r>
          </a:p>
          <a:p>
            <a:pPr>
              <a:defRPr/>
            </a:pPr>
            <a:r>
              <a:rPr lang="en-US" dirty="0" smtClean="0"/>
              <a:t>16</a:t>
            </a:r>
            <a:r>
              <a:rPr lang="en-US" baseline="30000" dirty="0" smtClean="0"/>
              <a:t>th</a:t>
            </a:r>
            <a:r>
              <a:rPr lang="en-US" dirty="0" smtClean="0"/>
              <a:t> August 2014</a:t>
            </a:r>
          </a:p>
          <a:p>
            <a:pPr>
              <a:defRPr/>
            </a:pPr>
            <a:r>
              <a:rPr lang="en-US" dirty="0" smtClean="0"/>
              <a:t>Coinciding with the ASP2014 Forum Day</a:t>
            </a:r>
            <a:endParaRPr lang="en-US" dirty="0"/>
          </a:p>
        </p:txBody>
      </p:sp>
      <p:sp>
        <p:nvSpPr>
          <p:cNvPr id="72708"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smtClean="0">
                <a:solidFill>
                  <a:srgbClr val="000000"/>
                </a:solidFill>
              </a:rPr>
              <a:t>2014/08/16</a:t>
            </a:r>
          </a:p>
        </p:txBody>
      </p:sp>
      <p:sp>
        <p:nvSpPr>
          <p:cNvPr id="72709" name="Footer Placeholder 4"/>
          <p:cNvSpPr>
            <a:spLocks noGrp="1"/>
          </p:cNvSpPr>
          <p:nvPr>
            <p:ph type="ftr" sz="quarter" idx="11"/>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smtClean="0">
                <a:solidFill>
                  <a:srgbClr val="000000"/>
                </a:solidFill>
              </a:rPr>
              <a:t>Launch : Interim Committee for the African Light Source</a:t>
            </a:r>
          </a:p>
        </p:txBody>
      </p:sp>
      <p:sp>
        <p:nvSpPr>
          <p:cNvPr id="72710" name="Slide Number Placeholder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A62933B-3168-4969-8AC7-3BC8A4246283}" type="slidenum">
              <a:rPr lang="en-US" altLang="en-US" sz="1400" smtClean="0">
                <a:solidFill>
                  <a:srgbClr val="000000"/>
                </a:solidFill>
              </a:rPr>
              <a:pPr eaLnBrk="1" hangingPunct="1">
                <a:spcBef>
                  <a:spcPct val="0"/>
                </a:spcBef>
                <a:buFontTx/>
                <a:buNone/>
              </a:pPr>
              <a:t>40</a:t>
            </a:fld>
            <a:endParaRPr lang="en-US" altLang="en-US" sz="1400" smtClean="0">
              <a:solidFill>
                <a:srgbClr val="000000"/>
              </a:solidFill>
            </a:endParaRPr>
          </a:p>
        </p:txBody>
      </p:sp>
    </p:spTree>
    <p:extLst>
      <p:ext uri="{BB962C8B-B14F-4D97-AF65-F5344CB8AC3E}">
        <p14:creationId xmlns:p14="http://schemas.microsoft.com/office/powerpoint/2010/main" val="23100886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Interim Steering Committee for the African Light Source</a:t>
            </a:r>
            <a:endParaRPr lang="en-US" b="1" dirty="0"/>
          </a:p>
        </p:txBody>
      </p:sp>
      <p:sp>
        <p:nvSpPr>
          <p:cNvPr id="3" name="Content Placeholder 2"/>
          <p:cNvSpPr>
            <a:spLocks noGrp="1"/>
          </p:cNvSpPr>
          <p:nvPr>
            <p:ph idx="1"/>
          </p:nvPr>
        </p:nvSpPr>
        <p:spPr>
          <a:xfrm>
            <a:off x="228600" y="1600200"/>
            <a:ext cx="8458200" cy="4525963"/>
          </a:xfrm>
        </p:spPr>
        <p:txBody>
          <a:bodyPr>
            <a:normAutofit fontScale="92500" lnSpcReduction="10000"/>
          </a:bodyPr>
          <a:lstStyle/>
          <a:p>
            <a:pPr marL="0" indent="0">
              <a:buFontTx/>
              <a:buNone/>
              <a:defRPr/>
            </a:pPr>
            <a:r>
              <a:rPr lang="en-US" b="1" i="1" dirty="0" smtClean="0">
                <a:solidFill>
                  <a:srgbClr val="FF0000"/>
                </a:solidFill>
              </a:rPr>
              <a:t>African </a:t>
            </a:r>
            <a:r>
              <a:rPr lang="en-US" b="1" i="1" dirty="0">
                <a:solidFill>
                  <a:srgbClr val="FF0000"/>
                </a:solidFill>
              </a:rPr>
              <a:t>Light Source Workshop</a:t>
            </a:r>
            <a:r>
              <a:rPr lang="en-US" b="1" i="1" dirty="0" smtClean="0">
                <a:solidFill>
                  <a:srgbClr val="FF0000"/>
                </a:solidFill>
              </a:rPr>
              <a:t> </a:t>
            </a:r>
            <a:r>
              <a:rPr lang="en-US" b="1" dirty="0" smtClean="0">
                <a:solidFill>
                  <a:schemeClr val="tx2"/>
                </a:solidFill>
              </a:rPr>
              <a:t>to be held on </a:t>
            </a:r>
          </a:p>
          <a:p>
            <a:pPr marL="0" indent="0">
              <a:buFontTx/>
              <a:buNone/>
              <a:defRPr/>
            </a:pPr>
            <a:r>
              <a:rPr lang="en-US" b="1" dirty="0" smtClean="0">
                <a:solidFill>
                  <a:schemeClr val="tx2"/>
                </a:solidFill>
              </a:rPr>
              <a:t>November 16-20, at European Synchrotron Radiation Facility (ESRF) Grenoble, France.</a:t>
            </a:r>
          </a:p>
          <a:p>
            <a:pPr lvl="1">
              <a:defRPr/>
            </a:pPr>
            <a:r>
              <a:rPr lang="en-US" dirty="0" smtClean="0"/>
              <a:t>Participants </a:t>
            </a:r>
            <a:r>
              <a:rPr lang="en-US" dirty="0"/>
              <a:t>will be African s</a:t>
            </a:r>
            <a:r>
              <a:rPr lang="en-US" dirty="0" smtClean="0"/>
              <a:t>cientists, students who have worked at Light Sources, Policy Makers, and friends of Africa who support the vision for an African Light Source. </a:t>
            </a:r>
          </a:p>
          <a:p>
            <a:pPr lvl="1">
              <a:defRPr/>
            </a:pPr>
            <a:r>
              <a:rPr lang="en-US" dirty="0" smtClean="0"/>
              <a:t>Discussions on the Roadmap for Africa</a:t>
            </a:r>
          </a:p>
          <a:p>
            <a:pPr lvl="1">
              <a:defRPr/>
            </a:pPr>
            <a:r>
              <a:rPr lang="en-US" dirty="0" smtClean="0"/>
              <a:t>Election and Founding of the new, fully mandated Steering Committee for the African Light Source</a:t>
            </a:r>
          </a:p>
        </p:txBody>
      </p:sp>
      <p:sp>
        <p:nvSpPr>
          <p:cNvPr id="73732" name="Date Placeholder 3"/>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smtClean="0">
                <a:solidFill>
                  <a:srgbClr val="000000"/>
                </a:solidFill>
              </a:rPr>
              <a:t>2014/08/16</a:t>
            </a:r>
          </a:p>
        </p:txBody>
      </p:sp>
      <p:sp>
        <p:nvSpPr>
          <p:cNvPr id="73733" name="Footer Placeholder 4"/>
          <p:cNvSpPr>
            <a:spLocks noGrp="1"/>
          </p:cNvSpPr>
          <p:nvPr>
            <p:ph type="ftr" sz="quarter" idx="11"/>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smtClean="0">
                <a:solidFill>
                  <a:srgbClr val="000000"/>
                </a:solidFill>
              </a:rPr>
              <a:t>Launch : Interim Committee for the African Light Source</a:t>
            </a:r>
          </a:p>
        </p:txBody>
      </p:sp>
      <p:sp>
        <p:nvSpPr>
          <p:cNvPr id="73734" name="Slide Number Placeholder 5"/>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8D9F2CF4-816C-4944-B3FC-BDBFF34BBB23}" type="slidenum">
              <a:rPr lang="en-US" altLang="en-US" sz="1400" smtClean="0">
                <a:solidFill>
                  <a:srgbClr val="000000"/>
                </a:solidFill>
              </a:rPr>
              <a:pPr eaLnBrk="1" hangingPunct="1">
                <a:spcBef>
                  <a:spcPct val="0"/>
                </a:spcBef>
                <a:buFontTx/>
                <a:buNone/>
              </a:pPr>
              <a:t>41</a:t>
            </a:fld>
            <a:endParaRPr lang="en-US" altLang="en-US" sz="1400" smtClean="0">
              <a:solidFill>
                <a:srgbClr val="000000"/>
              </a:solidFill>
            </a:endParaRPr>
          </a:p>
        </p:txBody>
      </p:sp>
    </p:spTree>
    <p:extLst>
      <p:ext uri="{BB962C8B-B14F-4D97-AF65-F5344CB8AC3E}">
        <p14:creationId xmlns:p14="http://schemas.microsoft.com/office/powerpoint/2010/main" val="37217619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1255713"/>
            <a:ext cx="8915400" cy="249237"/>
          </a:xfrm>
        </p:spPr>
        <p:txBody>
          <a:bodyPr>
            <a:normAutofit fontScale="90000"/>
          </a:bodyPr>
          <a:lstStyle/>
          <a:p>
            <a:pPr>
              <a:defRPr/>
            </a:pPr>
            <a:r>
              <a:rPr lang="en-US" sz="1400" b="1" dirty="0" smtClean="0"/>
              <a:t>These members nominated following communications sent to all available mailing lists and records of interested parties.</a:t>
            </a:r>
            <a:endParaRPr lang="en-US" sz="1400" b="1" dirty="0"/>
          </a:p>
        </p:txBody>
      </p:sp>
      <p:sp>
        <p:nvSpPr>
          <p:cNvPr id="74755" name="Title 1"/>
          <p:cNvSpPr txBox="1">
            <a:spLocks/>
          </p:cNvSpPr>
          <p:nvPr/>
        </p:nvSpPr>
        <p:spPr bwMode="auto">
          <a:xfrm>
            <a:off x="609600" y="2000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har char="•"/>
              <a:defRPr sz="3200">
                <a:solidFill>
                  <a:schemeClr val="tx1"/>
                </a:solidFill>
                <a:latin typeface="Arial" pitchFamily="34" charset="0"/>
              </a:defRPr>
            </a:lvl1pPr>
            <a:lvl2pPr marL="742950" indent="-285750" defTabSz="457200" eaLnBrk="0" hangingPunct="0">
              <a:spcBef>
                <a:spcPct val="20000"/>
              </a:spcBef>
              <a:buChar char="–"/>
              <a:defRPr sz="2800">
                <a:solidFill>
                  <a:schemeClr val="tx1"/>
                </a:solidFill>
                <a:latin typeface="Arial" pitchFamily="34" charset="0"/>
              </a:defRPr>
            </a:lvl2pPr>
            <a:lvl3pPr marL="1143000" indent="-228600" defTabSz="457200" eaLnBrk="0" hangingPunct="0">
              <a:spcBef>
                <a:spcPct val="20000"/>
              </a:spcBef>
              <a:buChar char="•"/>
              <a:defRPr sz="2400">
                <a:solidFill>
                  <a:schemeClr val="tx1"/>
                </a:solidFill>
                <a:latin typeface="Arial" pitchFamily="34" charset="0"/>
              </a:defRPr>
            </a:lvl3pPr>
            <a:lvl4pPr marL="1600200" indent="-228600" defTabSz="457200" eaLnBrk="0" hangingPunct="0">
              <a:spcBef>
                <a:spcPct val="20000"/>
              </a:spcBef>
              <a:buChar char="–"/>
              <a:defRPr sz="2000">
                <a:solidFill>
                  <a:schemeClr val="tx1"/>
                </a:solidFill>
                <a:latin typeface="Arial" pitchFamily="34" charset="0"/>
              </a:defRPr>
            </a:lvl4pPr>
            <a:lvl5pPr marL="2057400" indent="-228600" defTabSz="457200" eaLnBrk="0" hangingPunct="0">
              <a:spcBef>
                <a:spcPct val="20000"/>
              </a:spcBef>
              <a:buChar char="»"/>
              <a:defRPr sz="2000">
                <a:solidFill>
                  <a:schemeClr val="tx1"/>
                </a:solidFill>
                <a:latin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b="1" smtClean="0">
                <a:solidFill>
                  <a:srgbClr val="000000"/>
                </a:solidFill>
              </a:rPr>
              <a:t>Initial members of the Interim Steering Committee of the African Light Source</a:t>
            </a:r>
          </a:p>
        </p:txBody>
      </p:sp>
      <p:sp>
        <p:nvSpPr>
          <p:cNvPr id="74756" name="Date Placeholder 2"/>
          <p:cNvSpPr>
            <a:spLocks noGrp="1"/>
          </p:cNvSpPr>
          <p:nvPr>
            <p:ph type="dt" sz="quarter" idx="10"/>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smtClean="0">
                <a:solidFill>
                  <a:srgbClr val="000000"/>
                </a:solidFill>
              </a:rPr>
              <a:t>2014/08/16</a:t>
            </a:r>
          </a:p>
        </p:txBody>
      </p:sp>
      <p:sp>
        <p:nvSpPr>
          <p:cNvPr id="74757" name="Footer Placeholder 5"/>
          <p:cNvSpPr>
            <a:spLocks noGrp="1"/>
          </p:cNvSpPr>
          <p:nvPr>
            <p:ph type="ftr" sz="quarter" idx="11"/>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smtClean="0">
                <a:solidFill>
                  <a:srgbClr val="000000"/>
                </a:solidFill>
              </a:rPr>
              <a:t>Launch : Interim Committee for the African Light Source</a:t>
            </a:r>
          </a:p>
        </p:txBody>
      </p:sp>
      <p:sp>
        <p:nvSpPr>
          <p:cNvPr id="74758" name="Slide Number Placeholder 6"/>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AADD2730-CC22-44BB-A635-29FC1FBAB954}" type="slidenum">
              <a:rPr lang="en-US" altLang="en-US" sz="1400" smtClean="0">
                <a:solidFill>
                  <a:srgbClr val="000000"/>
                </a:solidFill>
              </a:rPr>
              <a:pPr eaLnBrk="1" hangingPunct="1">
                <a:spcBef>
                  <a:spcPct val="0"/>
                </a:spcBef>
                <a:buFontTx/>
                <a:buNone/>
              </a:pPr>
              <a:t>42</a:t>
            </a:fld>
            <a:endParaRPr lang="en-US" altLang="en-US" sz="1400" smtClean="0">
              <a:solidFill>
                <a:srgbClr val="0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837938"/>
              </p:ext>
            </p:extLst>
          </p:nvPr>
        </p:nvGraphicFramePr>
        <p:xfrm>
          <a:off x="457200" y="1566863"/>
          <a:ext cx="8229600" cy="5314964"/>
        </p:xfrm>
        <a:graphic>
          <a:graphicData uri="http://schemas.openxmlformats.org/drawingml/2006/table">
            <a:tbl>
              <a:tblPr bandRow="1">
                <a:tableStyleId>{5C22544A-7EE6-4342-B048-85BDC9FD1C3A}</a:tableStyleId>
              </a:tblPr>
              <a:tblGrid>
                <a:gridCol w="2743200"/>
                <a:gridCol w="4495800"/>
                <a:gridCol w="990600"/>
              </a:tblGrid>
              <a:tr h="346392">
                <a:tc>
                  <a:txBody>
                    <a:bodyPr/>
                    <a:lstStyle/>
                    <a:p>
                      <a:r>
                        <a:rPr lang="en-US" sz="1600" kern="1200" dirty="0" err="1" smtClean="0">
                          <a:solidFill>
                            <a:schemeClr val="dk1"/>
                          </a:solidFill>
                          <a:latin typeface="+mn-lt"/>
                          <a:ea typeface="+mn-ea"/>
                          <a:cs typeface="+mn-cs"/>
                        </a:rPr>
                        <a:t>Sekazi</a:t>
                      </a:r>
                      <a:r>
                        <a:rPr lang="en-US" sz="1600" kern="1200" dirty="0" smtClean="0">
                          <a:solidFill>
                            <a:schemeClr val="dk1"/>
                          </a:solidFill>
                          <a:latin typeface="+mn-lt"/>
                          <a:ea typeface="+mn-ea"/>
                          <a:cs typeface="+mn-cs"/>
                        </a:rPr>
                        <a:t> </a:t>
                      </a:r>
                      <a:r>
                        <a:rPr lang="en-US" sz="1600" kern="1200" dirty="0" err="1" smtClean="0">
                          <a:solidFill>
                            <a:schemeClr val="dk1"/>
                          </a:solidFill>
                          <a:latin typeface="+mn-lt"/>
                          <a:ea typeface="+mn-ea"/>
                          <a:cs typeface="+mn-cs"/>
                        </a:rPr>
                        <a:t>Mtingwa</a:t>
                      </a:r>
                      <a:endParaRPr lang="en-US" sz="1600" dirty="0"/>
                    </a:p>
                  </a:txBody>
                  <a:tcPr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MIT, USA</a:t>
                      </a:r>
                      <a:endParaRPr lang="en-US" sz="1600" dirty="0" smtClean="0"/>
                    </a:p>
                  </a:txBody>
                  <a:tcPr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marT="45725" marB="45725"/>
                </a:tc>
              </a:tr>
              <a:tr h="346392">
                <a:tc>
                  <a:txBody>
                    <a:bodyPr/>
                    <a:lstStyle/>
                    <a:p>
                      <a:r>
                        <a:rPr lang="en-US" sz="1600" dirty="0" smtClean="0"/>
                        <a:t>Simon Connell</a:t>
                      </a:r>
                      <a:endParaRPr lang="en-US" sz="1600" dirty="0"/>
                    </a:p>
                  </a:txBody>
                  <a:tcPr marT="45725" marB="45725"/>
                </a:tc>
                <a:tc>
                  <a:txBody>
                    <a:bodyPr/>
                    <a:lstStyle/>
                    <a:p>
                      <a:r>
                        <a:rPr lang="en-US" sz="1600" dirty="0" smtClean="0"/>
                        <a:t>UJ, SA</a:t>
                      </a:r>
                      <a:endParaRPr lang="en-US" sz="1600" dirty="0"/>
                    </a:p>
                  </a:txBody>
                  <a:tcPr marT="45725" marB="45725"/>
                </a:tc>
                <a:tc>
                  <a:txBody>
                    <a:bodyPr/>
                    <a:lstStyle/>
                    <a:p>
                      <a:endParaRPr lang="en-US" sz="1600" dirty="0"/>
                    </a:p>
                  </a:txBody>
                  <a:tcPr marT="45725" marB="45725"/>
                </a:tc>
              </a:tr>
              <a:tr h="346392">
                <a:tc>
                  <a:txBody>
                    <a:bodyPr/>
                    <a:lstStyle/>
                    <a:p>
                      <a:r>
                        <a:rPr lang="en-US" sz="1600" dirty="0" err="1" smtClean="0"/>
                        <a:t>Tshepo</a:t>
                      </a:r>
                      <a:r>
                        <a:rPr lang="en-US" sz="1600" dirty="0" smtClean="0"/>
                        <a:t> </a:t>
                      </a:r>
                      <a:r>
                        <a:rPr lang="en-US" sz="1600" dirty="0" err="1" smtClean="0"/>
                        <a:t>Ntsoana</a:t>
                      </a:r>
                      <a:endParaRPr lang="en-US" sz="1600" dirty="0"/>
                    </a:p>
                  </a:txBody>
                  <a:tcPr marT="45725" marB="45725"/>
                </a:tc>
                <a:tc>
                  <a:txBody>
                    <a:bodyPr/>
                    <a:lstStyle/>
                    <a:p>
                      <a:r>
                        <a:rPr lang="en-US" sz="1600" dirty="0" err="1" smtClean="0"/>
                        <a:t>Necsa</a:t>
                      </a:r>
                      <a:r>
                        <a:rPr lang="en-US" sz="1600" dirty="0" smtClean="0"/>
                        <a:t>, SA</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smtClean="0">
                          <a:solidFill>
                            <a:schemeClr val="dk1"/>
                          </a:solidFill>
                          <a:latin typeface="+mn-lt"/>
                          <a:ea typeface="+mn-ea"/>
                          <a:cs typeface="+mn-cs"/>
                        </a:rPr>
                        <a:t>Jonathan </a:t>
                      </a:r>
                      <a:r>
                        <a:rPr lang="en-US" sz="1600" kern="1200" dirty="0" err="1" smtClean="0">
                          <a:solidFill>
                            <a:schemeClr val="dk1"/>
                          </a:solidFill>
                          <a:latin typeface="+mn-lt"/>
                          <a:ea typeface="+mn-ea"/>
                          <a:cs typeface="+mn-cs"/>
                        </a:rPr>
                        <a:t>Dorfan</a:t>
                      </a:r>
                      <a:endParaRPr lang="en-US" sz="1600" kern="1200" dirty="0" smtClean="0">
                        <a:solidFill>
                          <a:schemeClr val="dk1"/>
                        </a:solidFill>
                        <a:latin typeface="+mn-lt"/>
                        <a:ea typeface="+mn-ea"/>
                        <a:cs typeface="+mn-cs"/>
                      </a:endParaRPr>
                    </a:p>
                  </a:txBody>
                  <a:tcPr marT="45725" marB="45725"/>
                </a:tc>
                <a:tc>
                  <a:txBody>
                    <a:bodyPr/>
                    <a:lstStyle/>
                    <a:p>
                      <a:r>
                        <a:rPr lang="en-US" sz="1600" dirty="0" smtClean="0"/>
                        <a:t>OIST, Japan</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smtClean="0">
                          <a:solidFill>
                            <a:schemeClr val="dk1"/>
                          </a:solidFill>
                          <a:latin typeface="+mn-lt"/>
                          <a:ea typeface="+mn-ea"/>
                          <a:cs typeface="+mn-cs"/>
                        </a:rPr>
                        <a:t>Mohammad S. </a:t>
                      </a:r>
                      <a:r>
                        <a:rPr lang="en-US" sz="1600" kern="1200" dirty="0" err="1" smtClean="0">
                          <a:solidFill>
                            <a:schemeClr val="dk1"/>
                          </a:solidFill>
                          <a:latin typeface="+mn-lt"/>
                          <a:ea typeface="+mn-ea"/>
                          <a:cs typeface="+mn-cs"/>
                        </a:rPr>
                        <a:t>Yousef</a:t>
                      </a:r>
                      <a:endParaRPr lang="en-US" sz="1600" dirty="0"/>
                    </a:p>
                  </a:txBody>
                  <a:tcPr marT="45725" marB="45725"/>
                </a:tc>
                <a:tc>
                  <a:txBody>
                    <a:bodyPr/>
                    <a:lstStyle/>
                    <a:p>
                      <a:r>
                        <a:rPr lang="en-US" sz="1600" dirty="0" smtClean="0"/>
                        <a:t>Cairo University, Egypt</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err="1" smtClean="0">
                          <a:solidFill>
                            <a:schemeClr val="dk1"/>
                          </a:solidFill>
                          <a:latin typeface="+mn-lt"/>
                          <a:ea typeface="+mn-ea"/>
                          <a:cs typeface="+mn-cs"/>
                        </a:rPr>
                        <a:t>Tarek</a:t>
                      </a:r>
                      <a:r>
                        <a:rPr lang="en-US" sz="1600" kern="1200" dirty="0" smtClean="0">
                          <a:solidFill>
                            <a:schemeClr val="dk1"/>
                          </a:solidFill>
                          <a:latin typeface="+mn-lt"/>
                          <a:ea typeface="+mn-ea"/>
                          <a:cs typeface="+mn-cs"/>
                        </a:rPr>
                        <a:t> Hussein</a:t>
                      </a:r>
                      <a:endParaRPr lang="en-US" sz="1600" dirty="0"/>
                    </a:p>
                  </a:txBody>
                  <a:tcPr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Cairo University, Egypt</a:t>
                      </a:r>
                    </a:p>
                  </a:txBody>
                  <a:tcPr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600" dirty="0" smtClean="0"/>
                    </a:p>
                  </a:txBody>
                  <a:tcPr marT="45725" marB="45725"/>
                </a:tc>
              </a:tr>
              <a:tr h="346392">
                <a:tc>
                  <a:txBody>
                    <a:bodyPr/>
                    <a:lstStyle/>
                    <a:p>
                      <a:r>
                        <a:rPr lang="en-US" sz="1600" dirty="0" smtClean="0"/>
                        <a:t>Kennedy Reed</a:t>
                      </a:r>
                      <a:endParaRPr lang="en-US" sz="1600" dirty="0"/>
                    </a:p>
                  </a:txBody>
                  <a:tcPr marT="45725" marB="45725"/>
                </a:tc>
                <a:tc>
                  <a:txBody>
                    <a:bodyPr/>
                    <a:lstStyle/>
                    <a:p>
                      <a:r>
                        <a:rPr lang="en-US" sz="1600" dirty="0" smtClean="0"/>
                        <a:t>LLNL, USA</a:t>
                      </a:r>
                      <a:endParaRPr lang="en-US" sz="1600" dirty="0"/>
                    </a:p>
                  </a:txBody>
                  <a:tcPr marT="45725" marB="45725"/>
                </a:tc>
                <a:tc>
                  <a:txBody>
                    <a:bodyPr/>
                    <a:lstStyle/>
                    <a:p>
                      <a:endParaRPr lang="en-US" sz="1600" dirty="0"/>
                    </a:p>
                  </a:txBody>
                  <a:tcPr marT="45725" marB="45725"/>
                </a:tc>
              </a:tr>
              <a:tr h="346392">
                <a:tc>
                  <a:txBody>
                    <a:bodyPr/>
                    <a:lstStyle/>
                    <a:p>
                      <a:r>
                        <a:rPr lang="en-US" sz="1600" dirty="0" smtClean="0"/>
                        <a:t>Brian </a:t>
                      </a:r>
                      <a:r>
                        <a:rPr lang="en-US" sz="1600" dirty="0" err="1" smtClean="0"/>
                        <a:t>Masara</a:t>
                      </a:r>
                      <a:endParaRPr lang="en-US" sz="1600" dirty="0"/>
                    </a:p>
                  </a:txBody>
                  <a:tcPr marT="45725" marB="45725"/>
                </a:tc>
                <a:tc>
                  <a:txBody>
                    <a:bodyPr/>
                    <a:lstStyle/>
                    <a:p>
                      <a:r>
                        <a:rPr lang="en-US" sz="1600" dirty="0" smtClean="0"/>
                        <a:t>SAIP, SA (Zimbabwean)</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smtClean="0">
                          <a:solidFill>
                            <a:schemeClr val="dk1"/>
                          </a:solidFill>
                          <a:latin typeface="+mn-lt"/>
                          <a:ea typeface="+mn-ea"/>
                          <a:cs typeface="+mn-cs"/>
                        </a:rPr>
                        <a:t>Ken Evans-</a:t>
                      </a:r>
                      <a:r>
                        <a:rPr lang="en-US" sz="1600" kern="1200" dirty="0" err="1" smtClean="0">
                          <a:solidFill>
                            <a:schemeClr val="dk1"/>
                          </a:solidFill>
                          <a:latin typeface="+mn-lt"/>
                          <a:ea typeface="+mn-ea"/>
                          <a:cs typeface="+mn-cs"/>
                        </a:rPr>
                        <a:t>Lutterodt</a:t>
                      </a:r>
                      <a:endParaRPr lang="en-US" sz="1600" dirty="0"/>
                    </a:p>
                  </a:txBody>
                  <a:tcPr marT="45725" marB="45725"/>
                </a:tc>
                <a:tc>
                  <a:txBody>
                    <a:bodyPr/>
                    <a:lstStyle/>
                    <a:p>
                      <a:r>
                        <a:rPr lang="en-US" sz="1600" dirty="0" smtClean="0"/>
                        <a:t>BNL, USA</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err="1" smtClean="0">
                          <a:solidFill>
                            <a:schemeClr val="dk1"/>
                          </a:solidFill>
                          <a:latin typeface="+mn-lt"/>
                          <a:ea typeface="+mn-ea"/>
                          <a:cs typeface="+mn-cs"/>
                        </a:rPr>
                        <a:t>Sverker</a:t>
                      </a:r>
                      <a:r>
                        <a:rPr lang="en-US" sz="1600" kern="1200" dirty="0" smtClean="0">
                          <a:solidFill>
                            <a:schemeClr val="dk1"/>
                          </a:solidFill>
                          <a:latin typeface="+mn-lt"/>
                          <a:ea typeface="+mn-ea"/>
                          <a:cs typeface="+mn-cs"/>
                        </a:rPr>
                        <a:t> </a:t>
                      </a:r>
                      <a:r>
                        <a:rPr lang="en-US" sz="1600" kern="1200" dirty="0" err="1" smtClean="0">
                          <a:solidFill>
                            <a:schemeClr val="dk1"/>
                          </a:solidFill>
                          <a:latin typeface="+mn-lt"/>
                          <a:ea typeface="+mn-ea"/>
                          <a:cs typeface="+mn-cs"/>
                        </a:rPr>
                        <a:t>Werin</a:t>
                      </a:r>
                      <a:endParaRPr lang="en-US" sz="1600" dirty="0"/>
                    </a:p>
                  </a:txBody>
                  <a:tcPr marT="45725" marB="45725"/>
                </a:tc>
                <a:tc>
                  <a:txBody>
                    <a:bodyPr/>
                    <a:lstStyle/>
                    <a:p>
                      <a:r>
                        <a:rPr lang="en-US" sz="1600" dirty="0" smtClean="0"/>
                        <a:t>MAX IV, Sweden</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smtClean="0">
                          <a:solidFill>
                            <a:schemeClr val="dk1"/>
                          </a:solidFill>
                          <a:latin typeface="+mn-lt"/>
                          <a:ea typeface="+mn-ea"/>
                          <a:cs typeface="+mn-cs"/>
                        </a:rPr>
                        <a:t>Francesco </a:t>
                      </a:r>
                      <a:r>
                        <a:rPr lang="en-US" sz="1600" kern="1200" dirty="0" err="1" smtClean="0">
                          <a:solidFill>
                            <a:schemeClr val="dk1"/>
                          </a:solidFill>
                          <a:latin typeface="+mn-lt"/>
                          <a:ea typeface="+mn-ea"/>
                          <a:cs typeface="+mn-cs"/>
                        </a:rPr>
                        <a:t>Sette</a:t>
                      </a:r>
                      <a:r>
                        <a:rPr lang="en-US" sz="1600" kern="1200" dirty="0" smtClean="0">
                          <a:solidFill>
                            <a:schemeClr val="dk1"/>
                          </a:solidFill>
                          <a:latin typeface="+mn-lt"/>
                          <a:ea typeface="+mn-ea"/>
                          <a:cs typeface="+mn-cs"/>
                        </a:rPr>
                        <a:t> / ESRF representative</a:t>
                      </a:r>
                      <a:endParaRPr lang="en-US" sz="1600" dirty="0"/>
                    </a:p>
                  </a:txBody>
                  <a:tcPr marT="45725" marB="45725"/>
                </a:tc>
                <a:tc>
                  <a:txBody>
                    <a:bodyPr/>
                    <a:lstStyle/>
                    <a:p>
                      <a:r>
                        <a:rPr lang="en-US" sz="1600" dirty="0" smtClean="0"/>
                        <a:t>ESRF, Europe</a:t>
                      </a:r>
                      <a:endParaRPr lang="en-US" sz="1600" dirty="0"/>
                    </a:p>
                  </a:txBody>
                  <a:tcPr marT="45725" marB="45725"/>
                </a:tc>
                <a:tc>
                  <a:txBody>
                    <a:bodyPr/>
                    <a:lstStyle/>
                    <a:p>
                      <a:endParaRPr lang="en-US" sz="1600" dirty="0"/>
                    </a:p>
                  </a:txBody>
                  <a:tcPr marT="45725" marB="45725"/>
                </a:tc>
              </a:tr>
              <a:tr h="346392">
                <a:tc>
                  <a:txBody>
                    <a:bodyPr/>
                    <a:lstStyle/>
                    <a:p>
                      <a:r>
                        <a:rPr lang="en-US" sz="1600" kern="1200" dirty="0" err="1" smtClean="0">
                          <a:solidFill>
                            <a:schemeClr val="dk1"/>
                          </a:solidFill>
                          <a:latin typeface="+mn-lt"/>
                          <a:ea typeface="+mn-ea"/>
                          <a:cs typeface="+mn-cs"/>
                        </a:rPr>
                        <a:t>Ahamadou</a:t>
                      </a:r>
                      <a:r>
                        <a:rPr lang="en-US" sz="1600" kern="1200" dirty="0" smtClean="0">
                          <a:solidFill>
                            <a:schemeClr val="dk1"/>
                          </a:solidFill>
                          <a:latin typeface="+mn-lt"/>
                          <a:ea typeface="+mn-ea"/>
                          <a:cs typeface="+mn-cs"/>
                        </a:rPr>
                        <a:t> </a:t>
                      </a:r>
                      <a:r>
                        <a:rPr lang="en-US" sz="1600" kern="1200" dirty="0" err="1" smtClean="0">
                          <a:solidFill>
                            <a:schemeClr val="dk1"/>
                          </a:solidFill>
                          <a:latin typeface="+mn-lt"/>
                          <a:ea typeface="+mn-ea"/>
                          <a:cs typeface="+mn-cs"/>
                        </a:rPr>
                        <a:t>Wague</a:t>
                      </a:r>
                      <a:endParaRPr lang="en-US" sz="1600" kern="1200" dirty="0" smtClean="0">
                        <a:solidFill>
                          <a:schemeClr val="dk1"/>
                        </a:solidFill>
                        <a:latin typeface="+mn-lt"/>
                        <a:ea typeface="+mn-ea"/>
                        <a:cs typeface="+mn-cs"/>
                      </a:endParaRPr>
                    </a:p>
                  </a:txBody>
                  <a:tcPr marT="45725" marB="45725"/>
                </a:tc>
                <a:tc>
                  <a:txBody>
                    <a:bodyPr/>
                    <a:lstStyle/>
                    <a:p>
                      <a:r>
                        <a:rPr lang="en-US" sz="1600" kern="1200" dirty="0" err="1" smtClean="0">
                          <a:solidFill>
                            <a:schemeClr val="dk1"/>
                          </a:solidFill>
                          <a:latin typeface="+mn-lt"/>
                          <a:ea typeface="+mn-ea"/>
                          <a:cs typeface="+mn-cs"/>
                        </a:rPr>
                        <a:t>Universite</a:t>
                      </a:r>
                      <a:r>
                        <a:rPr lang="en-US" sz="1600" kern="1200" dirty="0" smtClean="0">
                          <a:solidFill>
                            <a:schemeClr val="dk1"/>
                          </a:solidFill>
                          <a:latin typeface="+mn-lt"/>
                          <a:ea typeface="+mn-ea"/>
                          <a:cs typeface="+mn-cs"/>
                        </a:rPr>
                        <a:t> </a:t>
                      </a:r>
                      <a:r>
                        <a:rPr lang="en-US" sz="1600" kern="1200" dirty="0" err="1" smtClean="0">
                          <a:solidFill>
                            <a:schemeClr val="dk1"/>
                          </a:solidFill>
                          <a:latin typeface="+mn-lt"/>
                          <a:ea typeface="+mn-ea"/>
                          <a:cs typeface="+mn-cs"/>
                        </a:rPr>
                        <a:t>Cheikh</a:t>
                      </a:r>
                      <a:r>
                        <a:rPr lang="en-US" sz="1600" kern="1200" dirty="0" smtClean="0">
                          <a:solidFill>
                            <a:schemeClr val="dk1"/>
                          </a:solidFill>
                          <a:latin typeface="+mn-lt"/>
                          <a:ea typeface="+mn-ea"/>
                          <a:cs typeface="+mn-cs"/>
                        </a:rPr>
                        <a:t> </a:t>
                      </a:r>
                      <a:r>
                        <a:rPr lang="en-US" sz="1600" kern="1200" dirty="0" err="1" smtClean="0">
                          <a:solidFill>
                            <a:schemeClr val="dk1"/>
                          </a:solidFill>
                          <a:latin typeface="+mn-lt"/>
                          <a:ea typeface="+mn-ea"/>
                          <a:cs typeface="+mn-cs"/>
                        </a:rPr>
                        <a:t>AntaDiop</a:t>
                      </a:r>
                      <a:r>
                        <a:rPr lang="en-US" sz="1600" kern="1200" dirty="0" smtClean="0">
                          <a:solidFill>
                            <a:schemeClr val="dk1"/>
                          </a:solidFill>
                          <a:latin typeface="+mn-lt"/>
                          <a:ea typeface="+mn-ea"/>
                          <a:cs typeface="+mn-cs"/>
                        </a:rPr>
                        <a:t> Senegal</a:t>
                      </a:r>
                      <a:r>
                        <a:rPr lang="en-US" sz="1600" kern="1200" baseline="0" dirty="0" smtClean="0">
                          <a:solidFill>
                            <a:schemeClr val="dk1"/>
                          </a:solidFill>
                          <a:latin typeface="+mn-lt"/>
                          <a:ea typeface="+mn-ea"/>
                          <a:cs typeface="+mn-cs"/>
                        </a:rPr>
                        <a:t> </a:t>
                      </a:r>
                      <a:endParaRPr lang="en-US" sz="1600" kern="1200" dirty="0" smtClean="0">
                        <a:solidFill>
                          <a:schemeClr val="dk1"/>
                        </a:solidFill>
                        <a:latin typeface="+mn-lt"/>
                        <a:ea typeface="+mn-ea"/>
                        <a:cs typeface="+mn-cs"/>
                      </a:endParaRPr>
                    </a:p>
                  </a:txBody>
                  <a:tcPr marT="45725" marB="45725"/>
                </a:tc>
                <a:tc>
                  <a:txBody>
                    <a:bodyPr/>
                    <a:lstStyle/>
                    <a:p>
                      <a:endParaRPr lang="en-US" sz="1600" kern="1200" dirty="0" smtClean="0">
                        <a:solidFill>
                          <a:schemeClr val="dk1"/>
                        </a:solidFill>
                        <a:latin typeface="+mn-lt"/>
                        <a:ea typeface="+mn-ea"/>
                        <a:cs typeface="+mn-cs"/>
                      </a:endParaRPr>
                    </a:p>
                  </a:txBody>
                  <a:tcPr marT="45725" marB="45725"/>
                </a:tc>
              </a:tr>
              <a:tr h="346392">
                <a:tc>
                  <a:txBody>
                    <a:bodyPr/>
                    <a:lstStyle/>
                    <a:p>
                      <a:r>
                        <a:rPr lang="en-US" sz="1600" kern="1200" dirty="0" err="1" smtClean="0">
                          <a:solidFill>
                            <a:schemeClr val="dk1"/>
                          </a:solidFill>
                          <a:latin typeface="+mn-lt"/>
                          <a:ea typeface="+mn-ea"/>
                          <a:cs typeface="+mn-cs"/>
                        </a:rPr>
                        <a:t>Krystle</a:t>
                      </a:r>
                      <a:r>
                        <a:rPr lang="en-US" sz="1600" kern="1200" dirty="0" smtClean="0">
                          <a:solidFill>
                            <a:schemeClr val="dk1"/>
                          </a:solidFill>
                          <a:latin typeface="+mn-lt"/>
                          <a:ea typeface="+mn-ea"/>
                          <a:cs typeface="+mn-cs"/>
                        </a:rPr>
                        <a:t> J. McLaughlin</a:t>
                      </a:r>
                      <a:endParaRPr lang="en-US" sz="1600" dirty="0"/>
                    </a:p>
                  </a:txBody>
                  <a:tcPr marT="45725" marB="45725"/>
                </a:tc>
                <a:tc>
                  <a:txBody>
                    <a:bodyPr/>
                    <a:lstStyle/>
                    <a:p>
                      <a:r>
                        <a:rPr lang="en-US" sz="1600" kern="1200" dirty="0" smtClean="0">
                          <a:solidFill>
                            <a:schemeClr val="dk1"/>
                          </a:solidFill>
                          <a:latin typeface="+mn-lt"/>
                          <a:ea typeface="+mn-ea"/>
                          <a:cs typeface="+mn-cs"/>
                        </a:rPr>
                        <a:t>Lehigh University, USA</a:t>
                      </a:r>
                      <a:endParaRPr lang="en-US" sz="1600" dirty="0"/>
                    </a:p>
                  </a:txBody>
                  <a:tcPr marT="45725" marB="45725"/>
                </a:tc>
                <a:tc>
                  <a:txBody>
                    <a:bodyPr/>
                    <a:lstStyle/>
                    <a:p>
                      <a:endParaRPr lang="en-US" sz="1600" dirty="0"/>
                    </a:p>
                  </a:txBody>
                  <a:tcPr marT="45725" marB="45725"/>
                </a:tc>
              </a:tr>
              <a:tr h="346392">
                <a:tc>
                  <a:txBody>
                    <a:bodyPr/>
                    <a:lstStyle/>
                    <a:p>
                      <a:r>
                        <a:rPr lang="en-US" sz="1600" b="0" kern="1200" dirty="0" smtClean="0">
                          <a:solidFill>
                            <a:schemeClr val="tx1"/>
                          </a:solidFill>
                          <a:latin typeface="+mn-lt"/>
                          <a:ea typeface="+mn-ea"/>
                          <a:cs typeface="+mn-cs"/>
                        </a:rPr>
                        <a:t>Herman Winick</a:t>
                      </a:r>
                    </a:p>
                    <a:p>
                      <a:r>
                        <a:rPr lang="en-US" sz="1600" b="0" kern="1200" dirty="0" smtClean="0">
                          <a:solidFill>
                            <a:schemeClr val="tx1"/>
                          </a:solidFill>
                          <a:latin typeface="+mn-lt"/>
                          <a:ea typeface="+mn-ea"/>
                          <a:cs typeface="+mn-cs"/>
                        </a:rPr>
                        <a:t>, </a:t>
                      </a:r>
                    </a:p>
                  </a:txBody>
                  <a:tcPr marT="45725" marB="45725"/>
                </a:tc>
                <a:tc>
                  <a:txBody>
                    <a:bodyPr/>
                    <a:lstStyle/>
                    <a:p>
                      <a:r>
                        <a:rPr lang="en-US" dirty="0" smtClean="0"/>
                        <a:t>SSRL/SLAC</a:t>
                      </a:r>
                      <a:endParaRPr lang="en-US" dirty="0"/>
                    </a:p>
                  </a:txBody>
                  <a:tcPr marT="45725" marB="45725"/>
                </a:tc>
                <a:tc>
                  <a:txBody>
                    <a:bodyPr/>
                    <a:lstStyle/>
                    <a:p>
                      <a:endParaRPr lang="en-US" sz="1600" b="0" dirty="0">
                        <a:solidFill>
                          <a:schemeClr val="tx1"/>
                        </a:solidFill>
                      </a:endParaRPr>
                    </a:p>
                  </a:txBody>
                  <a:tcPr marT="45725" marB="45725"/>
                </a:tc>
              </a:tr>
            </a:tbl>
          </a:graphicData>
        </a:graphic>
      </p:graphicFrame>
    </p:spTree>
    <p:extLst>
      <p:ext uri="{BB962C8B-B14F-4D97-AF65-F5344CB8AC3E}">
        <p14:creationId xmlns:p14="http://schemas.microsoft.com/office/powerpoint/2010/main" val="18660687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381000"/>
            <a:ext cx="379095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6281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i="1" dirty="0" smtClean="0"/>
              <a:t>At the African School on Fundamental Physics; Ghana, 2012</a:t>
            </a:r>
            <a:endParaRPr lang="en-US" sz="4000" b="1" i="1" dirty="0"/>
          </a:p>
        </p:txBody>
      </p:sp>
      <p:pic>
        <p:nvPicPr>
          <p:cNvPr id="3092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21"/>
          <a:stretch/>
        </p:blipFill>
        <p:spPr bwMode="auto">
          <a:xfrm rot="5400000">
            <a:off x="1986886" y="70515"/>
            <a:ext cx="5246430" cy="800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330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9250"/>
                                        </p:tgtEl>
                                        <p:attrNameLst>
                                          <p:attrName>style.visibility</p:attrName>
                                        </p:attrNameLst>
                                      </p:cBhvr>
                                      <p:to>
                                        <p:strVal val="visible"/>
                                      </p:to>
                                    </p:set>
                                    <p:anim calcmode="lin" valueType="num">
                                      <p:cBhvr additive="base">
                                        <p:cTn id="7" dur="500" fill="hold"/>
                                        <p:tgtEl>
                                          <p:spTgt spid="309250"/>
                                        </p:tgtEl>
                                        <p:attrNameLst>
                                          <p:attrName>ppt_x</p:attrName>
                                        </p:attrNameLst>
                                      </p:cBhvr>
                                      <p:tavLst>
                                        <p:tav tm="0">
                                          <p:val>
                                            <p:strVal val="#ppt_x"/>
                                          </p:val>
                                        </p:tav>
                                        <p:tav tm="100000">
                                          <p:val>
                                            <p:strVal val="#ppt_x"/>
                                          </p:val>
                                        </p:tav>
                                      </p:tavLst>
                                    </p:anim>
                                    <p:anim calcmode="lin" valueType="num">
                                      <p:cBhvr additive="base">
                                        <p:cTn id="8" dur="500" fill="hold"/>
                                        <p:tgtEl>
                                          <p:spTgt spid="309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i="1" dirty="0" smtClean="0"/>
              <a:t>Putting up African Light Source Poster at SRI 2015 in New York </a:t>
            </a:r>
            <a:endParaRPr lang="en-US" sz="3600" b="1" i="1" dirty="0"/>
          </a:p>
        </p:txBody>
      </p:sp>
      <p:pic>
        <p:nvPicPr>
          <p:cNvPr id="312322" name="Picture 2" descr="C:\Users\winick.SLAC\Desktop\FullSize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770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C:\Users\winick.SLAC\Desktop\IMG_15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010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228600"/>
            <a:ext cx="4283737" cy="1107996"/>
          </a:xfrm>
          <a:prstGeom prst="rect">
            <a:avLst/>
          </a:prstGeom>
          <a:noFill/>
        </p:spPr>
        <p:txBody>
          <a:bodyPr wrap="none" rtlCol="0">
            <a:spAutoFit/>
          </a:bodyPr>
          <a:lstStyle/>
          <a:p>
            <a:r>
              <a:rPr lang="en-US" sz="6600" b="1" i="1" dirty="0" smtClean="0"/>
              <a:t>Final Poster</a:t>
            </a:r>
            <a:endParaRPr lang="en-US" sz="6600" b="1" i="1" dirty="0"/>
          </a:p>
        </p:txBody>
      </p:sp>
    </p:spTree>
    <p:extLst>
      <p:ext uri="{BB962C8B-B14F-4D97-AF65-F5344CB8AC3E}">
        <p14:creationId xmlns:p14="http://schemas.microsoft.com/office/powerpoint/2010/main" val="34179749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381000" y="3810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b="1" i="1" dirty="0" smtClean="0">
                <a:solidFill>
                  <a:srgbClr val="000000"/>
                </a:solidFill>
              </a:rPr>
              <a:t>Particularly relevant to consideration of new light sources in developing regions is the successful experience with Light Sources in </a:t>
            </a:r>
            <a:r>
              <a:rPr lang="en-US" altLang="en-US" sz="2400" b="1" i="1" dirty="0" smtClean="0">
                <a:solidFill>
                  <a:srgbClr val="FF0000"/>
                </a:solidFill>
              </a:rPr>
              <a:t>Brazil, Korea, Taiwan</a:t>
            </a:r>
            <a:endParaRPr lang="en-US" altLang="en-US" sz="1800" b="1" i="1" dirty="0" smtClean="0">
              <a:solidFill>
                <a:srgbClr val="FF0000"/>
              </a:solidFill>
            </a:endParaRPr>
          </a:p>
        </p:txBody>
      </p:sp>
      <p:sp>
        <p:nvSpPr>
          <p:cNvPr id="76803" name="TextBox 2"/>
          <p:cNvSpPr txBox="1">
            <a:spLocks noChangeArrowheads="1"/>
          </p:cNvSpPr>
          <p:nvPr/>
        </p:nvSpPr>
        <p:spPr bwMode="auto">
          <a:xfrm>
            <a:off x="381000" y="1828800"/>
            <a:ext cx="8534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pPr>
            <a:r>
              <a:rPr lang="en-US" altLang="en-US" sz="2000" b="1" dirty="0" smtClean="0">
                <a:solidFill>
                  <a:srgbClr val="000000"/>
                </a:solidFill>
              </a:rPr>
              <a:t>Began consideration of national light source in 1980s</a:t>
            </a:r>
          </a:p>
          <a:p>
            <a:pPr eaLnBrk="1" fontAlgn="base" hangingPunct="1">
              <a:spcBef>
                <a:spcPct val="0"/>
              </a:spcBef>
              <a:spcAft>
                <a:spcPct val="0"/>
              </a:spcAft>
            </a:pPr>
            <a:r>
              <a:rPr lang="en-US" altLang="en-US" sz="2000" b="1" dirty="0" smtClean="0">
                <a:solidFill>
                  <a:srgbClr val="000000"/>
                </a:solidFill>
              </a:rPr>
              <a:t>Began operation in 1990s</a:t>
            </a:r>
          </a:p>
          <a:p>
            <a:pPr eaLnBrk="1" fontAlgn="base" hangingPunct="1">
              <a:spcBef>
                <a:spcPct val="0"/>
              </a:spcBef>
              <a:spcAft>
                <a:spcPct val="0"/>
              </a:spcAft>
            </a:pPr>
            <a:r>
              <a:rPr lang="en-US" altLang="en-US" sz="2000" b="1" dirty="0" smtClean="0">
                <a:solidFill>
                  <a:srgbClr val="000000"/>
                </a:solidFill>
              </a:rPr>
              <a:t>Since then each has trained hundreds of PhDs locally</a:t>
            </a:r>
          </a:p>
          <a:p>
            <a:pPr eaLnBrk="1" fontAlgn="base" hangingPunct="1">
              <a:spcBef>
                <a:spcPct val="0"/>
              </a:spcBef>
              <a:spcAft>
                <a:spcPct val="0"/>
              </a:spcAft>
            </a:pPr>
            <a:r>
              <a:rPr lang="en-US" altLang="en-US" sz="2000" b="1" dirty="0" smtClean="0">
                <a:solidFill>
                  <a:srgbClr val="000000"/>
                </a:solidFill>
              </a:rPr>
              <a:t>Attracted dozens of mid-career diaspora scientists to return</a:t>
            </a:r>
          </a:p>
          <a:p>
            <a:pPr eaLnBrk="1" fontAlgn="base" hangingPunct="1">
              <a:spcBef>
                <a:spcPct val="0"/>
              </a:spcBef>
              <a:spcAft>
                <a:spcPct val="0"/>
              </a:spcAft>
            </a:pPr>
            <a:r>
              <a:rPr lang="en-US" altLang="en-US" sz="2000" b="1" dirty="0" smtClean="0">
                <a:solidFill>
                  <a:srgbClr val="000000"/>
                </a:solidFill>
              </a:rPr>
              <a:t>World class research on a broad range of science &amp; technology</a:t>
            </a:r>
          </a:p>
          <a:p>
            <a:pPr eaLnBrk="1" fontAlgn="base" hangingPunct="1">
              <a:spcBef>
                <a:spcPct val="0"/>
              </a:spcBef>
              <a:spcAft>
                <a:spcPct val="0"/>
              </a:spcAft>
            </a:pPr>
            <a:r>
              <a:rPr lang="en-US" altLang="en-US" sz="2000" b="1" dirty="0" smtClean="0">
                <a:solidFill>
                  <a:srgbClr val="000000"/>
                </a:solidFill>
              </a:rPr>
              <a:t>Including local biomedical, environmental, human heritage  issues/concerns</a:t>
            </a:r>
          </a:p>
          <a:p>
            <a:pPr eaLnBrk="1" fontAlgn="base" hangingPunct="1">
              <a:spcBef>
                <a:spcPct val="0"/>
              </a:spcBef>
              <a:spcAft>
                <a:spcPct val="0"/>
              </a:spcAft>
            </a:pPr>
            <a:r>
              <a:rPr lang="en-US" altLang="en-US" sz="2000" b="1" dirty="0" smtClean="0">
                <a:solidFill>
                  <a:srgbClr val="000000"/>
                </a:solidFill>
              </a:rPr>
              <a:t>Attracted other scientific institutes to locate at light source site</a:t>
            </a:r>
          </a:p>
          <a:p>
            <a:pPr eaLnBrk="1" fontAlgn="base" hangingPunct="1">
              <a:spcBef>
                <a:spcPct val="0"/>
              </a:spcBef>
              <a:spcAft>
                <a:spcPct val="0"/>
              </a:spcAft>
            </a:pPr>
            <a:r>
              <a:rPr lang="en-US" altLang="en-US" sz="2000" b="1" dirty="0" smtClean="0">
                <a:solidFill>
                  <a:srgbClr val="000000"/>
                </a:solidFill>
              </a:rPr>
              <a:t>Growth of User community</a:t>
            </a:r>
          </a:p>
          <a:p>
            <a:pPr eaLnBrk="1" fontAlgn="base" hangingPunct="1">
              <a:spcBef>
                <a:spcPct val="0"/>
              </a:spcBef>
              <a:spcAft>
                <a:spcPct val="0"/>
              </a:spcAft>
            </a:pPr>
            <a:r>
              <a:rPr lang="en-US" altLang="en-US" sz="2000" b="1" dirty="0" smtClean="0">
                <a:solidFill>
                  <a:srgbClr val="000000"/>
                </a:solidFill>
              </a:rPr>
              <a:t>Demand for higher performance light sources</a:t>
            </a:r>
          </a:p>
          <a:p>
            <a:pPr eaLnBrk="1" fontAlgn="base" hangingPunct="1">
              <a:spcBef>
                <a:spcPct val="0"/>
              </a:spcBef>
              <a:spcAft>
                <a:spcPct val="0"/>
              </a:spcAft>
            </a:pPr>
            <a:r>
              <a:rPr lang="en-US" altLang="en-US" sz="2000" b="1" dirty="0" smtClean="0">
                <a:solidFill>
                  <a:srgbClr val="FF0000"/>
                </a:solidFill>
              </a:rPr>
              <a:t>Governments approve funding (&gt;$300M) for advanced facilities </a:t>
            </a:r>
          </a:p>
        </p:txBody>
      </p:sp>
    </p:spTree>
    <p:extLst>
      <p:ext uri="{BB962C8B-B14F-4D97-AF65-F5344CB8AC3E}">
        <p14:creationId xmlns:p14="http://schemas.microsoft.com/office/powerpoint/2010/main" val="105961205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6604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7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6751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2" cstate="print"/>
          <a:srcRect/>
          <a:stretch>
            <a:fillRect/>
          </a:stretch>
        </p:blipFill>
        <p:spPr bwMode="auto">
          <a:xfrm>
            <a:off x="1066800" y="0"/>
            <a:ext cx="6103938" cy="868363"/>
          </a:xfrm>
          <a:prstGeom prst="rect">
            <a:avLst/>
          </a:prstGeom>
          <a:noFill/>
          <a:ln w="9525">
            <a:noFill/>
            <a:miter lim="800000"/>
            <a:headEnd/>
            <a:tailEnd/>
          </a:ln>
        </p:spPr>
      </p:pic>
      <p:pic>
        <p:nvPicPr>
          <p:cNvPr id="266243" name="Picture 3"/>
          <p:cNvPicPr>
            <a:picLocks noChangeAspect="1" noChangeArrowheads="1"/>
          </p:cNvPicPr>
          <p:nvPr/>
        </p:nvPicPr>
        <p:blipFill>
          <a:blip r:embed="rId3" cstate="print"/>
          <a:srcRect/>
          <a:stretch>
            <a:fillRect/>
          </a:stretch>
        </p:blipFill>
        <p:spPr bwMode="auto">
          <a:xfrm>
            <a:off x="304800" y="858621"/>
            <a:ext cx="8229599" cy="5222730"/>
          </a:xfrm>
          <a:prstGeom prst="rect">
            <a:avLst/>
          </a:prstGeom>
          <a:noFill/>
          <a:ln w="9525">
            <a:noFill/>
            <a:miter lim="800000"/>
            <a:headEnd/>
            <a:tailEnd/>
          </a:ln>
        </p:spPr>
      </p:pic>
      <p:sp>
        <p:nvSpPr>
          <p:cNvPr id="266244" name="TextBox 3"/>
          <p:cNvSpPr txBox="1">
            <a:spLocks noChangeArrowheads="1"/>
          </p:cNvSpPr>
          <p:nvPr/>
        </p:nvSpPr>
        <p:spPr bwMode="auto">
          <a:xfrm>
            <a:off x="762000" y="6059269"/>
            <a:ext cx="7467600" cy="646331"/>
          </a:xfrm>
          <a:prstGeom prst="rect">
            <a:avLst/>
          </a:prstGeom>
          <a:noFill/>
          <a:ln w="9525">
            <a:noFill/>
            <a:miter lim="800000"/>
            <a:headEnd/>
            <a:tailEnd/>
          </a:ln>
        </p:spPr>
        <p:txBody>
          <a:bodyPr>
            <a:spAutoFit/>
          </a:bodyPr>
          <a:lstStyle/>
          <a:p>
            <a:r>
              <a:rPr lang="en-US" dirty="0" smtClean="0"/>
              <a:t>SOLARIS storage </a:t>
            </a:r>
            <a:r>
              <a:rPr lang="en-US" dirty="0"/>
              <a:t>ring circumference: </a:t>
            </a:r>
            <a:r>
              <a:rPr lang="en-US" dirty="0" smtClean="0"/>
              <a:t>95 </a:t>
            </a:r>
            <a:r>
              <a:rPr lang="en-US" dirty="0"/>
              <a:t>m, </a:t>
            </a:r>
            <a:r>
              <a:rPr lang="en-US" dirty="0" smtClean="0"/>
              <a:t> electron energy: </a:t>
            </a:r>
            <a:r>
              <a:rPr lang="en-US" dirty="0"/>
              <a:t>0.7 - 1.5 GeV</a:t>
            </a:r>
            <a:r>
              <a:rPr lang="en-US" dirty="0" smtClean="0"/>
              <a:t>.</a:t>
            </a:r>
          </a:p>
          <a:p>
            <a:r>
              <a:rPr lang="en-US" dirty="0" smtClean="0"/>
              <a:t>Copy of MAX IV 1.5 GeV ring;   First light achieved June, 2015</a:t>
            </a:r>
            <a:endParaRPr lang="en-US" dirty="0"/>
          </a:p>
        </p:txBody>
      </p:sp>
    </p:spTree>
    <p:extLst>
      <p:ext uri="{BB962C8B-B14F-4D97-AF65-F5344CB8AC3E}">
        <p14:creationId xmlns:p14="http://schemas.microsoft.com/office/powerpoint/2010/main" val="261678826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51424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914400" y="457200"/>
            <a:ext cx="69659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kumimoji="1" lang="en-US" altLang="zh-TW" b="1" dirty="0" smtClean="0">
                <a:solidFill>
                  <a:srgbClr val="000099"/>
                </a:solidFill>
                <a:latin typeface="Times New Roman" pitchFamily="18" charset="0"/>
                <a:ea typeface="DFKai-SB" pitchFamily="65" charset="-120"/>
              </a:rPr>
              <a:t>Attendance at Annual Users Meeting for Taiwan Light Source</a:t>
            </a:r>
          </a:p>
        </p:txBody>
      </p:sp>
      <p:graphicFrame>
        <p:nvGraphicFramePr>
          <p:cNvPr id="90115" name="Object 3"/>
          <p:cNvGraphicFramePr>
            <a:graphicFrameLocks noGrp="1" noChangeAspect="1"/>
          </p:cNvGraphicFramePr>
          <p:nvPr>
            <p:ph/>
          </p:nvPr>
        </p:nvGraphicFramePr>
        <p:xfrm>
          <a:off x="311150" y="838200"/>
          <a:ext cx="8482013" cy="5695950"/>
        </p:xfrm>
        <a:graphic>
          <a:graphicData uri="http://schemas.openxmlformats.org/presentationml/2006/ole">
            <mc:AlternateContent xmlns:mc="http://schemas.openxmlformats.org/markup-compatibility/2006">
              <mc:Choice xmlns:v="urn:schemas-microsoft-com:vml" Requires="v">
                <p:oleObj spid="_x0000_s310318" name="Chart" r:id="rId4" imgW="9715365" imgH="6524797" progId="Excel.Chart.8">
                  <p:embed/>
                </p:oleObj>
              </mc:Choice>
              <mc:Fallback>
                <p:oleObj name="Chart" r:id="rId4" imgW="9715365" imgH="6524797"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50" y="838200"/>
                        <a:ext cx="8482013"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1051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304800" y="381000"/>
            <a:ext cx="8610600" cy="586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kumimoji="1" lang="en-US" altLang="en-US" sz="1800" b="1" i="1" u="sng" dirty="0" smtClean="0">
                <a:solidFill>
                  <a:srgbClr val="000000"/>
                </a:solidFill>
              </a:rPr>
              <a:t>SOME FACTS ABOUT THE TAIWAN LIGHT SOURCE (2007)</a:t>
            </a:r>
          </a:p>
          <a:p>
            <a:pPr eaLnBrk="1" fontAlgn="base" hangingPunct="1">
              <a:spcBef>
                <a:spcPct val="50000"/>
              </a:spcBef>
              <a:spcAft>
                <a:spcPct val="0"/>
              </a:spcAft>
            </a:pPr>
            <a:r>
              <a:rPr kumimoji="1" lang="en-US" altLang="en-US" sz="1800" b="1" dirty="0" smtClean="0">
                <a:solidFill>
                  <a:srgbClr val="FF0000"/>
                </a:solidFill>
              </a:rPr>
              <a:t>NSRRC has produced more than </a:t>
            </a:r>
            <a:r>
              <a:rPr kumimoji="1" lang="en-US" altLang="en-US" sz="1800" b="1" i="1" dirty="0" smtClean="0">
                <a:solidFill>
                  <a:srgbClr val="FF0000"/>
                </a:solidFill>
              </a:rPr>
              <a:t>140 PhDs</a:t>
            </a:r>
            <a:r>
              <a:rPr kumimoji="1" lang="en-US" altLang="en-US" sz="1800" b="1" dirty="0" smtClean="0">
                <a:solidFill>
                  <a:srgbClr val="FF0000"/>
                </a:solidFill>
              </a:rPr>
              <a:t>. More than 25 Taiwanese scientists returned to Taiwan due to the light source.  </a:t>
            </a:r>
          </a:p>
          <a:p>
            <a:pPr eaLnBrk="1" fontAlgn="base" hangingPunct="1">
              <a:spcBef>
                <a:spcPct val="50000"/>
              </a:spcBef>
              <a:spcAft>
                <a:spcPct val="0"/>
              </a:spcAft>
            </a:pPr>
            <a:r>
              <a:rPr kumimoji="1" lang="en-US" altLang="en-US" sz="1800" b="1" dirty="0" smtClean="0">
                <a:solidFill>
                  <a:srgbClr val="FF0000"/>
                </a:solidFill>
              </a:rPr>
              <a:t>Taiwan companies have developed capabilities to design, fabricate, and measure many technical components of a light source. </a:t>
            </a:r>
            <a:r>
              <a:rPr kumimoji="1" lang="en-US" altLang="en-US" sz="1800" b="1" i="1" dirty="0" smtClean="0">
                <a:solidFill>
                  <a:srgbClr val="FF0000"/>
                </a:solidFill>
              </a:rPr>
              <a:t>(from Keng Liang)</a:t>
            </a:r>
            <a:endParaRPr kumimoji="1" lang="en-US" altLang="en-US" sz="1800" b="1" i="1" u="sng" dirty="0" smtClean="0">
              <a:solidFill>
                <a:srgbClr val="000000"/>
              </a:solidFill>
            </a:endParaRPr>
          </a:p>
          <a:p>
            <a:pPr eaLnBrk="1" fontAlgn="base" hangingPunct="1">
              <a:spcBef>
                <a:spcPct val="50000"/>
              </a:spcBef>
              <a:spcAft>
                <a:spcPct val="0"/>
              </a:spcAft>
            </a:pPr>
            <a:r>
              <a:rPr kumimoji="1" lang="en-US" altLang="en-US" sz="1800" b="1" dirty="0" smtClean="0">
                <a:solidFill>
                  <a:srgbClr val="000000"/>
                </a:solidFill>
              </a:rPr>
              <a:t>The previous Director of NSRRC, </a:t>
            </a:r>
            <a:r>
              <a:rPr kumimoji="1" lang="en-US" altLang="en-US" sz="1800" b="1" i="1" dirty="0" err="1" smtClean="0">
                <a:solidFill>
                  <a:srgbClr val="FF0000"/>
                </a:solidFill>
              </a:rPr>
              <a:t>Chien-Te</a:t>
            </a:r>
            <a:r>
              <a:rPr kumimoji="1" lang="en-US" altLang="en-US" sz="1800" b="1" i="1" dirty="0" smtClean="0">
                <a:solidFill>
                  <a:srgbClr val="FF0000"/>
                </a:solidFill>
              </a:rPr>
              <a:t> Chen</a:t>
            </a:r>
            <a:r>
              <a:rPr kumimoji="1" lang="en-US" altLang="en-US" sz="1800" b="1" dirty="0" smtClean="0">
                <a:solidFill>
                  <a:srgbClr val="000000"/>
                </a:solidFill>
              </a:rPr>
              <a:t>, was born in Taiwan.  He was the leader of a major Bell Labs research group which used synchrotron radiation to study the electronic properties of materials by the photoemission technique.  Under his leadership, Bell Labs built a beam line for these studies at the National Synchrotron Light Source (NSLS) at Brookhaven National Laboratory.  In the 1990’s he returned to Taiwan as Director of the NSRRC.  As part of the deal to bring him back to Taiwan, the government paid to have his beam line at NSLS sent to Taiwan where it was installed at the NSRRC.</a:t>
            </a:r>
            <a:endParaRPr kumimoji="1" lang="en-US" altLang="en-US" sz="1800" b="1" i="1" u="sng" dirty="0" smtClean="0">
              <a:solidFill>
                <a:srgbClr val="000000"/>
              </a:solidFill>
            </a:endParaRPr>
          </a:p>
          <a:p>
            <a:pPr eaLnBrk="1" fontAlgn="base" hangingPunct="1">
              <a:spcBef>
                <a:spcPct val="50000"/>
              </a:spcBef>
              <a:spcAft>
                <a:spcPct val="0"/>
              </a:spcAft>
            </a:pPr>
            <a:r>
              <a:rPr kumimoji="1" lang="en-US" altLang="en-US" sz="1800" b="1" dirty="0" smtClean="0">
                <a:solidFill>
                  <a:srgbClr val="000000"/>
                </a:solidFill>
              </a:rPr>
              <a:t>The second Director (Jan. 1, 06) of NSRRC, </a:t>
            </a:r>
            <a:r>
              <a:rPr kumimoji="1" lang="en-US" altLang="en-US" sz="1800" b="1" i="1" dirty="0" smtClean="0">
                <a:solidFill>
                  <a:srgbClr val="FF0000"/>
                </a:solidFill>
              </a:rPr>
              <a:t>Keng Liang</a:t>
            </a:r>
            <a:r>
              <a:rPr kumimoji="1" lang="en-US" altLang="en-US" sz="1800" b="1" dirty="0" smtClean="0">
                <a:solidFill>
                  <a:srgbClr val="000000"/>
                </a:solidFill>
              </a:rPr>
              <a:t>, was born in Taiwan, received a PhD at Stanford University in the 1960’s after which he worked for the EXXON corporation for about 30 years.  His main research activity was the use of synchrotron radiation for studies relevant to the interests of EXXON (materials, catalysis, etc.).  In the 1990’s he returned to Taiwan to become Deputy Director of the NSRRC. </a:t>
            </a:r>
          </a:p>
        </p:txBody>
      </p:sp>
    </p:spTree>
    <p:extLst>
      <p:ext uri="{BB962C8B-B14F-4D97-AF65-F5344CB8AC3E}">
        <p14:creationId xmlns:p14="http://schemas.microsoft.com/office/powerpoint/2010/main" val="151232931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p:cNvGraphicFramePr>
            <a:graphicFrameLocks noChangeAspect="1"/>
          </p:cNvGraphicFramePr>
          <p:nvPr>
            <p:extLst>
              <p:ext uri="{D42A27DB-BD31-4B8C-83A1-F6EECF244321}">
                <p14:modId xmlns:p14="http://schemas.microsoft.com/office/powerpoint/2010/main" val="5751993"/>
              </p:ext>
            </p:extLst>
          </p:nvPr>
        </p:nvGraphicFramePr>
        <p:xfrm>
          <a:off x="280988" y="152400"/>
          <a:ext cx="8663832" cy="5486400"/>
        </p:xfrm>
        <a:graphic>
          <a:graphicData uri="http://schemas.openxmlformats.org/presentationml/2006/ole">
            <mc:AlternateContent xmlns:mc="http://schemas.openxmlformats.org/markup-compatibility/2006">
              <mc:Choice xmlns:v="urn:schemas-microsoft-com:vml" Requires="v">
                <p:oleObj spid="_x0000_s311342" name="PhotoImpact" r:id="rId4" imgW="8584127" imgH="5434921" progId="PI3.Image">
                  <p:embed/>
                </p:oleObj>
              </mc:Choice>
              <mc:Fallback>
                <p:oleObj name="PhotoImpact" r:id="rId4" imgW="8584127" imgH="5434921"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8" y="152400"/>
                        <a:ext cx="866383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0" y="5791200"/>
            <a:ext cx="8991600" cy="707886"/>
          </a:xfrm>
          <a:prstGeom prst="rect">
            <a:avLst/>
          </a:prstGeom>
          <a:noFill/>
        </p:spPr>
        <p:txBody>
          <a:bodyPr wrap="square" rtlCol="0">
            <a:spAutoFit/>
          </a:bodyPr>
          <a:lstStyle/>
          <a:p>
            <a:pPr algn="ctr"/>
            <a:r>
              <a:rPr lang="en-US" sz="4000" b="1" i="1" dirty="0" smtClean="0"/>
              <a:t>Taiwan Light Source Users’ Meeting</a:t>
            </a:r>
            <a:endParaRPr lang="en-US" sz="4000" b="1" i="1" dirty="0"/>
          </a:p>
        </p:txBody>
      </p:sp>
    </p:spTree>
    <p:extLst>
      <p:ext uri="{BB962C8B-B14F-4D97-AF65-F5344CB8AC3E}">
        <p14:creationId xmlns:p14="http://schemas.microsoft.com/office/powerpoint/2010/main" val="4202834418"/>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0" y="2286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en-US" sz="2800" b="1" dirty="0" smtClean="0">
                <a:solidFill>
                  <a:srgbClr val="000000"/>
                </a:solidFill>
              </a:rPr>
              <a:t>New Light Sources in Brazil, Korea, Taiwan</a:t>
            </a:r>
            <a:endParaRPr lang="en-US" altLang="en-US" sz="2800" b="1" dirty="0">
              <a:solidFill>
                <a:srgbClr val="000000"/>
              </a:solidFill>
            </a:endParaRPr>
          </a:p>
        </p:txBody>
      </p:sp>
      <p:pic>
        <p:nvPicPr>
          <p:cNvPr id="352264" name="Picture 8"/>
          <p:cNvPicPr>
            <a:picLocks noChangeAspect="1" noChangeArrowheads="1"/>
          </p:cNvPicPr>
          <p:nvPr/>
        </p:nvPicPr>
        <p:blipFill>
          <a:blip r:embed="rId3">
            <a:extLst>
              <a:ext uri="{28A0092B-C50C-407E-A947-70E740481C1C}">
                <a14:useLocalDpi xmlns:a14="http://schemas.microsoft.com/office/drawing/2010/main" val="0"/>
              </a:ext>
            </a:extLst>
          </a:blip>
          <a:srcRect t="49242" r="50520"/>
          <a:stretch>
            <a:fillRect/>
          </a:stretch>
        </p:blipFill>
        <p:spPr bwMode="auto">
          <a:xfrm>
            <a:off x="313993" y="3505200"/>
            <a:ext cx="4177046" cy="288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2269" name="Group 13"/>
          <p:cNvGrpSpPr>
            <a:grpSpLocks/>
          </p:cNvGrpSpPr>
          <p:nvPr/>
        </p:nvGrpSpPr>
        <p:grpSpPr bwMode="auto">
          <a:xfrm>
            <a:off x="4648200" y="762000"/>
            <a:ext cx="4267200" cy="2784475"/>
            <a:chOff x="3047" y="622"/>
            <a:chExt cx="2370" cy="1602"/>
          </a:xfrm>
        </p:grpSpPr>
        <p:pic>
          <p:nvPicPr>
            <p:cNvPr id="5127" name="Picture 11"/>
            <p:cNvPicPr>
              <a:picLocks noChangeAspect="1" noChangeArrowheads="1"/>
            </p:cNvPicPr>
            <p:nvPr/>
          </p:nvPicPr>
          <p:blipFill>
            <a:blip r:embed="rId4">
              <a:extLst>
                <a:ext uri="{28A0092B-C50C-407E-A947-70E740481C1C}">
                  <a14:useLocalDpi xmlns:a14="http://schemas.microsoft.com/office/drawing/2010/main" val="0"/>
                </a:ext>
              </a:extLst>
            </a:blip>
            <a:srcRect b="12268"/>
            <a:stretch>
              <a:fillRect/>
            </a:stretch>
          </p:blipFill>
          <p:spPr bwMode="auto">
            <a:xfrm>
              <a:off x="3047" y="622"/>
              <a:ext cx="2370" cy="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8" name="Text Box 12"/>
            <p:cNvSpPr txBox="1">
              <a:spLocks noChangeArrowheads="1"/>
            </p:cNvSpPr>
            <p:nvPr/>
          </p:nvSpPr>
          <p:spPr bwMode="auto">
            <a:xfrm>
              <a:off x="4840" y="656"/>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altLang="en-US">
                  <a:solidFill>
                    <a:srgbClr val="FF6600"/>
                  </a:solidFill>
                </a:rPr>
                <a:t>PAL-II</a:t>
              </a:r>
            </a:p>
          </p:txBody>
        </p:sp>
      </p:grpSp>
      <p:pic>
        <p:nvPicPr>
          <p:cNvPr id="3123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7" y="685800"/>
            <a:ext cx="4555218" cy="2471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90600" y="3058180"/>
            <a:ext cx="3352800" cy="523220"/>
          </a:xfrm>
          <a:prstGeom prst="rect">
            <a:avLst/>
          </a:prstGeom>
          <a:noFill/>
        </p:spPr>
        <p:txBody>
          <a:bodyPr wrap="square" rtlCol="0">
            <a:spAutoFit/>
          </a:bodyPr>
          <a:lstStyle/>
          <a:p>
            <a:r>
              <a:rPr lang="en-US" sz="2800" b="1" i="1" dirty="0" smtClean="0"/>
              <a:t>SIRIUS, Brazil</a:t>
            </a:r>
            <a:endParaRPr lang="en-US" sz="2800" b="1" i="1" dirty="0"/>
          </a:p>
        </p:txBody>
      </p:sp>
      <p:sp>
        <p:nvSpPr>
          <p:cNvPr id="3" name="TextBox 2"/>
          <p:cNvSpPr txBox="1"/>
          <p:nvPr/>
        </p:nvSpPr>
        <p:spPr>
          <a:xfrm>
            <a:off x="4586514" y="3581400"/>
            <a:ext cx="4328886" cy="523220"/>
          </a:xfrm>
          <a:prstGeom prst="rect">
            <a:avLst/>
          </a:prstGeom>
          <a:noFill/>
        </p:spPr>
        <p:txBody>
          <a:bodyPr wrap="square" rtlCol="0">
            <a:spAutoFit/>
          </a:bodyPr>
          <a:lstStyle/>
          <a:p>
            <a:r>
              <a:rPr lang="en-US" sz="2800" b="1" i="1" dirty="0" smtClean="0"/>
              <a:t>Pohang Light Source, Korea </a:t>
            </a:r>
            <a:endParaRPr lang="en-US" sz="2800" b="1" i="1" dirty="0"/>
          </a:p>
        </p:txBody>
      </p:sp>
      <p:sp>
        <p:nvSpPr>
          <p:cNvPr id="4" name="TextBox 3"/>
          <p:cNvSpPr txBox="1"/>
          <p:nvPr/>
        </p:nvSpPr>
        <p:spPr>
          <a:xfrm>
            <a:off x="762000" y="6258580"/>
            <a:ext cx="3581400" cy="523220"/>
          </a:xfrm>
          <a:prstGeom prst="rect">
            <a:avLst/>
          </a:prstGeom>
          <a:noFill/>
        </p:spPr>
        <p:txBody>
          <a:bodyPr wrap="square" rtlCol="0">
            <a:spAutoFit/>
          </a:bodyPr>
          <a:lstStyle/>
          <a:p>
            <a:r>
              <a:rPr lang="en-US" sz="2800" b="1" i="1" dirty="0" smtClean="0"/>
              <a:t>Taiwan Photon Source</a:t>
            </a:r>
            <a:endParaRPr lang="en-US" sz="2800" b="1" i="1" dirty="0"/>
          </a:p>
        </p:txBody>
      </p:sp>
      <p:sp>
        <p:nvSpPr>
          <p:cNvPr id="5" name="TextBox 4"/>
          <p:cNvSpPr txBox="1"/>
          <p:nvPr/>
        </p:nvSpPr>
        <p:spPr>
          <a:xfrm>
            <a:off x="4648200" y="4151055"/>
            <a:ext cx="4343400" cy="2554545"/>
          </a:xfrm>
          <a:prstGeom prst="rect">
            <a:avLst/>
          </a:prstGeom>
          <a:noFill/>
        </p:spPr>
        <p:txBody>
          <a:bodyPr wrap="square" rtlCol="0">
            <a:spAutoFit/>
          </a:bodyPr>
          <a:lstStyle/>
          <a:p>
            <a:r>
              <a:rPr lang="en-US" sz="3200" b="1" i="1" u="sng" dirty="0" smtClean="0"/>
              <a:t>All are Upgrades or replacements of 1980s light sources.  All are 3 GeV, and very low emittance</a:t>
            </a:r>
            <a:endParaRPr lang="en-US" sz="3200" b="1" i="1" u="sng" dirty="0"/>
          </a:p>
        </p:txBody>
      </p:sp>
    </p:spTree>
    <p:extLst>
      <p:ext uri="{BB962C8B-B14F-4D97-AF65-F5344CB8AC3E}">
        <p14:creationId xmlns:p14="http://schemas.microsoft.com/office/powerpoint/2010/main" val="1932491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352264"/>
                                        </p:tgtEl>
                                        <p:attrNameLst>
                                          <p:attrName>style.visibility</p:attrName>
                                        </p:attrNameLst>
                                      </p:cBhvr>
                                      <p:to>
                                        <p:strVal val="visible"/>
                                      </p:to>
                                    </p:set>
                                    <p:animEffect transition="in" filter="fade">
                                      <p:cBhvr>
                                        <p:cTn id="7" dur="1000"/>
                                        <p:tgtEl>
                                          <p:spTgt spid="35226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52269"/>
                                        </p:tgtEl>
                                        <p:attrNameLst>
                                          <p:attrName>style.visibility</p:attrName>
                                        </p:attrNameLst>
                                      </p:cBhvr>
                                      <p:to>
                                        <p:strVal val="visible"/>
                                      </p:to>
                                    </p:set>
                                    <p:animEffect transition="in" filter="fade">
                                      <p:cBhvr>
                                        <p:cTn id="11" dur="1000"/>
                                        <p:tgtEl>
                                          <p:spTgt spid="352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cstate="print"/>
          <a:srcRect/>
          <a:stretch>
            <a:fillRect/>
          </a:stretch>
        </p:blipFill>
        <p:spPr bwMode="auto">
          <a:xfrm>
            <a:off x="381000" y="381000"/>
            <a:ext cx="8305800" cy="5999163"/>
          </a:xfrm>
          <a:prstGeom prst="rect">
            <a:avLst/>
          </a:prstGeom>
          <a:noFill/>
          <a:ln w="9525">
            <a:noFill/>
            <a:miter lim="800000"/>
            <a:headEnd/>
            <a:tailEnd/>
          </a:ln>
        </p:spPr>
      </p:pic>
    </p:spTree>
    <p:extLst>
      <p:ext uri="{BB962C8B-B14F-4D97-AF65-F5344CB8AC3E}">
        <p14:creationId xmlns:p14="http://schemas.microsoft.com/office/powerpoint/2010/main" val="410772637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C:\Users\winick.SLAC\Desktop\Photos\Taiwan TPS MAC 2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4928"/>
            <a:ext cx="9144000" cy="6368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513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081748"/>
            <a:ext cx="8382000" cy="3785652"/>
          </a:xfrm>
          <a:prstGeom prst="rect">
            <a:avLst/>
          </a:prstGeom>
        </p:spPr>
        <p:txBody>
          <a:bodyPr wrap="square">
            <a:spAutoFit/>
          </a:bodyPr>
          <a:lstStyle/>
          <a:p>
            <a:r>
              <a:rPr lang="en-US" sz="4800" b="1" i="1" dirty="0" smtClean="0"/>
              <a:t>"</a:t>
            </a:r>
            <a:r>
              <a:rPr lang="en-US" sz="4800" b="1" i="1" dirty="0"/>
              <a:t>There is no national science, just as there is no national multiplication table.  Science that is national is not science."</a:t>
            </a:r>
          </a:p>
        </p:txBody>
      </p:sp>
      <p:sp>
        <p:nvSpPr>
          <p:cNvPr id="3" name="TextBox 2"/>
          <p:cNvSpPr txBox="1"/>
          <p:nvPr/>
        </p:nvSpPr>
        <p:spPr>
          <a:xfrm>
            <a:off x="609600" y="304800"/>
            <a:ext cx="7315200" cy="1200329"/>
          </a:xfrm>
          <a:prstGeom prst="rect">
            <a:avLst/>
          </a:prstGeom>
          <a:noFill/>
        </p:spPr>
        <p:txBody>
          <a:bodyPr wrap="square" rtlCol="0">
            <a:spAutoFit/>
          </a:bodyPr>
          <a:lstStyle/>
          <a:p>
            <a:pPr algn="ctr"/>
            <a:r>
              <a:rPr lang="en-US" sz="7200" dirty="0"/>
              <a:t>Anton </a:t>
            </a:r>
            <a:r>
              <a:rPr lang="en-US" sz="7200" dirty="0" smtClean="0"/>
              <a:t>Chekov</a:t>
            </a:r>
            <a:endParaRPr lang="en-US" sz="7200" dirty="0"/>
          </a:p>
        </p:txBody>
      </p:sp>
    </p:spTree>
    <p:extLst>
      <p:ext uri="{BB962C8B-B14F-4D97-AF65-F5344CB8AC3E}">
        <p14:creationId xmlns:p14="http://schemas.microsoft.com/office/powerpoint/2010/main" val="4185006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19200"/>
            <a:ext cx="7620000" cy="1938992"/>
          </a:xfrm>
          <a:prstGeom prst="rect">
            <a:avLst/>
          </a:prstGeom>
          <a:noFill/>
        </p:spPr>
        <p:txBody>
          <a:bodyPr wrap="square" rtlCol="0">
            <a:spAutoFit/>
          </a:bodyPr>
          <a:lstStyle/>
          <a:p>
            <a:pPr algn="ctr"/>
            <a:r>
              <a:rPr lang="en-US" sz="6000" dirty="0" smtClean="0"/>
              <a:t>End of Presentation</a:t>
            </a:r>
          </a:p>
          <a:p>
            <a:pPr algn="ctr"/>
            <a:r>
              <a:rPr lang="en-US" sz="6000" dirty="0" smtClean="0"/>
              <a:t>Thank you</a:t>
            </a:r>
            <a:endParaRPr lang="en-US" sz="6000" dirty="0"/>
          </a:p>
        </p:txBody>
      </p:sp>
    </p:spTree>
    <p:extLst>
      <p:ext uri="{BB962C8B-B14F-4D97-AF65-F5344CB8AC3E}">
        <p14:creationId xmlns:p14="http://schemas.microsoft.com/office/powerpoint/2010/main" val="32277581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458200" cy="2862322"/>
          </a:xfrm>
          <a:prstGeom prst="rect">
            <a:avLst/>
          </a:prstGeom>
        </p:spPr>
        <p:txBody>
          <a:bodyPr wrap="square">
            <a:spAutoFit/>
          </a:bodyPr>
          <a:lstStyle/>
          <a:p>
            <a:r>
              <a:rPr lang="pl-PL" dirty="0"/>
              <a:t>Witamy na stronie synchrotronu SOLARIS!</a:t>
            </a:r>
          </a:p>
          <a:p>
            <a:endParaRPr lang="pl-PL" dirty="0"/>
          </a:p>
          <a:p>
            <a:r>
              <a:rPr lang="pl-PL" dirty="0"/>
              <a:t>Narodowe Centrum Promieniowania Synchrotronowego SOLARIS buduje w Krakowie pierwszy w Polsce synchrotron. Synchrotron to nowoczesne multidyscyplinarne urządzenie badawcze, które otworzy nowe możliwości w wielu dziedzinach nauki takich jak: biologia, chemia, fizyka, inżynieria materiałowa, medycyna, farmakologia, geologia czy krystalografia.</a:t>
            </a:r>
          </a:p>
          <a:p>
            <a:endParaRPr lang="pl-PL" dirty="0"/>
          </a:p>
          <a:p>
            <a:r>
              <a:rPr lang="pl-PL" dirty="0"/>
              <a:t>Centrum SOLARIS będzie otwarte dla wszystkich grup badawczych z Polski, a także z zagranicy. Badania będą mogły się rozpocząć w 2016 roku. </a:t>
            </a:r>
          </a:p>
        </p:txBody>
      </p:sp>
      <p:sp>
        <p:nvSpPr>
          <p:cNvPr id="3" name="TextBox 2"/>
          <p:cNvSpPr txBox="1"/>
          <p:nvPr/>
        </p:nvSpPr>
        <p:spPr>
          <a:xfrm>
            <a:off x="457200" y="3352800"/>
            <a:ext cx="8458200" cy="2862322"/>
          </a:xfrm>
          <a:prstGeom prst="rect">
            <a:avLst/>
          </a:prstGeom>
          <a:noFill/>
        </p:spPr>
        <p:txBody>
          <a:bodyPr wrap="square" rtlCol="0">
            <a:spAutoFit/>
          </a:bodyPr>
          <a:lstStyle/>
          <a:p>
            <a:r>
              <a:rPr lang="en-US" dirty="0" smtClean="0"/>
              <a:t>----------------------------------------------------------------------</a:t>
            </a:r>
          </a:p>
          <a:p>
            <a:r>
              <a:rPr lang="en-US" dirty="0" smtClean="0"/>
              <a:t>Welcome </a:t>
            </a:r>
            <a:r>
              <a:rPr lang="en-US" dirty="0"/>
              <a:t>to the website of synchrotron SOLARIS</a:t>
            </a:r>
            <a:r>
              <a:rPr lang="en-US" dirty="0" smtClean="0"/>
              <a:t>!</a:t>
            </a:r>
          </a:p>
          <a:p>
            <a:endParaRPr lang="en-US" dirty="0"/>
          </a:p>
          <a:p>
            <a:r>
              <a:rPr lang="en-US" dirty="0"/>
              <a:t>National Centre for Synchrotron Radiation SOLARIS builds in Krakow, Poland's first synchrotron. Synchrotron is a modern multidisciplinary research unit, which will open up new opportunities in many fields of science such as biology, chemistry, physics, materials engineering, medicine, pharmacology, geology or x-ray crystallography</a:t>
            </a:r>
            <a:r>
              <a:rPr lang="en-US" dirty="0" smtClean="0"/>
              <a:t>.</a:t>
            </a:r>
          </a:p>
          <a:p>
            <a:endParaRPr lang="en-US" dirty="0"/>
          </a:p>
          <a:p>
            <a:r>
              <a:rPr lang="en-US" dirty="0"/>
              <a:t>SOLARIS Centre will be open to all Polish research groups, as well as from abroad. The study will be able to start in 2016.</a:t>
            </a:r>
          </a:p>
        </p:txBody>
      </p:sp>
    </p:spTree>
    <p:extLst>
      <p:ext uri="{BB962C8B-B14F-4D97-AF65-F5344CB8AC3E}">
        <p14:creationId xmlns:p14="http://schemas.microsoft.com/office/powerpoint/2010/main" val="30228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xfrm>
            <a:off x="762000" y="304800"/>
            <a:ext cx="8077200" cy="12954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b="1" smtClean="0">
                <a:solidFill>
                  <a:schemeClr val="tx1"/>
                </a:solidFill>
              </a:rPr>
              <a:t>Synchrotron light in Thailand</a:t>
            </a:r>
            <a:br>
              <a:rPr lang="en-US" sz="2000" b="1" smtClean="0">
                <a:solidFill>
                  <a:schemeClr val="tx1"/>
                </a:solidFill>
              </a:rPr>
            </a:br>
            <a:r>
              <a:rPr lang="en-US" sz="2000" b="1" smtClean="0">
                <a:solidFill>
                  <a:schemeClr val="tx1"/>
                </a:solidFill>
              </a:rPr>
              <a:t>SIAM facility; gift by Japan of 1 GeV SOR-Tech facility</a:t>
            </a:r>
            <a:br>
              <a:rPr lang="en-US" sz="2000" b="1" smtClean="0">
                <a:solidFill>
                  <a:schemeClr val="tx1"/>
                </a:solidFill>
              </a:rPr>
            </a:br>
            <a:r>
              <a:rPr lang="en-US" sz="2000" b="1" smtClean="0">
                <a:solidFill>
                  <a:srgbClr val="FF0000"/>
                </a:solidFill>
              </a:rPr>
              <a:t>An initiative by Takehiko Ishii</a:t>
            </a:r>
          </a:p>
        </p:txBody>
      </p:sp>
      <p:graphicFrame>
        <p:nvGraphicFramePr>
          <p:cNvPr id="3074" name="Object 3"/>
          <p:cNvGraphicFramePr>
            <a:graphicFrameLocks noGrp="1" noChangeAspect="1"/>
          </p:cNvGraphicFramePr>
          <p:nvPr>
            <p:ph idx="1"/>
          </p:nvPr>
        </p:nvGraphicFramePr>
        <p:xfrm>
          <a:off x="76200" y="1752600"/>
          <a:ext cx="4343400" cy="1644650"/>
        </p:xfrm>
        <a:graphic>
          <a:graphicData uri="http://schemas.openxmlformats.org/presentationml/2006/ole">
            <mc:AlternateContent xmlns:mc="http://schemas.openxmlformats.org/markup-compatibility/2006">
              <mc:Choice xmlns:v="urn:schemas-microsoft-com:vml" Requires="v">
                <p:oleObj spid="_x0000_s4153" name="Photo Editor Photo" r:id="rId4" imgW="29523810" imgH="14171429" progId="">
                  <p:embed/>
                </p:oleObj>
              </mc:Choice>
              <mc:Fallback>
                <p:oleObj name="Photo Editor Photo" r:id="rId4" imgW="29523810" imgH="14171429"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6557" b="26263"/>
                      <a:stretch>
                        <a:fillRect/>
                      </a:stretch>
                    </p:blipFill>
                    <p:spPr bwMode="auto">
                      <a:xfrm>
                        <a:off x="76200" y="1752600"/>
                        <a:ext cx="4343400" cy="164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6" name="Picture 4"/>
          <p:cNvPicPr>
            <a:picLocks noChangeAspect="1" noChangeArrowheads="1"/>
          </p:cNvPicPr>
          <p:nvPr/>
        </p:nvPicPr>
        <p:blipFill>
          <a:blip r:embed="rId6" cstate="print"/>
          <a:srcRect l="9616" r="1923" b="6204"/>
          <a:stretch>
            <a:fillRect/>
          </a:stretch>
        </p:blipFill>
        <p:spPr bwMode="auto">
          <a:xfrm>
            <a:off x="5486400" y="2106613"/>
            <a:ext cx="3505200" cy="3455987"/>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t="6575" b="7945"/>
          <a:stretch>
            <a:fillRect/>
          </a:stretch>
        </p:blipFill>
        <p:spPr bwMode="auto">
          <a:xfrm>
            <a:off x="76200" y="3581400"/>
            <a:ext cx="5334000" cy="3030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3" cstate="print"/>
          <a:srcRect/>
          <a:stretch>
            <a:fillRect/>
          </a:stretch>
        </p:blipFill>
        <p:spPr bwMode="auto">
          <a:xfrm>
            <a:off x="304800" y="304800"/>
            <a:ext cx="8534400" cy="4940300"/>
          </a:xfrm>
          <a:prstGeom prst="rect">
            <a:avLst/>
          </a:prstGeom>
          <a:noFill/>
          <a:ln w="9525">
            <a:noFill/>
            <a:miter lim="800000"/>
            <a:headEnd/>
            <a:tailEnd/>
          </a:ln>
        </p:spPr>
      </p:pic>
      <p:sp>
        <p:nvSpPr>
          <p:cNvPr id="271363" name="Text Box 3"/>
          <p:cNvSpPr txBox="1">
            <a:spLocks noChangeArrowheads="1"/>
          </p:cNvSpPr>
          <p:nvPr/>
        </p:nvSpPr>
        <p:spPr bwMode="auto">
          <a:xfrm>
            <a:off x="304800" y="5562600"/>
            <a:ext cx="8610600" cy="457200"/>
          </a:xfrm>
          <a:prstGeom prst="rect">
            <a:avLst/>
          </a:prstGeom>
          <a:noFill/>
          <a:ln w="9525">
            <a:noFill/>
            <a:miter lim="800000"/>
            <a:headEnd/>
            <a:tailEnd/>
          </a:ln>
        </p:spPr>
        <p:txBody>
          <a:bodyPr>
            <a:spAutoFit/>
          </a:bodyPr>
          <a:lstStyle/>
          <a:p>
            <a:pPr algn="ctr" eaLnBrk="1" hangingPunct="1">
              <a:spcBef>
                <a:spcPct val="50000"/>
              </a:spcBef>
            </a:pPr>
            <a:r>
              <a:rPr lang="en-US" sz="2400" b="1">
                <a:solidFill>
                  <a:srgbClr val="000000"/>
                </a:solidFill>
              </a:rPr>
              <a:t>National Synchrotron Research Center (NSRC); Thailand</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669" y="116632"/>
            <a:ext cx="7992888" cy="6186309"/>
          </a:xfrm>
          <a:prstGeom prst="rect">
            <a:avLst/>
          </a:prstGeom>
        </p:spPr>
        <p:txBody>
          <a:bodyPr wrap="square">
            <a:spAutoFit/>
          </a:bodyPr>
          <a:lstStyle/>
          <a:p>
            <a:pPr algn="ctr" fontAlgn="base">
              <a:spcBef>
                <a:spcPct val="0"/>
              </a:spcBef>
              <a:spcAft>
                <a:spcPct val="0"/>
              </a:spcAft>
            </a:pPr>
            <a:r>
              <a:rPr lang="en-US" sz="3600" b="1" dirty="0" smtClean="0">
                <a:solidFill>
                  <a:prstClr val="black"/>
                </a:solidFill>
              </a:rPr>
              <a:t>SESAME</a:t>
            </a:r>
            <a:r>
              <a:rPr lang="en-US" sz="2800" b="1" i="1" dirty="0" smtClean="0">
                <a:solidFill>
                  <a:srgbClr val="FF0000"/>
                </a:solidFill>
              </a:rPr>
              <a:t> </a:t>
            </a:r>
          </a:p>
          <a:p>
            <a:pPr algn="ctr" fontAlgn="base">
              <a:spcBef>
                <a:spcPct val="0"/>
              </a:spcBef>
              <a:spcAft>
                <a:spcPct val="0"/>
              </a:spcAft>
            </a:pPr>
            <a:r>
              <a:rPr lang="en-US" sz="2800" b="1" i="1" dirty="0" smtClean="0">
                <a:solidFill>
                  <a:srgbClr val="FF0000"/>
                </a:solidFill>
              </a:rPr>
              <a:t>S</a:t>
            </a:r>
            <a:r>
              <a:rPr lang="en-US" sz="2800" b="1" dirty="0" smtClean="0">
                <a:solidFill>
                  <a:srgbClr val="000000"/>
                </a:solidFill>
              </a:rPr>
              <a:t>ynchrotron-light for </a:t>
            </a:r>
            <a:r>
              <a:rPr lang="en-US" sz="2800" b="1" i="1" dirty="0" smtClean="0">
                <a:solidFill>
                  <a:srgbClr val="FF0000"/>
                </a:solidFill>
              </a:rPr>
              <a:t>E</a:t>
            </a:r>
            <a:r>
              <a:rPr lang="en-US" sz="2800" b="1" dirty="0" smtClean="0">
                <a:solidFill>
                  <a:prstClr val="black"/>
                </a:solidFill>
              </a:rPr>
              <a:t>xperimental </a:t>
            </a:r>
            <a:r>
              <a:rPr lang="en-US" sz="2800" b="1" i="1" dirty="0" smtClean="0">
                <a:solidFill>
                  <a:srgbClr val="FF0000"/>
                </a:solidFill>
              </a:rPr>
              <a:t>S</a:t>
            </a:r>
            <a:r>
              <a:rPr lang="en-US" sz="2800" b="1" dirty="0" smtClean="0">
                <a:solidFill>
                  <a:prstClr val="black"/>
                </a:solidFill>
              </a:rPr>
              <a:t>cience and </a:t>
            </a:r>
          </a:p>
          <a:p>
            <a:pPr algn="ctr" fontAlgn="base">
              <a:spcBef>
                <a:spcPct val="0"/>
              </a:spcBef>
              <a:spcAft>
                <a:spcPct val="0"/>
              </a:spcAft>
            </a:pPr>
            <a:r>
              <a:rPr lang="en-US" sz="2800" b="1" i="1" dirty="0" smtClean="0">
                <a:solidFill>
                  <a:srgbClr val="FF0000"/>
                </a:solidFill>
              </a:rPr>
              <a:t>A</a:t>
            </a:r>
            <a:r>
              <a:rPr lang="en-US" sz="2800" b="1" dirty="0" smtClean="0">
                <a:solidFill>
                  <a:prstClr val="black"/>
                </a:solidFill>
              </a:rPr>
              <a:t>pplications in the </a:t>
            </a:r>
            <a:r>
              <a:rPr lang="en-US" sz="2800" b="1" i="1" dirty="0" smtClean="0">
                <a:solidFill>
                  <a:srgbClr val="FF0000"/>
                </a:solidFill>
              </a:rPr>
              <a:t>M</a:t>
            </a:r>
            <a:r>
              <a:rPr lang="en-US" sz="2800" b="1" dirty="0" smtClean="0">
                <a:solidFill>
                  <a:prstClr val="black"/>
                </a:solidFill>
              </a:rPr>
              <a:t>iddle </a:t>
            </a:r>
            <a:r>
              <a:rPr lang="en-US" sz="2800" b="1" i="1" dirty="0" smtClean="0">
                <a:solidFill>
                  <a:srgbClr val="FF0000"/>
                </a:solidFill>
              </a:rPr>
              <a:t>E</a:t>
            </a:r>
            <a:r>
              <a:rPr lang="en-US" sz="2800" b="1" dirty="0" smtClean="0">
                <a:solidFill>
                  <a:prstClr val="black"/>
                </a:solidFill>
              </a:rPr>
              <a:t>ast</a:t>
            </a:r>
          </a:p>
          <a:p>
            <a:pPr algn="ctr" fontAlgn="base">
              <a:spcBef>
                <a:spcPct val="0"/>
              </a:spcBef>
              <a:spcAft>
                <a:spcPct val="0"/>
              </a:spcAft>
            </a:pPr>
            <a:endParaRPr lang="en-US" sz="2800" b="1" i="1" dirty="0" smtClean="0">
              <a:solidFill>
                <a:srgbClr val="FF0000"/>
              </a:solidFill>
            </a:endParaRPr>
          </a:p>
          <a:p>
            <a:pPr algn="ctr" fontAlgn="base">
              <a:spcBef>
                <a:spcPct val="0"/>
              </a:spcBef>
              <a:spcAft>
                <a:spcPct val="0"/>
              </a:spcAft>
            </a:pPr>
            <a:r>
              <a:rPr lang="en-US" sz="2800" b="1" i="1" dirty="0" smtClean="0"/>
              <a:t>A </a:t>
            </a:r>
            <a:r>
              <a:rPr lang="en-US" sz="2800" b="1" i="1" dirty="0"/>
              <a:t>Third Generation Light Source for the Middle East</a:t>
            </a:r>
          </a:p>
          <a:p>
            <a:pPr algn="ctr" fontAlgn="base">
              <a:spcBef>
                <a:spcPct val="0"/>
              </a:spcBef>
              <a:spcAft>
                <a:spcPct val="0"/>
              </a:spcAft>
            </a:pPr>
            <a:r>
              <a:rPr lang="en-US" sz="2800" b="1" i="1" dirty="0">
                <a:solidFill>
                  <a:srgbClr val="FF0000"/>
                </a:solidFill>
              </a:rPr>
              <a:t>Modeled on CERN, Under the Auspices of </a:t>
            </a:r>
            <a:r>
              <a:rPr lang="en-US" sz="2800" b="1" i="1" dirty="0" smtClean="0">
                <a:solidFill>
                  <a:srgbClr val="FF0000"/>
                </a:solidFill>
              </a:rPr>
              <a:t>UNESCO</a:t>
            </a:r>
          </a:p>
          <a:p>
            <a:pPr algn="ctr" fontAlgn="base">
              <a:spcBef>
                <a:spcPct val="0"/>
              </a:spcBef>
              <a:spcAft>
                <a:spcPct val="0"/>
              </a:spcAft>
            </a:pPr>
            <a:endParaRPr lang="en-US" sz="2800" b="1" i="1" dirty="0">
              <a:solidFill>
                <a:srgbClr val="FF0000"/>
              </a:solidFill>
            </a:endParaRPr>
          </a:p>
          <a:p>
            <a:pPr algn="ctr" fontAlgn="base">
              <a:spcBef>
                <a:spcPct val="0"/>
              </a:spcBef>
              <a:spcAft>
                <a:spcPct val="0"/>
              </a:spcAft>
            </a:pPr>
            <a:r>
              <a:rPr lang="en-US" sz="3200" b="1" i="1" dirty="0" smtClean="0">
                <a:solidFill>
                  <a:prstClr val="black"/>
                </a:solidFill>
              </a:rPr>
              <a:t>A Collaboration of 9 Middle </a:t>
            </a:r>
            <a:r>
              <a:rPr lang="en-US" sz="3200" b="1" i="1" dirty="0">
                <a:solidFill>
                  <a:prstClr val="black"/>
                </a:solidFill>
              </a:rPr>
              <a:t>East </a:t>
            </a:r>
            <a:r>
              <a:rPr lang="en-US" sz="3200" b="1" i="1" dirty="0" smtClean="0">
                <a:solidFill>
                  <a:prstClr val="black"/>
                </a:solidFill>
              </a:rPr>
              <a:t>countries</a:t>
            </a:r>
          </a:p>
          <a:p>
            <a:pPr algn="ctr" fontAlgn="base">
              <a:spcBef>
                <a:spcPct val="0"/>
              </a:spcBef>
              <a:spcAft>
                <a:spcPct val="0"/>
              </a:spcAft>
            </a:pPr>
            <a:r>
              <a:rPr lang="en-US" sz="3200" b="1" i="1" dirty="0">
                <a:solidFill>
                  <a:srgbClr val="FF0000"/>
                </a:solidFill>
              </a:rPr>
              <a:t>On Track for startup in </a:t>
            </a:r>
            <a:r>
              <a:rPr lang="en-US" sz="3200" b="1" i="1" dirty="0" smtClean="0">
                <a:solidFill>
                  <a:srgbClr val="FF0000"/>
                </a:solidFill>
              </a:rPr>
              <a:t>2015/16</a:t>
            </a:r>
            <a:endParaRPr lang="en-US" sz="3200" b="1" i="1" dirty="0">
              <a:solidFill>
                <a:prstClr val="black"/>
              </a:solidFill>
            </a:endParaRPr>
          </a:p>
          <a:p>
            <a:pPr fontAlgn="base">
              <a:spcBef>
                <a:spcPct val="0"/>
              </a:spcBef>
              <a:spcAft>
                <a:spcPct val="0"/>
              </a:spcAft>
            </a:pPr>
            <a:r>
              <a:rPr lang="en-US" sz="3200" b="1" i="1" dirty="0" smtClean="0">
                <a:solidFill>
                  <a:prstClr val="black"/>
                </a:solidFill>
              </a:rPr>
              <a:t>An example for other regions, e.g.</a:t>
            </a:r>
          </a:p>
          <a:p>
            <a:pPr lvl="3" fontAlgn="base">
              <a:spcBef>
                <a:spcPct val="0"/>
              </a:spcBef>
              <a:spcAft>
                <a:spcPct val="0"/>
              </a:spcAft>
            </a:pPr>
            <a:r>
              <a:rPr lang="en-US" sz="3200" b="1" i="1" dirty="0" smtClean="0">
                <a:solidFill>
                  <a:prstClr val="black"/>
                </a:solidFill>
              </a:rPr>
              <a:t>Sub-Saharan Africa </a:t>
            </a:r>
          </a:p>
          <a:p>
            <a:pPr lvl="3" fontAlgn="base">
              <a:spcBef>
                <a:spcPct val="0"/>
              </a:spcBef>
              <a:spcAft>
                <a:spcPct val="0"/>
              </a:spcAft>
            </a:pPr>
            <a:r>
              <a:rPr lang="en-US" sz="3200" b="1" i="1" dirty="0" smtClean="0">
                <a:solidFill>
                  <a:prstClr val="black"/>
                </a:solidFill>
              </a:rPr>
              <a:t>Central Asia</a:t>
            </a:r>
          </a:p>
          <a:p>
            <a:pPr lvl="3" fontAlgn="base">
              <a:spcBef>
                <a:spcPct val="0"/>
              </a:spcBef>
              <a:spcAft>
                <a:spcPct val="0"/>
              </a:spcAft>
            </a:pPr>
            <a:r>
              <a:rPr lang="en-US" sz="3200" b="1" i="1" dirty="0" smtClean="0">
                <a:solidFill>
                  <a:prstClr val="black"/>
                </a:solidFill>
              </a:rPr>
              <a:t>...</a:t>
            </a:r>
            <a:endParaRPr lang="en-US" sz="2800" b="1" i="1" dirty="0">
              <a:solidFill>
                <a:srgbClr val="FF0000"/>
              </a:solidFill>
            </a:endParaRPr>
          </a:p>
        </p:txBody>
      </p:sp>
    </p:spTree>
    <p:extLst>
      <p:ext uri="{BB962C8B-B14F-4D97-AF65-F5344CB8AC3E}">
        <p14:creationId xmlns:p14="http://schemas.microsoft.com/office/powerpoint/2010/main" val="40356059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Helvetica"/>
        <a:ea typeface=""/>
        <a:cs typeface="Arial"/>
      </a:majorFont>
      <a:minorFont>
        <a:latin typeface="Helvetic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1296</TotalTime>
  <Words>2730</Words>
  <Application>Microsoft Macintosh PowerPoint</Application>
  <PresentationFormat>On-screen Show (4:3)</PresentationFormat>
  <Paragraphs>332</Paragraphs>
  <Slides>58</Slides>
  <Notes>27</Notes>
  <HiddenSlides>0</HiddenSlides>
  <MMClips>0</MMClips>
  <ScaleCrop>false</ScaleCrop>
  <HeadingPairs>
    <vt:vector size="6" baseType="variant">
      <vt:variant>
        <vt:lpstr>Theme</vt:lpstr>
      </vt:variant>
      <vt:variant>
        <vt:i4>14</vt:i4>
      </vt:variant>
      <vt:variant>
        <vt:lpstr>Embedded OLE Servers</vt:lpstr>
      </vt:variant>
      <vt:variant>
        <vt:i4>4</vt:i4>
      </vt:variant>
      <vt:variant>
        <vt:lpstr>Slide Titles</vt:lpstr>
      </vt:variant>
      <vt:variant>
        <vt:i4>58</vt:i4>
      </vt:variant>
    </vt:vector>
  </HeadingPairs>
  <TitlesOfParts>
    <vt:vector size="76" baseType="lpstr">
      <vt:lpstr>Office Theme</vt:lpstr>
      <vt:lpstr>2_Office Theme</vt:lpstr>
      <vt:lpstr>3_Default Design</vt:lpstr>
      <vt:lpstr>4_Default Design</vt:lpstr>
      <vt:lpstr>5_Default Design</vt:lpstr>
      <vt:lpstr>6_Default Design</vt:lpstr>
      <vt:lpstr>7_Default Design</vt:lpstr>
      <vt:lpstr>7_Office Theme</vt:lpstr>
      <vt:lpstr>8_Office Theme</vt:lpstr>
      <vt:lpstr>8_Default Design</vt:lpstr>
      <vt:lpstr>9_Default Design</vt:lpstr>
      <vt:lpstr>16_Default Design</vt:lpstr>
      <vt:lpstr>12_Office Theme</vt:lpstr>
      <vt:lpstr>13_Office Theme</vt:lpstr>
      <vt:lpstr>Photo Editor Photo</vt:lpstr>
      <vt:lpstr>Arbeitsblatt</vt:lpstr>
      <vt:lpstr>Chart</vt:lpstr>
      <vt:lpstr>PhotoImpact</vt:lpstr>
      <vt:lpstr>PowerPoint Presentation</vt:lpstr>
      <vt:lpstr>PowerPoint Presentation</vt:lpstr>
      <vt:lpstr>PowerPoint Presentation</vt:lpstr>
      <vt:lpstr>PowerPoint Presentation</vt:lpstr>
      <vt:lpstr>PowerPoint Presentation</vt:lpstr>
      <vt:lpstr>PowerPoint Presentation</vt:lpstr>
      <vt:lpstr>Synchrotron light in Thailand SIAM facility; gift by Japan of 1 GeV SOR-Tech facility An initiative by Takehiko Ishii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Microtron PreInjector at SESAME Accelerated beam, April 2009</vt:lpstr>
      <vt:lpstr>PowerPoint Presentation</vt:lpstr>
      <vt:lpstr>PowerPoint Presentation</vt:lpstr>
      <vt:lpstr>3D View of the New Shielding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 History of Mexican Light Source</vt:lpstr>
      <vt:lpstr>PowerPoint Presentation</vt:lpstr>
      <vt:lpstr>PowerPoint Presentation</vt:lpstr>
      <vt:lpstr>PowerPoint Presentation</vt:lpstr>
      <vt:lpstr>Launch of the  Interim Steering Committee  for the  African Light Source</vt:lpstr>
      <vt:lpstr>Interim Steering Committee for the African Light Source</vt:lpstr>
      <vt:lpstr>These members nominated following communications sent to all available mailing lists and records of interested parties.</vt:lpstr>
      <vt:lpstr>PowerPoint Presentation</vt:lpstr>
      <vt:lpstr>At the African School on Fundamental Physics; Ghana, 2012</vt:lpstr>
      <vt:lpstr>Putting up African Light Source Poster at SRI 2015 in New York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Winick, Herman</dc:creator>
  <cp:lastModifiedBy>Simon Connell</cp:lastModifiedBy>
  <cp:revision>90</cp:revision>
  <dcterms:modified xsi:type="dcterms:W3CDTF">2015-11-19T17:42:17Z</dcterms:modified>
</cp:coreProperties>
</file>