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mpg" ContentType="video/unknown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4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5" r:id="rId2"/>
    <p:sldMasterId id="2147483656" r:id="rId3"/>
    <p:sldMasterId id="2147483657" r:id="rId4"/>
    <p:sldMasterId id="2147483658" r:id="rId5"/>
    <p:sldMasterId id="2147483659" r:id="rId6"/>
    <p:sldMasterId id="2147483660" r:id="rId7"/>
    <p:sldMasterId id="2147483661" r:id="rId8"/>
    <p:sldMasterId id="2147483662" r:id="rId9"/>
    <p:sldMasterId id="2147483663" r:id="rId10"/>
    <p:sldMasterId id="2147483664" r:id="rId11"/>
    <p:sldMasterId id="2147483665" r:id="rId12"/>
    <p:sldMasterId id="2147483666" r:id="rId13"/>
    <p:sldMasterId id="2147483667" r:id="rId14"/>
    <p:sldMasterId id="2147483668" r:id="rId15"/>
    <p:sldMasterId id="2147483669" r:id="rId16"/>
    <p:sldMasterId id="2147483670" r:id="rId17"/>
    <p:sldMasterId id="2147483671" r:id="rId18"/>
    <p:sldMasterId id="2147483672" r:id="rId19"/>
  </p:sldMasterIdLst>
  <p:notesMasterIdLst>
    <p:notesMasterId r:id="rId76"/>
  </p:notesMasterIdLst>
  <p:sldIdLst>
    <p:sldId id="256" r:id="rId20"/>
    <p:sldId id="689" r:id="rId21"/>
    <p:sldId id="690" r:id="rId22"/>
    <p:sldId id="401" r:id="rId23"/>
    <p:sldId id="570" r:id="rId24"/>
    <p:sldId id="568" r:id="rId25"/>
    <p:sldId id="571" r:id="rId26"/>
    <p:sldId id="634" r:id="rId27"/>
    <p:sldId id="638" r:id="rId28"/>
    <p:sldId id="635" r:id="rId29"/>
    <p:sldId id="636" r:id="rId30"/>
    <p:sldId id="640" r:id="rId31"/>
    <p:sldId id="642" r:id="rId32"/>
    <p:sldId id="646" r:id="rId33"/>
    <p:sldId id="647" r:id="rId34"/>
    <p:sldId id="648" r:id="rId35"/>
    <p:sldId id="649" r:id="rId36"/>
    <p:sldId id="650" r:id="rId37"/>
    <p:sldId id="651" r:id="rId38"/>
    <p:sldId id="652" r:id="rId39"/>
    <p:sldId id="654" r:id="rId40"/>
    <p:sldId id="655" r:id="rId41"/>
    <p:sldId id="653" r:id="rId42"/>
    <p:sldId id="656" r:id="rId43"/>
    <p:sldId id="657" r:id="rId44"/>
    <p:sldId id="685" r:id="rId45"/>
    <p:sldId id="658" r:id="rId46"/>
    <p:sldId id="659" r:id="rId47"/>
    <p:sldId id="660" r:id="rId48"/>
    <p:sldId id="662" r:id="rId49"/>
    <p:sldId id="471" r:id="rId50"/>
    <p:sldId id="631" r:id="rId51"/>
    <p:sldId id="682" r:id="rId52"/>
    <p:sldId id="663" r:id="rId53"/>
    <p:sldId id="664" r:id="rId54"/>
    <p:sldId id="665" r:id="rId55"/>
    <p:sldId id="667" r:id="rId56"/>
    <p:sldId id="666" r:id="rId57"/>
    <p:sldId id="669" r:id="rId58"/>
    <p:sldId id="670" r:id="rId59"/>
    <p:sldId id="671" r:id="rId60"/>
    <p:sldId id="672" r:id="rId61"/>
    <p:sldId id="683" r:id="rId62"/>
    <p:sldId id="675" r:id="rId63"/>
    <p:sldId id="686" r:id="rId64"/>
    <p:sldId id="676" r:id="rId65"/>
    <p:sldId id="677" r:id="rId66"/>
    <p:sldId id="678" r:id="rId67"/>
    <p:sldId id="684" r:id="rId68"/>
    <p:sldId id="679" r:id="rId69"/>
    <p:sldId id="680" r:id="rId70"/>
    <p:sldId id="561" r:id="rId71"/>
    <p:sldId id="681" r:id="rId72"/>
    <p:sldId id="687" r:id="rId73"/>
    <p:sldId id="688" r:id="rId74"/>
    <p:sldId id="469" r:id="rId7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5pPr>
    <a:lvl6pPr marL="2286000" algn="l" defTabSz="457200" rtl="0" eaLnBrk="1" latinLnBrk="0" hangingPunct="1"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6pPr>
    <a:lvl7pPr marL="2743200" algn="l" defTabSz="457200" rtl="0" eaLnBrk="1" latinLnBrk="0" hangingPunct="1"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7pPr>
    <a:lvl8pPr marL="3200400" algn="l" defTabSz="457200" rtl="0" eaLnBrk="1" latinLnBrk="0" hangingPunct="1"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8pPr>
    <a:lvl9pPr marL="3657600" algn="l" defTabSz="457200" rtl="0" eaLnBrk="1" latinLnBrk="0" hangingPunct="1">
      <a:defRPr sz="3200" kern="1200">
        <a:solidFill>
          <a:srgbClr val="4A7594"/>
        </a:solidFill>
        <a:latin typeface="Helvetica Neue Bold Condensed" charset="0"/>
        <a:ea typeface="ヒラギノ角ゴ ProN W6" charset="0"/>
        <a:cs typeface="ヒラギノ角ゴ ProN W6" charset="0"/>
        <a:sym typeface="Helvetica Neue Bold Condensed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FFFF"/>
    <a:srgbClr val="FFFF00"/>
    <a:srgbClr val="00FF00"/>
    <a:srgbClr val="FF0000"/>
    <a:srgbClr val="008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480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92"/>
    </p:cViewPr>
  </p:sorter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73" Type="http://schemas.openxmlformats.org/officeDocument/2006/relationships/slide" Target="slides/slide54.xml"/><Relationship Id="rId74" Type="http://schemas.openxmlformats.org/officeDocument/2006/relationships/slide" Target="slides/slide55.xml"/><Relationship Id="rId75" Type="http://schemas.openxmlformats.org/officeDocument/2006/relationships/slide" Target="slides/slide56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bagag\Documents\PROJET%20MELANIE\GREFFON\Tableau%20comparatif%20des%20r&#178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dirty="0" smtClean="0"/>
              <a:t>TG</a:t>
            </a:r>
            <a:r>
              <a:rPr lang="fr-FR" baseline="0" dirty="0" smtClean="0"/>
              <a:t> values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lipidomic</a:t>
            </a:r>
            <a:endParaRPr lang="fr-FR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359032983895839"/>
          <c:y val="0.0138916140694487"/>
          <c:w val="0.90050217557825"/>
          <c:h val="0.897238200311334"/>
        </c:manualLayout>
      </c:layout>
      <c:scatterChart>
        <c:scatterStyle val="lineMarker"/>
        <c:varyColors val="0"/>
        <c:ser>
          <c:idx val="0"/>
          <c:order val="0"/>
          <c:tx>
            <c:v>Tg mesuré par lipidomique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0000"/>
              </a:solidFill>
            </c:spPr>
          </c:marker>
          <c:xVal>
            <c:numRef>
              <c:f>Feuil2!$G$41:$G$60</c:f>
              <c:numCache>
                <c:formatCode>General</c:formatCode>
                <c:ptCount val="2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xVal>
          <c:yVal>
            <c:numRef>
              <c:f>Feuil2!$N$41:$N$65</c:f>
              <c:numCache>
                <c:formatCode>General</c:formatCode>
                <c:ptCount val="25"/>
                <c:pt idx="0">
                  <c:v>25.84</c:v>
                </c:pt>
                <c:pt idx="1">
                  <c:v>46.11</c:v>
                </c:pt>
                <c:pt idx="2">
                  <c:v>51.3</c:v>
                </c:pt>
                <c:pt idx="3">
                  <c:v>61.47</c:v>
                </c:pt>
                <c:pt idx="4">
                  <c:v>70.39</c:v>
                </c:pt>
                <c:pt idx="5">
                  <c:v>79.85</c:v>
                </c:pt>
                <c:pt idx="6">
                  <c:v>108.66</c:v>
                </c:pt>
                <c:pt idx="7">
                  <c:v>110.82</c:v>
                </c:pt>
                <c:pt idx="8">
                  <c:v>186.62</c:v>
                </c:pt>
                <c:pt idx="9">
                  <c:v>189.0</c:v>
                </c:pt>
                <c:pt idx="10">
                  <c:v>210.76</c:v>
                </c:pt>
                <c:pt idx="11">
                  <c:v>214.57</c:v>
                </c:pt>
                <c:pt idx="12">
                  <c:v>235.3</c:v>
                </c:pt>
                <c:pt idx="13">
                  <c:v>257.4199999999996</c:v>
                </c:pt>
                <c:pt idx="14">
                  <c:v>280.2899999999996</c:v>
                </c:pt>
                <c:pt idx="15">
                  <c:v>280.2099999999995</c:v>
                </c:pt>
                <c:pt idx="16">
                  <c:v>322.12</c:v>
                </c:pt>
                <c:pt idx="17">
                  <c:v>342.81</c:v>
                </c:pt>
                <c:pt idx="18">
                  <c:v>395.4799999999996</c:v>
                </c:pt>
                <c:pt idx="19">
                  <c:v>586.26</c:v>
                </c:pt>
                <c:pt idx="24">
                  <c:v>720.9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6441496"/>
        <c:axId val="-2106443368"/>
      </c:scatterChart>
      <c:valAx>
        <c:axId val="-2106441496"/>
        <c:scaling>
          <c:orientation val="minMax"/>
          <c:max val="22.0"/>
          <c:min val="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 smtClean="0"/>
                  <a:t>ID des patients</a:t>
                </a:r>
                <a:endParaRPr lang="fr-FR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-2106443368"/>
        <c:crosses val="autoZero"/>
        <c:crossBetween val="midCat"/>
        <c:majorUnit val="1.0"/>
      </c:valAx>
      <c:valAx>
        <c:axId val="-2106443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 dirty="0" smtClean="0"/>
                  <a:t>TG</a:t>
                </a:r>
                <a:r>
                  <a:rPr lang="fr-FR" baseline="0" dirty="0" smtClean="0"/>
                  <a:t> (</a:t>
                </a:r>
                <a:r>
                  <a:rPr lang="fr-FR" baseline="0" dirty="0" err="1" smtClean="0"/>
                  <a:t>nmol</a:t>
                </a:r>
                <a:r>
                  <a:rPr lang="fr-FR" baseline="0" dirty="0" smtClean="0"/>
                  <a:t>/mg)</a:t>
                </a:r>
                <a:endParaRPr lang="fr-FR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6441496"/>
        <c:crosses val="autoZero"/>
        <c:crossBetween val="midCat"/>
        <c:majorUnit val="100.0"/>
      </c:valAx>
      <c:spPr>
        <a:solidFill>
          <a:srgbClr val="FFFFFF"/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830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378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 Neue Bold Condense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 Neue Bold Condensed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 Neue Bold Condensed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 Neue Bold Condensed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 Neue Bold Condensed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://en.wikipedia.org/wiki/Philadelphia_chromosome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Relationship Id="rId3" Type="http://schemas.openxmlformats.org/officeDocument/2006/relationships/hyperlink" Target="http://en.wikipedia.org/wiki/Philadelphia_chromosome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A68BD7F2-FB9B-DA44-821E-CC9ACE001BD8}" type="slidenum">
              <a:rPr lang="fr-FR"/>
              <a:pPr/>
              <a:t>8</a:t>
            </a:fld>
            <a:endParaRPr lang="fr-FR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IR </a:t>
            </a:r>
            <a:r>
              <a:rPr lang="fr-FR" dirty="0" err="1" smtClean="0"/>
              <a:t>spectrum</a:t>
            </a:r>
            <a:endParaRPr lang="fr-FR" dirty="0" smtClean="0"/>
          </a:p>
          <a:p>
            <a:r>
              <a:rPr lang="fr-FR" dirty="0" smtClean="0"/>
              <a:t>Tissue </a:t>
            </a:r>
            <a:r>
              <a:rPr lang="fr-FR" dirty="0" err="1" smtClean="0"/>
              <a:t>heterogeneity</a:t>
            </a:r>
            <a:r>
              <a:rPr lang="fr-FR" dirty="0" smtClean="0"/>
              <a:t> =&gt; spatial </a:t>
            </a:r>
            <a:r>
              <a:rPr lang="fr-FR" dirty="0" err="1" smtClean="0"/>
              <a:t>resolution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7ème COLLOQUE  UTILISATEURS  SOLEIL, SATELLITE WORKSHOP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504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Chronic</a:t>
            </a:r>
            <a:r>
              <a:rPr lang="fr-FR" dirty="0" smtClean="0"/>
              <a:t> </a:t>
            </a:r>
            <a:r>
              <a:rPr lang="fr-FR" dirty="0" err="1" smtClean="0"/>
              <a:t>Myeloid</a:t>
            </a:r>
            <a:r>
              <a:rPr lang="fr-FR" dirty="0" smtClean="0"/>
              <a:t> </a:t>
            </a:r>
            <a:r>
              <a:rPr lang="fr-FR" dirty="0" err="1" smtClean="0"/>
              <a:t>Leukemia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cancer of white </a:t>
            </a:r>
            <a:r>
              <a:rPr lang="fr-FR" dirty="0" err="1" smtClean="0"/>
              <a:t>blood</a:t>
            </a:r>
            <a:r>
              <a:rPr lang="fr-FR" dirty="0" smtClean="0"/>
              <a:t> </a:t>
            </a:r>
            <a:r>
              <a:rPr lang="fr-FR" dirty="0" err="1" smtClean="0"/>
              <a:t>cells</a:t>
            </a:r>
            <a:r>
              <a:rPr lang="fr-FR" dirty="0" smtClean="0"/>
              <a:t>. This has been </a:t>
            </a:r>
            <a:r>
              <a:rPr lang="fr-FR" dirty="0" err="1" smtClean="0"/>
              <a:t>identified</a:t>
            </a:r>
            <a:r>
              <a:rPr lang="fr-FR" dirty="0" smtClean="0"/>
              <a:t> as a translocation of a </a:t>
            </a:r>
            <a:r>
              <a:rPr lang="fr-FR" dirty="0" err="1" smtClean="0"/>
              <a:t>piece</a:t>
            </a:r>
            <a:r>
              <a:rPr lang="fr-FR" dirty="0" smtClean="0"/>
              <a:t> of chromosome 22 on chromosome 9. </a:t>
            </a:r>
            <a:r>
              <a:rPr lang="fr-FR" dirty="0" err="1" smtClean="0"/>
              <a:t>It’s</a:t>
            </a:r>
            <a:r>
              <a:rPr lang="fr-FR" dirty="0" smtClean="0"/>
              <a:t> </a:t>
            </a:r>
            <a:r>
              <a:rPr lang="fr-FR" dirty="0" err="1" smtClean="0"/>
              <a:t>namled</a:t>
            </a:r>
            <a:r>
              <a:rPr lang="fr-FR" dirty="0" smtClean="0"/>
              <a:t> </a:t>
            </a:r>
            <a:r>
              <a:rPr lang="fr-FR" dirty="0" err="1" smtClean="0"/>
              <a:t>bc</a:t>
            </a:r>
            <a:r>
              <a:rPr lang="fr-FR" dirty="0" smtClean="0"/>
              <a:t> </a:t>
            </a:r>
            <a:r>
              <a:rPr lang="fr-FR" dirty="0" err="1" smtClean="0"/>
              <a:t>robilson</a:t>
            </a:r>
            <a:r>
              <a:rPr lang="fr-FR" dirty="0" smtClean="0"/>
              <a:t> fusion. </a:t>
            </a:r>
            <a:r>
              <a:rPr lang="en-US" sz="1200" kern="120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It is associated with </a:t>
            </a:r>
            <a:r>
              <a:rPr lang="en-US" sz="1200" kern="120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  <a:hlinkClick r:id="rId3"/>
              </a:rPr>
              <a:t>Philadelphia chromosome.</a:t>
            </a:r>
            <a:r>
              <a:rPr lang="en-US" sz="1200" kern="120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. It’s a </a:t>
            </a:r>
            <a:r>
              <a:rPr lang="en-US" sz="1200" kern="1200" dirty="0" err="1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tyrosqine</a:t>
            </a:r>
            <a:r>
              <a:rPr lang="en-US" sz="1200" kern="120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 kinase that activates a cascade of </a:t>
            </a:r>
            <a:r>
              <a:rPr lang="en-US" sz="1200" kern="1200" dirty="0" err="1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protiens</a:t>
            </a:r>
            <a:r>
              <a:rPr lang="en-US" sz="1200" kern="120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 with unregulated </a:t>
            </a:r>
            <a:r>
              <a:rPr lang="en-US" sz="1200" kern="1200" dirty="0" err="1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phophorylations</a:t>
            </a:r>
            <a:r>
              <a:rPr lang="en-US" sz="1200" kern="120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. The </a:t>
            </a:r>
            <a:r>
              <a:rPr lang="en-US" sz="1200" kern="1200" dirty="0" err="1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diseas</a:t>
            </a:r>
            <a:r>
              <a:rPr lang="en-US" sz="1200" kern="1200" baseline="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eevolves</a:t>
            </a:r>
            <a:r>
              <a:rPr lang="en-US" sz="1200" kern="1200" baseline="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 in various steps from little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symptols</a:t>
            </a:r>
            <a:r>
              <a:rPr lang="en-US" sz="1200" kern="1200" baseline="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ＭＳ Ｐゴシック" charset="0"/>
              </a:rPr>
              <a:t> to blast crisis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T315I MUTATION RENDERS LEUKEMIC CELLS RESISTANT TO GLEEVEC</a:t>
            </a:r>
          </a:p>
          <a:p>
            <a:r>
              <a:rPr lang="fr-FR" dirty="0" smtClean="0"/>
              <a:t>T315I CELLS BECOME SELECTIVELY ADVANTAGED UPON TREATMENT</a:t>
            </a:r>
          </a:p>
          <a:p>
            <a:pPr lvl="1"/>
            <a:r>
              <a:rPr lang="fr-FR" dirty="0" smtClean="0"/>
              <a:t>T315I  SUBCLONES ARE PRESENT IN SOME PATIENTS</a:t>
            </a:r>
          </a:p>
          <a:p>
            <a:r>
              <a:rPr lang="fr-FR" dirty="0" smtClean="0"/>
              <a:t>IT IS NECESSARY TO STOP TREATMENT IF T315I IS PRESENT</a:t>
            </a:r>
          </a:p>
          <a:p>
            <a:r>
              <a:rPr lang="fr-F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CAN WE DETECT THE T315I MUTATION? CAN WE DETECT THE T315I SUBCLONE AMONG A WT POPULATION?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7ème COLLOQUE  UTILISATEURS  SOLEIL, SATELLITE WORKSHOP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084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 The treatment is known and has been considered</a:t>
            </a:r>
            <a:r>
              <a:rPr lang="en-US" baseline="0" dirty="0" smtClean="0"/>
              <a:t> as revolutionary. It is issued from the study of the protein structure and the findings of the active site</a:t>
            </a:r>
          </a:p>
          <a:p>
            <a:pPr lvl="1"/>
            <a:r>
              <a:rPr lang="en-US" baseline="0" dirty="0" smtClean="0"/>
              <a:t>However, unfortunately, resistance appears which is identified by a T315I  mutation </a:t>
            </a:r>
            <a:r>
              <a:rPr lang="en-US" sz="1200" b="0" kern="120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+mn-cs"/>
              </a:rPr>
              <a:t>at residue 315 (</a:t>
            </a:r>
            <a:r>
              <a:rPr lang="en-US" sz="1200" b="1" kern="120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+mn-cs"/>
              </a:rPr>
              <a:t>T315I</a:t>
            </a:r>
            <a:r>
              <a:rPr lang="en-US" sz="1200" b="0" kern="1200" dirty="0" smtClean="0">
                <a:solidFill>
                  <a:schemeClr val="tx1"/>
                </a:solidFill>
                <a:latin typeface="Helvetica Neue Bold Condensed" charset="0"/>
                <a:ea typeface="ＭＳ Ｐゴシック" charset="0"/>
                <a:cs typeface="+mn-cs"/>
              </a:rPr>
              <a:t>) .</a:t>
            </a:r>
          </a:p>
          <a:p>
            <a:pPr lvl="1"/>
            <a:r>
              <a:rPr lang="en-US" dirty="0" smtClean="0"/>
              <a:t>T315I doesn’t seem to have enhanced TK activity (conflicting </a:t>
            </a:r>
            <a:r>
              <a:rPr lang="en-US" dirty="0" err="1" smtClean="0"/>
              <a:t>litterature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T315I cells don’t have a competitive advantage versus native </a:t>
            </a:r>
            <a:r>
              <a:rPr lang="en-US" dirty="0" err="1" smtClean="0"/>
              <a:t>bcr-abl</a:t>
            </a:r>
            <a:r>
              <a:rPr lang="en-US" dirty="0" smtClean="0"/>
              <a:t> cells unless treated by </a:t>
            </a:r>
            <a:r>
              <a:rPr lang="en-US" dirty="0" err="1" smtClean="0"/>
              <a:t>imatinib</a:t>
            </a:r>
            <a:endParaRPr lang="en-US" dirty="0" smtClean="0"/>
          </a:p>
          <a:p>
            <a:endParaRPr lang="fr-FR" dirty="0" smtClean="0"/>
          </a:p>
          <a:p>
            <a:r>
              <a:rPr lang="fr-FR" dirty="0" err="1" smtClean="0"/>
              <a:t>Chronic</a:t>
            </a:r>
            <a:r>
              <a:rPr lang="fr-FR" dirty="0" smtClean="0"/>
              <a:t> </a:t>
            </a:r>
            <a:r>
              <a:rPr lang="fr-FR" dirty="0" err="1" smtClean="0"/>
              <a:t>Myeloid</a:t>
            </a:r>
            <a:r>
              <a:rPr lang="fr-FR" dirty="0" smtClean="0"/>
              <a:t> </a:t>
            </a:r>
            <a:r>
              <a:rPr lang="fr-FR" dirty="0" err="1" smtClean="0"/>
              <a:t>Leukemia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cancer of white </a:t>
            </a:r>
            <a:r>
              <a:rPr lang="fr-FR" dirty="0" err="1" smtClean="0"/>
              <a:t>blood</a:t>
            </a:r>
            <a:r>
              <a:rPr lang="fr-FR" dirty="0" smtClean="0"/>
              <a:t> </a:t>
            </a:r>
            <a:r>
              <a:rPr lang="fr-FR" dirty="0" err="1" smtClean="0"/>
              <a:t>cells</a:t>
            </a:r>
            <a:r>
              <a:rPr lang="fr-FR" dirty="0" smtClean="0"/>
              <a:t>. This has been </a:t>
            </a:r>
            <a:r>
              <a:rPr lang="fr-FR" dirty="0" err="1" smtClean="0"/>
              <a:t>identified</a:t>
            </a:r>
            <a:r>
              <a:rPr lang="fr-FR" dirty="0" smtClean="0"/>
              <a:t> as a translocation of a </a:t>
            </a:r>
            <a:r>
              <a:rPr lang="fr-FR" dirty="0" err="1" smtClean="0"/>
              <a:t>piece</a:t>
            </a:r>
            <a:r>
              <a:rPr lang="fr-FR" dirty="0" smtClean="0"/>
              <a:t> of chromosome 22 on chromosome 9. </a:t>
            </a:r>
            <a:r>
              <a:rPr lang="fr-FR" dirty="0" err="1" smtClean="0"/>
              <a:t>It’s</a:t>
            </a:r>
            <a:r>
              <a:rPr lang="fr-FR" dirty="0" smtClean="0"/>
              <a:t> </a:t>
            </a:r>
            <a:r>
              <a:rPr lang="fr-FR" dirty="0" err="1" smtClean="0"/>
              <a:t>namled</a:t>
            </a:r>
            <a:r>
              <a:rPr lang="fr-FR" dirty="0" smtClean="0"/>
              <a:t> </a:t>
            </a:r>
            <a:r>
              <a:rPr lang="fr-FR" dirty="0" err="1" smtClean="0"/>
              <a:t>bc</a:t>
            </a:r>
            <a:r>
              <a:rPr lang="fr-FR" dirty="0" smtClean="0"/>
              <a:t> </a:t>
            </a:r>
            <a:r>
              <a:rPr lang="fr-FR" dirty="0" err="1" smtClean="0"/>
              <a:t>robilson</a:t>
            </a:r>
            <a:r>
              <a:rPr lang="fr-FR" dirty="0" smtClean="0"/>
              <a:t> fusion.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associated with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Philadelphia chromosome.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It’s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tyrosqine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kinase that activates a cascade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protiens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unregulated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phophorylations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diseas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evolves in various steps from little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symptols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blast crisis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D347AEF-CA66-6549-B013-A73BFD913F1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945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T315I MUTATION RENDERS LEUKEMIC CELLS RESISTANT TO GLEEVEC</a:t>
            </a:r>
          </a:p>
          <a:p>
            <a:r>
              <a:rPr lang="fr-FR" dirty="0" smtClean="0"/>
              <a:t>T315I CELLS BECOME SELECTIVELY ADVANTAGED UPON TREATMENT</a:t>
            </a:r>
          </a:p>
          <a:p>
            <a:pPr lvl="1"/>
            <a:r>
              <a:rPr lang="fr-FR" dirty="0" smtClean="0"/>
              <a:t>T315I  SUBCLONES ARE PRESENT IN SOME PATIENTS</a:t>
            </a:r>
          </a:p>
          <a:p>
            <a:r>
              <a:rPr lang="fr-FR" dirty="0" smtClean="0"/>
              <a:t>IT IS NECESSARY TO STOP TREATMENT IF T315I IS PRESENT</a:t>
            </a:r>
          </a:p>
          <a:p>
            <a:r>
              <a:rPr lang="fr-F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CAN WE DETECT THE T315I MUTATION? CAN WE DETECT THE T315I SUBCLONE AMONG A WT POPULATION?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7ème COLLOQUE  UTILISATEURS  SOLEIL, SATELLITE WORKSHOP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084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D347AEF-CA66-6549-B013-A73BFD913F1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356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D347AEF-CA66-6549-B013-A73BFD913F1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494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What do we need? Cell by cell analysis, fast for cell sorting possibility.</a:t>
            </a:r>
            <a:r>
              <a:rPr lang="en-GB" baseline="0" noProof="0" dirty="0" smtClean="0"/>
              <a:t> Would need this tool close to operating room or in hospital. What is requested? Three spectral domain can be targeted: sugar, phosphate and amide I at 10,8 and 6 microns respectively with fast </a:t>
            </a:r>
            <a:r>
              <a:rPr lang="en-GB" baseline="0" noProof="0" dirty="0" err="1" smtClean="0"/>
              <a:t>tunability</a:t>
            </a:r>
            <a:r>
              <a:rPr lang="en-GB" baseline="0" noProof="0" dirty="0" smtClean="0"/>
              <a:t> and quite narrow spectral </a:t>
            </a:r>
            <a:r>
              <a:rPr lang="en-GB" baseline="0" noProof="0" dirty="0" err="1" smtClean="0"/>
              <a:t>tunability</a:t>
            </a:r>
            <a:r>
              <a:rPr lang="en-GB" baseline="0" noProof="0" dirty="0" smtClean="0"/>
              <a:t>. Issue remains: are laser </a:t>
            </a:r>
            <a:r>
              <a:rPr lang="en-GB" baseline="0" noProof="0" dirty="0" err="1" smtClean="0"/>
              <a:t>sufficently</a:t>
            </a:r>
            <a:r>
              <a:rPr lang="en-GB" baseline="0" noProof="0" dirty="0" smtClean="0"/>
              <a:t> stable to record high quality spectra? Cells damage? At present, I believe that stability is improving, there are various announcements of progress along that line, it is essential. 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D347AEF-CA66-6549-B013-A73BFD913F1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435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D347AEF-CA66-6549-B013-A73BFD913F1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435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An another </a:t>
            </a:r>
            <a:r>
              <a:rPr lang="en-GB" noProof="0" dirty="0" err="1" smtClean="0"/>
              <a:t>exemple</a:t>
            </a:r>
            <a:r>
              <a:rPr lang="en-GB" baseline="0" noProof="0" dirty="0" smtClean="0"/>
              <a:t> on going at SMIS: identification of the status of stem cells </a:t>
            </a:r>
            <a:r>
              <a:rPr lang="en-GB" baseline="0" noProof="0" dirty="0" err="1" smtClean="0"/>
              <a:t>stemness</a:t>
            </a:r>
            <a:r>
              <a:rPr lang="en-GB" baseline="0" noProof="0" dirty="0" smtClean="0"/>
              <a:t> and </a:t>
            </a:r>
            <a:r>
              <a:rPr lang="en-GB" baseline="0" noProof="0" dirty="0" err="1" smtClean="0"/>
              <a:t>reprogrammation</a:t>
            </a:r>
            <a:r>
              <a:rPr lang="en-GB" baseline="0" noProof="0" dirty="0" smtClean="0"/>
              <a:t>.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D347AEF-CA66-6549-B013-A73BFD913F1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990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D347AEF-CA66-6549-B013-A73BFD913F1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990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ABA70085-E728-7644-9D5E-74DAC8094C8F}" type="slidenum">
              <a:rPr lang="fr-FR"/>
              <a:pPr/>
              <a:t>9</a:t>
            </a:fld>
            <a:endParaRPr lang="fr-FR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SEEMS POSSIBLE TO IDENTIFY A SMALL NUMBER OF STEM CELL LINES BY THEIR SPECTRAL SIGNATURE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7ème COLLOQUE  UTILISATEURS  SOLEIL, SATELLITE WORKSHOP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982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SEEMS POSSIBLE TO IDENTIFY A SMALL NUMBER OF STEM CELL LINES BY THEIR SPECTRAL SIGNATURE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7ème COLLOQUE  UTILISATEURS  SOLEIL, SATELLITE WORKSHOP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982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81E21AF-84F8-7549-B76C-CBE9805BEF20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CPT = CAMPTHOTECIN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A360946-D851-4FA3-AD85-32B910E5789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131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81E21AF-84F8-7549-B76C-CBE9805BEF20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81E21AF-84F8-7549-B76C-CBE9805BEF20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822892B-2DEE-0947-BF29-BAF8A819D17C}" type="slidenum">
              <a:rPr lang="en-US" sz="1200">
                <a:latin typeface="Times" charset="0"/>
              </a:rPr>
              <a:pPr/>
              <a:t>41</a:t>
            </a:fld>
            <a:endParaRPr lang="en-US" sz="1200">
              <a:latin typeface="Times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DE">
                <a:ea typeface="ＭＳ Ｐゴシック" charset="0"/>
                <a:cs typeface="ＭＳ Ｐゴシック" charset="0"/>
              </a:rPr>
              <a:t>ir windows: AR coated KRS-5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AB3C290-D2D3-8243-883D-102B1CEC6BBA}" type="slidenum">
              <a:rPr lang="en-US" sz="1200">
                <a:latin typeface="Times" charset="0"/>
              </a:rPr>
              <a:pPr/>
              <a:t>42</a:t>
            </a:fld>
            <a:endParaRPr lang="en-US" sz="1200">
              <a:latin typeface="Times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7340E70-7824-AE48-AF0E-BBEA14E2843D}" type="slidenum">
              <a:rPr lang="en-US" sz="1200">
                <a:latin typeface="Times" charset="0"/>
              </a:rPr>
              <a:pPr/>
              <a:t>43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DED6201-F64C-0E4A-A470-FEEB127B301D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30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7FF5CD83-0B94-CF4C-9EA1-6197E86851B2}" type="slidenum">
              <a:rPr lang="fr-FR"/>
              <a:pPr/>
              <a:t>10</a:t>
            </a:fld>
            <a:endParaRPr lang="fr-FR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95B7083A-1018-444F-885C-749DA3B3A8AC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81E21AF-84F8-7549-B76C-CBE9805BEF20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81E21AF-84F8-7549-B76C-CBE9805BEF20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95E82A4F-1B70-1D45-A379-E1C58A2CCDAC}" type="slidenum">
              <a:rPr lang="fr-FR"/>
              <a:pPr/>
              <a:t>11</a:t>
            </a:fld>
            <a:endParaRPr lang="fr-FR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B8979D02-54F4-B94F-A205-ECF8C1C3B35B}" type="slidenum">
              <a:rPr lang="fr-FR"/>
              <a:pPr/>
              <a:t>12</a:t>
            </a:fld>
            <a:endParaRPr lang="fr-FR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1038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2989262"/>
          </a:xfrm>
        </p:spPr>
        <p:txBody>
          <a:bodyPr/>
          <a:lstStyle/>
          <a:p>
            <a:pPr marL="114300" indent="-114300">
              <a:lnSpc>
                <a:spcPct val="80000"/>
              </a:lnSpc>
            </a:pPr>
            <a:r>
              <a:rPr lang="en-US" b="1" dirty="0"/>
              <a:t>Notes:</a:t>
            </a:r>
          </a:p>
          <a:p>
            <a:pPr marL="114300" indent="-114300">
              <a:lnSpc>
                <a:spcPct val="80000"/>
              </a:lnSpc>
              <a:buFontTx/>
              <a:buChar char="•"/>
            </a:pPr>
            <a:r>
              <a:rPr lang="en-US" dirty="0"/>
              <a:t>Photodynamic therapy uses a standard endoscopic technique to deliver a </a:t>
            </a:r>
            <a:r>
              <a:rPr lang="en-US" dirty="0" err="1"/>
              <a:t>nonthermal</a:t>
            </a:r>
            <a:r>
              <a:rPr lang="en-US" dirty="0"/>
              <a:t> laser light to activate an IV-administered photosensitizing drug</a:t>
            </a:r>
            <a:r>
              <a:rPr lang="en-US" baseline="30000" dirty="0"/>
              <a:t>1</a:t>
            </a:r>
          </a:p>
          <a:p>
            <a:pPr marL="114300" indent="-114300">
              <a:lnSpc>
                <a:spcPct val="80000"/>
              </a:lnSpc>
              <a:buFontTx/>
              <a:buChar char="•"/>
            </a:pPr>
            <a:r>
              <a:rPr lang="en-US" dirty="0"/>
              <a:t>The components of photodynamic therapy include: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lang="en-US" dirty="0"/>
              <a:t> a photosensitizing chemical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lang="en-US" dirty="0"/>
              <a:t> </a:t>
            </a:r>
            <a:r>
              <a:rPr lang="en-US" dirty="0" err="1"/>
              <a:t>nonthermal</a:t>
            </a:r>
            <a:r>
              <a:rPr lang="en-US" dirty="0"/>
              <a:t> laser light</a:t>
            </a:r>
            <a:r>
              <a:rPr lang="en-US" baseline="30000" dirty="0"/>
              <a:t>1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lang="en-US" dirty="0"/>
              <a:t> resident molecular oxygen (personal communication, TS </a:t>
            </a:r>
            <a:r>
              <a:rPr lang="en-US" dirty="0" err="1"/>
              <a:t>Mang</a:t>
            </a:r>
            <a:r>
              <a:rPr lang="en-US" dirty="0"/>
              <a:t>, PhD)</a:t>
            </a:r>
          </a:p>
          <a:p>
            <a:pPr marL="114300" indent="-114300">
              <a:lnSpc>
                <a:spcPct val="80000"/>
              </a:lnSpc>
              <a:buFontTx/>
              <a:buChar char="•"/>
            </a:pPr>
            <a:r>
              <a:rPr lang="en-US" dirty="0"/>
              <a:t>Photodynamic therapy entails: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lang="en-US" dirty="0"/>
              <a:t> administering a photosensitive agent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lang="en-US" dirty="0"/>
              <a:t> allowing time for selective retention in the tumor and clearance from a variety of 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   other tissues</a:t>
            </a:r>
            <a:r>
              <a:rPr lang="en-US" baseline="30000" dirty="0"/>
              <a:t>1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lang="en-US" dirty="0"/>
              <a:t> exposing tumor to </a:t>
            </a:r>
            <a:r>
              <a:rPr lang="en-US" dirty="0" err="1"/>
              <a:t>nonthermal</a:t>
            </a:r>
            <a:r>
              <a:rPr lang="en-US" dirty="0"/>
              <a:t> laser light (personal communication, TS </a:t>
            </a:r>
            <a:r>
              <a:rPr lang="en-US" dirty="0" err="1"/>
              <a:t>Mang</a:t>
            </a:r>
            <a:r>
              <a:rPr lang="en-US" dirty="0"/>
              <a:t>, PhD)</a:t>
            </a:r>
          </a:p>
          <a:p>
            <a:pPr marL="114300" indent="-114300">
              <a:lnSpc>
                <a:spcPct val="80000"/>
              </a:lnSpc>
            </a:pPr>
            <a:endParaRPr lang="en-US" dirty="0"/>
          </a:p>
          <a:p>
            <a:pPr marL="114300" indent="-114300">
              <a:lnSpc>
                <a:spcPct val="80000"/>
              </a:lnSpc>
            </a:pPr>
            <a:endParaRPr lang="en-US" sz="1600" dirty="0"/>
          </a:p>
          <a:p>
            <a:pPr marL="114300" indent="-114300">
              <a:lnSpc>
                <a:spcPct val="80000"/>
              </a:lnSpc>
            </a:pPr>
            <a:endParaRPr lang="en-US" sz="1600" dirty="0"/>
          </a:p>
          <a:p>
            <a:pPr marL="114300" indent="-114300">
              <a:lnSpc>
                <a:spcPct val="80000"/>
              </a:lnSpc>
            </a:pPr>
            <a:endParaRPr lang="en-US" sz="1600" dirty="0"/>
          </a:p>
          <a:p>
            <a:pPr marL="114300" indent="-114300">
              <a:lnSpc>
                <a:spcPct val="80000"/>
              </a:lnSpc>
            </a:pPr>
            <a:r>
              <a:rPr lang="en-US" sz="900" dirty="0"/>
              <a:t>1. PHOTOFRIN</a:t>
            </a:r>
            <a:r>
              <a:rPr lang="en-US" sz="900" baseline="30000" dirty="0"/>
              <a:t>®</a:t>
            </a:r>
            <a:r>
              <a:rPr lang="en-US" sz="900" dirty="0"/>
              <a:t> Advisory Board Meeting, March 18, 1997. Transcript on file, </a:t>
            </a:r>
            <a:r>
              <a:rPr lang="en-US" sz="900" dirty="0" err="1"/>
              <a:t>Axcan</a:t>
            </a:r>
            <a:r>
              <a:rPr lang="en-US" sz="900" dirty="0"/>
              <a:t> </a:t>
            </a:r>
            <a:r>
              <a:rPr lang="en-US" sz="900" dirty="0" err="1"/>
              <a:t>Pharma</a:t>
            </a:r>
            <a:r>
              <a:rPr lang="en-US" sz="900" baseline="30000" dirty="0" err="1"/>
              <a:t>TM</a:t>
            </a:r>
            <a:r>
              <a:rPr lang="en-US" sz="900" dirty="0"/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A6AFA80F-D7B6-F244-8F48-014161C0FA62}" type="slidenum">
              <a:rPr lang="fr-FR"/>
              <a:pPr/>
              <a:t>13</a:t>
            </a:fld>
            <a:endParaRPr lang="fr-FR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A91DC56-7A58-EE43-A1DE-D49D494BDDB0}" type="slidenum">
              <a:rPr lang="fr-FR"/>
              <a:pPr/>
              <a:t>14</a:t>
            </a:fld>
            <a:endParaRPr lang="fr-FR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13D261E6-A27B-DE4B-BAB9-9634EFDCC532}" type="slidenum">
              <a:rPr lang="fr-FR"/>
              <a:pPr/>
              <a:t>15</a:t>
            </a:fld>
            <a:endParaRPr lang="fr-FR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 IS A PARADIGM OF MODERN</a:t>
            </a:r>
            <a:r>
              <a:rPr lang="fr-FR" baseline="0" dirty="0" smtClean="0"/>
              <a:t> MEDICINE THAT DISEASES ARE CAUSED BY UNDERLYING MODIFICATIONS OF THE CELLS AND TISSUES</a:t>
            </a:r>
            <a:r>
              <a:rPr lang="fr-FR" dirty="0" smtClean="0"/>
              <a:t> CHEMISTRY OR </a:t>
            </a:r>
            <a:r>
              <a:rPr lang="fr-FR" baseline="0" dirty="0" smtClean="0"/>
              <a:t>CHEMICAL COMPOSITION. FOR CASES WHERE DIAGNOSTIC IS A PROBLEM, FINDING THE CHEMICAL COMPOSITION MAY HELP IN DIAGNOSIS BUT ALSO IN PROGNOSIS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7ème COLLOQUE  UTILISATEURS  SOLEIL, SATELLITE WORKSHOP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82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4766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1900" y="266700"/>
            <a:ext cx="10541000" cy="11938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31900" y="2070100"/>
            <a:ext cx="10541000" cy="1612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083286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254098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55605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77697041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8300" y="9017000"/>
            <a:ext cx="5346700" cy="43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67400" y="9017000"/>
            <a:ext cx="5346700" cy="43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166468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178764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735731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908299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56159276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 Bold Condensed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65805706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11677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37650" y="266700"/>
            <a:ext cx="2635250" cy="34163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31900" y="266700"/>
            <a:ext cx="7753350" cy="3416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056048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502650" y="8369300"/>
            <a:ext cx="2711450" cy="10795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68300" y="8369300"/>
            <a:ext cx="7981950" cy="10795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889561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764930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426813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94805864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22400" y="8115300"/>
            <a:ext cx="5346700" cy="74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21500" y="8115300"/>
            <a:ext cx="5346700" cy="74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021098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848775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47633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089922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27945641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 Bold Condensed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5992340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304202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297253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556750" y="7099300"/>
            <a:ext cx="2711450" cy="176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22400" y="7099300"/>
            <a:ext cx="7981950" cy="176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139059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986563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541869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99794756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22400" y="8115300"/>
            <a:ext cx="5346700" cy="74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21500" y="8115300"/>
            <a:ext cx="5346700" cy="74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111873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811869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973598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037157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280046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869226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 Bold Condensed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0138637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95760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556750" y="7099300"/>
            <a:ext cx="2711450" cy="176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22400" y="7099300"/>
            <a:ext cx="7981950" cy="176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489243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465715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940229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26867227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8300" y="9017000"/>
            <a:ext cx="5346700" cy="43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67400" y="9017000"/>
            <a:ext cx="5346700" cy="43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235326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62711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293075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34353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7018127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8118811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 Bold Condensed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65071403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614518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502650" y="8369300"/>
            <a:ext cx="2711450" cy="10795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68300" y="8369300"/>
            <a:ext cx="7981950" cy="10795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249731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038388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656186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32937221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1400" y="1473200"/>
            <a:ext cx="5384800" cy="680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1473200"/>
            <a:ext cx="5384800" cy="680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930855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26318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224364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01727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379078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29117044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58820500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844985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788987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7889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747793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862750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6689480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82024431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1400" y="4876800"/>
            <a:ext cx="2590800" cy="285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4600" y="4876800"/>
            <a:ext cx="2590800" cy="285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038479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32680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068667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525542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286114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59430081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 Bold Condensed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11257638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67901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041900" y="2019300"/>
            <a:ext cx="1333500" cy="57150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1400" y="2019300"/>
            <a:ext cx="3848100" cy="5715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745508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095749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976768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94964454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1400" y="2768600"/>
            <a:ext cx="2590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4600" y="2768600"/>
            <a:ext cx="2590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234237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691257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692720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477134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342006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3607701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07291650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982013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32900" y="254000"/>
            <a:ext cx="2730500" cy="82296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1400" y="254000"/>
            <a:ext cx="8039100" cy="8229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88490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955956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552068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4157141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81217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629400" y="2768600"/>
            <a:ext cx="2590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372600" y="2768600"/>
            <a:ext cx="2590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397017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836224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418922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80616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96779425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4340602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052756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32900" y="254000"/>
            <a:ext cx="2730500" cy="82296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1400" y="254000"/>
            <a:ext cx="8039100" cy="8229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226210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645715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99035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48962709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02512578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1400" y="2768600"/>
            <a:ext cx="2590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4600" y="2768600"/>
            <a:ext cx="2590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057120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126901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067970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62833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15021836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3150873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63778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32900" y="254000"/>
            <a:ext cx="2730500" cy="82296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1400" y="254000"/>
            <a:ext cx="8039100" cy="8229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149963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30284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48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02508357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800530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10600350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1400" y="2768600"/>
            <a:ext cx="5384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384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87393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194304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759303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265951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91071847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73893284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443568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32900" y="254000"/>
            <a:ext cx="2730500" cy="82296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1400" y="254000"/>
            <a:ext cx="8039100" cy="8229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164884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67744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0435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12633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413737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6420254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064421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366053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25338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88921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87608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75801854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251461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448540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276908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448879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95109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24350177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42686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677499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95267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1900" y="266700"/>
            <a:ext cx="10541000" cy="11938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31900" y="2070100"/>
            <a:ext cx="5194300" cy="16129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070100"/>
            <a:ext cx="5194300" cy="16129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842664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15012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55737122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126217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135097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994945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515519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039000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02456992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1400" y="2768600"/>
            <a:ext cx="5384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384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130560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94769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321003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523604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273113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06585239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13998870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811799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32900" y="254000"/>
            <a:ext cx="2730500" cy="82296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1400" y="254000"/>
            <a:ext cx="8039100" cy="8229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865994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881172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325317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61989839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40397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1900" y="266700"/>
            <a:ext cx="10541000" cy="11938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497650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214388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967203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894897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58142286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 Bold Condensed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54722871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547481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306722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534075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103241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4328142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492111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8300" y="9017000"/>
            <a:ext cx="5346700" cy="43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67400" y="9017000"/>
            <a:ext cx="5346700" cy="43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236787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397618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624277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068324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24692081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 Bold Condensed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12000847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840974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502650" y="8369300"/>
            <a:ext cx="2711450" cy="10795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68300" y="8369300"/>
            <a:ext cx="7981950" cy="10795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424519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118967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23776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06123156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72354239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8300" y="9017000"/>
            <a:ext cx="5346700" cy="43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67400" y="9017000"/>
            <a:ext cx="5346700" cy="43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622486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803156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763703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276177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42274712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 Bold Condensed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5940120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705750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502650" y="8369300"/>
            <a:ext cx="2711450" cy="10795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68300" y="8369300"/>
            <a:ext cx="7981950" cy="10795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967480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71308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 Bold Condensed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51620490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818244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77781336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8300" y="9017000"/>
            <a:ext cx="5346700" cy="43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67400" y="9017000"/>
            <a:ext cx="5346700" cy="43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78027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440677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234370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548002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36419383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Helvetica Neue Bold Condensed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00308919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098064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502650" y="8369300"/>
            <a:ext cx="2711450" cy="10795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68300" y="8369300"/>
            <a:ext cx="7981950" cy="10795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32416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alpha val="73000"/>
              </a:schemeClr>
            </a:gs>
            <a:gs pos="100000">
              <a:schemeClr val="accent5">
                <a:lumMod val="40000"/>
                <a:lumOff val="60000"/>
                <a:alpha val="78000"/>
              </a:schemeClr>
            </a:gs>
          </a:gsLst>
          <a:lin ang="4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1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" y="-1820"/>
            <a:ext cx="2014131" cy="990187"/>
          </a:xfrm>
          <a:prstGeom prst="rect">
            <a:avLst/>
          </a:prstGeom>
          <a:noFill/>
          <a:ln>
            <a:noFill/>
          </a:ln>
          <a:effectLst>
            <a:outerShdw blurRad="127000" dist="76199" dir="234000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2E2F30">
                    <a:alpha val="79999"/>
                  </a:srgb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/>
          </p:cNvSpPr>
          <p:nvPr userDrawn="1"/>
        </p:nvSpPr>
        <p:spPr bwMode="auto">
          <a:xfrm>
            <a:off x="-1588" y="9366250"/>
            <a:ext cx="130063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chin" charset="0"/>
                <a:ea typeface="ＭＳ Ｐゴシック" charset="0"/>
                <a:cs typeface="ＭＳ Ｐゴシック" charset="0"/>
                <a:sym typeface="Cochin" charset="0"/>
              </a:rPr>
              <a:t>   </a:t>
            </a:r>
            <a:r>
              <a:rPr lang="en-US" sz="18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chin" charset="0"/>
                <a:ea typeface="ＭＳ Ｐゴシック" charset="0"/>
                <a:cs typeface="ＭＳ Ｐゴシック" charset="0"/>
                <a:sym typeface="Cochin" charset="0"/>
              </a:rPr>
              <a:t>AfLS</a:t>
            </a:r>
            <a:r>
              <a:rPr lang="en-US" sz="1800" baseline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chin" charset="0"/>
                <a:ea typeface="ＭＳ Ｐゴシック" charset="0"/>
                <a:cs typeface="ＭＳ Ｐゴシック" charset="0"/>
                <a:sym typeface="Cochin" charset="0"/>
              </a:rPr>
              <a:t> 2015- ESRF- November 16-20                                                                                                                           </a:t>
            </a:r>
            <a:r>
              <a:rPr lang="en-US" sz="18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chin" charset="0"/>
                <a:ea typeface="ＭＳ Ｐゴシック" charset="0"/>
                <a:cs typeface="ＭＳ Ｐゴシック" charset="0"/>
                <a:sym typeface="Cochin" charset="0"/>
              </a:rPr>
              <a:t>P.Dumas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chin" charset="0"/>
                <a:ea typeface="ＭＳ Ｐゴシック" charset="0"/>
                <a:cs typeface="ＭＳ Ｐゴシック" charset="0"/>
                <a:sym typeface="Cochin" charset="0"/>
              </a:rPr>
              <a:t>                                              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chin" charset="0"/>
              <a:ea typeface="ＭＳ Ｐゴシック" charset="0"/>
              <a:cs typeface="ＭＳ Ｐゴシック" charset="0"/>
              <a:sym typeface="Cochin" charset="0"/>
            </a:endParaRPr>
          </a:p>
        </p:txBody>
      </p:sp>
      <p:pic>
        <p:nvPicPr>
          <p:cNvPr id="2" name="Image 1" descr="Capture d’écran 2015-11-15 à 09.41.41.pn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6" t="30625" r="38882" b="39717"/>
          <a:stretch/>
        </p:blipFill>
        <p:spPr>
          <a:xfrm>
            <a:off x="11777736" y="8599722"/>
            <a:ext cx="1227064" cy="11538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2531" name="Line 2"/>
          <p:cNvSpPr>
            <a:spLocks noChangeShapeType="1"/>
          </p:cNvSpPr>
          <p:nvPr/>
        </p:nvSpPr>
        <p:spPr bwMode="auto">
          <a:xfrm>
            <a:off x="277813" y="8356600"/>
            <a:ext cx="12458700" cy="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300" y="9017000"/>
            <a:ext cx="10845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8300" y="8369300"/>
            <a:ext cx="108458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8115300"/>
            <a:ext cx="108458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23555" name="Rectangle 2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277813" y="8915400"/>
            <a:ext cx="12458700" cy="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 flipH="1">
            <a:off x="5256213" y="8902700"/>
            <a:ext cx="0" cy="59690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>
            <a:off x="277813" y="7188200"/>
            <a:ext cx="12458700" cy="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7099300"/>
            <a:ext cx="108458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8115300"/>
            <a:ext cx="108458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24579" name="Rectangle 2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4580" name="Line 3"/>
          <p:cNvSpPr>
            <a:spLocks noChangeShapeType="1"/>
          </p:cNvSpPr>
          <p:nvPr/>
        </p:nvSpPr>
        <p:spPr bwMode="auto">
          <a:xfrm>
            <a:off x="277813" y="8915400"/>
            <a:ext cx="12458700" cy="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4581" name="Line 4"/>
          <p:cNvSpPr>
            <a:spLocks noChangeShapeType="1"/>
          </p:cNvSpPr>
          <p:nvPr/>
        </p:nvSpPr>
        <p:spPr bwMode="auto">
          <a:xfrm flipH="1">
            <a:off x="5256213" y="8902700"/>
            <a:ext cx="0" cy="59690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4582" name="Line 5"/>
          <p:cNvSpPr>
            <a:spLocks noChangeShapeType="1"/>
          </p:cNvSpPr>
          <p:nvPr/>
        </p:nvSpPr>
        <p:spPr bwMode="auto">
          <a:xfrm>
            <a:off x="277813" y="7188200"/>
            <a:ext cx="12458700" cy="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7099300"/>
            <a:ext cx="108458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>
            <a:off x="277813" y="8356600"/>
            <a:ext cx="12458700" cy="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300" y="9017000"/>
            <a:ext cx="10845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8300" y="8369300"/>
            <a:ext cx="108458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1400" y="1473200"/>
            <a:ext cx="109220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ransition xmlns:p14="http://schemas.microsoft.com/office/powerpoint/2010/main"/>
  <p:txStyles>
    <p:titleStyle>
      <a:lvl1pPr marL="407988" indent="-4079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407988" indent="-4079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407988" indent="-4079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407988" indent="-4079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407988" indent="-4079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8651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3223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7795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2367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31800" indent="-431800" algn="l" rtl="0" eaLnBrk="0" fontAlgn="base" hangingPunct="0">
        <a:spcBef>
          <a:spcPts val="48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825500" indent="-431800" algn="l" rtl="0" eaLnBrk="0" fontAlgn="base" hangingPunct="0">
        <a:spcBef>
          <a:spcPts val="48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270000" indent="-431800" algn="l" rtl="0" eaLnBrk="0" fontAlgn="base" hangingPunct="0">
        <a:spcBef>
          <a:spcPts val="48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1714500" indent="-431800" algn="l" rtl="0" eaLnBrk="0" fontAlgn="base" hangingPunct="0">
        <a:spcBef>
          <a:spcPts val="48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2159000" indent="-431800" algn="l" rtl="0" eaLnBrk="0" fontAlgn="base" hangingPunct="0">
        <a:spcBef>
          <a:spcPts val="48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2616200" indent="-431800" algn="l" rtl="0" fontAlgn="base">
        <a:spcBef>
          <a:spcPts val="48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3073400" indent="-431800" algn="l" rtl="0" fontAlgn="base">
        <a:spcBef>
          <a:spcPts val="48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3530600" indent="-431800" algn="l" rtl="0" fontAlgn="base">
        <a:spcBef>
          <a:spcPts val="48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3987800" indent="-431800" algn="l" rtl="0" fontAlgn="base">
        <a:spcBef>
          <a:spcPts val="48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1400" y="2019300"/>
            <a:ext cx="5334000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1400" y="4876800"/>
            <a:ext cx="5334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xmlns:p14="http://schemas.microsoft.com/office/powerpoint/2010/main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1400" y="254000"/>
            <a:ext cx="1092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1400" y="2768600"/>
            <a:ext cx="533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 xmlns:p14="http://schemas.microsoft.com/office/powerpoint/2010/main"/>
  <p:txStyles>
    <p:titleStyle>
      <a:lvl1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8143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2715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7287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1859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31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8255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2700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17145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21590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26162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30734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35306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39878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1400" y="254000"/>
            <a:ext cx="1092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29400" y="2768600"/>
            <a:ext cx="533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 xmlns:p14="http://schemas.microsoft.com/office/powerpoint/2010/main"/>
  <p:txStyles>
    <p:titleStyle>
      <a:lvl1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8143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2715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7287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1859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31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8255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2700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17145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21590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26162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30734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35306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39878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1400" y="254000"/>
            <a:ext cx="1092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1400" y="2768600"/>
            <a:ext cx="533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 xmlns:p14="http://schemas.microsoft.com/office/powerpoint/2010/main"/>
  <p:txStyles>
    <p:titleStyle>
      <a:lvl1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8143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2715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7287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1859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31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8255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2700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17145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21590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26162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30734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35306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39878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1400" y="254000"/>
            <a:ext cx="1092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1400" y="2768600"/>
            <a:ext cx="1092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ransition xmlns:p14="http://schemas.microsoft.com/office/powerpoint/2010/main"/>
  <p:txStyles>
    <p:titleStyle>
      <a:lvl1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8143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2715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7287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1859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31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8255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2700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17145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21590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26162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30734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35306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39878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txStyles>
    <p:titleStyle>
      <a:lvl1pPr marL="407988" indent="-4079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407988" indent="-4079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407988" indent="-4079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407988" indent="-4079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407988" indent="-4079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8651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3223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7795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2367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31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8763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320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17653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2209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26670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31242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35814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40386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1400" y="254000"/>
            <a:ext cx="1092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txStyles>
    <p:titleStyle>
      <a:lvl1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8143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2715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7287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1859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31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8763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320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17653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2209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26670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31242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35814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40386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1400" y="3657600"/>
            <a:ext cx="1092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xStyles>
    <p:titleStyle>
      <a:lvl1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8143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2715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7287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1859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31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8763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320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17653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2209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26670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31242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35814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40386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1400" y="254000"/>
            <a:ext cx="1092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1400" y="2768600"/>
            <a:ext cx="1092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txStyles>
    <p:titleStyle>
      <a:lvl1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357188" indent="-3571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8143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2715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7287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185988" algn="l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318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8255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2700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17145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2159000" indent="-431800" algn="l" rtl="0" eaLnBrk="0" fontAlgn="base" hangingPunct="0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26162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30734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35306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3987800" indent="-431800" algn="l" rtl="0" fontAlgn="base">
        <a:spcBef>
          <a:spcPts val="3200"/>
        </a:spcBef>
        <a:spcAft>
          <a:spcPct val="0"/>
        </a:spcAft>
        <a:buSzPct val="77000"/>
        <a:buChar char="•"/>
        <a:defRPr sz="36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568700"/>
            <a:ext cx="10541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9459" name="Line 2"/>
          <p:cNvSpPr>
            <a:spLocks noChangeShapeType="1"/>
          </p:cNvSpPr>
          <p:nvPr/>
        </p:nvSpPr>
        <p:spPr bwMode="auto">
          <a:xfrm>
            <a:off x="277813" y="8356600"/>
            <a:ext cx="12458700" cy="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300" y="9017000"/>
            <a:ext cx="10845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8300" y="8369300"/>
            <a:ext cx="108458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483" name="Line 2"/>
          <p:cNvSpPr>
            <a:spLocks noChangeShapeType="1"/>
          </p:cNvSpPr>
          <p:nvPr/>
        </p:nvSpPr>
        <p:spPr bwMode="auto">
          <a:xfrm>
            <a:off x="277813" y="8356600"/>
            <a:ext cx="12458700" cy="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300" y="9017000"/>
            <a:ext cx="10845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8300" y="8369300"/>
            <a:ext cx="108458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/>
          </p:cNvSpPr>
          <p:nvPr/>
        </p:nvSpPr>
        <p:spPr bwMode="auto">
          <a:xfrm>
            <a:off x="282575" y="279400"/>
            <a:ext cx="12446000" cy="92202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1507" name="Line 2"/>
          <p:cNvSpPr>
            <a:spLocks noChangeShapeType="1"/>
          </p:cNvSpPr>
          <p:nvPr/>
        </p:nvSpPr>
        <p:spPr bwMode="auto">
          <a:xfrm>
            <a:off x="277813" y="8356600"/>
            <a:ext cx="12458700" cy="0"/>
          </a:xfrm>
          <a:prstGeom prst="line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300" y="9017000"/>
            <a:ext cx="10845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8300" y="8369300"/>
            <a:ext cx="108458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microsoft.com/office/2007/relationships/hdphoto" Target="../media/hdphoto2.wdp"/><Relationship Id="rId5" Type="http://schemas.microsoft.com/office/2007/relationships/hdphoto" Target="../media/hdphoto3.wdp"/><Relationship Id="rId6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1.pn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70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71.emf"/><Relationship Id="rId10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Relationship Id="rId3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4" Type="http://schemas.openxmlformats.org/officeDocument/2006/relationships/image" Target="../media/image1.png"/><Relationship Id="rId5" Type="http://schemas.openxmlformats.org/officeDocument/2006/relationships/image" Target="../media/image91.png"/><Relationship Id="rId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hyperlink" Target="http://www.lnf.infn.it/cgi-bin/lnfmaker" TargetMode="External"/><Relationship Id="rId6" Type="http://schemas.openxmlformats.org/officeDocument/2006/relationships/image" Target="../media/image13.gif"/><Relationship Id="rId7" Type="http://schemas.openxmlformats.org/officeDocument/2006/relationships/image" Target="../media/image14.emf"/><Relationship Id="rId8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96.png"/><Relationship Id="rId6" Type="http://schemas.openxmlformats.org/officeDocument/2006/relationships/image" Target="../media/image97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4.jpeg"/><Relationship Id="rId12" Type="http://schemas.openxmlformats.org/officeDocument/2006/relationships/image" Target="../media/image92.png"/><Relationship Id="rId13" Type="http://schemas.openxmlformats.org/officeDocument/2006/relationships/image" Target="../media/image115.png"/><Relationship Id="rId14" Type="http://schemas.openxmlformats.org/officeDocument/2006/relationships/image" Target="../media/image116.png"/><Relationship Id="rId15" Type="http://schemas.openxmlformats.org/officeDocument/2006/relationships/image" Target="../media/image117.png"/><Relationship Id="rId1" Type="http://schemas.microsoft.com/office/2007/relationships/media" Target="../media/media1.mpg"/><Relationship Id="rId2" Type="http://schemas.openxmlformats.org/officeDocument/2006/relationships/video" Target="../media/media1.mpg"/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microsoft.com/office/2007/relationships/media" Target="../media/media3.mpg"/><Relationship Id="rId6" Type="http://schemas.openxmlformats.org/officeDocument/2006/relationships/video" Target="../media/media3.mpg"/><Relationship Id="rId7" Type="http://schemas.microsoft.com/office/2007/relationships/media" Target="../media/media4.mpg"/><Relationship Id="rId8" Type="http://schemas.openxmlformats.org/officeDocument/2006/relationships/video" Target="../media/media4.mp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tiff"/><Relationship Id="rId3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054128" y="7325072"/>
            <a:ext cx="8640961" cy="1440160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/>
            <a:r>
              <a:rPr lang="en-US" sz="2800" dirty="0">
                <a:solidFill>
                  <a:srgbClr val="000000"/>
                </a:solidFill>
                <a:effectLst>
                  <a:outerShdw blurRad="2889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ea typeface="ヒラギノ角ゴ ProN W6" charset="0"/>
                <a:cs typeface="Arial Rounded MT Bold"/>
                <a:sym typeface="Cochin" charset="0"/>
              </a:rPr>
              <a:t>P.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2889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ea typeface="ヒラギノ角ゴ ProN W6" charset="0"/>
                <a:cs typeface="Arial Rounded MT Bold"/>
                <a:sym typeface="Cochin" charset="0"/>
              </a:rPr>
              <a:t>Dumas</a:t>
            </a:r>
          </a:p>
          <a:p>
            <a:pPr marL="0" indent="0" algn="ctr" eaLnBrk="1" hangingPunct="1"/>
            <a:r>
              <a:rPr lang="en-US" sz="2800" b="1" i="1" dirty="0" smtClean="0">
                <a:solidFill>
                  <a:srgbClr val="000000"/>
                </a:solidFill>
                <a:effectLst>
                  <a:outerShdw blurRad="2889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ea typeface="ヒラギノ角ゴ ProN W6" charset="0"/>
                <a:cs typeface="Arial Rounded MT Bold"/>
                <a:sym typeface="Cochin" charset="0"/>
              </a:rPr>
              <a:t>SOLEIL Synchrotron ( France)</a:t>
            </a:r>
            <a:endParaRPr lang="en-US" sz="2800" b="1" i="1" dirty="0">
              <a:solidFill>
                <a:srgbClr val="000000"/>
              </a:solidFill>
              <a:effectLst>
                <a:outerShdw blurRad="288925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角ゴ ProN W6" charset="0"/>
              <a:cs typeface="Arial Rounded MT Bold"/>
              <a:sym typeface="Cochin" charset="0"/>
            </a:endParaRPr>
          </a:p>
          <a:p>
            <a:pPr marL="0" indent="0" algn="ctr" eaLnBrk="1" hangingPunct="1"/>
            <a:r>
              <a:rPr lang="en-US" sz="2400" i="1" dirty="0" err="1" smtClean="0">
                <a:solidFill>
                  <a:srgbClr val="000000"/>
                </a:solidFill>
                <a:effectLst>
                  <a:outerShdw blurRad="2889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ea typeface="ヒラギノ明朝 ProN W3" charset="0"/>
                <a:cs typeface="Arial Rounded MT Bold"/>
                <a:sym typeface="Cochin" charset="0"/>
              </a:rPr>
              <a:t>dumas@synchrotron-soleil.fr</a:t>
            </a:r>
            <a:endParaRPr lang="en-US" sz="2400" i="1" dirty="0">
              <a:solidFill>
                <a:srgbClr val="000000"/>
              </a:solidFill>
              <a:effectLst>
                <a:outerShdw blurRad="288925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3" charset="0"/>
              <a:cs typeface="Arial Rounded MT Bold"/>
              <a:sym typeface="Cochin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3300" cy="1117600"/>
          </a:xfrm>
          <a:prstGeom prst="rect">
            <a:avLst/>
          </a:prstGeom>
          <a:noFill/>
          <a:ln>
            <a:noFill/>
          </a:ln>
          <a:effectLst>
            <a:outerShdw blurRad="127000" dist="76199" dir="234000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2E2F30">
                    <a:alpha val="79999"/>
                  </a:srgbClr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60" y="0"/>
            <a:ext cx="381578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85776" y="4732784"/>
            <a:ext cx="11353800" cy="1800200"/>
          </a:xfrm>
          <a:prstGeom prst="rect">
            <a:avLst/>
          </a:prstGeom>
          <a:ln>
            <a:noFill/>
          </a:ln>
          <a:effectLst/>
        </p:spPr>
        <p:txBody>
          <a:bodyPr lIns="0" tIns="0" rIns="0" bIns="0"/>
          <a:lstStyle/>
          <a:p>
            <a:pPr eaLnBrk="1" hangingPunct="1">
              <a:spcBef>
                <a:spcPts val="1500"/>
              </a:spcBef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263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BIOSCIENCES WITH INFRARED SYNCHROTRON RADIATION</a:t>
            </a: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26352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020136" y="3220616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SOLEIL</a:t>
            </a:r>
            <a:endParaRPr lang="fr-FR" sz="2000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600" y="196280"/>
            <a:ext cx="4495463" cy="3004468"/>
          </a:xfrm>
          <a:prstGeom prst="rect">
            <a:avLst/>
          </a:prstGeom>
          <a:effectLst>
            <a:outerShdw blurRad="815975" dist="330200" dir="786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5" b="98598" l="424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368" y="196280"/>
            <a:ext cx="2232196" cy="2880320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165696" y="2068488"/>
            <a:ext cx="5284221" cy="2704366"/>
            <a:chOff x="165696" y="2068488"/>
            <a:chExt cx="5284221" cy="270436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696" y="2068488"/>
              <a:ext cx="5284221" cy="222253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31221" y="4372744"/>
              <a:ext cx="10666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solidFill>
                    <a:schemeClr val="bg2"/>
                  </a:solidFill>
                  <a:latin typeface="Arial Rounded MT Bold"/>
                  <a:cs typeface="Arial Rounded MT Bold"/>
                </a:rPr>
                <a:t>SIRIUS</a:t>
              </a:r>
              <a:endParaRPr lang="fr-FR" sz="2000" dirty="0">
                <a:solidFill>
                  <a:schemeClr val="bg2"/>
                </a:solidFill>
                <a:latin typeface="Arial Rounded MT Bold"/>
                <a:cs typeface="Arial Rounded MT Bold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5832" r="7976" b="6438"/>
          <a:stretch>
            <a:fillRect/>
          </a:stretch>
        </p:blipFill>
        <p:spPr bwMode="auto">
          <a:xfrm>
            <a:off x="3276037" y="1444978"/>
            <a:ext cx="8493760" cy="750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1539" name="Picture 3" descr="HeLa_control_16_06_2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7" t="1845" r="27274" b="29523"/>
          <a:stretch>
            <a:fillRect/>
          </a:stretch>
        </p:blipFill>
        <p:spPr bwMode="auto">
          <a:xfrm>
            <a:off x="489939" y="2343573"/>
            <a:ext cx="2641600" cy="41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0" name="Rectangle 4"/>
          <p:cNvSpPr>
            <a:spLocks noChangeArrowheads="1"/>
          </p:cNvSpPr>
          <p:nvPr/>
        </p:nvSpPr>
        <p:spPr bwMode="auto">
          <a:xfrm>
            <a:off x="2090702" y="4865513"/>
            <a:ext cx="246098" cy="24609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fr-FR"/>
          </a:p>
        </p:txBody>
      </p:sp>
      <p:sp>
        <p:nvSpPr>
          <p:cNvPr id="321541" name="Rectangle 5"/>
          <p:cNvSpPr>
            <a:spLocks noChangeArrowheads="1"/>
          </p:cNvSpPr>
          <p:nvPr/>
        </p:nvSpPr>
        <p:spPr bwMode="auto">
          <a:xfrm>
            <a:off x="2372926" y="5174827"/>
            <a:ext cx="246097" cy="246098"/>
          </a:xfrm>
          <a:prstGeom prst="rect">
            <a:avLst/>
          </a:prstGeom>
          <a:solidFill>
            <a:srgbClr val="000000">
              <a:alpha val="5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fr-FR"/>
          </a:p>
        </p:txBody>
      </p:sp>
      <p:sp>
        <p:nvSpPr>
          <p:cNvPr id="321542" name="Text Box 6"/>
          <p:cNvSpPr txBox="1">
            <a:spLocks noChangeArrowheads="1"/>
          </p:cNvSpPr>
          <p:nvPr/>
        </p:nvSpPr>
        <p:spPr bwMode="auto">
          <a:xfrm>
            <a:off x="309712" y="8909248"/>
            <a:ext cx="9128290" cy="562203"/>
          </a:xfrm>
          <a:prstGeom prst="rect">
            <a:avLst/>
          </a:prstGeom>
          <a:gradFill rotWithShape="1">
            <a:gsLst>
              <a:gs pos="0">
                <a:srgbClr val="DDDDDD">
                  <a:alpha val="48000"/>
                </a:srgbClr>
              </a:gs>
              <a:gs pos="100000">
                <a:srgbClr val="DDDDDD">
                  <a:gamma/>
                  <a:shade val="46275"/>
                  <a:invGamma/>
                  <a:alpha val="49001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fr-FR" sz="2800" b="1" dirty="0" err="1" smtClean="0">
                <a:solidFill>
                  <a:srgbClr val="000000"/>
                </a:solidFill>
                <a:effectLst>
                  <a:outerShdw blurRad="165100" dist="88900" dir="2700000" algn="tl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Statistical</a:t>
            </a:r>
            <a:r>
              <a:rPr lang="fr-FR" sz="2800" b="1" dirty="0" smtClean="0">
                <a:solidFill>
                  <a:srgbClr val="000000"/>
                </a:solidFill>
                <a:effectLst>
                  <a:outerShdw blurRad="165100" dist="88900" dir="2700000" algn="tl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fr-FR" sz="2800" b="1" dirty="0" err="1" smtClean="0">
                <a:solidFill>
                  <a:srgbClr val="000000"/>
                </a:solidFill>
                <a:effectLst>
                  <a:outerShdw blurRad="165100" dist="88900" dir="2700000" algn="tl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analysis</a:t>
            </a:r>
            <a:r>
              <a:rPr lang="fr-FR" sz="2800" b="1" dirty="0" smtClean="0">
                <a:solidFill>
                  <a:srgbClr val="000000"/>
                </a:solidFill>
                <a:effectLst>
                  <a:outerShdw blurRad="165100" dist="88900" dir="2700000" algn="tl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: PCA, HCA, LDA-PLS ANN etc….</a:t>
            </a:r>
            <a:endParaRPr lang="fr-FR" sz="2800" b="1" dirty="0">
              <a:solidFill>
                <a:srgbClr val="000000"/>
              </a:solidFill>
              <a:effectLst>
                <a:outerShdw blurRad="165100" dist="88900" dir="2700000" algn="tl" rotWithShape="0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2325936" y="-19744"/>
            <a:ext cx="10369152" cy="1368152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635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Probing Nucleus specifically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63525" dist="635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 rot="20073047">
            <a:off x="5659564" y="3126153"/>
            <a:ext cx="1576074" cy="406965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 rot="20073047">
            <a:off x="7348736" y="2210311"/>
            <a:ext cx="4081045" cy="5046125"/>
          </a:xfrm>
          <a:prstGeom prst="ellipse">
            <a:avLst/>
          </a:prstGeom>
          <a:noFill/>
          <a:ln>
            <a:solidFill>
              <a:schemeClr val="bg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7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0" grpId="0" animBg="1"/>
      <p:bldP spid="321540" grpId="1" animBg="1"/>
      <p:bldP spid="321541" grpId="0" animBg="1"/>
      <p:bldP spid="321541" grpId="1" animBg="1"/>
      <p:bldP spid="321542" grpId="0" animBg="1"/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3586" name="Object 2"/>
          <p:cNvGraphicFramePr>
            <a:graphicFrameLocks noChangeAspect="1"/>
          </p:cNvGraphicFramePr>
          <p:nvPr/>
        </p:nvGraphicFramePr>
        <p:xfrm>
          <a:off x="3174436" y="1476588"/>
          <a:ext cx="8674382" cy="705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8" name="Graph" r:id="rId4" imgW="3806343" imgH="3200400" progId="Origin50.Graph">
                  <p:embed/>
                </p:oleObj>
              </mc:Choice>
              <mc:Fallback>
                <p:oleObj name="Graph" r:id="rId4" imgW="3806343" imgH="32004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35" t="11365" r="8426" b="5009"/>
                      <a:stretch>
                        <a:fillRect/>
                      </a:stretch>
                    </p:blipFill>
                    <p:spPr bwMode="auto">
                      <a:xfrm>
                        <a:off x="3174436" y="1476588"/>
                        <a:ext cx="8674382" cy="705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3587" name="Freeform 3"/>
          <p:cNvSpPr>
            <a:spLocks/>
          </p:cNvSpPr>
          <p:nvPr/>
        </p:nvSpPr>
        <p:spPr bwMode="auto">
          <a:xfrm>
            <a:off x="8997246" y="5217725"/>
            <a:ext cx="1530773" cy="3404729"/>
          </a:xfrm>
          <a:custGeom>
            <a:avLst/>
            <a:gdLst>
              <a:gd name="T0" fmla="*/ 0 w 678"/>
              <a:gd name="T1" fmla="*/ 0 h 1508"/>
              <a:gd name="T2" fmla="*/ 0 w 678"/>
              <a:gd name="T3" fmla="*/ 939 h 1508"/>
              <a:gd name="T4" fmla="*/ 0 w 678"/>
              <a:gd name="T5" fmla="*/ 1508 h 1508"/>
              <a:gd name="T6" fmla="*/ 678 w 678"/>
              <a:gd name="T7" fmla="*/ 1508 h 1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8" h="1508">
                <a:moveTo>
                  <a:pt x="0" y="0"/>
                </a:moveTo>
                <a:lnTo>
                  <a:pt x="0" y="939"/>
                </a:lnTo>
                <a:lnTo>
                  <a:pt x="0" y="1508"/>
                </a:lnTo>
                <a:lnTo>
                  <a:pt x="678" y="1508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23588" name="Text Box 4"/>
          <p:cNvSpPr txBox="1">
            <a:spLocks noChangeArrowheads="1"/>
          </p:cNvSpPr>
          <p:nvPr/>
        </p:nvSpPr>
        <p:spPr bwMode="auto">
          <a:xfrm>
            <a:off x="10755556" y="8254436"/>
            <a:ext cx="1811734" cy="50064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none" lIns="130046" tIns="65023" rIns="130046" bIns="65023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effectLst>
                  <a:outerShdw blurRad="18097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1640 cm-1</a:t>
            </a:r>
          </a:p>
        </p:txBody>
      </p:sp>
      <p:sp>
        <p:nvSpPr>
          <p:cNvPr id="323589" name="Freeform 5"/>
          <p:cNvSpPr>
            <a:spLocks/>
          </p:cNvSpPr>
          <p:nvPr/>
        </p:nvSpPr>
        <p:spPr bwMode="auto">
          <a:xfrm>
            <a:off x="5450276" y="5000979"/>
            <a:ext cx="2199076" cy="3219591"/>
          </a:xfrm>
          <a:custGeom>
            <a:avLst/>
            <a:gdLst>
              <a:gd name="T0" fmla="*/ 974 w 974"/>
              <a:gd name="T1" fmla="*/ 0 h 1426"/>
              <a:gd name="T2" fmla="*/ 974 w 974"/>
              <a:gd name="T3" fmla="*/ 939 h 1426"/>
              <a:gd name="T4" fmla="*/ 377 w 974"/>
              <a:gd name="T5" fmla="*/ 1426 h 1426"/>
              <a:gd name="T6" fmla="*/ 0 w 974"/>
              <a:gd name="T7" fmla="*/ 1426 h 1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4" h="1426">
                <a:moveTo>
                  <a:pt x="974" y="0"/>
                </a:moveTo>
                <a:lnTo>
                  <a:pt x="974" y="939"/>
                </a:lnTo>
                <a:lnTo>
                  <a:pt x="377" y="1426"/>
                </a:lnTo>
                <a:lnTo>
                  <a:pt x="0" y="1426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23590" name="Text Box 6"/>
          <p:cNvSpPr txBox="1">
            <a:spLocks noChangeArrowheads="1"/>
          </p:cNvSpPr>
          <p:nvPr/>
        </p:nvSpPr>
        <p:spPr bwMode="auto">
          <a:xfrm>
            <a:off x="3417779" y="8021886"/>
            <a:ext cx="1811734" cy="50064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none" lIns="130046" tIns="65023" rIns="130046" bIns="65023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effectLst>
                  <a:outerShdw blurRad="18097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1520 cm-1</a:t>
            </a:r>
          </a:p>
        </p:txBody>
      </p:sp>
      <p:sp>
        <p:nvSpPr>
          <p:cNvPr id="323591" name="Rectangle 7"/>
          <p:cNvSpPr>
            <a:spLocks noChangeArrowheads="1"/>
          </p:cNvSpPr>
          <p:nvPr/>
        </p:nvSpPr>
        <p:spPr bwMode="auto">
          <a:xfrm>
            <a:off x="4427504" y="5032587"/>
            <a:ext cx="7245208" cy="2537742"/>
          </a:xfrm>
          <a:prstGeom prst="rect">
            <a:avLst/>
          </a:prstGeom>
          <a:solidFill>
            <a:srgbClr val="DDDDDD">
              <a:alpha val="3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DDDDD">
                    <a:alpha val="48000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fr-FR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325936" y="-19744"/>
            <a:ext cx="10369152" cy="1368152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330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Use of statistical analysis: scores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3302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338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Text Box 2"/>
          <p:cNvSpPr txBox="1">
            <a:spLocks noChangeArrowheads="1"/>
          </p:cNvSpPr>
          <p:nvPr/>
        </p:nvSpPr>
        <p:spPr bwMode="auto">
          <a:xfrm>
            <a:off x="7366496" y="8333184"/>
            <a:ext cx="6010204" cy="50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http://</a:t>
            </a:r>
            <a:r>
              <a:rPr lang="fr-FR" sz="2400" i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www.photofrin.com</a:t>
            </a:r>
            <a:endParaRPr lang="fr-FR" sz="2400" i="1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pic>
        <p:nvPicPr>
          <p:cNvPr id="368643" name="Picture 1046" descr="npo00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31" y="1246294"/>
            <a:ext cx="2178756" cy="365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8644" name="Picture 1029" descr="npo00000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138" y="1246294"/>
            <a:ext cx="2264552" cy="365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3544711" y="4863254"/>
            <a:ext cx="2657405" cy="50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11111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 Rounded MT Bold"/>
                <a:cs typeface="Arial Rounded MT Bold"/>
              </a:rPr>
              <a:t>Photosensitizer</a:t>
            </a:r>
          </a:p>
        </p:txBody>
      </p:sp>
      <p:sp>
        <p:nvSpPr>
          <p:cNvPr id="368646" name="Text Box 6"/>
          <p:cNvSpPr txBox="1">
            <a:spLocks noChangeArrowheads="1"/>
          </p:cNvSpPr>
          <p:nvPr/>
        </p:nvSpPr>
        <p:spPr bwMode="auto">
          <a:xfrm>
            <a:off x="6502400" y="4876800"/>
            <a:ext cx="2515164" cy="105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11111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 Rounded MT Bold"/>
                <a:cs typeface="Arial Rounded MT Bold"/>
              </a:rPr>
              <a:t>Relatively selective retention in tumor</a:t>
            </a:r>
          </a:p>
        </p:txBody>
      </p:sp>
      <p:sp>
        <p:nvSpPr>
          <p:cNvPr id="368647" name="Text Box 7"/>
          <p:cNvSpPr txBox="1">
            <a:spLocks noChangeArrowheads="1"/>
          </p:cNvSpPr>
          <p:nvPr/>
        </p:nvSpPr>
        <p:spPr bwMode="auto">
          <a:xfrm>
            <a:off x="9055948" y="4908409"/>
            <a:ext cx="2765777" cy="86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11111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 Rounded MT Bold"/>
                <a:cs typeface="Arial Rounded MT Bold"/>
              </a:rPr>
              <a:t>Tumor tissue destruction</a:t>
            </a:r>
          </a:p>
        </p:txBody>
      </p:sp>
      <p:sp>
        <p:nvSpPr>
          <p:cNvPr id="368648" name="Text Box 8"/>
          <p:cNvSpPr txBox="1">
            <a:spLocks noChangeArrowheads="1"/>
          </p:cNvSpPr>
          <p:nvPr/>
        </p:nvSpPr>
        <p:spPr bwMode="auto">
          <a:xfrm>
            <a:off x="11419841" y="2540001"/>
            <a:ext cx="1747520" cy="93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11111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Resident</a:t>
            </a:r>
          </a:p>
          <a:p>
            <a:pPr algn="ctr"/>
            <a:r>
              <a:rPr lang="en-US" sz="2600" dirty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oxygen</a:t>
            </a:r>
          </a:p>
        </p:txBody>
      </p:sp>
      <p:sp>
        <p:nvSpPr>
          <p:cNvPr id="368649" name="Line 9"/>
          <p:cNvSpPr>
            <a:spLocks noChangeShapeType="1"/>
          </p:cNvSpPr>
          <p:nvPr/>
        </p:nvSpPr>
        <p:spPr bwMode="auto">
          <a:xfrm flipH="1">
            <a:off x="11401779" y="2964463"/>
            <a:ext cx="134337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rgbClr val="11111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68650" name="Line 10"/>
          <p:cNvSpPr>
            <a:spLocks noChangeShapeType="1"/>
          </p:cNvSpPr>
          <p:nvPr/>
        </p:nvSpPr>
        <p:spPr bwMode="auto">
          <a:xfrm>
            <a:off x="5752818" y="2763520"/>
            <a:ext cx="1201138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 type="triangle" w="med" len="med"/>
          </a:ln>
          <a:effectLst>
            <a:outerShdw blurRad="63500" dist="17961" dir="2700000" algn="ctr" rotWithShape="0">
              <a:srgbClr val="11111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pic>
        <p:nvPicPr>
          <p:cNvPr id="368651" name="Picture 1045" descr="npo00000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365" y="1246294"/>
            <a:ext cx="2090702" cy="365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652" name="Line 12"/>
          <p:cNvSpPr>
            <a:spLocks noChangeShapeType="1"/>
          </p:cNvSpPr>
          <p:nvPr/>
        </p:nvSpPr>
        <p:spPr bwMode="auto">
          <a:xfrm flipH="1" flipV="1">
            <a:off x="7732889" y="2449690"/>
            <a:ext cx="1704622" cy="63895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68653" name="Text Box 13"/>
          <p:cNvSpPr txBox="1">
            <a:spLocks noChangeArrowheads="1"/>
          </p:cNvSpPr>
          <p:nvPr/>
        </p:nvSpPr>
        <p:spPr bwMode="auto">
          <a:xfrm>
            <a:off x="5547361" y="1943948"/>
            <a:ext cx="1510453" cy="1516311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11111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vantGarde Md BT" charset="0"/>
              </a:rPr>
              <a:t>Tissue</a:t>
            </a:r>
            <a:b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vantGarde Md BT" charset="0"/>
              </a:rPr>
            </a:b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vantGarde Md BT" charset="0"/>
              </a:rPr>
              <a:t>uptake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vantGarde Md BT" charset="0"/>
              </a:rPr>
              <a:t>and clearance</a:t>
            </a:r>
          </a:p>
        </p:txBody>
      </p:sp>
      <p:sp>
        <p:nvSpPr>
          <p:cNvPr id="368654" name="Text Box 14"/>
          <p:cNvSpPr txBox="1">
            <a:spLocks noChangeArrowheads="1"/>
          </p:cNvSpPr>
          <p:nvPr/>
        </p:nvSpPr>
        <p:spPr bwMode="auto">
          <a:xfrm>
            <a:off x="9004018" y="1137921"/>
            <a:ext cx="2817707" cy="78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en-US" sz="2100" b="1">
                <a:solidFill>
                  <a:srgbClr val="FFFF00"/>
                </a:solidFill>
                <a:latin typeface="AvantGarde Md BT" charset="0"/>
              </a:rPr>
              <a:t>Nonthermal</a:t>
            </a:r>
          </a:p>
          <a:p>
            <a:pPr algn="ctr"/>
            <a:r>
              <a:rPr lang="en-US" sz="2100" b="1">
                <a:solidFill>
                  <a:srgbClr val="FFFF00"/>
                </a:solidFill>
                <a:latin typeface="AvantGarde Md BT" charset="0"/>
              </a:rPr>
              <a:t>laser light</a:t>
            </a:r>
          </a:p>
        </p:txBody>
      </p:sp>
      <p:sp>
        <p:nvSpPr>
          <p:cNvPr id="368655" name="Text Box 15"/>
          <p:cNvSpPr txBox="1">
            <a:spLocks noChangeArrowheads="1"/>
          </p:cNvSpPr>
          <p:nvPr/>
        </p:nvSpPr>
        <p:spPr bwMode="auto">
          <a:xfrm>
            <a:off x="4342160" y="6677000"/>
            <a:ext cx="3321192" cy="7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superoxide</a:t>
            </a:r>
            <a:br>
              <a:rPr lang="en-US" sz="2000" dirty="0">
                <a:solidFill>
                  <a:srgbClr val="000000"/>
                </a:solidFill>
                <a:latin typeface="Arial Unicode MS" charset="0"/>
                <a:cs typeface="Arial Unicode MS" charset="0"/>
              </a:rPr>
            </a:br>
            <a:r>
              <a:rPr lang="en-US" sz="2000" dirty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hydroxyl radicals</a:t>
            </a:r>
          </a:p>
        </p:txBody>
      </p:sp>
      <p:grpSp>
        <p:nvGrpSpPr>
          <p:cNvPr id="368656" name="Group 16"/>
          <p:cNvGrpSpPr>
            <a:grpSpLocks/>
          </p:cNvGrpSpPr>
          <p:nvPr/>
        </p:nvGrpSpPr>
        <p:grpSpPr bwMode="auto">
          <a:xfrm>
            <a:off x="417689" y="5454792"/>
            <a:ext cx="6628836" cy="3621475"/>
            <a:chOff x="1148" y="2352"/>
            <a:chExt cx="2936" cy="1604"/>
          </a:xfrm>
        </p:grpSpPr>
        <p:grpSp>
          <p:nvGrpSpPr>
            <p:cNvPr id="368657" name="Group 17"/>
            <p:cNvGrpSpPr>
              <a:grpSpLocks/>
            </p:cNvGrpSpPr>
            <p:nvPr/>
          </p:nvGrpSpPr>
          <p:grpSpPr bwMode="auto">
            <a:xfrm>
              <a:off x="1324" y="2517"/>
              <a:ext cx="498" cy="1324"/>
              <a:chOff x="864" y="1104"/>
              <a:chExt cx="816" cy="2304"/>
            </a:xfrm>
          </p:grpSpPr>
          <p:sp>
            <p:nvSpPr>
              <p:cNvPr id="368658" name="Rectangle 18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816" cy="4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8659" name="Rectangle 1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816" cy="2256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57001"/>
                    </a:schemeClr>
                  </a:gs>
                  <a:gs pos="100000">
                    <a:schemeClr val="hlink">
                      <a:alpha val="48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368660" name="Group 20"/>
            <p:cNvGrpSpPr>
              <a:grpSpLocks/>
            </p:cNvGrpSpPr>
            <p:nvPr/>
          </p:nvGrpSpPr>
          <p:grpSpPr bwMode="auto">
            <a:xfrm>
              <a:off x="2203" y="2958"/>
              <a:ext cx="498" cy="883"/>
              <a:chOff x="960" y="1200"/>
              <a:chExt cx="816" cy="2304"/>
            </a:xfrm>
          </p:grpSpPr>
          <p:sp>
            <p:nvSpPr>
              <p:cNvPr id="368661" name="Rectangle 21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816" cy="4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8662" name="Rectangle 22"/>
              <p:cNvSpPr>
                <a:spLocks noChangeArrowheads="1"/>
              </p:cNvSpPr>
              <p:nvPr/>
            </p:nvSpPr>
            <p:spPr bwMode="auto">
              <a:xfrm>
                <a:off x="960" y="1248"/>
                <a:ext cx="816" cy="2256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57001"/>
                    </a:schemeClr>
                  </a:gs>
                  <a:gs pos="100000">
                    <a:schemeClr val="hlink">
                      <a:alpha val="48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68663" name="Text Box 23"/>
            <p:cNvSpPr txBox="1">
              <a:spLocks noChangeArrowheads="1"/>
            </p:cNvSpPr>
            <p:nvPr/>
          </p:nvSpPr>
          <p:spPr bwMode="auto">
            <a:xfrm>
              <a:off x="3172" y="2432"/>
              <a:ext cx="768" cy="18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 b="1">
                  <a:solidFill>
                    <a:schemeClr val="accent2"/>
                  </a:solidFill>
                  <a:latin typeface="Arial Unicode MS" charset="0"/>
                  <a:cs typeface="Arial Unicode MS" charset="0"/>
                </a:rPr>
                <a:t>Type II</a:t>
              </a:r>
            </a:p>
          </p:txBody>
        </p:sp>
        <p:sp>
          <p:nvSpPr>
            <p:cNvPr id="368664" name="Text Box 24"/>
            <p:cNvSpPr txBox="1">
              <a:spLocks noChangeArrowheads="1"/>
            </p:cNvSpPr>
            <p:nvPr/>
          </p:nvSpPr>
          <p:spPr bwMode="auto">
            <a:xfrm>
              <a:off x="3076" y="3505"/>
              <a:ext cx="951" cy="198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b="1">
                  <a:solidFill>
                    <a:schemeClr val="accent2"/>
                  </a:solidFill>
                  <a:latin typeface="Arial Unicode MS" charset="0"/>
                  <a:cs typeface="Arial Unicode MS" charset="0"/>
                </a:rPr>
                <a:t>Type I</a:t>
              </a:r>
            </a:p>
          </p:txBody>
        </p:sp>
        <p:sp>
          <p:nvSpPr>
            <p:cNvPr id="368665" name="Text Box 25"/>
            <p:cNvSpPr txBox="1">
              <a:spLocks noChangeArrowheads="1"/>
            </p:cNvSpPr>
            <p:nvPr/>
          </p:nvSpPr>
          <p:spPr bwMode="auto">
            <a:xfrm>
              <a:off x="3141" y="2604"/>
              <a:ext cx="943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300" dirty="0">
                  <a:solidFill>
                    <a:srgbClr val="000000"/>
                  </a:solidFill>
                  <a:latin typeface="Arial Unicode MS" charset="0"/>
                  <a:cs typeface="Arial Unicode MS" charset="0"/>
                </a:rPr>
                <a:t>singlet oxygen</a:t>
              </a:r>
            </a:p>
          </p:txBody>
        </p:sp>
        <p:sp>
          <p:nvSpPr>
            <p:cNvPr id="368666" name="Text Box 26"/>
            <p:cNvSpPr txBox="1">
              <a:spLocks noChangeArrowheads="1"/>
            </p:cNvSpPr>
            <p:nvPr/>
          </p:nvSpPr>
          <p:spPr bwMode="auto">
            <a:xfrm>
              <a:off x="1148" y="3758"/>
              <a:ext cx="344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300" b="1">
                  <a:latin typeface="Arial" charset="0"/>
                </a:rPr>
                <a:t>S</a:t>
              </a:r>
              <a:r>
                <a:rPr lang="en-US" sz="2300" b="1" baseline="-25000">
                  <a:latin typeface="Arial" charset="0"/>
                </a:rPr>
                <a:t>0</a:t>
              </a:r>
            </a:p>
          </p:txBody>
        </p:sp>
        <p:sp>
          <p:nvSpPr>
            <p:cNvPr id="368667" name="Text Box 27"/>
            <p:cNvSpPr txBox="1">
              <a:spLocks noChangeArrowheads="1"/>
            </p:cNvSpPr>
            <p:nvPr/>
          </p:nvSpPr>
          <p:spPr bwMode="auto">
            <a:xfrm>
              <a:off x="1177" y="2462"/>
              <a:ext cx="507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300" b="1">
                  <a:latin typeface="Arial" charset="0"/>
                </a:rPr>
                <a:t>S</a:t>
              </a:r>
              <a:r>
                <a:rPr lang="en-US" sz="2300" b="1" baseline="-25000">
                  <a:latin typeface="Arial" charset="0"/>
                </a:rPr>
                <a:t>1</a:t>
              </a:r>
            </a:p>
          </p:txBody>
        </p:sp>
        <p:sp>
          <p:nvSpPr>
            <p:cNvPr id="368668" name="Text Box 28"/>
            <p:cNvSpPr txBox="1">
              <a:spLocks noChangeArrowheads="1"/>
            </p:cNvSpPr>
            <p:nvPr/>
          </p:nvSpPr>
          <p:spPr bwMode="auto">
            <a:xfrm>
              <a:off x="2016" y="2544"/>
              <a:ext cx="340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solidFill>
                    <a:srgbClr val="000000"/>
                  </a:solidFill>
                  <a:latin typeface="Arial" charset="0"/>
                </a:rPr>
                <a:t>ISC</a:t>
              </a:r>
              <a:endParaRPr lang="en-US" sz="2000" b="1" baseline="-25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669" name="Text Box 29"/>
            <p:cNvSpPr txBox="1">
              <a:spLocks noChangeArrowheads="1"/>
            </p:cNvSpPr>
            <p:nvPr/>
          </p:nvSpPr>
          <p:spPr bwMode="auto">
            <a:xfrm>
              <a:off x="2056" y="2876"/>
              <a:ext cx="444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300" b="1" dirty="0">
                  <a:solidFill>
                    <a:srgbClr val="000000"/>
                  </a:solidFill>
                  <a:latin typeface="Arial" charset="0"/>
                </a:rPr>
                <a:t>T</a:t>
              </a:r>
              <a:r>
                <a:rPr lang="en-US" sz="2300" b="1" baseline="-25000" dirty="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68670" name="Text Box 30"/>
            <p:cNvSpPr txBox="1">
              <a:spLocks noChangeArrowheads="1"/>
            </p:cNvSpPr>
            <p:nvPr/>
          </p:nvSpPr>
          <p:spPr bwMode="auto">
            <a:xfrm>
              <a:off x="2818" y="2876"/>
              <a:ext cx="402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300" b="1">
                  <a:latin typeface="Arial" charset="0"/>
                </a:rPr>
                <a:t>O</a:t>
              </a:r>
              <a:r>
                <a:rPr lang="en-US" sz="2300" b="1" baseline="-25000">
                  <a:latin typeface="Arial" charset="0"/>
                </a:rPr>
                <a:t>2</a:t>
              </a:r>
            </a:p>
          </p:txBody>
        </p:sp>
        <p:sp>
          <p:nvSpPr>
            <p:cNvPr id="368671" name="Line 31"/>
            <p:cNvSpPr>
              <a:spLocks noChangeShapeType="1"/>
            </p:cNvSpPr>
            <p:nvPr/>
          </p:nvSpPr>
          <p:spPr bwMode="auto">
            <a:xfrm>
              <a:off x="1324" y="3841"/>
              <a:ext cx="2491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672" name="Line 32"/>
            <p:cNvSpPr>
              <a:spLocks noChangeShapeType="1"/>
            </p:cNvSpPr>
            <p:nvPr/>
          </p:nvSpPr>
          <p:spPr bwMode="auto">
            <a:xfrm flipV="1">
              <a:off x="1558" y="2352"/>
              <a:ext cx="0" cy="138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111111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673" name="Line 33"/>
            <p:cNvSpPr>
              <a:spLocks noChangeShapeType="1"/>
            </p:cNvSpPr>
            <p:nvPr/>
          </p:nvSpPr>
          <p:spPr bwMode="auto">
            <a:xfrm rot="10800000" flipV="1">
              <a:off x="2452" y="2736"/>
              <a:ext cx="0" cy="138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111111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674" name="Line 34"/>
            <p:cNvSpPr>
              <a:spLocks noChangeShapeType="1"/>
            </p:cNvSpPr>
            <p:nvPr/>
          </p:nvSpPr>
          <p:spPr bwMode="auto">
            <a:xfrm rot="10800000" flipV="1">
              <a:off x="2437" y="2986"/>
              <a:ext cx="0" cy="827"/>
            </a:xfrm>
            <a:prstGeom prst="line">
              <a:avLst/>
            </a:prstGeom>
            <a:noFill/>
            <a:ln w="44450">
              <a:solidFill>
                <a:srgbClr val="66FF33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111111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675" name="Line 35"/>
            <p:cNvSpPr>
              <a:spLocks noChangeShapeType="1"/>
            </p:cNvSpPr>
            <p:nvPr/>
          </p:nvSpPr>
          <p:spPr bwMode="auto">
            <a:xfrm rot="10800000" flipV="1">
              <a:off x="1646" y="2545"/>
              <a:ext cx="0" cy="126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111111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676" name="Line 36"/>
            <p:cNvSpPr>
              <a:spLocks noChangeShapeType="1"/>
            </p:cNvSpPr>
            <p:nvPr/>
          </p:nvSpPr>
          <p:spPr bwMode="auto">
            <a:xfrm flipV="1">
              <a:off x="1500" y="2545"/>
              <a:ext cx="0" cy="126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111111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677" name="Line 37"/>
            <p:cNvSpPr>
              <a:spLocks noChangeShapeType="1"/>
            </p:cNvSpPr>
            <p:nvPr/>
          </p:nvSpPr>
          <p:spPr bwMode="auto">
            <a:xfrm rot="5400000" flipV="1">
              <a:off x="1877" y="2577"/>
              <a:ext cx="330" cy="322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111111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678" name="Line 38"/>
            <p:cNvSpPr>
              <a:spLocks noChangeShapeType="1"/>
            </p:cNvSpPr>
            <p:nvPr/>
          </p:nvSpPr>
          <p:spPr bwMode="auto">
            <a:xfrm rot="37800000">
              <a:off x="2870" y="2602"/>
              <a:ext cx="220" cy="381"/>
            </a:xfrm>
            <a:prstGeom prst="line">
              <a:avLst/>
            </a:prstGeom>
            <a:noFill/>
            <a:ln w="44450">
              <a:solidFill>
                <a:srgbClr val="00CC99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111111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679" name="Line 39"/>
            <p:cNvSpPr>
              <a:spLocks noChangeShapeType="1"/>
            </p:cNvSpPr>
            <p:nvPr/>
          </p:nvSpPr>
          <p:spPr bwMode="auto">
            <a:xfrm rot="5400000" flipV="1">
              <a:off x="2854" y="2892"/>
              <a:ext cx="221" cy="410"/>
            </a:xfrm>
            <a:prstGeom prst="line">
              <a:avLst/>
            </a:prstGeom>
            <a:noFill/>
            <a:ln w="44450">
              <a:solidFill>
                <a:srgbClr val="00CC99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111111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680" name="Rectangle 40"/>
            <p:cNvSpPr>
              <a:spLocks noChangeArrowheads="1"/>
            </p:cNvSpPr>
            <p:nvPr/>
          </p:nvSpPr>
          <p:spPr bwMode="auto">
            <a:xfrm rot="16200000">
              <a:off x="1003" y="3206"/>
              <a:ext cx="76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700" b="1" dirty="0">
                  <a:solidFill>
                    <a:srgbClr val="000000"/>
                  </a:solidFill>
                  <a:latin typeface="Arial" charset="0"/>
                </a:rPr>
                <a:t>absorption</a:t>
              </a:r>
              <a:endParaRPr lang="fr-FR" sz="17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681" name="Rectangle 41"/>
            <p:cNvSpPr>
              <a:spLocks noChangeArrowheads="1"/>
            </p:cNvSpPr>
            <p:nvPr/>
          </p:nvSpPr>
          <p:spPr bwMode="auto">
            <a:xfrm rot="16200000">
              <a:off x="1372" y="3062"/>
              <a:ext cx="76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700" b="1" dirty="0">
                  <a:solidFill>
                    <a:srgbClr val="000000"/>
                  </a:solidFill>
                  <a:latin typeface="Arial" charset="0"/>
                </a:rPr>
                <a:t>fluorescence</a:t>
              </a:r>
            </a:p>
          </p:txBody>
        </p:sp>
        <p:sp>
          <p:nvSpPr>
            <p:cNvPr id="368682" name="Rectangle 42"/>
            <p:cNvSpPr>
              <a:spLocks noChangeArrowheads="1"/>
            </p:cNvSpPr>
            <p:nvPr/>
          </p:nvSpPr>
          <p:spPr bwMode="auto">
            <a:xfrm rot="16200000">
              <a:off x="2060" y="3274"/>
              <a:ext cx="96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700" b="1" dirty="0">
                  <a:solidFill>
                    <a:srgbClr val="000000"/>
                  </a:solidFill>
                  <a:latin typeface="Arial" charset="0"/>
                </a:rPr>
                <a:t>phosphorescence</a:t>
              </a:r>
            </a:p>
          </p:txBody>
        </p:sp>
      </p:grpSp>
      <p:sp>
        <p:nvSpPr>
          <p:cNvPr id="44" name="Rectangle 1"/>
          <p:cNvSpPr txBox="1">
            <a:spLocks noChangeArrowheads="1"/>
          </p:cNvSpPr>
          <p:nvPr/>
        </p:nvSpPr>
        <p:spPr>
          <a:xfrm>
            <a:off x="2397944" y="0"/>
            <a:ext cx="10297144" cy="1368152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38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ea typeface="ヒラギノ明朝 ProN W6" charset="0"/>
                <a:cs typeface="Arial Rounded MT Bold"/>
                <a:sym typeface="Palatino" charset="0"/>
              </a:rPr>
              <a:t>PHOTODYNAMIC THERAPY: a case study</a:t>
            </a:r>
          </a:p>
        </p:txBody>
      </p:sp>
    </p:spTree>
    <p:extLst>
      <p:ext uri="{BB962C8B-B14F-4D97-AF65-F5344CB8AC3E}">
        <p14:creationId xmlns:p14="http://schemas.microsoft.com/office/powerpoint/2010/main" val="2083099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23755" r="30983" b="26547"/>
          <a:stretch>
            <a:fillRect/>
          </a:stretch>
        </p:blipFill>
        <p:spPr bwMode="auto">
          <a:xfrm>
            <a:off x="476392" y="1241778"/>
            <a:ext cx="3102187" cy="288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 r="12167" b="14059"/>
          <a:stretch>
            <a:fillRect/>
          </a:stretch>
        </p:blipFill>
        <p:spPr bwMode="auto">
          <a:xfrm rot="-21600000">
            <a:off x="3644053" y="1928142"/>
            <a:ext cx="2856090" cy="28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4" b="17899"/>
          <a:stretch>
            <a:fillRect/>
          </a:stretch>
        </p:blipFill>
        <p:spPr bwMode="auto">
          <a:xfrm>
            <a:off x="6579165" y="2350348"/>
            <a:ext cx="2752232" cy="290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99" y="2946401"/>
            <a:ext cx="2851574" cy="272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665" r="23106" b="35815"/>
          <a:stretch>
            <a:fillRect/>
          </a:stretch>
        </p:blipFill>
        <p:spPr bwMode="auto">
          <a:xfrm>
            <a:off x="9392356" y="6062135"/>
            <a:ext cx="3165404" cy="279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t="3365" r="17416" b="41098"/>
          <a:stretch>
            <a:fillRect/>
          </a:stretch>
        </p:blipFill>
        <p:spPr bwMode="auto">
          <a:xfrm>
            <a:off x="5838614" y="6073422"/>
            <a:ext cx="3248943" cy="285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92" name="Text Box 8"/>
          <p:cNvSpPr txBox="1">
            <a:spLocks noChangeArrowheads="1"/>
          </p:cNvSpPr>
          <p:nvPr/>
        </p:nvSpPr>
        <p:spPr bwMode="auto">
          <a:xfrm>
            <a:off x="327378" y="1440463"/>
            <a:ext cx="1625600" cy="5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cs typeface="Arial Unicode MS" charset="0"/>
              </a:rPr>
              <a:t>30</a:t>
            </a:r>
            <a:r>
              <a:rPr lang="ja-JP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cs typeface="Arial Unicode MS" charset="0"/>
              </a:rPr>
              <a:t>’</a:t>
            </a:r>
            <a:endParaRPr lang="fr-FR" sz="280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Unicode MS" charset="0"/>
              <a:cs typeface="Arial Unicode MS" charset="0"/>
            </a:endParaRPr>
          </a:p>
        </p:txBody>
      </p:sp>
      <p:sp>
        <p:nvSpPr>
          <p:cNvPr id="374793" name="Text Box 9"/>
          <p:cNvSpPr txBox="1">
            <a:spLocks noChangeArrowheads="1"/>
          </p:cNvSpPr>
          <p:nvPr/>
        </p:nvSpPr>
        <p:spPr bwMode="auto">
          <a:xfrm>
            <a:off x="3086383" y="1955236"/>
            <a:ext cx="2167467" cy="5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cs typeface="Arial Unicode MS" charset="0"/>
              </a:rPr>
              <a:t>1 h</a:t>
            </a:r>
          </a:p>
        </p:txBody>
      </p:sp>
      <p:sp>
        <p:nvSpPr>
          <p:cNvPr id="374794" name="Text Box 10"/>
          <p:cNvSpPr txBox="1">
            <a:spLocks noChangeArrowheads="1"/>
          </p:cNvSpPr>
          <p:nvPr/>
        </p:nvSpPr>
        <p:spPr bwMode="auto">
          <a:xfrm>
            <a:off x="6093743" y="2352605"/>
            <a:ext cx="2167467" cy="5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cs typeface="Arial Unicode MS" charset="0"/>
              </a:rPr>
              <a:t>2 h</a:t>
            </a:r>
          </a:p>
        </p:txBody>
      </p:sp>
      <p:sp>
        <p:nvSpPr>
          <p:cNvPr id="374795" name="Text Box 11"/>
          <p:cNvSpPr txBox="1">
            <a:spLocks noChangeArrowheads="1"/>
          </p:cNvSpPr>
          <p:nvPr/>
        </p:nvSpPr>
        <p:spPr bwMode="auto">
          <a:xfrm>
            <a:off x="7473245" y="6075682"/>
            <a:ext cx="1205653" cy="5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cs typeface="Arial Unicode MS" charset="0"/>
              </a:rPr>
              <a:t>24 h</a:t>
            </a:r>
          </a:p>
        </p:txBody>
      </p:sp>
      <p:sp>
        <p:nvSpPr>
          <p:cNvPr id="374796" name="Text Box 12"/>
          <p:cNvSpPr txBox="1">
            <a:spLocks noChangeArrowheads="1"/>
          </p:cNvSpPr>
          <p:nvPr/>
        </p:nvSpPr>
        <p:spPr bwMode="auto">
          <a:xfrm>
            <a:off x="3863059" y="81280"/>
            <a:ext cx="8518595" cy="1362422"/>
          </a:xfrm>
          <a:prstGeom prst="rect">
            <a:avLst/>
          </a:prstGeom>
          <a:gradFill rotWithShape="1">
            <a:gsLst>
              <a:gs pos="0">
                <a:srgbClr val="DDDDDD">
                  <a:alpha val="39999"/>
                </a:srgbClr>
              </a:gs>
              <a:gs pos="100000">
                <a:srgbClr val="DDDDDD">
                  <a:gamma/>
                  <a:shade val="46275"/>
                  <a:invGamma/>
                  <a:alpha val="57001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000" b="1" dirty="0">
                <a:solidFill>
                  <a:srgbClr val="000000"/>
                </a:solidFill>
                <a:effectLst>
                  <a:outerShdw blurRad="127000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HA location </a:t>
            </a:r>
            <a:r>
              <a:rPr lang="fr-FR" sz="4000" b="1" dirty="0" err="1">
                <a:solidFill>
                  <a:srgbClr val="000000"/>
                </a:solidFill>
                <a:effectLst>
                  <a:outerShdw blurRad="127000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inside</a:t>
            </a:r>
            <a:r>
              <a:rPr lang="fr-FR" sz="4000" b="1" dirty="0">
                <a:solidFill>
                  <a:srgbClr val="000000"/>
                </a:solidFill>
                <a:effectLst>
                  <a:outerShdw blurRad="127000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>
                  <a:outerShdw blurRad="127000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cells</a:t>
            </a:r>
            <a:r>
              <a:rPr lang="fr-FR" sz="4000" b="1" dirty="0">
                <a:solidFill>
                  <a:srgbClr val="000000"/>
                </a:solidFill>
                <a:effectLst>
                  <a:outerShdw blurRad="127000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 by fluorescence </a:t>
            </a:r>
            <a:r>
              <a:rPr lang="fr-FR" sz="4000" b="1" dirty="0" err="1">
                <a:solidFill>
                  <a:srgbClr val="000000"/>
                </a:solidFill>
                <a:effectLst>
                  <a:outerShdw blurRad="127000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microscopy</a:t>
            </a:r>
            <a:endParaRPr lang="fr-FR" sz="4000" b="1" dirty="0">
              <a:solidFill>
                <a:srgbClr val="000000"/>
              </a:solidFill>
              <a:effectLst>
                <a:outerShdw blurRad="127000" dist="101600" dir="2700000" algn="tl" rotWithShape="0">
                  <a:srgbClr val="000000">
                    <a:alpha val="43000"/>
                  </a:srgbClr>
                </a:outerShdw>
              </a:effectLst>
              <a:latin typeface="Century Schoolbook"/>
              <a:cs typeface="Century Schoolbook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9685866" y="2978011"/>
            <a:ext cx="986650" cy="5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cs typeface="Arial Unicode MS" charset="0"/>
              </a:rPr>
              <a:t>3 h</a:t>
            </a:r>
          </a:p>
        </p:txBody>
      </p:sp>
      <p:sp>
        <p:nvSpPr>
          <p:cNvPr id="374799" name="Text Box 15"/>
          <p:cNvSpPr txBox="1">
            <a:spLocks noChangeArrowheads="1"/>
          </p:cNvSpPr>
          <p:nvPr/>
        </p:nvSpPr>
        <p:spPr bwMode="auto">
          <a:xfrm>
            <a:off x="11487573" y="6109548"/>
            <a:ext cx="1065671" cy="5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cs typeface="Arial Unicode MS" charset="0"/>
              </a:rPr>
              <a:t>5 h</a:t>
            </a:r>
          </a:p>
        </p:txBody>
      </p:sp>
      <p:pic>
        <p:nvPicPr>
          <p:cNvPr id="37480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8810" y="4560712"/>
            <a:ext cx="2585156" cy="45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1381" y="1708448"/>
            <a:ext cx="3665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Hypocrellin</a:t>
            </a:r>
            <a:r>
              <a:rPr lang="fr-FR" sz="2800" b="1" dirty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28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A : HA</a:t>
            </a:r>
            <a:endParaRPr lang="fr-FR" sz="2800" b="1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982120" y="9230380"/>
            <a:ext cx="7831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Chio-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Srichan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S.,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Refregiers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M.,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Jamme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F.,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Kascakova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S.,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Rouam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V., &amp; Dumas, P. </a:t>
            </a:r>
            <a:r>
              <a:rPr lang="fr-FR" sz="1400" i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/>
            </a:r>
            <a:br>
              <a:rPr lang="fr-FR" sz="1400" i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</a:br>
            <a:r>
              <a:rPr lang="fr-FR" sz="1400" i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Biochimica</a:t>
            </a:r>
            <a:r>
              <a:rPr lang="fr-FR" sz="1400" i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et </a:t>
            </a:r>
            <a:r>
              <a:rPr lang="fr-FR" sz="1400" i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Biophysica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 Acta (BBA) - General </a:t>
            </a:r>
            <a:r>
              <a:rPr lang="fr-FR" sz="1400" i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Subjects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,  2008, 1780(5): 854-860</a:t>
            </a:r>
            <a:endParaRPr lang="fr-FR" sz="1400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5285270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4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4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4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04" y="1780456"/>
            <a:ext cx="8672125" cy="721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9734" name="Text Box 6"/>
          <p:cNvSpPr txBox="1">
            <a:spLocks noChangeArrowheads="1"/>
          </p:cNvSpPr>
          <p:nvPr/>
        </p:nvSpPr>
        <p:spPr bwMode="auto">
          <a:xfrm>
            <a:off x="9787467" y="6269850"/>
            <a:ext cx="3386667" cy="154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fr-FR" sz="23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Cells</a:t>
            </a:r>
            <a:r>
              <a:rPr lang="fr-FR" sz="2300" b="1" dirty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23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incubated</a:t>
            </a:r>
            <a:r>
              <a:rPr lang="fr-FR" sz="2300" b="1" dirty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23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with</a:t>
            </a:r>
            <a:r>
              <a:rPr lang="fr-FR" sz="2300" b="1" dirty="0">
                <a:solidFill>
                  <a:srgbClr val="000000"/>
                </a:solidFill>
                <a:latin typeface="Century Schoolbook"/>
                <a:cs typeface="Century Schoolbook"/>
              </a:rPr>
              <a:t> HA in </a:t>
            </a:r>
            <a:r>
              <a:rPr lang="fr-FR" sz="23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dark</a:t>
            </a:r>
            <a:r>
              <a:rPr lang="fr-FR" sz="2300" b="1" dirty="0">
                <a:solidFill>
                  <a:srgbClr val="000000"/>
                </a:solidFill>
                <a:latin typeface="Century Schoolbook"/>
                <a:cs typeface="Century Schoolbook"/>
              </a:rPr>
              <a:t>: control, 30mn, 6 </a:t>
            </a:r>
            <a:r>
              <a:rPr lang="fr-FR" sz="23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hours</a:t>
            </a:r>
            <a:r>
              <a:rPr lang="fr-FR" sz="2300" b="1" dirty="0">
                <a:solidFill>
                  <a:srgbClr val="000000"/>
                </a:solidFill>
                <a:latin typeface="Century Schoolbook"/>
                <a:cs typeface="Century Schoolbook"/>
              </a:rPr>
              <a:t>, 24 </a:t>
            </a:r>
            <a:r>
              <a:rPr lang="fr-FR" sz="23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hours</a:t>
            </a:r>
            <a:endParaRPr lang="fr-FR" sz="2300" b="1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329736" name="Text Box 8"/>
          <p:cNvSpPr txBox="1">
            <a:spLocks noChangeArrowheads="1"/>
          </p:cNvSpPr>
          <p:nvPr/>
        </p:nvSpPr>
        <p:spPr bwMode="auto">
          <a:xfrm>
            <a:off x="399628" y="6459504"/>
            <a:ext cx="2578382" cy="154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fr-FR" sz="23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Cells</a:t>
            </a:r>
            <a:r>
              <a:rPr lang="fr-FR" sz="2300" b="1" dirty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23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incubated</a:t>
            </a:r>
            <a:r>
              <a:rPr lang="fr-FR" sz="2300" b="1" dirty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23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with</a:t>
            </a:r>
            <a:r>
              <a:rPr lang="fr-FR" sz="2300" b="1" dirty="0">
                <a:solidFill>
                  <a:srgbClr val="000000"/>
                </a:solidFill>
                <a:latin typeface="Century Schoolbook"/>
                <a:cs typeface="Century Schoolbook"/>
              </a:rPr>
              <a:t> HA 6hours but </a:t>
            </a:r>
            <a:r>
              <a:rPr lang="fr-FR" sz="23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with</a:t>
            </a:r>
            <a:r>
              <a:rPr lang="fr-FR" sz="2300" b="1" dirty="0">
                <a:solidFill>
                  <a:srgbClr val="000000"/>
                </a:solidFill>
                <a:latin typeface="Century Schoolbook"/>
                <a:cs typeface="Century Schoolbook"/>
              </a:rPr>
              <a:t> light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469952" y="0"/>
            <a:ext cx="10174807" cy="1362422"/>
          </a:xfrm>
          <a:prstGeom prst="rect">
            <a:avLst/>
          </a:prstGeom>
          <a:gradFill rotWithShape="1">
            <a:gsLst>
              <a:gs pos="0">
                <a:srgbClr val="DDDDDD">
                  <a:alpha val="39999"/>
                </a:srgbClr>
              </a:gs>
              <a:gs pos="100000">
                <a:srgbClr val="DDDDDD">
                  <a:gamma/>
                  <a:shade val="46275"/>
                  <a:invGamma/>
                  <a:alpha val="57001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000" b="1" dirty="0" err="1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Statistical</a:t>
            </a:r>
            <a:r>
              <a:rPr lang="fr-FR" sz="4000" b="1" dirty="0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analysis</a:t>
            </a:r>
            <a:r>
              <a:rPr lang="fr-FR" sz="4000" b="1" dirty="0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reveal</a:t>
            </a:r>
            <a:r>
              <a:rPr lang="fr-FR" sz="4000" b="1" dirty="0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 a </a:t>
            </a:r>
            <a:r>
              <a:rPr lang="fr-FR" sz="4000" b="1" dirty="0" err="1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marked</a:t>
            </a:r>
            <a:r>
              <a:rPr lang="fr-FR" sz="4000" b="1" dirty="0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effect</a:t>
            </a:r>
            <a:r>
              <a:rPr lang="fr-FR" sz="4000" b="1" dirty="0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upon</a:t>
            </a:r>
            <a:r>
              <a:rPr lang="fr-FR" sz="4000" b="1" dirty="0" smtClean="0">
                <a:solidFill>
                  <a:srgbClr val="000000"/>
                </a:solidFill>
                <a:effectLst>
                  <a:outerShdw blurRad="206375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 light irradiation</a:t>
            </a:r>
            <a:endParaRPr lang="fr-FR" sz="4000" b="1" dirty="0">
              <a:solidFill>
                <a:srgbClr val="000000"/>
              </a:solidFill>
              <a:effectLst>
                <a:outerShdw blurRad="206375" dist="101600" dir="2700000" algn="tl" rotWithShape="0">
                  <a:srgbClr val="000000">
                    <a:alpha val="43000"/>
                  </a:srgbClr>
                </a:outerShdw>
              </a:effectLst>
              <a:latin typeface="Century Schoolbook"/>
              <a:cs typeface="Century Schoolbook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82120" y="9230380"/>
            <a:ext cx="7831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Chio-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Srichan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S.,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Refregiers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M.,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Jamme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F.,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Kascakova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S.,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Rouam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V., &amp; Dumas, P. </a:t>
            </a:r>
            <a:r>
              <a:rPr lang="fr-FR" sz="1400" i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/>
            </a:r>
            <a:br>
              <a:rPr lang="fr-FR" sz="1400" i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</a:br>
            <a:r>
              <a:rPr lang="fr-FR" sz="1400" i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Biochimica</a:t>
            </a:r>
            <a:r>
              <a:rPr lang="fr-FR" sz="1400" i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et </a:t>
            </a:r>
            <a:r>
              <a:rPr lang="fr-FR" sz="1400" i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Biophysica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 Acta (BBA) - General </a:t>
            </a:r>
            <a:r>
              <a:rPr lang="fr-FR" sz="1400" i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Subjects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,  2008, 1780(5): 854-860</a:t>
            </a:r>
            <a:endParaRPr lang="fr-FR" sz="1400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6" name="Ellipse 5"/>
          <p:cNvSpPr/>
          <p:nvPr/>
        </p:nvSpPr>
        <p:spPr bwMode="auto">
          <a:xfrm rot="1776105">
            <a:off x="8085498" y="3409816"/>
            <a:ext cx="1584176" cy="5079001"/>
          </a:xfrm>
          <a:prstGeom prst="ellipse">
            <a:avLst/>
          </a:prstGeom>
          <a:noFill/>
          <a:ln w="19050" cmpd="sng">
            <a:solidFill>
              <a:srgbClr val="3366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 rot="19808905">
            <a:off x="3855290" y="1815819"/>
            <a:ext cx="2012228" cy="701579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539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4" grpId="0"/>
      <p:bldP spid="329736" grpId="0"/>
      <p:bldP spid="6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813768" y="8117160"/>
            <a:ext cx="11805921" cy="7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  <a:latin typeface="Century Schoolbook"/>
                <a:cs typeface="Century Schoolbook"/>
              </a:rPr>
              <a:t>PCA analysis of 2μM HA treated </a:t>
            </a:r>
            <a:r>
              <a:rPr lang="en-GB" sz="20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HeLa</a:t>
            </a:r>
            <a:r>
              <a:rPr lang="en-GB" sz="2000" b="1" dirty="0">
                <a:solidFill>
                  <a:srgbClr val="000000"/>
                </a:solidFill>
                <a:latin typeface="Century Schoolbook"/>
                <a:cs typeface="Century Schoolbook"/>
              </a:rPr>
              <a:t> cells after 6h incubation with/without 10Jcm</a:t>
            </a:r>
            <a:r>
              <a:rPr lang="en-GB" sz="2000" b="1" baseline="30000" dirty="0">
                <a:solidFill>
                  <a:srgbClr val="000000"/>
                </a:solidFill>
                <a:latin typeface="Century Schoolbook"/>
                <a:cs typeface="Century Schoolbook"/>
              </a:rPr>
              <a:t>-2</a:t>
            </a:r>
            <a:r>
              <a:rPr lang="en-GB" sz="2000" b="1" dirty="0">
                <a:solidFill>
                  <a:srgbClr val="000000"/>
                </a:solidFill>
                <a:latin typeface="Century Schoolbook"/>
                <a:cs typeface="Century Schoolbook"/>
              </a:rPr>
              <a:t>irradiation.</a:t>
            </a:r>
            <a:r>
              <a:rPr lang="fr-FR" sz="2000" b="1" dirty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</a:p>
        </p:txBody>
      </p:sp>
      <p:grpSp>
        <p:nvGrpSpPr>
          <p:cNvPr id="331782" name="Group 6"/>
          <p:cNvGrpSpPr>
            <a:grpSpLocks noChangeAspect="1"/>
          </p:cNvGrpSpPr>
          <p:nvPr/>
        </p:nvGrpSpPr>
        <p:grpSpPr bwMode="auto">
          <a:xfrm>
            <a:off x="1982329" y="1350151"/>
            <a:ext cx="10035823" cy="6646898"/>
            <a:chOff x="878" y="598"/>
            <a:chExt cx="4445" cy="2944"/>
          </a:xfrm>
        </p:grpSpPr>
        <p:sp>
          <p:nvSpPr>
            <p:cNvPr id="331781" name="AutoShape 5"/>
            <p:cNvSpPr>
              <a:spLocks noChangeAspect="1" noChangeArrowheads="1" noTextEdit="1"/>
            </p:cNvSpPr>
            <p:nvPr/>
          </p:nvSpPr>
          <p:spPr bwMode="auto">
            <a:xfrm>
              <a:off x="878" y="598"/>
              <a:ext cx="4445" cy="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31787" name="Group 11"/>
            <p:cNvGrpSpPr>
              <a:grpSpLocks/>
            </p:cNvGrpSpPr>
            <p:nvPr/>
          </p:nvGrpSpPr>
          <p:grpSpPr bwMode="auto">
            <a:xfrm>
              <a:off x="1181" y="770"/>
              <a:ext cx="4128" cy="2551"/>
              <a:chOff x="1181" y="770"/>
              <a:chExt cx="4128" cy="2551"/>
            </a:xfrm>
          </p:grpSpPr>
          <p:sp>
            <p:nvSpPr>
              <p:cNvPr id="331783" name="Freeform 7"/>
              <p:cNvSpPr>
                <a:spLocks/>
              </p:cNvSpPr>
              <p:nvPr/>
            </p:nvSpPr>
            <p:spPr bwMode="auto">
              <a:xfrm>
                <a:off x="1181" y="770"/>
                <a:ext cx="1169" cy="2538"/>
              </a:xfrm>
              <a:custGeom>
                <a:avLst/>
                <a:gdLst>
                  <a:gd name="T0" fmla="*/ 17 w 1169"/>
                  <a:gd name="T1" fmla="*/ 2524 h 2538"/>
                  <a:gd name="T2" fmla="*/ 35 w 1169"/>
                  <a:gd name="T3" fmla="*/ 2502 h 2538"/>
                  <a:gd name="T4" fmla="*/ 53 w 1169"/>
                  <a:gd name="T5" fmla="*/ 2479 h 2538"/>
                  <a:gd name="T6" fmla="*/ 75 w 1169"/>
                  <a:gd name="T7" fmla="*/ 2466 h 2538"/>
                  <a:gd name="T8" fmla="*/ 107 w 1169"/>
                  <a:gd name="T9" fmla="*/ 2466 h 2538"/>
                  <a:gd name="T10" fmla="*/ 129 w 1169"/>
                  <a:gd name="T11" fmla="*/ 2479 h 2538"/>
                  <a:gd name="T12" fmla="*/ 151 w 1169"/>
                  <a:gd name="T13" fmla="*/ 2492 h 2538"/>
                  <a:gd name="T14" fmla="*/ 186 w 1169"/>
                  <a:gd name="T15" fmla="*/ 2484 h 2538"/>
                  <a:gd name="T16" fmla="*/ 209 w 1169"/>
                  <a:gd name="T17" fmla="*/ 2470 h 2538"/>
                  <a:gd name="T18" fmla="*/ 227 w 1169"/>
                  <a:gd name="T19" fmla="*/ 2444 h 2538"/>
                  <a:gd name="T20" fmla="*/ 245 w 1169"/>
                  <a:gd name="T21" fmla="*/ 2403 h 2538"/>
                  <a:gd name="T22" fmla="*/ 263 w 1169"/>
                  <a:gd name="T23" fmla="*/ 2336 h 2538"/>
                  <a:gd name="T24" fmla="*/ 280 w 1169"/>
                  <a:gd name="T25" fmla="*/ 2224 h 2538"/>
                  <a:gd name="T26" fmla="*/ 298 w 1169"/>
                  <a:gd name="T27" fmla="*/ 2108 h 2538"/>
                  <a:gd name="T28" fmla="*/ 316 w 1169"/>
                  <a:gd name="T29" fmla="*/ 2000 h 2538"/>
                  <a:gd name="T30" fmla="*/ 334 w 1169"/>
                  <a:gd name="T31" fmla="*/ 1866 h 2538"/>
                  <a:gd name="T32" fmla="*/ 352 w 1169"/>
                  <a:gd name="T33" fmla="*/ 1692 h 2538"/>
                  <a:gd name="T34" fmla="*/ 370 w 1169"/>
                  <a:gd name="T35" fmla="*/ 1566 h 2538"/>
                  <a:gd name="T36" fmla="*/ 387 w 1169"/>
                  <a:gd name="T37" fmla="*/ 1410 h 2538"/>
                  <a:gd name="T38" fmla="*/ 405 w 1169"/>
                  <a:gd name="T39" fmla="*/ 1204 h 2538"/>
                  <a:gd name="T40" fmla="*/ 423 w 1169"/>
                  <a:gd name="T41" fmla="*/ 967 h 2538"/>
                  <a:gd name="T42" fmla="*/ 441 w 1169"/>
                  <a:gd name="T43" fmla="*/ 703 h 2538"/>
                  <a:gd name="T44" fmla="*/ 459 w 1169"/>
                  <a:gd name="T45" fmla="*/ 416 h 2538"/>
                  <a:gd name="T46" fmla="*/ 477 w 1169"/>
                  <a:gd name="T47" fmla="*/ 170 h 2538"/>
                  <a:gd name="T48" fmla="*/ 495 w 1169"/>
                  <a:gd name="T49" fmla="*/ 31 h 2538"/>
                  <a:gd name="T50" fmla="*/ 512 w 1169"/>
                  <a:gd name="T51" fmla="*/ 45 h 2538"/>
                  <a:gd name="T52" fmla="*/ 530 w 1169"/>
                  <a:gd name="T53" fmla="*/ 170 h 2538"/>
                  <a:gd name="T54" fmla="*/ 548 w 1169"/>
                  <a:gd name="T55" fmla="*/ 317 h 2538"/>
                  <a:gd name="T56" fmla="*/ 566 w 1169"/>
                  <a:gd name="T57" fmla="*/ 515 h 2538"/>
                  <a:gd name="T58" fmla="*/ 584 w 1169"/>
                  <a:gd name="T59" fmla="*/ 756 h 2538"/>
                  <a:gd name="T60" fmla="*/ 602 w 1169"/>
                  <a:gd name="T61" fmla="*/ 976 h 2538"/>
                  <a:gd name="T62" fmla="*/ 620 w 1169"/>
                  <a:gd name="T63" fmla="*/ 1182 h 2538"/>
                  <a:gd name="T64" fmla="*/ 637 w 1169"/>
                  <a:gd name="T65" fmla="*/ 1365 h 2538"/>
                  <a:gd name="T66" fmla="*/ 655 w 1169"/>
                  <a:gd name="T67" fmla="*/ 1513 h 2538"/>
                  <a:gd name="T68" fmla="*/ 673 w 1169"/>
                  <a:gd name="T69" fmla="*/ 1634 h 2538"/>
                  <a:gd name="T70" fmla="*/ 691 w 1169"/>
                  <a:gd name="T71" fmla="*/ 1736 h 2538"/>
                  <a:gd name="T72" fmla="*/ 709 w 1169"/>
                  <a:gd name="T73" fmla="*/ 1808 h 2538"/>
                  <a:gd name="T74" fmla="*/ 727 w 1169"/>
                  <a:gd name="T75" fmla="*/ 1875 h 2538"/>
                  <a:gd name="T76" fmla="*/ 744 w 1169"/>
                  <a:gd name="T77" fmla="*/ 1911 h 2538"/>
                  <a:gd name="T78" fmla="*/ 762 w 1169"/>
                  <a:gd name="T79" fmla="*/ 1951 h 2538"/>
                  <a:gd name="T80" fmla="*/ 780 w 1169"/>
                  <a:gd name="T81" fmla="*/ 1974 h 2538"/>
                  <a:gd name="T82" fmla="*/ 798 w 1169"/>
                  <a:gd name="T83" fmla="*/ 1996 h 2538"/>
                  <a:gd name="T84" fmla="*/ 821 w 1169"/>
                  <a:gd name="T85" fmla="*/ 2010 h 2538"/>
                  <a:gd name="T86" fmla="*/ 879 w 1169"/>
                  <a:gd name="T87" fmla="*/ 2018 h 2538"/>
                  <a:gd name="T88" fmla="*/ 897 w 1169"/>
                  <a:gd name="T89" fmla="*/ 1996 h 2538"/>
                  <a:gd name="T90" fmla="*/ 915 w 1169"/>
                  <a:gd name="T91" fmla="*/ 1964 h 2538"/>
                  <a:gd name="T92" fmla="*/ 932 w 1169"/>
                  <a:gd name="T93" fmla="*/ 1916 h 2538"/>
                  <a:gd name="T94" fmla="*/ 950 w 1169"/>
                  <a:gd name="T95" fmla="*/ 1808 h 2538"/>
                  <a:gd name="T96" fmla="*/ 968 w 1169"/>
                  <a:gd name="T97" fmla="*/ 1660 h 2538"/>
                  <a:gd name="T98" fmla="*/ 986 w 1169"/>
                  <a:gd name="T99" fmla="*/ 1530 h 2538"/>
                  <a:gd name="T100" fmla="*/ 1004 w 1169"/>
                  <a:gd name="T101" fmla="*/ 1410 h 2538"/>
                  <a:gd name="T102" fmla="*/ 1022 w 1169"/>
                  <a:gd name="T103" fmla="*/ 1320 h 2538"/>
                  <a:gd name="T104" fmla="*/ 1039 w 1169"/>
                  <a:gd name="T105" fmla="*/ 1276 h 2538"/>
                  <a:gd name="T106" fmla="*/ 1057 w 1169"/>
                  <a:gd name="T107" fmla="*/ 1280 h 2538"/>
                  <a:gd name="T108" fmla="*/ 1075 w 1169"/>
                  <a:gd name="T109" fmla="*/ 1320 h 2538"/>
                  <a:gd name="T110" fmla="*/ 1093 w 1169"/>
                  <a:gd name="T111" fmla="*/ 1374 h 2538"/>
                  <a:gd name="T112" fmla="*/ 1111 w 1169"/>
                  <a:gd name="T113" fmla="*/ 1423 h 2538"/>
                  <a:gd name="T114" fmla="*/ 1129 w 1169"/>
                  <a:gd name="T115" fmla="*/ 1468 h 2538"/>
                  <a:gd name="T116" fmla="*/ 1147 w 1169"/>
                  <a:gd name="T117" fmla="*/ 1522 h 2538"/>
                  <a:gd name="T118" fmla="*/ 1164 w 1169"/>
                  <a:gd name="T119" fmla="*/ 1589 h 2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9" h="2538">
                    <a:moveTo>
                      <a:pt x="0" y="2538"/>
                    </a:moveTo>
                    <a:lnTo>
                      <a:pt x="0" y="2533"/>
                    </a:lnTo>
                    <a:lnTo>
                      <a:pt x="4" y="2533"/>
                    </a:lnTo>
                    <a:lnTo>
                      <a:pt x="8" y="2533"/>
                    </a:lnTo>
                    <a:lnTo>
                      <a:pt x="8" y="2528"/>
                    </a:lnTo>
                    <a:lnTo>
                      <a:pt x="13" y="2528"/>
                    </a:lnTo>
                    <a:lnTo>
                      <a:pt x="13" y="2524"/>
                    </a:lnTo>
                    <a:lnTo>
                      <a:pt x="17" y="2524"/>
                    </a:lnTo>
                    <a:lnTo>
                      <a:pt x="17" y="2520"/>
                    </a:lnTo>
                    <a:lnTo>
                      <a:pt x="22" y="2520"/>
                    </a:lnTo>
                    <a:lnTo>
                      <a:pt x="22" y="2515"/>
                    </a:lnTo>
                    <a:lnTo>
                      <a:pt x="26" y="2515"/>
                    </a:lnTo>
                    <a:lnTo>
                      <a:pt x="26" y="2510"/>
                    </a:lnTo>
                    <a:lnTo>
                      <a:pt x="31" y="2510"/>
                    </a:lnTo>
                    <a:lnTo>
                      <a:pt x="31" y="2502"/>
                    </a:lnTo>
                    <a:lnTo>
                      <a:pt x="35" y="2502"/>
                    </a:lnTo>
                    <a:lnTo>
                      <a:pt x="35" y="2497"/>
                    </a:lnTo>
                    <a:lnTo>
                      <a:pt x="39" y="2497"/>
                    </a:lnTo>
                    <a:lnTo>
                      <a:pt x="39" y="2492"/>
                    </a:lnTo>
                    <a:lnTo>
                      <a:pt x="44" y="2492"/>
                    </a:lnTo>
                    <a:lnTo>
                      <a:pt x="44" y="2488"/>
                    </a:lnTo>
                    <a:lnTo>
                      <a:pt x="48" y="2488"/>
                    </a:lnTo>
                    <a:lnTo>
                      <a:pt x="48" y="2479"/>
                    </a:lnTo>
                    <a:lnTo>
                      <a:pt x="53" y="2479"/>
                    </a:lnTo>
                    <a:lnTo>
                      <a:pt x="53" y="2475"/>
                    </a:lnTo>
                    <a:lnTo>
                      <a:pt x="57" y="2475"/>
                    </a:lnTo>
                    <a:lnTo>
                      <a:pt x="57" y="2470"/>
                    </a:lnTo>
                    <a:lnTo>
                      <a:pt x="62" y="2470"/>
                    </a:lnTo>
                    <a:lnTo>
                      <a:pt x="66" y="2470"/>
                    </a:lnTo>
                    <a:lnTo>
                      <a:pt x="66" y="2466"/>
                    </a:lnTo>
                    <a:lnTo>
                      <a:pt x="71" y="2466"/>
                    </a:lnTo>
                    <a:lnTo>
                      <a:pt x="75" y="2466"/>
                    </a:lnTo>
                    <a:lnTo>
                      <a:pt x="79" y="2466"/>
                    </a:lnTo>
                    <a:lnTo>
                      <a:pt x="79" y="2461"/>
                    </a:lnTo>
                    <a:lnTo>
                      <a:pt x="84" y="2461"/>
                    </a:lnTo>
                    <a:lnTo>
                      <a:pt x="93" y="2461"/>
                    </a:lnTo>
                    <a:lnTo>
                      <a:pt x="97" y="2461"/>
                    </a:lnTo>
                    <a:lnTo>
                      <a:pt x="97" y="2466"/>
                    </a:lnTo>
                    <a:lnTo>
                      <a:pt x="102" y="2466"/>
                    </a:lnTo>
                    <a:lnTo>
                      <a:pt x="107" y="2466"/>
                    </a:lnTo>
                    <a:lnTo>
                      <a:pt x="107" y="2470"/>
                    </a:lnTo>
                    <a:lnTo>
                      <a:pt x="111" y="2470"/>
                    </a:lnTo>
                    <a:lnTo>
                      <a:pt x="111" y="2475"/>
                    </a:lnTo>
                    <a:lnTo>
                      <a:pt x="115" y="2475"/>
                    </a:lnTo>
                    <a:lnTo>
                      <a:pt x="120" y="2475"/>
                    </a:lnTo>
                    <a:lnTo>
                      <a:pt x="120" y="2479"/>
                    </a:lnTo>
                    <a:lnTo>
                      <a:pt x="124" y="2479"/>
                    </a:lnTo>
                    <a:lnTo>
                      <a:pt x="129" y="2479"/>
                    </a:lnTo>
                    <a:lnTo>
                      <a:pt x="129" y="2484"/>
                    </a:lnTo>
                    <a:lnTo>
                      <a:pt x="133" y="2484"/>
                    </a:lnTo>
                    <a:lnTo>
                      <a:pt x="138" y="2484"/>
                    </a:lnTo>
                    <a:lnTo>
                      <a:pt x="138" y="2488"/>
                    </a:lnTo>
                    <a:lnTo>
                      <a:pt x="142" y="2488"/>
                    </a:lnTo>
                    <a:lnTo>
                      <a:pt x="147" y="2488"/>
                    </a:lnTo>
                    <a:lnTo>
                      <a:pt x="147" y="2492"/>
                    </a:lnTo>
                    <a:lnTo>
                      <a:pt x="151" y="2492"/>
                    </a:lnTo>
                    <a:lnTo>
                      <a:pt x="165" y="2492"/>
                    </a:lnTo>
                    <a:lnTo>
                      <a:pt x="169" y="2492"/>
                    </a:lnTo>
                    <a:lnTo>
                      <a:pt x="169" y="2488"/>
                    </a:lnTo>
                    <a:lnTo>
                      <a:pt x="173" y="2488"/>
                    </a:lnTo>
                    <a:lnTo>
                      <a:pt x="178" y="2488"/>
                    </a:lnTo>
                    <a:lnTo>
                      <a:pt x="182" y="2488"/>
                    </a:lnTo>
                    <a:lnTo>
                      <a:pt x="182" y="2484"/>
                    </a:lnTo>
                    <a:lnTo>
                      <a:pt x="186" y="2484"/>
                    </a:lnTo>
                    <a:lnTo>
                      <a:pt x="191" y="2484"/>
                    </a:lnTo>
                    <a:lnTo>
                      <a:pt x="191" y="2479"/>
                    </a:lnTo>
                    <a:lnTo>
                      <a:pt x="196" y="2479"/>
                    </a:lnTo>
                    <a:lnTo>
                      <a:pt x="196" y="2475"/>
                    </a:lnTo>
                    <a:lnTo>
                      <a:pt x="200" y="2475"/>
                    </a:lnTo>
                    <a:lnTo>
                      <a:pt x="204" y="2475"/>
                    </a:lnTo>
                    <a:lnTo>
                      <a:pt x="204" y="2470"/>
                    </a:lnTo>
                    <a:lnTo>
                      <a:pt x="209" y="2470"/>
                    </a:lnTo>
                    <a:lnTo>
                      <a:pt x="209" y="2466"/>
                    </a:lnTo>
                    <a:lnTo>
                      <a:pt x="214" y="2466"/>
                    </a:lnTo>
                    <a:lnTo>
                      <a:pt x="214" y="2461"/>
                    </a:lnTo>
                    <a:lnTo>
                      <a:pt x="218" y="2461"/>
                    </a:lnTo>
                    <a:lnTo>
                      <a:pt x="218" y="2457"/>
                    </a:lnTo>
                    <a:lnTo>
                      <a:pt x="222" y="2457"/>
                    </a:lnTo>
                    <a:lnTo>
                      <a:pt x="227" y="2457"/>
                    </a:lnTo>
                    <a:lnTo>
                      <a:pt x="227" y="2444"/>
                    </a:lnTo>
                    <a:lnTo>
                      <a:pt x="232" y="2444"/>
                    </a:lnTo>
                    <a:lnTo>
                      <a:pt x="232" y="2434"/>
                    </a:lnTo>
                    <a:lnTo>
                      <a:pt x="236" y="2434"/>
                    </a:lnTo>
                    <a:lnTo>
                      <a:pt x="236" y="2426"/>
                    </a:lnTo>
                    <a:lnTo>
                      <a:pt x="240" y="2426"/>
                    </a:lnTo>
                    <a:lnTo>
                      <a:pt x="240" y="2416"/>
                    </a:lnTo>
                    <a:lnTo>
                      <a:pt x="245" y="2416"/>
                    </a:lnTo>
                    <a:lnTo>
                      <a:pt x="245" y="2403"/>
                    </a:lnTo>
                    <a:lnTo>
                      <a:pt x="249" y="2403"/>
                    </a:lnTo>
                    <a:lnTo>
                      <a:pt x="249" y="2390"/>
                    </a:lnTo>
                    <a:lnTo>
                      <a:pt x="254" y="2390"/>
                    </a:lnTo>
                    <a:lnTo>
                      <a:pt x="254" y="2376"/>
                    </a:lnTo>
                    <a:lnTo>
                      <a:pt x="258" y="2376"/>
                    </a:lnTo>
                    <a:lnTo>
                      <a:pt x="258" y="2358"/>
                    </a:lnTo>
                    <a:lnTo>
                      <a:pt x="263" y="2358"/>
                    </a:lnTo>
                    <a:lnTo>
                      <a:pt x="263" y="2336"/>
                    </a:lnTo>
                    <a:lnTo>
                      <a:pt x="267" y="2336"/>
                    </a:lnTo>
                    <a:lnTo>
                      <a:pt x="267" y="2309"/>
                    </a:lnTo>
                    <a:lnTo>
                      <a:pt x="272" y="2309"/>
                    </a:lnTo>
                    <a:lnTo>
                      <a:pt x="272" y="2278"/>
                    </a:lnTo>
                    <a:lnTo>
                      <a:pt x="276" y="2278"/>
                    </a:lnTo>
                    <a:lnTo>
                      <a:pt x="276" y="2251"/>
                    </a:lnTo>
                    <a:lnTo>
                      <a:pt x="280" y="2251"/>
                    </a:lnTo>
                    <a:lnTo>
                      <a:pt x="280" y="2224"/>
                    </a:lnTo>
                    <a:lnTo>
                      <a:pt x="285" y="2224"/>
                    </a:lnTo>
                    <a:lnTo>
                      <a:pt x="285" y="2193"/>
                    </a:lnTo>
                    <a:lnTo>
                      <a:pt x="290" y="2193"/>
                    </a:lnTo>
                    <a:lnTo>
                      <a:pt x="290" y="2166"/>
                    </a:lnTo>
                    <a:lnTo>
                      <a:pt x="294" y="2166"/>
                    </a:lnTo>
                    <a:lnTo>
                      <a:pt x="294" y="2139"/>
                    </a:lnTo>
                    <a:lnTo>
                      <a:pt x="298" y="2139"/>
                    </a:lnTo>
                    <a:lnTo>
                      <a:pt x="298" y="2108"/>
                    </a:lnTo>
                    <a:lnTo>
                      <a:pt x="303" y="2108"/>
                    </a:lnTo>
                    <a:lnTo>
                      <a:pt x="303" y="2081"/>
                    </a:lnTo>
                    <a:lnTo>
                      <a:pt x="308" y="2081"/>
                    </a:lnTo>
                    <a:lnTo>
                      <a:pt x="308" y="2054"/>
                    </a:lnTo>
                    <a:lnTo>
                      <a:pt x="311" y="2054"/>
                    </a:lnTo>
                    <a:lnTo>
                      <a:pt x="311" y="2027"/>
                    </a:lnTo>
                    <a:lnTo>
                      <a:pt x="316" y="2027"/>
                    </a:lnTo>
                    <a:lnTo>
                      <a:pt x="316" y="2000"/>
                    </a:lnTo>
                    <a:lnTo>
                      <a:pt x="321" y="2000"/>
                    </a:lnTo>
                    <a:lnTo>
                      <a:pt x="321" y="1969"/>
                    </a:lnTo>
                    <a:lnTo>
                      <a:pt x="325" y="1969"/>
                    </a:lnTo>
                    <a:lnTo>
                      <a:pt x="325" y="1933"/>
                    </a:lnTo>
                    <a:lnTo>
                      <a:pt x="329" y="1933"/>
                    </a:lnTo>
                    <a:lnTo>
                      <a:pt x="329" y="1902"/>
                    </a:lnTo>
                    <a:lnTo>
                      <a:pt x="334" y="1902"/>
                    </a:lnTo>
                    <a:lnTo>
                      <a:pt x="334" y="1866"/>
                    </a:lnTo>
                    <a:lnTo>
                      <a:pt x="339" y="1866"/>
                    </a:lnTo>
                    <a:lnTo>
                      <a:pt x="339" y="1826"/>
                    </a:lnTo>
                    <a:lnTo>
                      <a:pt x="343" y="1826"/>
                    </a:lnTo>
                    <a:lnTo>
                      <a:pt x="343" y="1781"/>
                    </a:lnTo>
                    <a:lnTo>
                      <a:pt x="347" y="1781"/>
                    </a:lnTo>
                    <a:lnTo>
                      <a:pt x="347" y="1736"/>
                    </a:lnTo>
                    <a:lnTo>
                      <a:pt x="352" y="1736"/>
                    </a:lnTo>
                    <a:lnTo>
                      <a:pt x="352" y="1692"/>
                    </a:lnTo>
                    <a:lnTo>
                      <a:pt x="357" y="1692"/>
                    </a:lnTo>
                    <a:lnTo>
                      <a:pt x="357" y="1656"/>
                    </a:lnTo>
                    <a:lnTo>
                      <a:pt x="361" y="1656"/>
                    </a:lnTo>
                    <a:lnTo>
                      <a:pt x="361" y="1624"/>
                    </a:lnTo>
                    <a:lnTo>
                      <a:pt x="365" y="1624"/>
                    </a:lnTo>
                    <a:lnTo>
                      <a:pt x="365" y="1598"/>
                    </a:lnTo>
                    <a:lnTo>
                      <a:pt x="370" y="1598"/>
                    </a:lnTo>
                    <a:lnTo>
                      <a:pt x="370" y="1566"/>
                    </a:lnTo>
                    <a:lnTo>
                      <a:pt x="374" y="1566"/>
                    </a:lnTo>
                    <a:lnTo>
                      <a:pt x="374" y="1530"/>
                    </a:lnTo>
                    <a:lnTo>
                      <a:pt x="379" y="1530"/>
                    </a:lnTo>
                    <a:lnTo>
                      <a:pt x="379" y="1490"/>
                    </a:lnTo>
                    <a:lnTo>
                      <a:pt x="383" y="1490"/>
                    </a:lnTo>
                    <a:lnTo>
                      <a:pt x="383" y="1450"/>
                    </a:lnTo>
                    <a:lnTo>
                      <a:pt x="387" y="1450"/>
                    </a:lnTo>
                    <a:lnTo>
                      <a:pt x="387" y="1410"/>
                    </a:lnTo>
                    <a:lnTo>
                      <a:pt x="392" y="1410"/>
                    </a:lnTo>
                    <a:lnTo>
                      <a:pt x="392" y="1365"/>
                    </a:lnTo>
                    <a:lnTo>
                      <a:pt x="397" y="1365"/>
                    </a:lnTo>
                    <a:lnTo>
                      <a:pt x="397" y="1311"/>
                    </a:lnTo>
                    <a:lnTo>
                      <a:pt x="401" y="1311"/>
                    </a:lnTo>
                    <a:lnTo>
                      <a:pt x="401" y="1258"/>
                    </a:lnTo>
                    <a:lnTo>
                      <a:pt x="405" y="1258"/>
                    </a:lnTo>
                    <a:lnTo>
                      <a:pt x="405" y="1204"/>
                    </a:lnTo>
                    <a:lnTo>
                      <a:pt x="410" y="1204"/>
                    </a:lnTo>
                    <a:lnTo>
                      <a:pt x="410" y="1146"/>
                    </a:lnTo>
                    <a:lnTo>
                      <a:pt x="415" y="1146"/>
                    </a:lnTo>
                    <a:lnTo>
                      <a:pt x="415" y="1088"/>
                    </a:lnTo>
                    <a:lnTo>
                      <a:pt x="419" y="1088"/>
                    </a:lnTo>
                    <a:lnTo>
                      <a:pt x="419" y="1030"/>
                    </a:lnTo>
                    <a:lnTo>
                      <a:pt x="423" y="1030"/>
                    </a:lnTo>
                    <a:lnTo>
                      <a:pt x="423" y="967"/>
                    </a:lnTo>
                    <a:lnTo>
                      <a:pt x="428" y="967"/>
                    </a:lnTo>
                    <a:lnTo>
                      <a:pt x="428" y="908"/>
                    </a:lnTo>
                    <a:lnTo>
                      <a:pt x="433" y="908"/>
                    </a:lnTo>
                    <a:lnTo>
                      <a:pt x="433" y="837"/>
                    </a:lnTo>
                    <a:lnTo>
                      <a:pt x="437" y="837"/>
                    </a:lnTo>
                    <a:lnTo>
                      <a:pt x="437" y="769"/>
                    </a:lnTo>
                    <a:lnTo>
                      <a:pt x="441" y="769"/>
                    </a:lnTo>
                    <a:lnTo>
                      <a:pt x="441" y="703"/>
                    </a:lnTo>
                    <a:lnTo>
                      <a:pt x="446" y="703"/>
                    </a:lnTo>
                    <a:lnTo>
                      <a:pt x="446" y="631"/>
                    </a:lnTo>
                    <a:lnTo>
                      <a:pt x="450" y="631"/>
                    </a:lnTo>
                    <a:lnTo>
                      <a:pt x="450" y="559"/>
                    </a:lnTo>
                    <a:lnTo>
                      <a:pt x="454" y="559"/>
                    </a:lnTo>
                    <a:lnTo>
                      <a:pt x="454" y="487"/>
                    </a:lnTo>
                    <a:lnTo>
                      <a:pt x="459" y="487"/>
                    </a:lnTo>
                    <a:lnTo>
                      <a:pt x="459" y="416"/>
                    </a:lnTo>
                    <a:lnTo>
                      <a:pt x="464" y="416"/>
                    </a:lnTo>
                    <a:lnTo>
                      <a:pt x="464" y="340"/>
                    </a:lnTo>
                    <a:lnTo>
                      <a:pt x="468" y="340"/>
                    </a:lnTo>
                    <a:lnTo>
                      <a:pt x="468" y="282"/>
                    </a:lnTo>
                    <a:lnTo>
                      <a:pt x="472" y="282"/>
                    </a:lnTo>
                    <a:lnTo>
                      <a:pt x="472" y="223"/>
                    </a:lnTo>
                    <a:lnTo>
                      <a:pt x="477" y="223"/>
                    </a:lnTo>
                    <a:lnTo>
                      <a:pt x="477" y="170"/>
                    </a:lnTo>
                    <a:lnTo>
                      <a:pt x="481" y="170"/>
                    </a:lnTo>
                    <a:lnTo>
                      <a:pt x="481" y="112"/>
                    </a:lnTo>
                    <a:lnTo>
                      <a:pt x="486" y="112"/>
                    </a:lnTo>
                    <a:lnTo>
                      <a:pt x="486" y="76"/>
                    </a:lnTo>
                    <a:lnTo>
                      <a:pt x="490" y="76"/>
                    </a:lnTo>
                    <a:lnTo>
                      <a:pt x="490" y="53"/>
                    </a:lnTo>
                    <a:lnTo>
                      <a:pt x="495" y="53"/>
                    </a:lnTo>
                    <a:lnTo>
                      <a:pt x="495" y="31"/>
                    </a:lnTo>
                    <a:lnTo>
                      <a:pt x="499" y="31"/>
                    </a:lnTo>
                    <a:lnTo>
                      <a:pt x="499" y="9"/>
                    </a:lnTo>
                    <a:lnTo>
                      <a:pt x="504" y="9"/>
                    </a:lnTo>
                    <a:lnTo>
                      <a:pt x="504" y="0"/>
                    </a:lnTo>
                    <a:lnTo>
                      <a:pt x="508" y="0"/>
                    </a:lnTo>
                    <a:lnTo>
                      <a:pt x="508" y="22"/>
                    </a:lnTo>
                    <a:lnTo>
                      <a:pt x="512" y="22"/>
                    </a:lnTo>
                    <a:lnTo>
                      <a:pt x="512" y="45"/>
                    </a:lnTo>
                    <a:lnTo>
                      <a:pt x="517" y="45"/>
                    </a:lnTo>
                    <a:lnTo>
                      <a:pt x="517" y="67"/>
                    </a:lnTo>
                    <a:lnTo>
                      <a:pt x="522" y="67"/>
                    </a:lnTo>
                    <a:lnTo>
                      <a:pt x="522" y="89"/>
                    </a:lnTo>
                    <a:lnTo>
                      <a:pt x="526" y="89"/>
                    </a:lnTo>
                    <a:lnTo>
                      <a:pt x="526" y="129"/>
                    </a:lnTo>
                    <a:lnTo>
                      <a:pt x="530" y="129"/>
                    </a:lnTo>
                    <a:lnTo>
                      <a:pt x="530" y="170"/>
                    </a:lnTo>
                    <a:lnTo>
                      <a:pt x="535" y="170"/>
                    </a:lnTo>
                    <a:lnTo>
                      <a:pt x="535" y="210"/>
                    </a:lnTo>
                    <a:lnTo>
                      <a:pt x="540" y="210"/>
                    </a:lnTo>
                    <a:lnTo>
                      <a:pt x="540" y="251"/>
                    </a:lnTo>
                    <a:lnTo>
                      <a:pt x="544" y="251"/>
                    </a:lnTo>
                    <a:lnTo>
                      <a:pt x="544" y="282"/>
                    </a:lnTo>
                    <a:lnTo>
                      <a:pt x="548" y="282"/>
                    </a:lnTo>
                    <a:lnTo>
                      <a:pt x="548" y="317"/>
                    </a:lnTo>
                    <a:lnTo>
                      <a:pt x="553" y="317"/>
                    </a:lnTo>
                    <a:lnTo>
                      <a:pt x="553" y="353"/>
                    </a:lnTo>
                    <a:lnTo>
                      <a:pt x="558" y="353"/>
                    </a:lnTo>
                    <a:lnTo>
                      <a:pt x="558" y="385"/>
                    </a:lnTo>
                    <a:lnTo>
                      <a:pt x="562" y="385"/>
                    </a:lnTo>
                    <a:lnTo>
                      <a:pt x="562" y="447"/>
                    </a:lnTo>
                    <a:lnTo>
                      <a:pt x="566" y="447"/>
                    </a:lnTo>
                    <a:lnTo>
                      <a:pt x="566" y="515"/>
                    </a:lnTo>
                    <a:lnTo>
                      <a:pt x="571" y="515"/>
                    </a:lnTo>
                    <a:lnTo>
                      <a:pt x="571" y="577"/>
                    </a:lnTo>
                    <a:lnTo>
                      <a:pt x="575" y="577"/>
                    </a:lnTo>
                    <a:lnTo>
                      <a:pt x="575" y="640"/>
                    </a:lnTo>
                    <a:lnTo>
                      <a:pt x="580" y="640"/>
                    </a:lnTo>
                    <a:lnTo>
                      <a:pt x="580" y="698"/>
                    </a:lnTo>
                    <a:lnTo>
                      <a:pt x="584" y="698"/>
                    </a:lnTo>
                    <a:lnTo>
                      <a:pt x="584" y="756"/>
                    </a:lnTo>
                    <a:lnTo>
                      <a:pt x="589" y="756"/>
                    </a:lnTo>
                    <a:lnTo>
                      <a:pt x="589" y="814"/>
                    </a:lnTo>
                    <a:lnTo>
                      <a:pt x="593" y="814"/>
                    </a:lnTo>
                    <a:lnTo>
                      <a:pt x="593" y="873"/>
                    </a:lnTo>
                    <a:lnTo>
                      <a:pt x="597" y="873"/>
                    </a:lnTo>
                    <a:lnTo>
                      <a:pt x="597" y="926"/>
                    </a:lnTo>
                    <a:lnTo>
                      <a:pt x="602" y="926"/>
                    </a:lnTo>
                    <a:lnTo>
                      <a:pt x="602" y="976"/>
                    </a:lnTo>
                    <a:lnTo>
                      <a:pt x="606" y="976"/>
                    </a:lnTo>
                    <a:lnTo>
                      <a:pt x="606" y="1030"/>
                    </a:lnTo>
                    <a:lnTo>
                      <a:pt x="611" y="1030"/>
                    </a:lnTo>
                    <a:lnTo>
                      <a:pt x="611" y="1083"/>
                    </a:lnTo>
                    <a:lnTo>
                      <a:pt x="615" y="1083"/>
                    </a:lnTo>
                    <a:lnTo>
                      <a:pt x="615" y="1132"/>
                    </a:lnTo>
                    <a:lnTo>
                      <a:pt x="620" y="1132"/>
                    </a:lnTo>
                    <a:lnTo>
                      <a:pt x="620" y="1182"/>
                    </a:lnTo>
                    <a:lnTo>
                      <a:pt x="624" y="1182"/>
                    </a:lnTo>
                    <a:lnTo>
                      <a:pt x="624" y="1231"/>
                    </a:lnTo>
                    <a:lnTo>
                      <a:pt x="629" y="1231"/>
                    </a:lnTo>
                    <a:lnTo>
                      <a:pt x="629" y="1280"/>
                    </a:lnTo>
                    <a:lnTo>
                      <a:pt x="633" y="1280"/>
                    </a:lnTo>
                    <a:lnTo>
                      <a:pt x="633" y="1325"/>
                    </a:lnTo>
                    <a:lnTo>
                      <a:pt x="637" y="1325"/>
                    </a:lnTo>
                    <a:lnTo>
                      <a:pt x="637" y="1365"/>
                    </a:lnTo>
                    <a:lnTo>
                      <a:pt x="642" y="1365"/>
                    </a:lnTo>
                    <a:lnTo>
                      <a:pt x="642" y="1401"/>
                    </a:lnTo>
                    <a:lnTo>
                      <a:pt x="647" y="1401"/>
                    </a:lnTo>
                    <a:lnTo>
                      <a:pt x="647" y="1441"/>
                    </a:lnTo>
                    <a:lnTo>
                      <a:pt x="651" y="1441"/>
                    </a:lnTo>
                    <a:lnTo>
                      <a:pt x="651" y="1482"/>
                    </a:lnTo>
                    <a:lnTo>
                      <a:pt x="655" y="1482"/>
                    </a:lnTo>
                    <a:lnTo>
                      <a:pt x="655" y="1513"/>
                    </a:lnTo>
                    <a:lnTo>
                      <a:pt x="660" y="1513"/>
                    </a:lnTo>
                    <a:lnTo>
                      <a:pt x="660" y="1544"/>
                    </a:lnTo>
                    <a:lnTo>
                      <a:pt x="665" y="1544"/>
                    </a:lnTo>
                    <a:lnTo>
                      <a:pt x="665" y="1575"/>
                    </a:lnTo>
                    <a:lnTo>
                      <a:pt x="669" y="1575"/>
                    </a:lnTo>
                    <a:lnTo>
                      <a:pt x="669" y="1606"/>
                    </a:lnTo>
                    <a:lnTo>
                      <a:pt x="673" y="1606"/>
                    </a:lnTo>
                    <a:lnTo>
                      <a:pt x="673" y="1634"/>
                    </a:lnTo>
                    <a:lnTo>
                      <a:pt x="678" y="1634"/>
                    </a:lnTo>
                    <a:lnTo>
                      <a:pt x="678" y="1660"/>
                    </a:lnTo>
                    <a:lnTo>
                      <a:pt x="682" y="1660"/>
                    </a:lnTo>
                    <a:lnTo>
                      <a:pt x="682" y="1687"/>
                    </a:lnTo>
                    <a:lnTo>
                      <a:pt x="687" y="1687"/>
                    </a:lnTo>
                    <a:lnTo>
                      <a:pt x="687" y="1714"/>
                    </a:lnTo>
                    <a:lnTo>
                      <a:pt x="691" y="1714"/>
                    </a:lnTo>
                    <a:lnTo>
                      <a:pt x="691" y="1736"/>
                    </a:lnTo>
                    <a:lnTo>
                      <a:pt x="696" y="1736"/>
                    </a:lnTo>
                    <a:lnTo>
                      <a:pt x="696" y="1754"/>
                    </a:lnTo>
                    <a:lnTo>
                      <a:pt x="700" y="1754"/>
                    </a:lnTo>
                    <a:lnTo>
                      <a:pt x="700" y="1772"/>
                    </a:lnTo>
                    <a:lnTo>
                      <a:pt x="705" y="1772"/>
                    </a:lnTo>
                    <a:lnTo>
                      <a:pt x="705" y="1790"/>
                    </a:lnTo>
                    <a:lnTo>
                      <a:pt x="709" y="1790"/>
                    </a:lnTo>
                    <a:lnTo>
                      <a:pt x="709" y="1808"/>
                    </a:lnTo>
                    <a:lnTo>
                      <a:pt x="713" y="1808"/>
                    </a:lnTo>
                    <a:lnTo>
                      <a:pt x="713" y="1826"/>
                    </a:lnTo>
                    <a:lnTo>
                      <a:pt x="718" y="1826"/>
                    </a:lnTo>
                    <a:lnTo>
                      <a:pt x="718" y="1844"/>
                    </a:lnTo>
                    <a:lnTo>
                      <a:pt x="723" y="1844"/>
                    </a:lnTo>
                    <a:lnTo>
                      <a:pt x="723" y="1862"/>
                    </a:lnTo>
                    <a:lnTo>
                      <a:pt x="727" y="1862"/>
                    </a:lnTo>
                    <a:lnTo>
                      <a:pt x="727" y="1875"/>
                    </a:lnTo>
                    <a:lnTo>
                      <a:pt x="731" y="1875"/>
                    </a:lnTo>
                    <a:lnTo>
                      <a:pt x="731" y="1884"/>
                    </a:lnTo>
                    <a:lnTo>
                      <a:pt x="736" y="1884"/>
                    </a:lnTo>
                    <a:lnTo>
                      <a:pt x="736" y="1893"/>
                    </a:lnTo>
                    <a:lnTo>
                      <a:pt x="740" y="1893"/>
                    </a:lnTo>
                    <a:lnTo>
                      <a:pt x="740" y="1902"/>
                    </a:lnTo>
                    <a:lnTo>
                      <a:pt x="744" y="1902"/>
                    </a:lnTo>
                    <a:lnTo>
                      <a:pt x="744" y="1911"/>
                    </a:lnTo>
                    <a:lnTo>
                      <a:pt x="749" y="1911"/>
                    </a:lnTo>
                    <a:lnTo>
                      <a:pt x="749" y="1924"/>
                    </a:lnTo>
                    <a:lnTo>
                      <a:pt x="754" y="1924"/>
                    </a:lnTo>
                    <a:lnTo>
                      <a:pt x="754" y="1933"/>
                    </a:lnTo>
                    <a:lnTo>
                      <a:pt x="758" y="1933"/>
                    </a:lnTo>
                    <a:lnTo>
                      <a:pt x="758" y="1942"/>
                    </a:lnTo>
                    <a:lnTo>
                      <a:pt x="762" y="1942"/>
                    </a:lnTo>
                    <a:lnTo>
                      <a:pt x="762" y="1951"/>
                    </a:lnTo>
                    <a:lnTo>
                      <a:pt x="767" y="1951"/>
                    </a:lnTo>
                    <a:lnTo>
                      <a:pt x="767" y="1956"/>
                    </a:lnTo>
                    <a:lnTo>
                      <a:pt x="772" y="1956"/>
                    </a:lnTo>
                    <a:lnTo>
                      <a:pt x="772" y="1960"/>
                    </a:lnTo>
                    <a:lnTo>
                      <a:pt x="776" y="1960"/>
                    </a:lnTo>
                    <a:lnTo>
                      <a:pt x="776" y="1969"/>
                    </a:lnTo>
                    <a:lnTo>
                      <a:pt x="780" y="1969"/>
                    </a:lnTo>
                    <a:lnTo>
                      <a:pt x="780" y="1974"/>
                    </a:lnTo>
                    <a:lnTo>
                      <a:pt x="785" y="1974"/>
                    </a:lnTo>
                    <a:lnTo>
                      <a:pt x="785" y="1978"/>
                    </a:lnTo>
                    <a:lnTo>
                      <a:pt x="790" y="1978"/>
                    </a:lnTo>
                    <a:lnTo>
                      <a:pt x="790" y="1987"/>
                    </a:lnTo>
                    <a:lnTo>
                      <a:pt x="794" y="1987"/>
                    </a:lnTo>
                    <a:lnTo>
                      <a:pt x="794" y="1992"/>
                    </a:lnTo>
                    <a:lnTo>
                      <a:pt x="798" y="1992"/>
                    </a:lnTo>
                    <a:lnTo>
                      <a:pt x="798" y="1996"/>
                    </a:lnTo>
                    <a:lnTo>
                      <a:pt x="803" y="1996"/>
                    </a:lnTo>
                    <a:lnTo>
                      <a:pt x="803" y="2000"/>
                    </a:lnTo>
                    <a:lnTo>
                      <a:pt x="807" y="2000"/>
                    </a:lnTo>
                    <a:lnTo>
                      <a:pt x="812" y="2000"/>
                    </a:lnTo>
                    <a:lnTo>
                      <a:pt x="812" y="2005"/>
                    </a:lnTo>
                    <a:lnTo>
                      <a:pt x="816" y="2005"/>
                    </a:lnTo>
                    <a:lnTo>
                      <a:pt x="821" y="2005"/>
                    </a:lnTo>
                    <a:lnTo>
                      <a:pt x="821" y="2010"/>
                    </a:lnTo>
                    <a:lnTo>
                      <a:pt x="825" y="2010"/>
                    </a:lnTo>
                    <a:lnTo>
                      <a:pt x="830" y="2010"/>
                    </a:lnTo>
                    <a:lnTo>
                      <a:pt x="830" y="2014"/>
                    </a:lnTo>
                    <a:lnTo>
                      <a:pt x="834" y="2014"/>
                    </a:lnTo>
                    <a:lnTo>
                      <a:pt x="834" y="2018"/>
                    </a:lnTo>
                    <a:lnTo>
                      <a:pt x="838" y="2018"/>
                    </a:lnTo>
                    <a:lnTo>
                      <a:pt x="874" y="2018"/>
                    </a:lnTo>
                    <a:lnTo>
                      <a:pt x="879" y="2018"/>
                    </a:lnTo>
                    <a:lnTo>
                      <a:pt x="879" y="2010"/>
                    </a:lnTo>
                    <a:lnTo>
                      <a:pt x="883" y="2010"/>
                    </a:lnTo>
                    <a:lnTo>
                      <a:pt x="883" y="2005"/>
                    </a:lnTo>
                    <a:lnTo>
                      <a:pt x="887" y="2005"/>
                    </a:lnTo>
                    <a:lnTo>
                      <a:pt x="887" y="2000"/>
                    </a:lnTo>
                    <a:lnTo>
                      <a:pt x="892" y="2000"/>
                    </a:lnTo>
                    <a:lnTo>
                      <a:pt x="892" y="1996"/>
                    </a:lnTo>
                    <a:lnTo>
                      <a:pt x="897" y="1996"/>
                    </a:lnTo>
                    <a:lnTo>
                      <a:pt x="897" y="1987"/>
                    </a:lnTo>
                    <a:lnTo>
                      <a:pt x="901" y="1987"/>
                    </a:lnTo>
                    <a:lnTo>
                      <a:pt x="901" y="1978"/>
                    </a:lnTo>
                    <a:lnTo>
                      <a:pt x="905" y="1978"/>
                    </a:lnTo>
                    <a:lnTo>
                      <a:pt x="905" y="1969"/>
                    </a:lnTo>
                    <a:lnTo>
                      <a:pt x="910" y="1969"/>
                    </a:lnTo>
                    <a:lnTo>
                      <a:pt x="910" y="1964"/>
                    </a:lnTo>
                    <a:lnTo>
                      <a:pt x="915" y="1964"/>
                    </a:lnTo>
                    <a:lnTo>
                      <a:pt x="915" y="1951"/>
                    </a:lnTo>
                    <a:lnTo>
                      <a:pt x="919" y="1951"/>
                    </a:lnTo>
                    <a:lnTo>
                      <a:pt x="919" y="1942"/>
                    </a:lnTo>
                    <a:lnTo>
                      <a:pt x="923" y="1942"/>
                    </a:lnTo>
                    <a:lnTo>
                      <a:pt x="923" y="1929"/>
                    </a:lnTo>
                    <a:lnTo>
                      <a:pt x="928" y="1929"/>
                    </a:lnTo>
                    <a:lnTo>
                      <a:pt x="928" y="1916"/>
                    </a:lnTo>
                    <a:lnTo>
                      <a:pt x="932" y="1916"/>
                    </a:lnTo>
                    <a:lnTo>
                      <a:pt x="932" y="1893"/>
                    </a:lnTo>
                    <a:lnTo>
                      <a:pt x="937" y="1893"/>
                    </a:lnTo>
                    <a:lnTo>
                      <a:pt x="937" y="1866"/>
                    </a:lnTo>
                    <a:lnTo>
                      <a:pt x="941" y="1866"/>
                    </a:lnTo>
                    <a:lnTo>
                      <a:pt x="941" y="1835"/>
                    </a:lnTo>
                    <a:lnTo>
                      <a:pt x="945" y="1835"/>
                    </a:lnTo>
                    <a:lnTo>
                      <a:pt x="945" y="1808"/>
                    </a:lnTo>
                    <a:lnTo>
                      <a:pt x="950" y="1808"/>
                    </a:lnTo>
                    <a:lnTo>
                      <a:pt x="950" y="1772"/>
                    </a:lnTo>
                    <a:lnTo>
                      <a:pt x="955" y="1772"/>
                    </a:lnTo>
                    <a:lnTo>
                      <a:pt x="955" y="1736"/>
                    </a:lnTo>
                    <a:lnTo>
                      <a:pt x="959" y="1736"/>
                    </a:lnTo>
                    <a:lnTo>
                      <a:pt x="959" y="1696"/>
                    </a:lnTo>
                    <a:lnTo>
                      <a:pt x="963" y="1696"/>
                    </a:lnTo>
                    <a:lnTo>
                      <a:pt x="963" y="1660"/>
                    </a:lnTo>
                    <a:lnTo>
                      <a:pt x="968" y="1660"/>
                    </a:lnTo>
                    <a:lnTo>
                      <a:pt x="968" y="1620"/>
                    </a:lnTo>
                    <a:lnTo>
                      <a:pt x="973" y="1620"/>
                    </a:lnTo>
                    <a:lnTo>
                      <a:pt x="973" y="1593"/>
                    </a:lnTo>
                    <a:lnTo>
                      <a:pt x="976" y="1593"/>
                    </a:lnTo>
                    <a:lnTo>
                      <a:pt x="976" y="1562"/>
                    </a:lnTo>
                    <a:lnTo>
                      <a:pt x="981" y="1562"/>
                    </a:lnTo>
                    <a:lnTo>
                      <a:pt x="981" y="1530"/>
                    </a:lnTo>
                    <a:lnTo>
                      <a:pt x="986" y="1530"/>
                    </a:lnTo>
                    <a:lnTo>
                      <a:pt x="986" y="1499"/>
                    </a:lnTo>
                    <a:lnTo>
                      <a:pt x="991" y="1499"/>
                    </a:lnTo>
                    <a:lnTo>
                      <a:pt x="991" y="1468"/>
                    </a:lnTo>
                    <a:lnTo>
                      <a:pt x="994" y="1468"/>
                    </a:lnTo>
                    <a:lnTo>
                      <a:pt x="994" y="1436"/>
                    </a:lnTo>
                    <a:lnTo>
                      <a:pt x="999" y="1436"/>
                    </a:lnTo>
                    <a:lnTo>
                      <a:pt x="999" y="1410"/>
                    </a:lnTo>
                    <a:lnTo>
                      <a:pt x="1004" y="1410"/>
                    </a:lnTo>
                    <a:lnTo>
                      <a:pt x="1004" y="1378"/>
                    </a:lnTo>
                    <a:lnTo>
                      <a:pt x="1008" y="1378"/>
                    </a:lnTo>
                    <a:lnTo>
                      <a:pt x="1008" y="1356"/>
                    </a:lnTo>
                    <a:lnTo>
                      <a:pt x="1012" y="1356"/>
                    </a:lnTo>
                    <a:lnTo>
                      <a:pt x="1012" y="1338"/>
                    </a:lnTo>
                    <a:lnTo>
                      <a:pt x="1017" y="1338"/>
                    </a:lnTo>
                    <a:lnTo>
                      <a:pt x="1017" y="1320"/>
                    </a:lnTo>
                    <a:lnTo>
                      <a:pt x="1022" y="1320"/>
                    </a:lnTo>
                    <a:lnTo>
                      <a:pt x="1022" y="1298"/>
                    </a:lnTo>
                    <a:lnTo>
                      <a:pt x="1026" y="1298"/>
                    </a:lnTo>
                    <a:lnTo>
                      <a:pt x="1026" y="1289"/>
                    </a:lnTo>
                    <a:lnTo>
                      <a:pt x="1030" y="1289"/>
                    </a:lnTo>
                    <a:lnTo>
                      <a:pt x="1030" y="1280"/>
                    </a:lnTo>
                    <a:lnTo>
                      <a:pt x="1035" y="1280"/>
                    </a:lnTo>
                    <a:lnTo>
                      <a:pt x="1035" y="1276"/>
                    </a:lnTo>
                    <a:lnTo>
                      <a:pt x="1039" y="1276"/>
                    </a:lnTo>
                    <a:lnTo>
                      <a:pt x="1039" y="1266"/>
                    </a:lnTo>
                    <a:lnTo>
                      <a:pt x="1044" y="1266"/>
                    </a:lnTo>
                    <a:lnTo>
                      <a:pt x="1048" y="1266"/>
                    </a:lnTo>
                    <a:lnTo>
                      <a:pt x="1048" y="1271"/>
                    </a:lnTo>
                    <a:lnTo>
                      <a:pt x="1053" y="1271"/>
                    </a:lnTo>
                    <a:lnTo>
                      <a:pt x="1053" y="1276"/>
                    </a:lnTo>
                    <a:lnTo>
                      <a:pt x="1057" y="1276"/>
                    </a:lnTo>
                    <a:lnTo>
                      <a:pt x="1057" y="1280"/>
                    </a:lnTo>
                    <a:lnTo>
                      <a:pt x="1062" y="1280"/>
                    </a:lnTo>
                    <a:lnTo>
                      <a:pt x="1062" y="1284"/>
                    </a:lnTo>
                    <a:lnTo>
                      <a:pt x="1066" y="1284"/>
                    </a:lnTo>
                    <a:lnTo>
                      <a:pt x="1066" y="1298"/>
                    </a:lnTo>
                    <a:lnTo>
                      <a:pt x="1070" y="1298"/>
                    </a:lnTo>
                    <a:lnTo>
                      <a:pt x="1070" y="1307"/>
                    </a:lnTo>
                    <a:lnTo>
                      <a:pt x="1075" y="1307"/>
                    </a:lnTo>
                    <a:lnTo>
                      <a:pt x="1075" y="1320"/>
                    </a:lnTo>
                    <a:lnTo>
                      <a:pt x="1080" y="1320"/>
                    </a:lnTo>
                    <a:lnTo>
                      <a:pt x="1080" y="1329"/>
                    </a:lnTo>
                    <a:lnTo>
                      <a:pt x="1084" y="1329"/>
                    </a:lnTo>
                    <a:lnTo>
                      <a:pt x="1084" y="1347"/>
                    </a:lnTo>
                    <a:lnTo>
                      <a:pt x="1088" y="1347"/>
                    </a:lnTo>
                    <a:lnTo>
                      <a:pt x="1088" y="1360"/>
                    </a:lnTo>
                    <a:lnTo>
                      <a:pt x="1093" y="1360"/>
                    </a:lnTo>
                    <a:lnTo>
                      <a:pt x="1093" y="1374"/>
                    </a:lnTo>
                    <a:lnTo>
                      <a:pt x="1098" y="1374"/>
                    </a:lnTo>
                    <a:lnTo>
                      <a:pt x="1098" y="1388"/>
                    </a:lnTo>
                    <a:lnTo>
                      <a:pt x="1101" y="1388"/>
                    </a:lnTo>
                    <a:lnTo>
                      <a:pt x="1101" y="1401"/>
                    </a:lnTo>
                    <a:lnTo>
                      <a:pt x="1106" y="1401"/>
                    </a:lnTo>
                    <a:lnTo>
                      <a:pt x="1106" y="1410"/>
                    </a:lnTo>
                    <a:lnTo>
                      <a:pt x="1111" y="1410"/>
                    </a:lnTo>
                    <a:lnTo>
                      <a:pt x="1111" y="1423"/>
                    </a:lnTo>
                    <a:lnTo>
                      <a:pt x="1116" y="1423"/>
                    </a:lnTo>
                    <a:lnTo>
                      <a:pt x="1116" y="1432"/>
                    </a:lnTo>
                    <a:lnTo>
                      <a:pt x="1119" y="1432"/>
                    </a:lnTo>
                    <a:lnTo>
                      <a:pt x="1119" y="1446"/>
                    </a:lnTo>
                    <a:lnTo>
                      <a:pt x="1124" y="1446"/>
                    </a:lnTo>
                    <a:lnTo>
                      <a:pt x="1124" y="1454"/>
                    </a:lnTo>
                    <a:lnTo>
                      <a:pt x="1129" y="1454"/>
                    </a:lnTo>
                    <a:lnTo>
                      <a:pt x="1129" y="1468"/>
                    </a:lnTo>
                    <a:lnTo>
                      <a:pt x="1133" y="1468"/>
                    </a:lnTo>
                    <a:lnTo>
                      <a:pt x="1133" y="1482"/>
                    </a:lnTo>
                    <a:lnTo>
                      <a:pt x="1137" y="1482"/>
                    </a:lnTo>
                    <a:lnTo>
                      <a:pt x="1137" y="1495"/>
                    </a:lnTo>
                    <a:lnTo>
                      <a:pt x="1142" y="1495"/>
                    </a:lnTo>
                    <a:lnTo>
                      <a:pt x="1142" y="1508"/>
                    </a:lnTo>
                    <a:lnTo>
                      <a:pt x="1147" y="1508"/>
                    </a:lnTo>
                    <a:lnTo>
                      <a:pt x="1147" y="1522"/>
                    </a:lnTo>
                    <a:lnTo>
                      <a:pt x="1151" y="1522"/>
                    </a:lnTo>
                    <a:lnTo>
                      <a:pt x="1151" y="1535"/>
                    </a:lnTo>
                    <a:lnTo>
                      <a:pt x="1155" y="1535"/>
                    </a:lnTo>
                    <a:lnTo>
                      <a:pt x="1155" y="1553"/>
                    </a:lnTo>
                    <a:lnTo>
                      <a:pt x="1160" y="1553"/>
                    </a:lnTo>
                    <a:lnTo>
                      <a:pt x="1160" y="1571"/>
                    </a:lnTo>
                    <a:lnTo>
                      <a:pt x="1164" y="1571"/>
                    </a:lnTo>
                    <a:lnTo>
                      <a:pt x="1164" y="1589"/>
                    </a:lnTo>
                    <a:lnTo>
                      <a:pt x="1169" y="1589"/>
                    </a:lnTo>
                    <a:lnTo>
                      <a:pt x="1169" y="1606"/>
                    </a:lnTo>
                  </a:path>
                </a:pathLst>
              </a:custGeom>
              <a:noFill/>
              <a:ln w="22225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784" name="Freeform 8"/>
              <p:cNvSpPr>
                <a:spLocks/>
              </p:cNvSpPr>
              <p:nvPr/>
            </p:nvSpPr>
            <p:spPr bwMode="auto">
              <a:xfrm>
                <a:off x="2354" y="2376"/>
                <a:ext cx="1393" cy="882"/>
              </a:xfrm>
              <a:custGeom>
                <a:avLst/>
                <a:gdLst>
                  <a:gd name="T0" fmla="*/ 14 w 1393"/>
                  <a:gd name="T1" fmla="*/ 94 h 882"/>
                  <a:gd name="T2" fmla="*/ 32 w 1393"/>
                  <a:gd name="T3" fmla="*/ 216 h 882"/>
                  <a:gd name="T4" fmla="*/ 50 w 1393"/>
                  <a:gd name="T5" fmla="*/ 292 h 882"/>
                  <a:gd name="T6" fmla="*/ 67 w 1393"/>
                  <a:gd name="T7" fmla="*/ 376 h 882"/>
                  <a:gd name="T8" fmla="*/ 85 w 1393"/>
                  <a:gd name="T9" fmla="*/ 452 h 882"/>
                  <a:gd name="T10" fmla="*/ 103 w 1393"/>
                  <a:gd name="T11" fmla="*/ 528 h 882"/>
                  <a:gd name="T12" fmla="*/ 121 w 1393"/>
                  <a:gd name="T13" fmla="*/ 596 h 882"/>
                  <a:gd name="T14" fmla="*/ 139 w 1393"/>
                  <a:gd name="T15" fmla="*/ 640 h 882"/>
                  <a:gd name="T16" fmla="*/ 157 w 1393"/>
                  <a:gd name="T17" fmla="*/ 668 h 882"/>
                  <a:gd name="T18" fmla="*/ 175 w 1393"/>
                  <a:gd name="T19" fmla="*/ 668 h 882"/>
                  <a:gd name="T20" fmla="*/ 197 w 1393"/>
                  <a:gd name="T21" fmla="*/ 640 h 882"/>
                  <a:gd name="T22" fmla="*/ 215 w 1393"/>
                  <a:gd name="T23" fmla="*/ 609 h 882"/>
                  <a:gd name="T24" fmla="*/ 237 w 1393"/>
                  <a:gd name="T25" fmla="*/ 596 h 882"/>
                  <a:gd name="T26" fmla="*/ 259 w 1393"/>
                  <a:gd name="T27" fmla="*/ 582 h 882"/>
                  <a:gd name="T28" fmla="*/ 277 w 1393"/>
                  <a:gd name="T29" fmla="*/ 564 h 882"/>
                  <a:gd name="T30" fmla="*/ 295 w 1393"/>
                  <a:gd name="T31" fmla="*/ 574 h 882"/>
                  <a:gd name="T32" fmla="*/ 317 w 1393"/>
                  <a:gd name="T33" fmla="*/ 587 h 882"/>
                  <a:gd name="T34" fmla="*/ 335 w 1393"/>
                  <a:gd name="T35" fmla="*/ 605 h 882"/>
                  <a:gd name="T36" fmla="*/ 353 w 1393"/>
                  <a:gd name="T37" fmla="*/ 627 h 882"/>
                  <a:gd name="T38" fmla="*/ 371 w 1393"/>
                  <a:gd name="T39" fmla="*/ 663 h 882"/>
                  <a:gd name="T40" fmla="*/ 389 w 1393"/>
                  <a:gd name="T41" fmla="*/ 694 h 882"/>
                  <a:gd name="T42" fmla="*/ 407 w 1393"/>
                  <a:gd name="T43" fmla="*/ 726 h 882"/>
                  <a:gd name="T44" fmla="*/ 429 w 1393"/>
                  <a:gd name="T45" fmla="*/ 744 h 882"/>
                  <a:gd name="T46" fmla="*/ 491 w 1393"/>
                  <a:gd name="T47" fmla="*/ 734 h 882"/>
                  <a:gd name="T48" fmla="*/ 514 w 1393"/>
                  <a:gd name="T49" fmla="*/ 721 h 882"/>
                  <a:gd name="T50" fmla="*/ 536 w 1393"/>
                  <a:gd name="T51" fmla="*/ 708 h 882"/>
                  <a:gd name="T52" fmla="*/ 558 w 1393"/>
                  <a:gd name="T53" fmla="*/ 694 h 882"/>
                  <a:gd name="T54" fmla="*/ 576 w 1393"/>
                  <a:gd name="T55" fmla="*/ 676 h 882"/>
                  <a:gd name="T56" fmla="*/ 616 w 1393"/>
                  <a:gd name="T57" fmla="*/ 676 h 882"/>
                  <a:gd name="T58" fmla="*/ 639 w 1393"/>
                  <a:gd name="T59" fmla="*/ 690 h 882"/>
                  <a:gd name="T60" fmla="*/ 656 w 1393"/>
                  <a:gd name="T61" fmla="*/ 708 h 882"/>
                  <a:gd name="T62" fmla="*/ 674 w 1393"/>
                  <a:gd name="T63" fmla="*/ 730 h 882"/>
                  <a:gd name="T64" fmla="*/ 692 w 1393"/>
                  <a:gd name="T65" fmla="*/ 748 h 882"/>
                  <a:gd name="T66" fmla="*/ 710 w 1393"/>
                  <a:gd name="T67" fmla="*/ 775 h 882"/>
                  <a:gd name="T68" fmla="*/ 728 w 1393"/>
                  <a:gd name="T69" fmla="*/ 802 h 882"/>
                  <a:gd name="T70" fmla="*/ 746 w 1393"/>
                  <a:gd name="T71" fmla="*/ 828 h 882"/>
                  <a:gd name="T72" fmla="*/ 764 w 1393"/>
                  <a:gd name="T73" fmla="*/ 846 h 882"/>
                  <a:gd name="T74" fmla="*/ 790 w 1393"/>
                  <a:gd name="T75" fmla="*/ 855 h 882"/>
                  <a:gd name="T76" fmla="*/ 812 w 1393"/>
                  <a:gd name="T77" fmla="*/ 869 h 882"/>
                  <a:gd name="T78" fmla="*/ 848 w 1393"/>
                  <a:gd name="T79" fmla="*/ 878 h 882"/>
                  <a:gd name="T80" fmla="*/ 902 w 1393"/>
                  <a:gd name="T81" fmla="*/ 878 h 882"/>
                  <a:gd name="T82" fmla="*/ 933 w 1393"/>
                  <a:gd name="T83" fmla="*/ 869 h 882"/>
                  <a:gd name="T84" fmla="*/ 965 w 1393"/>
                  <a:gd name="T85" fmla="*/ 860 h 882"/>
                  <a:gd name="T86" fmla="*/ 1023 w 1393"/>
                  <a:gd name="T87" fmla="*/ 860 h 882"/>
                  <a:gd name="T88" fmla="*/ 1067 w 1393"/>
                  <a:gd name="T89" fmla="*/ 860 h 882"/>
                  <a:gd name="T90" fmla="*/ 1116 w 1393"/>
                  <a:gd name="T91" fmla="*/ 860 h 882"/>
                  <a:gd name="T92" fmla="*/ 1138 w 1393"/>
                  <a:gd name="T93" fmla="*/ 846 h 882"/>
                  <a:gd name="T94" fmla="*/ 1161 w 1393"/>
                  <a:gd name="T95" fmla="*/ 833 h 882"/>
                  <a:gd name="T96" fmla="*/ 1179 w 1393"/>
                  <a:gd name="T97" fmla="*/ 815 h 882"/>
                  <a:gd name="T98" fmla="*/ 1197 w 1393"/>
                  <a:gd name="T99" fmla="*/ 788 h 882"/>
                  <a:gd name="T100" fmla="*/ 1214 w 1393"/>
                  <a:gd name="T101" fmla="*/ 766 h 882"/>
                  <a:gd name="T102" fmla="*/ 1237 w 1393"/>
                  <a:gd name="T103" fmla="*/ 744 h 882"/>
                  <a:gd name="T104" fmla="*/ 1255 w 1393"/>
                  <a:gd name="T105" fmla="*/ 708 h 882"/>
                  <a:gd name="T106" fmla="*/ 1273 w 1393"/>
                  <a:gd name="T107" fmla="*/ 668 h 882"/>
                  <a:gd name="T108" fmla="*/ 1291 w 1393"/>
                  <a:gd name="T109" fmla="*/ 627 h 882"/>
                  <a:gd name="T110" fmla="*/ 1308 w 1393"/>
                  <a:gd name="T111" fmla="*/ 609 h 882"/>
                  <a:gd name="T112" fmla="*/ 1326 w 1393"/>
                  <a:gd name="T113" fmla="*/ 600 h 882"/>
                  <a:gd name="T114" fmla="*/ 1375 w 1393"/>
                  <a:gd name="T115" fmla="*/ 614 h 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93" h="882">
                    <a:moveTo>
                      <a:pt x="0" y="0"/>
                    </a:moveTo>
                    <a:lnTo>
                      <a:pt x="0" y="23"/>
                    </a:lnTo>
                    <a:lnTo>
                      <a:pt x="5" y="23"/>
                    </a:lnTo>
                    <a:lnTo>
                      <a:pt x="5" y="46"/>
                    </a:lnTo>
                    <a:lnTo>
                      <a:pt x="9" y="46"/>
                    </a:lnTo>
                    <a:lnTo>
                      <a:pt x="9" y="72"/>
                    </a:lnTo>
                    <a:lnTo>
                      <a:pt x="14" y="72"/>
                    </a:lnTo>
                    <a:lnTo>
                      <a:pt x="14" y="94"/>
                    </a:lnTo>
                    <a:lnTo>
                      <a:pt x="18" y="94"/>
                    </a:lnTo>
                    <a:lnTo>
                      <a:pt x="18" y="122"/>
                    </a:lnTo>
                    <a:lnTo>
                      <a:pt x="22" y="122"/>
                    </a:lnTo>
                    <a:lnTo>
                      <a:pt x="22" y="153"/>
                    </a:lnTo>
                    <a:lnTo>
                      <a:pt x="27" y="153"/>
                    </a:lnTo>
                    <a:lnTo>
                      <a:pt x="27" y="184"/>
                    </a:lnTo>
                    <a:lnTo>
                      <a:pt x="32" y="184"/>
                    </a:lnTo>
                    <a:lnTo>
                      <a:pt x="32" y="216"/>
                    </a:lnTo>
                    <a:lnTo>
                      <a:pt x="36" y="216"/>
                    </a:lnTo>
                    <a:lnTo>
                      <a:pt x="36" y="242"/>
                    </a:lnTo>
                    <a:lnTo>
                      <a:pt x="40" y="242"/>
                    </a:lnTo>
                    <a:lnTo>
                      <a:pt x="40" y="260"/>
                    </a:lnTo>
                    <a:lnTo>
                      <a:pt x="45" y="260"/>
                    </a:lnTo>
                    <a:lnTo>
                      <a:pt x="45" y="278"/>
                    </a:lnTo>
                    <a:lnTo>
                      <a:pt x="50" y="278"/>
                    </a:lnTo>
                    <a:lnTo>
                      <a:pt x="50" y="292"/>
                    </a:lnTo>
                    <a:lnTo>
                      <a:pt x="54" y="292"/>
                    </a:lnTo>
                    <a:lnTo>
                      <a:pt x="54" y="310"/>
                    </a:lnTo>
                    <a:lnTo>
                      <a:pt x="58" y="310"/>
                    </a:lnTo>
                    <a:lnTo>
                      <a:pt x="58" y="332"/>
                    </a:lnTo>
                    <a:lnTo>
                      <a:pt x="63" y="332"/>
                    </a:lnTo>
                    <a:lnTo>
                      <a:pt x="63" y="354"/>
                    </a:lnTo>
                    <a:lnTo>
                      <a:pt x="67" y="354"/>
                    </a:lnTo>
                    <a:lnTo>
                      <a:pt x="67" y="376"/>
                    </a:lnTo>
                    <a:lnTo>
                      <a:pt x="71" y="376"/>
                    </a:lnTo>
                    <a:lnTo>
                      <a:pt x="71" y="399"/>
                    </a:lnTo>
                    <a:lnTo>
                      <a:pt x="76" y="399"/>
                    </a:lnTo>
                    <a:lnTo>
                      <a:pt x="76" y="417"/>
                    </a:lnTo>
                    <a:lnTo>
                      <a:pt x="81" y="417"/>
                    </a:lnTo>
                    <a:lnTo>
                      <a:pt x="81" y="435"/>
                    </a:lnTo>
                    <a:lnTo>
                      <a:pt x="85" y="435"/>
                    </a:lnTo>
                    <a:lnTo>
                      <a:pt x="85" y="452"/>
                    </a:lnTo>
                    <a:lnTo>
                      <a:pt x="90" y="452"/>
                    </a:lnTo>
                    <a:lnTo>
                      <a:pt x="90" y="470"/>
                    </a:lnTo>
                    <a:lnTo>
                      <a:pt x="94" y="470"/>
                    </a:lnTo>
                    <a:lnTo>
                      <a:pt x="94" y="488"/>
                    </a:lnTo>
                    <a:lnTo>
                      <a:pt x="98" y="488"/>
                    </a:lnTo>
                    <a:lnTo>
                      <a:pt x="98" y="506"/>
                    </a:lnTo>
                    <a:lnTo>
                      <a:pt x="103" y="506"/>
                    </a:lnTo>
                    <a:lnTo>
                      <a:pt x="103" y="528"/>
                    </a:lnTo>
                    <a:lnTo>
                      <a:pt x="108" y="528"/>
                    </a:lnTo>
                    <a:lnTo>
                      <a:pt x="108" y="546"/>
                    </a:lnTo>
                    <a:lnTo>
                      <a:pt x="112" y="546"/>
                    </a:lnTo>
                    <a:lnTo>
                      <a:pt x="112" y="564"/>
                    </a:lnTo>
                    <a:lnTo>
                      <a:pt x="116" y="564"/>
                    </a:lnTo>
                    <a:lnTo>
                      <a:pt x="116" y="578"/>
                    </a:lnTo>
                    <a:lnTo>
                      <a:pt x="121" y="578"/>
                    </a:lnTo>
                    <a:lnTo>
                      <a:pt x="121" y="596"/>
                    </a:lnTo>
                    <a:lnTo>
                      <a:pt x="125" y="596"/>
                    </a:lnTo>
                    <a:lnTo>
                      <a:pt x="125" y="609"/>
                    </a:lnTo>
                    <a:lnTo>
                      <a:pt x="129" y="609"/>
                    </a:lnTo>
                    <a:lnTo>
                      <a:pt x="129" y="622"/>
                    </a:lnTo>
                    <a:lnTo>
                      <a:pt x="134" y="622"/>
                    </a:lnTo>
                    <a:lnTo>
                      <a:pt x="134" y="632"/>
                    </a:lnTo>
                    <a:lnTo>
                      <a:pt x="139" y="632"/>
                    </a:lnTo>
                    <a:lnTo>
                      <a:pt x="139" y="640"/>
                    </a:lnTo>
                    <a:lnTo>
                      <a:pt x="143" y="640"/>
                    </a:lnTo>
                    <a:lnTo>
                      <a:pt x="143" y="650"/>
                    </a:lnTo>
                    <a:lnTo>
                      <a:pt x="147" y="650"/>
                    </a:lnTo>
                    <a:lnTo>
                      <a:pt x="147" y="658"/>
                    </a:lnTo>
                    <a:lnTo>
                      <a:pt x="152" y="658"/>
                    </a:lnTo>
                    <a:lnTo>
                      <a:pt x="152" y="663"/>
                    </a:lnTo>
                    <a:lnTo>
                      <a:pt x="157" y="663"/>
                    </a:lnTo>
                    <a:lnTo>
                      <a:pt x="157" y="668"/>
                    </a:lnTo>
                    <a:lnTo>
                      <a:pt x="161" y="668"/>
                    </a:lnTo>
                    <a:lnTo>
                      <a:pt x="161" y="672"/>
                    </a:lnTo>
                    <a:lnTo>
                      <a:pt x="165" y="672"/>
                    </a:lnTo>
                    <a:lnTo>
                      <a:pt x="165" y="676"/>
                    </a:lnTo>
                    <a:lnTo>
                      <a:pt x="170" y="676"/>
                    </a:lnTo>
                    <a:lnTo>
                      <a:pt x="170" y="672"/>
                    </a:lnTo>
                    <a:lnTo>
                      <a:pt x="175" y="672"/>
                    </a:lnTo>
                    <a:lnTo>
                      <a:pt x="175" y="668"/>
                    </a:lnTo>
                    <a:lnTo>
                      <a:pt x="179" y="668"/>
                    </a:lnTo>
                    <a:lnTo>
                      <a:pt x="183" y="668"/>
                    </a:lnTo>
                    <a:lnTo>
                      <a:pt x="183" y="663"/>
                    </a:lnTo>
                    <a:lnTo>
                      <a:pt x="188" y="663"/>
                    </a:lnTo>
                    <a:lnTo>
                      <a:pt x="188" y="654"/>
                    </a:lnTo>
                    <a:lnTo>
                      <a:pt x="192" y="654"/>
                    </a:lnTo>
                    <a:lnTo>
                      <a:pt x="192" y="640"/>
                    </a:lnTo>
                    <a:lnTo>
                      <a:pt x="197" y="640"/>
                    </a:lnTo>
                    <a:lnTo>
                      <a:pt x="197" y="632"/>
                    </a:lnTo>
                    <a:lnTo>
                      <a:pt x="201" y="632"/>
                    </a:lnTo>
                    <a:lnTo>
                      <a:pt x="201" y="618"/>
                    </a:lnTo>
                    <a:lnTo>
                      <a:pt x="206" y="618"/>
                    </a:lnTo>
                    <a:lnTo>
                      <a:pt x="206" y="614"/>
                    </a:lnTo>
                    <a:lnTo>
                      <a:pt x="210" y="614"/>
                    </a:lnTo>
                    <a:lnTo>
                      <a:pt x="210" y="609"/>
                    </a:lnTo>
                    <a:lnTo>
                      <a:pt x="215" y="609"/>
                    </a:lnTo>
                    <a:lnTo>
                      <a:pt x="215" y="605"/>
                    </a:lnTo>
                    <a:lnTo>
                      <a:pt x="219" y="605"/>
                    </a:lnTo>
                    <a:lnTo>
                      <a:pt x="219" y="600"/>
                    </a:lnTo>
                    <a:lnTo>
                      <a:pt x="223" y="600"/>
                    </a:lnTo>
                    <a:lnTo>
                      <a:pt x="228" y="600"/>
                    </a:lnTo>
                    <a:lnTo>
                      <a:pt x="228" y="596"/>
                    </a:lnTo>
                    <a:lnTo>
                      <a:pt x="233" y="596"/>
                    </a:lnTo>
                    <a:lnTo>
                      <a:pt x="237" y="596"/>
                    </a:lnTo>
                    <a:lnTo>
                      <a:pt x="237" y="591"/>
                    </a:lnTo>
                    <a:lnTo>
                      <a:pt x="241" y="591"/>
                    </a:lnTo>
                    <a:lnTo>
                      <a:pt x="246" y="591"/>
                    </a:lnTo>
                    <a:lnTo>
                      <a:pt x="246" y="587"/>
                    </a:lnTo>
                    <a:lnTo>
                      <a:pt x="251" y="587"/>
                    </a:lnTo>
                    <a:lnTo>
                      <a:pt x="251" y="582"/>
                    </a:lnTo>
                    <a:lnTo>
                      <a:pt x="254" y="582"/>
                    </a:lnTo>
                    <a:lnTo>
                      <a:pt x="259" y="582"/>
                    </a:lnTo>
                    <a:lnTo>
                      <a:pt x="259" y="578"/>
                    </a:lnTo>
                    <a:lnTo>
                      <a:pt x="264" y="578"/>
                    </a:lnTo>
                    <a:lnTo>
                      <a:pt x="264" y="574"/>
                    </a:lnTo>
                    <a:lnTo>
                      <a:pt x="268" y="574"/>
                    </a:lnTo>
                    <a:lnTo>
                      <a:pt x="268" y="569"/>
                    </a:lnTo>
                    <a:lnTo>
                      <a:pt x="272" y="569"/>
                    </a:lnTo>
                    <a:lnTo>
                      <a:pt x="272" y="564"/>
                    </a:lnTo>
                    <a:lnTo>
                      <a:pt x="277" y="564"/>
                    </a:lnTo>
                    <a:lnTo>
                      <a:pt x="277" y="560"/>
                    </a:lnTo>
                    <a:lnTo>
                      <a:pt x="282" y="560"/>
                    </a:lnTo>
                    <a:lnTo>
                      <a:pt x="286" y="560"/>
                    </a:lnTo>
                    <a:lnTo>
                      <a:pt x="286" y="564"/>
                    </a:lnTo>
                    <a:lnTo>
                      <a:pt x="290" y="564"/>
                    </a:lnTo>
                    <a:lnTo>
                      <a:pt x="290" y="569"/>
                    </a:lnTo>
                    <a:lnTo>
                      <a:pt x="295" y="569"/>
                    </a:lnTo>
                    <a:lnTo>
                      <a:pt x="295" y="574"/>
                    </a:lnTo>
                    <a:lnTo>
                      <a:pt x="300" y="574"/>
                    </a:lnTo>
                    <a:lnTo>
                      <a:pt x="304" y="574"/>
                    </a:lnTo>
                    <a:lnTo>
                      <a:pt x="304" y="578"/>
                    </a:lnTo>
                    <a:lnTo>
                      <a:pt x="308" y="578"/>
                    </a:lnTo>
                    <a:lnTo>
                      <a:pt x="308" y="582"/>
                    </a:lnTo>
                    <a:lnTo>
                      <a:pt x="313" y="582"/>
                    </a:lnTo>
                    <a:lnTo>
                      <a:pt x="313" y="587"/>
                    </a:lnTo>
                    <a:lnTo>
                      <a:pt x="317" y="587"/>
                    </a:lnTo>
                    <a:lnTo>
                      <a:pt x="317" y="591"/>
                    </a:lnTo>
                    <a:lnTo>
                      <a:pt x="322" y="591"/>
                    </a:lnTo>
                    <a:lnTo>
                      <a:pt x="322" y="596"/>
                    </a:lnTo>
                    <a:lnTo>
                      <a:pt x="326" y="596"/>
                    </a:lnTo>
                    <a:lnTo>
                      <a:pt x="326" y="600"/>
                    </a:lnTo>
                    <a:lnTo>
                      <a:pt x="330" y="600"/>
                    </a:lnTo>
                    <a:lnTo>
                      <a:pt x="330" y="605"/>
                    </a:lnTo>
                    <a:lnTo>
                      <a:pt x="335" y="605"/>
                    </a:lnTo>
                    <a:lnTo>
                      <a:pt x="335" y="609"/>
                    </a:lnTo>
                    <a:lnTo>
                      <a:pt x="340" y="609"/>
                    </a:lnTo>
                    <a:lnTo>
                      <a:pt x="340" y="614"/>
                    </a:lnTo>
                    <a:lnTo>
                      <a:pt x="344" y="614"/>
                    </a:lnTo>
                    <a:lnTo>
                      <a:pt x="344" y="618"/>
                    </a:lnTo>
                    <a:lnTo>
                      <a:pt x="348" y="618"/>
                    </a:lnTo>
                    <a:lnTo>
                      <a:pt x="348" y="627"/>
                    </a:lnTo>
                    <a:lnTo>
                      <a:pt x="353" y="627"/>
                    </a:lnTo>
                    <a:lnTo>
                      <a:pt x="353" y="632"/>
                    </a:lnTo>
                    <a:lnTo>
                      <a:pt x="358" y="632"/>
                    </a:lnTo>
                    <a:lnTo>
                      <a:pt x="358" y="640"/>
                    </a:lnTo>
                    <a:lnTo>
                      <a:pt x="361" y="640"/>
                    </a:lnTo>
                    <a:lnTo>
                      <a:pt x="361" y="654"/>
                    </a:lnTo>
                    <a:lnTo>
                      <a:pt x="366" y="654"/>
                    </a:lnTo>
                    <a:lnTo>
                      <a:pt x="366" y="663"/>
                    </a:lnTo>
                    <a:lnTo>
                      <a:pt x="371" y="663"/>
                    </a:lnTo>
                    <a:lnTo>
                      <a:pt x="371" y="672"/>
                    </a:lnTo>
                    <a:lnTo>
                      <a:pt x="376" y="672"/>
                    </a:lnTo>
                    <a:lnTo>
                      <a:pt x="376" y="681"/>
                    </a:lnTo>
                    <a:lnTo>
                      <a:pt x="379" y="681"/>
                    </a:lnTo>
                    <a:lnTo>
                      <a:pt x="379" y="690"/>
                    </a:lnTo>
                    <a:lnTo>
                      <a:pt x="384" y="690"/>
                    </a:lnTo>
                    <a:lnTo>
                      <a:pt x="384" y="694"/>
                    </a:lnTo>
                    <a:lnTo>
                      <a:pt x="389" y="694"/>
                    </a:lnTo>
                    <a:lnTo>
                      <a:pt x="389" y="703"/>
                    </a:lnTo>
                    <a:lnTo>
                      <a:pt x="393" y="703"/>
                    </a:lnTo>
                    <a:lnTo>
                      <a:pt x="393" y="712"/>
                    </a:lnTo>
                    <a:lnTo>
                      <a:pt x="397" y="712"/>
                    </a:lnTo>
                    <a:lnTo>
                      <a:pt x="397" y="716"/>
                    </a:lnTo>
                    <a:lnTo>
                      <a:pt x="402" y="716"/>
                    </a:lnTo>
                    <a:lnTo>
                      <a:pt x="402" y="726"/>
                    </a:lnTo>
                    <a:lnTo>
                      <a:pt x="407" y="726"/>
                    </a:lnTo>
                    <a:lnTo>
                      <a:pt x="407" y="734"/>
                    </a:lnTo>
                    <a:lnTo>
                      <a:pt x="411" y="734"/>
                    </a:lnTo>
                    <a:lnTo>
                      <a:pt x="415" y="734"/>
                    </a:lnTo>
                    <a:lnTo>
                      <a:pt x="415" y="739"/>
                    </a:lnTo>
                    <a:lnTo>
                      <a:pt x="420" y="739"/>
                    </a:lnTo>
                    <a:lnTo>
                      <a:pt x="424" y="739"/>
                    </a:lnTo>
                    <a:lnTo>
                      <a:pt x="424" y="744"/>
                    </a:lnTo>
                    <a:lnTo>
                      <a:pt x="429" y="744"/>
                    </a:lnTo>
                    <a:lnTo>
                      <a:pt x="447" y="744"/>
                    </a:lnTo>
                    <a:lnTo>
                      <a:pt x="451" y="744"/>
                    </a:lnTo>
                    <a:lnTo>
                      <a:pt x="451" y="739"/>
                    </a:lnTo>
                    <a:lnTo>
                      <a:pt x="455" y="739"/>
                    </a:lnTo>
                    <a:lnTo>
                      <a:pt x="483" y="739"/>
                    </a:lnTo>
                    <a:lnTo>
                      <a:pt x="486" y="739"/>
                    </a:lnTo>
                    <a:lnTo>
                      <a:pt x="486" y="734"/>
                    </a:lnTo>
                    <a:lnTo>
                      <a:pt x="491" y="734"/>
                    </a:lnTo>
                    <a:lnTo>
                      <a:pt x="496" y="734"/>
                    </a:lnTo>
                    <a:lnTo>
                      <a:pt x="496" y="730"/>
                    </a:lnTo>
                    <a:lnTo>
                      <a:pt x="501" y="730"/>
                    </a:lnTo>
                    <a:lnTo>
                      <a:pt x="504" y="730"/>
                    </a:lnTo>
                    <a:lnTo>
                      <a:pt x="504" y="726"/>
                    </a:lnTo>
                    <a:lnTo>
                      <a:pt x="509" y="726"/>
                    </a:lnTo>
                    <a:lnTo>
                      <a:pt x="514" y="726"/>
                    </a:lnTo>
                    <a:lnTo>
                      <a:pt x="514" y="721"/>
                    </a:lnTo>
                    <a:lnTo>
                      <a:pt x="518" y="721"/>
                    </a:lnTo>
                    <a:lnTo>
                      <a:pt x="518" y="716"/>
                    </a:lnTo>
                    <a:lnTo>
                      <a:pt x="522" y="716"/>
                    </a:lnTo>
                    <a:lnTo>
                      <a:pt x="522" y="712"/>
                    </a:lnTo>
                    <a:lnTo>
                      <a:pt x="527" y="712"/>
                    </a:lnTo>
                    <a:lnTo>
                      <a:pt x="532" y="712"/>
                    </a:lnTo>
                    <a:lnTo>
                      <a:pt x="532" y="708"/>
                    </a:lnTo>
                    <a:lnTo>
                      <a:pt x="536" y="708"/>
                    </a:lnTo>
                    <a:lnTo>
                      <a:pt x="536" y="703"/>
                    </a:lnTo>
                    <a:lnTo>
                      <a:pt x="540" y="703"/>
                    </a:lnTo>
                    <a:lnTo>
                      <a:pt x="540" y="699"/>
                    </a:lnTo>
                    <a:lnTo>
                      <a:pt x="545" y="699"/>
                    </a:lnTo>
                    <a:lnTo>
                      <a:pt x="549" y="699"/>
                    </a:lnTo>
                    <a:lnTo>
                      <a:pt x="549" y="694"/>
                    </a:lnTo>
                    <a:lnTo>
                      <a:pt x="554" y="694"/>
                    </a:lnTo>
                    <a:lnTo>
                      <a:pt x="558" y="694"/>
                    </a:lnTo>
                    <a:lnTo>
                      <a:pt x="558" y="690"/>
                    </a:lnTo>
                    <a:lnTo>
                      <a:pt x="563" y="690"/>
                    </a:lnTo>
                    <a:lnTo>
                      <a:pt x="563" y="685"/>
                    </a:lnTo>
                    <a:lnTo>
                      <a:pt x="567" y="685"/>
                    </a:lnTo>
                    <a:lnTo>
                      <a:pt x="572" y="685"/>
                    </a:lnTo>
                    <a:lnTo>
                      <a:pt x="572" y="681"/>
                    </a:lnTo>
                    <a:lnTo>
                      <a:pt x="576" y="681"/>
                    </a:lnTo>
                    <a:lnTo>
                      <a:pt x="576" y="676"/>
                    </a:lnTo>
                    <a:lnTo>
                      <a:pt x="580" y="676"/>
                    </a:lnTo>
                    <a:lnTo>
                      <a:pt x="594" y="676"/>
                    </a:lnTo>
                    <a:lnTo>
                      <a:pt x="598" y="676"/>
                    </a:lnTo>
                    <a:lnTo>
                      <a:pt x="598" y="672"/>
                    </a:lnTo>
                    <a:lnTo>
                      <a:pt x="603" y="672"/>
                    </a:lnTo>
                    <a:lnTo>
                      <a:pt x="612" y="672"/>
                    </a:lnTo>
                    <a:lnTo>
                      <a:pt x="616" y="672"/>
                    </a:lnTo>
                    <a:lnTo>
                      <a:pt x="616" y="676"/>
                    </a:lnTo>
                    <a:lnTo>
                      <a:pt x="621" y="676"/>
                    </a:lnTo>
                    <a:lnTo>
                      <a:pt x="621" y="681"/>
                    </a:lnTo>
                    <a:lnTo>
                      <a:pt x="625" y="681"/>
                    </a:lnTo>
                    <a:lnTo>
                      <a:pt x="629" y="681"/>
                    </a:lnTo>
                    <a:lnTo>
                      <a:pt x="629" y="685"/>
                    </a:lnTo>
                    <a:lnTo>
                      <a:pt x="634" y="685"/>
                    </a:lnTo>
                    <a:lnTo>
                      <a:pt x="634" y="690"/>
                    </a:lnTo>
                    <a:lnTo>
                      <a:pt x="639" y="690"/>
                    </a:lnTo>
                    <a:lnTo>
                      <a:pt x="639" y="694"/>
                    </a:lnTo>
                    <a:lnTo>
                      <a:pt x="643" y="694"/>
                    </a:lnTo>
                    <a:lnTo>
                      <a:pt x="643" y="699"/>
                    </a:lnTo>
                    <a:lnTo>
                      <a:pt x="647" y="699"/>
                    </a:lnTo>
                    <a:lnTo>
                      <a:pt x="647" y="703"/>
                    </a:lnTo>
                    <a:lnTo>
                      <a:pt x="652" y="703"/>
                    </a:lnTo>
                    <a:lnTo>
                      <a:pt x="652" y="708"/>
                    </a:lnTo>
                    <a:lnTo>
                      <a:pt x="656" y="708"/>
                    </a:lnTo>
                    <a:lnTo>
                      <a:pt x="656" y="716"/>
                    </a:lnTo>
                    <a:lnTo>
                      <a:pt x="661" y="716"/>
                    </a:lnTo>
                    <a:lnTo>
                      <a:pt x="661" y="721"/>
                    </a:lnTo>
                    <a:lnTo>
                      <a:pt x="665" y="721"/>
                    </a:lnTo>
                    <a:lnTo>
                      <a:pt x="665" y="726"/>
                    </a:lnTo>
                    <a:lnTo>
                      <a:pt x="670" y="726"/>
                    </a:lnTo>
                    <a:lnTo>
                      <a:pt x="670" y="730"/>
                    </a:lnTo>
                    <a:lnTo>
                      <a:pt x="674" y="730"/>
                    </a:lnTo>
                    <a:lnTo>
                      <a:pt x="674" y="734"/>
                    </a:lnTo>
                    <a:lnTo>
                      <a:pt x="679" y="734"/>
                    </a:lnTo>
                    <a:lnTo>
                      <a:pt x="679" y="739"/>
                    </a:lnTo>
                    <a:lnTo>
                      <a:pt x="683" y="739"/>
                    </a:lnTo>
                    <a:lnTo>
                      <a:pt x="683" y="744"/>
                    </a:lnTo>
                    <a:lnTo>
                      <a:pt x="687" y="744"/>
                    </a:lnTo>
                    <a:lnTo>
                      <a:pt x="687" y="748"/>
                    </a:lnTo>
                    <a:lnTo>
                      <a:pt x="692" y="748"/>
                    </a:lnTo>
                    <a:lnTo>
                      <a:pt x="692" y="757"/>
                    </a:lnTo>
                    <a:lnTo>
                      <a:pt x="697" y="757"/>
                    </a:lnTo>
                    <a:lnTo>
                      <a:pt x="697" y="761"/>
                    </a:lnTo>
                    <a:lnTo>
                      <a:pt x="701" y="761"/>
                    </a:lnTo>
                    <a:lnTo>
                      <a:pt x="701" y="766"/>
                    </a:lnTo>
                    <a:lnTo>
                      <a:pt x="705" y="766"/>
                    </a:lnTo>
                    <a:lnTo>
                      <a:pt x="705" y="775"/>
                    </a:lnTo>
                    <a:lnTo>
                      <a:pt x="710" y="775"/>
                    </a:lnTo>
                    <a:lnTo>
                      <a:pt x="710" y="779"/>
                    </a:lnTo>
                    <a:lnTo>
                      <a:pt x="715" y="779"/>
                    </a:lnTo>
                    <a:lnTo>
                      <a:pt x="715" y="788"/>
                    </a:lnTo>
                    <a:lnTo>
                      <a:pt x="719" y="788"/>
                    </a:lnTo>
                    <a:lnTo>
                      <a:pt x="719" y="792"/>
                    </a:lnTo>
                    <a:lnTo>
                      <a:pt x="723" y="792"/>
                    </a:lnTo>
                    <a:lnTo>
                      <a:pt x="723" y="802"/>
                    </a:lnTo>
                    <a:lnTo>
                      <a:pt x="728" y="802"/>
                    </a:lnTo>
                    <a:lnTo>
                      <a:pt x="728" y="806"/>
                    </a:lnTo>
                    <a:lnTo>
                      <a:pt x="733" y="806"/>
                    </a:lnTo>
                    <a:lnTo>
                      <a:pt x="733" y="815"/>
                    </a:lnTo>
                    <a:lnTo>
                      <a:pt x="737" y="815"/>
                    </a:lnTo>
                    <a:lnTo>
                      <a:pt x="737" y="820"/>
                    </a:lnTo>
                    <a:lnTo>
                      <a:pt x="741" y="820"/>
                    </a:lnTo>
                    <a:lnTo>
                      <a:pt x="741" y="828"/>
                    </a:lnTo>
                    <a:lnTo>
                      <a:pt x="746" y="828"/>
                    </a:lnTo>
                    <a:lnTo>
                      <a:pt x="746" y="833"/>
                    </a:lnTo>
                    <a:lnTo>
                      <a:pt x="750" y="833"/>
                    </a:lnTo>
                    <a:lnTo>
                      <a:pt x="750" y="838"/>
                    </a:lnTo>
                    <a:lnTo>
                      <a:pt x="755" y="838"/>
                    </a:lnTo>
                    <a:lnTo>
                      <a:pt x="759" y="838"/>
                    </a:lnTo>
                    <a:lnTo>
                      <a:pt x="759" y="842"/>
                    </a:lnTo>
                    <a:lnTo>
                      <a:pt x="764" y="842"/>
                    </a:lnTo>
                    <a:lnTo>
                      <a:pt x="764" y="846"/>
                    </a:lnTo>
                    <a:lnTo>
                      <a:pt x="768" y="846"/>
                    </a:lnTo>
                    <a:lnTo>
                      <a:pt x="772" y="846"/>
                    </a:lnTo>
                    <a:lnTo>
                      <a:pt x="772" y="851"/>
                    </a:lnTo>
                    <a:lnTo>
                      <a:pt x="777" y="851"/>
                    </a:lnTo>
                    <a:lnTo>
                      <a:pt x="777" y="855"/>
                    </a:lnTo>
                    <a:lnTo>
                      <a:pt x="781" y="855"/>
                    </a:lnTo>
                    <a:lnTo>
                      <a:pt x="786" y="855"/>
                    </a:lnTo>
                    <a:lnTo>
                      <a:pt x="790" y="855"/>
                    </a:lnTo>
                    <a:lnTo>
                      <a:pt x="790" y="860"/>
                    </a:lnTo>
                    <a:lnTo>
                      <a:pt x="795" y="860"/>
                    </a:lnTo>
                    <a:lnTo>
                      <a:pt x="799" y="860"/>
                    </a:lnTo>
                    <a:lnTo>
                      <a:pt x="804" y="860"/>
                    </a:lnTo>
                    <a:lnTo>
                      <a:pt x="804" y="864"/>
                    </a:lnTo>
                    <a:lnTo>
                      <a:pt x="808" y="864"/>
                    </a:lnTo>
                    <a:lnTo>
                      <a:pt x="812" y="864"/>
                    </a:lnTo>
                    <a:lnTo>
                      <a:pt x="812" y="869"/>
                    </a:lnTo>
                    <a:lnTo>
                      <a:pt x="817" y="869"/>
                    </a:lnTo>
                    <a:lnTo>
                      <a:pt x="822" y="869"/>
                    </a:lnTo>
                    <a:lnTo>
                      <a:pt x="826" y="869"/>
                    </a:lnTo>
                    <a:lnTo>
                      <a:pt x="826" y="873"/>
                    </a:lnTo>
                    <a:lnTo>
                      <a:pt x="830" y="873"/>
                    </a:lnTo>
                    <a:lnTo>
                      <a:pt x="844" y="873"/>
                    </a:lnTo>
                    <a:lnTo>
                      <a:pt x="848" y="873"/>
                    </a:lnTo>
                    <a:lnTo>
                      <a:pt x="848" y="878"/>
                    </a:lnTo>
                    <a:lnTo>
                      <a:pt x="853" y="878"/>
                    </a:lnTo>
                    <a:lnTo>
                      <a:pt x="880" y="878"/>
                    </a:lnTo>
                    <a:lnTo>
                      <a:pt x="884" y="878"/>
                    </a:lnTo>
                    <a:lnTo>
                      <a:pt x="884" y="882"/>
                    </a:lnTo>
                    <a:lnTo>
                      <a:pt x="888" y="882"/>
                    </a:lnTo>
                    <a:lnTo>
                      <a:pt x="898" y="882"/>
                    </a:lnTo>
                    <a:lnTo>
                      <a:pt x="902" y="882"/>
                    </a:lnTo>
                    <a:lnTo>
                      <a:pt x="902" y="878"/>
                    </a:lnTo>
                    <a:lnTo>
                      <a:pt x="906" y="878"/>
                    </a:lnTo>
                    <a:lnTo>
                      <a:pt x="915" y="878"/>
                    </a:lnTo>
                    <a:lnTo>
                      <a:pt x="919" y="878"/>
                    </a:lnTo>
                    <a:lnTo>
                      <a:pt x="919" y="873"/>
                    </a:lnTo>
                    <a:lnTo>
                      <a:pt x="924" y="873"/>
                    </a:lnTo>
                    <a:lnTo>
                      <a:pt x="929" y="873"/>
                    </a:lnTo>
                    <a:lnTo>
                      <a:pt x="933" y="873"/>
                    </a:lnTo>
                    <a:lnTo>
                      <a:pt x="933" y="869"/>
                    </a:lnTo>
                    <a:lnTo>
                      <a:pt x="937" y="869"/>
                    </a:lnTo>
                    <a:lnTo>
                      <a:pt x="942" y="869"/>
                    </a:lnTo>
                    <a:lnTo>
                      <a:pt x="942" y="864"/>
                    </a:lnTo>
                    <a:lnTo>
                      <a:pt x="947" y="864"/>
                    </a:lnTo>
                    <a:lnTo>
                      <a:pt x="955" y="864"/>
                    </a:lnTo>
                    <a:lnTo>
                      <a:pt x="960" y="864"/>
                    </a:lnTo>
                    <a:lnTo>
                      <a:pt x="960" y="860"/>
                    </a:lnTo>
                    <a:lnTo>
                      <a:pt x="965" y="860"/>
                    </a:lnTo>
                    <a:lnTo>
                      <a:pt x="1000" y="860"/>
                    </a:lnTo>
                    <a:lnTo>
                      <a:pt x="1005" y="860"/>
                    </a:lnTo>
                    <a:lnTo>
                      <a:pt x="1005" y="864"/>
                    </a:lnTo>
                    <a:lnTo>
                      <a:pt x="1009" y="864"/>
                    </a:lnTo>
                    <a:lnTo>
                      <a:pt x="1013" y="864"/>
                    </a:lnTo>
                    <a:lnTo>
                      <a:pt x="1018" y="864"/>
                    </a:lnTo>
                    <a:lnTo>
                      <a:pt x="1018" y="860"/>
                    </a:lnTo>
                    <a:lnTo>
                      <a:pt x="1023" y="860"/>
                    </a:lnTo>
                    <a:lnTo>
                      <a:pt x="1027" y="860"/>
                    </a:lnTo>
                    <a:lnTo>
                      <a:pt x="1027" y="864"/>
                    </a:lnTo>
                    <a:lnTo>
                      <a:pt x="1031" y="864"/>
                    </a:lnTo>
                    <a:lnTo>
                      <a:pt x="1049" y="864"/>
                    </a:lnTo>
                    <a:lnTo>
                      <a:pt x="1054" y="864"/>
                    </a:lnTo>
                    <a:lnTo>
                      <a:pt x="1054" y="860"/>
                    </a:lnTo>
                    <a:lnTo>
                      <a:pt x="1058" y="860"/>
                    </a:lnTo>
                    <a:lnTo>
                      <a:pt x="1067" y="860"/>
                    </a:lnTo>
                    <a:lnTo>
                      <a:pt x="1072" y="860"/>
                    </a:lnTo>
                    <a:lnTo>
                      <a:pt x="1072" y="864"/>
                    </a:lnTo>
                    <a:lnTo>
                      <a:pt x="1076" y="864"/>
                    </a:lnTo>
                    <a:lnTo>
                      <a:pt x="1085" y="864"/>
                    </a:lnTo>
                    <a:lnTo>
                      <a:pt x="1090" y="864"/>
                    </a:lnTo>
                    <a:lnTo>
                      <a:pt x="1090" y="860"/>
                    </a:lnTo>
                    <a:lnTo>
                      <a:pt x="1094" y="860"/>
                    </a:lnTo>
                    <a:lnTo>
                      <a:pt x="1116" y="860"/>
                    </a:lnTo>
                    <a:lnTo>
                      <a:pt x="1121" y="860"/>
                    </a:lnTo>
                    <a:lnTo>
                      <a:pt x="1121" y="855"/>
                    </a:lnTo>
                    <a:lnTo>
                      <a:pt x="1125" y="855"/>
                    </a:lnTo>
                    <a:lnTo>
                      <a:pt x="1130" y="855"/>
                    </a:lnTo>
                    <a:lnTo>
                      <a:pt x="1130" y="851"/>
                    </a:lnTo>
                    <a:lnTo>
                      <a:pt x="1134" y="851"/>
                    </a:lnTo>
                    <a:lnTo>
                      <a:pt x="1138" y="851"/>
                    </a:lnTo>
                    <a:lnTo>
                      <a:pt x="1138" y="846"/>
                    </a:lnTo>
                    <a:lnTo>
                      <a:pt x="1143" y="846"/>
                    </a:lnTo>
                    <a:lnTo>
                      <a:pt x="1148" y="846"/>
                    </a:lnTo>
                    <a:lnTo>
                      <a:pt x="1152" y="846"/>
                    </a:lnTo>
                    <a:lnTo>
                      <a:pt x="1152" y="842"/>
                    </a:lnTo>
                    <a:lnTo>
                      <a:pt x="1156" y="842"/>
                    </a:lnTo>
                    <a:lnTo>
                      <a:pt x="1156" y="838"/>
                    </a:lnTo>
                    <a:lnTo>
                      <a:pt x="1161" y="838"/>
                    </a:lnTo>
                    <a:lnTo>
                      <a:pt x="1161" y="833"/>
                    </a:lnTo>
                    <a:lnTo>
                      <a:pt x="1166" y="833"/>
                    </a:lnTo>
                    <a:lnTo>
                      <a:pt x="1166" y="828"/>
                    </a:lnTo>
                    <a:lnTo>
                      <a:pt x="1170" y="828"/>
                    </a:lnTo>
                    <a:lnTo>
                      <a:pt x="1170" y="824"/>
                    </a:lnTo>
                    <a:lnTo>
                      <a:pt x="1174" y="824"/>
                    </a:lnTo>
                    <a:lnTo>
                      <a:pt x="1174" y="820"/>
                    </a:lnTo>
                    <a:lnTo>
                      <a:pt x="1179" y="820"/>
                    </a:lnTo>
                    <a:lnTo>
                      <a:pt x="1179" y="815"/>
                    </a:lnTo>
                    <a:lnTo>
                      <a:pt x="1183" y="815"/>
                    </a:lnTo>
                    <a:lnTo>
                      <a:pt x="1183" y="806"/>
                    </a:lnTo>
                    <a:lnTo>
                      <a:pt x="1187" y="806"/>
                    </a:lnTo>
                    <a:lnTo>
                      <a:pt x="1187" y="802"/>
                    </a:lnTo>
                    <a:lnTo>
                      <a:pt x="1192" y="802"/>
                    </a:lnTo>
                    <a:lnTo>
                      <a:pt x="1192" y="797"/>
                    </a:lnTo>
                    <a:lnTo>
                      <a:pt x="1197" y="797"/>
                    </a:lnTo>
                    <a:lnTo>
                      <a:pt x="1197" y="788"/>
                    </a:lnTo>
                    <a:lnTo>
                      <a:pt x="1201" y="788"/>
                    </a:lnTo>
                    <a:lnTo>
                      <a:pt x="1201" y="784"/>
                    </a:lnTo>
                    <a:lnTo>
                      <a:pt x="1205" y="784"/>
                    </a:lnTo>
                    <a:lnTo>
                      <a:pt x="1205" y="775"/>
                    </a:lnTo>
                    <a:lnTo>
                      <a:pt x="1210" y="775"/>
                    </a:lnTo>
                    <a:lnTo>
                      <a:pt x="1210" y="770"/>
                    </a:lnTo>
                    <a:lnTo>
                      <a:pt x="1214" y="770"/>
                    </a:lnTo>
                    <a:lnTo>
                      <a:pt x="1214" y="766"/>
                    </a:lnTo>
                    <a:lnTo>
                      <a:pt x="1219" y="766"/>
                    </a:lnTo>
                    <a:lnTo>
                      <a:pt x="1219" y="761"/>
                    </a:lnTo>
                    <a:lnTo>
                      <a:pt x="1223" y="761"/>
                    </a:lnTo>
                    <a:lnTo>
                      <a:pt x="1228" y="761"/>
                    </a:lnTo>
                    <a:lnTo>
                      <a:pt x="1228" y="752"/>
                    </a:lnTo>
                    <a:lnTo>
                      <a:pt x="1232" y="752"/>
                    </a:lnTo>
                    <a:lnTo>
                      <a:pt x="1232" y="744"/>
                    </a:lnTo>
                    <a:lnTo>
                      <a:pt x="1237" y="744"/>
                    </a:lnTo>
                    <a:lnTo>
                      <a:pt x="1237" y="734"/>
                    </a:lnTo>
                    <a:lnTo>
                      <a:pt x="1241" y="734"/>
                    </a:lnTo>
                    <a:lnTo>
                      <a:pt x="1241" y="730"/>
                    </a:lnTo>
                    <a:lnTo>
                      <a:pt x="1245" y="730"/>
                    </a:lnTo>
                    <a:lnTo>
                      <a:pt x="1245" y="721"/>
                    </a:lnTo>
                    <a:lnTo>
                      <a:pt x="1250" y="721"/>
                    </a:lnTo>
                    <a:lnTo>
                      <a:pt x="1250" y="708"/>
                    </a:lnTo>
                    <a:lnTo>
                      <a:pt x="1255" y="708"/>
                    </a:lnTo>
                    <a:lnTo>
                      <a:pt x="1255" y="699"/>
                    </a:lnTo>
                    <a:lnTo>
                      <a:pt x="1259" y="699"/>
                    </a:lnTo>
                    <a:lnTo>
                      <a:pt x="1259" y="690"/>
                    </a:lnTo>
                    <a:lnTo>
                      <a:pt x="1263" y="690"/>
                    </a:lnTo>
                    <a:lnTo>
                      <a:pt x="1263" y="681"/>
                    </a:lnTo>
                    <a:lnTo>
                      <a:pt x="1268" y="681"/>
                    </a:lnTo>
                    <a:lnTo>
                      <a:pt x="1268" y="668"/>
                    </a:lnTo>
                    <a:lnTo>
                      <a:pt x="1273" y="668"/>
                    </a:lnTo>
                    <a:lnTo>
                      <a:pt x="1273" y="658"/>
                    </a:lnTo>
                    <a:lnTo>
                      <a:pt x="1277" y="658"/>
                    </a:lnTo>
                    <a:lnTo>
                      <a:pt x="1277" y="645"/>
                    </a:lnTo>
                    <a:lnTo>
                      <a:pt x="1281" y="645"/>
                    </a:lnTo>
                    <a:lnTo>
                      <a:pt x="1281" y="632"/>
                    </a:lnTo>
                    <a:lnTo>
                      <a:pt x="1286" y="632"/>
                    </a:lnTo>
                    <a:lnTo>
                      <a:pt x="1286" y="627"/>
                    </a:lnTo>
                    <a:lnTo>
                      <a:pt x="1291" y="627"/>
                    </a:lnTo>
                    <a:lnTo>
                      <a:pt x="1291" y="622"/>
                    </a:lnTo>
                    <a:lnTo>
                      <a:pt x="1295" y="622"/>
                    </a:lnTo>
                    <a:lnTo>
                      <a:pt x="1295" y="618"/>
                    </a:lnTo>
                    <a:lnTo>
                      <a:pt x="1299" y="618"/>
                    </a:lnTo>
                    <a:lnTo>
                      <a:pt x="1299" y="614"/>
                    </a:lnTo>
                    <a:lnTo>
                      <a:pt x="1304" y="614"/>
                    </a:lnTo>
                    <a:lnTo>
                      <a:pt x="1304" y="609"/>
                    </a:lnTo>
                    <a:lnTo>
                      <a:pt x="1308" y="609"/>
                    </a:lnTo>
                    <a:lnTo>
                      <a:pt x="1308" y="605"/>
                    </a:lnTo>
                    <a:lnTo>
                      <a:pt x="1313" y="605"/>
                    </a:lnTo>
                    <a:lnTo>
                      <a:pt x="1313" y="600"/>
                    </a:lnTo>
                    <a:lnTo>
                      <a:pt x="1317" y="600"/>
                    </a:lnTo>
                    <a:lnTo>
                      <a:pt x="1317" y="596"/>
                    </a:lnTo>
                    <a:lnTo>
                      <a:pt x="1322" y="596"/>
                    </a:lnTo>
                    <a:lnTo>
                      <a:pt x="1326" y="596"/>
                    </a:lnTo>
                    <a:lnTo>
                      <a:pt x="1326" y="600"/>
                    </a:lnTo>
                    <a:lnTo>
                      <a:pt x="1330" y="600"/>
                    </a:lnTo>
                    <a:lnTo>
                      <a:pt x="1330" y="605"/>
                    </a:lnTo>
                    <a:lnTo>
                      <a:pt x="1335" y="605"/>
                    </a:lnTo>
                    <a:lnTo>
                      <a:pt x="1335" y="609"/>
                    </a:lnTo>
                    <a:lnTo>
                      <a:pt x="1339" y="609"/>
                    </a:lnTo>
                    <a:lnTo>
                      <a:pt x="1370" y="609"/>
                    </a:lnTo>
                    <a:lnTo>
                      <a:pt x="1375" y="609"/>
                    </a:lnTo>
                    <a:lnTo>
                      <a:pt x="1375" y="614"/>
                    </a:lnTo>
                    <a:lnTo>
                      <a:pt x="1380" y="614"/>
                    </a:lnTo>
                    <a:lnTo>
                      <a:pt x="1384" y="614"/>
                    </a:lnTo>
                    <a:lnTo>
                      <a:pt x="1388" y="614"/>
                    </a:lnTo>
                    <a:lnTo>
                      <a:pt x="1388" y="618"/>
                    </a:lnTo>
                    <a:lnTo>
                      <a:pt x="1393" y="618"/>
                    </a:lnTo>
                  </a:path>
                </a:pathLst>
              </a:custGeom>
              <a:noFill/>
              <a:ln w="22225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785" name="Freeform 9"/>
              <p:cNvSpPr>
                <a:spLocks/>
              </p:cNvSpPr>
              <p:nvPr/>
            </p:nvSpPr>
            <p:spPr bwMode="auto">
              <a:xfrm>
                <a:off x="3752" y="2972"/>
                <a:ext cx="1338" cy="349"/>
              </a:xfrm>
              <a:custGeom>
                <a:avLst/>
                <a:gdLst>
                  <a:gd name="T0" fmla="*/ 13 w 1338"/>
                  <a:gd name="T1" fmla="*/ 62 h 349"/>
                  <a:gd name="T2" fmla="*/ 31 w 1338"/>
                  <a:gd name="T3" fmla="*/ 98 h 349"/>
                  <a:gd name="T4" fmla="*/ 48 w 1338"/>
                  <a:gd name="T5" fmla="*/ 138 h 349"/>
                  <a:gd name="T6" fmla="*/ 71 w 1338"/>
                  <a:gd name="T7" fmla="*/ 157 h 349"/>
                  <a:gd name="T8" fmla="*/ 89 w 1338"/>
                  <a:gd name="T9" fmla="*/ 183 h 349"/>
                  <a:gd name="T10" fmla="*/ 107 w 1338"/>
                  <a:gd name="T11" fmla="*/ 206 h 349"/>
                  <a:gd name="T12" fmla="*/ 125 w 1338"/>
                  <a:gd name="T13" fmla="*/ 246 h 349"/>
                  <a:gd name="T14" fmla="*/ 142 w 1338"/>
                  <a:gd name="T15" fmla="*/ 277 h 349"/>
                  <a:gd name="T16" fmla="*/ 160 w 1338"/>
                  <a:gd name="T17" fmla="*/ 300 h 349"/>
                  <a:gd name="T18" fmla="*/ 209 w 1338"/>
                  <a:gd name="T19" fmla="*/ 295 h 349"/>
                  <a:gd name="T20" fmla="*/ 232 w 1338"/>
                  <a:gd name="T21" fmla="*/ 290 h 349"/>
                  <a:gd name="T22" fmla="*/ 258 w 1338"/>
                  <a:gd name="T23" fmla="*/ 300 h 349"/>
                  <a:gd name="T24" fmla="*/ 276 w 1338"/>
                  <a:gd name="T25" fmla="*/ 318 h 349"/>
                  <a:gd name="T26" fmla="*/ 316 w 1338"/>
                  <a:gd name="T27" fmla="*/ 318 h 349"/>
                  <a:gd name="T28" fmla="*/ 343 w 1338"/>
                  <a:gd name="T29" fmla="*/ 322 h 349"/>
                  <a:gd name="T30" fmla="*/ 365 w 1338"/>
                  <a:gd name="T31" fmla="*/ 336 h 349"/>
                  <a:gd name="T32" fmla="*/ 419 w 1338"/>
                  <a:gd name="T33" fmla="*/ 349 h 349"/>
                  <a:gd name="T34" fmla="*/ 441 w 1338"/>
                  <a:gd name="T35" fmla="*/ 336 h 349"/>
                  <a:gd name="T36" fmla="*/ 464 w 1338"/>
                  <a:gd name="T37" fmla="*/ 322 h 349"/>
                  <a:gd name="T38" fmla="*/ 482 w 1338"/>
                  <a:gd name="T39" fmla="*/ 300 h 349"/>
                  <a:gd name="T40" fmla="*/ 504 w 1338"/>
                  <a:gd name="T41" fmla="*/ 286 h 349"/>
                  <a:gd name="T42" fmla="*/ 522 w 1338"/>
                  <a:gd name="T43" fmla="*/ 269 h 349"/>
                  <a:gd name="T44" fmla="*/ 540 w 1338"/>
                  <a:gd name="T45" fmla="*/ 246 h 349"/>
                  <a:gd name="T46" fmla="*/ 562 w 1338"/>
                  <a:gd name="T47" fmla="*/ 228 h 349"/>
                  <a:gd name="T48" fmla="*/ 584 w 1338"/>
                  <a:gd name="T49" fmla="*/ 210 h 349"/>
                  <a:gd name="T50" fmla="*/ 602 w 1338"/>
                  <a:gd name="T51" fmla="*/ 179 h 349"/>
                  <a:gd name="T52" fmla="*/ 620 w 1338"/>
                  <a:gd name="T53" fmla="*/ 148 h 349"/>
                  <a:gd name="T54" fmla="*/ 637 w 1338"/>
                  <a:gd name="T55" fmla="*/ 112 h 349"/>
                  <a:gd name="T56" fmla="*/ 655 w 1338"/>
                  <a:gd name="T57" fmla="*/ 85 h 349"/>
                  <a:gd name="T58" fmla="*/ 673 w 1338"/>
                  <a:gd name="T59" fmla="*/ 58 h 349"/>
                  <a:gd name="T60" fmla="*/ 691 w 1338"/>
                  <a:gd name="T61" fmla="*/ 40 h 349"/>
                  <a:gd name="T62" fmla="*/ 714 w 1338"/>
                  <a:gd name="T63" fmla="*/ 36 h 349"/>
                  <a:gd name="T64" fmla="*/ 731 w 1338"/>
                  <a:gd name="T65" fmla="*/ 36 h 349"/>
                  <a:gd name="T66" fmla="*/ 754 w 1338"/>
                  <a:gd name="T67" fmla="*/ 22 h 349"/>
                  <a:gd name="T68" fmla="*/ 772 w 1338"/>
                  <a:gd name="T69" fmla="*/ 4 h 349"/>
                  <a:gd name="T70" fmla="*/ 794 w 1338"/>
                  <a:gd name="T71" fmla="*/ 9 h 349"/>
                  <a:gd name="T72" fmla="*/ 861 w 1338"/>
                  <a:gd name="T73" fmla="*/ 9 h 349"/>
                  <a:gd name="T74" fmla="*/ 884 w 1338"/>
                  <a:gd name="T75" fmla="*/ 22 h 349"/>
                  <a:gd name="T76" fmla="*/ 905 w 1338"/>
                  <a:gd name="T77" fmla="*/ 36 h 349"/>
                  <a:gd name="T78" fmla="*/ 928 w 1338"/>
                  <a:gd name="T79" fmla="*/ 49 h 349"/>
                  <a:gd name="T80" fmla="*/ 946 w 1338"/>
                  <a:gd name="T81" fmla="*/ 81 h 349"/>
                  <a:gd name="T82" fmla="*/ 963 w 1338"/>
                  <a:gd name="T83" fmla="*/ 107 h 349"/>
                  <a:gd name="T84" fmla="*/ 981 w 1338"/>
                  <a:gd name="T85" fmla="*/ 138 h 349"/>
                  <a:gd name="T86" fmla="*/ 1004 w 1338"/>
                  <a:gd name="T87" fmla="*/ 157 h 349"/>
                  <a:gd name="T88" fmla="*/ 1022 w 1338"/>
                  <a:gd name="T89" fmla="*/ 183 h 349"/>
                  <a:gd name="T90" fmla="*/ 1044 w 1338"/>
                  <a:gd name="T91" fmla="*/ 201 h 349"/>
                  <a:gd name="T92" fmla="*/ 1062 w 1338"/>
                  <a:gd name="T93" fmla="*/ 219 h 349"/>
                  <a:gd name="T94" fmla="*/ 1084 w 1338"/>
                  <a:gd name="T95" fmla="*/ 232 h 349"/>
                  <a:gd name="T96" fmla="*/ 1106 w 1338"/>
                  <a:gd name="T97" fmla="*/ 246 h 349"/>
                  <a:gd name="T98" fmla="*/ 1129 w 1338"/>
                  <a:gd name="T99" fmla="*/ 259 h 349"/>
                  <a:gd name="T100" fmla="*/ 1147 w 1338"/>
                  <a:gd name="T101" fmla="*/ 282 h 349"/>
                  <a:gd name="T102" fmla="*/ 1164 w 1338"/>
                  <a:gd name="T103" fmla="*/ 300 h 349"/>
                  <a:gd name="T104" fmla="*/ 1191 w 1338"/>
                  <a:gd name="T105" fmla="*/ 290 h 349"/>
                  <a:gd name="T106" fmla="*/ 1209 w 1338"/>
                  <a:gd name="T107" fmla="*/ 273 h 349"/>
                  <a:gd name="T108" fmla="*/ 1241 w 1338"/>
                  <a:gd name="T109" fmla="*/ 273 h 349"/>
                  <a:gd name="T110" fmla="*/ 1258 w 1338"/>
                  <a:gd name="T111" fmla="*/ 264 h 349"/>
                  <a:gd name="T112" fmla="*/ 1294 w 1338"/>
                  <a:gd name="T113" fmla="*/ 255 h 349"/>
                  <a:gd name="T114" fmla="*/ 1334 w 1338"/>
                  <a:gd name="T115" fmla="*/ 264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38" h="349">
                    <a:moveTo>
                      <a:pt x="0" y="22"/>
                    </a:moveTo>
                    <a:lnTo>
                      <a:pt x="0" y="31"/>
                    </a:lnTo>
                    <a:lnTo>
                      <a:pt x="4" y="31"/>
                    </a:lnTo>
                    <a:lnTo>
                      <a:pt x="4" y="44"/>
                    </a:lnTo>
                    <a:lnTo>
                      <a:pt x="8" y="44"/>
                    </a:lnTo>
                    <a:lnTo>
                      <a:pt x="8" y="54"/>
                    </a:lnTo>
                    <a:lnTo>
                      <a:pt x="13" y="54"/>
                    </a:lnTo>
                    <a:lnTo>
                      <a:pt x="13" y="62"/>
                    </a:lnTo>
                    <a:lnTo>
                      <a:pt x="18" y="62"/>
                    </a:lnTo>
                    <a:lnTo>
                      <a:pt x="18" y="72"/>
                    </a:lnTo>
                    <a:lnTo>
                      <a:pt x="22" y="72"/>
                    </a:lnTo>
                    <a:lnTo>
                      <a:pt x="22" y="81"/>
                    </a:lnTo>
                    <a:lnTo>
                      <a:pt x="26" y="81"/>
                    </a:lnTo>
                    <a:lnTo>
                      <a:pt x="26" y="89"/>
                    </a:lnTo>
                    <a:lnTo>
                      <a:pt x="31" y="89"/>
                    </a:lnTo>
                    <a:lnTo>
                      <a:pt x="31" y="98"/>
                    </a:lnTo>
                    <a:lnTo>
                      <a:pt x="35" y="98"/>
                    </a:lnTo>
                    <a:lnTo>
                      <a:pt x="35" y="107"/>
                    </a:lnTo>
                    <a:lnTo>
                      <a:pt x="40" y="107"/>
                    </a:lnTo>
                    <a:lnTo>
                      <a:pt x="40" y="116"/>
                    </a:lnTo>
                    <a:lnTo>
                      <a:pt x="44" y="116"/>
                    </a:lnTo>
                    <a:lnTo>
                      <a:pt x="44" y="130"/>
                    </a:lnTo>
                    <a:lnTo>
                      <a:pt x="48" y="130"/>
                    </a:lnTo>
                    <a:lnTo>
                      <a:pt x="48" y="138"/>
                    </a:lnTo>
                    <a:lnTo>
                      <a:pt x="53" y="138"/>
                    </a:lnTo>
                    <a:lnTo>
                      <a:pt x="53" y="148"/>
                    </a:lnTo>
                    <a:lnTo>
                      <a:pt x="58" y="148"/>
                    </a:lnTo>
                    <a:lnTo>
                      <a:pt x="62" y="148"/>
                    </a:lnTo>
                    <a:lnTo>
                      <a:pt x="62" y="152"/>
                    </a:lnTo>
                    <a:lnTo>
                      <a:pt x="66" y="152"/>
                    </a:lnTo>
                    <a:lnTo>
                      <a:pt x="71" y="152"/>
                    </a:lnTo>
                    <a:lnTo>
                      <a:pt x="71" y="157"/>
                    </a:lnTo>
                    <a:lnTo>
                      <a:pt x="75" y="157"/>
                    </a:lnTo>
                    <a:lnTo>
                      <a:pt x="75" y="165"/>
                    </a:lnTo>
                    <a:lnTo>
                      <a:pt x="79" y="165"/>
                    </a:lnTo>
                    <a:lnTo>
                      <a:pt x="79" y="170"/>
                    </a:lnTo>
                    <a:lnTo>
                      <a:pt x="84" y="170"/>
                    </a:lnTo>
                    <a:lnTo>
                      <a:pt x="84" y="179"/>
                    </a:lnTo>
                    <a:lnTo>
                      <a:pt x="89" y="179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3" y="188"/>
                    </a:lnTo>
                    <a:lnTo>
                      <a:pt x="97" y="188"/>
                    </a:lnTo>
                    <a:lnTo>
                      <a:pt x="97" y="192"/>
                    </a:lnTo>
                    <a:lnTo>
                      <a:pt x="102" y="192"/>
                    </a:lnTo>
                    <a:lnTo>
                      <a:pt x="102" y="201"/>
                    </a:lnTo>
                    <a:lnTo>
                      <a:pt x="107" y="201"/>
                    </a:lnTo>
                    <a:lnTo>
                      <a:pt x="107" y="206"/>
                    </a:lnTo>
                    <a:lnTo>
                      <a:pt x="111" y="206"/>
                    </a:lnTo>
                    <a:lnTo>
                      <a:pt x="111" y="214"/>
                    </a:lnTo>
                    <a:lnTo>
                      <a:pt x="115" y="214"/>
                    </a:lnTo>
                    <a:lnTo>
                      <a:pt x="115" y="224"/>
                    </a:lnTo>
                    <a:lnTo>
                      <a:pt x="120" y="224"/>
                    </a:lnTo>
                    <a:lnTo>
                      <a:pt x="120" y="237"/>
                    </a:lnTo>
                    <a:lnTo>
                      <a:pt x="125" y="237"/>
                    </a:lnTo>
                    <a:lnTo>
                      <a:pt x="125" y="246"/>
                    </a:lnTo>
                    <a:lnTo>
                      <a:pt x="129" y="246"/>
                    </a:lnTo>
                    <a:lnTo>
                      <a:pt x="129" y="255"/>
                    </a:lnTo>
                    <a:lnTo>
                      <a:pt x="133" y="255"/>
                    </a:lnTo>
                    <a:lnTo>
                      <a:pt x="133" y="259"/>
                    </a:lnTo>
                    <a:lnTo>
                      <a:pt x="138" y="259"/>
                    </a:lnTo>
                    <a:lnTo>
                      <a:pt x="138" y="269"/>
                    </a:lnTo>
                    <a:lnTo>
                      <a:pt x="142" y="269"/>
                    </a:lnTo>
                    <a:lnTo>
                      <a:pt x="142" y="277"/>
                    </a:lnTo>
                    <a:lnTo>
                      <a:pt x="147" y="277"/>
                    </a:lnTo>
                    <a:lnTo>
                      <a:pt x="147" y="282"/>
                    </a:lnTo>
                    <a:lnTo>
                      <a:pt x="151" y="282"/>
                    </a:lnTo>
                    <a:lnTo>
                      <a:pt x="151" y="286"/>
                    </a:lnTo>
                    <a:lnTo>
                      <a:pt x="156" y="286"/>
                    </a:lnTo>
                    <a:lnTo>
                      <a:pt x="156" y="295"/>
                    </a:lnTo>
                    <a:lnTo>
                      <a:pt x="160" y="295"/>
                    </a:lnTo>
                    <a:lnTo>
                      <a:pt x="160" y="300"/>
                    </a:lnTo>
                    <a:lnTo>
                      <a:pt x="165" y="300"/>
                    </a:lnTo>
                    <a:lnTo>
                      <a:pt x="165" y="304"/>
                    </a:lnTo>
                    <a:lnTo>
                      <a:pt x="169" y="304"/>
                    </a:lnTo>
                    <a:lnTo>
                      <a:pt x="201" y="304"/>
                    </a:lnTo>
                    <a:lnTo>
                      <a:pt x="204" y="304"/>
                    </a:lnTo>
                    <a:lnTo>
                      <a:pt x="204" y="300"/>
                    </a:lnTo>
                    <a:lnTo>
                      <a:pt x="209" y="300"/>
                    </a:lnTo>
                    <a:lnTo>
                      <a:pt x="209" y="295"/>
                    </a:lnTo>
                    <a:lnTo>
                      <a:pt x="214" y="295"/>
                    </a:lnTo>
                    <a:lnTo>
                      <a:pt x="214" y="290"/>
                    </a:lnTo>
                    <a:lnTo>
                      <a:pt x="219" y="290"/>
                    </a:lnTo>
                    <a:lnTo>
                      <a:pt x="219" y="286"/>
                    </a:lnTo>
                    <a:lnTo>
                      <a:pt x="222" y="286"/>
                    </a:lnTo>
                    <a:lnTo>
                      <a:pt x="222" y="290"/>
                    </a:lnTo>
                    <a:lnTo>
                      <a:pt x="227" y="290"/>
                    </a:lnTo>
                    <a:lnTo>
                      <a:pt x="232" y="290"/>
                    </a:lnTo>
                    <a:lnTo>
                      <a:pt x="236" y="290"/>
                    </a:lnTo>
                    <a:lnTo>
                      <a:pt x="236" y="295"/>
                    </a:lnTo>
                    <a:lnTo>
                      <a:pt x="240" y="295"/>
                    </a:lnTo>
                    <a:lnTo>
                      <a:pt x="245" y="295"/>
                    </a:lnTo>
                    <a:lnTo>
                      <a:pt x="250" y="295"/>
                    </a:lnTo>
                    <a:lnTo>
                      <a:pt x="250" y="300"/>
                    </a:lnTo>
                    <a:lnTo>
                      <a:pt x="254" y="300"/>
                    </a:lnTo>
                    <a:lnTo>
                      <a:pt x="258" y="300"/>
                    </a:lnTo>
                    <a:lnTo>
                      <a:pt x="258" y="304"/>
                    </a:lnTo>
                    <a:lnTo>
                      <a:pt x="263" y="304"/>
                    </a:lnTo>
                    <a:lnTo>
                      <a:pt x="263" y="308"/>
                    </a:lnTo>
                    <a:lnTo>
                      <a:pt x="267" y="308"/>
                    </a:lnTo>
                    <a:lnTo>
                      <a:pt x="267" y="313"/>
                    </a:lnTo>
                    <a:lnTo>
                      <a:pt x="272" y="313"/>
                    </a:lnTo>
                    <a:lnTo>
                      <a:pt x="272" y="318"/>
                    </a:lnTo>
                    <a:lnTo>
                      <a:pt x="276" y="318"/>
                    </a:lnTo>
                    <a:lnTo>
                      <a:pt x="276" y="322"/>
                    </a:lnTo>
                    <a:lnTo>
                      <a:pt x="281" y="322"/>
                    </a:lnTo>
                    <a:lnTo>
                      <a:pt x="298" y="322"/>
                    </a:lnTo>
                    <a:lnTo>
                      <a:pt x="303" y="322"/>
                    </a:lnTo>
                    <a:lnTo>
                      <a:pt x="303" y="318"/>
                    </a:lnTo>
                    <a:lnTo>
                      <a:pt x="308" y="318"/>
                    </a:lnTo>
                    <a:lnTo>
                      <a:pt x="312" y="318"/>
                    </a:lnTo>
                    <a:lnTo>
                      <a:pt x="316" y="318"/>
                    </a:lnTo>
                    <a:lnTo>
                      <a:pt x="316" y="313"/>
                    </a:lnTo>
                    <a:lnTo>
                      <a:pt x="321" y="313"/>
                    </a:lnTo>
                    <a:lnTo>
                      <a:pt x="330" y="313"/>
                    </a:lnTo>
                    <a:lnTo>
                      <a:pt x="334" y="313"/>
                    </a:lnTo>
                    <a:lnTo>
                      <a:pt x="334" y="318"/>
                    </a:lnTo>
                    <a:lnTo>
                      <a:pt x="339" y="318"/>
                    </a:lnTo>
                    <a:lnTo>
                      <a:pt x="339" y="322"/>
                    </a:lnTo>
                    <a:lnTo>
                      <a:pt x="343" y="322"/>
                    </a:lnTo>
                    <a:lnTo>
                      <a:pt x="343" y="326"/>
                    </a:lnTo>
                    <a:lnTo>
                      <a:pt x="347" y="326"/>
                    </a:lnTo>
                    <a:lnTo>
                      <a:pt x="347" y="331"/>
                    </a:lnTo>
                    <a:lnTo>
                      <a:pt x="352" y="331"/>
                    </a:lnTo>
                    <a:lnTo>
                      <a:pt x="352" y="336"/>
                    </a:lnTo>
                    <a:lnTo>
                      <a:pt x="357" y="336"/>
                    </a:lnTo>
                    <a:lnTo>
                      <a:pt x="361" y="336"/>
                    </a:lnTo>
                    <a:lnTo>
                      <a:pt x="365" y="336"/>
                    </a:lnTo>
                    <a:lnTo>
                      <a:pt x="365" y="340"/>
                    </a:lnTo>
                    <a:lnTo>
                      <a:pt x="370" y="340"/>
                    </a:lnTo>
                    <a:lnTo>
                      <a:pt x="374" y="340"/>
                    </a:lnTo>
                    <a:lnTo>
                      <a:pt x="374" y="345"/>
                    </a:lnTo>
                    <a:lnTo>
                      <a:pt x="379" y="345"/>
                    </a:lnTo>
                    <a:lnTo>
                      <a:pt x="379" y="349"/>
                    </a:lnTo>
                    <a:lnTo>
                      <a:pt x="383" y="349"/>
                    </a:lnTo>
                    <a:lnTo>
                      <a:pt x="419" y="349"/>
                    </a:lnTo>
                    <a:lnTo>
                      <a:pt x="423" y="349"/>
                    </a:lnTo>
                    <a:lnTo>
                      <a:pt x="423" y="345"/>
                    </a:lnTo>
                    <a:lnTo>
                      <a:pt x="428" y="345"/>
                    </a:lnTo>
                    <a:lnTo>
                      <a:pt x="433" y="345"/>
                    </a:lnTo>
                    <a:lnTo>
                      <a:pt x="433" y="340"/>
                    </a:lnTo>
                    <a:lnTo>
                      <a:pt x="436" y="340"/>
                    </a:lnTo>
                    <a:lnTo>
                      <a:pt x="436" y="336"/>
                    </a:lnTo>
                    <a:lnTo>
                      <a:pt x="441" y="336"/>
                    </a:lnTo>
                    <a:lnTo>
                      <a:pt x="441" y="331"/>
                    </a:lnTo>
                    <a:lnTo>
                      <a:pt x="446" y="331"/>
                    </a:lnTo>
                    <a:lnTo>
                      <a:pt x="451" y="331"/>
                    </a:lnTo>
                    <a:lnTo>
                      <a:pt x="451" y="326"/>
                    </a:lnTo>
                    <a:lnTo>
                      <a:pt x="454" y="326"/>
                    </a:lnTo>
                    <a:lnTo>
                      <a:pt x="459" y="326"/>
                    </a:lnTo>
                    <a:lnTo>
                      <a:pt x="464" y="326"/>
                    </a:lnTo>
                    <a:lnTo>
                      <a:pt x="464" y="322"/>
                    </a:lnTo>
                    <a:lnTo>
                      <a:pt x="468" y="322"/>
                    </a:lnTo>
                    <a:lnTo>
                      <a:pt x="468" y="313"/>
                    </a:lnTo>
                    <a:lnTo>
                      <a:pt x="472" y="313"/>
                    </a:lnTo>
                    <a:lnTo>
                      <a:pt x="472" y="308"/>
                    </a:lnTo>
                    <a:lnTo>
                      <a:pt x="477" y="308"/>
                    </a:lnTo>
                    <a:lnTo>
                      <a:pt x="477" y="304"/>
                    </a:lnTo>
                    <a:lnTo>
                      <a:pt x="482" y="304"/>
                    </a:lnTo>
                    <a:lnTo>
                      <a:pt x="482" y="300"/>
                    </a:lnTo>
                    <a:lnTo>
                      <a:pt x="486" y="300"/>
                    </a:lnTo>
                    <a:lnTo>
                      <a:pt x="490" y="300"/>
                    </a:lnTo>
                    <a:lnTo>
                      <a:pt x="490" y="295"/>
                    </a:lnTo>
                    <a:lnTo>
                      <a:pt x="495" y="295"/>
                    </a:lnTo>
                    <a:lnTo>
                      <a:pt x="499" y="295"/>
                    </a:lnTo>
                    <a:lnTo>
                      <a:pt x="499" y="290"/>
                    </a:lnTo>
                    <a:lnTo>
                      <a:pt x="504" y="290"/>
                    </a:lnTo>
                    <a:lnTo>
                      <a:pt x="504" y="286"/>
                    </a:lnTo>
                    <a:lnTo>
                      <a:pt x="508" y="286"/>
                    </a:lnTo>
                    <a:lnTo>
                      <a:pt x="508" y="282"/>
                    </a:lnTo>
                    <a:lnTo>
                      <a:pt x="513" y="282"/>
                    </a:lnTo>
                    <a:lnTo>
                      <a:pt x="513" y="277"/>
                    </a:lnTo>
                    <a:lnTo>
                      <a:pt x="517" y="277"/>
                    </a:lnTo>
                    <a:lnTo>
                      <a:pt x="517" y="273"/>
                    </a:lnTo>
                    <a:lnTo>
                      <a:pt x="522" y="273"/>
                    </a:lnTo>
                    <a:lnTo>
                      <a:pt x="522" y="269"/>
                    </a:lnTo>
                    <a:lnTo>
                      <a:pt x="526" y="269"/>
                    </a:lnTo>
                    <a:lnTo>
                      <a:pt x="526" y="264"/>
                    </a:lnTo>
                    <a:lnTo>
                      <a:pt x="530" y="264"/>
                    </a:lnTo>
                    <a:lnTo>
                      <a:pt x="530" y="259"/>
                    </a:lnTo>
                    <a:lnTo>
                      <a:pt x="535" y="259"/>
                    </a:lnTo>
                    <a:lnTo>
                      <a:pt x="535" y="255"/>
                    </a:lnTo>
                    <a:lnTo>
                      <a:pt x="540" y="255"/>
                    </a:lnTo>
                    <a:lnTo>
                      <a:pt x="540" y="246"/>
                    </a:lnTo>
                    <a:lnTo>
                      <a:pt x="544" y="246"/>
                    </a:lnTo>
                    <a:lnTo>
                      <a:pt x="544" y="242"/>
                    </a:lnTo>
                    <a:lnTo>
                      <a:pt x="548" y="242"/>
                    </a:lnTo>
                    <a:lnTo>
                      <a:pt x="548" y="232"/>
                    </a:lnTo>
                    <a:lnTo>
                      <a:pt x="553" y="232"/>
                    </a:lnTo>
                    <a:lnTo>
                      <a:pt x="553" y="228"/>
                    </a:lnTo>
                    <a:lnTo>
                      <a:pt x="558" y="228"/>
                    </a:lnTo>
                    <a:lnTo>
                      <a:pt x="562" y="228"/>
                    </a:lnTo>
                    <a:lnTo>
                      <a:pt x="562" y="224"/>
                    </a:lnTo>
                    <a:lnTo>
                      <a:pt x="566" y="224"/>
                    </a:lnTo>
                    <a:lnTo>
                      <a:pt x="571" y="224"/>
                    </a:lnTo>
                    <a:lnTo>
                      <a:pt x="576" y="224"/>
                    </a:lnTo>
                    <a:lnTo>
                      <a:pt x="576" y="214"/>
                    </a:lnTo>
                    <a:lnTo>
                      <a:pt x="580" y="214"/>
                    </a:lnTo>
                    <a:lnTo>
                      <a:pt x="580" y="210"/>
                    </a:lnTo>
                    <a:lnTo>
                      <a:pt x="584" y="210"/>
                    </a:lnTo>
                    <a:lnTo>
                      <a:pt x="584" y="201"/>
                    </a:lnTo>
                    <a:lnTo>
                      <a:pt x="589" y="201"/>
                    </a:lnTo>
                    <a:lnTo>
                      <a:pt x="589" y="196"/>
                    </a:lnTo>
                    <a:lnTo>
                      <a:pt x="593" y="196"/>
                    </a:lnTo>
                    <a:lnTo>
                      <a:pt x="593" y="188"/>
                    </a:lnTo>
                    <a:lnTo>
                      <a:pt x="598" y="188"/>
                    </a:lnTo>
                    <a:lnTo>
                      <a:pt x="598" y="179"/>
                    </a:lnTo>
                    <a:lnTo>
                      <a:pt x="602" y="179"/>
                    </a:lnTo>
                    <a:lnTo>
                      <a:pt x="602" y="175"/>
                    </a:lnTo>
                    <a:lnTo>
                      <a:pt x="606" y="175"/>
                    </a:lnTo>
                    <a:lnTo>
                      <a:pt x="606" y="165"/>
                    </a:lnTo>
                    <a:lnTo>
                      <a:pt x="611" y="165"/>
                    </a:lnTo>
                    <a:lnTo>
                      <a:pt x="611" y="157"/>
                    </a:lnTo>
                    <a:lnTo>
                      <a:pt x="616" y="157"/>
                    </a:lnTo>
                    <a:lnTo>
                      <a:pt x="616" y="148"/>
                    </a:lnTo>
                    <a:lnTo>
                      <a:pt x="620" y="148"/>
                    </a:lnTo>
                    <a:lnTo>
                      <a:pt x="620" y="138"/>
                    </a:lnTo>
                    <a:lnTo>
                      <a:pt x="624" y="138"/>
                    </a:lnTo>
                    <a:lnTo>
                      <a:pt x="624" y="125"/>
                    </a:lnTo>
                    <a:lnTo>
                      <a:pt x="629" y="125"/>
                    </a:lnTo>
                    <a:lnTo>
                      <a:pt x="629" y="120"/>
                    </a:lnTo>
                    <a:lnTo>
                      <a:pt x="633" y="120"/>
                    </a:lnTo>
                    <a:lnTo>
                      <a:pt x="633" y="112"/>
                    </a:lnTo>
                    <a:lnTo>
                      <a:pt x="637" y="112"/>
                    </a:lnTo>
                    <a:lnTo>
                      <a:pt x="637" y="107"/>
                    </a:lnTo>
                    <a:lnTo>
                      <a:pt x="642" y="107"/>
                    </a:lnTo>
                    <a:lnTo>
                      <a:pt x="642" y="98"/>
                    </a:lnTo>
                    <a:lnTo>
                      <a:pt x="647" y="98"/>
                    </a:lnTo>
                    <a:lnTo>
                      <a:pt x="647" y="94"/>
                    </a:lnTo>
                    <a:lnTo>
                      <a:pt x="651" y="94"/>
                    </a:lnTo>
                    <a:lnTo>
                      <a:pt x="651" y="85"/>
                    </a:lnTo>
                    <a:lnTo>
                      <a:pt x="655" y="85"/>
                    </a:lnTo>
                    <a:lnTo>
                      <a:pt x="655" y="76"/>
                    </a:lnTo>
                    <a:lnTo>
                      <a:pt x="660" y="76"/>
                    </a:lnTo>
                    <a:lnTo>
                      <a:pt x="660" y="67"/>
                    </a:lnTo>
                    <a:lnTo>
                      <a:pt x="665" y="67"/>
                    </a:lnTo>
                    <a:lnTo>
                      <a:pt x="665" y="62"/>
                    </a:lnTo>
                    <a:lnTo>
                      <a:pt x="669" y="62"/>
                    </a:lnTo>
                    <a:lnTo>
                      <a:pt x="669" y="58"/>
                    </a:lnTo>
                    <a:lnTo>
                      <a:pt x="673" y="58"/>
                    </a:lnTo>
                    <a:lnTo>
                      <a:pt x="673" y="54"/>
                    </a:lnTo>
                    <a:lnTo>
                      <a:pt x="678" y="54"/>
                    </a:lnTo>
                    <a:lnTo>
                      <a:pt x="678" y="49"/>
                    </a:lnTo>
                    <a:lnTo>
                      <a:pt x="683" y="49"/>
                    </a:lnTo>
                    <a:lnTo>
                      <a:pt x="683" y="44"/>
                    </a:lnTo>
                    <a:lnTo>
                      <a:pt x="687" y="44"/>
                    </a:lnTo>
                    <a:lnTo>
                      <a:pt x="687" y="40"/>
                    </a:lnTo>
                    <a:lnTo>
                      <a:pt x="691" y="40"/>
                    </a:lnTo>
                    <a:lnTo>
                      <a:pt x="691" y="36"/>
                    </a:lnTo>
                    <a:lnTo>
                      <a:pt x="696" y="36"/>
                    </a:lnTo>
                    <a:lnTo>
                      <a:pt x="700" y="36"/>
                    </a:lnTo>
                    <a:lnTo>
                      <a:pt x="700" y="31"/>
                    </a:lnTo>
                    <a:lnTo>
                      <a:pt x="705" y="31"/>
                    </a:lnTo>
                    <a:lnTo>
                      <a:pt x="705" y="36"/>
                    </a:lnTo>
                    <a:lnTo>
                      <a:pt x="709" y="36"/>
                    </a:lnTo>
                    <a:lnTo>
                      <a:pt x="714" y="36"/>
                    </a:lnTo>
                    <a:lnTo>
                      <a:pt x="714" y="40"/>
                    </a:lnTo>
                    <a:lnTo>
                      <a:pt x="718" y="40"/>
                    </a:lnTo>
                    <a:lnTo>
                      <a:pt x="718" y="44"/>
                    </a:lnTo>
                    <a:lnTo>
                      <a:pt x="722" y="44"/>
                    </a:lnTo>
                    <a:lnTo>
                      <a:pt x="727" y="44"/>
                    </a:lnTo>
                    <a:lnTo>
                      <a:pt x="727" y="40"/>
                    </a:lnTo>
                    <a:lnTo>
                      <a:pt x="731" y="40"/>
                    </a:lnTo>
                    <a:lnTo>
                      <a:pt x="731" y="36"/>
                    </a:lnTo>
                    <a:lnTo>
                      <a:pt x="736" y="36"/>
                    </a:lnTo>
                    <a:lnTo>
                      <a:pt x="736" y="31"/>
                    </a:lnTo>
                    <a:lnTo>
                      <a:pt x="740" y="31"/>
                    </a:lnTo>
                    <a:lnTo>
                      <a:pt x="745" y="31"/>
                    </a:lnTo>
                    <a:lnTo>
                      <a:pt x="745" y="26"/>
                    </a:lnTo>
                    <a:lnTo>
                      <a:pt x="749" y="26"/>
                    </a:lnTo>
                    <a:lnTo>
                      <a:pt x="749" y="22"/>
                    </a:lnTo>
                    <a:lnTo>
                      <a:pt x="754" y="22"/>
                    </a:lnTo>
                    <a:lnTo>
                      <a:pt x="758" y="22"/>
                    </a:lnTo>
                    <a:lnTo>
                      <a:pt x="758" y="18"/>
                    </a:lnTo>
                    <a:lnTo>
                      <a:pt x="762" y="18"/>
                    </a:lnTo>
                    <a:lnTo>
                      <a:pt x="762" y="13"/>
                    </a:lnTo>
                    <a:lnTo>
                      <a:pt x="767" y="13"/>
                    </a:lnTo>
                    <a:lnTo>
                      <a:pt x="767" y="9"/>
                    </a:lnTo>
                    <a:lnTo>
                      <a:pt x="772" y="9"/>
                    </a:lnTo>
                    <a:lnTo>
                      <a:pt x="772" y="4"/>
                    </a:lnTo>
                    <a:lnTo>
                      <a:pt x="777" y="4"/>
                    </a:lnTo>
                    <a:lnTo>
                      <a:pt x="777" y="0"/>
                    </a:lnTo>
                    <a:lnTo>
                      <a:pt x="780" y="0"/>
                    </a:lnTo>
                    <a:lnTo>
                      <a:pt x="780" y="4"/>
                    </a:lnTo>
                    <a:lnTo>
                      <a:pt x="785" y="4"/>
                    </a:lnTo>
                    <a:lnTo>
                      <a:pt x="790" y="4"/>
                    </a:lnTo>
                    <a:lnTo>
                      <a:pt x="794" y="4"/>
                    </a:lnTo>
                    <a:lnTo>
                      <a:pt x="794" y="9"/>
                    </a:lnTo>
                    <a:lnTo>
                      <a:pt x="798" y="9"/>
                    </a:lnTo>
                    <a:lnTo>
                      <a:pt x="803" y="9"/>
                    </a:lnTo>
                    <a:lnTo>
                      <a:pt x="803" y="4"/>
                    </a:lnTo>
                    <a:lnTo>
                      <a:pt x="808" y="4"/>
                    </a:lnTo>
                    <a:lnTo>
                      <a:pt x="852" y="4"/>
                    </a:lnTo>
                    <a:lnTo>
                      <a:pt x="856" y="4"/>
                    </a:lnTo>
                    <a:lnTo>
                      <a:pt x="856" y="9"/>
                    </a:lnTo>
                    <a:lnTo>
                      <a:pt x="861" y="9"/>
                    </a:lnTo>
                    <a:lnTo>
                      <a:pt x="861" y="13"/>
                    </a:lnTo>
                    <a:lnTo>
                      <a:pt x="866" y="13"/>
                    </a:lnTo>
                    <a:lnTo>
                      <a:pt x="870" y="13"/>
                    </a:lnTo>
                    <a:lnTo>
                      <a:pt x="870" y="18"/>
                    </a:lnTo>
                    <a:lnTo>
                      <a:pt x="874" y="18"/>
                    </a:lnTo>
                    <a:lnTo>
                      <a:pt x="879" y="18"/>
                    </a:lnTo>
                    <a:lnTo>
                      <a:pt x="879" y="22"/>
                    </a:lnTo>
                    <a:lnTo>
                      <a:pt x="884" y="22"/>
                    </a:lnTo>
                    <a:lnTo>
                      <a:pt x="884" y="26"/>
                    </a:lnTo>
                    <a:lnTo>
                      <a:pt x="888" y="26"/>
                    </a:lnTo>
                    <a:lnTo>
                      <a:pt x="892" y="26"/>
                    </a:lnTo>
                    <a:lnTo>
                      <a:pt x="892" y="31"/>
                    </a:lnTo>
                    <a:lnTo>
                      <a:pt x="897" y="31"/>
                    </a:lnTo>
                    <a:lnTo>
                      <a:pt x="897" y="36"/>
                    </a:lnTo>
                    <a:lnTo>
                      <a:pt x="901" y="36"/>
                    </a:lnTo>
                    <a:lnTo>
                      <a:pt x="905" y="36"/>
                    </a:lnTo>
                    <a:lnTo>
                      <a:pt x="905" y="40"/>
                    </a:lnTo>
                    <a:lnTo>
                      <a:pt x="910" y="40"/>
                    </a:lnTo>
                    <a:lnTo>
                      <a:pt x="915" y="40"/>
                    </a:lnTo>
                    <a:lnTo>
                      <a:pt x="915" y="44"/>
                    </a:lnTo>
                    <a:lnTo>
                      <a:pt x="919" y="44"/>
                    </a:lnTo>
                    <a:lnTo>
                      <a:pt x="923" y="44"/>
                    </a:lnTo>
                    <a:lnTo>
                      <a:pt x="928" y="44"/>
                    </a:lnTo>
                    <a:lnTo>
                      <a:pt x="928" y="49"/>
                    </a:lnTo>
                    <a:lnTo>
                      <a:pt x="932" y="49"/>
                    </a:lnTo>
                    <a:lnTo>
                      <a:pt x="932" y="58"/>
                    </a:lnTo>
                    <a:lnTo>
                      <a:pt x="937" y="58"/>
                    </a:lnTo>
                    <a:lnTo>
                      <a:pt x="937" y="67"/>
                    </a:lnTo>
                    <a:lnTo>
                      <a:pt x="941" y="67"/>
                    </a:lnTo>
                    <a:lnTo>
                      <a:pt x="941" y="72"/>
                    </a:lnTo>
                    <a:lnTo>
                      <a:pt x="946" y="72"/>
                    </a:lnTo>
                    <a:lnTo>
                      <a:pt x="946" y="81"/>
                    </a:lnTo>
                    <a:lnTo>
                      <a:pt x="950" y="81"/>
                    </a:lnTo>
                    <a:lnTo>
                      <a:pt x="950" y="85"/>
                    </a:lnTo>
                    <a:lnTo>
                      <a:pt x="955" y="85"/>
                    </a:lnTo>
                    <a:lnTo>
                      <a:pt x="955" y="94"/>
                    </a:lnTo>
                    <a:lnTo>
                      <a:pt x="959" y="94"/>
                    </a:lnTo>
                    <a:lnTo>
                      <a:pt x="959" y="103"/>
                    </a:lnTo>
                    <a:lnTo>
                      <a:pt x="963" y="103"/>
                    </a:lnTo>
                    <a:lnTo>
                      <a:pt x="963" y="107"/>
                    </a:lnTo>
                    <a:lnTo>
                      <a:pt x="968" y="107"/>
                    </a:lnTo>
                    <a:lnTo>
                      <a:pt x="968" y="116"/>
                    </a:lnTo>
                    <a:lnTo>
                      <a:pt x="973" y="116"/>
                    </a:lnTo>
                    <a:lnTo>
                      <a:pt x="973" y="125"/>
                    </a:lnTo>
                    <a:lnTo>
                      <a:pt x="977" y="125"/>
                    </a:lnTo>
                    <a:lnTo>
                      <a:pt x="977" y="130"/>
                    </a:lnTo>
                    <a:lnTo>
                      <a:pt x="981" y="130"/>
                    </a:lnTo>
                    <a:lnTo>
                      <a:pt x="981" y="138"/>
                    </a:lnTo>
                    <a:lnTo>
                      <a:pt x="986" y="138"/>
                    </a:lnTo>
                    <a:lnTo>
                      <a:pt x="991" y="138"/>
                    </a:lnTo>
                    <a:lnTo>
                      <a:pt x="991" y="143"/>
                    </a:lnTo>
                    <a:lnTo>
                      <a:pt x="994" y="143"/>
                    </a:lnTo>
                    <a:lnTo>
                      <a:pt x="999" y="143"/>
                    </a:lnTo>
                    <a:lnTo>
                      <a:pt x="999" y="148"/>
                    </a:lnTo>
                    <a:lnTo>
                      <a:pt x="1004" y="148"/>
                    </a:lnTo>
                    <a:lnTo>
                      <a:pt x="1004" y="157"/>
                    </a:lnTo>
                    <a:lnTo>
                      <a:pt x="1009" y="157"/>
                    </a:lnTo>
                    <a:lnTo>
                      <a:pt x="1009" y="165"/>
                    </a:lnTo>
                    <a:lnTo>
                      <a:pt x="1012" y="165"/>
                    </a:lnTo>
                    <a:lnTo>
                      <a:pt x="1012" y="170"/>
                    </a:lnTo>
                    <a:lnTo>
                      <a:pt x="1017" y="170"/>
                    </a:lnTo>
                    <a:lnTo>
                      <a:pt x="1017" y="179"/>
                    </a:lnTo>
                    <a:lnTo>
                      <a:pt x="1022" y="179"/>
                    </a:lnTo>
                    <a:lnTo>
                      <a:pt x="1022" y="183"/>
                    </a:lnTo>
                    <a:lnTo>
                      <a:pt x="1026" y="183"/>
                    </a:lnTo>
                    <a:lnTo>
                      <a:pt x="1026" y="188"/>
                    </a:lnTo>
                    <a:lnTo>
                      <a:pt x="1030" y="188"/>
                    </a:lnTo>
                    <a:lnTo>
                      <a:pt x="1030" y="192"/>
                    </a:lnTo>
                    <a:lnTo>
                      <a:pt x="1035" y="192"/>
                    </a:lnTo>
                    <a:lnTo>
                      <a:pt x="1035" y="201"/>
                    </a:lnTo>
                    <a:lnTo>
                      <a:pt x="1040" y="201"/>
                    </a:lnTo>
                    <a:lnTo>
                      <a:pt x="1044" y="201"/>
                    </a:lnTo>
                    <a:lnTo>
                      <a:pt x="1044" y="206"/>
                    </a:lnTo>
                    <a:lnTo>
                      <a:pt x="1048" y="206"/>
                    </a:lnTo>
                    <a:lnTo>
                      <a:pt x="1048" y="210"/>
                    </a:lnTo>
                    <a:lnTo>
                      <a:pt x="1053" y="210"/>
                    </a:lnTo>
                    <a:lnTo>
                      <a:pt x="1053" y="214"/>
                    </a:lnTo>
                    <a:lnTo>
                      <a:pt x="1057" y="214"/>
                    </a:lnTo>
                    <a:lnTo>
                      <a:pt x="1062" y="214"/>
                    </a:lnTo>
                    <a:lnTo>
                      <a:pt x="1062" y="219"/>
                    </a:lnTo>
                    <a:lnTo>
                      <a:pt x="1066" y="219"/>
                    </a:lnTo>
                    <a:lnTo>
                      <a:pt x="1071" y="219"/>
                    </a:lnTo>
                    <a:lnTo>
                      <a:pt x="1075" y="219"/>
                    </a:lnTo>
                    <a:lnTo>
                      <a:pt x="1075" y="224"/>
                    </a:lnTo>
                    <a:lnTo>
                      <a:pt x="1080" y="224"/>
                    </a:lnTo>
                    <a:lnTo>
                      <a:pt x="1080" y="228"/>
                    </a:lnTo>
                    <a:lnTo>
                      <a:pt x="1084" y="228"/>
                    </a:lnTo>
                    <a:lnTo>
                      <a:pt x="1084" y="232"/>
                    </a:lnTo>
                    <a:lnTo>
                      <a:pt x="1088" y="232"/>
                    </a:lnTo>
                    <a:lnTo>
                      <a:pt x="1088" y="237"/>
                    </a:lnTo>
                    <a:lnTo>
                      <a:pt x="1093" y="237"/>
                    </a:lnTo>
                    <a:lnTo>
                      <a:pt x="1093" y="242"/>
                    </a:lnTo>
                    <a:lnTo>
                      <a:pt x="1098" y="242"/>
                    </a:lnTo>
                    <a:lnTo>
                      <a:pt x="1102" y="242"/>
                    </a:lnTo>
                    <a:lnTo>
                      <a:pt x="1106" y="242"/>
                    </a:lnTo>
                    <a:lnTo>
                      <a:pt x="1106" y="246"/>
                    </a:lnTo>
                    <a:lnTo>
                      <a:pt x="1111" y="246"/>
                    </a:lnTo>
                    <a:lnTo>
                      <a:pt x="1116" y="246"/>
                    </a:lnTo>
                    <a:lnTo>
                      <a:pt x="1116" y="251"/>
                    </a:lnTo>
                    <a:lnTo>
                      <a:pt x="1120" y="251"/>
                    </a:lnTo>
                    <a:lnTo>
                      <a:pt x="1120" y="255"/>
                    </a:lnTo>
                    <a:lnTo>
                      <a:pt x="1124" y="255"/>
                    </a:lnTo>
                    <a:lnTo>
                      <a:pt x="1124" y="259"/>
                    </a:lnTo>
                    <a:lnTo>
                      <a:pt x="1129" y="259"/>
                    </a:lnTo>
                    <a:lnTo>
                      <a:pt x="1129" y="269"/>
                    </a:lnTo>
                    <a:lnTo>
                      <a:pt x="1134" y="269"/>
                    </a:lnTo>
                    <a:lnTo>
                      <a:pt x="1138" y="269"/>
                    </a:lnTo>
                    <a:lnTo>
                      <a:pt x="1138" y="273"/>
                    </a:lnTo>
                    <a:lnTo>
                      <a:pt x="1142" y="273"/>
                    </a:lnTo>
                    <a:lnTo>
                      <a:pt x="1142" y="277"/>
                    </a:lnTo>
                    <a:lnTo>
                      <a:pt x="1147" y="277"/>
                    </a:lnTo>
                    <a:lnTo>
                      <a:pt x="1147" y="282"/>
                    </a:lnTo>
                    <a:lnTo>
                      <a:pt x="1151" y="282"/>
                    </a:lnTo>
                    <a:lnTo>
                      <a:pt x="1151" y="286"/>
                    </a:lnTo>
                    <a:lnTo>
                      <a:pt x="1156" y="286"/>
                    </a:lnTo>
                    <a:lnTo>
                      <a:pt x="1156" y="290"/>
                    </a:lnTo>
                    <a:lnTo>
                      <a:pt x="1160" y="290"/>
                    </a:lnTo>
                    <a:lnTo>
                      <a:pt x="1160" y="295"/>
                    </a:lnTo>
                    <a:lnTo>
                      <a:pt x="1164" y="295"/>
                    </a:lnTo>
                    <a:lnTo>
                      <a:pt x="1164" y="300"/>
                    </a:lnTo>
                    <a:lnTo>
                      <a:pt x="1169" y="300"/>
                    </a:lnTo>
                    <a:lnTo>
                      <a:pt x="1174" y="300"/>
                    </a:lnTo>
                    <a:lnTo>
                      <a:pt x="1178" y="300"/>
                    </a:lnTo>
                    <a:lnTo>
                      <a:pt x="1178" y="295"/>
                    </a:lnTo>
                    <a:lnTo>
                      <a:pt x="1182" y="295"/>
                    </a:lnTo>
                    <a:lnTo>
                      <a:pt x="1187" y="295"/>
                    </a:lnTo>
                    <a:lnTo>
                      <a:pt x="1187" y="290"/>
                    </a:lnTo>
                    <a:lnTo>
                      <a:pt x="1191" y="290"/>
                    </a:lnTo>
                    <a:lnTo>
                      <a:pt x="1191" y="286"/>
                    </a:lnTo>
                    <a:lnTo>
                      <a:pt x="1195" y="286"/>
                    </a:lnTo>
                    <a:lnTo>
                      <a:pt x="1195" y="282"/>
                    </a:lnTo>
                    <a:lnTo>
                      <a:pt x="1200" y="282"/>
                    </a:lnTo>
                    <a:lnTo>
                      <a:pt x="1200" y="277"/>
                    </a:lnTo>
                    <a:lnTo>
                      <a:pt x="1205" y="277"/>
                    </a:lnTo>
                    <a:lnTo>
                      <a:pt x="1205" y="273"/>
                    </a:lnTo>
                    <a:lnTo>
                      <a:pt x="1209" y="273"/>
                    </a:lnTo>
                    <a:lnTo>
                      <a:pt x="1213" y="273"/>
                    </a:lnTo>
                    <a:lnTo>
                      <a:pt x="1213" y="269"/>
                    </a:lnTo>
                    <a:lnTo>
                      <a:pt x="1218" y="269"/>
                    </a:lnTo>
                    <a:lnTo>
                      <a:pt x="1227" y="269"/>
                    </a:lnTo>
                    <a:lnTo>
                      <a:pt x="1231" y="269"/>
                    </a:lnTo>
                    <a:lnTo>
                      <a:pt x="1231" y="273"/>
                    </a:lnTo>
                    <a:lnTo>
                      <a:pt x="1236" y="273"/>
                    </a:lnTo>
                    <a:lnTo>
                      <a:pt x="1241" y="273"/>
                    </a:lnTo>
                    <a:lnTo>
                      <a:pt x="1241" y="277"/>
                    </a:lnTo>
                    <a:lnTo>
                      <a:pt x="1245" y="277"/>
                    </a:lnTo>
                    <a:lnTo>
                      <a:pt x="1245" y="273"/>
                    </a:lnTo>
                    <a:lnTo>
                      <a:pt x="1249" y="273"/>
                    </a:lnTo>
                    <a:lnTo>
                      <a:pt x="1249" y="269"/>
                    </a:lnTo>
                    <a:lnTo>
                      <a:pt x="1254" y="269"/>
                    </a:lnTo>
                    <a:lnTo>
                      <a:pt x="1258" y="269"/>
                    </a:lnTo>
                    <a:lnTo>
                      <a:pt x="1258" y="264"/>
                    </a:lnTo>
                    <a:lnTo>
                      <a:pt x="1263" y="264"/>
                    </a:lnTo>
                    <a:lnTo>
                      <a:pt x="1272" y="264"/>
                    </a:lnTo>
                    <a:lnTo>
                      <a:pt x="1276" y="264"/>
                    </a:lnTo>
                    <a:lnTo>
                      <a:pt x="1276" y="259"/>
                    </a:lnTo>
                    <a:lnTo>
                      <a:pt x="1280" y="259"/>
                    </a:lnTo>
                    <a:lnTo>
                      <a:pt x="1289" y="259"/>
                    </a:lnTo>
                    <a:lnTo>
                      <a:pt x="1294" y="259"/>
                    </a:lnTo>
                    <a:lnTo>
                      <a:pt x="1294" y="255"/>
                    </a:lnTo>
                    <a:lnTo>
                      <a:pt x="1298" y="255"/>
                    </a:lnTo>
                    <a:lnTo>
                      <a:pt x="1303" y="255"/>
                    </a:lnTo>
                    <a:lnTo>
                      <a:pt x="1307" y="255"/>
                    </a:lnTo>
                    <a:lnTo>
                      <a:pt x="1307" y="259"/>
                    </a:lnTo>
                    <a:lnTo>
                      <a:pt x="1312" y="259"/>
                    </a:lnTo>
                    <a:lnTo>
                      <a:pt x="1330" y="259"/>
                    </a:lnTo>
                    <a:lnTo>
                      <a:pt x="1334" y="259"/>
                    </a:lnTo>
                    <a:lnTo>
                      <a:pt x="1334" y="264"/>
                    </a:lnTo>
                    <a:lnTo>
                      <a:pt x="1338" y="264"/>
                    </a:lnTo>
                    <a:lnTo>
                      <a:pt x="1338" y="269"/>
                    </a:lnTo>
                  </a:path>
                </a:pathLst>
              </a:custGeom>
              <a:noFill/>
              <a:ln w="22225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786" name="Freeform 10"/>
              <p:cNvSpPr>
                <a:spLocks/>
              </p:cNvSpPr>
              <p:nvPr/>
            </p:nvSpPr>
            <p:spPr bwMode="auto">
              <a:xfrm>
                <a:off x="5095" y="3147"/>
                <a:ext cx="214" cy="115"/>
              </a:xfrm>
              <a:custGeom>
                <a:avLst/>
                <a:gdLst>
                  <a:gd name="T0" fmla="*/ 0 w 214"/>
                  <a:gd name="T1" fmla="*/ 102 h 115"/>
                  <a:gd name="T2" fmla="*/ 5 w 214"/>
                  <a:gd name="T3" fmla="*/ 107 h 115"/>
                  <a:gd name="T4" fmla="*/ 9 w 214"/>
                  <a:gd name="T5" fmla="*/ 115 h 115"/>
                  <a:gd name="T6" fmla="*/ 31 w 214"/>
                  <a:gd name="T7" fmla="*/ 115 h 115"/>
                  <a:gd name="T8" fmla="*/ 36 w 214"/>
                  <a:gd name="T9" fmla="*/ 111 h 115"/>
                  <a:gd name="T10" fmla="*/ 40 w 214"/>
                  <a:gd name="T11" fmla="*/ 107 h 115"/>
                  <a:gd name="T12" fmla="*/ 45 w 214"/>
                  <a:gd name="T13" fmla="*/ 102 h 115"/>
                  <a:gd name="T14" fmla="*/ 49 w 214"/>
                  <a:gd name="T15" fmla="*/ 98 h 115"/>
                  <a:gd name="T16" fmla="*/ 54 w 214"/>
                  <a:gd name="T17" fmla="*/ 94 h 115"/>
                  <a:gd name="T18" fmla="*/ 58 w 214"/>
                  <a:gd name="T19" fmla="*/ 84 h 115"/>
                  <a:gd name="T20" fmla="*/ 63 w 214"/>
                  <a:gd name="T21" fmla="*/ 76 h 115"/>
                  <a:gd name="T22" fmla="*/ 67 w 214"/>
                  <a:gd name="T23" fmla="*/ 71 h 115"/>
                  <a:gd name="T24" fmla="*/ 71 w 214"/>
                  <a:gd name="T25" fmla="*/ 67 h 115"/>
                  <a:gd name="T26" fmla="*/ 81 w 214"/>
                  <a:gd name="T27" fmla="*/ 67 h 115"/>
                  <a:gd name="T28" fmla="*/ 85 w 214"/>
                  <a:gd name="T29" fmla="*/ 62 h 115"/>
                  <a:gd name="T30" fmla="*/ 89 w 214"/>
                  <a:gd name="T31" fmla="*/ 57 h 115"/>
                  <a:gd name="T32" fmla="*/ 94 w 214"/>
                  <a:gd name="T33" fmla="*/ 53 h 115"/>
                  <a:gd name="T34" fmla="*/ 99 w 214"/>
                  <a:gd name="T35" fmla="*/ 49 h 115"/>
                  <a:gd name="T36" fmla="*/ 102 w 214"/>
                  <a:gd name="T37" fmla="*/ 44 h 115"/>
                  <a:gd name="T38" fmla="*/ 125 w 214"/>
                  <a:gd name="T39" fmla="*/ 44 h 115"/>
                  <a:gd name="T40" fmla="*/ 130 w 214"/>
                  <a:gd name="T41" fmla="*/ 39 h 115"/>
                  <a:gd name="T42" fmla="*/ 134 w 214"/>
                  <a:gd name="T43" fmla="*/ 31 h 115"/>
                  <a:gd name="T44" fmla="*/ 138 w 214"/>
                  <a:gd name="T45" fmla="*/ 26 h 115"/>
                  <a:gd name="T46" fmla="*/ 143 w 214"/>
                  <a:gd name="T47" fmla="*/ 17 h 115"/>
                  <a:gd name="T48" fmla="*/ 152 w 214"/>
                  <a:gd name="T49" fmla="*/ 17 h 115"/>
                  <a:gd name="T50" fmla="*/ 156 w 214"/>
                  <a:gd name="T51" fmla="*/ 21 h 115"/>
                  <a:gd name="T52" fmla="*/ 170 w 214"/>
                  <a:gd name="T53" fmla="*/ 21 h 115"/>
                  <a:gd name="T54" fmla="*/ 174 w 214"/>
                  <a:gd name="T55" fmla="*/ 26 h 115"/>
                  <a:gd name="T56" fmla="*/ 188 w 214"/>
                  <a:gd name="T57" fmla="*/ 26 h 115"/>
                  <a:gd name="T58" fmla="*/ 192 w 214"/>
                  <a:gd name="T59" fmla="*/ 31 h 115"/>
                  <a:gd name="T60" fmla="*/ 201 w 214"/>
                  <a:gd name="T61" fmla="*/ 31 h 115"/>
                  <a:gd name="T62" fmla="*/ 206 w 214"/>
                  <a:gd name="T63" fmla="*/ 21 h 115"/>
                  <a:gd name="T64" fmla="*/ 209 w 214"/>
                  <a:gd name="T65" fmla="*/ 17 h 115"/>
                  <a:gd name="T66" fmla="*/ 214 w 214"/>
                  <a:gd name="T67" fmla="*/ 8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4" h="115">
                    <a:moveTo>
                      <a:pt x="0" y="94"/>
                    </a:moveTo>
                    <a:lnTo>
                      <a:pt x="0" y="102"/>
                    </a:lnTo>
                    <a:lnTo>
                      <a:pt x="5" y="102"/>
                    </a:lnTo>
                    <a:lnTo>
                      <a:pt x="5" y="107"/>
                    </a:lnTo>
                    <a:lnTo>
                      <a:pt x="9" y="107"/>
                    </a:lnTo>
                    <a:lnTo>
                      <a:pt x="9" y="115"/>
                    </a:lnTo>
                    <a:lnTo>
                      <a:pt x="13" y="115"/>
                    </a:lnTo>
                    <a:lnTo>
                      <a:pt x="31" y="115"/>
                    </a:lnTo>
                    <a:lnTo>
                      <a:pt x="36" y="115"/>
                    </a:lnTo>
                    <a:lnTo>
                      <a:pt x="36" y="111"/>
                    </a:lnTo>
                    <a:lnTo>
                      <a:pt x="40" y="111"/>
                    </a:lnTo>
                    <a:lnTo>
                      <a:pt x="40" y="107"/>
                    </a:lnTo>
                    <a:lnTo>
                      <a:pt x="45" y="107"/>
                    </a:lnTo>
                    <a:lnTo>
                      <a:pt x="45" y="102"/>
                    </a:lnTo>
                    <a:lnTo>
                      <a:pt x="49" y="102"/>
                    </a:lnTo>
                    <a:lnTo>
                      <a:pt x="49" y="98"/>
                    </a:lnTo>
                    <a:lnTo>
                      <a:pt x="54" y="98"/>
                    </a:lnTo>
                    <a:lnTo>
                      <a:pt x="54" y="94"/>
                    </a:lnTo>
                    <a:lnTo>
                      <a:pt x="58" y="94"/>
                    </a:lnTo>
                    <a:lnTo>
                      <a:pt x="58" y="84"/>
                    </a:lnTo>
                    <a:lnTo>
                      <a:pt x="63" y="84"/>
                    </a:lnTo>
                    <a:lnTo>
                      <a:pt x="63" y="76"/>
                    </a:lnTo>
                    <a:lnTo>
                      <a:pt x="67" y="76"/>
                    </a:lnTo>
                    <a:lnTo>
                      <a:pt x="67" y="71"/>
                    </a:lnTo>
                    <a:lnTo>
                      <a:pt x="71" y="71"/>
                    </a:lnTo>
                    <a:lnTo>
                      <a:pt x="71" y="67"/>
                    </a:lnTo>
                    <a:lnTo>
                      <a:pt x="76" y="67"/>
                    </a:lnTo>
                    <a:lnTo>
                      <a:pt x="81" y="67"/>
                    </a:lnTo>
                    <a:lnTo>
                      <a:pt x="81" y="62"/>
                    </a:lnTo>
                    <a:lnTo>
                      <a:pt x="85" y="62"/>
                    </a:lnTo>
                    <a:lnTo>
                      <a:pt x="85" y="57"/>
                    </a:lnTo>
                    <a:lnTo>
                      <a:pt x="89" y="57"/>
                    </a:lnTo>
                    <a:lnTo>
                      <a:pt x="89" y="53"/>
                    </a:lnTo>
                    <a:lnTo>
                      <a:pt x="94" y="53"/>
                    </a:lnTo>
                    <a:lnTo>
                      <a:pt x="94" y="49"/>
                    </a:lnTo>
                    <a:lnTo>
                      <a:pt x="99" y="49"/>
                    </a:lnTo>
                    <a:lnTo>
                      <a:pt x="99" y="44"/>
                    </a:lnTo>
                    <a:lnTo>
                      <a:pt x="102" y="44"/>
                    </a:lnTo>
                    <a:lnTo>
                      <a:pt x="120" y="44"/>
                    </a:lnTo>
                    <a:lnTo>
                      <a:pt x="125" y="44"/>
                    </a:lnTo>
                    <a:lnTo>
                      <a:pt x="125" y="39"/>
                    </a:lnTo>
                    <a:lnTo>
                      <a:pt x="130" y="39"/>
                    </a:lnTo>
                    <a:lnTo>
                      <a:pt x="130" y="31"/>
                    </a:lnTo>
                    <a:lnTo>
                      <a:pt x="134" y="31"/>
                    </a:lnTo>
                    <a:lnTo>
                      <a:pt x="134" y="26"/>
                    </a:lnTo>
                    <a:lnTo>
                      <a:pt x="138" y="26"/>
                    </a:lnTo>
                    <a:lnTo>
                      <a:pt x="138" y="17"/>
                    </a:lnTo>
                    <a:lnTo>
                      <a:pt x="143" y="17"/>
                    </a:lnTo>
                    <a:lnTo>
                      <a:pt x="147" y="17"/>
                    </a:lnTo>
                    <a:lnTo>
                      <a:pt x="152" y="17"/>
                    </a:lnTo>
                    <a:lnTo>
                      <a:pt x="152" y="21"/>
                    </a:lnTo>
                    <a:lnTo>
                      <a:pt x="156" y="21"/>
                    </a:lnTo>
                    <a:lnTo>
                      <a:pt x="165" y="21"/>
                    </a:lnTo>
                    <a:lnTo>
                      <a:pt x="170" y="21"/>
                    </a:lnTo>
                    <a:lnTo>
                      <a:pt x="170" y="26"/>
                    </a:lnTo>
                    <a:lnTo>
                      <a:pt x="174" y="26"/>
                    </a:lnTo>
                    <a:lnTo>
                      <a:pt x="183" y="26"/>
                    </a:lnTo>
                    <a:lnTo>
                      <a:pt x="188" y="26"/>
                    </a:lnTo>
                    <a:lnTo>
                      <a:pt x="188" y="31"/>
                    </a:lnTo>
                    <a:lnTo>
                      <a:pt x="192" y="31"/>
                    </a:lnTo>
                    <a:lnTo>
                      <a:pt x="196" y="31"/>
                    </a:lnTo>
                    <a:lnTo>
                      <a:pt x="201" y="31"/>
                    </a:lnTo>
                    <a:lnTo>
                      <a:pt x="201" y="21"/>
                    </a:lnTo>
                    <a:lnTo>
                      <a:pt x="206" y="21"/>
                    </a:lnTo>
                    <a:lnTo>
                      <a:pt x="206" y="17"/>
                    </a:lnTo>
                    <a:lnTo>
                      <a:pt x="209" y="17"/>
                    </a:lnTo>
                    <a:lnTo>
                      <a:pt x="209" y="8"/>
                    </a:lnTo>
                    <a:lnTo>
                      <a:pt x="214" y="8"/>
                    </a:lnTo>
                    <a:lnTo>
                      <a:pt x="214" y="0"/>
                    </a:lnTo>
                  </a:path>
                </a:pathLst>
              </a:custGeom>
              <a:noFill/>
              <a:ln w="22225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31793" name="Group 17"/>
            <p:cNvGrpSpPr>
              <a:grpSpLocks/>
            </p:cNvGrpSpPr>
            <p:nvPr/>
          </p:nvGrpSpPr>
          <p:grpSpPr bwMode="auto">
            <a:xfrm>
              <a:off x="1181" y="765"/>
              <a:ext cx="4128" cy="2556"/>
              <a:chOff x="1181" y="765"/>
              <a:chExt cx="4128" cy="2556"/>
            </a:xfrm>
          </p:grpSpPr>
          <p:grpSp>
            <p:nvGrpSpPr>
              <p:cNvPr id="331791" name="Group 15"/>
              <p:cNvGrpSpPr>
                <a:grpSpLocks/>
              </p:cNvGrpSpPr>
              <p:nvPr/>
            </p:nvGrpSpPr>
            <p:grpSpPr bwMode="auto">
              <a:xfrm>
                <a:off x="1181" y="765"/>
                <a:ext cx="3565" cy="2556"/>
                <a:chOff x="1181" y="765"/>
                <a:chExt cx="3565" cy="2556"/>
              </a:xfrm>
            </p:grpSpPr>
            <p:sp>
              <p:nvSpPr>
                <p:cNvPr id="331788" name="Freeform 12"/>
                <p:cNvSpPr>
                  <a:spLocks/>
                </p:cNvSpPr>
                <p:nvPr/>
              </p:nvSpPr>
              <p:spPr bwMode="auto">
                <a:xfrm>
                  <a:off x="1181" y="765"/>
                  <a:ext cx="1173" cy="2543"/>
                </a:xfrm>
                <a:custGeom>
                  <a:avLst/>
                  <a:gdLst>
                    <a:gd name="T0" fmla="*/ 13 w 1173"/>
                    <a:gd name="T1" fmla="*/ 2520 h 2543"/>
                    <a:gd name="T2" fmla="*/ 31 w 1173"/>
                    <a:gd name="T3" fmla="*/ 2489 h 2543"/>
                    <a:gd name="T4" fmla="*/ 48 w 1173"/>
                    <a:gd name="T5" fmla="*/ 2453 h 2543"/>
                    <a:gd name="T6" fmla="*/ 71 w 1173"/>
                    <a:gd name="T7" fmla="*/ 2435 h 2543"/>
                    <a:gd name="T8" fmla="*/ 93 w 1173"/>
                    <a:gd name="T9" fmla="*/ 2421 h 2543"/>
                    <a:gd name="T10" fmla="*/ 133 w 1173"/>
                    <a:gd name="T11" fmla="*/ 2431 h 2543"/>
                    <a:gd name="T12" fmla="*/ 169 w 1173"/>
                    <a:gd name="T13" fmla="*/ 2417 h 2543"/>
                    <a:gd name="T14" fmla="*/ 186 w 1173"/>
                    <a:gd name="T15" fmla="*/ 2395 h 2543"/>
                    <a:gd name="T16" fmla="*/ 204 w 1173"/>
                    <a:gd name="T17" fmla="*/ 2359 h 2543"/>
                    <a:gd name="T18" fmla="*/ 222 w 1173"/>
                    <a:gd name="T19" fmla="*/ 2319 h 2543"/>
                    <a:gd name="T20" fmla="*/ 240 w 1173"/>
                    <a:gd name="T21" fmla="*/ 2247 h 2543"/>
                    <a:gd name="T22" fmla="*/ 258 w 1173"/>
                    <a:gd name="T23" fmla="*/ 2149 h 2543"/>
                    <a:gd name="T24" fmla="*/ 276 w 1173"/>
                    <a:gd name="T25" fmla="*/ 1974 h 2543"/>
                    <a:gd name="T26" fmla="*/ 294 w 1173"/>
                    <a:gd name="T27" fmla="*/ 1799 h 2543"/>
                    <a:gd name="T28" fmla="*/ 311 w 1173"/>
                    <a:gd name="T29" fmla="*/ 1643 h 2543"/>
                    <a:gd name="T30" fmla="*/ 329 w 1173"/>
                    <a:gd name="T31" fmla="*/ 1469 h 2543"/>
                    <a:gd name="T32" fmla="*/ 347 w 1173"/>
                    <a:gd name="T33" fmla="*/ 1245 h 2543"/>
                    <a:gd name="T34" fmla="*/ 365 w 1173"/>
                    <a:gd name="T35" fmla="*/ 1061 h 2543"/>
                    <a:gd name="T36" fmla="*/ 383 w 1173"/>
                    <a:gd name="T37" fmla="*/ 878 h 2543"/>
                    <a:gd name="T38" fmla="*/ 401 w 1173"/>
                    <a:gd name="T39" fmla="*/ 654 h 2543"/>
                    <a:gd name="T40" fmla="*/ 419 w 1173"/>
                    <a:gd name="T41" fmla="*/ 416 h 2543"/>
                    <a:gd name="T42" fmla="*/ 437 w 1173"/>
                    <a:gd name="T43" fmla="*/ 211 h 2543"/>
                    <a:gd name="T44" fmla="*/ 454 w 1173"/>
                    <a:gd name="T45" fmla="*/ 58 h 2543"/>
                    <a:gd name="T46" fmla="*/ 477 w 1173"/>
                    <a:gd name="T47" fmla="*/ 0 h 2543"/>
                    <a:gd name="T48" fmla="*/ 495 w 1173"/>
                    <a:gd name="T49" fmla="*/ 121 h 2543"/>
                    <a:gd name="T50" fmla="*/ 512 w 1173"/>
                    <a:gd name="T51" fmla="*/ 287 h 2543"/>
                    <a:gd name="T52" fmla="*/ 530 w 1173"/>
                    <a:gd name="T53" fmla="*/ 461 h 2543"/>
                    <a:gd name="T54" fmla="*/ 548 w 1173"/>
                    <a:gd name="T55" fmla="*/ 618 h 2543"/>
                    <a:gd name="T56" fmla="*/ 566 w 1173"/>
                    <a:gd name="T57" fmla="*/ 797 h 2543"/>
                    <a:gd name="T58" fmla="*/ 584 w 1173"/>
                    <a:gd name="T59" fmla="*/ 1017 h 2543"/>
                    <a:gd name="T60" fmla="*/ 602 w 1173"/>
                    <a:gd name="T61" fmla="*/ 1209 h 2543"/>
                    <a:gd name="T62" fmla="*/ 620 w 1173"/>
                    <a:gd name="T63" fmla="*/ 1388 h 2543"/>
                    <a:gd name="T64" fmla="*/ 637 w 1173"/>
                    <a:gd name="T65" fmla="*/ 1558 h 2543"/>
                    <a:gd name="T66" fmla="*/ 655 w 1173"/>
                    <a:gd name="T67" fmla="*/ 1692 h 2543"/>
                    <a:gd name="T68" fmla="*/ 673 w 1173"/>
                    <a:gd name="T69" fmla="*/ 1799 h 2543"/>
                    <a:gd name="T70" fmla="*/ 691 w 1173"/>
                    <a:gd name="T71" fmla="*/ 1889 h 2543"/>
                    <a:gd name="T72" fmla="*/ 709 w 1173"/>
                    <a:gd name="T73" fmla="*/ 1952 h 2543"/>
                    <a:gd name="T74" fmla="*/ 727 w 1173"/>
                    <a:gd name="T75" fmla="*/ 2005 h 2543"/>
                    <a:gd name="T76" fmla="*/ 744 w 1173"/>
                    <a:gd name="T77" fmla="*/ 2032 h 2543"/>
                    <a:gd name="T78" fmla="*/ 762 w 1173"/>
                    <a:gd name="T79" fmla="*/ 2055 h 2543"/>
                    <a:gd name="T80" fmla="*/ 785 w 1173"/>
                    <a:gd name="T81" fmla="*/ 2068 h 2543"/>
                    <a:gd name="T82" fmla="*/ 834 w 1173"/>
                    <a:gd name="T83" fmla="*/ 2077 h 2543"/>
                    <a:gd name="T84" fmla="*/ 856 w 1173"/>
                    <a:gd name="T85" fmla="*/ 2073 h 2543"/>
                    <a:gd name="T86" fmla="*/ 874 w 1173"/>
                    <a:gd name="T87" fmla="*/ 2055 h 2543"/>
                    <a:gd name="T88" fmla="*/ 892 w 1173"/>
                    <a:gd name="T89" fmla="*/ 2019 h 2543"/>
                    <a:gd name="T90" fmla="*/ 910 w 1173"/>
                    <a:gd name="T91" fmla="*/ 1974 h 2543"/>
                    <a:gd name="T92" fmla="*/ 928 w 1173"/>
                    <a:gd name="T93" fmla="*/ 1907 h 2543"/>
                    <a:gd name="T94" fmla="*/ 945 w 1173"/>
                    <a:gd name="T95" fmla="*/ 1791 h 2543"/>
                    <a:gd name="T96" fmla="*/ 963 w 1173"/>
                    <a:gd name="T97" fmla="*/ 1634 h 2543"/>
                    <a:gd name="T98" fmla="*/ 981 w 1173"/>
                    <a:gd name="T99" fmla="*/ 1504 h 2543"/>
                    <a:gd name="T100" fmla="*/ 999 w 1173"/>
                    <a:gd name="T101" fmla="*/ 1419 h 2543"/>
                    <a:gd name="T102" fmla="*/ 1017 w 1173"/>
                    <a:gd name="T103" fmla="*/ 1370 h 2543"/>
                    <a:gd name="T104" fmla="*/ 1035 w 1173"/>
                    <a:gd name="T105" fmla="*/ 1375 h 2543"/>
                    <a:gd name="T106" fmla="*/ 1053 w 1173"/>
                    <a:gd name="T107" fmla="*/ 1424 h 2543"/>
                    <a:gd name="T108" fmla="*/ 1070 w 1173"/>
                    <a:gd name="T109" fmla="*/ 1495 h 2543"/>
                    <a:gd name="T110" fmla="*/ 1088 w 1173"/>
                    <a:gd name="T111" fmla="*/ 1576 h 2543"/>
                    <a:gd name="T112" fmla="*/ 1106 w 1173"/>
                    <a:gd name="T113" fmla="*/ 1647 h 2543"/>
                    <a:gd name="T114" fmla="*/ 1124 w 1173"/>
                    <a:gd name="T115" fmla="*/ 1715 h 2543"/>
                    <a:gd name="T116" fmla="*/ 1142 w 1173"/>
                    <a:gd name="T117" fmla="*/ 1786 h 2543"/>
                    <a:gd name="T118" fmla="*/ 1160 w 1173"/>
                    <a:gd name="T119" fmla="*/ 1853 h 2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173" h="2543">
                      <a:moveTo>
                        <a:pt x="0" y="2543"/>
                      </a:moveTo>
                      <a:lnTo>
                        <a:pt x="0" y="2543"/>
                      </a:lnTo>
                      <a:lnTo>
                        <a:pt x="4" y="2543"/>
                      </a:lnTo>
                      <a:lnTo>
                        <a:pt x="4" y="2533"/>
                      </a:lnTo>
                      <a:lnTo>
                        <a:pt x="8" y="2533"/>
                      </a:lnTo>
                      <a:lnTo>
                        <a:pt x="8" y="2529"/>
                      </a:lnTo>
                      <a:lnTo>
                        <a:pt x="13" y="2529"/>
                      </a:lnTo>
                      <a:lnTo>
                        <a:pt x="13" y="2520"/>
                      </a:lnTo>
                      <a:lnTo>
                        <a:pt x="17" y="2520"/>
                      </a:lnTo>
                      <a:lnTo>
                        <a:pt x="17" y="2515"/>
                      </a:lnTo>
                      <a:lnTo>
                        <a:pt x="22" y="2515"/>
                      </a:lnTo>
                      <a:lnTo>
                        <a:pt x="22" y="2507"/>
                      </a:lnTo>
                      <a:lnTo>
                        <a:pt x="26" y="2507"/>
                      </a:lnTo>
                      <a:lnTo>
                        <a:pt x="26" y="2497"/>
                      </a:lnTo>
                      <a:lnTo>
                        <a:pt x="31" y="2497"/>
                      </a:lnTo>
                      <a:lnTo>
                        <a:pt x="31" y="2489"/>
                      </a:lnTo>
                      <a:lnTo>
                        <a:pt x="35" y="2489"/>
                      </a:lnTo>
                      <a:lnTo>
                        <a:pt x="35" y="2480"/>
                      </a:lnTo>
                      <a:lnTo>
                        <a:pt x="39" y="2480"/>
                      </a:lnTo>
                      <a:lnTo>
                        <a:pt x="39" y="2471"/>
                      </a:lnTo>
                      <a:lnTo>
                        <a:pt x="44" y="2471"/>
                      </a:lnTo>
                      <a:lnTo>
                        <a:pt x="44" y="2462"/>
                      </a:lnTo>
                      <a:lnTo>
                        <a:pt x="48" y="2462"/>
                      </a:lnTo>
                      <a:lnTo>
                        <a:pt x="48" y="2453"/>
                      </a:lnTo>
                      <a:lnTo>
                        <a:pt x="53" y="2453"/>
                      </a:lnTo>
                      <a:lnTo>
                        <a:pt x="53" y="2449"/>
                      </a:lnTo>
                      <a:lnTo>
                        <a:pt x="57" y="2449"/>
                      </a:lnTo>
                      <a:lnTo>
                        <a:pt x="57" y="2439"/>
                      </a:lnTo>
                      <a:lnTo>
                        <a:pt x="62" y="2439"/>
                      </a:lnTo>
                      <a:lnTo>
                        <a:pt x="66" y="2439"/>
                      </a:lnTo>
                      <a:lnTo>
                        <a:pt x="66" y="2435"/>
                      </a:lnTo>
                      <a:lnTo>
                        <a:pt x="71" y="2435"/>
                      </a:lnTo>
                      <a:lnTo>
                        <a:pt x="71" y="2431"/>
                      </a:lnTo>
                      <a:lnTo>
                        <a:pt x="75" y="2431"/>
                      </a:lnTo>
                      <a:lnTo>
                        <a:pt x="75" y="2426"/>
                      </a:lnTo>
                      <a:lnTo>
                        <a:pt x="79" y="2426"/>
                      </a:lnTo>
                      <a:lnTo>
                        <a:pt x="84" y="2426"/>
                      </a:lnTo>
                      <a:lnTo>
                        <a:pt x="89" y="2426"/>
                      </a:lnTo>
                      <a:lnTo>
                        <a:pt x="89" y="2421"/>
                      </a:lnTo>
                      <a:lnTo>
                        <a:pt x="93" y="2421"/>
                      </a:lnTo>
                      <a:lnTo>
                        <a:pt x="102" y="2421"/>
                      </a:lnTo>
                      <a:lnTo>
                        <a:pt x="107" y="2421"/>
                      </a:lnTo>
                      <a:lnTo>
                        <a:pt x="107" y="2426"/>
                      </a:lnTo>
                      <a:lnTo>
                        <a:pt x="111" y="2426"/>
                      </a:lnTo>
                      <a:lnTo>
                        <a:pt x="124" y="2426"/>
                      </a:lnTo>
                      <a:lnTo>
                        <a:pt x="129" y="2426"/>
                      </a:lnTo>
                      <a:lnTo>
                        <a:pt x="129" y="2431"/>
                      </a:lnTo>
                      <a:lnTo>
                        <a:pt x="133" y="2431"/>
                      </a:lnTo>
                      <a:lnTo>
                        <a:pt x="151" y="2431"/>
                      </a:lnTo>
                      <a:lnTo>
                        <a:pt x="155" y="2431"/>
                      </a:lnTo>
                      <a:lnTo>
                        <a:pt x="155" y="2426"/>
                      </a:lnTo>
                      <a:lnTo>
                        <a:pt x="160" y="2426"/>
                      </a:lnTo>
                      <a:lnTo>
                        <a:pt x="160" y="2421"/>
                      </a:lnTo>
                      <a:lnTo>
                        <a:pt x="165" y="2421"/>
                      </a:lnTo>
                      <a:lnTo>
                        <a:pt x="169" y="2421"/>
                      </a:lnTo>
                      <a:lnTo>
                        <a:pt x="169" y="2417"/>
                      </a:lnTo>
                      <a:lnTo>
                        <a:pt x="173" y="2417"/>
                      </a:lnTo>
                      <a:lnTo>
                        <a:pt x="173" y="2413"/>
                      </a:lnTo>
                      <a:lnTo>
                        <a:pt x="178" y="2413"/>
                      </a:lnTo>
                      <a:lnTo>
                        <a:pt x="178" y="2403"/>
                      </a:lnTo>
                      <a:lnTo>
                        <a:pt x="182" y="2403"/>
                      </a:lnTo>
                      <a:lnTo>
                        <a:pt x="182" y="2399"/>
                      </a:lnTo>
                      <a:lnTo>
                        <a:pt x="186" y="2399"/>
                      </a:lnTo>
                      <a:lnTo>
                        <a:pt x="186" y="2395"/>
                      </a:lnTo>
                      <a:lnTo>
                        <a:pt x="191" y="2395"/>
                      </a:lnTo>
                      <a:lnTo>
                        <a:pt x="191" y="2386"/>
                      </a:lnTo>
                      <a:lnTo>
                        <a:pt x="196" y="2386"/>
                      </a:lnTo>
                      <a:lnTo>
                        <a:pt x="196" y="2377"/>
                      </a:lnTo>
                      <a:lnTo>
                        <a:pt x="200" y="2377"/>
                      </a:lnTo>
                      <a:lnTo>
                        <a:pt x="200" y="2368"/>
                      </a:lnTo>
                      <a:lnTo>
                        <a:pt x="204" y="2368"/>
                      </a:lnTo>
                      <a:lnTo>
                        <a:pt x="204" y="2359"/>
                      </a:lnTo>
                      <a:lnTo>
                        <a:pt x="209" y="2359"/>
                      </a:lnTo>
                      <a:lnTo>
                        <a:pt x="209" y="2345"/>
                      </a:lnTo>
                      <a:lnTo>
                        <a:pt x="214" y="2345"/>
                      </a:lnTo>
                      <a:lnTo>
                        <a:pt x="214" y="2337"/>
                      </a:lnTo>
                      <a:lnTo>
                        <a:pt x="218" y="2337"/>
                      </a:lnTo>
                      <a:lnTo>
                        <a:pt x="218" y="2327"/>
                      </a:lnTo>
                      <a:lnTo>
                        <a:pt x="222" y="2327"/>
                      </a:lnTo>
                      <a:lnTo>
                        <a:pt x="222" y="2319"/>
                      </a:lnTo>
                      <a:lnTo>
                        <a:pt x="227" y="2319"/>
                      </a:lnTo>
                      <a:lnTo>
                        <a:pt x="227" y="2301"/>
                      </a:lnTo>
                      <a:lnTo>
                        <a:pt x="232" y="2301"/>
                      </a:lnTo>
                      <a:lnTo>
                        <a:pt x="232" y="2283"/>
                      </a:lnTo>
                      <a:lnTo>
                        <a:pt x="236" y="2283"/>
                      </a:lnTo>
                      <a:lnTo>
                        <a:pt x="236" y="2265"/>
                      </a:lnTo>
                      <a:lnTo>
                        <a:pt x="240" y="2265"/>
                      </a:lnTo>
                      <a:lnTo>
                        <a:pt x="240" y="2247"/>
                      </a:lnTo>
                      <a:lnTo>
                        <a:pt x="245" y="2247"/>
                      </a:lnTo>
                      <a:lnTo>
                        <a:pt x="245" y="2225"/>
                      </a:lnTo>
                      <a:lnTo>
                        <a:pt x="249" y="2225"/>
                      </a:lnTo>
                      <a:lnTo>
                        <a:pt x="249" y="2198"/>
                      </a:lnTo>
                      <a:lnTo>
                        <a:pt x="254" y="2198"/>
                      </a:lnTo>
                      <a:lnTo>
                        <a:pt x="254" y="2175"/>
                      </a:lnTo>
                      <a:lnTo>
                        <a:pt x="258" y="2175"/>
                      </a:lnTo>
                      <a:lnTo>
                        <a:pt x="258" y="2149"/>
                      </a:lnTo>
                      <a:lnTo>
                        <a:pt x="263" y="2149"/>
                      </a:lnTo>
                      <a:lnTo>
                        <a:pt x="263" y="2113"/>
                      </a:lnTo>
                      <a:lnTo>
                        <a:pt x="267" y="2113"/>
                      </a:lnTo>
                      <a:lnTo>
                        <a:pt x="267" y="2068"/>
                      </a:lnTo>
                      <a:lnTo>
                        <a:pt x="272" y="2068"/>
                      </a:lnTo>
                      <a:lnTo>
                        <a:pt x="272" y="2019"/>
                      </a:lnTo>
                      <a:lnTo>
                        <a:pt x="276" y="2019"/>
                      </a:lnTo>
                      <a:lnTo>
                        <a:pt x="276" y="1974"/>
                      </a:lnTo>
                      <a:lnTo>
                        <a:pt x="280" y="1974"/>
                      </a:lnTo>
                      <a:lnTo>
                        <a:pt x="280" y="1929"/>
                      </a:lnTo>
                      <a:lnTo>
                        <a:pt x="285" y="1929"/>
                      </a:lnTo>
                      <a:lnTo>
                        <a:pt x="285" y="1889"/>
                      </a:lnTo>
                      <a:lnTo>
                        <a:pt x="290" y="1889"/>
                      </a:lnTo>
                      <a:lnTo>
                        <a:pt x="290" y="1844"/>
                      </a:lnTo>
                      <a:lnTo>
                        <a:pt x="294" y="1844"/>
                      </a:lnTo>
                      <a:lnTo>
                        <a:pt x="294" y="1799"/>
                      </a:lnTo>
                      <a:lnTo>
                        <a:pt x="298" y="1799"/>
                      </a:lnTo>
                      <a:lnTo>
                        <a:pt x="298" y="1759"/>
                      </a:lnTo>
                      <a:lnTo>
                        <a:pt x="303" y="1759"/>
                      </a:lnTo>
                      <a:lnTo>
                        <a:pt x="303" y="1719"/>
                      </a:lnTo>
                      <a:lnTo>
                        <a:pt x="308" y="1719"/>
                      </a:lnTo>
                      <a:lnTo>
                        <a:pt x="308" y="1683"/>
                      </a:lnTo>
                      <a:lnTo>
                        <a:pt x="311" y="1683"/>
                      </a:lnTo>
                      <a:lnTo>
                        <a:pt x="311" y="1643"/>
                      </a:lnTo>
                      <a:lnTo>
                        <a:pt x="316" y="1643"/>
                      </a:lnTo>
                      <a:lnTo>
                        <a:pt x="316" y="1607"/>
                      </a:lnTo>
                      <a:lnTo>
                        <a:pt x="321" y="1607"/>
                      </a:lnTo>
                      <a:lnTo>
                        <a:pt x="321" y="1558"/>
                      </a:lnTo>
                      <a:lnTo>
                        <a:pt x="325" y="1558"/>
                      </a:lnTo>
                      <a:lnTo>
                        <a:pt x="325" y="1513"/>
                      </a:lnTo>
                      <a:lnTo>
                        <a:pt x="329" y="1513"/>
                      </a:lnTo>
                      <a:lnTo>
                        <a:pt x="329" y="1469"/>
                      </a:lnTo>
                      <a:lnTo>
                        <a:pt x="334" y="1469"/>
                      </a:lnTo>
                      <a:lnTo>
                        <a:pt x="334" y="1419"/>
                      </a:lnTo>
                      <a:lnTo>
                        <a:pt x="339" y="1419"/>
                      </a:lnTo>
                      <a:lnTo>
                        <a:pt x="339" y="1365"/>
                      </a:lnTo>
                      <a:lnTo>
                        <a:pt x="343" y="1365"/>
                      </a:lnTo>
                      <a:lnTo>
                        <a:pt x="343" y="1303"/>
                      </a:lnTo>
                      <a:lnTo>
                        <a:pt x="347" y="1303"/>
                      </a:lnTo>
                      <a:lnTo>
                        <a:pt x="347" y="1245"/>
                      </a:lnTo>
                      <a:lnTo>
                        <a:pt x="352" y="1245"/>
                      </a:lnTo>
                      <a:lnTo>
                        <a:pt x="352" y="1187"/>
                      </a:lnTo>
                      <a:lnTo>
                        <a:pt x="357" y="1187"/>
                      </a:lnTo>
                      <a:lnTo>
                        <a:pt x="357" y="1142"/>
                      </a:lnTo>
                      <a:lnTo>
                        <a:pt x="361" y="1142"/>
                      </a:lnTo>
                      <a:lnTo>
                        <a:pt x="361" y="1101"/>
                      </a:lnTo>
                      <a:lnTo>
                        <a:pt x="365" y="1101"/>
                      </a:lnTo>
                      <a:lnTo>
                        <a:pt x="365" y="1061"/>
                      </a:lnTo>
                      <a:lnTo>
                        <a:pt x="370" y="1061"/>
                      </a:lnTo>
                      <a:lnTo>
                        <a:pt x="370" y="1020"/>
                      </a:lnTo>
                      <a:lnTo>
                        <a:pt x="374" y="1020"/>
                      </a:lnTo>
                      <a:lnTo>
                        <a:pt x="374" y="976"/>
                      </a:lnTo>
                      <a:lnTo>
                        <a:pt x="379" y="976"/>
                      </a:lnTo>
                      <a:lnTo>
                        <a:pt x="379" y="927"/>
                      </a:lnTo>
                      <a:lnTo>
                        <a:pt x="383" y="927"/>
                      </a:lnTo>
                      <a:lnTo>
                        <a:pt x="383" y="878"/>
                      </a:lnTo>
                      <a:lnTo>
                        <a:pt x="387" y="878"/>
                      </a:lnTo>
                      <a:lnTo>
                        <a:pt x="387" y="829"/>
                      </a:lnTo>
                      <a:lnTo>
                        <a:pt x="392" y="829"/>
                      </a:lnTo>
                      <a:lnTo>
                        <a:pt x="392" y="774"/>
                      </a:lnTo>
                      <a:lnTo>
                        <a:pt x="397" y="774"/>
                      </a:lnTo>
                      <a:lnTo>
                        <a:pt x="397" y="712"/>
                      </a:lnTo>
                      <a:lnTo>
                        <a:pt x="401" y="712"/>
                      </a:lnTo>
                      <a:lnTo>
                        <a:pt x="401" y="654"/>
                      </a:lnTo>
                      <a:lnTo>
                        <a:pt x="405" y="654"/>
                      </a:lnTo>
                      <a:lnTo>
                        <a:pt x="405" y="591"/>
                      </a:lnTo>
                      <a:lnTo>
                        <a:pt x="410" y="591"/>
                      </a:lnTo>
                      <a:lnTo>
                        <a:pt x="410" y="533"/>
                      </a:lnTo>
                      <a:lnTo>
                        <a:pt x="415" y="533"/>
                      </a:lnTo>
                      <a:lnTo>
                        <a:pt x="415" y="475"/>
                      </a:lnTo>
                      <a:lnTo>
                        <a:pt x="419" y="475"/>
                      </a:lnTo>
                      <a:lnTo>
                        <a:pt x="419" y="416"/>
                      </a:lnTo>
                      <a:lnTo>
                        <a:pt x="423" y="416"/>
                      </a:lnTo>
                      <a:lnTo>
                        <a:pt x="423" y="363"/>
                      </a:lnTo>
                      <a:lnTo>
                        <a:pt x="428" y="363"/>
                      </a:lnTo>
                      <a:lnTo>
                        <a:pt x="428" y="305"/>
                      </a:lnTo>
                      <a:lnTo>
                        <a:pt x="433" y="305"/>
                      </a:lnTo>
                      <a:lnTo>
                        <a:pt x="433" y="256"/>
                      </a:lnTo>
                      <a:lnTo>
                        <a:pt x="437" y="256"/>
                      </a:lnTo>
                      <a:lnTo>
                        <a:pt x="437" y="211"/>
                      </a:lnTo>
                      <a:lnTo>
                        <a:pt x="441" y="211"/>
                      </a:lnTo>
                      <a:lnTo>
                        <a:pt x="441" y="162"/>
                      </a:lnTo>
                      <a:lnTo>
                        <a:pt x="446" y="162"/>
                      </a:lnTo>
                      <a:lnTo>
                        <a:pt x="446" y="112"/>
                      </a:lnTo>
                      <a:lnTo>
                        <a:pt x="450" y="112"/>
                      </a:lnTo>
                      <a:lnTo>
                        <a:pt x="450" y="86"/>
                      </a:lnTo>
                      <a:lnTo>
                        <a:pt x="454" y="86"/>
                      </a:lnTo>
                      <a:lnTo>
                        <a:pt x="454" y="58"/>
                      </a:lnTo>
                      <a:lnTo>
                        <a:pt x="459" y="58"/>
                      </a:lnTo>
                      <a:lnTo>
                        <a:pt x="459" y="32"/>
                      </a:lnTo>
                      <a:lnTo>
                        <a:pt x="464" y="32"/>
                      </a:lnTo>
                      <a:lnTo>
                        <a:pt x="464" y="5"/>
                      </a:lnTo>
                      <a:lnTo>
                        <a:pt x="468" y="5"/>
                      </a:lnTo>
                      <a:lnTo>
                        <a:pt x="468" y="0"/>
                      </a:lnTo>
                      <a:lnTo>
                        <a:pt x="472" y="0"/>
                      </a:lnTo>
                      <a:lnTo>
                        <a:pt x="477" y="0"/>
                      </a:lnTo>
                      <a:lnTo>
                        <a:pt x="477" y="5"/>
                      </a:lnTo>
                      <a:lnTo>
                        <a:pt x="481" y="5"/>
                      </a:lnTo>
                      <a:lnTo>
                        <a:pt x="486" y="5"/>
                      </a:lnTo>
                      <a:lnTo>
                        <a:pt x="486" y="32"/>
                      </a:lnTo>
                      <a:lnTo>
                        <a:pt x="490" y="32"/>
                      </a:lnTo>
                      <a:lnTo>
                        <a:pt x="490" y="76"/>
                      </a:lnTo>
                      <a:lnTo>
                        <a:pt x="495" y="76"/>
                      </a:lnTo>
                      <a:lnTo>
                        <a:pt x="495" y="121"/>
                      </a:lnTo>
                      <a:lnTo>
                        <a:pt x="499" y="121"/>
                      </a:lnTo>
                      <a:lnTo>
                        <a:pt x="499" y="162"/>
                      </a:lnTo>
                      <a:lnTo>
                        <a:pt x="504" y="162"/>
                      </a:lnTo>
                      <a:lnTo>
                        <a:pt x="504" y="206"/>
                      </a:lnTo>
                      <a:lnTo>
                        <a:pt x="508" y="206"/>
                      </a:lnTo>
                      <a:lnTo>
                        <a:pt x="508" y="246"/>
                      </a:lnTo>
                      <a:lnTo>
                        <a:pt x="512" y="246"/>
                      </a:lnTo>
                      <a:lnTo>
                        <a:pt x="512" y="287"/>
                      </a:lnTo>
                      <a:lnTo>
                        <a:pt x="517" y="287"/>
                      </a:lnTo>
                      <a:lnTo>
                        <a:pt x="517" y="327"/>
                      </a:lnTo>
                      <a:lnTo>
                        <a:pt x="522" y="327"/>
                      </a:lnTo>
                      <a:lnTo>
                        <a:pt x="522" y="372"/>
                      </a:lnTo>
                      <a:lnTo>
                        <a:pt x="526" y="372"/>
                      </a:lnTo>
                      <a:lnTo>
                        <a:pt x="526" y="416"/>
                      </a:lnTo>
                      <a:lnTo>
                        <a:pt x="530" y="416"/>
                      </a:lnTo>
                      <a:lnTo>
                        <a:pt x="530" y="461"/>
                      </a:lnTo>
                      <a:lnTo>
                        <a:pt x="535" y="461"/>
                      </a:lnTo>
                      <a:lnTo>
                        <a:pt x="535" y="506"/>
                      </a:lnTo>
                      <a:lnTo>
                        <a:pt x="540" y="506"/>
                      </a:lnTo>
                      <a:lnTo>
                        <a:pt x="540" y="551"/>
                      </a:lnTo>
                      <a:lnTo>
                        <a:pt x="544" y="551"/>
                      </a:lnTo>
                      <a:lnTo>
                        <a:pt x="544" y="582"/>
                      </a:lnTo>
                      <a:lnTo>
                        <a:pt x="548" y="582"/>
                      </a:lnTo>
                      <a:lnTo>
                        <a:pt x="548" y="618"/>
                      </a:lnTo>
                      <a:lnTo>
                        <a:pt x="553" y="618"/>
                      </a:lnTo>
                      <a:lnTo>
                        <a:pt x="553" y="649"/>
                      </a:lnTo>
                      <a:lnTo>
                        <a:pt x="558" y="649"/>
                      </a:lnTo>
                      <a:lnTo>
                        <a:pt x="558" y="685"/>
                      </a:lnTo>
                      <a:lnTo>
                        <a:pt x="562" y="685"/>
                      </a:lnTo>
                      <a:lnTo>
                        <a:pt x="562" y="739"/>
                      </a:lnTo>
                      <a:lnTo>
                        <a:pt x="566" y="739"/>
                      </a:lnTo>
                      <a:lnTo>
                        <a:pt x="566" y="797"/>
                      </a:lnTo>
                      <a:lnTo>
                        <a:pt x="571" y="797"/>
                      </a:lnTo>
                      <a:lnTo>
                        <a:pt x="571" y="855"/>
                      </a:lnTo>
                      <a:lnTo>
                        <a:pt x="575" y="855"/>
                      </a:lnTo>
                      <a:lnTo>
                        <a:pt x="575" y="913"/>
                      </a:lnTo>
                      <a:lnTo>
                        <a:pt x="580" y="913"/>
                      </a:lnTo>
                      <a:lnTo>
                        <a:pt x="580" y="962"/>
                      </a:lnTo>
                      <a:lnTo>
                        <a:pt x="584" y="962"/>
                      </a:lnTo>
                      <a:lnTo>
                        <a:pt x="584" y="1017"/>
                      </a:lnTo>
                      <a:lnTo>
                        <a:pt x="589" y="1017"/>
                      </a:lnTo>
                      <a:lnTo>
                        <a:pt x="589" y="1066"/>
                      </a:lnTo>
                      <a:lnTo>
                        <a:pt x="593" y="1066"/>
                      </a:lnTo>
                      <a:lnTo>
                        <a:pt x="593" y="1115"/>
                      </a:lnTo>
                      <a:lnTo>
                        <a:pt x="597" y="1115"/>
                      </a:lnTo>
                      <a:lnTo>
                        <a:pt x="597" y="1160"/>
                      </a:lnTo>
                      <a:lnTo>
                        <a:pt x="602" y="1160"/>
                      </a:lnTo>
                      <a:lnTo>
                        <a:pt x="602" y="1209"/>
                      </a:lnTo>
                      <a:lnTo>
                        <a:pt x="606" y="1209"/>
                      </a:lnTo>
                      <a:lnTo>
                        <a:pt x="606" y="1253"/>
                      </a:lnTo>
                      <a:lnTo>
                        <a:pt x="611" y="1253"/>
                      </a:lnTo>
                      <a:lnTo>
                        <a:pt x="611" y="1299"/>
                      </a:lnTo>
                      <a:lnTo>
                        <a:pt x="615" y="1299"/>
                      </a:lnTo>
                      <a:lnTo>
                        <a:pt x="615" y="1343"/>
                      </a:lnTo>
                      <a:lnTo>
                        <a:pt x="620" y="1343"/>
                      </a:lnTo>
                      <a:lnTo>
                        <a:pt x="620" y="1388"/>
                      </a:lnTo>
                      <a:lnTo>
                        <a:pt x="624" y="1388"/>
                      </a:lnTo>
                      <a:lnTo>
                        <a:pt x="624" y="1433"/>
                      </a:lnTo>
                      <a:lnTo>
                        <a:pt x="629" y="1433"/>
                      </a:lnTo>
                      <a:lnTo>
                        <a:pt x="629" y="1477"/>
                      </a:lnTo>
                      <a:lnTo>
                        <a:pt x="633" y="1477"/>
                      </a:lnTo>
                      <a:lnTo>
                        <a:pt x="633" y="1522"/>
                      </a:lnTo>
                      <a:lnTo>
                        <a:pt x="637" y="1522"/>
                      </a:lnTo>
                      <a:lnTo>
                        <a:pt x="637" y="1558"/>
                      </a:lnTo>
                      <a:lnTo>
                        <a:pt x="642" y="1558"/>
                      </a:lnTo>
                      <a:lnTo>
                        <a:pt x="642" y="1594"/>
                      </a:lnTo>
                      <a:lnTo>
                        <a:pt x="647" y="1594"/>
                      </a:lnTo>
                      <a:lnTo>
                        <a:pt x="647" y="1629"/>
                      </a:lnTo>
                      <a:lnTo>
                        <a:pt x="651" y="1629"/>
                      </a:lnTo>
                      <a:lnTo>
                        <a:pt x="651" y="1665"/>
                      </a:lnTo>
                      <a:lnTo>
                        <a:pt x="655" y="1665"/>
                      </a:lnTo>
                      <a:lnTo>
                        <a:pt x="655" y="1692"/>
                      </a:lnTo>
                      <a:lnTo>
                        <a:pt x="660" y="1692"/>
                      </a:lnTo>
                      <a:lnTo>
                        <a:pt x="660" y="1719"/>
                      </a:lnTo>
                      <a:lnTo>
                        <a:pt x="665" y="1719"/>
                      </a:lnTo>
                      <a:lnTo>
                        <a:pt x="665" y="1746"/>
                      </a:lnTo>
                      <a:lnTo>
                        <a:pt x="669" y="1746"/>
                      </a:lnTo>
                      <a:lnTo>
                        <a:pt x="669" y="1773"/>
                      </a:lnTo>
                      <a:lnTo>
                        <a:pt x="673" y="1773"/>
                      </a:lnTo>
                      <a:lnTo>
                        <a:pt x="673" y="1799"/>
                      </a:lnTo>
                      <a:lnTo>
                        <a:pt x="678" y="1799"/>
                      </a:lnTo>
                      <a:lnTo>
                        <a:pt x="678" y="1822"/>
                      </a:lnTo>
                      <a:lnTo>
                        <a:pt x="682" y="1822"/>
                      </a:lnTo>
                      <a:lnTo>
                        <a:pt x="682" y="1849"/>
                      </a:lnTo>
                      <a:lnTo>
                        <a:pt x="687" y="1849"/>
                      </a:lnTo>
                      <a:lnTo>
                        <a:pt x="687" y="1871"/>
                      </a:lnTo>
                      <a:lnTo>
                        <a:pt x="691" y="1871"/>
                      </a:lnTo>
                      <a:lnTo>
                        <a:pt x="691" y="1889"/>
                      </a:lnTo>
                      <a:lnTo>
                        <a:pt x="696" y="1889"/>
                      </a:lnTo>
                      <a:lnTo>
                        <a:pt x="696" y="1903"/>
                      </a:lnTo>
                      <a:lnTo>
                        <a:pt x="700" y="1903"/>
                      </a:lnTo>
                      <a:lnTo>
                        <a:pt x="700" y="1921"/>
                      </a:lnTo>
                      <a:lnTo>
                        <a:pt x="705" y="1921"/>
                      </a:lnTo>
                      <a:lnTo>
                        <a:pt x="705" y="1938"/>
                      </a:lnTo>
                      <a:lnTo>
                        <a:pt x="709" y="1938"/>
                      </a:lnTo>
                      <a:lnTo>
                        <a:pt x="709" y="1952"/>
                      </a:lnTo>
                      <a:lnTo>
                        <a:pt x="713" y="1952"/>
                      </a:lnTo>
                      <a:lnTo>
                        <a:pt x="713" y="1965"/>
                      </a:lnTo>
                      <a:lnTo>
                        <a:pt x="718" y="1965"/>
                      </a:lnTo>
                      <a:lnTo>
                        <a:pt x="718" y="1979"/>
                      </a:lnTo>
                      <a:lnTo>
                        <a:pt x="723" y="1979"/>
                      </a:lnTo>
                      <a:lnTo>
                        <a:pt x="723" y="1992"/>
                      </a:lnTo>
                      <a:lnTo>
                        <a:pt x="727" y="1992"/>
                      </a:lnTo>
                      <a:lnTo>
                        <a:pt x="727" y="2005"/>
                      </a:lnTo>
                      <a:lnTo>
                        <a:pt x="731" y="2005"/>
                      </a:lnTo>
                      <a:lnTo>
                        <a:pt x="731" y="2010"/>
                      </a:lnTo>
                      <a:lnTo>
                        <a:pt x="736" y="2010"/>
                      </a:lnTo>
                      <a:lnTo>
                        <a:pt x="736" y="2019"/>
                      </a:lnTo>
                      <a:lnTo>
                        <a:pt x="740" y="2019"/>
                      </a:lnTo>
                      <a:lnTo>
                        <a:pt x="740" y="2023"/>
                      </a:lnTo>
                      <a:lnTo>
                        <a:pt x="744" y="2023"/>
                      </a:lnTo>
                      <a:lnTo>
                        <a:pt x="744" y="2032"/>
                      </a:lnTo>
                      <a:lnTo>
                        <a:pt x="749" y="2032"/>
                      </a:lnTo>
                      <a:lnTo>
                        <a:pt x="749" y="2037"/>
                      </a:lnTo>
                      <a:lnTo>
                        <a:pt x="754" y="2037"/>
                      </a:lnTo>
                      <a:lnTo>
                        <a:pt x="754" y="2041"/>
                      </a:lnTo>
                      <a:lnTo>
                        <a:pt x="758" y="2041"/>
                      </a:lnTo>
                      <a:lnTo>
                        <a:pt x="758" y="2050"/>
                      </a:lnTo>
                      <a:lnTo>
                        <a:pt x="762" y="2050"/>
                      </a:lnTo>
                      <a:lnTo>
                        <a:pt x="762" y="2055"/>
                      </a:lnTo>
                      <a:lnTo>
                        <a:pt x="767" y="2055"/>
                      </a:lnTo>
                      <a:lnTo>
                        <a:pt x="767" y="2059"/>
                      </a:lnTo>
                      <a:lnTo>
                        <a:pt x="772" y="2059"/>
                      </a:lnTo>
                      <a:lnTo>
                        <a:pt x="776" y="2059"/>
                      </a:lnTo>
                      <a:lnTo>
                        <a:pt x="776" y="2063"/>
                      </a:lnTo>
                      <a:lnTo>
                        <a:pt x="780" y="2063"/>
                      </a:lnTo>
                      <a:lnTo>
                        <a:pt x="785" y="2063"/>
                      </a:lnTo>
                      <a:lnTo>
                        <a:pt x="785" y="2068"/>
                      </a:lnTo>
                      <a:lnTo>
                        <a:pt x="790" y="2068"/>
                      </a:lnTo>
                      <a:lnTo>
                        <a:pt x="790" y="2073"/>
                      </a:lnTo>
                      <a:lnTo>
                        <a:pt x="794" y="2073"/>
                      </a:lnTo>
                      <a:lnTo>
                        <a:pt x="798" y="2073"/>
                      </a:lnTo>
                      <a:lnTo>
                        <a:pt x="798" y="2077"/>
                      </a:lnTo>
                      <a:lnTo>
                        <a:pt x="803" y="2077"/>
                      </a:lnTo>
                      <a:lnTo>
                        <a:pt x="830" y="2077"/>
                      </a:lnTo>
                      <a:lnTo>
                        <a:pt x="834" y="2077"/>
                      </a:lnTo>
                      <a:lnTo>
                        <a:pt x="834" y="2081"/>
                      </a:lnTo>
                      <a:lnTo>
                        <a:pt x="838" y="2081"/>
                      </a:lnTo>
                      <a:lnTo>
                        <a:pt x="838" y="2077"/>
                      </a:lnTo>
                      <a:lnTo>
                        <a:pt x="843" y="2077"/>
                      </a:lnTo>
                      <a:lnTo>
                        <a:pt x="848" y="2077"/>
                      </a:lnTo>
                      <a:lnTo>
                        <a:pt x="848" y="2073"/>
                      </a:lnTo>
                      <a:lnTo>
                        <a:pt x="852" y="2073"/>
                      </a:lnTo>
                      <a:lnTo>
                        <a:pt x="856" y="2073"/>
                      </a:lnTo>
                      <a:lnTo>
                        <a:pt x="856" y="2068"/>
                      </a:lnTo>
                      <a:lnTo>
                        <a:pt x="861" y="2068"/>
                      </a:lnTo>
                      <a:lnTo>
                        <a:pt x="861" y="2063"/>
                      </a:lnTo>
                      <a:lnTo>
                        <a:pt x="866" y="2063"/>
                      </a:lnTo>
                      <a:lnTo>
                        <a:pt x="866" y="2059"/>
                      </a:lnTo>
                      <a:lnTo>
                        <a:pt x="869" y="2059"/>
                      </a:lnTo>
                      <a:lnTo>
                        <a:pt x="869" y="2055"/>
                      </a:lnTo>
                      <a:lnTo>
                        <a:pt x="874" y="2055"/>
                      </a:lnTo>
                      <a:lnTo>
                        <a:pt x="874" y="2050"/>
                      </a:lnTo>
                      <a:lnTo>
                        <a:pt x="879" y="2050"/>
                      </a:lnTo>
                      <a:lnTo>
                        <a:pt x="879" y="2041"/>
                      </a:lnTo>
                      <a:lnTo>
                        <a:pt x="883" y="2041"/>
                      </a:lnTo>
                      <a:lnTo>
                        <a:pt x="883" y="2028"/>
                      </a:lnTo>
                      <a:lnTo>
                        <a:pt x="887" y="2028"/>
                      </a:lnTo>
                      <a:lnTo>
                        <a:pt x="887" y="2019"/>
                      </a:lnTo>
                      <a:lnTo>
                        <a:pt x="892" y="2019"/>
                      </a:lnTo>
                      <a:lnTo>
                        <a:pt x="892" y="2010"/>
                      </a:lnTo>
                      <a:lnTo>
                        <a:pt x="897" y="2010"/>
                      </a:lnTo>
                      <a:lnTo>
                        <a:pt x="897" y="1997"/>
                      </a:lnTo>
                      <a:lnTo>
                        <a:pt x="901" y="1997"/>
                      </a:lnTo>
                      <a:lnTo>
                        <a:pt x="901" y="1983"/>
                      </a:lnTo>
                      <a:lnTo>
                        <a:pt x="905" y="1983"/>
                      </a:lnTo>
                      <a:lnTo>
                        <a:pt x="905" y="1974"/>
                      </a:lnTo>
                      <a:lnTo>
                        <a:pt x="910" y="1974"/>
                      </a:lnTo>
                      <a:lnTo>
                        <a:pt x="910" y="1961"/>
                      </a:lnTo>
                      <a:lnTo>
                        <a:pt x="915" y="1961"/>
                      </a:lnTo>
                      <a:lnTo>
                        <a:pt x="915" y="1943"/>
                      </a:lnTo>
                      <a:lnTo>
                        <a:pt x="919" y="1943"/>
                      </a:lnTo>
                      <a:lnTo>
                        <a:pt x="919" y="1925"/>
                      </a:lnTo>
                      <a:lnTo>
                        <a:pt x="923" y="1925"/>
                      </a:lnTo>
                      <a:lnTo>
                        <a:pt x="923" y="1907"/>
                      </a:lnTo>
                      <a:lnTo>
                        <a:pt x="928" y="1907"/>
                      </a:lnTo>
                      <a:lnTo>
                        <a:pt x="928" y="1893"/>
                      </a:lnTo>
                      <a:lnTo>
                        <a:pt x="932" y="1893"/>
                      </a:lnTo>
                      <a:lnTo>
                        <a:pt x="932" y="1862"/>
                      </a:lnTo>
                      <a:lnTo>
                        <a:pt x="937" y="1862"/>
                      </a:lnTo>
                      <a:lnTo>
                        <a:pt x="937" y="1827"/>
                      </a:lnTo>
                      <a:lnTo>
                        <a:pt x="941" y="1827"/>
                      </a:lnTo>
                      <a:lnTo>
                        <a:pt x="941" y="1791"/>
                      </a:lnTo>
                      <a:lnTo>
                        <a:pt x="945" y="1791"/>
                      </a:lnTo>
                      <a:lnTo>
                        <a:pt x="945" y="1755"/>
                      </a:lnTo>
                      <a:lnTo>
                        <a:pt x="950" y="1755"/>
                      </a:lnTo>
                      <a:lnTo>
                        <a:pt x="950" y="1715"/>
                      </a:lnTo>
                      <a:lnTo>
                        <a:pt x="955" y="1715"/>
                      </a:lnTo>
                      <a:lnTo>
                        <a:pt x="955" y="1674"/>
                      </a:lnTo>
                      <a:lnTo>
                        <a:pt x="959" y="1674"/>
                      </a:lnTo>
                      <a:lnTo>
                        <a:pt x="959" y="1634"/>
                      </a:lnTo>
                      <a:lnTo>
                        <a:pt x="963" y="1634"/>
                      </a:lnTo>
                      <a:lnTo>
                        <a:pt x="963" y="1594"/>
                      </a:lnTo>
                      <a:lnTo>
                        <a:pt x="968" y="1594"/>
                      </a:lnTo>
                      <a:lnTo>
                        <a:pt x="968" y="1558"/>
                      </a:lnTo>
                      <a:lnTo>
                        <a:pt x="973" y="1558"/>
                      </a:lnTo>
                      <a:lnTo>
                        <a:pt x="973" y="1531"/>
                      </a:lnTo>
                      <a:lnTo>
                        <a:pt x="976" y="1531"/>
                      </a:lnTo>
                      <a:lnTo>
                        <a:pt x="976" y="1504"/>
                      </a:lnTo>
                      <a:lnTo>
                        <a:pt x="981" y="1504"/>
                      </a:lnTo>
                      <a:lnTo>
                        <a:pt x="981" y="1482"/>
                      </a:lnTo>
                      <a:lnTo>
                        <a:pt x="986" y="1482"/>
                      </a:lnTo>
                      <a:lnTo>
                        <a:pt x="986" y="1455"/>
                      </a:lnTo>
                      <a:lnTo>
                        <a:pt x="991" y="1455"/>
                      </a:lnTo>
                      <a:lnTo>
                        <a:pt x="991" y="1437"/>
                      </a:lnTo>
                      <a:lnTo>
                        <a:pt x="994" y="1437"/>
                      </a:lnTo>
                      <a:lnTo>
                        <a:pt x="994" y="1419"/>
                      </a:lnTo>
                      <a:lnTo>
                        <a:pt x="999" y="1419"/>
                      </a:lnTo>
                      <a:lnTo>
                        <a:pt x="999" y="1401"/>
                      </a:lnTo>
                      <a:lnTo>
                        <a:pt x="1004" y="1401"/>
                      </a:lnTo>
                      <a:lnTo>
                        <a:pt x="1004" y="1383"/>
                      </a:lnTo>
                      <a:lnTo>
                        <a:pt x="1008" y="1383"/>
                      </a:lnTo>
                      <a:lnTo>
                        <a:pt x="1008" y="1379"/>
                      </a:lnTo>
                      <a:lnTo>
                        <a:pt x="1012" y="1379"/>
                      </a:lnTo>
                      <a:lnTo>
                        <a:pt x="1012" y="1370"/>
                      </a:lnTo>
                      <a:lnTo>
                        <a:pt x="1017" y="1370"/>
                      </a:lnTo>
                      <a:lnTo>
                        <a:pt x="1017" y="1365"/>
                      </a:lnTo>
                      <a:lnTo>
                        <a:pt x="1022" y="1365"/>
                      </a:lnTo>
                      <a:lnTo>
                        <a:pt x="1022" y="1361"/>
                      </a:lnTo>
                      <a:lnTo>
                        <a:pt x="1026" y="1361"/>
                      </a:lnTo>
                      <a:lnTo>
                        <a:pt x="1026" y="1365"/>
                      </a:lnTo>
                      <a:lnTo>
                        <a:pt x="1030" y="1365"/>
                      </a:lnTo>
                      <a:lnTo>
                        <a:pt x="1030" y="1375"/>
                      </a:lnTo>
                      <a:lnTo>
                        <a:pt x="1035" y="1375"/>
                      </a:lnTo>
                      <a:lnTo>
                        <a:pt x="1035" y="1383"/>
                      </a:lnTo>
                      <a:lnTo>
                        <a:pt x="1039" y="1383"/>
                      </a:lnTo>
                      <a:lnTo>
                        <a:pt x="1039" y="1393"/>
                      </a:lnTo>
                      <a:lnTo>
                        <a:pt x="1044" y="1393"/>
                      </a:lnTo>
                      <a:lnTo>
                        <a:pt x="1044" y="1406"/>
                      </a:lnTo>
                      <a:lnTo>
                        <a:pt x="1048" y="1406"/>
                      </a:lnTo>
                      <a:lnTo>
                        <a:pt x="1048" y="1424"/>
                      </a:lnTo>
                      <a:lnTo>
                        <a:pt x="1053" y="1424"/>
                      </a:lnTo>
                      <a:lnTo>
                        <a:pt x="1053" y="1437"/>
                      </a:lnTo>
                      <a:lnTo>
                        <a:pt x="1057" y="1437"/>
                      </a:lnTo>
                      <a:lnTo>
                        <a:pt x="1057" y="1455"/>
                      </a:lnTo>
                      <a:lnTo>
                        <a:pt x="1062" y="1455"/>
                      </a:lnTo>
                      <a:lnTo>
                        <a:pt x="1062" y="1473"/>
                      </a:lnTo>
                      <a:lnTo>
                        <a:pt x="1066" y="1473"/>
                      </a:lnTo>
                      <a:lnTo>
                        <a:pt x="1066" y="1495"/>
                      </a:lnTo>
                      <a:lnTo>
                        <a:pt x="1070" y="1495"/>
                      </a:lnTo>
                      <a:lnTo>
                        <a:pt x="1070" y="1513"/>
                      </a:lnTo>
                      <a:lnTo>
                        <a:pt x="1075" y="1513"/>
                      </a:lnTo>
                      <a:lnTo>
                        <a:pt x="1075" y="1535"/>
                      </a:lnTo>
                      <a:lnTo>
                        <a:pt x="1080" y="1535"/>
                      </a:lnTo>
                      <a:lnTo>
                        <a:pt x="1080" y="1553"/>
                      </a:lnTo>
                      <a:lnTo>
                        <a:pt x="1084" y="1553"/>
                      </a:lnTo>
                      <a:lnTo>
                        <a:pt x="1084" y="1576"/>
                      </a:lnTo>
                      <a:lnTo>
                        <a:pt x="1088" y="1576"/>
                      </a:lnTo>
                      <a:lnTo>
                        <a:pt x="1088" y="1594"/>
                      </a:lnTo>
                      <a:lnTo>
                        <a:pt x="1093" y="1594"/>
                      </a:lnTo>
                      <a:lnTo>
                        <a:pt x="1093" y="1611"/>
                      </a:lnTo>
                      <a:lnTo>
                        <a:pt x="1098" y="1611"/>
                      </a:lnTo>
                      <a:lnTo>
                        <a:pt x="1098" y="1629"/>
                      </a:lnTo>
                      <a:lnTo>
                        <a:pt x="1101" y="1629"/>
                      </a:lnTo>
                      <a:lnTo>
                        <a:pt x="1101" y="1647"/>
                      </a:lnTo>
                      <a:lnTo>
                        <a:pt x="1106" y="1647"/>
                      </a:lnTo>
                      <a:lnTo>
                        <a:pt x="1106" y="1665"/>
                      </a:lnTo>
                      <a:lnTo>
                        <a:pt x="1111" y="1665"/>
                      </a:lnTo>
                      <a:lnTo>
                        <a:pt x="1111" y="1679"/>
                      </a:lnTo>
                      <a:lnTo>
                        <a:pt x="1116" y="1679"/>
                      </a:lnTo>
                      <a:lnTo>
                        <a:pt x="1116" y="1697"/>
                      </a:lnTo>
                      <a:lnTo>
                        <a:pt x="1119" y="1697"/>
                      </a:lnTo>
                      <a:lnTo>
                        <a:pt x="1119" y="1715"/>
                      </a:lnTo>
                      <a:lnTo>
                        <a:pt x="1124" y="1715"/>
                      </a:lnTo>
                      <a:lnTo>
                        <a:pt x="1124" y="1733"/>
                      </a:lnTo>
                      <a:lnTo>
                        <a:pt x="1129" y="1733"/>
                      </a:lnTo>
                      <a:lnTo>
                        <a:pt x="1129" y="1751"/>
                      </a:lnTo>
                      <a:lnTo>
                        <a:pt x="1133" y="1751"/>
                      </a:lnTo>
                      <a:lnTo>
                        <a:pt x="1133" y="1768"/>
                      </a:lnTo>
                      <a:lnTo>
                        <a:pt x="1137" y="1768"/>
                      </a:lnTo>
                      <a:lnTo>
                        <a:pt x="1137" y="1786"/>
                      </a:lnTo>
                      <a:lnTo>
                        <a:pt x="1142" y="1786"/>
                      </a:lnTo>
                      <a:lnTo>
                        <a:pt x="1142" y="1799"/>
                      </a:lnTo>
                      <a:lnTo>
                        <a:pt x="1147" y="1799"/>
                      </a:lnTo>
                      <a:lnTo>
                        <a:pt x="1147" y="1817"/>
                      </a:lnTo>
                      <a:lnTo>
                        <a:pt x="1151" y="1817"/>
                      </a:lnTo>
                      <a:lnTo>
                        <a:pt x="1151" y="1835"/>
                      </a:lnTo>
                      <a:lnTo>
                        <a:pt x="1155" y="1835"/>
                      </a:lnTo>
                      <a:lnTo>
                        <a:pt x="1155" y="1853"/>
                      </a:lnTo>
                      <a:lnTo>
                        <a:pt x="1160" y="1853"/>
                      </a:lnTo>
                      <a:lnTo>
                        <a:pt x="1160" y="1875"/>
                      </a:lnTo>
                      <a:lnTo>
                        <a:pt x="1164" y="1875"/>
                      </a:lnTo>
                      <a:lnTo>
                        <a:pt x="1164" y="1898"/>
                      </a:lnTo>
                      <a:lnTo>
                        <a:pt x="1169" y="1898"/>
                      </a:lnTo>
                      <a:lnTo>
                        <a:pt x="1169" y="1921"/>
                      </a:lnTo>
                      <a:lnTo>
                        <a:pt x="1173" y="1921"/>
                      </a:lnTo>
                      <a:lnTo>
                        <a:pt x="1173" y="1943"/>
                      </a:lnTo>
                    </a:path>
                  </a:pathLst>
                </a:custGeom>
                <a:noFill/>
                <a:ln w="22225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1789" name="Freeform 13"/>
                <p:cNvSpPr>
                  <a:spLocks/>
                </p:cNvSpPr>
                <p:nvPr/>
              </p:nvSpPr>
              <p:spPr bwMode="auto">
                <a:xfrm>
                  <a:off x="2359" y="2708"/>
                  <a:ext cx="1254" cy="613"/>
                </a:xfrm>
                <a:custGeom>
                  <a:avLst/>
                  <a:gdLst>
                    <a:gd name="T0" fmla="*/ 13 w 1254"/>
                    <a:gd name="T1" fmla="*/ 107 h 613"/>
                    <a:gd name="T2" fmla="*/ 31 w 1254"/>
                    <a:gd name="T3" fmla="*/ 224 h 613"/>
                    <a:gd name="T4" fmla="*/ 49 w 1254"/>
                    <a:gd name="T5" fmla="*/ 282 h 613"/>
                    <a:gd name="T6" fmla="*/ 66 w 1254"/>
                    <a:gd name="T7" fmla="*/ 362 h 613"/>
                    <a:gd name="T8" fmla="*/ 85 w 1254"/>
                    <a:gd name="T9" fmla="*/ 434 h 613"/>
                    <a:gd name="T10" fmla="*/ 103 w 1254"/>
                    <a:gd name="T11" fmla="*/ 496 h 613"/>
                    <a:gd name="T12" fmla="*/ 120 w 1254"/>
                    <a:gd name="T13" fmla="*/ 541 h 613"/>
                    <a:gd name="T14" fmla="*/ 138 w 1254"/>
                    <a:gd name="T15" fmla="*/ 564 h 613"/>
                    <a:gd name="T16" fmla="*/ 165 w 1254"/>
                    <a:gd name="T17" fmla="*/ 564 h 613"/>
                    <a:gd name="T18" fmla="*/ 183 w 1254"/>
                    <a:gd name="T19" fmla="*/ 528 h 613"/>
                    <a:gd name="T20" fmla="*/ 201 w 1254"/>
                    <a:gd name="T21" fmla="*/ 470 h 613"/>
                    <a:gd name="T22" fmla="*/ 218 w 1254"/>
                    <a:gd name="T23" fmla="*/ 447 h 613"/>
                    <a:gd name="T24" fmla="*/ 241 w 1254"/>
                    <a:gd name="T25" fmla="*/ 434 h 613"/>
                    <a:gd name="T26" fmla="*/ 259 w 1254"/>
                    <a:gd name="T27" fmla="*/ 416 h 613"/>
                    <a:gd name="T28" fmla="*/ 281 w 1254"/>
                    <a:gd name="T29" fmla="*/ 412 h 613"/>
                    <a:gd name="T30" fmla="*/ 299 w 1254"/>
                    <a:gd name="T31" fmla="*/ 429 h 613"/>
                    <a:gd name="T32" fmla="*/ 317 w 1254"/>
                    <a:gd name="T33" fmla="*/ 452 h 613"/>
                    <a:gd name="T34" fmla="*/ 335 w 1254"/>
                    <a:gd name="T35" fmla="*/ 470 h 613"/>
                    <a:gd name="T36" fmla="*/ 353 w 1254"/>
                    <a:gd name="T37" fmla="*/ 501 h 613"/>
                    <a:gd name="T38" fmla="*/ 371 w 1254"/>
                    <a:gd name="T39" fmla="*/ 537 h 613"/>
                    <a:gd name="T40" fmla="*/ 388 w 1254"/>
                    <a:gd name="T41" fmla="*/ 559 h 613"/>
                    <a:gd name="T42" fmla="*/ 424 w 1254"/>
                    <a:gd name="T43" fmla="*/ 572 h 613"/>
                    <a:gd name="T44" fmla="*/ 446 w 1254"/>
                    <a:gd name="T45" fmla="*/ 559 h 613"/>
                    <a:gd name="T46" fmla="*/ 464 w 1254"/>
                    <a:gd name="T47" fmla="*/ 537 h 613"/>
                    <a:gd name="T48" fmla="*/ 486 w 1254"/>
                    <a:gd name="T49" fmla="*/ 523 h 613"/>
                    <a:gd name="T50" fmla="*/ 504 w 1254"/>
                    <a:gd name="T51" fmla="*/ 501 h 613"/>
                    <a:gd name="T52" fmla="*/ 522 w 1254"/>
                    <a:gd name="T53" fmla="*/ 483 h 613"/>
                    <a:gd name="T54" fmla="*/ 540 w 1254"/>
                    <a:gd name="T55" fmla="*/ 465 h 613"/>
                    <a:gd name="T56" fmla="*/ 562 w 1254"/>
                    <a:gd name="T57" fmla="*/ 452 h 613"/>
                    <a:gd name="T58" fmla="*/ 603 w 1254"/>
                    <a:gd name="T59" fmla="*/ 447 h 613"/>
                    <a:gd name="T60" fmla="*/ 624 w 1254"/>
                    <a:gd name="T61" fmla="*/ 460 h 613"/>
                    <a:gd name="T62" fmla="*/ 642 w 1254"/>
                    <a:gd name="T63" fmla="*/ 478 h 613"/>
                    <a:gd name="T64" fmla="*/ 660 w 1254"/>
                    <a:gd name="T65" fmla="*/ 506 h 613"/>
                    <a:gd name="T66" fmla="*/ 678 w 1254"/>
                    <a:gd name="T67" fmla="*/ 523 h 613"/>
                    <a:gd name="T68" fmla="*/ 696 w 1254"/>
                    <a:gd name="T69" fmla="*/ 546 h 613"/>
                    <a:gd name="T70" fmla="*/ 714 w 1254"/>
                    <a:gd name="T71" fmla="*/ 577 h 613"/>
                    <a:gd name="T72" fmla="*/ 732 w 1254"/>
                    <a:gd name="T73" fmla="*/ 600 h 613"/>
                    <a:gd name="T74" fmla="*/ 759 w 1254"/>
                    <a:gd name="T75" fmla="*/ 613 h 613"/>
                    <a:gd name="T76" fmla="*/ 830 w 1254"/>
                    <a:gd name="T77" fmla="*/ 604 h 613"/>
                    <a:gd name="T78" fmla="*/ 870 w 1254"/>
                    <a:gd name="T79" fmla="*/ 595 h 613"/>
                    <a:gd name="T80" fmla="*/ 893 w 1254"/>
                    <a:gd name="T81" fmla="*/ 582 h 613"/>
                    <a:gd name="T82" fmla="*/ 910 w 1254"/>
                    <a:gd name="T83" fmla="*/ 564 h 613"/>
                    <a:gd name="T84" fmla="*/ 928 w 1254"/>
                    <a:gd name="T85" fmla="*/ 546 h 613"/>
                    <a:gd name="T86" fmla="*/ 946 w 1254"/>
                    <a:gd name="T87" fmla="*/ 528 h 613"/>
                    <a:gd name="T88" fmla="*/ 968 w 1254"/>
                    <a:gd name="T89" fmla="*/ 514 h 613"/>
                    <a:gd name="T90" fmla="*/ 1004 w 1254"/>
                    <a:gd name="T91" fmla="*/ 506 h 613"/>
                    <a:gd name="T92" fmla="*/ 1031 w 1254"/>
                    <a:gd name="T93" fmla="*/ 496 h 613"/>
                    <a:gd name="T94" fmla="*/ 1053 w 1254"/>
                    <a:gd name="T95" fmla="*/ 483 h 613"/>
                    <a:gd name="T96" fmla="*/ 1075 w 1254"/>
                    <a:gd name="T97" fmla="*/ 470 h 613"/>
                    <a:gd name="T98" fmla="*/ 1098 w 1254"/>
                    <a:gd name="T99" fmla="*/ 456 h 613"/>
                    <a:gd name="T100" fmla="*/ 1120 w 1254"/>
                    <a:gd name="T101" fmla="*/ 438 h 613"/>
                    <a:gd name="T102" fmla="*/ 1138 w 1254"/>
                    <a:gd name="T103" fmla="*/ 416 h 613"/>
                    <a:gd name="T104" fmla="*/ 1156 w 1254"/>
                    <a:gd name="T105" fmla="*/ 384 h 613"/>
                    <a:gd name="T106" fmla="*/ 1174 w 1254"/>
                    <a:gd name="T107" fmla="*/ 344 h 613"/>
                    <a:gd name="T108" fmla="*/ 1192 w 1254"/>
                    <a:gd name="T109" fmla="*/ 300 h 613"/>
                    <a:gd name="T110" fmla="*/ 1209 w 1254"/>
                    <a:gd name="T111" fmla="*/ 255 h 613"/>
                    <a:gd name="T112" fmla="*/ 1227 w 1254"/>
                    <a:gd name="T113" fmla="*/ 224 h 613"/>
                    <a:gd name="T114" fmla="*/ 1245 w 1254"/>
                    <a:gd name="T115" fmla="*/ 183 h 6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54" h="613">
                      <a:moveTo>
                        <a:pt x="0" y="0"/>
                      </a:moveTo>
                      <a:lnTo>
                        <a:pt x="0" y="26"/>
                      </a:lnTo>
                      <a:lnTo>
                        <a:pt x="4" y="26"/>
                      </a:lnTo>
                      <a:lnTo>
                        <a:pt x="4" y="54"/>
                      </a:lnTo>
                      <a:lnTo>
                        <a:pt x="9" y="54"/>
                      </a:lnTo>
                      <a:lnTo>
                        <a:pt x="9" y="80"/>
                      </a:lnTo>
                      <a:lnTo>
                        <a:pt x="13" y="80"/>
                      </a:lnTo>
                      <a:lnTo>
                        <a:pt x="13" y="107"/>
                      </a:lnTo>
                      <a:lnTo>
                        <a:pt x="17" y="107"/>
                      </a:lnTo>
                      <a:lnTo>
                        <a:pt x="17" y="134"/>
                      </a:lnTo>
                      <a:lnTo>
                        <a:pt x="22" y="134"/>
                      </a:lnTo>
                      <a:lnTo>
                        <a:pt x="22" y="165"/>
                      </a:lnTo>
                      <a:lnTo>
                        <a:pt x="27" y="165"/>
                      </a:lnTo>
                      <a:lnTo>
                        <a:pt x="27" y="196"/>
                      </a:lnTo>
                      <a:lnTo>
                        <a:pt x="31" y="196"/>
                      </a:lnTo>
                      <a:lnTo>
                        <a:pt x="31" y="224"/>
                      </a:lnTo>
                      <a:lnTo>
                        <a:pt x="35" y="224"/>
                      </a:lnTo>
                      <a:lnTo>
                        <a:pt x="35" y="237"/>
                      </a:lnTo>
                      <a:lnTo>
                        <a:pt x="40" y="237"/>
                      </a:lnTo>
                      <a:lnTo>
                        <a:pt x="40" y="255"/>
                      </a:lnTo>
                      <a:lnTo>
                        <a:pt x="45" y="255"/>
                      </a:lnTo>
                      <a:lnTo>
                        <a:pt x="45" y="268"/>
                      </a:lnTo>
                      <a:lnTo>
                        <a:pt x="49" y="268"/>
                      </a:lnTo>
                      <a:lnTo>
                        <a:pt x="49" y="282"/>
                      </a:lnTo>
                      <a:lnTo>
                        <a:pt x="53" y="282"/>
                      </a:lnTo>
                      <a:lnTo>
                        <a:pt x="53" y="304"/>
                      </a:lnTo>
                      <a:lnTo>
                        <a:pt x="58" y="304"/>
                      </a:lnTo>
                      <a:lnTo>
                        <a:pt x="58" y="322"/>
                      </a:lnTo>
                      <a:lnTo>
                        <a:pt x="62" y="322"/>
                      </a:lnTo>
                      <a:lnTo>
                        <a:pt x="62" y="344"/>
                      </a:lnTo>
                      <a:lnTo>
                        <a:pt x="66" y="344"/>
                      </a:lnTo>
                      <a:lnTo>
                        <a:pt x="66" y="362"/>
                      </a:lnTo>
                      <a:lnTo>
                        <a:pt x="71" y="362"/>
                      </a:lnTo>
                      <a:lnTo>
                        <a:pt x="71" y="380"/>
                      </a:lnTo>
                      <a:lnTo>
                        <a:pt x="76" y="380"/>
                      </a:lnTo>
                      <a:lnTo>
                        <a:pt x="76" y="398"/>
                      </a:lnTo>
                      <a:lnTo>
                        <a:pt x="80" y="398"/>
                      </a:lnTo>
                      <a:lnTo>
                        <a:pt x="80" y="416"/>
                      </a:lnTo>
                      <a:lnTo>
                        <a:pt x="85" y="416"/>
                      </a:lnTo>
                      <a:lnTo>
                        <a:pt x="85" y="434"/>
                      </a:lnTo>
                      <a:lnTo>
                        <a:pt x="89" y="434"/>
                      </a:lnTo>
                      <a:lnTo>
                        <a:pt x="89" y="447"/>
                      </a:lnTo>
                      <a:lnTo>
                        <a:pt x="93" y="447"/>
                      </a:lnTo>
                      <a:lnTo>
                        <a:pt x="93" y="465"/>
                      </a:lnTo>
                      <a:lnTo>
                        <a:pt x="98" y="465"/>
                      </a:lnTo>
                      <a:lnTo>
                        <a:pt x="98" y="478"/>
                      </a:lnTo>
                      <a:lnTo>
                        <a:pt x="103" y="478"/>
                      </a:lnTo>
                      <a:lnTo>
                        <a:pt x="103" y="496"/>
                      </a:lnTo>
                      <a:lnTo>
                        <a:pt x="107" y="496"/>
                      </a:lnTo>
                      <a:lnTo>
                        <a:pt x="107" y="510"/>
                      </a:lnTo>
                      <a:lnTo>
                        <a:pt x="111" y="510"/>
                      </a:lnTo>
                      <a:lnTo>
                        <a:pt x="111" y="519"/>
                      </a:lnTo>
                      <a:lnTo>
                        <a:pt x="116" y="519"/>
                      </a:lnTo>
                      <a:lnTo>
                        <a:pt x="116" y="528"/>
                      </a:lnTo>
                      <a:lnTo>
                        <a:pt x="120" y="528"/>
                      </a:lnTo>
                      <a:lnTo>
                        <a:pt x="120" y="541"/>
                      </a:lnTo>
                      <a:lnTo>
                        <a:pt x="124" y="541"/>
                      </a:lnTo>
                      <a:lnTo>
                        <a:pt x="124" y="546"/>
                      </a:lnTo>
                      <a:lnTo>
                        <a:pt x="129" y="546"/>
                      </a:lnTo>
                      <a:lnTo>
                        <a:pt x="129" y="554"/>
                      </a:lnTo>
                      <a:lnTo>
                        <a:pt x="134" y="554"/>
                      </a:lnTo>
                      <a:lnTo>
                        <a:pt x="134" y="559"/>
                      </a:lnTo>
                      <a:lnTo>
                        <a:pt x="138" y="559"/>
                      </a:lnTo>
                      <a:lnTo>
                        <a:pt x="138" y="564"/>
                      </a:lnTo>
                      <a:lnTo>
                        <a:pt x="142" y="564"/>
                      </a:lnTo>
                      <a:lnTo>
                        <a:pt x="142" y="568"/>
                      </a:lnTo>
                      <a:lnTo>
                        <a:pt x="147" y="568"/>
                      </a:lnTo>
                      <a:lnTo>
                        <a:pt x="152" y="568"/>
                      </a:lnTo>
                      <a:lnTo>
                        <a:pt x="156" y="568"/>
                      </a:lnTo>
                      <a:lnTo>
                        <a:pt x="156" y="564"/>
                      </a:lnTo>
                      <a:lnTo>
                        <a:pt x="160" y="564"/>
                      </a:lnTo>
                      <a:lnTo>
                        <a:pt x="165" y="564"/>
                      </a:lnTo>
                      <a:lnTo>
                        <a:pt x="165" y="554"/>
                      </a:lnTo>
                      <a:lnTo>
                        <a:pt x="170" y="554"/>
                      </a:lnTo>
                      <a:lnTo>
                        <a:pt x="170" y="546"/>
                      </a:lnTo>
                      <a:lnTo>
                        <a:pt x="174" y="546"/>
                      </a:lnTo>
                      <a:lnTo>
                        <a:pt x="174" y="537"/>
                      </a:lnTo>
                      <a:lnTo>
                        <a:pt x="178" y="537"/>
                      </a:lnTo>
                      <a:lnTo>
                        <a:pt x="178" y="528"/>
                      </a:lnTo>
                      <a:lnTo>
                        <a:pt x="183" y="528"/>
                      </a:lnTo>
                      <a:lnTo>
                        <a:pt x="183" y="514"/>
                      </a:lnTo>
                      <a:lnTo>
                        <a:pt x="187" y="514"/>
                      </a:lnTo>
                      <a:lnTo>
                        <a:pt x="187" y="496"/>
                      </a:lnTo>
                      <a:lnTo>
                        <a:pt x="192" y="496"/>
                      </a:lnTo>
                      <a:lnTo>
                        <a:pt x="192" y="483"/>
                      </a:lnTo>
                      <a:lnTo>
                        <a:pt x="196" y="483"/>
                      </a:lnTo>
                      <a:lnTo>
                        <a:pt x="196" y="470"/>
                      </a:lnTo>
                      <a:lnTo>
                        <a:pt x="201" y="470"/>
                      </a:lnTo>
                      <a:lnTo>
                        <a:pt x="201" y="460"/>
                      </a:lnTo>
                      <a:lnTo>
                        <a:pt x="205" y="460"/>
                      </a:lnTo>
                      <a:lnTo>
                        <a:pt x="205" y="456"/>
                      </a:lnTo>
                      <a:lnTo>
                        <a:pt x="210" y="456"/>
                      </a:lnTo>
                      <a:lnTo>
                        <a:pt x="210" y="452"/>
                      </a:lnTo>
                      <a:lnTo>
                        <a:pt x="214" y="452"/>
                      </a:lnTo>
                      <a:lnTo>
                        <a:pt x="214" y="447"/>
                      </a:lnTo>
                      <a:lnTo>
                        <a:pt x="218" y="447"/>
                      </a:lnTo>
                      <a:lnTo>
                        <a:pt x="218" y="443"/>
                      </a:lnTo>
                      <a:lnTo>
                        <a:pt x="223" y="443"/>
                      </a:lnTo>
                      <a:lnTo>
                        <a:pt x="228" y="443"/>
                      </a:lnTo>
                      <a:lnTo>
                        <a:pt x="228" y="438"/>
                      </a:lnTo>
                      <a:lnTo>
                        <a:pt x="232" y="438"/>
                      </a:lnTo>
                      <a:lnTo>
                        <a:pt x="236" y="438"/>
                      </a:lnTo>
                      <a:lnTo>
                        <a:pt x="236" y="434"/>
                      </a:lnTo>
                      <a:lnTo>
                        <a:pt x="241" y="434"/>
                      </a:lnTo>
                      <a:lnTo>
                        <a:pt x="246" y="434"/>
                      </a:lnTo>
                      <a:lnTo>
                        <a:pt x="246" y="429"/>
                      </a:lnTo>
                      <a:lnTo>
                        <a:pt x="249" y="429"/>
                      </a:lnTo>
                      <a:lnTo>
                        <a:pt x="249" y="425"/>
                      </a:lnTo>
                      <a:lnTo>
                        <a:pt x="254" y="425"/>
                      </a:lnTo>
                      <a:lnTo>
                        <a:pt x="254" y="420"/>
                      </a:lnTo>
                      <a:lnTo>
                        <a:pt x="259" y="420"/>
                      </a:lnTo>
                      <a:lnTo>
                        <a:pt x="259" y="416"/>
                      </a:lnTo>
                      <a:lnTo>
                        <a:pt x="263" y="416"/>
                      </a:lnTo>
                      <a:lnTo>
                        <a:pt x="263" y="412"/>
                      </a:lnTo>
                      <a:lnTo>
                        <a:pt x="267" y="412"/>
                      </a:lnTo>
                      <a:lnTo>
                        <a:pt x="272" y="412"/>
                      </a:lnTo>
                      <a:lnTo>
                        <a:pt x="272" y="407"/>
                      </a:lnTo>
                      <a:lnTo>
                        <a:pt x="277" y="407"/>
                      </a:lnTo>
                      <a:lnTo>
                        <a:pt x="281" y="407"/>
                      </a:lnTo>
                      <a:lnTo>
                        <a:pt x="281" y="412"/>
                      </a:lnTo>
                      <a:lnTo>
                        <a:pt x="285" y="412"/>
                      </a:lnTo>
                      <a:lnTo>
                        <a:pt x="285" y="416"/>
                      </a:lnTo>
                      <a:lnTo>
                        <a:pt x="290" y="416"/>
                      </a:lnTo>
                      <a:lnTo>
                        <a:pt x="290" y="420"/>
                      </a:lnTo>
                      <a:lnTo>
                        <a:pt x="295" y="420"/>
                      </a:lnTo>
                      <a:lnTo>
                        <a:pt x="295" y="425"/>
                      </a:lnTo>
                      <a:lnTo>
                        <a:pt x="299" y="425"/>
                      </a:lnTo>
                      <a:lnTo>
                        <a:pt x="299" y="429"/>
                      </a:lnTo>
                      <a:lnTo>
                        <a:pt x="303" y="429"/>
                      </a:lnTo>
                      <a:lnTo>
                        <a:pt x="303" y="434"/>
                      </a:lnTo>
                      <a:lnTo>
                        <a:pt x="308" y="434"/>
                      </a:lnTo>
                      <a:lnTo>
                        <a:pt x="308" y="438"/>
                      </a:lnTo>
                      <a:lnTo>
                        <a:pt x="312" y="438"/>
                      </a:lnTo>
                      <a:lnTo>
                        <a:pt x="312" y="447"/>
                      </a:lnTo>
                      <a:lnTo>
                        <a:pt x="317" y="447"/>
                      </a:lnTo>
                      <a:lnTo>
                        <a:pt x="317" y="452"/>
                      </a:lnTo>
                      <a:lnTo>
                        <a:pt x="321" y="452"/>
                      </a:lnTo>
                      <a:lnTo>
                        <a:pt x="321" y="456"/>
                      </a:lnTo>
                      <a:lnTo>
                        <a:pt x="325" y="456"/>
                      </a:lnTo>
                      <a:lnTo>
                        <a:pt x="325" y="460"/>
                      </a:lnTo>
                      <a:lnTo>
                        <a:pt x="330" y="460"/>
                      </a:lnTo>
                      <a:lnTo>
                        <a:pt x="330" y="465"/>
                      </a:lnTo>
                      <a:lnTo>
                        <a:pt x="335" y="465"/>
                      </a:lnTo>
                      <a:lnTo>
                        <a:pt x="335" y="470"/>
                      </a:lnTo>
                      <a:lnTo>
                        <a:pt x="339" y="470"/>
                      </a:lnTo>
                      <a:lnTo>
                        <a:pt x="339" y="478"/>
                      </a:lnTo>
                      <a:lnTo>
                        <a:pt x="343" y="478"/>
                      </a:lnTo>
                      <a:lnTo>
                        <a:pt x="343" y="483"/>
                      </a:lnTo>
                      <a:lnTo>
                        <a:pt x="348" y="483"/>
                      </a:lnTo>
                      <a:lnTo>
                        <a:pt x="348" y="488"/>
                      </a:lnTo>
                      <a:lnTo>
                        <a:pt x="353" y="488"/>
                      </a:lnTo>
                      <a:lnTo>
                        <a:pt x="353" y="501"/>
                      </a:lnTo>
                      <a:lnTo>
                        <a:pt x="356" y="501"/>
                      </a:lnTo>
                      <a:lnTo>
                        <a:pt x="356" y="510"/>
                      </a:lnTo>
                      <a:lnTo>
                        <a:pt x="361" y="510"/>
                      </a:lnTo>
                      <a:lnTo>
                        <a:pt x="361" y="519"/>
                      </a:lnTo>
                      <a:lnTo>
                        <a:pt x="366" y="519"/>
                      </a:lnTo>
                      <a:lnTo>
                        <a:pt x="366" y="528"/>
                      </a:lnTo>
                      <a:lnTo>
                        <a:pt x="371" y="528"/>
                      </a:lnTo>
                      <a:lnTo>
                        <a:pt x="371" y="537"/>
                      </a:lnTo>
                      <a:lnTo>
                        <a:pt x="374" y="537"/>
                      </a:lnTo>
                      <a:lnTo>
                        <a:pt x="374" y="541"/>
                      </a:lnTo>
                      <a:lnTo>
                        <a:pt x="379" y="541"/>
                      </a:lnTo>
                      <a:lnTo>
                        <a:pt x="379" y="550"/>
                      </a:lnTo>
                      <a:lnTo>
                        <a:pt x="384" y="550"/>
                      </a:lnTo>
                      <a:lnTo>
                        <a:pt x="384" y="554"/>
                      </a:lnTo>
                      <a:lnTo>
                        <a:pt x="388" y="554"/>
                      </a:lnTo>
                      <a:lnTo>
                        <a:pt x="388" y="559"/>
                      </a:lnTo>
                      <a:lnTo>
                        <a:pt x="392" y="559"/>
                      </a:lnTo>
                      <a:lnTo>
                        <a:pt x="392" y="564"/>
                      </a:lnTo>
                      <a:lnTo>
                        <a:pt x="397" y="564"/>
                      </a:lnTo>
                      <a:lnTo>
                        <a:pt x="397" y="568"/>
                      </a:lnTo>
                      <a:lnTo>
                        <a:pt x="402" y="568"/>
                      </a:lnTo>
                      <a:lnTo>
                        <a:pt x="402" y="572"/>
                      </a:lnTo>
                      <a:lnTo>
                        <a:pt x="406" y="572"/>
                      </a:lnTo>
                      <a:lnTo>
                        <a:pt x="424" y="572"/>
                      </a:lnTo>
                      <a:lnTo>
                        <a:pt x="428" y="572"/>
                      </a:lnTo>
                      <a:lnTo>
                        <a:pt x="428" y="568"/>
                      </a:lnTo>
                      <a:lnTo>
                        <a:pt x="433" y="568"/>
                      </a:lnTo>
                      <a:lnTo>
                        <a:pt x="433" y="564"/>
                      </a:lnTo>
                      <a:lnTo>
                        <a:pt x="437" y="564"/>
                      </a:lnTo>
                      <a:lnTo>
                        <a:pt x="437" y="559"/>
                      </a:lnTo>
                      <a:lnTo>
                        <a:pt x="442" y="559"/>
                      </a:lnTo>
                      <a:lnTo>
                        <a:pt x="446" y="559"/>
                      </a:lnTo>
                      <a:lnTo>
                        <a:pt x="446" y="554"/>
                      </a:lnTo>
                      <a:lnTo>
                        <a:pt x="450" y="554"/>
                      </a:lnTo>
                      <a:lnTo>
                        <a:pt x="450" y="546"/>
                      </a:lnTo>
                      <a:lnTo>
                        <a:pt x="455" y="546"/>
                      </a:lnTo>
                      <a:lnTo>
                        <a:pt x="455" y="541"/>
                      </a:lnTo>
                      <a:lnTo>
                        <a:pt x="460" y="541"/>
                      </a:lnTo>
                      <a:lnTo>
                        <a:pt x="460" y="537"/>
                      </a:lnTo>
                      <a:lnTo>
                        <a:pt x="464" y="537"/>
                      </a:lnTo>
                      <a:lnTo>
                        <a:pt x="468" y="537"/>
                      </a:lnTo>
                      <a:lnTo>
                        <a:pt x="468" y="532"/>
                      </a:lnTo>
                      <a:lnTo>
                        <a:pt x="473" y="532"/>
                      </a:lnTo>
                      <a:lnTo>
                        <a:pt x="478" y="532"/>
                      </a:lnTo>
                      <a:lnTo>
                        <a:pt x="478" y="528"/>
                      </a:lnTo>
                      <a:lnTo>
                        <a:pt x="481" y="528"/>
                      </a:lnTo>
                      <a:lnTo>
                        <a:pt x="481" y="523"/>
                      </a:lnTo>
                      <a:lnTo>
                        <a:pt x="486" y="523"/>
                      </a:lnTo>
                      <a:lnTo>
                        <a:pt x="486" y="519"/>
                      </a:lnTo>
                      <a:lnTo>
                        <a:pt x="491" y="519"/>
                      </a:lnTo>
                      <a:lnTo>
                        <a:pt x="491" y="514"/>
                      </a:lnTo>
                      <a:lnTo>
                        <a:pt x="496" y="514"/>
                      </a:lnTo>
                      <a:lnTo>
                        <a:pt x="496" y="510"/>
                      </a:lnTo>
                      <a:lnTo>
                        <a:pt x="499" y="510"/>
                      </a:lnTo>
                      <a:lnTo>
                        <a:pt x="499" y="501"/>
                      </a:lnTo>
                      <a:lnTo>
                        <a:pt x="504" y="501"/>
                      </a:lnTo>
                      <a:lnTo>
                        <a:pt x="504" y="496"/>
                      </a:lnTo>
                      <a:lnTo>
                        <a:pt x="509" y="496"/>
                      </a:lnTo>
                      <a:lnTo>
                        <a:pt x="509" y="492"/>
                      </a:lnTo>
                      <a:lnTo>
                        <a:pt x="513" y="492"/>
                      </a:lnTo>
                      <a:lnTo>
                        <a:pt x="513" y="488"/>
                      </a:lnTo>
                      <a:lnTo>
                        <a:pt x="517" y="488"/>
                      </a:lnTo>
                      <a:lnTo>
                        <a:pt x="517" y="483"/>
                      </a:lnTo>
                      <a:lnTo>
                        <a:pt x="522" y="483"/>
                      </a:lnTo>
                      <a:lnTo>
                        <a:pt x="522" y="478"/>
                      </a:lnTo>
                      <a:lnTo>
                        <a:pt x="527" y="478"/>
                      </a:lnTo>
                      <a:lnTo>
                        <a:pt x="527" y="474"/>
                      </a:lnTo>
                      <a:lnTo>
                        <a:pt x="531" y="474"/>
                      </a:lnTo>
                      <a:lnTo>
                        <a:pt x="531" y="470"/>
                      </a:lnTo>
                      <a:lnTo>
                        <a:pt x="535" y="470"/>
                      </a:lnTo>
                      <a:lnTo>
                        <a:pt x="535" y="465"/>
                      </a:lnTo>
                      <a:lnTo>
                        <a:pt x="540" y="465"/>
                      </a:lnTo>
                      <a:lnTo>
                        <a:pt x="540" y="460"/>
                      </a:lnTo>
                      <a:lnTo>
                        <a:pt x="544" y="460"/>
                      </a:lnTo>
                      <a:lnTo>
                        <a:pt x="549" y="460"/>
                      </a:lnTo>
                      <a:lnTo>
                        <a:pt x="549" y="456"/>
                      </a:lnTo>
                      <a:lnTo>
                        <a:pt x="553" y="456"/>
                      </a:lnTo>
                      <a:lnTo>
                        <a:pt x="553" y="452"/>
                      </a:lnTo>
                      <a:lnTo>
                        <a:pt x="558" y="452"/>
                      </a:lnTo>
                      <a:lnTo>
                        <a:pt x="562" y="452"/>
                      </a:lnTo>
                      <a:lnTo>
                        <a:pt x="562" y="447"/>
                      </a:lnTo>
                      <a:lnTo>
                        <a:pt x="567" y="447"/>
                      </a:lnTo>
                      <a:lnTo>
                        <a:pt x="571" y="447"/>
                      </a:lnTo>
                      <a:lnTo>
                        <a:pt x="571" y="443"/>
                      </a:lnTo>
                      <a:lnTo>
                        <a:pt x="575" y="443"/>
                      </a:lnTo>
                      <a:lnTo>
                        <a:pt x="598" y="443"/>
                      </a:lnTo>
                      <a:lnTo>
                        <a:pt x="603" y="443"/>
                      </a:lnTo>
                      <a:lnTo>
                        <a:pt x="603" y="447"/>
                      </a:lnTo>
                      <a:lnTo>
                        <a:pt x="607" y="447"/>
                      </a:lnTo>
                      <a:lnTo>
                        <a:pt x="611" y="447"/>
                      </a:lnTo>
                      <a:lnTo>
                        <a:pt x="611" y="452"/>
                      </a:lnTo>
                      <a:lnTo>
                        <a:pt x="616" y="452"/>
                      </a:lnTo>
                      <a:lnTo>
                        <a:pt x="616" y="456"/>
                      </a:lnTo>
                      <a:lnTo>
                        <a:pt x="620" y="456"/>
                      </a:lnTo>
                      <a:lnTo>
                        <a:pt x="620" y="460"/>
                      </a:lnTo>
                      <a:lnTo>
                        <a:pt x="624" y="460"/>
                      </a:lnTo>
                      <a:lnTo>
                        <a:pt x="624" y="465"/>
                      </a:lnTo>
                      <a:lnTo>
                        <a:pt x="629" y="465"/>
                      </a:lnTo>
                      <a:lnTo>
                        <a:pt x="629" y="470"/>
                      </a:lnTo>
                      <a:lnTo>
                        <a:pt x="634" y="470"/>
                      </a:lnTo>
                      <a:lnTo>
                        <a:pt x="634" y="474"/>
                      </a:lnTo>
                      <a:lnTo>
                        <a:pt x="638" y="474"/>
                      </a:lnTo>
                      <a:lnTo>
                        <a:pt x="638" y="478"/>
                      </a:lnTo>
                      <a:lnTo>
                        <a:pt x="642" y="478"/>
                      </a:lnTo>
                      <a:lnTo>
                        <a:pt x="642" y="488"/>
                      </a:lnTo>
                      <a:lnTo>
                        <a:pt x="647" y="488"/>
                      </a:lnTo>
                      <a:lnTo>
                        <a:pt x="647" y="492"/>
                      </a:lnTo>
                      <a:lnTo>
                        <a:pt x="651" y="492"/>
                      </a:lnTo>
                      <a:lnTo>
                        <a:pt x="651" y="496"/>
                      </a:lnTo>
                      <a:lnTo>
                        <a:pt x="656" y="496"/>
                      </a:lnTo>
                      <a:lnTo>
                        <a:pt x="656" y="506"/>
                      </a:lnTo>
                      <a:lnTo>
                        <a:pt x="660" y="506"/>
                      </a:lnTo>
                      <a:lnTo>
                        <a:pt x="660" y="510"/>
                      </a:lnTo>
                      <a:lnTo>
                        <a:pt x="665" y="510"/>
                      </a:lnTo>
                      <a:lnTo>
                        <a:pt x="665" y="514"/>
                      </a:lnTo>
                      <a:lnTo>
                        <a:pt x="669" y="514"/>
                      </a:lnTo>
                      <a:lnTo>
                        <a:pt x="669" y="519"/>
                      </a:lnTo>
                      <a:lnTo>
                        <a:pt x="674" y="519"/>
                      </a:lnTo>
                      <a:lnTo>
                        <a:pt x="674" y="523"/>
                      </a:lnTo>
                      <a:lnTo>
                        <a:pt x="678" y="523"/>
                      </a:lnTo>
                      <a:lnTo>
                        <a:pt x="678" y="528"/>
                      </a:lnTo>
                      <a:lnTo>
                        <a:pt x="682" y="528"/>
                      </a:lnTo>
                      <a:lnTo>
                        <a:pt x="682" y="532"/>
                      </a:lnTo>
                      <a:lnTo>
                        <a:pt x="687" y="532"/>
                      </a:lnTo>
                      <a:lnTo>
                        <a:pt x="687" y="541"/>
                      </a:lnTo>
                      <a:lnTo>
                        <a:pt x="692" y="541"/>
                      </a:lnTo>
                      <a:lnTo>
                        <a:pt x="692" y="546"/>
                      </a:lnTo>
                      <a:lnTo>
                        <a:pt x="696" y="546"/>
                      </a:lnTo>
                      <a:lnTo>
                        <a:pt x="696" y="554"/>
                      </a:lnTo>
                      <a:lnTo>
                        <a:pt x="700" y="554"/>
                      </a:lnTo>
                      <a:lnTo>
                        <a:pt x="700" y="564"/>
                      </a:lnTo>
                      <a:lnTo>
                        <a:pt x="705" y="564"/>
                      </a:lnTo>
                      <a:lnTo>
                        <a:pt x="705" y="568"/>
                      </a:lnTo>
                      <a:lnTo>
                        <a:pt x="710" y="568"/>
                      </a:lnTo>
                      <a:lnTo>
                        <a:pt x="710" y="577"/>
                      </a:lnTo>
                      <a:lnTo>
                        <a:pt x="714" y="577"/>
                      </a:lnTo>
                      <a:lnTo>
                        <a:pt x="714" y="582"/>
                      </a:lnTo>
                      <a:lnTo>
                        <a:pt x="718" y="582"/>
                      </a:lnTo>
                      <a:lnTo>
                        <a:pt x="718" y="590"/>
                      </a:lnTo>
                      <a:lnTo>
                        <a:pt x="723" y="590"/>
                      </a:lnTo>
                      <a:lnTo>
                        <a:pt x="723" y="595"/>
                      </a:lnTo>
                      <a:lnTo>
                        <a:pt x="728" y="595"/>
                      </a:lnTo>
                      <a:lnTo>
                        <a:pt x="728" y="600"/>
                      </a:lnTo>
                      <a:lnTo>
                        <a:pt x="732" y="600"/>
                      </a:lnTo>
                      <a:lnTo>
                        <a:pt x="732" y="604"/>
                      </a:lnTo>
                      <a:lnTo>
                        <a:pt x="736" y="604"/>
                      </a:lnTo>
                      <a:lnTo>
                        <a:pt x="736" y="608"/>
                      </a:lnTo>
                      <a:lnTo>
                        <a:pt x="741" y="608"/>
                      </a:lnTo>
                      <a:lnTo>
                        <a:pt x="750" y="608"/>
                      </a:lnTo>
                      <a:lnTo>
                        <a:pt x="754" y="608"/>
                      </a:lnTo>
                      <a:lnTo>
                        <a:pt x="754" y="613"/>
                      </a:lnTo>
                      <a:lnTo>
                        <a:pt x="759" y="613"/>
                      </a:lnTo>
                      <a:lnTo>
                        <a:pt x="807" y="613"/>
                      </a:lnTo>
                      <a:lnTo>
                        <a:pt x="812" y="613"/>
                      </a:lnTo>
                      <a:lnTo>
                        <a:pt x="812" y="608"/>
                      </a:lnTo>
                      <a:lnTo>
                        <a:pt x="817" y="608"/>
                      </a:lnTo>
                      <a:lnTo>
                        <a:pt x="821" y="608"/>
                      </a:lnTo>
                      <a:lnTo>
                        <a:pt x="825" y="608"/>
                      </a:lnTo>
                      <a:lnTo>
                        <a:pt x="825" y="604"/>
                      </a:lnTo>
                      <a:lnTo>
                        <a:pt x="830" y="604"/>
                      </a:lnTo>
                      <a:lnTo>
                        <a:pt x="848" y="604"/>
                      </a:lnTo>
                      <a:lnTo>
                        <a:pt x="853" y="604"/>
                      </a:lnTo>
                      <a:lnTo>
                        <a:pt x="853" y="600"/>
                      </a:lnTo>
                      <a:lnTo>
                        <a:pt x="857" y="600"/>
                      </a:lnTo>
                      <a:lnTo>
                        <a:pt x="861" y="600"/>
                      </a:lnTo>
                      <a:lnTo>
                        <a:pt x="861" y="595"/>
                      </a:lnTo>
                      <a:lnTo>
                        <a:pt x="866" y="595"/>
                      </a:lnTo>
                      <a:lnTo>
                        <a:pt x="870" y="595"/>
                      </a:lnTo>
                      <a:lnTo>
                        <a:pt x="870" y="590"/>
                      </a:lnTo>
                      <a:lnTo>
                        <a:pt x="875" y="590"/>
                      </a:lnTo>
                      <a:lnTo>
                        <a:pt x="879" y="590"/>
                      </a:lnTo>
                      <a:lnTo>
                        <a:pt x="879" y="586"/>
                      </a:lnTo>
                      <a:lnTo>
                        <a:pt x="883" y="586"/>
                      </a:lnTo>
                      <a:lnTo>
                        <a:pt x="888" y="586"/>
                      </a:lnTo>
                      <a:lnTo>
                        <a:pt x="888" y="582"/>
                      </a:lnTo>
                      <a:lnTo>
                        <a:pt x="893" y="582"/>
                      </a:lnTo>
                      <a:lnTo>
                        <a:pt x="893" y="577"/>
                      </a:lnTo>
                      <a:lnTo>
                        <a:pt x="897" y="577"/>
                      </a:lnTo>
                      <a:lnTo>
                        <a:pt x="897" y="572"/>
                      </a:lnTo>
                      <a:lnTo>
                        <a:pt x="901" y="572"/>
                      </a:lnTo>
                      <a:lnTo>
                        <a:pt x="906" y="572"/>
                      </a:lnTo>
                      <a:lnTo>
                        <a:pt x="906" y="568"/>
                      </a:lnTo>
                      <a:lnTo>
                        <a:pt x="910" y="568"/>
                      </a:lnTo>
                      <a:lnTo>
                        <a:pt x="910" y="564"/>
                      </a:lnTo>
                      <a:lnTo>
                        <a:pt x="914" y="564"/>
                      </a:lnTo>
                      <a:lnTo>
                        <a:pt x="914" y="559"/>
                      </a:lnTo>
                      <a:lnTo>
                        <a:pt x="919" y="559"/>
                      </a:lnTo>
                      <a:lnTo>
                        <a:pt x="919" y="554"/>
                      </a:lnTo>
                      <a:lnTo>
                        <a:pt x="924" y="554"/>
                      </a:lnTo>
                      <a:lnTo>
                        <a:pt x="924" y="550"/>
                      </a:lnTo>
                      <a:lnTo>
                        <a:pt x="928" y="550"/>
                      </a:lnTo>
                      <a:lnTo>
                        <a:pt x="928" y="546"/>
                      </a:lnTo>
                      <a:lnTo>
                        <a:pt x="932" y="546"/>
                      </a:lnTo>
                      <a:lnTo>
                        <a:pt x="932" y="541"/>
                      </a:lnTo>
                      <a:lnTo>
                        <a:pt x="937" y="541"/>
                      </a:lnTo>
                      <a:lnTo>
                        <a:pt x="937" y="537"/>
                      </a:lnTo>
                      <a:lnTo>
                        <a:pt x="942" y="537"/>
                      </a:lnTo>
                      <a:lnTo>
                        <a:pt x="942" y="532"/>
                      </a:lnTo>
                      <a:lnTo>
                        <a:pt x="946" y="532"/>
                      </a:lnTo>
                      <a:lnTo>
                        <a:pt x="946" y="528"/>
                      </a:lnTo>
                      <a:lnTo>
                        <a:pt x="950" y="528"/>
                      </a:lnTo>
                      <a:lnTo>
                        <a:pt x="950" y="523"/>
                      </a:lnTo>
                      <a:lnTo>
                        <a:pt x="955" y="523"/>
                      </a:lnTo>
                      <a:lnTo>
                        <a:pt x="960" y="523"/>
                      </a:lnTo>
                      <a:lnTo>
                        <a:pt x="960" y="519"/>
                      </a:lnTo>
                      <a:lnTo>
                        <a:pt x="964" y="519"/>
                      </a:lnTo>
                      <a:lnTo>
                        <a:pt x="968" y="519"/>
                      </a:lnTo>
                      <a:lnTo>
                        <a:pt x="968" y="514"/>
                      </a:lnTo>
                      <a:lnTo>
                        <a:pt x="973" y="514"/>
                      </a:lnTo>
                      <a:lnTo>
                        <a:pt x="973" y="510"/>
                      </a:lnTo>
                      <a:lnTo>
                        <a:pt x="977" y="510"/>
                      </a:lnTo>
                      <a:lnTo>
                        <a:pt x="982" y="510"/>
                      </a:lnTo>
                      <a:lnTo>
                        <a:pt x="982" y="506"/>
                      </a:lnTo>
                      <a:lnTo>
                        <a:pt x="986" y="506"/>
                      </a:lnTo>
                      <a:lnTo>
                        <a:pt x="1000" y="506"/>
                      </a:lnTo>
                      <a:lnTo>
                        <a:pt x="1004" y="506"/>
                      </a:lnTo>
                      <a:lnTo>
                        <a:pt x="1004" y="501"/>
                      </a:lnTo>
                      <a:lnTo>
                        <a:pt x="1008" y="501"/>
                      </a:lnTo>
                      <a:lnTo>
                        <a:pt x="1013" y="501"/>
                      </a:lnTo>
                      <a:lnTo>
                        <a:pt x="1018" y="501"/>
                      </a:lnTo>
                      <a:lnTo>
                        <a:pt x="1018" y="496"/>
                      </a:lnTo>
                      <a:lnTo>
                        <a:pt x="1022" y="496"/>
                      </a:lnTo>
                      <a:lnTo>
                        <a:pt x="1026" y="496"/>
                      </a:lnTo>
                      <a:lnTo>
                        <a:pt x="1031" y="496"/>
                      </a:lnTo>
                      <a:lnTo>
                        <a:pt x="1031" y="492"/>
                      </a:lnTo>
                      <a:lnTo>
                        <a:pt x="1036" y="492"/>
                      </a:lnTo>
                      <a:lnTo>
                        <a:pt x="1039" y="492"/>
                      </a:lnTo>
                      <a:lnTo>
                        <a:pt x="1039" y="488"/>
                      </a:lnTo>
                      <a:lnTo>
                        <a:pt x="1044" y="488"/>
                      </a:lnTo>
                      <a:lnTo>
                        <a:pt x="1049" y="488"/>
                      </a:lnTo>
                      <a:lnTo>
                        <a:pt x="1049" y="483"/>
                      </a:lnTo>
                      <a:lnTo>
                        <a:pt x="1053" y="483"/>
                      </a:lnTo>
                      <a:lnTo>
                        <a:pt x="1053" y="478"/>
                      </a:lnTo>
                      <a:lnTo>
                        <a:pt x="1057" y="478"/>
                      </a:lnTo>
                      <a:lnTo>
                        <a:pt x="1062" y="478"/>
                      </a:lnTo>
                      <a:lnTo>
                        <a:pt x="1062" y="474"/>
                      </a:lnTo>
                      <a:lnTo>
                        <a:pt x="1067" y="474"/>
                      </a:lnTo>
                      <a:lnTo>
                        <a:pt x="1071" y="474"/>
                      </a:lnTo>
                      <a:lnTo>
                        <a:pt x="1075" y="474"/>
                      </a:lnTo>
                      <a:lnTo>
                        <a:pt x="1075" y="470"/>
                      </a:lnTo>
                      <a:lnTo>
                        <a:pt x="1080" y="470"/>
                      </a:lnTo>
                      <a:lnTo>
                        <a:pt x="1080" y="465"/>
                      </a:lnTo>
                      <a:lnTo>
                        <a:pt x="1085" y="465"/>
                      </a:lnTo>
                      <a:lnTo>
                        <a:pt x="1085" y="460"/>
                      </a:lnTo>
                      <a:lnTo>
                        <a:pt x="1089" y="460"/>
                      </a:lnTo>
                      <a:lnTo>
                        <a:pt x="1093" y="460"/>
                      </a:lnTo>
                      <a:lnTo>
                        <a:pt x="1093" y="456"/>
                      </a:lnTo>
                      <a:lnTo>
                        <a:pt x="1098" y="456"/>
                      </a:lnTo>
                      <a:lnTo>
                        <a:pt x="1098" y="452"/>
                      </a:lnTo>
                      <a:lnTo>
                        <a:pt x="1102" y="452"/>
                      </a:lnTo>
                      <a:lnTo>
                        <a:pt x="1107" y="452"/>
                      </a:lnTo>
                      <a:lnTo>
                        <a:pt x="1107" y="447"/>
                      </a:lnTo>
                      <a:lnTo>
                        <a:pt x="1111" y="447"/>
                      </a:lnTo>
                      <a:lnTo>
                        <a:pt x="1116" y="447"/>
                      </a:lnTo>
                      <a:lnTo>
                        <a:pt x="1116" y="438"/>
                      </a:lnTo>
                      <a:lnTo>
                        <a:pt x="1120" y="438"/>
                      </a:lnTo>
                      <a:lnTo>
                        <a:pt x="1120" y="434"/>
                      </a:lnTo>
                      <a:lnTo>
                        <a:pt x="1125" y="434"/>
                      </a:lnTo>
                      <a:lnTo>
                        <a:pt x="1125" y="429"/>
                      </a:lnTo>
                      <a:lnTo>
                        <a:pt x="1129" y="429"/>
                      </a:lnTo>
                      <a:lnTo>
                        <a:pt x="1129" y="420"/>
                      </a:lnTo>
                      <a:lnTo>
                        <a:pt x="1133" y="420"/>
                      </a:lnTo>
                      <a:lnTo>
                        <a:pt x="1133" y="416"/>
                      </a:lnTo>
                      <a:lnTo>
                        <a:pt x="1138" y="416"/>
                      </a:lnTo>
                      <a:lnTo>
                        <a:pt x="1138" y="407"/>
                      </a:lnTo>
                      <a:lnTo>
                        <a:pt x="1143" y="407"/>
                      </a:lnTo>
                      <a:lnTo>
                        <a:pt x="1143" y="402"/>
                      </a:lnTo>
                      <a:lnTo>
                        <a:pt x="1147" y="402"/>
                      </a:lnTo>
                      <a:lnTo>
                        <a:pt x="1147" y="394"/>
                      </a:lnTo>
                      <a:lnTo>
                        <a:pt x="1151" y="394"/>
                      </a:lnTo>
                      <a:lnTo>
                        <a:pt x="1151" y="384"/>
                      </a:lnTo>
                      <a:lnTo>
                        <a:pt x="1156" y="384"/>
                      </a:lnTo>
                      <a:lnTo>
                        <a:pt x="1156" y="376"/>
                      </a:lnTo>
                      <a:lnTo>
                        <a:pt x="1161" y="376"/>
                      </a:lnTo>
                      <a:lnTo>
                        <a:pt x="1161" y="367"/>
                      </a:lnTo>
                      <a:lnTo>
                        <a:pt x="1165" y="367"/>
                      </a:lnTo>
                      <a:lnTo>
                        <a:pt x="1165" y="358"/>
                      </a:lnTo>
                      <a:lnTo>
                        <a:pt x="1169" y="358"/>
                      </a:lnTo>
                      <a:lnTo>
                        <a:pt x="1169" y="344"/>
                      </a:lnTo>
                      <a:lnTo>
                        <a:pt x="1174" y="344"/>
                      </a:lnTo>
                      <a:lnTo>
                        <a:pt x="1174" y="336"/>
                      </a:lnTo>
                      <a:lnTo>
                        <a:pt x="1178" y="336"/>
                      </a:lnTo>
                      <a:lnTo>
                        <a:pt x="1178" y="322"/>
                      </a:lnTo>
                      <a:lnTo>
                        <a:pt x="1182" y="322"/>
                      </a:lnTo>
                      <a:lnTo>
                        <a:pt x="1182" y="313"/>
                      </a:lnTo>
                      <a:lnTo>
                        <a:pt x="1187" y="313"/>
                      </a:lnTo>
                      <a:lnTo>
                        <a:pt x="1187" y="300"/>
                      </a:lnTo>
                      <a:lnTo>
                        <a:pt x="1192" y="300"/>
                      </a:lnTo>
                      <a:lnTo>
                        <a:pt x="1192" y="290"/>
                      </a:lnTo>
                      <a:lnTo>
                        <a:pt x="1196" y="290"/>
                      </a:lnTo>
                      <a:lnTo>
                        <a:pt x="1196" y="277"/>
                      </a:lnTo>
                      <a:lnTo>
                        <a:pt x="1200" y="277"/>
                      </a:lnTo>
                      <a:lnTo>
                        <a:pt x="1200" y="264"/>
                      </a:lnTo>
                      <a:lnTo>
                        <a:pt x="1205" y="264"/>
                      </a:lnTo>
                      <a:lnTo>
                        <a:pt x="1205" y="255"/>
                      </a:lnTo>
                      <a:lnTo>
                        <a:pt x="1209" y="255"/>
                      </a:lnTo>
                      <a:lnTo>
                        <a:pt x="1209" y="246"/>
                      </a:lnTo>
                      <a:lnTo>
                        <a:pt x="1214" y="246"/>
                      </a:lnTo>
                      <a:lnTo>
                        <a:pt x="1214" y="242"/>
                      </a:lnTo>
                      <a:lnTo>
                        <a:pt x="1218" y="242"/>
                      </a:lnTo>
                      <a:lnTo>
                        <a:pt x="1218" y="232"/>
                      </a:lnTo>
                      <a:lnTo>
                        <a:pt x="1223" y="232"/>
                      </a:lnTo>
                      <a:lnTo>
                        <a:pt x="1223" y="224"/>
                      </a:lnTo>
                      <a:lnTo>
                        <a:pt x="1227" y="224"/>
                      </a:lnTo>
                      <a:lnTo>
                        <a:pt x="1227" y="210"/>
                      </a:lnTo>
                      <a:lnTo>
                        <a:pt x="1232" y="210"/>
                      </a:lnTo>
                      <a:lnTo>
                        <a:pt x="1232" y="201"/>
                      </a:lnTo>
                      <a:lnTo>
                        <a:pt x="1236" y="201"/>
                      </a:lnTo>
                      <a:lnTo>
                        <a:pt x="1236" y="192"/>
                      </a:lnTo>
                      <a:lnTo>
                        <a:pt x="1240" y="192"/>
                      </a:lnTo>
                      <a:lnTo>
                        <a:pt x="1240" y="183"/>
                      </a:lnTo>
                      <a:lnTo>
                        <a:pt x="1245" y="183"/>
                      </a:lnTo>
                      <a:lnTo>
                        <a:pt x="1245" y="179"/>
                      </a:lnTo>
                      <a:lnTo>
                        <a:pt x="1250" y="179"/>
                      </a:lnTo>
                      <a:lnTo>
                        <a:pt x="1250" y="170"/>
                      </a:lnTo>
                      <a:lnTo>
                        <a:pt x="1254" y="170"/>
                      </a:lnTo>
                      <a:lnTo>
                        <a:pt x="1254" y="165"/>
                      </a:lnTo>
                    </a:path>
                  </a:pathLst>
                </a:custGeom>
                <a:noFill/>
                <a:ln w="22225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1790" name="Freeform 14"/>
                <p:cNvSpPr>
                  <a:spLocks/>
                </p:cNvSpPr>
                <p:nvPr/>
              </p:nvSpPr>
              <p:spPr bwMode="auto">
                <a:xfrm>
                  <a:off x="3617" y="2484"/>
                  <a:ext cx="1129" cy="702"/>
                </a:xfrm>
                <a:custGeom>
                  <a:avLst/>
                  <a:gdLst>
                    <a:gd name="T0" fmla="*/ 14 w 1129"/>
                    <a:gd name="T1" fmla="*/ 358 h 702"/>
                    <a:gd name="T2" fmla="*/ 32 w 1129"/>
                    <a:gd name="T3" fmla="*/ 336 h 702"/>
                    <a:gd name="T4" fmla="*/ 50 w 1129"/>
                    <a:gd name="T5" fmla="*/ 309 h 702"/>
                    <a:gd name="T6" fmla="*/ 72 w 1129"/>
                    <a:gd name="T7" fmla="*/ 309 h 702"/>
                    <a:gd name="T8" fmla="*/ 90 w 1129"/>
                    <a:gd name="T9" fmla="*/ 327 h 702"/>
                    <a:gd name="T10" fmla="*/ 107 w 1129"/>
                    <a:gd name="T11" fmla="*/ 362 h 702"/>
                    <a:gd name="T12" fmla="*/ 125 w 1129"/>
                    <a:gd name="T13" fmla="*/ 398 h 702"/>
                    <a:gd name="T14" fmla="*/ 143 w 1129"/>
                    <a:gd name="T15" fmla="*/ 434 h 702"/>
                    <a:gd name="T16" fmla="*/ 161 w 1129"/>
                    <a:gd name="T17" fmla="*/ 488 h 702"/>
                    <a:gd name="T18" fmla="*/ 179 w 1129"/>
                    <a:gd name="T19" fmla="*/ 537 h 702"/>
                    <a:gd name="T20" fmla="*/ 197 w 1129"/>
                    <a:gd name="T21" fmla="*/ 577 h 702"/>
                    <a:gd name="T22" fmla="*/ 214 w 1129"/>
                    <a:gd name="T23" fmla="*/ 595 h 702"/>
                    <a:gd name="T24" fmla="*/ 232 w 1129"/>
                    <a:gd name="T25" fmla="*/ 618 h 702"/>
                    <a:gd name="T26" fmla="*/ 255 w 1129"/>
                    <a:gd name="T27" fmla="*/ 640 h 702"/>
                    <a:gd name="T28" fmla="*/ 273 w 1129"/>
                    <a:gd name="T29" fmla="*/ 667 h 702"/>
                    <a:gd name="T30" fmla="*/ 291 w 1129"/>
                    <a:gd name="T31" fmla="*/ 689 h 702"/>
                    <a:gd name="T32" fmla="*/ 308 w 1129"/>
                    <a:gd name="T33" fmla="*/ 694 h 702"/>
                    <a:gd name="T34" fmla="*/ 331 w 1129"/>
                    <a:gd name="T35" fmla="*/ 680 h 702"/>
                    <a:gd name="T36" fmla="*/ 349 w 1129"/>
                    <a:gd name="T37" fmla="*/ 658 h 702"/>
                    <a:gd name="T38" fmla="*/ 371 w 1129"/>
                    <a:gd name="T39" fmla="*/ 640 h 702"/>
                    <a:gd name="T40" fmla="*/ 393 w 1129"/>
                    <a:gd name="T41" fmla="*/ 626 h 702"/>
                    <a:gd name="T42" fmla="*/ 411 w 1129"/>
                    <a:gd name="T43" fmla="*/ 608 h 702"/>
                    <a:gd name="T44" fmla="*/ 433 w 1129"/>
                    <a:gd name="T45" fmla="*/ 595 h 702"/>
                    <a:gd name="T46" fmla="*/ 456 w 1129"/>
                    <a:gd name="T47" fmla="*/ 582 h 702"/>
                    <a:gd name="T48" fmla="*/ 474 w 1129"/>
                    <a:gd name="T49" fmla="*/ 586 h 702"/>
                    <a:gd name="T50" fmla="*/ 492 w 1129"/>
                    <a:gd name="T51" fmla="*/ 608 h 702"/>
                    <a:gd name="T52" fmla="*/ 514 w 1129"/>
                    <a:gd name="T53" fmla="*/ 622 h 702"/>
                    <a:gd name="T54" fmla="*/ 540 w 1129"/>
                    <a:gd name="T55" fmla="*/ 613 h 702"/>
                    <a:gd name="T56" fmla="*/ 558 w 1129"/>
                    <a:gd name="T57" fmla="*/ 595 h 702"/>
                    <a:gd name="T58" fmla="*/ 576 w 1129"/>
                    <a:gd name="T59" fmla="*/ 564 h 702"/>
                    <a:gd name="T60" fmla="*/ 594 w 1129"/>
                    <a:gd name="T61" fmla="*/ 537 h 702"/>
                    <a:gd name="T62" fmla="*/ 612 w 1129"/>
                    <a:gd name="T63" fmla="*/ 492 h 702"/>
                    <a:gd name="T64" fmla="*/ 630 w 1129"/>
                    <a:gd name="T65" fmla="*/ 456 h 702"/>
                    <a:gd name="T66" fmla="*/ 648 w 1129"/>
                    <a:gd name="T67" fmla="*/ 420 h 702"/>
                    <a:gd name="T68" fmla="*/ 665 w 1129"/>
                    <a:gd name="T69" fmla="*/ 389 h 702"/>
                    <a:gd name="T70" fmla="*/ 683 w 1129"/>
                    <a:gd name="T71" fmla="*/ 354 h 702"/>
                    <a:gd name="T72" fmla="*/ 701 w 1129"/>
                    <a:gd name="T73" fmla="*/ 322 h 702"/>
                    <a:gd name="T74" fmla="*/ 719 w 1129"/>
                    <a:gd name="T75" fmla="*/ 282 h 702"/>
                    <a:gd name="T76" fmla="*/ 737 w 1129"/>
                    <a:gd name="T77" fmla="*/ 237 h 702"/>
                    <a:gd name="T78" fmla="*/ 755 w 1129"/>
                    <a:gd name="T79" fmla="*/ 192 h 702"/>
                    <a:gd name="T80" fmla="*/ 772 w 1129"/>
                    <a:gd name="T81" fmla="*/ 148 h 702"/>
                    <a:gd name="T82" fmla="*/ 790 w 1129"/>
                    <a:gd name="T83" fmla="*/ 98 h 702"/>
                    <a:gd name="T84" fmla="*/ 808 w 1129"/>
                    <a:gd name="T85" fmla="*/ 63 h 702"/>
                    <a:gd name="T86" fmla="*/ 835 w 1129"/>
                    <a:gd name="T87" fmla="*/ 63 h 702"/>
                    <a:gd name="T88" fmla="*/ 853 w 1129"/>
                    <a:gd name="T89" fmla="*/ 80 h 702"/>
                    <a:gd name="T90" fmla="*/ 875 w 1129"/>
                    <a:gd name="T91" fmla="*/ 63 h 702"/>
                    <a:gd name="T92" fmla="*/ 893 w 1129"/>
                    <a:gd name="T93" fmla="*/ 45 h 702"/>
                    <a:gd name="T94" fmla="*/ 912 w 1129"/>
                    <a:gd name="T95" fmla="*/ 9 h 702"/>
                    <a:gd name="T96" fmla="*/ 929 w 1129"/>
                    <a:gd name="T97" fmla="*/ 14 h 702"/>
                    <a:gd name="T98" fmla="*/ 951 w 1129"/>
                    <a:gd name="T99" fmla="*/ 32 h 702"/>
                    <a:gd name="T100" fmla="*/ 969 w 1129"/>
                    <a:gd name="T101" fmla="*/ 63 h 702"/>
                    <a:gd name="T102" fmla="*/ 987 w 1129"/>
                    <a:gd name="T103" fmla="*/ 80 h 702"/>
                    <a:gd name="T104" fmla="*/ 1005 w 1129"/>
                    <a:gd name="T105" fmla="*/ 108 h 702"/>
                    <a:gd name="T106" fmla="*/ 1023 w 1129"/>
                    <a:gd name="T107" fmla="*/ 125 h 702"/>
                    <a:gd name="T108" fmla="*/ 1040 w 1129"/>
                    <a:gd name="T109" fmla="*/ 179 h 702"/>
                    <a:gd name="T110" fmla="*/ 1058 w 1129"/>
                    <a:gd name="T111" fmla="*/ 206 h 702"/>
                    <a:gd name="T112" fmla="*/ 1076 w 1129"/>
                    <a:gd name="T113" fmla="*/ 250 h 702"/>
                    <a:gd name="T114" fmla="*/ 1094 w 1129"/>
                    <a:gd name="T115" fmla="*/ 296 h 702"/>
                    <a:gd name="T116" fmla="*/ 1112 w 1129"/>
                    <a:gd name="T117" fmla="*/ 354 h 702"/>
                    <a:gd name="T118" fmla="*/ 1129 w 1129"/>
                    <a:gd name="T119" fmla="*/ 398 h 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129" h="702">
                      <a:moveTo>
                        <a:pt x="0" y="389"/>
                      </a:moveTo>
                      <a:lnTo>
                        <a:pt x="0" y="380"/>
                      </a:lnTo>
                      <a:lnTo>
                        <a:pt x="5" y="380"/>
                      </a:lnTo>
                      <a:lnTo>
                        <a:pt x="5" y="376"/>
                      </a:lnTo>
                      <a:lnTo>
                        <a:pt x="10" y="376"/>
                      </a:lnTo>
                      <a:lnTo>
                        <a:pt x="10" y="367"/>
                      </a:lnTo>
                      <a:lnTo>
                        <a:pt x="14" y="367"/>
                      </a:lnTo>
                      <a:lnTo>
                        <a:pt x="14" y="358"/>
                      </a:lnTo>
                      <a:lnTo>
                        <a:pt x="18" y="358"/>
                      </a:lnTo>
                      <a:lnTo>
                        <a:pt x="18" y="349"/>
                      </a:lnTo>
                      <a:lnTo>
                        <a:pt x="23" y="349"/>
                      </a:lnTo>
                      <a:lnTo>
                        <a:pt x="23" y="344"/>
                      </a:lnTo>
                      <a:lnTo>
                        <a:pt x="28" y="344"/>
                      </a:lnTo>
                      <a:lnTo>
                        <a:pt x="28" y="340"/>
                      </a:lnTo>
                      <a:lnTo>
                        <a:pt x="32" y="340"/>
                      </a:lnTo>
                      <a:lnTo>
                        <a:pt x="32" y="336"/>
                      </a:lnTo>
                      <a:lnTo>
                        <a:pt x="36" y="336"/>
                      </a:lnTo>
                      <a:lnTo>
                        <a:pt x="36" y="331"/>
                      </a:lnTo>
                      <a:lnTo>
                        <a:pt x="41" y="331"/>
                      </a:lnTo>
                      <a:lnTo>
                        <a:pt x="41" y="322"/>
                      </a:lnTo>
                      <a:lnTo>
                        <a:pt x="45" y="322"/>
                      </a:lnTo>
                      <a:lnTo>
                        <a:pt x="45" y="313"/>
                      </a:lnTo>
                      <a:lnTo>
                        <a:pt x="50" y="313"/>
                      </a:lnTo>
                      <a:lnTo>
                        <a:pt x="50" y="309"/>
                      </a:lnTo>
                      <a:lnTo>
                        <a:pt x="54" y="309"/>
                      </a:lnTo>
                      <a:lnTo>
                        <a:pt x="54" y="300"/>
                      </a:lnTo>
                      <a:lnTo>
                        <a:pt x="59" y="300"/>
                      </a:lnTo>
                      <a:lnTo>
                        <a:pt x="63" y="300"/>
                      </a:lnTo>
                      <a:lnTo>
                        <a:pt x="63" y="304"/>
                      </a:lnTo>
                      <a:lnTo>
                        <a:pt x="68" y="304"/>
                      </a:lnTo>
                      <a:lnTo>
                        <a:pt x="68" y="309"/>
                      </a:lnTo>
                      <a:lnTo>
                        <a:pt x="72" y="309"/>
                      </a:lnTo>
                      <a:lnTo>
                        <a:pt x="72" y="313"/>
                      </a:lnTo>
                      <a:lnTo>
                        <a:pt x="76" y="313"/>
                      </a:lnTo>
                      <a:lnTo>
                        <a:pt x="76" y="318"/>
                      </a:lnTo>
                      <a:lnTo>
                        <a:pt x="81" y="318"/>
                      </a:lnTo>
                      <a:lnTo>
                        <a:pt x="81" y="322"/>
                      </a:lnTo>
                      <a:lnTo>
                        <a:pt x="86" y="322"/>
                      </a:lnTo>
                      <a:lnTo>
                        <a:pt x="86" y="327"/>
                      </a:lnTo>
                      <a:lnTo>
                        <a:pt x="90" y="327"/>
                      </a:lnTo>
                      <a:lnTo>
                        <a:pt x="90" y="331"/>
                      </a:lnTo>
                      <a:lnTo>
                        <a:pt x="94" y="331"/>
                      </a:lnTo>
                      <a:lnTo>
                        <a:pt x="94" y="336"/>
                      </a:lnTo>
                      <a:lnTo>
                        <a:pt x="99" y="336"/>
                      </a:lnTo>
                      <a:lnTo>
                        <a:pt x="99" y="349"/>
                      </a:lnTo>
                      <a:lnTo>
                        <a:pt x="104" y="349"/>
                      </a:lnTo>
                      <a:lnTo>
                        <a:pt x="104" y="362"/>
                      </a:lnTo>
                      <a:lnTo>
                        <a:pt x="107" y="362"/>
                      </a:lnTo>
                      <a:lnTo>
                        <a:pt x="107" y="372"/>
                      </a:lnTo>
                      <a:lnTo>
                        <a:pt x="112" y="372"/>
                      </a:lnTo>
                      <a:lnTo>
                        <a:pt x="112" y="385"/>
                      </a:lnTo>
                      <a:lnTo>
                        <a:pt x="117" y="385"/>
                      </a:lnTo>
                      <a:lnTo>
                        <a:pt x="117" y="389"/>
                      </a:lnTo>
                      <a:lnTo>
                        <a:pt x="121" y="389"/>
                      </a:lnTo>
                      <a:lnTo>
                        <a:pt x="121" y="398"/>
                      </a:lnTo>
                      <a:lnTo>
                        <a:pt x="125" y="398"/>
                      </a:lnTo>
                      <a:lnTo>
                        <a:pt x="125" y="403"/>
                      </a:lnTo>
                      <a:lnTo>
                        <a:pt x="130" y="403"/>
                      </a:lnTo>
                      <a:lnTo>
                        <a:pt x="130" y="407"/>
                      </a:lnTo>
                      <a:lnTo>
                        <a:pt x="135" y="407"/>
                      </a:lnTo>
                      <a:lnTo>
                        <a:pt x="135" y="420"/>
                      </a:lnTo>
                      <a:lnTo>
                        <a:pt x="139" y="420"/>
                      </a:lnTo>
                      <a:lnTo>
                        <a:pt x="139" y="434"/>
                      </a:lnTo>
                      <a:lnTo>
                        <a:pt x="143" y="434"/>
                      </a:lnTo>
                      <a:lnTo>
                        <a:pt x="143" y="448"/>
                      </a:lnTo>
                      <a:lnTo>
                        <a:pt x="148" y="448"/>
                      </a:lnTo>
                      <a:lnTo>
                        <a:pt x="148" y="461"/>
                      </a:lnTo>
                      <a:lnTo>
                        <a:pt x="153" y="461"/>
                      </a:lnTo>
                      <a:lnTo>
                        <a:pt x="153" y="475"/>
                      </a:lnTo>
                      <a:lnTo>
                        <a:pt x="157" y="475"/>
                      </a:lnTo>
                      <a:lnTo>
                        <a:pt x="157" y="488"/>
                      </a:lnTo>
                      <a:lnTo>
                        <a:pt x="161" y="488"/>
                      </a:lnTo>
                      <a:lnTo>
                        <a:pt x="161" y="497"/>
                      </a:lnTo>
                      <a:lnTo>
                        <a:pt x="166" y="497"/>
                      </a:lnTo>
                      <a:lnTo>
                        <a:pt x="166" y="510"/>
                      </a:lnTo>
                      <a:lnTo>
                        <a:pt x="170" y="510"/>
                      </a:lnTo>
                      <a:lnTo>
                        <a:pt x="170" y="524"/>
                      </a:lnTo>
                      <a:lnTo>
                        <a:pt x="175" y="524"/>
                      </a:lnTo>
                      <a:lnTo>
                        <a:pt x="175" y="537"/>
                      </a:lnTo>
                      <a:lnTo>
                        <a:pt x="179" y="537"/>
                      </a:lnTo>
                      <a:lnTo>
                        <a:pt x="179" y="550"/>
                      </a:lnTo>
                      <a:lnTo>
                        <a:pt x="183" y="550"/>
                      </a:lnTo>
                      <a:lnTo>
                        <a:pt x="183" y="564"/>
                      </a:lnTo>
                      <a:lnTo>
                        <a:pt x="188" y="564"/>
                      </a:lnTo>
                      <a:lnTo>
                        <a:pt x="188" y="573"/>
                      </a:lnTo>
                      <a:lnTo>
                        <a:pt x="193" y="573"/>
                      </a:lnTo>
                      <a:lnTo>
                        <a:pt x="193" y="577"/>
                      </a:lnTo>
                      <a:lnTo>
                        <a:pt x="197" y="577"/>
                      </a:lnTo>
                      <a:lnTo>
                        <a:pt x="197" y="582"/>
                      </a:lnTo>
                      <a:lnTo>
                        <a:pt x="201" y="582"/>
                      </a:lnTo>
                      <a:lnTo>
                        <a:pt x="201" y="586"/>
                      </a:lnTo>
                      <a:lnTo>
                        <a:pt x="206" y="586"/>
                      </a:lnTo>
                      <a:lnTo>
                        <a:pt x="206" y="591"/>
                      </a:lnTo>
                      <a:lnTo>
                        <a:pt x="210" y="591"/>
                      </a:lnTo>
                      <a:lnTo>
                        <a:pt x="210" y="595"/>
                      </a:lnTo>
                      <a:lnTo>
                        <a:pt x="214" y="595"/>
                      </a:lnTo>
                      <a:lnTo>
                        <a:pt x="214" y="600"/>
                      </a:lnTo>
                      <a:lnTo>
                        <a:pt x="219" y="600"/>
                      </a:lnTo>
                      <a:lnTo>
                        <a:pt x="219" y="608"/>
                      </a:lnTo>
                      <a:lnTo>
                        <a:pt x="224" y="608"/>
                      </a:lnTo>
                      <a:lnTo>
                        <a:pt x="224" y="613"/>
                      </a:lnTo>
                      <a:lnTo>
                        <a:pt x="228" y="613"/>
                      </a:lnTo>
                      <a:lnTo>
                        <a:pt x="232" y="613"/>
                      </a:lnTo>
                      <a:lnTo>
                        <a:pt x="232" y="618"/>
                      </a:lnTo>
                      <a:lnTo>
                        <a:pt x="237" y="618"/>
                      </a:lnTo>
                      <a:lnTo>
                        <a:pt x="237" y="622"/>
                      </a:lnTo>
                      <a:lnTo>
                        <a:pt x="242" y="622"/>
                      </a:lnTo>
                      <a:lnTo>
                        <a:pt x="246" y="622"/>
                      </a:lnTo>
                      <a:lnTo>
                        <a:pt x="246" y="631"/>
                      </a:lnTo>
                      <a:lnTo>
                        <a:pt x="250" y="631"/>
                      </a:lnTo>
                      <a:lnTo>
                        <a:pt x="250" y="640"/>
                      </a:lnTo>
                      <a:lnTo>
                        <a:pt x="255" y="640"/>
                      </a:lnTo>
                      <a:lnTo>
                        <a:pt x="255" y="649"/>
                      </a:lnTo>
                      <a:lnTo>
                        <a:pt x="260" y="649"/>
                      </a:lnTo>
                      <a:lnTo>
                        <a:pt x="260" y="658"/>
                      </a:lnTo>
                      <a:lnTo>
                        <a:pt x="264" y="658"/>
                      </a:lnTo>
                      <a:lnTo>
                        <a:pt x="264" y="663"/>
                      </a:lnTo>
                      <a:lnTo>
                        <a:pt x="268" y="663"/>
                      </a:lnTo>
                      <a:lnTo>
                        <a:pt x="268" y="667"/>
                      </a:lnTo>
                      <a:lnTo>
                        <a:pt x="273" y="667"/>
                      </a:lnTo>
                      <a:lnTo>
                        <a:pt x="273" y="676"/>
                      </a:lnTo>
                      <a:lnTo>
                        <a:pt x="277" y="676"/>
                      </a:lnTo>
                      <a:lnTo>
                        <a:pt x="277" y="680"/>
                      </a:lnTo>
                      <a:lnTo>
                        <a:pt x="282" y="680"/>
                      </a:lnTo>
                      <a:lnTo>
                        <a:pt x="282" y="684"/>
                      </a:lnTo>
                      <a:lnTo>
                        <a:pt x="286" y="684"/>
                      </a:lnTo>
                      <a:lnTo>
                        <a:pt x="286" y="689"/>
                      </a:lnTo>
                      <a:lnTo>
                        <a:pt x="291" y="689"/>
                      </a:lnTo>
                      <a:lnTo>
                        <a:pt x="291" y="698"/>
                      </a:lnTo>
                      <a:lnTo>
                        <a:pt x="295" y="698"/>
                      </a:lnTo>
                      <a:lnTo>
                        <a:pt x="295" y="702"/>
                      </a:lnTo>
                      <a:lnTo>
                        <a:pt x="300" y="702"/>
                      </a:lnTo>
                      <a:lnTo>
                        <a:pt x="304" y="702"/>
                      </a:lnTo>
                      <a:lnTo>
                        <a:pt x="304" y="698"/>
                      </a:lnTo>
                      <a:lnTo>
                        <a:pt x="308" y="698"/>
                      </a:lnTo>
                      <a:lnTo>
                        <a:pt x="308" y="694"/>
                      </a:lnTo>
                      <a:lnTo>
                        <a:pt x="313" y="694"/>
                      </a:lnTo>
                      <a:lnTo>
                        <a:pt x="313" y="689"/>
                      </a:lnTo>
                      <a:lnTo>
                        <a:pt x="318" y="689"/>
                      </a:lnTo>
                      <a:lnTo>
                        <a:pt x="318" y="684"/>
                      </a:lnTo>
                      <a:lnTo>
                        <a:pt x="322" y="684"/>
                      </a:lnTo>
                      <a:lnTo>
                        <a:pt x="322" y="680"/>
                      </a:lnTo>
                      <a:lnTo>
                        <a:pt x="326" y="680"/>
                      </a:lnTo>
                      <a:lnTo>
                        <a:pt x="331" y="680"/>
                      </a:lnTo>
                      <a:lnTo>
                        <a:pt x="331" y="676"/>
                      </a:lnTo>
                      <a:lnTo>
                        <a:pt x="336" y="676"/>
                      </a:lnTo>
                      <a:lnTo>
                        <a:pt x="336" y="671"/>
                      </a:lnTo>
                      <a:lnTo>
                        <a:pt x="339" y="671"/>
                      </a:lnTo>
                      <a:lnTo>
                        <a:pt x="339" y="663"/>
                      </a:lnTo>
                      <a:lnTo>
                        <a:pt x="344" y="663"/>
                      </a:lnTo>
                      <a:lnTo>
                        <a:pt x="344" y="658"/>
                      </a:lnTo>
                      <a:lnTo>
                        <a:pt x="349" y="658"/>
                      </a:lnTo>
                      <a:lnTo>
                        <a:pt x="349" y="649"/>
                      </a:lnTo>
                      <a:lnTo>
                        <a:pt x="354" y="649"/>
                      </a:lnTo>
                      <a:lnTo>
                        <a:pt x="354" y="645"/>
                      </a:lnTo>
                      <a:lnTo>
                        <a:pt x="357" y="645"/>
                      </a:lnTo>
                      <a:lnTo>
                        <a:pt x="362" y="645"/>
                      </a:lnTo>
                      <a:lnTo>
                        <a:pt x="362" y="640"/>
                      </a:lnTo>
                      <a:lnTo>
                        <a:pt x="367" y="640"/>
                      </a:lnTo>
                      <a:lnTo>
                        <a:pt x="371" y="640"/>
                      </a:lnTo>
                      <a:lnTo>
                        <a:pt x="375" y="640"/>
                      </a:lnTo>
                      <a:lnTo>
                        <a:pt x="375" y="636"/>
                      </a:lnTo>
                      <a:lnTo>
                        <a:pt x="380" y="636"/>
                      </a:lnTo>
                      <a:lnTo>
                        <a:pt x="385" y="636"/>
                      </a:lnTo>
                      <a:lnTo>
                        <a:pt x="385" y="631"/>
                      </a:lnTo>
                      <a:lnTo>
                        <a:pt x="389" y="631"/>
                      </a:lnTo>
                      <a:lnTo>
                        <a:pt x="389" y="626"/>
                      </a:lnTo>
                      <a:lnTo>
                        <a:pt x="393" y="626"/>
                      </a:lnTo>
                      <a:lnTo>
                        <a:pt x="393" y="622"/>
                      </a:lnTo>
                      <a:lnTo>
                        <a:pt x="398" y="622"/>
                      </a:lnTo>
                      <a:lnTo>
                        <a:pt x="402" y="622"/>
                      </a:lnTo>
                      <a:lnTo>
                        <a:pt x="402" y="618"/>
                      </a:lnTo>
                      <a:lnTo>
                        <a:pt x="407" y="618"/>
                      </a:lnTo>
                      <a:lnTo>
                        <a:pt x="407" y="613"/>
                      </a:lnTo>
                      <a:lnTo>
                        <a:pt x="411" y="613"/>
                      </a:lnTo>
                      <a:lnTo>
                        <a:pt x="411" y="608"/>
                      </a:lnTo>
                      <a:lnTo>
                        <a:pt x="416" y="608"/>
                      </a:lnTo>
                      <a:lnTo>
                        <a:pt x="420" y="608"/>
                      </a:lnTo>
                      <a:lnTo>
                        <a:pt x="420" y="604"/>
                      </a:lnTo>
                      <a:lnTo>
                        <a:pt x="425" y="604"/>
                      </a:lnTo>
                      <a:lnTo>
                        <a:pt x="425" y="600"/>
                      </a:lnTo>
                      <a:lnTo>
                        <a:pt x="429" y="600"/>
                      </a:lnTo>
                      <a:lnTo>
                        <a:pt x="433" y="600"/>
                      </a:lnTo>
                      <a:lnTo>
                        <a:pt x="433" y="595"/>
                      </a:lnTo>
                      <a:lnTo>
                        <a:pt x="438" y="595"/>
                      </a:lnTo>
                      <a:lnTo>
                        <a:pt x="443" y="595"/>
                      </a:lnTo>
                      <a:lnTo>
                        <a:pt x="447" y="595"/>
                      </a:lnTo>
                      <a:lnTo>
                        <a:pt x="447" y="591"/>
                      </a:lnTo>
                      <a:lnTo>
                        <a:pt x="451" y="591"/>
                      </a:lnTo>
                      <a:lnTo>
                        <a:pt x="451" y="586"/>
                      </a:lnTo>
                      <a:lnTo>
                        <a:pt x="456" y="586"/>
                      </a:lnTo>
                      <a:lnTo>
                        <a:pt x="456" y="582"/>
                      </a:lnTo>
                      <a:lnTo>
                        <a:pt x="461" y="582"/>
                      </a:lnTo>
                      <a:lnTo>
                        <a:pt x="461" y="577"/>
                      </a:lnTo>
                      <a:lnTo>
                        <a:pt x="465" y="577"/>
                      </a:lnTo>
                      <a:lnTo>
                        <a:pt x="465" y="573"/>
                      </a:lnTo>
                      <a:lnTo>
                        <a:pt x="469" y="573"/>
                      </a:lnTo>
                      <a:lnTo>
                        <a:pt x="469" y="582"/>
                      </a:lnTo>
                      <a:lnTo>
                        <a:pt x="474" y="582"/>
                      </a:lnTo>
                      <a:lnTo>
                        <a:pt x="474" y="586"/>
                      </a:lnTo>
                      <a:lnTo>
                        <a:pt x="478" y="586"/>
                      </a:lnTo>
                      <a:lnTo>
                        <a:pt x="478" y="595"/>
                      </a:lnTo>
                      <a:lnTo>
                        <a:pt x="482" y="595"/>
                      </a:lnTo>
                      <a:lnTo>
                        <a:pt x="482" y="600"/>
                      </a:lnTo>
                      <a:lnTo>
                        <a:pt x="487" y="600"/>
                      </a:lnTo>
                      <a:lnTo>
                        <a:pt x="487" y="604"/>
                      </a:lnTo>
                      <a:lnTo>
                        <a:pt x="492" y="604"/>
                      </a:lnTo>
                      <a:lnTo>
                        <a:pt x="492" y="608"/>
                      </a:lnTo>
                      <a:lnTo>
                        <a:pt x="496" y="608"/>
                      </a:lnTo>
                      <a:lnTo>
                        <a:pt x="496" y="613"/>
                      </a:lnTo>
                      <a:lnTo>
                        <a:pt x="500" y="613"/>
                      </a:lnTo>
                      <a:lnTo>
                        <a:pt x="500" y="618"/>
                      </a:lnTo>
                      <a:lnTo>
                        <a:pt x="505" y="618"/>
                      </a:lnTo>
                      <a:lnTo>
                        <a:pt x="509" y="618"/>
                      </a:lnTo>
                      <a:lnTo>
                        <a:pt x="514" y="618"/>
                      </a:lnTo>
                      <a:lnTo>
                        <a:pt x="514" y="622"/>
                      </a:lnTo>
                      <a:lnTo>
                        <a:pt x="518" y="622"/>
                      </a:lnTo>
                      <a:lnTo>
                        <a:pt x="523" y="622"/>
                      </a:lnTo>
                      <a:lnTo>
                        <a:pt x="527" y="622"/>
                      </a:lnTo>
                      <a:lnTo>
                        <a:pt x="527" y="618"/>
                      </a:lnTo>
                      <a:lnTo>
                        <a:pt x="532" y="618"/>
                      </a:lnTo>
                      <a:lnTo>
                        <a:pt x="532" y="613"/>
                      </a:lnTo>
                      <a:lnTo>
                        <a:pt x="536" y="613"/>
                      </a:lnTo>
                      <a:lnTo>
                        <a:pt x="540" y="613"/>
                      </a:lnTo>
                      <a:lnTo>
                        <a:pt x="540" y="608"/>
                      </a:lnTo>
                      <a:lnTo>
                        <a:pt x="545" y="608"/>
                      </a:lnTo>
                      <a:lnTo>
                        <a:pt x="545" y="604"/>
                      </a:lnTo>
                      <a:lnTo>
                        <a:pt x="550" y="604"/>
                      </a:lnTo>
                      <a:lnTo>
                        <a:pt x="550" y="600"/>
                      </a:lnTo>
                      <a:lnTo>
                        <a:pt x="554" y="600"/>
                      </a:lnTo>
                      <a:lnTo>
                        <a:pt x="554" y="595"/>
                      </a:lnTo>
                      <a:lnTo>
                        <a:pt x="558" y="595"/>
                      </a:lnTo>
                      <a:lnTo>
                        <a:pt x="558" y="591"/>
                      </a:lnTo>
                      <a:lnTo>
                        <a:pt x="563" y="591"/>
                      </a:lnTo>
                      <a:lnTo>
                        <a:pt x="563" y="582"/>
                      </a:lnTo>
                      <a:lnTo>
                        <a:pt x="568" y="582"/>
                      </a:lnTo>
                      <a:lnTo>
                        <a:pt x="568" y="573"/>
                      </a:lnTo>
                      <a:lnTo>
                        <a:pt x="571" y="573"/>
                      </a:lnTo>
                      <a:lnTo>
                        <a:pt x="571" y="564"/>
                      </a:lnTo>
                      <a:lnTo>
                        <a:pt x="576" y="564"/>
                      </a:lnTo>
                      <a:lnTo>
                        <a:pt x="576" y="555"/>
                      </a:lnTo>
                      <a:lnTo>
                        <a:pt x="581" y="555"/>
                      </a:lnTo>
                      <a:lnTo>
                        <a:pt x="581" y="550"/>
                      </a:lnTo>
                      <a:lnTo>
                        <a:pt x="586" y="550"/>
                      </a:lnTo>
                      <a:lnTo>
                        <a:pt x="586" y="542"/>
                      </a:lnTo>
                      <a:lnTo>
                        <a:pt x="589" y="542"/>
                      </a:lnTo>
                      <a:lnTo>
                        <a:pt x="589" y="537"/>
                      </a:lnTo>
                      <a:lnTo>
                        <a:pt x="594" y="537"/>
                      </a:lnTo>
                      <a:lnTo>
                        <a:pt x="594" y="528"/>
                      </a:lnTo>
                      <a:lnTo>
                        <a:pt x="599" y="528"/>
                      </a:lnTo>
                      <a:lnTo>
                        <a:pt x="599" y="519"/>
                      </a:lnTo>
                      <a:lnTo>
                        <a:pt x="603" y="519"/>
                      </a:lnTo>
                      <a:lnTo>
                        <a:pt x="603" y="506"/>
                      </a:lnTo>
                      <a:lnTo>
                        <a:pt x="607" y="506"/>
                      </a:lnTo>
                      <a:lnTo>
                        <a:pt x="607" y="492"/>
                      </a:lnTo>
                      <a:lnTo>
                        <a:pt x="612" y="492"/>
                      </a:lnTo>
                      <a:lnTo>
                        <a:pt x="612" y="479"/>
                      </a:lnTo>
                      <a:lnTo>
                        <a:pt x="617" y="479"/>
                      </a:lnTo>
                      <a:lnTo>
                        <a:pt x="617" y="470"/>
                      </a:lnTo>
                      <a:lnTo>
                        <a:pt x="621" y="470"/>
                      </a:lnTo>
                      <a:lnTo>
                        <a:pt x="621" y="466"/>
                      </a:lnTo>
                      <a:lnTo>
                        <a:pt x="625" y="466"/>
                      </a:lnTo>
                      <a:lnTo>
                        <a:pt x="625" y="456"/>
                      </a:lnTo>
                      <a:lnTo>
                        <a:pt x="630" y="456"/>
                      </a:lnTo>
                      <a:lnTo>
                        <a:pt x="630" y="452"/>
                      </a:lnTo>
                      <a:lnTo>
                        <a:pt x="634" y="452"/>
                      </a:lnTo>
                      <a:lnTo>
                        <a:pt x="634" y="443"/>
                      </a:lnTo>
                      <a:lnTo>
                        <a:pt x="639" y="443"/>
                      </a:lnTo>
                      <a:lnTo>
                        <a:pt x="639" y="430"/>
                      </a:lnTo>
                      <a:lnTo>
                        <a:pt x="643" y="430"/>
                      </a:lnTo>
                      <a:lnTo>
                        <a:pt x="643" y="420"/>
                      </a:lnTo>
                      <a:lnTo>
                        <a:pt x="648" y="420"/>
                      </a:lnTo>
                      <a:lnTo>
                        <a:pt x="648" y="412"/>
                      </a:lnTo>
                      <a:lnTo>
                        <a:pt x="652" y="412"/>
                      </a:lnTo>
                      <a:lnTo>
                        <a:pt x="652" y="403"/>
                      </a:lnTo>
                      <a:lnTo>
                        <a:pt x="657" y="403"/>
                      </a:lnTo>
                      <a:lnTo>
                        <a:pt x="657" y="394"/>
                      </a:lnTo>
                      <a:lnTo>
                        <a:pt x="661" y="394"/>
                      </a:lnTo>
                      <a:lnTo>
                        <a:pt x="661" y="389"/>
                      </a:lnTo>
                      <a:lnTo>
                        <a:pt x="665" y="389"/>
                      </a:lnTo>
                      <a:lnTo>
                        <a:pt x="665" y="380"/>
                      </a:lnTo>
                      <a:lnTo>
                        <a:pt x="670" y="380"/>
                      </a:lnTo>
                      <a:lnTo>
                        <a:pt x="670" y="372"/>
                      </a:lnTo>
                      <a:lnTo>
                        <a:pt x="675" y="372"/>
                      </a:lnTo>
                      <a:lnTo>
                        <a:pt x="675" y="362"/>
                      </a:lnTo>
                      <a:lnTo>
                        <a:pt x="679" y="362"/>
                      </a:lnTo>
                      <a:lnTo>
                        <a:pt x="679" y="354"/>
                      </a:lnTo>
                      <a:lnTo>
                        <a:pt x="683" y="354"/>
                      </a:lnTo>
                      <a:lnTo>
                        <a:pt x="683" y="344"/>
                      </a:lnTo>
                      <a:lnTo>
                        <a:pt x="688" y="344"/>
                      </a:lnTo>
                      <a:lnTo>
                        <a:pt x="688" y="336"/>
                      </a:lnTo>
                      <a:lnTo>
                        <a:pt x="693" y="336"/>
                      </a:lnTo>
                      <a:lnTo>
                        <a:pt x="693" y="327"/>
                      </a:lnTo>
                      <a:lnTo>
                        <a:pt x="697" y="327"/>
                      </a:lnTo>
                      <a:lnTo>
                        <a:pt x="697" y="322"/>
                      </a:lnTo>
                      <a:lnTo>
                        <a:pt x="701" y="322"/>
                      </a:lnTo>
                      <a:lnTo>
                        <a:pt x="701" y="318"/>
                      </a:lnTo>
                      <a:lnTo>
                        <a:pt x="706" y="318"/>
                      </a:lnTo>
                      <a:lnTo>
                        <a:pt x="706" y="313"/>
                      </a:lnTo>
                      <a:lnTo>
                        <a:pt x="711" y="313"/>
                      </a:lnTo>
                      <a:lnTo>
                        <a:pt x="711" y="300"/>
                      </a:lnTo>
                      <a:lnTo>
                        <a:pt x="715" y="300"/>
                      </a:lnTo>
                      <a:lnTo>
                        <a:pt x="715" y="282"/>
                      </a:lnTo>
                      <a:lnTo>
                        <a:pt x="719" y="282"/>
                      </a:lnTo>
                      <a:lnTo>
                        <a:pt x="719" y="268"/>
                      </a:lnTo>
                      <a:lnTo>
                        <a:pt x="724" y="268"/>
                      </a:lnTo>
                      <a:lnTo>
                        <a:pt x="724" y="255"/>
                      </a:lnTo>
                      <a:lnTo>
                        <a:pt x="728" y="255"/>
                      </a:lnTo>
                      <a:lnTo>
                        <a:pt x="728" y="246"/>
                      </a:lnTo>
                      <a:lnTo>
                        <a:pt x="733" y="246"/>
                      </a:lnTo>
                      <a:lnTo>
                        <a:pt x="733" y="237"/>
                      </a:lnTo>
                      <a:lnTo>
                        <a:pt x="737" y="237"/>
                      </a:lnTo>
                      <a:lnTo>
                        <a:pt x="737" y="224"/>
                      </a:lnTo>
                      <a:lnTo>
                        <a:pt x="741" y="224"/>
                      </a:lnTo>
                      <a:lnTo>
                        <a:pt x="741" y="215"/>
                      </a:lnTo>
                      <a:lnTo>
                        <a:pt x="746" y="215"/>
                      </a:lnTo>
                      <a:lnTo>
                        <a:pt x="746" y="206"/>
                      </a:lnTo>
                      <a:lnTo>
                        <a:pt x="751" y="206"/>
                      </a:lnTo>
                      <a:lnTo>
                        <a:pt x="751" y="192"/>
                      </a:lnTo>
                      <a:lnTo>
                        <a:pt x="755" y="192"/>
                      </a:lnTo>
                      <a:lnTo>
                        <a:pt x="755" y="184"/>
                      </a:lnTo>
                      <a:lnTo>
                        <a:pt x="759" y="184"/>
                      </a:lnTo>
                      <a:lnTo>
                        <a:pt x="759" y="170"/>
                      </a:lnTo>
                      <a:lnTo>
                        <a:pt x="764" y="170"/>
                      </a:lnTo>
                      <a:lnTo>
                        <a:pt x="764" y="156"/>
                      </a:lnTo>
                      <a:lnTo>
                        <a:pt x="768" y="156"/>
                      </a:lnTo>
                      <a:lnTo>
                        <a:pt x="768" y="148"/>
                      </a:lnTo>
                      <a:lnTo>
                        <a:pt x="772" y="148"/>
                      </a:lnTo>
                      <a:lnTo>
                        <a:pt x="772" y="134"/>
                      </a:lnTo>
                      <a:lnTo>
                        <a:pt x="777" y="134"/>
                      </a:lnTo>
                      <a:lnTo>
                        <a:pt x="777" y="121"/>
                      </a:lnTo>
                      <a:lnTo>
                        <a:pt x="782" y="121"/>
                      </a:lnTo>
                      <a:lnTo>
                        <a:pt x="782" y="112"/>
                      </a:lnTo>
                      <a:lnTo>
                        <a:pt x="786" y="112"/>
                      </a:lnTo>
                      <a:lnTo>
                        <a:pt x="786" y="98"/>
                      </a:lnTo>
                      <a:lnTo>
                        <a:pt x="790" y="98"/>
                      </a:lnTo>
                      <a:lnTo>
                        <a:pt x="790" y="90"/>
                      </a:lnTo>
                      <a:lnTo>
                        <a:pt x="795" y="90"/>
                      </a:lnTo>
                      <a:lnTo>
                        <a:pt x="795" y="76"/>
                      </a:lnTo>
                      <a:lnTo>
                        <a:pt x="800" y="76"/>
                      </a:lnTo>
                      <a:lnTo>
                        <a:pt x="800" y="67"/>
                      </a:lnTo>
                      <a:lnTo>
                        <a:pt x="804" y="67"/>
                      </a:lnTo>
                      <a:lnTo>
                        <a:pt x="804" y="63"/>
                      </a:lnTo>
                      <a:lnTo>
                        <a:pt x="808" y="63"/>
                      </a:lnTo>
                      <a:lnTo>
                        <a:pt x="813" y="63"/>
                      </a:lnTo>
                      <a:lnTo>
                        <a:pt x="813" y="58"/>
                      </a:lnTo>
                      <a:lnTo>
                        <a:pt x="818" y="58"/>
                      </a:lnTo>
                      <a:lnTo>
                        <a:pt x="822" y="58"/>
                      </a:lnTo>
                      <a:lnTo>
                        <a:pt x="826" y="58"/>
                      </a:lnTo>
                      <a:lnTo>
                        <a:pt x="826" y="63"/>
                      </a:lnTo>
                      <a:lnTo>
                        <a:pt x="831" y="63"/>
                      </a:lnTo>
                      <a:lnTo>
                        <a:pt x="835" y="63"/>
                      </a:lnTo>
                      <a:lnTo>
                        <a:pt x="840" y="63"/>
                      </a:lnTo>
                      <a:lnTo>
                        <a:pt x="840" y="67"/>
                      </a:lnTo>
                      <a:lnTo>
                        <a:pt x="844" y="67"/>
                      </a:lnTo>
                      <a:lnTo>
                        <a:pt x="844" y="72"/>
                      </a:lnTo>
                      <a:lnTo>
                        <a:pt x="849" y="72"/>
                      </a:lnTo>
                      <a:lnTo>
                        <a:pt x="849" y="76"/>
                      </a:lnTo>
                      <a:lnTo>
                        <a:pt x="853" y="76"/>
                      </a:lnTo>
                      <a:lnTo>
                        <a:pt x="853" y="80"/>
                      </a:lnTo>
                      <a:lnTo>
                        <a:pt x="857" y="80"/>
                      </a:lnTo>
                      <a:lnTo>
                        <a:pt x="862" y="80"/>
                      </a:lnTo>
                      <a:lnTo>
                        <a:pt x="862" y="76"/>
                      </a:lnTo>
                      <a:lnTo>
                        <a:pt x="866" y="76"/>
                      </a:lnTo>
                      <a:lnTo>
                        <a:pt x="866" y="72"/>
                      </a:lnTo>
                      <a:lnTo>
                        <a:pt x="871" y="72"/>
                      </a:lnTo>
                      <a:lnTo>
                        <a:pt x="871" y="63"/>
                      </a:lnTo>
                      <a:lnTo>
                        <a:pt x="875" y="63"/>
                      </a:lnTo>
                      <a:lnTo>
                        <a:pt x="875" y="58"/>
                      </a:lnTo>
                      <a:lnTo>
                        <a:pt x="880" y="58"/>
                      </a:lnTo>
                      <a:lnTo>
                        <a:pt x="880" y="54"/>
                      </a:lnTo>
                      <a:lnTo>
                        <a:pt x="884" y="54"/>
                      </a:lnTo>
                      <a:lnTo>
                        <a:pt x="884" y="49"/>
                      </a:lnTo>
                      <a:lnTo>
                        <a:pt x="889" y="49"/>
                      </a:lnTo>
                      <a:lnTo>
                        <a:pt x="889" y="45"/>
                      </a:lnTo>
                      <a:lnTo>
                        <a:pt x="893" y="45"/>
                      </a:lnTo>
                      <a:lnTo>
                        <a:pt x="893" y="36"/>
                      </a:lnTo>
                      <a:lnTo>
                        <a:pt x="897" y="36"/>
                      </a:lnTo>
                      <a:lnTo>
                        <a:pt x="897" y="27"/>
                      </a:lnTo>
                      <a:lnTo>
                        <a:pt x="902" y="27"/>
                      </a:lnTo>
                      <a:lnTo>
                        <a:pt x="902" y="18"/>
                      </a:lnTo>
                      <a:lnTo>
                        <a:pt x="907" y="18"/>
                      </a:lnTo>
                      <a:lnTo>
                        <a:pt x="907" y="9"/>
                      </a:lnTo>
                      <a:lnTo>
                        <a:pt x="912" y="9"/>
                      </a:lnTo>
                      <a:lnTo>
                        <a:pt x="912" y="0"/>
                      </a:lnTo>
                      <a:lnTo>
                        <a:pt x="915" y="0"/>
                      </a:lnTo>
                      <a:lnTo>
                        <a:pt x="915" y="4"/>
                      </a:lnTo>
                      <a:lnTo>
                        <a:pt x="920" y="4"/>
                      </a:lnTo>
                      <a:lnTo>
                        <a:pt x="925" y="4"/>
                      </a:lnTo>
                      <a:lnTo>
                        <a:pt x="925" y="9"/>
                      </a:lnTo>
                      <a:lnTo>
                        <a:pt x="929" y="9"/>
                      </a:lnTo>
                      <a:lnTo>
                        <a:pt x="929" y="14"/>
                      </a:lnTo>
                      <a:lnTo>
                        <a:pt x="933" y="14"/>
                      </a:lnTo>
                      <a:lnTo>
                        <a:pt x="938" y="14"/>
                      </a:lnTo>
                      <a:lnTo>
                        <a:pt x="938" y="18"/>
                      </a:lnTo>
                      <a:lnTo>
                        <a:pt x="943" y="18"/>
                      </a:lnTo>
                      <a:lnTo>
                        <a:pt x="943" y="22"/>
                      </a:lnTo>
                      <a:lnTo>
                        <a:pt x="947" y="22"/>
                      </a:lnTo>
                      <a:lnTo>
                        <a:pt x="951" y="22"/>
                      </a:lnTo>
                      <a:lnTo>
                        <a:pt x="951" y="32"/>
                      </a:lnTo>
                      <a:lnTo>
                        <a:pt x="956" y="32"/>
                      </a:lnTo>
                      <a:lnTo>
                        <a:pt x="956" y="40"/>
                      </a:lnTo>
                      <a:lnTo>
                        <a:pt x="960" y="40"/>
                      </a:lnTo>
                      <a:lnTo>
                        <a:pt x="960" y="49"/>
                      </a:lnTo>
                      <a:lnTo>
                        <a:pt x="965" y="49"/>
                      </a:lnTo>
                      <a:lnTo>
                        <a:pt x="965" y="54"/>
                      </a:lnTo>
                      <a:lnTo>
                        <a:pt x="969" y="54"/>
                      </a:lnTo>
                      <a:lnTo>
                        <a:pt x="969" y="63"/>
                      </a:lnTo>
                      <a:lnTo>
                        <a:pt x="974" y="63"/>
                      </a:lnTo>
                      <a:lnTo>
                        <a:pt x="974" y="67"/>
                      </a:lnTo>
                      <a:lnTo>
                        <a:pt x="978" y="67"/>
                      </a:lnTo>
                      <a:lnTo>
                        <a:pt x="978" y="72"/>
                      </a:lnTo>
                      <a:lnTo>
                        <a:pt x="983" y="72"/>
                      </a:lnTo>
                      <a:lnTo>
                        <a:pt x="983" y="76"/>
                      </a:lnTo>
                      <a:lnTo>
                        <a:pt x="987" y="76"/>
                      </a:lnTo>
                      <a:lnTo>
                        <a:pt x="987" y="80"/>
                      </a:lnTo>
                      <a:lnTo>
                        <a:pt x="991" y="80"/>
                      </a:lnTo>
                      <a:lnTo>
                        <a:pt x="991" y="85"/>
                      </a:lnTo>
                      <a:lnTo>
                        <a:pt x="996" y="85"/>
                      </a:lnTo>
                      <a:lnTo>
                        <a:pt x="996" y="94"/>
                      </a:lnTo>
                      <a:lnTo>
                        <a:pt x="1001" y="94"/>
                      </a:lnTo>
                      <a:lnTo>
                        <a:pt x="1001" y="98"/>
                      </a:lnTo>
                      <a:lnTo>
                        <a:pt x="1005" y="98"/>
                      </a:lnTo>
                      <a:lnTo>
                        <a:pt x="1005" y="108"/>
                      </a:lnTo>
                      <a:lnTo>
                        <a:pt x="1009" y="108"/>
                      </a:lnTo>
                      <a:lnTo>
                        <a:pt x="1009" y="112"/>
                      </a:lnTo>
                      <a:lnTo>
                        <a:pt x="1014" y="112"/>
                      </a:lnTo>
                      <a:lnTo>
                        <a:pt x="1014" y="116"/>
                      </a:lnTo>
                      <a:lnTo>
                        <a:pt x="1019" y="116"/>
                      </a:lnTo>
                      <a:lnTo>
                        <a:pt x="1019" y="121"/>
                      </a:lnTo>
                      <a:lnTo>
                        <a:pt x="1023" y="121"/>
                      </a:lnTo>
                      <a:lnTo>
                        <a:pt x="1023" y="125"/>
                      </a:lnTo>
                      <a:lnTo>
                        <a:pt x="1027" y="125"/>
                      </a:lnTo>
                      <a:lnTo>
                        <a:pt x="1027" y="139"/>
                      </a:lnTo>
                      <a:lnTo>
                        <a:pt x="1032" y="139"/>
                      </a:lnTo>
                      <a:lnTo>
                        <a:pt x="1032" y="152"/>
                      </a:lnTo>
                      <a:lnTo>
                        <a:pt x="1036" y="152"/>
                      </a:lnTo>
                      <a:lnTo>
                        <a:pt x="1036" y="166"/>
                      </a:lnTo>
                      <a:lnTo>
                        <a:pt x="1040" y="166"/>
                      </a:lnTo>
                      <a:lnTo>
                        <a:pt x="1040" y="179"/>
                      </a:lnTo>
                      <a:lnTo>
                        <a:pt x="1045" y="179"/>
                      </a:lnTo>
                      <a:lnTo>
                        <a:pt x="1045" y="188"/>
                      </a:lnTo>
                      <a:lnTo>
                        <a:pt x="1050" y="188"/>
                      </a:lnTo>
                      <a:lnTo>
                        <a:pt x="1050" y="192"/>
                      </a:lnTo>
                      <a:lnTo>
                        <a:pt x="1054" y="192"/>
                      </a:lnTo>
                      <a:lnTo>
                        <a:pt x="1054" y="202"/>
                      </a:lnTo>
                      <a:lnTo>
                        <a:pt x="1058" y="202"/>
                      </a:lnTo>
                      <a:lnTo>
                        <a:pt x="1058" y="206"/>
                      </a:lnTo>
                      <a:lnTo>
                        <a:pt x="1063" y="206"/>
                      </a:lnTo>
                      <a:lnTo>
                        <a:pt x="1063" y="219"/>
                      </a:lnTo>
                      <a:lnTo>
                        <a:pt x="1067" y="219"/>
                      </a:lnTo>
                      <a:lnTo>
                        <a:pt x="1067" y="228"/>
                      </a:lnTo>
                      <a:lnTo>
                        <a:pt x="1072" y="228"/>
                      </a:lnTo>
                      <a:lnTo>
                        <a:pt x="1072" y="237"/>
                      </a:lnTo>
                      <a:lnTo>
                        <a:pt x="1076" y="237"/>
                      </a:lnTo>
                      <a:lnTo>
                        <a:pt x="1076" y="250"/>
                      </a:lnTo>
                      <a:lnTo>
                        <a:pt x="1081" y="250"/>
                      </a:lnTo>
                      <a:lnTo>
                        <a:pt x="1081" y="260"/>
                      </a:lnTo>
                      <a:lnTo>
                        <a:pt x="1085" y="260"/>
                      </a:lnTo>
                      <a:lnTo>
                        <a:pt x="1085" y="273"/>
                      </a:lnTo>
                      <a:lnTo>
                        <a:pt x="1090" y="273"/>
                      </a:lnTo>
                      <a:lnTo>
                        <a:pt x="1090" y="282"/>
                      </a:lnTo>
                      <a:lnTo>
                        <a:pt x="1094" y="282"/>
                      </a:lnTo>
                      <a:lnTo>
                        <a:pt x="1094" y="296"/>
                      </a:lnTo>
                      <a:lnTo>
                        <a:pt x="1098" y="296"/>
                      </a:lnTo>
                      <a:lnTo>
                        <a:pt x="1098" y="309"/>
                      </a:lnTo>
                      <a:lnTo>
                        <a:pt x="1103" y="309"/>
                      </a:lnTo>
                      <a:lnTo>
                        <a:pt x="1103" y="322"/>
                      </a:lnTo>
                      <a:lnTo>
                        <a:pt x="1108" y="322"/>
                      </a:lnTo>
                      <a:lnTo>
                        <a:pt x="1108" y="336"/>
                      </a:lnTo>
                      <a:lnTo>
                        <a:pt x="1112" y="336"/>
                      </a:lnTo>
                      <a:lnTo>
                        <a:pt x="1112" y="354"/>
                      </a:lnTo>
                      <a:lnTo>
                        <a:pt x="1116" y="354"/>
                      </a:lnTo>
                      <a:lnTo>
                        <a:pt x="1116" y="367"/>
                      </a:lnTo>
                      <a:lnTo>
                        <a:pt x="1121" y="367"/>
                      </a:lnTo>
                      <a:lnTo>
                        <a:pt x="1121" y="376"/>
                      </a:lnTo>
                      <a:lnTo>
                        <a:pt x="1126" y="376"/>
                      </a:lnTo>
                      <a:lnTo>
                        <a:pt x="1126" y="385"/>
                      </a:lnTo>
                      <a:lnTo>
                        <a:pt x="1129" y="385"/>
                      </a:lnTo>
                      <a:lnTo>
                        <a:pt x="1129" y="398"/>
                      </a:lnTo>
                    </a:path>
                  </a:pathLst>
                </a:custGeom>
                <a:noFill/>
                <a:ln w="22225" cap="flat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31792" name="Freeform 16"/>
              <p:cNvSpPr>
                <a:spLocks/>
              </p:cNvSpPr>
              <p:nvPr/>
            </p:nvSpPr>
            <p:spPr bwMode="auto">
              <a:xfrm>
                <a:off x="4751" y="2882"/>
                <a:ext cx="558" cy="430"/>
              </a:xfrm>
              <a:custGeom>
                <a:avLst/>
                <a:gdLst>
                  <a:gd name="T0" fmla="*/ 5 w 558"/>
                  <a:gd name="T1" fmla="*/ 22 h 430"/>
                  <a:gd name="T2" fmla="*/ 13 w 558"/>
                  <a:gd name="T3" fmla="*/ 50 h 430"/>
                  <a:gd name="T4" fmla="*/ 23 w 558"/>
                  <a:gd name="T5" fmla="*/ 72 h 430"/>
                  <a:gd name="T6" fmla="*/ 31 w 558"/>
                  <a:gd name="T7" fmla="*/ 90 h 430"/>
                  <a:gd name="T8" fmla="*/ 41 w 558"/>
                  <a:gd name="T9" fmla="*/ 108 h 430"/>
                  <a:gd name="T10" fmla="*/ 49 w 558"/>
                  <a:gd name="T11" fmla="*/ 116 h 430"/>
                  <a:gd name="T12" fmla="*/ 58 w 558"/>
                  <a:gd name="T13" fmla="*/ 126 h 430"/>
                  <a:gd name="T14" fmla="*/ 72 w 558"/>
                  <a:gd name="T15" fmla="*/ 130 h 430"/>
                  <a:gd name="T16" fmla="*/ 81 w 558"/>
                  <a:gd name="T17" fmla="*/ 148 h 430"/>
                  <a:gd name="T18" fmla="*/ 89 w 558"/>
                  <a:gd name="T19" fmla="*/ 166 h 430"/>
                  <a:gd name="T20" fmla="*/ 99 w 558"/>
                  <a:gd name="T21" fmla="*/ 184 h 430"/>
                  <a:gd name="T22" fmla="*/ 107 w 558"/>
                  <a:gd name="T23" fmla="*/ 193 h 430"/>
                  <a:gd name="T24" fmla="*/ 117 w 558"/>
                  <a:gd name="T25" fmla="*/ 210 h 430"/>
                  <a:gd name="T26" fmla="*/ 125 w 558"/>
                  <a:gd name="T27" fmla="*/ 233 h 430"/>
                  <a:gd name="T28" fmla="*/ 135 w 558"/>
                  <a:gd name="T29" fmla="*/ 251 h 430"/>
                  <a:gd name="T30" fmla="*/ 143 w 558"/>
                  <a:gd name="T31" fmla="*/ 265 h 430"/>
                  <a:gd name="T32" fmla="*/ 152 w 558"/>
                  <a:gd name="T33" fmla="*/ 278 h 430"/>
                  <a:gd name="T34" fmla="*/ 161 w 558"/>
                  <a:gd name="T35" fmla="*/ 291 h 430"/>
                  <a:gd name="T36" fmla="*/ 170 w 558"/>
                  <a:gd name="T37" fmla="*/ 300 h 430"/>
                  <a:gd name="T38" fmla="*/ 183 w 558"/>
                  <a:gd name="T39" fmla="*/ 304 h 430"/>
                  <a:gd name="T40" fmla="*/ 196 w 558"/>
                  <a:gd name="T41" fmla="*/ 300 h 430"/>
                  <a:gd name="T42" fmla="*/ 206 w 558"/>
                  <a:gd name="T43" fmla="*/ 291 h 430"/>
                  <a:gd name="T44" fmla="*/ 214 w 558"/>
                  <a:gd name="T45" fmla="*/ 282 h 430"/>
                  <a:gd name="T46" fmla="*/ 224 w 558"/>
                  <a:gd name="T47" fmla="*/ 269 h 430"/>
                  <a:gd name="T48" fmla="*/ 232 w 558"/>
                  <a:gd name="T49" fmla="*/ 278 h 430"/>
                  <a:gd name="T50" fmla="*/ 264 w 558"/>
                  <a:gd name="T51" fmla="*/ 282 h 430"/>
                  <a:gd name="T52" fmla="*/ 273 w 558"/>
                  <a:gd name="T53" fmla="*/ 296 h 430"/>
                  <a:gd name="T54" fmla="*/ 281 w 558"/>
                  <a:gd name="T55" fmla="*/ 304 h 430"/>
                  <a:gd name="T56" fmla="*/ 290 w 558"/>
                  <a:gd name="T57" fmla="*/ 314 h 430"/>
                  <a:gd name="T58" fmla="*/ 299 w 558"/>
                  <a:gd name="T59" fmla="*/ 322 h 430"/>
                  <a:gd name="T60" fmla="*/ 313 w 558"/>
                  <a:gd name="T61" fmla="*/ 327 h 430"/>
                  <a:gd name="T62" fmla="*/ 321 w 558"/>
                  <a:gd name="T63" fmla="*/ 336 h 430"/>
                  <a:gd name="T64" fmla="*/ 331 w 558"/>
                  <a:gd name="T65" fmla="*/ 345 h 430"/>
                  <a:gd name="T66" fmla="*/ 339 w 558"/>
                  <a:gd name="T67" fmla="*/ 363 h 430"/>
                  <a:gd name="T68" fmla="*/ 349 w 558"/>
                  <a:gd name="T69" fmla="*/ 380 h 430"/>
                  <a:gd name="T70" fmla="*/ 357 w 558"/>
                  <a:gd name="T71" fmla="*/ 394 h 430"/>
                  <a:gd name="T72" fmla="*/ 389 w 558"/>
                  <a:gd name="T73" fmla="*/ 398 h 430"/>
                  <a:gd name="T74" fmla="*/ 398 w 558"/>
                  <a:gd name="T75" fmla="*/ 390 h 430"/>
                  <a:gd name="T76" fmla="*/ 407 w 558"/>
                  <a:gd name="T77" fmla="*/ 376 h 430"/>
                  <a:gd name="T78" fmla="*/ 420 w 558"/>
                  <a:gd name="T79" fmla="*/ 372 h 430"/>
                  <a:gd name="T80" fmla="*/ 433 w 558"/>
                  <a:gd name="T81" fmla="*/ 367 h 430"/>
                  <a:gd name="T82" fmla="*/ 443 w 558"/>
                  <a:gd name="T83" fmla="*/ 359 h 430"/>
                  <a:gd name="T84" fmla="*/ 456 w 558"/>
                  <a:gd name="T85" fmla="*/ 363 h 430"/>
                  <a:gd name="T86" fmla="*/ 464 w 558"/>
                  <a:gd name="T87" fmla="*/ 372 h 430"/>
                  <a:gd name="T88" fmla="*/ 478 w 558"/>
                  <a:gd name="T89" fmla="*/ 367 h 430"/>
                  <a:gd name="T90" fmla="*/ 487 w 558"/>
                  <a:gd name="T91" fmla="*/ 359 h 430"/>
                  <a:gd name="T92" fmla="*/ 500 w 558"/>
                  <a:gd name="T93" fmla="*/ 363 h 430"/>
                  <a:gd name="T94" fmla="*/ 509 w 558"/>
                  <a:gd name="T95" fmla="*/ 372 h 430"/>
                  <a:gd name="T96" fmla="*/ 518 w 558"/>
                  <a:gd name="T97" fmla="*/ 380 h 430"/>
                  <a:gd name="T98" fmla="*/ 527 w 558"/>
                  <a:gd name="T99" fmla="*/ 398 h 430"/>
                  <a:gd name="T100" fmla="*/ 536 w 558"/>
                  <a:gd name="T101" fmla="*/ 421 h 430"/>
                  <a:gd name="T102" fmla="*/ 558 w 558"/>
                  <a:gd name="T103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58" h="430">
                    <a:moveTo>
                      <a:pt x="0" y="0"/>
                    </a:moveTo>
                    <a:lnTo>
                      <a:pt x="0" y="9"/>
                    </a:lnTo>
                    <a:lnTo>
                      <a:pt x="5" y="9"/>
                    </a:lnTo>
                    <a:lnTo>
                      <a:pt x="5" y="22"/>
                    </a:lnTo>
                    <a:lnTo>
                      <a:pt x="10" y="22"/>
                    </a:lnTo>
                    <a:lnTo>
                      <a:pt x="10" y="36"/>
                    </a:lnTo>
                    <a:lnTo>
                      <a:pt x="13" y="36"/>
                    </a:lnTo>
                    <a:lnTo>
                      <a:pt x="13" y="50"/>
                    </a:lnTo>
                    <a:lnTo>
                      <a:pt x="18" y="50"/>
                    </a:lnTo>
                    <a:lnTo>
                      <a:pt x="18" y="63"/>
                    </a:lnTo>
                    <a:lnTo>
                      <a:pt x="23" y="63"/>
                    </a:lnTo>
                    <a:lnTo>
                      <a:pt x="23" y="72"/>
                    </a:lnTo>
                    <a:lnTo>
                      <a:pt x="27" y="72"/>
                    </a:lnTo>
                    <a:lnTo>
                      <a:pt x="27" y="81"/>
                    </a:lnTo>
                    <a:lnTo>
                      <a:pt x="31" y="81"/>
                    </a:lnTo>
                    <a:lnTo>
                      <a:pt x="31" y="90"/>
                    </a:lnTo>
                    <a:lnTo>
                      <a:pt x="36" y="90"/>
                    </a:lnTo>
                    <a:lnTo>
                      <a:pt x="36" y="99"/>
                    </a:lnTo>
                    <a:lnTo>
                      <a:pt x="41" y="99"/>
                    </a:lnTo>
                    <a:lnTo>
                      <a:pt x="41" y="108"/>
                    </a:lnTo>
                    <a:lnTo>
                      <a:pt x="45" y="108"/>
                    </a:lnTo>
                    <a:lnTo>
                      <a:pt x="45" y="112"/>
                    </a:lnTo>
                    <a:lnTo>
                      <a:pt x="49" y="112"/>
                    </a:lnTo>
                    <a:lnTo>
                      <a:pt x="49" y="116"/>
                    </a:lnTo>
                    <a:lnTo>
                      <a:pt x="54" y="116"/>
                    </a:lnTo>
                    <a:lnTo>
                      <a:pt x="54" y="121"/>
                    </a:lnTo>
                    <a:lnTo>
                      <a:pt x="58" y="121"/>
                    </a:lnTo>
                    <a:lnTo>
                      <a:pt x="58" y="126"/>
                    </a:lnTo>
                    <a:lnTo>
                      <a:pt x="63" y="126"/>
                    </a:lnTo>
                    <a:lnTo>
                      <a:pt x="67" y="126"/>
                    </a:lnTo>
                    <a:lnTo>
                      <a:pt x="67" y="130"/>
                    </a:lnTo>
                    <a:lnTo>
                      <a:pt x="72" y="130"/>
                    </a:lnTo>
                    <a:lnTo>
                      <a:pt x="76" y="130"/>
                    </a:lnTo>
                    <a:lnTo>
                      <a:pt x="76" y="139"/>
                    </a:lnTo>
                    <a:lnTo>
                      <a:pt x="81" y="139"/>
                    </a:lnTo>
                    <a:lnTo>
                      <a:pt x="81" y="148"/>
                    </a:lnTo>
                    <a:lnTo>
                      <a:pt x="85" y="148"/>
                    </a:lnTo>
                    <a:lnTo>
                      <a:pt x="85" y="157"/>
                    </a:lnTo>
                    <a:lnTo>
                      <a:pt x="89" y="157"/>
                    </a:lnTo>
                    <a:lnTo>
                      <a:pt x="89" y="166"/>
                    </a:lnTo>
                    <a:lnTo>
                      <a:pt x="94" y="166"/>
                    </a:lnTo>
                    <a:lnTo>
                      <a:pt x="94" y="175"/>
                    </a:lnTo>
                    <a:lnTo>
                      <a:pt x="99" y="175"/>
                    </a:lnTo>
                    <a:lnTo>
                      <a:pt x="99" y="184"/>
                    </a:lnTo>
                    <a:lnTo>
                      <a:pt x="103" y="184"/>
                    </a:lnTo>
                    <a:lnTo>
                      <a:pt x="103" y="188"/>
                    </a:lnTo>
                    <a:lnTo>
                      <a:pt x="107" y="188"/>
                    </a:lnTo>
                    <a:lnTo>
                      <a:pt x="107" y="193"/>
                    </a:lnTo>
                    <a:lnTo>
                      <a:pt x="112" y="193"/>
                    </a:lnTo>
                    <a:lnTo>
                      <a:pt x="112" y="202"/>
                    </a:lnTo>
                    <a:lnTo>
                      <a:pt x="117" y="202"/>
                    </a:lnTo>
                    <a:lnTo>
                      <a:pt x="117" y="210"/>
                    </a:lnTo>
                    <a:lnTo>
                      <a:pt x="121" y="210"/>
                    </a:lnTo>
                    <a:lnTo>
                      <a:pt x="121" y="220"/>
                    </a:lnTo>
                    <a:lnTo>
                      <a:pt x="125" y="220"/>
                    </a:lnTo>
                    <a:lnTo>
                      <a:pt x="125" y="233"/>
                    </a:lnTo>
                    <a:lnTo>
                      <a:pt x="130" y="233"/>
                    </a:lnTo>
                    <a:lnTo>
                      <a:pt x="130" y="242"/>
                    </a:lnTo>
                    <a:lnTo>
                      <a:pt x="135" y="242"/>
                    </a:lnTo>
                    <a:lnTo>
                      <a:pt x="135" y="251"/>
                    </a:lnTo>
                    <a:lnTo>
                      <a:pt x="139" y="251"/>
                    </a:lnTo>
                    <a:lnTo>
                      <a:pt x="139" y="255"/>
                    </a:lnTo>
                    <a:lnTo>
                      <a:pt x="143" y="255"/>
                    </a:lnTo>
                    <a:lnTo>
                      <a:pt x="143" y="265"/>
                    </a:lnTo>
                    <a:lnTo>
                      <a:pt x="148" y="265"/>
                    </a:lnTo>
                    <a:lnTo>
                      <a:pt x="148" y="269"/>
                    </a:lnTo>
                    <a:lnTo>
                      <a:pt x="152" y="269"/>
                    </a:lnTo>
                    <a:lnTo>
                      <a:pt x="152" y="278"/>
                    </a:lnTo>
                    <a:lnTo>
                      <a:pt x="157" y="278"/>
                    </a:lnTo>
                    <a:lnTo>
                      <a:pt x="157" y="282"/>
                    </a:lnTo>
                    <a:lnTo>
                      <a:pt x="161" y="282"/>
                    </a:lnTo>
                    <a:lnTo>
                      <a:pt x="161" y="291"/>
                    </a:lnTo>
                    <a:lnTo>
                      <a:pt x="165" y="291"/>
                    </a:lnTo>
                    <a:lnTo>
                      <a:pt x="165" y="296"/>
                    </a:lnTo>
                    <a:lnTo>
                      <a:pt x="170" y="296"/>
                    </a:lnTo>
                    <a:lnTo>
                      <a:pt x="170" y="300"/>
                    </a:lnTo>
                    <a:lnTo>
                      <a:pt x="175" y="300"/>
                    </a:lnTo>
                    <a:lnTo>
                      <a:pt x="179" y="300"/>
                    </a:lnTo>
                    <a:lnTo>
                      <a:pt x="183" y="300"/>
                    </a:lnTo>
                    <a:lnTo>
                      <a:pt x="183" y="304"/>
                    </a:lnTo>
                    <a:lnTo>
                      <a:pt x="188" y="304"/>
                    </a:lnTo>
                    <a:lnTo>
                      <a:pt x="188" y="300"/>
                    </a:lnTo>
                    <a:lnTo>
                      <a:pt x="192" y="300"/>
                    </a:lnTo>
                    <a:lnTo>
                      <a:pt x="196" y="300"/>
                    </a:lnTo>
                    <a:lnTo>
                      <a:pt x="196" y="296"/>
                    </a:lnTo>
                    <a:lnTo>
                      <a:pt x="201" y="296"/>
                    </a:lnTo>
                    <a:lnTo>
                      <a:pt x="206" y="296"/>
                    </a:lnTo>
                    <a:lnTo>
                      <a:pt x="206" y="291"/>
                    </a:lnTo>
                    <a:lnTo>
                      <a:pt x="210" y="291"/>
                    </a:lnTo>
                    <a:lnTo>
                      <a:pt x="210" y="286"/>
                    </a:lnTo>
                    <a:lnTo>
                      <a:pt x="214" y="286"/>
                    </a:lnTo>
                    <a:lnTo>
                      <a:pt x="214" y="282"/>
                    </a:lnTo>
                    <a:lnTo>
                      <a:pt x="219" y="282"/>
                    </a:lnTo>
                    <a:lnTo>
                      <a:pt x="219" y="273"/>
                    </a:lnTo>
                    <a:lnTo>
                      <a:pt x="224" y="273"/>
                    </a:lnTo>
                    <a:lnTo>
                      <a:pt x="224" y="269"/>
                    </a:lnTo>
                    <a:lnTo>
                      <a:pt x="228" y="269"/>
                    </a:lnTo>
                    <a:lnTo>
                      <a:pt x="228" y="273"/>
                    </a:lnTo>
                    <a:lnTo>
                      <a:pt x="232" y="273"/>
                    </a:lnTo>
                    <a:lnTo>
                      <a:pt x="232" y="278"/>
                    </a:lnTo>
                    <a:lnTo>
                      <a:pt x="237" y="278"/>
                    </a:lnTo>
                    <a:lnTo>
                      <a:pt x="237" y="282"/>
                    </a:lnTo>
                    <a:lnTo>
                      <a:pt x="242" y="282"/>
                    </a:lnTo>
                    <a:lnTo>
                      <a:pt x="264" y="282"/>
                    </a:lnTo>
                    <a:lnTo>
                      <a:pt x="268" y="282"/>
                    </a:lnTo>
                    <a:lnTo>
                      <a:pt x="268" y="291"/>
                    </a:lnTo>
                    <a:lnTo>
                      <a:pt x="273" y="291"/>
                    </a:lnTo>
                    <a:lnTo>
                      <a:pt x="273" y="296"/>
                    </a:lnTo>
                    <a:lnTo>
                      <a:pt x="277" y="296"/>
                    </a:lnTo>
                    <a:lnTo>
                      <a:pt x="277" y="300"/>
                    </a:lnTo>
                    <a:lnTo>
                      <a:pt x="281" y="300"/>
                    </a:lnTo>
                    <a:lnTo>
                      <a:pt x="281" y="304"/>
                    </a:lnTo>
                    <a:lnTo>
                      <a:pt x="286" y="304"/>
                    </a:lnTo>
                    <a:lnTo>
                      <a:pt x="286" y="309"/>
                    </a:lnTo>
                    <a:lnTo>
                      <a:pt x="290" y="309"/>
                    </a:lnTo>
                    <a:lnTo>
                      <a:pt x="290" y="314"/>
                    </a:lnTo>
                    <a:lnTo>
                      <a:pt x="295" y="314"/>
                    </a:lnTo>
                    <a:lnTo>
                      <a:pt x="295" y="318"/>
                    </a:lnTo>
                    <a:lnTo>
                      <a:pt x="299" y="318"/>
                    </a:lnTo>
                    <a:lnTo>
                      <a:pt x="299" y="322"/>
                    </a:lnTo>
                    <a:lnTo>
                      <a:pt x="304" y="322"/>
                    </a:lnTo>
                    <a:lnTo>
                      <a:pt x="308" y="322"/>
                    </a:lnTo>
                    <a:lnTo>
                      <a:pt x="308" y="327"/>
                    </a:lnTo>
                    <a:lnTo>
                      <a:pt x="313" y="327"/>
                    </a:lnTo>
                    <a:lnTo>
                      <a:pt x="313" y="332"/>
                    </a:lnTo>
                    <a:lnTo>
                      <a:pt x="317" y="332"/>
                    </a:lnTo>
                    <a:lnTo>
                      <a:pt x="317" y="336"/>
                    </a:lnTo>
                    <a:lnTo>
                      <a:pt x="321" y="336"/>
                    </a:lnTo>
                    <a:lnTo>
                      <a:pt x="321" y="341"/>
                    </a:lnTo>
                    <a:lnTo>
                      <a:pt x="326" y="341"/>
                    </a:lnTo>
                    <a:lnTo>
                      <a:pt x="326" y="345"/>
                    </a:lnTo>
                    <a:lnTo>
                      <a:pt x="331" y="345"/>
                    </a:lnTo>
                    <a:lnTo>
                      <a:pt x="335" y="345"/>
                    </a:lnTo>
                    <a:lnTo>
                      <a:pt x="335" y="349"/>
                    </a:lnTo>
                    <a:lnTo>
                      <a:pt x="339" y="349"/>
                    </a:lnTo>
                    <a:lnTo>
                      <a:pt x="339" y="363"/>
                    </a:lnTo>
                    <a:lnTo>
                      <a:pt x="344" y="363"/>
                    </a:lnTo>
                    <a:lnTo>
                      <a:pt x="344" y="372"/>
                    </a:lnTo>
                    <a:lnTo>
                      <a:pt x="349" y="372"/>
                    </a:lnTo>
                    <a:lnTo>
                      <a:pt x="349" y="380"/>
                    </a:lnTo>
                    <a:lnTo>
                      <a:pt x="353" y="380"/>
                    </a:lnTo>
                    <a:lnTo>
                      <a:pt x="353" y="390"/>
                    </a:lnTo>
                    <a:lnTo>
                      <a:pt x="357" y="390"/>
                    </a:lnTo>
                    <a:lnTo>
                      <a:pt x="357" y="394"/>
                    </a:lnTo>
                    <a:lnTo>
                      <a:pt x="362" y="394"/>
                    </a:lnTo>
                    <a:lnTo>
                      <a:pt x="362" y="398"/>
                    </a:lnTo>
                    <a:lnTo>
                      <a:pt x="367" y="398"/>
                    </a:lnTo>
                    <a:lnTo>
                      <a:pt x="389" y="398"/>
                    </a:lnTo>
                    <a:lnTo>
                      <a:pt x="393" y="398"/>
                    </a:lnTo>
                    <a:lnTo>
                      <a:pt x="393" y="394"/>
                    </a:lnTo>
                    <a:lnTo>
                      <a:pt x="398" y="394"/>
                    </a:lnTo>
                    <a:lnTo>
                      <a:pt x="398" y="390"/>
                    </a:lnTo>
                    <a:lnTo>
                      <a:pt x="402" y="390"/>
                    </a:lnTo>
                    <a:lnTo>
                      <a:pt x="402" y="385"/>
                    </a:lnTo>
                    <a:lnTo>
                      <a:pt x="407" y="385"/>
                    </a:lnTo>
                    <a:lnTo>
                      <a:pt x="407" y="376"/>
                    </a:lnTo>
                    <a:lnTo>
                      <a:pt x="411" y="376"/>
                    </a:lnTo>
                    <a:lnTo>
                      <a:pt x="415" y="376"/>
                    </a:lnTo>
                    <a:lnTo>
                      <a:pt x="415" y="372"/>
                    </a:lnTo>
                    <a:lnTo>
                      <a:pt x="420" y="372"/>
                    </a:lnTo>
                    <a:lnTo>
                      <a:pt x="425" y="372"/>
                    </a:lnTo>
                    <a:lnTo>
                      <a:pt x="425" y="367"/>
                    </a:lnTo>
                    <a:lnTo>
                      <a:pt x="429" y="367"/>
                    </a:lnTo>
                    <a:lnTo>
                      <a:pt x="433" y="367"/>
                    </a:lnTo>
                    <a:lnTo>
                      <a:pt x="433" y="363"/>
                    </a:lnTo>
                    <a:lnTo>
                      <a:pt x="438" y="363"/>
                    </a:lnTo>
                    <a:lnTo>
                      <a:pt x="443" y="363"/>
                    </a:lnTo>
                    <a:lnTo>
                      <a:pt x="443" y="359"/>
                    </a:lnTo>
                    <a:lnTo>
                      <a:pt x="446" y="359"/>
                    </a:lnTo>
                    <a:lnTo>
                      <a:pt x="451" y="359"/>
                    </a:lnTo>
                    <a:lnTo>
                      <a:pt x="451" y="363"/>
                    </a:lnTo>
                    <a:lnTo>
                      <a:pt x="456" y="363"/>
                    </a:lnTo>
                    <a:lnTo>
                      <a:pt x="460" y="363"/>
                    </a:lnTo>
                    <a:lnTo>
                      <a:pt x="460" y="367"/>
                    </a:lnTo>
                    <a:lnTo>
                      <a:pt x="464" y="367"/>
                    </a:lnTo>
                    <a:lnTo>
                      <a:pt x="464" y="372"/>
                    </a:lnTo>
                    <a:lnTo>
                      <a:pt x="469" y="372"/>
                    </a:lnTo>
                    <a:lnTo>
                      <a:pt x="474" y="372"/>
                    </a:lnTo>
                    <a:lnTo>
                      <a:pt x="474" y="367"/>
                    </a:lnTo>
                    <a:lnTo>
                      <a:pt x="478" y="367"/>
                    </a:lnTo>
                    <a:lnTo>
                      <a:pt x="478" y="363"/>
                    </a:lnTo>
                    <a:lnTo>
                      <a:pt x="482" y="363"/>
                    </a:lnTo>
                    <a:lnTo>
                      <a:pt x="482" y="359"/>
                    </a:lnTo>
                    <a:lnTo>
                      <a:pt x="487" y="359"/>
                    </a:lnTo>
                    <a:lnTo>
                      <a:pt x="491" y="359"/>
                    </a:lnTo>
                    <a:lnTo>
                      <a:pt x="491" y="363"/>
                    </a:lnTo>
                    <a:lnTo>
                      <a:pt x="496" y="363"/>
                    </a:lnTo>
                    <a:lnTo>
                      <a:pt x="500" y="363"/>
                    </a:lnTo>
                    <a:lnTo>
                      <a:pt x="500" y="367"/>
                    </a:lnTo>
                    <a:lnTo>
                      <a:pt x="505" y="367"/>
                    </a:lnTo>
                    <a:lnTo>
                      <a:pt x="505" y="372"/>
                    </a:lnTo>
                    <a:lnTo>
                      <a:pt x="509" y="372"/>
                    </a:lnTo>
                    <a:lnTo>
                      <a:pt x="514" y="372"/>
                    </a:lnTo>
                    <a:lnTo>
                      <a:pt x="514" y="376"/>
                    </a:lnTo>
                    <a:lnTo>
                      <a:pt x="518" y="376"/>
                    </a:lnTo>
                    <a:lnTo>
                      <a:pt x="518" y="380"/>
                    </a:lnTo>
                    <a:lnTo>
                      <a:pt x="522" y="380"/>
                    </a:lnTo>
                    <a:lnTo>
                      <a:pt x="522" y="390"/>
                    </a:lnTo>
                    <a:lnTo>
                      <a:pt x="527" y="390"/>
                    </a:lnTo>
                    <a:lnTo>
                      <a:pt x="527" y="398"/>
                    </a:lnTo>
                    <a:lnTo>
                      <a:pt x="532" y="398"/>
                    </a:lnTo>
                    <a:lnTo>
                      <a:pt x="532" y="412"/>
                    </a:lnTo>
                    <a:lnTo>
                      <a:pt x="536" y="412"/>
                    </a:lnTo>
                    <a:lnTo>
                      <a:pt x="536" y="421"/>
                    </a:lnTo>
                    <a:lnTo>
                      <a:pt x="540" y="421"/>
                    </a:lnTo>
                    <a:lnTo>
                      <a:pt x="540" y="430"/>
                    </a:lnTo>
                    <a:lnTo>
                      <a:pt x="545" y="430"/>
                    </a:lnTo>
                    <a:lnTo>
                      <a:pt x="558" y="430"/>
                    </a:lnTo>
                  </a:path>
                </a:pathLst>
              </a:custGeom>
              <a:noFill/>
              <a:ln w="22225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31794" name="Freeform 18"/>
            <p:cNvSpPr>
              <a:spLocks noEditPoints="1"/>
            </p:cNvSpPr>
            <p:nvPr/>
          </p:nvSpPr>
          <p:spPr bwMode="auto">
            <a:xfrm>
              <a:off x="1649" y="633"/>
              <a:ext cx="4" cy="2702"/>
            </a:xfrm>
            <a:custGeom>
              <a:avLst/>
              <a:gdLst>
                <a:gd name="T0" fmla="*/ 50 w 50"/>
                <a:gd name="T1" fmla="*/ 576 h 28742"/>
                <a:gd name="T2" fmla="*/ 0 w 50"/>
                <a:gd name="T3" fmla="*/ 1126 h 28742"/>
                <a:gd name="T4" fmla="*/ 25 w 50"/>
                <a:gd name="T5" fmla="*/ 1301 h 28742"/>
                <a:gd name="T6" fmla="*/ 50 w 50"/>
                <a:gd name="T7" fmla="*/ 2076 h 28742"/>
                <a:gd name="T8" fmla="*/ 25 w 50"/>
                <a:gd name="T9" fmla="*/ 2651 h 28742"/>
                <a:gd name="T10" fmla="*/ 0 w 50"/>
                <a:gd name="T11" fmla="*/ 2826 h 28742"/>
                <a:gd name="T12" fmla="*/ 50 w 50"/>
                <a:gd name="T13" fmla="*/ 3026 h 28742"/>
                <a:gd name="T14" fmla="*/ 50 w 50"/>
                <a:gd name="T15" fmla="*/ 4126 h 28742"/>
                <a:gd name="T16" fmla="*/ 0 w 50"/>
                <a:gd name="T17" fmla="*/ 4326 h 28742"/>
                <a:gd name="T18" fmla="*/ 25 w 50"/>
                <a:gd name="T19" fmla="*/ 4501 h 28742"/>
                <a:gd name="T20" fmla="*/ 50 w 50"/>
                <a:gd name="T21" fmla="*/ 5276 h 28742"/>
                <a:gd name="T22" fmla="*/ 25 w 50"/>
                <a:gd name="T23" fmla="*/ 5851 h 28742"/>
                <a:gd name="T24" fmla="*/ 0 w 50"/>
                <a:gd name="T25" fmla="*/ 6026 h 28742"/>
                <a:gd name="T26" fmla="*/ 50 w 50"/>
                <a:gd name="T27" fmla="*/ 6576 h 28742"/>
                <a:gd name="T28" fmla="*/ 50 w 50"/>
                <a:gd name="T29" fmla="*/ 7326 h 28742"/>
                <a:gd name="T30" fmla="*/ 0 w 50"/>
                <a:gd name="T31" fmla="*/ 7876 h 28742"/>
                <a:gd name="T32" fmla="*/ 25 w 50"/>
                <a:gd name="T33" fmla="*/ 8051 h 28742"/>
                <a:gd name="T34" fmla="*/ 50 w 50"/>
                <a:gd name="T35" fmla="*/ 8826 h 28742"/>
                <a:gd name="T36" fmla="*/ 25 w 50"/>
                <a:gd name="T37" fmla="*/ 9401 h 28742"/>
                <a:gd name="T38" fmla="*/ 0 w 50"/>
                <a:gd name="T39" fmla="*/ 9576 h 28742"/>
                <a:gd name="T40" fmla="*/ 50 w 50"/>
                <a:gd name="T41" fmla="*/ 9776 h 28742"/>
                <a:gd name="T42" fmla="*/ 50 w 50"/>
                <a:gd name="T43" fmla="*/ 10876 h 28742"/>
                <a:gd name="T44" fmla="*/ 0 w 50"/>
                <a:gd name="T45" fmla="*/ 11076 h 28742"/>
                <a:gd name="T46" fmla="*/ 25 w 50"/>
                <a:gd name="T47" fmla="*/ 11251 h 28742"/>
                <a:gd name="T48" fmla="*/ 50 w 50"/>
                <a:gd name="T49" fmla="*/ 12026 h 28742"/>
                <a:gd name="T50" fmla="*/ 25 w 50"/>
                <a:gd name="T51" fmla="*/ 12601 h 28742"/>
                <a:gd name="T52" fmla="*/ 0 w 50"/>
                <a:gd name="T53" fmla="*/ 12776 h 28742"/>
                <a:gd name="T54" fmla="*/ 50 w 50"/>
                <a:gd name="T55" fmla="*/ 13326 h 28742"/>
                <a:gd name="T56" fmla="*/ 50 w 50"/>
                <a:gd name="T57" fmla="*/ 14076 h 28742"/>
                <a:gd name="T58" fmla="*/ 0 w 50"/>
                <a:gd name="T59" fmla="*/ 14626 h 28742"/>
                <a:gd name="T60" fmla="*/ 25 w 50"/>
                <a:gd name="T61" fmla="*/ 14801 h 28742"/>
                <a:gd name="T62" fmla="*/ 50 w 50"/>
                <a:gd name="T63" fmla="*/ 15576 h 28742"/>
                <a:gd name="T64" fmla="*/ 25 w 50"/>
                <a:gd name="T65" fmla="*/ 16152 h 28742"/>
                <a:gd name="T66" fmla="*/ 0 w 50"/>
                <a:gd name="T67" fmla="*/ 16327 h 28742"/>
                <a:gd name="T68" fmla="*/ 50 w 50"/>
                <a:gd name="T69" fmla="*/ 16527 h 28742"/>
                <a:gd name="T70" fmla="*/ 50 w 50"/>
                <a:gd name="T71" fmla="*/ 17627 h 28742"/>
                <a:gd name="T72" fmla="*/ 0 w 50"/>
                <a:gd name="T73" fmla="*/ 17827 h 28742"/>
                <a:gd name="T74" fmla="*/ 25 w 50"/>
                <a:gd name="T75" fmla="*/ 18002 h 28742"/>
                <a:gd name="T76" fmla="*/ 50 w 50"/>
                <a:gd name="T77" fmla="*/ 18777 h 28742"/>
                <a:gd name="T78" fmla="*/ 25 w 50"/>
                <a:gd name="T79" fmla="*/ 19352 h 28742"/>
                <a:gd name="T80" fmla="*/ 0 w 50"/>
                <a:gd name="T81" fmla="*/ 19527 h 28742"/>
                <a:gd name="T82" fmla="*/ 50 w 50"/>
                <a:gd name="T83" fmla="*/ 20077 h 28742"/>
                <a:gd name="T84" fmla="*/ 50 w 50"/>
                <a:gd name="T85" fmla="*/ 20827 h 28742"/>
                <a:gd name="T86" fmla="*/ 0 w 50"/>
                <a:gd name="T87" fmla="*/ 21377 h 28742"/>
                <a:gd name="T88" fmla="*/ 25 w 50"/>
                <a:gd name="T89" fmla="*/ 21552 h 28742"/>
                <a:gd name="T90" fmla="*/ 50 w 50"/>
                <a:gd name="T91" fmla="*/ 22327 h 28742"/>
                <a:gd name="T92" fmla="*/ 25 w 50"/>
                <a:gd name="T93" fmla="*/ 22902 h 28742"/>
                <a:gd name="T94" fmla="*/ 0 w 50"/>
                <a:gd name="T95" fmla="*/ 23077 h 28742"/>
                <a:gd name="T96" fmla="*/ 50 w 50"/>
                <a:gd name="T97" fmla="*/ 23277 h 28742"/>
                <a:gd name="T98" fmla="*/ 50 w 50"/>
                <a:gd name="T99" fmla="*/ 24377 h 28742"/>
                <a:gd name="T100" fmla="*/ 0 w 50"/>
                <a:gd name="T101" fmla="*/ 24577 h 28742"/>
                <a:gd name="T102" fmla="*/ 25 w 50"/>
                <a:gd name="T103" fmla="*/ 24752 h 28742"/>
                <a:gd name="T104" fmla="*/ 50 w 50"/>
                <a:gd name="T105" fmla="*/ 25527 h 28742"/>
                <a:gd name="T106" fmla="*/ 25 w 50"/>
                <a:gd name="T107" fmla="*/ 26102 h 28742"/>
                <a:gd name="T108" fmla="*/ 0 w 50"/>
                <a:gd name="T109" fmla="*/ 26277 h 28742"/>
                <a:gd name="T110" fmla="*/ 50 w 50"/>
                <a:gd name="T111" fmla="*/ 26827 h 28742"/>
                <a:gd name="T112" fmla="*/ 50 w 50"/>
                <a:gd name="T113" fmla="*/ 27577 h 28742"/>
                <a:gd name="T114" fmla="*/ 0 w 50"/>
                <a:gd name="T115" fmla="*/ 28127 h 28742"/>
                <a:gd name="T116" fmla="*/ 25 w 50"/>
                <a:gd name="T117" fmla="*/ 28302 h 28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" h="28742">
                  <a:moveTo>
                    <a:pt x="50" y="25"/>
                  </a:moveTo>
                  <a:lnTo>
                    <a:pt x="50" y="375"/>
                  </a:lnTo>
                  <a:cubicBezTo>
                    <a:pt x="50" y="389"/>
                    <a:pt x="39" y="400"/>
                    <a:pt x="25" y="400"/>
                  </a:cubicBezTo>
                  <a:cubicBezTo>
                    <a:pt x="11" y="400"/>
                    <a:pt x="0" y="389"/>
                    <a:pt x="0" y="375"/>
                  </a:cubicBezTo>
                  <a:lnTo>
                    <a:pt x="0" y="25"/>
                  </a:ln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lose/>
                  <a:moveTo>
                    <a:pt x="50" y="575"/>
                  </a:moveTo>
                  <a:lnTo>
                    <a:pt x="50" y="576"/>
                  </a:lnTo>
                  <a:cubicBezTo>
                    <a:pt x="50" y="589"/>
                    <a:pt x="39" y="601"/>
                    <a:pt x="25" y="601"/>
                  </a:cubicBezTo>
                  <a:cubicBezTo>
                    <a:pt x="11" y="601"/>
                    <a:pt x="0" y="589"/>
                    <a:pt x="0" y="576"/>
                  </a:cubicBezTo>
                  <a:lnTo>
                    <a:pt x="0" y="575"/>
                  </a:lnTo>
                  <a:cubicBezTo>
                    <a:pt x="0" y="562"/>
                    <a:pt x="11" y="550"/>
                    <a:pt x="25" y="550"/>
                  </a:cubicBezTo>
                  <a:cubicBezTo>
                    <a:pt x="39" y="550"/>
                    <a:pt x="50" y="562"/>
                    <a:pt x="50" y="575"/>
                  </a:cubicBezTo>
                  <a:close/>
                  <a:moveTo>
                    <a:pt x="50" y="776"/>
                  </a:moveTo>
                  <a:lnTo>
                    <a:pt x="50" y="1126"/>
                  </a:lnTo>
                  <a:cubicBezTo>
                    <a:pt x="50" y="1139"/>
                    <a:pt x="39" y="1151"/>
                    <a:pt x="25" y="1151"/>
                  </a:cubicBezTo>
                  <a:cubicBezTo>
                    <a:pt x="11" y="1151"/>
                    <a:pt x="0" y="1139"/>
                    <a:pt x="0" y="1126"/>
                  </a:cubicBezTo>
                  <a:lnTo>
                    <a:pt x="0" y="776"/>
                  </a:lnTo>
                  <a:cubicBezTo>
                    <a:pt x="0" y="762"/>
                    <a:pt x="11" y="751"/>
                    <a:pt x="25" y="751"/>
                  </a:cubicBezTo>
                  <a:cubicBezTo>
                    <a:pt x="39" y="751"/>
                    <a:pt x="50" y="762"/>
                    <a:pt x="50" y="776"/>
                  </a:cubicBezTo>
                  <a:close/>
                  <a:moveTo>
                    <a:pt x="50" y="1326"/>
                  </a:moveTo>
                  <a:lnTo>
                    <a:pt x="50" y="1326"/>
                  </a:lnTo>
                  <a:cubicBezTo>
                    <a:pt x="50" y="1339"/>
                    <a:pt x="39" y="1351"/>
                    <a:pt x="25" y="1351"/>
                  </a:cubicBezTo>
                  <a:cubicBezTo>
                    <a:pt x="11" y="1351"/>
                    <a:pt x="0" y="1339"/>
                    <a:pt x="0" y="1326"/>
                  </a:cubicBezTo>
                  <a:lnTo>
                    <a:pt x="0" y="1326"/>
                  </a:lnTo>
                  <a:cubicBezTo>
                    <a:pt x="0" y="1312"/>
                    <a:pt x="11" y="1301"/>
                    <a:pt x="25" y="1301"/>
                  </a:cubicBezTo>
                  <a:cubicBezTo>
                    <a:pt x="39" y="1301"/>
                    <a:pt x="50" y="1312"/>
                    <a:pt x="50" y="1326"/>
                  </a:cubicBezTo>
                  <a:close/>
                  <a:moveTo>
                    <a:pt x="50" y="1526"/>
                  </a:moveTo>
                  <a:lnTo>
                    <a:pt x="50" y="1876"/>
                  </a:lnTo>
                  <a:cubicBezTo>
                    <a:pt x="50" y="1889"/>
                    <a:pt x="39" y="1901"/>
                    <a:pt x="25" y="1901"/>
                  </a:cubicBezTo>
                  <a:cubicBezTo>
                    <a:pt x="11" y="1901"/>
                    <a:pt x="0" y="1889"/>
                    <a:pt x="0" y="1876"/>
                  </a:cubicBezTo>
                  <a:lnTo>
                    <a:pt x="0" y="1526"/>
                  </a:lnTo>
                  <a:cubicBezTo>
                    <a:pt x="0" y="1512"/>
                    <a:pt x="11" y="1501"/>
                    <a:pt x="25" y="1501"/>
                  </a:cubicBezTo>
                  <a:cubicBezTo>
                    <a:pt x="39" y="1501"/>
                    <a:pt x="50" y="1512"/>
                    <a:pt x="50" y="1526"/>
                  </a:cubicBezTo>
                  <a:close/>
                  <a:moveTo>
                    <a:pt x="50" y="2076"/>
                  </a:moveTo>
                  <a:lnTo>
                    <a:pt x="50" y="2076"/>
                  </a:lnTo>
                  <a:cubicBezTo>
                    <a:pt x="50" y="2089"/>
                    <a:pt x="39" y="2101"/>
                    <a:pt x="25" y="2101"/>
                  </a:cubicBezTo>
                  <a:cubicBezTo>
                    <a:pt x="11" y="2101"/>
                    <a:pt x="0" y="2089"/>
                    <a:pt x="0" y="2076"/>
                  </a:cubicBezTo>
                  <a:lnTo>
                    <a:pt x="0" y="2076"/>
                  </a:lnTo>
                  <a:cubicBezTo>
                    <a:pt x="0" y="2062"/>
                    <a:pt x="11" y="2051"/>
                    <a:pt x="25" y="2051"/>
                  </a:cubicBezTo>
                  <a:cubicBezTo>
                    <a:pt x="39" y="2051"/>
                    <a:pt x="50" y="2062"/>
                    <a:pt x="50" y="2076"/>
                  </a:cubicBezTo>
                  <a:close/>
                  <a:moveTo>
                    <a:pt x="50" y="2276"/>
                  </a:moveTo>
                  <a:lnTo>
                    <a:pt x="50" y="2626"/>
                  </a:lnTo>
                  <a:cubicBezTo>
                    <a:pt x="50" y="2639"/>
                    <a:pt x="39" y="2651"/>
                    <a:pt x="25" y="2651"/>
                  </a:cubicBezTo>
                  <a:cubicBezTo>
                    <a:pt x="11" y="2651"/>
                    <a:pt x="0" y="2639"/>
                    <a:pt x="0" y="2626"/>
                  </a:cubicBezTo>
                  <a:lnTo>
                    <a:pt x="0" y="2276"/>
                  </a:lnTo>
                  <a:cubicBezTo>
                    <a:pt x="0" y="2262"/>
                    <a:pt x="11" y="2251"/>
                    <a:pt x="25" y="2251"/>
                  </a:cubicBezTo>
                  <a:cubicBezTo>
                    <a:pt x="39" y="2251"/>
                    <a:pt x="50" y="2262"/>
                    <a:pt x="50" y="2276"/>
                  </a:cubicBezTo>
                  <a:close/>
                  <a:moveTo>
                    <a:pt x="50" y="2826"/>
                  </a:moveTo>
                  <a:lnTo>
                    <a:pt x="50" y="2826"/>
                  </a:lnTo>
                  <a:cubicBezTo>
                    <a:pt x="50" y="2839"/>
                    <a:pt x="39" y="2851"/>
                    <a:pt x="25" y="2851"/>
                  </a:cubicBezTo>
                  <a:cubicBezTo>
                    <a:pt x="11" y="2851"/>
                    <a:pt x="0" y="2839"/>
                    <a:pt x="0" y="2826"/>
                  </a:cubicBezTo>
                  <a:lnTo>
                    <a:pt x="0" y="2826"/>
                  </a:lnTo>
                  <a:cubicBezTo>
                    <a:pt x="0" y="2812"/>
                    <a:pt x="11" y="2801"/>
                    <a:pt x="25" y="2801"/>
                  </a:cubicBezTo>
                  <a:cubicBezTo>
                    <a:pt x="39" y="2801"/>
                    <a:pt x="50" y="2812"/>
                    <a:pt x="50" y="2826"/>
                  </a:cubicBezTo>
                  <a:close/>
                  <a:moveTo>
                    <a:pt x="50" y="3026"/>
                  </a:moveTo>
                  <a:lnTo>
                    <a:pt x="50" y="3376"/>
                  </a:lnTo>
                  <a:cubicBezTo>
                    <a:pt x="50" y="3389"/>
                    <a:pt x="39" y="3401"/>
                    <a:pt x="25" y="3401"/>
                  </a:cubicBezTo>
                  <a:cubicBezTo>
                    <a:pt x="11" y="3401"/>
                    <a:pt x="0" y="3389"/>
                    <a:pt x="0" y="3376"/>
                  </a:cubicBezTo>
                  <a:lnTo>
                    <a:pt x="0" y="3026"/>
                  </a:lnTo>
                  <a:cubicBezTo>
                    <a:pt x="0" y="3012"/>
                    <a:pt x="11" y="3001"/>
                    <a:pt x="25" y="3001"/>
                  </a:cubicBezTo>
                  <a:cubicBezTo>
                    <a:pt x="39" y="3001"/>
                    <a:pt x="50" y="3012"/>
                    <a:pt x="50" y="3026"/>
                  </a:cubicBezTo>
                  <a:close/>
                  <a:moveTo>
                    <a:pt x="50" y="3576"/>
                  </a:moveTo>
                  <a:lnTo>
                    <a:pt x="50" y="3576"/>
                  </a:lnTo>
                  <a:cubicBezTo>
                    <a:pt x="50" y="3590"/>
                    <a:pt x="39" y="3601"/>
                    <a:pt x="25" y="3601"/>
                  </a:cubicBezTo>
                  <a:cubicBezTo>
                    <a:pt x="11" y="3601"/>
                    <a:pt x="0" y="3590"/>
                    <a:pt x="0" y="3576"/>
                  </a:cubicBezTo>
                  <a:lnTo>
                    <a:pt x="0" y="3576"/>
                  </a:lnTo>
                  <a:cubicBezTo>
                    <a:pt x="0" y="3562"/>
                    <a:pt x="11" y="3551"/>
                    <a:pt x="25" y="3551"/>
                  </a:cubicBezTo>
                  <a:cubicBezTo>
                    <a:pt x="39" y="3551"/>
                    <a:pt x="50" y="3562"/>
                    <a:pt x="50" y="3576"/>
                  </a:cubicBezTo>
                  <a:close/>
                  <a:moveTo>
                    <a:pt x="50" y="3776"/>
                  </a:moveTo>
                  <a:lnTo>
                    <a:pt x="50" y="4126"/>
                  </a:lnTo>
                  <a:cubicBezTo>
                    <a:pt x="50" y="4140"/>
                    <a:pt x="39" y="4151"/>
                    <a:pt x="25" y="4151"/>
                  </a:cubicBezTo>
                  <a:cubicBezTo>
                    <a:pt x="11" y="4151"/>
                    <a:pt x="0" y="4140"/>
                    <a:pt x="0" y="4126"/>
                  </a:cubicBezTo>
                  <a:lnTo>
                    <a:pt x="0" y="3776"/>
                  </a:lnTo>
                  <a:cubicBezTo>
                    <a:pt x="0" y="3762"/>
                    <a:pt x="11" y="3751"/>
                    <a:pt x="25" y="3751"/>
                  </a:cubicBezTo>
                  <a:cubicBezTo>
                    <a:pt x="39" y="3751"/>
                    <a:pt x="50" y="3762"/>
                    <a:pt x="50" y="3776"/>
                  </a:cubicBezTo>
                  <a:close/>
                  <a:moveTo>
                    <a:pt x="50" y="4326"/>
                  </a:moveTo>
                  <a:lnTo>
                    <a:pt x="50" y="4326"/>
                  </a:lnTo>
                  <a:cubicBezTo>
                    <a:pt x="50" y="4340"/>
                    <a:pt x="39" y="4351"/>
                    <a:pt x="25" y="4351"/>
                  </a:cubicBezTo>
                  <a:cubicBezTo>
                    <a:pt x="11" y="4351"/>
                    <a:pt x="0" y="4340"/>
                    <a:pt x="0" y="4326"/>
                  </a:cubicBezTo>
                  <a:lnTo>
                    <a:pt x="0" y="4326"/>
                  </a:lnTo>
                  <a:cubicBezTo>
                    <a:pt x="0" y="4312"/>
                    <a:pt x="11" y="4301"/>
                    <a:pt x="25" y="4301"/>
                  </a:cubicBezTo>
                  <a:cubicBezTo>
                    <a:pt x="39" y="4301"/>
                    <a:pt x="50" y="4312"/>
                    <a:pt x="50" y="4326"/>
                  </a:cubicBezTo>
                  <a:close/>
                  <a:moveTo>
                    <a:pt x="50" y="4526"/>
                  </a:moveTo>
                  <a:lnTo>
                    <a:pt x="50" y="4876"/>
                  </a:lnTo>
                  <a:cubicBezTo>
                    <a:pt x="50" y="4890"/>
                    <a:pt x="39" y="4901"/>
                    <a:pt x="25" y="4901"/>
                  </a:cubicBezTo>
                  <a:cubicBezTo>
                    <a:pt x="11" y="4901"/>
                    <a:pt x="0" y="4890"/>
                    <a:pt x="0" y="4876"/>
                  </a:cubicBezTo>
                  <a:lnTo>
                    <a:pt x="0" y="4526"/>
                  </a:lnTo>
                  <a:cubicBezTo>
                    <a:pt x="0" y="4512"/>
                    <a:pt x="11" y="4501"/>
                    <a:pt x="25" y="4501"/>
                  </a:cubicBezTo>
                  <a:cubicBezTo>
                    <a:pt x="39" y="4501"/>
                    <a:pt x="50" y="4512"/>
                    <a:pt x="50" y="4526"/>
                  </a:cubicBezTo>
                  <a:close/>
                  <a:moveTo>
                    <a:pt x="50" y="5076"/>
                  </a:moveTo>
                  <a:lnTo>
                    <a:pt x="50" y="5076"/>
                  </a:lnTo>
                  <a:cubicBezTo>
                    <a:pt x="50" y="5090"/>
                    <a:pt x="39" y="5101"/>
                    <a:pt x="25" y="5101"/>
                  </a:cubicBezTo>
                  <a:cubicBezTo>
                    <a:pt x="11" y="5101"/>
                    <a:pt x="0" y="5090"/>
                    <a:pt x="0" y="5076"/>
                  </a:cubicBezTo>
                  <a:lnTo>
                    <a:pt x="0" y="5076"/>
                  </a:lnTo>
                  <a:cubicBezTo>
                    <a:pt x="0" y="5062"/>
                    <a:pt x="11" y="5051"/>
                    <a:pt x="25" y="5051"/>
                  </a:cubicBezTo>
                  <a:cubicBezTo>
                    <a:pt x="39" y="5051"/>
                    <a:pt x="50" y="5062"/>
                    <a:pt x="50" y="5076"/>
                  </a:cubicBezTo>
                  <a:close/>
                  <a:moveTo>
                    <a:pt x="50" y="5276"/>
                  </a:moveTo>
                  <a:lnTo>
                    <a:pt x="50" y="5626"/>
                  </a:lnTo>
                  <a:cubicBezTo>
                    <a:pt x="50" y="5640"/>
                    <a:pt x="39" y="5651"/>
                    <a:pt x="25" y="5651"/>
                  </a:cubicBezTo>
                  <a:cubicBezTo>
                    <a:pt x="11" y="5651"/>
                    <a:pt x="0" y="5640"/>
                    <a:pt x="0" y="5626"/>
                  </a:cubicBezTo>
                  <a:lnTo>
                    <a:pt x="0" y="5276"/>
                  </a:lnTo>
                  <a:cubicBezTo>
                    <a:pt x="0" y="5262"/>
                    <a:pt x="11" y="5251"/>
                    <a:pt x="25" y="5251"/>
                  </a:cubicBezTo>
                  <a:cubicBezTo>
                    <a:pt x="39" y="5251"/>
                    <a:pt x="50" y="5262"/>
                    <a:pt x="50" y="5276"/>
                  </a:cubicBezTo>
                  <a:close/>
                  <a:moveTo>
                    <a:pt x="50" y="5826"/>
                  </a:moveTo>
                  <a:lnTo>
                    <a:pt x="50" y="5826"/>
                  </a:lnTo>
                  <a:cubicBezTo>
                    <a:pt x="50" y="5840"/>
                    <a:pt x="39" y="5851"/>
                    <a:pt x="25" y="5851"/>
                  </a:cubicBezTo>
                  <a:cubicBezTo>
                    <a:pt x="11" y="5851"/>
                    <a:pt x="0" y="5840"/>
                    <a:pt x="0" y="5826"/>
                  </a:cubicBezTo>
                  <a:lnTo>
                    <a:pt x="0" y="5826"/>
                  </a:lnTo>
                  <a:cubicBezTo>
                    <a:pt x="0" y="5812"/>
                    <a:pt x="11" y="5801"/>
                    <a:pt x="25" y="5801"/>
                  </a:cubicBezTo>
                  <a:cubicBezTo>
                    <a:pt x="39" y="5801"/>
                    <a:pt x="50" y="5812"/>
                    <a:pt x="50" y="5826"/>
                  </a:cubicBezTo>
                  <a:close/>
                  <a:moveTo>
                    <a:pt x="50" y="6026"/>
                  </a:moveTo>
                  <a:lnTo>
                    <a:pt x="50" y="6376"/>
                  </a:lnTo>
                  <a:cubicBezTo>
                    <a:pt x="50" y="6390"/>
                    <a:pt x="39" y="6401"/>
                    <a:pt x="25" y="6401"/>
                  </a:cubicBezTo>
                  <a:cubicBezTo>
                    <a:pt x="11" y="6401"/>
                    <a:pt x="0" y="6390"/>
                    <a:pt x="0" y="6376"/>
                  </a:cubicBezTo>
                  <a:lnTo>
                    <a:pt x="0" y="6026"/>
                  </a:lnTo>
                  <a:cubicBezTo>
                    <a:pt x="0" y="6012"/>
                    <a:pt x="11" y="6001"/>
                    <a:pt x="25" y="6001"/>
                  </a:cubicBezTo>
                  <a:cubicBezTo>
                    <a:pt x="39" y="6001"/>
                    <a:pt x="50" y="6012"/>
                    <a:pt x="50" y="6026"/>
                  </a:cubicBezTo>
                  <a:close/>
                  <a:moveTo>
                    <a:pt x="50" y="6576"/>
                  </a:moveTo>
                  <a:lnTo>
                    <a:pt x="50" y="6576"/>
                  </a:lnTo>
                  <a:cubicBezTo>
                    <a:pt x="50" y="6590"/>
                    <a:pt x="39" y="6601"/>
                    <a:pt x="25" y="6601"/>
                  </a:cubicBezTo>
                  <a:cubicBezTo>
                    <a:pt x="11" y="6601"/>
                    <a:pt x="0" y="6590"/>
                    <a:pt x="0" y="6576"/>
                  </a:cubicBezTo>
                  <a:lnTo>
                    <a:pt x="0" y="6576"/>
                  </a:lnTo>
                  <a:cubicBezTo>
                    <a:pt x="0" y="6562"/>
                    <a:pt x="11" y="6551"/>
                    <a:pt x="25" y="6551"/>
                  </a:cubicBezTo>
                  <a:cubicBezTo>
                    <a:pt x="39" y="6551"/>
                    <a:pt x="50" y="6562"/>
                    <a:pt x="50" y="6576"/>
                  </a:cubicBezTo>
                  <a:close/>
                  <a:moveTo>
                    <a:pt x="50" y="6776"/>
                  </a:moveTo>
                  <a:lnTo>
                    <a:pt x="50" y="7126"/>
                  </a:lnTo>
                  <a:cubicBezTo>
                    <a:pt x="50" y="7140"/>
                    <a:pt x="39" y="7151"/>
                    <a:pt x="25" y="7151"/>
                  </a:cubicBezTo>
                  <a:cubicBezTo>
                    <a:pt x="11" y="7151"/>
                    <a:pt x="0" y="7140"/>
                    <a:pt x="0" y="7126"/>
                  </a:cubicBezTo>
                  <a:lnTo>
                    <a:pt x="0" y="6776"/>
                  </a:lnTo>
                  <a:cubicBezTo>
                    <a:pt x="0" y="6762"/>
                    <a:pt x="11" y="6751"/>
                    <a:pt x="25" y="6751"/>
                  </a:cubicBezTo>
                  <a:cubicBezTo>
                    <a:pt x="39" y="6751"/>
                    <a:pt x="50" y="6762"/>
                    <a:pt x="50" y="6776"/>
                  </a:cubicBezTo>
                  <a:close/>
                  <a:moveTo>
                    <a:pt x="50" y="7326"/>
                  </a:moveTo>
                  <a:lnTo>
                    <a:pt x="50" y="7326"/>
                  </a:lnTo>
                  <a:cubicBezTo>
                    <a:pt x="50" y="7340"/>
                    <a:pt x="39" y="7351"/>
                    <a:pt x="25" y="7351"/>
                  </a:cubicBezTo>
                  <a:cubicBezTo>
                    <a:pt x="11" y="7351"/>
                    <a:pt x="0" y="7340"/>
                    <a:pt x="0" y="7326"/>
                  </a:cubicBezTo>
                  <a:lnTo>
                    <a:pt x="0" y="7326"/>
                  </a:lnTo>
                  <a:cubicBezTo>
                    <a:pt x="0" y="7312"/>
                    <a:pt x="11" y="7301"/>
                    <a:pt x="25" y="7301"/>
                  </a:cubicBezTo>
                  <a:cubicBezTo>
                    <a:pt x="39" y="7301"/>
                    <a:pt x="50" y="7312"/>
                    <a:pt x="50" y="7326"/>
                  </a:cubicBezTo>
                  <a:close/>
                  <a:moveTo>
                    <a:pt x="50" y="7526"/>
                  </a:moveTo>
                  <a:lnTo>
                    <a:pt x="50" y="7876"/>
                  </a:lnTo>
                  <a:cubicBezTo>
                    <a:pt x="50" y="7890"/>
                    <a:pt x="39" y="7901"/>
                    <a:pt x="25" y="7901"/>
                  </a:cubicBezTo>
                  <a:cubicBezTo>
                    <a:pt x="11" y="7901"/>
                    <a:pt x="0" y="7890"/>
                    <a:pt x="0" y="7876"/>
                  </a:cubicBezTo>
                  <a:lnTo>
                    <a:pt x="0" y="7526"/>
                  </a:lnTo>
                  <a:cubicBezTo>
                    <a:pt x="0" y="7512"/>
                    <a:pt x="11" y="7501"/>
                    <a:pt x="25" y="7501"/>
                  </a:cubicBezTo>
                  <a:cubicBezTo>
                    <a:pt x="39" y="7501"/>
                    <a:pt x="50" y="7512"/>
                    <a:pt x="50" y="7526"/>
                  </a:cubicBezTo>
                  <a:close/>
                  <a:moveTo>
                    <a:pt x="50" y="8076"/>
                  </a:moveTo>
                  <a:lnTo>
                    <a:pt x="50" y="8076"/>
                  </a:lnTo>
                  <a:cubicBezTo>
                    <a:pt x="50" y="8090"/>
                    <a:pt x="39" y="8101"/>
                    <a:pt x="25" y="8101"/>
                  </a:cubicBezTo>
                  <a:cubicBezTo>
                    <a:pt x="11" y="8101"/>
                    <a:pt x="0" y="8090"/>
                    <a:pt x="0" y="8076"/>
                  </a:cubicBezTo>
                  <a:lnTo>
                    <a:pt x="0" y="8076"/>
                  </a:lnTo>
                  <a:cubicBezTo>
                    <a:pt x="0" y="8062"/>
                    <a:pt x="11" y="8051"/>
                    <a:pt x="25" y="8051"/>
                  </a:cubicBezTo>
                  <a:cubicBezTo>
                    <a:pt x="39" y="8051"/>
                    <a:pt x="50" y="8062"/>
                    <a:pt x="50" y="8076"/>
                  </a:cubicBezTo>
                  <a:close/>
                  <a:moveTo>
                    <a:pt x="50" y="8276"/>
                  </a:moveTo>
                  <a:lnTo>
                    <a:pt x="50" y="8626"/>
                  </a:lnTo>
                  <a:cubicBezTo>
                    <a:pt x="50" y="8640"/>
                    <a:pt x="39" y="8651"/>
                    <a:pt x="25" y="8651"/>
                  </a:cubicBezTo>
                  <a:cubicBezTo>
                    <a:pt x="11" y="8651"/>
                    <a:pt x="0" y="8640"/>
                    <a:pt x="0" y="8626"/>
                  </a:cubicBezTo>
                  <a:lnTo>
                    <a:pt x="0" y="8276"/>
                  </a:lnTo>
                  <a:cubicBezTo>
                    <a:pt x="0" y="8262"/>
                    <a:pt x="11" y="8251"/>
                    <a:pt x="25" y="8251"/>
                  </a:cubicBezTo>
                  <a:cubicBezTo>
                    <a:pt x="39" y="8251"/>
                    <a:pt x="50" y="8262"/>
                    <a:pt x="50" y="8276"/>
                  </a:cubicBezTo>
                  <a:close/>
                  <a:moveTo>
                    <a:pt x="50" y="8826"/>
                  </a:moveTo>
                  <a:lnTo>
                    <a:pt x="50" y="8826"/>
                  </a:lnTo>
                  <a:cubicBezTo>
                    <a:pt x="50" y="8840"/>
                    <a:pt x="39" y="8851"/>
                    <a:pt x="25" y="8851"/>
                  </a:cubicBezTo>
                  <a:cubicBezTo>
                    <a:pt x="11" y="8851"/>
                    <a:pt x="0" y="8840"/>
                    <a:pt x="0" y="8826"/>
                  </a:cubicBezTo>
                  <a:lnTo>
                    <a:pt x="0" y="8826"/>
                  </a:lnTo>
                  <a:cubicBezTo>
                    <a:pt x="0" y="8812"/>
                    <a:pt x="11" y="8801"/>
                    <a:pt x="25" y="8801"/>
                  </a:cubicBezTo>
                  <a:cubicBezTo>
                    <a:pt x="39" y="8801"/>
                    <a:pt x="50" y="8812"/>
                    <a:pt x="50" y="8826"/>
                  </a:cubicBezTo>
                  <a:close/>
                  <a:moveTo>
                    <a:pt x="50" y="9026"/>
                  </a:moveTo>
                  <a:lnTo>
                    <a:pt x="50" y="9376"/>
                  </a:lnTo>
                  <a:cubicBezTo>
                    <a:pt x="50" y="9390"/>
                    <a:pt x="39" y="9401"/>
                    <a:pt x="25" y="9401"/>
                  </a:cubicBezTo>
                  <a:cubicBezTo>
                    <a:pt x="11" y="9401"/>
                    <a:pt x="0" y="9390"/>
                    <a:pt x="0" y="9376"/>
                  </a:cubicBezTo>
                  <a:lnTo>
                    <a:pt x="0" y="9026"/>
                  </a:lnTo>
                  <a:cubicBezTo>
                    <a:pt x="0" y="9012"/>
                    <a:pt x="11" y="9001"/>
                    <a:pt x="25" y="9001"/>
                  </a:cubicBezTo>
                  <a:cubicBezTo>
                    <a:pt x="39" y="9001"/>
                    <a:pt x="50" y="9012"/>
                    <a:pt x="50" y="9026"/>
                  </a:cubicBezTo>
                  <a:close/>
                  <a:moveTo>
                    <a:pt x="50" y="9576"/>
                  </a:moveTo>
                  <a:lnTo>
                    <a:pt x="50" y="9576"/>
                  </a:lnTo>
                  <a:cubicBezTo>
                    <a:pt x="50" y="9590"/>
                    <a:pt x="39" y="9601"/>
                    <a:pt x="25" y="9601"/>
                  </a:cubicBezTo>
                  <a:cubicBezTo>
                    <a:pt x="11" y="9601"/>
                    <a:pt x="0" y="9590"/>
                    <a:pt x="0" y="9576"/>
                  </a:cubicBezTo>
                  <a:lnTo>
                    <a:pt x="0" y="9576"/>
                  </a:lnTo>
                  <a:cubicBezTo>
                    <a:pt x="0" y="9562"/>
                    <a:pt x="11" y="9551"/>
                    <a:pt x="25" y="9551"/>
                  </a:cubicBezTo>
                  <a:cubicBezTo>
                    <a:pt x="39" y="9551"/>
                    <a:pt x="50" y="9562"/>
                    <a:pt x="50" y="9576"/>
                  </a:cubicBezTo>
                  <a:close/>
                  <a:moveTo>
                    <a:pt x="50" y="9776"/>
                  </a:moveTo>
                  <a:lnTo>
                    <a:pt x="50" y="10126"/>
                  </a:lnTo>
                  <a:cubicBezTo>
                    <a:pt x="50" y="10140"/>
                    <a:pt x="39" y="10151"/>
                    <a:pt x="25" y="10151"/>
                  </a:cubicBezTo>
                  <a:cubicBezTo>
                    <a:pt x="11" y="10151"/>
                    <a:pt x="0" y="10140"/>
                    <a:pt x="0" y="10126"/>
                  </a:cubicBezTo>
                  <a:lnTo>
                    <a:pt x="0" y="9776"/>
                  </a:lnTo>
                  <a:cubicBezTo>
                    <a:pt x="0" y="9762"/>
                    <a:pt x="11" y="9751"/>
                    <a:pt x="25" y="9751"/>
                  </a:cubicBezTo>
                  <a:cubicBezTo>
                    <a:pt x="39" y="9751"/>
                    <a:pt x="50" y="9762"/>
                    <a:pt x="50" y="9776"/>
                  </a:cubicBezTo>
                  <a:close/>
                  <a:moveTo>
                    <a:pt x="50" y="10326"/>
                  </a:moveTo>
                  <a:lnTo>
                    <a:pt x="50" y="10326"/>
                  </a:lnTo>
                  <a:cubicBezTo>
                    <a:pt x="50" y="10340"/>
                    <a:pt x="39" y="10351"/>
                    <a:pt x="25" y="10351"/>
                  </a:cubicBezTo>
                  <a:cubicBezTo>
                    <a:pt x="11" y="10351"/>
                    <a:pt x="0" y="10340"/>
                    <a:pt x="0" y="10326"/>
                  </a:cubicBezTo>
                  <a:lnTo>
                    <a:pt x="0" y="10326"/>
                  </a:lnTo>
                  <a:cubicBezTo>
                    <a:pt x="0" y="10312"/>
                    <a:pt x="11" y="10301"/>
                    <a:pt x="25" y="10301"/>
                  </a:cubicBezTo>
                  <a:cubicBezTo>
                    <a:pt x="39" y="10301"/>
                    <a:pt x="50" y="10312"/>
                    <a:pt x="50" y="10326"/>
                  </a:cubicBezTo>
                  <a:close/>
                  <a:moveTo>
                    <a:pt x="50" y="10526"/>
                  </a:moveTo>
                  <a:lnTo>
                    <a:pt x="50" y="10876"/>
                  </a:lnTo>
                  <a:cubicBezTo>
                    <a:pt x="50" y="10890"/>
                    <a:pt x="39" y="10901"/>
                    <a:pt x="25" y="10901"/>
                  </a:cubicBezTo>
                  <a:cubicBezTo>
                    <a:pt x="11" y="10901"/>
                    <a:pt x="0" y="10890"/>
                    <a:pt x="0" y="10876"/>
                  </a:cubicBezTo>
                  <a:lnTo>
                    <a:pt x="0" y="10526"/>
                  </a:lnTo>
                  <a:cubicBezTo>
                    <a:pt x="0" y="10512"/>
                    <a:pt x="11" y="10501"/>
                    <a:pt x="25" y="10501"/>
                  </a:cubicBezTo>
                  <a:cubicBezTo>
                    <a:pt x="39" y="10501"/>
                    <a:pt x="50" y="10512"/>
                    <a:pt x="50" y="10526"/>
                  </a:cubicBezTo>
                  <a:close/>
                  <a:moveTo>
                    <a:pt x="50" y="11076"/>
                  </a:moveTo>
                  <a:lnTo>
                    <a:pt x="50" y="11076"/>
                  </a:lnTo>
                  <a:cubicBezTo>
                    <a:pt x="50" y="11090"/>
                    <a:pt x="39" y="11101"/>
                    <a:pt x="25" y="11101"/>
                  </a:cubicBezTo>
                  <a:cubicBezTo>
                    <a:pt x="11" y="11101"/>
                    <a:pt x="0" y="11090"/>
                    <a:pt x="0" y="11076"/>
                  </a:cubicBezTo>
                  <a:lnTo>
                    <a:pt x="0" y="11076"/>
                  </a:lnTo>
                  <a:cubicBezTo>
                    <a:pt x="0" y="11062"/>
                    <a:pt x="11" y="11051"/>
                    <a:pt x="25" y="11051"/>
                  </a:cubicBezTo>
                  <a:cubicBezTo>
                    <a:pt x="39" y="11051"/>
                    <a:pt x="50" y="11062"/>
                    <a:pt x="50" y="11076"/>
                  </a:cubicBezTo>
                  <a:close/>
                  <a:moveTo>
                    <a:pt x="50" y="11276"/>
                  </a:moveTo>
                  <a:lnTo>
                    <a:pt x="50" y="11626"/>
                  </a:lnTo>
                  <a:cubicBezTo>
                    <a:pt x="50" y="11640"/>
                    <a:pt x="39" y="11651"/>
                    <a:pt x="25" y="11651"/>
                  </a:cubicBezTo>
                  <a:cubicBezTo>
                    <a:pt x="11" y="11651"/>
                    <a:pt x="0" y="11640"/>
                    <a:pt x="0" y="11626"/>
                  </a:cubicBezTo>
                  <a:lnTo>
                    <a:pt x="0" y="11276"/>
                  </a:lnTo>
                  <a:cubicBezTo>
                    <a:pt x="0" y="11262"/>
                    <a:pt x="11" y="11251"/>
                    <a:pt x="25" y="11251"/>
                  </a:cubicBezTo>
                  <a:cubicBezTo>
                    <a:pt x="39" y="11251"/>
                    <a:pt x="50" y="11262"/>
                    <a:pt x="50" y="11276"/>
                  </a:cubicBezTo>
                  <a:close/>
                  <a:moveTo>
                    <a:pt x="50" y="11826"/>
                  </a:moveTo>
                  <a:lnTo>
                    <a:pt x="50" y="11826"/>
                  </a:lnTo>
                  <a:cubicBezTo>
                    <a:pt x="50" y="11840"/>
                    <a:pt x="39" y="11851"/>
                    <a:pt x="25" y="11851"/>
                  </a:cubicBezTo>
                  <a:cubicBezTo>
                    <a:pt x="11" y="11851"/>
                    <a:pt x="0" y="11840"/>
                    <a:pt x="0" y="11826"/>
                  </a:cubicBezTo>
                  <a:lnTo>
                    <a:pt x="0" y="11826"/>
                  </a:lnTo>
                  <a:cubicBezTo>
                    <a:pt x="0" y="11812"/>
                    <a:pt x="11" y="11801"/>
                    <a:pt x="25" y="11801"/>
                  </a:cubicBezTo>
                  <a:cubicBezTo>
                    <a:pt x="39" y="11801"/>
                    <a:pt x="50" y="11812"/>
                    <a:pt x="50" y="11826"/>
                  </a:cubicBezTo>
                  <a:close/>
                  <a:moveTo>
                    <a:pt x="50" y="12026"/>
                  </a:moveTo>
                  <a:lnTo>
                    <a:pt x="50" y="12376"/>
                  </a:lnTo>
                  <a:cubicBezTo>
                    <a:pt x="50" y="12390"/>
                    <a:pt x="39" y="12401"/>
                    <a:pt x="25" y="12401"/>
                  </a:cubicBezTo>
                  <a:cubicBezTo>
                    <a:pt x="11" y="12401"/>
                    <a:pt x="0" y="12390"/>
                    <a:pt x="0" y="12376"/>
                  </a:cubicBezTo>
                  <a:lnTo>
                    <a:pt x="0" y="12026"/>
                  </a:lnTo>
                  <a:cubicBezTo>
                    <a:pt x="0" y="12012"/>
                    <a:pt x="11" y="12001"/>
                    <a:pt x="25" y="12001"/>
                  </a:cubicBezTo>
                  <a:cubicBezTo>
                    <a:pt x="39" y="12001"/>
                    <a:pt x="50" y="12012"/>
                    <a:pt x="50" y="12026"/>
                  </a:cubicBezTo>
                  <a:close/>
                  <a:moveTo>
                    <a:pt x="50" y="12576"/>
                  </a:moveTo>
                  <a:lnTo>
                    <a:pt x="50" y="12576"/>
                  </a:lnTo>
                  <a:cubicBezTo>
                    <a:pt x="50" y="12590"/>
                    <a:pt x="39" y="12601"/>
                    <a:pt x="25" y="12601"/>
                  </a:cubicBezTo>
                  <a:cubicBezTo>
                    <a:pt x="11" y="12601"/>
                    <a:pt x="0" y="12590"/>
                    <a:pt x="0" y="12576"/>
                  </a:cubicBezTo>
                  <a:lnTo>
                    <a:pt x="0" y="12576"/>
                  </a:lnTo>
                  <a:cubicBezTo>
                    <a:pt x="0" y="12562"/>
                    <a:pt x="11" y="12551"/>
                    <a:pt x="25" y="12551"/>
                  </a:cubicBezTo>
                  <a:cubicBezTo>
                    <a:pt x="39" y="12551"/>
                    <a:pt x="50" y="12562"/>
                    <a:pt x="50" y="12576"/>
                  </a:cubicBezTo>
                  <a:close/>
                  <a:moveTo>
                    <a:pt x="50" y="12776"/>
                  </a:moveTo>
                  <a:lnTo>
                    <a:pt x="50" y="13126"/>
                  </a:lnTo>
                  <a:cubicBezTo>
                    <a:pt x="50" y="13140"/>
                    <a:pt x="39" y="13151"/>
                    <a:pt x="25" y="13151"/>
                  </a:cubicBezTo>
                  <a:cubicBezTo>
                    <a:pt x="11" y="13151"/>
                    <a:pt x="0" y="13140"/>
                    <a:pt x="0" y="13126"/>
                  </a:cubicBezTo>
                  <a:lnTo>
                    <a:pt x="0" y="12776"/>
                  </a:lnTo>
                  <a:cubicBezTo>
                    <a:pt x="0" y="12763"/>
                    <a:pt x="11" y="12751"/>
                    <a:pt x="25" y="12751"/>
                  </a:cubicBezTo>
                  <a:cubicBezTo>
                    <a:pt x="39" y="12751"/>
                    <a:pt x="50" y="12763"/>
                    <a:pt x="50" y="12776"/>
                  </a:cubicBezTo>
                  <a:close/>
                  <a:moveTo>
                    <a:pt x="50" y="13326"/>
                  </a:moveTo>
                  <a:lnTo>
                    <a:pt x="50" y="13326"/>
                  </a:lnTo>
                  <a:cubicBezTo>
                    <a:pt x="50" y="13340"/>
                    <a:pt x="39" y="13351"/>
                    <a:pt x="25" y="13351"/>
                  </a:cubicBezTo>
                  <a:cubicBezTo>
                    <a:pt x="11" y="13351"/>
                    <a:pt x="0" y="13340"/>
                    <a:pt x="0" y="13326"/>
                  </a:cubicBezTo>
                  <a:lnTo>
                    <a:pt x="0" y="13326"/>
                  </a:lnTo>
                  <a:cubicBezTo>
                    <a:pt x="0" y="13313"/>
                    <a:pt x="11" y="13301"/>
                    <a:pt x="25" y="13301"/>
                  </a:cubicBezTo>
                  <a:cubicBezTo>
                    <a:pt x="39" y="13301"/>
                    <a:pt x="50" y="13313"/>
                    <a:pt x="50" y="13326"/>
                  </a:cubicBezTo>
                  <a:close/>
                  <a:moveTo>
                    <a:pt x="50" y="13526"/>
                  </a:moveTo>
                  <a:lnTo>
                    <a:pt x="50" y="13876"/>
                  </a:lnTo>
                  <a:cubicBezTo>
                    <a:pt x="50" y="13890"/>
                    <a:pt x="39" y="13901"/>
                    <a:pt x="25" y="13901"/>
                  </a:cubicBezTo>
                  <a:cubicBezTo>
                    <a:pt x="11" y="13901"/>
                    <a:pt x="0" y="13890"/>
                    <a:pt x="0" y="13876"/>
                  </a:cubicBezTo>
                  <a:lnTo>
                    <a:pt x="0" y="13526"/>
                  </a:lnTo>
                  <a:cubicBezTo>
                    <a:pt x="0" y="13513"/>
                    <a:pt x="11" y="13501"/>
                    <a:pt x="25" y="13501"/>
                  </a:cubicBezTo>
                  <a:cubicBezTo>
                    <a:pt x="39" y="13501"/>
                    <a:pt x="50" y="13513"/>
                    <a:pt x="50" y="13526"/>
                  </a:cubicBezTo>
                  <a:close/>
                  <a:moveTo>
                    <a:pt x="50" y="14076"/>
                  </a:moveTo>
                  <a:lnTo>
                    <a:pt x="50" y="14076"/>
                  </a:lnTo>
                  <a:cubicBezTo>
                    <a:pt x="50" y="14090"/>
                    <a:pt x="39" y="14101"/>
                    <a:pt x="25" y="14101"/>
                  </a:cubicBezTo>
                  <a:cubicBezTo>
                    <a:pt x="11" y="14101"/>
                    <a:pt x="0" y="14090"/>
                    <a:pt x="0" y="14076"/>
                  </a:cubicBezTo>
                  <a:lnTo>
                    <a:pt x="0" y="14076"/>
                  </a:lnTo>
                  <a:cubicBezTo>
                    <a:pt x="0" y="14063"/>
                    <a:pt x="11" y="14051"/>
                    <a:pt x="25" y="14051"/>
                  </a:cubicBezTo>
                  <a:cubicBezTo>
                    <a:pt x="39" y="14051"/>
                    <a:pt x="50" y="14063"/>
                    <a:pt x="50" y="14076"/>
                  </a:cubicBezTo>
                  <a:close/>
                  <a:moveTo>
                    <a:pt x="50" y="14276"/>
                  </a:moveTo>
                  <a:lnTo>
                    <a:pt x="50" y="14626"/>
                  </a:lnTo>
                  <a:cubicBezTo>
                    <a:pt x="50" y="14640"/>
                    <a:pt x="39" y="14651"/>
                    <a:pt x="25" y="14651"/>
                  </a:cubicBezTo>
                  <a:cubicBezTo>
                    <a:pt x="11" y="14651"/>
                    <a:pt x="0" y="14640"/>
                    <a:pt x="0" y="14626"/>
                  </a:cubicBezTo>
                  <a:lnTo>
                    <a:pt x="0" y="14276"/>
                  </a:lnTo>
                  <a:cubicBezTo>
                    <a:pt x="0" y="14263"/>
                    <a:pt x="11" y="14251"/>
                    <a:pt x="25" y="14251"/>
                  </a:cubicBezTo>
                  <a:cubicBezTo>
                    <a:pt x="39" y="14251"/>
                    <a:pt x="50" y="14263"/>
                    <a:pt x="50" y="14276"/>
                  </a:cubicBezTo>
                  <a:close/>
                  <a:moveTo>
                    <a:pt x="50" y="14826"/>
                  </a:moveTo>
                  <a:lnTo>
                    <a:pt x="50" y="14826"/>
                  </a:lnTo>
                  <a:cubicBezTo>
                    <a:pt x="50" y="14840"/>
                    <a:pt x="39" y="14851"/>
                    <a:pt x="25" y="14851"/>
                  </a:cubicBezTo>
                  <a:cubicBezTo>
                    <a:pt x="11" y="14851"/>
                    <a:pt x="0" y="14840"/>
                    <a:pt x="0" y="14826"/>
                  </a:cubicBezTo>
                  <a:lnTo>
                    <a:pt x="0" y="14826"/>
                  </a:lnTo>
                  <a:cubicBezTo>
                    <a:pt x="0" y="14813"/>
                    <a:pt x="11" y="14801"/>
                    <a:pt x="25" y="14801"/>
                  </a:cubicBezTo>
                  <a:cubicBezTo>
                    <a:pt x="39" y="14801"/>
                    <a:pt x="50" y="14813"/>
                    <a:pt x="50" y="14826"/>
                  </a:cubicBezTo>
                  <a:close/>
                  <a:moveTo>
                    <a:pt x="50" y="15026"/>
                  </a:moveTo>
                  <a:lnTo>
                    <a:pt x="50" y="15376"/>
                  </a:lnTo>
                  <a:cubicBezTo>
                    <a:pt x="50" y="15390"/>
                    <a:pt x="39" y="15401"/>
                    <a:pt x="25" y="15401"/>
                  </a:cubicBezTo>
                  <a:cubicBezTo>
                    <a:pt x="11" y="15401"/>
                    <a:pt x="0" y="15390"/>
                    <a:pt x="0" y="15376"/>
                  </a:cubicBezTo>
                  <a:lnTo>
                    <a:pt x="0" y="15026"/>
                  </a:lnTo>
                  <a:cubicBezTo>
                    <a:pt x="0" y="15013"/>
                    <a:pt x="11" y="15001"/>
                    <a:pt x="25" y="15001"/>
                  </a:cubicBezTo>
                  <a:cubicBezTo>
                    <a:pt x="39" y="15001"/>
                    <a:pt x="50" y="15013"/>
                    <a:pt x="50" y="15026"/>
                  </a:cubicBezTo>
                  <a:close/>
                  <a:moveTo>
                    <a:pt x="50" y="15576"/>
                  </a:moveTo>
                  <a:lnTo>
                    <a:pt x="50" y="15577"/>
                  </a:lnTo>
                  <a:cubicBezTo>
                    <a:pt x="50" y="15590"/>
                    <a:pt x="39" y="15602"/>
                    <a:pt x="25" y="15602"/>
                  </a:cubicBezTo>
                  <a:cubicBezTo>
                    <a:pt x="11" y="15602"/>
                    <a:pt x="0" y="15590"/>
                    <a:pt x="0" y="15577"/>
                  </a:cubicBezTo>
                  <a:lnTo>
                    <a:pt x="0" y="15576"/>
                  </a:lnTo>
                  <a:cubicBezTo>
                    <a:pt x="0" y="15563"/>
                    <a:pt x="11" y="15551"/>
                    <a:pt x="25" y="15551"/>
                  </a:cubicBezTo>
                  <a:cubicBezTo>
                    <a:pt x="39" y="15551"/>
                    <a:pt x="50" y="15563"/>
                    <a:pt x="50" y="15576"/>
                  </a:cubicBezTo>
                  <a:close/>
                  <a:moveTo>
                    <a:pt x="50" y="15777"/>
                  </a:moveTo>
                  <a:lnTo>
                    <a:pt x="50" y="16127"/>
                  </a:lnTo>
                  <a:cubicBezTo>
                    <a:pt x="50" y="16140"/>
                    <a:pt x="39" y="16152"/>
                    <a:pt x="25" y="16152"/>
                  </a:cubicBezTo>
                  <a:cubicBezTo>
                    <a:pt x="11" y="16152"/>
                    <a:pt x="0" y="16140"/>
                    <a:pt x="0" y="16127"/>
                  </a:cubicBezTo>
                  <a:lnTo>
                    <a:pt x="0" y="15777"/>
                  </a:lnTo>
                  <a:cubicBezTo>
                    <a:pt x="0" y="15763"/>
                    <a:pt x="11" y="15752"/>
                    <a:pt x="25" y="15752"/>
                  </a:cubicBezTo>
                  <a:cubicBezTo>
                    <a:pt x="39" y="15752"/>
                    <a:pt x="50" y="15763"/>
                    <a:pt x="50" y="15777"/>
                  </a:cubicBezTo>
                  <a:close/>
                  <a:moveTo>
                    <a:pt x="50" y="16327"/>
                  </a:moveTo>
                  <a:lnTo>
                    <a:pt x="50" y="16327"/>
                  </a:lnTo>
                  <a:cubicBezTo>
                    <a:pt x="50" y="16340"/>
                    <a:pt x="39" y="16352"/>
                    <a:pt x="25" y="16352"/>
                  </a:cubicBezTo>
                  <a:cubicBezTo>
                    <a:pt x="11" y="16352"/>
                    <a:pt x="0" y="16340"/>
                    <a:pt x="0" y="16327"/>
                  </a:cubicBezTo>
                  <a:lnTo>
                    <a:pt x="0" y="16327"/>
                  </a:lnTo>
                  <a:cubicBezTo>
                    <a:pt x="0" y="16313"/>
                    <a:pt x="11" y="16302"/>
                    <a:pt x="25" y="16302"/>
                  </a:cubicBezTo>
                  <a:cubicBezTo>
                    <a:pt x="39" y="16302"/>
                    <a:pt x="50" y="16313"/>
                    <a:pt x="50" y="16327"/>
                  </a:cubicBezTo>
                  <a:close/>
                  <a:moveTo>
                    <a:pt x="50" y="16527"/>
                  </a:moveTo>
                  <a:lnTo>
                    <a:pt x="50" y="16877"/>
                  </a:lnTo>
                  <a:cubicBezTo>
                    <a:pt x="50" y="16890"/>
                    <a:pt x="39" y="16902"/>
                    <a:pt x="25" y="16902"/>
                  </a:cubicBezTo>
                  <a:cubicBezTo>
                    <a:pt x="11" y="16902"/>
                    <a:pt x="0" y="16890"/>
                    <a:pt x="0" y="16877"/>
                  </a:cubicBezTo>
                  <a:lnTo>
                    <a:pt x="0" y="16527"/>
                  </a:lnTo>
                  <a:cubicBezTo>
                    <a:pt x="0" y="16513"/>
                    <a:pt x="11" y="16502"/>
                    <a:pt x="25" y="16502"/>
                  </a:cubicBezTo>
                  <a:cubicBezTo>
                    <a:pt x="39" y="16502"/>
                    <a:pt x="50" y="16513"/>
                    <a:pt x="50" y="16527"/>
                  </a:cubicBezTo>
                  <a:close/>
                  <a:moveTo>
                    <a:pt x="50" y="17077"/>
                  </a:moveTo>
                  <a:lnTo>
                    <a:pt x="50" y="17077"/>
                  </a:lnTo>
                  <a:cubicBezTo>
                    <a:pt x="50" y="17090"/>
                    <a:pt x="39" y="17102"/>
                    <a:pt x="25" y="17102"/>
                  </a:cubicBezTo>
                  <a:cubicBezTo>
                    <a:pt x="11" y="17102"/>
                    <a:pt x="0" y="17090"/>
                    <a:pt x="0" y="17077"/>
                  </a:cubicBezTo>
                  <a:lnTo>
                    <a:pt x="0" y="17077"/>
                  </a:lnTo>
                  <a:cubicBezTo>
                    <a:pt x="0" y="17063"/>
                    <a:pt x="11" y="17052"/>
                    <a:pt x="25" y="17052"/>
                  </a:cubicBezTo>
                  <a:cubicBezTo>
                    <a:pt x="39" y="17052"/>
                    <a:pt x="50" y="17063"/>
                    <a:pt x="50" y="17077"/>
                  </a:cubicBezTo>
                  <a:close/>
                  <a:moveTo>
                    <a:pt x="50" y="17277"/>
                  </a:moveTo>
                  <a:lnTo>
                    <a:pt x="50" y="17627"/>
                  </a:lnTo>
                  <a:cubicBezTo>
                    <a:pt x="50" y="17640"/>
                    <a:pt x="39" y="17652"/>
                    <a:pt x="25" y="17652"/>
                  </a:cubicBezTo>
                  <a:cubicBezTo>
                    <a:pt x="11" y="17652"/>
                    <a:pt x="0" y="17640"/>
                    <a:pt x="0" y="17627"/>
                  </a:cubicBezTo>
                  <a:lnTo>
                    <a:pt x="0" y="17277"/>
                  </a:lnTo>
                  <a:cubicBezTo>
                    <a:pt x="0" y="17263"/>
                    <a:pt x="11" y="17252"/>
                    <a:pt x="25" y="17252"/>
                  </a:cubicBezTo>
                  <a:cubicBezTo>
                    <a:pt x="39" y="17252"/>
                    <a:pt x="50" y="17263"/>
                    <a:pt x="50" y="17277"/>
                  </a:cubicBezTo>
                  <a:close/>
                  <a:moveTo>
                    <a:pt x="50" y="17827"/>
                  </a:moveTo>
                  <a:lnTo>
                    <a:pt x="50" y="17827"/>
                  </a:lnTo>
                  <a:cubicBezTo>
                    <a:pt x="50" y="17840"/>
                    <a:pt x="39" y="17852"/>
                    <a:pt x="25" y="17852"/>
                  </a:cubicBezTo>
                  <a:cubicBezTo>
                    <a:pt x="11" y="17852"/>
                    <a:pt x="0" y="17840"/>
                    <a:pt x="0" y="17827"/>
                  </a:cubicBezTo>
                  <a:lnTo>
                    <a:pt x="0" y="17827"/>
                  </a:lnTo>
                  <a:cubicBezTo>
                    <a:pt x="0" y="17813"/>
                    <a:pt x="11" y="17802"/>
                    <a:pt x="25" y="17802"/>
                  </a:cubicBezTo>
                  <a:cubicBezTo>
                    <a:pt x="39" y="17802"/>
                    <a:pt x="50" y="17813"/>
                    <a:pt x="50" y="17827"/>
                  </a:cubicBezTo>
                  <a:close/>
                  <a:moveTo>
                    <a:pt x="50" y="18027"/>
                  </a:moveTo>
                  <a:lnTo>
                    <a:pt x="50" y="18377"/>
                  </a:lnTo>
                  <a:cubicBezTo>
                    <a:pt x="50" y="18390"/>
                    <a:pt x="39" y="18402"/>
                    <a:pt x="25" y="18402"/>
                  </a:cubicBezTo>
                  <a:cubicBezTo>
                    <a:pt x="11" y="18402"/>
                    <a:pt x="0" y="18390"/>
                    <a:pt x="0" y="18377"/>
                  </a:cubicBezTo>
                  <a:lnTo>
                    <a:pt x="0" y="18027"/>
                  </a:lnTo>
                  <a:cubicBezTo>
                    <a:pt x="0" y="18013"/>
                    <a:pt x="11" y="18002"/>
                    <a:pt x="25" y="18002"/>
                  </a:cubicBezTo>
                  <a:cubicBezTo>
                    <a:pt x="39" y="18002"/>
                    <a:pt x="50" y="18013"/>
                    <a:pt x="50" y="18027"/>
                  </a:cubicBezTo>
                  <a:close/>
                  <a:moveTo>
                    <a:pt x="50" y="18577"/>
                  </a:moveTo>
                  <a:lnTo>
                    <a:pt x="50" y="18577"/>
                  </a:lnTo>
                  <a:cubicBezTo>
                    <a:pt x="50" y="18591"/>
                    <a:pt x="39" y="18602"/>
                    <a:pt x="25" y="18602"/>
                  </a:cubicBezTo>
                  <a:cubicBezTo>
                    <a:pt x="11" y="18602"/>
                    <a:pt x="0" y="18591"/>
                    <a:pt x="0" y="18577"/>
                  </a:cubicBezTo>
                  <a:lnTo>
                    <a:pt x="0" y="18577"/>
                  </a:lnTo>
                  <a:cubicBezTo>
                    <a:pt x="0" y="18563"/>
                    <a:pt x="11" y="18552"/>
                    <a:pt x="25" y="18552"/>
                  </a:cubicBezTo>
                  <a:cubicBezTo>
                    <a:pt x="39" y="18552"/>
                    <a:pt x="50" y="18563"/>
                    <a:pt x="50" y="18577"/>
                  </a:cubicBezTo>
                  <a:close/>
                  <a:moveTo>
                    <a:pt x="50" y="18777"/>
                  </a:moveTo>
                  <a:lnTo>
                    <a:pt x="50" y="19127"/>
                  </a:lnTo>
                  <a:cubicBezTo>
                    <a:pt x="50" y="19141"/>
                    <a:pt x="39" y="19152"/>
                    <a:pt x="25" y="19152"/>
                  </a:cubicBezTo>
                  <a:cubicBezTo>
                    <a:pt x="11" y="19152"/>
                    <a:pt x="0" y="19141"/>
                    <a:pt x="0" y="19127"/>
                  </a:cubicBezTo>
                  <a:lnTo>
                    <a:pt x="0" y="18777"/>
                  </a:lnTo>
                  <a:cubicBezTo>
                    <a:pt x="0" y="18763"/>
                    <a:pt x="11" y="18752"/>
                    <a:pt x="25" y="18752"/>
                  </a:cubicBezTo>
                  <a:cubicBezTo>
                    <a:pt x="39" y="18752"/>
                    <a:pt x="50" y="18763"/>
                    <a:pt x="50" y="18777"/>
                  </a:cubicBezTo>
                  <a:close/>
                  <a:moveTo>
                    <a:pt x="50" y="19327"/>
                  </a:moveTo>
                  <a:lnTo>
                    <a:pt x="50" y="19327"/>
                  </a:lnTo>
                  <a:cubicBezTo>
                    <a:pt x="50" y="19341"/>
                    <a:pt x="39" y="19352"/>
                    <a:pt x="25" y="19352"/>
                  </a:cubicBezTo>
                  <a:cubicBezTo>
                    <a:pt x="11" y="19352"/>
                    <a:pt x="0" y="19341"/>
                    <a:pt x="0" y="19327"/>
                  </a:cubicBezTo>
                  <a:lnTo>
                    <a:pt x="0" y="19327"/>
                  </a:lnTo>
                  <a:cubicBezTo>
                    <a:pt x="0" y="19313"/>
                    <a:pt x="11" y="19302"/>
                    <a:pt x="25" y="19302"/>
                  </a:cubicBezTo>
                  <a:cubicBezTo>
                    <a:pt x="39" y="19302"/>
                    <a:pt x="50" y="19313"/>
                    <a:pt x="50" y="19327"/>
                  </a:cubicBezTo>
                  <a:close/>
                  <a:moveTo>
                    <a:pt x="50" y="19527"/>
                  </a:moveTo>
                  <a:lnTo>
                    <a:pt x="50" y="19877"/>
                  </a:lnTo>
                  <a:cubicBezTo>
                    <a:pt x="50" y="19891"/>
                    <a:pt x="39" y="19902"/>
                    <a:pt x="25" y="19902"/>
                  </a:cubicBezTo>
                  <a:cubicBezTo>
                    <a:pt x="11" y="19902"/>
                    <a:pt x="0" y="19891"/>
                    <a:pt x="0" y="19877"/>
                  </a:cubicBezTo>
                  <a:lnTo>
                    <a:pt x="0" y="19527"/>
                  </a:lnTo>
                  <a:cubicBezTo>
                    <a:pt x="0" y="19513"/>
                    <a:pt x="11" y="19502"/>
                    <a:pt x="25" y="19502"/>
                  </a:cubicBezTo>
                  <a:cubicBezTo>
                    <a:pt x="39" y="19502"/>
                    <a:pt x="50" y="19513"/>
                    <a:pt x="50" y="19527"/>
                  </a:cubicBezTo>
                  <a:close/>
                  <a:moveTo>
                    <a:pt x="50" y="20077"/>
                  </a:moveTo>
                  <a:lnTo>
                    <a:pt x="50" y="20077"/>
                  </a:lnTo>
                  <a:cubicBezTo>
                    <a:pt x="50" y="20091"/>
                    <a:pt x="39" y="20102"/>
                    <a:pt x="25" y="20102"/>
                  </a:cubicBezTo>
                  <a:cubicBezTo>
                    <a:pt x="11" y="20102"/>
                    <a:pt x="0" y="20091"/>
                    <a:pt x="0" y="20077"/>
                  </a:cubicBezTo>
                  <a:lnTo>
                    <a:pt x="0" y="20077"/>
                  </a:lnTo>
                  <a:cubicBezTo>
                    <a:pt x="0" y="20063"/>
                    <a:pt x="11" y="20052"/>
                    <a:pt x="25" y="20052"/>
                  </a:cubicBezTo>
                  <a:cubicBezTo>
                    <a:pt x="39" y="20052"/>
                    <a:pt x="50" y="20063"/>
                    <a:pt x="50" y="20077"/>
                  </a:cubicBezTo>
                  <a:close/>
                  <a:moveTo>
                    <a:pt x="50" y="20277"/>
                  </a:moveTo>
                  <a:lnTo>
                    <a:pt x="50" y="20627"/>
                  </a:lnTo>
                  <a:cubicBezTo>
                    <a:pt x="50" y="20641"/>
                    <a:pt x="39" y="20652"/>
                    <a:pt x="25" y="20652"/>
                  </a:cubicBezTo>
                  <a:cubicBezTo>
                    <a:pt x="11" y="20652"/>
                    <a:pt x="0" y="20641"/>
                    <a:pt x="0" y="20627"/>
                  </a:cubicBezTo>
                  <a:lnTo>
                    <a:pt x="0" y="20277"/>
                  </a:lnTo>
                  <a:cubicBezTo>
                    <a:pt x="0" y="20263"/>
                    <a:pt x="11" y="20252"/>
                    <a:pt x="25" y="20252"/>
                  </a:cubicBezTo>
                  <a:cubicBezTo>
                    <a:pt x="39" y="20252"/>
                    <a:pt x="50" y="20263"/>
                    <a:pt x="50" y="20277"/>
                  </a:cubicBezTo>
                  <a:close/>
                  <a:moveTo>
                    <a:pt x="50" y="20827"/>
                  </a:moveTo>
                  <a:lnTo>
                    <a:pt x="50" y="20827"/>
                  </a:lnTo>
                  <a:cubicBezTo>
                    <a:pt x="50" y="20841"/>
                    <a:pt x="39" y="20852"/>
                    <a:pt x="25" y="20852"/>
                  </a:cubicBezTo>
                  <a:cubicBezTo>
                    <a:pt x="11" y="20852"/>
                    <a:pt x="0" y="20841"/>
                    <a:pt x="0" y="20827"/>
                  </a:cubicBezTo>
                  <a:lnTo>
                    <a:pt x="0" y="20827"/>
                  </a:lnTo>
                  <a:cubicBezTo>
                    <a:pt x="0" y="20813"/>
                    <a:pt x="11" y="20802"/>
                    <a:pt x="25" y="20802"/>
                  </a:cubicBezTo>
                  <a:cubicBezTo>
                    <a:pt x="39" y="20802"/>
                    <a:pt x="50" y="20813"/>
                    <a:pt x="50" y="20827"/>
                  </a:cubicBezTo>
                  <a:close/>
                  <a:moveTo>
                    <a:pt x="50" y="21027"/>
                  </a:moveTo>
                  <a:lnTo>
                    <a:pt x="50" y="21377"/>
                  </a:lnTo>
                  <a:cubicBezTo>
                    <a:pt x="50" y="21391"/>
                    <a:pt x="39" y="21402"/>
                    <a:pt x="25" y="21402"/>
                  </a:cubicBezTo>
                  <a:cubicBezTo>
                    <a:pt x="11" y="21402"/>
                    <a:pt x="0" y="21391"/>
                    <a:pt x="0" y="21377"/>
                  </a:cubicBezTo>
                  <a:lnTo>
                    <a:pt x="0" y="21027"/>
                  </a:lnTo>
                  <a:cubicBezTo>
                    <a:pt x="0" y="21013"/>
                    <a:pt x="11" y="21002"/>
                    <a:pt x="25" y="21002"/>
                  </a:cubicBezTo>
                  <a:cubicBezTo>
                    <a:pt x="39" y="21002"/>
                    <a:pt x="50" y="21013"/>
                    <a:pt x="50" y="21027"/>
                  </a:cubicBezTo>
                  <a:close/>
                  <a:moveTo>
                    <a:pt x="50" y="21577"/>
                  </a:moveTo>
                  <a:lnTo>
                    <a:pt x="50" y="21577"/>
                  </a:lnTo>
                  <a:cubicBezTo>
                    <a:pt x="50" y="21591"/>
                    <a:pt x="39" y="21602"/>
                    <a:pt x="25" y="21602"/>
                  </a:cubicBezTo>
                  <a:cubicBezTo>
                    <a:pt x="11" y="21602"/>
                    <a:pt x="0" y="21591"/>
                    <a:pt x="0" y="21577"/>
                  </a:cubicBezTo>
                  <a:lnTo>
                    <a:pt x="0" y="21577"/>
                  </a:lnTo>
                  <a:cubicBezTo>
                    <a:pt x="0" y="21563"/>
                    <a:pt x="11" y="21552"/>
                    <a:pt x="25" y="21552"/>
                  </a:cubicBezTo>
                  <a:cubicBezTo>
                    <a:pt x="39" y="21552"/>
                    <a:pt x="50" y="21563"/>
                    <a:pt x="50" y="21577"/>
                  </a:cubicBezTo>
                  <a:close/>
                  <a:moveTo>
                    <a:pt x="50" y="21777"/>
                  </a:moveTo>
                  <a:lnTo>
                    <a:pt x="50" y="22127"/>
                  </a:lnTo>
                  <a:cubicBezTo>
                    <a:pt x="50" y="22141"/>
                    <a:pt x="39" y="22152"/>
                    <a:pt x="25" y="22152"/>
                  </a:cubicBezTo>
                  <a:cubicBezTo>
                    <a:pt x="11" y="22152"/>
                    <a:pt x="0" y="22141"/>
                    <a:pt x="0" y="22127"/>
                  </a:cubicBezTo>
                  <a:lnTo>
                    <a:pt x="0" y="21777"/>
                  </a:lnTo>
                  <a:cubicBezTo>
                    <a:pt x="0" y="21763"/>
                    <a:pt x="11" y="21752"/>
                    <a:pt x="25" y="21752"/>
                  </a:cubicBezTo>
                  <a:cubicBezTo>
                    <a:pt x="39" y="21752"/>
                    <a:pt x="50" y="21763"/>
                    <a:pt x="50" y="21777"/>
                  </a:cubicBezTo>
                  <a:close/>
                  <a:moveTo>
                    <a:pt x="50" y="22327"/>
                  </a:moveTo>
                  <a:lnTo>
                    <a:pt x="50" y="22327"/>
                  </a:lnTo>
                  <a:cubicBezTo>
                    <a:pt x="50" y="22341"/>
                    <a:pt x="39" y="22352"/>
                    <a:pt x="25" y="22352"/>
                  </a:cubicBezTo>
                  <a:cubicBezTo>
                    <a:pt x="11" y="22352"/>
                    <a:pt x="0" y="22341"/>
                    <a:pt x="0" y="22327"/>
                  </a:cubicBezTo>
                  <a:lnTo>
                    <a:pt x="0" y="22327"/>
                  </a:lnTo>
                  <a:cubicBezTo>
                    <a:pt x="0" y="22313"/>
                    <a:pt x="11" y="22302"/>
                    <a:pt x="25" y="22302"/>
                  </a:cubicBezTo>
                  <a:cubicBezTo>
                    <a:pt x="39" y="22302"/>
                    <a:pt x="50" y="22313"/>
                    <a:pt x="50" y="22327"/>
                  </a:cubicBezTo>
                  <a:close/>
                  <a:moveTo>
                    <a:pt x="50" y="22527"/>
                  </a:moveTo>
                  <a:lnTo>
                    <a:pt x="50" y="22877"/>
                  </a:lnTo>
                  <a:cubicBezTo>
                    <a:pt x="50" y="22891"/>
                    <a:pt x="39" y="22902"/>
                    <a:pt x="25" y="22902"/>
                  </a:cubicBezTo>
                  <a:cubicBezTo>
                    <a:pt x="11" y="22902"/>
                    <a:pt x="0" y="22891"/>
                    <a:pt x="0" y="22877"/>
                  </a:cubicBezTo>
                  <a:lnTo>
                    <a:pt x="0" y="22527"/>
                  </a:lnTo>
                  <a:cubicBezTo>
                    <a:pt x="0" y="22513"/>
                    <a:pt x="11" y="22502"/>
                    <a:pt x="25" y="22502"/>
                  </a:cubicBezTo>
                  <a:cubicBezTo>
                    <a:pt x="39" y="22502"/>
                    <a:pt x="50" y="22513"/>
                    <a:pt x="50" y="22527"/>
                  </a:cubicBezTo>
                  <a:close/>
                  <a:moveTo>
                    <a:pt x="50" y="23077"/>
                  </a:moveTo>
                  <a:lnTo>
                    <a:pt x="50" y="23077"/>
                  </a:lnTo>
                  <a:cubicBezTo>
                    <a:pt x="50" y="23091"/>
                    <a:pt x="39" y="23102"/>
                    <a:pt x="25" y="23102"/>
                  </a:cubicBezTo>
                  <a:cubicBezTo>
                    <a:pt x="11" y="23102"/>
                    <a:pt x="0" y="23091"/>
                    <a:pt x="0" y="23077"/>
                  </a:cubicBezTo>
                  <a:lnTo>
                    <a:pt x="0" y="23077"/>
                  </a:lnTo>
                  <a:cubicBezTo>
                    <a:pt x="0" y="23063"/>
                    <a:pt x="11" y="23052"/>
                    <a:pt x="25" y="23052"/>
                  </a:cubicBezTo>
                  <a:cubicBezTo>
                    <a:pt x="39" y="23052"/>
                    <a:pt x="50" y="23063"/>
                    <a:pt x="50" y="23077"/>
                  </a:cubicBezTo>
                  <a:close/>
                  <a:moveTo>
                    <a:pt x="50" y="23277"/>
                  </a:moveTo>
                  <a:lnTo>
                    <a:pt x="50" y="23627"/>
                  </a:lnTo>
                  <a:cubicBezTo>
                    <a:pt x="50" y="23641"/>
                    <a:pt x="39" y="23652"/>
                    <a:pt x="25" y="23652"/>
                  </a:cubicBezTo>
                  <a:cubicBezTo>
                    <a:pt x="11" y="23652"/>
                    <a:pt x="0" y="23641"/>
                    <a:pt x="0" y="23627"/>
                  </a:cubicBezTo>
                  <a:lnTo>
                    <a:pt x="0" y="23277"/>
                  </a:lnTo>
                  <a:cubicBezTo>
                    <a:pt x="0" y="23263"/>
                    <a:pt x="11" y="23252"/>
                    <a:pt x="25" y="23252"/>
                  </a:cubicBezTo>
                  <a:cubicBezTo>
                    <a:pt x="39" y="23252"/>
                    <a:pt x="50" y="23263"/>
                    <a:pt x="50" y="23277"/>
                  </a:cubicBezTo>
                  <a:close/>
                  <a:moveTo>
                    <a:pt x="50" y="23827"/>
                  </a:moveTo>
                  <a:lnTo>
                    <a:pt x="50" y="23827"/>
                  </a:lnTo>
                  <a:cubicBezTo>
                    <a:pt x="50" y="23841"/>
                    <a:pt x="39" y="23852"/>
                    <a:pt x="25" y="23852"/>
                  </a:cubicBezTo>
                  <a:cubicBezTo>
                    <a:pt x="11" y="23852"/>
                    <a:pt x="0" y="23841"/>
                    <a:pt x="0" y="23827"/>
                  </a:cubicBezTo>
                  <a:lnTo>
                    <a:pt x="0" y="23827"/>
                  </a:lnTo>
                  <a:cubicBezTo>
                    <a:pt x="0" y="23813"/>
                    <a:pt x="11" y="23802"/>
                    <a:pt x="25" y="23802"/>
                  </a:cubicBezTo>
                  <a:cubicBezTo>
                    <a:pt x="39" y="23802"/>
                    <a:pt x="50" y="23813"/>
                    <a:pt x="50" y="23827"/>
                  </a:cubicBezTo>
                  <a:close/>
                  <a:moveTo>
                    <a:pt x="50" y="24027"/>
                  </a:moveTo>
                  <a:lnTo>
                    <a:pt x="50" y="24377"/>
                  </a:lnTo>
                  <a:cubicBezTo>
                    <a:pt x="50" y="24391"/>
                    <a:pt x="39" y="24402"/>
                    <a:pt x="25" y="24402"/>
                  </a:cubicBezTo>
                  <a:cubicBezTo>
                    <a:pt x="11" y="24402"/>
                    <a:pt x="0" y="24391"/>
                    <a:pt x="0" y="24377"/>
                  </a:cubicBezTo>
                  <a:lnTo>
                    <a:pt x="0" y="24027"/>
                  </a:lnTo>
                  <a:cubicBezTo>
                    <a:pt x="0" y="24013"/>
                    <a:pt x="11" y="24002"/>
                    <a:pt x="25" y="24002"/>
                  </a:cubicBezTo>
                  <a:cubicBezTo>
                    <a:pt x="39" y="24002"/>
                    <a:pt x="50" y="24013"/>
                    <a:pt x="50" y="24027"/>
                  </a:cubicBezTo>
                  <a:close/>
                  <a:moveTo>
                    <a:pt x="50" y="24577"/>
                  </a:moveTo>
                  <a:lnTo>
                    <a:pt x="50" y="24577"/>
                  </a:lnTo>
                  <a:cubicBezTo>
                    <a:pt x="50" y="24591"/>
                    <a:pt x="39" y="24602"/>
                    <a:pt x="25" y="24602"/>
                  </a:cubicBezTo>
                  <a:cubicBezTo>
                    <a:pt x="11" y="24602"/>
                    <a:pt x="0" y="24591"/>
                    <a:pt x="0" y="24577"/>
                  </a:cubicBezTo>
                  <a:lnTo>
                    <a:pt x="0" y="24577"/>
                  </a:lnTo>
                  <a:cubicBezTo>
                    <a:pt x="0" y="24563"/>
                    <a:pt x="11" y="24552"/>
                    <a:pt x="25" y="24552"/>
                  </a:cubicBezTo>
                  <a:cubicBezTo>
                    <a:pt x="39" y="24552"/>
                    <a:pt x="50" y="24563"/>
                    <a:pt x="50" y="24577"/>
                  </a:cubicBezTo>
                  <a:close/>
                  <a:moveTo>
                    <a:pt x="50" y="24777"/>
                  </a:moveTo>
                  <a:lnTo>
                    <a:pt x="50" y="25127"/>
                  </a:lnTo>
                  <a:cubicBezTo>
                    <a:pt x="50" y="25141"/>
                    <a:pt x="39" y="25152"/>
                    <a:pt x="25" y="25152"/>
                  </a:cubicBezTo>
                  <a:cubicBezTo>
                    <a:pt x="11" y="25152"/>
                    <a:pt x="0" y="25141"/>
                    <a:pt x="0" y="25127"/>
                  </a:cubicBezTo>
                  <a:lnTo>
                    <a:pt x="0" y="24777"/>
                  </a:lnTo>
                  <a:cubicBezTo>
                    <a:pt x="0" y="24763"/>
                    <a:pt x="11" y="24752"/>
                    <a:pt x="25" y="24752"/>
                  </a:cubicBezTo>
                  <a:cubicBezTo>
                    <a:pt x="39" y="24752"/>
                    <a:pt x="50" y="24763"/>
                    <a:pt x="50" y="24777"/>
                  </a:cubicBezTo>
                  <a:close/>
                  <a:moveTo>
                    <a:pt x="50" y="25327"/>
                  </a:moveTo>
                  <a:lnTo>
                    <a:pt x="50" y="25327"/>
                  </a:lnTo>
                  <a:cubicBezTo>
                    <a:pt x="50" y="25341"/>
                    <a:pt x="39" y="25352"/>
                    <a:pt x="25" y="25352"/>
                  </a:cubicBezTo>
                  <a:cubicBezTo>
                    <a:pt x="11" y="25352"/>
                    <a:pt x="0" y="25341"/>
                    <a:pt x="0" y="25327"/>
                  </a:cubicBezTo>
                  <a:lnTo>
                    <a:pt x="0" y="25327"/>
                  </a:lnTo>
                  <a:cubicBezTo>
                    <a:pt x="0" y="25313"/>
                    <a:pt x="11" y="25302"/>
                    <a:pt x="25" y="25302"/>
                  </a:cubicBezTo>
                  <a:cubicBezTo>
                    <a:pt x="39" y="25302"/>
                    <a:pt x="50" y="25313"/>
                    <a:pt x="50" y="25327"/>
                  </a:cubicBezTo>
                  <a:close/>
                  <a:moveTo>
                    <a:pt x="50" y="25527"/>
                  </a:moveTo>
                  <a:lnTo>
                    <a:pt x="50" y="25877"/>
                  </a:lnTo>
                  <a:cubicBezTo>
                    <a:pt x="50" y="25891"/>
                    <a:pt x="39" y="25902"/>
                    <a:pt x="25" y="25902"/>
                  </a:cubicBezTo>
                  <a:cubicBezTo>
                    <a:pt x="11" y="25902"/>
                    <a:pt x="0" y="25891"/>
                    <a:pt x="0" y="25877"/>
                  </a:cubicBezTo>
                  <a:lnTo>
                    <a:pt x="0" y="25527"/>
                  </a:lnTo>
                  <a:cubicBezTo>
                    <a:pt x="0" y="25513"/>
                    <a:pt x="11" y="25502"/>
                    <a:pt x="25" y="25502"/>
                  </a:cubicBezTo>
                  <a:cubicBezTo>
                    <a:pt x="39" y="25502"/>
                    <a:pt x="50" y="25513"/>
                    <a:pt x="50" y="25527"/>
                  </a:cubicBezTo>
                  <a:close/>
                  <a:moveTo>
                    <a:pt x="50" y="26077"/>
                  </a:moveTo>
                  <a:lnTo>
                    <a:pt x="50" y="26077"/>
                  </a:lnTo>
                  <a:cubicBezTo>
                    <a:pt x="50" y="26091"/>
                    <a:pt x="39" y="26102"/>
                    <a:pt x="25" y="26102"/>
                  </a:cubicBezTo>
                  <a:cubicBezTo>
                    <a:pt x="11" y="26102"/>
                    <a:pt x="0" y="26091"/>
                    <a:pt x="0" y="26077"/>
                  </a:cubicBezTo>
                  <a:lnTo>
                    <a:pt x="0" y="26077"/>
                  </a:lnTo>
                  <a:cubicBezTo>
                    <a:pt x="0" y="26063"/>
                    <a:pt x="11" y="26052"/>
                    <a:pt x="25" y="26052"/>
                  </a:cubicBezTo>
                  <a:cubicBezTo>
                    <a:pt x="39" y="26052"/>
                    <a:pt x="50" y="26063"/>
                    <a:pt x="50" y="26077"/>
                  </a:cubicBezTo>
                  <a:close/>
                  <a:moveTo>
                    <a:pt x="50" y="26277"/>
                  </a:moveTo>
                  <a:lnTo>
                    <a:pt x="50" y="26627"/>
                  </a:lnTo>
                  <a:cubicBezTo>
                    <a:pt x="50" y="26641"/>
                    <a:pt x="39" y="26652"/>
                    <a:pt x="25" y="26652"/>
                  </a:cubicBezTo>
                  <a:cubicBezTo>
                    <a:pt x="11" y="26652"/>
                    <a:pt x="0" y="26641"/>
                    <a:pt x="0" y="26627"/>
                  </a:cubicBezTo>
                  <a:lnTo>
                    <a:pt x="0" y="26277"/>
                  </a:lnTo>
                  <a:cubicBezTo>
                    <a:pt x="0" y="26263"/>
                    <a:pt x="11" y="26252"/>
                    <a:pt x="25" y="26252"/>
                  </a:cubicBezTo>
                  <a:cubicBezTo>
                    <a:pt x="39" y="26252"/>
                    <a:pt x="50" y="26263"/>
                    <a:pt x="50" y="26277"/>
                  </a:cubicBezTo>
                  <a:close/>
                  <a:moveTo>
                    <a:pt x="50" y="26827"/>
                  </a:moveTo>
                  <a:lnTo>
                    <a:pt x="50" y="26827"/>
                  </a:lnTo>
                  <a:cubicBezTo>
                    <a:pt x="50" y="26841"/>
                    <a:pt x="39" y="26852"/>
                    <a:pt x="25" y="26852"/>
                  </a:cubicBezTo>
                  <a:cubicBezTo>
                    <a:pt x="11" y="26852"/>
                    <a:pt x="0" y="26841"/>
                    <a:pt x="0" y="26827"/>
                  </a:cubicBezTo>
                  <a:lnTo>
                    <a:pt x="0" y="26827"/>
                  </a:lnTo>
                  <a:cubicBezTo>
                    <a:pt x="0" y="26813"/>
                    <a:pt x="11" y="26802"/>
                    <a:pt x="25" y="26802"/>
                  </a:cubicBezTo>
                  <a:cubicBezTo>
                    <a:pt x="39" y="26802"/>
                    <a:pt x="50" y="26813"/>
                    <a:pt x="50" y="26827"/>
                  </a:cubicBezTo>
                  <a:close/>
                  <a:moveTo>
                    <a:pt x="50" y="27027"/>
                  </a:moveTo>
                  <a:lnTo>
                    <a:pt x="50" y="27377"/>
                  </a:lnTo>
                  <a:cubicBezTo>
                    <a:pt x="50" y="27391"/>
                    <a:pt x="39" y="27402"/>
                    <a:pt x="25" y="27402"/>
                  </a:cubicBezTo>
                  <a:cubicBezTo>
                    <a:pt x="11" y="27402"/>
                    <a:pt x="0" y="27391"/>
                    <a:pt x="0" y="27377"/>
                  </a:cubicBezTo>
                  <a:lnTo>
                    <a:pt x="0" y="27027"/>
                  </a:lnTo>
                  <a:cubicBezTo>
                    <a:pt x="0" y="27013"/>
                    <a:pt x="11" y="27002"/>
                    <a:pt x="25" y="27002"/>
                  </a:cubicBezTo>
                  <a:cubicBezTo>
                    <a:pt x="39" y="27002"/>
                    <a:pt x="50" y="27013"/>
                    <a:pt x="50" y="27027"/>
                  </a:cubicBezTo>
                  <a:close/>
                  <a:moveTo>
                    <a:pt x="50" y="27577"/>
                  </a:moveTo>
                  <a:lnTo>
                    <a:pt x="50" y="27577"/>
                  </a:lnTo>
                  <a:cubicBezTo>
                    <a:pt x="50" y="27591"/>
                    <a:pt x="39" y="27602"/>
                    <a:pt x="25" y="27602"/>
                  </a:cubicBezTo>
                  <a:cubicBezTo>
                    <a:pt x="11" y="27602"/>
                    <a:pt x="0" y="27591"/>
                    <a:pt x="0" y="27577"/>
                  </a:cubicBezTo>
                  <a:lnTo>
                    <a:pt x="0" y="27577"/>
                  </a:lnTo>
                  <a:cubicBezTo>
                    <a:pt x="0" y="27563"/>
                    <a:pt x="11" y="27552"/>
                    <a:pt x="25" y="27552"/>
                  </a:cubicBezTo>
                  <a:cubicBezTo>
                    <a:pt x="39" y="27552"/>
                    <a:pt x="50" y="27563"/>
                    <a:pt x="50" y="27577"/>
                  </a:cubicBezTo>
                  <a:close/>
                  <a:moveTo>
                    <a:pt x="50" y="27777"/>
                  </a:moveTo>
                  <a:lnTo>
                    <a:pt x="50" y="28127"/>
                  </a:lnTo>
                  <a:cubicBezTo>
                    <a:pt x="50" y="28141"/>
                    <a:pt x="39" y="28152"/>
                    <a:pt x="25" y="28152"/>
                  </a:cubicBezTo>
                  <a:cubicBezTo>
                    <a:pt x="11" y="28152"/>
                    <a:pt x="0" y="28141"/>
                    <a:pt x="0" y="28127"/>
                  </a:cubicBezTo>
                  <a:lnTo>
                    <a:pt x="0" y="27777"/>
                  </a:lnTo>
                  <a:cubicBezTo>
                    <a:pt x="0" y="27764"/>
                    <a:pt x="11" y="27752"/>
                    <a:pt x="25" y="27752"/>
                  </a:cubicBezTo>
                  <a:cubicBezTo>
                    <a:pt x="39" y="27752"/>
                    <a:pt x="50" y="27764"/>
                    <a:pt x="50" y="27777"/>
                  </a:cubicBezTo>
                  <a:close/>
                  <a:moveTo>
                    <a:pt x="50" y="28327"/>
                  </a:moveTo>
                  <a:lnTo>
                    <a:pt x="50" y="28327"/>
                  </a:lnTo>
                  <a:cubicBezTo>
                    <a:pt x="50" y="28341"/>
                    <a:pt x="39" y="28352"/>
                    <a:pt x="25" y="28352"/>
                  </a:cubicBezTo>
                  <a:cubicBezTo>
                    <a:pt x="11" y="28352"/>
                    <a:pt x="0" y="28341"/>
                    <a:pt x="0" y="28327"/>
                  </a:cubicBezTo>
                  <a:lnTo>
                    <a:pt x="0" y="28327"/>
                  </a:lnTo>
                  <a:cubicBezTo>
                    <a:pt x="0" y="28314"/>
                    <a:pt x="11" y="28302"/>
                    <a:pt x="25" y="28302"/>
                  </a:cubicBezTo>
                  <a:cubicBezTo>
                    <a:pt x="39" y="28302"/>
                    <a:pt x="50" y="28314"/>
                    <a:pt x="50" y="28327"/>
                  </a:cubicBezTo>
                  <a:close/>
                  <a:moveTo>
                    <a:pt x="50" y="28527"/>
                  </a:moveTo>
                  <a:lnTo>
                    <a:pt x="50" y="28717"/>
                  </a:lnTo>
                  <a:cubicBezTo>
                    <a:pt x="50" y="28731"/>
                    <a:pt x="39" y="28742"/>
                    <a:pt x="25" y="28742"/>
                  </a:cubicBezTo>
                  <a:cubicBezTo>
                    <a:pt x="11" y="28742"/>
                    <a:pt x="0" y="28731"/>
                    <a:pt x="0" y="28717"/>
                  </a:cubicBezTo>
                  <a:lnTo>
                    <a:pt x="0" y="28527"/>
                  </a:lnTo>
                  <a:cubicBezTo>
                    <a:pt x="0" y="28514"/>
                    <a:pt x="11" y="28502"/>
                    <a:pt x="25" y="28502"/>
                  </a:cubicBezTo>
                  <a:cubicBezTo>
                    <a:pt x="39" y="28502"/>
                    <a:pt x="50" y="28514"/>
                    <a:pt x="50" y="28527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1795" name="Freeform 19"/>
            <p:cNvSpPr>
              <a:spLocks noEditPoints="1"/>
            </p:cNvSpPr>
            <p:nvPr/>
          </p:nvSpPr>
          <p:spPr bwMode="auto">
            <a:xfrm>
              <a:off x="1687" y="633"/>
              <a:ext cx="5" cy="2666"/>
            </a:xfrm>
            <a:custGeom>
              <a:avLst/>
              <a:gdLst>
                <a:gd name="T0" fmla="*/ 50 w 50"/>
                <a:gd name="T1" fmla="*/ 576 h 28352"/>
                <a:gd name="T2" fmla="*/ 0 w 50"/>
                <a:gd name="T3" fmla="*/ 1126 h 28352"/>
                <a:gd name="T4" fmla="*/ 25 w 50"/>
                <a:gd name="T5" fmla="*/ 1301 h 28352"/>
                <a:gd name="T6" fmla="*/ 50 w 50"/>
                <a:gd name="T7" fmla="*/ 2076 h 28352"/>
                <a:gd name="T8" fmla="*/ 25 w 50"/>
                <a:gd name="T9" fmla="*/ 2651 h 28352"/>
                <a:gd name="T10" fmla="*/ 0 w 50"/>
                <a:gd name="T11" fmla="*/ 2826 h 28352"/>
                <a:gd name="T12" fmla="*/ 50 w 50"/>
                <a:gd name="T13" fmla="*/ 3026 h 28352"/>
                <a:gd name="T14" fmla="*/ 50 w 50"/>
                <a:gd name="T15" fmla="*/ 4126 h 28352"/>
                <a:gd name="T16" fmla="*/ 0 w 50"/>
                <a:gd name="T17" fmla="*/ 4326 h 28352"/>
                <a:gd name="T18" fmla="*/ 25 w 50"/>
                <a:gd name="T19" fmla="*/ 4501 h 28352"/>
                <a:gd name="T20" fmla="*/ 50 w 50"/>
                <a:gd name="T21" fmla="*/ 5276 h 28352"/>
                <a:gd name="T22" fmla="*/ 25 w 50"/>
                <a:gd name="T23" fmla="*/ 5851 h 28352"/>
                <a:gd name="T24" fmla="*/ 0 w 50"/>
                <a:gd name="T25" fmla="*/ 6026 h 28352"/>
                <a:gd name="T26" fmla="*/ 50 w 50"/>
                <a:gd name="T27" fmla="*/ 6576 h 28352"/>
                <a:gd name="T28" fmla="*/ 50 w 50"/>
                <a:gd name="T29" fmla="*/ 7326 h 28352"/>
                <a:gd name="T30" fmla="*/ 0 w 50"/>
                <a:gd name="T31" fmla="*/ 7876 h 28352"/>
                <a:gd name="T32" fmla="*/ 25 w 50"/>
                <a:gd name="T33" fmla="*/ 8051 h 28352"/>
                <a:gd name="T34" fmla="*/ 50 w 50"/>
                <a:gd name="T35" fmla="*/ 8826 h 28352"/>
                <a:gd name="T36" fmla="*/ 25 w 50"/>
                <a:gd name="T37" fmla="*/ 9401 h 28352"/>
                <a:gd name="T38" fmla="*/ 0 w 50"/>
                <a:gd name="T39" fmla="*/ 9576 h 28352"/>
                <a:gd name="T40" fmla="*/ 50 w 50"/>
                <a:gd name="T41" fmla="*/ 9776 h 28352"/>
                <a:gd name="T42" fmla="*/ 50 w 50"/>
                <a:gd name="T43" fmla="*/ 10876 h 28352"/>
                <a:gd name="T44" fmla="*/ 0 w 50"/>
                <a:gd name="T45" fmla="*/ 11076 h 28352"/>
                <a:gd name="T46" fmla="*/ 25 w 50"/>
                <a:gd name="T47" fmla="*/ 11251 h 28352"/>
                <a:gd name="T48" fmla="*/ 50 w 50"/>
                <a:gd name="T49" fmla="*/ 12026 h 28352"/>
                <a:gd name="T50" fmla="*/ 25 w 50"/>
                <a:gd name="T51" fmla="*/ 12601 h 28352"/>
                <a:gd name="T52" fmla="*/ 0 w 50"/>
                <a:gd name="T53" fmla="*/ 12776 h 28352"/>
                <a:gd name="T54" fmla="*/ 50 w 50"/>
                <a:gd name="T55" fmla="*/ 13326 h 28352"/>
                <a:gd name="T56" fmla="*/ 50 w 50"/>
                <a:gd name="T57" fmla="*/ 14076 h 28352"/>
                <a:gd name="T58" fmla="*/ 0 w 50"/>
                <a:gd name="T59" fmla="*/ 14626 h 28352"/>
                <a:gd name="T60" fmla="*/ 25 w 50"/>
                <a:gd name="T61" fmla="*/ 14801 h 28352"/>
                <a:gd name="T62" fmla="*/ 50 w 50"/>
                <a:gd name="T63" fmla="*/ 15576 h 28352"/>
                <a:gd name="T64" fmla="*/ 25 w 50"/>
                <a:gd name="T65" fmla="*/ 16152 h 28352"/>
                <a:gd name="T66" fmla="*/ 0 w 50"/>
                <a:gd name="T67" fmla="*/ 16327 h 28352"/>
                <a:gd name="T68" fmla="*/ 50 w 50"/>
                <a:gd name="T69" fmla="*/ 16527 h 28352"/>
                <a:gd name="T70" fmla="*/ 50 w 50"/>
                <a:gd name="T71" fmla="*/ 17627 h 28352"/>
                <a:gd name="T72" fmla="*/ 0 w 50"/>
                <a:gd name="T73" fmla="*/ 17827 h 28352"/>
                <a:gd name="T74" fmla="*/ 25 w 50"/>
                <a:gd name="T75" fmla="*/ 18002 h 28352"/>
                <a:gd name="T76" fmla="*/ 50 w 50"/>
                <a:gd name="T77" fmla="*/ 18777 h 28352"/>
                <a:gd name="T78" fmla="*/ 25 w 50"/>
                <a:gd name="T79" fmla="*/ 19352 h 28352"/>
                <a:gd name="T80" fmla="*/ 0 w 50"/>
                <a:gd name="T81" fmla="*/ 19527 h 28352"/>
                <a:gd name="T82" fmla="*/ 50 w 50"/>
                <a:gd name="T83" fmla="*/ 20077 h 28352"/>
                <a:gd name="T84" fmla="*/ 50 w 50"/>
                <a:gd name="T85" fmla="*/ 20827 h 28352"/>
                <a:gd name="T86" fmla="*/ 0 w 50"/>
                <a:gd name="T87" fmla="*/ 21377 h 28352"/>
                <a:gd name="T88" fmla="*/ 25 w 50"/>
                <a:gd name="T89" fmla="*/ 21552 h 28352"/>
                <a:gd name="T90" fmla="*/ 50 w 50"/>
                <a:gd name="T91" fmla="*/ 22327 h 28352"/>
                <a:gd name="T92" fmla="*/ 25 w 50"/>
                <a:gd name="T93" fmla="*/ 22902 h 28352"/>
                <a:gd name="T94" fmla="*/ 0 w 50"/>
                <a:gd name="T95" fmla="*/ 23077 h 28352"/>
                <a:gd name="T96" fmla="*/ 50 w 50"/>
                <a:gd name="T97" fmla="*/ 23277 h 28352"/>
                <a:gd name="T98" fmla="*/ 50 w 50"/>
                <a:gd name="T99" fmla="*/ 24377 h 28352"/>
                <a:gd name="T100" fmla="*/ 0 w 50"/>
                <a:gd name="T101" fmla="*/ 24577 h 28352"/>
                <a:gd name="T102" fmla="*/ 25 w 50"/>
                <a:gd name="T103" fmla="*/ 24752 h 28352"/>
                <a:gd name="T104" fmla="*/ 50 w 50"/>
                <a:gd name="T105" fmla="*/ 25527 h 28352"/>
                <a:gd name="T106" fmla="*/ 25 w 50"/>
                <a:gd name="T107" fmla="*/ 26102 h 28352"/>
                <a:gd name="T108" fmla="*/ 0 w 50"/>
                <a:gd name="T109" fmla="*/ 26277 h 28352"/>
                <a:gd name="T110" fmla="*/ 50 w 50"/>
                <a:gd name="T111" fmla="*/ 26827 h 28352"/>
                <a:gd name="T112" fmla="*/ 50 w 50"/>
                <a:gd name="T113" fmla="*/ 27577 h 28352"/>
                <a:gd name="T114" fmla="*/ 0 w 50"/>
                <a:gd name="T115" fmla="*/ 28127 h 28352"/>
                <a:gd name="T116" fmla="*/ 25 w 50"/>
                <a:gd name="T117" fmla="*/ 28302 h 28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" h="28352">
                  <a:moveTo>
                    <a:pt x="50" y="25"/>
                  </a:moveTo>
                  <a:lnTo>
                    <a:pt x="50" y="375"/>
                  </a:lnTo>
                  <a:cubicBezTo>
                    <a:pt x="50" y="389"/>
                    <a:pt x="39" y="400"/>
                    <a:pt x="25" y="400"/>
                  </a:cubicBezTo>
                  <a:cubicBezTo>
                    <a:pt x="12" y="400"/>
                    <a:pt x="0" y="389"/>
                    <a:pt x="0" y="375"/>
                  </a:cubicBezTo>
                  <a:lnTo>
                    <a:pt x="0" y="25"/>
                  </a:lnTo>
                  <a:cubicBezTo>
                    <a:pt x="0" y="12"/>
                    <a:pt x="12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lose/>
                  <a:moveTo>
                    <a:pt x="50" y="575"/>
                  </a:moveTo>
                  <a:lnTo>
                    <a:pt x="50" y="576"/>
                  </a:lnTo>
                  <a:cubicBezTo>
                    <a:pt x="50" y="589"/>
                    <a:pt x="39" y="601"/>
                    <a:pt x="25" y="601"/>
                  </a:cubicBezTo>
                  <a:cubicBezTo>
                    <a:pt x="12" y="601"/>
                    <a:pt x="0" y="589"/>
                    <a:pt x="0" y="576"/>
                  </a:cubicBezTo>
                  <a:lnTo>
                    <a:pt x="0" y="575"/>
                  </a:lnTo>
                  <a:cubicBezTo>
                    <a:pt x="0" y="562"/>
                    <a:pt x="12" y="550"/>
                    <a:pt x="25" y="550"/>
                  </a:cubicBezTo>
                  <a:cubicBezTo>
                    <a:pt x="39" y="550"/>
                    <a:pt x="50" y="562"/>
                    <a:pt x="50" y="575"/>
                  </a:cubicBezTo>
                  <a:close/>
                  <a:moveTo>
                    <a:pt x="50" y="776"/>
                  </a:moveTo>
                  <a:lnTo>
                    <a:pt x="50" y="1126"/>
                  </a:lnTo>
                  <a:cubicBezTo>
                    <a:pt x="50" y="1139"/>
                    <a:pt x="39" y="1151"/>
                    <a:pt x="25" y="1151"/>
                  </a:cubicBezTo>
                  <a:cubicBezTo>
                    <a:pt x="12" y="1151"/>
                    <a:pt x="0" y="1139"/>
                    <a:pt x="0" y="1126"/>
                  </a:cubicBezTo>
                  <a:lnTo>
                    <a:pt x="0" y="776"/>
                  </a:lnTo>
                  <a:cubicBezTo>
                    <a:pt x="0" y="762"/>
                    <a:pt x="12" y="751"/>
                    <a:pt x="25" y="751"/>
                  </a:cubicBezTo>
                  <a:cubicBezTo>
                    <a:pt x="39" y="751"/>
                    <a:pt x="50" y="762"/>
                    <a:pt x="50" y="776"/>
                  </a:cubicBezTo>
                  <a:close/>
                  <a:moveTo>
                    <a:pt x="50" y="1326"/>
                  </a:moveTo>
                  <a:lnTo>
                    <a:pt x="50" y="1326"/>
                  </a:lnTo>
                  <a:cubicBezTo>
                    <a:pt x="50" y="1339"/>
                    <a:pt x="39" y="1351"/>
                    <a:pt x="25" y="1351"/>
                  </a:cubicBezTo>
                  <a:cubicBezTo>
                    <a:pt x="12" y="1351"/>
                    <a:pt x="0" y="1339"/>
                    <a:pt x="0" y="1326"/>
                  </a:cubicBezTo>
                  <a:lnTo>
                    <a:pt x="0" y="1326"/>
                  </a:lnTo>
                  <a:cubicBezTo>
                    <a:pt x="0" y="1312"/>
                    <a:pt x="12" y="1301"/>
                    <a:pt x="25" y="1301"/>
                  </a:cubicBezTo>
                  <a:cubicBezTo>
                    <a:pt x="39" y="1301"/>
                    <a:pt x="50" y="1312"/>
                    <a:pt x="50" y="1326"/>
                  </a:cubicBezTo>
                  <a:close/>
                  <a:moveTo>
                    <a:pt x="50" y="1526"/>
                  </a:moveTo>
                  <a:lnTo>
                    <a:pt x="50" y="1876"/>
                  </a:lnTo>
                  <a:cubicBezTo>
                    <a:pt x="50" y="1889"/>
                    <a:pt x="39" y="1901"/>
                    <a:pt x="25" y="1901"/>
                  </a:cubicBezTo>
                  <a:cubicBezTo>
                    <a:pt x="12" y="1901"/>
                    <a:pt x="0" y="1889"/>
                    <a:pt x="0" y="1876"/>
                  </a:cubicBezTo>
                  <a:lnTo>
                    <a:pt x="0" y="1526"/>
                  </a:lnTo>
                  <a:cubicBezTo>
                    <a:pt x="0" y="1512"/>
                    <a:pt x="12" y="1501"/>
                    <a:pt x="25" y="1501"/>
                  </a:cubicBezTo>
                  <a:cubicBezTo>
                    <a:pt x="39" y="1501"/>
                    <a:pt x="50" y="1512"/>
                    <a:pt x="50" y="1526"/>
                  </a:cubicBezTo>
                  <a:close/>
                  <a:moveTo>
                    <a:pt x="50" y="2076"/>
                  </a:moveTo>
                  <a:lnTo>
                    <a:pt x="50" y="2076"/>
                  </a:lnTo>
                  <a:cubicBezTo>
                    <a:pt x="50" y="2089"/>
                    <a:pt x="39" y="2101"/>
                    <a:pt x="25" y="2101"/>
                  </a:cubicBezTo>
                  <a:cubicBezTo>
                    <a:pt x="12" y="2101"/>
                    <a:pt x="0" y="2089"/>
                    <a:pt x="0" y="2076"/>
                  </a:cubicBezTo>
                  <a:lnTo>
                    <a:pt x="0" y="2076"/>
                  </a:lnTo>
                  <a:cubicBezTo>
                    <a:pt x="0" y="2062"/>
                    <a:pt x="12" y="2051"/>
                    <a:pt x="25" y="2051"/>
                  </a:cubicBezTo>
                  <a:cubicBezTo>
                    <a:pt x="39" y="2051"/>
                    <a:pt x="50" y="2062"/>
                    <a:pt x="50" y="2076"/>
                  </a:cubicBezTo>
                  <a:close/>
                  <a:moveTo>
                    <a:pt x="50" y="2276"/>
                  </a:moveTo>
                  <a:lnTo>
                    <a:pt x="50" y="2626"/>
                  </a:lnTo>
                  <a:cubicBezTo>
                    <a:pt x="50" y="2639"/>
                    <a:pt x="39" y="2651"/>
                    <a:pt x="25" y="2651"/>
                  </a:cubicBezTo>
                  <a:cubicBezTo>
                    <a:pt x="12" y="2651"/>
                    <a:pt x="0" y="2639"/>
                    <a:pt x="0" y="2626"/>
                  </a:cubicBezTo>
                  <a:lnTo>
                    <a:pt x="0" y="2276"/>
                  </a:lnTo>
                  <a:cubicBezTo>
                    <a:pt x="0" y="2262"/>
                    <a:pt x="12" y="2251"/>
                    <a:pt x="25" y="2251"/>
                  </a:cubicBezTo>
                  <a:cubicBezTo>
                    <a:pt x="39" y="2251"/>
                    <a:pt x="50" y="2262"/>
                    <a:pt x="50" y="2276"/>
                  </a:cubicBezTo>
                  <a:close/>
                  <a:moveTo>
                    <a:pt x="50" y="2826"/>
                  </a:moveTo>
                  <a:lnTo>
                    <a:pt x="50" y="2826"/>
                  </a:lnTo>
                  <a:cubicBezTo>
                    <a:pt x="50" y="2839"/>
                    <a:pt x="39" y="2851"/>
                    <a:pt x="25" y="2851"/>
                  </a:cubicBezTo>
                  <a:cubicBezTo>
                    <a:pt x="12" y="2851"/>
                    <a:pt x="0" y="2839"/>
                    <a:pt x="0" y="2826"/>
                  </a:cubicBezTo>
                  <a:lnTo>
                    <a:pt x="0" y="2826"/>
                  </a:lnTo>
                  <a:cubicBezTo>
                    <a:pt x="0" y="2812"/>
                    <a:pt x="12" y="2801"/>
                    <a:pt x="25" y="2801"/>
                  </a:cubicBezTo>
                  <a:cubicBezTo>
                    <a:pt x="39" y="2801"/>
                    <a:pt x="50" y="2812"/>
                    <a:pt x="50" y="2826"/>
                  </a:cubicBezTo>
                  <a:close/>
                  <a:moveTo>
                    <a:pt x="50" y="3026"/>
                  </a:moveTo>
                  <a:lnTo>
                    <a:pt x="50" y="3376"/>
                  </a:lnTo>
                  <a:cubicBezTo>
                    <a:pt x="50" y="3389"/>
                    <a:pt x="39" y="3401"/>
                    <a:pt x="25" y="3401"/>
                  </a:cubicBezTo>
                  <a:cubicBezTo>
                    <a:pt x="12" y="3401"/>
                    <a:pt x="0" y="3389"/>
                    <a:pt x="0" y="3376"/>
                  </a:cubicBezTo>
                  <a:lnTo>
                    <a:pt x="0" y="3026"/>
                  </a:lnTo>
                  <a:cubicBezTo>
                    <a:pt x="0" y="3012"/>
                    <a:pt x="12" y="3001"/>
                    <a:pt x="25" y="3001"/>
                  </a:cubicBezTo>
                  <a:cubicBezTo>
                    <a:pt x="39" y="3001"/>
                    <a:pt x="50" y="3012"/>
                    <a:pt x="50" y="3026"/>
                  </a:cubicBezTo>
                  <a:close/>
                  <a:moveTo>
                    <a:pt x="50" y="3576"/>
                  </a:moveTo>
                  <a:lnTo>
                    <a:pt x="50" y="3576"/>
                  </a:lnTo>
                  <a:cubicBezTo>
                    <a:pt x="50" y="3590"/>
                    <a:pt x="39" y="3601"/>
                    <a:pt x="25" y="3601"/>
                  </a:cubicBezTo>
                  <a:cubicBezTo>
                    <a:pt x="12" y="3601"/>
                    <a:pt x="0" y="3590"/>
                    <a:pt x="0" y="3576"/>
                  </a:cubicBezTo>
                  <a:lnTo>
                    <a:pt x="0" y="3576"/>
                  </a:lnTo>
                  <a:cubicBezTo>
                    <a:pt x="0" y="3562"/>
                    <a:pt x="12" y="3551"/>
                    <a:pt x="25" y="3551"/>
                  </a:cubicBezTo>
                  <a:cubicBezTo>
                    <a:pt x="39" y="3551"/>
                    <a:pt x="50" y="3562"/>
                    <a:pt x="50" y="3576"/>
                  </a:cubicBezTo>
                  <a:close/>
                  <a:moveTo>
                    <a:pt x="50" y="3776"/>
                  </a:moveTo>
                  <a:lnTo>
                    <a:pt x="50" y="4126"/>
                  </a:lnTo>
                  <a:cubicBezTo>
                    <a:pt x="50" y="4140"/>
                    <a:pt x="39" y="4151"/>
                    <a:pt x="25" y="4151"/>
                  </a:cubicBezTo>
                  <a:cubicBezTo>
                    <a:pt x="12" y="4151"/>
                    <a:pt x="0" y="4140"/>
                    <a:pt x="0" y="4126"/>
                  </a:cubicBezTo>
                  <a:lnTo>
                    <a:pt x="0" y="3776"/>
                  </a:lnTo>
                  <a:cubicBezTo>
                    <a:pt x="0" y="3762"/>
                    <a:pt x="12" y="3751"/>
                    <a:pt x="25" y="3751"/>
                  </a:cubicBezTo>
                  <a:cubicBezTo>
                    <a:pt x="39" y="3751"/>
                    <a:pt x="50" y="3762"/>
                    <a:pt x="50" y="3776"/>
                  </a:cubicBezTo>
                  <a:close/>
                  <a:moveTo>
                    <a:pt x="50" y="4326"/>
                  </a:moveTo>
                  <a:lnTo>
                    <a:pt x="50" y="4326"/>
                  </a:lnTo>
                  <a:cubicBezTo>
                    <a:pt x="50" y="4340"/>
                    <a:pt x="39" y="4351"/>
                    <a:pt x="25" y="4351"/>
                  </a:cubicBezTo>
                  <a:cubicBezTo>
                    <a:pt x="12" y="4351"/>
                    <a:pt x="0" y="4340"/>
                    <a:pt x="0" y="4326"/>
                  </a:cubicBezTo>
                  <a:lnTo>
                    <a:pt x="0" y="4326"/>
                  </a:lnTo>
                  <a:cubicBezTo>
                    <a:pt x="0" y="4312"/>
                    <a:pt x="12" y="4301"/>
                    <a:pt x="25" y="4301"/>
                  </a:cubicBezTo>
                  <a:cubicBezTo>
                    <a:pt x="39" y="4301"/>
                    <a:pt x="50" y="4312"/>
                    <a:pt x="50" y="4326"/>
                  </a:cubicBezTo>
                  <a:close/>
                  <a:moveTo>
                    <a:pt x="50" y="4526"/>
                  </a:moveTo>
                  <a:lnTo>
                    <a:pt x="50" y="4876"/>
                  </a:lnTo>
                  <a:cubicBezTo>
                    <a:pt x="50" y="4890"/>
                    <a:pt x="39" y="4901"/>
                    <a:pt x="25" y="4901"/>
                  </a:cubicBezTo>
                  <a:cubicBezTo>
                    <a:pt x="12" y="4901"/>
                    <a:pt x="0" y="4890"/>
                    <a:pt x="0" y="4876"/>
                  </a:cubicBezTo>
                  <a:lnTo>
                    <a:pt x="0" y="4526"/>
                  </a:lnTo>
                  <a:cubicBezTo>
                    <a:pt x="0" y="4512"/>
                    <a:pt x="12" y="4501"/>
                    <a:pt x="25" y="4501"/>
                  </a:cubicBezTo>
                  <a:cubicBezTo>
                    <a:pt x="39" y="4501"/>
                    <a:pt x="50" y="4512"/>
                    <a:pt x="50" y="4526"/>
                  </a:cubicBezTo>
                  <a:close/>
                  <a:moveTo>
                    <a:pt x="50" y="5076"/>
                  </a:moveTo>
                  <a:lnTo>
                    <a:pt x="50" y="5076"/>
                  </a:lnTo>
                  <a:cubicBezTo>
                    <a:pt x="50" y="5090"/>
                    <a:pt x="39" y="5101"/>
                    <a:pt x="25" y="5101"/>
                  </a:cubicBezTo>
                  <a:cubicBezTo>
                    <a:pt x="12" y="5101"/>
                    <a:pt x="0" y="5090"/>
                    <a:pt x="0" y="5076"/>
                  </a:cubicBezTo>
                  <a:lnTo>
                    <a:pt x="0" y="5076"/>
                  </a:lnTo>
                  <a:cubicBezTo>
                    <a:pt x="0" y="5062"/>
                    <a:pt x="12" y="5051"/>
                    <a:pt x="25" y="5051"/>
                  </a:cubicBezTo>
                  <a:cubicBezTo>
                    <a:pt x="39" y="5051"/>
                    <a:pt x="50" y="5062"/>
                    <a:pt x="50" y="5076"/>
                  </a:cubicBezTo>
                  <a:close/>
                  <a:moveTo>
                    <a:pt x="50" y="5276"/>
                  </a:moveTo>
                  <a:lnTo>
                    <a:pt x="50" y="5626"/>
                  </a:lnTo>
                  <a:cubicBezTo>
                    <a:pt x="50" y="5640"/>
                    <a:pt x="39" y="5651"/>
                    <a:pt x="25" y="5651"/>
                  </a:cubicBezTo>
                  <a:cubicBezTo>
                    <a:pt x="12" y="5651"/>
                    <a:pt x="0" y="5640"/>
                    <a:pt x="0" y="5626"/>
                  </a:cubicBezTo>
                  <a:lnTo>
                    <a:pt x="0" y="5276"/>
                  </a:lnTo>
                  <a:cubicBezTo>
                    <a:pt x="0" y="5262"/>
                    <a:pt x="12" y="5251"/>
                    <a:pt x="25" y="5251"/>
                  </a:cubicBezTo>
                  <a:cubicBezTo>
                    <a:pt x="39" y="5251"/>
                    <a:pt x="50" y="5262"/>
                    <a:pt x="50" y="5276"/>
                  </a:cubicBezTo>
                  <a:close/>
                  <a:moveTo>
                    <a:pt x="50" y="5826"/>
                  </a:moveTo>
                  <a:lnTo>
                    <a:pt x="50" y="5826"/>
                  </a:lnTo>
                  <a:cubicBezTo>
                    <a:pt x="50" y="5840"/>
                    <a:pt x="39" y="5851"/>
                    <a:pt x="25" y="5851"/>
                  </a:cubicBezTo>
                  <a:cubicBezTo>
                    <a:pt x="12" y="5851"/>
                    <a:pt x="0" y="5840"/>
                    <a:pt x="0" y="5826"/>
                  </a:cubicBezTo>
                  <a:lnTo>
                    <a:pt x="0" y="5826"/>
                  </a:lnTo>
                  <a:cubicBezTo>
                    <a:pt x="0" y="5812"/>
                    <a:pt x="12" y="5801"/>
                    <a:pt x="25" y="5801"/>
                  </a:cubicBezTo>
                  <a:cubicBezTo>
                    <a:pt x="39" y="5801"/>
                    <a:pt x="50" y="5812"/>
                    <a:pt x="50" y="5826"/>
                  </a:cubicBezTo>
                  <a:close/>
                  <a:moveTo>
                    <a:pt x="50" y="6026"/>
                  </a:moveTo>
                  <a:lnTo>
                    <a:pt x="50" y="6376"/>
                  </a:lnTo>
                  <a:cubicBezTo>
                    <a:pt x="50" y="6390"/>
                    <a:pt x="39" y="6401"/>
                    <a:pt x="25" y="6401"/>
                  </a:cubicBezTo>
                  <a:cubicBezTo>
                    <a:pt x="12" y="6401"/>
                    <a:pt x="0" y="6390"/>
                    <a:pt x="0" y="6376"/>
                  </a:cubicBezTo>
                  <a:lnTo>
                    <a:pt x="0" y="6026"/>
                  </a:lnTo>
                  <a:cubicBezTo>
                    <a:pt x="0" y="6012"/>
                    <a:pt x="12" y="6001"/>
                    <a:pt x="25" y="6001"/>
                  </a:cubicBezTo>
                  <a:cubicBezTo>
                    <a:pt x="39" y="6001"/>
                    <a:pt x="50" y="6012"/>
                    <a:pt x="50" y="6026"/>
                  </a:cubicBezTo>
                  <a:close/>
                  <a:moveTo>
                    <a:pt x="50" y="6576"/>
                  </a:moveTo>
                  <a:lnTo>
                    <a:pt x="50" y="6576"/>
                  </a:lnTo>
                  <a:cubicBezTo>
                    <a:pt x="50" y="6590"/>
                    <a:pt x="39" y="6601"/>
                    <a:pt x="25" y="6601"/>
                  </a:cubicBezTo>
                  <a:cubicBezTo>
                    <a:pt x="12" y="6601"/>
                    <a:pt x="0" y="6590"/>
                    <a:pt x="0" y="6576"/>
                  </a:cubicBezTo>
                  <a:lnTo>
                    <a:pt x="0" y="6576"/>
                  </a:lnTo>
                  <a:cubicBezTo>
                    <a:pt x="0" y="6562"/>
                    <a:pt x="12" y="6551"/>
                    <a:pt x="25" y="6551"/>
                  </a:cubicBezTo>
                  <a:cubicBezTo>
                    <a:pt x="39" y="6551"/>
                    <a:pt x="50" y="6562"/>
                    <a:pt x="50" y="6576"/>
                  </a:cubicBezTo>
                  <a:close/>
                  <a:moveTo>
                    <a:pt x="50" y="6776"/>
                  </a:moveTo>
                  <a:lnTo>
                    <a:pt x="50" y="7126"/>
                  </a:lnTo>
                  <a:cubicBezTo>
                    <a:pt x="50" y="7140"/>
                    <a:pt x="39" y="7151"/>
                    <a:pt x="25" y="7151"/>
                  </a:cubicBezTo>
                  <a:cubicBezTo>
                    <a:pt x="12" y="7151"/>
                    <a:pt x="0" y="7140"/>
                    <a:pt x="0" y="7126"/>
                  </a:cubicBezTo>
                  <a:lnTo>
                    <a:pt x="0" y="6776"/>
                  </a:lnTo>
                  <a:cubicBezTo>
                    <a:pt x="0" y="6762"/>
                    <a:pt x="12" y="6751"/>
                    <a:pt x="25" y="6751"/>
                  </a:cubicBezTo>
                  <a:cubicBezTo>
                    <a:pt x="39" y="6751"/>
                    <a:pt x="50" y="6762"/>
                    <a:pt x="50" y="6776"/>
                  </a:cubicBezTo>
                  <a:close/>
                  <a:moveTo>
                    <a:pt x="50" y="7326"/>
                  </a:moveTo>
                  <a:lnTo>
                    <a:pt x="50" y="7326"/>
                  </a:lnTo>
                  <a:cubicBezTo>
                    <a:pt x="50" y="7340"/>
                    <a:pt x="39" y="7351"/>
                    <a:pt x="25" y="7351"/>
                  </a:cubicBezTo>
                  <a:cubicBezTo>
                    <a:pt x="12" y="7351"/>
                    <a:pt x="0" y="7340"/>
                    <a:pt x="0" y="7326"/>
                  </a:cubicBezTo>
                  <a:lnTo>
                    <a:pt x="0" y="7326"/>
                  </a:lnTo>
                  <a:cubicBezTo>
                    <a:pt x="0" y="7312"/>
                    <a:pt x="12" y="7301"/>
                    <a:pt x="25" y="7301"/>
                  </a:cubicBezTo>
                  <a:cubicBezTo>
                    <a:pt x="39" y="7301"/>
                    <a:pt x="50" y="7312"/>
                    <a:pt x="50" y="7326"/>
                  </a:cubicBezTo>
                  <a:close/>
                  <a:moveTo>
                    <a:pt x="50" y="7526"/>
                  </a:moveTo>
                  <a:lnTo>
                    <a:pt x="50" y="7876"/>
                  </a:lnTo>
                  <a:cubicBezTo>
                    <a:pt x="50" y="7890"/>
                    <a:pt x="39" y="7901"/>
                    <a:pt x="25" y="7901"/>
                  </a:cubicBezTo>
                  <a:cubicBezTo>
                    <a:pt x="12" y="7901"/>
                    <a:pt x="0" y="7890"/>
                    <a:pt x="0" y="7876"/>
                  </a:cubicBezTo>
                  <a:lnTo>
                    <a:pt x="0" y="7526"/>
                  </a:lnTo>
                  <a:cubicBezTo>
                    <a:pt x="0" y="7512"/>
                    <a:pt x="12" y="7501"/>
                    <a:pt x="25" y="7501"/>
                  </a:cubicBezTo>
                  <a:cubicBezTo>
                    <a:pt x="39" y="7501"/>
                    <a:pt x="50" y="7512"/>
                    <a:pt x="50" y="7526"/>
                  </a:cubicBezTo>
                  <a:close/>
                  <a:moveTo>
                    <a:pt x="50" y="8076"/>
                  </a:moveTo>
                  <a:lnTo>
                    <a:pt x="50" y="8076"/>
                  </a:lnTo>
                  <a:cubicBezTo>
                    <a:pt x="50" y="8090"/>
                    <a:pt x="39" y="8101"/>
                    <a:pt x="25" y="8101"/>
                  </a:cubicBezTo>
                  <a:cubicBezTo>
                    <a:pt x="12" y="8101"/>
                    <a:pt x="0" y="8090"/>
                    <a:pt x="0" y="8076"/>
                  </a:cubicBezTo>
                  <a:lnTo>
                    <a:pt x="0" y="8076"/>
                  </a:lnTo>
                  <a:cubicBezTo>
                    <a:pt x="0" y="8062"/>
                    <a:pt x="12" y="8051"/>
                    <a:pt x="25" y="8051"/>
                  </a:cubicBezTo>
                  <a:cubicBezTo>
                    <a:pt x="39" y="8051"/>
                    <a:pt x="50" y="8062"/>
                    <a:pt x="50" y="8076"/>
                  </a:cubicBezTo>
                  <a:close/>
                  <a:moveTo>
                    <a:pt x="50" y="8276"/>
                  </a:moveTo>
                  <a:lnTo>
                    <a:pt x="50" y="8626"/>
                  </a:lnTo>
                  <a:cubicBezTo>
                    <a:pt x="50" y="8640"/>
                    <a:pt x="39" y="8651"/>
                    <a:pt x="25" y="8651"/>
                  </a:cubicBezTo>
                  <a:cubicBezTo>
                    <a:pt x="12" y="8651"/>
                    <a:pt x="0" y="8640"/>
                    <a:pt x="0" y="8626"/>
                  </a:cubicBezTo>
                  <a:lnTo>
                    <a:pt x="0" y="8276"/>
                  </a:lnTo>
                  <a:cubicBezTo>
                    <a:pt x="0" y="8262"/>
                    <a:pt x="12" y="8251"/>
                    <a:pt x="25" y="8251"/>
                  </a:cubicBezTo>
                  <a:cubicBezTo>
                    <a:pt x="39" y="8251"/>
                    <a:pt x="50" y="8262"/>
                    <a:pt x="50" y="8276"/>
                  </a:cubicBezTo>
                  <a:close/>
                  <a:moveTo>
                    <a:pt x="50" y="8826"/>
                  </a:moveTo>
                  <a:lnTo>
                    <a:pt x="50" y="8826"/>
                  </a:lnTo>
                  <a:cubicBezTo>
                    <a:pt x="50" y="8840"/>
                    <a:pt x="39" y="8851"/>
                    <a:pt x="25" y="8851"/>
                  </a:cubicBezTo>
                  <a:cubicBezTo>
                    <a:pt x="12" y="8851"/>
                    <a:pt x="0" y="8840"/>
                    <a:pt x="0" y="8826"/>
                  </a:cubicBezTo>
                  <a:lnTo>
                    <a:pt x="0" y="8826"/>
                  </a:lnTo>
                  <a:cubicBezTo>
                    <a:pt x="0" y="8812"/>
                    <a:pt x="12" y="8801"/>
                    <a:pt x="25" y="8801"/>
                  </a:cubicBezTo>
                  <a:cubicBezTo>
                    <a:pt x="39" y="8801"/>
                    <a:pt x="50" y="8812"/>
                    <a:pt x="50" y="8826"/>
                  </a:cubicBezTo>
                  <a:close/>
                  <a:moveTo>
                    <a:pt x="50" y="9026"/>
                  </a:moveTo>
                  <a:lnTo>
                    <a:pt x="50" y="9376"/>
                  </a:lnTo>
                  <a:cubicBezTo>
                    <a:pt x="50" y="9390"/>
                    <a:pt x="39" y="9401"/>
                    <a:pt x="25" y="9401"/>
                  </a:cubicBezTo>
                  <a:cubicBezTo>
                    <a:pt x="12" y="9401"/>
                    <a:pt x="0" y="9390"/>
                    <a:pt x="0" y="9376"/>
                  </a:cubicBezTo>
                  <a:lnTo>
                    <a:pt x="0" y="9026"/>
                  </a:lnTo>
                  <a:cubicBezTo>
                    <a:pt x="0" y="9012"/>
                    <a:pt x="12" y="9001"/>
                    <a:pt x="25" y="9001"/>
                  </a:cubicBezTo>
                  <a:cubicBezTo>
                    <a:pt x="39" y="9001"/>
                    <a:pt x="50" y="9012"/>
                    <a:pt x="50" y="9026"/>
                  </a:cubicBezTo>
                  <a:close/>
                  <a:moveTo>
                    <a:pt x="50" y="9576"/>
                  </a:moveTo>
                  <a:lnTo>
                    <a:pt x="50" y="9576"/>
                  </a:lnTo>
                  <a:cubicBezTo>
                    <a:pt x="50" y="9590"/>
                    <a:pt x="39" y="9601"/>
                    <a:pt x="25" y="9601"/>
                  </a:cubicBezTo>
                  <a:cubicBezTo>
                    <a:pt x="12" y="9601"/>
                    <a:pt x="0" y="9590"/>
                    <a:pt x="0" y="9576"/>
                  </a:cubicBezTo>
                  <a:lnTo>
                    <a:pt x="0" y="9576"/>
                  </a:lnTo>
                  <a:cubicBezTo>
                    <a:pt x="0" y="9562"/>
                    <a:pt x="12" y="9551"/>
                    <a:pt x="25" y="9551"/>
                  </a:cubicBezTo>
                  <a:cubicBezTo>
                    <a:pt x="39" y="9551"/>
                    <a:pt x="50" y="9562"/>
                    <a:pt x="50" y="9576"/>
                  </a:cubicBezTo>
                  <a:close/>
                  <a:moveTo>
                    <a:pt x="50" y="9776"/>
                  </a:moveTo>
                  <a:lnTo>
                    <a:pt x="50" y="10126"/>
                  </a:lnTo>
                  <a:cubicBezTo>
                    <a:pt x="50" y="10140"/>
                    <a:pt x="39" y="10151"/>
                    <a:pt x="25" y="10151"/>
                  </a:cubicBezTo>
                  <a:cubicBezTo>
                    <a:pt x="12" y="10151"/>
                    <a:pt x="0" y="10140"/>
                    <a:pt x="0" y="10126"/>
                  </a:cubicBezTo>
                  <a:lnTo>
                    <a:pt x="0" y="9776"/>
                  </a:lnTo>
                  <a:cubicBezTo>
                    <a:pt x="0" y="9762"/>
                    <a:pt x="12" y="9751"/>
                    <a:pt x="25" y="9751"/>
                  </a:cubicBezTo>
                  <a:cubicBezTo>
                    <a:pt x="39" y="9751"/>
                    <a:pt x="50" y="9762"/>
                    <a:pt x="50" y="9776"/>
                  </a:cubicBezTo>
                  <a:close/>
                  <a:moveTo>
                    <a:pt x="50" y="10326"/>
                  </a:moveTo>
                  <a:lnTo>
                    <a:pt x="50" y="10326"/>
                  </a:lnTo>
                  <a:cubicBezTo>
                    <a:pt x="50" y="10340"/>
                    <a:pt x="39" y="10351"/>
                    <a:pt x="25" y="10351"/>
                  </a:cubicBezTo>
                  <a:cubicBezTo>
                    <a:pt x="12" y="10351"/>
                    <a:pt x="0" y="10340"/>
                    <a:pt x="0" y="10326"/>
                  </a:cubicBezTo>
                  <a:lnTo>
                    <a:pt x="0" y="10326"/>
                  </a:lnTo>
                  <a:cubicBezTo>
                    <a:pt x="0" y="10312"/>
                    <a:pt x="12" y="10301"/>
                    <a:pt x="25" y="10301"/>
                  </a:cubicBezTo>
                  <a:cubicBezTo>
                    <a:pt x="39" y="10301"/>
                    <a:pt x="50" y="10312"/>
                    <a:pt x="50" y="10326"/>
                  </a:cubicBezTo>
                  <a:close/>
                  <a:moveTo>
                    <a:pt x="50" y="10526"/>
                  </a:moveTo>
                  <a:lnTo>
                    <a:pt x="50" y="10876"/>
                  </a:lnTo>
                  <a:cubicBezTo>
                    <a:pt x="50" y="10890"/>
                    <a:pt x="39" y="10901"/>
                    <a:pt x="25" y="10901"/>
                  </a:cubicBezTo>
                  <a:cubicBezTo>
                    <a:pt x="12" y="10901"/>
                    <a:pt x="0" y="10890"/>
                    <a:pt x="0" y="10876"/>
                  </a:cubicBezTo>
                  <a:lnTo>
                    <a:pt x="0" y="10526"/>
                  </a:lnTo>
                  <a:cubicBezTo>
                    <a:pt x="0" y="10512"/>
                    <a:pt x="12" y="10501"/>
                    <a:pt x="25" y="10501"/>
                  </a:cubicBezTo>
                  <a:cubicBezTo>
                    <a:pt x="39" y="10501"/>
                    <a:pt x="50" y="10512"/>
                    <a:pt x="50" y="10526"/>
                  </a:cubicBezTo>
                  <a:close/>
                  <a:moveTo>
                    <a:pt x="50" y="11076"/>
                  </a:moveTo>
                  <a:lnTo>
                    <a:pt x="50" y="11076"/>
                  </a:lnTo>
                  <a:cubicBezTo>
                    <a:pt x="50" y="11090"/>
                    <a:pt x="39" y="11101"/>
                    <a:pt x="25" y="11101"/>
                  </a:cubicBezTo>
                  <a:cubicBezTo>
                    <a:pt x="12" y="11101"/>
                    <a:pt x="0" y="11090"/>
                    <a:pt x="0" y="11076"/>
                  </a:cubicBezTo>
                  <a:lnTo>
                    <a:pt x="0" y="11076"/>
                  </a:lnTo>
                  <a:cubicBezTo>
                    <a:pt x="0" y="11062"/>
                    <a:pt x="12" y="11051"/>
                    <a:pt x="25" y="11051"/>
                  </a:cubicBezTo>
                  <a:cubicBezTo>
                    <a:pt x="39" y="11051"/>
                    <a:pt x="50" y="11062"/>
                    <a:pt x="50" y="11076"/>
                  </a:cubicBezTo>
                  <a:close/>
                  <a:moveTo>
                    <a:pt x="50" y="11276"/>
                  </a:moveTo>
                  <a:lnTo>
                    <a:pt x="50" y="11626"/>
                  </a:lnTo>
                  <a:cubicBezTo>
                    <a:pt x="50" y="11640"/>
                    <a:pt x="39" y="11651"/>
                    <a:pt x="25" y="11651"/>
                  </a:cubicBezTo>
                  <a:cubicBezTo>
                    <a:pt x="12" y="11651"/>
                    <a:pt x="0" y="11640"/>
                    <a:pt x="0" y="11626"/>
                  </a:cubicBezTo>
                  <a:lnTo>
                    <a:pt x="0" y="11276"/>
                  </a:lnTo>
                  <a:cubicBezTo>
                    <a:pt x="0" y="11262"/>
                    <a:pt x="12" y="11251"/>
                    <a:pt x="25" y="11251"/>
                  </a:cubicBezTo>
                  <a:cubicBezTo>
                    <a:pt x="39" y="11251"/>
                    <a:pt x="50" y="11262"/>
                    <a:pt x="50" y="11276"/>
                  </a:cubicBezTo>
                  <a:close/>
                  <a:moveTo>
                    <a:pt x="50" y="11826"/>
                  </a:moveTo>
                  <a:lnTo>
                    <a:pt x="50" y="11826"/>
                  </a:lnTo>
                  <a:cubicBezTo>
                    <a:pt x="50" y="11840"/>
                    <a:pt x="39" y="11851"/>
                    <a:pt x="25" y="11851"/>
                  </a:cubicBezTo>
                  <a:cubicBezTo>
                    <a:pt x="12" y="11851"/>
                    <a:pt x="0" y="11840"/>
                    <a:pt x="0" y="11826"/>
                  </a:cubicBezTo>
                  <a:lnTo>
                    <a:pt x="0" y="11826"/>
                  </a:lnTo>
                  <a:cubicBezTo>
                    <a:pt x="0" y="11812"/>
                    <a:pt x="12" y="11801"/>
                    <a:pt x="25" y="11801"/>
                  </a:cubicBezTo>
                  <a:cubicBezTo>
                    <a:pt x="39" y="11801"/>
                    <a:pt x="50" y="11812"/>
                    <a:pt x="50" y="11826"/>
                  </a:cubicBezTo>
                  <a:close/>
                  <a:moveTo>
                    <a:pt x="50" y="12026"/>
                  </a:moveTo>
                  <a:lnTo>
                    <a:pt x="50" y="12376"/>
                  </a:lnTo>
                  <a:cubicBezTo>
                    <a:pt x="50" y="12390"/>
                    <a:pt x="39" y="12401"/>
                    <a:pt x="25" y="12401"/>
                  </a:cubicBezTo>
                  <a:cubicBezTo>
                    <a:pt x="12" y="12401"/>
                    <a:pt x="0" y="12390"/>
                    <a:pt x="0" y="12376"/>
                  </a:cubicBezTo>
                  <a:lnTo>
                    <a:pt x="0" y="12026"/>
                  </a:lnTo>
                  <a:cubicBezTo>
                    <a:pt x="0" y="12012"/>
                    <a:pt x="12" y="12001"/>
                    <a:pt x="25" y="12001"/>
                  </a:cubicBezTo>
                  <a:cubicBezTo>
                    <a:pt x="39" y="12001"/>
                    <a:pt x="50" y="12012"/>
                    <a:pt x="50" y="12026"/>
                  </a:cubicBezTo>
                  <a:close/>
                  <a:moveTo>
                    <a:pt x="50" y="12576"/>
                  </a:moveTo>
                  <a:lnTo>
                    <a:pt x="50" y="12576"/>
                  </a:lnTo>
                  <a:cubicBezTo>
                    <a:pt x="50" y="12590"/>
                    <a:pt x="39" y="12601"/>
                    <a:pt x="25" y="12601"/>
                  </a:cubicBezTo>
                  <a:cubicBezTo>
                    <a:pt x="12" y="12601"/>
                    <a:pt x="0" y="12590"/>
                    <a:pt x="0" y="12576"/>
                  </a:cubicBezTo>
                  <a:lnTo>
                    <a:pt x="0" y="12576"/>
                  </a:lnTo>
                  <a:cubicBezTo>
                    <a:pt x="0" y="12562"/>
                    <a:pt x="12" y="12551"/>
                    <a:pt x="25" y="12551"/>
                  </a:cubicBezTo>
                  <a:cubicBezTo>
                    <a:pt x="39" y="12551"/>
                    <a:pt x="50" y="12562"/>
                    <a:pt x="50" y="12576"/>
                  </a:cubicBezTo>
                  <a:close/>
                  <a:moveTo>
                    <a:pt x="50" y="12776"/>
                  </a:moveTo>
                  <a:lnTo>
                    <a:pt x="50" y="13126"/>
                  </a:lnTo>
                  <a:cubicBezTo>
                    <a:pt x="50" y="13140"/>
                    <a:pt x="39" y="13151"/>
                    <a:pt x="25" y="13151"/>
                  </a:cubicBezTo>
                  <a:cubicBezTo>
                    <a:pt x="12" y="13151"/>
                    <a:pt x="0" y="13140"/>
                    <a:pt x="0" y="13126"/>
                  </a:cubicBezTo>
                  <a:lnTo>
                    <a:pt x="0" y="12776"/>
                  </a:lnTo>
                  <a:cubicBezTo>
                    <a:pt x="0" y="12763"/>
                    <a:pt x="12" y="12751"/>
                    <a:pt x="25" y="12751"/>
                  </a:cubicBezTo>
                  <a:cubicBezTo>
                    <a:pt x="39" y="12751"/>
                    <a:pt x="50" y="12763"/>
                    <a:pt x="50" y="12776"/>
                  </a:cubicBezTo>
                  <a:close/>
                  <a:moveTo>
                    <a:pt x="50" y="13326"/>
                  </a:moveTo>
                  <a:lnTo>
                    <a:pt x="50" y="13326"/>
                  </a:lnTo>
                  <a:cubicBezTo>
                    <a:pt x="50" y="13340"/>
                    <a:pt x="39" y="13351"/>
                    <a:pt x="25" y="13351"/>
                  </a:cubicBezTo>
                  <a:cubicBezTo>
                    <a:pt x="12" y="13351"/>
                    <a:pt x="0" y="13340"/>
                    <a:pt x="0" y="13326"/>
                  </a:cubicBezTo>
                  <a:lnTo>
                    <a:pt x="0" y="13326"/>
                  </a:lnTo>
                  <a:cubicBezTo>
                    <a:pt x="0" y="13313"/>
                    <a:pt x="12" y="13301"/>
                    <a:pt x="25" y="13301"/>
                  </a:cubicBezTo>
                  <a:cubicBezTo>
                    <a:pt x="39" y="13301"/>
                    <a:pt x="50" y="13313"/>
                    <a:pt x="50" y="13326"/>
                  </a:cubicBezTo>
                  <a:close/>
                  <a:moveTo>
                    <a:pt x="50" y="13526"/>
                  </a:moveTo>
                  <a:lnTo>
                    <a:pt x="50" y="13876"/>
                  </a:lnTo>
                  <a:cubicBezTo>
                    <a:pt x="50" y="13890"/>
                    <a:pt x="39" y="13901"/>
                    <a:pt x="25" y="13901"/>
                  </a:cubicBezTo>
                  <a:cubicBezTo>
                    <a:pt x="12" y="13901"/>
                    <a:pt x="0" y="13890"/>
                    <a:pt x="0" y="13876"/>
                  </a:cubicBezTo>
                  <a:lnTo>
                    <a:pt x="0" y="13526"/>
                  </a:lnTo>
                  <a:cubicBezTo>
                    <a:pt x="0" y="13513"/>
                    <a:pt x="12" y="13501"/>
                    <a:pt x="25" y="13501"/>
                  </a:cubicBezTo>
                  <a:cubicBezTo>
                    <a:pt x="39" y="13501"/>
                    <a:pt x="50" y="13513"/>
                    <a:pt x="50" y="13526"/>
                  </a:cubicBezTo>
                  <a:close/>
                  <a:moveTo>
                    <a:pt x="50" y="14076"/>
                  </a:moveTo>
                  <a:lnTo>
                    <a:pt x="50" y="14076"/>
                  </a:lnTo>
                  <a:cubicBezTo>
                    <a:pt x="50" y="14090"/>
                    <a:pt x="39" y="14101"/>
                    <a:pt x="25" y="14101"/>
                  </a:cubicBezTo>
                  <a:cubicBezTo>
                    <a:pt x="12" y="14101"/>
                    <a:pt x="0" y="14090"/>
                    <a:pt x="0" y="14076"/>
                  </a:cubicBezTo>
                  <a:lnTo>
                    <a:pt x="0" y="14076"/>
                  </a:lnTo>
                  <a:cubicBezTo>
                    <a:pt x="0" y="14063"/>
                    <a:pt x="12" y="14051"/>
                    <a:pt x="25" y="14051"/>
                  </a:cubicBezTo>
                  <a:cubicBezTo>
                    <a:pt x="39" y="14051"/>
                    <a:pt x="50" y="14063"/>
                    <a:pt x="50" y="14076"/>
                  </a:cubicBezTo>
                  <a:close/>
                  <a:moveTo>
                    <a:pt x="50" y="14276"/>
                  </a:moveTo>
                  <a:lnTo>
                    <a:pt x="50" y="14626"/>
                  </a:lnTo>
                  <a:cubicBezTo>
                    <a:pt x="50" y="14640"/>
                    <a:pt x="39" y="14651"/>
                    <a:pt x="25" y="14651"/>
                  </a:cubicBezTo>
                  <a:cubicBezTo>
                    <a:pt x="12" y="14651"/>
                    <a:pt x="0" y="14640"/>
                    <a:pt x="0" y="14626"/>
                  </a:cubicBezTo>
                  <a:lnTo>
                    <a:pt x="0" y="14276"/>
                  </a:lnTo>
                  <a:cubicBezTo>
                    <a:pt x="0" y="14263"/>
                    <a:pt x="12" y="14251"/>
                    <a:pt x="25" y="14251"/>
                  </a:cubicBezTo>
                  <a:cubicBezTo>
                    <a:pt x="39" y="14251"/>
                    <a:pt x="50" y="14263"/>
                    <a:pt x="50" y="14276"/>
                  </a:cubicBezTo>
                  <a:close/>
                  <a:moveTo>
                    <a:pt x="50" y="14826"/>
                  </a:moveTo>
                  <a:lnTo>
                    <a:pt x="50" y="14826"/>
                  </a:lnTo>
                  <a:cubicBezTo>
                    <a:pt x="50" y="14840"/>
                    <a:pt x="39" y="14851"/>
                    <a:pt x="25" y="14851"/>
                  </a:cubicBezTo>
                  <a:cubicBezTo>
                    <a:pt x="12" y="14851"/>
                    <a:pt x="0" y="14840"/>
                    <a:pt x="0" y="14826"/>
                  </a:cubicBezTo>
                  <a:lnTo>
                    <a:pt x="0" y="14826"/>
                  </a:lnTo>
                  <a:cubicBezTo>
                    <a:pt x="0" y="14813"/>
                    <a:pt x="12" y="14801"/>
                    <a:pt x="25" y="14801"/>
                  </a:cubicBezTo>
                  <a:cubicBezTo>
                    <a:pt x="39" y="14801"/>
                    <a:pt x="50" y="14813"/>
                    <a:pt x="50" y="14826"/>
                  </a:cubicBezTo>
                  <a:close/>
                  <a:moveTo>
                    <a:pt x="50" y="15026"/>
                  </a:moveTo>
                  <a:lnTo>
                    <a:pt x="50" y="15376"/>
                  </a:lnTo>
                  <a:cubicBezTo>
                    <a:pt x="50" y="15390"/>
                    <a:pt x="39" y="15401"/>
                    <a:pt x="25" y="15401"/>
                  </a:cubicBezTo>
                  <a:cubicBezTo>
                    <a:pt x="12" y="15401"/>
                    <a:pt x="0" y="15390"/>
                    <a:pt x="0" y="15376"/>
                  </a:cubicBezTo>
                  <a:lnTo>
                    <a:pt x="0" y="15026"/>
                  </a:lnTo>
                  <a:cubicBezTo>
                    <a:pt x="0" y="15013"/>
                    <a:pt x="12" y="15001"/>
                    <a:pt x="25" y="15001"/>
                  </a:cubicBezTo>
                  <a:cubicBezTo>
                    <a:pt x="39" y="15001"/>
                    <a:pt x="50" y="15013"/>
                    <a:pt x="50" y="15026"/>
                  </a:cubicBezTo>
                  <a:close/>
                  <a:moveTo>
                    <a:pt x="50" y="15576"/>
                  </a:moveTo>
                  <a:lnTo>
                    <a:pt x="50" y="15577"/>
                  </a:lnTo>
                  <a:cubicBezTo>
                    <a:pt x="50" y="15590"/>
                    <a:pt x="39" y="15602"/>
                    <a:pt x="25" y="15602"/>
                  </a:cubicBezTo>
                  <a:cubicBezTo>
                    <a:pt x="12" y="15602"/>
                    <a:pt x="0" y="15590"/>
                    <a:pt x="0" y="15577"/>
                  </a:cubicBezTo>
                  <a:lnTo>
                    <a:pt x="0" y="15576"/>
                  </a:lnTo>
                  <a:cubicBezTo>
                    <a:pt x="0" y="15563"/>
                    <a:pt x="12" y="15551"/>
                    <a:pt x="25" y="15551"/>
                  </a:cubicBezTo>
                  <a:cubicBezTo>
                    <a:pt x="39" y="15551"/>
                    <a:pt x="50" y="15563"/>
                    <a:pt x="50" y="15576"/>
                  </a:cubicBezTo>
                  <a:close/>
                  <a:moveTo>
                    <a:pt x="50" y="15777"/>
                  </a:moveTo>
                  <a:lnTo>
                    <a:pt x="50" y="16127"/>
                  </a:lnTo>
                  <a:cubicBezTo>
                    <a:pt x="50" y="16140"/>
                    <a:pt x="39" y="16152"/>
                    <a:pt x="25" y="16152"/>
                  </a:cubicBezTo>
                  <a:cubicBezTo>
                    <a:pt x="12" y="16152"/>
                    <a:pt x="0" y="16140"/>
                    <a:pt x="0" y="16127"/>
                  </a:cubicBezTo>
                  <a:lnTo>
                    <a:pt x="0" y="15777"/>
                  </a:lnTo>
                  <a:cubicBezTo>
                    <a:pt x="0" y="15763"/>
                    <a:pt x="12" y="15752"/>
                    <a:pt x="25" y="15752"/>
                  </a:cubicBezTo>
                  <a:cubicBezTo>
                    <a:pt x="39" y="15752"/>
                    <a:pt x="50" y="15763"/>
                    <a:pt x="50" y="15777"/>
                  </a:cubicBezTo>
                  <a:close/>
                  <a:moveTo>
                    <a:pt x="50" y="16327"/>
                  </a:moveTo>
                  <a:lnTo>
                    <a:pt x="50" y="16327"/>
                  </a:lnTo>
                  <a:cubicBezTo>
                    <a:pt x="50" y="16340"/>
                    <a:pt x="39" y="16352"/>
                    <a:pt x="25" y="16352"/>
                  </a:cubicBezTo>
                  <a:cubicBezTo>
                    <a:pt x="12" y="16352"/>
                    <a:pt x="0" y="16340"/>
                    <a:pt x="0" y="16327"/>
                  </a:cubicBezTo>
                  <a:lnTo>
                    <a:pt x="0" y="16327"/>
                  </a:lnTo>
                  <a:cubicBezTo>
                    <a:pt x="0" y="16313"/>
                    <a:pt x="12" y="16302"/>
                    <a:pt x="25" y="16302"/>
                  </a:cubicBezTo>
                  <a:cubicBezTo>
                    <a:pt x="39" y="16302"/>
                    <a:pt x="50" y="16313"/>
                    <a:pt x="50" y="16327"/>
                  </a:cubicBezTo>
                  <a:close/>
                  <a:moveTo>
                    <a:pt x="50" y="16527"/>
                  </a:moveTo>
                  <a:lnTo>
                    <a:pt x="50" y="16877"/>
                  </a:lnTo>
                  <a:cubicBezTo>
                    <a:pt x="50" y="16890"/>
                    <a:pt x="39" y="16902"/>
                    <a:pt x="25" y="16902"/>
                  </a:cubicBezTo>
                  <a:cubicBezTo>
                    <a:pt x="12" y="16902"/>
                    <a:pt x="0" y="16890"/>
                    <a:pt x="0" y="16877"/>
                  </a:cubicBezTo>
                  <a:lnTo>
                    <a:pt x="0" y="16527"/>
                  </a:lnTo>
                  <a:cubicBezTo>
                    <a:pt x="0" y="16513"/>
                    <a:pt x="12" y="16502"/>
                    <a:pt x="25" y="16502"/>
                  </a:cubicBezTo>
                  <a:cubicBezTo>
                    <a:pt x="39" y="16502"/>
                    <a:pt x="50" y="16513"/>
                    <a:pt x="50" y="16527"/>
                  </a:cubicBezTo>
                  <a:close/>
                  <a:moveTo>
                    <a:pt x="50" y="17077"/>
                  </a:moveTo>
                  <a:lnTo>
                    <a:pt x="50" y="17077"/>
                  </a:lnTo>
                  <a:cubicBezTo>
                    <a:pt x="50" y="17090"/>
                    <a:pt x="39" y="17102"/>
                    <a:pt x="25" y="17102"/>
                  </a:cubicBezTo>
                  <a:cubicBezTo>
                    <a:pt x="12" y="17102"/>
                    <a:pt x="0" y="17090"/>
                    <a:pt x="0" y="17077"/>
                  </a:cubicBezTo>
                  <a:lnTo>
                    <a:pt x="0" y="17077"/>
                  </a:lnTo>
                  <a:cubicBezTo>
                    <a:pt x="0" y="17063"/>
                    <a:pt x="12" y="17052"/>
                    <a:pt x="25" y="17052"/>
                  </a:cubicBezTo>
                  <a:cubicBezTo>
                    <a:pt x="39" y="17052"/>
                    <a:pt x="50" y="17063"/>
                    <a:pt x="50" y="17077"/>
                  </a:cubicBezTo>
                  <a:close/>
                  <a:moveTo>
                    <a:pt x="50" y="17277"/>
                  </a:moveTo>
                  <a:lnTo>
                    <a:pt x="50" y="17627"/>
                  </a:lnTo>
                  <a:cubicBezTo>
                    <a:pt x="50" y="17640"/>
                    <a:pt x="39" y="17652"/>
                    <a:pt x="25" y="17652"/>
                  </a:cubicBezTo>
                  <a:cubicBezTo>
                    <a:pt x="12" y="17652"/>
                    <a:pt x="0" y="17640"/>
                    <a:pt x="0" y="17627"/>
                  </a:cubicBezTo>
                  <a:lnTo>
                    <a:pt x="0" y="17277"/>
                  </a:lnTo>
                  <a:cubicBezTo>
                    <a:pt x="0" y="17263"/>
                    <a:pt x="12" y="17252"/>
                    <a:pt x="25" y="17252"/>
                  </a:cubicBezTo>
                  <a:cubicBezTo>
                    <a:pt x="39" y="17252"/>
                    <a:pt x="50" y="17263"/>
                    <a:pt x="50" y="17277"/>
                  </a:cubicBezTo>
                  <a:close/>
                  <a:moveTo>
                    <a:pt x="50" y="17827"/>
                  </a:moveTo>
                  <a:lnTo>
                    <a:pt x="50" y="17827"/>
                  </a:lnTo>
                  <a:cubicBezTo>
                    <a:pt x="50" y="17840"/>
                    <a:pt x="39" y="17852"/>
                    <a:pt x="25" y="17852"/>
                  </a:cubicBezTo>
                  <a:cubicBezTo>
                    <a:pt x="12" y="17852"/>
                    <a:pt x="0" y="17840"/>
                    <a:pt x="0" y="17827"/>
                  </a:cubicBezTo>
                  <a:lnTo>
                    <a:pt x="0" y="17827"/>
                  </a:lnTo>
                  <a:cubicBezTo>
                    <a:pt x="0" y="17813"/>
                    <a:pt x="12" y="17802"/>
                    <a:pt x="25" y="17802"/>
                  </a:cubicBezTo>
                  <a:cubicBezTo>
                    <a:pt x="39" y="17802"/>
                    <a:pt x="50" y="17813"/>
                    <a:pt x="50" y="17827"/>
                  </a:cubicBezTo>
                  <a:close/>
                  <a:moveTo>
                    <a:pt x="50" y="18027"/>
                  </a:moveTo>
                  <a:lnTo>
                    <a:pt x="50" y="18377"/>
                  </a:lnTo>
                  <a:cubicBezTo>
                    <a:pt x="50" y="18390"/>
                    <a:pt x="39" y="18402"/>
                    <a:pt x="25" y="18402"/>
                  </a:cubicBezTo>
                  <a:cubicBezTo>
                    <a:pt x="12" y="18402"/>
                    <a:pt x="0" y="18390"/>
                    <a:pt x="0" y="18377"/>
                  </a:cubicBezTo>
                  <a:lnTo>
                    <a:pt x="0" y="18027"/>
                  </a:lnTo>
                  <a:cubicBezTo>
                    <a:pt x="0" y="18013"/>
                    <a:pt x="12" y="18002"/>
                    <a:pt x="25" y="18002"/>
                  </a:cubicBezTo>
                  <a:cubicBezTo>
                    <a:pt x="39" y="18002"/>
                    <a:pt x="50" y="18013"/>
                    <a:pt x="50" y="18027"/>
                  </a:cubicBezTo>
                  <a:close/>
                  <a:moveTo>
                    <a:pt x="50" y="18577"/>
                  </a:moveTo>
                  <a:lnTo>
                    <a:pt x="50" y="18577"/>
                  </a:lnTo>
                  <a:cubicBezTo>
                    <a:pt x="50" y="18591"/>
                    <a:pt x="39" y="18602"/>
                    <a:pt x="25" y="18602"/>
                  </a:cubicBezTo>
                  <a:cubicBezTo>
                    <a:pt x="12" y="18602"/>
                    <a:pt x="0" y="18591"/>
                    <a:pt x="0" y="18577"/>
                  </a:cubicBezTo>
                  <a:lnTo>
                    <a:pt x="0" y="18577"/>
                  </a:lnTo>
                  <a:cubicBezTo>
                    <a:pt x="0" y="18563"/>
                    <a:pt x="12" y="18552"/>
                    <a:pt x="25" y="18552"/>
                  </a:cubicBezTo>
                  <a:cubicBezTo>
                    <a:pt x="39" y="18552"/>
                    <a:pt x="50" y="18563"/>
                    <a:pt x="50" y="18577"/>
                  </a:cubicBezTo>
                  <a:close/>
                  <a:moveTo>
                    <a:pt x="50" y="18777"/>
                  </a:moveTo>
                  <a:lnTo>
                    <a:pt x="50" y="19127"/>
                  </a:lnTo>
                  <a:cubicBezTo>
                    <a:pt x="50" y="19141"/>
                    <a:pt x="39" y="19152"/>
                    <a:pt x="25" y="19152"/>
                  </a:cubicBezTo>
                  <a:cubicBezTo>
                    <a:pt x="12" y="19152"/>
                    <a:pt x="0" y="19141"/>
                    <a:pt x="0" y="19127"/>
                  </a:cubicBezTo>
                  <a:lnTo>
                    <a:pt x="0" y="18777"/>
                  </a:lnTo>
                  <a:cubicBezTo>
                    <a:pt x="0" y="18763"/>
                    <a:pt x="12" y="18752"/>
                    <a:pt x="25" y="18752"/>
                  </a:cubicBezTo>
                  <a:cubicBezTo>
                    <a:pt x="39" y="18752"/>
                    <a:pt x="50" y="18763"/>
                    <a:pt x="50" y="18777"/>
                  </a:cubicBezTo>
                  <a:close/>
                  <a:moveTo>
                    <a:pt x="50" y="19327"/>
                  </a:moveTo>
                  <a:lnTo>
                    <a:pt x="50" y="19327"/>
                  </a:lnTo>
                  <a:cubicBezTo>
                    <a:pt x="50" y="19341"/>
                    <a:pt x="39" y="19352"/>
                    <a:pt x="25" y="19352"/>
                  </a:cubicBezTo>
                  <a:cubicBezTo>
                    <a:pt x="12" y="19352"/>
                    <a:pt x="0" y="19341"/>
                    <a:pt x="0" y="19327"/>
                  </a:cubicBezTo>
                  <a:lnTo>
                    <a:pt x="0" y="19327"/>
                  </a:lnTo>
                  <a:cubicBezTo>
                    <a:pt x="0" y="19313"/>
                    <a:pt x="12" y="19302"/>
                    <a:pt x="25" y="19302"/>
                  </a:cubicBezTo>
                  <a:cubicBezTo>
                    <a:pt x="39" y="19302"/>
                    <a:pt x="50" y="19313"/>
                    <a:pt x="50" y="19327"/>
                  </a:cubicBezTo>
                  <a:close/>
                  <a:moveTo>
                    <a:pt x="50" y="19527"/>
                  </a:moveTo>
                  <a:lnTo>
                    <a:pt x="50" y="19877"/>
                  </a:lnTo>
                  <a:cubicBezTo>
                    <a:pt x="50" y="19891"/>
                    <a:pt x="39" y="19902"/>
                    <a:pt x="25" y="19902"/>
                  </a:cubicBezTo>
                  <a:cubicBezTo>
                    <a:pt x="12" y="19902"/>
                    <a:pt x="0" y="19891"/>
                    <a:pt x="0" y="19877"/>
                  </a:cubicBezTo>
                  <a:lnTo>
                    <a:pt x="0" y="19527"/>
                  </a:lnTo>
                  <a:cubicBezTo>
                    <a:pt x="0" y="19513"/>
                    <a:pt x="12" y="19502"/>
                    <a:pt x="25" y="19502"/>
                  </a:cubicBezTo>
                  <a:cubicBezTo>
                    <a:pt x="39" y="19502"/>
                    <a:pt x="50" y="19513"/>
                    <a:pt x="50" y="19527"/>
                  </a:cubicBezTo>
                  <a:close/>
                  <a:moveTo>
                    <a:pt x="50" y="20077"/>
                  </a:moveTo>
                  <a:lnTo>
                    <a:pt x="50" y="20077"/>
                  </a:lnTo>
                  <a:cubicBezTo>
                    <a:pt x="50" y="20091"/>
                    <a:pt x="39" y="20102"/>
                    <a:pt x="25" y="20102"/>
                  </a:cubicBezTo>
                  <a:cubicBezTo>
                    <a:pt x="12" y="20102"/>
                    <a:pt x="0" y="20091"/>
                    <a:pt x="0" y="20077"/>
                  </a:cubicBezTo>
                  <a:lnTo>
                    <a:pt x="0" y="20077"/>
                  </a:lnTo>
                  <a:cubicBezTo>
                    <a:pt x="0" y="20063"/>
                    <a:pt x="12" y="20052"/>
                    <a:pt x="25" y="20052"/>
                  </a:cubicBezTo>
                  <a:cubicBezTo>
                    <a:pt x="39" y="20052"/>
                    <a:pt x="50" y="20063"/>
                    <a:pt x="50" y="20077"/>
                  </a:cubicBezTo>
                  <a:close/>
                  <a:moveTo>
                    <a:pt x="50" y="20277"/>
                  </a:moveTo>
                  <a:lnTo>
                    <a:pt x="50" y="20627"/>
                  </a:lnTo>
                  <a:cubicBezTo>
                    <a:pt x="50" y="20641"/>
                    <a:pt x="39" y="20652"/>
                    <a:pt x="25" y="20652"/>
                  </a:cubicBezTo>
                  <a:cubicBezTo>
                    <a:pt x="12" y="20652"/>
                    <a:pt x="0" y="20641"/>
                    <a:pt x="0" y="20627"/>
                  </a:cubicBezTo>
                  <a:lnTo>
                    <a:pt x="0" y="20277"/>
                  </a:lnTo>
                  <a:cubicBezTo>
                    <a:pt x="0" y="20263"/>
                    <a:pt x="12" y="20252"/>
                    <a:pt x="25" y="20252"/>
                  </a:cubicBezTo>
                  <a:cubicBezTo>
                    <a:pt x="39" y="20252"/>
                    <a:pt x="50" y="20263"/>
                    <a:pt x="50" y="20277"/>
                  </a:cubicBezTo>
                  <a:close/>
                  <a:moveTo>
                    <a:pt x="50" y="20827"/>
                  </a:moveTo>
                  <a:lnTo>
                    <a:pt x="50" y="20827"/>
                  </a:lnTo>
                  <a:cubicBezTo>
                    <a:pt x="50" y="20841"/>
                    <a:pt x="39" y="20852"/>
                    <a:pt x="25" y="20852"/>
                  </a:cubicBezTo>
                  <a:cubicBezTo>
                    <a:pt x="12" y="20852"/>
                    <a:pt x="0" y="20841"/>
                    <a:pt x="0" y="20827"/>
                  </a:cubicBezTo>
                  <a:lnTo>
                    <a:pt x="0" y="20827"/>
                  </a:lnTo>
                  <a:cubicBezTo>
                    <a:pt x="0" y="20813"/>
                    <a:pt x="12" y="20802"/>
                    <a:pt x="25" y="20802"/>
                  </a:cubicBezTo>
                  <a:cubicBezTo>
                    <a:pt x="39" y="20802"/>
                    <a:pt x="50" y="20813"/>
                    <a:pt x="50" y="20827"/>
                  </a:cubicBezTo>
                  <a:close/>
                  <a:moveTo>
                    <a:pt x="50" y="21027"/>
                  </a:moveTo>
                  <a:lnTo>
                    <a:pt x="50" y="21377"/>
                  </a:lnTo>
                  <a:cubicBezTo>
                    <a:pt x="50" y="21391"/>
                    <a:pt x="39" y="21402"/>
                    <a:pt x="25" y="21402"/>
                  </a:cubicBezTo>
                  <a:cubicBezTo>
                    <a:pt x="12" y="21402"/>
                    <a:pt x="0" y="21391"/>
                    <a:pt x="0" y="21377"/>
                  </a:cubicBezTo>
                  <a:lnTo>
                    <a:pt x="0" y="21027"/>
                  </a:lnTo>
                  <a:cubicBezTo>
                    <a:pt x="0" y="21013"/>
                    <a:pt x="12" y="21002"/>
                    <a:pt x="25" y="21002"/>
                  </a:cubicBezTo>
                  <a:cubicBezTo>
                    <a:pt x="39" y="21002"/>
                    <a:pt x="50" y="21013"/>
                    <a:pt x="50" y="21027"/>
                  </a:cubicBezTo>
                  <a:close/>
                  <a:moveTo>
                    <a:pt x="50" y="21577"/>
                  </a:moveTo>
                  <a:lnTo>
                    <a:pt x="50" y="21577"/>
                  </a:lnTo>
                  <a:cubicBezTo>
                    <a:pt x="50" y="21591"/>
                    <a:pt x="39" y="21602"/>
                    <a:pt x="25" y="21602"/>
                  </a:cubicBezTo>
                  <a:cubicBezTo>
                    <a:pt x="12" y="21602"/>
                    <a:pt x="0" y="21591"/>
                    <a:pt x="0" y="21577"/>
                  </a:cubicBezTo>
                  <a:lnTo>
                    <a:pt x="0" y="21577"/>
                  </a:lnTo>
                  <a:cubicBezTo>
                    <a:pt x="0" y="21563"/>
                    <a:pt x="12" y="21552"/>
                    <a:pt x="25" y="21552"/>
                  </a:cubicBezTo>
                  <a:cubicBezTo>
                    <a:pt x="39" y="21552"/>
                    <a:pt x="50" y="21563"/>
                    <a:pt x="50" y="21577"/>
                  </a:cubicBezTo>
                  <a:close/>
                  <a:moveTo>
                    <a:pt x="50" y="21777"/>
                  </a:moveTo>
                  <a:lnTo>
                    <a:pt x="50" y="22127"/>
                  </a:lnTo>
                  <a:cubicBezTo>
                    <a:pt x="50" y="22141"/>
                    <a:pt x="39" y="22152"/>
                    <a:pt x="25" y="22152"/>
                  </a:cubicBezTo>
                  <a:cubicBezTo>
                    <a:pt x="12" y="22152"/>
                    <a:pt x="0" y="22141"/>
                    <a:pt x="0" y="22127"/>
                  </a:cubicBezTo>
                  <a:lnTo>
                    <a:pt x="0" y="21777"/>
                  </a:lnTo>
                  <a:cubicBezTo>
                    <a:pt x="0" y="21763"/>
                    <a:pt x="12" y="21752"/>
                    <a:pt x="25" y="21752"/>
                  </a:cubicBezTo>
                  <a:cubicBezTo>
                    <a:pt x="39" y="21752"/>
                    <a:pt x="50" y="21763"/>
                    <a:pt x="50" y="21777"/>
                  </a:cubicBezTo>
                  <a:close/>
                  <a:moveTo>
                    <a:pt x="50" y="22327"/>
                  </a:moveTo>
                  <a:lnTo>
                    <a:pt x="50" y="22327"/>
                  </a:lnTo>
                  <a:cubicBezTo>
                    <a:pt x="50" y="22341"/>
                    <a:pt x="39" y="22352"/>
                    <a:pt x="25" y="22352"/>
                  </a:cubicBezTo>
                  <a:cubicBezTo>
                    <a:pt x="12" y="22352"/>
                    <a:pt x="0" y="22341"/>
                    <a:pt x="0" y="22327"/>
                  </a:cubicBezTo>
                  <a:lnTo>
                    <a:pt x="0" y="22327"/>
                  </a:lnTo>
                  <a:cubicBezTo>
                    <a:pt x="0" y="22313"/>
                    <a:pt x="12" y="22302"/>
                    <a:pt x="25" y="22302"/>
                  </a:cubicBezTo>
                  <a:cubicBezTo>
                    <a:pt x="39" y="22302"/>
                    <a:pt x="50" y="22313"/>
                    <a:pt x="50" y="22327"/>
                  </a:cubicBezTo>
                  <a:close/>
                  <a:moveTo>
                    <a:pt x="50" y="22527"/>
                  </a:moveTo>
                  <a:lnTo>
                    <a:pt x="50" y="22877"/>
                  </a:lnTo>
                  <a:cubicBezTo>
                    <a:pt x="50" y="22891"/>
                    <a:pt x="39" y="22902"/>
                    <a:pt x="25" y="22902"/>
                  </a:cubicBezTo>
                  <a:cubicBezTo>
                    <a:pt x="12" y="22902"/>
                    <a:pt x="0" y="22891"/>
                    <a:pt x="0" y="22877"/>
                  </a:cubicBezTo>
                  <a:lnTo>
                    <a:pt x="0" y="22527"/>
                  </a:lnTo>
                  <a:cubicBezTo>
                    <a:pt x="0" y="22513"/>
                    <a:pt x="12" y="22502"/>
                    <a:pt x="25" y="22502"/>
                  </a:cubicBezTo>
                  <a:cubicBezTo>
                    <a:pt x="39" y="22502"/>
                    <a:pt x="50" y="22513"/>
                    <a:pt x="50" y="22527"/>
                  </a:cubicBezTo>
                  <a:close/>
                  <a:moveTo>
                    <a:pt x="50" y="23077"/>
                  </a:moveTo>
                  <a:lnTo>
                    <a:pt x="50" y="23077"/>
                  </a:lnTo>
                  <a:cubicBezTo>
                    <a:pt x="50" y="23091"/>
                    <a:pt x="39" y="23102"/>
                    <a:pt x="25" y="23102"/>
                  </a:cubicBezTo>
                  <a:cubicBezTo>
                    <a:pt x="12" y="23102"/>
                    <a:pt x="0" y="23091"/>
                    <a:pt x="0" y="23077"/>
                  </a:cubicBezTo>
                  <a:lnTo>
                    <a:pt x="0" y="23077"/>
                  </a:lnTo>
                  <a:cubicBezTo>
                    <a:pt x="0" y="23063"/>
                    <a:pt x="12" y="23052"/>
                    <a:pt x="25" y="23052"/>
                  </a:cubicBezTo>
                  <a:cubicBezTo>
                    <a:pt x="39" y="23052"/>
                    <a:pt x="50" y="23063"/>
                    <a:pt x="50" y="23077"/>
                  </a:cubicBezTo>
                  <a:close/>
                  <a:moveTo>
                    <a:pt x="50" y="23277"/>
                  </a:moveTo>
                  <a:lnTo>
                    <a:pt x="50" y="23627"/>
                  </a:lnTo>
                  <a:cubicBezTo>
                    <a:pt x="50" y="23641"/>
                    <a:pt x="39" y="23652"/>
                    <a:pt x="25" y="23652"/>
                  </a:cubicBezTo>
                  <a:cubicBezTo>
                    <a:pt x="12" y="23652"/>
                    <a:pt x="0" y="23641"/>
                    <a:pt x="0" y="23627"/>
                  </a:cubicBezTo>
                  <a:lnTo>
                    <a:pt x="0" y="23277"/>
                  </a:lnTo>
                  <a:cubicBezTo>
                    <a:pt x="0" y="23263"/>
                    <a:pt x="12" y="23252"/>
                    <a:pt x="25" y="23252"/>
                  </a:cubicBezTo>
                  <a:cubicBezTo>
                    <a:pt x="39" y="23252"/>
                    <a:pt x="50" y="23263"/>
                    <a:pt x="50" y="23277"/>
                  </a:cubicBezTo>
                  <a:close/>
                  <a:moveTo>
                    <a:pt x="50" y="23827"/>
                  </a:moveTo>
                  <a:lnTo>
                    <a:pt x="50" y="23827"/>
                  </a:lnTo>
                  <a:cubicBezTo>
                    <a:pt x="50" y="23841"/>
                    <a:pt x="39" y="23852"/>
                    <a:pt x="25" y="23852"/>
                  </a:cubicBezTo>
                  <a:cubicBezTo>
                    <a:pt x="12" y="23852"/>
                    <a:pt x="0" y="23841"/>
                    <a:pt x="0" y="23827"/>
                  </a:cubicBezTo>
                  <a:lnTo>
                    <a:pt x="0" y="23827"/>
                  </a:lnTo>
                  <a:cubicBezTo>
                    <a:pt x="0" y="23813"/>
                    <a:pt x="12" y="23802"/>
                    <a:pt x="25" y="23802"/>
                  </a:cubicBezTo>
                  <a:cubicBezTo>
                    <a:pt x="39" y="23802"/>
                    <a:pt x="50" y="23813"/>
                    <a:pt x="50" y="23827"/>
                  </a:cubicBezTo>
                  <a:close/>
                  <a:moveTo>
                    <a:pt x="50" y="24027"/>
                  </a:moveTo>
                  <a:lnTo>
                    <a:pt x="50" y="24377"/>
                  </a:lnTo>
                  <a:cubicBezTo>
                    <a:pt x="50" y="24391"/>
                    <a:pt x="39" y="24402"/>
                    <a:pt x="25" y="24402"/>
                  </a:cubicBezTo>
                  <a:cubicBezTo>
                    <a:pt x="12" y="24402"/>
                    <a:pt x="0" y="24391"/>
                    <a:pt x="0" y="24377"/>
                  </a:cubicBezTo>
                  <a:lnTo>
                    <a:pt x="0" y="24027"/>
                  </a:lnTo>
                  <a:cubicBezTo>
                    <a:pt x="0" y="24013"/>
                    <a:pt x="12" y="24002"/>
                    <a:pt x="25" y="24002"/>
                  </a:cubicBezTo>
                  <a:cubicBezTo>
                    <a:pt x="39" y="24002"/>
                    <a:pt x="50" y="24013"/>
                    <a:pt x="50" y="24027"/>
                  </a:cubicBezTo>
                  <a:close/>
                  <a:moveTo>
                    <a:pt x="50" y="24577"/>
                  </a:moveTo>
                  <a:lnTo>
                    <a:pt x="50" y="24577"/>
                  </a:lnTo>
                  <a:cubicBezTo>
                    <a:pt x="50" y="24591"/>
                    <a:pt x="39" y="24602"/>
                    <a:pt x="25" y="24602"/>
                  </a:cubicBezTo>
                  <a:cubicBezTo>
                    <a:pt x="12" y="24602"/>
                    <a:pt x="0" y="24591"/>
                    <a:pt x="0" y="24577"/>
                  </a:cubicBezTo>
                  <a:lnTo>
                    <a:pt x="0" y="24577"/>
                  </a:lnTo>
                  <a:cubicBezTo>
                    <a:pt x="0" y="24563"/>
                    <a:pt x="12" y="24552"/>
                    <a:pt x="25" y="24552"/>
                  </a:cubicBezTo>
                  <a:cubicBezTo>
                    <a:pt x="39" y="24552"/>
                    <a:pt x="50" y="24563"/>
                    <a:pt x="50" y="24577"/>
                  </a:cubicBezTo>
                  <a:close/>
                  <a:moveTo>
                    <a:pt x="50" y="24777"/>
                  </a:moveTo>
                  <a:lnTo>
                    <a:pt x="50" y="25127"/>
                  </a:lnTo>
                  <a:cubicBezTo>
                    <a:pt x="50" y="25141"/>
                    <a:pt x="39" y="25152"/>
                    <a:pt x="25" y="25152"/>
                  </a:cubicBezTo>
                  <a:cubicBezTo>
                    <a:pt x="12" y="25152"/>
                    <a:pt x="0" y="25141"/>
                    <a:pt x="0" y="25127"/>
                  </a:cubicBezTo>
                  <a:lnTo>
                    <a:pt x="0" y="24777"/>
                  </a:lnTo>
                  <a:cubicBezTo>
                    <a:pt x="0" y="24763"/>
                    <a:pt x="12" y="24752"/>
                    <a:pt x="25" y="24752"/>
                  </a:cubicBezTo>
                  <a:cubicBezTo>
                    <a:pt x="39" y="24752"/>
                    <a:pt x="50" y="24763"/>
                    <a:pt x="50" y="24777"/>
                  </a:cubicBezTo>
                  <a:close/>
                  <a:moveTo>
                    <a:pt x="50" y="25327"/>
                  </a:moveTo>
                  <a:lnTo>
                    <a:pt x="50" y="25327"/>
                  </a:lnTo>
                  <a:cubicBezTo>
                    <a:pt x="50" y="25341"/>
                    <a:pt x="39" y="25352"/>
                    <a:pt x="25" y="25352"/>
                  </a:cubicBezTo>
                  <a:cubicBezTo>
                    <a:pt x="12" y="25352"/>
                    <a:pt x="0" y="25341"/>
                    <a:pt x="0" y="25327"/>
                  </a:cubicBezTo>
                  <a:lnTo>
                    <a:pt x="0" y="25327"/>
                  </a:lnTo>
                  <a:cubicBezTo>
                    <a:pt x="0" y="25313"/>
                    <a:pt x="12" y="25302"/>
                    <a:pt x="25" y="25302"/>
                  </a:cubicBezTo>
                  <a:cubicBezTo>
                    <a:pt x="39" y="25302"/>
                    <a:pt x="50" y="25313"/>
                    <a:pt x="50" y="25327"/>
                  </a:cubicBezTo>
                  <a:close/>
                  <a:moveTo>
                    <a:pt x="50" y="25527"/>
                  </a:moveTo>
                  <a:lnTo>
                    <a:pt x="50" y="25877"/>
                  </a:lnTo>
                  <a:cubicBezTo>
                    <a:pt x="50" y="25891"/>
                    <a:pt x="39" y="25902"/>
                    <a:pt x="25" y="25902"/>
                  </a:cubicBezTo>
                  <a:cubicBezTo>
                    <a:pt x="12" y="25902"/>
                    <a:pt x="0" y="25891"/>
                    <a:pt x="0" y="25877"/>
                  </a:cubicBezTo>
                  <a:lnTo>
                    <a:pt x="0" y="25527"/>
                  </a:lnTo>
                  <a:cubicBezTo>
                    <a:pt x="0" y="25513"/>
                    <a:pt x="12" y="25502"/>
                    <a:pt x="25" y="25502"/>
                  </a:cubicBezTo>
                  <a:cubicBezTo>
                    <a:pt x="39" y="25502"/>
                    <a:pt x="50" y="25513"/>
                    <a:pt x="50" y="25527"/>
                  </a:cubicBezTo>
                  <a:close/>
                  <a:moveTo>
                    <a:pt x="50" y="26077"/>
                  </a:moveTo>
                  <a:lnTo>
                    <a:pt x="50" y="26077"/>
                  </a:lnTo>
                  <a:cubicBezTo>
                    <a:pt x="50" y="26091"/>
                    <a:pt x="39" y="26102"/>
                    <a:pt x="25" y="26102"/>
                  </a:cubicBezTo>
                  <a:cubicBezTo>
                    <a:pt x="12" y="26102"/>
                    <a:pt x="0" y="26091"/>
                    <a:pt x="0" y="26077"/>
                  </a:cubicBezTo>
                  <a:lnTo>
                    <a:pt x="0" y="26077"/>
                  </a:lnTo>
                  <a:cubicBezTo>
                    <a:pt x="0" y="26063"/>
                    <a:pt x="12" y="26052"/>
                    <a:pt x="25" y="26052"/>
                  </a:cubicBezTo>
                  <a:cubicBezTo>
                    <a:pt x="39" y="26052"/>
                    <a:pt x="50" y="26063"/>
                    <a:pt x="50" y="26077"/>
                  </a:cubicBezTo>
                  <a:close/>
                  <a:moveTo>
                    <a:pt x="50" y="26277"/>
                  </a:moveTo>
                  <a:lnTo>
                    <a:pt x="50" y="26627"/>
                  </a:lnTo>
                  <a:cubicBezTo>
                    <a:pt x="50" y="26641"/>
                    <a:pt x="39" y="26652"/>
                    <a:pt x="25" y="26652"/>
                  </a:cubicBezTo>
                  <a:cubicBezTo>
                    <a:pt x="12" y="26652"/>
                    <a:pt x="0" y="26641"/>
                    <a:pt x="0" y="26627"/>
                  </a:cubicBezTo>
                  <a:lnTo>
                    <a:pt x="0" y="26277"/>
                  </a:lnTo>
                  <a:cubicBezTo>
                    <a:pt x="0" y="26263"/>
                    <a:pt x="12" y="26252"/>
                    <a:pt x="25" y="26252"/>
                  </a:cubicBezTo>
                  <a:cubicBezTo>
                    <a:pt x="39" y="26252"/>
                    <a:pt x="50" y="26263"/>
                    <a:pt x="50" y="26277"/>
                  </a:cubicBezTo>
                  <a:close/>
                  <a:moveTo>
                    <a:pt x="50" y="26827"/>
                  </a:moveTo>
                  <a:lnTo>
                    <a:pt x="50" y="26827"/>
                  </a:lnTo>
                  <a:cubicBezTo>
                    <a:pt x="50" y="26841"/>
                    <a:pt x="39" y="26852"/>
                    <a:pt x="25" y="26852"/>
                  </a:cubicBezTo>
                  <a:cubicBezTo>
                    <a:pt x="12" y="26852"/>
                    <a:pt x="0" y="26841"/>
                    <a:pt x="0" y="26827"/>
                  </a:cubicBezTo>
                  <a:lnTo>
                    <a:pt x="0" y="26827"/>
                  </a:lnTo>
                  <a:cubicBezTo>
                    <a:pt x="0" y="26813"/>
                    <a:pt x="12" y="26802"/>
                    <a:pt x="25" y="26802"/>
                  </a:cubicBezTo>
                  <a:cubicBezTo>
                    <a:pt x="39" y="26802"/>
                    <a:pt x="50" y="26813"/>
                    <a:pt x="50" y="26827"/>
                  </a:cubicBezTo>
                  <a:close/>
                  <a:moveTo>
                    <a:pt x="50" y="27027"/>
                  </a:moveTo>
                  <a:lnTo>
                    <a:pt x="50" y="27377"/>
                  </a:lnTo>
                  <a:cubicBezTo>
                    <a:pt x="50" y="27391"/>
                    <a:pt x="39" y="27402"/>
                    <a:pt x="25" y="27402"/>
                  </a:cubicBezTo>
                  <a:cubicBezTo>
                    <a:pt x="12" y="27402"/>
                    <a:pt x="0" y="27391"/>
                    <a:pt x="0" y="27377"/>
                  </a:cubicBezTo>
                  <a:lnTo>
                    <a:pt x="0" y="27027"/>
                  </a:lnTo>
                  <a:cubicBezTo>
                    <a:pt x="0" y="27013"/>
                    <a:pt x="12" y="27002"/>
                    <a:pt x="25" y="27002"/>
                  </a:cubicBezTo>
                  <a:cubicBezTo>
                    <a:pt x="39" y="27002"/>
                    <a:pt x="50" y="27013"/>
                    <a:pt x="50" y="27027"/>
                  </a:cubicBezTo>
                  <a:close/>
                  <a:moveTo>
                    <a:pt x="50" y="27577"/>
                  </a:moveTo>
                  <a:lnTo>
                    <a:pt x="50" y="27577"/>
                  </a:lnTo>
                  <a:cubicBezTo>
                    <a:pt x="50" y="27591"/>
                    <a:pt x="39" y="27602"/>
                    <a:pt x="25" y="27602"/>
                  </a:cubicBezTo>
                  <a:cubicBezTo>
                    <a:pt x="12" y="27602"/>
                    <a:pt x="0" y="27591"/>
                    <a:pt x="0" y="27577"/>
                  </a:cubicBezTo>
                  <a:lnTo>
                    <a:pt x="0" y="27577"/>
                  </a:lnTo>
                  <a:cubicBezTo>
                    <a:pt x="0" y="27563"/>
                    <a:pt x="12" y="27552"/>
                    <a:pt x="25" y="27552"/>
                  </a:cubicBezTo>
                  <a:cubicBezTo>
                    <a:pt x="39" y="27552"/>
                    <a:pt x="50" y="27563"/>
                    <a:pt x="50" y="27577"/>
                  </a:cubicBezTo>
                  <a:close/>
                  <a:moveTo>
                    <a:pt x="50" y="27777"/>
                  </a:moveTo>
                  <a:lnTo>
                    <a:pt x="50" y="28127"/>
                  </a:lnTo>
                  <a:cubicBezTo>
                    <a:pt x="50" y="28141"/>
                    <a:pt x="39" y="28152"/>
                    <a:pt x="25" y="28152"/>
                  </a:cubicBezTo>
                  <a:cubicBezTo>
                    <a:pt x="12" y="28152"/>
                    <a:pt x="0" y="28141"/>
                    <a:pt x="0" y="28127"/>
                  </a:cubicBezTo>
                  <a:lnTo>
                    <a:pt x="0" y="27777"/>
                  </a:lnTo>
                  <a:cubicBezTo>
                    <a:pt x="0" y="27764"/>
                    <a:pt x="12" y="27752"/>
                    <a:pt x="25" y="27752"/>
                  </a:cubicBezTo>
                  <a:cubicBezTo>
                    <a:pt x="39" y="27752"/>
                    <a:pt x="50" y="27764"/>
                    <a:pt x="50" y="27777"/>
                  </a:cubicBezTo>
                  <a:close/>
                  <a:moveTo>
                    <a:pt x="50" y="28327"/>
                  </a:moveTo>
                  <a:lnTo>
                    <a:pt x="50" y="28327"/>
                  </a:lnTo>
                  <a:cubicBezTo>
                    <a:pt x="50" y="28341"/>
                    <a:pt x="39" y="28352"/>
                    <a:pt x="25" y="28352"/>
                  </a:cubicBezTo>
                  <a:cubicBezTo>
                    <a:pt x="12" y="28352"/>
                    <a:pt x="0" y="28341"/>
                    <a:pt x="0" y="28327"/>
                  </a:cubicBezTo>
                  <a:lnTo>
                    <a:pt x="0" y="28327"/>
                  </a:lnTo>
                  <a:cubicBezTo>
                    <a:pt x="0" y="28314"/>
                    <a:pt x="12" y="28302"/>
                    <a:pt x="25" y="28302"/>
                  </a:cubicBezTo>
                  <a:cubicBezTo>
                    <a:pt x="39" y="28302"/>
                    <a:pt x="50" y="28314"/>
                    <a:pt x="50" y="28327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1796" name="Rectangle 20"/>
            <p:cNvSpPr>
              <a:spLocks noChangeArrowheads="1"/>
            </p:cNvSpPr>
            <p:nvPr/>
          </p:nvSpPr>
          <p:spPr bwMode="auto">
            <a:xfrm>
              <a:off x="1498" y="626"/>
              <a:ext cx="74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2300" b="1">
                  <a:solidFill>
                    <a:srgbClr val="000000"/>
                  </a:solidFill>
                  <a:latin typeface="Times New Roman" charset="0"/>
                </a:rPr>
                <a:t>α</a:t>
              </a:r>
              <a:endParaRPr lang="fr-FR"/>
            </a:p>
          </p:txBody>
        </p:sp>
        <p:sp>
          <p:nvSpPr>
            <p:cNvPr id="331797" name="Rectangle 21"/>
            <p:cNvSpPr>
              <a:spLocks noChangeArrowheads="1"/>
            </p:cNvSpPr>
            <p:nvPr/>
          </p:nvSpPr>
          <p:spPr bwMode="auto">
            <a:xfrm>
              <a:off x="1632" y="626"/>
              <a:ext cx="65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2300" b="1">
                  <a:solidFill>
                    <a:srgbClr val="000000"/>
                  </a:solidFill>
                  <a:latin typeface="Times New Roman" charset="0"/>
                </a:rPr>
                <a:t>?</a:t>
              </a:r>
              <a:endParaRPr lang="fr-FR"/>
            </a:p>
          </p:txBody>
        </p:sp>
        <p:sp>
          <p:nvSpPr>
            <p:cNvPr id="331798" name="Rectangle 22"/>
            <p:cNvSpPr>
              <a:spLocks noChangeArrowheads="1"/>
            </p:cNvSpPr>
            <p:nvPr/>
          </p:nvSpPr>
          <p:spPr bwMode="auto">
            <a:xfrm>
              <a:off x="1820" y="626"/>
              <a:ext cx="6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2300" b="1">
                  <a:solidFill>
                    <a:srgbClr val="000000"/>
                  </a:solidFill>
                  <a:latin typeface="Times New Roman" charset="0"/>
                </a:rPr>
                <a:t>β</a:t>
              </a:r>
              <a:endParaRPr lang="fr-FR"/>
            </a:p>
          </p:txBody>
        </p:sp>
        <p:sp>
          <p:nvSpPr>
            <p:cNvPr id="331799" name="Rectangle 23"/>
            <p:cNvSpPr>
              <a:spLocks noChangeArrowheads="1"/>
            </p:cNvSpPr>
            <p:nvPr/>
          </p:nvSpPr>
          <p:spPr bwMode="auto">
            <a:xfrm>
              <a:off x="1359" y="813"/>
              <a:ext cx="21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700" b="1">
                  <a:solidFill>
                    <a:srgbClr val="000000"/>
                  </a:solidFill>
                  <a:latin typeface="Arial" charset="0"/>
                </a:rPr>
                <a:t>1640</a:t>
              </a:r>
              <a:endParaRPr lang="fr-FR"/>
            </a:p>
          </p:txBody>
        </p:sp>
        <p:sp>
          <p:nvSpPr>
            <p:cNvPr id="331800" name="Rectangle 24"/>
            <p:cNvSpPr>
              <a:spLocks noChangeArrowheads="1"/>
            </p:cNvSpPr>
            <p:nvPr/>
          </p:nvSpPr>
          <p:spPr bwMode="auto">
            <a:xfrm>
              <a:off x="1771" y="813"/>
              <a:ext cx="21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700" b="1">
                  <a:solidFill>
                    <a:srgbClr val="000000"/>
                  </a:solidFill>
                  <a:latin typeface="Arial" charset="0"/>
                </a:rPr>
                <a:t>1630</a:t>
              </a:r>
              <a:endParaRPr lang="fr-FR"/>
            </a:p>
          </p:txBody>
        </p:sp>
        <p:sp>
          <p:nvSpPr>
            <p:cNvPr id="331801" name="Line 25"/>
            <p:cNvSpPr>
              <a:spLocks noChangeShapeType="1"/>
            </p:cNvSpPr>
            <p:nvPr/>
          </p:nvSpPr>
          <p:spPr bwMode="auto">
            <a:xfrm>
              <a:off x="1181" y="765"/>
              <a:ext cx="1" cy="2565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02" name="Line 26"/>
            <p:cNvSpPr>
              <a:spLocks noChangeShapeType="1"/>
            </p:cNvSpPr>
            <p:nvPr/>
          </p:nvSpPr>
          <p:spPr bwMode="auto">
            <a:xfrm>
              <a:off x="1176" y="765"/>
              <a:ext cx="1" cy="2565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03" name="Line 27"/>
            <p:cNvSpPr>
              <a:spLocks noChangeShapeType="1"/>
            </p:cNvSpPr>
            <p:nvPr/>
          </p:nvSpPr>
          <p:spPr bwMode="auto">
            <a:xfrm>
              <a:off x="1171" y="765"/>
              <a:ext cx="1" cy="2565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04" name="Line 28"/>
            <p:cNvSpPr>
              <a:spLocks noChangeShapeType="1"/>
            </p:cNvSpPr>
            <p:nvPr/>
          </p:nvSpPr>
          <p:spPr bwMode="auto">
            <a:xfrm flipH="1">
              <a:off x="1171" y="3214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05" name="Line 29"/>
            <p:cNvSpPr>
              <a:spLocks noChangeShapeType="1"/>
            </p:cNvSpPr>
            <p:nvPr/>
          </p:nvSpPr>
          <p:spPr bwMode="auto">
            <a:xfrm flipH="1">
              <a:off x="1171" y="3258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06" name="Line 30"/>
            <p:cNvSpPr>
              <a:spLocks noChangeShapeType="1"/>
            </p:cNvSpPr>
            <p:nvPr/>
          </p:nvSpPr>
          <p:spPr bwMode="auto">
            <a:xfrm flipH="1">
              <a:off x="1171" y="3298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07" name="Line 31"/>
            <p:cNvSpPr>
              <a:spLocks noChangeShapeType="1"/>
            </p:cNvSpPr>
            <p:nvPr/>
          </p:nvSpPr>
          <p:spPr bwMode="auto">
            <a:xfrm flipH="1">
              <a:off x="1163" y="3173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08" name="Rectangle 32"/>
            <p:cNvSpPr>
              <a:spLocks noChangeArrowheads="1"/>
            </p:cNvSpPr>
            <p:nvPr/>
          </p:nvSpPr>
          <p:spPr bwMode="auto">
            <a:xfrm>
              <a:off x="987" y="3145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0.05</a:t>
              </a:r>
              <a:endParaRPr lang="fr-FR"/>
            </a:p>
          </p:txBody>
        </p:sp>
        <p:sp>
          <p:nvSpPr>
            <p:cNvPr id="331809" name="Line 33"/>
            <p:cNvSpPr>
              <a:spLocks noChangeShapeType="1"/>
            </p:cNvSpPr>
            <p:nvPr/>
          </p:nvSpPr>
          <p:spPr bwMode="auto">
            <a:xfrm flipH="1">
              <a:off x="1171" y="313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10" name="Line 34"/>
            <p:cNvSpPr>
              <a:spLocks noChangeShapeType="1"/>
            </p:cNvSpPr>
            <p:nvPr/>
          </p:nvSpPr>
          <p:spPr bwMode="auto">
            <a:xfrm flipH="1">
              <a:off x="1171" y="3088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11" name="Line 35"/>
            <p:cNvSpPr>
              <a:spLocks noChangeShapeType="1"/>
            </p:cNvSpPr>
            <p:nvPr/>
          </p:nvSpPr>
          <p:spPr bwMode="auto">
            <a:xfrm flipH="1">
              <a:off x="1171" y="3048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12" name="Line 36"/>
            <p:cNvSpPr>
              <a:spLocks noChangeShapeType="1"/>
            </p:cNvSpPr>
            <p:nvPr/>
          </p:nvSpPr>
          <p:spPr bwMode="auto">
            <a:xfrm flipH="1">
              <a:off x="1163" y="3008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13" name="Rectangle 37"/>
            <p:cNvSpPr>
              <a:spLocks noChangeArrowheads="1"/>
            </p:cNvSpPr>
            <p:nvPr/>
          </p:nvSpPr>
          <p:spPr bwMode="auto">
            <a:xfrm>
              <a:off x="987" y="2979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0.10</a:t>
              </a:r>
              <a:endParaRPr lang="fr-FR"/>
            </a:p>
          </p:txBody>
        </p:sp>
        <p:sp>
          <p:nvSpPr>
            <p:cNvPr id="331814" name="Line 38"/>
            <p:cNvSpPr>
              <a:spLocks noChangeShapeType="1"/>
            </p:cNvSpPr>
            <p:nvPr/>
          </p:nvSpPr>
          <p:spPr bwMode="auto">
            <a:xfrm flipH="1">
              <a:off x="1171" y="296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15" name="Line 39"/>
            <p:cNvSpPr>
              <a:spLocks noChangeShapeType="1"/>
            </p:cNvSpPr>
            <p:nvPr/>
          </p:nvSpPr>
          <p:spPr bwMode="auto">
            <a:xfrm flipH="1">
              <a:off x="1171" y="292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16" name="Line 40"/>
            <p:cNvSpPr>
              <a:spLocks noChangeShapeType="1"/>
            </p:cNvSpPr>
            <p:nvPr/>
          </p:nvSpPr>
          <p:spPr bwMode="auto">
            <a:xfrm flipH="1">
              <a:off x="1171" y="288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17" name="Line 41"/>
            <p:cNvSpPr>
              <a:spLocks noChangeShapeType="1"/>
            </p:cNvSpPr>
            <p:nvPr/>
          </p:nvSpPr>
          <p:spPr bwMode="auto">
            <a:xfrm flipH="1">
              <a:off x="1163" y="2838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18" name="Rectangle 42"/>
            <p:cNvSpPr>
              <a:spLocks noChangeArrowheads="1"/>
            </p:cNvSpPr>
            <p:nvPr/>
          </p:nvSpPr>
          <p:spPr bwMode="auto">
            <a:xfrm>
              <a:off x="987" y="2809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0.15</a:t>
              </a:r>
              <a:endParaRPr lang="fr-FR"/>
            </a:p>
          </p:txBody>
        </p:sp>
        <p:sp>
          <p:nvSpPr>
            <p:cNvPr id="331819" name="Line 43"/>
            <p:cNvSpPr>
              <a:spLocks noChangeShapeType="1"/>
            </p:cNvSpPr>
            <p:nvPr/>
          </p:nvSpPr>
          <p:spPr bwMode="auto">
            <a:xfrm flipH="1">
              <a:off x="1171" y="2797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20" name="Line 44"/>
            <p:cNvSpPr>
              <a:spLocks noChangeShapeType="1"/>
            </p:cNvSpPr>
            <p:nvPr/>
          </p:nvSpPr>
          <p:spPr bwMode="auto">
            <a:xfrm flipH="1">
              <a:off x="1171" y="2757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21" name="Line 45"/>
            <p:cNvSpPr>
              <a:spLocks noChangeShapeType="1"/>
            </p:cNvSpPr>
            <p:nvPr/>
          </p:nvSpPr>
          <p:spPr bwMode="auto">
            <a:xfrm flipH="1">
              <a:off x="1171" y="271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22" name="Line 46"/>
            <p:cNvSpPr>
              <a:spLocks noChangeShapeType="1"/>
            </p:cNvSpPr>
            <p:nvPr/>
          </p:nvSpPr>
          <p:spPr bwMode="auto">
            <a:xfrm flipH="1">
              <a:off x="1163" y="2672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23" name="Rectangle 47"/>
            <p:cNvSpPr>
              <a:spLocks noChangeArrowheads="1"/>
            </p:cNvSpPr>
            <p:nvPr/>
          </p:nvSpPr>
          <p:spPr bwMode="auto">
            <a:xfrm>
              <a:off x="987" y="2643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0.20</a:t>
              </a:r>
              <a:endParaRPr lang="fr-FR"/>
            </a:p>
          </p:txBody>
        </p:sp>
        <p:sp>
          <p:nvSpPr>
            <p:cNvPr id="331824" name="Line 48"/>
            <p:cNvSpPr>
              <a:spLocks noChangeShapeType="1"/>
            </p:cNvSpPr>
            <p:nvPr/>
          </p:nvSpPr>
          <p:spPr bwMode="auto">
            <a:xfrm flipH="1">
              <a:off x="1171" y="263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25" name="Line 49"/>
            <p:cNvSpPr>
              <a:spLocks noChangeShapeType="1"/>
            </p:cNvSpPr>
            <p:nvPr/>
          </p:nvSpPr>
          <p:spPr bwMode="auto">
            <a:xfrm flipH="1">
              <a:off x="1171" y="2587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26" name="Line 50"/>
            <p:cNvSpPr>
              <a:spLocks noChangeShapeType="1"/>
            </p:cNvSpPr>
            <p:nvPr/>
          </p:nvSpPr>
          <p:spPr bwMode="auto">
            <a:xfrm flipH="1">
              <a:off x="1171" y="2547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27" name="Line 51"/>
            <p:cNvSpPr>
              <a:spLocks noChangeShapeType="1"/>
            </p:cNvSpPr>
            <p:nvPr/>
          </p:nvSpPr>
          <p:spPr bwMode="auto">
            <a:xfrm flipH="1">
              <a:off x="1163" y="2506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28" name="Rectangle 52"/>
            <p:cNvSpPr>
              <a:spLocks noChangeArrowheads="1"/>
            </p:cNvSpPr>
            <p:nvPr/>
          </p:nvSpPr>
          <p:spPr bwMode="auto">
            <a:xfrm>
              <a:off x="987" y="2478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0.25</a:t>
              </a:r>
              <a:endParaRPr lang="fr-FR"/>
            </a:p>
          </p:txBody>
        </p:sp>
        <p:sp>
          <p:nvSpPr>
            <p:cNvPr id="331829" name="Line 53"/>
            <p:cNvSpPr>
              <a:spLocks noChangeShapeType="1"/>
            </p:cNvSpPr>
            <p:nvPr/>
          </p:nvSpPr>
          <p:spPr bwMode="auto">
            <a:xfrm flipH="1">
              <a:off x="1171" y="246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30" name="Line 54"/>
            <p:cNvSpPr>
              <a:spLocks noChangeShapeType="1"/>
            </p:cNvSpPr>
            <p:nvPr/>
          </p:nvSpPr>
          <p:spPr bwMode="auto">
            <a:xfrm flipH="1">
              <a:off x="1171" y="242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31" name="Line 55"/>
            <p:cNvSpPr>
              <a:spLocks noChangeShapeType="1"/>
            </p:cNvSpPr>
            <p:nvPr/>
          </p:nvSpPr>
          <p:spPr bwMode="auto">
            <a:xfrm flipH="1">
              <a:off x="1171" y="2381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32" name="Line 56"/>
            <p:cNvSpPr>
              <a:spLocks noChangeShapeType="1"/>
            </p:cNvSpPr>
            <p:nvPr/>
          </p:nvSpPr>
          <p:spPr bwMode="auto">
            <a:xfrm flipH="1">
              <a:off x="1163" y="2336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33" name="Rectangle 57"/>
            <p:cNvSpPr>
              <a:spLocks noChangeArrowheads="1"/>
            </p:cNvSpPr>
            <p:nvPr/>
          </p:nvSpPr>
          <p:spPr bwMode="auto">
            <a:xfrm>
              <a:off x="987" y="2308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0.30</a:t>
              </a:r>
              <a:endParaRPr lang="fr-FR"/>
            </a:p>
          </p:txBody>
        </p:sp>
        <p:sp>
          <p:nvSpPr>
            <p:cNvPr id="331834" name="Line 58"/>
            <p:cNvSpPr>
              <a:spLocks noChangeShapeType="1"/>
            </p:cNvSpPr>
            <p:nvPr/>
          </p:nvSpPr>
          <p:spPr bwMode="auto">
            <a:xfrm flipH="1">
              <a:off x="1171" y="2296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35" name="Line 59"/>
            <p:cNvSpPr>
              <a:spLocks noChangeShapeType="1"/>
            </p:cNvSpPr>
            <p:nvPr/>
          </p:nvSpPr>
          <p:spPr bwMode="auto">
            <a:xfrm flipH="1">
              <a:off x="1171" y="225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36" name="Line 60"/>
            <p:cNvSpPr>
              <a:spLocks noChangeShapeType="1"/>
            </p:cNvSpPr>
            <p:nvPr/>
          </p:nvSpPr>
          <p:spPr bwMode="auto">
            <a:xfrm flipH="1">
              <a:off x="1171" y="2211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37" name="Line 61"/>
            <p:cNvSpPr>
              <a:spLocks noChangeShapeType="1"/>
            </p:cNvSpPr>
            <p:nvPr/>
          </p:nvSpPr>
          <p:spPr bwMode="auto">
            <a:xfrm flipH="1">
              <a:off x="1163" y="2171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38" name="Rectangle 62"/>
            <p:cNvSpPr>
              <a:spLocks noChangeArrowheads="1"/>
            </p:cNvSpPr>
            <p:nvPr/>
          </p:nvSpPr>
          <p:spPr bwMode="auto">
            <a:xfrm>
              <a:off x="987" y="2141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0.35</a:t>
              </a:r>
              <a:endParaRPr lang="fr-FR"/>
            </a:p>
          </p:txBody>
        </p:sp>
        <p:sp>
          <p:nvSpPr>
            <p:cNvPr id="331839" name="Line 63"/>
            <p:cNvSpPr>
              <a:spLocks noChangeShapeType="1"/>
            </p:cNvSpPr>
            <p:nvPr/>
          </p:nvSpPr>
          <p:spPr bwMode="auto">
            <a:xfrm flipH="1">
              <a:off x="1171" y="2126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40" name="Line 64"/>
            <p:cNvSpPr>
              <a:spLocks noChangeShapeType="1"/>
            </p:cNvSpPr>
            <p:nvPr/>
          </p:nvSpPr>
          <p:spPr bwMode="auto">
            <a:xfrm flipH="1">
              <a:off x="1171" y="2086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41" name="Line 65"/>
            <p:cNvSpPr>
              <a:spLocks noChangeShapeType="1"/>
            </p:cNvSpPr>
            <p:nvPr/>
          </p:nvSpPr>
          <p:spPr bwMode="auto">
            <a:xfrm flipH="1">
              <a:off x="1171" y="2046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42" name="Line 66"/>
            <p:cNvSpPr>
              <a:spLocks noChangeShapeType="1"/>
            </p:cNvSpPr>
            <p:nvPr/>
          </p:nvSpPr>
          <p:spPr bwMode="auto">
            <a:xfrm flipH="1">
              <a:off x="1163" y="2001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43" name="Rectangle 67"/>
            <p:cNvSpPr>
              <a:spLocks noChangeArrowheads="1"/>
            </p:cNvSpPr>
            <p:nvPr/>
          </p:nvSpPr>
          <p:spPr bwMode="auto">
            <a:xfrm>
              <a:off x="987" y="1971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0.40</a:t>
              </a:r>
              <a:endParaRPr lang="fr-FR"/>
            </a:p>
          </p:txBody>
        </p:sp>
        <p:sp>
          <p:nvSpPr>
            <p:cNvPr id="331844" name="Line 68"/>
            <p:cNvSpPr>
              <a:spLocks noChangeShapeType="1"/>
            </p:cNvSpPr>
            <p:nvPr/>
          </p:nvSpPr>
          <p:spPr bwMode="auto">
            <a:xfrm flipH="1">
              <a:off x="1171" y="1960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45" name="Line 69"/>
            <p:cNvSpPr>
              <a:spLocks noChangeShapeType="1"/>
            </p:cNvSpPr>
            <p:nvPr/>
          </p:nvSpPr>
          <p:spPr bwMode="auto">
            <a:xfrm flipH="1">
              <a:off x="1171" y="1920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46" name="Line 70"/>
            <p:cNvSpPr>
              <a:spLocks noChangeShapeType="1"/>
            </p:cNvSpPr>
            <p:nvPr/>
          </p:nvSpPr>
          <p:spPr bwMode="auto">
            <a:xfrm flipH="1">
              <a:off x="1171" y="1876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47" name="Line 71"/>
            <p:cNvSpPr>
              <a:spLocks noChangeShapeType="1"/>
            </p:cNvSpPr>
            <p:nvPr/>
          </p:nvSpPr>
          <p:spPr bwMode="auto">
            <a:xfrm flipH="1">
              <a:off x="1163" y="1835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48" name="Rectangle 72"/>
            <p:cNvSpPr>
              <a:spLocks noChangeArrowheads="1"/>
            </p:cNvSpPr>
            <p:nvPr/>
          </p:nvSpPr>
          <p:spPr bwMode="auto">
            <a:xfrm>
              <a:off x="987" y="1806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0.45</a:t>
              </a:r>
              <a:endParaRPr lang="fr-FR"/>
            </a:p>
          </p:txBody>
        </p:sp>
        <p:sp>
          <p:nvSpPr>
            <p:cNvPr id="331849" name="Line 73"/>
            <p:cNvSpPr>
              <a:spLocks noChangeShapeType="1"/>
            </p:cNvSpPr>
            <p:nvPr/>
          </p:nvSpPr>
          <p:spPr bwMode="auto">
            <a:xfrm flipH="1">
              <a:off x="1171" y="1795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50" name="Line 74"/>
            <p:cNvSpPr>
              <a:spLocks noChangeShapeType="1"/>
            </p:cNvSpPr>
            <p:nvPr/>
          </p:nvSpPr>
          <p:spPr bwMode="auto">
            <a:xfrm flipH="1">
              <a:off x="1171" y="1750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51" name="Line 75"/>
            <p:cNvSpPr>
              <a:spLocks noChangeShapeType="1"/>
            </p:cNvSpPr>
            <p:nvPr/>
          </p:nvSpPr>
          <p:spPr bwMode="auto">
            <a:xfrm flipH="1">
              <a:off x="1171" y="1709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52" name="Line 76"/>
            <p:cNvSpPr>
              <a:spLocks noChangeShapeType="1"/>
            </p:cNvSpPr>
            <p:nvPr/>
          </p:nvSpPr>
          <p:spPr bwMode="auto">
            <a:xfrm flipH="1">
              <a:off x="1163" y="1669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53" name="Rectangle 77"/>
            <p:cNvSpPr>
              <a:spLocks noChangeArrowheads="1"/>
            </p:cNvSpPr>
            <p:nvPr/>
          </p:nvSpPr>
          <p:spPr bwMode="auto">
            <a:xfrm>
              <a:off x="987" y="1641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0.50</a:t>
              </a:r>
              <a:endParaRPr lang="fr-FR"/>
            </a:p>
          </p:txBody>
        </p:sp>
        <p:sp>
          <p:nvSpPr>
            <p:cNvPr id="331854" name="Line 78"/>
            <p:cNvSpPr>
              <a:spLocks noChangeShapeType="1"/>
            </p:cNvSpPr>
            <p:nvPr/>
          </p:nvSpPr>
          <p:spPr bwMode="auto">
            <a:xfrm flipH="1">
              <a:off x="1171" y="1625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55" name="Line 79"/>
            <p:cNvSpPr>
              <a:spLocks noChangeShapeType="1"/>
            </p:cNvSpPr>
            <p:nvPr/>
          </p:nvSpPr>
          <p:spPr bwMode="auto">
            <a:xfrm flipH="1">
              <a:off x="1171" y="1584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56" name="Line 80"/>
            <p:cNvSpPr>
              <a:spLocks noChangeShapeType="1"/>
            </p:cNvSpPr>
            <p:nvPr/>
          </p:nvSpPr>
          <p:spPr bwMode="auto">
            <a:xfrm flipH="1">
              <a:off x="1171" y="1544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57" name="Line 81"/>
            <p:cNvSpPr>
              <a:spLocks noChangeShapeType="1"/>
            </p:cNvSpPr>
            <p:nvPr/>
          </p:nvSpPr>
          <p:spPr bwMode="auto">
            <a:xfrm flipH="1">
              <a:off x="1163" y="1499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58" name="Rectangle 82"/>
            <p:cNvSpPr>
              <a:spLocks noChangeArrowheads="1"/>
            </p:cNvSpPr>
            <p:nvPr/>
          </p:nvSpPr>
          <p:spPr bwMode="auto">
            <a:xfrm>
              <a:off x="987" y="1471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0.55</a:t>
              </a:r>
              <a:endParaRPr lang="fr-FR"/>
            </a:p>
          </p:txBody>
        </p:sp>
        <p:sp>
          <p:nvSpPr>
            <p:cNvPr id="331859" name="Line 83"/>
            <p:cNvSpPr>
              <a:spLocks noChangeShapeType="1"/>
            </p:cNvSpPr>
            <p:nvPr/>
          </p:nvSpPr>
          <p:spPr bwMode="auto">
            <a:xfrm flipH="1">
              <a:off x="1171" y="1459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60" name="Line 84"/>
            <p:cNvSpPr>
              <a:spLocks noChangeShapeType="1"/>
            </p:cNvSpPr>
            <p:nvPr/>
          </p:nvSpPr>
          <p:spPr bwMode="auto">
            <a:xfrm flipH="1">
              <a:off x="1171" y="1419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61" name="Line 85"/>
            <p:cNvSpPr>
              <a:spLocks noChangeShapeType="1"/>
            </p:cNvSpPr>
            <p:nvPr/>
          </p:nvSpPr>
          <p:spPr bwMode="auto">
            <a:xfrm flipH="1">
              <a:off x="1171" y="1374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62" name="Line 86"/>
            <p:cNvSpPr>
              <a:spLocks noChangeShapeType="1"/>
            </p:cNvSpPr>
            <p:nvPr/>
          </p:nvSpPr>
          <p:spPr bwMode="auto">
            <a:xfrm flipH="1">
              <a:off x="1163" y="1334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63" name="Rectangle 87"/>
            <p:cNvSpPr>
              <a:spLocks noChangeArrowheads="1"/>
            </p:cNvSpPr>
            <p:nvPr/>
          </p:nvSpPr>
          <p:spPr bwMode="auto">
            <a:xfrm>
              <a:off x="987" y="1305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0.60</a:t>
              </a:r>
              <a:endParaRPr lang="fr-FR"/>
            </a:p>
          </p:txBody>
        </p:sp>
        <p:sp>
          <p:nvSpPr>
            <p:cNvPr id="331864" name="Line 88"/>
            <p:cNvSpPr>
              <a:spLocks noChangeShapeType="1"/>
            </p:cNvSpPr>
            <p:nvPr/>
          </p:nvSpPr>
          <p:spPr bwMode="auto">
            <a:xfrm flipH="1">
              <a:off x="1171" y="129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65" name="Line 89"/>
            <p:cNvSpPr>
              <a:spLocks noChangeShapeType="1"/>
            </p:cNvSpPr>
            <p:nvPr/>
          </p:nvSpPr>
          <p:spPr bwMode="auto">
            <a:xfrm flipH="1">
              <a:off x="1171" y="1249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66" name="Line 90"/>
            <p:cNvSpPr>
              <a:spLocks noChangeShapeType="1"/>
            </p:cNvSpPr>
            <p:nvPr/>
          </p:nvSpPr>
          <p:spPr bwMode="auto">
            <a:xfrm flipH="1">
              <a:off x="1171" y="1209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67" name="Line 91"/>
            <p:cNvSpPr>
              <a:spLocks noChangeShapeType="1"/>
            </p:cNvSpPr>
            <p:nvPr/>
          </p:nvSpPr>
          <p:spPr bwMode="auto">
            <a:xfrm flipH="1">
              <a:off x="1163" y="1168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68" name="Rectangle 92"/>
            <p:cNvSpPr>
              <a:spLocks noChangeArrowheads="1"/>
            </p:cNvSpPr>
            <p:nvPr/>
          </p:nvSpPr>
          <p:spPr bwMode="auto">
            <a:xfrm>
              <a:off x="987" y="1139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0.65</a:t>
              </a:r>
              <a:endParaRPr lang="fr-FR"/>
            </a:p>
          </p:txBody>
        </p:sp>
        <p:sp>
          <p:nvSpPr>
            <p:cNvPr id="331869" name="Line 93"/>
            <p:cNvSpPr>
              <a:spLocks noChangeShapeType="1"/>
            </p:cNvSpPr>
            <p:nvPr/>
          </p:nvSpPr>
          <p:spPr bwMode="auto">
            <a:xfrm flipH="1">
              <a:off x="1171" y="112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70" name="Line 94"/>
            <p:cNvSpPr>
              <a:spLocks noChangeShapeType="1"/>
            </p:cNvSpPr>
            <p:nvPr/>
          </p:nvSpPr>
          <p:spPr bwMode="auto">
            <a:xfrm flipH="1">
              <a:off x="1171" y="108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71" name="Line 95"/>
            <p:cNvSpPr>
              <a:spLocks noChangeShapeType="1"/>
            </p:cNvSpPr>
            <p:nvPr/>
          </p:nvSpPr>
          <p:spPr bwMode="auto">
            <a:xfrm flipH="1">
              <a:off x="1171" y="104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72" name="Line 96"/>
            <p:cNvSpPr>
              <a:spLocks noChangeShapeType="1"/>
            </p:cNvSpPr>
            <p:nvPr/>
          </p:nvSpPr>
          <p:spPr bwMode="auto">
            <a:xfrm flipH="1">
              <a:off x="1163" y="998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73" name="Rectangle 97"/>
            <p:cNvSpPr>
              <a:spLocks noChangeArrowheads="1"/>
            </p:cNvSpPr>
            <p:nvPr/>
          </p:nvSpPr>
          <p:spPr bwMode="auto">
            <a:xfrm>
              <a:off x="987" y="969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0.70</a:t>
              </a:r>
              <a:endParaRPr lang="fr-FR"/>
            </a:p>
          </p:txBody>
        </p:sp>
        <p:sp>
          <p:nvSpPr>
            <p:cNvPr id="331874" name="Line 98"/>
            <p:cNvSpPr>
              <a:spLocks noChangeShapeType="1"/>
            </p:cNvSpPr>
            <p:nvPr/>
          </p:nvSpPr>
          <p:spPr bwMode="auto">
            <a:xfrm flipH="1">
              <a:off x="1171" y="958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75" name="Line 99"/>
            <p:cNvSpPr>
              <a:spLocks noChangeShapeType="1"/>
            </p:cNvSpPr>
            <p:nvPr/>
          </p:nvSpPr>
          <p:spPr bwMode="auto">
            <a:xfrm flipH="1">
              <a:off x="1171" y="917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76" name="Line 100"/>
            <p:cNvSpPr>
              <a:spLocks noChangeShapeType="1"/>
            </p:cNvSpPr>
            <p:nvPr/>
          </p:nvSpPr>
          <p:spPr bwMode="auto">
            <a:xfrm flipH="1">
              <a:off x="1171" y="87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77" name="Line 101"/>
            <p:cNvSpPr>
              <a:spLocks noChangeShapeType="1"/>
            </p:cNvSpPr>
            <p:nvPr/>
          </p:nvSpPr>
          <p:spPr bwMode="auto">
            <a:xfrm flipH="1">
              <a:off x="1163" y="833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78" name="Rectangle 102"/>
            <p:cNvSpPr>
              <a:spLocks noChangeArrowheads="1"/>
            </p:cNvSpPr>
            <p:nvPr/>
          </p:nvSpPr>
          <p:spPr bwMode="auto">
            <a:xfrm>
              <a:off x="987" y="804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0.75</a:t>
              </a:r>
              <a:endParaRPr lang="fr-FR"/>
            </a:p>
          </p:txBody>
        </p:sp>
        <p:sp>
          <p:nvSpPr>
            <p:cNvPr id="331879" name="Line 103"/>
            <p:cNvSpPr>
              <a:spLocks noChangeShapeType="1"/>
            </p:cNvSpPr>
            <p:nvPr/>
          </p:nvSpPr>
          <p:spPr bwMode="auto">
            <a:xfrm flipH="1">
              <a:off x="1171" y="79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80" name="Rectangle 104"/>
            <p:cNvSpPr>
              <a:spLocks noChangeArrowheads="1"/>
            </p:cNvSpPr>
            <p:nvPr/>
          </p:nvSpPr>
          <p:spPr bwMode="auto">
            <a:xfrm rot="16200000">
              <a:off x="787" y="2005"/>
              <a:ext cx="287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Log(1/R)</a:t>
              </a:r>
              <a:endParaRPr lang="fr-FR"/>
            </a:p>
          </p:txBody>
        </p:sp>
        <p:sp>
          <p:nvSpPr>
            <p:cNvPr id="331881" name="Line 105"/>
            <p:cNvSpPr>
              <a:spLocks noChangeShapeType="1"/>
            </p:cNvSpPr>
            <p:nvPr/>
          </p:nvSpPr>
          <p:spPr bwMode="auto">
            <a:xfrm>
              <a:off x="1171" y="3330"/>
              <a:ext cx="4143" cy="1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82" name="Line 106"/>
            <p:cNvSpPr>
              <a:spLocks noChangeShapeType="1"/>
            </p:cNvSpPr>
            <p:nvPr/>
          </p:nvSpPr>
          <p:spPr bwMode="auto">
            <a:xfrm>
              <a:off x="1171" y="3335"/>
              <a:ext cx="4143" cy="1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83" name="Line 107"/>
            <p:cNvSpPr>
              <a:spLocks noChangeShapeType="1"/>
            </p:cNvSpPr>
            <p:nvPr/>
          </p:nvSpPr>
          <p:spPr bwMode="auto">
            <a:xfrm>
              <a:off x="1171" y="3339"/>
              <a:ext cx="4143" cy="1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84" name="Line 108"/>
            <p:cNvSpPr>
              <a:spLocks noChangeShapeType="1"/>
            </p:cNvSpPr>
            <p:nvPr/>
          </p:nvSpPr>
          <p:spPr bwMode="auto">
            <a:xfrm>
              <a:off x="5304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85" name="Line 109"/>
            <p:cNvSpPr>
              <a:spLocks noChangeShapeType="1"/>
            </p:cNvSpPr>
            <p:nvPr/>
          </p:nvSpPr>
          <p:spPr bwMode="auto">
            <a:xfrm>
              <a:off x="5184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86" name="Line 110"/>
            <p:cNvSpPr>
              <a:spLocks noChangeShapeType="1"/>
            </p:cNvSpPr>
            <p:nvPr/>
          </p:nvSpPr>
          <p:spPr bwMode="auto">
            <a:xfrm>
              <a:off x="5064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87" name="Line 111"/>
            <p:cNvSpPr>
              <a:spLocks noChangeShapeType="1"/>
            </p:cNvSpPr>
            <p:nvPr/>
          </p:nvSpPr>
          <p:spPr bwMode="auto">
            <a:xfrm>
              <a:off x="4943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88" name="Line 112"/>
            <p:cNvSpPr>
              <a:spLocks noChangeShapeType="1"/>
            </p:cNvSpPr>
            <p:nvPr/>
          </p:nvSpPr>
          <p:spPr bwMode="auto">
            <a:xfrm>
              <a:off x="4823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89" name="Rectangle 113"/>
            <p:cNvSpPr>
              <a:spLocks noChangeArrowheads="1"/>
            </p:cNvSpPr>
            <p:nvPr/>
          </p:nvSpPr>
          <p:spPr bwMode="auto">
            <a:xfrm>
              <a:off x="4746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1000  </a:t>
              </a:r>
              <a:endParaRPr lang="fr-FR"/>
            </a:p>
          </p:txBody>
        </p:sp>
        <p:sp>
          <p:nvSpPr>
            <p:cNvPr id="331890" name="Line 114"/>
            <p:cNvSpPr>
              <a:spLocks noChangeShapeType="1"/>
            </p:cNvSpPr>
            <p:nvPr/>
          </p:nvSpPr>
          <p:spPr bwMode="auto">
            <a:xfrm>
              <a:off x="4702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91" name="Line 115"/>
            <p:cNvSpPr>
              <a:spLocks noChangeShapeType="1"/>
            </p:cNvSpPr>
            <p:nvPr/>
          </p:nvSpPr>
          <p:spPr bwMode="auto">
            <a:xfrm>
              <a:off x="4582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92" name="Line 116"/>
            <p:cNvSpPr>
              <a:spLocks noChangeShapeType="1"/>
            </p:cNvSpPr>
            <p:nvPr/>
          </p:nvSpPr>
          <p:spPr bwMode="auto">
            <a:xfrm>
              <a:off x="4461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93" name="Line 117"/>
            <p:cNvSpPr>
              <a:spLocks noChangeShapeType="1"/>
            </p:cNvSpPr>
            <p:nvPr/>
          </p:nvSpPr>
          <p:spPr bwMode="auto">
            <a:xfrm>
              <a:off x="4341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94" name="Rectangle 118"/>
            <p:cNvSpPr>
              <a:spLocks noChangeArrowheads="1"/>
            </p:cNvSpPr>
            <p:nvPr/>
          </p:nvSpPr>
          <p:spPr bwMode="auto">
            <a:xfrm>
              <a:off x="4266" y="3355"/>
              <a:ext cx="159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1100  </a:t>
              </a:r>
              <a:endParaRPr lang="fr-FR"/>
            </a:p>
          </p:txBody>
        </p:sp>
        <p:sp>
          <p:nvSpPr>
            <p:cNvPr id="331895" name="Line 119"/>
            <p:cNvSpPr>
              <a:spLocks noChangeShapeType="1"/>
            </p:cNvSpPr>
            <p:nvPr/>
          </p:nvSpPr>
          <p:spPr bwMode="auto">
            <a:xfrm>
              <a:off x="4220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96" name="Line 120"/>
            <p:cNvSpPr>
              <a:spLocks noChangeShapeType="1"/>
            </p:cNvSpPr>
            <p:nvPr/>
          </p:nvSpPr>
          <p:spPr bwMode="auto">
            <a:xfrm>
              <a:off x="4099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97" name="Line 121"/>
            <p:cNvSpPr>
              <a:spLocks noChangeShapeType="1"/>
            </p:cNvSpPr>
            <p:nvPr/>
          </p:nvSpPr>
          <p:spPr bwMode="auto">
            <a:xfrm>
              <a:off x="3979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98" name="Line 122"/>
            <p:cNvSpPr>
              <a:spLocks noChangeShapeType="1"/>
            </p:cNvSpPr>
            <p:nvPr/>
          </p:nvSpPr>
          <p:spPr bwMode="auto">
            <a:xfrm>
              <a:off x="3859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899" name="Rectangle 123"/>
            <p:cNvSpPr>
              <a:spLocks noChangeArrowheads="1"/>
            </p:cNvSpPr>
            <p:nvPr/>
          </p:nvSpPr>
          <p:spPr bwMode="auto">
            <a:xfrm>
              <a:off x="3782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1200  </a:t>
              </a:r>
              <a:endParaRPr lang="fr-FR"/>
            </a:p>
          </p:txBody>
        </p:sp>
        <p:sp>
          <p:nvSpPr>
            <p:cNvPr id="331900" name="Line 124"/>
            <p:cNvSpPr>
              <a:spLocks noChangeShapeType="1"/>
            </p:cNvSpPr>
            <p:nvPr/>
          </p:nvSpPr>
          <p:spPr bwMode="auto">
            <a:xfrm>
              <a:off x="3738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01" name="Line 125"/>
            <p:cNvSpPr>
              <a:spLocks noChangeShapeType="1"/>
            </p:cNvSpPr>
            <p:nvPr/>
          </p:nvSpPr>
          <p:spPr bwMode="auto">
            <a:xfrm>
              <a:off x="3617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02" name="Line 126"/>
            <p:cNvSpPr>
              <a:spLocks noChangeShapeType="1"/>
            </p:cNvSpPr>
            <p:nvPr/>
          </p:nvSpPr>
          <p:spPr bwMode="auto">
            <a:xfrm>
              <a:off x="3497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03" name="Line 127"/>
            <p:cNvSpPr>
              <a:spLocks noChangeShapeType="1"/>
            </p:cNvSpPr>
            <p:nvPr/>
          </p:nvSpPr>
          <p:spPr bwMode="auto">
            <a:xfrm>
              <a:off x="3377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04" name="Rectangle 128"/>
            <p:cNvSpPr>
              <a:spLocks noChangeArrowheads="1"/>
            </p:cNvSpPr>
            <p:nvPr/>
          </p:nvSpPr>
          <p:spPr bwMode="auto">
            <a:xfrm>
              <a:off x="3299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1300  </a:t>
              </a:r>
              <a:endParaRPr lang="fr-FR"/>
            </a:p>
          </p:txBody>
        </p:sp>
        <p:sp>
          <p:nvSpPr>
            <p:cNvPr id="331905" name="Line 129"/>
            <p:cNvSpPr>
              <a:spLocks noChangeShapeType="1"/>
            </p:cNvSpPr>
            <p:nvPr/>
          </p:nvSpPr>
          <p:spPr bwMode="auto">
            <a:xfrm>
              <a:off x="3256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06" name="Line 130"/>
            <p:cNvSpPr>
              <a:spLocks noChangeShapeType="1"/>
            </p:cNvSpPr>
            <p:nvPr/>
          </p:nvSpPr>
          <p:spPr bwMode="auto">
            <a:xfrm>
              <a:off x="3135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07" name="Line 131"/>
            <p:cNvSpPr>
              <a:spLocks noChangeShapeType="1"/>
            </p:cNvSpPr>
            <p:nvPr/>
          </p:nvSpPr>
          <p:spPr bwMode="auto">
            <a:xfrm>
              <a:off x="3015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08" name="Line 132"/>
            <p:cNvSpPr>
              <a:spLocks noChangeShapeType="1"/>
            </p:cNvSpPr>
            <p:nvPr/>
          </p:nvSpPr>
          <p:spPr bwMode="auto">
            <a:xfrm>
              <a:off x="2894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09" name="Rectangle 133"/>
            <p:cNvSpPr>
              <a:spLocks noChangeArrowheads="1"/>
            </p:cNvSpPr>
            <p:nvPr/>
          </p:nvSpPr>
          <p:spPr bwMode="auto">
            <a:xfrm>
              <a:off x="2817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1400  </a:t>
              </a:r>
              <a:endParaRPr lang="fr-FR"/>
            </a:p>
          </p:txBody>
        </p:sp>
        <p:sp>
          <p:nvSpPr>
            <p:cNvPr id="331910" name="Line 134"/>
            <p:cNvSpPr>
              <a:spLocks noChangeShapeType="1"/>
            </p:cNvSpPr>
            <p:nvPr/>
          </p:nvSpPr>
          <p:spPr bwMode="auto">
            <a:xfrm>
              <a:off x="2774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11" name="Line 135"/>
            <p:cNvSpPr>
              <a:spLocks noChangeShapeType="1"/>
            </p:cNvSpPr>
            <p:nvPr/>
          </p:nvSpPr>
          <p:spPr bwMode="auto">
            <a:xfrm>
              <a:off x="2654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12" name="Line 136"/>
            <p:cNvSpPr>
              <a:spLocks noChangeShapeType="1"/>
            </p:cNvSpPr>
            <p:nvPr/>
          </p:nvSpPr>
          <p:spPr bwMode="auto">
            <a:xfrm>
              <a:off x="2533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13" name="Line 137"/>
            <p:cNvSpPr>
              <a:spLocks noChangeShapeType="1"/>
            </p:cNvSpPr>
            <p:nvPr/>
          </p:nvSpPr>
          <p:spPr bwMode="auto">
            <a:xfrm>
              <a:off x="2412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14" name="Rectangle 138"/>
            <p:cNvSpPr>
              <a:spLocks noChangeArrowheads="1"/>
            </p:cNvSpPr>
            <p:nvPr/>
          </p:nvSpPr>
          <p:spPr bwMode="auto">
            <a:xfrm>
              <a:off x="2335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1500  </a:t>
              </a:r>
              <a:endParaRPr lang="fr-FR"/>
            </a:p>
          </p:txBody>
        </p:sp>
        <p:sp>
          <p:nvSpPr>
            <p:cNvPr id="331915" name="Line 139"/>
            <p:cNvSpPr>
              <a:spLocks noChangeShapeType="1"/>
            </p:cNvSpPr>
            <p:nvPr/>
          </p:nvSpPr>
          <p:spPr bwMode="auto">
            <a:xfrm>
              <a:off x="2292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16" name="Line 140"/>
            <p:cNvSpPr>
              <a:spLocks noChangeShapeType="1"/>
            </p:cNvSpPr>
            <p:nvPr/>
          </p:nvSpPr>
          <p:spPr bwMode="auto">
            <a:xfrm>
              <a:off x="2172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17" name="Line 141"/>
            <p:cNvSpPr>
              <a:spLocks noChangeShapeType="1"/>
            </p:cNvSpPr>
            <p:nvPr/>
          </p:nvSpPr>
          <p:spPr bwMode="auto">
            <a:xfrm>
              <a:off x="2050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18" name="Line 142"/>
            <p:cNvSpPr>
              <a:spLocks noChangeShapeType="1"/>
            </p:cNvSpPr>
            <p:nvPr/>
          </p:nvSpPr>
          <p:spPr bwMode="auto">
            <a:xfrm>
              <a:off x="1930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19" name="Rectangle 143"/>
            <p:cNvSpPr>
              <a:spLocks noChangeArrowheads="1"/>
            </p:cNvSpPr>
            <p:nvPr/>
          </p:nvSpPr>
          <p:spPr bwMode="auto">
            <a:xfrm>
              <a:off x="1853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1600  </a:t>
              </a:r>
              <a:endParaRPr lang="fr-FR"/>
            </a:p>
          </p:txBody>
        </p:sp>
        <p:sp>
          <p:nvSpPr>
            <p:cNvPr id="331920" name="Line 144"/>
            <p:cNvSpPr>
              <a:spLocks noChangeShapeType="1"/>
            </p:cNvSpPr>
            <p:nvPr/>
          </p:nvSpPr>
          <p:spPr bwMode="auto">
            <a:xfrm>
              <a:off x="1810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21" name="Line 145"/>
            <p:cNvSpPr>
              <a:spLocks noChangeShapeType="1"/>
            </p:cNvSpPr>
            <p:nvPr/>
          </p:nvSpPr>
          <p:spPr bwMode="auto">
            <a:xfrm>
              <a:off x="1689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22" name="Line 146"/>
            <p:cNvSpPr>
              <a:spLocks noChangeShapeType="1"/>
            </p:cNvSpPr>
            <p:nvPr/>
          </p:nvSpPr>
          <p:spPr bwMode="auto">
            <a:xfrm>
              <a:off x="1568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23" name="Line 147"/>
            <p:cNvSpPr>
              <a:spLocks noChangeShapeType="1"/>
            </p:cNvSpPr>
            <p:nvPr/>
          </p:nvSpPr>
          <p:spPr bwMode="auto">
            <a:xfrm>
              <a:off x="1448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24" name="Rectangle 148"/>
            <p:cNvSpPr>
              <a:spLocks noChangeArrowheads="1"/>
            </p:cNvSpPr>
            <p:nvPr/>
          </p:nvSpPr>
          <p:spPr bwMode="auto">
            <a:xfrm>
              <a:off x="1370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1700  </a:t>
              </a:r>
              <a:endParaRPr lang="fr-FR"/>
            </a:p>
          </p:txBody>
        </p:sp>
        <p:sp>
          <p:nvSpPr>
            <p:cNvPr id="331925" name="Line 149"/>
            <p:cNvSpPr>
              <a:spLocks noChangeShapeType="1"/>
            </p:cNvSpPr>
            <p:nvPr/>
          </p:nvSpPr>
          <p:spPr bwMode="auto">
            <a:xfrm>
              <a:off x="1323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26" name="Line 150"/>
            <p:cNvSpPr>
              <a:spLocks noChangeShapeType="1"/>
            </p:cNvSpPr>
            <p:nvPr/>
          </p:nvSpPr>
          <p:spPr bwMode="auto">
            <a:xfrm>
              <a:off x="1203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27" name="Rectangle 151"/>
            <p:cNvSpPr>
              <a:spLocks noChangeArrowheads="1"/>
            </p:cNvSpPr>
            <p:nvPr/>
          </p:nvSpPr>
          <p:spPr bwMode="auto">
            <a:xfrm>
              <a:off x="2887" y="3453"/>
              <a:ext cx="473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Wavenumbers</a:t>
              </a:r>
              <a:endParaRPr lang="fr-FR"/>
            </a:p>
          </p:txBody>
        </p:sp>
        <p:sp>
          <p:nvSpPr>
            <p:cNvPr id="331928" name="Rectangle 152"/>
            <p:cNvSpPr>
              <a:spLocks noChangeArrowheads="1"/>
            </p:cNvSpPr>
            <p:nvPr/>
          </p:nvSpPr>
          <p:spPr bwMode="auto">
            <a:xfrm>
              <a:off x="3350" y="3453"/>
              <a:ext cx="123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(cm</a:t>
              </a:r>
              <a:endParaRPr lang="fr-FR"/>
            </a:p>
          </p:txBody>
        </p:sp>
        <p:sp>
          <p:nvSpPr>
            <p:cNvPr id="331929" name="Rectangle 153"/>
            <p:cNvSpPr>
              <a:spLocks noChangeArrowheads="1"/>
            </p:cNvSpPr>
            <p:nvPr/>
          </p:nvSpPr>
          <p:spPr bwMode="auto">
            <a:xfrm>
              <a:off x="3466" y="3453"/>
              <a:ext cx="25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-</a:t>
              </a:r>
              <a:endParaRPr lang="fr-FR"/>
            </a:p>
          </p:txBody>
        </p:sp>
        <p:sp>
          <p:nvSpPr>
            <p:cNvPr id="331930" name="Rectangle 154"/>
            <p:cNvSpPr>
              <a:spLocks noChangeArrowheads="1"/>
            </p:cNvSpPr>
            <p:nvPr/>
          </p:nvSpPr>
          <p:spPr bwMode="auto">
            <a:xfrm>
              <a:off x="3489" y="3453"/>
              <a:ext cx="66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1)</a:t>
              </a:r>
              <a:endParaRPr lang="fr-FR"/>
            </a:p>
          </p:txBody>
        </p:sp>
        <p:sp>
          <p:nvSpPr>
            <p:cNvPr id="331931" name="Freeform 155"/>
            <p:cNvSpPr>
              <a:spLocks noEditPoints="1"/>
            </p:cNvSpPr>
            <p:nvPr/>
          </p:nvSpPr>
          <p:spPr bwMode="auto">
            <a:xfrm>
              <a:off x="4538" y="2363"/>
              <a:ext cx="5" cy="954"/>
            </a:xfrm>
            <a:custGeom>
              <a:avLst/>
              <a:gdLst>
                <a:gd name="T0" fmla="*/ 12 w 25"/>
                <a:gd name="T1" fmla="*/ 200 h 5075"/>
                <a:gd name="T2" fmla="*/ 12 w 25"/>
                <a:gd name="T3" fmla="*/ 0 h 5075"/>
                <a:gd name="T4" fmla="*/ 25 w 25"/>
                <a:gd name="T5" fmla="*/ 287 h 5075"/>
                <a:gd name="T6" fmla="*/ 0 w 25"/>
                <a:gd name="T7" fmla="*/ 287 h 5075"/>
                <a:gd name="T8" fmla="*/ 25 w 25"/>
                <a:gd name="T9" fmla="*/ 387 h 5075"/>
                <a:gd name="T10" fmla="*/ 0 w 25"/>
                <a:gd name="T11" fmla="*/ 562 h 5075"/>
                <a:gd name="T12" fmla="*/ 25 w 25"/>
                <a:gd name="T13" fmla="*/ 387 h 5075"/>
                <a:gd name="T14" fmla="*/ 12 w 25"/>
                <a:gd name="T15" fmla="*/ 675 h 5075"/>
                <a:gd name="T16" fmla="*/ 12 w 25"/>
                <a:gd name="T17" fmla="*/ 650 h 5075"/>
                <a:gd name="T18" fmla="*/ 25 w 25"/>
                <a:gd name="T19" fmla="*/ 938 h 5075"/>
                <a:gd name="T20" fmla="*/ 0 w 25"/>
                <a:gd name="T21" fmla="*/ 763 h 5075"/>
                <a:gd name="T22" fmla="*/ 25 w 25"/>
                <a:gd name="T23" fmla="*/ 1038 h 5075"/>
                <a:gd name="T24" fmla="*/ 0 w 25"/>
                <a:gd name="T25" fmla="*/ 1038 h 5075"/>
                <a:gd name="T26" fmla="*/ 25 w 25"/>
                <a:gd name="T27" fmla="*/ 1038 h 5075"/>
                <a:gd name="T28" fmla="*/ 12 w 25"/>
                <a:gd name="T29" fmla="*/ 1325 h 5075"/>
                <a:gd name="T30" fmla="*/ 12 w 25"/>
                <a:gd name="T31" fmla="*/ 1125 h 5075"/>
                <a:gd name="T32" fmla="*/ 25 w 25"/>
                <a:gd name="T33" fmla="*/ 1413 h 5075"/>
                <a:gd name="T34" fmla="*/ 0 w 25"/>
                <a:gd name="T35" fmla="*/ 1413 h 5075"/>
                <a:gd name="T36" fmla="*/ 25 w 25"/>
                <a:gd name="T37" fmla="*/ 1513 h 5075"/>
                <a:gd name="T38" fmla="*/ 0 w 25"/>
                <a:gd name="T39" fmla="*/ 1688 h 5075"/>
                <a:gd name="T40" fmla="*/ 25 w 25"/>
                <a:gd name="T41" fmla="*/ 1513 h 5075"/>
                <a:gd name="T42" fmla="*/ 12 w 25"/>
                <a:gd name="T43" fmla="*/ 1800 h 5075"/>
                <a:gd name="T44" fmla="*/ 12 w 25"/>
                <a:gd name="T45" fmla="*/ 1775 h 5075"/>
                <a:gd name="T46" fmla="*/ 25 w 25"/>
                <a:gd name="T47" fmla="*/ 2063 h 5075"/>
                <a:gd name="T48" fmla="*/ 0 w 25"/>
                <a:gd name="T49" fmla="*/ 1888 h 5075"/>
                <a:gd name="T50" fmla="*/ 25 w 25"/>
                <a:gd name="T51" fmla="*/ 2163 h 5075"/>
                <a:gd name="T52" fmla="*/ 0 w 25"/>
                <a:gd name="T53" fmla="*/ 2163 h 5075"/>
                <a:gd name="T54" fmla="*/ 25 w 25"/>
                <a:gd name="T55" fmla="*/ 2163 h 5075"/>
                <a:gd name="T56" fmla="*/ 12 w 25"/>
                <a:gd name="T57" fmla="*/ 2450 h 5075"/>
                <a:gd name="T58" fmla="*/ 12 w 25"/>
                <a:gd name="T59" fmla="*/ 2250 h 5075"/>
                <a:gd name="T60" fmla="*/ 25 w 25"/>
                <a:gd name="T61" fmla="*/ 2538 h 5075"/>
                <a:gd name="T62" fmla="*/ 0 w 25"/>
                <a:gd name="T63" fmla="*/ 2538 h 5075"/>
                <a:gd name="T64" fmla="*/ 25 w 25"/>
                <a:gd name="T65" fmla="*/ 2638 h 5075"/>
                <a:gd name="T66" fmla="*/ 0 w 25"/>
                <a:gd name="T67" fmla="*/ 2813 h 5075"/>
                <a:gd name="T68" fmla="*/ 25 w 25"/>
                <a:gd name="T69" fmla="*/ 2638 h 5075"/>
                <a:gd name="T70" fmla="*/ 12 w 25"/>
                <a:gd name="T71" fmla="*/ 2925 h 5075"/>
                <a:gd name="T72" fmla="*/ 12 w 25"/>
                <a:gd name="T73" fmla="*/ 2900 h 5075"/>
                <a:gd name="T74" fmla="*/ 25 w 25"/>
                <a:gd name="T75" fmla="*/ 3188 h 5075"/>
                <a:gd name="T76" fmla="*/ 0 w 25"/>
                <a:gd name="T77" fmla="*/ 3013 h 5075"/>
                <a:gd name="T78" fmla="*/ 25 w 25"/>
                <a:gd name="T79" fmla="*/ 3288 h 5075"/>
                <a:gd name="T80" fmla="*/ 0 w 25"/>
                <a:gd name="T81" fmla="*/ 3288 h 5075"/>
                <a:gd name="T82" fmla="*/ 25 w 25"/>
                <a:gd name="T83" fmla="*/ 3288 h 5075"/>
                <a:gd name="T84" fmla="*/ 12 w 25"/>
                <a:gd name="T85" fmla="*/ 3575 h 5075"/>
                <a:gd name="T86" fmla="*/ 12 w 25"/>
                <a:gd name="T87" fmla="*/ 3375 h 5075"/>
                <a:gd name="T88" fmla="*/ 25 w 25"/>
                <a:gd name="T89" fmla="*/ 3663 h 5075"/>
                <a:gd name="T90" fmla="*/ 0 w 25"/>
                <a:gd name="T91" fmla="*/ 3663 h 5075"/>
                <a:gd name="T92" fmla="*/ 25 w 25"/>
                <a:gd name="T93" fmla="*/ 3763 h 5075"/>
                <a:gd name="T94" fmla="*/ 0 w 25"/>
                <a:gd name="T95" fmla="*/ 3938 h 5075"/>
                <a:gd name="T96" fmla="*/ 25 w 25"/>
                <a:gd name="T97" fmla="*/ 3763 h 5075"/>
                <a:gd name="T98" fmla="*/ 12 w 25"/>
                <a:gd name="T99" fmla="*/ 4050 h 5075"/>
                <a:gd name="T100" fmla="*/ 12 w 25"/>
                <a:gd name="T101" fmla="*/ 4025 h 5075"/>
                <a:gd name="T102" fmla="*/ 25 w 25"/>
                <a:gd name="T103" fmla="*/ 4313 h 5075"/>
                <a:gd name="T104" fmla="*/ 0 w 25"/>
                <a:gd name="T105" fmla="*/ 4138 h 5075"/>
                <a:gd name="T106" fmla="*/ 25 w 25"/>
                <a:gd name="T107" fmla="*/ 4413 h 5075"/>
                <a:gd name="T108" fmla="*/ 0 w 25"/>
                <a:gd name="T109" fmla="*/ 4413 h 5075"/>
                <a:gd name="T110" fmla="*/ 25 w 25"/>
                <a:gd name="T111" fmla="*/ 4413 h 5075"/>
                <a:gd name="T112" fmla="*/ 12 w 25"/>
                <a:gd name="T113" fmla="*/ 4700 h 5075"/>
                <a:gd name="T114" fmla="*/ 12 w 25"/>
                <a:gd name="T115" fmla="*/ 4500 h 5075"/>
                <a:gd name="T116" fmla="*/ 25 w 25"/>
                <a:gd name="T117" fmla="*/ 4788 h 5075"/>
                <a:gd name="T118" fmla="*/ 0 w 25"/>
                <a:gd name="T119" fmla="*/ 4788 h 5075"/>
                <a:gd name="T120" fmla="*/ 25 w 25"/>
                <a:gd name="T121" fmla="*/ 4888 h 5075"/>
                <a:gd name="T122" fmla="*/ 0 w 25"/>
                <a:gd name="T123" fmla="*/ 5063 h 5075"/>
                <a:gd name="T124" fmla="*/ 25 w 25"/>
                <a:gd name="T125" fmla="*/ 4888 h 5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" h="5075">
                  <a:moveTo>
                    <a:pt x="25" y="12"/>
                  </a:moveTo>
                  <a:lnTo>
                    <a:pt x="25" y="187"/>
                  </a:lnTo>
                  <a:cubicBezTo>
                    <a:pt x="25" y="194"/>
                    <a:pt x="19" y="200"/>
                    <a:pt x="12" y="200"/>
                  </a:cubicBezTo>
                  <a:cubicBezTo>
                    <a:pt x="6" y="200"/>
                    <a:pt x="0" y="194"/>
                    <a:pt x="0" y="187"/>
                  </a:cubicBezTo>
                  <a:lnTo>
                    <a:pt x="0" y="12"/>
                  </a:lnTo>
                  <a:cubicBezTo>
                    <a:pt x="0" y="6"/>
                    <a:pt x="6" y="0"/>
                    <a:pt x="12" y="0"/>
                  </a:cubicBezTo>
                  <a:cubicBezTo>
                    <a:pt x="19" y="0"/>
                    <a:pt x="25" y="6"/>
                    <a:pt x="25" y="12"/>
                  </a:cubicBezTo>
                  <a:close/>
                  <a:moveTo>
                    <a:pt x="25" y="287"/>
                  </a:moveTo>
                  <a:lnTo>
                    <a:pt x="25" y="287"/>
                  </a:lnTo>
                  <a:cubicBezTo>
                    <a:pt x="25" y="294"/>
                    <a:pt x="19" y="300"/>
                    <a:pt x="12" y="300"/>
                  </a:cubicBezTo>
                  <a:cubicBezTo>
                    <a:pt x="6" y="300"/>
                    <a:pt x="0" y="294"/>
                    <a:pt x="0" y="287"/>
                  </a:cubicBezTo>
                  <a:lnTo>
                    <a:pt x="0" y="287"/>
                  </a:lnTo>
                  <a:cubicBezTo>
                    <a:pt x="0" y="281"/>
                    <a:pt x="6" y="275"/>
                    <a:pt x="12" y="275"/>
                  </a:cubicBezTo>
                  <a:cubicBezTo>
                    <a:pt x="19" y="275"/>
                    <a:pt x="25" y="281"/>
                    <a:pt x="25" y="287"/>
                  </a:cubicBezTo>
                  <a:close/>
                  <a:moveTo>
                    <a:pt x="25" y="387"/>
                  </a:moveTo>
                  <a:lnTo>
                    <a:pt x="25" y="562"/>
                  </a:lnTo>
                  <a:cubicBezTo>
                    <a:pt x="25" y="569"/>
                    <a:pt x="19" y="575"/>
                    <a:pt x="12" y="575"/>
                  </a:cubicBezTo>
                  <a:cubicBezTo>
                    <a:pt x="6" y="575"/>
                    <a:pt x="0" y="569"/>
                    <a:pt x="0" y="562"/>
                  </a:cubicBezTo>
                  <a:lnTo>
                    <a:pt x="0" y="387"/>
                  </a:lnTo>
                  <a:cubicBezTo>
                    <a:pt x="0" y="381"/>
                    <a:pt x="6" y="375"/>
                    <a:pt x="12" y="375"/>
                  </a:cubicBezTo>
                  <a:cubicBezTo>
                    <a:pt x="19" y="375"/>
                    <a:pt x="25" y="381"/>
                    <a:pt x="25" y="387"/>
                  </a:cubicBezTo>
                  <a:close/>
                  <a:moveTo>
                    <a:pt x="25" y="662"/>
                  </a:moveTo>
                  <a:lnTo>
                    <a:pt x="25" y="663"/>
                  </a:lnTo>
                  <a:cubicBezTo>
                    <a:pt x="25" y="669"/>
                    <a:pt x="19" y="675"/>
                    <a:pt x="12" y="675"/>
                  </a:cubicBezTo>
                  <a:cubicBezTo>
                    <a:pt x="6" y="675"/>
                    <a:pt x="0" y="669"/>
                    <a:pt x="0" y="663"/>
                  </a:cubicBezTo>
                  <a:lnTo>
                    <a:pt x="0" y="662"/>
                  </a:lnTo>
                  <a:cubicBezTo>
                    <a:pt x="0" y="656"/>
                    <a:pt x="6" y="650"/>
                    <a:pt x="12" y="650"/>
                  </a:cubicBezTo>
                  <a:cubicBezTo>
                    <a:pt x="19" y="650"/>
                    <a:pt x="25" y="656"/>
                    <a:pt x="25" y="662"/>
                  </a:cubicBezTo>
                  <a:close/>
                  <a:moveTo>
                    <a:pt x="25" y="763"/>
                  </a:moveTo>
                  <a:lnTo>
                    <a:pt x="25" y="938"/>
                  </a:lnTo>
                  <a:cubicBezTo>
                    <a:pt x="25" y="944"/>
                    <a:pt x="19" y="950"/>
                    <a:pt x="12" y="950"/>
                  </a:cubicBezTo>
                  <a:cubicBezTo>
                    <a:pt x="6" y="950"/>
                    <a:pt x="0" y="944"/>
                    <a:pt x="0" y="938"/>
                  </a:cubicBezTo>
                  <a:lnTo>
                    <a:pt x="0" y="763"/>
                  </a:lnTo>
                  <a:cubicBezTo>
                    <a:pt x="0" y="756"/>
                    <a:pt x="6" y="750"/>
                    <a:pt x="12" y="750"/>
                  </a:cubicBezTo>
                  <a:cubicBezTo>
                    <a:pt x="19" y="750"/>
                    <a:pt x="25" y="756"/>
                    <a:pt x="25" y="763"/>
                  </a:cubicBezTo>
                  <a:close/>
                  <a:moveTo>
                    <a:pt x="25" y="1038"/>
                  </a:moveTo>
                  <a:lnTo>
                    <a:pt x="25" y="1038"/>
                  </a:lnTo>
                  <a:cubicBezTo>
                    <a:pt x="25" y="1044"/>
                    <a:pt x="19" y="1050"/>
                    <a:pt x="12" y="1050"/>
                  </a:cubicBezTo>
                  <a:cubicBezTo>
                    <a:pt x="6" y="1050"/>
                    <a:pt x="0" y="1044"/>
                    <a:pt x="0" y="1038"/>
                  </a:cubicBezTo>
                  <a:lnTo>
                    <a:pt x="0" y="1038"/>
                  </a:lnTo>
                  <a:cubicBezTo>
                    <a:pt x="0" y="1031"/>
                    <a:pt x="6" y="1025"/>
                    <a:pt x="12" y="1025"/>
                  </a:cubicBezTo>
                  <a:cubicBezTo>
                    <a:pt x="19" y="1025"/>
                    <a:pt x="25" y="1031"/>
                    <a:pt x="25" y="1038"/>
                  </a:cubicBezTo>
                  <a:close/>
                  <a:moveTo>
                    <a:pt x="25" y="1138"/>
                  </a:moveTo>
                  <a:lnTo>
                    <a:pt x="25" y="1313"/>
                  </a:lnTo>
                  <a:cubicBezTo>
                    <a:pt x="25" y="1319"/>
                    <a:pt x="19" y="1325"/>
                    <a:pt x="12" y="1325"/>
                  </a:cubicBezTo>
                  <a:cubicBezTo>
                    <a:pt x="6" y="1325"/>
                    <a:pt x="0" y="1319"/>
                    <a:pt x="0" y="1313"/>
                  </a:cubicBezTo>
                  <a:lnTo>
                    <a:pt x="0" y="1138"/>
                  </a:lnTo>
                  <a:cubicBezTo>
                    <a:pt x="0" y="1131"/>
                    <a:pt x="6" y="1125"/>
                    <a:pt x="12" y="1125"/>
                  </a:cubicBezTo>
                  <a:cubicBezTo>
                    <a:pt x="19" y="1125"/>
                    <a:pt x="25" y="1131"/>
                    <a:pt x="25" y="1138"/>
                  </a:cubicBezTo>
                  <a:close/>
                  <a:moveTo>
                    <a:pt x="25" y="1413"/>
                  </a:moveTo>
                  <a:lnTo>
                    <a:pt x="25" y="1413"/>
                  </a:lnTo>
                  <a:cubicBezTo>
                    <a:pt x="25" y="1419"/>
                    <a:pt x="19" y="1425"/>
                    <a:pt x="12" y="1425"/>
                  </a:cubicBezTo>
                  <a:cubicBezTo>
                    <a:pt x="6" y="1425"/>
                    <a:pt x="0" y="1419"/>
                    <a:pt x="0" y="1413"/>
                  </a:cubicBezTo>
                  <a:lnTo>
                    <a:pt x="0" y="1413"/>
                  </a:lnTo>
                  <a:cubicBezTo>
                    <a:pt x="0" y="1406"/>
                    <a:pt x="6" y="1400"/>
                    <a:pt x="12" y="1400"/>
                  </a:cubicBezTo>
                  <a:cubicBezTo>
                    <a:pt x="19" y="1400"/>
                    <a:pt x="25" y="1406"/>
                    <a:pt x="25" y="1413"/>
                  </a:cubicBezTo>
                  <a:close/>
                  <a:moveTo>
                    <a:pt x="25" y="1513"/>
                  </a:moveTo>
                  <a:lnTo>
                    <a:pt x="25" y="1688"/>
                  </a:lnTo>
                  <a:cubicBezTo>
                    <a:pt x="25" y="1694"/>
                    <a:pt x="19" y="1700"/>
                    <a:pt x="12" y="1700"/>
                  </a:cubicBezTo>
                  <a:cubicBezTo>
                    <a:pt x="6" y="1700"/>
                    <a:pt x="0" y="1694"/>
                    <a:pt x="0" y="1688"/>
                  </a:cubicBezTo>
                  <a:lnTo>
                    <a:pt x="0" y="1513"/>
                  </a:lnTo>
                  <a:cubicBezTo>
                    <a:pt x="0" y="1506"/>
                    <a:pt x="6" y="1500"/>
                    <a:pt x="12" y="1500"/>
                  </a:cubicBezTo>
                  <a:cubicBezTo>
                    <a:pt x="19" y="1500"/>
                    <a:pt x="25" y="1506"/>
                    <a:pt x="25" y="1513"/>
                  </a:cubicBezTo>
                  <a:close/>
                  <a:moveTo>
                    <a:pt x="25" y="1788"/>
                  </a:moveTo>
                  <a:lnTo>
                    <a:pt x="25" y="1788"/>
                  </a:lnTo>
                  <a:cubicBezTo>
                    <a:pt x="25" y="1794"/>
                    <a:pt x="19" y="1800"/>
                    <a:pt x="12" y="1800"/>
                  </a:cubicBezTo>
                  <a:cubicBezTo>
                    <a:pt x="6" y="1800"/>
                    <a:pt x="0" y="1794"/>
                    <a:pt x="0" y="1788"/>
                  </a:cubicBezTo>
                  <a:lnTo>
                    <a:pt x="0" y="1788"/>
                  </a:lnTo>
                  <a:cubicBezTo>
                    <a:pt x="0" y="1781"/>
                    <a:pt x="6" y="1775"/>
                    <a:pt x="12" y="1775"/>
                  </a:cubicBezTo>
                  <a:cubicBezTo>
                    <a:pt x="19" y="1775"/>
                    <a:pt x="25" y="1781"/>
                    <a:pt x="25" y="1788"/>
                  </a:cubicBezTo>
                  <a:close/>
                  <a:moveTo>
                    <a:pt x="25" y="1888"/>
                  </a:moveTo>
                  <a:lnTo>
                    <a:pt x="25" y="2063"/>
                  </a:lnTo>
                  <a:cubicBezTo>
                    <a:pt x="25" y="2069"/>
                    <a:pt x="19" y="2075"/>
                    <a:pt x="12" y="2075"/>
                  </a:cubicBezTo>
                  <a:cubicBezTo>
                    <a:pt x="6" y="2075"/>
                    <a:pt x="0" y="2069"/>
                    <a:pt x="0" y="2063"/>
                  </a:cubicBezTo>
                  <a:lnTo>
                    <a:pt x="0" y="1888"/>
                  </a:lnTo>
                  <a:cubicBezTo>
                    <a:pt x="0" y="1881"/>
                    <a:pt x="6" y="1875"/>
                    <a:pt x="12" y="1875"/>
                  </a:cubicBezTo>
                  <a:cubicBezTo>
                    <a:pt x="19" y="1875"/>
                    <a:pt x="25" y="1881"/>
                    <a:pt x="25" y="1888"/>
                  </a:cubicBezTo>
                  <a:close/>
                  <a:moveTo>
                    <a:pt x="25" y="2163"/>
                  </a:moveTo>
                  <a:lnTo>
                    <a:pt x="25" y="2163"/>
                  </a:lnTo>
                  <a:cubicBezTo>
                    <a:pt x="25" y="2170"/>
                    <a:pt x="19" y="2175"/>
                    <a:pt x="12" y="2175"/>
                  </a:cubicBezTo>
                  <a:cubicBezTo>
                    <a:pt x="6" y="2175"/>
                    <a:pt x="0" y="2170"/>
                    <a:pt x="0" y="2163"/>
                  </a:cubicBezTo>
                  <a:lnTo>
                    <a:pt x="0" y="2163"/>
                  </a:lnTo>
                  <a:cubicBezTo>
                    <a:pt x="0" y="2156"/>
                    <a:pt x="6" y="2150"/>
                    <a:pt x="12" y="2150"/>
                  </a:cubicBezTo>
                  <a:cubicBezTo>
                    <a:pt x="19" y="2150"/>
                    <a:pt x="25" y="2156"/>
                    <a:pt x="25" y="2163"/>
                  </a:cubicBezTo>
                  <a:close/>
                  <a:moveTo>
                    <a:pt x="25" y="2263"/>
                  </a:moveTo>
                  <a:lnTo>
                    <a:pt x="25" y="2438"/>
                  </a:lnTo>
                  <a:cubicBezTo>
                    <a:pt x="25" y="2445"/>
                    <a:pt x="19" y="2450"/>
                    <a:pt x="12" y="2450"/>
                  </a:cubicBezTo>
                  <a:cubicBezTo>
                    <a:pt x="6" y="2450"/>
                    <a:pt x="0" y="2445"/>
                    <a:pt x="0" y="2438"/>
                  </a:cubicBezTo>
                  <a:lnTo>
                    <a:pt x="0" y="2263"/>
                  </a:lnTo>
                  <a:cubicBezTo>
                    <a:pt x="0" y="2256"/>
                    <a:pt x="6" y="2250"/>
                    <a:pt x="12" y="2250"/>
                  </a:cubicBezTo>
                  <a:cubicBezTo>
                    <a:pt x="19" y="2250"/>
                    <a:pt x="25" y="2256"/>
                    <a:pt x="25" y="2263"/>
                  </a:cubicBezTo>
                  <a:close/>
                  <a:moveTo>
                    <a:pt x="25" y="2538"/>
                  </a:moveTo>
                  <a:lnTo>
                    <a:pt x="25" y="2538"/>
                  </a:lnTo>
                  <a:cubicBezTo>
                    <a:pt x="25" y="2545"/>
                    <a:pt x="19" y="2550"/>
                    <a:pt x="12" y="2550"/>
                  </a:cubicBezTo>
                  <a:cubicBezTo>
                    <a:pt x="6" y="2550"/>
                    <a:pt x="0" y="2545"/>
                    <a:pt x="0" y="2538"/>
                  </a:cubicBezTo>
                  <a:lnTo>
                    <a:pt x="0" y="2538"/>
                  </a:lnTo>
                  <a:cubicBezTo>
                    <a:pt x="0" y="2531"/>
                    <a:pt x="6" y="2525"/>
                    <a:pt x="12" y="2525"/>
                  </a:cubicBezTo>
                  <a:cubicBezTo>
                    <a:pt x="19" y="2525"/>
                    <a:pt x="25" y="2531"/>
                    <a:pt x="25" y="2538"/>
                  </a:cubicBezTo>
                  <a:close/>
                  <a:moveTo>
                    <a:pt x="25" y="2638"/>
                  </a:moveTo>
                  <a:lnTo>
                    <a:pt x="25" y="2813"/>
                  </a:lnTo>
                  <a:cubicBezTo>
                    <a:pt x="25" y="2820"/>
                    <a:pt x="19" y="2825"/>
                    <a:pt x="12" y="2825"/>
                  </a:cubicBezTo>
                  <a:cubicBezTo>
                    <a:pt x="6" y="2825"/>
                    <a:pt x="0" y="2820"/>
                    <a:pt x="0" y="2813"/>
                  </a:cubicBezTo>
                  <a:lnTo>
                    <a:pt x="0" y="2638"/>
                  </a:lnTo>
                  <a:cubicBezTo>
                    <a:pt x="0" y="2631"/>
                    <a:pt x="6" y="2625"/>
                    <a:pt x="12" y="2625"/>
                  </a:cubicBezTo>
                  <a:cubicBezTo>
                    <a:pt x="19" y="2625"/>
                    <a:pt x="25" y="2631"/>
                    <a:pt x="25" y="2638"/>
                  </a:cubicBezTo>
                  <a:close/>
                  <a:moveTo>
                    <a:pt x="25" y="2913"/>
                  </a:moveTo>
                  <a:lnTo>
                    <a:pt x="25" y="2913"/>
                  </a:lnTo>
                  <a:cubicBezTo>
                    <a:pt x="25" y="2920"/>
                    <a:pt x="19" y="2925"/>
                    <a:pt x="12" y="2925"/>
                  </a:cubicBezTo>
                  <a:cubicBezTo>
                    <a:pt x="6" y="2925"/>
                    <a:pt x="0" y="2920"/>
                    <a:pt x="0" y="2913"/>
                  </a:cubicBezTo>
                  <a:lnTo>
                    <a:pt x="0" y="2913"/>
                  </a:lnTo>
                  <a:cubicBezTo>
                    <a:pt x="0" y="2906"/>
                    <a:pt x="6" y="2900"/>
                    <a:pt x="12" y="2900"/>
                  </a:cubicBezTo>
                  <a:cubicBezTo>
                    <a:pt x="19" y="2900"/>
                    <a:pt x="25" y="2906"/>
                    <a:pt x="25" y="2913"/>
                  </a:cubicBezTo>
                  <a:close/>
                  <a:moveTo>
                    <a:pt x="25" y="3013"/>
                  </a:moveTo>
                  <a:lnTo>
                    <a:pt x="25" y="3188"/>
                  </a:lnTo>
                  <a:cubicBezTo>
                    <a:pt x="25" y="3195"/>
                    <a:pt x="19" y="3200"/>
                    <a:pt x="12" y="3200"/>
                  </a:cubicBezTo>
                  <a:cubicBezTo>
                    <a:pt x="6" y="3200"/>
                    <a:pt x="0" y="3195"/>
                    <a:pt x="0" y="3188"/>
                  </a:cubicBezTo>
                  <a:lnTo>
                    <a:pt x="0" y="3013"/>
                  </a:lnTo>
                  <a:cubicBezTo>
                    <a:pt x="0" y="3006"/>
                    <a:pt x="6" y="3000"/>
                    <a:pt x="12" y="3000"/>
                  </a:cubicBezTo>
                  <a:cubicBezTo>
                    <a:pt x="19" y="3000"/>
                    <a:pt x="25" y="3006"/>
                    <a:pt x="25" y="3013"/>
                  </a:cubicBezTo>
                  <a:close/>
                  <a:moveTo>
                    <a:pt x="25" y="3288"/>
                  </a:moveTo>
                  <a:lnTo>
                    <a:pt x="25" y="3288"/>
                  </a:lnTo>
                  <a:cubicBezTo>
                    <a:pt x="25" y="3295"/>
                    <a:pt x="19" y="3300"/>
                    <a:pt x="12" y="3300"/>
                  </a:cubicBezTo>
                  <a:cubicBezTo>
                    <a:pt x="6" y="3300"/>
                    <a:pt x="0" y="3295"/>
                    <a:pt x="0" y="3288"/>
                  </a:cubicBezTo>
                  <a:lnTo>
                    <a:pt x="0" y="3288"/>
                  </a:lnTo>
                  <a:cubicBezTo>
                    <a:pt x="0" y="3281"/>
                    <a:pt x="6" y="3275"/>
                    <a:pt x="12" y="3275"/>
                  </a:cubicBezTo>
                  <a:cubicBezTo>
                    <a:pt x="19" y="3275"/>
                    <a:pt x="25" y="3281"/>
                    <a:pt x="25" y="3288"/>
                  </a:cubicBezTo>
                  <a:close/>
                  <a:moveTo>
                    <a:pt x="25" y="3388"/>
                  </a:moveTo>
                  <a:lnTo>
                    <a:pt x="25" y="3563"/>
                  </a:lnTo>
                  <a:cubicBezTo>
                    <a:pt x="25" y="3570"/>
                    <a:pt x="19" y="3575"/>
                    <a:pt x="12" y="3575"/>
                  </a:cubicBezTo>
                  <a:cubicBezTo>
                    <a:pt x="6" y="3575"/>
                    <a:pt x="0" y="3570"/>
                    <a:pt x="0" y="3563"/>
                  </a:cubicBezTo>
                  <a:lnTo>
                    <a:pt x="0" y="3388"/>
                  </a:lnTo>
                  <a:cubicBezTo>
                    <a:pt x="0" y="3381"/>
                    <a:pt x="6" y="3375"/>
                    <a:pt x="12" y="3375"/>
                  </a:cubicBezTo>
                  <a:cubicBezTo>
                    <a:pt x="19" y="3375"/>
                    <a:pt x="25" y="3381"/>
                    <a:pt x="25" y="3388"/>
                  </a:cubicBezTo>
                  <a:close/>
                  <a:moveTo>
                    <a:pt x="25" y="3663"/>
                  </a:moveTo>
                  <a:lnTo>
                    <a:pt x="25" y="3663"/>
                  </a:lnTo>
                  <a:cubicBezTo>
                    <a:pt x="25" y="3670"/>
                    <a:pt x="19" y="3675"/>
                    <a:pt x="12" y="3675"/>
                  </a:cubicBezTo>
                  <a:cubicBezTo>
                    <a:pt x="6" y="3675"/>
                    <a:pt x="0" y="3670"/>
                    <a:pt x="0" y="3663"/>
                  </a:cubicBezTo>
                  <a:lnTo>
                    <a:pt x="0" y="3663"/>
                  </a:lnTo>
                  <a:cubicBezTo>
                    <a:pt x="0" y="3656"/>
                    <a:pt x="6" y="3650"/>
                    <a:pt x="12" y="3650"/>
                  </a:cubicBezTo>
                  <a:cubicBezTo>
                    <a:pt x="19" y="3650"/>
                    <a:pt x="25" y="3656"/>
                    <a:pt x="25" y="3663"/>
                  </a:cubicBezTo>
                  <a:close/>
                  <a:moveTo>
                    <a:pt x="25" y="3763"/>
                  </a:moveTo>
                  <a:lnTo>
                    <a:pt x="25" y="3938"/>
                  </a:lnTo>
                  <a:cubicBezTo>
                    <a:pt x="25" y="3945"/>
                    <a:pt x="19" y="3950"/>
                    <a:pt x="12" y="3950"/>
                  </a:cubicBezTo>
                  <a:cubicBezTo>
                    <a:pt x="6" y="3950"/>
                    <a:pt x="0" y="3945"/>
                    <a:pt x="0" y="3938"/>
                  </a:cubicBezTo>
                  <a:lnTo>
                    <a:pt x="0" y="3763"/>
                  </a:lnTo>
                  <a:cubicBezTo>
                    <a:pt x="0" y="3756"/>
                    <a:pt x="6" y="3750"/>
                    <a:pt x="12" y="3750"/>
                  </a:cubicBezTo>
                  <a:cubicBezTo>
                    <a:pt x="19" y="3750"/>
                    <a:pt x="25" y="3756"/>
                    <a:pt x="25" y="3763"/>
                  </a:cubicBezTo>
                  <a:close/>
                  <a:moveTo>
                    <a:pt x="25" y="4038"/>
                  </a:moveTo>
                  <a:lnTo>
                    <a:pt x="25" y="4038"/>
                  </a:lnTo>
                  <a:cubicBezTo>
                    <a:pt x="25" y="4045"/>
                    <a:pt x="19" y="4050"/>
                    <a:pt x="12" y="4050"/>
                  </a:cubicBezTo>
                  <a:cubicBezTo>
                    <a:pt x="6" y="4050"/>
                    <a:pt x="0" y="4045"/>
                    <a:pt x="0" y="4038"/>
                  </a:cubicBezTo>
                  <a:lnTo>
                    <a:pt x="0" y="4038"/>
                  </a:lnTo>
                  <a:cubicBezTo>
                    <a:pt x="0" y="4031"/>
                    <a:pt x="6" y="4025"/>
                    <a:pt x="12" y="4025"/>
                  </a:cubicBezTo>
                  <a:cubicBezTo>
                    <a:pt x="19" y="4025"/>
                    <a:pt x="25" y="4031"/>
                    <a:pt x="25" y="4038"/>
                  </a:cubicBezTo>
                  <a:close/>
                  <a:moveTo>
                    <a:pt x="25" y="4138"/>
                  </a:moveTo>
                  <a:lnTo>
                    <a:pt x="25" y="4313"/>
                  </a:lnTo>
                  <a:cubicBezTo>
                    <a:pt x="25" y="4320"/>
                    <a:pt x="19" y="4325"/>
                    <a:pt x="12" y="4325"/>
                  </a:cubicBezTo>
                  <a:cubicBezTo>
                    <a:pt x="6" y="4325"/>
                    <a:pt x="0" y="4320"/>
                    <a:pt x="0" y="4313"/>
                  </a:cubicBezTo>
                  <a:lnTo>
                    <a:pt x="0" y="4138"/>
                  </a:lnTo>
                  <a:cubicBezTo>
                    <a:pt x="0" y="4131"/>
                    <a:pt x="6" y="4125"/>
                    <a:pt x="12" y="4125"/>
                  </a:cubicBezTo>
                  <a:cubicBezTo>
                    <a:pt x="19" y="4125"/>
                    <a:pt x="25" y="4131"/>
                    <a:pt x="25" y="4138"/>
                  </a:cubicBezTo>
                  <a:close/>
                  <a:moveTo>
                    <a:pt x="25" y="4413"/>
                  </a:moveTo>
                  <a:lnTo>
                    <a:pt x="25" y="4413"/>
                  </a:lnTo>
                  <a:cubicBezTo>
                    <a:pt x="25" y="4420"/>
                    <a:pt x="19" y="4425"/>
                    <a:pt x="12" y="4425"/>
                  </a:cubicBezTo>
                  <a:cubicBezTo>
                    <a:pt x="6" y="4425"/>
                    <a:pt x="0" y="4420"/>
                    <a:pt x="0" y="4413"/>
                  </a:cubicBezTo>
                  <a:lnTo>
                    <a:pt x="0" y="4413"/>
                  </a:lnTo>
                  <a:cubicBezTo>
                    <a:pt x="0" y="4406"/>
                    <a:pt x="6" y="4400"/>
                    <a:pt x="12" y="4400"/>
                  </a:cubicBezTo>
                  <a:cubicBezTo>
                    <a:pt x="19" y="4400"/>
                    <a:pt x="25" y="4406"/>
                    <a:pt x="25" y="4413"/>
                  </a:cubicBezTo>
                  <a:close/>
                  <a:moveTo>
                    <a:pt x="25" y="4513"/>
                  </a:moveTo>
                  <a:lnTo>
                    <a:pt x="25" y="4688"/>
                  </a:lnTo>
                  <a:cubicBezTo>
                    <a:pt x="25" y="4695"/>
                    <a:pt x="19" y="4700"/>
                    <a:pt x="12" y="4700"/>
                  </a:cubicBezTo>
                  <a:cubicBezTo>
                    <a:pt x="6" y="4700"/>
                    <a:pt x="0" y="4695"/>
                    <a:pt x="0" y="4688"/>
                  </a:cubicBezTo>
                  <a:lnTo>
                    <a:pt x="0" y="4513"/>
                  </a:lnTo>
                  <a:cubicBezTo>
                    <a:pt x="0" y="4506"/>
                    <a:pt x="6" y="4500"/>
                    <a:pt x="12" y="4500"/>
                  </a:cubicBezTo>
                  <a:cubicBezTo>
                    <a:pt x="19" y="4500"/>
                    <a:pt x="25" y="4506"/>
                    <a:pt x="25" y="4513"/>
                  </a:cubicBezTo>
                  <a:close/>
                  <a:moveTo>
                    <a:pt x="25" y="4788"/>
                  </a:moveTo>
                  <a:lnTo>
                    <a:pt x="25" y="4788"/>
                  </a:lnTo>
                  <a:cubicBezTo>
                    <a:pt x="25" y="4795"/>
                    <a:pt x="19" y="4800"/>
                    <a:pt x="12" y="4800"/>
                  </a:cubicBezTo>
                  <a:cubicBezTo>
                    <a:pt x="6" y="4800"/>
                    <a:pt x="0" y="4795"/>
                    <a:pt x="0" y="4788"/>
                  </a:cubicBezTo>
                  <a:lnTo>
                    <a:pt x="0" y="4788"/>
                  </a:lnTo>
                  <a:cubicBezTo>
                    <a:pt x="0" y="4781"/>
                    <a:pt x="6" y="4775"/>
                    <a:pt x="12" y="4775"/>
                  </a:cubicBezTo>
                  <a:cubicBezTo>
                    <a:pt x="19" y="4775"/>
                    <a:pt x="25" y="4781"/>
                    <a:pt x="25" y="4788"/>
                  </a:cubicBezTo>
                  <a:close/>
                  <a:moveTo>
                    <a:pt x="25" y="4888"/>
                  </a:moveTo>
                  <a:lnTo>
                    <a:pt x="25" y="5063"/>
                  </a:lnTo>
                  <a:cubicBezTo>
                    <a:pt x="25" y="5070"/>
                    <a:pt x="19" y="5075"/>
                    <a:pt x="12" y="5075"/>
                  </a:cubicBezTo>
                  <a:cubicBezTo>
                    <a:pt x="6" y="5075"/>
                    <a:pt x="0" y="5070"/>
                    <a:pt x="0" y="5063"/>
                  </a:cubicBezTo>
                  <a:lnTo>
                    <a:pt x="0" y="4888"/>
                  </a:lnTo>
                  <a:cubicBezTo>
                    <a:pt x="0" y="4881"/>
                    <a:pt x="6" y="4875"/>
                    <a:pt x="12" y="4875"/>
                  </a:cubicBezTo>
                  <a:cubicBezTo>
                    <a:pt x="19" y="4875"/>
                    <a:pt x="25" y="4881"/>
                    <a:pt x="25" y="488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1932" name="Rectangle 156"/>
            <p:cNvSpPr>
              <a:spLocks noChangeArrowheads="1"/>
            </p:cNvSpPr>
            <p:nvPr/>
          </p:nvSpPr>
          <p:spPr bwMode="auto">
            <a:xfrm>
              <a:off x="4645" y="2280"/>
              <a:ext cx="21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700" b="1">
                  <a:solidFill>
                    <a:srgbClr val="000000"/>
                  </a:solidFill>
                  <a:latin typeface="Arial" charset="0"/>
                </a:rPr>
                <a:t>1060</a:t>
              </a:r>
              <a:endParaRPr lang="fr-FR"/>
            </a:p>
          </p:txBody>
        </p:sp>
        <p:sp>
          <p:nvSpPr>
            <p:cNvPr id="331933" name="Rectangle 157"/>
            <p:cNvSpPr>
              <a:spLocks noChangeArrowheads="1"/>
            </p:cNvSpPr>
            <p:nvPr/>
          </p:nvSpPr>
          <p:spPr bwMode="auto">
            <a:xfrm>
              <a:off x="4855" y="2280"/>
              <a:ext cx="3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700" b="1">
                  <a:solidFill>
                    <a:srgbClr val="000000"/>
                  </a:solidFill>
                  <a:latin typeface="Arial" charset="0"/>
                </a:rPr>
                <a:t>-</a:t>
              </a:r>
              <a:endParaRPr lang="fr-FR"/>
            </a:p>
          </p:txBody>
        </p:sp>
        <p:sp>
          <p:nvSpPr>
            <p:cNvPr id="331934" name="Rectangle 158"/>
            <p:cNvSpPr>
              <a:spLocks noChangeArrowheads="1"/>
            </p:cNvSpPr>
            <p:nvPr/>
          </p:nvSpPr>
          <p:spPr bwMode="auto">
            <a:xfrm>
              <a:off x="4886" y="2280"/>
              <a:ext cx="20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700" b="1">
                  <a:solidFill>
                    <a:srgbClr val="000000"/>
                  </a:solidFill>
                  <a:latin typeface="Arial" charset="0"/>
                </a:rPr>
                <a:t>DNA</a:t>
              </a:r>
              <a:endParaRPr lang="fr-FR"/>
            </a:p>
          </p:txBody>
        </p:sp>
        <p:grpSp>
          <p:nvGrpSpPr>
            <p:cNvPr id="331939" name="Group 163"/>
            <p:cNvGrpSpPr>
              <a:grpSpLocks/>
            </p:cNvGrpSpPr>
            <p:nvPr/>
          </p:nvGrpSpPr>
          <p:grpSpPr bwMode="auto">
            <a:xfrm>
              <a:off x="4471" y="2478"/>
              <a:ext cx="137" cy="489"/>
              <a:chOff x="4471" y="2478"/>
              <a:chExt cx="137" cy="489"/>
            </a:xfrm>
          </p:grpSpPr>
          <p:sp>
            <p:nvSpPr>
              <p:cNvPr id="331935" name="Rectangle 159"/>
              <p:cNvSpPr>
                <a:spLocks noChangeArrowheads="1"/>
              </p:cNvSpPr>
              <p:nvPr/>
            </p:nvSpPr>
            <p:spPr bwMode="auto">
              <a:xfrm>
                <a:off x="4471" y="2478"/>
                <a:ext cx="137" cy="489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936" name="Freeform 160"/>
              <p:cNvSpPr>
                <a:spLocks/>
              </p:cNvSpPr>
              <p:nvPr/>
            </p:nvSpPr>
            <p:spPr bwMode="auto">
              <a:xfrm>
                <a:off x="4471" y="2478"/>
                <a:ext cx="136" cy="489"/>
              </a:xfrm>
              <a:custGeom>
                <a:avLst/>
                <a:gdLst>
                  <a:gd name="T0" fmla="*/ 0 w 136"/>
                  <a:gd name="T1" fmla="*/ 367 h 489"/>
                  <a:gd name="T2" fmla="*/ 34 w 136"/>
                  <a:gd name="T3" fmla="*/ 367 h 489"/>
                  <a:gd name="T4" fmla="*/ 34 w 136"/>
                  <a:gd name="T5" fmla="*/ 0 h 489"/>
                  <a:gd name="T6" fmla="*/ 102 w 136"/>
                  <a:gd name="T7" fmla="*/ 0 h 489"/>
                  <a:gd name="T8" fmla="*/ 102 w 136"/>
                  <a:gd name="T9" fmla="*/ 367 h 489"/>
                  <a:gd name="T10" fmla="*/ 136 w 136"/>
                  <a:gd name="T11" fmla="*/ 367 h 489"/>
                  <a:gd name="T12" fmla="*/ 68 w 136"/>
                  <a:gd name="T13" fmla="*/ 489 h 489"/>
                  <a:gd name="T14" fmla="*/ 0 w 136"/>
                  <a:gd name="T15" fmla="*/ 367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489">
                    <a:moveTo>
                      <a:pt x="0" y="367"/>
                    </a:moveTo>
                    <a:lnTo>
                      <a:pt x="34" y="367"/>
                    </a:lnTo>
                    <a:lnTo>
                      <a:pt x="34" y="0"/>
                    </a:lnTo>
                    <a:lnTo>
                      <a:pt x="102" y="0"/>
                    </a:lnTo>
                    <a:lnTo>
                      <a:pt x="102" y="367"/>
                    </a:lnTo>
                    <a:lnTo>
                      <a:pt x="136" y="367"/>
                    </a:lnTo>
                    <a:lnTo>
                      <a:pt x="68" y="489"/>
                    </a:lnTo>
                    <a:lnTo>
                      <a:pt x="0" y="3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937" name="Rectangle 161"/>
              <p:cNvSpPr>
                <a:spLocks noChangeArrowheads="1"/>
              </p:cNvSpPr>
              <p:nvPr/>
            </p:nvSpPr>
            <p:spPr bwMode="auto">
              <a:xfrm>
                <a:off x="4471" y="2478"/>
                <a:ext cx="137" cy="489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938" name="Freeform 162"/>
              <p:cNvSpPr>
                <a:spLocks/>
              </p:cNvSpPr>
              <p:nvPr/>
            </p:nvSpPr>
            <p:spPr bwMode="auto">
              <a:xfrm>
                <a:off x="4471" y="2478"/>
                <a:ext cx="136" cy="489"/>
              </a:xfrm>
              <a:custGeom>
                <a:avLst/>
                <a:gdLst>
                  <a:gd name="T0" fmla="*/ 0 w 136"/>
                  <a:gd name="T1" fmla="*/ 367 h 489"/>
                  <a:gd name="T2" fmla="*/ 34 w 136"/>
                  <a:gd name="T3" fmla="*/ 367 h 489"/>
                  <a:gd name="T4" fmla="*/ 34 w 136"/>
                  <a:gd name="T5" fmla="*/ 0 h 489"/>
                  <a:gd name="T6" fmla="*/ 102 w 136"/>
                  <a:gd name="T7" fmla="*/ 0 h 489"/>
                  <a:gd name="T8" fmla="*/ 102 w 136"/>
                  <a:gd name="T9" fmla="*/ 367 h 489"/>
                  <a:gd name="T10" fmla="*/ 136 w 136"/>
                  <a:gd name="T11" fmla="*/ 367 h 489"/>
                  <a:gd name="T12" fmla="*/ 68 w 136"/>
                  <a:gd name="T13" fmla="*/ 489 h 489"/>
                  <a:gd name="T14" fmla="*/ 0 w 136"/>
                  <a:gd name="T15" fmla="*/ 367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489">
                    <a:moveTo>
                      <a:pt x="0" y="367"/>
                    </a:moveTo>
                    <a:lnTo>
                      <a:pt x="34" y="367"/>
                    </a:lnTo>
                    <a:lnTo>
                      <a:pt x="34" y="0"/>
                    </a:lnTo>
                    <a:lnTo>
                      <a:pt x="102" y="0"/>
                    </a:lnTo>
                    <a:lnTo>
                      <a:pt x="102" y="367"/>
                    </a:lnTo>
                    <a:lnTo>
                      <a:pt x="136" y="367"/>
                    </a:lnTo>
                    <a:lnTo>
                      <a:pt x="68" y="489"/>
                    </a:lnTo>
                    <a:lnTo>
                      <a:pt x="0" y="367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31940" name="Freeform 164"/>
            <p:cNvSpPr>
              <a:spLocks/>
            </p:cNvSpPr>
            <p:nvPr/>
          </p:nvSpPr>
          <p:spPr bwMode="auto">
            <a:xfrm>
              <a:off x="1181" y="770"/>
              <a:ext cx="1169" cy="2538"/>
            </a:xfrm>
            <a:custGeom>
              <a:avLst/>
              <a:gdLst>
                <a:gd name="T0" fmla="*/ 17 w 1169"/>
                <a:gd name="T1" fmla="*/ 2524 h 2538"/>
                <a:gd name="T2" fmla="*/ 35 w 1169"/>
                <a:gd name="T3" fmla="*/ 2502 h 2538"/>
                <a:gd name="T4" fmla="*/ 53 w 1169"/>
                <a:gd name="T5" fmla="*/ 2479 h 2538"/>
                <a:gd name="T6" fmla="*/ 75 w 1169"/>
                <a:gd name="T7" fmla="*/ 2466 h 2538"/>
                <a:gd name="T8" fmla="*/ 107 w 1169"/>
                <a:gd name="T9" fmla="*/ 2466 h 2538"/>
                <a:gd name="T10" fmla="*/ 129 w 1169"/>
                <a:gd name="T11" fmla="*/ 2479 h 2538"/>
                <a:gd name="T12" fmla="*/ 151 w 1169"/>
                <a:gd name="T13" fmla="*/ 2492 h 2538"/>
                <a:gd name="T14" fmla="*/ 186 w 1169"/>
                <a:gd name="T15" fmla="*/ 2484 h 2538"/>
                <a:gd name="T16" fmla="*/ 209 w 1169"/>
                <a:gd name="T17" fmla="*/ 2470 h 2538"/>
                <a:gd name="T18" fmla="*/ 227 w 1169"/>
                <a:gd name="T19" fmla="*/ 2444 h 2538"/>
                <a:gd name="T20" fmla="*/ 245 w 1169"/>
                <a:gd name="T21" fmla="*/ 2403 h 2538"/>
                <a:gd name="T22" fmla="*/ 263 w 1169"/>
                <a:gd name="T23" fmla="*/ 2336 h 2538"/>
                <a:gd name="T24" fmla="*/ 280 w 1169"/>
                <a:gd name="T25" fmla="*/ 2224 h 2538"/>
                <a:gd name="T26" fmla="*/ 298 w 1169"/>
                <a:gd name="T27" fmla="*/ 2108 h 2538"/>
                <a:gd name="T28" fmla="*/ 316 w 1169"/>
                <a:gd name="T29" fmla="*/ 2000 h 2538"/>
                <a:gd name="T30" fmla="*/ 334 w 1169"/>
                <a:gd name="T31" fmla="*/ 1866 h 2538"/>
                <a:gd name="T32" fmla="*/ 352 w 1169"/>
                <a:gd name="T33" fmla="*/ 1692 h 2538"/>
                <a:gd name="T34" fmla="*/ 370 w 1169"/>
                <a:gd name="T35" fmla="*/ 1566 h 2538"/>
                <a:gd name="T36" fmla="*/ 387 w 1169"/>
                <a:gd name="T37" fmla="*/ 1410 h 2538"/>
                <a:gd name="T38" fmla="*/ 405 w 1169"/>
                <a:gd name="T39" fmla="*/ 1204 h 2538"/>
                <a:gd name="T40" fmla="*/ 423 w 1169"/>
                <a:gd name="T41" fmla="*/ 967 h 2538"/>
                <a:gd name="T42" fmla="*/ 441 w 1169"/>
                <a:gd name="T43" fmla="*/ 703 h 2538"/>
                <a:gd name="T44" fmla="*/ 459 w 1169"/>
                <a:gd name="T45" fmla="*/ 416 h 2538"/>
                <a:gd name="T46" fmla="*/ 477 w 1169"/>
                <a:gd name="T47" fmla="*/ 170 h 2538"/>
                <a:gd name="T48" fmla="*/ 495 w 1169"/>
                <a:gd name="T49" fmla="*/ 31 h 2538"/>
                <a:gd name="T50" fmla="*/ 512 w 1169"/>
                <a:gd name="T51" fmla="*/ 45 h 2538"/>
                <a:gd name="T52" fmla="*/ 530 w 1169"/>
                <a:gd name="T53" fmla="*/ 170 h 2538"/>
                <a:gd name="T54" fmla="*/ 548 w 1169"/>
                <a:gd name="T55" fmla="*/ 317 h 2538"/>
                <a:gd name="T56" fmla="*/ 566 w 1169"/>
                <a:gd name="T57" fmla="*/ 515 h 2538"/>
                <a:gd name="T58" fmla="*/ 584 w 1169"/>
                <a:gd name="T59" fmla="*/ 756 h 2538"/>
                <a:gd name="T60" fmla="*/ 602 w 1169"/>
                <a:gd name="T61" fmla="*/ 976 h 2538"/>
                <a:gd name="T62" fmla="*/ 620 w 1169"/>
                <a:gd name="T63" fmla="*/ 1182 h 2538"/>
                <a:gd name="T64" fmla="*/ 637 w 1169"/>
                <a:gd name="T65" fmla="*/ 1365 h 2538"/>
                <a:gd name="T66" fmla="*/ 655 w 1169"/>
                <a:gd name="T67" fmla="*/ 1513 h 2538"/>
                <a:gd name="T68" fmla="*/ 673 w 1169"/>
                <a:gd name="T69" fmla="*/ 1634 h 2538"/>
                <a:gd name="T70" fmla="*/ 691 w 1169"/>
                <a:gd name="T71" fmla="*/ 1736 h 2538"/>
                <a:gd name="T72" fmla="*/ 709 w 1169"/>
                <a:gd name="T73" fmla="*/ 1808 h 2538"/>
                <a:gd name="T74" fmla="*/ 727 w 1169"/>
                <a:gd name="T75" fmla="*/ 1875 h 2538"/>
                <a:gd name="T76" fmla="*/ 744 w 1169"/>
                <a:gd name="T77" fmla="*/ 1911 h 2538"/>
                <a:gd name="T78" fmla="*/ 762 w 1169"/>
                <a:gd name="T79" fmla="*/ 1951 h 2538"/>
                <a:gd name="T80" fmla="*/ 780 w 1169"/>
                <a:gd name="T81" fmla="*/ 1974 h 2538"/>
                <a:gd name="T82" fmla="*/ 798 w 1169"/>
                <a:gd name="T83" fmla="*/ 1996 h 2538"/>
                <a:gd name="T84" fmla="*/ 821 w 1169"/>
                <a:gd name="T85" fmla="*/ 2010 h 2538"/>
                <a:gd name="T86" fmla="*/ 879 w 1169"/>
                <a:gd name="T87" fmla="*/ 2018 h 2538"/>
                <a:gd name="T88" fmla="*/ 897 w 1169"/>
                <a:gd name="T89" fmla="*/ 1996 h 2538"/>
                <a:gd name="T90" fmla="*/ 915 w 1169"/>
                <a:gd name="T91" fmla="*/ 1964 h 2538"/>
                <a:gd name="T92" fmla="*/ 932 w 1169"/>
                <a:gd name="T93" fmla="*/ 1916 h 2538"/>
                <a:gd name="T94" fmla="*/ 950 w 1169"/>
                <a:gd name="T95" fmla="*/ 1808 h 2538"/>
                <a:gd name="T96" fmla="*/ 968 w 1169"/>
                <a:gd name="T97" fmla="*/ 1660 h 2538"/>
                <a:gd name="T98" fmla="*/ 986 w 1169"/>
                <a:gd name="T99" fmla="*/ 1530 h 2538"/>
                <a:gd name="T100" fmla="*/ 1004 w 1169"/>
                <a:gd name="T101" fmla="*/ 1410 h 2538"/>
                <a:gd name="T102" fmla="*/ 1022 w 1169"/>
                <a:gd name="T103" fmla="*/ 1320 h 2538"/>
                <a:gd name="T104" fmla="*/ 1039 w 1169"/>
                <a:gd name="T105" fmla="*/ 1276 h 2538"/>
                <a:gd name="T106" fmla="*/ 1057 w 1169"/>
                <a:gd name="T107" fmla="*/ 1280 h 2538"/>
                <a:gd name="T108" fmla="*/ 1075 w 1169"/>
                <a:gd name="T109" fmla="*/ 1320 h 2538"/>
                <a:gd name="T110" fmla="*/ 1093 w 1169"/>
                <a:gd name="T111" fmla="*/ 1374 h 2538"/>
                <a:gd name="T112" fmla="*/ 1111 w 1169"/>
                <a:gd name="T113" fmla="*/ 1423 h 2538"/>
                <a:gd name="T114" fmla="*/ 1129 w 1169"/>
                <a:gd name="T115" fmla="*/ 1468 h 2538"/>
                <a:gd name="T116" fmla="*/ 1147 w 1169"/>
                <a:gd name="T117" fmla="*/ 1522 h 2538"/>
                <a:gd name="T118" fmla="*/ 1164 w 1169"/>
                <a:gd name="T119" fmla="*/ 1589 h 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9" h="2538">
                  <a:moveTo>
                    <a:pt x="0" y="2538"/>
                  </a:moveTo>
                  <a:lnTo>
                    <a:pt x="0" y="2533"/>
                  </a:lnTo>
                  <a:lnTo>
                    <a:pt x="4" y="2533"/>
                  </a:lnTo>
                  <a:lnTo>
                    <a:pt x="8" y="2533"/>
                  </a:lnTo>
                  <a:lnTo>
                    <a:pt x="8" y="2528"/>
                  </a:lnTo>
                  <a:lnTo>
                    <a:pt x="13" y="2528"/>
                  </a:lnTo>
                  <a:lnTo>
                    <a:pt x="13" y="2524"/>
                  </a:lnTo>
                  <a:lnTo>
                    <a:pt x="17" y="2524"/>
                  </a:lnTo>
                  <a:lnTo>
                    <a:pt x="17" y="2520"/>
                  </a:lnTo>
                  <a:lnTo>
                    <a:pt x="22" y="2520"/>
                  </a:lnTo>
                  <a:lnTo>
                    <a:pt x="22" y="2515"/>
                  </a:lnTo>
                  <a:lnTo>
                    <a:pt x="26" y="2515"/>
                  </a:lnTo>
                  <a:lnTo>
                    <a:pt x="26" y="2510"/>
                  </a:lnTo>
                  <a:lnTo>
                    <a:pt x="31" y="2510"/>
                  </a:lnTo>
                  <a:lnTo>
                    <a:pt x="31" y="2502"/>
                  </a:lnTo>
                  <a:lnTo>
                    <a:pt x="35" y="2502"/>
                  </a:lnTo>
                  <a:lnTo>
                    <a:pt x="35" y="2497"/>
                  </a:lnTo>
                  <a:lnTo>
                    <a:pt x="39" y="2497"/>
                  </a:lnTo>
                  <a:lnTo>
                    <a:pt x="39" y="2492"/>
                  </a:lnTo>
                  <a:lnTo>
                    <a:pt x="44" y="2492"/>
                  </a:lnTo>
                  <a:lnTo>
                    <a:pt x="44" y="2488"/>
                  </a:lnTo>
                  <a:lnTo>
                    <a:pt x="48" y="2488"/>
                  </a:lnTo>
                  <a:lnTo>
                    <a:pt x="48" y="2479"/>
                  </a:lnTo>
                  <a:lnTo>
                    <a:pt x="53" y="2479"/>
                  </a:lnTo>
                  <a:lnTo>
                    <a:pt x="53" y="2475"/>
                  </a:lnTo>
                  <a:lnTo>
                    <a:pt x="57" y="2475"/>
                  </a:lnTo>
                  <a:lnTo>
                    <a:pt x="57" y="2470"/>
                  </a:lnTo>
                  <a:lnTo>
                    <a:pt x="62" y="2470"/>
                  </a:lnTo>
                  <a:lnTo>
                    <a:pt x="66" y="2470"/>
                  </a:lnTo>
                  <a:lnTo>
                    <a:pt x="66" y="2466"/>
                  </a:lnTo>
                  <a:lnTo>
                    <a:pt x="71" y="2466"/>
                  </a:lnTo>
                  <a:lnTo>
                    <a:pt x="75" y="2466"/>
                  </a:lnTo>
                  <a:lnTo>
                    <a:pt x="79" y="2466"/>
                  </a:lnTo>
                  <a:lnTo>
                    <a:pt x="79" y="2461"/>
                  </a:lnTo>
                  <a:lnTo>
                    <a:pt x="84" y="2461"/>
                  </a:lnTo>
                  <a:lnTo>
                    <a:pt x="93" y="2461"/>
                  </a:lnTo>
                  <a:lnTo>
                    <a:pt x="97" y="2461"/>
                  </a:lnTo>
                  <a:lnTo>
                    <a:pt x="97" y="2466"/>
                  </a:lnTo>
                  <a:lnTo>
                    <a:pt x="102" y="2466"/>
                  </a:lnTo>
                  <a:lnTo>
                    <a:pt x="107" y="2466"/>
                  </a:lnTo>
                  <a:lnTo>
                    <a:pt x="107" y="2470"/>
                  </a:lnTo>
                  <a:lnTo>
                    <a:pt x="111" y="2470"/>
                  </a:lnTo>
                  <a:lnTo>
                    <a:pt x="111" y="2475"/>
                  </a:lnTo>
                  <a:lnTo>
                    <a:pt x="115" y="2475"/>
                  </a:lnTo>
                  <a:lnTo>
                    <a:pt x="120" y="2475"/>
                  </a:lnTo>
                  <a:lnTo>
                    <a:pt x="120" y="2479"/>
                  </a:lnTo>
                  <a:lnTo>
                    <a:pt x="124" y="2479"/>
                  </a:lnTo>
                  <a:lnTo>
                    <a:pt x="129" y="2479"/>
                  </a:lnTo>
                  <a:lnTo>
                    <a:pt x="129" y="2484"/>
                  </a:lnTo>
                  <a:lnTo>
                    <a:pt x="133" y="2484"/>
                  </a:lnTo>
                  <a:lnTo>
                    <a:pt x="138" y="2484"/>
                  </a:lnTo>
                  <a:lnTo>
                    <a:pt x="138" y="2488"/>
                  </a:lnTo>
                  <a:lnTo>
                    <a:pt x="142" y="2488"/>
                  </a:lnTo>
                  <a:lnTo>
                    <a:pt x="147" y="2488"/>
                  </a:lnTo>
                  <a:lnTo>
                    <a:pt x="147" y="2492"/>
                  </a:lnTo>
                  <a:lnTo>
                    <a:pt x="151" y="2492"/>
                  </a:lnTo>
                  <a:lnTo>
                    <a:pt x="165" y="2492"/>
                  </a:lnTo>
                  <a:lnTo>
                    <a:pt x="169" y="2492"/>
                  </a:lnTo>
                  <a:lnTo>
                    <a:pt x="169" y="2488"/>
                  </a:lnTo>
                  <a:lnTo>
                    <a:pt x="173" y="2488"/>
                  </a:lnTo>
                  <a:lnTo>
                    <a:pt x="178" y="2488"/>
                  </a:lnTo>
                  <a:lnTo>
                    <a:pt x="182" y="2488"/>
                  </a:lnTo>
                  <a:lnTo>
                    <a:pt x="182" y="2484"/>
                  </a:lnTo>
                  <a:lnTo>
                    <a:pt x="186" y="2484"/>
                  </a:lnTo>
                  <a:lnTo>
                    <a:pt x="191" y="2484"/>
                  </a:lnTo>
                  <a:lnTo>
                    <a:pt x="191" y="2479"/>
                  </a:lnTo>
                  <a:lnTo>
                    <a:pt x="196" y="2479"/>
                  </a:lnTo>
                  <a:lnTo>
                    <a:pt x="196" y="2475"/>
                  </a:lnTo>
                  <a:lnTo>
                    <a:pt x="200" y="2475"/>
                  </a:lnTo>
                  <a:lnTo>
                    <a:pt x="204" y="2475"/>
                  </a:lnTo>
                  <a:lnTo>
                    <a:pt x="204" y="2470"/>
                  </a:lnTo>
                  <a:lnTo>
                    <a:pt x="209" y="2470"/>
                  </a:lnTo>
                  <a:lnTo>
                    <a:pt x="209" y="2466"/>
                  </a:lnTo>
                  <a:lnTo>
                    <a:pt x="214" y="2466"/>
                  </a:lnTo>
                  <a:lnTo>
                    <a:pt x="214" y="2461"/>
                  </a:lnTo>
                  <a:lnTo>
                    <a:pt x="218" y="2461"/>
                  </a:lnTo>
                  <a:lnTo>
                    <a:pt x="218" y="2457"/>
                  </a:lnTo>
                  <a:lnTo>
                    <a:pt x="222" y="2457"/>
                  </a:lnTo>
                  <a:lnTo>
                    <a:pt x="227" y="2457"/>
                  </a:lnTo>
                  <a:lnTo>
                    <a:pt x="227" y="2444"/>
                  </a:lnTo>
                  <a:lnTo>
                    <a:pt x="232" y="2444"/>
                  </a:lnTo>
                  <a:lnTo>
                    <a:pt x="232" y="2434"/>
                  </a:lnTo>
                  <a:lnTo>
                    <a:pt x="236" y="2434"/>
                  </a:lnTo>
                  <a:lnTo>
                    <a:pt x="236" y="2426"/>
                  </a:lnTo>
                  <a:lnTo>
                    <a:pt x="240" y="2426"/>
                  </a:lnTo>
                  <a:lnTo>
                    <a:pt x="240" y="2416"/>
                  </a:lnTo>
                  <a:lnTo>
                    <a:pt x="245" y="2416"/>
                  </a:lnTo>
                  <a:lnTo>
                    <a:pt x="245" y="2403"/>
                  </a:lnTo>
                  <a:lnTo>
                    <a:pt x="249" y="2403"/>
                  </a:lnTo>
                  <a:lnTo>
                    <a:pt x="249" y="2390"/>
                  </a:lnTo>
                  <a:lnTo>
                    <a:pt x="254" y="2390"/>
                  </a:lnTo>
                  <a:lnTo>
                    <a:pt x="254" y="2376"/>
                  </a:lnTo>
                  <a:lnTo>
                    <a:pt x="258" y="2376"/>
                  </a:lnTo>
                  <a:lnTo>
                    <a:pt x="258" y="2358"/>
                  </a:lnTo>
                  <a:lnTo>
                    <a:pt x="263" y="2358"/>
                  </a:lnTo>
                  <a:lnTo>
                    <a:pt x="263" y="2336"/>
                  </a:lnTo>
                  <a:lnTo>
                    <a:pt x="267" y="2336"/>
                  </a:lnTo>
                  <a:lnTo>
                    <a:pt x="267" y="2309"/>
                  </a:lnTo>
                  <a:lnTo>
                    <a:pt x="272" y="2309"/>
                  </a:lnTo>
                  <a:lnTo>
                    <a:pt x="272" y="2278"/>
                  </a:lnTo>
                  <a:lnTo>
                    <a:pt x="276" y="2278"/>
                  </a:lnTo>
                  <a:lnTo>
                    <a:pt x="276" y="2251"/>
                  </a:lnTo>
                  <a:lnTo>
                    <a:pt x="280" y="2251"/>
                  </a:lnTo>
                  <a:lnTo>
                    <a:pt x="280" y="2224"/>
                  </a:lnTo>
                  <a:lnTo>
                    <a:pt x="285" y="2224"/>
                  </a:lnTo>
                  <a:lnTo>
                    <a:pt x="285" y="2193"/>
                  </a:lnTo>
                  <a:lnTo>
                    <a:pt x="290" y="2193"/>
                  </a:lnTo>
                  <a:lnTo>
                    <a:pt x="290" y="2166"/>
                  </a:lnTo>
                  <a:lnTo>
                    <a:pt x="294" y="2166"/>
                  </a:lnTo>
                  <a:lnTo>
                    <a:pt x="294" y="2139"/>
                  </a:lnTo>
                  <a:lnTo>
                    <a:pt x="298" y="2139"/>
                  </a:lnTo>
                  <a:lnTo>
                    <a:pt x="298" y="2108"/>
                  </a:lnTo>
                  <a:lnTo>
                    <a:pt x="303" y="2108"/>
                  </a:lnTo>
                  <a:lnTo>
                    <a:pt x="303" y="2081"/>
                  </a:lnTo>
                  <a:lnTo>
                    <a:pt x="308" y="2081"/>
                  </a:lnTo>
                  <a:lnTo>
                    <a:pt x="308" y="2054"/>
                  </a:lnTo>
                  <a:lnTo>
                    <a:pt x="311" y="2054"/>
                  </a:lnTo>
                  <a:lnTo>
                    <a:pt x="311" y="2027"/>
                  </a:lnTo>
                  <a:lnTo>
                    <a:pt x="316" y="2027"/>
                  </a:lnTo>
                  <a:lnTo>
                    <a:pt x="316" y="2000"/>
                  </a:lnTo>
                  <a:lnTo>
                    <a:pt x="321" y="2000"/>
                  </a:lnTo>
                  <a:lnTo>
                    <a:pt x="321" y="1969"/>
                  </a:lnTo>
                  <a:lnTo>
                    <a:pt x="325" y="1969"/>
                  </a:lnTo>
                  <a:lnTo>
                    <a:pt x="325" y="1933"/>
                  </a:lnTo>
                  <a:lnTo>
                    <a:pt x="329" y="1933"/>
                  </a:lnTo>
                  <a:lnTo>
                    <a:pt x="329" y="1902"/>
                  </a:lnTo>
                  <a:lnTo>
                    <a:pt x="334" y="1902"/>
                  </a:lnTo>
                  <a:lnTo>
                    <a:pt x="334" y="1866"/>
                  </a:lnTo>
                  <a:lnTo>
                    <a:pt x="339" y="1866"/>
                  </a:lnTo>
                  <a:lnTo>
                    <a:pt x="339" y="1826"/>
                  </a:lnTo>
                  <a:lnTo>
                    <a:pt x="343" y="1826"/>
                  </a:lnTo>
                  <a:lnTo>
                    <a:pt x="343" y="1781"/>
                  </a:lnTo>
                  <a:lnTo>
                    <a:pt x="347" y="1781"/>
                  </a:lnTo>
                  <a:lnTo>
                    <a:pt x="347" y="1736"/>
                  </a:lnTo>
                  <a:lnTo>
                    <a:pt x="352" y="1736"/>
                  </a:lnTo>
                  <a:lnTo>
                    <a:pt x="352" y="1692"/>
                  </a:lnTo>
                  <a:lnTo>
                    <a:pt x="357" y="1692"/>
                  </a:lnTo>
                  <a:lnTo>
                    <a:pt x="357" y="1656"/>
                  </a:lnTo>
                  <a:lnTo>
                    <a:pt x="361" y="1656"/>
                  </a:lnTo>
                  <a:lnTo>
                    <a:pt x="361" y="1624"/>
                  </a:lnTo>
                  <a:lnTo>
                    <a:pt x="365" y="1624"/>
                  </a:lnTo>
                  <a:lnTo>
                    <a:pt x="365" y="1598"/>
                  </a:lnTo>
                  <a:lnTo>
                    <a:pt x="370" y="1598"/>
                  </a:lnTo>
                  <a:lnTo>
                    <a:pt x="370" y="1566"/>
                  </a:lnTo>
                  <a:lnTo>
                    <a:pt x="374" y="1566"/>
                  </a:lnTo>
                  <a:lnTo>
                    <a:pt x="374" y="1530"/>
                  </a:lnTo>
                  <a:lnTo>
                    <a:pt x="379" y="1530"/>
                  </a:lnTo>
                  <a:lnTo>
                    <a:pt x="379" y="1490"/>
                  </a:lnTo>
                  <a:lnTo>
                    <a:pt x="383" y="1490"/>
                  </a:lnTo>
                  <a:lnTo>
                    <a:pt x="383" y="1450"/>
                  </a:lnTo>
                  <a:lnTo>
                    <a:pt x="387" y="1450"/>
                  </a:lnTo>
                  <a:lnTo>
                    <a:pt x="387" y="1410"/>
                  </a:lnTo>
                  <a:lnTo>
                    <a:pt x="392" y="1410"/>
                  </a:lnTo>
                  <a:lnTo>
                    <a:pt x="392" y="1365"/>
                  </a:lnTo>
                  <a:lnTo>
                    <a:pt x="397" y="1365"/>
                  </a:lnTo>
                  <a:lnTo>
                    <a:pt x="397" y="1311"/>
                  </a:lnTo>
                  <a:lnTo>
                    <a:pt x="401" y="1311"/>
                  </a:lnTo>
                  <a:lnTo>
                    <a:pt x="401" y="1258"/>
                  </a:lnTo>
                  <a:lnTo>
                    <a:pt x="405" y="1258"/>
                  </a:lnTo>
                  <a:lnTo>
                    <a:pt x="405" y="1204"/>
                  </a:lnTo>
                  <a:lnTo>
                    <a:pt x="410" y="1204"/>
                  </a:lnTo>
                  <a:lnTo>
                    <a:pt x="410" y="1146"/>
                  </a:lnTo>
                  <a:lnTo>
                    <a:pt x="415" y="1146"/>
                  </a:lnTo>
                  <a:lnTo>
                    <a:pt x="415" y="1088"/>
                  </a:lnTo>
                  <a:lnTo>
                    <a:pt x="419" y="1088"/>
                  </a:lnTo>
                  <a:lnTo>
                    <a:pt x="419" y="1030"/>
                  </a:lnTo>
                  <a:lnTo>
                    <a:pt x="423" y="1030"/>
                  </a:lnTo>
                  <a:lnTo>
                    <a:pt x="423" y="967"/>
                  </a:lnTo>
                  <a:lnTo>
                    <a:pt x="428" y="967"/>
                  </a:lnTo>
                  <a:lnTo>
                    <a:pt x="428" y="908"/>
                  </a:lnTo>
                  <a:lnTo>
                    <a:pt x="433" y="908"/>
                  </a:lnTo>
                  <a:lnTo>
                    <a:pt x="433" y="837"/>
                  </a:lnTo>
                  <a:lnTo>
                    <a:pt x="437" y="837"/>
                  </a:lnTo>
                  <a:lnTo>
                    <a:pt x="437" y="769"/>
                  </a:lnTo>
                  <a:lnTo>
                    <a:pt x="441" y="769"/>
                  </a:lnTo>
                  <a:lnTo>
                    <a:pt x="441" y="703"/>
                  </a:lnTo>
                  <a:lnTo>
                    <a:pt x="446" y="703"/>
                  </a:lnTo>
                  <a:lnTo>
                    <a:pt x="446" y="631"/>
                  </a:lnTo>
                  <a:lnTo>
                    <a:pt x="450" y="631"/>
                  </a:lnTo>
                  <a:lnTo>
                    <a:pt x="450" y="559"/>
                  </a:lnTo>
                  <a:lnTo>
                    <a:pt x="454" y="559"/>
                  </a:lnTo>
                  <a:lnTo>
                    <a:pt x="454" y="487"/>
                  </a:lnTo>
                  <a:lnTo>
                    <a:pt x="459" y="487"/>
                  </a:lnTo>
                  <a:lnTo>
                    <a:pt x="459" y="416"/>
                  </a:lnTo>
                  <a:lnTo>
                    <a:pt x="464" y="416"/>
                  </a:lnTo>
                  <a:lnTo>
                    <a:pt x="464" y="340"/>
                  </a:lnTo>
                  <a:lnTo>
                    <a:pt x="468" y="340"/>
                  </a:lnTo>
                  <a:lnTo>
                    <a:pt x="468" y="282"/>
                  </a:lnTo>
                  <a:lnTo>
                    <a:pt x="472" y="282"/>
                  </a:lnTo>
                  <a:lnTo>
                    <a:pt x="472" y="223"/>
                  </a:lnTo>
                  <a:lnTo>
                    <a:pt x="477" y="223"/>
                  </a:lnTo>
                  <a:lnTo>
                    <a:pt x="477" y="170"/>
                  </a:lnTo>
                  <a:lnTo>
                    <a:pt x="481" y="170"/>
                  </a:lnTo>
                  <a:lnTo>
                    <a:pt x="481" y="112"/>
                  </a:lnTo>
                  <a:lnTo>
                    <a:pt x="486" y="112"/>
                  </a:lnTo>
                  <a:lnTo>
                    <a:pt x="486" y="76"/>
                  </a:lnTo>
                  <a:lnTo>
                    <a:pt x="490" y="76"/>
                  </a:lnTo>
                  <a:lnTo>
                    <a:pt x="490" y="53"/>
                  </a:lnTo>
                  <a:lnTo>
                    <a:pt x="495" y="53"/>
                  </a:lnTo>
                  <a:lnTo>
                    <a:pt x="495" y="31"/>
                  </a:lnTo>
                  <a:lnTo>
                    <a:pt x="499" y="31"/>
                  </a:lnTo>
                  <a:lnTo>
                    <a:pt x="499" y="9"/>
                  </a:lnTo>
                  <a:lnTo>
                    <a:pt x="504" y="9"/>
                  </a:lnTo>
                  <a:lnTo>
                    <a:pt x="504" y="0"/>
                  </a:lnTo>
                  <a:lnTo>
                    <a:pt x="508" y="0"/>
                  </a:lnTo>
                  <a:lnTo>
                    <a:pt x="508" y="22"/>
                  </a:lnTo>
                  <a:lnTo>
                    <a:pt x="512" y="22"/>
                  </a:lnTo>
                  <a:lnTo>
                    <a:pt x="512" y="45"/>
                  </a:lnTo>
                  <a:lnTo>
                    <a:pt x="517" y="45"/>
                  </a:lnTo>
                  <a:lnTo>
                    <a:pt x="517" y="67"/>
                  </a:lnTo>
                  <a:lnTo>
                    <a:pt x="522" y="67"/>
                  </a:lnTo>
                  <a:lnTo>
                    <a:pt x="522" y="89"/>
                  </a:lnTo>
                  <a:lnTo>
                    <a:pt x="526" y="89"/>
                  </a:lnTo>
                  <a:lnTo>
                    <a:pt x="526" y="129"/>
                  </a:lnTo>
                  <a:lnTo>
                    <a:pt x="530" y="129"/>
                  </a:lnTo>
                  <a:lnTo>
                    <a:pt x="530" y="170"/>
                  </a:lnTo>
                  <a:lnTo>
                    <a:pt x="535" y="170"/>
                  </a:lnTo>
                  <a:lnTo>
                    <a:pt x="535" y="210"/>
                  </a:lnTo>
                  <a:lnTo>
                    <a:pt x="540" y="210"/>
                  </a:lnTo>
                  <a:lnTo>
                    <a:pt x="540" y="251"/>
                  </a:lnTo>
                  <a:lnTo>
                    <a:pt x="544" y="251"/>
                  </a:lnTo>
                  <a:lnTo>
                    <a:pt x="544" y="282"/>
                  </a:lnTo>
                  <a:lnTo>
                    <a:pt x="548" y="282"/>
                  </a:lnTo>
                  <a:lnTo>
                    <a:pt x="548" y="317"/>
                  </a:lnTo>
                  <a:lnTo>
                    <a:pt x="553" y="317"/>
                  </a:lnTo>
                  <a:lnTo>
                    <a:pt x="553" y="353"/>
                  </a:lnTo>
                  <a:lnTo>
                    <a:pt x="558" y="353"/>
                  </a:lnTo>
                  <a:lnTo>
                    <a:pt x="558" y="385"/>
                  </a:lnTo>
                  <a:lnTo>
                    <a:pt x="562" y="385"/>
                  </a:lnTo>
                  <a:lnTo>
                    <a:pt x="562" y="447"/>
                  </a:lnTo>
                  <a:lnTo>
                    <a:pt x="566" y="447"/>
                  </a:lnTo>
                  <a:lnTo>
                    <a:pt x="566" y="515"/>
                  </a:lnTo>
                  <a:lnTo>
                    <a:pt x="571" y="515"/>
                  </a:lnTo>
                  <a:lnTo>
                    <a:pt x="571" y="577"/>
                  </a:lnTo>
                  <a:lnTo>
                    <a:pt x="575" y="577"/>
                  </a:lnTo>
                  <a:lnTo>
                    <a:pt x="575" y="640"/>
                  </a:lnTo>
                  <a:lnTo>
                    <a:pt x="580" y="640"/>
                  </a:lnTo>
                  <a:lnTo>
                    <a:pt x="580" y="698"/>
                  </a:lnTo>
                  <a:lnTo>
                    <a:pt x="584" y="698"/>
                  </a:lnTo>
                  <a:lnTo>
                    <a:pt x="584" y="756"/>
                  </a:lnTo>
                  <a:lnTo>
                    <a:pt x="589" y="756"/>
                  </a:lnTo>
                  <a:lnTo>
                    <a:pt x="589" y="814"/>
                  </a:lnTo>
                  <a:lnTo>
                    <a:pt x="593" y="814"/>
                  </a:lnTo>
                  <a:lnTo>
                    <a:pt x="593" y="873"/>
                  </a:lnTo>
                  <a:lnTo>
                    <a:pt x="597" y="873"/>
                  </a:lnTo>
                  <a:lnTo>
                    <a:pt x="597" y="926"/>
                  </a:lnTo>
                  <a:lnTo>
                    <a:pt x="602" y="926"/>
                  </a:lnTo>
                  <a:lnTo>
                    <a:pt x="602" y="976"/>
                  </a:lnTo>
                  <a:lnTo>
                    <a:pt x="606" y="976"/>
                  </a:lnTo>
                  <a:lnTo>
                    <a:pt x="606" y="1030"/>
                  </a:lnTo>
                  <a:lnTo>
                    <a:pt x="611" y="1030"/>
                  </a:lnTo>
                  <a:lnTo>
                    <a:pt x="611" y="1083"/>
                  </a:lnTo>
                  <a:lnTo>
                    <a:pt x="615" y="1083"/>
                  </a:lnTo>
                  <a:lnTo>
                    <a:pt x="615" y="1132"/>
                  </a:lnTo>
                  <a:lnTo>
                    <a:pt x="620" y="1132"/>
                  </a:lnTo>
                  <a:lnTo>
                    <a:pt x="620" y="1182"/>
                  </a:lnTo>
                  <a:lnTo>
                    <a:pt x="624" y="1182"/>
                  </a:lnTo>
                  <a:lnTo>
                    <a:pt x="624" y="1231"/>
                  </a:lnTo>
                  <a:lnTo>
                    <a:pt x="629" y="1231"/>
                  </a:lnTo>
                  <a:lnTo>
                    <a:pt x="629" y="1280"/>
                  </a:lnTo>
                  <a:lnTo>
                    <a:pt x="633" y="1280"/>
                  </a:lnTo>
                  <a:lnTo>
                    <a:pt x="633" y="1325"/>
                  </a:lnTo>
                  <a:lnTo>
                    <a:pt x="637" y="1325"/>
                  </a:lnTo>
                  <a:lnTo>
                    <a:pt x="637" y="1365"/>
                  </a:lnTo>
                  <a:lnTo>
                    <a:pt x="642" y="1365"/>
                  </a:lnTo>
                  <a:lnTo>
                    <a:pt x="642" y="1401"/>
                  </a:lnTo>
                  <a:lnTo>
                    <a:pt x="647" y="1401"/>
                  </a:lnTo>
                  <a:lnTo>
                    <a:pt x="647" y="1441"/>
                  </a:lnTo>
                  <a:lnTo>
                    <a:pt x="651" y="1441"/>
                  </a:lnTo>
                  <a:lnTo>
                    <a:pt x="651" y="1482"/>
                  </a:lnTo>
                  <a:lnTo>
                    <a:pt x="655" y="1482"/>
                  </a:lnTo>
                  <a:lnTo>
                    <a:pt x="655" y="1513"/>
                  </a:lnTo>
                  <a:lnTo>
                    <a:pt x="660" y="1513"/>
                  </a:lnTo>
                  <a:lnTo>
                    <a:pt x="660" y="1544"/>
                  </a:lnTo>
                  <a:lnTo>
                    <a:pt x="665" y="1544"/>
                  </a:lnTo>
                  <a:lnTo>
                    <a:pt x="665" y="1575"/>
                  </a:lnTo>
                  <a:lnTo>
                    <a:pt x="669" y="1575"/>
                  </a:lnTo>
                  <a:lnTo>
                    <a:pt x="669" y="1606"/>
                  </a:lnTo>
                  <a:lnTo>
                    <a:pt x="673" y="1606"/>
                  </a:lnTo>
                  <a:lnTo>
                    <a:pt x="673" y="1634"/>
                  </a:lnTo>
                  <a:lnTo>
                    <a:pt x="678" y="1634"/>
                  </a:lnTo>
                  <a:lnTo>
                    <a:pt x="678" y="1660"/>
                  </a:lnTo>
                  <a:lnTo>
                    <a:pt x="682" y="1660"/>
                  </a:lnTo>
                  <a:lnTo>
                    <a:pt x="682" y="1687"/>
                  </a:lnTo>
                  <a:lnTo>
                    <a:pt x="687" y="1687"/>
                  </a:lnTo>
                  <a:lnTo>
                    <a:pt x="687" y="1714"/>
                  </a:lnTo>
                  <a:lnTo>
                    <a:pt x="691" y="1714"/>
                  </a:lnTo>
                  <a:lnTo>
                    <a:pt x="691" y="1736"/>
                  </a:lnTo>
                  <a:lnTo>
                    <a:pt x="696" y="1736"/>
                  </a:lnTo>
                  <a:lnTo>
                    <a:pt x="696" y="1754"/>
                  </a:lnTo>
                  <a:lnTo>
                    <a:pt x="700" y="1754"/>
                  </a:lnTo>
                  <a:lnTo>
                    <a:pt x="700" y="1772"/>
                  </a:lnTo>
                  <a:lnTo>
                    <a:pt x="705" y="1772"/>
                  </a:lnTo>
                  <a:lnTo>
                    <a:pt x="705" y="1790"/>
                  </a:lnTo>
                  <a:lnTo>
                    <a:pt x="709" y="1790"/>
                  </a:lnTo>
                  <a:lnTo>
                    <a:pt x="709" y="1808"/>
                  </a:lnTo>
                  <a:lnTo>
                    <a:pt x="713" y="1808"/>
                  </a:lnTo>
                  <a:lnTo>
                    <a:pt x="713" y="1826"/>
                  </a:lnTo>
                  <a:lnTo>
                    <a:pt x="718" y="1826"/>
                  </a:lnTo>
                  <a:lnTo>
                    <a:pt x="718" y="1844"/>
                  </a:lnTo>
                  <a:lnTo>
                    <a:pt x="723" y="1844"/>
                  </a:lnTo>
                  <a:lnTo>
                    <a:pt x="723" y="1862"/>
                  </a:lnTo>
                  <a:lnTo>
                    <a:pt x="727" y="1862"/>
                  </a:lnTo>
                  <a:lnTo>
                    <a:pt x="727" y="1875"/>
                  </a:lnTo>
                  <a:lnTo>
                    <a:pt x="731" y="1875"/>
                  </a:lnTo>
                  <a:lnTo>
                    <a:pt x="731" y="1884"/>
                  </a:lnTo>
                  <a:lnTo>
                    <a:pt x="736" y="1884"/>
                  </a:lnTo>
                  <a:lnTo>
                    <a:pt x="736" y="1893"/>
                  </a:lnTo>
                  <a:lnTo>
                    <a:pt x="740" y="1893"/>
                  </a:lnTo>
                  <a:lnTo>
                    <a:pt x="740" y="1902"/>
                  </a:lnTo>
                  <a:lnTo>
                    <a:pt x="744" y="1902"/>
                  </a:lnTo>
                  <a:lnTo>
                    <a:pt x="744" y="1911"/>
                  </a:lnTo>
                  <a:lnTo>
                    <a:pt x="749" y="1911"/>
                  </a:lnTo>
                  <a:lnTo>
                    <a:pt x="749" y="1924"/>
                  </a:lnTo>
                  <a:lnTo>
                    <a:pt x="754" y="1924"/>
                  </a:lnTo>
                  <a:lnTo>
                    <a:pt x="754" y="1933"/>
                  </a:lnTo>
                  <a:lnTo>
                    <a:pt x="758" y="1933"/>
                  </a:lnTo>
                  <a:lnTo>
                    <a:pt x="758" y="1942"/>
                  </a:lnTo>
                  <a:lnTo>
                    <a:pt x="762" y="1942"/>
                  </a:lnTo>
                  <a:lnTo>
                    <a:pt x="762" y="1951"/>
                  </a:lnTo>
                  <a:lnTo>
                    <a:pt x="767" y="1951"/>
                  </a:lnTo>
                  <a:lnTo>
                    <a:pt x="767" y="1956"/>
                  </a:lnTo>
                  <a:lnTo>
                    <a:pt x="772" y="1956"/>
                  </a:lnTo>
                  <a:lnTo>
                    <a:pt x="772" y="1960"/>
                  </a:lnTo>
                  <a:lnTo>
                    <a:pt x="776" y="1960"/>
                  </a:lnTo>
                  <a:lnTo>
                    <a:pt x="776" y="1969"/>
                  </a:lnTo>
                  <a:lnTo>
                    <a:pt x="780" y="1969"/>
                  </a:lnTo>
                  <a:lnTo>
                    <a:pt x="780" y="1974"/>
                  </a:lnTo>
                  <a:lnTo>
                    <a:pt x="785" y="1974"/>
                  </a:lnTo>
                  <a:lnTo>
                    <a:pt x="785" y="1978"/>
                  </a:lnTo>
                  <a:lnTo>
                    <a:pt x="790" y="1978"/>
                  </a:lnTo>
                  <a:lnTo>
                    <a:pt x="790" y="1987"/>
                  </a:lnTo>
                  <a:lnTo>
                    <a:pt x="794" y="1987"/>
                  </a:lnTo>
                  <a:lnTo>
                    <a:pt x="794" y="1992"/>
                  </a:lnTo>
                  <a:lnTo>
                    <a:pt x="798" y="1992"/>
                  </a:lnTo>
                  <a:lnTo>
                    <a:pt x="798" y="1996"/>
                  </a:lnTo>
                  <a:lnTo>
                    <a:pt x="803" y="1996"/>
                  </a:lnTo>
                  <a:lnTo>
                    <a:pt x="803" y="2000"/>
                  </a:lnTo>
                  <a:lnTo>
                    <a:pt x="807" y="2000"/>
                  </a:lnTo>
                  <a:lnTo>
                    <a:pt x="812" y="2000"/>
                  </a:lnTo>
                  <a:lnTo>
                    <a:pt x="812" y="2005"/>
                  </a:lnTo>
                  <a:lnTo>
                    <a:pt x="816" y="2005"/>
                  </a:lnTo>
                  <a:lnTo>
                    <a:pt x="821" y="2005"/>
                  </a:lnTo>
                  <a:lnTo>
                    <a:pt x="821" y="2010"/>
                  </a:lnTo>
                  <a:lnTo>
                    <a:pt x="825" y="2010"/>
                  </a:lnTo>
                  <a:lnTo>
                    <a:pt x="830" y="2010"/>
                  </a:lnTo>
                  <a:lnTo>
                    <a:pt x="830" y="2014"/>
                  </a:lnTo>
                  <a:lnTo>
                    <a:pt x="834" y="2014"/>
                  </a:lnTo>
                  <a:lnTo>
                    <a:pt x="834" y="2018"/>
                  </a:lnTo>
                  <a:lnTo>
                    <a:pt x="838" y="2018"/>
                  </a:lnTo>
                  <a:lnTo>
                    <a:pt x="874" y="2018"/>
                  </a:lnTo>
                  <a:lnTo>
                    <a:pt x="879" y="2018"/>
                  </a:lnTo>
                  <a:lnTo>
                    <a:pt x="879" y="2010"/>
                  </a:lnTo>
                  <a:lnTo>
                    <a:pt x="883" y="2010"/>
                  </a:lnTo>
                  <a:lnTo>
                    <a:pt x="883" y="2005"/>
                  </a:lnTo>
                  <a:lnTo>
                    <a:pt x="887" y="2005"/>
                  </a:lnTo>
                  <a:lnTo>
                    <a:pt x="887" y="2000"/>
                  </a:lnTo>
                  <a:lnTo>
                    <a:pt x="892" y="2000"/>
                  </a:lnTo>
                  <a:lnTo>
                    <a:pt x="892" y="1996"/>
                  </a:lnTo>
                  <a:lnTo>
                    <a:pt x="897" y="1996"/>
                  </a:lnTo>
                  <a:lnTo>
                    <a:pt x="897" y="1987"/>
                  </a:lnTo>
                  <a:lnTo>
                    <a:pt x="901" y="1987"/>
                  </a:lnTo>
                  <a:lnTo>
                    <a:pt x="901" y="1978"/>
                  </a:lnTo>
                  <a:lnTo>
                    <a:pt x="905" y="1978"/>
                  </a:lnTo>
                  <a:lnTo>
                    <a:pt x="905" y="1969"/>
                  </a:lnTo>
                  <a:lnTo>
                    <a:pt x="910" y="1969"/>
                  </a:lnTo>
                  <a:lnTo>
                    <a:pt x="910" y="1964"/>
                  </a:lnTo>
                  <a:lnTo>
                    <a:pt x="915" y="1964"/>
                  </a:lnTo>
                  <a:lnTo>
                    <a:pt x="915" y="1951"/>
                  </a:lnTo>
                  <a:lnTo>
                    <a:pt x="919" y="1951"/>
                  </a:lnTo>
                  <a:lnTo>
                    <a:pt x="919" y="1942"/>
                  </a:lnTo>
                  <a:lnTo>
                    <a:pt x="923" y="1942"/>
                  </a:lnTo>
                  <a:lnTo>
                    <a:pt x="923" y="1929"/>
                  </a:lnTo>
                  <a:lnTo>
                    <a:pt x="928" y="1929"/>
                  </a:lnTo>
                  <a:lnTo>
                    <a:pt x="928" y="1916"/>
                  </a:lnTo>
                  <a:lnTo>
                    <a:pt x="932" y="1916"/>
                  </a:lnTo>
                  <a:lnTo>
                    <a:pt x="932" y="1893"/>
                  </a:lnTo>
                  <a:lnTo>
                    <a:pt x="937" y="1893"/>
                  </a:lnTo>
                  <a:lnTo>
                    <a:pt x="937" y="1866"/>
                  </a:lnTo>
                  <a:lnTo>
                    <a:pt x="941" y="1866"/>
                  </a:lnTo>
                  <a:lnTo>
                    <a:pt x="941" y="1835"/>
                  </a:lnTo>
                  <a:lnTo>
                    <a:pt x="945" y="1835"/>
                  </a:lnTo>
                  <a:lnTo>
                    <a:pt x="945" y="1808"/>
                  </a:lnTo>
                  <a:lnTo>
                    <a:pt x="950" y="1808"/>
                  </a:lnTo>
                  <a:lnTo>
                    <a:pt x="950" y="1772"/>
                  </a:lnTo>
                  <a:lnTo>
                    <a:pt x="955" y="1772"/>
                  </a:lnTo>
                  <a:lnTo>
                    <a:pt x="955" y="1736"/>
                  </a:lnTo>
                  <a:lnTo>
                    <a:pt x="959" y="1736"/>
                  </a:lnTo>
                  <a:lnTo>
                    <a:pt x="959" y="1696"/>
                  </a:lnTo>
                  <a:lnTo>
                    <a:pt x="963" y="1696"/>
                  </a:lnTo>
                  <a:lnTo>
                    <a:pt x="963" y="1660"/>
                  </a:lnTo>
                  <a:lnTo>
                    <a:pt x="968" y="1660"/>
                  </a:lnTo>
                  <a:lnTo>
                    <a:pt x="968" y="1620"/>
                  </a:lnTo>
                  <a:lnTo>
                    <a:pt x="973" y="1620"/>
                  </a:lnTo>
                  <a:lnTo>
                    <a:pt x="973" y="1593"/>
                  </a:lnTo>
                  <a:lnTo>
                    <a:pt x="976" y="1593"/>
                  </a:lnTo>
                  <a:lnTo>
                    <a:pt x="976" y="1562"/>
                  </a:lnTo>
                  <a:lnTo>
                    <a:pt x="981" y="1562"/>
                  </a:lnTo>
                  <a:lnTo>
                    <a:pt x="981" y="1530"/>
                  </a:lnTo>
                  <a:lnTo>
                    <a:pt x="986" y="1530"/>
                  </a:lnTo>
                  <a:lnTo>
                    <a:pt x="986" y="1499"/>
                  </a:lnTo>
                  <a:lnTo>
                    <a:pt x="991" y="1499"/>
                  </a:lnTo>
                  <a:lnTo>
                    <a:pt x="991" y="1468"/>
                  </a:lnTo>
                  <a:lnTo>
                    <a:pt x="994" y="1468"/>
                  </a:lnTo>
                  <a:lnTo>
                    <a:pt x="994" y="1436"/>
                  </a:lnTo>
                  <a:lnTo>
                    <a:pt x="999" y="1436"/>
                  </a:lnTo>
                  <a:lnTo>
                    <a:pt x="999" y="1410"/>
                  </a:lnTo>
                  <a:lnTo>
                    <a:pt x="1004" y="1410"/>
                  </a:lnTo>
                  <a:lnTo>
                    <a:pt x="1004" y="1378"/>
                  </a:lnTo>
                  <a:lnTo>
                    <a:pt x="1008" y="1378"/>
                  </a:lnTo>
                  <a:lnTo>
                    <a:pt x="1008" y="1356"/>
                  </a:lnTo>
                  <a:lnTo>
                    <a:pt x="1012" y="1356"/>
                  </a:lnTo>
                  <a:lnTo>
                    <a:pt x="1012" y="1338"/>
                  </a:lnTo>
                  <a:lnTo>
                    <a:pt x="1017" y="1338"/>
                  </a:lnTo>
                  <a:lnTo>
                    <a:pt x="1017" y="1320"/>
                  </a:lnTo>
                  <a:lnTo>
                    <a:pt x="1022" y="1320"/>
                  </a:lnTo>
                  <a:lnTo>
                    <a:pt x="1022" y="1298"/>
                  </a:lnTo>
                  <a:lnTo>
                    <a:pt x="1026" y="1298"/>
                  </a:lnTo>
                  <a:lnTo>
                    <a:pt x="1026" y="1289"/>
                  </a:lnTo>
                  <a:lnTo>
                    <a:pt x="1030" y="1289"/>
                  </a:lnTo>
                  <a:lnTo>
                    <a:pt x="1030" y="1280"/>
                  </a:lnTo>
                  <a:lnTo>
                    <a:pt x="1035" y="1280"/>
                  </a:lnTo>
                  <a:lnTo>
                    <a:pt x="1035" y="1276"/>
                  </a:lnTo>
                  <a:lnTo>
                    <a:pt x="1039" y="1276"/>
                  </a:lnTo>
                  <a:lnTo>
                    <a:pt x="1039" y="1266"/>
                  </a:lnTo>
                  <a:lnTo>
                    <a:pt x="1044" y="1266"/>
                  </a:lnTo>
                  <a:lnTo>
                    <a:pt x="1048" y="1266"/>
                  </a:lnTo>
                  <a:lnTo>
                    <a:pt x="1048" y="1271"/>
                  </a:lnTo>
                  <a:lnTo>
                    <a:pt x="1053" y="1271"/>
                  </a:lnTo>
                  <a:lnTo>
                    <a:pt x="1053" y="1276"/>
                  </a:lnTo>
                  <a:lnTo>
                    <a:pt x="1057" y="1276"/>
                  </a:lnTo>
                  <a:lnTo>
                    <a:pt x="1057" y="1280"/>
                  </a:lnTo>
                  <a:lnTo>
                    <a:pt x="1062" y="1280"/>
                  </a:lnTo>
                  <a:lnTo>
                    <a:pt x="1062" y="1284"/>
                  </a:lnTo>
                  <a:lnTo>
                    <a:pt x="1066" y="1284"/>
                  </a:lnTo>
                  <a:lnTo>
                    <a:pt x="1066" y="1298"/>
                  </a:lnTo>
                  <a:lnTo>
                    <a:pt x="1070" y="1298"/>
                  </a:lnTo>
                  <a:lnTo>
                    <a:pt x="1070" y="1307"/>
                  </a:lnTo>
                  <a:lnTo>
                    <a:pt x="1075" y="1307"/>
                  </a:lnTo>
                  <a:lnTo>
                    <a:pt x="1075" y="1320"/>
                  </a:lnTo>
                  <a:lnTo>
                    <a:pt x="1080" y="1320"/>
                  </a:lnTo>
                  <a:lnTo>
                    <a:pt x="1080" y="1329"/>
                  </a:lnTo>
                  <a:lnTo>
                    <a:pt x="1084" y="1329"/>
                  </a:lnTo>
                  <a:lnTo>
                    <a:pt x="1084" y="1347"/>
                  </a:lnTo>
                  <a:lnTo>
                    <a:pt x="1088" y="1347"/>
                  </a:lnTo>
                  <a:lnTo>
                    <a:pt x="1088" y="1360"/>
                  </a:lnTo>
                  <a:lnTo>
                    <a:pt x="1093" y="1360"/>
                  </a:lnTo>
                  <a:lnTo>
                    <a:pt x="1093" y="1374"/>
                  </a:lnTo>
                  <a:lnTo>
                    <a:pt x="1098" y="1374"/>
                  </a:lnTo>
                  <a:lnTo>
                    <a:pt x="1098" y="1388"/>
                  </a:lnTo>
                  <a:lnTo>
                    <a:pt x="1101" y="1388"/>
                  </a:lnTo>
                  <a:lnTo>
                    <a:pt x="1101" y="1401"/>
                  </a:lnTo>
                  <a:lnTo>
                    <a:pt x="1106" y="1401"/>
                  </a:lnTo>
                  <a:lnTo>
                    <a:pt x="1106" y="1410"/>
                  </a:lnTo>
                  <a:lnTo>
                    <a:pt x="1111" y="1410"/>
                  </a:lnTo>
                  <a:lnTo>
                    <a:pt x="1111" y="1423"/>
                  </a:lnTo>
                  <a:lnTo>
                    <a:pt x="1116" y="1423"/>
                  </a:lnTo>
                  <a:lnTo>
                    <a:pt x="1116" y="1432"/>
                  </a:lnTo>
                  <a:lnTo>
                    <a:pt x="1119" y="1432"/>
                  </a:lnTo>
                  <a:lnTo>
                    <a:pt x="1119" y="1446"/>
                  </a:lnTo>
                  <a:lnTo>
                    <a:pt x="1124" y="1446"/>
                  </a:lnTo>
                  <a:lnTo>
                    <a:pt x="1124" y="1454"/>
                  </a:lnTo>
                  <a:lnTo>
                    <a:pt x="1129" y="1454"/>
                  </a:lnTo>
                  <a:lnTo>
                    <a:pt x="1129" y="1468"/>
                  </a:lnTo>
                  <a:lnTo>
                    <a:pt x="1133" y="1468"/>
                  </a:lnTo>
                  <a:lnTo>
                    <a:pt x="1133" y="1482"/>
                  </a:lnTo>
                  <a:lnTo>
                    <a:pt x="1137" y="1482"/>
                  </a:lnTo>
                  <a:lnTo>
                    <a:pt x="1137" y="1495"/>
                  </a:lnTo>
                  <a:lnTo>
                    <a:pt x="1142" y="1495"/>
                  </a:lnTo>
                  <a:lnTo>
                    <a:pt x="1142" y="1508"/>
                  </a:lnTo>
                  <a:lnTo>
                    <a:pt x="1147" y="1508"/>
                  </a:lnTo>
                  <a:lnTo>
                    <a:pt x="1147" y="1522"/>
                  </a:lnTo>
                  <a:lnTo>
                    <a:pt x="1151" y="1522"/>
                  </a:lnTo>
                  <a:lnTo>
                    <a:pt x="1151" y="1535"/>
                  </a:lnTo>
                  <a:lnTo>
                    <a:pt x="1155" y="1535"/>
                  </a:lnTo>
                  <a:lnTo>
                    <a:pt x="1155" y="1553"/>
                  </a:lnTo>
                  <a:lnTo>
                    <a:pt x="1160" y="1553"/>
                  </a:lnTo>
                  <a:lnTo>
                    <a:pt x="1160" y="1571"/>
                  </a:lnTo>
                  <a:lnTo>
                    <a:pt x="1164" y="1571"/>
                  </a:lnTo>
                  <a:lnTo>
                    <a:pt x="1164" y="1589"/>
                  </a:lnTo>
                  <a:lnTo>
                    <a:pt x="1169" y="1589"/>
                  </a:lnTo>
                  <a:lnTo>
                    <a:pt x="1169" y="1606"/>
                  </a:lnTo>
                </a:path>
              </a:pathLst>
            </a:custGeom>
            <a:noFill/>
            <a:ln w="22225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41" name="Freeform 165"/>
            <p:cNvSpPr>
              <a:spLocks/>
            </p:cNvSpPr>
            <p:nvPr/>
          </p:nvSpPr>
          <p:spPr bwMode="auto">
            <a:xfrm>
              <a:off x="2354" y="2376"/>
              <a:ext cx="1393" cy="882"/>
            </a:xfrm>
            <a:custGeom>
              <a:avLst/>
              <a:gdLst>
                <a:gd name="T0" fmla="*/ 14 w 1393"/>
                <a:gd name="T1" fmla="*/ 94 h 882"/>
                <a:gd name="T2" fmla="*/ 32 w 1393"/>
                <a:gd name="T3" fmla="*/ 216 h 882"/>
                <a:gd name="T4" fmla="*/ 50 w 1393"/>
                <a:gd name="T5" fmla="*/ 292 h 882"/>
                <a:gd name="T6" fmla="*/ 67 w 1393"/>
                <a:gd name="T7" fmla="*/ 376 h 882"/>
                <a:gd name="T8" fmla="*/ 85 w 1393"/>
                <a:gd name="T9" fmla="*/ 452 h 882"/>
                <a:gd name="T10" fmla="*/ 103 w 1393"/>
                <a:gd name="T11" fmla="*/ 528 h 882"/>
                <a:gd name="T12" fmla="*/ 121 w 1393"/>
                <a:gd name="T13" fmla="*/ 596 h 882"/>
                <a:gd name="T14" fmla="*/ 139 w 1393"/>
                <a:gd name="T15" fmla="*/ 640 h 882"/>
                <a:gd name="T16" fmla="*/ 157 w 1393"/>
                <a:gd name="T17" fmla="*/ 668 h 882"/>
                <a:gd name="T18" fmla="*/ 175 w 1393"/>
                <a:gd name="T19" fmla="*/ 668 h 882"/>
                <a:gd name="T20" fmla="*/ 197 w 1393"/>
                <a:gd name="T21" fmla="*/ 640 h 882"/>
                <a:gd name="T22" fmla="*/ 215 w 1393"/>
                <a:gd name="T23" fmla="*/ 609 h 882"/>
                <a:gd name="T24" fmla="*/ 237 w 1393"/>
                <a:gd name="T25" fmla="*/ 596 h 882"/>
                <a:gd name="T26" fmla="*/ 259 w 1393"/>
                <a:gd name="T27" fmla="*/ 582 h 882"/>
                <a:gd name="T28" fmla="*/ 277 w 1393"/>
                <a:gd name="T29" fmla="*/ 564 h 882"/>
                <a:gd name="T30" fmla="*/ 295 w 1393"/>
                <a:gd name="T31" fmla="*/ 574 h 882"/>
                <a:gd name="T32" fmla="*/ 317 w 1393"/>
                <a:gd name="T33" fmla="*/ 587 h 882"/>
                <a:gd name="T34" fmla="*/ 335 w 1393"/>
                <a:gd name="T35" fmla="*/ 605 h 882"/>
                <a:gd name="T36" fmla="*/ 353 w 1393"/>
                <a:gd name="T37" fmla="*/ 627 h 882"/>
                <a:gd name="T38" fmla="*/ 371 w 1393"/>
                <a:gd name="T39" fmla="*/ 663 h 882"/>
                <a:gd name="T40" fmla="*/ 389 w 1393"/>
                <a:gd name="T41" fmla="*/ 694 h 882"/>
                <a:gd name="T42" fmla="*/ 407 w 1393"/>
                <a:gd name="T43" fmla="*/ 726 h 882"/>
                <a:gd name="T44" fmla="*/ 429 w 1393"/>
                <a:gd name="T45" fmla="*/ 744 h 882"/>
                <a:gd name="T46" fmla="*/ 491 w 1393"/>
                <a:gd name="T47" fmla="*/ 734 h 882"/>
                <a:gd name="T48" fmla="*/ 514 w 1393"/>
                <a:gd name="T49" fmla="*/ 721 h 882"/>
                <a:gd name="T50" fmla="*/ 536 w 1393"/>
                <a:gd name="T51" fmla="*/ 708 h 882"/>
                <a:gd name="T52" fmla="*/ 558 w 1393"/>
                <a:gd name="T53" fmla="*/ 694 h 882"/>
                <a:gd name="T54" fmla="*/ 576 w 1393"/>
                <a:gd name="T55" fmla="*/ 676 h 882"/>
                <a:gd name="T56" fmla="*/ 616 w 1393"/>
                <a:gd name="T57" fmla="*/ 676 h 882"/>
                <a:gd name="T58" fmla="*/ 639 w 1393"/>
                <a:gd name="T59" fmla="*/ 690 h 882"/>
                <a:gd name="T60" fmla="*/ 656 w 1393"/>
                <a:gd name="T61" fmla="*/ 708 h 882"/>
                <a:gd name="T62" fmla="*/ 674 w 1393"/>
                <a:gd name="T63" fmla="*/ 730 h 882"/>
                <a:gd name="T64" fmla="*/ 692 w 1393"/>
                <a:gd name="T65" fmla="*/ 748 h 882"/>
                <a:gd name="T66" fmla="*/ 710 w 1393"/>
                <a:gd name="T67" fmla="*/ 775 h 882"/>
                <a:gd name="T68" fmla="*/ 728 w 1393"/>
                <a:gd name="T69" fmla="*/ 802 h 882"/>
                <a:gd name="T70" fmla="*/ 746 w 1393"/>
                <a:gd name="T71" fmla="*/ 828 h 882"/>
                <a:gd name="T72" fmla="*/ 764 w 1393"/>
                <a:gd name="T73" fmla="*/ 846 h 882"/>
                <a:gd name="T74" fmla="*/ 790 w 1393"/>
                <a:gd name="T75" fmla="*/ 855 h 882"/>
                <a:gd name="T76" fmla="*/ 812 w 1393"/>
                <a:gd name="T77" fmla="*/ 869 h 882"/>
                <a:gd name="T78" fmla="*/ 848 w 1393"/>
                <a:gd name="T79" fmla="*/ 878 h 882"/>
                <a:gd name="T80" fmla="*/ 902 w 1393"/>
                <a:gd name="T81" fmla="*/ 878 h 882"/>
                <a:gd name="T82" fmla="*/ 933 w 1393"/>
                <a:gd name="T83" fmla="*/ 869 h 882"/>
                <a:gd name="T84" fmla="*/ 965 w 1393"/>
                <a:gd name="T85" fmla="*/ 860 h 882"/>
                <a:gd name="T86" fmla="*/ 1023 w 1393"/>
                <a:gd name="T87" fmla="*/ 860 h 882"/>
                <a:gd name="T88" fmla="*/ 1067 w 1393"/>
                <a:gd name="T89" fmla="*/ 860 h 882"/>
                <a:gd name="T90" fmla="*/ 1116 w 1393"/>
                <a:gd name="T91" fmla="*/ 860 h 882"/>
                <a:gd name="T92" fmla="*/ 1138 w 1393"/>
                <a:gd name="T93" fmla="*/ 846 h 882"/>
                <a:gd name="T94" fmla="*/ 1161 w 1393"/>
                <a:gd name="T95" fmla="*/ 833 h 882"/>
                <a:gd name="T96" fmla="*/ 1179 w 1393"/>
                <a:gd name="T97" fmla="*/ 815 h 882"/>
                <a:gd name="T98" fmla="*/ 1197 w 1393"/>
                <a:gd name="T99" fmla="*/ 788 h 882"/>
                <a:gd name="T100" fmla="*/ 1214 w 1393"/>
                <a:gd name="T101" fmla="*/ 766 h 882"/>
                <a:gd name="T102" fmla="*/ 1237 w 1393"/>
                <a:gd name="T103" fmla="*/ 744 h 882"/>
                <a:gd name="T104" fmla="*/ 1255 w 1393"/>
                <a:gd name="T105" fmla="*/ 708 h 882"/>
                <a:gd name="T106" fmla="*/ 1273 w 1393"/>
                <a:gd name="T107" fmla="*/ 668 h 882"/>
                <a:gd name="T108" fmla="*/ 1291 w 1393"/>
                <a:gd name="T109" fmla="*/ 627 h 882"/>
                <a:gd name="T110" fmla="*/ 1308 w 1393"/>
                <a:gd name="T111" fmla="*/ 609 h 882"/>
                <a:gd name="T112" fmla="*/ 1326 w 1393"/>
                <a:gd name="T113" fmla="*/ 600 h 882"/>
                <a:gd name="T114" fmla="*/ 1375 w 1393"/>
                <a:gd name="T115" fmla="*/ 614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3" h="882">
                  <a:moveTo>
                    <a:pt x="0" y="0"/>
                  </a:moveTo>
                  <a:lnTo>
                    <a:pt x="0" y="23"/>
                  </a:lnTo>
                  <a:lnTo>
                    <a:pt x="5" y="23"/>
                  </a:lnTo>
                  <a:lnTo>
                    <a:pt x="5" y="46"/>
                  </a:lnTo>
                  <a:lnTo>
                    <a:pt x="9" y="46"/>
                  </a:lnTo>
                  <a:lnTo>
                    <a:pt x="9" y="72"/>
                  </a:lnTo>
                  <a:lnTo>
                    <a:pt x="14" y="72"/>
                  </a:lnTo>
                  <a:lnTo>
                    <a:pt x="14" y="94"/>
                  </a:lnTo>
                  <a:lnTo>
                    <a:pt x="18" y="94"/>
                  </a:lnTo>
                  <a:lnTo>
                    <a:pt x="18" y="122"/>
                  </a:lnTo>
                  <a:lnTo>
                    <a:pt x="22" y="122"/>
                  </a:lnTo>
                  <a:lnTo>
                    <a:pt x="22" y="153"/>
                  </a:lnTo>
                  <a:lnTo>
                    <a:pt x="27" y="153"/>
                  </a:lnTo>
                  <a:lnTo>
                    <a:pt x="27" y="184"/>
                  </a:lnTo>
                  <a:lnTo>
                    <a:pt x="32" y="184"/>
                  </a:lnTo>
                  <a:lnTo>
                    <a:pt x="32" y="216"/>
                  </a:lnTo>
                  <a:lnTo>
                    <a:pt x="36" y="216"/>
                  </a:lnTo>
                  <a:lnTo>
                    <a:pt x="36" y="242"/>
                  </a:lnTo>
                  <a:lnTo>
                    <a:pt x="40" y="242"/>
                  </a:lnTo>
                  <a:lnTo>
                    <a:pt x="40" y="260"/>
                  </a:lnTo>
                  <a:lnTo>
                    <a:pt x="45" y="260"/>
                  </a:lnTo>
                  <a:lnTo>
                    <a:pt x="45" y="278"/>
                  </a:lnTo>
                  <a:lnTo>
                    <a:pt x="50" y="278"/>
                  </a:lnTo>
                  <a:lnTo>
                    <a:pt x="50" y="292"/>
                  </a:lnTo>
                  <a:lnTo>
                    <a:pt x="54" y="292"/>
                  </a:lnTo>
                  <a:lnTo>
                    <a:pt x="54" y="310"/>
                  </a:lnTo>
                  <a:lnTo>
                    <a:pt x="58" y="310"/>
                  </a:lnTo>
                  <a:lnTo>
                    <a:pt x="58" y="332"/>
                  </a:lnTo>
                  <a:lnTo>
                    <a:pt x="63" y="332"/>
                  </a:lnTo>
                  <a:lnTo>
                    <a:pt x="63" y="354"/>
                  </a:lnTo>
                  <a:lnTo>
                    <a:pt x="67" y="354"/>
                  </a:lnTo>
                  <a:lnTo>
                    <a:pt x="67" y="376"/>
                  </a:lnTo>
                  <a:lnTo>
                    <a:pt x="71" y="376"/>
                  </a:lnTo>
                  <a:lnTo>
                    <a:pt x="71" y="399"/>
                  </a:lnTo>
                  <a:lnTo>
                    <a:pt x="76" y="399"/>
                  </a:lnTo>
                  <a:lnTo>
                    <a:pt x="76" y="417"/>
                  </a:lnTo>
                  <a:lnTo>
                    <a:pt x="81" y="417"/>
                  </a:lnTo>
                  <a:lnTo>
                    <a:pt x="81" y="435"/>
                  </a:lnTo>
                  <a:lnTo>
                    <a:pt x="85" y="435"/>
                  </a:lnTo>
                  <a:lnTo>
                    <a:pt x="85" y="452"/>
                  </a:lnTo>
                  <a:lnTo>
                    <a:pt x="90" y="452"/>
                  </a:lnTo>
                  <a:lnTo>
                    <a:pt x="90" y="470"/>
                  </a:lnTo>
                  <a:lnTo>
                    <a:pt x="94" y="470"/>
                  </a:lnTo>
                  <a:lnTo>
                    <a:pt x="94" y="488"/>
                  </a:lnTo>
                  <a:lnTo>
                    <a:pt x="98" y="488"/>
                  </a:lnTo>
                  <a:lnTo>
                    <a:pt x="98" y="506"/>
                  </a:lnTo>
                  <a:lnTo>
                    <a:pt x="103" y="506"/>
                  </a:lnTo>
                  <a:lnTo>
                    <a:pt x="103" y="528"/>
                  </a:lnTo>
                  <a:lnTo>
                    <a:pt x="108" y="528"/>
                  </a:lnTo>
                  <a:lnTo>
                    <a:pt x="108" y="546"/>
                  </a:lnTo>
                  <a:lnTo>
                    <a:pt x="112" y="546"/>
                  </a:lnTo>
                  <a:lnTo>
                    <a:pt x="112" y="564"/>
                  </a:lnTo>
                  <a:lnTo>
                    <a:pt x="116" y="564"/>
                  </a:lnTo>
                  <a:lnTo>
                    <a:pt x="116" y="578"/>
                  </a:lnTo>
                  <a:lnTo>
                    <a:pt x="121" y="578"/>
                  </a:lnTo>
                  <a:lnTo>
                    <a:pt x="121" y="596"/>
                  </a:lnTo>
                  <a:lnTo>
                    <a:pt x="125" y="596"/>
                  </a:lnTo>
                  <a:lnTo>
                    <a:pt x="125" y="609"/>
                  </a:lnTo>
                  <a:lnTo>
                    <a:pt x="129" y="609"/>
                  </a:lnTo>
                  <a:lnTo>
                    <a:pt x="129" y="622"/>
                  </a:lnTo>
                  <a:lnTo>
                    <a:pt x="134" y="622"/>
                  </a:lnTo>
                  <a:lnTo>
                    <a:pt x="134" y="632"/>
                  </a:lnTo>
                  <a:lnTo>
                    <a:pt x="139" y="632"/>
                  </a:lnTo>
                  <a:lnTo>
                    <a:pt x="139" y="640"/>
                  </a:lnTo>
                  <a:lnTo>
                    <a:pt x="143" y="640"/>
                  </a:lnTo>
                  <a:lnTo>
                    <a:pt x="143" y="650"/>
                  </a:lnTo>
                  <a:lnTo>
                    <a:pt x="147" y="650"/>
                  </a:lnTo>
                  <a:lnTo>
                    <a:pt x="147" y="658"/>
                  </a:lnTo>
                  <a:lnTo>
                    <a:pt x="152" y="658"/>
                  </a:lnTo>
                  <a:lnTo>
                    <a:pt x="152" y="663"/>
                  </a:lnTo>
                  <a:lnTo>
                    <a:pt x="157" y="663"/>
                  </a:lnTo>
                  <a:lnTo>
                    <a:pt x="157" y="668"/>
                  </a:lnTo>
                  <a:lnTo>
                    <a:pt x="161" y="668"/>
                  </a:lnTo>
                  <a:lnTo>
                    <a:pt x="161" y="672"/>
                  </a:lnTo>
                  <a:lnTo>
                    <a:pt x="165" y="672"/>
                  </a:lnTo>
                  <a:lnTo>
                    <a:pt x="165" y="676"/>
                  </a:lnTo>
                  <a:lnTo>
                    <a:pt x="170" y="676"/>
                  </a:lnTo>
                  <a:lnTo>
                    <a:pt x="170" y="672"/>
                  </a:lnTo>
                  <a:lnTo>
                    <a:pt x="175" y="672"/>
                  </a:lnTo>
                  <a:lnTo>
                    <a:pt x="175" y="668"/>
                  </a:lnTo>
                  <a:lnTo>
                    <a:pt x="179" y="668"/>
                  </a:lnTo>
                  <a:lnTo>
                    <a:pt x="183" y="668"/>
                  </a:lnTo>
                  <a:lnTo>
                    <a:pt x="183" y="663"/>
                  </a:lnTo>
                  <a:lnTo>
                    <a:pt x="188" y="663"/>
                  </a:lnTo>
                  <a:lnTo>
                    <a:pt x="188" y="654"/>
                  </a:lnTo>
                  <a:lnTo>
                    <a:pt x="192" y="654"/>
                  </a:lnTo>
                  <a:lnTo>
                    <a:pt x="192" y="640"/>
                  </a:lnTo>
                  <a:lnTo>
                    <a:pt x="197" y="640"/>
                  </a:lnTo>
                  <a:lnTo>
                    <a:pt x="197" y="632"/>
                  </a:lnTo>
                  <a:lnTo>
                    <a:pt x="201" y="632"/>
                  </a:lnTo>
                  <a:lnTo>
                    <a:pt x="201" y="618"/>
                  </a:lnTo>
                  <a:lnTo>
                    <a:pt x="206" y="618"/>
                  </a:lnTo>
                  <a:lnTo>
                    <a:pt x="206" y="614"/>
                  </a:lnTo>
                  <a:lnTo>
                    <a:pt x="210" y="614"/>
                  </a:lnTo>
                  <a:lnTo>
                    <a:pt x="210" y="609"/>
                  </a:lnTo>
                  <a:lnTo>
                    <a:pt x="215" y="609"/>
                  </a:lnTo>
                  <a:lnTo>
                    <a:pt x="215" y="605"/>
                  </a:lnTo>
                  <a:lnTo>
                    <a:pt x="219" y="605"/>
                  </a:lnTo>
                  <a:lnTo>
                    <a:pt x="219" y="600"/>
                  </a:lnTo>
                  <a:lnTo>
                    <a:pt x="223" y="600"/>
                  </a:lnTo>
                  <a:lnTo>
                    <a:pt x="228" y="600"/>
                  </a:lnTo>
                  <a:lnTo>
                    <a:pt x="228" y="596"/>
                  </a:lnTo>
                  <a:lnTo>
                    <a:pt x="233" y="596"/>
                  </a:lnTo>
                  <a:lnTo>
                    <a:pt x="237" y="596"/>
                  </a:lnTo>
                  <a:lnTo>
                    <a:pt x="237" y="591"/>
                  </a:lnTo>
                  <a:lnTo>
                    <a:pt x="241" y="591"/>
                  </a:lnTo>
                  <a:lnTo>
                    <a:pt x="246" y="591"/>
                  </a:lnTo>
                  <a:lnTo>
                    <a:pt x="246" y="587"/>
                  </a:lnTo>
                  <a:lnTo>
                    <a:pt x="251" y="587"/>
                  </a:lnTo>
                  <a:lnTo>
                    <a:pt x="251" y="582"/>
                  </a:lnTo>
                  <a:lnTo>
                    <a:pt x="254" y="582"/>
                  </a:lnTo>
                  <a:lnTo>
                    <a:pt x="259" y="582"/>
                  </a:lnTo>
                  <a:lnTo>
                    <a:pt x="259" y="578"/>
                  </a:lnTo>
                  <a:lnTo>
                    <a:pt x="264" y="578"/>
                  </a:lnTo>
                  <a:lnTo>
                    <a:pt x="264" y="574"/>
                  </a:lnTo>
                  <a:lnTo>
                    <a:pt x="268" y="574"/>
                  </a:lnTo>
                  <a:lnTo>
                    <a:pt x="268" y="569"/>
                  </a:lnTo>
                  <a:lnTo>
                    <a:pt x="272" y="569"/>
                  </a:lnTo>
                  <a:lnTo>
                    <a:pt x="272" y="564"/>
                  </a:lnTo>
                  <a:lnTo>
                    <a:pt x="277" y="564"/>
                  </a:lnTo>
                  <a:lnTo>
                    <a:pt x="277" y="560"/>
                  </a:lnTo>
                  <a:lnTo>
                    <a:pt x="282" y="560"/>
                  </a:lnTo>
                  <a:lnTo>
                    <a:pt x="286" y="560"/>
                  </a:lnTo>
                  <a:lnTo>
                    <a:pt x="286" y="564"/>
                  </a:lnTo>
                  <a:lnTo>
                    <a:pt x="290" y="564"/>
                  </a:lnTo>
                  <a:lnTo>
                    <a:pt x="290" y="569"/>
                  </a:lnTo>
                  <a:lnTo>
                    <a:pt x="295" y="569"/>
                  </a:lnTo>
                  <a:lnTo>
                    <a:pt x="295" y="574"/>
                  </a:lnTo>
                  <a:lnTo>
                    <a:pt x="300" y="574"/>
                  </a:lnTo>
                  <a:lnTo>
                    <a:pt x="304" y="574"/>
                  </a:lnTo>
                  <a:lnTo>
                    <a:pt x="304" y="578"/>
                  </a:lnTo>
                  <a:lnTo>
                    <a:pt x="308" y="578"/>
                  </a:lnTo>
                  <a:lnTo>
                    <a:pt x="308" y="582"/>
                  </a:lnTo>
                  <a:lnTo>
                    <a:pt x="313" y="582"/>
                  </a:lnTo>
                  <a:lnTo>
                    <a:pt x="313" y="587"/>
                  </a:lnTo>
                  <a:lnTo>
                    <a:pt x="317" y="587"/>
                  </a:lnTo>
                  <a:lnTo>
                    <a:pt x="317" y="591"/>
                  </a:lnTo>
                  <a:lnTo>
                    <a:pt x="322" y="591"/>
                  </a:lnTo>
                  <a:lnTo>
                    <a:pt x="322" y="596"/>
                  </a:lnTo>
                  <a:lnTo>
                    <a:pt x="326" y="596"/>
                  </a:lnTo>
                  <a:lnTo>
                    <a:pt x="326" y="600"/>
                  </a:lnTo>
                  <a:lnTo>
                    <a:pt x="330" y="600"/>
                  </a:lnTo>
                  <a:lnTo>
                    <a:pt x="330" y="605"/>
                  </a:lnTo>
                  <a:lnTo>
                    <a:pt x="335" y="605"/>
                  </a:lnTo>
                  <a:lnTo>
                    <a:pt x="335" y="609"/>
                  </a:lnTo>
                  <a:lnTo>
                    <a:pt x="340" y="609"/>
                  </a:lnTo>
                  <a:lnTo>
                    <a:pt x="340" y="614"/>
                  </a:lnTo>
                  <a:lnTo>
                    <a:pt x="344" y="614"/>
                  </a:lnTo>
                  <a:lnTo>
                    <a:pt x="344" y="618"/>
                  </a:lnTo>
                  <a:lnTo>
                    <a:pt x="348" y="618"/>
                  </a:lnTo>
                  <a:lnTo>
                    <a:pt x="348" y="627"/>
                  </a:lnTo>
                  <a:lnTo>
                    <a:pt x="353" y="627"/>
                  </a:lnTo>
                  <a:lnTo>
                    <a:pt x="353" y="632"/>
                  </a:lnTo>
                  <a:lnTo>
                    <a:pt x="358" y="632"/>
                  </a:lnTo>
                  <a:lnTo>
                    <a:pt x="358" y="640"/>
                  </a:lnTo>
                  <a:lnTo>
                    <a:pt x="361" y="640"/>
                  </a:lnTo>
                  <a:lnTo>
                    <a:pt x="361" y="654"/>
                  </a:lnTo>
                  <a:lnTo>
                    <a:pt x="366" y="654"/>
                  </a:lnTo>
                  <a:lnTo>
                    <a:pt x="366" y="663"/>
                  </a:lnTo>
                  <a:lnTo>
                    <a:pt x="371" y="663"/>
                  </a:lnTo>
                  <a:lnTo>
                    <a:pt x="371" y="672"/>
                  </a:lnTo>
                  <a:lnTo>
                    <a:pt x="376" y="672"/>
                  </a:lnTo>
                  <a:lnTo>
                    <a:pt x="376" y="681"/>
                  </a:lnTo>
                  <a:lnTo>
                    <a:pt x="379" y="681"/>
                  </a:lnTo>
                  <a:lnTo>
                    <a:pt x="379" y="690"/>
                  </a:lnTo>
                  <a:lnTo>
                    <a:pt x="384" y="690"/>
                  </a:lnTo>
                  <a:lnTo>
                    <a:pt x="384" y="694"/>
                  </a:lnTo>
                  <a:lnTo>
                    <a:pt x="389" y="694"/>
                  </a:lnTo>
                  <a:lnTo>
                    <a:pt x="389" y="703"/>
                  </a:lnTo>
                  <a:lnTo>
                    <a:pt x="393" y="703"/>
                  </a:lnTo>
                  <a:lnTo>
                    <a:pt x="393" y="712"/>
                  </a:lnTo>
                  <a:lnTo>
                    <a:pt x="397" y="712"/>
                  </a:lnTo>
                  <a:lnTo>
                    <a:pt x="397" y="716"/>
                  </a:lnTo>
                  <a:lnTo>
                    <a:pt x="402" y="716"/>
                  </a:lnTo>
                  <a:lnTo>
                    <a:pt x="402" y="726"/>
                  </a:lnTo>
                  <a:lnTo>
                    <a:pt x="407" y="726"/>
                  </a:lnTo>
                  <a:lnTo>
                    <a:pt x="407" y="734"/>
                  </a:lnTo>
                  <a:lnTo>
                    <a:pt x="411" y="734"/>
                  </a:lnTo>
                  <a:lnTo>
                    <a:pt x="415" y="734"/>
                  </a:lnTo>
                  <a:lnTo>
                    <a:pt x="415" y="739"/>
                  </a:lnTo>
                  <a:lnTo>
                    <a:pt x="420" y="739"/>
                  </a:lnTo>
                  <a:lnTo>
                    <a:pt x="424" y="739"/>
                  </a:lnTo>
                  <a:lnTo>
                    <a:pt x="424" y="744"/>
                  </a:lnTo>
                  <a:lnTo>
                    <a:pt x="429" y="744"/>
                  </a:lnTo>
                  <a:lnTo>
                    <a:pt x="447" y="744"/>
                  </a:lnTo>
                  <a:lnTo>
                    <a:pt x="451" y="744"/>
                  </a:lnTo>
                  <a:lnTo>
                    <a:pt x="451" y="739"/>
                  </a:lnTo>
                  <a:lnTo>
                    <a:pt x="455" y="739"/>
                  </a:lnTo>
                  <a:lnTo>
                    <a:pt x="483" y="739"/>
                  </a:lnTo>
                  <a:lnTo>
                    <a:pt x="486" y="739"/>
                  </a:lnTo>
                  <a:lnTo>
                    <a:pt x="486" y="734"/>
                  </a:lnTo>
                  <a:lnTo>
                    <a:pt x="491" y="734"/>
                  </a:lnTo>
                  <a:lnTo>
                    <a:pt x="496" y="734"/>
                  </a:lnTo>
                  <a:lnTo>
                    <a:pt x="496" y="730"/>
                  </a:lnTo>
                  <a:lnTo>
                    <a:pt x="501" y="730"/>
                  </a:lnTo>
                  <a:lnTo>
                    <a:pt x="504" y="730"/>
                  </a:lnTo>
                  <a:lnTo>
                    <a:pt x="504" y="726"/>
                  </a:lnTo>
                  <a:lnTo>
                    <a:pt x="509" y="726"/>
                  </a:lnTo>
                  <a:lnTo>
                    <a:pt x="514" y="726"/>
                  </a:lnTo>
                  <a:lnTo>
                    <a:pt x="514" y="721"/>
                  </a:lnTo>
                  <a:lnTo>
                    <a:pt x="518" y="721"/>
                  </a:lnTo>
                  <a:lnTo>
                    <a:pt x="518" y="716"/>
                  </a:lnTo>
                  <a:lnTo>
                    <a:pt x="522" y="716"/>
                  </a:lnTo>
                  <a:lnTo>
                    <a:pt x="522" y="712"/>
                  </a:lnTo>
                  <a:lnTo>
                    <a:pt x="527" y="712"/>
                  </a:lnTo>
                  <a:lnTo>
                    <a:pt x="532" y="712"/>
                  </a:lnTo>
                  <a:lnTo>
                    <a:pt x="532" y="708"/>
                  </a:lnTo>
                  <a:lnTo>
                    <a:pt x="536" y="708"/>
                  </a:lnTo>
                  <a:lnTo>
                    <a:pt x="536" y="703"/>
                  </a:lnTo>
                  <a:lnTo>
                    <a:pt x="540" y="703"/>
                  </a:lnTo>
                  <a:lnTo>
                    <a:pt x="540" y="699"/>
                  </a:lnTo>
                  <a:lnTo>
                    <a:pt x="545" y="699"/>
                  </a:lnTo>
                  <a:lnTo>
                    <a:pt x="549" y="699"/>
                  </a:lnTo>
                  <a:lnTo>
                    <a:pt x="549" y="694"/>
                  </a:lnTo>
                  <a:lnTo>
                    <a:pt x="554" y="694"/>
                  </a:lnTo>
                  <a:lnTo>
                    <a:pt x="558" y="694"/>
                  </a:lnTo>
                  <a:lnTo>
                    <a:pt x="558" y="690"/>
                  </a:lnTo>
                  <a:lnTo>
                    <a:pt x="563" y="690"/>
                  </a:lnTo>
                  <a:lnTo>
                    <a:pt x="563" y="685"/>
                  </a:lnTo>
                  <a:lnTo>
                    <a:pt x="567" y="685"/>
                  </a:lnTo>
                  <a:lnTo>
                    <a:pt x="572" y="685"/>
                  </a:lnTo>
                  <a:lnTo>
                    <a:pt x="572" y="681"/>
                  </a:lnTo>
                  <a:lnTo>
                    <a:pt x="576" y="681"/>
                  </a:lnTo>
                  <a:lnTo>
                    <a:pt x="576" y="676"/>
                  </a:lnTo>
                  <a:lnTo>
                    <a:pt x="580" y="676"/>
                  </a:lnTo>
                  <a:lnTo>
                    <a:pt x="594" y="676"/>
                  </a:lnTo>
                  <a:lnTo>
                    <a:pt x="598" y="676"/>
                  </a:lnTo>
                  <a:lnTo>
                    <a:pt x="598" y="672"/>
                  </a:lnTo>
                  <a:lnTo>
                    <a:pt x="603" y="672"/>
                  </a:lnTo>
                  <a:lnTo>
                    <a:pt x="612" y="672"/>
                  </a:lnTo>
                  <a:lnTo>
                    <a:pt x="616" y="672"/>
                  </a:lnTo>
                  <a:lnTo>
                    <a:pt x="616" y="676"/>
                  </a:lnTo>
                  <a:lnTo>
                    <a:pt x="621" y="676"/>
                  </a:lnTo>
                  <a:lnTo>
                    <a:pt x="621" y="681"/>
                  </a:lnTo>
                  <a:lnTo>
                    <a:pt x="625" y="681"/>
                  </a:lnTo>
                  <a:lnTo>
                    <a:pt x="629" y="681"/>
                  </a:lnTo>
                  <a:lnTo>
                    <a:pt x="629" y="685"/>
                  </a:lnTo>
                  <a:lnTo>
                    <a:pt x="634" y="685"/>
                  </a:lnTo>
                  <a:lnTo>
                    <a:pt x="634" y="690"/>
                  </a:lnTo>
                  <a:lnTo>
                    <a:pt x="639" y="690"/>
                  </a:lnTo>
                  <a:lnTo>
                    <a:pt x="639" y="694"/>
                  </a:lnTo>
                  <a:lnTo>
                    <a:pt x="643" y="694"/>
                  </a:lnTo>
                  <a:lnTo>
                    <a:pt x="643" y="699"/>
                  </a:lnTo>
                  <a:lnTo>
                    <a:pt x="647" y="699"/>
                  </a:lnTo>
                  <a:lnTo>
                    <a:pt x="647" y="703"/>
                  </a:lnTo>
                  <a:lnTo>
                    <a:pt x="652" y="703"/>
                  </a:lnTo>
                  <a:lnTo>
                    <a:pt x="652" y="708"/>
                  </a:lnTo>
                  <a:lnTo>
                    <a:pt x="656" y="708"/>
                  </a:lnTo>
                  <a:lnTo>
                    <a:pt x="656" y="716"/>
                  </a:lnTo>
                  <a:lnTo>
                    <a:pt x="661" y="716"/>
                  </a:lnTo>
                  <a:lnTo>
                    <a:pt x="661" y="721"/>
                  </a:lnTo>
                  <a:lnTo>
                    <a:pt x="665" y="721"/>
                  </a:lnTo>
                  <a:lnTo>
                    <a:pt x="665" y="726"/>
                  </a:lnTo>
                  <a:lnTo>
                    <a:pt x="670" y="726"/>
                  </a:lnTo>
                  <a:lnTo>
                    <a:pt x="670" y="730"/>
                  </a:lnTo>
                  <a:lnTo>
                    <a:pt x="674" y="730"/>
                  </a:lnTo>
                  <a:lnTo>
                    <a:pt x="674" y="734"/>
                  </a:lnTo>
                  <a:lnTo>
                    <a:pt x="679" y="734"/>
                  </a:lnTo>
                  <a:lnTo>
                    <a:pt x="679" y="739"/>
                  </a:lnTo>
                  <a:lnTo>
                    <a:pt x="683" y="739"/>
                  </a:lnTo>
                  <a:lnTo>
                    <a:pt x="683" y="744"/>
                  </a:lnTo>
                  <a:lnTo>
                    <a:pt x="687" y="744"/>
                  </a:lnTo>
                  <a:lnTo>
                    <a:pt x="687" y="748"/>
                  </a:lnTo>
                  <a:lnTo>
                    <a:pt x="692" y="748"/>
                  </a:lnTo>
                  <a:lnTo>
                    <a:pt x="692" y="757"/>
                  </a:lnTo>
                  <a:lnTo>
                    <a:pt x="697" y="757"/>
                  </a:lnTo>
                  <a:lnTo>
                    <a:pt x="697" y="761"/>
                  </a:lnTo>
                  <a:lnTo>
                    <a:pt x="701" y="761"/>
                  </a:lnTo>
                  <a:lnTo>
                    <a:pt x="701" y="766"/>
                  </a:lnTo>
                  <a:lnTo>
                    <a:pt x="705" y="766"/>
                  </a:lnTo>
                  <a:lnTo>
                    <a:pt x="705" y="775"/>
                  </a:lnTo>
                  <a:lnTo>
                    <a:pt x="710" y="775"/>
                  </a:lnTo>
                  <a:lnTo>
                    <a:pt x="710" y="779"/>
                  </a:lnTo>
                  <a:lnTo>
                    <a:pt x="715" y="779"/>
                  </a:lnTo>
                  <a:lnTo>
                    <a:pt x="715" y="788"/>
                  </a:lnTo>
                  <a:lnTo>
                    <a:pt x="719" y="788"/>
                  </a:lnTo>
                  <a:lnTo>
                    <a:pt x="719" y="792"/>
                  </a:lnTo>
                  <a:lnTo>
                    <a:pt x="723" y="792"/>
                  </a:lnTo>
                  <a:lnTo>
                    <a:pt x="723" y="802"/>
                  </a:lnTo>
                  <a:lnTo>
                    <a:pt x="728" y="802"/>
                  </a:lnTo>
                  <a:lnTo>
                    <a:pt x="728" y="806"/>
                  </a:lnTo>
                  <a:lnTo>
                    <a:pt x="733" y="806"/>
                  </a:lnTo>
                  <a:lnTo>
                    <a:pt x="733" y="815"/>
                  </a:lnTo>
                  <a:lnTo>
                    <a:pt x="737" y="815"/>
                  </a:lnTo>
                  <a:lnTo>
                    <a:pt x="737" y="820"/>
                  </a:lnTo>
                  <a:lnTo>
                    <a:pt x="741" y="820"/>
                  </a:lnTo>
                  <a:lnTo>
                    <a:pt x="741" y="828"/>
                  </a:lnTo>
                  <a:lnTo>
                    <a:pt x="746" y="828"/>
                  </a:lnTo>
                  <a:lnTo>
                    <a:pt x="746" y="833"/>
                  </a:lnTo>
                  <a:lnTo>
                    <a:pt x="750" y="833"/>
                  </a:lnTo>
                  <a:lnTo>
                    <a:pt x="750" y="838"/>
                  </a:lnTo>
                  <a:lnTo>
                    <a:pt x="755" y="838"/>
                  </a:lnTo>
                  <a:lnTo>
                    <a:pt x="759" y="838"/>
                  </a:lnTo>
                  <a:lnTo>
                    <a:pt x="759" y="842"/>
                  </a:lnTo>
                  <a:lnTo>
                    <a:pt x="764" y="842"/>
                  </a:lnTo>
                  <a:lnTo>
                    <a:pt x="764" y="846"/>
                  </a:lnTo>
                  <a:lnTo>
                    <a:pt x="768" y="846"/>
                  </a:lnTo>
                  <a:lnTo>
                    <a:pt x="772" y="846"/>
                  </a:lnTo>
                  <a:lnTo>
                    <a:pt x="772" y="851"/>
                  </a:lnTo>
                  <a:lnTo>
                    <a:pt x="777" y="851"/>
                  </a:lnTo>
                  <a:lnTo>
                    <a:pt x="777" y="855"/>
                  </a:lnTo>
                  <a:lnTo>
                    <a:pt x="781" y="855"/>
                  </a:lnTo>
                  <a:lnTo>
                    <a:pt x="786" y="855"/>
                  </a:lnTo>
                  <a:lnTo>
                    <a:pt x="790" y="855"/>
                  </a:lnTo>
                  <a:lnTo>
                    <a:pt x="790" y="860"/>
                  </a:lnTo>
                  <a:lnTo>
                    <a:pt x="795" y="860"/>
                  </a:lnTo>
                  <a:lnTo>
                    <a:pt x="799" y="860"/>
                  </a:lnTo>
                  <a:lnTo>
                    <a:pt x="804" y="860"/>
                  </a:lnTo>
                  <a:lnTo>
                    <a:pt x="804" y="864"/>
                  </a:lnTo>
                  <a:lnTo>
                    <a:pt x="808" y="864"/>
                  </a:lnTo>
                  <a:lnTo>
                    <a:pt x="812" y="864"/>
                  </a:lnTo>
                  <a:lnTo>
                    <a:pt x="812" y="869"/>
                  </a:lnTo>
                  <a:lnTo>
                    <a:pt x="817" y="869"/>
                  </a:lnTo>
                  <a:lnTo>
                    <a:pt x="822" y="869"/>
                  </a:lnTo>
                  <a:lnTo>
                    <a:pt x="826" y="869"/>
                  </a:lnTo>
                  <a:lnTo>
                    <a:pt x="826" y="873"/>
                  </a:lnTo>
                  <a:lnTo>
                    <a:pt x="830" y="873"/>
                  </a:lnTo>
                  <a:lnTo>
                    <a:pt x="844" y="873"/>
                  </a:lnTo>
                  <a:lnTo>
                    <a:pt x="848" y="873"/>
                  </a:lnTo>
                  <a:lnTo>
                    <a:pt x="848" y="878"/>
                  </a:lnTo>
                  <a:lnTo>
                    <a:pt x="853" y="878"/>
                  </a:lnTo>
                  <a:lnTo>
                    <a:pt x="880" y="878"/>
                  </a:lnTo>
                  <a:lnTo>
                    <a:pt x="884" y="878"/>
                  </a:lnTo>
                  <a:lnTo>
                    <a:pt x="884" y="882"/>
                  </a:lnTo>
                  <a:lnTo>
                    <a:pt x="888" y="882"/>
                  </a:lnTo>
                  <a:lnTo>
                    <a:pt x="898" y="882"/>
                  </a:lnTo>
                  <a:lnTo>
                    <a:pt x="902" y="882"/>
                  </a:lnTo>
                  <a:lnTo>
                    <a:pt x="902" y="878"/>
                  </a:lnTo>
                  <a:lnTo>
                    <a:pt x="906" y="878"/>
                  </a:lnTo>
                  <a:lnTo>
                    <a:pt x="915" y="878"/>
                  </a:lnTo>
                  <a:lnTo>
                    <a:pt x="919" y="878"/>
                  </a:lnTo>
                  <a:lnTo>
                    <a:pt x="919" y="873"/>
                  </a:lnTo>
                  <a:lnTo>
                    <a:pt x="924" y="873"/>
                  </a:lnTo>
                  <a:lnTo>
                    <a:pt x="929" y="873"/>
                  </a:lnTo>
                  <a:lnTo>
                    <a:pt x="933" y="873"/>
                  </a:lnTo>
                  <a:lnTo>
                    <a:pt x="933" y="869"/>
                  </a:lnTo>
                  <a:lnTo>
                    <a:pt x="937" y="869"/>
                  </a:lnTo>
                  <a:lnTo>
                    <a:pt x="942" y="869"/>
                  </a:lnTo>
                  <a:lnTo>
                    <a:pt x="942" y="864"/>
                  </a:lnTo>
                  <a:lnTo>
                    <a:pt x="947" y="864"/>
                  </a:lnTo>
                  <a:lnTo>
                    <a:pt x="955" y="864"/>
                  </a:lnTo>
                  <a:lnTo>
                    <a:pt x="960" y="864"/>
                  </a:lnTo>
                  <a:lnTo>
                    <a:pt x="960" y="860"/>
                  </a:lnTo>
                  <a:lnTo>
                    <a:pt x="965" y="860"/>
                  </a:lnTo>
                  <a:lnTo>
                    <a:pt x="1000" y="860"/>
                  </a:lnTo>
                  <a:lnTo>
                    <a:pt x="1005" y="860"/>
                  </a:lnTo>
                  <a:lnTo>
                    <a:pt x="1005" y="864"/>
                  </a:lnTo>
                  <a:lnTo>
                    <a:pt x="1009" y="864"/>
                  </a:lnTo>
                  <a:lnTo>
                    <a:pt x="1013" y="864"/>
                  </a:lnTo>
                  <a:lnTo>
                    <a:pt x="1018" y="864"/>
                  </a:lnTo>
                  <a:lnTo>
                    <a:pt x="1018" y="860"/>
                  </a:lnTo>
                  <a:lnTo>
                    <a:pt x="1023" y="860"/>
                  </a:lnTo>
                  <a:lnTo>
                    <a:pt x="1027" y="860"/>
                  </a:lnTo>
                  <a:lnTo>
                    <a:pt x="1027" y="864"/>
                  </a:lnTo>
                  <a:lnTo>
                    <a:pt x="1031" y="864"/>
                  </a:lnTo>
                  <a:lnTo>
                    <a:pt x="1049" y="864"/>
                  </a:lnTo>
                  <a:lnTo>
                    <a:pt x="1054" y="864"/>
                  </a:lnTo>
                  <a:lnTo>
                    <a:pt x="1054" y="860"/>
                  </a:lnTo>
                  <a:lnTo>
                    <a:pt x="1058" y="860"/>
                  </a:lnTo>
                  <a:lnTo>
                    <a:pt x="1067" y="860"/>
                  </a:lnTo>
                  <a:lnTo>
                    <a:pt x="1072" y="860"/>
                  </a:lnTo>
                  <a:lnTo>
                    <a:pt x="1072" y="864"/>
                  </a:lnTo>
                  <a:lnTo>
                    <a:pt x="1076" y="864"/>
                  </a:lnTo>
                  <a:lnTo>
                    <a:pt x="1085" y="864"/>
                  </a:lnTo>
                  <a:lnTo>
                    <a:pt x="1090" y="864"/>
                  </a:lnTo>
                  <a:lnTo>
                    <a:pt x="1090" y="860"/>
                  </a:lnTo>
                  <a:lnTo>
                    <a:pt x="1094" y="860"/>
                  </a:lnTo>
                  <a:lnTo>
                    <a:pt x="1116" y="860"/>
                  </a:lnTo>
                  <a:lnTo>
                    <a:pt x="1121" y="860"/>
                  </a:lnTo>
                  <a:lnTo>
                    <a:pt x="1121" y="855"/>
                  </a:lnTo>
                  <a:lnTo>
                    <a:pt x="1125" y="855"/>
                  </a:lnTo>
                  <a:lnTo>
                    <a:pt x="1130" y="855"/>
                  </a:lnTo>
                  <a:lnTo>
                    <a:pt x="1130" y="851"/>
                  </a:lnTo>
                  <a:lnTo>
                    <a:pt x="1134" y="851"/>
                  </a:lnTo>
                  <a:lnTo>
                    <a:pt x="1138" y="851"/>
                  </a:lnTo>
                  <a:lnTo>
                    <a:pt x="1138" y="846"/>
                  </a:lnTo>
                  <a:lnTo>
                    <a:pt x="1143" y="846"/>
                  </a:lnTo>
                  <a:lnTo>
                    <a:pt x="1148" y="846"/>
                  </a:lnTo>
                  <a:lnTo>
                    <a:pt x="1152" y="846"/>
                  </a:lnTo>
                  <a:lnTo>
                    <a:pt x="1152" y="842"/>
                  </a:lnTo>
                  <a:lnTo>
                    <a:pt x="1156" y="842"/>
                  </a:lnTo>
                  <a:lnTo>
                    <a:pt x="1156" y="838"/>
                  </a:lnTo>
                  <a:lnTo>
                    <a:pt x="1161" y="838"/>
                  </a:lnTo>
                  <a:lnTo>
                    <a:pt x="1161" y="833"/>
                  </a:lnTo>
                  <a:lnTo>
                    <a:pt x="1166" y="833"/>
                  </a:lnTo>
                  <a:lnTo>
                    <a:pt x="1166" y="828"/>
                  </a:lnTo>
                  <a:lnTo>
                    <a:pt x="1170" y="828"/>
                  </a:lnTo>
                  <a:lnTo>
                    <a:pt x="1170" y="824"/>
                  </a:lnTo>
                  <a:lnTo>
                    <a:pt x="1174" y="824"/>
                  </a:lnTo>
                  <a:lnTo>
                    <a:pt x="1174" y="820"/>
                  </a:lnTo>
                  <a:lnTo>
                    <a:pt x="1179" y="820"/>
                  </a:lnTo>
                  <a:lnTo>
                    <a:pt x="1179" y="815"/>
                  </a:lnTo>
                  <a:lnTo>
                    <a:pt x="1183" y="815"/>
                  </a:lnTo>
                  <a:lnTo>
                    <a:pt x="1183" y="806"/>
                  </a:lnTo>
                  <a:lnTo>
                    <a:pt x="1187" y="806"/>
                  </a:lnTo>
                  <a:lnTo>
                    <a:pt x="1187" y="802"/>
                  </a:lnTo>
                  <a:lnTo>
                    <a:pt x="1192" y="802"/>
                  </a:lnTo>
                  <a:lnTo>
                    <a:pt x="1192" y="797"/>
                  </a:lnTo>
                  <a:lnTo>
                    <a:pt x="1197" y="797"/>
                  </a:lnTo>
                  <a:lnTo>
                    <a:pt x="1197" y="788"/>
                  </a:lnTo>
                  <a:lnTo>
                    <a:pt x="1201" y="788"/>
                  </a:lnTo>
                  <a:lnTo>
                    <a:pt x="1201" y="784"/>
                  </a:lnTo>
                  <a:lnTo>
                    <a:pt x="1205" y="784"/>
                  </a:lnTo>
                  <a:lnTo>
                    <a:pt x="1205" y="775"/>
                  </a:lnTo>
                  <a:lnTo>
                    <a:pt x="1210" y="775"/>
                  </a:lnTo>
                  <a:lnTo>
                    <a:pt x="1210" y="770"/>
                  </a:lnTo>
                  <a:lnTo>
                    <a:pt x="1214" y="770"/>
                  </a:lnTo>
                  <a:lnTo>
                    <a:pt x="1214" y="766"/>
                  </a:lnTo>
                  <a:lnTo>
                    <a:pt x="1219" y="766"/>
                  </a:lnTo>
                  <a:lnTo>
                    <a:pt x="1219" y="761"/>
                  </a:lnTo>
                  <a:lnTo>
                    <a:pt x="1223" y="761"/>
                  </a:lnTo>
                  <a:lnTo>
                    <a:pt x="1228" y="761"/>
                  </a:lnTo>
                  <a:lnTo>
                    <a:pt x="1228" y="752"/>
                  </a:lnTo>
                  <a:lnTo>
                    <a:pt x="1232" y="752"/>
                  </a:lnTo>
                  <a:lnTo>
                    <a:pt x="1232" y="744"/>
                  </a:lnTo>
                  <a:lnTo>
                    <a:pt x="1237" y="744"/>
                  </a:lnTo>
                  <a:lnTo>
                    <a:pt x="1237" y="734"/>
                  </a:lnTo>
                  <a:lnTo>
                    <a:pt x="1241" y="734"/>
                  </a:lnTo>
                  <a:lnTo>
                    <a:pt x="1241" y="730"/>
                  </a:lnTo>
                  <a:lnTo>
                    <a:pt x="1245" y="730"/>
                  </a:lnTo>
                  <a:lnTo>
                    <a:pt x="1245" y="721"/>
                  </a:lnTo>
                  <a:lnTo>
                    <a:pt x="1250" y="721"/>
                  </a:lnTo>
                  <a:lnTo>
                    <a:pt x="1250" y="708"/>
                  </a:lnTo>
                  <a:lnTo>
                    <a:pt x="1255" y="708"/>
                  </a:lnTo>
                  <a:lnTo>
                    <a:pt x="1255" y="699"/>
                  </a:lnTo>
                  <a:lnTo>
                    <a:pt x="1259" y="699"/>
                  </a:lnTo>
                  <a:lnTo>
                    <a:pt x="1259" y="690"/>
                  </a:lnTo>
                  <a:lnTo>
                    <a:pt x="1263" y="690"/>
                  </a:lnTo>
                  <a:lnTo>
                    <a:pt x="1263" y="681"/>
                  </a:lnTo>
                  <a:lnTo>
                    <a:pt x="1268" y="681"/>
                  </a:lnTo>
                  <a:lnTo>
                    <a:pt x="1268" y="668"/>
                  </a:lnTo>
                  <a:lnTo>
                    <a:pt x="1273" y="668"/>
                  </a:lnTo>
                  <a:lnTo>
                    <a:pt x="1273" y="658"/>
                  </a:lnTo>
                  <a:lnTo>
                    <a:pt x="1277" y="658"/>
                  </a:lnTo>
                  <a:lnTo>
                    <a:pt x="1277" y="645"/>
                  </a:lnTo>
                  <a:lnTo>
                    <a:pt x="1281" y="645"/>
                  </a:lnTo>
                  <a:lnTo>
                    <a:pt x="1281" y="632"/>
                  </a:lnTo>
                  <a:lnTo>
                    <a:pt x="1286" y="632"/>
                  </a:lnTo>
                  <a:lnTo>
                    <a:pt x="1286" y="627"/>
                  </a:lnTo>
                  <a:lnTo>
                    <a:pt x="1291" y="627"/>
                  </a:lnTo>
                  <a:lnTo>
                    <a:pt x="1291" y="622"/>
                  </a:lnTo>
                  <a:lnTo>
                    <a:pt x="1295" y="622"/>
                  </a:lnTo>
                  <a:lnTo>
                    <a:pt x="1295" y="618"/>
                  </a:lnTo>
                  <a:lnTo>
                    <a:pt x="1299" y="618"/>
                  </a:lnTo>
                  <a:lnTo>
                    <a:pt x="1299" y="614"/>
                  </a:lnTo>
                  <a:lnTo>
                    <a:pt x="1304" y="614"/>
                  </a:lnTo>
                  <a:lnTo>
                    <a:pt x="1304" y="609"/>
                  </a:lnTo>
                  <a:lnTo>
                    <a:pt x="1308" y="609"/>
                  </a:lnTo>
                  <a:lnTo>
                    <a:pt x="1308" y="605"/>
                  </a:lnTo>
                  <a:lnTo>
                    <a:pt x="1313" y="605"/>
                  </a:lnTo>
                  <a:lnTo>
                    <a:pt x="1313" y="600"/>
                  </a:lnTo>
                  <a:lnTo>
                    <a:pt x="1317" y="600"/>
                  </a:lnTo>
                  <a:lnTo>
                    <a:pt x="1317" y="596"/>
                  </a:lnTo>
                  <a:lnTo>
                    <a:pt x="1322" y="596"/>
                  </a:lnTo>
                  <a:lnTo>
                    <a:pt x="1326" y="596"/>
                  </a:lnTo>
                  <a:lnTo>
                    <a:pt x="1326" y="600"/>
                  </a:lnTo>
                  <a:lnTo>
                    <a:pt x="1330" y="600"/>
                  </a:lnTo>
                  <a:lnTo>
                    <a:pt x="1330" y="605"/>
                  </a:lnTo>
                  <a:lnTo>
                    <a:pt x="1335" y="605"/>
                  </a:lnTo>
                  <a:lnTo>
                    <a:pt x="1335" y="609"/>
                  </a:lnTo>
                  <a:lnTo>
                    <a:pt x="1339" y="609"/>
                  </a:lnTo>
                  <a:lnTo>
                    <a:pt x="1370" y="609"/>
                  </a:lnTo>
                  <a:lnTo>
                    <a:pt x="1375" y="609"/>
                  </a:lnTo>
                  <a:lnTo>
                    <a:pt x="1375" y="614"/>
                  </a:lnTo>
                  <a:lnTo>
                    <a:pt x="1380" y="614"/>
                  </a:lnTo>
                  <a:lnTo>
                    <a:pt x="1384" y="614"/>
                  </a:lnTo>
                  <a:lnTo>
                    <a:pt x="1388" y="614"/>
                  </a:lnTo>
                  <a:lnTo>
                    <a:pt x="1388" y="618"/>
                  </a:lnTo>
                  <a:lnTo>
                    <a:pt x="1393" y="618"/>
                  </a:lnTo>
                </a:path>
              </a:pathLst>
            </a:custGeom>
            <a:noFill/>
            <a:ln w="22225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42" name="Freeform 166"/>
            <p:cNvSpPr>
              <a:spLocks/>
            </p:cNvSpPr>
            <p:nvPr/>
          </p:nvSpPr>
          <p:spPr bwMode="auto">
            <a:xfrm>
              <a:off x="3752" y="2972"/>
              <a:ext cx="1338" cy="349"/>
            </a:xfrm>
            <a:custGeom>
              <a:avLst/>
              <a:gdLst>
                <a:gd name="T0" fmla="*/ 13 w 1338"/>
                <a:gd name="T1" fmla="*/ 62 h 349"/>
                <a:gd name="T2" fmla="*/ 31 w 1338"/>
                <a:gd name="T3" fmla="*/ 98 h 349"/>
                <a:gd name="T4" fmla="*/ 48 w 1338"/>
                <a:gd name="T5" fmla="*/ 138 h 349"/>
                <a:gd name="T6" fmla="*/ 71 w 1338"/>
                <a:gd name="T7" fmla="*/ 157 h 349"/>
                <a:gd name="T8" fmla="*/ 89 w 1338"/>
                <a:gd name="T9" fmla="*/ 183 h 349"/>
                <a:gd name="T10" fmla="*/ 107 w 1338"/>
                <a:gd name="T11" fmla="*/ 206 h 349"/>
                <a:gd name="T12" fmla="*/ 125 w 1338"/>
                <a:gd name="T13" fmla="*/ 246 h 349"/>
                <a:gd name="T14" fmla="*/ 142 w 1338"/>
                <a:gd name="T15" fmla="*/ 277 h 349"/>
                <a:gd name="T16" fmla="*/ 160 w 1338"/>
                <a:gd name="T17" fmla="*/ 300 h 349"/>
                <a:gd name="T18" fmla="*/ 209 w 1338"/>
                <a:gd name="T19" fmla="*/ 295 h 349"/>
                <a:gd name="T20" fmla="*/ 232 w 1338"/>
                <a:gd name="T21" fmla="*/ 290 h 349"/>
                <a:gd name="T22" fmla="*/ 258 w 1338"/>
                <a:gd name="T23" fmla="*/ 300 h 349"/>
                <a:gd name="T24" fmla="*/ 276 w 1338"/>
                <a:gd name="T25" fmla="*/ 318 h 349"/>
                <a:gd name="T26" fmla="*/ 316 w 1338"/>
                <a:gd name="T27" fmla="*/ 318 h 349"/>
                <a:gd name="T28" fmla="*/ 343 w 1338"/>
                <a:gd name="T29" fmla="*/ 322 h 349"/>
                <a:gd name="T30" fmla="*/ 365 w 1338"/>
                <a:gd name="T31" fmla="*/ 336 h 349"/>
                <a:gd name="T32" fmla="*/ 419 w 1338"/>
                <a:gd name="T33" fmla="*/ 349 h 349"/>
                <a:gd name="T34" fmla="*/ 441 w 1338"/>
                <a:gd name="T35" fmla="*/ 336 h 349"/>
                <a:gd name="T36" fmla="*/ 464 w 1338"/>
                <a:gd name="T37" fmla="*/ 322 h 349"/>
                <a:gd name="T38" fmla="*/ 482 w 1338"/>
                <a:gd name="T39" fmla="*/ 300 h 349"/>
                <a:gd name="T40" fmla="*/ 504 w 1338"/>
                <a:gd name="T41" fmla="*/ 286 h 349"/>
                <a:gd name="T42" fmla="*/ 522 w 1338"/>
                <a:gd name="T43" fmla="*/ 269 h 349"/>
                <a:gd name="T44" fmla="*/ 540 w 1338"/>
                <a:gd name="T45" fmla="*/ 246 h 349"/>
                <a:gd name="T46" fmla="*/ 562 w 1338"/>
                <a:gd name="T47" fmla="*/ 228 h 349"/>
                <a:gd name="T48" fmla="*/ 584 w 1338"/>
                <a:gd name="T49" fmla="*/ 210 h 349"/>
                <a:gd name="T50" fmla="*/ 602 w 1338"/>
                <a:gd name="T51" fmla="*/ 179 h 349"/>
                <a:gd name="T52" fmla="*/ 620 w 1338"/>
                <a:gd name="T53" fmla="*/ 148 h 349"/>
                <a:gd name="T54" fmla="*/ 637 w 1338"/>
                <a:gd name="T55" fmla="*/ 112 h 349"/>
                <a:gd name="T56" fmla="*/ 655 w 1338"/>
                <a:gd name="T57" fmla="*/ 85 h 349"/>
                <a:gd name="T58" fmla="*/ 673 w 1338"/>
                <a:gd name="T59" fmla="*/ 58 h 349"/>
                <a:gd name="T60" fmla="*/ 691 w 1338"/>
                <a:gd name="T61" fmla="*/ 40 h 349"/>
                <a:gd name="T62" fmla="*/ 714 w 1338"/>
                <a:gd name="T63" fmla="*/ 36 h 349"/>
                <a:gd name="T64" fmla="*/ 731 w 1338"/>
                <a:gd name="T65" fmla="*/ 36 h 349"/>
                <a:gd name="T66" fmla="*/ 754 w 1338"/>
                <a:gd name="T67" fmla="*/ 22 h 349"/>
                <a:gd name="T68" fmla="*/ 772 w 1338"/>
                <a:gd name="T69" fmla="*/ 4 h 349"/>
                <a:gd name="T70" fmla="*/ 794 w 1338"/>
                <a:gd name="T71" fmla="*/ 9 h 349"/>
                <a:gd name="T72" fmla="*/ 861 w 1338"/>
                <a:gd name="T73" fmla="*/ 9 h 349"/>
                <a:gd name="T74" fmla="*/ 884 w 1338"/>
                <a:gd name="T75" fmla="*/ 22 h 349"/>
                <a:gd name="T76" fmla="*/ 905 w 1338"/>
                <a:gd name="T77" fmla="*/ 36 h 349"/>
                <a:gd name="T78" fmla="*/ 928 w 1338"/>
                <a:gd name="T79" fmla="*/ 49 h 349"/>
                <a:gd name="T80" fmla="*/ 946 w 1338"/>
                <a:gd name="T81" fmla="*/ 81 h 349"/>
                <a:gd name="T82" fmla="*/ 963 w 1338"/>
                <a:gd name="T83" fmla="*/ 107 h 349"/>
                <a:gd name="T84" fmla="*/ 981 w 1338"/>
                <a:gd name="T85" fmla="*/ 138 h 349"/>
                <a:gd name="T86" fmla="*/ 1004 w 1338"/>
                <a:gd name="T87" fmla="*/ 157 h 349"/>
                <a:gd name="T88" fmla="*/ 1022 w 1338"/>
                <a:gd name="T89" fmla="*/ 183 h 349"/>
                <a:gd name="T90" fmla="*/ 1044 w 1338"/>
                <a:gd name="T91" fmla="*/ 201 h 349"/>
                <a:gd name="T92" fmla="*/ 1062 w 1338"/>
                <a:gd name="T93" fmla="*/ 219 h 349"/>
                <a:gd name="T94" fmla="*/ 1084 w 1338"/>
                <a:gd name="T95" fmla="*/ 232 h 349"/>
                <a:gd name="T96" fmla="*/ 1106 w 1338"/>
                <a:gd name="T97" fmla="*/ 246 h 349"/>
                <a:gd name="T98" fmla="*/ 1129 w 1338"/>
                <a:gd name="T99" fmla="*/ 259 h 349"/>
                <a:gd name="T100" fmla="*/ 1147 w 1338"/>
                <a:gd name="T101" fmla="*/ 282 h 349"/>
                <a:gd name="T102" fmla="*/ 1164 w 1338"/>
                <a:gd name="T103" fmla="*/ 300 h 349"/>
                <a:gd name="T104" fmla="*/ 1191 w 1338"/>
                <a:gd name="T105" fmla="*/ 290 h 349"/>
                <a:gd name="T106" fmla="*/ 1209 w 1338"/>
                <a:gd name="T107" fmla="*/ 273 h 349"/>
                <a:gd name="T108" fmla="*/ 1241 w 1338"/>
                <a:gd name="T109" fmla="*/ 273 h 349"/>
                <a:gd name="T110" fmla="*/ 1258 w 1338"/>
                <a:gd name="T111" fmla="*/ 264 h 349"/>
                <a:gd name="T112" fmla="*/ 1294 w 1338"/>
                <a:gd name="T113" fmla="*/ 255 h 349"/>
                <a:gd name="T114" fmla="*/ 1334 w 1338"/>
                <a:gd name="T115" fmla="*/ 2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38" h="349">
                  <a:moveTo>
                    <a:pt x="0" y="22"/>
                  </a:moveTo>
                  <a:lnTo>
                    <a:pt x="0" y="31"/>
                  </a:lnTo>
                  <a:lnTo>
                    <a:pt x="4" y="31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54"/>
                  </a:lnTo>
                  <a:lnTo>
                    <a:pt x="13" y="54"/>
                  </a:lnTo>
                  <a:lnTo>
                    <a:pt x="13" y="62"/>
                  </a:lnTo>
                  <a:lnTo>
                    <a:pt x="18" y="62"/>
                  </a:lnTo>
                  <a:lnTo>
                    <a:pt x="18" y="72"/>
                  </a:lnTo>
                  <a:lnTo>
                    <a:pt x="22" y="72"/>
                  </a:lnTo>
                  <a:lnTo>
                    <a:pt x="22" y="81"/>
                  </a:lnTo>
                  <a:lnTo>
                    <a:pt x="26" y="81"/>
                  </a:lnTo>
                  <a:lnTo>
                    <a:pt x="26" y="89"/>
                  </a:lnTo>
                  <a:lnTo>
                    <a:pt x="31" y="89"/>
                  </a:lnTo>
                  <a:lnTo>
                    <a:pt x="31" y="98"/>
                  </a:lnTo>
                  <a:lnTo>
                    <a:pt x="35" y="98"/>
                  </a:lnTo>
                  <a:lnTo>
                    <a:pt x="35" y="107"/>
                  </a:lnTo>
                  <a:lnTo>
                    <a:pt x="40" y="107"/>
                  </a:lnTo>
                  <a:lnTo>
                    <a:pt x="40" y="116"/>
                  </a:lnTo>
                  <a:lnTo>
                    <a:pt x="44" y="116"/>
                  </a:lnTo>
                  <a:lnTo>
                    <a:pt x="44" y="130"/>
                  </a:lnTo>
                  <a:lnTo>
                    <a:pt x="48" y="130"/>
                  </a:lnTo>
                  <a:lnTo>
                    <a:pt x="48" y="138"/>
                  </a:lnTo>
                  <a:lnTo>
                    <a:pt x="53" y="138"/>
                  </a:lnTo>
                  <a:lnTo>
                    <a:pt x="53" y="148"/>
                  </a:lnTo>
                  <a:lnTo>
                    <a:pt x="58" y="148"/>
                  </a:lnTo>
                  <a:lnTo>
                    <a:pt x="62" y="148"/>
                  </a:lnTo>
                  <a:lnTo>
                    <a:pt x="62" y="152"/>
                  </a:lnTo>
                  <a:lnTo>
                    <a:pt x="66" y="152"/>
                  </a:lnTo>
                  <a:lnTo>
                    <a:pt x="71" y="152"/>
                  </a:lnTo>
                  <a:lnTo>
                    <a:pt x="71" y="157"/>
                  </a:lnTo>
                  <a:lnTo>
                    <a:pt x="75" y="157"/>
                  </a:lnTo>
                  <a:lnTo>
                    <a:pt x="75" y="165"/>
                  </a:lnTo>
                  <a:lnTo>
                    <a:pt x="79" y="165"/>
                  </a:lnTo>
                  <a:lnTo>
                    <a:pt x="79" y="170"/>
                  </a:lnTo>
                  <a:lnTo>
                    <a:pt x="84" y="170"/>
                  </a:lnTo>
                  <a:lnTo>
                    <a:pt x="84" y="179"/>
                  </a:lnTo>
                  <a:lnTo>
                    <a:pt x="89" y="179"/>
                  </a:lnTo>
                  <a:lnTo>
                    <a:pt x="89" y="183"/>
                  </a:lnTo>
                  <a:lnTo>
                    <a:pt x="93" y="183"/>
                  </a:lnTo>
                  <a:lnTo>
                    <a:pt x="93" y="188"/>
                  </a:lnTo>
                  <a:lnTo>
                    <a:pt x="97" y="188"/>
                  </a:lnTo>
                  <a:lnTo>
                    <a:pt x="97" y="192"/>
                  </a:lnTo>
                  <a:lnTo>
                    <a:pt x="102" y="192"/>
                  </a:lnTo>
                  <a:lnTo>
                    <a:pt x="102" y="201"/>
                  </a:lnTo>
                  <a:lnTo>
                    <a:pt x="107" y="201"/>
                  </a:lnTo>
                  <a:lnTo>
                    <a:pt x="107" y="206"/>
                  </a:lnTo>
                  <a:lnTo>
                    <a:pt x="111" y="206"/>
                  </a:lnTo>
                  <a:lnTo>
                    <a:pt x="111" y="214"/>
                  </a:lnTo>
                  <a:lnTo>
                    <a:pt x="115" y="214"/>
                  </a:lnTo>
                  <a:lnTo>
                    <a:pt x="115" y="224"/>
                  </a:lnTo>
                  <a:lnTo>
                    <a:pt x="120" y="224"/>
                  </a:lnTo>
                  <a:lnTo>
                    <a:pt x="120" y="237"/>
                  </a:lnTo>
                  <a:lnTo>
                    <a:pt x="125" y="237"/>
                  </a:lnTo>
                  <a:lnTo>
                    <a:pt x="125" y="246"/>
                  </a:lnTo>
                  <a:lnTo>
                    <a:pt x="129" y="246"/>
                  </a:lnTo>
                  <a:lnTo>
                    <a:pt x="129" y="255"/>
                  </a:lnTo>
                  <a:lnTo>
                    <a:pt x="133" y="255"/>
                  </a:lnTo>
                  <a:lnTo>
                    <a:pt x="133" y="259"/>
                  </a:lnTo>
                  <a:lnTo>
                    <a:pt x="138" y="259"/>
                  </a:lnTo>
                  <a:lnTo>
                    <a:pt x="138" y="269"/>
                  </a:lnTo>
                  <a:lnTo>
                    <a:pt x="142" y="269"/>
                  </a:lnTo>
                  <a:lnTo>
                    <a:pt x="142" y="277"/>
                  </a:lnTo>
                  <a:lnTo>
                    <a:pt x="147" y="277"/>
                  </a:lnTo>
                  <a:lnTo>
                    <a:pt x="147" y="282"/>
                  </a:lnTo>
                  <a:lnTo>
                    <a:pt x="151" y="282"/>
                  </a:lnTo>
                  <a:lnTo>
                    <a:pt x="151" y="286"/>
                  </a:lnTo>
                  <a:lnTo>
                    <a:pt x="156" y="286"/>
                  </a:lnTo>
                  <a:lnTo>
                    <a:pt x="156" y="295"/>
                  </a:lnTo>
                  <a:lnTo>
                    <a:pt x="160" y="295"/>
                  </a:lnTo>
                  <a:lnTo>
                    <a:pt x="160" y="300"/>
                  </a:lnTo>
                  <a:lnTo>
                    <a:pt x="165" y="300"/>
                  </a:lnTo>
                  <a:lnTo>
                    <a:pt x="165" y="304"/>
                  </a:lnTo>
                  <a:lnTo>
                    <a:pt x="169" y="304"/>
                  </a:lnTo>
                  <a:lnTo>
                    <a:pt x="201" y="304"/>
                  </a:lnTo>
                  <a:lnTo>
                    <a:pt x="204" y="304"/>
                  </a:lnTo>
                  <a:lnTo>
                    <a:pt x="204" y="300"/>
                  </a:lnTo>
                  <a:lnTo>
                    <a:pt x="209" y="300"/>
                  </a:lnTo>
                  <a:lnTo>
                    <a:pt x="209" y="295"/>
                  </a:lnTo>
                  <a:lnTo>
                    <a:pt x="214" y="295"/>
                  </a:lnTo>
                  <a:lnTo>
                    <a:pt x="214" y="290"/>
                  </a:lnTo>
                  <a:lnTo>
                    <a:pt x="219" y="290"/>
                  </a:lnTo>
                  <a:lnTo>
                    <a:pt x="219" y="286"/>
                  </a:lnTo>
                  <a:lnTo>
                    <a:pt x="222" y="286"/>
                  </a:lnTo>
                  <a:lnTo>
                    <a:pt x="222" y="290"/>
                  </a:lnTo>
                  <a:lnTo>
                    <a:pt x="227" y="290"/>
                  </a:lnTo>
                  <a:lnTo>
                    <a:pt x="232" y="290"/>
                  </a:lnTo>
                  <a:lnTo>
                    <a:pt x="236" y="290"/>
                  </a:lnTo>
                  <a:lnTo>
                    <a:pt x="236" y="295"/>
                  </a:lnTo>
                  <a:lnTo>
                    <a:pt x="240" y="295"/>
                  </a:lnTo>
                  <a:lnTo>
                    <a:pt x="245" y="295"/>
                  </a:lnTo>
                  <a:lnTo>
                    <a:pt x="250" y="295"/>
                  </a:lnTo>
                  <a:lnTo>
                    <a:pt x="250" y="300"/>
                  </a:lnTo>
                  <a:lnTo>
                    <a:pt x="254" y="300"/>
                  </a:lnTo>
                  <a:lnTo>
                    <a:pt x="258" y="300"/>
                  </a:lnTo>
                  <a:lnTo>
                    <a:pt x="258" y="304"/>
                  </a:lnTo>
                  <a:lnTo>
                    <a:pt x="263" y="304"/>
                  </a:lnTo>
                  <a:lnTo>
                    <a:pt x="263" y="308"/>
                  </a:lnTo>
                  <a:lnTo>
                    <a:pt x="267" y="308"/>
                  </a:lnTo>
                  <a:lnTo>
                    <a:pt x="267" y="313"/>
                  </a:lnTo>
                  <a:lnTo>
                    <a:pt x="272" y="313"/>
                  </a:lnTo>
                  <a:lnTo>
                    <a:pt x="272" y="318"/>
                  </a:lnTo>
                  <a:lnTo>
                    <a:pt x="276" y="318"/>
                  </a:lnTo>
                  <a:lnTo>
                    <a:pt x="276" y="322"/>
                  </a:lnTo>
                  <a:lnTo>
                    <a:pt x="281" y="322"/>
                  </a:lnTo>
                  <a:lnTo>
                    <a:pt x="298" y="322"/>
                  </a:lnTo>
                  <a:lnTo>
                    <a:pt x="303" y="322"/>
                  </a:lnTo>
                  <a:lnTo>
                    <a:pt x="303" y="318"/>
                  </a:lnTo>
                  <a:lnTo>
                    <a:pt x="308" y="318"/>
                  </a:lnTo>
                  <a:lnTo>
                    <a:pt x="312" y="318"/>
                  </a:lnTo>
                  <a:lnTo>
                    <a:pt x="316" y="318"/>
                  </a:lnTo>
                  <a:lnTo>
                    <a:pt x="316" y="313"/>
                  </a:lnTo>
                  <a:lnTo>
                    <a:pt x="321" y="313"/>
                  </a:lnTo>
                  <a:lnTo>
                    <a:pt x="330" y="313"/>
                  </a:lnTo>
                  <a:lnTo>
                    <a:pt x="334" y="313"/>
                  </a:lnTo>
                  <a:lnTo>
                    <a:pt x="334" y="318"/>
                  </a:lnTo>
                  <a:lnTo>
                    <a:pt x="339" y="318"/>
                  </a:lnTo>
                  <a:lnTo>
                    <a:pt x="339" y="322"/>
                  </a:lnTo>
                  <a:lnTo>
                    <a:pt x="343" y="322"/>
                  </a:lnTo>
                  <a:lnTo>
                    <a:pt x="343" y="326"/>
                  </a:lnTo>
                  <a:lnTo>
                    <a:pt x="347" y="326"/>
                  </a:lnTo>
                  <a:lnTo>
                    <a:pt x="347" y="331"/>
                  </a:lnTo>
                  <a:lnTo>
                    <a:pt x="352" y="331"/>
                  </a:lnTo>
                  <a:lnTo>
                    <a:pt x="352" y="336"/>
                  </a:lnTo>
                  <a:lnTo>
                    <a:pt x="357" y="336"/>
                  </a:lnTo>
                  <a:lnTo>
                    <a:pt x="361" y="336"/>
                  </a:lnTo>
                  <a:lnTo>
                    <a:pt x="365" y="336"/>
                  </a:lnTo>
                  <a:lnTo>
                    <a:pt x="365" y="340"/>
                  </a:lnTo>
                  <a:lnTo>
                    <a:pt x="370" y="340"/>
                  </a:lnTo>
                  <a:lnTo>
                    <a:pt x="374" y="340"/>
                  </a:lnTo>
                  <a:lnTo>
                    <a:pt x="374" y="345"/>
                  </a:lnTo>
                  <a:lnTo>
                    <a:pt x="379" y="345"/>
                  </a:lnTo>
                  <a:lnTo>
                    <a:pt x="379" y="349"/>
                  </a:lnTo>
                  <a:lnTo>
                    <a:pt x="383" y="349"/>
                  </a:lnTo>
                  <a:lnTo>
                    <a:pt x="419" y="349"/>
                  </a:lnTo>
                  <a:lnTo>
                    <a:pt x="423" y="349"/>
                  </a:lnTo>
                  <a:lnTo>
                    <a:pt x="423" y="345"/>
                  </a:lnTo>
                  <a:lnTo>
                    <a:pt x="428" y="345"/>
                  </a:lnTo>
                  <a:lnTo>
                    <a:pt x="433" y="345"/>
                  </a:lnTo>
                  <a:lnTo>
                    <a:pt x="433" y="340"/>
                  </a:lnTo>
                  <a:lnTo>
                    <a:pt x="436" y="340"/>
                  </a:lnTo>
                  <a:lnTo>
                    <a:pt x="436" y="336"/>
                  </a:lnTo>
                  <a:lnTo>
                    <a:pt x="441" y="336"/>
                  </a:lnTo>
                  <a:lnTo>
                    <a:pt x="441" y="331"/>
                  </a:lnTo>
                  <a:lnTo>
                    <a:pt x="446" y="331"/>
                  </a:lnTo>
                  <a:lnTo>
                    <a:pt x="451" y="331"/>
                  </a:lnTo>
                  <a:lnTo>
                    <a:pt x="451" y="326"/>
                  </a:lnTo>
                  <a:lnTo>
                    <a:pt x="454" y="326"/>
                  </a:lnTo>
                  <a:lnTo>
                    <a:pt x="459" y="326"/>
                  </a:lnTo>
                  <a:lnTo>
                    <a:pt x="464" y="326"/>
                  </a:lnTo>
                  <a:lnTo>
                    <a:pt x="464" y="322"/>
                  </a:lnTo>
                  <a:lnTo>
                    <a:pt x="468" y="322"/>
                  </a:lnTo>
                  <a:lnTo>
                    <a:pt x="468" y="313"/>
                  </a:lnTo>
                  <a:lnTo>
                    <a:pt x="472" y="313"/>
                  </a:lnTo>
                  <a:lnTo>
                    <a:pt x="472" y="308"/>
                  </a:lnTo>
                  <a:lnTo>
                    <a:pt x="477" y="308"/>
                  </a:lnTo>
                  <a:lnTo>
                    <a:pt x="477" y="304"/>
                  </a:lnTo>
                  <a:lnTo>
                    <a:pt x="482" y="304"/>
                  </a:lnTo>
                  <a:lnTo>
                    <a:pt x="482" y="300"/>
                  </a:lnTo>
                  <a:lnTo>
                    <a:pt x="486" y="300"/>
                  </a:lnTo>
                  <a:lnTo>
                    <a:pt x="490" y="300"/>
                  </a:lnTo>
                  <a:lnTo>
                    <a:pt x="490" y="295"/>
                  </a:lnTo>
                  <a:lnTo>
                    <a:pt x="495" y="295"/>
                  </a:lnTo>
                  <a:lnTo>
                    <a:pt x="499" y="295"/>
                  </a:lnTo>
                  <a:lnTo>
                    <a:pt x="499" y="290"/>
                  </a:lnTo>
                  <a:lnTo>
                    <a:pt x="504" y="290"/>
                  </a:lnTo>
                  <a:lnTo>
                    <a:pt x="504" y="286"/>
                  </a:lnTo>
                  <a:lnTo>
                    <a:pt x="508" y="286"/>
                  </a:lnTo>
                  <a:lnTo>
                    <a:pt x="508" y="282"/>
                  </a:lnTo>
                  <a:lnTo>
                    <a:pt x="513" y="282"/>
                  </a:lnTo>
                  <a:lnTo>
                    <a:pt x="513" y="277"/>
                  </a:lnTo>
                  <a:lnTo>
                    <a:pt x="517" y="277"/>
                  </a:lnTo>
                  <a:lnTo>
                    <a:pt x="517" y="273"/>
                  </a:lnTo>
                  <a:lnTo>
                    <a:pt x="522" y="273"/>
                  </a:lnTo>
                  <a:lnTo>
                    <a:pt x="522" y="269"/>
                  </a:lnTo>
                  <a:lnTo>
                    <a:pt x="526" y="269"/>
                  </a:lnTo>
                  <a:lnTo>
                    <a:pt x="526" y="264"/>
                  </a:lnTo>
                  <a:lnTo>
                    <a:pt x="530" y="264"/>
                  </a:lnTo>
                  <a:lnTo>
                    <a:pt x="530" y="259"/>
                  </a:lnTo>
                  <a:lnTo>
                    <a:pt x="535" y="259"/>
                  </a:lnTo>
                  <a:lnTo>
                    <a:pt x="535" y="255"/>
                  </a:lnTo>
                  <a:lnTo>
                    <a:pt x="540" y="255"/>
                  </a:lnTo>
                  <a:lnTo>
                    <a:pt x="540" y="246"/>
                  </a:lnTo>
                  <a:lnTo>
                    <a:pt x="544" y="246"/>
                  </a:lnTo>
                  <a:lnTo>
                    <a:pt x="544" y="242"/>
                  </a:lnTo>
                  <a:lnTo>
                    <a:pt x="548" y="242"/>
                  </a:lnTo>
                  <a:lnTo>
                    <a:pt x="548" y="232"/>
                  </a:lnTo>
                  <a:lnTo>
                    <a:pt x="553" y="232"/>
                  </a:lnTo>
                  <a:lnTo>
                    <a:pt x="553" y="228"/>
                  </a:lnTo>
                  <a:lnTo>
                    <a:pt x="558" y="228"/>
                  </a:lnTo>
                  <a:lnTo>
                    <a:pt x="562" y="228"/>
                  </a:lnTo>
                  <a:lnTo>
                    <a:pt x="562" y="224"/>
                  </a:lnTo>
                  <a:lnTo>
                    <a:pt x="566" y="224"/>
                  </a:lnTo>
                  <a:lnTo>
                    <a:pt x="571" y="224"/>
                  </a:lnTo>
                  <a:lnTo>
                    <a:pt x="576" y="224"/>
                  </a:lnTo>
                  <a:lnTo>
                    <a:pt x="576" y="214"/>
                  </a:lnTo>
                  <a:lnTo>
                    <a:pt x="580" y="214"/>
                  </a:lnTo>
                  <a:lnTo>
                    <a:pt x="580" y="210"/>
                  </a:lnTo>
                  <a:lnTo>
                    <a:pt x="584" y="210"/>
                  </a:lnTo>
                  <a:lnTo>
                    <a:pt x="584" y="201"/>
                  </a:lnTo>
                  <a:lnTo>
                    <a:pt x="589" y="201"/>
                  </a:lnTo>
                  <a:lnTo>
                    <a:pt x="589" y="196"/>
                  </a:lnTo>
                  <a:lnTo>
                    <a:pt x="593" y="196"/>
                  </a:lnTo>
                  <a:lnTo>
                    <a:pt x="593" y="188"/>
                  </a:lnTo>
                  <a:lnTo>
                    <a:pt x="598" y="188"/>
                  </a:lnTo>
                  <a:lnTo>
                    <a:pt x="598" y="179"/>
                  </a:lnTo>
                  <a:lnTo>
                    <a:pt x="602" y="179"/>
                  </a:lnTo>
                  <a:lnTo>
                    <a:pt x="602" y="175"/>
                  </a:lnTo>
                  <a:lnTo>
                    <a:pt x="606" y="175"/>
                  </a:lnTo>
                  <a:lnTo>
                    <a:pt x="606" y="165"/>
                  </a:lnTo>
                  <a:lnTo>
                    <a:pt x="611" y="165"/>
                  </a:lnTo>
                  <a:lnTo>
                    <a:pt x="611" y="157"/>
                  </a:lnTo>
                  <a:lnTo>
                    <a:pt x="616" y="157"/>
                  </a:lnTo>
                  <a:lnTo>
                    <a:pt x="616" y="148"/>
                  </a:lnTo>
                  <a:lnTo>
                    <a:pt x="620" y="148"/>
                  </a:lnTo>
                  <a:lnTo>
                    <a:pt x="620" y="138"/>
                  </a:lnTo>
                  <a:lnTo>
                    <a:pt x="624" y="138"/>
                  </a:lnTo>
                  <a:lnTo>
                    <a:pt x="624" y="125"/>
                  </a:lnTo>
                  <a:lnTo>
                    <a:pt x="629" y="125"/>
                  </a:lnTo>
                  <a:lnTo>
                    <a:pt x="629" y="120"/>
                  </a:lnTo>
                  <a:lnTo>
                    <a:pt x="633" y="120"/>
                  </a:lnTo>
                  <a:lnTo>
                    <a:pt x="633" y="112"/>
                  </a:lnTo>
                  <a:lnTo>
                    <a:pt x="637" y="112"/>
                  </a:lnTo>
                  <a:lnTo>
                    <a:pt x="637" y="107"/>
                  </a:lnTo>
                  <a:lnTo>
                    <a:pt x="642" y="107"/>
                  </a:lnTo>
                  <a:lnTo>
                    <a:pt x="642" y="98"/>
                  </a:lnTo>
                  <a:lnTo>
                    <a:pt x="647" y="98"/>
                  </a:lnTo>
                  <a:lnTo>
                    <a:pt x="647" y="94"/>
                  </a:lnTo>
                  <a:lnTo>
                    <a:pt x="651" y="94"/>
                  </a:lnTo>
                  <a:lnTo>
                    <a:pt x="651" y="85"/>
                  </a:lnTo>
                  <a:lnTo>
                    <a:pt x="655" y="85"/>
                  </a:lnTo>
                  <a:lnTo>
                    <a:pt x="655" y="76"/>
                  </a:lnTo>
                  <a:lnTo>
                    <a:pt x="660" y="76"/>
                  </a:lnTo>
                  <a:lnTo>
                    <a:pt x="660" y="67"/>
                  </a:lnTo>
                  <a:lnTo>
                    <a:pt x="665" y="67"/>
                  </a:lnTo>
                  <a:lnTo>
                    <a:pt x="665" y="62"/>
                  </a:lnTo>
                  <a:lnTo>
                    <a:pt x="669" y="62"/>
                  </a:lnTo>
                  <a:lnTo>
                    <a:pt x="669" y="58"/>
                  </a:lnTo>
                  <a:lnTo>
                    <a:pt x="673" y="58"/>
                  </a:lnTo>
                  <a:lnTo>
                    <a:pt x="673" y="54"/>
                  </a:lnTo>
                  <a:lnTo>
                    <a:pt x="678" y="54"/>
                  </a:lnTo>
                  <a:lnTo>
                    <a:pt x="678" y="49"/>
                  </a:lnTo>
                  <a:lnTo>
                    <a:pt x="683" y="49"/>
                  </a:lnTo>
                  <a:lnTo>
                    <a:pt x="683" y="44"/>
                  </a:lnTo>
                  <a:lnTo>
                    <a:pt x="687" y="44"/>
                  </a:lnTo>
                  <a:lnTo>
                    <a:pt x="687" y="40"/>
                  </a:lnTo>
                  <a:lnTo>
                    <a:pt x="691" y="40"/>
                  </a:lnTo>
                  <a:lnTo>
                    <a:pt x="691" y="36"/>
                  </a:lnTo>
                  <a:lnTo>
                    <a:pt x="696" y="36"/>
                  </a:lnTo>
                  <a:lnTo>
                    <a:pt x="700" y="36"/>
                  </a:lnTo>
                  <a:lnTo>
                    <a:pt x="700" y="31"/>
                  </a:lnTo>
                  <a:lnTo>
                    <a:pt x="705" y="31"/>
                  </a:lnTo>
                  <a:lnTo>
                    <a:pt x="705" y="36"/>
                  </a:lnTo>
                  <a:lnTo>
                    <a:pt x="709" y="36"/>
                  </a:lnTo>
                  <a:lnTo>
                    <a:pt x="714" y="36"/>
                  </a:lnTo>
                  <a:lnTo>
                    <a:pt x="714" y="40"/>
                  </a:lnTo>
                  <a:lnTo>
                    <a:pt x="718" y="40"/>
                  </a:lnTo>
                  <a:lnTo>
                    <a:pt x="718" y="44"/>
                  </a:lnTo>
                  <a:lnTo>
                    <a:pt x="722" y="44"/>
                  </a:lnTo>
                  <a:lnTo>
                    <a:pt x="727" y="44"/>
                  </a:lnTo>
                  <a:lnTo>
                    <a:pt x="727" y="40"/>
                  </a:lnTo>
                  <a:lnTo>
                    <a:pt x="731" y="40"/>
                  </a:lnTo>
                  <a:lnTo>
                    <a:pt x="731" y="36"/>
                  </a:lnTo>
                  <a:lnTo>
                    <a:pt x="736" y="36"/>
                  </a:lnTo>
                  <a:lnTo>
                    <a:pt x="736" y="31"/>
                  </a:lnTo>
                  <a:lnTo>
                    <a:pt x="740" y="31"/>
                  </a:lnTo>
                  <a:lnTo>
                    <a:pt x="745" y="31"/>
                  </a:lnTo>
                  <a:lnTo>
                    <a:pt x="745" y="26"/>
                  </a:lnTo>
                  <a:lnTo>
                    <a:pt x="749" y="26"/>
                  </a:lnTo>
                  <a:lnTo>
                    <a:pt x="749" y="22"/>
                  </a:lnTo>
                  <a:lnTo>
                    <a:pt x="754" y="22"/>
                  </a:lnTo>
                  <a:lnTo>
                    <a:pt x="758" y="22"/>
                  </a:lnTo>
                  <a:lnTo>
                    <a:pt x="758" y="18"/>
                  </a:lnTo>
                  <a:lnTo>
                    <a:pt x="762" y="18"/>
                  </a:lnTo>
                  <a:lnTo>
                    <a:pt x="762" y="13"/>
                  </a:lnTo>
                  <a:lnTo>
                    <a:pt x="767" y="13"/>
                  </a:lnTo>
                  <a:lnTo>
                    <a:pt x="767" y="9"/>
                  </a:lnTo>
                  <a:lnTo>
                    <a:pt x="772" y="9"/>
                  </a:lnTo>
                  <a:lnTo>
                    <a:pt x="772" y="4"/>
                  </a:lnTo>
                  <a:lnTo>
                    <a:pt x="777" y="4"/>
                  </a:lnTo>
                  <a:lnTo>
                    <a:pt x="777" y="0"/>
                  </a:lnTo>
                  <a:lnTo>
                    <a:pt x="780" y="0"/>
                  </a:lnTo>
                  <a:lnTo>
                    <a:pt x="780" y="4"/>
                  </a:lnTo>
                  <a:lnTo>
                    <a:pt x="785" y="4"/>
                  </a:lnTo>
                  <a:lnTo>
                    <a:pt x="790" y="4"/>
                  </a:lnTo>
                  <a:lnTo>
                    <a:pt x="794" y="4"/>
                  </a:lnTo>
                  <a:lnTo>
                    <a:pt x="794" y="9"/>
                  </a:lnTo>
                  <a:lnTo>
                    <a:pt x="798" y="9"/>
                  </a:lnTo>
                  <a:lnTo>
                    <a:pt x="803" y="9"/>
                  </a:lnTo>
                  <a:lnTo>
                    <a:pt x="803" y="4"/>
                  </a:lnTo>
                  <a:lnTo>
                    <a:pt x="808" y="4"/>
                  </a:lnTo>
                  <a:lnTo>
                    <a:pt x="852" y="4"/>
                  </a:lnTo>
                  <a:lnTo>
                    <a:pt x="856" y="4"/>
                  </a:lnTo>
                  <a:lnTo>
                    <a:pt x="856" y="9"/>
                  </a:lnTo>
                  <a:lnTo>
                    <a:pt x="861" y="9"/>
                  </a:lnTo>
                  <a:lnTo>
                    <a:pt x="861" y="13"/>
                  </a:lnTo>
                  <a:lnTo>
                    <a:pt x="866" y="13"/>
                  </a:lnTo>
                  <a:lnTo>
                    <a:pt x="870" y="13"/>
                  </a:lnTo>
                  <a:lnTo>
                    <a:pt x="870" y="18"/>
                  </a:lnTo>
                  <a:lnTo>
                    <a:pt x="874" y="18"/>
                  </a:lnTo>
                  <a:lnTo>
                    <a:pt x="879" y="18"/>
                  </a:lnTo>
                  <a:lnTo>
                    <a:pt x="879" y="22"/>
                  </a:lnTo>
                  <a:lnTo>
                    <a:pt x="884" y="22"/>
                  </a:lnTo>
                  <a:lnTo>
                    <a:pt x="884" y="26"/>
                  </a:lnTo>
                  <a:lnTo>
                    <a:pt x="888" y="26"/>
                  </a:lnTo>
                  <a:lnTo>
                    <a:pt x="892" y="26"/>
                  </a:lnTo>
                  <a:lnTo>
                    <a:pt x="892" y="31"/>
                  </a:lnTo>
                  <a:lnTo>
                    <a:pt x="897" y="31"/>
                  </a:lnTo>
                  <a:lnTo>
                    <a:pt x="897" y="36"/>
                  </a:lnTo>
                  <a:lnTo>
                    <a:pt x="901" y="36"/>
                  </a:lnTo>
                  <a:lnTo>
                    <a:pt x="905" y="36"/>
                  </a:lnTo>
                  <a:lnTo>
                    <a:pt x="905" y="40"/>
                  </a:lnTo>
                  <a:lnTo>
                    <a:pt x="910" y="40"/>
                  </a:lnTo>
                  <a:lnTo>
                    <a:pt x="915" y="40"/>
                  </a:lnTo>
                  <a:lnTo>
                    <a:pt x="915" y="44"/>
                  </a:lnTo>
                  <a:lnTo>
                    <a:pt x="919" y="44"/>
                  </a:lnTo>
                  <a:lnTo>
                    <a:pt x="923" y="44"/>
                  </a:lnTo>
                  <a:lnTo>
                    <a:pt x="928" y="44"/>
                  </a:lnTo>
                  <a:lnTo>
                    <a:pt x="928" y="49"/>
                  </a:lnTo>
                  <a:lnTo>
                    <a:pt x="932" y="49"/>
                  </a:lnTo>
                  <a:lnTo>
                    <a:pt x="932" y="58"/>
                  </a:lnTo>
                  <a:lnTo>
                    <a:pt x="937" y="58"/>
                  </a:lnTo>
                  <a:lnTo>
                    <a:pt x="937" y="67"/>
                  </a:lnTo>
                  <a:lnTo>
                    <a:pt x="941" y="67"/>
                  </a:lnTo>
                  <a:lnTo>
                    <a:pt x="941" y="72"/>
                  </a:lnTo>
                  <a:lnTo>
                    <a:pt x="946" y="72"/>
                  </a:lnTo>
                  <a:lnTo>
                    <a:pt x="946" y="81"/>
                  </a:lnTo>
                  <a:lnTo>
                    <a:pt x="950" y="81"/>
                  </a:lnTo>
                  <a:lnTo>
                    <a:pt x="950" y="85"/>
                  </a:lnTo>
                  <a:lnTo>
                    <a:pt x="955" y="85"/>
                  </a:lnTo>
                  <a:lnTo>
                    <a:pt x="955" y="94"/>
                  </a:lnTo>
                  <a:lnTo>
                    <a:pt x="959" y="94"/>
                  </a:lnTo>
                  <a:lnTo>
                    <a:pt x="959" y="103"/>
                  </a:lnTo>
                  <a:lnTo>
                    <a:pt x="963" y="103"/>
                  </a:lnTo>
                  <a:lnTo>
                    <a:pt x="963" y="107"/>
                  </a:lnTo>
                  <a:lnTo>
                    <a:pt x="968" y="107"/>
                  </a:lnTo>
                  <a:lnTo>
                    <a:pt x="968" y="116"/>
                  </a:lnTo>
                  <a:lnTo>
                    <a:pt x="973" y="116"/>
                  </a:lnTo>
                  <a:lnTo>
                    <a:pt x="973" y="125"/>
                  </a:lnTo>
                  <a:lnTo>
                    <a:pt x="977" y="125"/>
                  </a:lnTo>
                  <a:lnTo>
                    <a:pt x="977" y="130"/>
                  </a:lnTo>
                  <a:lnTo>
                    <a:pt x="981" y="130"/>
                  </a:lnTo>
                  <a:lnTo>
                    <a:pt x="981" y="138"/>
                  </a:lnTo>
                  <a:lnTo>
                    <a:pt x="986" y="138"/>
                  </a:lnTo>
                  <a:lnTo>
                    <a:pt x="991" y="138"/>
                  </a:lnTo>
                  <a:lnTo>
                    <a:pt x="991" y="143"/>
                  </a:lnTo>
                  <a:lnTo>
                    <a:pt x="994" y="143"/>
                  </a:lnTo>
                  <a:lnTo>
                    <a:pt x="999" y="143"/>
                  </a:lnTo>
                  <a:lnTo>
                    <a:pt x="999" y="148"/>
                  </a:lnTo>
                  <a:lnTo>
                    <a:pt x="1004" y="148"/>
                  </a:lnTo>
                  <a:lnTo>
                    <a:pt x="1004" y="157"/>
                  </a:lnTo>
                  <a:lnTo>
                    <a:pt x="1009" y="157"/>
                  </a:lnTo>
                  <a:lnTo>
                    <a:pt x="1009" y="165"/>
                  </a:lnTo>
                  <a:lnTo>
                    <a:pt x="1012" y="165"/>
                  </a:lnTo>
                  <a:lnTo>
                    <a:pt x="1012" y="170"/>
                  </a:lnTo>
                  <a:lnTo>
                    <a:pt x="1017" y="170"/>
                  </a:lnTo>
                  <a:lnTo>
                    <a:pt x="1017" y="179"/>
                  </a:lnTo>
                  <a:lnTo>
                    <a:pt x="1022" y="179"/>
                  </a:lnTo>
                  <a:lnTo>
                    <a:pt x="1022" y="183"/>
                  </a:lnTo>
                  <a:lnTo>
                    <a:pt x="1026" y="183"/>
                  </a:lnTo>
                  <a:lnTo>
                    <a:pt x="1026" y="188"/>
                  </a:lnTo>
                  <a:lnTo>
                    <a:pt x="1030" y="188"/>
                  </a:lnTo>
                  <a:lnTo>
                    <a:pt x="1030" y="192"/>
                  </a:lnTo>
                  <a:lnTo>
                    <a:pt x="1035" y="192"/>
                  </a:lnTo>
                  <a:lnTo>
                    <a:pt x="1035" y="201"/>
                  </a:lnTo>
                  <a:lnTo>
                    <a:pt x="1040" y="201"/>
                  </a:lnTo>
                  <a:lnTo>
                    <a:pt x="1044" y="201"/>
                  </a:lnTo>
                  <a:lnTo>
                    <a:pt x="1044" y="206"/>
                  </a:lnTo>
                  <a:lnTo>
                    <a:pt x="1048" y="206"/>
                  </a:lnTo>
                  <a:lnTo>
                    <a:pt x="1048" y="210"/>
                  </a:lnTo>
                  <a:lnTo>
                    <a:pt x="1053" y="210"/>
                  </a:lnTo>
                  <a:lnTo>
                    <a:pt x="1053" y="214"/>
                  </a:lnTo>
                  <a:lnTo>
                    <a:pt x="1057" y="214"/>
                  </a:lnTo>
                  <a:lnTo>
                    <a:pt x="1062" y="214"/>
                  </a:lnTo>
                  <a:lnTo>
                    <a:pt x="1062" y="219"/>
                  </a:lnTo>
                  <a:lnTo>
                    <a:pt x="1066" y="219"/>
                  </a:lnTo>
                  <a:lnTo>
                    <a:pt x="1071" y="219"/>
                  </a:lnTo>
                  <a:lnTo>
                    <a:pt x="1075" y="219"/>
                  </a:lnTo>
                  <a:lnTo>
                    <a:pt x="1075" y="224"/>
                  </a:lnTo>
                  <a:lnTo>
                    <a:pt x="1080" y="224"/>
                  </a:lnTo>
                  <a:lnTo>
                    <a:pt x="1080" y="228"/>
                  </a:lnTo>
                  <a:lnTo>
                    <a:pt x="1084" y="228"/>
                  </a:lnTo>
                  <a:lnTo>
                    <a:pt x="1084" y="232"/>
                  </a:lnTo>
                  <a:lnTo>
                    <a:pt x="1088" y="232"/>
                  </a:lnTo>
                  <a:lnTo>
                    <a:pt x="1088" y="237"/>
                  </a:lnTo>
                  <a:lnTo>
                    <a:pt x="1093" y="237"/>
                  </a:lnTo>
                  <a:lnTo>
                    <a:pt x="1093" y="242"/>
                  </a:lnTo>
                  <a:lnTo>
                    <a:pt x="1098" y="242"/>
                  </a:lnTo>
                  <a:lnTo>
                    <a:pt x="1102" y="242"/>
                  </a:lnTo>
                  <a:lnTo>
                    <a:pt x="1106" y="242"/>
                  </a:lnTo>
                  <a:lnTo>
                    <a:pt x="1106" y="246"/>
                  </a:lnTo>
                  <a:lnTo>
                    <a:pt x="1111" y="246"/>
                  </a:lnTo>
                  <a:lnTo>
                    <a:pt x="1116" y="246"/>
                  </a:lnTo>
                  <a:lnTo>
                    <a:pt x="1116" y="251"/>
                  </a:lnTo>
                  <a:lnTo>
                    <a:pt x="1120" y="251"/>
                  </a:lnTo>
                  <a:lnTo>
                    <a:pt x="1120" y="255"/>
                  </a:lnTo>
                  <a:lnTo>
                    <a:pt x="1124" y="255"/>
                  </a:lnTo>
                  <a:lnTo>
                    <a:pt x="1124" y="259"/>
                  </a:lnTo>
                  <a:lnTo>
                    <a:pt x="1129" y="259"/>
                  </a:lnTo>
                  <a:lnTo>
                    <a:pt x="1129" y="269"/>
                  </a:lnTo>
                  <a:lnTo>
                    <a:pt x="1134" y="269"/>
                  </a:lnTo>
                  <a:lnTo>
                    <a:pt x="1138" y="269"/>
                  </a:lnTo>
                  <a:lnTo>
                    <a:pt x="1138" y="273"/>
                  </a:lnTo>
                  <a:lnTo>
                    <a:pt x="1142" y="273"/>
                  </a:lnTo>
                  <a:lnTo>
                    <a:pt x="1142" y="277"/>
                  </a:lnTo>
                  <a:lnTo>
                    <a:pt x="1147" y="277"/>
                  </a:lnTo>
                  <a:lnTo>
                    <a:pt x="1147" y="282"/>
                  </a:lnTo>
                  <a:lnTo>
                    <a:pt x="1151" y="282"/>
                  </a:lnTo>
                  <a:lnTo>
                    <a:pt x="1151" y="286"/>
                  </a:lnTo>
                  <a:lnTo>
                    <a:pt x="1156" y="286"/>
                  </a:lnTo>
                  <a:lnTo>
                    <a:pt x="1156" y="290"/>
                  </a:lnTo>
                  <a:lnTo>
                    <a:pt x="1160" y="290"/>
                  </a:lnTo>
                  <a:lnTo>
                    <a:pt x="1160" y="295"/>
                  </a:lnTo>
                  <a:lnTo>
                    <a:pt x="1164" y="295"/>
                  </a:lnTo>
                  <a:lnTo>
                    <a:pt x="1164" y="300"/>
                  </a:lnTo>
                  <a:lnTo>
                    <a:pt x="1169" y="300"/>
                  </a:lnTo>
                  <a:lnTo>
                    <a:pt x="1174" y="300"/>
                  </a:lnTo>
                  <a:lnTo>
                    <a:pt x="1178" y="300"/>
                  </a:lnTo>
                  <a:lnTo>
                    <a:pt x="1178" y="295"/>
                  </a:lnTo>
                  <a:lnTo>
                    <a:pt x="1182" y="295"/>
                  </a:lnTo>
                  <a:lnTo>
                    <a:pt x="1187" y="295"/>
                  </a:lnTo>
                  <a:lnTo>
                    <a:pt x="1187" y="290"/>
                  </a:lnTo>
                  <a:lnTo>
                    <a:pt x="1191" y="290"/>
                  </a:lnTo>
                  <a:lnTo>
                    <a:pt x="1191" y="286"/>
                  </a:lnTo>
                  <a:lnTo>
                    <a:pt x="1195" y="286"/>
                  </a:lnTo>
                  <a:lnTo>
                    <a:pt x="1195" y="282"/>
                  </a:lnTo>
                  <a:lnTo>
                    <a:pt x="1200" y="282"/>
                  </a:lnTo>
                  <a:lnTo>
                    <a:pt x="1200" y="277"/>
                  </a:lnTo>
                  <a:lnTo>
                    <a:pt x="1205" y="277"/>
                  </a:lnTo>
                  <a:lnTo>
                    <a:pt x="1205" y="273"/>
                  </a:lnTo>
                  <a:lnTo>
                    <a:pt x="1209" y="273"/>
                  </a:lnTo>
                  <a:lnTo>
                    <a:pt x="1213" y="273"/>
                  </a:lnTo>
                  <a:lnTo>
                    <a:pt x="1213" y="269"/>
                  </a:lnTo>
                  <a:lnTo>
                    <a:pt x="1218" y="269"/>
                  </a:lnTo>
                  <a:lnTo>
                    <a:pt x="1227" y="269"/>
                  </a:lnTo>
                  <a:lnTo>
                    <a:pt x="1231" y="269"/>
                  </a:lnTo>
                  <a:lnTo>
                    <a:pt x="1231" y="273"/>
                  </a:lnTo>
                  <a:lnTo>
                    <a:pt x="1236" y="273"/>
                  </a:lnTo>
                  <a:lnTo>
                    <a:pt x="1241" y="273"/>
                  </a:lnTo>
                  <a:lnTo>
                    <a:pt x="1241" y="277"/>
                  </a:lnTo>
                  <a:lnTo>
                    <a:pt x="1245" y="277"/>
                  </a:lnTo>
                  <a:lnTo>
                    <a:pt x="1245" y="273"/>
                  </a:lnTo>
                  <a:lnTo>
                    <a:pt x="1249" y="273"/>
                  </a:lnTo>
                  <a:lnTo>
                    <a:pt x="1249" y="269"/>
                  </a:lnTo>
                  <a:lnTo>
                    <a:pt x="1254" y="269"/>
                  </a:lnTo>
                  <a:lnTo>
                    <a:pt x="1258" y="269"/>
                  </a:lnTo>
                  <a:lnTo>
                    <a:pt x="1258" y="264"/>
                  </a:lnTo>
                  <a:lnTo>
                    <a:pt x="1263" y="264"/>
                  </a:lnTo>
                  <a:lnTo>
                    <a:pt x="1272" y="264"/>
                  </a:lnTo>
                  <a:lnTo>
                    <a:pt x="1276" y="264"/>
                  </a:lnTo>
                  <a:lnTo>
                    <a:pt x="1276" y="259"/>
                  </a:lnTo>
                  <a:lnTo>
                    <a:pt x="1280" y="259"/>
                  </a:lnTo>
                  <a:lnTo>
                    <a:pt x="1289" y="259"/>
                  </a:lnTo>
                  <a:lnTo>
                    <a:pt x="1294" y="259"/>
                  </a:lnTo>
                  <a:lnTo>
                    <a:pt x="1294" y="255"/>
                  </a:lnTo>
                  <a:lnTo>
                    <a:pt x="1298" y="255"/>
                  </a:lnTo>
                  <a:lnTo>
                    <a:pt x="1303" y="255"/>
                  </a:lnTo>
                  <a:lnTo>
                    <a:pt x="1307" y="255"/>
                  </a:lnTo>
                  <a:lnTo>
                    <a:pt x="1307" y="259"/>
                  </a:lnTo>
                  <a:lnTo>
                    <a:pt x="1312" y="259"/>
                  </a:lnTo>
                  <a:lnTo>
                    <a:pt x="1330" y="259"/>
                  </a:lnTo>
                  <a:lnTo>
                    <a:pt x="1334" y="259"/>
                  </a:lnTo>
                  <a:lnTo>
                    <a:pt x="1334" y="264"/>
                  </a:lnTo>
                  <a:lnTo>
                    <a:pt x="1338" y="264"/>
                  </a:lnTo>
                  <a:lnTo>
                    <a:pt x="1338" y="269"/>
                  </a:lnTo>
                </a:path>
              </a:pathLst>
            </a:custGeom>
            <a:noFill/>
            <a:ln w="22225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43" name="Freeform 167"/>
            <p:cNvSpPr>
              <a:spLocks/>
            </p:cNvSpPr>
            <p:nvPr/>
          </p:nvSpPr>
          <p:spPr bwMode="auto">
            <a:xfrm>
              <a:off x="5095" y="3147"/>
              <a:ext cx="214" cy="115"/>
            </a:xfrm>
            <a:custGeom>
              <a:avLst/>
              <a:gdLst>
                <a:gd name="T0" fmla="*/ 0 w 214"/>
                <a:gd name="T1" fmla="*/ 102 h 115"/>
                <a:gd name="T2" fmla="*/ 5 w 214"/>
                <a:gd name="T3" fmla="*/ 107 h 115"/>
                <a:gd name="T4" fmla="*/ 9 w 214"/>
                <a:gd name="T5" fmla="*/ 115 h 115"/>
                <a:gd name="T6" fmla="*/ 31 w 214"/>
                <a:gd name="T7" fmla="*/ 115 h 115"/>
                <a:gd name="T8" fmla="*/ 36 w 214"/>
                <a:gd name="T9" fmla="*/ 111 h 115"/>
                <a:gd name="T10" fmla="*/ 40 w 214"/>
                <a:gd name="T11" fmla="*/ 107 h 115"/>
                <a:gd name="T12" fmla="*/ 45 w 214"/>
                <a:gd name="T13" fmla="*/ 102 h 115"/>
                <a:gd name="T14" fmla="*/ 49 w 214"/>
                <a:gd name="T15" fmla="*/ 98 h 115"/>
                <a:gd name="T16" fmla="*/ 54 w 214"/>
                <a:gd name="T17" fmla="*/ 94 h 115"/>
                <a:gd name="T18" fmla="*/ 58 w 214"/>
                <a:gd name="T19" fmla="*/ 84 h 115"/>
                <a:gd name="T20" fmla="*/ 63 w 214"/>
                <a:gd name="T21" fmla="*/ 76 h 115"/>
                <a:gd name="T22" fmla="*/ 67 w 214"/>
                <a:gd name="T23" fmla="*/ 71 h 115"/>
                <a:gd name="T24" fmla="*/ 71 w 214"/>
                <a:gd name="T25" fmla="*/ 67 h 115"/>
                <a:gd name="T26" fmla="*/ 81 w 214"/>
                <a:gd name="T27" fmla="*/ 67 h 115"/>
                <a:gd name="T28" fmla="*/ 85 w 214"/>
                <a:gd name="T29" fmla="*/ 62 h 115"/>
                <a:gd name="T30" fmla="*/ 89 w 214"/>
                <a:gd name="T31" fmla="*/ 57 h 115"/>
                <a:gd name="T32" fmla="*/ 94 w 214"/>
                <a:gd name="T33" fmla="*/ 53 h 115"/>
                <a:gd name="T34" fmla="*/ 99 w 214"/>
                <a:gd name="T35" fmla="*/ 49 h 115"/>
                <a:gd name="T36" fmla="*/ 102 w 214"/>
                <a:gd name="T37" fmla="*/ 44 h 115"/>
                <a:gd name="T38" fmla="*/ 125 w 214"/>
                <a:gd name="T39" fmla="*/ 44 h 115"/>
                <a:gd name="T40" fmla="*/ 130 w 214"/>
                <a:gd name="T41" fmla="*/ 39 h 115"/>
                <a:gd name="T42" fmla="*/ 134 w 214"/>
                <a:gd name="T43" fmla="*/ 31 h 115"/>
                <a:gd name="T44" fmla="*/ 138 w 214"/>
                <a:gd name="T45" fmla="*/ 26 h 115"/>
                <a:gd name="T46" fmla="*/ 143 w 214"/>
                <a:gd name="T47" fmla="*/ 17 h 115"/>
                <a:gd name="T48" fmla="*/ 152 w 214"/>
                <a:gd name="T49" fmla="*/ 17 h 115"/>
                <a:gd name="T50" fmla="*/ 156 w 214"/>
                <a:gd name="T51" fmla="*/ 21 h 115"/>
                <a:gd name="T52" fmla="*/ 170 w 214"/>
                <a:gd name="T53" fmla="*/ 21 h 115"/>
                <a:gd name="T54" fmla="*/ 174 w 214"/>
                <a:gd name="T55" fmla="*/ 26 h 115"/>
                <a:gd name="T56" fmla="*/ 188 w 214"/>
                <a:gd name="T57" fmla="*/ 26 h 115"/>
                <a:gd name="T58" fmla="*/ 192 w 214"/>
                <a:gd name="T59" fmla="*/ 31 h 115"/>
                <a:gd name="T60" fmla="*/ 201 w 214"/>
                <a:gd name="T61" fmla="*/ 31 h 115"/>
                <a:gd name="T62" fmla="*/ 206 w 214"/>
                <a:gd name="T63" fmla="*/ 21 h 115"/>
                <a:gd name="T64" fmla="*/ 209 w 214"/>
                <a:gd name="T65" fmla="*/ 17 h 115"/>
                <a:gd name="T66" fmla="*/ 214 w 214"/>
                <a:gd name="T67" fmla="*/ 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4" h="115">
                  <a:moveTo>
                    <a:pt x="0" y="94"/>
                  </a:moveTo>
                  <a:lnTo>
                    <a:pt x="0" y="102"/>
                  </a:lnTo>
                  <a:lnTo>
                    <a:pt x="5" y="102"/>
                  </a:lnTo>
                  <a:lnTo>
                    <a:pt x="5" y="107"/>
                  </a:lnTo>
                  <a:lnTo>
                    <a:pt x="9" y="107"/>
                  </a:lnTo>
                  <a:lnTo>
                    <a:pt x="9" y="115"/>
                  </a:lnTo>
                  <a:lnTo>
                    <a:pt x="13" y="115"/>
                  </a:lnTo>
                  <a:lnTo>
                    <a:pt x="31" y="115"/>
                  </a:lnTo>
                  <a:lnTo>
                    <a:pt x="36" y="115"/>
                  </a:lnTo>
                  <a:lnTo>
                    <a:pt x="36" y="111"/>
                  </a:lnTo>
                  <a:lnTo>
                    <a:pt x="40" y="111"/>
                  </a:lnTo>
                  <a:lnTo>
                    <a:pt x="40" y="107"/>
                  </a:lnTo>
                  <a:lnTo>
                    <a:pt x="45" y="107"/>
                  </a:lnTo>
                  <a:lnTo>
                    <a:pt x="45" y="102"/>
                  </a:lnTo>
                  <a:lnTo>
                    <a:pt x="49" y="102"/>
                  </a:lnTo>
                  <a:lnTo>
                    <a:pt x="49" y="98"/>
                  </a:lnTo>
                  <a:lnTo>
                    <a:pt x="54" y="98"/>
                  </a:lnTo>
                  <a:lnTo>
                    <a:pt x="54" y="94"/>
                  </a:lnTo>
                  <a:lnTo>
                    <a:pt x="58" y="94"/>
                  </a:lnTo>
                  <a:lnTo>
                    <a:pt x="58" y="84"/>
                  </a:lnTo>
                  <a:lnTo>
                    <a:pt x="63" y="84"/>
                  </a:lnTo>
                  <a:lnTo>
                    <a:pt x="63" y="76"/>
                  </a:lnTo>
                  <a:lnTo>
                    <a:pt x="67" y="76"/>
                  </a:lnTo>
                  <a:lnTo>
                    <a:pt x="67" y="71"/>
                  </a:lnTo>
                  <a:lnTo>
                    <a:pt x="71" y="71"/>
                  </a:lnTo>
                  <a:lnTo>
                    <a:pt x="71" y="67"/>
                  </a:lnTo>
                  <a:lnTo>
                    <a:pt x="76" y="67"/>
                  </a:lnTo>
                  <a:lnTo>
                    <a:pt x="81" y="67"/>
                  </a:lnTo>
                  <a:lnTo>
                    <a:pt x="81" y="62"/>
                  </a:lnTo>
                  <a:lnTo>
                    <a:pt x="85" y="62"/>
                  </a:lnTo>
                  <a:lnTo>
                    <a:pt x="85" y="57"/>
                  </a:lnTo>
                  <a:lnTo>
                    <a:pt x="89" y="57"/>
                  </a:lnTo>
                  <a:lnTo>
                    <a:pt x="89" y="53"/>
                  </a:lnTo>
                  <a:lnTo>
                    <a:pt x="94" y="53"/>
                  </a:lnTo>
                  <a:lnTo>
                    <a:pt x="94" y="49"/>
                  </a:lnTo>
                  <a:lnTo>
                    <a:pt x="99" y="49"/>
                  </a:lnTo>
                  <a:lnTo>
                    <a:pt x="99" y="44"/>
                  </a:lnTo>
                  <a:lnTo>
                    <a:pt x="102" y="44"/>
                  </a:lnTo>
                  <a:lnTo>
                    <a:pt x="120" y="44"/>
                  </a:lnTo>
                  <a:lnTo>
                    <a:pt x="125" y="44"/>
                  </a:lnTo>
                  <a:lnTo>
                    <a:pt x="125" y="39"/>
                  </a:lnTo>
                  <a:lnTo>
                    <a:pt x="130" y="39"/>
                  </a:lnTo>
                  <a:lnTo>
                    <a:pt x="130" y="31"/>
                  </a:lnTo>
                  <a:lnTo>
                    <a:pt x="134" y="31"/>
                  </a:lnTo>
                  <a:lnTo>
                    <a:pt x="134" y="26"/>
                  </a:lnTo>
                  <a:lnTo>
                    <a:pt x="138" y="26"/>
                  </a:lnTo>
                  <a:lnTo>
                    <a:pt x="138" y="17"/>
                  </a:lnTo>
                  <a:lnTo>
                    <a:pt x="143" y="17"/>
                  </a:lnTo>
                  <a:lnTo>
                    <a:pt x="147" y="17"/>
                  </a:lnTo>
                  <a:lnTo>
                    <a:pt x="152" y="17"/>
                  </a:lnTo>
                  <a:lnTo>
                    <a:pt x="152" y="21"/>
                  </a:lnTo>
                  <a:lnTo>
                    <a:pt x="156" y="21"/>
                  </a:lnTo>
                  <a:lnTo>
                    <a:pt x="165" y="21"/>
                  </a:lnTo>
                  <a:lnTo>
                    <a:pt x="170" y="21"/>
                  </a:lnTo>
                  <a:lnTo>
                    <a:pt x="170" y="26"/>
                  </a:lnTo>
                  <a:lnTo>
                    <a:pt x="174" y="26"/>
                  </a:lnTo>
                  <a:lnTo>
                    <a:pt x="183" y="26"/>
                  </a:lnTo>
                  <a:lnTo>
                    <a:pt x="188" y="26"/>
                  </a:lnTo>
                  <a:lnTo>
                    <a:pt x="188" y="31"/>
                  </a:lnTo>
                  <a:lnTo>
                    <a:pt x="192" y="31"/>
                  </a:lnTo>
                  <a:lnTo>
                    <a:pt x="196" y="31"/>
                  </a:lnTo>
                  <a:lnTo>
                    <a:pt x="201" y="31"/>
                  </a:lnTo>
                  <a:lnTo>
                    <a:pt x="201" y="21"/>
                  </a:lnTo>
                  <a:lnTo>
                    <a:pt x="206" y="21"/>
                  </a:lnTo>
                  <a:lnTo>
                    <a:pt x="206" y="17"/>
                  </a:lnTo>
                  <a:lnTo>
                    <a:pt x="209" y="17"/>
                  </a:lnTo>
                  <a:lnTo>
                    <a:pt x="209" y="8"/>
                  </a:lnTo>
                  <a:lnTo>
                    <a:pt x="214" y="8"/>
                  </a:lnTo>
                  <a:lnTo>
                    <a:pt x="214" y="0"/>
                  </a:lnTo>
                </a:path>
              </a:pathLst>
            </a:custGeom>
            <a:noFill/>
            <a:ln w="22225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44" name="Freeform 168"/>
            <p:cNvSpPr>
              <a:spLocks/>
            </p:cNvSpPr>
            <p:nvPr/>
          </p:nvSpPr>
          <p:spPr bwMode="auto">
            <a:xfrm>
              <a:off x="1181" y="770"/>
              <a:ext cx="1169" cy="2538"/>
            </a:xfrm>
            <a:custGeom>
              <a:avLst/>
              <a:gdLst>
                <a:gd name="T0" fmla="*/ 17 w 1169"/>
                <a:gd name="T1" fmla="*/ 2524 h 2538"/>
                <a:gd name="T2" fmla="*/ 35 w 1169"/>
                <a:gd name="T3" fmla="*/ 2502 h 2538"/>
                <a:gd name="T4" fmla="*/ 53 w 1169"/>
                <a:gd name="T5" fmla="*/ 2479 h 2538"/>
                <a:gd name="T6" fmla="*/ 75 w 1169"/>
                <a:gd name="T7" fmla="*/ 2466 h 2538"/>
                <a:gd name="T8" fmla="*/ 107 w 1169"/>
                <a:gd name="T9" fmla="*/ 2466 h 2538"/>
                <a:gd name="T10" fmla="*/ 129 w 1169"/>
                <a:gd name="T11" fmla="*/ 2479 h 2538"/>
                <a:gd name="T12" fmla="*/ 151 w 1169"/>
                <a:gd name="T13" fmla="*/ 2492 h 2538"/>
                <a:gd name="T14" fmla="*/ 186 w 1169"/>
                <a:gd name="T15" fmla="*/ 2484 h 2538"/>
                <a:gd name="T16" fmla="*/ 209 w 1169"/>
                <a:gd name="T17" fmla="*/ 2470 h 2538"/>
                <a:gd name="T18" fmla="*/ 227 w 1169"/>
                <a:gd name="T19" fmla="*/ 2444 h 2538"/>
                <a:gd name="T20" fmla="*/ 245 w 1169"/>
                <a:gd name="T21" fmla="*/ 2403 h 2538"/>
                <a:gd name="T22" fmla="*/ 263 w 1169"/>
                <a:gd name="T23" fmla="*/ 2336 h 2538"/>
                <a:gd name="T24" fmla="*/ 280 w 1169"/>
                <a:gd name="T25" fmla="*/ 2224 h 2538"/>
                <a:gd name="T26" fmla="*/ 298 w 1169"/>
                <a:gd name="T27" fmla="*/ 2108 h 2538"/>
                <a:gd name="T28" fmla="*/ 316 w 1169"/>
                <a:gd name="T29" fmla="*/ 2000 h 2538"/>
                <a:gd name="T30" fmla="*/ 334 w 1169"/>
                <a:gd name="T31" fmla="*/ 1866 h 2538"/>
                <a:gd name="T32" fmla="*/ 352 w 1169"/>
                <a:gd name="T33" fmla="*/ 1692 h 2538"/>
                <a:gd name="T34" fmla="*/ 370 w 1169"/>
                <a:gd name="T35" fmla="*/ 1566 h 2538"/>
                <a:gd name="T36" fmla="*/ 387 w 1169"/>
                <a:gd name="T37" fmla="*/ 1410 h 2538"/>
                <a:gd name="T38" fmla="*/ 405 w 1169"/>
                <a:gd name="T39" fmla="*/ 1204 h 2538"/>
                <a:gd name="T40" fmla="*/ 423 w 1169"/>
                <a:gd name="T41" fmla="*/ 967 h 2538"/>
                <a:gd name="T42" fmla="*/ 441 w 1169"/>
                <a:gd name="T43" fmla="*/ 703 h 2538"/>
                <a:gd name="T44" fmla="*/ 459 w 1169"/>
                <a:gd name="T45" fmla="*/ 416 h 2538"/>
                <a:gd name="T46" fmla="*/ 477 w 1169"/>
                <a:gd name="T47" fmla="*/ 170 h 2538"/>
                <a:gd name="T48" fmla="*/ 495 w 1169"/>
                <a:gd name="T49" fmla="*/ 31 h 2538"/>
                <a:gd name="T50" fmla="*/ 512 w 1169"/>
                <a:gd name="T51" fmla="*/ 45 h 2538"/>
                <a:gd name="T52" fmla="*/ 530 w 1169"/>
                <a:gd name="T53" fmla="*/ 170 h 2538"/>
                <a:gd name="T54" fmla="*/ 548 w 1169"/>
                <a:gd name="T55" fmla="*/ 317 h 2538"/>
                <a:gd name="T56" fmla="*/ 566 w 1169"/>
                <a:gd name="T57" fmla="*/ 515 h 2538"/>
                <a:gd name="T58" fmla="*/ 584 w 1169"/>
                <a:gd name="T59" fmla="*/ 756 h 2538"/>
                <a:gd name="T60" fmla="*/ 602 w 1169"/>
                <a:gd name="T61" fmla="*/ 976 h 2538"/>
                <a:gd name="T62" fmla="*/ 620 w 1169"/>
                <a:gd name="T63" fmla="*/ 1182 h 2538"/>
                <a:gd name="T64" fmla="*/ 637 w 1169"/>
                <a:gd name="T65" fmla="*/ 1365 h 2538"/>
                <a:gd name="T66" fmla="*/ 655 w 1169"/>
                <a:gd name="T67" fmla="*/ 1513 h 2538"/>
                <a:gd name="T68" fmla="*/ 673 w 1169"/>
                <a:gd name="T69" fmla="*/ 1634 h 2538"/>
                <a:gd name="T70" fmla="*/ 691 w 1169"/>
                <a:gd name="T71" fmla="*/ 1736 h 2538"/>
                <a:gd name="T72" fmla="*/ 709 w 1169"/>
                <a:gd name="T73" fmla="*/ 1808 h 2538"/>
                <a:gd name="T74" fmla="*/ 727 w 1169"/>
                <a:gd name="T75" fmla="*/ 1875 h 2538"/>
                <a:gd name="T76" fmla="*/ 744 w 1169"/>
                <a:gd name="T77" fmla="*/ 1911 h 2538"/>
                <a:gd name="T78" fmla="*/ 762 w 1169"/>
                <a:gd name="T79" fmla="*/ 1951 h 2538"/>
                <a:gd name="T80" fmla="*/ 780 w 1169"/>
                <a:gd name="T81" fmla="*/ 1974 h 2538"/>
                <a:gd name="T82" fmla="*/ 798 w 1169"/>
                <a:gd name="T83" fmla="*/ 1996 h 2538"/>
                <a:gd name="T84" fmla="*/ 821 w 1169"/>
                <a:gd name="T85" fmla="*/ 2010 h 2538"/>
                <a:gd name="T86" fmla="*/ 879 w 1169"/>
                <a:gd name="T87" fmla="*/ 2018 h 2538"/>
                <a:gd name="T88" fmla="*/ 897 w 1169"/>
                <a:gd name="T89" fmla="*/ 1996 h 2538"/>
                <a:gd name="T90" fmla="*/ 915 w 1169"/>
                <a:gd name="T91" fmla="*/ 1964 h 2538"/>
                <a:gd name="T92" fmla="*/ 932 w 1169"/>
                <a:gd name="T93" fmla="*/ 1916 h 2538"/>
                <a:gd name="T94" fmla="*/ 950 w 1169"/>
                <a:gd name="T95" fmla="*/ 1808 h 2538"/>
                <a:gd name="T96" fmla="*/ 968 w 1169"/>
                <a:gd name="T97" fmla="*/ 1660 h 2538"/>
                <a:gd name="T98" fmla="*/ 986 w 1169"/>
                <a:gd name="T99" fmla="*/ 1530 h 2538"/>
                <a:gd name="T100" fmla="*/ 1004 w 1169"/>
                <a:gd name="T101" fmla="*/ 1410 h 2538"/>
                <a:gd name="T102" fmla="*/ 1022 w 1169"/>
                <a:gd name="T103" fmla="*/ 1320 h 2538"/>
                <a:gd name="T104" fmla="*/ 1039 w 1169"/>
                <a:gd name="T105" fmla="*/ 1276 h 2538"/>
                <a:gd name="T106" fmla="*/ 1057 w 1169"/>
                <a:gd name="T107" fmla="*/ 1280 h 2538"/>
                <a:gd name="T108" fmla="*/ 1075 w 1169"/>
                <a:gd name="T109" fmla="*/ 1320 h 2538"/>
                <a:gd name="T110" fmla="*/ 1093 w 1169"/>
                <a:gd name="T111" fmla="*/ 1374 h 2538"/>
                <a:gd name="T112" fmla="*/ 1111 w 1169"/>
                <a:gd name="T113" fmla="*/ 1423 h 2538"/>
                <a:gd name="T114" fmla="*/ 1129 w 1169"/>
                <a:gd name="T115" fmla="*/ 1468 h 2538"/>
                <a:gd name="T116" fmla="*/ 1147 w 1169"/>
                <a:gd name="T117" fmla="*/ 1522 h 2538"/>
                <a:gd name="T118" fmla="*/ 1164 w 1169"/>
                <a:gd name="T119" fmla="*/ 1589 h 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9" h="2538">
                  <a:moveTo>
                    <a:pt x="0" y="2538"/>
                  </a:moveTo>
                  <a:lnTo>
                    <a:pt x="0" y="2533"/>
                  </a:lnTo>
                  <a:lnTo>
                    <a:pt x="4" y="2533"/>
                  </a:lnTo>
                  <a:lnTo>
                    <a:pt x="8" y="2533"/>
                  </a:lnTo>
                  <a:lnTo>
                    <a:pt x="8" y="2528"/>
                  </a:lnTo>
                  <a:lnTo>
                    <a:pt x="13" y="2528"/>
                  </a:lnTo>
                  <a:lnTo>
                    <a:pt x="13" y="2524"/>
                  </a:lnTo>
                  <a:lnTo>
                    <a:pt x="17" y="2524"/>
                  </a:lnTo>
                  <a:lnTo>
                    <a:pt x="17" y="2520"/>
                  </a:lnTo>
                  <a:lnTo>
                    <a:pt x="22" y="2520"/>
                  </a:lnTo>
                  <a:lnTo>
                    <a:pt x="22" y="2515"/>
                  </a:lnTo>
                  <a:lnTo>
                    <a:pt x="26" y="2515"/>
                  </a:lnTo>
                  <a:lnTo>
                    <a:pt x="26" y="2510"/>
                  </a:lnTo>
                  <a:lnTo>
                    <a:pt x="31" y="2510"/>
                  </a:lnTo>
                  <a:lnTo>
                    <a:pt x="31" y="2502"/>
                  </a:lnTo>
                  <a:lnTo>
                    <a:pt x="35" y="2502"/>
                  </a:lnTo>
                  <a:lnTo>
                    <a:pt x="35" y="2497"/>
                  </a:lnTo>
                  <a:lnTo>
                    <a:pt x="39" y="2497"/>
                  </a:lnTo>
                  <a:lnTo>
                    <a:pt x="39" y="2492"/>
                  </a:lnTo>
                  <a:lnTo>
                    <a:pt x="44" y="2492"/>
                  </a:lnTo>
                  <a:lnTo>
                    <a:pt x="44" y="2488"/>
                  </a:lnTo>
                  <a:lnTo>
                    <a:pt x="48" y="2488"/>
                  </a:lnTo>
                  <a:lnTo>
                    <a:pt x="48" y="2479"/>
                  </a:lnTo>
                  <a:lnTo>
                    <a:pt x="53" y="2479"/>
                  </a:lnTo>
                  <a:lnTo>
                    <a:pt x="53" y="2475"/>
                  </a:lnTo>
                  <a:lnTo>
                    <a:pt x="57" y="2475"/>
                  </a:lnTo>
                  <a:lnTo>
                    <a:pt x="57" y="2470"/>
                  </a:lnTo>
                  <a:lnTo>
                    <a:pt x="62" y="2470"/>
                  </a:lnTo>
                  <a:lnTo>
                    <a:pt x="66" y="2470"/>
                  </a:lnTo>
                  <a:lnTo>
                    <a:pt x="66" y="2466"/>
                  </a:lnTo>
                  <a:lnTo>
                    <a:pt x="71" y="2466"/>
                  </a:lnTo>
                  <a:lnTo>
                    <a:pt x="75" y="2466"/>
                  </a:lnTo>
                  <a:lnTo>
                    <a:pt x="79" y="2466"/>
                  </a:lnTo>
                  <a:lnTo>
                    <a:pt x="79" y="2461"/>
                  </a:lnTo>
                  <a:lnTo>
                    <a:pt x="84" y="2461"/>
                  </a:lnTo>
                  <a:lnTo>
                    <a:pt x="93" y="2461"/>
                  </a:lnTo>
                  <a:lnTo>
                    <a:pt x="97" y="2461"/>
                  </a:lnTo>
                  <a:lnTo>
                    <a:pt x="97" y="2466"/>
                  </a:lnTo>
                  <a:lnTo>
                    <a:pt x="102" y="2466"/>
                  </a:lnTo>
                  <a:lnTo>
                    <a:pt x="107" y="2466"/>
                  </a:lnTo>
                  <a:lnTo>
                    <a:pt x="107" y="2470"/>
                  </a:lnTo>
                  <a:lnTo>
                    <a:pt x="111" y="2470"/>
                  </a:lnTo>
                  <a:lnTo>
                    <a:pt x="111" y="2475"/>
                  </a:lnTo>
                  <a:lnTo>
                    <a:pt x="115" y="2475"/>
                  </a:lnTo>
                  <a:lnTo>
                    <a:pt x="120" y="2475"/>
                  </a:lnTo>
                  <a:lnTo>
                    <a:pt x="120" y="2479"/>
                  </a:lnTo>
                  <a:lnTo>
                    <a:pt x="124" y="2479"/>
                  </a:lnTo>
                  <a:lnTo>
                    <a:pt x="129" y="2479"/>
                  </a:lnTo>
                  <a:lnTo>
                    <a:pt x="129" y="2484"/>
                  </a:lnTo>
                  <a:lnTo>
                    <a:pt x="133" y="2484"/>
                  </a:lnTo>
                  <a:lnTo>
                    <a:pt x="138" y="2484"/>
                  </a:lnTo>
                  <a:lnTo>
                    <a:pt x="138" y="2488"/>
                  </a:lnTo>
                  <a:lnTo>
                    <a:pt x="142" y="2488"/>
                  </a:lnTo>
                  <a:lnTo>
                    <a:pt x="147" y="2488"/>
                  </a:lnTo>
                  <a:lnTo>
                    <a:pt x="147" y="2492"/>
                  </a:lnTo>
                  <a:lnTo>
                    <a:pt x="151" y="2492"/>
                  </a:lnTo>
                  <a:lnTo>
                    <a:pt x="165" y="2492"/>
                  </a:lnTo>
                  <a:lnTo>
                    <a:pt x="169" y="2492"/>
                  </a:lnTo>
                  <a:lnTo>
                    <a:pt x="169" y="2488"/>
                  </a:lnTo>
                  <a:lnTo>
                    <a:pt x="173" y="2488"/>
                  </a:lnTo>
                  <a:lnTo>
                    <a:pt x="178" y="2488"/>
                  </a:lnTo>
                  <a:lnTo>
                    <a:pt x="182" y="2488"/>
                  </a:lnTo>
                  <a:lnTo>
                    <a:pt x="182" y="2484"/>
                  </a:lnTo>
                  <a:lnTo>
                    <a:pt x="186" y="2484"/>
                  </a:lnTo>
                  <a:lnTo>
                    <a:pt x="191" y="2484"/>
                  </a:lnTo>
                  <a:lnTo>
                    <a:pt x="191" y="2479"/>
                  </a:lnTo>
                  <a:lnTo>
                    <a:pt x="196" y="2479"/>
                  </a:lnTo>
                  <a:lnTo>
                    <a:pt x="196" y="2475"/>
                  </a:lnTo>
                  <a:lnTo>
                    <a:pt x="200" y="2475"/>
                  </a:lnTo>
                  <a:lnTo>
                    <a:pt x="204" y="2475"/>
                  </a:lnTo>
                  <a:lnTo>
                    <a:pt x="204" y="2470"/>
                  </a:lnTo>
                  <a:lnTo>
                    <a:pt x="209" y="2470"/>
                  </a:lnTo>
                  <a:lnTo>
                    <a:pt x="209" y="2466"/>
                  </a:lnTo>
                  <a:lnTo>
                    <a:pt x="214" y="2466"/>
                  </a:lnTo>
                  <a:lnTo>
                    <a:pt x="214" y="2461"/>
                  </a:lnTo>
                  <a:lnTo>
                    <a:pt x="218" y="2461"/>
                  </a:lnTo>
                  <a:lnTo>
                    <a:pt x="218" y="2457"/>
                  </a:lnTo>
                  <a:lnTo>
                    <a:pt x="222" y="2457"/>
                  </a:lnTo>
                  <a:lnTo>
                    <a:pt x="227" y="2457"/>
                  </a:lnTo>
                  <a:lnTo>
                    <a:pt x="227" y="2444"/>
                  </a:lnTo>
                  <a:lnTo>
                    <a:pt x="232" y="2444"/>
                  </a:lnTo>
                  <a:lnTo>
                    <a:pt x="232" y="2434"/>
                  </a:lnTo>
                  <a:lnTo>
                    <a:pt x="236" y="2434"/>
                  </a:lnTo>
                  <a:lnTo>
                    <a:pt x="236" y="2426"/>
                  </a:lnTo>
                  <a:lnTo>
                    <a:pt x="240" y="2426"/>
                  </a:lnTo>
                  <a:lnTo>
                    <a:pt x="240" y="2416"/>
                  </a:lnTo>
                  <a:lnTo>
                    <a:pt x="245" y="2416"/>
                  </a:lnTo>
                  <a:lnTo>
                    <a:pt x="245" y="2403"/>
                  </a:lnTo>
                  <a:lnTo>
                    <a:pt x="249" y="2403"/>
                  </a:lnTo>
                  <a:lnTo>
                    <a:pt x="249" y="2390"/>
                  </a:lnTo>
                  <a:lnTo>
                    <a:pt x="254" y="2390"/>
                  </a:lnTo>
                  <a:lnTo>
                    <a:pt x="254" y="2376"/>
                  </a:lnTo>
                  <a:lnTo>
                    <a:pt x="258" y="2376"/>
                  </a:lnTo>
                  <a:lnTo>
                    <a:pt x="258" y="2358"/>
                  </a:lnTo>
                  <a:lnTo>
                    <a:pt x="263" y="2358"/>
                  </a:lnTo>
                  <a:lnTo>
                    <a:pt x="263" y="2336"/>
                  </a:lnTo>
                  <a:lnTo>
                    <a:pt x="267" y="2336"/>
                  </a:lnTo>
                  <a:lnTo>
                    <a:pt x="267" y="2309"/>
                  </a:lnTo>
                  <a:lnTo>
                    <a:pt x="272" y="2309"/>
                  </a:lnTo>
                  <a:lnTo>
                    <a:pt x="272" y="2278"/>
                  </a:lnTo>
                  <a:lnTo>
                    <a:pt x="276" y="2278"/>
                  </a:lnTo>
                  <a:lnTo>
                    <a:pt x="276" y="2251"/>
                  </a:lnTo>
                  <a:lnTo>
                    <a:pt x="280" y="2251"/>
                  </a:lnTo>
                  <a:lnTo>
                    <a:pt x="280" y="2224"/>
                  </a:lnTo>
                  <a:lnTo>
                    <a:pt x="285" y="2224"/>
                  </a:lnTo>
                  <a:lnTo>
                    <a:pt x="285" y="2193"/>
                  </a:lnTo>
                  <a:lnTo>
                    <a:pt x="290" y="2193"/>
                  </a:lnTo>
                  <a:lnTo>
                    <a:pt x="290" y="2166"/>
                  </a:lnTo>
                  <a:lnTo>
                    <a:pt x="294" y="2166"/>
                  </a:lnTo>
                  <a:lnTo>
                    <a:pt x="294" y="2139"/>
                  </a:lnTo>
                  <a:lnTo>
                    <a:pt x="298" y="2139"/>
                  </a:lnTo>
                  <a:lnTo>
                    <a:pt x="298" y="2108"/>
                  </a:lnTo>
                  <a:lnTo>
                    <a:pt x="303" y="2108"/>
                  </a:lnTo>
                  <a:lnTo>
                    <a:pt x="303" y="2081"/>
                  </a:lnTo>
                  <a:lnTo>
                    <a:pt x="308" y="2081"/>
                  </a:lnTo>
                  <a:lnTo>
                    <a:pt x="308" y="2054"/>
                  </a:lnTo>
                  <a:lnTo>
                    <a:pt x="311" y="2054"/>
                  </a:lnTo>
                  <a:lnTo>
                    <a:pt x="311" y="2027"/>
                  </a:lnTo>
                  <a:lnTo>
                    <a:pt x="316" y="2027"/>
                  </a:lnTo>
                  <a:lnTo>
                    <a:pt x="316" y="2000"/>
                  </a:lnTo>
                  <a:lnTo>
                    <a:pt x="321" y="2000"/>
                  </a:lnTo>
                  <a:lnTo>
                    <a:pt x="321" y="1969"/>
                  </a:lnTo>
                  <a:lnTo>
                    <a:pt x="325" y="1969"/>
                  </a:lnTo>
                  <a:lnTo>
                    <a:pt x="325" y="1933"/>
                  </a:lnTo>
                  <a:lnTo>
                    <a:pt x="329" y="1933"/>
                  </a:lnTo>
                  <a:lnTo>
                    <a:pt x="329" y="1902"/>
                  </a:lnTo>
                  <a:lnTo>
                    <a:pt x="334" y="1902"/>
                  </a:lnTo>
                  <a:lnTo>
                    <a:pt x="334" y="1866"/>
                  </a:lnTo>
                  <a:lnTo>
                    <a:pt x="339" y="1866"/>
                  </a:lnTo>
                  <a:lnTo>
                    <a:pt x="339" y="1826"/>
                  </a:lnTo>
                  <a:lnTo>
                    <a:pt x="343" y="1826"/>
                  </a:lnTo>
                  <a:lnTo>
                    <a:pt x="343" y="1781"/>
                  </a:lnTo>
                  <a:lnTo>
                    <a:pt x="347" y="1781"/>
                  </a:lnTo>
                  <a:lnTo>
                    <a:pt x="347" y="1736"/>
                  </a:lnTo>
                  <a:lnTo>
                    <a:pt x="352" y="1736"/>
                  </a:lnTo>
                  <a:lnTo>
                    <a:pt x="352" y="1692"/>
                  </a:lnTo>
                  <a:lnTo>
                    <a:pt x="357" y="1692"/>
                  </a:lnTo>
                  <a:lnTo>
                    <a:pt x="357" y="1656"/>
                  </a:lnTo>
                  <a:lnTo>
                    <a:pt x="361" y="1656"/>
                  </a:lnTo>
                  <a:lnTo>
                    <a:pt x="361" y="1624"/>
                  </a:lnTo>
                  <a:lnTo>
                    <a:pt x="365" y="1624"/>
                  </a:lnTo>
                  <a:lnTo>
                    <a:pt x="365" y="1598"/>
                  </a:lnTo>
                  <a:lnTo>
                    <a:pt x="370" y="1598"/>
                  </a:lnTo>
                  <a:lnTo>
                    <a:pt x="370" y="1566"/>
                  </a:lnTo>
                  <a:lnTo>
                    <a:pt x="374" y="1566"/>
                  </a:lnTo>
                  <a:lnTo>
                    <a:pt x="374" y="1530"/>
                  </a:lnTo>
                  <a:lnTo>
                    <a:pt x="379" y="1530"/>
                  </a:lnTo>
                  <a:lnTo>
                    <a:pt x="379" y="1490"/>
                  </a:lnTo>
                  <a:lnTo>
                    <a:pt x="383" y="1490"/>
                  </a:lnTo>
                  <a:lnTo>
                    <a:pt x="383" y="1450"/>
                  </a:lnTo>
                  <a:lnTo>
                    <a:pt x="387" y="1450"/>
                  </a:lnTo>
                  <a:lnTo>
                    <a:pt x="387" y="1410"/>
                  </a:lnTo>
                  <a:lnTo>
                    <a:pt x="392" y="1410"/>
                  </a:lnTo>
                  <a:lnTo>
                    <a:pt x="392" y="1365"/>
                  </a:lnTo>
                  <a:lnTo>
                    <a:pt x="397" y="1365"/>
                  </a:lnTo>
                  <a:lnTo>
                    <a:pt x="397" y="1311"/>
                  </a:lnTo>
                  <a:lnTo>
                    <a:pt x="401" y="1311"/>
                  </a:lnTo>
                  <a:lnTo>
                    <a:pt x="401" y="1258"/>
                  </a:lnTo>
                  <a:lnTo>
                    <a:pt x="405" y="1258"/>
                  </a:lnTo>
                  <a:lnTo>
                    <a:pt x="405" y="1204"/>
                  </a:lnTo>
                  <a:lnTo>
                    <a:pt x="410" y="1204"/>
                  </a:lnTo>
                  <a:lnTo>
                    <a:pt x="410" y="1146"/>
                  </a:lnTo>
                  <a:lnTo>
                    <a:pt x="415" y="1146"/>
                  </a:lnTo>
                  <a:lnTo>
                    <a:pt x="415" y="1088"/>
                  </a:lnTo>
                  <a:lnTo>
                    <a:pt x="419" y="1088"/>
                  </a:lnTo>
                  <a:lnTo>
                    <a:pt x="419" y="1030"/>
                  </a:lnTo>
                  <a:lnTo>
                    <a:pt x="423" y="1030"/>
                  </a:lnTo>
                  <a:lnTo>
                    <a:pt x="423" y="967"/>
                  </a:lnTo>
                  <a:lnTo>
                    <a:pt x="428" y="967"/>
                  </a:lnTo>
                  <a:lnTo>
                    <a:pt x="428" y="908"/>
                  </a:lnTo>
                  <a:lnTo>
                    <a:pt x="433" y="908"/>
                  </a:lnTo>
                  <a:lnTo>
                    <a:pt x="433" y="837"/>
                  </a:lnTo>
                  <a:lnTo>
                    <a:pt x="437" y="837"/>
                  </a:lnTo>
                  <a:lnTo>
                    <a:pt x="437" y="769"/>
                  </a:lnTo>
                  <a:lnTo>
                    <a:pt x="441" y="769"/>
                  </a:lnTo>
                  <a:lnTo>
                    <a:pt x="441" y="703"/>
                  </a:lnTo>
                  <a:lnTo>
                    <a:pt x="446" y="703"/>
                  </a:lnTo>
                  <a:lnTo>
                    <a:pt x="446" y="631"/>
                  </a:lnTo>
                  <a:lnTo>
                    <a:pt x="450" y="631"/>
                  </a:lnTo>
                  <a:lnTo>
                    <a:pt x="450" y="559"/>
                  </a:lnTo>
                  <a:lnTo>
                    <a:pt x="454" y="559"/>
                  </a:lnTo>
                  <a:lnTo>
                    <a:pt x="454" y="487"/>
                  </a:lnTo>
                  <a:lnTo>
                    <a:pt x="459" y="487"/>
                  </a:lnTo>
                  <a:lnTo>
                    <a:pt x="459" y="416"/>
                  </a:lnTo>
                  <a:lnTo>
                    <a:pt x="464" y="416"/>
                  </a:lnTo>
                  <a:lnTo>
                    <a:pt x="464" y="340"/>
                  </a:lnTo>
                  <a:lnTo>
                    <a:pt x="468" y="340"/>
                  </a:lnTo>
                  <a:lnTo>
                    <a:pt x="468" y="282"/>
                  </a:lnTo>
                  <a:lnTo>
                    <a:pt x="472" y="282"/>
                  </a:lnTo>
                  <a:lnTo>
                    <a:pt x="472" y="223"/>
                  </a:lnTo>
                  <a:lnTo>
                    <a:pt x="477" y="223"/>
                  </a:lnTo>
                  <a:lnTo>
                    <a:pt x="477" y="170"/>
                  </a:lnTo>
                  <a:lnTo>
                    <a:pt x="481" y="170"/>
                  </a:lnTo>
                  <a:lnTo>
                    <a:pt x="481" y="112"/>
                  </a:lnTo>
                  <a:lnTo>
                    <a:pt x="486" y="112"/>
                  </a:lnTo>
                  <a:lnTo>
                    <a:pt x="486" y="76"/>
                  </a:lnTo>
                  <a:lnTo>
                    <a:pt x="490" y="76"/>
                  </a:lnTo>
                  <a:lnTo>
                    <a:pt x="490" y="53"/>
                  </a:lnTo>
                  <a:lnTo>
                    <a:pt x="495" y="53"/>
                  </a:lnTo>
                  <a:lnTo>
                    <a:pt x="495" y="31"/>
                  </a:lnTo>
                  <a:lnTo>
                    <a:pt x="499" y="31"/>
                  </a:lnTo>
                  <a:lnTo>
                    <a:pt x="499" y="9"/>
                  </a:lnTo>
                  <a:lnTo>
                    <a:pt x="504" y="9"/>
                  </a:lnTo>
                  <a:lnTo>
                    <a:pt x="504" y="0"/>
                  </a:lnTo>
                  <a:lnTo>
                    <a:pt x="508" y="0"/>
                  </a:lnTo>
                  <a:lnTo>
                    <a:pt x="508" y="22"/>
                  </a:lnTo>
                  <a:lnTo>
                    <a:pt x="512" y="22"/>
                  </a:lnTo>
                  <a:lnTo>
                    <a:pt x="512" y="45"/>
                  </a:lnTo>
                  <a:lnTo>
                    <a:pt x="517" y="45"/>
                  </a:lnTo>
                  <a:lnTo>
                    <a:pt x="517" y="67"/>
                  </a:lnTo>
                  <a:lnTo>
                    <a:pt x="522" y="67"/>
                  </a:lnTo>
                  <a:lnTo>
                    <a:pt x="522" y="89"/>
                  </a:lnTo>
                  <a:lnTo>
                    <a:pt x="526" y="89"/>
                  </a:lnTo>
                  <a:lnTo>
                    <a:pt x="526" y="129"/>
                  </a:lnTo>
                  <a:lnTo>
                    <a:pt x="530" y="129"/>
                  </a:lnTo>
                  <a:lnTo>
                    <a:pt x="530" y="170"/>
                  </a:lnTo>
                  <a:lnTo>
                    <a:pt x="535" y="170"/>
                  </a:lnTo>
                  <a:lnTo>
                    <a:pt x="535" y="210"/>
                  </a:lnTo>
                  <a:lnTo>
                    <a:pt x="540" y="210"/>
                  </a:lnTo>
                  <a:lnTo>
                    <a:pt x="540" y="251"/>
                  </a:lnTo>
                  <a:lnTo>
                    <a:pt x="544" y="251"/>
                  </a:lnTo>
                  <a:lnTo>
                    <a:pt x="544" y="282"/>
                  </a:lnTo>
                  <a:lnTo>
                    <a:pt x="548" y="282"/>
                  </a:lnTo>
                  <a:lnTo>
                    <a:pt x="548" y="317"/>
                  </a:lnTo>
                  <a:lnTo>
                    <a:pt x="553" y="317"/>
                  </a:lnTo>
                  <a:lnTo>
                    <a:pt x="553" y="353"/>
                  </a:lnTo>
                  <a:lnTo>
                    <a:pt x="558" y="353"/>
                  </a:lnTo>
                  <a:lnTo>
                    <a:pt x="558" y="385"/>
                  </a:lnTo>
                  <a:lnTo>
                    <a:pt x="562" y="385"/>
                  </a:lnTo>
                  <a:lnTo>
                    <a:pt x="562" y="447"/>
                  </a:lnTo>
                  <a:lnTo>
                    <a:pt x="566" y="447"/>
                  </a:lnTo>
                  <a:lnTo>
                    <a:pt x="566" y="515"/>
                  </a:lnTo>
                  <a:lnTo>
                    <a:pt x="571" y="515"/>
                  </a:lnTo>
                  <a:lnTo>
                    <a:pt x="571" y="577"/>
                  </a:lnTo>
                  <a:lnTo>
                    <a:pt x="575" y="577"/>
                  </a:lnTo>
                  <a:lnTo>
                    <a:pt x="575" y="640"/>
                  </a:lnTo>
                  <a:lnTo>
                    <a:pt x="580" y="640"/>
                  </a:lnTo>
                  <a:lnTo>
                    <a:pt x="580" y="698"/>
                  </a:lnTo>
                  <a:lnTo>
                    <a:pt x="584" y="698"/>
                  </a:lnTo>
                  <a:lnTo>
                    <a:pt x="584" y="756"/>
                  </a:lnTo>
                  <a:lnTo>
                    <a:pt x="589" y="756"/>
                  </a:lnTo>
                  <a:lnTo>
                    <a:pt x="589" y="814"/>
                  </a:lnTo>
                  <a:lnTo>
                    <a:pt x="593" y="814"/>
                  </a:lnTo>
                  <a:lnTo>
                    <a:pt x="593" y="873"/>
                  </a:lnTo>
                  <a:lnTo>
                    <a:pt x="597" y="873"/>
                  </a:lnTo>
                  <a:lnTo>
                    <a:pt x="597" y="926"/>
                  </a:lnTo>
                  <a:lnTo>
                    <a:pt x="602" y="926"/>
                  </a:lnTo>
                  <a:lnTo>
                    <a:pt x="602" y="976"/>
                  </a:lnTo>
                  <a:lnTo>
                    <a:pt x="606" y="976"/>
                  </a:lnTo>
                  <a:lnTo>
                    <a:pt x="606" y="1030"/>
                  </a:lnTo>
                  <a:lnTo>
                    <a:pt x="611" y="1030"/>
                  </a:lnTo>
                  <a:lnTo>
                    <a:pt x="611" y="1083"/>
                  </a:lnTo>
                  <a:lnTo>
                    <a:pt x="615" y="1083"/>
                  </a:lnTo>
                  <a:lnTo>
                    <a:pt x="615" y="1132"/>
                  </a:lnTo>
                  <a:lnTo>
                    <a:pt x="620" y="1132"/>
                  </a:lnTo>
                  <a:lnTo>
                    <a:pt x="620" y="1182"/>
                  </a:lnTo>
                  <a:lnTo>
                    <a:pt x="624" y="1182"/>
                  </a:lnTo>
                  <a:lnTo>
                    <a:pt x="624" y="1231"/>
                  </a:lnTo>
                  <a:lnTo>
                    <a:pt x="629" y="1231"/>
                  </a:lnTo>
                  <a:lnTo>
                    <a:pt x="629" y="1280"/>
                  </a:lnTo>
                  <a:lnTo>
                    <a:pt x="633" y="1280"/>
                  </a:lnTo>
                  <a:lnTo>
                    <a:pt x="633" y="1325"/>
                  </a:lnTo>
                  <a:lnTo>
                    <a:pt x="637" y="1325"/>
                  </a:lnTo>
                  <a:lnTo>
                    <a:pt x="637" y="1365"/>
                  </a:lnTo>
                  <a:lnTo>
                    <a:pt x="642" y="1365"/>
                  </a:lnTo>
                  <a:lnTo>
                    <a:pt x="642" y="1401"/>
                  </a:lnTo>
                  <a:lnTo>
                    <a:pt x="647" y="1401"/>
                  </a:lnTo>
                  <a:lnTo>
                    <a:pt x="647" y="1441"/>
                  </a:lnTo>
                  <a:lnTo>
                    <a:pt x="651" y="1441"/>
                  </a:lnTo>
                  <a:lnTo>
                    <a:pt x="651" y="1482"/>
                  </a:lnTo>
                  <a:lnTo>
                    <a:pt x="655" y="1482"/>
                  </a:lnTo>
                  <a:lnTo>
                    <a:pt x="655" y="1513"/>
                  </a:lnTo>
                  <a:lnTo>
                    <a:pt x="660" y="1513"/>
                  </a:lnTo>
                  <a:lnTo>
                    <a:pt x="660" y="1544"/>
                  </a:lnTo>
                  <a:lnTo>
                    <a:pt x="665" y="1544"/>
                  </a:lnTo>
                  <a:lnTo>
                    <a:pt x="665" y="1575"/>
                  </a:lnTo>
                  <a:lnTo>
                    <a:pt x="669" y="1575"/>
                  </a:lnTo>
                  <a:lnTo>
                    <a:pt x="669" y="1606"/>
                  </a:lnTo>
                  <a:lnTo>
                    <a:pt x="673" y="1606"/>
                  </a:lnTo>
                  <a:lnTo>
                    <a:pt x="673" y="1634"/>
                  </a:lnTo>
                  <a:lnTo>
                    <a:pt x="678" y="1634"/>
                  </a:lnTo>
                  <a:lnTo>
                    <a:pt x="678" y="1660"/>
                  </a:lnTo>
                  <a:lnTo>
                    <a:pt x="682" y="1660"/>
                  </a:lnTo>
                  <a:lnTo>
                    <a:pt x="682" y="1687"/>
                  </a:lnTo>
                  <a:lnTo>
                    <a:pt x="687" y="1687"/>
                  </a:lnTo>
                  <a:lnTo>
                    <a:pt x="687" y="1714"/>
                  </a:lnTo>
                  <a:lnTo>
                    <a:pt x="691" y="1714"/>
                  </a:lnTo>
                  <a:lnTo>
                    <a:pt x="691" y="1736"/>
                  </a:lnTo>
                  <a:lnTo>
                    <a:pt x="696" y="1736"/>
                  </a:lnTo>
                  <a:lnTo>
                    <a:pt x="696" y="1754"/>
                  </a:lnTo>
                  <a:lnTo>
                    <a:pt x="700" y="1754"/>
                  </a:lnTo>
                  <a:lnTo>
                    <a:pt x="700" y="1772"/>
                  </a:lnTo>
                  <a:lnTo>
                    <a:pt x="705" y="1772"/>
                  </a:lnTo>
                  <a:lnTo>
                    <a:pt x="705" y="1790"/>
                  </a:lnTo>
                  <a:lnTo>
                    <a:pt x="709" y="1790"/>
                  </a:lnTo>
                  <a:lnTo>
                    <a:pt x="709" y="1808"/>
                  </a:lnTo>
                  <a:lnTo>
                    <a:pt x="713" y="1808"/>
                  </a:lnTo>
                  <a:lnTo>
                    <a:pt x="713" y="1826"/>
                  </a:lnTo>
                  <a:lnTo>
                    <a:pt x="718" y="1826"/>
                  </a:lnTo>
                  <a:lnTo>
                    <a:pt x="718" y="1844"/>
                  </a:lnTo>
                  <a:lnTo>
                    <a:pt x="723" y="1844"/>
                  </a:lnTo>
                  <a:lnTo>
                    <a:pt x="723" y="1862"/>
                  </a:lnTo>
                  <a:lnTo>
                    <a:pt x="727" y="1862"/>
                  </a:lnTo>
                  <a:lnTo>
                    <a:pt x="727" y="1875"/>
                  </a:lnTo>
                  <a:lnTo>
                    <a:pt x="731" y="1875"/>
                  </a:lnTo>
                  <a:lnTo>
                    <a:pt x="731" y="1884"/>
                  </a:lnTo>
                  <a:lnTo>
                    <a:pt x="736" y="1884"/>
                  </a:lnTo>
                  <a:lnTo>
                    <a:pt x="736" y="1893"/>
                  </a:lnTo>
                  <a:lnTo>
                    <a:pt x="740" y="1893"/>
                  </a:lnTo>
                  <a:lnTo>
                    <a:pt x="740" y="1902"/>
                  </a:lnTo>
                  <a:lnTo>
                    <a:pt x="744" y="1902"/>
                  </a:lnTo>
                  <a:lnTo>
                    <a:pt x="744" y="1911"/>
                  </a:lnTo>
                  <a:lnTo>
                    <a:pt x="749" y="1911"/>
                  </a:lnTo>
                  <a:lnTo>
                    <a:pt x="749" y="1924"/>
                  </a:lnTo>
                  <a:lnTo>
                    <a:pt x="754" y="1924"/>
                  </a:lnTo>
                  <a:lnTo>
                    <a:pt x="754" y="1933"/>
                  </a:lnTo>
                  <a:lnTo>
                    <a:pt x="758" y="1933"/>
                  </a:lnTo>
                  <a:lnTo>
                    <a:pt x="758" y="1942"/>
                  </a:lnTo>
                  <a:lnTo>
                    <a:pt x="762" y="1942"/>
                  </a:lnTo>
                  <a:lnTo>
                    <a:pt x="762" y="1951"/>
                  </a:lnTo>
                  <a:lnTo>
                    <a:pt x="767" y="1951"/>
                  </a:lnTo>
                  <a:lnTo>
                    <a:pt x="767" y="1956"/>
                  </a:lnTo>
                  <a:lnTo>
                    <a:pt x="772" y="1956"/>
                  </a:lnTo>
                  <a:lnTo>
                    <a:pt x="772" y="1960"/>
                  </a:lnTo>
                  <a:lnTo>
                    <a:pt x="776" y="1960"/>
                  </a:lnTo>
                  <a:lnTo>
                    <a:pt x="776" y="1969"/>
                  </a:lnTo>
                  <a:lnTo>
                    <a:pt x="780" y="1969"/>
                  </a:lnTo>
                  <a:lnTo>
                    <a:pt x="780" y="1974"/>
                  </a:lnTo>
                  <a:lnTo>
                    <a:pt x="785" y="1974"/>
                  </a:lnTo>
                  <a:lnTo>
                    <a:pt x="785" y="1978"/>
                  </a:lnTo>
                  <a:lnTo>
                    <a:pt x="790" y="1978"/>
                  </a:lnTo>
                  <a:lnTo>
                    <a:pt x="790" y="1987"/>
                  </a:lnTo>
                  <a:lnTo>
                    <a:pt x="794" y="1987"/>
                  </a:lnTo>
                  <a:lnTo>
                    <a:pt x="794" y="1992"/>
                  </a:lnTo>
                  <a:lnTo>
                    <a:pt x="798" y="1992"/>
                  </a:lnTo>
                  <a:lnTo>
                    <a:pt x="798" y="1996"/>
                  </a:lnTo>
                  <a:lnTo>
                    <a:pt x="803" y="1996"/>
                  </a:lnTo>
                  <a:lnTo>
                    <a:pt x="803" y="2000"/>
                  </a:lnTo>
                  <a:lnTo>
                    <a:pt x="807" y="2000"/>
                  </a:lnTo>
                  <a:lnTo>
                    <a:pt x="812" y="2000"/>
                  </a:lnTo>
                  <a:lnTo>
                    <a:pt x="812" y="2005"/>
                  </a:lnTo>
                  <a:lnTo>
                    <a:pt x="816" y="2005"/>
                  </a:lnTo>
                  <a:lnTo>
                    <a:pt x="821" y="2005"/>
                  </a:lnTo>
                  <a:lnTo>
                    <a:pt x="821" y="2010"/>
                  </a:lnTo>
                  <a:lnTo>
                    <a:pt x="825" y="2010"/>
                  </a:lnTo>
                  <a:lnTo>
                    <a:pt x="830" y="2010"/>
                  </a:lnTo>
                  <a:lnTo>
                    <a:pt x="830" y="2014"/>
                  </a:lnTo>
                  <a:lnTo>
                    <a:pt x="834" y="2014"/>
                  </a:lnTo>
                  <a:lnTo>
                    <a:pt x="834" y="2018"/>
                  </a:lnTo>
                  <a:lnTo>
                    <a:pt x="838" y="2018"/>
                  </a:lnTo>
                  <a:lnTo>
                    <a:pt x="874" y="2018"/>
                  </a:lnTo>
                  <a:lnTo>
                    <a:pt x="879" y="2018"/>
                  </a:lnTo>
                  <a:lnTo>
                    <a:pt x="879" y="2010"/>
                  </a:lnTo>
                  <a:lnTo>
                    <a:pt x="883" y="2010"/>
                  </a:lnTo>
                  <a:lnTo>
                    <a:pt x="883" y="2005"/>
                  </a:lnTo>
                  <a:lnTo>
                    <a:pt x="887" y="2005"/>
                  </a:lnTo>
                  <a:lnTo>
                    <a:pt x="887" y="2000"/>
                  </a:lnTo>
                  <a:lnTo>
                    <a:pt x="892" y="2000"/>
                  </a:lnTo>
                  <a:lnTo>
                    <a:pt x="892" y="1996"/>
                  </a:lnTo>
                  <a:lnTo>
                    <a:pt x="897" y="1996"/>
                  </a:lnTo>
                  <a:lnTo>
                    <a:pt x="897" y="1987"/>
                  </a:lnTo>
                  <a:lnTo>
                    <a:pt x="901" y="1987"/>
                  </a:lnTo>
                  <a:lnTo>
                    <a:pt x="901" y="1978"/>
                  </a:lnTo>
                  <a:lnTo>
                    <a:pt x="905" y="1978"/>
                  </a:lnTo>
                  <a:lnTo>
                    <a:pt x="905" y="1969"/>
                  </a:lnTo>
                  <a:lnTo>
                    <a:pt x="910" y="1969"/>
                  </a:lnTo>
                  <a:lnTo>
                    <a:pt x="910" y="1964"/>
                  </a:lnTo>
                  <a:lnTo>
                    <a:pt x="915" y="1964"/>
                  </a:lnTo>
                  <a:lnTo>
                    <a:pt x="915" y="1951"/>
                  </a:lnTo>
                  <a:lnTo>
                    <a:pt x="919" y="1951"/>
                  </a:lnTo>
                  <a:lnTo>
                    <a:pt x="919" y="1942"/>
                  </a:lnTo>
                  <a:lnTo>
                    <a:pt x="923" y="1942"/>
                  </a:lnTo>
                  <a:lnTo>
                    <a:pt x="923" y="1929"/>
                  </a:lnTo>
                  <a:lnTo>
                    <a:pt x="928" y="1929"/>
                  </a:lnTo>
                  <a:lnTo>
                    <a:pt x="928" y="1916"/>
                  </a:lnTo>
                  <a:lnTo>
                    <a:pt x="932" y="1916"/>
                  </a:lnTo>
                  <a:lnTo>
                    <a:pt x="932" y="1893"/>
                  </a:lnTo>
                  <a:lnTo>
                    <a:pt x="937" y="1893"/>
                  </a:lnTo>
                  <a:lnTo>
                    <a:pt x="937" y="1866"/>
                  </a:lnTo>
                  <a:lnTo>
                    <a:pt x="941" y="1866"/>
                  </a:lnTo>
                  <a:lnTo>
                    <a:pt x="941" y="1835"/>
                  </a:lnTo>
                  <a:lnTo>
                    <a:pt x="945" y="1835"/>
                  </a:lnTo>
                  <a:lnTo>
                    <a:pt x="945" y="1808"/>
                  </a:lnTo>
                  <a:lnTo>
                    <a:pt x="950" y="1808"/>
                  </a:lnTo>
                  <a:lnTo>
                    <a:pt x="950" y="1772"/>
                  </a:lnTo>
                  <a:lnTo>
                    <a:pt x="955" y="1772"/>
                  </a:lnTo>
                  <a:lnTo>
                    <a:pt x="955" y="1736"/>
                  </a:lnTo>
                  <a:lnTo>
                    <a:pt x="959" y="1736"/>
                  </a:lnTo>
                  <a:lnTo>
                    <a:pt x="959" y="1696"/>
                  </a:lnTo>
                  <a:lnTo>
                    <a:pt x="963" y="1696"/>
                  </a:lnTo>
                  <a:lnTo>
                    <a:pt x="963" y="1660"/>
                  </a:lnTo>
                  <a:lnTo>
                    <a:pt x="968" y="1660"/>
                  </a:lnTo>
                  <a:lnTo>
                    <a:pt x="968" y="1620"/>
                  </a:lnTo>
                  <a:lnTo>
                    <a:pt x="973" y="1620"/>
                  </a:lnTo>
                  <a:lnTo>
                    <a:pt x="973" y="1593"/>
                  </a:lnTo>
                  <a:lnTo>
                    <a:pt x="976" y="1593"/>
                  </a:lnTo>
                  <a:lnTo>
                    <a:pt x="976" y="1562"/>
                  </a:lnTo>
                  <a:lnTo>
                    <a:pt x="981" y="1562"/>
                  </a:lnTo>
                  <a:lnTo>
                    <a:pt x="981" y="1530"/>
                  </a:lnTo>
                  <a:lnTo>
                    <a:pt x="986" y="1530"/>
                  </a:lnTo>
                  <a:lnTo>
                    <a:pt x="986" y="1499"/>
                  </a:lnTo>
                  <a:lnTo>
                    <a:pt x="991" y="1499"/>
                  </a:lnTo>
                  <a:lnTo>
                    <a:pt x="991" y="1468"/>
                  </a:lnTo>
                  <a:lnTo>
                    <a:pt x="994" y="1468"/>
                  </a:lnTo>
                  <a:lnTo>
                    <a:pt x="994" y="1436"/>
                  </a:lnTo>
                  <a:lnTo>
                    <a:pt x="999" y="1436"/>
                  </a:lnTo>
                  <a:lnTo>
                    <a:pt x="999" y="1410"/>
                  </a:lnTo>
                  <a:lnTo>
                    <a:pt x="1004" y="1410"/>
                  </a:lnTo>
                  <a:lnTo>
                    <a:pt x="1004" y="1378"/>
                  </a:lnTo>
                  <a:lnTo>
                    <a:pt x="1008" y="1378"/>
                  </a:lnTo>
                  <a:lnTo>
                    <a:pt x="1008" y="1356"/>
                  </a:lnTo>
                  <a:lnTo>
                    <a:pt x="1012" y="1356"/>
                  </a:lnTo>
                  <a:lnTo>
                    <a:pt x="1012" y="1338"/>
                  </a:lnTo>
                  <a:lnTo>
                    <a:pt x="1017" y="1338"/>
                  </a:lnTo>
                  <a:lnTo>
                    <a:pt x="1017" y="1320"/>
                  </a:lnTo>
                  <a:lnTo>
                    <a:pt x="1022" y="1320"/>
                  </a:lnTo>
                  <a:lnTo>
                    <a:pt x="1022" y="1298"/>
                  </a:lnTo>
                  <a:lnTo>
                    <a:pt x="1026" y="1298"/>
                  </a:lnTo>
                  <a:lnTo>
                    <a:pt x="1026" y="1289"/>
                  </a:lnTo>
                  <a:lnTo>
                    <a:pt x="1030" y="1289"/>
                  </a:lnTo>
                  <a:lnTo>
                    <a:pt x="1030" y="1280"/>
                  </a:lnTo>
                  <a:lnTo>
                    <a:pt x="1035" y="1280"/>
                  </a:lnTo>
                  <a:lnTo>
                    <a:pt x="1035" y="1276"/>
                  </a:lnTo>
                  <a:lnTo>
                    <a:pt x="1039" y="1276"/>
                  </a:lnTo>
                  <a:lnTo>
                    <a:pt x="1039" y="1266"/>
                  </a:lnTo>
                  <a:lnTo>
                    <a:pt x="1044" y="1266"/>
                  </a:lnTo>
                  <a:lnTo>
                    <a:pt x="1048" y="1266"/>
                  </a:lnTo>
                  <a:lnTo>
                    <a:pt x="1048" y="1271"/>
                  </a:lnTo>
                  <a:lnTo>
                    <a:pt x="1053" y="1271"/>
                  </a:lnTo>
                  <a:lnTo>
                    <a:pt x="1053" y="1276"/>
                  </a:lnTo>
                  <a:lnTo>
                    <a:pt x="1057" y="1276"/>
                  </a:lnTo>
                  <a:lnTo>
                    <a:pt x="1057" y="1280"/>
                  </a:lnTo>
                  <a:lnTo>
                    <a:pt x="1062" y="1280"/>
                  </a:lnTo>
                  <a:lnTo>
                    <a:pt x="1062" y="1284"/>
                  </a:lnTo>
                  <a:lnTo>
                    <a:pt x="1066" y="1284"/>
                  </a:lnTo>
                  <a:lnTo>
                    <a:pt x="1066" y="1298"/>
                  </a:lnTo>
                  <a:lnTo>
                    <a:pt x="1070" y="1298"/>
                  </a:lnTo>
                  <a:lnTo>
                    <a:pt x="1070" y="1307"/>
                  </a:lnTo>
                  <a:lnTo>
                    <a:pt x="1075" y="1307"/>
                  </a:lnTo>
                  <a:lnTo>
                    <a:pt x="1075" y="1320"/>
                  </a:lnTo>
                  <a:lnTo>
                    <a:pt x="1080" y="1320"/>
                  </a:lnTo>
                  <a:lnTo>
                    <a:pt x="1080" y="1329"/>
                  </a:lnTo>
                  <a:lnTo>
                    <a:pt x="1084" y="1329"/>
                  </a:lnTo>
                  <a:lnTo>
                    <a:pt x="1084" y="1347"/>
                  </a:lnTo>
                  <a:lnTo>
                    <a:pt x="1088" y="1347"/>
                  </a:lnTo>
                  <a:lnTo>
                    <a:pt x="1088" y="1360"/>
                  </a:lnTo>
                  <a:lnTo>
                    <a:pt x="1093" y="1360"/>
                  </a:lnTo>
                  <a:lnTo>
                    <a:pt x="1093" y="1374"/>
                  </a:lnTo>
                  <a:lnTo>
                    <a:pt x="1098" y="1374"/>
                  </a:lnTo>
                  <a:lnTo>
                    <a:pt x="1098" y="1388"/>
                  </a:lnTo>
                  <a:lnTo>
                    <a:pt x="1101" y="1388"/>
                  </a:lnTo>
                  <a:lnTo>
                    <a:pt x="1101" y="1401"/>
                  </a:lnTo>
                  <a:lnTo>
                    <a:pt x="1106" y="1401"/>
                  </a:lnTo>
                  <a:lnTo>
                    <a:pt x="1106" y="1410"/>
                  </a:lnTo>
                  <a:lnTo>
                    <a:pt x="1111" y="1410"/>
                  </a:lnTo>
                  <a:lnTo>
                    <a:pt x="1111" y="1423"/>
                  </a:lnTo>
                  <a:lnTo>
                    <a:pt x="1116" y="1423"/>
                  </a:lnTo>
                  <a:lnTo>
                    <a:pt x="1116" y="1432"/>
                  </a:lnTo>
                  <a:lnTo>
                    <a:pt x="1119" y="1432"/>
                  </a:lnTo>
                  <a:lnTo>
                    <a:pt x="1119" y="1446"/>
                  </a:lnTo>
                  <a:lnTo>
                    <a:pt x="1124" y="1446"/>
                  </a:lnTo>
                  <a:lnTo>
                    <a:pt x="1124" y="1454"/>
                  </a:lnTo>
                  <a:lnTo>
                    <a:pt x="1129" y="1454"/>
                  </a:lnTo>
                  <a:lnTo>
                    <a:pt x="1129" y="1468"/>
                  </a:lnTo>
                  <a:lnTo>
                    <a:pt x="1133" y="1468"/>
                  </a:lnTo>
                  <a:lnTo>
                    <a:pt x="1133" y="1482"/>
                  </a:lnTo>
                  <a:lnTo>
                    <a:pt x="1137" y="1482"/>
                  </a:lnTo>
                  <a:lnTo>
                    <a:pt x="1137" y="1495"/>
                  </a:lnTo>
                  <a:lnTo>
                    <a:pt x="1142" y="1495"/>
                  </a:lnTo>
                  <a:lnTo>
                    <a:pt x="1142" y="1508"/>
                  </a:lnTo>
                  <a:lnTo>
                    <a:pt x="1147" y="1508"/>
                  </a:lnTo>
                  <a:lnTo>
                    <a:pt x="1147" y="1522"/>
                  </a:lnTo>
                  <a:lnTo>
                    <a:pt x="1151" y="1522"/>
                  </a:lnTo>
                  <a:lnTo>
                    <a:pt x="1151" y="1535"/>
                  </a:lnTo>
                  <a:lnTo>
                    <a:pt x="1155" y="1535"/>
                  </a:lnTo>
                  <a:lnTo>
                    <a:pt x="1155" y="1553"/>
                  </a:lnTo>
                  <a:lnTo>
                    <a:pt x="1160" y="1553"/>
                  </a:lnTo>
                  <a:lnTo>
                    <a:pt x="1160" y="1571"/>
                  </a:lnTo>
                  <a:lnTo>
                    <a:pt x="1164" y="1571"/>
                  </a:lnTo>
                  <a:lnTo>
                    <a:pt x="1164" y="1589"/>
                  </a:lnTo>
                  <a:lnTo>
                    <a:pt x="1169" y="1589"/>
                  </a:lnTo>
                  <a:lnTo>
                    <a:pt x="1169" y="1606"/>
                  </a:lnTo>
                </a:path>
              </a:pathLst>
            </a:custGeom>
            <a:noFill/>
            <a:ln w="22225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45" name="Freeform 169"/>
            <p:cNvSpPr>
              <a:spLocks/>
            </p:cNvSpPr>
            <p:nvPr/>
          </p:nvSpPr>
          <p:spPr bwMode="auto">
            <a:xfrm>
              <a:off x="2354" y="2376"/>
              <a:ext cx="1393" cy="882"/>
            </a:xfrm>
            <a:custGeom>
              <a:avLst/>
              <a:gdLst>
                <a:gd name="T0" fmla="*/ 14 w 1393"/>
                <a:gd name="T1" fmla="*/ 94 h 882"/>
                <a:gd name="T2" fmla="*/ 32 w 1393"/>
                <a:gd name="T3" fmla="*/ 216 h 882"/>
                <a:gd name="T4" fmla="*/ 50 w 1393"/>
                <a:gd name="T5" fmla="*/ 292 h 882"/>
                <a:gd name="T6" fmla="*/ 67 w 1393"/>
                <a:gd name="T7" fmla="*/ 376 h 882"/>
                <a:gd name="T8" fmla="*/ 85 w 1393"/>
                <a:gd name="T9" fmla="*/ 452 h 882"/>
                <a:gd name="T10" fmla="*/ 103 w 1393"/>
                <a:gd name="T11" fmla="*/ 528 h 882"/>
                <a:gd name="T12" fmla="*/ 121 w 1393"/>
                <a:gd name="T13" fmla="*/ 596 h 882"/>
                <a:gd name="T14" fmla="*/ 139 w 1393"/>
                <a:gd name="T15" fmla="*/ 640 h 882"/>
                <a:gd name="T16" fmla="*/ 157 w 1393"/>
                <a:gd name="T17" fmla="*/ 668 h 882"/>
                <a:gd name="T18" fmla="*/ 175 w 1393"/>
                <a:gd name="T19" fmla="*/ 668 h 882"/>
                <a:gd name="T20" fmla="*/ 197 w 1393"/>
                <a:gd name="T21" fmla="*/ 640 h 882"/>
                <a:gd name="T22" fmla="*/ 215 w 1393"/>
                <a:gd name="T23" fmla="*/ 609 h 882"/>
                <a:gd name="T24" fmla="*/ 237 w 1393"/>
                <a:gd name="T25" fmla="*/ 596 h 882"/>
                <a:gd name="T26" fmla="*/ 259 w 1393"/>
                <a:gd name="T27" fmla="*/ 582 h 882"/>
                <a:gd name="T28" fmla="*/ 277 w 1393"/>
                <a:gd name="T29" fmla="*/ 564 h 882"/>
                <a:gd name="T30" fmla="*/ 295 w 1393"/>
                <a:gd name="T31" fmla="*/ 574 h 882"/>
                <a:gd name="T32" fmla="*/ 317 w 1393"/>
                <a:gd name="T33" fmla="*/ 587 h 882"/>
                <a:gd name="T34" fmla="*/ 335 w 1393"/>
                <a:gd name="T35" fmla="*/ 605 h 882"/>
                <a:gd name="T36" fmla="*/ 353 w 1393"/>
                <a:gd name="T37" fmla="*/ 627 h 882"/>
                <a:gd name="T38" fmla="*/ 371 w 1393"/>
                <a:gd name="T39" fmla="*/ 663 h 882"/>
                <a:gd name="T40" fmla="*/ 389 w 1393"/>
                <a:gd name="T41" fmla="*/ 694 h 882"/>
                <a:gd name="T42" fmla="*/ 407 w 1393"/>
                <a:gd name="T43" fmla="*/ 726 h 882"/>
                <a:gd name="T44" fmla="*/ 429 w 1393"/>
                <a:gd name="T45" fmla="*/ 744 h 882"/>
                <a:gd name="T46" fmla="*/ 491 w 1393"/>
                <a:gd name="T47" fmla="*/ 734 h 882"/>
                <a:gd name="T48" fmla="*/ 514 w 1393"/>
                <a:gd name="T49" fmla="*/ 721 h 882"/>
                <a:gd name="T50" fmla="*/ 536 w 1393"/>
                <a:gd name="T51" fmla="*/ 708 h 882"/>
                <a:gd name="T52" fmla="*/ 558 w 1393"/>
                <a:gd name="T53" fmla="*/ 694 h 882"/>
                <a:gd name="T54" fmla="*/ 576 w 1393"/>
                <a:gd name="T55" fmla="*/ 676 h 882"/>
                <a:gd name="T56" fmla="*/ 616 w 1393"/>
                <a:gd name="T57" fmla="*/ 676 h 882"/>
                <a:gd name="T58" fmla="*/ 639 w 1393"/>
                <a:gd name="T59" fmla="*/ 690 h 882"/>
                <a:gd name="T60" fmla="*/ 656 w 1393"/>
                <a:gd name="T61" fmla="*/ 708 h 882"/>
                <a:gd name="T62" fmla="*/ 674 w 1393"/>
                <a:gd name="T63" fmla="*/ 730 h 882"/>
                <a:gd name="T64" fmla="*/ 692 w 1393"/>
                <a:gd name="T65" fmla="*/ 748 h 882"/>
                <a:gd name="T66" fmla="*/ 710 w 1393"/>
                <a:gd name="T67" fmla="*/ 775 h 882"/>
                <a:gd name="T68" fmla="*/ 728 w 1393"/>
                <a:gd name="T69" fmla="*/ 802 h 882"/>
                <a:gd name="T70" fmla="*/ 746 w 1393"/>
                <a:gd name="T71" fmla="*/ 828 h 882"/>
                <a:gd name="T72" fmla="*/ 764 w 1393"/>
                <a:gd name="T73" fmla="*/ 846 h 882"/>
                <a:gd name="T74" fmla="*/ 790 w 1393"/>
                <a:gd name="T75" fmla="*/ 855 h 882"/>
                <a:gd name="T76" fmla="*/ 812 w 1393"/>
                <a:gd name="T77" fmla="*/ 869 h 882"/>
                <a:gd name="T78" fmla="*/ 848 w 1393"/>
                <a:gd name="T79" fmla="*/ 878 h 882"/>
                <a:gd name="T80" fmla="*/ 902 w 1393"/>
                <a:gd name="T81" fmla="*/ 878 h 882"/>
                <a:gd name="T82" fmla="*/ 933 w 1393"/>
                <a:gd name="T83" fmla="*/ 869 h 882"/>
                <a:gd name="T84" fmla="*/ 965 w 1393"/>
                <a:gd name="T85" fmla="*/ 860 h 882"/>
                <a:gd name="T86" fmla="*/ 1023 w 1393"/>
                <a:gd name="T87" fmla="*/ 860 h 882"/>
                <a:gd name="T88" fmla="*/ 1067 w 1393"/>
                <a:gd name="T89" fmla="*/ 860 h 882"/>
                <a:gd name="T90" fmla="*/ 1116 w 1393"/>
                <a:gd name="T91" fmla="*/ 860 h 882"/>
                <a:gd name="T92" fmla="*/ 1138 w 1393"/>
                <a:gd name="T93" fmla="*/ 846 h 882"/>
                <a:gd name="T94" fmla="*/ 1161 w 1393"/>
                <a:gd name="T95" fmla="*/ 833 h 882"/>
                <a:gd name="T96" fmla="*/ 1179 w 1393"/>
                <a:gd name="T97" fmla="*/ 815 h 882"/>
                <a:gd name="T98" fmla="*/ 1197 w 1393"/>
                <a:gd name="T99" fmla="*/ 788 h 882"/>
                <a:gd name="T100" fmla="*/ 1214 w 1393"/>
                <a:gd name="T101" fmla="*/ 766 h 882"/>
                <a:gd name="T102" fmla="*/ 1237 w 1393"/>
                <a:gd name="T103" fmla="*/ 744 h 882"/>
                <a:gd name="T104" fmla="*/ 1255 w 1393"/>
                <a:gd name="T105" fmla="*/ 708 h 882"/>
                <a:gd name="T106" fmla="*/ 1273 w 1393"/>
                <a:gd name="T107" fmla="*/ 668 h 882"/>
                <a:gd name="T108" fmla="*/ 1291 w 1393"/>
                <a:gd name="T109" fmla="*/ 627 h 882"/>
                <a:gd name="T110" fmla="*/ 1308 w 1393"/>
                <a:gd name="T111" fmla="*/ 609 h 882"/>
                <a:gd name="T112" fmla="*/ 1326 w 1393"/>
                <a:gd name="T113" fmla="*/ 600 h 882"/>
                <a:gd name="T114" fmla="*/ 1375 w 1393"/>
                <a:gd name="T115" fmla="*/ 614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3" h="882">
                  <a:moveTo>
                    <a:pt x="0" y="0"/>
                  </a:moveTo>
                  <a:lnTo>
                    <a:pt x="0" y="23"/>
                  </a:lnTo>
                  <a:lnTo>
                    <a:pt x="5" y="23"/>
                  </a:lnTo>
                  <a:lnTo>
                    <a:pt x="5" y="46"/>
                  </a:lnTo>
                  <a:lnTo>
                    <a:pt x="9" y="46"/>
                  </a:lnTo>
                  <a:lnTo>
                    <a:pt x="9" y="72"/>
                  </a:lnTo>
                  <a:lnTo>
                    <a:pt x="14" y="72"/>
                  </a:lnTo>
                  <a:lnTo>
                    <a:pt x="14" y="94"/>
                  </a:lnTo>
                  <a:lnTo>
                    <a:pt x="18" y="94"/>
                  </a:lnTo>
                  <a:lnTo>
                    <a:pt x="18" y="122"/>
                  </a:lnTo>
                  <a:lnTo>
                    <a:pt x="22" y="122"/>
                  </a:lnTo>
                  <a:lnTo>
                    <a:pt x="22" y="153"/>
                  </a:lnTo>
                  <a:lnTo>
                    <a:pt x="27" y="153"/>
                  </a:lnTo>
                  <a:lnTo>
                    <a:pt x="27" y="184"/>
                  </a:lnTo>
                  <a:lnTo>
                    <a:pt x="32" y="184"/>
                  </a:lnTo>
                  <a:lnTo>
                    <a:pt x="32" y="216"/>
                  </a:lnTo>
                  <a:lnTo>
                    <a:pt x="36" y="216"/>
                  </a:lnTo>
                  <a:lnTo>
                    <a:pt x="36" y="242"/>
                  </a:lnTo>
                  <a:lnTo>
                    <a:pt x="40" y="242"/>
                  </a:lnTo>
                  <a:lnTo>
                    <a:pt x="40" y="260"/>
                  </a:lnTo>
                  <a:lnTo>
                    <a:pt x="45" y="260"/>
                  </a:lnTo>
                  <a:lnTo>
                    <a:pt x="45" y="278"/>
                  </a:lnTo>
                  <a:lnTo>
                    <a:pt x="50" y="278"/>
                  </a:lnTo>
                  <a:lnTo>
                    <a:pt x="50" y="292"/>
                  </a:lnTo>
                  <a:lnTo>
                    <a:pt x="54" y="292"/>
                  </a:lnTo>
                  <a:lnTo>
                    <a:pt x="54" y="310"/>
                  </a:lnTo>
                  <a:lnTo>
                    <a:pt x="58" y="310"/>
                  </a:lnTo>
                  <a:lnTo>
                    <a:pt x="58" y="332"/>
                  </a:lnTo>
                  <a:lnTo>
                    <a:pt x="63" y="332"/>
                  </a:lnTo>
                  <a:lnTo>
                    <a:pt x="63" y="354"/>
                  </a:lnTo>
                  <a:lnTo>
                    <a:pt x="67" y="354"/>
                  </a:lnTo>
                  <a:lnTo>
                    <a:pt x="67" y="376"/>
                  </a:lnTo>
                  <a:lnTo>
                    <a:pt x="71" y="376"/>
                  </a:lnTo>
                  <a:lnTo>
                    <a:pt x="71" y="399"/>
                  </a:lnTo>
                  <a:lnTo>
                    <a:pt x="76" y="399"/>
                  </a:lnTo>
                  <a:lnTo>
                    <a:pt x="76" y="417"/>
                  </a:lnTo>
                  <a:lnTo>
                    <a:pt x="81" y="417"/>
                  </a:lnTo>
                  <a:lnTo>
                    <a:pt x="81" y="435"/>
                  </a:lnTo>
                  <a:lnTo>
                    <a:pt x="85" y="435"/>
                  </a:lnTo>
                  <a:lnTo>
                    <a:pt x="85" y="452"/>
                  </a:lnTo>
                  <a:lnTo>
                    <a:pt x="90" y="452"/>
                  </a:lnTo>
                  <a:lnTo>
                    <a:pt x="90" y="470"/>
                  </a:lnTo>
                  <a:lnTo>
                    <a:pt x="94" y="470"/>
                  </a:lnTo>
                  <a:lnTo>
                    <a:pt x="94" y="488"/>
                  </a:lnTo>
                  <a:lnTo>
                    <a:pt x="98" y="488"/>
                  </a:lnTo>
                  <a:lnTo>
                    <a:pt x="98" y="506"/>
                  </a:lnTo>
                  <a:lnTo>
                    <a:pt x="103" y="506"/>
                  </a:lnTo>
                  <a:lnTo>
                    <a:pt x="103" y="528"/>
                  </a:lnTo>
                  <a:lnTo>
                    <a:pt x="108" y="528"/>
                  </a:lnTo>
                  <a:lnTo>
                    <a:pt x="108" y="546"/>
                  </a:lnTo>
                  <a:lnTo>
                    <a:pt x="112" y="546"/>
                  </a:lnTo>
                  <a:lnTo>
                    <a:pt x="112" y="564"/>
                  </a:lnTo>
                  <a:lnTo>
                    <a:pt x="116" y="564"/>
                  </a:lnTo>
                  <a:lnTo>
                    <a:pt x="116" y="578"/>
                  </a:lnTo>
                  <a:lnTo>
                    <a:pt x="121" y="578"/>
                  </a:lnTo>
                  <a:lnTo>
                    <a:pt x="121" y="596"/>
                  </a:lnTo>
                  <a:lnTo>
                    <a:pt x="125" y="596"/>
                  </a:lnTo>
                  <a:lnTo>
                    <a:pt x="125" y="609"/>
                  </a:lnTo>
                  <a:lnTo>
                    <a:pt x="129" y="609"/>
                  </a:lnTo>
                  <a:lnTo>
                    <a:pt x="129" y="622"/>
                  </a:lnTo>
                  <a:lnTo>
                    <a:pt x="134" y="622"/>
                  </a:lnTo>
                  <a:lnTo>
                    <a:pt x="134" y="632"/>
                  </a:lnTo>
                  <a:lnTo>
                    <a:pt x="139" y="632"/>
                  </a:lnTo>
                  <a:lnTo>
                    <a:pt x="139" y="640"/>
                  </a:lnTo>
                  <a:lnTo>
                    <a:pt x="143" y="640"/>
                  </a:lnTo>
                  <a:lnTo>
                    <a:pt x="143" y="650"/>
                  </a:lnTo>
                  <a:lnTo>
                    <a:pt x="147" y="650"/>
                  </a:lnTo>
                  <a:lnTo>
                    <a:pt x="147" y="658"/>
                  </a:lnTo>
                  <a:lnTo>
                    <a:pt x="152" y="658"/>
                  </a:lnTo>
                  <a:lnTo>
                    <a:pt x="152" y="663"/>
                  </a:lnTo>
                  <a:lnTo>
                    <a:pt x="157" y="663"/>
                  </a:lnTo>
                  <a:lnTo>
                    <a:pt x="157" y="668"/>
                  </a:lnTo>
                  <a:lnTo>
                    <a:pt x="161" y="668"/>
                  </a:lnTo>
                  <a:lnTo>
                    <a:pt x="161" y="672"/>
                  </a:lnTo>
                  <a:lnTo>
                    <a:pt x="165" y="672"/>
                  </a:lnTo>
                  <a:lnTo>
                    <a:pt x="165" y="676"/>
                  </a:lnTo>
                  <a:lnTo>
                    <a:pt x="170" y="676"/>
                  </a:lnTo>
                  <a:lnTo>
                    <a:pt x="170" y="672"/>
                  </a:lnTo>
                  <a:lnTo>
                    <a:pt x="175" y="672"/>
                  </a:lnTo>
                  <a:lnTo>
                    <a:pt x="175" y="668"/>
                  </a:lnTo>
                  <a:lnTo>
                    <a:pt x="179" y="668"/>
                  </a:lnTo>
                  <a:lnTo>
                    <a:pt x="183" y="668"/>
                  </a:lnTo>
                  <a:lnTo>
                    <a:pt x="183" y="663"/>
                  </a:lnTo>
                  <a:lnTo>
                    <a:pt x="188" y="663"/>
                  </a:lnTo>
                  <a:lnTo>
                    <a:pt x="188" y="654"/>
                  </a:lnTo>
                  <a:lnTo>
                    <a:pt x="192" y="654"/>
                  </a:lnTo>
                  <a:lnTo>
                    <a:pt x="192" y="640"/>
                  </a:lnTo>
                  <a:lnTo>
                    <a:pt x="197" y="640"/>
                  </a:lnTo>
                  <a:lnTo>
                    <a:pt x="197" y="632"/>
                  </a:lnTo>
                  <a:lnTo>
                    <a:pt x="201" y="632"/>
                  </a:lnTo>
                  <a:lnTo>
                    <a:pt x="201" y="618"/>
                  </a:lnTo>
                  <a:lnTo>
                    <a:pt x="206" y="618"/>
                  </a:lnTo>
                  <a:lnTo>
                    <a:pt x="206" y="614"/>
                  </a:lnTo>
                  <a:lnTo>
                    <a:pt x="210" y="614"/>
                  </a:lnTo>
                  <a:lnTo>
                    <a:pt x="210" y="609"/>
                  </a:lnTo>
                  <a:lnTo>
                    <a:pt x="215" y="609"/>
                  </a:lnTo>
                  <a:lnTo>
                    <a:pt x="215" y="605"/>
                  </a:lnTo>
                  <a:lnTo>
                    <a:pt x="219" y="605"/>
                  </a:lnTo>
                  <a:lnTo>
                    <a:pt x="219" y="600"/>
                  </a:lnTo>
                  <a:lnTo>
                    <a:pt x="223" y="600"/>
                  </a:lnTo>
                  <a:lnTo>
                    <a:pt x="228" y="600"/>
                  </a:lnTo>
                  <a:lnTo>
                    <a:pt x="228" y="596"/>
                  </a:lnTo>
                  <a:lnTo>
                    <a:pt x="233" y="596"/>
                  </a:lnTo>
                  <a:lnTo>
                    <a:pt x="237" y="596"/>
                  </a:lnTo>
                  <a:lnTo>
                    <a:pt x="237" y="591"/>
                  </a:lnTo>
                  <a:lnTo>
                    <a:pt x="241" y="591"/>
                  </a:lnTo>
                  <a:lnTo>
                    <a:pt x="246" y="591"/>
                  </a:lnTo>
                  <a:lnTo>
                    <a:pt x="246" y="587"/>
                  </a:lnTo>
                  <a:lnTo>
                    <a:pt x="251" y="587"/>
                  </a:lnTo>
                  <a:lnTo>
                    <a:pt x="251" y="582"/>
                  </a:lnTo>
                  <a:lnTo>
                    <a:pt x="254" y="582"/>
                  </a:lnTo>
                  <a:lnTo>
                    <a:pt x="259" y="582"/>
                  </a:lnTo>
                  <a:lnTo>
                    <a:pt x="259" y="578"/>
                  </a:lnTo>
                  <a:lnTo>
                    <a:pt x="264" y="578"/>
                  </a:lnTo>
                  <a:lnTo>
                    <a:pt x="264" y="574"/>
                  </a:lnTo>
                  <a:lnTo>
                    <a:pt x="268" y="574"/>
                  </a:lnTo>
                  <a:lnTo>
                    <a:pt x="268" y="569"/>
                  </a:lnTo>
                  <a:lnTo>
                    <a:pt x="272" y="569"/>
                  </a:lnTo>
                  <a:lnTo>
                    <a:pt x="272" y="564"/>
                  </a:lnTo>
                  <a:lnTo>
                    <a:pt x="277" y="564"/>
                  </a:lnTo>
                  <a:lnTo>
                    <a:pt x="277" y="560"/>
                  </a:lnTo>
                  <a:lnTo>
                    <a:pt x="282" y="560"/>
                  </a:lnTo>
                  <a:lnTo>
                    <a:pt x="286" y="560"/>
                  </a:lnTo>
                  <a:lnTo>
                    <a:pt x="286" y="564"/>
                  </a:lnTo>
                  <a:lnTo>
                    <a:pt x="290" y="564"/>
                  </a:lnTo>
                  <a:lnTo>
                    <a:pt x="290" y="569"/>
                  </a:lnTo>
                  <a:lnTo>
                    <a:pt x="295" y="569"/>
                  </a:lnTo>
                  <a:lnTo>
                    <a:pt x="295" y="574"/>
                  </a:lnTo>
                  <a:lnTo>
                    <a:pt x="300" y="574"/>
                  </a:lnTo>
                  <a:lnTo>
                    <a:pt x="304" y="574"/>
                  </a:lnTo>
                  <a:lnTo>
                    <a:pt x="304" y="578"/>
                  </a:lnTo>
                  <a:lnTo>
                    <a:pt x="308" y="578"/>
                  </a:lnTo>
                  <a:lnTo>
                    <a:pt x="308" y="582"/>
                  </a:lnTo>
                  <a:lnTo>
                    <a:pt x="313" y="582"/>
                  </a:lnTo>
                  <a:lnTo>
                    <a:pt x="313" y="587"/>
                  </a:lnTo>
                  <a:lnTo>
                    <a:pt x="317" y="587"/>
                  </a:lnTo>
                  <a:lnTo>
                    <a:pt x="317" y="591"/>
                  </a:lnTo>
                  <a:lnTo>
                    <a:pt x="322" y="591"/>
                  </a:lnTo>
                  <a:lnTo>
                    <a:pt x="322" y="596"/>
                  </a:lnTo>
                  <a:lnTo>
                    <a:pt x="326" y="596"/>
                  </a:lnTo>
                  <a:lnTo>
                    <a:pt x="326" y="600"/>
                  </a:lnTo>
                  <a:lnTo>
                    <a:pt x="330" y="600"/>
                  </a:lnTo>
                  <a:lnTo>
                    <a:pt x="330" y="605"/>
                  </a:lnTo>
                  <a:lnTo>
                    <a:pt x="335" y="605"/>
                  </a:lnTo>
                  <a:lnTo>
                    <a:pt x="335" y="609"/>
                  </a:lnTo>
                  <a:lnTo>
                    <a:pt x="340" y="609"/>
                  </a:lnTo>
                  <a:lnTo>
                    <a:pt x="340" y="614"/>
                  </a:lnTo>
                  <a:lnTo>
                    <a:pt x="344" y="614"/>
                  </a:lnTo>
                  <a:lnTo>
                    <a:pt x="344" y="618"/>
                  </a:lnTo>
                  <a:lnTo>
                    <a:pt x="348" y="618"/>
                  </a:lnTo>
                  <a:lnTo>
                    <a:pt x="348" y="627"/>
                  </a:lnTo>
                  <a:lnTo>
                    <a:pt x="353" y="627"/>
                  </a:lnTo>
                  <a:lnTo>
                    <a:pt x="353" y="632"/>
                  </a:lnTo>
                  <a:lnTo>
                    <a:pt x="358" y="632"/>
                  </a:lnTo>
                  <a:lnTo>
                    <a:pt x="358" y="640"/>
                  </a:lnTo>
                  <a:lnTo>
                    <a:pt x="361" y="640"/>
                  </a:lnTo>
                  <a:lnTo>
                    <a:pt x="361" y="654"/>
                  </a:lnTo>
                  <a:lnTo>
                    <a:pt x="366" y="654"/>
                  </a:lnTo>
                  <a:lnTo>
                    <a:pt x="366" y="663"/>
                  </a:lnTo>
                  <a:lnTo>
                    <a:pt x="371" y="663"/>
                  </a:lnTo>
                  <a:lnTo>
                    <a:pt x="371" y="672"/>
                  </a:lnTo>
                  <a:lnTo>
                    <a:pt x="376" y="672"/>
                  </a:lnTo>
                  <a:lnTo>
                    <a:pt x="376" y="681"/>
                  </a:lnTo>
                  <a:lnTo>
                    <a:pt x="379" y="681"/>
                  </a:lnTo>
                  <a:lnTo>
                    <a:pt x="379" y="690"/>
                  </a:lnTo>
                  <a:lnTo>
                    <a:pt x="384" y="690"/>
                  </a:lnTo>
                  <a:lnTo>
                    <a:pt x="384" y="694"/>
                  </a:lnTo>
                  <a:lnTo>
                    <a:pt x="389" y="694"/>
                  </a:lnTo>
                  <a:lnTo>
                    <a:pt x="389" y="703"/>
                  </a:lnTo>
                  <a:lnTo>
                    <a:pt x="393" y="703"/>
                  </a:lnTo>
                  <a:lnTo>
                    <a:pt x="393" y="712"/>
                  </a:lnTo>
                  <a:lnTo>
                    <a:pt x="397" y="712"/>
                  </a:lnTo>
                  <a:lnTo>
                    <a:pt x="397" y="716"/>
                  </a:lnTo>
                  <a:lnTo>
                    <a:pt x="402" y="716"/>
                  </a:lnTo>
                  <a:lnTo>
                    <a:pt x="402" y="726"/>
                  </a:lnTo>
                  <a:lnTo>
                    <a:pt x="407" y="726"/>
                  </a:lnTo>
                  <a:lnTo>
                    <a:pt x="407" y="734"/>
                  </a:lnTo>
                  <a:lnTo>
                    <a:pt x="411" y="734"/>
                  </a:lnTo>
                  <a:lnTo>
                    <a:pt x="415" y="734"/>
                  </a:lnTo>
                  <a:lnTo>
                    <a:pt x="415" y="739"/>
                  </a:lnTo>
                  <a:lnTo>
                    <a:pt x="420" y="739"/>
                  </a:lnTo>
                  <a:lnTo>
                    <a:pt x="424" y="739"/>
                  </a:lnTo>
                  <a:lnTo>
                    <a:pt x="424" y="744"/>
                  </a:lnTo>
                  <a:lnTo>
                    <a:pt x="429" y="744"/>
                  </a:lnTo>
                  <a:lnTo>
                    <a:pt x="447" y="744"/>
                  </a:lnTo>
                  <a:lnTo>
                    <a:pt x="451" y="744"/>
                  </a:lnTo>
                  <a:lnTo>
                    <a:pt x="451" y="739"/>
                  </a:lnTo>
                  <a:lnTo>
                    <a:pt x="455" y="739"/>
                  </a:lnTo>
                  <a:lnTo>
                    <a:pt x="483" y="739"/>
                  </a:lnTo>
                  <a:lnTo>
                    <a:pt x="486" y="739"/>
                  </a:lnTo>
                  <a:lnTo>
                    <a:pt x="486" y="734"/>
                  </a:lnTo>
                  <a:lnTo>
                    <a:pt x="491" y="734"/>
                  </a:lnTo>
                  <a:lnTo>
                    <a:pt x="496" y="734"/>
                  </a:lnTo>
                  <a:lnTo>
                    <a:pt x="496" y="730"/>
                  </a:lnTo>
                  <a:lnTo>
                    <a:pt x="501" y="730"/>
                  </a:lnTo>
                  <a:lnTo>
                    <a:pt x="504" y="730"/>
                  </a:lnTo>
                  <a:lnTo>
                    <a:pt x="504" y="726"/>
                  </a:lnTo>
                  <a:lnTo>
                    <a:pt x="509" y="726"/>
                  </a:lnTo>
                  <a:lnTo>
                    <a:pt x="514" y="726"/>
                  </a:lnTo>
                  <a:lnTo>
                    <a:pt x="514" y="721"/>
                  </a:lnTo>
                  <a:lnTo>
                    <a:pt x="518" y="721"/>
                  </a:lnTo>
                  <a:lnTo>
                    <a:pt x="518" y="716"/>
                  </a:lnTo>
                  <a:lnTo>
                    <a:pt x="522" y="716"/>
                  </a:lnTo>
                  <a:lnTo>
                    <a:pt x="522" y="712"/>
                  </a:lnTo>
                  <a:lnTo>
                    <a:pt x="527" y="712"/>
                  </a:lnTo>
                  <a:lnTo>
                    <a:pt x="532" y="712"/>
                  </a:lnTo>
                  <a:lnTo>
                    <a:pt x="532" y="708"/>
                  </a:lnTo>
                  <a:lnTo>
                    <a:pt x="536" y="708"/>
                  </a:lnTo>
                  <a:lnTo>
                    <a:pt x="536" y="703"/>
                  </a:lnTo>
                  <a:lnTo>
                    <a:pt x="540" y="703"/>
                  </a:lnTo>
                  <a:lnTo>
                    <a:pt x="540" y="699"/>
                  </a:lnTo>
                  <a:lnTo>
                    <a:pt x="545" y="699"/>
                  </a:lnTo>
                  <a:lnTo>
                    <a:pt x="549" y="699"/>
                  </a:lnTo>
                  <a:lnTo>
                    <a:pt x="549" y="694"/>
                  </a:lnTo>
                  <a:lnTo>
                    <a:pt x="554" y="694"/>
                  </a:lnTo>
                  <a:lnTo>
                    <a:pt x="558" y="694"/>
                  </a:lnTo>
                  <a:lnTo>
                    <a:pt x="558" y="690"/>
                  </a:lnTo>
                  <a:lnTo>
                    <a:pt x="563" y="690"/>
                  </a:lnTo>
                  <a:lnTo>
                    <a:pt x="563" y="685"/>
                  </a:lnTo>
                  <a:lnTo>
                    <a:pt x="567" y="685"/>
                  </a:lnTo>
                  <a:lnTo>
                    <a:pt x="572" y="685"/>
                  </a:lnTo>
                  <a:lnTo>
                    <a:pt x="572" y="681"/>
                  </a:lnTo>
                  <a:lnTo>
                    <a:pt x="576" y="681"/>
                  </a:lnTo>
                  <a:lnTo>
                    <a:pt x="576" y="676"/>
                  </a:lnTo>
                  <a:lnTo>
                    <a:pt x="580" y="676"/>
                  </a:lnTo>
                  <a:lnTo>
                    <a:pt x="594" y="676"/>
                  </a:lnTo>
                  <a:lnTo>
                    <a:pt x="598" y="676"/>
                  </a:lnTo>
                  <a:lnTo>
                    <a:pt x="598" y="672"/>
                  </a:lnTo>
                  <a:lnTo>
                    <a:pt x="603" y="672"/>
                  </a:lnTo>
                  <a:lnTo>
                    <a:pt x="612" y="672"/>
                  </a:lnTo>
                  <a:lnTo>
                    <a:pt x="616" y="672"/>
                  </a:lnTo>
                  <a:lnTo>
                    <a:pt x="616" y="676"/>
                  </a:lnTo>
                  <a:lnTo>
                    <a:pt x="621" y="676"/>
                  </a:lnTo>
                  <a:lnTo>
                    <a:pt x="621" y="681"/>
                  </a:lnTo>
                  <a:lnTo>
                    <a:pt x="625" y="681"/>
                  </a:lnTo>
                  <a:lnTo>
                    <a:pt x="629" y="681"/>
                  </a:lnTo>
                  <a:lnTo>
                    <a:pt x="629" y="685"/>
                  </a:lnTo>
                  <a:lnTo>
                    <a:pt x="634" y="685"/>
                  </a:lnTo>
                  <a:lnTo>
                    <a:pt x="634" y="690"/>
                  </a:lnTo>
                  <a:lnTo>
                    <a:pt x="639" y="690"/>
                  </a:lnTo>
                  <a:lnTo>
                    <a:pt x="639" y="694"/>
                  </a:lnTo>
                  <a:lnTo>
                    <a:pt x="643" y="694"/>
                  </a:lnTo>
                  <a:lnTo>
                    <a:pt x="643" y="699"/>
                  </a:lnTo>
                  <a:lnTo>
                    <a:pt x="647" y="699"/>
                  </a:lnTo>
                  <a:lnTo>
                    <a:pt x="647" y="703"/>
                  </a:lnTo>
                  <a:lnTo>
                    <a:pt x="652" y="703"/>
                  </a:lnTo>
                  <a:lnTo>
                    <a:pt x="652" y="708"/>
                  </a:lnTo>
                  <a:lnTo>
                    <a:pt x="656" y="708"/>
                  </a:lnTo>
                  <a:lnTo>
                    <a:pt x="656" y="716"/>
                  </a:lnTo>
                  <a:lnTo>
                    <a:pt x="661" y="716"/>
                  </a:lnTo>
                  <a:lnTo>
                    <a:pt x="661" y="721"/>
                  </a:lnTo>
                  <a:lnTo>
                    <a:pt x="665" y="721"/>
                  </a:lnTo>
                  <a:lnTo>
                    <a:pt x="665" y="726"/>
                  </a:lnTo>
                  <a:lnTo>
                    <a:pt x="670" y="726"/>
                  </a:lnTo>
                  <a:lnTo>
                    <a:pt x="670" y="730"/>
                  </a:lnTo>
                  <a:lnTo>
                    <a:pt x="674" y="730"/>
                  </a:lnTo>
                  <a:lnTo>
                    <a:pt x="674" y="734"/>
                  </a:lnTo>
                  <a:lnTo>
                    <a:pt x="679" y="734"/>
                  </a:lnTo>
                  <a:lnTo>
                    <a:pt x="679" y="739"/>
                  </a:lnTo>
                  <a:lnTo>
                    <a:pt x="683" y="739"/>
                  </a:lnTo>
                  <a:lnTo>
                    <a:pt x="683" y="744"/>
                  </a:lnTo>
                  <a:lnTo>
                    <a:pt x="687" y="744"/>
                  </a:lnTo>
                  <a:lnTo>
                    <a:pt x="687" y="748"/>
                  </a:lnTo>
                  <a:lnTo>
                    <a:pt x="692" y="748"/>
                  </a:lnTo>
                  <a:lnTo>
                    <a:pt x="692" y="757"/>
                  </a:lnTo>
                  <a:lnTo>
                    <a:pt x="697" y="757"/>
                  </a:lnTo>
                  <a:lnTo>
                    <a:pt x="697" y="761"/>
                  </a:lnTo>
                  <a:lnTo>
                    <a:pt x="701" y="761"/>
                  </a:lnTo>
                  <a:lnTo>
                    <a:pt x="701" y="766"/>
                  </a:lnTo>
                  <a:lnTo>
                    <a:pt x="705" y="766"/>
                  </a:lnTo>
                  <a:lnTo>
                    <a:pt x="705" y="775"/>
                  </a:lnTo>
                  <a:lnTo>
                    <a:pt x="710" y="775"/>
                  </a:lnTo>
                  <a:lnTo>
                    <a:pt x="710" y="779"/>
                  </a:lnTo>
                  <a:lnTo>
                    <a:pt x="715" y="779"/>
                  </a:lnTo>
                  <a:lnTo>
                    <a:pt x="715" y="788"/>
                  </a:lnTo>
                  <a:lnTo>
                    <a:pt x="719" y="788"/>
                  </a:lnTo>
                  <a:lnTo>
                    <a:pt x="719" y="792"/>
                  </a:lnTo>
                  <a:lnTo>
                    <a:pt x="723" y="792"/>
                  </a:lnTo>
                  <a:lnTo>
                    <a:pt x="723" y="802"/>
                  </a:lnTo>
                  <a:lnTo>
                    <a:pt x="728" y="802"/>
                  </a:lnTo>
                  <a:lnTo>
                    <a:pt x="728" y="806"/>
                  </a:lnTo>
                  <a:lnTo>
                    <a:pt x="733" y="806"/>
                  </a:lnTo>
                  <a:lnTo>
                    <a:pt x="733" y="815"/>
                  </a:lnTo>
                  <a:lnTo>
                    <a:pt x="737" y="815"/>
                  </a:lnTo>
                  <a:lnTo>
                    <a:pt x="737" y="820"/>
                  </a:lnTo>
                  <a:lnTo>
                    <a:pt x="741" y="820"/>
                  </a:lnTo>
                  <a:lnTo>
                    <a:pt x="741" y="828"/>
                  </a:lnTo>
                  <a:lnTo>
                    <a:pt x="746" y="828"/>
                  </a:lnTo>
                  <a:lnTo>
                    <a:pt x="746" y="833"/>
                  </a:lnTo>
                  <a:lnTo>
                    <a:pt x="750" y="833"/>
                  </a:lnTo>
                  <a:lnTo>
                    <a:pt x="750" y="838"/>
                  </a:lnTo>
                  <a:lnTo>
                    <a:pt x="755" y="838"/>
                  </a:lnTo>
                  <a:lnTo>
                    <a:pt x="759" y="838"/>
                  </a:lnTo>
                  <a:lnTo>
                    <a:pt x="759" y="842"/>
                  </a:lnTo>
                  <a:lnTo>
                    <a:pt x="764" y="842"/>
                  </a:lnTo>
                  <a:lnTo>
                    <a:pt x="764" y="846"/>
                  </a:lnTo>
                  <a:lnTo>
                    <a:pt x="768" y="846"/>
                  </a:lnTo>
                  <a:lnTo>
                    <a:pt x="772" y="846"/>
                  </a:lnTo>
                  <a:lnTo>
                    <a:pt x="772" y="851"/>
                  </a:lnTo>
                  <a:lnTo>
                    <a:pt x="777" y="851"/>
                  </a:lnTo>
                  <a:lnTo>
                    <a:pt x="777" y="855"/>
                  </a:lnTo>
                  <a:lnTo>
                    <a:pt x="781" y="855"/>
                  </a:lnTo>
                  <a:lnTo>
                    <a:pt x="786" y="855"/>
                  </a:lnTo>
                  <a:lnTo>
                    <a:pt x="790" y="855"/>
                  </a:lnTo>
                  <a:lnTo>
                    <a:pt x="790" y="860"/>
                  </a:lnTo>
                  <a:lnTo>
                    <a:pt x="795" y="860"/>
                  </a:lnTo>
                  <a:lnTo>
                    <a:pt x="799" y="860"/>
                  </a:lnTo>
                  <a:lnTo>
                    <a:pt x="804" y="860"/>
                  </a:lnTo>
                  <a:lnTo>
                    <a:pt x="804" y="864"/>
                  </a:lnTo>
                  <a:lnTo>
                    <a:pt x="808" y="864"/>
                  </a:lnTo>
                  <a:lnTo>
                    <a:pt x="812" y="864"/>
                  </a:lnTo>
                  <a:lnTo>
                    <a:pt x="812" y="869"/>
                  </a:lnTo>
                  <a:lnTo>
                    <a:pt x="817" y="869"/>
                  </a:lnTo>
                  <a:lnTo>
                    <a:pt x="822" y="869"/>
                  </a:lnTo>
                  <a:lnTo>
                    <a:pt x="826" y="869"/>
                  </a:lnTo>
                  <a:lnTo>
                    <a:pt x="826" y="873"/>
                  </a:lnTo>
                  <a:lnTo>
                    <a:pt x="830" y="873"/>
                  </a:lnTo>
                  <a:lnTo>
                    <a:pt x="844" y="873"/>
                  </a:lnTo>
                  <a:lnTo>
                    <a:pt x="848" y="873"/>
                  </a:lnTo>
                  <a:lnTo>
                    <a:pt x="848" y="878"/>
                  </a:lnTo>
                  <a:lnTo>
                    <a:pt x="853" y="878"/>
                  </a:lnTo>
                  <a:lnTo>
                    <a:pt x="880" y="878"/>
                  </a:lnTo>
                  <a:lnTo>
                    <a:pt x="884" y="878"/>
                  </a:lnTo>
                  <a:lnTo>
                    <a:pt x="884" y="882"/>
                  </a:lnTo>
                  <a:lnTo>
                    <a:pt x="888" y="882"/>
                  </a:lnTo>
                  <a:lnTo>
                    <a:pt x="898" y="882"/>
                  </a:lnTo>
                  <a:lnTo>
                    <a:pt x="902" y="882"/>
                  </a:lnTo>
                  <a:lnTo>
                    <a:pt x="902" y="878"/>
                  </a:lnTo>
                  <a:lnTo>
                    <a:pt x="906" y="878"/>
                  </a:lnTo>
                  <a:lnTo>
                    <a:pt x="915" y="878"/>
                  </a:lnTo>
                  <a:lnTo>
                    <a:pt x="919" y="878"/>
                  </a:lnTo>
                  <a:lnTo>
                    <a:pt x="919" y="873"/>
                  </a:lnTo>
                  <a:lnTo>
                    <a:pt x="924" y="873"/>
                  </a:lnTo>
                  <a:lnTo>
                    <a:pt x="929" y="873"/>
                  </a:lnTo>
                  <a:lnTo>
                    <a:pt x="933" y="873"/>
                  </a:lnTo>
                  <a:lnTo>
                    <a:pt x="933" y="869"/>
                  </a:lnTo>
                  <a:lnTo>
                    <a:pt x="937" y="869"/>
                  </a:lnTo>
                  <a:lnTo>
                    <a:pt x="942" y="869"/>
                  </a:lnTo>
                  <a:lnTo>
                    <a:pt x="942" y="864"/>
                  </a:lnTo>
                  <a:lnTo>
                    <a:pt x="947" y="864"/>
                  </a:lnTo>
                  <a:lnTo>
                    <a:pt x="955" y="864"/>
                  </a:lnTo>
                  <a:lnTo>
                    <a:pt x="960" y="864"/>
                  </a:lnTo>
                  <a:lnTo>
                    <a:pt x="960" y="860"/>
                  </a:lnTo>
                  <a:lnTo>
                    <a:pt x="965" y="860"/>
                  </a:lnTo>
                  <a:lnTo>
                    <a:pt x="1000" y="860"/>
                  </a:lnTo>
                  <a:lnTo>
                    <a:pt x="1005" y="860"/>
                  </a:lnTo>
                  <a:lnTo>
                    <a:pt x="1005" y="864"/>
                  </a:lnTo>
                  <a:lnTo>
                    <a:pt x="1009" y="864"/>
                  </a:lnTo>
                  <a:lnTo>
                    <a:pt x="1013" y="864"/>
                  </a:lnTo>
                  <a:lnTo>
                    <a:pt x="1018" y="864"/>
                  </a:lnTo>
                  <a:lnTo>
                    <a:pt x="1018" y="860"/>
                  </a:lnTo>
                  <a:lnTo>
                    <a:pt x="1023" y="860"/>
                  </a:lnTo>
                  <a:lnTo>
                    <a:pt x="1027" y="860"/>
                  </a:lnTo>
                  <a:lnTo>
                    <a:pt x="1027" y="864"/>
                  </a:lnTo>
                  <a:lnTo>
                    <a:pt x="1031" y="864"/>
                  </a:lnTo>
                  <a:lnTo>
                    <a:pt x="1049" y="864"/>
                  </a:lnTo>
                  <a:lnTo>
                    <a:pt x="1054" y="864"/>
                  </a:lnTo>
                  <a:lnTo>
                    <a:pt x="1054" y="860"/>
                  </a:lnTo>
                  <a:lnTo>
                    <a:pt x="1058" y="860"/>
                  </a:lnTo>
                  <a:lnTo>
                    <a:pt x="1067" y="860"/>
                  </a:lnTo>
                  <a:lnTo>
                    <a:pt x="1072" y="860"/>
                  </a:lnTo>
                  <a:lnTo>
                    <a:pt x="1072" y="864"/>
                  </a:lnTo>
                  <a:lnTo>
                    <a:pt x="1076" y="864"/>
                  </a:lnTo>
                  <a:lnTo>
                    <a:pt x="1085" y="864"/>
                  </a:lnTo>
                  <a:lnTo>
                    <a:pt x="1090" y="864"/>
                  </a:lnTo>
                  <a:lnTo>
                    <a:pt x="1090" y="860"/>
                  </a:lnTo>
                  <a:lnTo>
                    <a:pt x="1094" y="860"/>
                  </a:lnTo>
                  <a:lnTo>
                    <a:pt x="1116" y="860"/>
                  </a:lnTo>
                  <a:lnTo>
                    <a:pt x="1121" y="860"/>
                  </a:lnTo>
                  <a:lnTo>
                    <a:pt x="1121" y="855"/>
                  </a:lnTo>
                  <a:lnTo>
                    <a:pt x="1125" y="855"/>
                  </a:lnTo>
                  <a:lnTo>
                    <a:pt x="1130" y="855"/>
                  </a:lnTo>
                  <a:lnTo>
                    <a:pt x="1130" y="851"/>
                  </a:lnTo>
                  <a:lnTo>
                    <a:pt x="1134" y="851"/>
                  </a:lnTo>
                  <a:lnTo>
                    <a:pt x="1138" y="851"/>
                  </a:lnTo>
                  <a:lnTo>
                    <a:pt x="1138" y="846"/>
                  </a:lnTo>
                  <a:lnTo>
                    <a:pt x="1143" y="846"/>
                  </a:lnTo>
                  <a:lnTo>
                    <a:pt x="1148" y="846"/>
                  </a:lnTo>
                  <a:lnTo>
                    <a:pt x="1152" y="846"/>
                  </a:lnTo>
                  <a:lnTo>
                    <a:pt x="1152" y="842"/>
                  </a:lnTo>
                  <a:lnTo>
                    <a:pt x="1156" y="842"/>
                  </a:lnTo>
                  <a:lnTo>
                    <a:pt x="1156" y="838"/>
                  </a:lnTo>
                  <a:lnTo>
                    <a:pt x="1161" y="838"/>
                  </a:lnTo>
                  <a:lnTo>
                    <a:pt x="1161" y="833"/>
                  </a:lnTo>
                  <a:lnTo>
                    <a:pt x="1166" y="833"/>
                  </a:lnTo>
                  <a:lnTo>
                    <a:pt x="1166" y="828"/>
                  </a:lnTo>
                  <a:lnTo>
                    <a:pt x="1170" y="828"/>
                  </a:lnTo>
                  <a:lnTo>
                    <a:pt x="1170" y="824"/>
                  </a:lnTo>
                  <a:lnTo>
                    <a:pt x="1174" y="824"/>
                  </a:lnTo>
                  <a:lnTo>
                    <a:pt x="1174" y="820"/>
                  </a:lnTo>
                  <a:lnTo>
                    <a:pt x="1179" y="820"/>
                  </a:lnTo>
                  <a:lnTo>
                    <a:pt x="1179" y="815"/>
                  </a:lnTo>
                  <a:lnTo>
                    <a:pt x="1183" y="815"/>
                  </a:lnTo>
                  <a:lnTo>
                    <a:pt x="1183" y="806"/>
                  </a:lnTo>
                  <a:lnTo>
                    <a:pt x="1187" y="806"/>
                  </a:lnTo>
                  <a:lnTo>
                    <a:pt x="1187" y="802"/>
                  </a:lnTo>
                  <a:lnTo>
                    <a:pt x="1192" y="802"/>
                  </a:lnTo>
                  <a:lnTo>
                    <a:pt x="1192" y="797"/>
                  </a:lnTo>
                  <a:lnTo>
                    <a:pt x="1197" y="797"/>
                  </a:lnTo>
                  <a:lnTo>
                    <a:pt x="1197" y="788"/>
                  </a:lnTo>
                  <a:lnTo>
                    <a:pt x="1201" y="788"/>
                  </a:lnTo>
                  <a:lnTo>
                    <a:pt x="1201" y="784"/>
                  </a:lnTo>
                  <a:lnTo>
                    <a:pt x="1205" y="784"/>
                  </a:lnTo>
                  <a:lnTo>
                    <a:pt x="1205" y="775"/>
                  </a:lnTo>
                  <a:lnTo>
                    <a:pt x="1210" y="775"/>
                  </a:lnTo>
                  <a:lnTo>
                    <a:pt x="1210" y="770"/>
                  </a:lnTo>
                  <a:lnTo>
                    <a:pt x="1214" y="770"/>
                  </a:lnTo>
                  <a:lnTo>
                    <a:pt x="1214" y="766"/>
                  </a:lnTo>
                  <a:lnTo>
                    <a:pt x="1219" y="766"/>
                  </a:lnTo>
                  <a:lnTo>
                    <a:pt x="1219" y="761"/>
                  </a:lnTo>
                  <a:lnTo>
                    <a:pt x="1223" y="761"/>
                  </a:lnTo>
                  <a:lnTo>
                    <a:pt x="1228" y="761"/>
                  </a:lnTo>
                  <a:lnTo>
                    <a:pt x="1228" y="752"/>
                  </a:lnTo>
                  <a:lnTo>
                    <a:pt x="1232" y="752"/>
                  </a:lnTo>
                  <a:lnTo>
                    <a:pt x="1232" y="744"/>
                  </a:lnTo>
                  <a:lnTo>
                    <a:pt x="1237" y="744"/>
                  </a:lnTo>
                  <a:lnTo>
                    <a:pt x="1237" y="734"/>
                  </a:lnTo>
                  <a:lnTo>
                    <a:pt x="1241" y="734"/>
                  </a:lnTo>
                  <a:lnTo>
                    <a:pt x="1241" y="730"/>
                  </a:lnTo>
                  <a:lnTo>
                    <a:pt x="1245" y="730"/>
                  </a:lnTo>
                  <a:lnTo>
                    <a:pt x="1245" y="721"/>
                  </a:lnTo>
                  <a:lnTo>
                    <a:pt x="1250" y="721"/>
                  </a:lnTo>
                  <a:lnTo>
                    <a:pt x="1250" y="708"/>
                  </a:lnTo>
                  <a:lnTo>
                    <a:pt x="1255" y="708"/>
                  </a:lnTo>
                  <a:lnTo>
                    <a:pt x="1255" y="699"/>
                  </a:lnTo>
                  <a:lnTo>
                    <a:pt x="1259" y="699"/>
                  </a:lnTo>
                  <a:lnTo>
                    <a:pt x="1259" y="690"/>
                  </a:lnTo>
                  <a:lnTo>
                    <a:pt x="1263" y="690"/>
                  </a:lnTo>
                  <a:lnTo>
                    <a:pt x="1263" y="681"/>
                  </a:lnTo>
                  <a:lnTo>
                    <a:pt x="1268" y="681"/>
                  </a:lnTo>
                  <a:lnTo>
                    <a:pt x="1268" y="668"/>
                  </a:lnTo>
                  <a:lnTo>
                    <a:pt x="1273" y="668"/>
                  </a:lnTo>
                  <a:lnTo>
                    <a:pt x="1273" y="658"/>
                  </a:lnTo>
                  <a:lnTo>
                    <a:pt x="1277" y="658"/>
                  </a:lnTo>
                  <a:lnTo>
                    <a:pt x="1277" y="645"/>
                  </a:lnTo>
                  <a:lnTo>
                    <a:pt x="1281" y="645"/>
                  </a:lnTo>
                  <a:lnTo>
                    <a:pt x="1281" y="632"/>
                  </a:lnTo>
                  <a:lnTo>
                    <a:pt x="1286" y="632"/>
                  </a:lnTo>
                  <a:lnTo>
                    <a:pt x="1286" y="627"/>
                  </a:lnTo>
                  <a:lnTo>
                    <a:pt x="1291" y="627"/>
                  </a:lnTo>
                  <a:lnTo>
                    <a:pt x="1291" y="622"/>
                  </a:lnTo>
                  <a:lnTo>
                    <a:pt x="1295" y="622"/>
                  </a:lnTo>
                  <a:lnTo>
                    <a:pt x="1295" y="618"/>
                  </a:lnTo>
                  <a:lnTo>
                    <a:pt x="1299" y="618"/>
                  </a:lnTo>
                  <a:lnTo>
                    <a:pt x="1299" y="614"/>
                  </a:lnTo>
                  <a:lnTo>
                    <a:pt x="1304" y="614"/>
                  </a:lnTo>
                  <a:lnTo>
                    <a:pt x="1304" y="609"/>
                  </a:lnTo>
                  <a:lnTo>
                    <a:pt x="1308" y="609"/>
                  </a:lnTo>
                  <a:lnTo>
                    <a:pt x="1308" y="605"/>
                  </a:lnTo>
                  <a:lnTo>
                    <a:pt x="1313" y="605"/>
                  </a:lnTo>
                  <a:lnTo>
                    <a:pt x="1313" y="600"/>
                  </a:lnTo>
                  <a:lnTo>
                    <a:pt x="1317" y="600"/>
                  </a:lnTo>
                  <a:lnTo>
                    <a:pt x="1317" y="596"/>
                  </a:lnTo>
                  <a:lnTo>
                    <a:pt x="1322" y="596"/>
                  </a:lnTo>
                  <a:lnTo>
                    <a:pt x="1326" y="596"/>
                  </a:lnTo>
                  <a:lnTo>
                    <a:pt x="1326" y="600"/>
                  </a:lnTo>
                  <a:lnTo>
                    <a:pt x="1330" y="600"/>
                  </a:lnTo>
                  <a:lnTo>
                    <a:pt x="1330" y="605"/>
                  </a:lnTo>
                  <a:lnTo>
                    <a:pt x="1335" y="605"/>
                  </a:lnTo>
                  <a:lnTo>
                    <a:pt x="1335" y="609"/>
                  </a:lnTo>
                  <a:lnTo>
                    <a:pt x="1339" y="609"/>
                  </a:lnTo>
                  <a:lnTo>
                    <a:pt x="1370" y="609"/>
                  </a:lnTo>
                  <a:lnTo>
                    <a:pt x="1375" y="609"/>
                  </a:lnTo>
                  <a:lnTo>
                    <a:pt x="1375" y="614"/>
                  </a:lnTo>
                  <a:lnTo>
                    <a:pt x="1380" y="614"/>
                  </a:lnTo>
                  <a:lnTo>
                    <a:pt x="1384" y="614"/>
                  </a:lnTo>
                  <a:lnTo>
                    <a:pt x="1388" y="614"/>
                  </a:lnTo>
                  <a:lnTo>
                    <a:pt x="1388" y="618"/>
                  </a:lnTo>
                  <a:lnTo>
                    <a:pt x="1393" y="618"/>
                  </a:lnTo>
                </a:path>
              </a:pathLst>
            </a:custGeom>
            <a:noFill/>
            <a:ln w="22225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46" name="Freeform 170"/>
            <p:cNvSpPr>
              <a:spLocks/>
            </p:cNvSpPr>
            <p:nvPr/>
          </p:nvSpPr>
          <p:spPr bwMode="auto">
            <a:xfrm>
              <a:off x="3752" y="2972"/>
              <a:ext cx="1338" cy="349"/>
            </a:xfrm>
            <a:custGeom>
              <a:avLst/>
              <a:gdLst>
                <a:gd name="T0" fmla="*/ 13 w 1338"/>
                <a:gd name="T1" fmla="*/ 62 h 349"/>
                <a:gd name="T2" fmla="*/ 31 w 1338"/>
                <a:gd name="T3" fmla="*/ 98 h 349"/>
                <a:gd name="T4" fmla="*/ 48 w 1338"/>
                <a:gd name="T5" fmla="*/ 138 h 349"/>
                <a:gd name="T6" fmla="*/ 71 w 1338"/>
                <a:gd name="T7" fmla="*/ 157 h 349"/>
                <a:gd name="T8" fmla="*/ 89 w 1338"/>
                <a:gd name="T9" fmla="*/ 183 h 349"/>
                <a:gd name="T10" fmla="*/ 107 w 1338"/>
                <a:gd name="T11" fmla="*/ 206 h 349"/>
                <a:gd name="T12" fmla="*/ 125 w 1338"/>
                <a:gd name="T13" fmla="*/ 246 h 349"/>
                <a:gd name="T14" fmla="*/ 142 w 1338"/>
                <a:gd name="T15" fmla="*/ 277 h 349"/>
                <a:gd name="T16" fmla="*/ 160 w 1338"/>
                <a:gd name="T17" fmla="*/ 300 h 349"/>
                <a:gd name="T18" fmla="*/ 209 w 1338"/>
                <a:gd name="T19" fmla="*/ 295 h 349"/>
                <a:gd name="T20" fmla="*/ 232 w 1338"/>
                <a:gd name="T21" fmla="*/ 290 h 349"/>
                <a:gd name="T22" fmla="*/ 258 w 1338"/>
                <a:gd name="T23" fmla="*/ 300 h 349"/>
                <a:gd name="T24" fmla="*/ 276 w 1338"/>
                <a:gd name="T25" fmla="*/ 318 h 349"/>
                <a:gd name="T26" fmla="*/ 316 w 1338"/>
                <a:gd name="T27" fmla="*/ 318 h 349"/>
                <a:gd name="T28" fmla="*/ 343 w 1338"/>
                <a:gd name="T29" fmla="*/ 322 h 349"/>
                <a:gd name="T30" fmla="*/ 365 w 1338"/>
                <a:gd name="T31" fmla="*/ 336 h 349"/>
                <a:gd name="T32" fmla="*/ 419 w 1338"/>
                <a:gd name="T33" fmla="*/ 349 h 349"/>
                <a:gd name="T34" fmla="*/ 441 w 1338"/>
                <a:gd name="T35" fmla="*/ 336 h 349"/>
                <a:gd name="T36" fmla="*/ 464 w 1338"/>
                <a:gd name="T37" fmla="*/ 322 h 349"/>
                <a:gd name="T38" fmla="*/ 482 w 1338"/>
                <a:gd name="T39" fmla="*/ 300 h 349"/>
                <a:gd name="T40" fmla="*/ 504 w 1338"/>
                <a:gd name="T41" fmla="*/ 286 h 349"/>
                <a:gd name="T42" fmla="*/ 522 w 1338"/>
                <a:gd name="T43" fmla="*/ 269 h 349"/>
                <a:gd name="T44" fmla="*/ 540 w 1338"/>
                <a:gd name="T45" fmla="*/ 246 h 349"/>
                <a:gd name="T46" fmla="*/ 562 w 1338"/>
                <a:gd name="T47" fmla="*/ 228 h 349"/>
                <a:gd name="T48" fmla="*/ 584 w 1338"/>
                <a:gd name="T49" fmla="*/ 210 h 349"/>
                <a:gd name="T50" fmla="*/ 602 w 1338"/>
                <a:gd name="T51" fmla="*/ 179 h 349"/>
                <a:gd name="T52" fmla="*/ 620 w 1338"/>
                <a:gd name="T53" fmla="*/ 148 h 349"/>
                <a:gd name="T54" fmla="*/ 637 w 1338"/>
                <a:gd name="T55" fmla="*/ 112 h 349"/>
                <a:gd name="T56" fmla="*/ 655 w 1338"/>
                <a:gd name="T57" fmla="*/ 85 h 349"/>
                <a:gd name="T58" fmla="*/ 673 w 1338"/>
                <a:gd name="T59" fmla="*/ 58 h 349"/>
                <a:gd name="T60" fmla="*/ 691 w 1338"/>
                <a:gd name="T61" fmla="*/ 40 h 349"/>
                <a:gd name="T62" fmla="*/ 714 w 1338"/>
                <a:gd name="T63" fmla="*/ 36 h 349"/>
                <a:gd name="T64" fmla="*/ 731 w 1338"/>
                <a:gd name="T65" fmla="*/ 36 h 349"/>
                <a:gd name="T66" fmla="*/ 754 w 1338"/>
                <a:gd name="T67" fmla="*/ 22 h 349"/>
                <a:gd name="T68" fmla="*/ 772 w 1338"/>
                <a:gd name="T69" fmla="*/ 4 h 349"/>
                <a:gd name="T70" fmla="*/ 794 w 1338"/>
                <a:gd name="T71" fmla="*/ 9 h 349"/>
                <a:gd name="T72" fmla="*/ 861 w 1338"/>
                <a:gd name="T73" fmla="*/ 9 h 349"/>
                <a:gd name="T74" fmla="*/ 884 w 1338"/>
                <a:gd name="T75" fmla="*/ 22 h 349"/>
                <a:gd name="T76" fmla="*/ 905 w 1338"/>
                <a:gd name="T77" fmla="*/ 36 h 349"/>
                <a:gd name="T78" fmla="*/ 928 w 1338"/>
                <a:gd name="T79" fmla="*/ 49 h 349"/>
                <a:gd name="T80" fmla="*/ 946 w 1338"/>
                <a:gd name="T81" fmla="*/ 81 h 349"/>
                <a:gd name="T82" fmla="*/ 963 w 1338"/>
                <a:gd name="T83" fmla="*/ 107 h 349"/>
                <a:gd name="T84" fmla="*/ 981 w 1338"/>
                <a:gd name="T85" fmla="*/ 138 h 349"/>
                <a:gd name="T86" fmla="*/ 1004 w 1338"/>
                <a:gd name="T87" fmla="*/ 157 h 349"/>
                <a:gd name="T88" fmla="*/ 1022 w 1338"/>
                <a:gd name="T89" fmla="*/ 183 h 349"/>
                <a:gd name="T90" fmla="*/ 1044 w 1338"/>
                <a:gd name="T91" fmla="*/ 201 h 349"/>
                <a:gd name="T92" fmla="*/ 1062 w 1338"/>
                <a:gd name="T93" fmla="*/ 219 h 349"/>
                <a:gd name="T94" fmla="*/ 1084 w 1338"/>
                <a:gd name="T95" fmla="*/ 232 h 349"/>
                <a:gd name="T96" fmla="*/ 1106 w 1338"/>
                <a:gd name="T97" fmla="*/ 246 h 349"/>
                <a:gd name="T98" fmla="*/ 1129 w 1338"/>
                <a:gd name="T99" fmla="*/ 259 h 349"/>
                <a:gd name="T100" fmla="*/ 1147 w 1338"/>
                <a:gd name="T101" fmla="*/ 282 h 349"/>
                <a:gd name="T102" fmla="*/ 1164 w 1338"/>
                <a:gd name="T103" fmla="*/ 300 h 349"/>
                <a:gd name="T104" fmla="*/ 1191 w 1338"/>
                <a:gd name="T105" fmla="*/ 290 h 349"/>
                <a:gd name="T106" fmla="*/ 1209 w 1338"/>
                <a:gd name="T107" fmla="*/ 273 h 349"/>
                <a:gd name="T108" fmla="*/ 1241 w 1338"/>
                <a:gd name="T109" fmla="*/ 273 h 349"/>
                <a:gd name="T110" fmla="*/ 1258 w 1338"/>
                <a:gd name="T111" fmla="*/ 264 h 349"/>
                <a:gd name="T112" fmla="*/ 1294 w 1338"/>
                <a:gd name="T113" fmla="*/ 255 h 349"/>
                <a:gd name="T114" fmla="*/ 1334 w 1338"/>
                <a:gd name="T115" fmla="*/ 2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38" h="349">
                  <a:moveTo>
                    <a:pt x="0" y="22"/>
                  </a:moveTo>
                  <a:lnTo>
                    <a:pt x="0" y="31"/>
                  </a:lnTo>
                  <a:lnTo>
                    <a:pt x="4" y="31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54"/>
                  </a:lnTo>
                  <a:lnTo>
                    <a:pt x="13" y="54"/>
                  </a:lnTo>
                  <a:lnTo>
                    <a:pt x="13" y="62"/>
                  </a:lnTo>
                  <a:lnTo>
                    <a:pt x="18" y="62"/>
                  </a:lnTo>
                  <a:lnTo>
                    <a:pt x="18" y="72"/>
                  </a:lnTo>
                  <a:lnTo>
                    <a:pt x="22" y="72"/>
                  </a:lnTo>
                  <a:lnTo>
                    <a:pt x="22" y="81"/>
                  </a:lnTo>
                  <a:lnTo>
                    <a:pt x="26" y="81"/>
                  </a:lnTo>
                  <a:lnTo>
                    <a:pt x="26" y="89"/>
                  </a:lnTo>
                  <a:lnTo>
                    <a:pt x="31" y="89"/>
                  </a:lnTo>
                  <a:lnTo>
                    <a:pt x="31" y="98"/>
                  </a:lnTo>
                  <a:lnTo>
                    <a:pt x="35" y="98"/>
                  </a:lnTo>
                  <a:lnTo>
                    <a:pt x="35" y="107"/>
                  </a:lnTo>
                  <a:lnTo>
                    <a:pt x="40" y="107"/>
                  </a:lnTo>
                  <a:lnTo>
                    <a:pt x="40" y="116"/>
                  </a:lnTo>
                  <a:lnTo>
                    <a:pt x="44" y="116"/>
                  </a:lnTo>
                  <a:lnTo>
                    <a:pt x="44" y="130"/>
                  </a:lnTo>
                  <a:lnTo>
                    <a:pt x="48" y="130"/>
                  </a:lnTo>
                  <a:lnTo>
                    <a:pt x="48" y="138"/>
                  </a:lnTo>
                  <a:lnTo>
                    <a:pt x="53" y="138"/>
                  </a:lnTo>
                  <a:lnTo>
                    <a:pt x="53" y="148"/>
                  </a:lnTo>
                  <a:lnTo>
                    <a:pt x="58" y="148"/>
                  </a:lnTo>
                  <a:lnTo>
                    <a:pt x="62" y="148"/>
                  </a:lnTo>
                  <a:lnTo>
                    <a:pt x="62" y="152"/>
                  </a:lnTo>
                  <a:lnTo>
                    <a:pt x="66" y="152"/>
                  </a:lnTo>
                  <a:lnTo>
                    <a:pt x="71" y="152"/>
                  </a:lnTo>
                  <a:lnTo>
                    <a:pt x="71" y="157"/>
                  </a:lnTo>
                  <a:lnTo>
                    <a:pt x="75" y="157"/>
                  </a:lnTo>
                  <a:lnTo>
                    <a:pt x="75" y="165"/>
                  </a:lnTo>
                  <a:lnTo>
                    <a:pt x="79" y="165"/>
                  </a:lnTo>
                  <a:lnTo>
                    <a:pt x="79" y="170"/>
                  </a:lnTo>
                  <a:lnTo>
                    <a:pt x="84" y="170"/>
                  </a:lnTo>
                  <a:lnTo>
                    <a:pt x="84" y="179"/>
                  </a:lnTo>
                  <a:lnTo>
                    <a:pt x="89" y="179"/>
                  </a:lnTo>
                  <a:lnTo>
                    <a:pt x="89" y="183"/>
                  </a:lnTo>
                  <a:lnTo>
                    <a:pt x="93" y="183"/>
                  </a:lnTo>
                  <a:lnTo>
                    <a:pt x="93" y="188"/>
                  </a:lnTo>
                  <a:lnTo>
                    <a:pt x="97" y="188"/>
                  </a:lnTo>
                  <a:lnTo>
                    <a:pt x="97" y="192"/>
                  </a:lnTo>
                  <a:lnTo>
                    <a:pt x="102" y="192"/>
                  </a:lnTo>
                  <a:lnTo>
                    <a:pt x="102" y="201"/>
                  </a:lnTo>
                  <a:lnTo>
                    <a:pt x="107" y="201"/>
                  </a:lnTo>
                  <a:lnTo>
                    <a:pt x="107" y="206"/>
                  </a:lnTo>
                  <a:lnTo>
                    <a:pt x="111" y="206"/>
                  </a:lnTo>
                  <a:lnTo>
                    <a:pt x="111" y="214"/>
                  </a:lnTo>
                  <a:lnTo>
                    <a:pt x="115" y="214"/>
                  </a:lnTo>
                  <a:lnTo>
                    <a:pt x="115" y="224"/>
                  </a:lnTo>
                  <a:lnTo>
                    <a:pt x="120" y="224"/>
                  </a:lnTo>
                  <a:lnTo>
                    <a:pt x="120" y="237"/>
                  </a:lnTo>
                  <a:lnTo>
                    <a:pt x="125" y="237"/>
                  </a:lnTo>
                  <a:lnTo>
                    <a:pt x="125" y="246"/>
                  </a:lnTo>
                  <a:lnTo>
                    <a:pt x="129" y="246"/>
                  </a:lnTo>
                  <a:lnTo>
                    <a:pt x="129" y="255"/>
                  </a:lnTo>
                  <a:lnTo>
                    <a:pt x="133" y="255"/>
                  </a:lnTo>
                  <a:lnTo>
                    <a:pt x="133" y="259"/>
                  </a:lnTo>
                  <a:lnTo>
                    <a:pt x="138" y="259"/>
                  </a:lnTo>
                  <a:lnTo>
                    <a:pt x="138" y="269"/>
                  </a:lnTo>
                  <a:lnTo>
                    <a:pt x="142" y="269"/>
                  </a:lnTo>
                  <a:lnTo>
                    <a:pt x="142" y="277"/>
                  </a:lnTo>
                  <a:lnTo>
                    <a:pt x="147" y="277"/>
                  </a:lnTo>
                  <a:lnTo>
                    <a:pt x="147" y="282"/>
                  </a:lnTo>
                  <a:lnTo>
                    <a:pt x="151" y="282"/>
                  </a:lnTo>
                  <a:lnTo>
                    <a:pt x="151" y="286"/>
                  </a:lnTo>
                  <a:lnTo>
                    <a:pt x="156" y="286"/>
                  </a:lnTo>
                  <a:lnTo>
                    <a:pt x="156" y="295"/>
                  </a:lnTo>
                  <a:lnTo>
                    <a:pt x="160" y="295"/>
                  </a:lnTo>
                  <a:lnTo>
                    <a:pt x="160" y="300"/>
                  </a:lnTo>
                  <a:lnTo>
                    <a:pt x="165" y="300"/>
                  </a:lnTo>
                  <a:lnTo>
                    <a:pt x="165" y="304"/>
                  </a:lnTo>
                  <a:lnTo>
                    <a:pt x="169" y="304"/>
                  </a:lnTo>
                  <a:lnTo>
                    <a:pt x="201" y="304"/>
                  </a:lnTo>
                  <a:lnTo>
                    <a:pt x="204" y="304"/>
                  </a:lnTo>
                  <a:lnTo>
                    <a:pt x="204" y="300"/>
                  </a:lnTo>
                  <a:lnTo>
                    <a:pt x="209" y="300"/>
                  </a:lnTo>
                  <a:lnTo>
                    <a:pt x="209" y="295"/>
                  </a:lnTo>
                  <a:lnTo>
                    <a:pt x="214" y="295"/>
                  </a:lnTo>
                  <a:lnTo>
                    <a:pt x="214" y="290"/>
                  </a:lnTo>
                  <a:lnTo>
                    <a:pt x="219" y="290"/>
                  </a:lnTo>
                  <a:lnTo>
                    <a:pt x="219" y="286"/>
                  </a:lnTo>
                  <a:lnTo>
                    <a:pt x="222" y="286"/>
                  </a:lnTo>
                  <a:lnTo>
                    <a:pt x="222" y="290"/>
                  </a:lnTo>
                  <a:lnTo>
                    <a:pt x="227" y="290"/>
                  </a:lnTo>
                  <a:lnTo>
                    <a:pt x="232" y="290"/>
                  </a:lnTo>
                  <a:lnTo>
                    <a:pt x="236" y="290"/>
                  </a:lnTo>
                  <a:lnTo>
                    <a:pt x="236" y="295"/>
                  </a:lnTo>
                  <a:lnTo>
                    <a:pt x="240" y="295"/>
                  </a:lnTo>
                  <a:lnTo>
                    <a:pt x="245" y="295"/>
                  </a:lnTo>
                  <a:lnTo>
                    <a:pt x="250" y="295"/>
                  </a:lnTo>
                  <a:lnTo>
                    <a:pt x="250" y="300"/>
                  </a:lnTo>
                  <a:lnTo>
                    <a:pt x="254" y="300"/>
                  </a:lnTo>
                  <a:lnTo>
                    <a:pt x="258" y="300"/>
                  </a:lnTo>
                  <a:lnTo>
                    <a:pt x="258" y="304"/>
                  </a:lnTo>
                  <a:lnTo>
                    <a:pt x="263" y="304"/>
                  </a:lnTo>
                  <a:lnTo>
                    <a:pt x="263" y="308"/>
                  </a:lnTo>
                  <a:lnTo>
                    <a:pt x="267" y="308"/>
                  </a:lnTo>
                  <a:lnTo>
                    <a:pt x="267" y="313"/>
                  </a:lnTo>
                  <a:lnTo>
                    <a:pt x="272" y="313"/>
                  </a:lnTo>
                  <a:lnTo>
                    <a:pt x="272" y="318"/>
                  </a:lnTo>
                  <a:lnTo>
                    <a:pt x="276" y="318"/>
                  </a:lnTo>
                  <a:lnTo>
                    <a:pt x="276" y="322"/>
                  </a:lnTo>
                  <a:lnTo>
                    <a:pt x="281" y="322"/>
                  </a:lnTo>
                  <a:lnTo>
                    <a:pt x="298" y="322"/>
                  </a:lnTo>
                  <a:lnTo>
                    <a:pt x="303" y="322"/>
                  </a:lnTo>
                  <a:lnTo>
                    <a:pt x="303" y="318"/>
                  </a:lnTo>
                  <a:lnTo>
                    <a:pt x="308" y="318"/>
                  </a:lnTo>
                  <a:lnTo>
                    <a:pt x="312" y="318"/>
                  </a:lnTo>
                  <a:lnTo>
                    <a:pt x="316" y="318"/>
                  </a:lnTo>
                  <a:lnTo>
                    <a:pt x="316" y="313"/>
                  </a:lnTo>
                  <a:lnTo>
                    <a:pt x="321" y="313"/>
                  </a:lnTo>
                  <a:lnTo>
                    <a:pt x="330" y="313"/>
                  </a:lnTo>
                  <a:lnTo>
                    <a:pt x="334" y="313"/>
                  </a:lnTo>
                  <a:lnTo>
                    <a:pt x="334" y="318"/>
                  </a:lnTo>
                  <a:lnTo>
                    <a:pt x="339" y="318"/>
                  </a:lnTo>
                  <a:lnTo>
                    <a:pt x="339" y="322"/>
                  </a:lnTo>
                  <a:lnTo>
                    <a:pt x="343" y="322"/>
                  </a:lnTo>
                  <a:lnTo>
                    <a:pt x="343" y="326"/>
                  </a:lnTo>
                  <a:lnTo>
                    <a:pt x="347" y="326"/>
                  </a:lnTo>
                  <a:lnTo>
                    <a:pt x="347" y="331"/>
                  </a:lnTo>
                  <a:lnTo>
                    <a:pt x="352" y="331"/>
                  </a:lnTo>
                  <a:lnTo>
                    <a:pt x="352" y="336"/>
                  </a:lnTo>
                  <a:lnTo>
                    <a:pt x="357" y="336"/>
                  </a:lnTo>
                  <a:lnTo>
                    <a:pt x="361" y="336"/>
                  </a:lnTo>
                  <a:lnTo>
                    <a:pt x="365" y="336"/>
                  </a:lnTo>
                  <a:lnTo>
                    <a:pt x="365" y="340"/>
                  </a:lnTo>
                  <a:lnTo>
                    <a:pt x="370" y="340"/>
                  </a:lnTo>
                  <a:lnTo>
                    <a:pt x="374" y="340"/>
                  </a:lnTo>
                  <a:lnTo>
                    <a:pt x="374" y="345"/>
                  </a:lnTo>
                  <a:lnTo>
                    <a:pt x="379" y="345"/>
                  </a:lnTo>
                  <a:lnTo>
                    <a:pt x="379" y="349"/>
                  </a:lnTo>
                  <a:lnTo>
                    <a:pt x="383" y="349"/>
                  </a:lnTo>
                  <a:lnTo>
                    <a:pt x="419" y="349"/>
                  </a:lnTo>
                  <a:lnTo>
                    <a:pt x="423" y="349"/>
                  </a:lnTo>
                  <a:lnTo>
                    <a:pt x="423" y="345"/>
                  </a:lnTo>
                  <a:lnTo>
                    <a:pt x="428" y="345"/>
                  </a:lnTo>
                  <a:lnTo>
                    <a:pt x="433" y="345"/>
                  </a:lnTo>
                  <a:lnTo>
                    <a:pt x="433" y="340"/>
                  </a:lnTo>
                  <a:lnTo>
                    <a:pt x="436" y="340"/>
                  </a:lnTo>
                  <a:lnTo>
                    <a:pt x="436" y="336"/>
                  </a:lnTo>
                  <a:lnTo>
                    <a:pt x="441" y="336"/>
                  </a:lnTo>
                  <a:lnTo>
                    <a:pt x="441" y="331"/>
                  </a:lnTo>
                  <a:lnTo>
                    <a:pt x="446" y="331"/>
                  </a:lnTo>
                  <a:lnTo>
                    <a:pt x="451" y="331"/>
                  </a:lnTo>
                  <a:lnTo>
                    <a:pt x="451" y="326"/>
                  </a:lnTo>
                  <a:lnTo>
                    <a:pt x="454" y="326"/>
                  </a:lnTo>
                  <a:lnTo>
                    <a:pt x="459" y="326"/>
                  </a:lnTo>
                  <a:lnTo>
                    <a:pt x="464" y="326"/>
                  </a:lnTo>
                  <a:lnTo>
                    <a:pt x="464" y="322"/>
                  </a:lnTo>
                  <a:lnTo>
                    <a:pt x="468" y="322"/>
                  </a:lnTo>
                  <a:lnTo>
                    <a:pt x="468" y="313"/>
                  </a:lnTo>
                  <a:lnTo>
                    <a:pt x="472" y="313"/>
                  </a:lnTo>
                  <a:lnTo>
                    <a:pt x="472" y="308"/>
                  </a:lnTo>
                  <a:lnTo>
                    <a:pt x="477" y="308"/>
                  </a:lnTo>
                  <a:lnTo>
                    <a:pt x="477" y="304"/>
                  </a:lnTo>
                  <a:lnTo>
                    <a:pt x="482" y="304"/>
                  </a:lnTo>
                  <a:lnTo>
                    <a:pt x="482" y="300"/>
                  </a:lnTo>
                  <a:lnTo>
                    <a:pt x="486" y="300"/>
                  </a:lnTo>
                  <a:lnTo>
                    <a:pt x="490" y="300"/>
                  </a:lnTo>
                  <a:lnTo>
                    <a:pt x="490" y="295"/>
                  </a:lnTo>
                  <a:lnTo>
                    <a:pt x="495" y="295"/>
                  </a:lnTo>
                  <a:lnTo>
                    <a:pt x="499" y="295"/>
                  </a:lnTo>
                  <a:lnTo>
                    <a:pt x="499" y="290"/>
                  </a:lnTo>
                  <a:lnTo>
                    <a:pt x="504" y="290"/>
                  </a:lnTo>
                  <a:lnTo>
                    <a:pt x="504" y="286"/>
                  </a:lnTo>
                  <a:lnTo>
                    <a:pt x="508" y="286"/>
                  </a:lnTo>
                  <a:lnTo>
                    <a:pt x="508" y="282"/>
                  </a:lnTo>
                  <a:lnTo>
                    <a:pt x="513" y="282"/>
                  </a:lnTo>
                  <a:lnTo>
                    <a:pt x="513" y="277"/>
                  </a:lnTo>
                  <a:lnTo>
                    <a:pt x="517" y="277"/>
                  </a:lnTo>
                  <a:lnTo>
                    <a:pt x="517" y="273"/>
                  </a:lnTo>
                  <a:lnTo>
                    <a:pt x="522" y="273"/>
                  </a:lnTo>
                  <a:lnTo>
                    <a:pt x="522" y="269"/>
                  </a:lnTo>
                  <a:lnTo>
                    <a:pt x="526" y="269"/>
                  </a:lnTo>
                  <a:lnTo>
                    <a:pt x="526" y="264"/>
                  </a:lnTo>
                  <a:lnTo>
                    <a:pt x="530" y="264"/>
                  </a:lnTo>
                  <a:lnTo>
                    <a:pt x="530" y="259"/>
                  </a:lnTo>
                  <a:lnTo>
                    <a:pt x="535" y="259"/>
                  </a:lnTo>
                  <a:lnTo>
                    <a:pt x="535" y="255"/>
                  </a:lnTo>
                  <a:lnTo>
                    <a:pt x="540" y="255"/>
                  </a:lnTo>
                  <a:lnTo>
                    <a:pt x="540" y="246"/>
                  </a:lnTo>
                  <a:lnTo>
                    <a:pt x="544" y="246"/>
                  </a:lnTo>
                  <a:lnTo>
                    <a:pt x="544" y="242"/>
                  </a:lnTo>
                  <a:lnTo>
                    <a:pt x="548" y="242"/>
                  </a:lnTo>
                  <a:lnTo>
                    <a:pt x="548" y="232"/>
                  </a:lnTo>
                  <a:lnTo>
                    <a:pt x="553" y="232"/>
                  </a:lnTo>
                  <a:lnTo>
                    <a:pt x="553" y="228"/>
                  </a:lnTo>
                  <a:lnTo>
                    <a:pt x="558" y="228"/>
                  </a:lnTo>
                  <a:lnTo>
                    <a:pt x="562" y="228"/>
                  </a:lnTo>
                  <a:lnTo>
                    <a:pt x="562" y="224"/>
                  </a:lnTo>
                  <a:lnTo>
                    <a:pt x="566" y="224"/>
                  </a:lnTo>
                  <a:lnTo>
                    <a:pt x="571" y="224"/>
                  </a:lnTo>
                  <a:lnTo>
                    <a:pt x="576" y="224"/>
                  </a:lnTo>
                  <a:lnTo>
                    <a:pt x="576" y="214"/>
                  </a:lnTo>
                  <a:lnTo>
                    <a:pt x="580" y="214"/>
                  </a:lnTo>
                  <a:lnTo>
                    <a:pt x="580" y="210"/>
                  </a:lnTo>
                  <a:lnTo>
                    <a:pt x="584" y="210"/>
                  </a:lnTo>
                  <a:lnTo>
                    <a:pt x="584" y="201"/>
                  </a:lnTo>
                  <a:lnTo>
                    <a:pt x="589" y="201"/>
                  </a:lnTo>
                  <a:lnTo>
                    <a:pt x="589" y="196"/>
                  </a:lnTo>
                  <a:lnTo>
                    <a:pt x="593" y="196"/>
                  </a:lnTo>
                  <a:lnTo>
                    <a:pt x="593" y="188"/>
                  </a:lnTo>
                  <a:lnTo>
                    <a:pt x="598" y="188"/>
                  </a:lnTo>
                  <a:lnTo>
                    <a:pt x="598" y="179"/>
                  </a:lnTo>
                  <a:lnTo>
                    <a:pt x="602" y="179"/>
                  </a:lnTo>
                  <a:lnTo>
                    <a:pt x="602" y="175"/>
                  </a:lnTo>
                  <a:lnTo>
                    <a:pt x="606" y="175"/>
                  </a:lnTo>
                  <a:lnTo>
                    <a:pt x="606" y="165"/>
                  </a:lnTo>
                  <a:lnTo>
                    <a:pt x="611" y="165"/>
                  </a:lnTo>
                  <a:lnTo>
                    <a:pt x="611" y="157"/>
                  </a:lnTo>
                  <a:lnTo>
                    <a:pt x="616" y="157"/>
                  </a:lnTo>
                  <a:lnTo>
                    <a:pt x="616" y="148"/>
                  </a:lnTo>
                  <a:lnTo>
                    <a:pt x="620" y="148"/>
                  </a:lnTo>
                  <a:lnTo>
                    <a:pt x="620" y="138"/>
                  </a:lnTo>
                  <a:lnTo>
                    <a:pt x="624" y="138"/>
                  </a:lnTo>
                  <a:lnTo>
                    <a:pt x="624" y="125"/>
                  </a:lnTo>
                  <a:lnTo>
                    <a:pt x="629" y="125"/>
                  </a:lnTo>
                  <a:lnTo>
                    <a:pt x="629" y="120"/>
                  </a:lnTo>
                  <a:lnTo>
                    <a:pt x="633" y="120"/>
                  </a:lnTo>
                  <a:lnTo>
                    <a:pt x="633" y="112"/>
                  </a:lnTo>
                  <a:lnTo>
                    <a:pt x="637" y="112"/>
                  </a:lnTo>
                  <a:lnTo>
                    <a:pt x="637" y="107"/>
                  </a:lnTo>
                  <a:lnTo>
                    <a:pt x="642" y="107"/>
                  </a:lnTo>
                  <a:lnTo>
                    <a:pt x="642" y="98"/>
                  </a:lnTo>
                  <a:lnTo>
                    <a:pt x="647" y="98"/>
                  </a:lnTo>
                  <a:lnTo>
                    <a:pt x="647" y="94"/>
                  </a:lnTo>
                  <a:lnTo>
                    <a:pt x="651" y="94"/>
                  </a:lnTo>
                  <a:lnTo>
                    <a:pt x="651" y="85"/>
                  </a:lnTo>
                  <a:lnTo>
                    <a:pt x="655" y="85"/>
                  </a:lnTo>
                  <a:lnTo>
                    <a:pt x="655" y="76"/>
                  </a:lnTo>
                  <a:lnTo>
                    <a:pt x="660" y="76"/>
                  </a:lnTo>
                  <a:lnTo>
                    <a:pt x="660" y="67"/>
                  </a:lnTo>
                  <a:lnTo>
                    <a:pt x="665" y="67"/>
                  </a:lnTo>
                  <a:lnTo>
                    <a:pt x="665" y="62"/>
                  </a:lnTo>
                  <a:lnTo>
                    <a:pt x="669" y="62"/>
                  </a:lnTo>
                  <a:lnTo>
                    <a:pt x="669" y="58"/>
                  </a:lnTo>
                  <a:lnTo>
                    <a:pt x="673" y="58"/>
                  </a:lnTo>
                  <a:lnTo>
                    <a:pt x="673" y="54"/>
                  </a:lnTo>
                  <a:lnTo>
                    <a:pt x="678" y="54"/>
                  </a:lnTo>
                  <a:lnTo>
                    <a:pt x="678" y="49"/>
                  </a:lnTo>
                  <a:lnTo>
                    <a:pt x="683" y="49"/>
                  </a:lnTo>
                  <a:lnTo>
                    <a:pt x="683" y="44"/>
                  </a:lnTo>
                  <a:lnTo>
                    <a:pt x="687" y="44"/>
                  </a:lnTo>
                  <a:lnTo>
                    <a:pt x="687" y="40"/>
                  </a:lnTo>
                  <a:lnTo>
                    <a:pt x="691" y="40"/>
                  </a:lnTo>
                  <a:lnTo>
                    <a:pt x="691" y="36"/>
                  </a:lnTo>
                  <a:lnTo>
                    <a:pt x="696" y="36"/>
                  </a:lnTo>
                  <a:lnTo>
                    <a:pt x="700" y="36"/>
                  </a:lnTo>
                  <a:lnTo>
                    <a:pt x="700" y="31"/>
                  </a:lnTo>
                  <a:lnTo>
                    <a:pt x="705" y="31"/>
                  </a:lnTo>
                  <a:lnTo>
                    <a:pt x="705" y="36"/>
                  </a:lnTo>
                  <a:lnTo>
                    <a:pt x="709" y="36"/>
                  </a:lnTo>
                  <a:lnTo>
                    <a:pt x="714" y="36"/>
                  </a:lnTo>
                  <a:lnTo>
                    <a:pt x="714" y="40"/>
                  </a:lnTo>
                  <a:lnTo>
                    <a:pt x="718" y="40"/>
                  </a:lnTo>
                  <a:lnTo>
                    <a:pt x="718" y="44"/>
                  </a:lnTo>
                  <a:lnTo>
                    <a:pt x="722" y="44"/>
                  </a:lnTo>
                  <a:lnTo>
                    <a:pt x="727" y="44"/>
                  </a:lnTo>
                  <a:lnTo>
                    <a:pt x="727" y="40"/>
                  </a:lnTo>
                  <a:lnTo>
                    <a:pt x="731" y="40"/>
                  </a:lnTo>
                  <a:lnTo>
                    <a:pt x="731" y="36"/>
                  </a:lnTo>
                  <a:lnTo>
                    <a:pt x="736" y="36"/>
                  </a:lnTo>
                  <a:lnTo>
                    <a:pt x="736" y="31"/>
                  </a:lnTo>
                  <a:lnTo>
                    <a:pt x="740" y="31"/>
                  </a:lnTo>
                  <a:lnTo>
                    <a:pt x="745" y="31"/>
                  </a:lnTo>
                  <a:lnTo>
                    <a:pt x="745" y="26"/>
                  </a:lnTo>
                  <a:lnTo>
                    <a:pt x="749" y="26"/>
                  </a:lnTo>
                  <a:lnTo>
                    <a:pt x="749" y="22"/>
                  </a:lnTo>
                  <a:lnTo>
                    <a:pt x="754" y="22"/>
                  </a:lnTo>
                  <a:lnTo>
                    <a:pt x="758" y="22"/>
                  </a:lnTo>
                  <a:lnTo>
                    <a:pt x="758" y="18"/>
                  </a:lnTo>
                  <a:lnTo>
                    <a:pt x="762" y="18"/>
                  </a:lnTo>
                  <a:lnTo>
                    <a:pt x="762" y="13"/>
                  </a:lnTo>
                  <a:lnTo>
                    <a:pt x="767" y="13"/>
                  </a:lnTo>
                  <a:lnTo>
                    <a:pt x="767" y="9"/>
                  </a:lnTo>
                  <a:lnTo>
                    <a:pt x="772" y="9"/>
                  </a:lnTo>
                  <a:lnTo>
                    <a:pt x="772" y="4"/>
                  </a:lnTo>
                  <a:lnTo>
                    <a:pt x="777" y="4"/>
                  </a:lnTo>
                  <a:lnTo>
                    <a:pt x="777" y="0"/>
                  </a:lnTo>
                  <a:lnTo>
                    <a:pt x="780" y="0"/>
                  </a:lnTo>
                  <a:lnTo>
                    <a:pt x="780" y="4"/>
                  </a:lnTo>
                  <a:lnTo>
                    <a:pt x="785" y="4"/>
                  </a:lnTo>
                  <a:lnTo>
                    <a:pt x="790" y="4"/>
                  </a:lnTo>
                  <a:lnTo>
                    <a:pt x="794" y="4"/>
                  </a:lnTo>
                  <a:lnTo>
                    <a:pt x="794" y="9"/>
                  </a:lnTo>
                  <a:lnTo>
                    <a:pt x="798" y="9"/>
                  </a:lnTo>
                  <a:lnTo>
                    <a:pt x="803" y="9"/>
                  </a:lnTo>
                  <a:lnTo>
                    <a:pt x="803" y="4"/>
                  </a:lnTo>
                  <a:lnTo>
                    <a:pt x="808" y="4"/>
                  </a:lnTo>
                  <a:lnTo>
                    <a:pt x="852" y="4"/>
                  </a:lnTo>
                  <a:lnTo>
                    <a:pt x="856" y="4"/>
                  </a:lnTo>
                  <a:lnTo>
                    <a:pt x="856" y="9"/>
                  </a:lnTo>
                  <a:lnTo>
                    <a:pt x="861" y="9"/>
                  </a:lnTo>
                  <a:lnTo>
                    <a:pt x="861" y="13"/>
                  </a:lnTo>
                  <a:lnTo>
                    <a:pt x="866" y="13"/>
                  </a:lnTo>
                  <a:lnTo>
                    <a:pt x="870" y="13"/>
                  </a:lnTo>
                  <a:lnTo>
                    <a:pt x="870" y="18"/>
                  </a:lnTo>
                  <a:lnTo>
                    <a:pt x="874" y="18"/>
                  </a:lnTo>
                  <a:lnTo>
                    <a:pt x="879" y="18"/>
                  </a:lnTo>
                  <a:lnTo>
                    <a:pt x="879" y="22"/>
                  </a:lnTo>
                  <a:lnTo>
                    <a:pt x="884" y="22"/>
                  </a:lnTo>
                  <a:lnTo>
                    <a:pt x="884" y="26"/>
                  </a:lnTo>
                  <a:lnTo>
                    <a:pt x="888" y="26"/>
                  </a:lnTo>
                  <a:lnTo>
                    <a:pt x="892" y="26"/>
                  </a:lnTo>
                  <a:lnTo>
                    <a:pt x="892" y="31"/>
                  </a:lnTo>
                  <a:lnTo>
                    <a:pt x="897" y="31"/>
                  </a:lnTo>
                  <a:lnTo>
                    <a:pt x="897" y="36"/>
                  </a:lnTo>
                  <a:lnTo>
                    <a:pt x="901" y="36"/>
                  </a:lnTo>
                  <a:lnTo>
                    <a:pt x="905" y="36"/>
                  </a:lnTo>
                  <a:lnTo>
                    <a:pt x="905" y="40"/>
                  </a:lnTo>
                  <a:lnTo>
                    <a:pt x="910" y="40"/>
                  </a:lnTo>
                  <a:lnTo>
                    <a:pt x="915" y="40"/>
                  </a:lnTo>
                  <a:lnTo>
                    <a:pt x="915" y="44"/>
                  </a:lnTo>
                  <a:lnTo>
                    <a:pt x="919" y="44"/>
                  </a:lnTo>
                  <a:lnTo>
                    <a:pt x="923" y="44"/>
                  </a:lnTo>
                  <a:lnTo>
                    <a:pt x="928" y="44"/>
                  </a:lnTo>
                  <a:lnTo>
                    <a:pt x="928" y="49"/>
                  </a:lnTo>
                  <a:lnTo>
                    <a:pt x="932" y="49"/>
                  </a:lnTo>
                  <a:lnTo>
                    <a:pt x="932" y="58"/>
                  </a:lnTo>
                  <a:lnTo>
                    <a:pt x="937" y="58"/>
                  </a:lnTo>
                  <a:lnTo>
                    <a:pt x="937" y="67"/>
                  </a:lnTo>
                  <a:lnTo>
                    <a:pt x="941" y="67"/>
                  </a:lnTo>
                  <a:lnTo>
                    <a:pt x="941" y="72"/>
                  </a:lnTo>
                  <a:lnTo>
                    <a:pt x="946" y="72"/>
                  </a:lnTo>
                  <a:lnTo>
                    <a:pt x="946" y="81"/>
                  </a:lnTo>
                  <a:lnTo>
                    <a:pt x="950" y="81"/>
                  </a:lnTo>
                  <a:lnTo>
                    <a:pt x="950" y="85"/>
                  </a:lnTo>
                  <a:lnTo>
                    <a:pt x="955" y="85"/>
                  </a:lnTo>
                  <a:lnTo>
                    <a:pt x="955" y="94"/>
                  </a:lnTo>
                  <a:lnTo>
                    <a:pt x="959" y="94"/>
                  </a:lnTo>
                  <a:lnTo>
                    <a:pt x="959" y="103"/>
                  </a:lnTo>
                  <a:lnTo>
                    <a:pt x="963" y="103"/>
                  </a:lnTo>
                  <a:lnTo>
                    <a:pt x="963" y="107"/>
                  </a:lnTo>
                  <a:lnTo>
                    <a:pt x="968" y="107"/>
                  </a:lnTo>
                  <a:lnTo>
                    <a:pt x="968" y="116"/>
                  </a:lnTo>
                  <a:lnTo>
                    <a:pt x="973" y="116"/>
                  </a:lnTo>
                  <a:lnTo>
                    <a:pt x="973" y="125"/>
                  </a:lnTo>
                  <a:lnTo>
                    <a:pt x="977" y="125"/>
                  </a:lnTo>
                  <a:lnTo>
                    <a:pt x="977" y="130"/>
                  </a:lnTo>
                  <a:lnTo>
                    <a:pt x="981" y="130"/>
                  </a:lnTo>
                  <a:lnTo>
                    <a:pt x="981" y="138"/>
                  </a:lnTo>
                  <a:lnTo>
                    <a:pt x="986" y="138"/>
                  </a:lnTo>
                  <a:lnTo>
                    <a:pt x="991" y="138"/>
                  </a:lnTo>
                  <a:lnTo>
                    <a:pt x="991" y="143"/>
                  </a:lnTo>
                  <a:lnTo>
                    <a:pt x="994" y="143"/>
                  </a:lnTo>
                  <a:lnTo>
                    <a:pt x="999" y="143"/>
                  </a:lnTo>
                  <a:lnTo>
                    <a:pt x="999" y="148"/>
                  </a:lnTo>
                  <a:lnTo>
                    <a:pt x="1004" y="148"/>
                  </a:lnTo>
                  <a:lnTo>
                    <a:pt x="1004" y="157"/>
                  </a:lnTo>
                  <a:lnTo>
                    <a:pt x="1009" y="157"/>
                  </a:lnTo>
                  <a:lnTo>
                    <a:pt x="1009" y="165"/>
                  </a:lnTo>
                  <a:lnTo>
                    <a:pt x="1012" y="165"/>
                  </a:lnTo>
                  <a:lnTo>
                    <a:pt x="1012" y="170"/>
                  </a:lnTo>
                  <a:lnTo>
                    <a:pt x="1017" y="170"/>
                  </a:lnTo>
                  <a:lnTo>
                    <a:pt x="1017" y="179"/>
                  </a:lnTo>
                  <a:lnTo>
                    <a:pt x="1022" y="179"/>
                  </a:lnTo>
                  <a:lnTo>
                    <a:pt x="1022" y="183"/>
                  </a:lnTo>
                  <a:lnTo>
                    <a:pt x="1026" y="183"/>
                  </a:lnTo>
                  <a:lnTo>
                    <a:pt x="1026" y="188"/>
                  </a:lnTo>
                  <a:lnTo>
                    <a:pt x="1030" y="188"/>
                  </a:lnTo>
                  <a:lnTo>
                    <a:pt x="1030" y="192"/>
                  </a:lnTo>
                  <a:lnTo>
                    <a:pt x="1035" y="192"/>
                  </a:lnTo>
                  <a:lnTo>
                    <a:pt x="1035" y="201"/>
                  </a:lnTo>
                  <a:lnTo>
                    <a:pt x="1040" y="201"/>
                  </a:lnTo>
                  <a:lnTo>
                    <a:pt x="1044" y="201"/>
                  </a:lnTo>
                  <a:lnTo>
                    <a:pt x="1044" y="206"/>
                  </a:lnTo>
                  <a:lnTo>
                    <a:pt x="1048" y="206"/>
                  </a:lnTo>
                  <a:lnTo>
                    <a:pt x="1048" y="210"/>
                  </a:lnTo>
                  <a:lnTo>
                    <a:pt x="1053" y="210"/>
                  </a:lnTo>
                  <a:lnTo>
                    <a:pt x="1053" y="214"/>
                  </a:lnTo>
                  <a:lnTo>
                    <a:pt x="1057" y="214"/>
                  </a:lnTo>
                  <a:lnTo>
                    <a:pt x="1062" y="214"/>
                  </a:lnTo>
                  <a:lnTo>
                    <a:pt x="1062" y="219"/>
                  </a:lnTo>
                  <a:lnTo>
                    <a:pt x="1066" y="219"/>
                  </a:lnTo>
                  <a:lnTo>
                    <a:pt x="1071" y="219"/>
                  </a:lnTo>
                  <a:lnTo>
                    <a:pt x="1075" y="219"/>
                  </a:lnTo>
                  <a:lnTo>
                    <a:pt x="1075" y="224"/>
                  </a:lnTo>
                  <a:lnTo>
                    <a:pt x="1080" y="224"/>
                  </a:lnTo>
                  <a:lnTo>
                    <a:pt x="1080" y="228"/>
                  </a:lnTo>
                  <a:lnTo>
                    <a:pt x="1084" y="228"/>
                  </a:lnTo>
                  <a:lnTo>
                    <a:pt x="1084" y="232"/>
                  </a:lnTo>
                  <a:lnTo>
                    <a:pt x="1088" y="232"/>
                  </a:lnTo>
                  <a:lnTo>
                    <a:pt x="1088" y="237"/>
                  </a:lnTo>
                  <a:lnTo>
                    <a:pt x="1093" y="237"/>
                  </a:lnTo>
                  <a:lnTo>
                    <a:pt x="1093" y="242"/>
                  </a:lnTo>
                  <a:lnTo>
                    <a:pt x="1098" y="242"/>
                  </a:lnTo>
                  <a:lnTo>
                    <a:pt x="1102" y="242"/>
                  </a:lnTo>
                  <a:lnTo>
                    <a:pt x="1106" y="242"/>
                  </a:lnTo>
                  <a:lnTo>
                    <a:pt x="1106" y="246"/>
                  </a:lnTo>
                  <a:lnTo>
                    <a:pt x="1111" y="246"/>
                  </a:lnTo>
                  <a:lnTo>
                    <a:pt x="1116" y="246"/>
                  </a:lnTo>
                  <a:lnTo>
                    <a:pt x="1116" y="251"/>
                  </a:lnTo>
                  <a:lnTo>
                    <a:pt x="1120" y="251"/>
                  </a:lnTo>
                  <a:lnTo>
                    <a:pt x="1120" y="255"/>
                  </a:lnTo>
                  <a:lnTo>
                    <a:pt x="1124" y="255"/>
                  </a:lnTo>
                  <a:lnTo>
                    <a:pt x="1124" y="259"/>
                  </a:lnTo>
                  <a:lnTo>
                    <a:pt x="1129" y="259"/>
                  </a:lnTo>
                  <a:lnTo>
                    <a:pt x="1129" y="269"/>
                  </a:lnTo>
                  <a:lnTo>
                    <a:pt x="1134" y="269"/>
                  </a:lnTo>
                  <a:lnTo>
                    <a:pt x="1138" y="269"/>
                  </a:lnTo>
                  <a:lnTo>
                    <a:pt x="1138" y="273"/>
                  </a:lnTo>
                  <a:lnTo>
                    <a:pt x="1142" y="273"/>
                  </a:lnTo>
                  <a:lnTo>
                    <a:pt x="1142" y="277"/>
                  </a:lnTo>
                  <a:lnTo>
                    <a:pt x="1147" y="277"/>
                  </a:lnTo>
                  <a:lnTo>
                    <a:pt x="1147" y="282"/>
                  </a:lnTo>
                  <a:lnTo>
                    <a:pt x="1151" y="282"/>
                  </a:lnTo>
                  <a:lnTo>
                    <a:pt x="1151" y="286"/>
                  </a:lnTo>
                  <a:lnTo>
                    <a:pt x="1156" y="286"/>
                  </a:lnTo>
                  <a:lnTo>
                    <a:pt x="1156" y="290"/>
                  </a:lnTo>
                  <a:lnTo>
                    <a:pt x="1160" y="290"/>
                  </a:lnTo>
                  <a:lnTo>
                    <a:pt x="1160" y="295"/>
                  </a:lnTo>
                  <a:lnTo>
                    <a:pt x="1164" y="295"/>
                  </a:lnTo>
                  <a:lnTo>
                    <a:pt x="1164" y="300"/>
                  </a:lnTo>
                  <a:lnTo>
                    <a:pt x="1169" y="300"/>
                  </a:lnTo>
                  <a:lnTo>
                    <a:pt x="1174" y="300"/>
                  </a:lnTo>
                  <a:lnTo>
                    <a:pt x="1178" y="300"/>
                  </a:lnTo>
                  <a:lnTo>
                    <a:pt x="1178" y="295"/>
                  </a:lnTo>
                  <a:lnTo>
                    <a:pt x="1182" y="295"/>
                  </a:lnTo>
                  <a:lnTo>
                    <a:pt x="1187" y="295"/>
                  </a:lnTo>
                  <a:lnTo>
                    <a:pt x="1187" y="290"/>
                  </a:lnTo>
                  <a:lnTo>
                    <a:pt x="1191" y="290"/>
                  </a:lnTo>
                  <a:lnTo>
                    <a:pt x="1191" y="286"/>
                  </a:lnTo>
                  <a:lnTo>
                    <a:pt x="1195" y="286"/>
                  </a:lnTo>
                  <a:lnTo>
                    <a:pt x="1195" y="282"/>
                  </a:lnTo>
                  <a:lnTo>
                    <a:pt x="1200" y="282"/>
                  </a:lnTo>
                  <a:lnTo>
                    <a:pt x="1200" y="277"/>
                  </a:lnTo>
                  <a:lnTo>
                    <a:pt x="1205" y="277"/>
                  </a:lnTo>
                  <a:lnTo>
                    <a:pt x="1205" y="273"/>
                  </a:lnTo>
                  <a:lnTo>
                    <a:pt x="1209" y="273"/>
                  </a:lnTo>
                  <a:lnTo>
                    <a:pt x="1213" y="273"/>
                  </a:lnTo>
                  <a:lnTo>
                    <a:pt x="1213" y="269"/>
                  </a:lnTo>
                  <a:lnTo>
                    <a:pt x="1218" y="269"/>
                  </a:lnTo>
                  <a:lnTo>
                    <a:pt x="1227" y="269"/>
                  </a:lnTo>
                  <a:lnTo>
                    <a:pt x="1231" y="269"/>
                  </a:lnTo>
                  <a:lnTo>
                    <a:pt x="1231" y="273"/>
                  </a:lnTo>
                  <a:lnTo>
                    <a:pt x="1236" y="273"/>
                  </a:lnTo>
                  <a:lnTo>
                    <a:pt x="1241" y="273"/>
                  </a:lnTo>
                  <a:lnTo>
                    <a:pt x="1241" y="277"/>
                  </a:lnTo>
                  <a:lnTo>
                    <a:pt x="1245" y="277"/>
                  </a:lnTo>
                  <a:lnTo>
                    <a:pt x="1245" y="273"/>
                  </a:lnTo>
                  <a:lnTo>
                    <a:pt x="1249" y="273"/>
                  </a:lnTo>
                  <a:lnTo>
                    <a:pt x="1249" y="269"/>
                  </a:lnTo>
                  <a:lnTo>
                    <a:pt x="1254" y="269"/>
                  </a:lnTo>
                  <a:lnTo>
                    <a:pt x="1258" y="269"/>
                  </a:lnTo>
                  <a:lnTo>
                    <a:pt x="1258" y="264"/>
                  </a:lnTo>
                  <a:lnTo>
                    <a:pt x="1263" y="264"/>
                  </a:lnTo>
                  <a:lnTo>
                    <a:pt x="1272" y="264"/>
                  </a:lnTo>
                  <a:lnTo>
                    <a:pt x="1276" y="264"/>
                  </a:lnTo>
                  <a:lnTo>
                    <a:pt x="1276" y="259"/>
                  </a:lnTo>
                  <a:lnTo>
                    <a:pt x="1280" y="259"/>
                  </a:lnTo>
                  <a:lnTo>
                    <a:pt x="1289" y="259"/>
                  </a:lnTo>
                  <a:lnTo>
                    <a:pt x="1294" y="259"/>
                  </a:lnTo>
                  <a:lnTo>
                    <a:pt x="1294" y="255"/>
                  </a:lnTo>
                  <a:lnTo>
                    <a:pt x="1298" y="255"/>
                  </a:lnTo>
                  <a:lnTo>
                    <a:pt x="1303" y="255"/>
                  </a:lnTo>
                  <a:lnTo>
                    <a:pt x="1307" y="255"/>
                  </a:lnTo>
                  <a:lnTo>
                    <a:pt x="1307" y="259"/>
                  </a:lnTo>
                  <a:lnTo>
                    <a:pt x="1312" y="259"/>
                  </a:lnTo>
                  <a:lnTo>
                    <a:pt x="1330" y="259"/>
                  </a:lnTo>
                  <a:lnTo>
                    <a:pt x="1334" y="259"/>
                  </a:lnTo>
                  <a:lnTo>
                    <a:pt x="1334" y="264"/>
                  </a:lnTo>
                  <a:lnTo>
                    <a:pt x="1338" y="264"/>
                  </a:lnTo>
                  <a:lnTo>
                    <a:pt x="1338" y="269"/>
                  </a:lnTo>
                </a:path>
              </a:pathLst>
            </a:custGeom>
            <a:noFill/>
            <a:ln w="22225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47" name="Freeform 171"/>
            <p:cNvSpPr>
              <a:spLocks/>
            </p:cNvSpPr>
            <p:nvPr/>
          </p:nvSpPr>
          <p:spPr bwMode="auto">
            <a:xfrm>
              <a:off x="5095" y="3147"/>
              <a:ext cx="214" cy="115"/>
            </a:xfrm>
            <a:custGeom>
              <a:avLst/>
              <a:gdLst>
                <a:gd name="T0" fmla="*/ 0 w 214"/>
                <a:gd name="T1" fmla="*/ 102 h 115"/>
                <a:gd name="T2" fmla="*/ 5 w 214"/>
                <a:gd name="T3" fmla="*/ 107 h 115"/>
                <a:gd name="T4" fmla="*/ 9 w 214"/>
                <a:gd name="T5" fmla="*/ 115 h 115"/>
                <a:gd name="T6" fmla="*/ 31 w 214"/>
                <a:gd name="T7" fmla="*/ 115 h 115"/>
                <a:gd name="T8" fmla="*/ 36 w 214"/>
                <a:gd name="T9" fmla="*/ 111 h 115"/>
                <a:gd name="T10" fmla="*/ 40 w 214"/>
                <a:gd name="T11" fmla="*/ 107 h 115"/>
                <a:gd name="T12" fmla="*/ 45 w 214"/>
                <a:gd name="T13" fmla="*/ 102 h 115"/>
                <a:gd name="T14" fmla="*/ 49 w 214"/>
                <a:gd name="T15" fmla="*/ 98 h 115"/>
                <a:gd name="T16" fmla="*/ 54 w 214"/>
                <a:gd name="T17" fmla="*/ 94 h 115"/>
                <a:gd name="T18" fmla="*/ 58 w 214"/>
                <a:gd name="T19" fmla="*/ 84 h 115"/>
                <a:gd name="T20" fmla="*/ 63 w 214"/>
                <a:gd name="T21" fmla="*/ 76 h 115"/>
                <a:gd name="T22" fmla="*/ 67 w 214"/>
                <a:gd name="T23" fmla="*/ 71 h 115"/>
                <a:gd name="T24" fmla="*/ 71 w 214"/>
                <a:gd name="T25" fmla="*/ 67 h 115"/>
                <a:gd name="T26" fmla="*/ 81 w 214"/>
                <a:gd name="T27" fmla="*/ 67 h 115"/>
                <a:gd name="T28" fmla="*/ 85 w 214"/>
                <a:gd name="T29" fmla="*/ 62 h 115"/>
                <a:gd name="T30" fmla="*/ 89 w 214"/>
                <a:gd name="T31" fmla="*/ 57 h 115"/>
                <a:gd name="T32" fmla="*/ 94 w 214"/>
                <a:gd name="T33" fmla="*/ 53 h 115"/>
                <a:gd name="T34" fmla="*/ 99 w 214"/>
                <a:gd name="T35" fmla="*/ 49 h 115"/>
                <a:gd name="T36" fmla="*/ 102 w 214"/>
                <a:gd name="T37" fmla="*/ 44 h 115"/>
                <a:gd name="T38" fmla="*/ 125 w 214"/>
                <a:gd name="T39" fmla="*/ 44 h 115"/>
                <a:gd name="T40" fmla="*/ 130 w 214"/>
                <a:gd name="T41" fmla="*/ 39 h 115"/>
                <a:gd name="T42" fmla="*/ 134 w 214"/>
                <a:gd name="T43" fmla="*/ 31 h 115"/>
                <a:gd name="T44" fmla="*/ 138 w 214"/>
                <a:gd name="T45" fmla="*/ 26 h 115"/>
                <a:gd name="T46" fmla="*/ 143 w 214"/>
                <a:gd name="T47" fmla="*/ 17 h 115"/>
                <a:gd name="T48" fmla="*/ 152 w 214"/>
                <a:gd name="T49" fmla="*/ 17 h 115"/>
                <a:gd name="T50" fmla="*/ 156 w 214"/>
                <a:gd name="T51" fmla="*/ 21 h 115"/>
                <a:gd name="T52" fmla="*/ 170 w 214"/>
                <a:gd name="T53" fmla="*/ 21 h 115"/>
                <a:gd name="T54" fmla="*/ 174 w 214"/>
                <a:gd name="T55" fmla="*/ 26 h 115"/>
                <a:gd name="T56" fmla="*/ 188 w 214"/>
                <a:gd name="T57" fmla="*/ 26 h 115"/>
                <a:gd name="T58" fmla="*/ 192 w 214"/>
                <a:gd name="T59" fmla="*/ 31 h 115"/>
                <a:gd name="T60" fmla="*/ 201 w 214"/>
                <a:gd name="T61" fmla="*/ 31 h 115"/>
                <a:gd name="T62" fmla="*/ 206 w 214"/>
                <a:gd name="T63" fmla="*/ 21 h 115"/>
                <a:gd name="T64" fmla="*/ 209 w 214"/>
                <a:gd name="T65" fmla="*/ 17 h 115"/>
                <a:gd name="T66" fmla="*/ 214 w 214"/>
                <a:gd name="T67" fmla="*/ 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4" h="115">
                  <a:moveTo>
                    <a:pt x="0" y="94"/>
                  </a:moveTo>
                  <a:lnTo>
                    <a:pt x="0" y="102"/>
                  </a:lnTo>
                  <a:lnTo>
                    <a:pt x="5" y="102"/>
                  </a:lnTo>
                  <a:lnTo>
                    <a:pt x="5" y="107"/>
                  </a:lnTo>
                  <a:lnTo>
                    <a:pt x="9" y="107"/>
                  </a:lnTo>
                  <a:lnTo>
                    <a:pt x="9" y="115"/>
                  </a:lnTo>
                  <a:lnTo>
                    <a:pt x="13" y="115"/>
                  </a:lnTo>
                  <a:lnTo>
                    <a:pt x="31" y="115"/>
                  </a:lnTo>
                  <a:lnTo>
                    <a:pt x="36" y="115"/>
                  </a:lnTo>
                  <a:lnTo>
                    <a:pt x="36" y="111"/>
                  </a:lnTo>
                  <a:lnTo>
                    <a:pt x="40" y="111"/>
                  </a:lnTo>
                  <a:lnTo>
                    <a:pt x="40" y="107"/>
                  </a:lnTo>
                  <a:lnTo>
                    <a:pt x="45" y="107"/>
                  </a:lnTo>
                  <a:lnTo>
                    <a:pt x="45" y="102"/>
                  </a:lnTo>
                  <a:lnTo>
                    <a:pt x="49" y="102"/>
                  </a:lnTo>
                  <a:lnTo>
                    <a:pt x="49" y="98"/>
                  </a:lnTo>
                  <a:lnTo>
                    <a:pt x="54" y="98"/>
                  </a:lnTo>
                  <a:lnTo>
                    <a:pt x="54" y="94"/>
                  </a:lnTo>
                  <a:lnTo>
                    <a:pt x="58" y="94"/>
                  </a:lnTo>
                  <a:lnTo>
                    <a:pt x="58" y="84"/>
                  </a:lnTo>
                  <a:lnTo>
                    <a:pt x="63" y="84"/>
                  </a:lnTo>
                  <a:lnTo>
                    <a:pt x="63" y="76"/>
                  </a:lnTo>
                  <a:lnTo>
                    <a:pt x="67" y="76"/>
                  </a:lnTo>
                  <a:lnTo>
                    <a:pt x="67" y="71"/>
                  </a:lnTo>
                  <a:lnTo>
                    <a:pt x="71" y="71"/>
                  </a:lnTo>
                  <a:lnTo>
                    <a:pt x="71" y="67"/>
                  </a:lnTo>
                  <a:lnTo>
                    <a:pt x="76" y="67"/>
                  </a:lnTo>
                  <a:lnTo>
                    <a:pt x="81" y="67"/>
                  </a:lnTo>
                  <a:lnTo>
                    <a:pt x="81" y="62"/>
                  </a:lnTo>
                  <a:lnTo>
                    <a:pt x="85" y="62"/>
                  </a:lnTo>
                  <a:lnTo>
                    <a:pt x="85" y="57"/>
                  </a:lnTo>
                  <a:lnTo>
                    <a:pt x="89" y="57"/>
                  </a:lnTo>
                  <a:lnTo>
                    <a:pt x="89" y="53"/>
                  </a:lnTo>
                  <a:lnTo>
                    <a:pt x="94" y="53"/>
                  </a:lnTo>
                  <a:lnTo>
                    <a:pt x="94" y="49"/>
                  </a:lnTo>
                  <a:lnTo>
                    <a:pt x="99" y="49"/>
                  </a:lnTo>
                  <a:lnTo>
                    <a:pt x="99" y="44"/>
                  </a:lnTo>
                  <a:lnTo>
                    <a:pt x="102" y="44"/>
                  </a:lnTo>
                  <a:lnTo>
                    <a:pt x="120" y="44"/>
                  </a:lnTo>
                  <a:lnTo>
                    <a:pt x="125" y="44"/>
                  </a:lnTo>
                  <a:lnTo>
                    <a:pt x="125" y="39"/>
                  </a:lnTo>
                  <a:lnTo>
                    <a:pt x="130" y="39"/>
                  </a:lnTo>
                  <a:lnTo>
                    <a:pt x="130" y="31"/>
                  </a:lnTo>
                  <a:lnTo>
                    <a:pt x="134" y="31"/>
                  </a:lnTo>
                  <a:lnTo>
                    <a:pt x="134" y="26"/>
                  </a:lnTo>
                  <a:lnTo>
                    <a:pt x="138" y="26"/>
                  </a:lnTo>
                  <a:lnTo>
                    <a:pt x="138" y="17"/>
                  </a:lnTo>
                  <a:lnTo>
                    <a:pt x="143" y="17"/>
                  </a:lnTo>
                  <a:lnTo>
                    <a:pt x="147" y="17"/>
                  </a:lnTo>
                  <a:lnTo>
                    <a:pt x="152" y="17"/>
                  </a:lnTo>
                  <a:lnTo>
                    <a:pt x="152" y="21"/>
                  </a:lnTo>
                  <a:lnTo>
                    <a:pt x="156" y="21"/>
                  </a:lnTo>
                  <a:lnTo>
                    <a:pt x="165" y="21"/>
                  </a:lnTo>
                  <a:lnTo>
                    <a:pt x="170" y="21"/>
                  </a:lnTo>
                  <a:lnTo>
                    <a:pt x="170" y="26"/>
                  </a:lnTo>
                  <a:lnTo>
                    <a:pt x="174" y="26"/>
                  </a:lnTo>
                  <a:lnTo>
                    <a:pt x="183" y="26"/>
                  </a:lnTo>
                  <a:lnTo>
                    <a:pt x="188" y="26"/>
                  </a:lnTo>
                  <a:lnTo>
                    <a:pt x="188" y="31"/>
                  </a:lnTo>
                  <a:lnTo>
                    <a:pt x="192" y="31"/>
                  </a:lnTo>
                  <a:lnTo>
                    <a:pt x="196" y="31"/>
                  </a:lnTo>
                  <a:lnTo>
                    <a:pt x="201" y="31"/>
                  </a:lnTo>
                  <a:lnTo>
                    <a:pt x="201" y="21"/>
                  </a:lnTo>
                  <a:lnTo>
                    <a:pt x="206" y="21"/>
                  </a:lnTo>
                  <a:lnTo>
                    <a:pt x="206" y="17"/>
                  </a:lnTo>
                  <a:lnTo>
                    <a:pt x="209" y="17"/>
                  </a:lnTo>
                  <a:lnTo>
                    <a:pt x="209" y="8"/>
                  </a:lnTo>
                  <a:lnTo>
                    <a:pt x="214" y="8"/>
                  </a:lnTo>
                  <a:lnTo>
                    <a:pt x="214" y="0"/>
                  </a:lnTo>
                </a:path>
              </a:pathLst>
            </a:custGeom>
            <a:noFill/>
            <a:ln w="22225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31951" name="Group 175"/>
            <p:cNvGrpSpPr>
              <a:grpSpLocks/>
            </p:cNvGrpSpPr>
            <p:nvPr/>
          </p:nvGrpSpPr>
          <p:grpSpPr bwMode="auto">
            <a:xfrm>
              <a:off x="1181" y="765"/>
              <a:ext cx="3565" cy="2556"/>
              <a:chOff x="1181" y="765"/>
              <a:chExt cx="3565" cy="2556"/>
            </a:xfrm>
          </p:grpSpPr>
          <p:sp>
            <p:nvSpPr>
              <p:cNvPr id="331948" name="Freeform 172"/>
              <p:cNvSpPr>
                <a:spLocks/>
              </p:cNvSpPr>
              <p:nvPr/>
            </p:nvSpPr>
            <p:spPr bwMode="auto">
              <a:xfrm>
                <a:off x="1181" y="765"/>
                <a:ext cx="1173" cy="2543"/>
              </a:xfrm>
              <a:custGeom>
                <a:avLst/>
                <a:gdLst>
                  <a:gd name="T0" fmla="*/ 13 w 1173"/>
                  <a:gd name="T1" fmla="*/ 2520 h 2543"/>
                  <a:gd name="T2" fmla="*/ 31 w 1173"/>
                  <a:gd name="T3" fmla="*/ 2489 h 2543"/>
                  <a:gd name="T4" fmla="*/ 48 w 1173"/>
                  <a:gd name="T5" fmla="*/ 2453 h 2543"/>
                  <a:gd name="T6" fmla="*/ 71 w 1173"/>
                  <a:gd name="T7" fmla="*/ 2435 h 2543"/>
                  <a:gd name="T8" fmla="*/ 93 w 1173"/>
                  <a:gd name="T9" fmla="*/ 2421 h 2543"/>
                  <a:gd name="T10" fmla="*/ 133 w 1173"/>
                  <a:gd name="T11" fmla="*/ 2431 h 2543"/>
                  <a:gd name="T12" fmla="*/ 169 w 1173"/>
                  <a:gd name="T13" fmla="*/ 2417 h 2543"/>
                  <a:gd name="T14" fmla="*/ 186 w 1173"/>
                  <a:gd name="T15" fmla="*/ 2395 h 2543"/>
                  <a:gd name="T16" fmla="*/ 204 w 1173"/>
                  <a:gd name="T17" fmla="*/ 2359 h 2543"/>
                  <a:gd name="T18" fmla="*/ 222 w 1173"/>
                  <a:gd name="T19" fmla="*/ 2319 h 2543"/>
                  <a:gd name="T20" fmla="*/ 240 w 1173"/>
                  <a:gd name="T21" fmla="*/ 2247 h 2543"/>
                  <a:gd name="T22" fmla="*/ 258 w 1173"/>
                  <a:gd name="T23" fmla="*/ 2149 h 2543"/>
                  <a:gd name="T24" fmla="*/ 276 w 1173"/>
                  <a:gd name="T25" fmla="*/ 1974 h 2543"/>
                  <a:gd name="T26" fmla="*/ 294 w 1173"/>
                  <a:gd name="T27" fmla="*/ 1799 h 2543"/>
                  <a:gd name="T28" fmla="*/ 311 w 1173"/>
                  <a:gd name="T29" fmla="*/ 1643 h 2543"/>
                  <a:gd name="T30" fmla="*/ 329 w 1173"/>
                  <a:gd name="T31" fmla="*/ 1469 h 2543"/>
                  <a:gd name="T32" fmla="*/ 347 w 1173"/>
                  <a:gd name="T33" fmla="*/ 1245 h 2543"/>
                  <a:gd name="T34" fmla="*/ 365 w 1173"/>
                  <a:gd name="T35" fmla="*/ 1061 h 2543"/>
                  <a:gd name="T36" fmla="*/ 383 w 1173"/>
                  <a:gd name="T37" fmla="*/ 878 h 2543"/>
                  <a:gd name="T38" fmla="*/ 401 w 1173"/>
                  <a:gd name="T39" fmla="*/ 654 h 2543"/>
                  <a:gd name="T40" fmla="*/ 419 w 1173"/>
                  <a:gd name="T41" fmla="*/ 416 h 2543"/>
                  <a:gd name="T42" fmla="*/ 437 w 1173"/>
                  <a:gd name="T43" fmla="*/ 211 h 2543"/>
                  <a:gd name="T44" fmla="*/ 454 w 1173"/>
                  <a:gd name="T45" fmla="*/ 58 h 2543"/>
                  <a:gd name="T46" fmla="*/ 477 w 1173"/>
                  <a:gd name="T47" fmla="*/ 0 h 2543"/>
                  <a:gd name="T48" fmla="*/ 495 w 1173"/>
                  <a:gd name="T49" fmla="*/ 121 h 2543"/>
                  <a:gd name="T50" fmla="*/ 512 w 1173"/>
                  <a:gd name="T51" fmla="*/ 287 h 2543"/>
                  <a:gd name="T52" fmla="*/ 530 w 1173"/>
                  <a:gd name="T53" fmla="*/ 461 h 2543"/>
                  <a:gd name="T54" fmla="*/ 548 w 1173"/>
                  <a:gd name="T55" fmla="*/ 618 h 2543"/>
                  <a:gd name="T56" fmla="*/ 566 w 1173"/>
                  <a:gd name="T57" fmla="*/ 797 h 2543"/>
                  <a:gd name="T58" fmla="*/ 584 w 1173"/>
                  <a:gd name="T59" fmla="*/ 1017 h 2543"/>
                  <a:gd name="T60" fmla="*/ 602 w 1173"/>
                  <a:gd name="T61" fmla="*/ 1209 h 2543"/>
                  <a:gd name="T62" fmla="*/ 620 w 1173"/>
                  <a:gd name="T63" fmla="*/ 1388 h 2543"/>
                  <a:gd name="T64" fmla="*/ 637 w 1173"/>
                  <a:gd name="T65" fmla="*/ 1558 h 2543"/>
                  <a:gd name="T66" fmla="*/ 655 w 1173"/>
                  <a:gd name="T67" fmla="*/ 1692 h 2543"/>
                  <a:gd name="T68" fmla="*/ 673 w 1173"/>
                  <a:gd name="T69" fmla="*/ 1799 h 2543"/>
                  <a:gd name="T70" fmla="*/ 691 w 1173"/>
                  <a:gd name="T71" fmla="*/ 1889 h 2543"/>
                  <a:gd name="T72" fmla="*/ 709 w 1173"/>
                  <a:gd name="T73" fmla="*/ 1952 h 2543"/>
                  <a:gd name="T74" fmla="*/ 727 w 1173"/>
                  <a:gd name="T75" fmla="*/ 2005 h 2543"/>
                  <a:gd name="T76" fmla="*/ 744 w 1173"/>
                  <a:gd name="T77" fmla="*/ 2032 h 2543"/>
                  <a:gd name="T78" fmla="*/ 762 w 1173"/>
                  <a:gd name="T79" fmla="*/ 2055 h 2543"/>
                  <a:gd name="T80" fmla="*/ 785 w 1173"/>
                  <a:gd name="T81" fmla="*/ 2068 h 2543"/>
                  <a:gd name="T82" fmla="*/ 834 w 1173"/>
                  <a:gd name="T83" fmla="*/ 2077 h 2543"/>
                  <a:gd name="T84" fmla="*/ 856 w 1173"/>
                  <a:gd name="T85" fmla="*/ 2073 h 2543"/>
                  <a:gd name="T86" fmla="*/ 874 w 1173"/>
                  <a:gd name="T87" fmla="*/ 2055 h 2543"/>
                  <a:gd name="T88" fmla="*/ 892 w 1173"/>
                  <a:gd name="T89" fmla="*/ 2019 h 2543"/>
                  <a:gd name="T90" fmla="*/ 910 w 1173"/>
                  <a:gd name="T91" fmla="*/ 1974 h 2543"/>
                  <a:gd name="T92" fmla="*/ 928 w 1173"/>
                  <a:gd name="T93" fmla="*/ 1907 h 2543"/>
                  <a:gd name="T94" fmla="*/ 945 w 1173"/>
                  <a:gd name="T95" fmla="*/ 1791 h 2543"/>
                  <a:gd name="T96" fmla="*/ 963 w 1173"/>
                  <a:gd name="T97" fmla="*/ 1634 h 2543"/>
                  <a:gd name="T98" fmla="*/ 981 w 1173"/>
                  <a:gd name="T99" fmla="*/ 1504 h 2543"/>
                  <a:gd name="T100" fmla="*/ 999 w 1173"/>
                  <a:gd name="T101" fmla="*/ 1419 h 2543"/>
                  <a:gd name="T102" fmla="*/ 1017 w 1173"/>
                  <a:gd name="T103" fmla="*/ 1370 h 2543"/>
                  <a:gd name="T104" fmla="*/ 1035 w 1173"/>
                  <a:gd name="T105" fmla="*/ 1375 h 2543"/>
                  <a:gd name="T106" fmla="*/ 1053 w 1173"/>
                  <a:gd name="T107" fmla="*/ 1424 h 2543"/>
                  <a:gd name="T108" fmla="*/ 1070 w 1173"/>
                  <a:gd name="T109" fmla="*/ 1495 h 2543"/>
                  <a:gd name="T110" fmla="*/ 1088 w 1173"/>
                  <a:gd name="T111" fmla="*/ 1576 h 2543"/>
                  <a:gd name="T112" fmla="*/ 1106 w 1173"/>
                  <a:gd name="T113" fmla="*/ 1647 h 2543"/>
                  <a:gd name="T114" fmla="*/ 1124 w 1173"/>
                  <a:gd name="T115" fmla="*/ 1715 h 2543"/>
                  <a:gd name="T116" fmla="*/ 1142 w 1173"/>
                  <a:gd name="T117" fmla="*/ 1786 h 2543"/>
                  <a:gd name="T118" fmla="*/ 1160 w 1173"/>
                  <a:gd name="T119" fmla="*/ 1853 h 2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73" h="2543">
                    <a:moveTo>
                      <a:pt x="0" y="2543"/>
                    </a:moveTo>
                    <a:lnTo>
                      <a:pt x="0" y="2543"/>
                    </a:lnTo>
                    <a:lnTo>
                      <a:pt x="4" y="2543"/>
                    </a:lnTo>
                    <a:lnTo>
                      <a:pt x="4" y="2533"/>
                    </a:lnTo>
                    <a:lnTo>
                      <a:pt x="8" y="2533"/>
                    </a:lnTo>
                    <a:lnTo>
                      <a:pt x="8" y="2529"/>
                    </a:lnTo>
                    <a:lnTo>
                      <a:pt x="13" y="2529"/>
                    </a:lnTo>
                    <a:lnTo>
                      <a:pt x="13" y="2520"/>
                    </a:lnTo>
                    <a:lnTo>
                      <a:pt x="17" y="2520"/>
                    </a:lnTo>
                    <a:lnTo>
                      <a:pt x="17" y="2515"/>
                    </a:lnTo>
                    <a:lnTo>
                      <a:pt x="22" y="2515"/>
                    </a:lnTo>
                    <a:lnTo>
                      <a:pt x="22" y="2507"/>
                    </a:lnTo>
                    <a:lnTo>
                      <a:pt x="26" y="2507"/>
                    </a:lnTo>
                    <a:lnTo>
                      <a:pt x="26" y="2497"/>
                    </a:lnTo>
                    <a:lnTo>
                      <a:pt x="31" y="2497"/>
                    </a:lnTo>
                    <a:lnTo>
                      <a:pt x="31" y="2489"/>
                    </a:lnTo>
                    <a:lnTo>
                      <a:pt x="35" y="2489"/>
                    </a:lnTo>
                    <a:lnTo>
                      <a:pt x="35" y="2480"/>
                    </a:lnTo>
                    <a:lnTo>
                      <a:pt x="39" y="2480"/>
                    </a:lnTo>
                    <a:lnTo>
                      <a:pt x="39" y="2471"/>
                    </a:lnTo>
                    <a:lnTo>
                      <a:pt x="44" y="2471"/>
                    </a:lnTo>
                    <a:lnTo>
                      <a:pt x="44" y="2462"/>
                    </a:lnTo>
                    <a:lnTo>
                      <a:pt x="48" y="2462"/>
                    </a:lnTo>
                    <a:lnTo>
                      <a:pt x="48" y="2453"/>
                    </a:lnTo>
                    <a:lnTo>
                      <a:pt x="53" y="2453"/>
                    </a:lnTo>
                    <a:lnTo>
                      <a:pt x="53" y="2449"/>
                    </a:lnTo>
                    <a:lnTo>
                      <a:pt x="57" y="2449"/>
                    </a:lnTo>
                    <a:lnTo>
                      <a:pt x="57" y="2439"/>
                    </a:lnTo>
                    <a:lnTo>
                      <a:pt x="62" y="2439"/>
                    </a:lnTo>
                    <a:lnTo>
                      <a:pt x="66" y="2439"/>
                    </a:lnTo>
                    <a:lnTo>
                      <a:pt x="66" y="2435"/>
                    </a:lnTo>
                    <a:lnTo>
                      <a:pt x="71" y="2435"/>
                    </a:lnTo>
                    <a:lnTo>
                      <a:pt x="71" y="2431"/>
                    </a:lnTo>
                    <a:lnTo>
                      <a:pt x="75" y="2431"/>
                    </a:lnTo>
                    <a:lnTo>
                      <a:pt x="75" y="2426"/>
                    </a:lnTo>
                    <a:lnTo>
                      <a:pt x="79" y="2426"/>
                    </a:lnTo>
                    <a:lnTo>
                      <a:pt x="84" y="2426"/>
                    </a:lnTo>
                    <a:lnTo>
                      <a:pt x="89" y="2426"/>
                    </a:lnTo>
                    <a:lnTo>
                      <a:pt x="89" y="2421"/>
                    </a:lnTo>
                    <a:lnTo>
                      <a:pt x="93" y="2421"/>
                    </a:lnTo>
                    <a:lnTo>
                      <a:pt x="102" y="2421"/>
                    </a:lnTo>
                    <a:lnTo>
                      <a:pt x="107" y="2421"/>
                    </a:lnTo>
                    <a:lnTo>
                      <a:pt x="107" y="2426"/>
                    </a:lnTo>
                    <a:lnTo>
                      <a:pt x="111" y="2426"/>
                    </a:lnTo>
                    <a:lnTo>
                      <a:pt x="124" y="2426"/>
                    </a:lnTo>
                    <a:lnTo>
                      <a:pt x="129" y="2426"/>
                    </a:lnTo>
                    <a:lnTo>
                      <a:pt x="129" y="2431"/>
                    </a:lnTo>
                    <a:lnTo>
                      <a:pt x="133" y="2431"/>
                    </a:lnTo>
                    <a:lnTo>
                      <a:pt x="151" y="2431"/>
                    </a:lnTo>
                    <a:lnTo>
                      <a:pt x="155" y="2431"/>
                    </a:lnTo>
                    <a:lnTo>
                      <a:pt x="155" y="2426"/>
                    </a:lnTo>
                    <a:lnTo>
                      <a:pt x="160" y="2426"/>
                    </a:lnTo>
                    <a:lnTo>
                      <a:pt x="160" y="2421"/>
                    </a:lnTo>
                    <a:lnTo>
                      <a:pt x="165" y="2421"/>
                    </a:lnTo>
                    <a:lnTo>
                      <a:pt x="169" y="2421"/>
                    </a:lnTo>
                    <a:lnTo>
                      <a:pt x="169" y="2417"/>
                    </a:lnTo>
                    <a:lnTo>
                      <a:pt x="173" y="2417"/>
                    </a:lnTo>
                    <a:lnTo>
                      <a:pt x="173" y="2413"/>
                    </a:lnTo>
                    <a:lnTo>
                      <a:pt x="178" y="2413"/>
                    </a:lnTo>
                    <a:lnTo>
                      <a:pt x="178" y="2403"/>
                    </a:lnTo>
                    <a:lnTo>
                      <a:pt x="182" y="2403"/>
                    </a:lnTo>
                    <a:lnTo>
                      <a:pt x="182" y="2399"/>
                    </a:lnTo>
                    <a:lnTo>
                      <a:pt x="186" y="2399"/>
                    </a:lnTo>
                    <a:lnTo>
                      <a:pt x="186" y="2395"/>
                    </a:lnTo>
                    <a:lnTo>
                      <a:pt x="191" y="2395"/>
                    </a:lnTo>
                    <a:lnTo>
                      <a:pt x="191" y="2386"/>
                    </a:lnTo>
                    <a:lnTo>
                      <a:pt x="196" y="2386"/>
                    </a:lnTo>
                    <a:lnTo>
                      <a:pt x="196" y="2377"/>
                    </a:lnTo>
                    <a:lnTo>
                      <a:pt x="200" y="2377"/>
                    </a:lnTo>
                    <a:lnTo>
                      <a:pt x="200" y="2368"/>
                    </a:lnTo>
                    <a:lnTo>
                      <a:pt x="204" y="2368"/>
                    </a:lnTo>
                    <a:lnTo>
                      <a:pt x="204" y="2359"/>
                    </a:lnTo>
                    <a:lnTo>
                      <a:pt x="209" y="2359"/>
                    </a:lnTo>
                    <a:lnTo>
                      <a:pt x="209" y="2345"/>
                    </a:lnTo>
                    <a:lnTo>
                      <a:pt x="214" y="2345"/>
                    </a:lnTo>
                    <a:lnTo>
                      <a:pt x="214" y="2337"/>
                    </a:lnTo>
                    <a:lnTo>
                      <a:pt x="218" y="2337"/>
                    </a:lnTo>
                    <a:lnTo>
                      <a:pt x="218" y="2327"/>
                    </a:lnTo>
                    <a:lnTo>
                      <a:pt x="222" y="2327"/>
                    </a:lnTo>
                    <a:lnTo>
                      <a:pt x="222" y="2319"/>
                    </a:lnTo>
                    <a:lnTo>
                      <a:pt x="227" y="2319"/>
                    </a:lnTo>
                    <a:lnTo>
                      <a:pt x="227" y="2301"/>
                    </a:lnTo>
                    <a:lnTo>
                      <a:pt x="232" y="2301"/>
                    </a:lnTo>
                    <a:lnTo>
                      <a:pt x="232" y="2283"/>
                    </a:lnTo>
                    <a:lnTo>
                      <a:pt x="236" y="2283"/>
                    </a:lnTo>
                    <a:lnTo>
                      <a:pt x="236" y="2265"/>
                    </a:lnTo>
                    <a:lnTo>
                      <a:pt x="240" y="2265"/>
                    </a:lnTo>
                    <a:lnTo>
                      <a:pt x="240" y="2247"/>
                    </a:lnTo>
                    <a:lnTo>
                      <a:pt x="245" y="2247"/>
                    </a:lnTo>
                    <a:lnTo>
                      <a:pt x="245" y="2225"/>
                    </a:lnTo>
                    <a:lnTo>
                      <a:pt x="249" y="2225"/>
                    </a:lnTo>
                    <a:lnTo>
                      <a:pt x="249" y="2198"/>
                    </a:lnTo>
                    <a:lnTo>
                      <a:pt x="254" y="2198"/>
                    </a:lnTo>
                    <a:lnTo>
                      <a:pt x="254" y="2175"/>
                    </a:lnTo>
                    <a:lnTo>
                      <a:pt x="258" y="2175"/>
                    </a:lnTo>
                    <a:lnTo>
                      <a:pt x="258" y="2149"/>
                    </a:lnTo>
                    <a:lnTo>
                      <a:pt x="263" y="2149"/>
                    </a:lnTo>
                    <a:lnTo>
                      <a:pt x="263" y="2113"/>
                    </a:lnTo>
                    <a:lnTo>
                      <a:pt x="267" y="2113"/>
                    </a:lnTo>
                    <a:lnTo>
                      <a:pt x="267" y="2068"/>
                    </a:lnTo>
                    <a:lnTo>
                      <a:pt x="272" y="2068"/>
                    </a:lnTo>
                    <a:lnTo>
                      <a:pt x="272" y="2019"/>
                    </a:lnTo>
                    <a:lnTo>
                      <a:pt x="276" y="2019"/>
                    </a:lnTo>
                    <a:lnTo>
                      <a:pt x="276" y="1974"/>
                    </a:lnTo>
                    <a:lnTo>
                      <a:pt x="280" y="1974"/>
                    </a:lnTo>
                    <a:lnTo>
                      <a:pt x="280" y="1929"/>
                    </a:lnTo>
                    <a:lnTo>
                      <a:pt x="285" y="1929"/>
                    </a:lnTo>
                    <a:lnTo>
                      <a:pt x="285" y="1889"/>
                    </a:lnTo>
                    <a:lnTo>
                      <a:pt x="290" y="1889"/>
                    </a:lnTo>
                    <a:lnTo>
                      <a:pt x="290" y="1844"/>
                    </a:lnTo>
                    <a:lnTo>
                      <a:pt x="294" y="1844"/>
                    </a:lnTo>
                    <a:lnTo>
                      <a:pt x="294" y="1799"/>
                    </a:lnTo>
                    <a:lnTo>
                      <a:pt x="298" y="1799"/>
                    </a:lnTo>
                    <a:lnTo>
                      <a:pt x="298" y="1759"/>
                    </a:lnTo>
                    <a:lnTo>
                      <a:pt x="303" y="1759"/>
                    </a:lnTo>
                    <a:lnTo>
                      <a:pt x="303" y="1719"/>
                    </a:lnTo>
                    <a:lnTo>
                      <a:pt x="308" y="1719"/>
                    </a:lnTo>
                    <a:lnTo>
                      <a:pt x="308" y="1683"/>
                    </a:lnTo>
                    <a:lnTo>
                      <a:pt x="311" y="1683"/>
                    </a:lnTo>
                    <a:lnTo>
                      <a:pt x="311" y="1643"/>
                    </a:lnTo>
                    <a:lnTo>
                      <a:pt x="316" y="1643"/>
                    </a:lnTo>
                    <a:lnTo>
                      <a:pt x="316" y="1607"/>
                    </a:lnTo>
                    <a:lnTo>
                      <a:pt x="321" y="1607"/>
                    </a:lnTo>
                    <a:lnTo>
                      <a:pt x="321" y="1558"/>
                    </a:lnTo>
                    <a:lnTo>
                      <a:pt x="325" y="1558"/>
                    </a:lnTo>
                    <a:lnTo>
                      <a:pt x="325" y="1513"/>
                    </a:lnTo>
                    <a:lnTo>
                      <a:pt x="329" y="1513"/>
                    </a:lnTo>
                    <a:lnTo>
                      <a:pt x="329" y="1469"/>
                    </a:lnTo>
                    <a:lnTo>
                      <a:pt x="334" y="1469"/>
                    </a:lnTo>
                    <a:lnTo>
                      <a:pt x="334" y="1419"/>
                    </a:lnTo>
                    <a:lnTo>
                      <a:pt x="339" y="1419"/>
                    </a:lnTo>
                    <a:lnTo>
                      <a:pt x="339" y="1365"/>
                    </a:lnTo>
                    <a:lnTo>
                      <a:pt x="343" y="1365"/>
                    </a:lnTo>
                    <a:lnTo>
                      <a:pt x="343" y="1303"/>
                    </a:lnTo>
                    <a:lnTo>
                      <a:pt x="347" y="1303"/>
                    </a:lnTo>
                    <a:lnTo>
                      <a:pt x="347" y="1245"/>
                    </a:lnTo>
                    <a:lnTo>
                      <a:pt x="352" y="1245"/>
                    </a:lnTo>
                    <a:lnTo>
                      <a:pt x="352" y="1187"/>
                    </a:lnTo>
                    <a:lnTo>
                      <a:pt x="357" y="1187"/>
                    </a:lnTo>
                    <a:lnTo>
                      <a:pt x="357" y="1142"/>
                    </a:lnTo>
                    <a:lnTo>
                      <a:pt x="361" y="1142"/>
                    </a:lnTo>
                    <a:lnTo>
                      <a:pt x="361" y="1101"/>
                    </a:lnTo>
                    <a:lnTo>
                      <a:pt x="365" y="1101"/>
                    </a:lnTo>
                    <a:lnTo>
                      <a:pt x="365" y="1061"/>
                    </a:lnTo>
                    <a:lnTo>
                      <a:pt x="370" y="1061"/>
                    </a:lnTo>
                    <a:lnTo>
                      <a:pt x="370" y="1020"/>
                    </a:lnTo>
                    <a:lnTo>
                      <a:pt x="374" y="1020"/>
                    </a:lnTo>
                    <a:lnTo>
                      <a:pt x="374" y="976"/>
                    </a:lnTo>
                    <a:lnTo>
                      <a:pt x="379" y="976"/>
                    </a:lnTo>
                    <a:lnTo>
                      <a:pt x="379" y="927"/>
                    </a:lnTo>
                    <a:lnTo>
                      <a:pt x="383" y="927"/>
                    </a:lnTo>
                    <a:lnTo>
                      <a:pt x="383" y="878"/>
                    </a:lnTo>
                    <a:lnTo>
                      <a:pt x="387" y="878"/>
                    </a:lnTo>
                    <a:lnTo>
                      <a:pt x="387" y="829"/>
                    </a:lnTo>
                    <a:lnTo>
                      <a:pt x="392" y="829"/>
                    </a:lnTo>
                    <a:lnTo>
                      <a:pt x="392" y="774"/>
                    </a:lnTo>
                    <a:lnTo>
                      <a:pt x="397" y="774"/>
                    </a:lnTo>
                    <a:lnTo>
                      <a:pt x="397" y="712"/>
                    </a:lnTo>
                    <a:lnTo>
                      <a:pt x="401" y="712"/>
                    </a:lnTo>
                    <a:lnTo>
                      <a:pt x="401" y="654"/>
                    </a:lnTo>
                    <a:lnTo>
                      <a:pt x="405" y="654"/>
                    </a:lnTo>
                    <a:lnTo>
                      <a:pt x="405" y="591"/>
                    </a:lnTo>
                    <a:lnTo>
                      <a:pt x="410" y="591"/>
                    </a:lnTo>
                    <a:lnTo>
                      <a:pt x="410" y="533"/>
                    </a:lnTo>
                    <a:lnTo>
                      <a:pt x="415" y="533"/>
                    </a:lnTo>
                    <a:lnTo>
                      <a:pt x="415" y="475"/>
                    </a:lnTo>
                    <a:lnTo>
                      <a:pt x="419" y="475"/>
                    </a:lnTo>
                    <a:lnTo>
                      <a:pt x="419" y="416"/>
                    </a:lnTo>
                    <a:lnTo>
                      <a:pt x="423" y="416"/>
                    </a:lnTo>
                    <a:lnTo>
                      <a:pt x="423" y="363"/>
                    </a:lnTo>
                    <a:lnTo>
                      <a:pt x="428" y="363"/>
                    </a:lnTo>
                    <a:lnTo>
                      <a:pt x="428" y="305"/>
                    </a:lnTo>
                    <a:lnTo>
                      <a:pt x="433" y="305"/>
                    </a:lnTo>
                    <a:lnTo>
                      <a:pt x="433" y="256"/>
                    </a:lnTo>
                    <a:lnTo>
                      <a:pt x="437" y="256"/>
                    </a:lnTo>
                    <a:lnTo>
                      <a:pt x="437" y="211"/>
                    </a:lnTo>
                    <a:lnTo>
                      <a:pt x="441" y="211"/>
                    </a:lnTo>
                    <a:lnTo>
                      <a:pt x="441" y="162"/>
                    </a:lnTo>
                    <a:lnTo>
                      <a:pt x="446" y="162"/>
                    </a:lnTo>
                    <a:lnTo>
                      <a:pt x="446" y="112"/>
                    </a:lnTo>
                    <a:lnTo>
                      <a:pt x="450" y="112"/>
                    </a:lnTo>
                    <a:lnTo>
                      <a:pt x="450" y="86"/>
                    </a:lnTo>
                    <a:lnTo>
                      <a:pt x="454" y="86"/>
                    </a:lnTo>
                    <a:lnTo>
                      <a:pt x="454" y="58"/>
                    </a:lnTo>
                    <a:lnTo>
                      <a:pt x="459" y="58"/>
                    </a:lnTo>
                    <a:lnTo>
                      <a:pt x="459" y="32"/>
                    </a:lnTo>
                    <a:lnTo>
                      <a:pt x="464" y="32"/>
                    </a:lnTo>
                    <a:lnTo>
                      <a:pt x="464" y="5"/>
                    </a:lnTo>
                    <a:lnTo>
                      <a:pt x="468" y="5"/>
                    </a:lnTo>
                    <a:lnTo>
                      <a:pt x="468" y="0"/>
                    </a:lnTo>
                    <a:lnTo>
                      <a:pt x="472" y="0"/>
                    </a:lnTo>
                    <a:lnTo>
                      <a:pt x="477" y="0"/>
                    </a:lnTo>
                    <a:lnTo>
                      <a:pt x="477" y="5"/>
                    </a:lnTo>
                    <a:lnTo>
                      <a:pt x="481" y="5"/>
                    </a:lnTo>
                    <a:lnTo>
                      <a:pt x="486" y="5"/>
                    </a:lnTo>
                    <a:lnTo>
                      <a:pt x="486" y="32"/>
                    </a:lnTo>
                    <a:lnTo>
                      <a:pt x="490" y="32"/>
                    </a:lnTo>
                    <a:lnTo>
                      <a:pt x="490" y="76"/>
                    </a:lnTo>
                    <a:lnTo>
                      <a:pt x="495" y="76"/>
                    </a:lnTo>
                    <a:lnTo>
                      <a:pt x="495" y="121"/>
                    </a:lnTo>
                    <a:lnTo>
                      <a:pt x="499" y="121"/>
                    </a:lnTo>
                    <a:lnTo>
                      <a:pt x="499" y="162"/>
                    </a:lnTo>
                    <a:lnTo>
                      <a:pt x="504" y="162"/>
                    </a:lnTo>
                    <a:lnTo>
                      <a:pt x="504" y="206"/>
                    </a:lnTo>
                    <a:lnTo>
                      <a:pt x="508" y="206"/>
                    </a:lnTo>
                    <a:lnTo>
                      <a:pt x="508" y="246"/>
                    </a:lnTo>
                    <a:lnTo>
                      <a:pt x="512" y="246"/>
                    </a:lnTo>
                    <a:lnTo>
                      <a:pt x="512" y="287"/>
                    </a:lnTo>
                    <a:lnTo>
                      <a:pt x="517" y="287"/>
                    </a:lnTo>
                    <a:lnTo>
                      <a:pt x="517" y="327"/>
                    </a:lnTo>
                    <a:lnTo>
                      <a:pt x="522" y="327"/>
                    </a:lnTo>
                    <a:lnTo>
                      <a:pt x="522" y="372"/>
                    </a:lnTo>
                    <a:lnTo>
                      <a:pt x="526" y="372"/>
                    </a:lnTo>
                    <a:lnTo>
                      <a:pt x="526" y="416"/>
                    </a:lnTo>
                    <a:lnTo>
                      <a:pt x="530" y="416"/>
                    </a:lnTo>
                    <a:lnTo>
                      <a:pt x="530" y="461"/>
                    </a:lnTo>
                    <a:lnTo>
                      <a:pt x="535" y="461"/>
                    </a:lnTo>
                    <a:lnTo>
                      <a:pt x="535" y="506"/>
                    </a:lnTo>
                    <a:lnTo>
                      <a:pt x="540" y="506"/>
                    </a:lnTo>
                    <a:lnTo>
                      <a:pt x="540" y="551"/>
                    </a:lnTo>
                    <a:lnTo>
                      <a:pt x="544" y="551"/>
                    </a:lnTo>
                    <a:lnTo>
                      <a:pt x="544" y="582"/>
                    </a:lnTo>
                    <a:lnTo>
                      <a:pt x="548" y="582"/>
                    </a:lnTo>
                    <a:lnTo>
                      <a:pt x="548" y="618"/>
                    </a:lnTo>
                    <a:lnTo>
                      <a:pt x="553" y="618"/>
                    </a:lnTo>
                    <a:lnTo>
                      <a:pt x="553" y="649"/>
                    </a:lnTo>
                    <a:lnTo>
                      <a:pt x="558" y="649"/>
                    </a:lnTo>
                    <a:lnTo>
                      <a:pt x="558" y="685"/>
                    </a:lnTo>
                    <a:lnTo>
                      <a:pt x="562" y="685"/>
                    </a:lnTo>
                    <a:lnTo>
                      <a:pt x="562" y="739"/>
                    </a:lnTo>
                    <a:lnTo>
                      <a:pt x="566" y="739"/>
                    </a:lnTo>
                    <a:lnTo>
                      <a:pt x="566" y="797"/>
                    </a:lnTo>
                    <a:lnTo>
                      <a:pt x="571" y="797"/>
                    </a:lnTo>
                    <a:lnTo>
                      <a:pt x="571" y="855"/>
                    </a:lnTo>
                    <a:lnTo>
                      <a:pt x="575" y="855"/>
                    </a:lnTo>
                    <a:lnTo>
                      <a:pt x="575" y="913"/>
                    </a:lnTo>
                    <a:lnTo>
                      <a:pt x="580" y="913"/>
                    </a:lnTo>
                    <a:lnTo>
                      <a:pt x="580" y="962"/>
                    </a:lnTo>
                    <a:lnTo>
                      <a:pt x="584" y="962"/>
                    </a:lnTo>
                    <a:lnTo>
                      <a:pt x="584" y="1017"/>
                    </a:lnTo>
                    <a:lnTo>
                      <a:pt x="589" y="1017"/>
                    </a:lnTo>
                    <a:lnTo>
                      <a:pt x="589" y="1066"/>
                    </a:lnTo>
                    <a:lnTo>
                      <a:pt x="593" y="1066"/>
                    </a:lnTo>
                    <a:lnTo>
                      <a:pt x="593" y="1115"/>
                    </a:lnTo>
                    <a:lnTo>
                      <a:pt x="597" y="1115"/>
                    </a:lnTo>
                    <a:lnTo>
                      <a:pt x="597" y="1160"/>
                    </a:lnTo>
                    <a:lnTo>
                      <a:pt x="602" y="1160"/>
                    </a:lnTo>
                    <a:lnTo>
                      <a:pt x="602" y="1209"/>
                    </a:lnTo>
                    <a:lnTo>
                      <a:pt x="606" y="1209"/>
                    </a:lnTo>
                    <a:lnTo>
                      <a:pt x="606" y="1253"/>
                    </a:lnTo>
                    <a:lnTo>
                      <a:pt x="611" y="1253"/>
                    </a:lnTo>
                    <a:lnTo>
                      <a:pt x="611" y="1299"/>
                    </a:lnTo>
                    <a:lnTo>
                      <a:pt x="615" y="1299"/>
                    </a:lnTo>
                    <a:lnTo>
                      <a:pt x="615" y="1343"/>
                    </a:lnTo>
                    <a:lnTo>
                      <a:pt x="620" y="1343"/>
                    </a:lnTo>
                    <a:lnTo>
                      <a:pt x="620" y="1388"/>
                    </a:lnTo>
                    <a:lnTo>
                      <a:pt x="624" y="1388"/>
                    </a:lnTo>
                    <a:lnTo>
                      <a:pt x="624" y="1433"/>
                    </a:lnTo>
                    <a:lnTo>
                      <a:pt x="629" y="1433"/>
                    </a:lnTo>
                    <a:lnTo>
                      <a:pt x="629" y="1477"/>
                    </a:lnTo>
                    <a:lnTo>
                      <a:pt x="633" y="1477"/>
                    </a:lnTo>
                    <a:lnTo>
                      <a:pt x="633" y="1522"/>
                    </a:lnTo>
                    <a:lnTo>
                      <a:pt x="637" y="1522"/>
                    </a:lnTo>
                    <a:lnTo>
                      <a:pt x="637" y="1558"/>
                    </a:lnTo>
                    <a:lnTo>
                      <a:pt x="642" y="1558"/>
                    </a:lnTo>
                    <a:lnTo>
                      <a:pt x="642" y="1594"/>
                    </a:lnTo>
                    <a:lnTo>
                      <a:pt x="647" y="1594"/>
                    </a:lnTo>
                    <a:lnTo>
                      <a:pt x="647" y="1629"/>
                    </a:lnTo>
                    <a:lnTo>
                      <a:pt x="651" y="1629"/>
                    </a:lnTo>
                    <a:lnTo>
                      <a:pt x="651" y="1665"/>
                    </a:lnTo>
                    <a:lnTo>
                      <a:pt x="655" y="1665"/>
                    </a:lnTo>
                    <a:lnTo>
                      <a:pt x="655" y="1692"/>
                    </a:lnTo>
                    <a:lnTo>
                      <a:pt x="660" y="1692"/>
                    </a:lnTo>
                    <a:lnTo>
                      <a:pt x="660" y="1719"/>
                    </a:lnTo>
                    <a:lnTo>
                      <a:pt x="665" y="1719"/>
                    </a:lnTo>
                    <a:lnTo>
                      <a:pt x="665" y="1746"/>
                    </a:lnTo>
                    <a:lnTo>
                      <a:pt x="669" y="1746"/>
                    </a:lnTo>
                    <a:lnTo>
                      <a:pt x="669" y="1773"/>
                    </a:lnTo>
                    <a:lnTo>
                      <a:pt x="673" y="1773"/>
                    </a:lnTo>
                    <a:lnTo>
                      <a:pt x="673" y="1799"/>
                    </a:lnTo>
                    <a:lnTo>
                      <a:pt x="678" y="1799"/>
                    </a:lnTo>
                    <a:lnTo>
                      <a:pt x="678" y="1822"/>
                    </a:lnTo>
                    <a:lnTo>
                      <a:pt x="682" y="1822"/>
                    </a:lnTo>
                    <a:lnTo>
                      <a:pt x="682" y="1849"/>
                    </a:lnTo>
                    <a:lnTo>
                      <a:pt x="687" y="1849"/>
                    </a:lnTo>
                    <a:lnTo>
                      <a:pt x="687" y="1871"/>
                    </a:lnTo>
                    <a:lnTo>
                      <a:pt x="691" y="1871"/>
                    </a:lnTo>
                    <a:lnTo>
                      <a:pt x="691" y="1889"/>
                    </a:lnTo>
                    <a:lnTo>
                      <a:pt x="696" y="1889"/>
                    </a:lnTo>
                    <a:lnTo>
                      <a:pt x="696" y="1903"/>
                    </a:lnTo>
                    <a:lnTo>
                      <a:pt x="700" y="1903"/>
                    </a:lnTo>
                    <a:lnTo>
                      <a:pt x="700" y="1921"/>
                    </a:lnTo>
                    <a:lnTo>
                      <a:pt x="705" y="1921"/>
                    </a:lnTo>
                    <a:lnTo>
                      <a:pt x="705" y="1938"/>
                    </a:lnTo>
                    <a:lnTo>
                      <a:pt x="709" y="1938"/>
                    </a:lnTo>
                    <a:lnTo>
                      <a:pt x="709" y="1952"/>
                    </a:lnTo>
                    <a:lnTo>
                      <a:pt x="713" y="1952"/>
                    </a:lnTo>
                    <a:lnTo>
                      <a:pt x="713" y="1965"/>
                    </a:lnTo>
                    <a:lnTo>
                      <a:pt x="718" y="1965"/>
                    </a:lnTo>
                    <a:lnTo>
                      <a:pt x="718" y="1979"/>
                    </a:lnTo>
                    <a:lnTo>
                      <a:pt x="723" y="1979"/>
                    </a:lnTo>
                    <a:lnTo>
                      <a:pt x="723" y="1992"/>
                    </a:lnTo>
                    <a:lnTo>
                      <a:pt x="727" y="1992"/>
                    </a:lnTo>
                    <a:lnTo>
                      <a:pt x="727" y="2005"/>
                    </a:lnTo>
                    <a:lnTo>
                      <a:pt x="731" y="2005"/>
                    </a:lnTo>
                    <a:lnTo>
                      <a:pt x="731" y="2010"/>
                    </a:lnTo>
                    <a:lnTo>
                      <a:pt x="736" y="2010"/>
                    </a:lnTo>
                    <a:lnTo>
                      <a:pt x="736" y="2019"/>
                    </a:lnTo>
                    <a:lnTo>
                      <a:pt x="740" y="2019"/>
                    </a:lnTo>
                    <a:lnTo>
                      <a:pt x="740" y="2023"/>
                    </a:lnTo>
                    <a:lnTo>
                      <a:pt x="744" y="2023"/>
                    </a:lnTo>
                    <a:lnTo>
                      <a:pt x="744" y="2032"/>
                    </a:lnTo>
                    <a:lnTo>
                      <a:pt x="749" y="2032"/>
                    </a:lnTo>
                    <a:lnTo>
                      <a:pt x="749" y="2037"/>
                    </a:lnTo>
                    <a:lnTo>
                      <a:pt x="754" y="2037"/>
                    </a:lnTo>
                    <a:lnTo>
                      <a:pt x="754" y="2041"/>
                    </a:lnTo>
                    <a:lnTo>
                      <a:pt x="758" y="2041"/>
                    </a:lnTo>
                    <a:lnTo>
                      <a:pt x="758" y="2050"/>
                    </a:lnTo>
                    <a:lnTo>
                      <a:pt x="762" y="2050"/>
                    </a:lnTo>
                    <a:lnTo>
                      <a:pt x="762" y="2055"/>
                    </a:lnTo>
                    <a:lnTo>
                      <a:pt x="767" y="2055"/>
                    </a:lnTo>
                    <a:lnTo>
                      <a:pt x="767" y="2059"/>
                    </a:lnTo>
                    <a:lnTo>
                      <a:pt x="772" y="2059"/>
                    </a:lnTo>
                    <a:lnTo>
                      <a:pt x="776" y="2059"/>
                    </a:lnTo>
                    <a:lnTo>
                      <a:pt x="776" y="2063"/>
                    </a:lnTo>
                    <a:lnTo>
                      <a:pt x="780" y="2063"/>
                    </a:lnTo>
                    <a:lnTo>
                      <a:pt x="785" y="2063"/>
                    </a:lnTo>
                    <a:lnTo>
                      <a:pt x="785" y="2068"/>
                    </a:lnTo>
                    <a:lnTo>
                      <a:pt x="790" y="2068"/>
                    </a:lnTo>
                    <a:lnTo>
                      <a:pt x="790" y="2073"/>
                    </a:lnTo>
                    <a:lnTo>
                      <a:pt x="794" y="2073"/>
                    </a:lnTo>
                    <a:lnTo>
                      <a:pt x="798" y="2073"/>
                    </a:lnTo>
                    <a:lnTo>
                      <a:pt x="798" y="2077"/>
                    </a:lnTo>
                    <a:lnTo>
                      <a:pt x="803" y="2077"/>
                    </a:lnTo>
                    <a:lnTo>
                      <a:pt x="830" y="2077"/>
                    </a:lnTo>
                    <a:lnTo>
                      <a:pt x="834" y="2077"/>
                    </a:lnTo>
                    <a:lnTo>
                      <a:pt x="834" y="2081"/>
                    </a:lnTo>
                    <a:lnTo>
                      <a:pt x="838" y="2081"/>
                    </a:lnTo>
                    <a:lnTo>
                      <a:pt x="838" y="2077"/>
                    </a:lnTo>
                    <a:lnTo>
                      <a:pt x="843" y="2077"/>
                    </a:lnTo>
                    <a:lnTo>
                      <a:pt x="848" y="2077"/>
                    </a:lnTo>
                    <a:lnTo>
                      <a:pt x="848" y="2073"/>
                    </a:lnTo>
                    <a:lnTo>
                      <a:pt x="852" y="2073"/>
                    </a:lnTo>
                    <a:lnTo>
                      <a:pt x="856" y="2073"/>
                    </a:lnTo>
                    <a:lnTo>
                      <a:pt x="856" y="2068"/>
                    </a:lnTo>
                    <a:lnTo>
                      <a:pt x="861" y="2068"/>
                    </a:lnTo>
                    <a:lnTo>
                      <a:pt x="861" y="2063"/>
                    </a:lnTo>
                    <a:lnTo>
                      <a:pt x="866" y="2063"/>
                    </a:lnTo>
                    <a:lnTo>
                      <a:pt x="866" y="2059"/>
                    </a:lnTo>
                    <a:lnTo>
                      <a:pt x="869" y="2059"/>
                    </a:lnTo>
                    <a:lnTo>
                      <a:pt x="869" y="2055"/>
                    </a:lnTo>
                    <a:lnTo>
                      <a:pt x="874" y="2055"/>
                    </a:lnTo>
                    <a:lnTo>
                      <a:pt x="874" y="2050"/>
                    </a:lnTo>
                    <a:lnTo>
                      <a:pt x="879" y="2050"/>
                    </a:lnTo>
                    <a:lnTo>
                      <a:pt x="879" y="2041"/>
                    </a:lnTo>
                    <a:lnTo>
                      <a:pt x="883" y="2041"/>
                    </a:lnTo>
                    <a:lnTo>
                      <a:pt x="883" y="2028"/>
                    </a:lnTo>
                    <a:lnTo>
                      <a:pt x="887" y="2028"/>
                    </a:lnTo>
                    <a:lnTo>
                      <a:pt x="887" y="2019"/>
                    </a:lnTo>
                    <a:lnTo>
                      <a:pt x="892" y="2019"/>
                    </a:lnTo>
                    <a:lnTo>
                      <a:pt x="892" y="2010"/>
                    </a:lnTo>
                    <a:lnTo>
                      <a:pt x="897" y="2010"/>
                    </a:lnTo>
                    <a:lnTo>
                      <a:pt x="897" y="1997"/>
                    </a:lnTo>
                    <a:lnTo>
                      <a:pt x="901" y="1997"/>
                    </a:lnTo>
                    <a:lnTo>
                      <a:pt x="901" y="1983"/>
                    </a:lnTo>
                    <a:lnTo>
                      <a:pt x="905" y="1983"/>
                    </a:lnTo>
                    <a:lnTo>
                      <a:pt x="905" y="1974"/>
                    </a:lnTo>
                    <a:lnTo>
                      <a:pt x="910" y="1974"/>
                    </a:lnTo>
                    <a:lnTo>
                      <a:pt x="910" y="1961"/>
                    </a:lnTo>
                    <a:lnTo>
                      <a:pt x="915" y="1961"/>
                    </a:lnTo>
                    <a:lnTo>
                      <a:pt x="915" y="1943"/>
                    </a:lnTo>
                    <a:lnTo>
                      <a:pt x="919" y="1943"/>
                    </a:lnTo>
                    <a:lnTo>
                      <a:pt x="919" y="1925"/>
                    </a:lnTo>
                    <a:lnTo>
                      <a:pt x="923" y="1925"/>
                    </a:lnTo>
                    <a:lnTo>
                      <a:pt x="923" y="1907"/>
                    </a:lnTo>
                    <a:lnTo>
                      <a:pt x="928" y="1907"/>
                    </a:lnTo>
                    <a:lnTo>
                      <a:pt x="928" y="1893"/>
                    </a:lnTo>
                    <a:lnTo>
                      <a:pt x="932" y="1893"/>
                    </a:lnTo>
                    <a:lnTo>
                      <a:pt x="932" y="1862"/>
                    </a:lnTo>
                    <a:lnTo>
                      <a:pt x="937" y="1862"/>
                    </a:lnTo>
                    <a:lnTo>
                      <a:pt x="937" y="1827"/>
                    </a:lnTo>
                    <a:lnTo>
                      <a:pt x="941" y="1827"/>
                    </a:lnTo>
                    <a:lnTo>
                      <a:pt x="941" y="1791"/>
                    </a:lnTo>
                    <a:lnTo>
                      <a:pt x="945" y="1791"/>
                    </a:lnTo>
                    <a:lnTo>
                      <a:pt x="945" y="1755"/>
                    </a:lnTo>
                    <a:lnTo>
                      <a:pt x="950" y="1755"/>
                    </a:lnTo>
                    <a:lnTo>
                      <a:pt x="950" y="1715"/>
                    </a:lnTo>
                    <a:lnTo>
                      <a:pt x="955" y="1715"/>
                    </a:lnTo>
                    <a:lnTo>
                      <a:pt x="955" y="1674"/>
                    </a:lnTo>
                    <a:lnTo>
                      <a:pt x="959" y="1674"/>
                    </a:lnTo>
                    <a:lnTo>
                      <a:pt x="959" y="1634"/>
                    </a:lnTo>
                    <a:lnTo>
                      <a:pt x="963" y="1634"/>
                    </a:lnTo>
                    <a:lnTo>
                      <a:pt x="963" y="1594"/>
                    </a:lnTo>
                    <a:lnTo>
                      <a:pt x="968" y="1594"/>
                    </a:lnTo>
                    <a:lnTo>
                      <a:pt x="968" y="1558"/>
                    </a:lnTo>
                    <a:lnTo>
                      <a:pt x="973" y="1558"/>
                    </a:lnTo>
                    <a:lnTo>
                      <a:pt x="973" y="1531"/>
                    </a:lnTo>
                    <a:lnTo>
                      <a:pt x="976" y="1531"/>
                    </a:lnTo>
                    <a:lnTo>
                      <a:pt x="976" y="1504"/>
                    </a:lnTo>
                    <a:lnTo>
                      <a:pt x="981" y="1504"/>
                    </a:lnTo>
                    <a:lnTo>
                      <a:pt x="981" y="1482"/>
                    </a:lnTo>
                    <a:lnTo>
                      <a:pt x="986" y="1482"/>
                    </a:lnTo>
                    <a:lnTo>
                      <a:pt x="986" y="1455"/>
                    </a:lnTo>
                    <a:lnTo>
                      <a:pt x="991" y="1455"/>
                    </a:lnTo>
                    <a:lnTo>
                      <a:pt x="991" y="1437"/>
                    </a:lnTo>
                    <a:lnTo>
                      <a:pt x="994" y="1437"/>
                    </a:lnTo>
                    <a:lnTo>
                      <a:pt x="994" y="1419"/>
                    </a:lnTo>
                    <a:lnTo>
                      <a:pt x="999" y="1419"/>
                    </a:lnTo>
                    <a:lnTo>
                      <a:pt x="999" y="1401"/>
                    </a:lnTo>
                    <a:lnTo>
                      <a:pt x="1004" y="1401"/>
                    </a:lnTo>
                    <a:lnTo>
                      <a:pt x="1004" y="1383"/>
                    </a:lnTo>
                    <a:lnTo>
                      <a:pt x="1008" y="1383"/>
                    </a:lnTo>
                    <a:lnTo>
                      <a:pt x="1008" y="1379"/>
                    </a:lnTo>
                    <a:lnTo>
                      <a:pt x="1012" y="1379"/>
                    </a:lnTo>
                    <a:lnTo>
                      <a:pt x="1012" y="1370"/>
                    </a:lnTo>
                    <a:lnTo>
                      <a:pt x="1017" y="1370"/>
                    </a:lnTo>
                    <a:lnTo>
                      <a:pt x="1017" y="1365"/>
                    </a:lnTo>
                    <a:lnTo>
                      <a:pt x="1022" y="1365"/>
                    </a:lnTo>
                    <a:lnTo>
                      <a:pt x="1022" y="1361"/>
                    </a:lnTo>
                    <a:lnTo>
                      <a:pt x="1026" y="1361"/>
                    </a:lnTo>
                    <a:lnTo>
                      <a:pt x="1026" y="1365"/>
                    </a:lnTo>
                    <a:lnTo>
                      <a:pt x="1030" y="1365"/>
                    </a:lnTo>
                    <a:lnTo>
                      <a:pt x="1030" y="1375"/>
                    </a:lnTo>
                    <a:lnTo>
                      <a:pt x="1035" y="1375"/>
                    </a:lnTo>
                    <a:lnTo>
                      <a:pt x="1035" y="1383"/>
                    </a:lnTo>
                    <a:lnTo>
                      <a:pt x="1039" y="1383"/>
                    </a:lnTo>
                    <a:lnTo>
                      <a:pt x="1039" y="1393"/>
                    </a:lnTo>
                    <a:lnTo>
                      <a:pt x="1044" y="1393"/>
                    </a:lnTo>
                    <a:lnTo>
                      <a:pt x="1044" y="1406"/>
                    </a:lnTo>
                    <a:lnTo>
                      <a:pt x="1048" y="1406"/>
                    </a:lnTo>
                    <a:lnTo>
                      <a:pt x="1048" y="1424"/>
                    </a:lnTo>
                    <a:lnTo>
                      <a:pt x="1053" y="1424"/>
                    </a:lnTo>
                    <a:lnTo>
                      <a:pt x="1053" y="1437"/>
                    </a:lnTo>
                    <a:lnTo>
                      <a:pt x="1057" y="1437"/>
                    </a:lnTo>
                    <a:lnTo>
                      <a:pt x="1057" y="1455"/>
                    </a:lnTo>
                    <a:lnTo>
                      <a:pt x="1062" y="1455"/>
                    </a:lnTo>
                    <a:lnTo>
                      <a:pt x="1062" y="1473"/>
                    </a:lnTo>
                    <a:lnTo>
                      <a:pt x="1066" y="1473"/>
                    </a:lnTo>
                    <a:lnTo>
                      <a:pt x="1066" y="1495"/>
                    </a:lnTo>
                    <a:lnTo>
                      <a:pt x="1070" y="1495"/>
                    </a:lnTo>
                    <a:lnTo>
                      <a:pt x="1070" y="1513"/>
                    </a:lnTo>
                    <a:lnTo>
                      <a:pt x="1075" y="1513"/>
                    </a:lnTo>
                    <a:lnTo>
                      <a:pt x="1075" y="1535"/>
                    </a:lnTo>
                    <a:lnTo>
                      <a:pt x="1080" y="1535"/>
                    </a:lnTo>
                    <a:lnTo>
                      <a:pt x="1080" y="1553"/>
                    </a:lnTo>
                    <a:lnTo>
                      <a:pt x="1084" y="1553"/>
                    </a:lnTo>
                    <a:lnTo>
                      <a:pt x="1084" y="1576"/>
                    </a:lnTo>
                    <a:lnTo>
                      <a:pt x="1088" y="1576"/>
                    </a:lnTo>
                    <a:lnTo>
                      <a:pt x="1088" y="1594"/>
                    </a:lnTo>
                    <a:lnTo>
                      <a:pt x="1093" y="1594"/>
                    </a:lnTo>
                    <a:lnTo>
                      <a:pt x="1093" y="1611"/>
                    </a:lnTo>
                    <a:lnTo>
                      <a:pt x="1098" y="1611"/>
                    </a:lnTo>
                    <a:lnTo>
                      <a:pt x="1098" y="1629"/>
                    </a:lnTo>
                    <a:lnTo>
                      <a:pt x="1101" y="1629"/>
                    </a:lnTo>
                    <a:lnTo>
                      <a:pt x="1101" y="1647"/>
                    </a:lnTo>
                    <a:lnTo>
                      <a:pt x="1106" y="1647"/>
                    </a:lnTo>
                    <a:lnTo>
                      <a:pt x="1106" y="1665"/>
                    </a:lnTo>
                    <a:lnTo>
                      <a:pt x="1111" y="1665"/>
                    </a:lnTo>
                    <a:lnTo>
                      <a:pt x="1111" y="1679"/>
                    </a:lnTo>
                    <a:lnTo>
                      <a:pt x="1116" y="1679"/>
                    </a:lnTo>
                    <a:lnTo>
                      <a:pt x="1116" y="1697"/>
                    </a:lnTo>
                    <a:lnTo>
                      <a:pt x="1119" y="1697"/>
                    </a:lnTo>
                    <a:lnTo>
                      <a:pt x="1119" y="1715"/>
                    </a:lnTo>
                    <a:lnTo>
                      <a:pt x="1124" y="1715"/>
                    </a:lnTo>
                    <a:lnTo>
                      <a:pt x="1124" y="1733"/>
                    </a:lnTo>
                    <a:lnTo>
                      <a:pt x="1129" y="1733"/>
                    </a:lnTo>
                    <a:lnTo>
                      <a:pt x="1129" y="1751"/>
                    </a:lnTo>
                    <a:lnTo>
                      <a:pt x="1133" y="1751"/>
                    </a:lnTo>
                    <a:lnTo>
                      <a:pt x="1133" y="1768"/>
                    </a:lnTo>
                    <a:lnTo>
                      <a:pt x="1137" y="1768"/>
                    </a:lnTo>
                    <a:lnTo>
                      <a:pt x="1137" y="1786"/>
                    </a:lnTo>
                    <a:lnTo>
                      <a:pt x="1142" y="1786"/>
                    </a:lnTo>
                    <a:lnTo>
                      <a:pt x="1142" y="1799"/>
                    </a:lnTo>
                    <a:lnTo>
                      <a:pt x="1147" y="1799"/>
                    </a:lnTo>
                    <a:lnTo>
                      <a:pt x="1147" y="1817"/>
                    </a:lnTo>
                    <a:lnTo>
                      <a:pt x="1151" y="1817"/>
                    </a:lnTo>
                    <a:lnTo>
                      <a:pt x="1151" y="1835"/>
                    </a:lnTo>
                    <a:lnTo>
                      <a:pt x="1155" y="1835"/>
                    </a:lnTo>
                    <a:lnTo>
                      <a:pt x="1155" y="1853"/>
                    </a:lnTo>
                    <a:lnTo>
                      <a:pt x="1160" y="1853"/>
                    </a:lnTo>
                    <a:lnTo>
                      <a:pt x="1160" y="1875"/>
                    </a:lnTo>
                    <a:lnTo>
                      <a:pt x="1164" y="1875"/>
                    </a:lnTo>
                    <a:lnTo>
                      <a:pt x="1164" y="1898"/>
                    </a:lnTo>
                    <a:lnTo>
                      <a:pt x="1169" y="1898"/>
                    </a:lnTo>
                    <a:lnTo>
                      <a:pt x="1169" y="1921"/>
                    </a:lnTo>
                    <a:lnTo>
                      <a:pt x="1173" y="1921"/>
                    </a:lnTo>
                    <a:lnTo>
                      <a:pt x="1173" y="1943"/>
                    </a:lnTo>
                  </a:path>
                </a:pathLst>
              </a:custGeom>
              <a:noFill/>
              <a:ln w="22225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949" name="Freeform 173"/>
              <p:cNvSpPr>
                <a:spLocks/>
              </p:cNvSpPr>
              <p:nvPr/>
            </p:nvSpPr>
            <p:spPr bwMode="auto">
              <a:xfrm>
                <a:off x="2359" y="2708"/>
                <a:ext cx="1254" cy="613"/>
              </a:xfrm>
              <a:custGeom>
                <a:avLst/>
                <a:gdLst>
                  <a:gd name="T0" fmla="*/ 13 w 1254"/>
                  <a:gd name="T1" fmla="*/ 107 h 613"/>
                  <a:gd name="T2" fmla="*/ 31 w 1254"/>
                  <a:gd name="T3" fmla="*/ 224 h 613"/>
                  <a:gd name="T4" fmla="*/ 49 w 1254"/>
                  <a:gd name="T5" fmla="*/ 282 h 613"/>
                  <a:gd name="T6" fmla="*/ 66 w 1254"/>
                  <a:gd name="T7" fmla="*/ 362 h 613"/>
                  <a:gd name="T8" fmla="*/ 85 w 1254"/>
                  <a:gd name="T9" fmla="*/ 434 h 613"/>
                  <a:gd name="T10" fmla="*/ 103 w 1254"/>
                  <a:gd name="T11" fmla="*/ 496 h 613"/>
                  <a:gd name="T12" fmla="*/ 120 w 1254"/>
                  <a:gd name="T13" fmla="*/ 541 h 613"/>
                  <a:gd name="T14" fmla="*/ 138 w 1254"/>
                  <a:gd name="T15" fmla="*/ 564 h 613"/>
                  <a:gd name="T16" fmla="*/ 165 w 1254"/>
                  <a:gd name="T17" fmla="*/ 564 h 613"/>
                  <a:gd name="T18" fmla="*/ 183 w 1254"/>
                  <a:gd name="T19" fmla="*/ 528 h 613"/>
                  <a:gd name="T20" fmla="*/ 201 w 1254"/>
                  <a:gd name="T21" fmla="*/ 470 h 613"/>
                  <a:gd name="T22" fmla="*/ 218 w 1254"/>
                  <a:gd name="T23" fmla="*/ 447 h 613"/>
                  <a:gd name="T24" fmla="*/ 241 w 1254"/>
                  <a:gd name="T25" fmla="*/ 434 h 613"/>
                  <a:gd name="T26" fmla="*/ 259 w 1254"/>
                  <a:gd name="T27" fmla="*/ 416 h 613"/>
                  <a:gd name="T28" fmla="*/ 281 w 1254"/>
                  <a:gd name="T29" fmla="*/ 412 h 613"/>
                  <a:gd name="T30" fmla="*/ 299 w 1254"/>
                  <a:gd name="T31" fmla="*/ 429 h 613"/>
                  <a:gd name="T32" fmla="*/ 317 w 1254"/>
                  <a:gd name="T33" fmla="*/ 452 h 613"/>
                  <a:gd name="T34" fmla="*/ 335 w 1254"/>
                  <a:gd name="T35" fmla="*/ 470 h 613"/>
                  <a:gd name="T36" fmla="*/ 353 w 1254"/>
                  <a:gd name="T37" fmla="*/ 501 h 613"/>
                  <a:gd name="T38" fmla="*/ 371 w 1254"/>
                  <a:gd name="T39" fmla="*/ 537 h 613"/>
                  <a:gd name="T40" fmla="*/ 388 w 1254"/>
                  <a:gd name="T41" fmla="*/ 559 h 613"/>
                  <a:gd name="T42" fmla="*/ 424 w 1254"/>
                  <a:gd name="T43" fmla="*/ 572 h 613"/>
                  <a:gd name="T44" fmla="*/ 446 w 1254"/>
                  <a:gd name="T45" fmla="*/ 559 h 613"/>
                  <a:gd name="T46" fmla="*/ 464 w 1254"/>
                  <a:gd name="T47" fmla="*/ 537 h 613"/>
                  <a:gd name="T48" fmla="*/ 486 w 1254"/>
                  <a:gd name="T49" fmla="*/ 523 h 613"/>
                  <a:gd name="T50" fmla="*/ 504 w 1254"/>
                  <a:gd name="T51" fmla="*/ 501 h 613"/>
                  <a:gd name="T52" fmla="*/ 522 w 1254"/>
                  <a:gd name="T53" fmla="*/ 483 h 613"/>
                  <a:gd name="T54" fmla="*/ 540 w 1254"/>
                  <a:gd name="T55" fmla="*/ 465 h 613"/>
                  <a:gd name="T56" fmla="*/ 562 w 1254"/>
                  <a:gd name="T57" fmla="*/ 452 h 613"/>
                  <a:gd name="T58" fmla="*/ 603 w 1254"/>
                  <a:gd name="T59" fmla="*/ 447 h 613"/>
                  <a:gd name="T60" fmla="*/ 624 w 1254"/>
                  <a:gd name="T61" fmla="*/ 460 h 613"/>
                  <a:gd name="T62" fmla="*/ 642 w 1254"/>
                  <a:gd name="T63" fmla="*/ 478 h 613"/>
                  <a:gd name="T64" fmla="*/ 660 w 1254"/>
                  <a:gd name="T65" fmla="*/ 506 h 613"/>
                  <a:gd name="T66" fmla="*/ 678 w 1254"/>
                  <a:gd name="T67" fmla="*/ 523 h 613"/>
                  <a:gd name="T68" fmla="*/ 696 w 1254"/>
                  <a:gd name="T69" fmla="*/ 546 h 613"/>
                  <a:gd name="T70" fmla="*/ 714 w 1254"/>
                  <a:gd name="T71" fmla="*/ 577 h 613"/>
                  <a:gd name="T72" fmla="*/ 732 w 1254"/>
                  <a:gd name="T73" fmla="*/ 600 h 613"/>
                  <a:gd name="T74" fmla="*/ 759 w 1254"/>
                  <a:gd name="T75" fmla="*/ 613 h 613"/>
                  <a:gd name="T76" fmla="*/ 830 w 1254"/>
                  <a:gd name="T77" fmla="*/ 604 h 613"/>
                  <a:gd name="T78" fmla="*/ 870 w 1254"/>
                  <a:gd name="T79" fmla="*/ 595 h 613"/>
                  <a:gd name="T80" fmla="*/ 893 w 1254"/>
                  <a:gd name="T81" fmla="*/ 582 h 613"/>
                  <a:gd name="T82" fmla="*/ 910 w 1254"/>
                  <a:gd name="T83" fmla="*/ 564 h 613"/>
                  <a:gd name="T84" fmla="*/ 928 w 1254"/>
                  <a:gd name="T85" fmla="*/ 546 h 613"/>
                  <a:gd name="T86" fmla="*/ 946 w 1254"/>
                  <a:gd name="T87" fmla="*/ 528 h 613"/>
                  <a:gd name="T88" fmla="*/ 968 w 1254"/>
                  <a:gd name="T89" fmla="*/ 514 h 613"/>
                  <a:gd name="T90" fmla="*/ 1004 w 1254"/>
                  <a:gd name="T91" fmla="*/ 506 h 613"/>
                  <a:gd name="T92" fmla="*/ 1031 w 1254"/>
                  <a:gd name="T93" fmla="*/ 496 h 613"/>
                  <a:gd name="T94" fmla="*/ 1053 w 1254"/>
                  <a:gd name="T95" fmla="*/ 483 h 613"/>
                  <a:gd name="T96" fmla="*/ 1075 w 1254"/>
                  <a:gd name="T97" fmla="*/ 470 h 613"/>
                  <a:gd name="T98" fmla="*/ 1098 w 1254"/>
                  <a:gd name="T99" fmla="*/ 456 h 613"/>
                  <a:gd name="T100" fmla="*/ 1120 w 1254"/>
                  <a:gd name="T101" fmla="*/ 438 h 613"/>
                  <a:gd name="T102" fmla="*/ 1138 w 1254"/>
                  <a:gd name="T103" fmla="*/ 416 h 613"/>
                  <a:gd name="T104" fmla="*/ 1156 w 1254"/>
                  <a:gd name="T105" fmla="*/ 384 h 613"/>
                  <a:gd name="T106" fmla="*/ 1174 w 1254"/>
                  <a:gd name="T107" fmla="*/ 344 h 613"/>
                  <a:gd name="T108" fmla="*/ 1192 w 1254"/>
                  <a:gd name="T109" fmla="*/ 300 h 613"/>
                  <a:gd name="T110" fmla="*/ 1209 w 1254"/>
                  <a:gd name="T111" fmla="*/ 255 h 613"/>
                  <a:gd name="T112" fmla="*/ 1227 w 1254"/>
                  <a:gd name="T113" fmla="*/ 224 h 613"/>
                  <a:gd name="T114" fmla="*/ 1245 w 1254"/>
                  <a:gd name="T115" fmla="*/ 183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54" h="613">
                    <a:moveTo>
                      <a:pt x="0" y="0"/>
                    </a:moveTo>
                    <a:lnTo>
                      <a:pt x="0" y="26"/>
                    </a:lnTo>
                    <a:lnTo>
                      <a:pt x="4" y="26"/>
                    </a:lnTo>
                    <a:lnTo>
                      <a:pt x="4" y="54"/>
                    </a:lnTo>
                    <a:lnTo>
                      <a:pt x="9" y="54"/>
                    </a:lnTo>
                    <a:lnTo>
                      <a:pt x="9" y="80"/>
                    </a:lnTo>
                    <a:lnTo>
                      <a:pt x="13" y="80"/>
                    </a:lnTo>
                    <a:lnTo>
                      <a:pt x="13" y="107"/>
                    </a:lnTo>
                    <a:lnTo>
                      <a:pt x="17" y="107"/>
                    </a:lnTo>
                    <a:lnTo>
                      <a:pt x="17" y="134"/>
                    </a:lnTo>
                    <a:lnTo>
                      <a:pt x="22" y="134"/>
                    </a:lnTo>
                    <a:lnTo>
                      <a:pt x="22" y="165"/>
                    </a:lnTo>
                    <a:lnTo>
                      <a:pt x="27" y="165"/>
                    </a:lnTo>
                    <a:lnTo>
                      <a:pt x="27" y="196"/>
                    </a:lnTo>
                    <a:lnTo>
                      <a:pt x="31" y="196"/>
                    </a:lnTo>
                    <a:lnTo>
                      <a:pt x="31" y="224"/>
                    </a:lnTo>
                    <a:lnTo>
                      <a:pt x="35" y="224"/>
                    </a:lnTo>
                    <a:lnTo>
                      <a:pt x="35" y="237"/>
                    </a:lnTo>
                    <a:lnTo>
                      <a:pt x="40" y="237"/>
                    </a:lnTo>
                    <a:lnTo>
                      <a:pt x="40" y="255"/>
                    </a:lnTo>
                    <a:lnTo>
                      <a:pt x="45" y="255"/>
                    </a:lnTo>
                    <a:lnTo>
                      <a:pt x="45" y="268"/>
                    </a:lnTo>
                    <a:lnTo>
                      <a:pt x="49" y="268"/>
                    </a:lnTo>
                    <a:lnTo>
                      <a:pt x="49" y="282"/>
                    </a:lnTo>
                    <a:lnTo>
                      <a:pt x="53" y="282"/>
                    </a:lnTo>
                    <a:lnTo>
                      <a:pt x="53" y="304"/>
                    </a:lnTo>
                    <a:lnTo>
                      <a:pt x="58" y="304"/>
                    </a:lnTo>
                    <a:lnTo>
                      <a:pt x="58" y="322"/>
                    </a:lnTo>
                    <a:lnTo>
                      <a:pt x="62" y="322"/>
                    </a:lnTo>
                    <a:lnTo>
                      <a:pt x="62" y="344"/>
                    </a:lnTo>
                    <a:lnTo>
                      <a:pt x="66" y="344"/>
                    </a:lnTo>
                    <a:lnTo>
                      <a:pt x="66" y="362"/>
                    </a:lnTo>
                    <a:lnTo>
                      <a:pt x="71" y="362"/>
                    </a:lnTo>
                    <a:lnTo>
                      <a:pt x="71" y="380"/>
                    </a:lnTo>
                    <a:lnTo>
                      <a:pt x="76" y="380"/>
                    </a:lnTo>
                    <a:lnTo>
                      <a:pt x="76" y="398"/>
                    </a:lnTo>
                    <a:lnTo>
                      <a:pt x="80" y="398"/>
                    </a:lnTo>
                    <a:lnTo>
                      <a:pt x="80" y="416"/>
                    </a:lnTo>
                    <a:lnTo>
                      <a:pt x="85" y="416"/>
                    </a:lnTo>
                    <a:lnTo>
                      <a:pt x="85" y="434"/>
                    </a:lnTo>
                    <a:lnTo>
                      <a:pt x="89" y="434"/>
                    </a:lnTo>
                    <a:lnTo>
                      <a:pt x="89" y="447"/>
                    </a:lnTo>
                    <a:lnTo>
                      <a:pt x="93" y="447"/>
                    </a:lnTo>
                    <a:lnTo>
                      <a:pt x="93" y="465"/>
                    </a:lnTo>
                    <a:lnTo>
                      <a:pt x="98" y="465"/>
                    </a:lnTo>
                    <a:lnTo>
                      <a:pt x="98" y="478"/>
                    </a:lnTo>
                    <a:lnTo>
                      <a:pt x="103" y="478"/>
                    </a:lnTo>
                    <a:lnTo>
                      <a:pt x="103" y="496"/>
                    </a:lnTo>
                    <a:lnTo>
                      <a:pt x="107" y="496"/>
                    </a:lnTo>
                    <a:lnTo>
                      <a:pt x="107" y="510"/>
                    </a:lnTo>
                    <a:lnTo>
                      <a:pt x="111" y="510"/>
                    </a:lnTo>
                    <a:lnTo>
                      <a:pt x="111" y="519"/>
                    </a:lnTo>
                    <a:lnTo>
                      <a:pt x="116" y="519"/>
                    </a:lnTo>
                    <a:lnTo>
                      <a:pt x="116" y="528"/>
                    </a:lnTo>
                    <a:lnTo>
                      <a:pt x="120" y="528"/>
                    </a:lnTo>
                    <a:lnTo>
                      <a:pt x="120" y="541"/>
                    </a:lnTo>
                    <a:lnTo>
                      <a:pt x="124" y="541"/>
                    </a:lnTo>
                    <a:lnTo>
                      <a:pt x="124" y="546"/>
                    </a:lnTo>
                    <a:lnTo>
                      <a:pt x="129" y="546"/>
                    </a:lnTo>
                    <a:lnTo>
                      <a:pt x="129" y="554"/>
                    </a:lnTo>
                    <a:lnTo>
                      <a:pt x="134" y="554"/>
                    </a:lnTo>
                    <a:lnTo>
                      <a:pt x="134" y="559"/>
                    </a:lnTo>
                    <a:lnTo>
                      <a:pt x="138" y="559"/>
                    </a:lnTo>
                    <a:lnTo>
                      <a:pt x="138" y="564"/>
                    </a:lnTo>
                    <a:lnTo>
                      <a:pt x="142" y="564"/>
                    </a:lnTo>
                    <a:lnTo>
                      <a:pt x="142" y="568"/>
                    </a:lnTo>
                    <a:lnTo>
                      <a:pt x="147" y="568"/>
                    </a:lnTo>
                    <a:lnTo>
                      <a:pt x="152" y="568"/>
                    </a:lnTo>
                    <a:lnTo>
                      <a:pt x="156" y="568"/>
                    </a:lnTo>
                    <a:lnTo>
                      <a:pt x="156" y="564"/>
                    </a:lnTo>
                    <a:lnTo>
                      <a:pt x="160" y="564"/>
                    </a:lnTo>
                    <a:lnTo>
                      <a:pt x="165" y="564"/>
                    </a:lnTo>
                    <a:lnTo>
                      <a:pt x="165" y="554"/>
                    </a:lnTo>
                    <a:lnTo>
                      <a:pt x="170" y="554"/>
                    </a:lnTo>
                    <a:lnTo>
                      <a:pt x="170" y="546"/>
                    </a:lnTo>
                    <a:lnTo>
                      <a:pt x="174" y="546"/>
                    </a:lnTo>
                    <a:lnTo>
                      <a:pt x="174" y="537"/>
                    </a:lnTo>
                    <a:lnTo>
                      <a:pt x="178" y="537"/>
                    </a:lnTo>
                    <a:lnTo>
                      <a:pt x="178" y="528"/>
                    </a:lnTo>
                    <a:lnTo>
                      <a:pt x="183" y="528"/>
                    </a:lnTo>
                    <a:lnTo>
                      <a:pt x="183" y="514"/>
                    </a:lnTo>
                    <a:lnTo>
                      <a:pt x="187" y="514"/>
                    </a:lnTo>
                    <a:lnTo>
                      <a:pt x="187" y="496"/>
                    </a:lnTo>
                    <a:lnTo>
                      <a:pt x="192" y="496"/>
                    </a:lnTo>
                    <a:lnTo>
                      <a:pt x="192" y="483"/>
                    </a:lnTo>
                    <a:lnTo>
                      <a:pt x="196" y="483"/>
                    </a:lnTo>
                    <a:lnTo>
                      <a:pt x="196" y="470"/>
                    </a:lnTo>
                    <a:lnTo>
                      <a:pt x="201" y="470"/>
                    </a:lnTo>
                    <a:lnTo>
                      <a:pt x="201" y="460"/>
                    </a:lnTo>
                    <a:lnTo>
                      <a:pt x="205" y="460"/>
                    </a:lnTo>
                    <a:lnTo>
                      <a:pt x="205" y="456"/>
                    </a:lnTo>
                    <a:lnTo>
                      <a:pt x="210" y="456"/>
                    </a:lnTo>
                    <a:lnTo>
                      <a:pt x="210" y="452"/>
                    </a:lnTo>
                    <a:lnTo>
                      <a:pt x="214" y="452"/>
                    </a:lnTo>
                    <a:lnTo>
                      <a:pt x="214" y="447"/>
                    </a:lnTo>
                    <a:lnTo>
                      <a:pt x="218" y="447"/>
                    </a:lnTo>
                    <a:lnTo>
                      <a:pt x="218" y="443"/>
                    </a:lnTo>
                    <a:lnTo>
                      <a:pt x="223" y="443"/>
                    </a:lnTo>
                    <a:lnTo>
                      <a:pt x="228" y="443"/>
                    </a:lnTo>
                    <a:lnTo>
                      <a:pt x="228" y="438"/>
                    </a:lnTo>
                    <a:lnTo>
                      <a:pt x="232" y="438"/>
                    </a:lnTo>
                    <a:lnTo>
                      <a:pt x="236" y="438"/>
                    </a:lnTo>
                    <a:lnTo>
                      <a:pt x="236" y="434"/>
                    </a:lnTo>
                    <a:lnTo>
                      <a:pt x="241" y="434"/>
                    </a:lnTo>
                    <a:lnTo>
                      <a:pt x="246" y="434"/>
                    </a:lnTo>
                    <a:lnTo>
                      <a:pt x="246" y="429"/>
                    </a:lnTo>
                    <a:lnTo>
                      <a:pt x="249" y="429"/>
                    </a:lnTo>
                    <a:lnTo>
                      <a:pt x="249" y="425"/>
                    </a:lnTo>
                    <a:lnTo>
                      <a:pt x="254" y="425"/>
                    </a:lnTo>
                    <a:lnTo>
                      <a:pt x="254" y="420"/>
                    </a:lnTo>
                    <a:lnTo>
                      <a:pt x="259" y="420"/>
                    </a:lnTo>
                    <a:lnTo>
                      <a:pt x="259" y="416"/>
                    </a:lnTo>
                    <a:lnTo>
                      <a:pt x="263" y="416"/>
                    </a:lnTo>
                    <a:lnTo>
                      <a:pt x="263" y="412"/>
                    </a:lnTo>
                    <a:lnTo>
                      <a:pt x="267" y="412"/>
                    </a:lnTo>
                    <a:lnTo>
                      <a:pt x="272" y="412"/>
                    </a:lnTo>
                    <a:lnTo>
                      <a:pt x="272" y="407"/>
                    </a:lnTo>
                    <a:lnTo>
                      <a:pt x="277" y="407"/>
                    </a:lnTo>
                    <a:lnTo>
                      <a:pt x="281" y="407"/>
                    </a:lnTo>
                    <a:lnTo>
                      <a:pt x="281" y="412"/>
                    </a:lnTo>
                    <a:lnTo>
                      <a:pt x="285" y="412"/>
                    </a:lnTo>
                    <a:lnTo>
                      <a:pt x="285" y="416"/>
                    </a:lnTo>
                    <a:lnTo>
                      <a:pt x="290" y="416"/>
                    </a:lnTo>
                    <a:lnTo>
                      <a:pt x="290" y="420"/>
                    </a:lnTo>
                    <a:lnTo>
                      <a:pt x="295" y="420"/>
                    </a:lnTo>
                    <a:lnTo>
                      <a:pt x="295" y="425"/>
                    </a:lnTo>
                    <a:lnTo>
                      <a:pt x="299" y="425"/>
                    </a:lnTo>
                    <a:lnTo>
                      <a:pt x="299" y="429"/>
                    </a:lnTo>
                    <a:lnTo>
                      <a:pt x="303" y="429"/>
                    </a:lnTo>
                    <a:lnTo>
                      <a:pt x="303" y="434"/>
                    </a:lnTo>
                    <a:lnTo>
                      <a:pt x="308" y="434"/>
                    </a:lnTo>
                    <a:lnTo>
                      <a:pt x="308" y="438"/>
                    </a:lnTo>
                    <a:lnTo>
                      <a:pt x="312" y="438"/>
                    </a:lnTo>
                    <a:lnTo>
                      <a:pt x="312" y="447"/>
                    </a:lnTo>
                    <a:lnTo>
                      <a:pt x="317" y="447"/>
                    </a:lnTo>
                    <a:lnTo>
                      <a:pt x="317" y="452"/>
                    </a:lnTo>
                    <a:lnTo>
                      <a:pt x="321" y="452"/>
                    </a:lnTo>
                    <a:lnTo>
                      <a:pt x="321" y="456"/>
                    </a:lnTo>
                    <a:lnTo>
                      <a:pt x="325" y="456"/>
                    </a:lnTo>
                    <a:lnTo>
                      <a:pt x="325" y="460"/>
                    </a:lnTo>
                    <a:lnTo>
                      <a:pt x="330" y="460"/>
                    </a:lnTo>
                    <a:lnTo>
                      <a:pt x="330" y="465"/>
                    </a:lnTo>
                    <a:lnTo>
                      <a:pt x="335" y="465"/>
                    </a:lnTo>
                    <a:lnTo>
                      <a:pt x="335" y="470"/>
                    </a:lnTo>
                    <a:lnTo>
                      <a:pt x="339" y="470"/>
                    </a:lnTo>
                    <a:lnTo>
                      <a:pt x="339" y="478"/>
                    </a:lnTo>
                    <a:lnTo>
                      <a:pt x="343" y="478"/>
                    </a:lnTo>
                    <a:lnTo>
                      <a:pt x="343" y="483"/>
                    </a:lnTo>
                    <a:lnTo>
                      <a:pt x="348" y="483"/>
                    </a:lnTo>
                    <a:lnTo>
                      <a:pt x="348" y="488"/>
                    </a:lnTo>
                    <a:lnTo>
                      <a:pt x="353" y="488"/>
                    </a:lnTo>
                    <a:lnTo>
                      <a:pt x="353" y="501"/>
                    </a:lnTo>
                    <a:lnTo>
                      <a:pt x="356" y="501"/>
                    </a:lnTo>
                    <a:lnTo>
                      <a:pt x="356" y="510"/>
                    </a:lnTo>
                    <a:lnTo>
                      <a:pt x="361" y="510"/>
                    </a:lnTo>
                    <a:lnTo>
                      <a:pt x="361" y="519"/>
                    </a:lnTo>
                    <a:lnTo>
                      <a:pt x="366" y="519"/>
                    </a:lnTo>
                    <a:lnTo>
                      <a:pt x="366" y="528"/>
                    </a:lnTo>
                    <a:lnTo>
                      <a:pt x="371" y="528"/>
                    </a:lnTo>
                    <a:lnTo>
                      <a:pt x="371" y="537"/>
                    </a:lnTo>
                    <a:lnTo>
                      <a:pt x="374" y="537"/>
                    </a:lnTo>
                    <a:lnTo>
                      <a:pt x="374" y="541"/>
                    </a:lnTo>
                    <a:lnTo>
                      <a:pt x="379" y="541"/>
                    </a:lnTo>
                    <a:lnTo>
                      <a:pt x="379" y="550"/>
                    </a:lnTo>
                    <a:lnTo>
                      <a:pt x="384" y="550"/>
                    </a:lnTo>
                    <a:lnTo>
                      <a:pt x="384" y="554"/>
                    </a:lnTo>
                    <a:lnTo>
                      <a:pt x="388" y="554"/>
                    </a:lnTo>
                    <a:lnTo>
                      <a:pt x="388" y="559"/>
                    </a:lnTo>
                    <a:lnTo>
                      <a:pt x="392" y="559"/>
                    </a:lnTo>
                    <a:lnTo>
                      <a:pt x="392" y="564"/>
                    </a:lnTo>
                    <a:lnTo>
                      <a:pt x="397" y="564"/>
                    </a:lnTo>
                    <a:lnTo>
                      <a:pt x="397" y="568"/>
                    </a:lnTo>
                    <a:lnTo>
                      <a:pt x="402" y="568"/>
                    </a:lnTo>
                    <a:lnTo>
                      <a:pt x="402" y="572"/>
                    </a:lnTo>
                    <a:lnTo>
                      <a:pt x="406" y="572"/>
                    </a:lnTo>
                    <a:lnTo>
                      <a:pt x="424" y="572"/>
                    </a:lnTo>
                    <a:lnTo>
                      <a:pt x="428" y="572"/>
                    </a:lnTo>
                    <a:lnTo>
                      <a:pt x="428" y="568"/>
                    </a:lnTo>
                    <a:lnTo>
                      <a:pt x="433" y="568"/>
                    </a:lnTo>
                    <a:lnTo>
                      <a:pt x="433" y="564"/>
                    </a:lnTo>
                    <a:lnTo>
                      <a:pt x="437" y="564"/>
                    </a:lnTo>
                    <a:lnTo>
                      <a:pt x="437" y="559"/>
                    </a:lnTo>
                    <a:lnTo>
                      <a:pt x="442" y="559"/>
                    </a:lnTo>
                    <a:lnTo>
                      <a:pt x="446" y="559"/>
                    </a:lnTo>
                    <a:lnTo>
                      <a:pt x="446" y="554"/>
                    </a:lnTo>
                    <a:lnTo>
                      <a:pt x="450" y="554"/>
                    </a:lnTo>
                    <a:lnTo>
                      <a:pt x="450" y="546"/>
                    </a:lnTo>
                    <a:lnTo>
                      <a:pt x="455" y="546"/>
                    </a:lnTo>
                    <a:lnTo>
                      <a:pt x="455" y="541"/>
                    </a:lnTo>
                    <a:lnTo>
                      <a:pt x="460" y="541"/>
                    </a:lnTo>
                    <a:lnTo>
                      <a:pt x="460" y="537"/>
                    </a:lnTo>
                    <a:lnTo>
                      <a:pt x="464" y="537"/>
                    </a:lnTo>
                    <a:lnTo>
                      <a:pt x="468" y="537"/>
                    </a:lnTo>
                    <a:lnTo>
                      <a:pt x="468" y="532"/>
                    </a:lnTo>
                    <a:lnTo>
                      <a:pt x="473" y="532"/>
                    </a:lnTo>
                    <a:lnTo>
                      <a:pt x="478" y="532"/>
                    </a:lnTo>
                    <a:lnTo>
                      <a:pt x="478" y="528"/>
                    </a:lnTo>
                    <a:lnTo>
                      <a:pt x="481" y="528"/>
                    </a:lnTo>
                    <a:lnTo>
                      <a:pt x="481" y="523"/>
                    </a:lnTo>
                    <a:lnTo>
                      <a:pt x="486" y="523"/>
                    </a:lnTo>
                    <a:lnTo>
                      <a:pt x="486" y="519"/>
                    </a:lnTo>
                    <a:lnTo>
                      <a:pt x="491" y="519"/>
                    </a:lnTo>
                    <a:lnTo>
                      <a:pt x="491" y="514"/>
                    </a:lnTo>
                    <a:lnTo>
                      <a:pt x="496" y="514"/>
                    </a:lnTo>
                    <a:lnTo>
                      <a:pt x="496" y="510"/>
                    </a:lnTo>
                    <a:lnTo>
                      <a:pt x="499" y="510"/>
                    </a:lnTo>
                    <a:lnTo>
                      <a:pt x="499" y="501"/>
                    </a:lnTo>
                    <a:lnTo>
                      <a:pt x="504" y="501"/>
                    </a:lnTo>
                    <a:lnTo>
                      <a:pt x="504" y="496"/>
                    </a:lnTo>
                    <a:lnTo>
                      <a:pt x="509" y="496"/>
                    </a:lnTo>
                    <a:lnTo>
                      <a:pt x="509" y="492"/>
                    </a:lnTo>
                    <a:lnTo>
                      <a:pt x="513" y="492"/>
                    </a:lnTo>
                    <a:lnTo>
                      <a:pt x="513" y="488"/>
                    </a:lnTo>
                    <a:lnTo>
                      <a:pt x="517" y="488"/>
                    </a:lnTo>
                    <a:lnTo>
                      <a:pt x="517" y="483"/>
                    </a:lnTo>
                    <a:lnTo>
                      <a:pt x="522" y="483"/>
                    </a:lnTo>
                    <a:lnTo>
                      <a:pt x="522" y="478"/>
                    </a:lnTo>
                    <a:lnTo>
                      <a:pt x="527" y="478"/>
                    </a:lnTo>
                    <a:lnTo>
                      <a:pt x="527" y="474"/>
                    </a:lnTo>
                    <a:lnTo>
                      <a:pt x="531" y="474"/>
                    </a:lnTo>
                    <a:lnTo>
                      <a:pt x="531" y="470"/>
                    </a:lnTo>
                    <a:lnTo>
                      <a:pt x="535" y="470"/>
                    </a:lnTo>
                    <a:lnTo>
                      <a:pt x="535" y="465"/>
                    </a:lnTo>
                    <a:lnTo>
                      <a:pt x="540" y="465"/>
                    </a:lnTo>
                    <a:lnTo>
                      <a:pt x="540" y="460"/>
                    </a:lnTo>
                    <a:lnTo>
                      <a:pt x="544" y="460"/>
                    </a:lnTo>
                    <a:lnTo>
                      <a:pt x="549" y="460"/>
                    </a:lnTo>
                    <a:lnTo>
                      <a:pt x="549" y="456"/>
                    </a:lnTo>
                    <a:lnTo>
                      <a:pt x="553" y="456"/>
                    </a:lnTo>
                    <a:lnTo>
                      <a:pt x="553" y="452"/>
                    </a:lnTo>
                    <a:lnTo>
                      <a:pt x="558" y="452"/>
                    </a:lnTo>
                    <a:lnTo>
                      <a:pt x="562" y="452"/>
                    </a:lnTo>
                    <a:lnTo>
                      <a:pt x="562" y="447"/>
                    </a:lnTo>
                    <a:lnTo>
                      <a:pt x="567" y="447"/>
                    </a:lnTo>
                    <a:lnTo>
                      <a:pt x="571" y="447"/>
                    </a:lnTo>
                    <a:lnTo>
                      <a:pt x="571" y="443"/>
                    </a:lnTo>
                    <a:lnTo>
                      <a:pt x="575" y="443"/>
                    </a:lnTo>
                    <a:lnTo>
                      <a:pt x="598" y="443"/>
                    </a:lnTo>
                    <a:lnTo>
                      <a:pt x="603" y="443"/>
                    </a:lnTo>
                    <a:lnTo>
                      <a:pt x="603" y="447"/>
                    </a:lnTo>
                    <a:lnTo>
                      <a:pt x="607" y="447"/>
                    </a:lnTo>
                    <a:lnTo>
                      <a:pt x="611" y="447"/>
                    </a:lnTo>
                    <a:lnTo>
                      <a:pt x="611" y="452"/>
                    </a:lnTo>
                    <a:lnTo>
                      <a:pt x="616" y="452"/>
                    </a:lnTo>
                    <a:lnTo>
                      <a:pt x="616" y="456"/>
                    </a:lnTo>
                    <a:lnTo>
                      <a:pt x="620" y="456"/>
                    </a:lnTo>
                    <a:lnTo>
                      <a:pt x="620" y="460"/>
                    </a:lnTo>
                    <a:lnTo>
                      <a:pt x="624" y="460"/>
                    </a:lnTo>
                    <a:lnTo>
                      <a:pt x="624" y="465"/>
                    </a:lnTo>
                    <a:lnTo>
                      <a:pt x="629" y="465"/>
                    </a:lnTo>
                    <a:lnTo>
                      <a:pt x="629" y="470"/>
                    </a:lnTo>
                    <a:lnTo>
                      <a:pt x="634" y="470"/>
                    </a:lnTo>
                    <a:lnTo>
                      <a:pt x="634" y="474"/>
                    </a:lnTo>
                    <a:lnTo>
                      <a:pt x="638" y="474"/>
                    </a:lnTo>
                    <a:lnTo>
                      <a:pt x="638" y="478"/>
                    </a:lnTo>
                    <a:lnTo>
                      <a:pt x="642" y="478"/>
                    </a:lnTo>
                    <a:lnTo>
                      <a:pt x="642" y="488"/>
                    </a:lnTo>
                    <a:lnTo>
                      <a:pt x="647" y="488"/>
                    </a:lnTo>
                    <a:lnTo>
                      <a:pt x="647" y="492"/>
                    </a:lnTo>
                    <a:lnTo>
                      <a:pt x="651" y="492"/>
                    </a:lnTo>
                    <a:lnTo>
                      <a:pt x="651" y="496"/>
                    </a:lnTo>
                    <a:lnTo>
                      <a:pt x="656" y="496"/>
                    </a:lnTo>
                    <a:lnTo>
                      <a:pt x="656" y="506"/>
                    </a:lnTo>
                    <a:lnTo>
                      <a:pt x="660" y="506"/>
                    </a:lnTo>
                    <a:lnTo>
                      <a:pt x="660" y="510"/>
                    </a:lnTo>
                    <a:lnTo>
                      <a:pt x="665" y="510"/>
                    </a:lnTo>
                    <a:lnTo>
                      <a:pt x="665" y="514"/>
                    </a:lnTo>
                    <a:lnTo>
                      <a:pt x="669" y="514"/>
                    </a:lnTo>
                    <a:lnTo>
                      <a:pt x="669" y="519"/>
                    </a:lnTo>
                    <a:lnTo>
                      <a:pt x="674" y="519"/>
                    </a:lnTo>
                    <a:lnTo>
                      <a:pt x="674" y="523"/>
                    </a:lnTo>
                    <a:lnTo>
                      <a:pt x="678" y="523"/>
                    </a:lnTo>
                    <a:lnTo>
                      <a:pt x="678" y="528"/>
                    </a:lnTo>
                    <a:lnTo>
                      <a:pt x="682" y="528"/>
                    </a:lnTo>
                    <a:lnTo>
                      <a:pt x="682" y="532"/>
                    </a:lnTo>
                    <a:lnTo>
                      <a:pt x="687" y="532"/>
                    </a:lnTo>
                    <a:lnTo>
                      <a:pt x="687" y="541"/>
                    </a:lnTo>
                    <a:lnTo>
                      <a:pt x="692" y="541"/>
                    </a:lnTo>
                    <a:lnTo>
                      <a:pt x="692" y="546"/>
                    </a:lnTo>
                    <a:lnTo>
                      <a:pt x="696" y="546"/>
                    </a:lnTo>
                    <a:lnTo>
                      <a:pt x="696" y="554"/>
                    </a:lnTo>
                    <a:lnTo>
                      <a:pt x="700" y="554"/>
                    </a:lnTo>
                    <a:lnTo>
                      <a:pt x="700" y="564"/>
                    </a:lnTo>
                    <a:lnTo>
                      <a:pt x="705" y="564"/>
                    </a:lnTo>
                    <a:lnTo>
                      <a:pt x="705" y="568"/>
                    </a:lnTo>
                    <a:lnTo>
                      <a:pt x="710" y="568"/>
                    </a:lnTo>
                    <a:lnTo>
                      <a:pt x="710" y="577"/>
                    </a:lnTo>
                    <a:lnTo>
                      <a:pt x="714" y="577"/>
                    </a:lnTo>
                    <a:lnTo>
                      <a:pt x="714" y="582"/>
                    </a:lnTo>
                    <a:lnTo>
                      <a:pt x="718" y="582"/>
                    </a:lnTo>
                    <a:lnTo>
                      <a:pt x="718" y="590"/>
                    </a:lnTo>
                    <a:lnTo>
                      <a:pt x="723" y="590"/>
                    </a:lnTo>
                    <a:lnTo>
                      <a:pt x="723" y="595"/>
                    </a:lnTo>
                    <a:lnTo>
                      <a:pt x="728" y="595"/>
                    </a:lnTo>
                    <a:lnTo>
                      <a:pt x="728" y="600"/>
                    </a:lnTo>
                    <a:lnTo>
                      <a:pt x="732" y="600"/>
                    </a:lnTo>
                    <a:lnTo>
                      <a:pt x="732" y="604"/>
                    </a:lnTo>
                    <a:lnTo>
                      <a:pt x="736" y="604"/>
                    </a:lnTo>
                    <a:lnTo>
                      <a:pt x="736" y="608"/>
                    </a:lnTo>
                    <a:lnTo>
                      <a:pt x="741" y="608"/>
                    </a:lnTo>
                    <a:lnTo>
                      <a:pt x="750" y="608"/>
                    </a:lnTo>
                    <a:lnTo>
                      <a:pt x="754" y="608"/>
                    </a:lnTo>
                    <a:lnTo>
                      <a:pt x="754" y="613"/>
                    </a:lnTo>
                    <a:lnTo>
                      <a:pt x="759" y="613"/>
                    </a:lnTo>
                    <a:lnTo>
                      <a:pt x="807" y="613"/>
                    </a:lnTo>
                    <a:lnTo>
                      <a:pt x="812" y="613"/>
                    </a:lnTo>
                    <a:lnTo>
                      <a:pt x="812" y="608"/>
                    </a:lnTo>
                    <a:lnTo>
                      <a:pt x="817" y="608"/>
                    </a:lnTo>
                    <a:lnTo>
                      <a:pt x="821" y="608"/>
                    </a:lnTo>
                    <a:lnTo>
                      <a:pt x="825" y="608"/>
                    </a:lnTo>
                    <a:lnTo>
                      <a:pt x="825" y="604"/>
                    </a:lnTo>
                    <a:lnTo>
                      <a:pt x="830" y="604"/>
                    </a:lnTo>
                    <a:lnTo>
                      <a:pt x="848" y="604"/>
                    </a:lnTo>
                    <a:lnTo>
                      <a:pt x="853" y="604"/>
                    </a:lnTo>
                    <a:lnTo>
                      <a:pt x="853" y="600"/>
                    </a:lnTo>
                    <a:lnTo>
                      <a:pt x="857" y="600"/>
                    </a:lnTo>
                    <a:lnTo>
                      <a:pt x="861" y="600"/>
                    </a:lnTo>
                    <a:lnTo>
                      <a:pt x="861" y="595"/>
                    </a:lnTo>
                    <a:lnTo>
                      <a:pt x="866" y="595"/>
                    </a:lnTo>
                    <a:lnTo>
                      <a:pt x="870" y="595"/>
                    </a:lnTo>
                    <a:lnTo>
                      <a:pt x="870" y="590"/>
                    </a:lnTo>
                    <a:lnTo>
                      <a:pt x="875" y="590"/>
                    </a:lnTo>
                    <a:lnTo>
                      <a:pt x="879" y="590"/>
                    </a:lnTo>
                    <a:lnTo>
                      <a:pt x="879" y="586"/>
                    </a:lnTo>
                    <a:lnTo>
                      <a:pt x="883" y="586"/>
                    </a:lnTo>
                    <a:lnTo>
                      <a:pt x="888" y="586"/>
                    </a:lnTo>
                    <a:lnTo>
                      <a:pt x="888" y="582"/>
                    </a:lnTo>
                    <a:lnTo>
                      <a:pt x="893" y="582"/>
                    </a:lnTo>
                    <a:lnTo>
                      <a:pt x="893" y="577"/>
                    </a:lnTo>
                    <a:lnTo>
                      <a:pt x="897" y="577"/>
                    </a:lnTo>
                    <a:lnTo>
                      <a:pt x="897" y="572"/>
                    </a:lnTo>
                    <a:lnTo>
                      <a:pt x="901" y="572"/>
                    </a:lnTo>
                    <a:lnTo>
                      <a:pt x="906" y="572"/>
                    </a:lnTo>
                    <a:lnTo>
                      <a:pt x="906" y="568"/>
                    </a:lnTo>
                    <a:lnTo>
                      <a:pt x="910" y="568"/>
                    </a:lnTo>
                    <a:lnTo>
                      <a:pt x="910" y="564"/>
                    </a:lnTo>
                    <a:lnTo>
                      <a:pt x="914" y="564"/>
                    </a:lnTo>
                    <a:lnTo>
                      <a:pt x="914" y="559"/>
                    </a:lnTo>
                    <a:lnTo>
                      <a:pt x="919" y="559"/>
                    </a:lnTo>
                    <a:lnTo>
                      <a:pt x="919" y="554"/>
                    </a:lnTo>
                    <a:lnTo>
                      <a:pt x="924" y="554"/>
                    </a:lnTo>
                    <a:lnTo>
                      <a:pt x="924" y="550"/>
                    </a:lnTo>
                    <a:lnTo>
                      <a:pt x="928" y="550"/>
                    </a:lnTo>
                    <a:lnTo>
                      <a:pt x="928" y="546"/>
                    </a:lnTo>
                    <a:lnTo>
                      <a:pt x="932" y="546"/>
                    </a:lnTo>
                    <a:lnTo>
                      <a:pt x="932" y="541"/>
                    </a:lnTo>
                    <a:lnTo>
                      <a:pt x="937" y="541"/>
                    </a:lnTo>
                    <a:lnTo>
                      <a:pt x="937" y="537"/>
                    </a:lnTo>
                    <a:lnTo>
                      <a:pt x="942" y="537"/>
                    </a:lnTo>
                    <a:lnTo>
                      <a:pt x="942" y="532"/>
                    </a:lnTo>
                    <a:lnTo>
                      <a:pt x="946" y="532"/>
                    </a:lnTo>
                    <a:lnTo>
                      <a:pt x="946" y="528"/>
                    </a:lnTo>
                    <a:lnTo>
                      <a:pt x="950" y="528"/>
                    </a:lnTo>
                    <a:lnTo>
                      <a:pt x="950" y="523"/>
                    </a:lnTo>
                    <a:lnTo>
                      <a:pt x="955" y="523"/>
                    </a:lnTo>
                    <a:lnTo>
                      <a:pt x="960" y="523"/>
                    </a:lnTo>
                    <a:lnTo>
                      <a:pt x="960" y="519"/>
                    </a:lnTo>
                    <a:lnTo>
                      <a:pt x="964" y="519"/>
                    </a:lnTo>
                    <a:lnTo>
                      <a:pt x="968" y="519"/>
                    </a:lnTo>
                    <a:lnTo>
                      <a:pt x="968" y="514"/>
                    </a:lnTo>
                    <a:lnTo>
                      <a:pt x="973" y="514"/>
                    </a:lnTo>
                    <a:lnTo>
                      <a:pt x="973" y="510"/>
                    </a:lnTo>
                    <a:lnTo>
                      <a:pt x="977" y="510"/>
                    </a:lnTo>
                    <a:lnTo>
                      <a:pt x="982" y="510"/>
                    </a:lnTo>
                    <a:lnTo>
                      <a:pt x="982" y="506"/>
                    </a:lnTo>
                    <a:lnTo>
                      <a:pt x="986" y="506"/>
                    </a:lnTo>
                    <a:lnTo>
                      <a:pt x="1000" y="506"/>
                    </a:lnTo>
                    <a:lnTo>
                      <a:pt x="1004" y="506"/>
                    </a:lnTo>
                    <a:lnTo>
                      <a:pt x="1004" y="501"/>
                    </a:lnTo>
                    <a:lnTo>
                      <a:pt x="1008" y="501"/>
                    </a:lnTo>
                    <a:lnTo>
                      <a:pt x="1013" y="501"/>
                    </a:lnTo>
                    <a:lnTo>
                      <a:pt x="1018" y="501"/>
                    </a:lnTo>
                    <a:lnTo>
                      <a:pt x="1018" y="496"/>
                    </a:lnTo>
                    <a:lnTo>
                      <a:pt x="1022" y="496"/>
                    </a:lnTo>
                    <a:lnTo>
                      <a:pt x="1026" y="496"/>
                    </a:lnTo>
                    <a:lnTo>
                      <a:pt x="1031" y="496"/>
                    </a:lnTo>
                    <a:lnTo>
                      <a:pt x="1031" y="492"/>
                    </a:lnTo>
                    <a:lnTo>
                      <a:pt x="1036" y="492"/>
                    </a:lnTo>
                    <a:lnTo>
                      <a:pt x="1039" y="492"/>
                    </a:lnTo>
                    <a:lnTo>
                      <a:pt x="1039" y="488"/>
                    </a:lnTo>
                    <a:lnTo>
                      <a:pt x="1044" y="488"/>
                    </a:lnTo>
                    <a:lnTo>
                      <a:pt x="1049" y="488"/>
                    </a:lnTo>
                    <a:lnTo>
                      <a:pt x="1049" y="483"/>
                    </a:lnTo>
                    <a:lnTo>
                      <a:pt x="1053" y="483"/>
                    </a:lnTo>
                    <a:lnTo>
                      <a:pt x="1053" y="478"/>
                    </a:lnTo>
                    <a:lnTo>
                      <a:pt x="1057" y="478"/>
                    </a:lnTo>
                    <a:lnTo>
                      <a:pt x="1062" y="478"/>
                    </a:lnTo>
                    <a:lnTo>
                      <a:pt x="1062" y="474"/>
                    </a:lnTo>
                    <a:lnTo>
                      <a:pt x="1067" y="474"/>
                    </a:lnTo>
                    <a:lnTo>
                      <a:pt x="1071" y="474"/>
                    </a:lnTo>
                    <a:lnTo>
                      <a:pt x="1075" y="474"/>
                    </a:lnTo>
                    <a:lnTo>
                      <a:pt x="1075" y="470"/>
                    </a:lnTo>
                    <a:lnTo>
                      <a:pt x="1080" y="470"/>
                    </a:lnTo>
                    <a:lnTo>
                      <a:pt x="1080" y="465"/>
                    </a:lnTo>
                    <a:lnTo>
                      <a:pt x="1085" y="465"/>
                    </a:lnTo>
                    <a:lnTo>
                      <a:pt x="1085" y="460"/>
                    </a:lnTo>
                    <a:lnTo>
                      <a:pt x="1089" y="460"/>
                    </a:lnTo>
                    <a:lnTo>
                      <a:pt x="1093" y="460"/>
                    </a:lnTo>
                    <a:lnTo>
                      <a:pt x="1093" y="456"/>
                    </a:lnTo>
                    <a:lnTo>
                      <a:pt x="1098" y="456"/>
                    </a:lnTo>
                    <a:lnTo>
                      <a:pt x="1098" y="452"/>
                    </a:lnTo>
                    <a:lnTo>
                      <a:pt x="1102" y="452"/>
                    </a:lnTo>
                    <a:lnTo>
                      <a:pt x="1107" y="452"/>
                    </a:lnTo>
                    <a:lnTo>
                      <a:pt x="1107" y="447"/>
                    </a:lnTo>
                    <a:lnTo>
                      <a:pt x="1111" y="447"/>
                    </a:lnTo>
                    <a:lnTo>
                      <a:pt x="1116" y="447"/>
                    </a:lnTo>
                    <a:lnTo>
                      <a:pt x="1116" y="438"/>
                    </a:lnTo>
                    <a:lnTo>
                      <a:pt x="1120" y="438"/>
                    </a:lnTo>
                    <a:lnTo>
                      <a:pt x="1120" y="434"/>
                    </a:lnTo>
                    <a:lnTo>
                      <a:pt x="1125" y="434"/>
                    </a:lnTo>
                    <a:lnTo>
                      <a:pt x="1125" y="429"/>
                    </a:lnTo>
                    <a:lnTo>
                      <a:pt x="1129" y="429"/>
                    </a:lnTo>
                    <a:lnTo>
                      <a:pt x="1129" y="420"/>
                    </a:lnTo>
                    <a:lnTo>
                      <a:pt x="1133" y="420"/>
                    </a:lnTo>
                    <a:lnTo>
                      <a:pt x="1133" y="416"/>
                    </a:lnTo>
                    <a:lnTo>
                      <a:pt x="1138" y="416"/>
                    </a:lnTo>
                    <a:lnTo>
                      <a:pt x="1138" y="407"/>
                    </a:lnTo>
                    <a:lnTo>
                      <a:pt x="1143" y="407"/>
                    </a:lnTo>
                    <a:lnTo>
                      <a:pt x="1143" y="402"/>
                    </a:lnTo>
                    <a:lnTo>
                      <a:pt x="1147" y="402"/>
                    </a:lnTo>
                    <a:lnTo>
                      <a:pt x="1147" y="394"/>
                    </a:lnTo>
                    <a:lnTo>
                      <a:pt x="1151" y="394"/>
                    </a:lnTo>
                    <a:lnTo>
                      <a:pt x="1151" y="384"/>
                    </a:lnTo>
                    <a:lnTo>
                      <a:pt x="1156" y="384"/>
                    </a:lnTo>
                    <a:lnTo>
                      <a:pt x="1156" y="376"/>
                    </a:lnTo>
                    <a:lnTo>
                      <a:pt x="1161" y="376"/>
                    </a:lnTo>
                    <a:lnTo>
                      <a:pt x="1161" y="367"/>
                    </a:lnTo>
                    <a:lnTo>
                      <a:pt x="1165" y="367"/>
                    </a:lnTo>
                    <a:lnTo>
                      <a:pt x="1165" y="358"/>
                    </a:lnTo>
                    <a:lnTo>
                      <a:pt x="1169" y="358"/>
                    </a:lnTo>
                    <a:lnTo>
                      <a:pt x="1169" y="344"/>
                    </a:lnTo>
                    <a:lnTo>
                      <a:pt x="1174" y="344"/>
                    </a:lnTo>
                    <a:lnTo>
                      <a:pt x="1174" y="336"/>
                    </a:lnTo>
                    <a:lnTo>
                      <a:pt x="1178" y="336"/>
                    </a:lnTo>
                    <a:lnTo>
                      <a:pt x="1178" y="322"/>
                    </a:lnTo>
                    <a:lnTo>
                      <a:pt x="1182" y="322"/>
                    </a:lnTo>
                    <a:lnTo>
                      <a:pt x="1182" y="313"/>
                    </a:lnTo>
                    <a:lnTo>
                      <a:pt x="1187" y="313"/>
                    </a:lnTo>
                    <a:lnTo>
                      <a:pt x="1187" y="300"/>
                    </a:lnTo>
                    <a:lnTo>
                      <a:pt x="1192" y="300"/>
                    </a:lnTo>
                    <a:lnTo>
                      <a:pt x="1192" y="290"/>
                    </a:lnTo>
                    <a:lnTo>
                      <a:pt x="1196" y="290"/>
                    </a:lnTo>
                    <a:lnTo>
                      <a:pt x="1196" y="277"/>
                    </a:lnTo>
                    <a:lnTo>
                      <a:pt x="1200" y="277"/>
                    </a:lnTo>
                    <a:lnTo>
                      <a:pt x="1200" y="264"/>
                    </a:lnTo>
                    <a:lnTo>
                      <a:pt x="1205" y="264"/>
                    </a:lnTo>
                    <a:lnTo>
                      <a:pt x="1205" y="255"/>
                    </a:lnTo>
                    <a:lnTo>
                      <a:pt x="1209" y="255"/>
                    </a:lnTo>
                    <a:lnTo>
                      <a:pt x="1209" y="246"/>
                    </a:lnTo>
                    <a:lnTo>
                      <a:pt x="1214" y="246"/>
                    </a:lnTo>
                    <a:lnTo>
                      <a:pt x="1214" y="242"/>
                    </a:lnTo>
                    <a:lnTo>
                      <a:pt x="1218" y="242"/>
                    </a:lnTo>
                    <a:lnTo>
                      <a:pt x="1218" y="232"/>
                    </a:lnTo>
                    <a:lnTo>
                      <a:pt x="1223" y="232"/>
                    </a:lnTo>
                    <a:lnTo>
                      <a:pt x="1223" y="224"/>
                    </a:lnTo>
                    <a:lnTo>
                      <a:pt x="1227" y="224"/>
                    </a:lnTo>
                    <a:lnTo>
                      <a:pt x="1227" y="210"/>
                    </a:lnTo>
                    <a:lnTo>
                      <a:pt x="1232" y="210"/>
                    </a:lnTo>
                    <a:lnTo>
                      <a:pt x="1232" y="201"/>
                    </a:lnTo>
                    <a:lnTo>
                      <a:pt x="1236" y="201"/>
                    </a:lnTo>
                    <a:lnTo>
                      <a:pt x="1236" y="192"/>
                    </a:lnTo>
                    <a:lnTo>
                      <a:pt x="1240" y="192"/>
                    </a:lnTo>
                    <a:lnTo>
                      <a:pt x="1240" y="183"/>
                    </a:lnTo>
                    <a:lnTo>
                      <a:pt x="1245" y="183"/>
                    </a:lnTo>
                    <a:lnTo>
                      <a:pt x="1245" y="179"/>
                    </a:lnTo>
                    <a:lnTo>
                      <a:pt x="1250" y="179"/>
                    </a:lnTo>
                    <a:lnTo>
                      <a:pt x="1250" y="170"/>
                    </a:lnTo>
                    <a:lnTo>
                      <a:pt x="1254" y="170"/>
                    </a:lnTo>
                    <a:lnTo>
                      <a:pt x="1254" y="165"/>
                    </a:lnTo>
                  </a:path>
                </a:pathLst>
              </a:custGeom>
              <a:noFill/>
              <a:ln w="22225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950" name="Freeform 174"/>
              <p:cNvSpPr>
                <a:spLocks/>
              </p:cNvSpPr>
              <p:nvPr/>
            </p:nvSpPr>
            <p:spPr bwMode="auto">
              <a:xfrm>
                <a:off x="3617" y="2484"/>
                <a:ext cx="1129" cy="702"/>
              </a:xfrm>
              <a:custGeom>
                <a:avLst/>
                <a:gdLst>
                  <a:gd name="T0" fmla="*/ 14 w 1129"/>
                  <a:gd name="T1" fmla="*/ 358 h 702"/>
                  <a:gd name="T2" fmla="*/ 32 w 1129"/>
                  <a:gd name="T3" fmla="*/ 336 h 702"/>
                  <a:gd name="T4" fmla="*/ 50 w 1129"/>
                  <a:gd name="T5" fmla="*/ 309 h 702"/>
                  <a:gd name="T6" fmla="*/ 72 w 1129"/>
                  <a:gd name="T7" fmla="*/ 309 h 702"/>
                  <a:gd name="T8" fmla="*/ 90 w 1129"/>
                  <a:gd name="T9" fmla="*/ 327 h 702"/>
                  <a:gd name="T10" fmla="*/ 107 w 1129"/>
                  <a:gd name="T11" fmla="*/ 362 h 702"/>
                  <a:gd name="T12" fmla="*/ 125 w 1129"/>
                  <a:gd name="T13" fmla="*/ 398 h 702"/>
                  <a:gd name="T14" fmla="*/ 143 w 1129"/>
                  <a:gd name="T15" fmla="*/ 434 h 702"/>
                  <a:gd name="T16" fmla="*/ 161 w 1129"/>
                  <a:gd name="T17" fmla="*/ 488 h 702"/>
                  <a:gd name="T18" fmla="*/ 179 w 1129"/>
                  <a:gd name="T19" fmla="*/ 537 h 702"/>
                  <a:gd name="T20" fmla="*/ 197 w 1129"/>
                  <a:gd name="T21" fmla="*/ 577 h 702"/>
                  <a:gd name="T22" fmla="*/ 214 w 1129"/>
                  <a:gd name="T23" fmla="*/ 595 h 702"/>
                  <a:gd name="T24" fmla="*/ 232 w 1129"/>
                  <a:gd name="T25" fmla="*/ 618 h 702"/>
                  <a:gd name="T26" fmla="*/ 255 w 1129"/>
                  <a:gd name="T27" fmla="*/ 640 h 702"/>
                  <a:gd name="T28" fmla="*/ 273 w 1129"/>
                  <a:gd name="T29" fmla="*/ 667 h 702"/>
                  <a:gd name="T30" fmla="*/ 291 w 1129"/>
                  <a:gd name="T31" fmla="*/ 689 h 702"/>
                  <a:gd name="T32" fmla="*/ 308 w 1129"/>
                  <a:gd name="T33" fmla="*/ 694 h 702"/>
                  <a:gd name="T34" fmla="*/ 331 w 1129"/>
                  <a:gd name="T35" fmla="*/ 680 h 702"/>
                  <a:gd name="T36" fmla="*/ 349 w 1129"/>
                  <a:gd name="T37" fmla="*/ 658 h 702"/>
                  <a:gd name="T38" fmla="*/ 371 w 1129"/>
                  <a:gd name="T39" fmla="*/ 640 h 702"/>
                  <a:gd name="T40" fmla="*/ 393 w 1129"/>
                  <a:gd name="T41" fmla="*/ 626 h 702"/>
                  <a:gd name="T42" fmla="*/ 411 w 1129"/>
                  <a:gd name="T43" fmla="*/ 608 h 702"/>
                  <a:gd name="T44" fmla="*/ 433 w 1129"/>
                  <a:gd name="T45" fmla="*/ 595 h 702"/>
                  <a:gd name="T46" fmla="*/ 456 w 1129"/>
                  <a:gd name="T47" fmla="*/ 582 h 702"/>
                  <a:gd name="T48" fmla="*/ 474 w 1129"/>
                  <a:gd name="T49" fmla="*/ 586 h 702"/>
                  <a:gd name="T50" fmla="*/ 492 w 1129"/>
                  <a:gd name="T51" fmla="*/ 608 h 702"/>
                  <a:gd name="T52" fmla="*/ 514 w 1129"/>
                  <a:gd name="T53" fmla="*/ 622 h 702"/>
                  <a:gd name="T54" fmla="*/ 540 w 1129"/>
                  <a:gd name="T55" fmla="*/ 613 h 702"/>
                  <a:gd name="T56" fmla="*/ 558 w 1129"/>
                  <a:gd name="T57" fmla="*/ 595 h 702"/>
                  <a:gd name="T58" fmla="*/ 576 w 1129"/>
                  <a:gd name="T59" fmla="*/ 564 h 702"/>
                  <a:gd name="T60" fmla="*/ 594 w 1129"/>
                  <a:gd name="T61" fmla="*/ 537 h 702"/>
                  <a:gd name="T62" fmla="*/ 612 w 1129"/>
                  <a:gd name="T63" fmla="*/ 492 h 702"/>
                  <a:gd name="T64" fmla="*/ 630 w 1129"/>
                  <a:gd name="T65" fmla="*/ 456 h 702"/>
                  <a:gd name="T66" fmla="*/ 648 w 1129"/>
                  <a:gd name="T67" fmla="*/ 420 h 702"/>
                  <a:gd name="T68" fmla="*/ 665 w 1129"/>
                  <a:gd name="T69" fmla="*/ 389 h 702"/>
                  <a:gd name="T70" fmla="*/ 683 w 1129"/>
                  <a:gd name="T71" fmla="*/ 354 h 702"/>
                  <a:gd name="T72" fmla="*/ 701 w 1129"/>
                  <a:gd name="T73" fmla="*/ 322 h 702"/>
                  <a:gd name="T74" fmla="*/ 719 w 1129"/>
                  <a:gd name="T75" fmla="*/ 282 h 702"/>
                  <a:gd name="T76" fmla="*/ 737 w 1129"/>
                  <a:gd name="T77" fmla="*/ 237 h 702"/>
                  <a:gd name="T78" fmla="*/ 755 w 1129"/>
                  <a:gd name="T79" fmla="*/ 192 h 702"/>
                  <a:gd name="T80" fmla="*/ 772 w 1129"/>
                  <a:gd name="T81" fmla="*/ 148 h 702"/>
                  <a:gd name="T82" fmla="*/ 790 w 1129"/>
                  <a:gd name="T83" fmla="*/ 98 h 702"/>
                  <a:gd name="T84" fmla="*/ 808 w 1129"/>
                  <a:gd name="T85" fmla="*/ 63 h 702"/>
                  <a:gd name="T86" fmla="*/ 835 w 1129"/>
                  <a:gd name="T87" fmla="*/ 63 h 702"/>
                  <a:gd name="T88" fmla="*/ 853 w 1129"/>
                  <a:gd name="T89" fmla="*/ 80 h 702"/>
                  <a:gd name="T90" fmla="*/ 875 w 1129"/>
                  <a:gd name="T91" fmla="*/ 63 h 702"/>
                  <a:gd name="T92" fmla="*/ 893 w 1129"/>
                  <a:gd name="T93" fmla="*/ 45 h 702"/>
                  <a:gd name="T94" fmla="*/ 912 w 1129"/>
                  <a:gd name="T95" fmla="*/ 9 h 702"/>
                  <a:gd name="T96" fmla="*/ 929 w 1129"/>
                  <a:gd name="T97" fmla="*/ 14 h 702"/>
                  <a:gd name="T98" fmla="*/ 951 w 1129"/>
                  <a:gd name="T99" fmla="*/ 32 h 702"/>
                  <a:gd name="T100" fmla="*/ 969 w 1129"/>
                  <a:gd name="T101" fmla="*/ 63 h 702"/>
                  <a:gd name="T102" fmla="*/ 987 w 1129"/>
                  <a:gd name="T103" fmla="*/ 80 h 702"/>
                  <a:gd name="T104" fmla="*/ 1005 w 1129"/>
                  <a:gd name="T105" fmla="*/ 108 h 702"/>
                  <a:gd name="T106" fmla="*/ 1023 w 1129"/>
                  <a:gd name="T107" fmla="*/ 125 h 702"/>
                  <a:gd name="T108" fmla="*/ 1040 w 1129"/>
                  <a:gd name="T109" fmla="*/ 179 h 702"/>
                  <a:gd name="T110" fmla="*/ 1058 w 1129"/>
                  <a:gd name="T111" fmla="*/ 206 h 702"/>
                  <a:gd name="T112" fmla="*/ 1076 w 1129"/>
                  <a:gd name="T113" fmla="*/ 250 h 702"/>
                  <a:gd name="T114" fmla="*/ 1094 w 1129"/>
                  <a:gd name="T115" fmla="*/ 296 h 702"/>
                  <a:gd name="T116" fmla="*/ 1112 w 1129"/>
                  <a:gd name="T117" fmla="*/ 354 h 702"/>
                  <a:gd name="T118" fmla="*/ 1129 w 1129"/>
                  <a:gd name="T119" fmla="*/ 398 h 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29" h="702">
                    <a:moveTo>
                      <a:pt x="0" y="389"/>
                    </a:moveTo>
                    <a:lnTo>
                      <a:pt x="0" y="380"/>
                    </a:lnTo>
                    <a:lnTo>
                      <a:pt x="5" y="380"/>
                    </a:lnTo>
                    <a:lnTo>
                      <a:pt x="5" y="376"/>
                    </a:lnTo>
                    <a:lnTo>
                      <a:pt x="10" y="376"/>
                    </a:lnTo>
                    <a:lnTo>
                      <a:pt x="10" y="367"/>
                    </a:lnTo>
                    <a:lnTo>
                      <a:pt x="14" y="367"/>
                    </a:lnTo>
                    <a:lnTo>
                      <a:pt x="14" y="358"/>
                    </a:lnTo>
                    <a:lnTo>
                      <a:pt x="18" y="358"/>
                    </a:lnTo>
                    <a:lnTo>
                      <a:pt x="18" y="349"/>
                    </a:lnTo>
                    <a:lnTo>
                      <a:pt x="23" y="349"/>
                    </a:lnTo>
                    <a:lnTo>
                      <a:pt x="23" y="344"/>
                    </a:lnTo>
                    <a:lnTo>
                      <a:pt x="28" y="344"/>
                    </a:lnTo>
                    <a:lnTo>
                      <a:pt x="28" y="340"/>
                    </a:lnTo>
                    <a:lnTo>
                      <a:pt x="32" y="340"/>
                    </a:lnTo>
                    <a:lnTo>
                      <a:pt x="32" y="336"/>
                    </a:lnTo>
                    <a:lnTo>
                      <a:pt x="36" y="336"/>
                    </a:lnTo>
                    <a:lnTo>
                      <a:pt x="36" y="331"/>
                    </a:lnTo>
                    <a:lnTo>
                      <a:pt x="41" y="331"/>
                    </a:lnTo>
                    <a:lnTo>
                      <a:pt x="41" y="322"/>
                    </a:lnTo>
                    <a:lnTo>
                      <a:pt x="45" y="322"/>
                    </a:lnTo>
                    <a:lnTo>
                      <a:pt x="45" y="313"/>
                    </a:lnTo>
                    <a:lnTo>
                      <a:pt x="50" y="313"/>
                    </a:lnTo>
                    <a:lnTo>
                      <a:pt x="50" y="309"/>
                    </a:lnTo>
                    <a:lnTo>
                      <a:pt x="54" y="309"/>
                    </a:lnTo>
                    <a:lnTo>
                      <a:pt x="54" y="300"/>
                    </a:lnTo>
                    <a:lnTo>
                      <a:pt x="59" y="300"/>
                    </a:lnTo>
                    <a:lnTo>
                      <a:pt x="63" y="300"/>
                    </a:lnTo>
                    <a:lnTo>
                      <a:pt x="63" y="304"/>
                    </a:lnTo>
                    <a:lnTo>
                      <a:pt x="68" y="304"/>
                    </a:lnTo>
                    <a:lnTo>
                      <a:pt x="68" y="309"/>
                    </a:lnTo>
                    <a:lnTo>
                      <a:pt x="72" y="309"/>
                    </a:lnTo>
                    <a:lnTo>
                      <a:pt x="72" y="313"/>
                    </a:lnTo>
                    <a:lnTo>
                      <a:pt x="76" y="313"/>
                    </a:lnTo>
                    <a:lnTo>
                      <a:pt x="76" y="318"/>
                    </a:lnTo>
                    <a:lnTo>
                      <a:pt x="81" y="318"/>
                    </a:lnTo>
                    <a:lnTo>
                      <a:pt x="81" y="322"/>
                    </a:lnTo>
                    <a:lnTo>
                      <a:pt x="86" y="322"/>
                    </a:lnTo>
                    <a:lnTo>
                      <a:pt x="86" y="327"/>
                    </a:lnTo>
                    <a:lnTo>
                      <a:pt x="90" y="327"/>
                    </a:lnTo>
                    <a:lnTo>
                      <a:pt x="90" y="331"/>
                    </a:lnTo>
                    <a:lnTo>
                      <a:pt x="94" y="331"/>
                    </a:lnTo>
                    <a:lnTo>
                      <a:pt x="94" y="336"/>
                    </a:lnTo>
                    <a:lnTo>
                      <a:pt x="99" y="336"/>
                    </a:lnTo>
                    <a:lnTo>
                      <a:pt x="99" y="349"/>
                    </a:lnTo>
                    <a:lnTo>
                      <a:pt x="104" y="349"/>
                    </a:lnTo>
                    <a:lnTo>
                      <a:pt x="104" y="362"/>
                    </a:lnTo>
                    <a:lnTo>
                      <a:pt x="107" y="362"/>
                    </a:lnTo>
                    <a:lnTo>
                      <a:pt x="107" y="372"/>
                    </a:lnTo>
                    <a:lnTo>
                      <a:pt x="112" y="372"/>
                    </a:lnTo>
                    <a:lnTo>
                      <a:pt x="112" y="385"/>
                    </a:lnTo>
                    <a:lnTo>
                      <a:pt x="117" y="385"/>
                    </a:lnTo>
                    <a:lnTo>
                      <a:pt x="117" y="389"/>
                    </a:lnTo>
                    <a:lnTo>
                      <a:pt x="121" y="389"/>
                    </a:lnTo>
                    <a:lnTo>
                      <a:pt x="121" y="398"/>
                    </a:lnTo>
                    <a:lnTo>
                      <a:pt x="125" y="398"/>
                    </a:lnTo>
                    <a:lnTo>
                      <a:pt x="125" y="403"/>
                    </a:lnTo>
                    <a:lnTo>
                      <a:pt x="130" y="403"/>
                    </a:lnTo>
                    <a:lnTo>
                      <a:pt x="130" y="407"/>
                    </a:lnTo>
                    <a:lnTo>
                      <a:pt x="135" y="407"/>
                    </a:lnTo>
                    <a:lnTo>
                      <a:pt x="135" y="420"/>
                    </a:lnTo>
                    <a:lnTo>
                      <a:pt x="139" y="420"/>
                    </a:lnTo>
                    <a:lnTo>
                      <a:pt x="139" y="434"/>
                    </a:lnTo>
                    <a:lnTo>
                      <a:pt x="143" y="434"/>
                    </a:lnTo>
                    <a:lnTo>
                      <a:pt x="143" y="448"/>
                    </a:lnTo>
                    <a:lnTo>
                      <a:pt x="148" y="448"/>
                    </a:lnTo>
                    <a:lnTo>
                      <a:pt x="148" y="461"/>
                    </a:lnTo>
                    <a:lnTo>
                      <a:pt x="153" y="461"/>
                    </a:lnTo>
                    <a:lnTo>
                      <a:pt x="153" y="475"/>
                    </a:lnTo>
                    <a:lnTo>
                      <a:pt x="157" y="475"/>
                    </a:lnTo>
                    <a:lnTo>
                      <a:pt x="157" y="488"/>
                    </a:lnTo>
                    <a:lnTo>
                      <a:pt x="161" y="488"/>
                    </a:lnTo>
                    <a:lnTo>
                      <a:pt x="161" y="497"/>
                    </a:lnTo>
                    <a:lnTo>
                      <a:pt x="166" y="497"/>
                    </a:lnTo>
                    <a:lnTo>
                      <a:pt x="166" y="510"/>
                    </a:lnTo>
                    <a:lnTo>
                      <a:pt x="170" y="510"/>
                    </a:lnTo>
                    <a:lnTo>
                      <a:pt x="170" y="524"/>
                    </a:lnTo>
                    <a:lnTo>
                      <a:pt x="175" y="524"/>
                    </a:lnTo>
                    <a:lnTo>
                      <a:pt x="175" y="537"/>
                    </a:lnTo>
                    <a:lnTo>
                      <a:pt x="179" y="537"/>
                    </a:lnTo>
                    <a:lnTo>
                      <a:pt x="179" y="550"/>
                    </a:lnTo>
                    <a:lnTo>
                      <a:pt x="183" y="550"/>
                    </a:lnTo>
                    <a:lnTo>
                      <a:pt x="183" y="564"/>
                    </a:lnTo>
                    <a:lnTo>
                      <a:pt x="188" y="564"/>
                    </a:lnTo>
                    <a:lnTo>
                      <a:pt x="188" y="573"/>
                    </a:lnTo>
                    <a:lnTo>
                      <a:pt x="193" y="573"/>
                    </a:lnTo>
                    <a:lnTo>
                      <a:pt x="193" y="577"/>
                    </a:lnTo>
                    <a:lnTo>
                      <a:pt x="197" y="577"/>
                    </a:lnTo>
                    <a:lnTo>
                      <a:pt x="197" y="582"/>
                    </a:lnTo>
                    <a:lnTo>
                      <a:pt x="201" y="582"/>
                    </a:lnTo>
                    <a:lnTo>
                      <a:pt x="201" y="586"/>
                    </a:lnTo>
                    <a:lnTo>
                      <a:pt x="206" y="586"/>
                    </a:lnTo>
                    <a:lnTo>
                      <a:pt x="206" y="591"/>
                    </a:lnTo>
                    <a:lnTo>
                      <a:pt x="210" y="591"/>
                    </a:lnTo>
                    <a:lnTo>
                      <a:pt x="210" y="595"/>
                    </a:lnTo>
                    <a:lnTo>
                      <a:pt x="214" y="595"/>
                    </a:lnTo>
                    <a:lnTo>
                      <a:pt x="214" y="600"/>
                    </a:lnTo>
                    <a:lnTo>
                      <a:pt x="219" y="600"/>
                    </a:lnTo>
                    <a:lnTo>
                      <a:pt x="219" y="608"/>
                    </a:lnTo>
                    <a:lnTo>
                      <a:pt x="224" y="608"/>
                    </a:lnTo>
                    <a:lnTo>
                      <a:pt x="224" y="613"/>
                    </a:lnTo>
                    <a:lnTo>
                      <a:pt x="228" y="613"/>
                    </a:lnTo>
                    <a:lnTo>
                      <a:pt x="232" y="613"/>
                    </a:lnTo>
                    <a:lnTo>
                      <a:pt x="232" y="618"/>
                    </a:lnTo>
                    <a:lnTo>
                      <a:pt x="237" y="618"/>
                    </a:lnTo>
                    <a:lnTo>
                      <a:pt x="237" y="622"/>
                    </a:lnTo>
                    <a:lnTo>
                      <a:pt x="242" y="622"/>
                    </a:lnTo>
                    <a:lnTo>
                      <a:pt x="246" y="622"/>
                    </a:lnTo>
                    <a:lnTo>
                      <a:pt x="246" y="631"/>
                    </a:lnTo>
                    <a:lnTo>
                      <a:pt x="250" y="631"/>
                    </a:lnTo>
                    <a:lnTo>
                      <a:pt x="250" y="640"/>
                    </a:lnTo>
                    <a:lnTo>
                      <a:pt x="255" y="640"/>
                    </a:lnTo>
                    <a:lnTo>
                      <a:pt x="255" y="649"/>
                    </a:lnTo>
                    <a:lnTo>
                      <a:pt x="260" y="649"/>
                    </a:lnTo>
                    <a:lnTo>
                      <a:pt x="260" y="658"/>
                    </a:lnTo>
                    <a:lnTo>
                      <a:pt x="264" y="658"/>
                    </a:lnTo>
                    <a:lnTo>
                      <a:pt x="264" y="663"/>
                    </a:lnTo>
                    <a:lnTo>
                      <a:pt x="268" y="663"/>
                    </a:lnTo>
                    <a:lnTo>
                      <a:pt x="268" y="667"/>
                    </a:lnTo>
                    <a:lnTo>
                      <a:pt x="273" y="667"/>
                    </a:lnTo>
                    <a:lnTo>
                      <a:pt x="273" y="676"/>
                    </a:lnTo>
                    <a:lnTo>
                      <a:pt x="277" y="676"/>
                    </a:lnTo>
                    <a:lnTo>
                      <a:pt x="277" y="680"/>
                    </a:lnTo>
                    <a:lnTo>
                      <a:pt x="282" y="680"/>
                    </a:lnTo>
                    <a:lnTo>
                      <a:pt x="282" y="684"/>
                    </a:lnTo>
                    <a:lnTo>
                      <a:pt x="286" y="684"/>
                    </a:lnTo>
                    <a:lnTo>
                      <a:pt x="286" y="689"/>
                    </a:lnTo>
                    <a:lnTo>
                      <a:pt x="291" y="689"/>
                    </a:lnTo>
                    <a:lnTo>
                      <a:pt x="291" y="698"/>
                    </a:lnTo>
                    <a:lnTo>
                      <a:pt x="295" y="698"/>
                    </a:lnTo>
                    <a:lnTo>
                      <a:pt x="295" y="702"/>
                    </a:lnTo>
                    <a:lnTo>
                      <a:pt x="300" y="702"/>
                    </a:lnTo>
                    <a:lnTo>
                      <a:pt x="304" y="702"/>
                    </a:lnTo>
                    <a:lnTo>
                      <a:pt x="304" y="698"/>
                    </a:lnTo>
                    <a:lnTo>
                      <a:pt x="308" y="698"/>
                    </a:lnTo>
                    <a:lnTo>
                      <a:pt x="308" y="694"/>
                    </a:lnTo>
                    <a:lnTo>
                      <a:pt x="313" y="694"/>
                    </a:lnTo>
                    <a:lnTo>
                      <a:pt x="313" y="689"/>
                    </a:lnTo>
                    <a:lnTo>
                      <a:pt x="318" y="689"/>
                    </a:lnTo>
                    <a:lnTo>
                      <a:pt x="318" y="684"/>
                    </a:lnTo>
                    <a:lnTo>
                      <a:pt x="322" y="684"/>
                    </a:lnTo>
                    <a:lnTo>
                      <a:pt x="322" y="680"/>
                    </a:lnTo>
                    <a:lnTo>
                      <a:pt x="326" y="680"/>
                    </a:lnTo>
                    <a:lnTo>
                      <a:pt x="331" y="680"/>
                    </a:lnTo>
                    <a:lnTo>
                      <a:pt x="331" y="676"/>
                    </a:lnTo>
                    <a:lnTo>
                      <a:pt x="336" y="676"/>
                    </a:lnTo>
                    <a:lnTo>
                      <a:pt x="336" y="671"/>
                    </a:lnTo>
                    <a:lnTo>
                      <a:pt x="339" y="671"/>
                    </a:lnTo>
                    <a:lnTo>
                      <a:pt x="339" y="663"/>
                    </a:lnTo>
                    <a:lnTo>
                      <a:pt x="344" y="663"/>
                    </a:lnTo>
                    <a:lnTo>
                      <a:pt x="344" y="658"/>
                    </a:lnTo>
                    <a:lnTo>
                      <a:pt x="349" y="658"/>
                    </a:lnTo>
                    <a:lnTo>
                      <a:pt x="349" y="649"/>
                    </a:lnTo>
                    <a:lnTo>
                      <a:pt x="354" y="649"/>
                    </a:lnTo>
                    <a:lnTo>
                      <a:pt x="354" y="645"/>
                    </a:lnTo>
                    <a:lnTo>
                      <a:pt x="357" y="645"/>
                    </a:lnTo>
                    <a:lnTo>
                      <a:pt x="362" y="645"/>
                    </a:lnTo>
                    <a:lnTo>
                      <a:pt x="362" y="640"/>
                    </a:lnTo>
                    <a:lnTo>
                      <a:pt x="367" y="640"/>
                    </a:lnTo>
                    <a:lnTo>
                      <a:pt x="371" y="640"/>
                    </a:lnTo>
                    <a:lnTo>
                      <a:pt x="375" y="640"/>
                    </a:lnTo>
                    <a:lnTo>
                      <a:pt x="375" y="636"/>
                    </a:lnTo>
                    <a:lnTo>
                      <a:pt x="380" y="636"/>
                    </a:lnTo>
                    <a:lnTo>
                      <a:pt x="385" y="636"/>
                    </a:lnTo>
                    <a:lnTo>
                      <a:pt x="385" y="631"/>
                    </a:lnTo>
                    <a:lnTo>
                      <a:pt x="389" y="631"/>
                    </a:lnTo>
                    <a:lnTo>
                      <a:pt x="389" y="626"/>
                    </a:lnTo>
                    <a:lnTo>
                      <a:pt x="393" y="626"/>
                    </a:lnTo>
                    <a:lnTo>
                      <a:pt x="393" y="622"/>
                    </a:lnTo>
                    <a:lnTo>
                      <a:pt x="398" y="622"/>
                    </a:lnTo>
                    <a:lnTo>
                      <a:pt x="402" y="622"/>
                    </a:lnTo>
                    <a:lnTo>
                      <a:pt x="402" y="618"/>
                    </a:lnTo>
                    <a:lnTo>
                      <a:pt x="407" y="618"/>
                    </a:lnTo>
                    <a:lnTo>
                      <a:pt x="407" y="613"/>
                    </a:lnTo>
                    <a:lnTo>
                      <a:pt x="411" y="613"/>
                    </a:lnTo>
                    <a:lnTo>
                      <a:pt x="411" y="608"/>
                    </a:lnTo>
                    <a:lnTo>
                      <a:pt x="416" y="608"/>
                    </a:lnTo>
                    <a:lnTo>
                      <a:pt x="420" y="608"/>
                    </a:lnTo>
                    <a:lnTo>
                      <a:pt x="420" y="604"/>
                    </a:lnTo>
                    <a:lnTo>
                      <a:pt x="425" y="604"/>
                    </a:lnTo>
                    <a:lnTo>
                      <a:pt x="425" y="600"/>
                    </a:lnTo>
                    <a:lnTo>
                      <a:pt x="429" y="600"/>
                    </a:lnTo>
                    <a:lnTo>
                      <a:pt x="433" y="600"/>
                    </a:lnTo>
                    <a:lnTo>
                      <a:pt x="433" y="595"/>
                    </a:lnTo>
                    <a:lnTo>
                      <a:pt x="438" y="595"/>
                    </a:lnTo>
                    <a:lnTo>
                      <a:pt x="443" y="595"/>
                    </a:lnTo>
                    <a:lnTo>
                      <a:pt x="447" y="595"/>
                    </a:lnTo>
                    <a:lnTo>
                      <a:pt x="447" y="591"/>
                    </a:lnTo>
                    <a:lnTo>
                      <a:pt x="451" y="591"/>
                    </a:lnTo>
                    <a:lnTo>
                      <a:pt x="451" y="586"/>
                    </a:lnTo>
                    <a:lnTo>
                      <a:pt x="456" y="586"/>
                    </a:lnTo>
                    <a:lnTo>
                      <a:pt x="456" y="582"/>
                    </a:lnTo>
                    <a:lnTo>
                      <a:pt x="461" y="582"/>
                    </a:lnTo>
                    <a:lnTo>
                      <a:pt x="461" y="577"/>
                    </a:lnTo>
                    <a:lnTo>
                      <a:pt x="465" y="577"/>
                    </a:lnTo>
                    <a:lnTo>
                      <a:pt x="465" y="573"/>
                    </a:lnTo>
                    <a:lnTo>
                      <a:pt x="469" y="573"/>
                    </a:lnTo>
                    <a:lnTo>
                      <a:pt x="469" y="582"/>
                    </a:lnTo>
                    <a:lnTo>
                      <a:pt x="474" y="582"/>
                    </a:lnTo>
                    <a:lnTo>
                      <a:pt x="474" y="586"/>
                    </a:lnTo>
                    <a:lnTo>
                      <a:pt x="478" y="586"/>
                    </a:lnTo>
                    <a:lnTo>
                      <a:pt x="478" y="595"/>
                    </a:lnTo>
                    <a:lnTo>
                      <a:pt x="482" y="595"/>
                    </a:lnTo>
                    <a:lnTo>
                      <a:pt x="482" y="600"/>
                    </a:lnTo>
                    <a:lnTo>
                      <a:pt x="487" y="600"/>
                    </a:lnTo>
                    <a:lnTo>
                      <a:pt x="487" y="604"/>
                    </a:lnTo>
                    <a:lnTo>
                      <a:pt x="492" y="604"/>
                    </a:lnTo>
                    <a:lnTo>
                      <a:pt x="492" y="608"/>
                    </a:lnTo>
                    <a:lnTo>
                      <a:pt x="496" y="608"/>
                    </a:lnTo>
                    <a:lnTo>
                      <a:pt x="496" y="613"/>
                    </a:lnTo>
                    <a:lnTo>
                      <a:pt x="500" y="613"/>
                    </a:lnTo>
                    <a:lnTo>
                      <a:pt x="500" y="618"/>
                    </a:lnTo>
                    <a:lnTo>
                      <a:pt x="505" y="618"/>
                    </a:lnTo>
                    <a:lnTo>
                      <a:pt x="509" y="618"/>
                    </a:lnTo>
                    <a:lnTo>
                      <a:pt x="514" y="618"/>
                    </a:lnTo>
                    <a:lnTo>
                      <a:pt x="514" y="622"/>
                    </a:lnTo>
                    <a:lnTo>
                      <a:pt x="518" y="622"/>
                    </a:lnTo>
                    <a:lnTo>
                      <a:pt x="523" y="622"/>
                    </a:lnTo>
                    <a:lnTo>
                      <a:pt x="527" y="622"/>
                    </a:lnTo>
                    <a:lnTo>
                      <a:pt x="527" y="618"/>
                    </a:lnTo>
                    <a:lnTo>
                      <a:pt x="532" y="618"/>
                    </a:lnTo>
                    <a:lnTo>
                      <a:pt x="532" y="613"/>
                    </a:lnTo>
                    <a:lnTo>
                      <a:pt x="536" y="613"/>
                    </a:lnTo>
                    <a:lnTo>
                      <a:pt x="540" y="613"/>
                    </a:lnTo>
                    <a:lnTo>
                      <a:pt x="540" y="608"/>
                    </a:lnTo>
                    <a:lnTo>
                      <a:pt x="545" y="608"/>
                    </a:lnTo>
                    <a:lnTo>
                      <a:pt x="545" y="604"/>
                    </a:lnTo>
                    <a:lnTo>
                      <a:pt x="550" y="604"/>
                    </a:lnTo>
                    <a:lnTo>
                      <a:pt x="550" y="600"/>
                    </a:lnTo>
                    <a:lnTo>
                      <a:pt x="554" y="600"/>
                    </a:lnTo>
                    <a:lnTo>
                      <a:pt x="554" y="595"/>
                    </a:lnTo>
                    <a:lnTo>
                      <a:pt x="558" y="595"/>
                    </a:lnTo>
                    <a:lnTo>
                      <a:pt x="558" y="591"/>
                    </a:lnTo>
                    <a:lnTo>
                      <a:pt x="563" y="591"/>
                    </a:lnTo>
                    <a:lnTo>
                      <a:pt x="563" y="582"/>
                    </a:lnTo>
                    <a:lnTo>
                      <a:pt x="568" y="582"/>
                    </a:lnTo>
                    <a:lnTo>
                      <a:pt x="568" y="573"/>
                    </a:lnTo>
                    <a:lnTo>
                      <a:pt x="571" y="573"/>
                    </a:lnTo>
                    <a:lnTo>
                      <a:pt x="571" y="564"/>
                    </a:lnTo>
                    <a:lnTo>
                      <a:pt x="576" y="564"/>
                    </a:lnTo>
                    <a:lnTo>
                      <a:pt x="576" y="555"/>
                    </a:lnTo>
                    <a:lnTo>
                      <a:pt x="581" y="555"/>
                    </a:lnTo>
                    <a:lnTo>
                      <a:pt x="581" y="550"/>
                    </a:lnTo>
                    <a:lnTo>
                      <a:pt x="586" y="550"/>
                    </a:lnTo>
                    <a:lnTo>
                      <a:pt x="586" y="542"/>
                    </a:lnTo>
                    <a:lnTo>
                      <a:pt x="589" y="542"/>
                    </a:lnTo>
                    <a:lnTo>
                      <a:pt x="589" y="537"/>
                    </a:lnTo>
                    <a:lnTo>
                      <a:pt x="594" y="537"/>
                    </a:lnTo>
                    <a:lnTo>
                      <a:pt x="594" y="528"/>
                    </a:lnTo>
                    <a:lnTo>
                      <a:pt x="599" y="528"/>
                    </a:lnTo>
                    <a:lnTo>
                      <a:pt x="599" y="519"/>
                    </a:lnTo>
                    <a:lnTo>
                      <a:pt x="603" y="519"/>
                    </a:lnTo>
                    <a:lnTo>
                      <a:pt x="603" y="506"/>
                    </a:lnTo>
                    <a:lnTo>
                      <a:pt x="607" y="506"/>
                    </a:lnTo>
                    <a:lnTo>
                      <a:pt x="607" y="492"/>
                    </a:lnTo>
                    <a:lnTo>
                      <a:pt x="612" y="492"/>
                    </a:lnTo>
                    <a:lnTo>
                      <a:pt x="612" y="479"/>
                    </a:lnTo>
                    <a:lnTo>
                      <a:pt x="617" y="479"/>
                    </a:lnTo>
                    <a:lnTo>
                      <a:pt x="617" y="470"/>
                    </a:lnTo>
                    <a:lnTo>
                      <a:pt x="621" y="470"/>
                    </a:lnTo>
                    <a:lnTo>
                      <a:pt x="621" y="466"/>
                    </a:lnTo>
                    <a:lnTo>
                      <a:pt x="625" y="466"/>
                    </a:lnTo>
                    <a:lnTo>
                      <a:pt x="625" y="456"/>
                    </a:lnTo>
                    <a:lnTo>
                      <a:pt x="630" y="456"/>
                    </a:lnTo>
                    <a:lnTo>
                      <a:pt x="630" y="452"/>
                    </a:lnTo>
                    <a:lnTo>
                      <a:pt x="634" y="452"/>
                    </a:lnTo>
                    <a:lnTo>
                      <a:pt x="634" y="443"/>
                    </a:lnTo>
                    <a:lnTo>
                      <a:pt x="639" y="443"/>
                    </a:lnTo>
                    <a:lnTo>
                      <a:pt x="639" y="430"/>
                    </a:lnTo>
                    <a:lnTo>
                      <a:pt x="643" y="430"/>
                    </a:lnTo>
                    <a:lnTo>
                      <a:pt x="643" y="420"/>
                    </a:lnTo>
                    <a:lnTo>
                      <a:pt x="648" y="420"/>
                    </a:lnTo>
                    <a:lnTo>
                      <a:pt x="648" y="412"/>
                    </a:lnTo>
                    <a:lnTo>
                      <a:pt x="652" y="412"/>
                    </a:lnTo>
                    <a:lnTo>
                      <a:pt x="652" y="403"/>
                    </a:lnTo>
                    <a:lnTo>
                      <a:pt x="657" y="403"/>
                    </a:lnTo>
                    <a:lnTo>
                      <a:pt x="657" y="394"/>
                    </a:lnTo>
                    <a:lnTo>
                      <a:pt x="661" y="394"/>
                    </a:lnTo>
                    <a:lnTo>
                      <a:pt x="661" y="389"/>
                    </a:lnTo>
                    <a:lnTo>
                      <a:pt x="665" y="389"/>
                    </a:lnTo>
                    <a:lnTo>
                      <a:pt x="665" y="380"/>
                    </a:lnTo>
                    <a:lnTo>
                      <a:pt x="670" y="380"/>
                    </a:lnTo>
                    <a:lnTo>
                      <a:pt x="670" y="372"/>
                    </a:lnTo>
                    <a:lnTo>
                      <a:pt x="675" y="372"/>
                    </a:lnTo>
                    <a:lnTo>
                      <a:pt x="675" y="362"/>
                    </a:lnTo>
                    <a:lnTo>
                      <a:pt x="679" y="362"/>
                    </a:lnTo>
                    <a:lnTo>
                      <a:pt x="679" y="354"/>
                    </a:lnTo>
                    <a:lnTo>
                      <a:pt x="683" y="354"/>
                    </a:lnTo>
                    <a:lnTo>
                      <a:pt x="683" y="344"/>
                    </a:lnTo>
                    <a:lnTo>
                      <a:pt x="688" y="344"/>
                    </a:lnTo>
                    <a:lnTo>
                      <a:pt x="688" y="336"/>
                    </a:lnTo>
                    <a:lnTo>
                      <a:pt x="693" y="336"/>
                    </a:lnTo>
                    <a:lnTo>
                      <a:pt x="693" y="327"/>
                    </a:lnTo>
                    <a:lnTo>
                      <a:pt x="697" y="327"/>
                    </a:lnTo>
                    <a:lnTo>
                      <a:pt x="697" y="322"/>
                    </a:lnTo>
                    <a:lnTo>
                      <a:pt x="701" y="322"/>
                    </a:lnTo>
                    <a:lnTo>
                      <a:pt x="701" y="318"/>
                    </a:lnTo>
                    <a:lnTo>
                      <a:pt x="706" y="318"/>
                    </a:lnTo>
                    <a:lnTo>
                      <a:pt x="706" y="313"/>
                    </a:lnTo>
                    <a:lnTo>
                      <a:pt x="711" y="313"/>
                    </a:lnTo>
                    <a:lnTo>
                      <a:pt x="711" y="300"/>
                    </a:lnTo>
                    <a:lnTo>
                      <a:pt x="715" y="300"/>
                    </a:lnTo>
                    <a:lnTo>
                      <a:pt x="715" y="282"/>
                    </a:lnTo>
                    <a:lnTo>
                      <a:pt x="719" y="282"/>
                    </a:lnTo>
                    <a:lnTo>
                      <a:pt x="719" y="268"/>
                    </a:lnTo>
                    <a:lnTo>
                      <a:pt x="724" y="268"/>
                    </a:lnTo>
                    <a:lnTo>
                      <a:pt x="724" y="255"/>
                    </a:lnTo>
                    <a:lnTo>
                      <a:pt x="728" y="255"/>
                    </a:lnTo>
                    <a:lnTo>
                      <a:pt x="728" y="246"/>
                    </a:lnTo>
                    <a:lnTo>
                      <a:pt x="733" y="246"/>
                    </a:lnTo>
                    <a:lnTo>
                      <a:pt x="733" y="237"/>
                    </a:lnTo>
                    <a:lnTo>
                      <a:pt x="737" y="237"/>
                    </a:lnTo>
                    <a:lnTo>
                      <a:pt x="737" y="224"/>
                    </a:lnTo>
                    <a:lnTo>
                      <a:pt x="741" y="224"/>
                    </a:lnTo>
                    <a:lnTo>
                      <a:pt x="741" y="215"/>
                    </a:lnTo>
                    <a:lnTo>
                      <a:pt x="746" y="215"/>
                    </a:lnTo>
                    <a:lnTo>
                      <a:pt x="746" y="206"/>
                    </a:lnTo>
                    <a:lnTo>
                      <a:pt x="751" y="206"/>
                    </a:lnTo>
                    <a:lnTo>
                      <a:pt x="751" y="192"/>
                    </a:lnTo>
                    <a:lnTo>
                      <a:pt x="755" y="192"/>
                    </a:lnTo>
                    <a:lnTo>
                      <a:pt x="755" y="184"/>
                    </a:lnTo>
                    <a:lnTo>
                      <a:pt x="759" y="184"/>
                    </a:lnTo>
                    <a:lnTo>
                      <a:pt x="759" y="170"/>
                    </a:lnTo>
                    <a:lnTo>
                      <a:pt x="764" y="170"/>
                    </a:lnTo>
                    <a:lnTo>
                      <a:pt x="764" y="156"/>
                    </a:lnTo>
                    <a:lnTo>
                      <a:pt x="768" y="156"/>
                    </a:lnTo>
                    <a:lnTo>
                      <a:pt x="768" y="148"/>
                    </a:lnTo>
                    <a:lnTo>
                      <a:pt x="772" y="148"/>
                    </a:lnTo>
                    <a:lnTo>
                      <a:pt x="772" y="134"/>
                    </a:lnTo>
                    <a:lnTo>
                      <a:pt x="777" y="134"/>
                    </a:lnTo>
                    <a:lnTo>
                      <a:pt x="777" y="121"/>
                    </a:lnTo>
                    <a:lnTo>
                      <a:pt x="782" y="121"/>
                    </a:lnTo>
                    <a:lnTo>
                      <a:pt x="782" y="112"/>
                    </a:lnTo>
                    <a:lnTo>
                      <a:pt x="786" y="112"/>
                    </a:lnTo>
                    <a:lnTo>
                      <a:pt x="786" y="98"/>
                    </a:lnTo>
                    <a:lnTo>
                      <a:pt x="790" y="98"/>
                    </a:lnTo>
                    <a:lnTo>
                      <a:pt x="790" y="90"/>
                    </a:lnTo>
                    <a:lnTo>
                      <a:pt x="795" y="90"/>
                    </a:lnTo>
                    <a:lnTo>
                      <a:pt x="795" y="76"/>
                    </a:lnTo>
                    <a:lnTo>
                      <a:pt x="800" y="76"/>
                    </a:lnTo>
                    <a:lnTo>
                      <a:pt x="800" y="67"/>
                    </a:lnTo>
                    <a:lnTo>
                      <a:pt x="804" y="67"/>
                    </a:lnTo>
                    <a:lnTo>
                      <a:pt x="804" y="63"/>
                    </a:lnTo>
                    <a:lnTo>
                      <a:pt x="808" y="63"/>
                    </a:lnTo>
                    <a:lnTo>
                      <a:pt x="813" y="63"/>
                    </a:lnTo>
                    <a:lnTo>
                      <a:pt x="813" y="58"/>
                    </a:lnTo>
                    <a:lnTo>
                      <a:pt x="818" y="58"/>
                    </a:lnTo>
                    <a:lnTo>
                      <a:pt x="822" y="58"/>
                    </a:lnTo>
                    <a:lnTo>
                      <a:pt x="826" y="58"/>
                    </a:lnTo>
                    <a:lnTo>
                      <a:pt x="826" y="63"/>
                    </a:lnTo>
                    <a:lnTo>
                      <a:pt x="831" y="63"/>
                    </a:lnTo>
                    <a:lnTo>
                      <a:pt x="835" y="63"/>
                    </a:lnTo>
                    <a:lnTo>
                      <a:pt x="840" y="63"/>
                    </a:lnTo>
                    <a:lnTo>
                      <a:pt x="840" y="67"/>
                    </a:lnTo>
                    <a:lnTo>
                      <a:pt x="844" y="67"/>
                    </a:lnTo>
                    <a:lnTo>
                      <a:pt x="844" y="72"/>
                    </a:lnTo>
                    <a:lnTo>
                      <a:pt x="849" y="72"/>
                    </a:lnTo>
                    <a:lnTo>
                      <a:pt x="849" y="76"/>
                    </a:lnTo>
                    <a:lnTo>
                      <a:pt x="853" y="76"/>
                    </a:lnTo>
                    <a:lnTo>
                      <a:pt x="853" y="80"/>
                    </a:lnTo>
                    <a:lnTo>
                      <a:pt x="857" y="80"/>
                    </a:lnTo>
                    <a:lnTo>
                      <a:pt x="862" y="80"/>
                    </a:lnTo>
                    <a:lnTo>
                      <a:pt x="862" y="76"/>
                    </a:lnTo>
                    <a:lnTo>
                      <a:pt x="866" y="76"/>
                    </a:lnTo>
                    <a:lnTo>
                      <a:pt x="866" y="72"/>
                    </a:lnTo>
                    <a:lnTo>
                      <a:pt x="871" y="72"/>
                    </a:lnTo>
                    <a:lnTo>
                      <a:pt x="871" y="63"/>
                    </a:lnTo>
                    <a:lnTo>
                      <a:pt x="875" y="63"/>
                    </a:lnTo>
                    <a:lnTo>
                      <a:pt x="875" y="58"/>
                    </a:lnTo>
                    <a:lnTo>
                      <a:pt x="880" y="58"/>
                    </a:lnTo>
                    <a:lnTo>
                      <a:pt x="880" y="54"/>
                    </a:lnTo>
                    <a:lnTo>
                      <a:pt x="884" y="54"/>
                    </a:lnTo>
                    <a:lnTo>
                      <a:pt x="884" y="49"/>
                    </a:lnTo>
                    <a:lnTo>
                      <a:pt x="889" y="49"/>
                    </a:lnTo>
                    <a:lnTo>
                      <a:pt x="889" y="45"/>
                    </a:lnTo>
                    <a:lnTo>
                      <a:pt x="893" y="45"/>
                    </a:lnTo>
                    <a:lnTo>
                      <a:pt x="893" y="36"/>
                    </a:lnTo>
                    <a:lnTo>
                      <a:pt x="897" y="36"/>
                    </a:lnTo>
                    <a:lnTo>
                      <a:pt x="897" y="27"/>
                    </a:lnTo>
                    <a:lnTo>
                      <a:pt x="902" y="27"/>
                    </a:lnTo>
                    <a:lnTo>
                      <a:pt x="902" y="18"/>
                    </a:lnTo>
                    <a:lnTo>
                      <a:pt x="907" y="18"/>
                    </a:lnTo>
                    <a:lnTo>
                      <a:pt x="907" y="9"/>
                    </a:lnTo>
                    <a:lnTo>
                      <a:pt x="912" y="9"/>
                    </a:lnTo>
                    <a:lnTo>
                      <a:pt x="912" y="0"/>
                    </a:lnTo>
                    <a:lnTo>
                      <a:pt x="915" y="0"/>
                    </a:lnTo>
                    <a:lnTo>
                      <a:pt x="915" y="4"/>
                    </a:lnTo>
                    <a:lnTo>
                      <a:pt x="920" y="4"/>
                    </a:lnTo>
                    <a:lnTo>
                      <a:pt x="925" y="4"/>
                    </a:lnTo>
                    <a:lnTo>
                      <a:pt x="925" y="9"/>
                    </a:lnTo>
                    <a:lnTo>
                      <a:pt x="929" y="9"/>
                    </a:lnTo>
                    <a:lnTo>
                      <a:pt x="929" y="14"/>
                    </a:lnTo>
                    <a:lnTo>
                      <a:pt x="933" y="14"/>
                    </a:lnTo>
                    <a:lnTo>
                      <a:pt x="938" y="14"/>
                    </a:lnTo>
                    <a:lnTo>
                      <a:pt x="938" y="18"/>
                    </a:lnTo>
                    <a:lnTo>
                      <a:pt x="943" y="18"/>
                    </a:lnTo>
                    <a:lnTo>
                      <a:pt x="943" y="22"/>
                    </a:lnTo>
                    <a:lnTo>
                      <a:pt x="947" y="22"/>
                    </a:lnTo>
                    <a:lnTo>
                      <a:pt x="951" y="22"/>
                    </a:lnTo>
                    <a:lnTo>
                      <a:pt x="951" y="32"/>
                    </a:lnTo>
                    <a:lnTo>
                      <a:pt x="956" y="32"/>
                    </a:lnTo>
                    <a:lnTo>
                      <a:pt x="956" y="40"/>
                    </a:lnTo>
                    <a:lnTo>
                      <a:pt x="960" y="40"/>
                    </a:lnTo>
                    <a:lnTo>
                      <a:pt x="960" y="49"/>
                    </a:lnTo>
                    <a:lnTo>
                      <a:pt x="965" y="49"/>
                    </a:lnTo>
                    <a:lnTo>
                      <a:pt x="965" y="54"/>
                    </a:lnTo>
                    <a:lnTo>
                      <a:pt x="969" y="54"/>
                    </a:lnTo>
                    <a:lnTo>
                      <a:pt x="969" y="63"/>
                    </a:lnTo>
                    <a:lnTo>
                      <a:pt x="974" y="63"/>
                    </a:lnTo>
                    <a:lnTo>
                      <a:pt x="974" y="67"/>
                    </a:lnTo>
                    <a:lnTo>
                      <a:pt x="978" y="67"/>
                    </a:lnTo>
                    <a:lnTo>
                      <a:pt x="978" y="72"/>
                    </a:lnTo>
                    <a:lnTo>
                      <a:pt x="983" y="72"/>
                    </a:lnTo>
                    <a:lnTo>
                      <a:pt x="983" y="76"/>
                    </a:lnTo>
                    <a:lnTo>
                      <a:pt x="987" y="76"/>
                    </a:lnTo>
                    <a:lnTo>
                      <a:pt x="987" y="80"/>
                    </a:lnTo>
                    <a:lnTo>
                      <a:pt x="991" y="80"/>
                    </a:lnTo>
                    <a:lnTo>
                      <a:pt x="991" y="85"/>
                    </a:lnTo>
                    <a:lnTo>
                      <a:pt x="996" y="85"/>
                    </a:lnTo>
                    <a:lnTo>
                      <a:pt x="996" y="94"/>
                    </a:lnTo>
                    <a:lnTo>
                      <a:pt x="1001" y="94"/>
                    </a:lnTo>
                    <a:lnTo>
                      <a:pt x="1001" y="98"/>
                    </a:lnTo>
                    <a:lnTo>
                      <a:pt x="1005" y="98"/>
                    </a:lnTo>
                    <a:lnTo>
                      <a:pt x="1005" y="108"/>
                    </a:lnTo>
                    <a:lnTo>
                      <a:pt x="1009" y="108"/>
                    </a:lnTo>
                    <a:lnTo>
                      <a:pt x="1009" y="112"/>
                    </a:lnTo>
                    <a:lnTo>
                      <a:pt x="1014" y="112"/>
                    </a:lnTo>
                    <a:lnTo>
                      <a:pt x="1014" y="116"/>
                    </a:lnTo>
                    <a:lnTo>
                      <a:pt x="1019" y="116"/>
                    </a:lnTo>
                    <a:lnTo>
                      <a:pt x="1019" y="121"/>
                    </a:lnTo>
                    <a:lnTo>
                      <a:pt x="1023" y="121"/>
                    </a:lnTo>
                    <a:lnTo>
                      <a:pt x="1023" y="125"/>
                    </a:lnTo>
                    <a:lnTo>
                      <a:pt x="1027" y="125"/>
                    </a:lnTo>
                    <a:lnTo>
                      <a:pt x="1027" y="139"/>
                    </a:lnTo>
                    <a:lnTo>
                      <a:pt x="1032" y="139"/>
                    </a:lnTo>
                    <a:lnTo>
                      <a:pt x="1032" y="152"/>
                    </a:lnTo>
                    <a:lnTo>
                      <a:pt x="1036" y="152"/>
                    </a:lnTo>
                    <a:lnTo>
                      <a:pt x="1036" y="166"/>
                    </a:lnTo>
                    <a:lnTo>
                      <a:pt x="1040" y="166"/>
                    </a:lnTo>
                    <a:lnTo>
                      <a:pt x="1040" y="179"/>
                    </a:lnTo>
                    <a:lnTo>
                      <a:pt x="1045" y="179"/>
                    </a:lnTo>
                    <a:lnTo>
                      <a:pt x="1045" y="188"/>
                    </a:lnTo>
                    <a:lnTo>
                      <a:pt x="1050" y="188"/>
                    </a:lnTo>
                    <a:lnTo>
                      <a:pt x="1050" y="192"/>
                    </a:lnTo>
                    <a:lnTo>
                      <a:pt x="1054" y="192"/>
                    </a:lnTo>
                    <a:lnTo>
                      <a:pt x="1054" y="202"/>
                    </a:lnTo>
                    <a:lnTo>
                      <a:pt x="1058" y="202"/>
                    </a:lnTo>
                    <a:lnTo>
                      <a:pt x="1058" y="206"/>
                    </a:lnTo>
                    <a:lnTo>
                      <a:pt x="1063" y="206"/>
                    </a:lnTo>
                    <a:lnTo>
                      <a:pt x="1063" y="219"/>
                    </a:lnTo>
                    <a:lnTo>
                      <a:pt x="1067" y="219"/>
                    </a:lnTo>
                    <a:lnTo>
                      <a:pt x="1067" y="228"/>
                    </a:lnTo>
                    <a:lnTo>
                      <a:pt x="1072" y="228"/>
                    </a:lnTo>
                    <a:lnTo>
                      <a:pt x="1072" y="237"/>
                    </a:lnTo>
                    <a:lnTo>
                      <a:pt x="1076" y="237"/>
                    </a:lnTo>
                    <a:lnTo>
                      <a:pt x="1076" y="250"/>
                    </a:lnTo>
                    <a:lnTo>
                      <a:pt x="1081" y="250"/>
                    </a:lnTo>
                    <a:lnTo>
                      <a:pt x="1081" y="260"/>
                    </a:lnTo>
                    <a:lnTo>
                      <a:pt x="1085" y="260"/>
                    </a:lnTo>
                    <a:lnTo>
                      <a:pt x="1085" y="273"/>
                    </a:lnTo>
                    <a:lnTo>
                      <a:pt x="1090" y="273"/>
                    </a:lnTo>
                    <a:lnTo>
                      <a:pt x="1090" y="282"/>
                    </a:lnTo>
                    <a:lnTo>
                      <a:pt x="1094" y="282"/>
                    </a:lnTo>
                    <a:lnTo>
                      <a:pt x="1094" y="296"/>
                    </a:lnTo>
                    <a:lnTo>
                      <a:pt x="1098" y="296"/>
                    </a:lnTo>
                    <a:lnTo>
                      <a:pt x="1098" y="309"/>
                    </a:lnTo>
                    <a:lnTo>
                      <a:pt x="1103" y="309"/>
                    </a:lnTo>
                    <a:lnTo>
                      <a:pt x="1103" y="322"/>
                    </a:lnTo>
                    <a:lnTo>
                      <a:pt x="1108" y="322"/>
                    </a:lnTo>
                    <a:lnTo>
                      <a:pt x="1108" y="336"/>
                    </a:lnTo>
                    <a:lnTo>
                      <a:pt x="1112" y="336"/>
                    </a:lnTo>
                    <a:lnTo>
                      <a:pt x="1112" y="354"/>
                    </a:lnTo>
                    <a:lnTo>
                      <a:pt x="1116" y="354"/>
                    </a:lnTo>
                    <a:lnTo>
                      <a:pt x="1116" y="367"/>
                    </a:lnTo>
                    <a:lnTo>
                      <a:pt x="1121" y="367"/>
                    </a:lnTo>
                    <a:lnTo>
                      <a:pt x="1121" y="376"/>
                    </a:lnTo>
                    <a:lnTo>
                      <a:pt x="1126" y="376"/>
                    </a:lnTo>
                    <a:lnTo>
                      <a:pt x="1126" y="385"/>
                    </a:lnTo>
                    <a:lnTo>
                      <a:pt x="1129" y="385"/>
                    </a:lnTo>
                    <a:lnTo>
                      <a:pt x="1129" y="398"/>
                    </a:lnTo>
                  </a:path>
                </a:pathLst>
              </a:custGeom>
              <a:noFill/>
              <a:ln w="22225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31952" name="Freeform 176"/>
            <p:cNvSpPr>
              <a:spLocks/>
            </p:cNvSpPr>
            <p:nvPr/>
          </p:nvSpPr>
          <p:spPr bwMode="auto">
            <a:xfrm>
              <a:off x="4751" y="2882"/>
              <a:ext cx="558" cy="430"/>
            </a:xfrm>
            <a:custGeom>
              <a:avLst/>
              <a:gdLst>
                <a:gd name="T0" fmla="*/ 5 w 558"/>
                <a:gd name="T1" fmla="*/ 22 h 430"/>
                <a:gd name="T2" fmla="*/ 13 w 558"/>
                <a:gd name="T3" fmla="*/ 50 h 430"/>
                <a:gd name="T4" fmla="*/ 23 w 558"/>
                <a:gd name="T5" fmla="*/ 72 h 430"/>
                <a:gd name="T6" fmla="*/ 31 w 558"/>
                <a:gd name="T7" fmla="*/ 90 h 430"/>
                <a:gd name="T8" fmla="*/ 41 w 558"/>
                <a:gd name="T9" fmla="*/ 108 h 430"/>
                <a:gd name="T10" fmla="*/ 49 w 558"/>
                <a:gd name="T11" fmla="*/ 116 h 430"/>
                <a:gd name="T12" fmla="*/ 58 w 558"/>
                <a:gd name="T13" fmla="*/ 126 h 430"/>
                <a:gd name="T14" fmla="*/ 72 w 558"/>
                <a:gd name="T15" fmla="*/ 130 h 430"/>
                <a:gd name="T16" fmla="*/ 81 w 558"/>
                <a:gd name="T17" fmla="*/ 148 h 430"/>
                <a:gd name="T18" fmla="*/ 89 w 558"/>
                <a:gd name="T19" fmla="*/ 166 h 430"/>
                <a:gd name="T20" fmla="*/ 99 w 558"/>
                <a:gd name="T21" fmla="*/ 184 h 430"/>
                <a:gd name="T22" fmla="*/ 107 w 558"/>
                <a:gd name="T23" fmla="*/ 193 h 430"/>
                <a:gd name="T24" fmla="*/ 117 w 558"/>
                <a:gd name="T25" fmla="*/ 210 h 430"/>
                <a:gd name="T26" fmla="*/ 125 w 558"/>
                <a:gd name="T27" fmla="*/ 233 h 430"/>
                <a:gd name="T28" fmla="*/ 135 w 558"/>
                <a:gd name="T29" fmla="*/ 251 h 430"/>
                <a:gd name="T30" fmla="*/ 143 w 558"/>
                <a:gd name="T31" fmla="*/ 265 h 430"/>
                <a:gd name="T32" fmla="*/ 152 w 558"/>
                <a:gd name="T33" fmla="*/ 278 h 430"/>
                <a:gd name="T34" fmla="*/ 161 w 558"/>
                <a:gd name="T35" fmla="*/ 291 h 430"/>
                <a:gd name="T36" fmla="*/ 170 w 558"/>
                <a:gd name="T37" fmla="*/ 300 h 430"/>
                <a:gd name="T38" fmla="*/ 183 w 558"/>
                <a:gd name="T39" fmla="*/ 304 h 430"/>
                <a:gd name="T40" fmla="*/ 196 w 558"/>
                <a:gd name="T41" fmla="*/ 300 h 430"/>
                <a:gd name="T42" fmla="*/ 206 w 558"/>
                <a:gd name="T43" fmla="*/ 291 h 430"/>
                <a:gd name="T44" fmla="*/ 214 w 558"/>
                <a:gd name="T45" fmla="*/ 282 h 430"/>
                <a:gd name="T46" fmla="*/ 224 w 558"/>
                <a:gd name="T47" fmla="*/ 269 h 430"/>
                <a:gd name="T48" fmla="*/ 232 w 558"/>
                <a:gd name="T49" fmla="*/ 278 h 430"/>
                <a:gd name="T50" fmla="*/ 264 w 558"/>
                <a:gd name="T51" fmla="*/ 282 h 430"/>
                <a:gd name="T52" fmla="*/ 273 w 558"/>
                <a:gd name="T53" fmla="*/ 296 h 430"/>
                <a:gd name="T54" fmla="*/ 281 w 558"/>
                <a:gd name="T55" fmla="*/ 304 h 430"/>
                <a:gd name="T56" fmla="*/ 290 w 558"/>
                <a:gd name="T57" fmla="*/ 314 h 430"/>
                <a:gd name="T58" fmla="*/ 299 w 558"/>
                <a:gd name="T59" fmla="*/ 322 h 430"/>
                <a:gd name="T60" fmla="*/ 313 w 558"/>
                <a:gd name="T61" fmla="*/ 327 h 430"/>
                <a:gd name="T62" fmla="*/ 321 w 558"/>
                <a:gd name="T63" fmla="*/ 336 h 430"/>
                <a:gd name="T64" fmla="*/ 331 w 558"/>
                <a:gd name="T65" fmla="*/ 345 h 430"/>
                <a:gd name="T66" fmla="*/ 339 w 558"/>
                <a:gd name="T67" fmla="*/ 363 h 430"/>
                <a:gd name="T68" fmla="*/ 349 w 558"/>
                <a:gd name="T69" fmla="*/ 380 h 430"/>
                <a:gd name="T70" fmla="*/ 357 w 558"/>
                <a:gd name="T71" fmla="*/ 394 h 430"/>
                <a:gd name="T72" fmla="*/ 389 w 558"/>
                <a:gd name="T73" fmla="*/ 398 h 430"/>
                <a:gd name="T74" fmla="*/ 398 w 558"/>
                <a:gd name="T75" fmla="*/ 390 h 430"/>
                <a:gd name="T76" fmla="*/ 407 w 558"/>
                <a:gd name="T77" fmla="*/ 376 h 430"/>
                <a:gd name="T78" fmla="*/ 420 w 558"/>
                <a:gd name="T79" fmla="*/ 372 h 430"/>
                <a:gd name="T80" fmla="*/ 433 w 558"/>
                <a:gd name="T81" fmla="*/ 367 h 430"/>
                <a:gd name="T82" fmla="*/ 443 w 558"/>
                <a:gd name="T83" fmla="*/ 359 h 430"/>
                <a:gd name="T84" fmla="*/ 456 w 558"/>
                <a:gd name="T85" fmla="*/ 363 h 430"/>
                <a:gd name="T86" fmla="*/ 464 w 558"/>
                <a:gd name="T87" fmla="*/ 372 h 430"/>
                <a:gd name="T88" fmla="*/ 478 w 558"/>
                <a:gd name="T89" fmla="*/ 367 h 430"/>
                <a:gd name="T90" fmla="*/ 487 w 558"/>
                <a:gd name="T91" fmla="*/ 359 h 430"/>
                <a:gd name="T92" fmla="*/ 500 w 558"/>
                <a:gd name="T93" fmla="*/ 363 h 430"/>
                <a:gd name="T94" fmla="*/ 509 w 558"/>
                <a:gd name="T95" fmla="*/ 372 h 430"/>
                <a:gd name="T96" fmla="*/ 518 w 558"/>
                <a:gd name="T97" fmla="*/ 380 h 430"/>
                <a:gd name="T98" fmla="*/ 527 w 558"/>
                <a:gd name="T99" fmla="*/ 398 h 430"/>
                <a:gd name="T100" fmla="*/ 536 w 558"/>
                <a:gd name="T101" fmla="*/ 421 h 430"/>
                <a:gd name="T102" fmla="*/ 558 w 558"/>
                <a:gd name="T103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8" h="430">
                  <a:moveTo>
                    <a:pt x="0" y="0"/>
                  </a:moveTo>
                  <a:lnTo>
                    <a:pt x="0" y="9"/>
                  </a:lnTo>
                  <a:lnTo>
                    <a:pt x="5" y="9"/>
                  </a:lnTo>
                  <a:lnTo>
                    <a:pt x="5" y="22"/>
                  </a:lnTo>
                  <a:lnTo>
                    <a:pt x="10" y="22"/>
                  </a:lnTo>
                  <a:lnTo>
                    <a:pt x="10" y="36"/>
                  </a:lnTo>
                  <a:lnTo>
                    <a:pt x="13" y="36"/>
                  </a:lnTo>
                  <a:lnTo>
                    <a:pt x="13" y="50"/>
                  </a:lnTo>
                  <a:lnTo>
                    <a:pt x="18" y="50"/>
                  </a:lnTo>
                  <a:lnTo>
                    <a:pt x="18" y="63"/>
                  </a:lnTo>
                  <a:lnTo>
                    <a:pt x="23" y="63"/>
                  </a:lnTo>
                  <a:lnTo>
                    <a:pt x="23" y="72"/>
                  </a:lnTo>
                  <a:lnTo>
                    <a:pt x="27" y="72"/>
                  </a:lnTo>
                  <a:lnTo>
                    <a:pt x="27" y="81"/>
                  </a:lnTo>
                  <a:lnTo>
                    <a:pt x="31" y="81"/>
                  </a:lnTo>
                  <a:lnTo>
                    <a:pt x="31" y="90"/>
                  </a:lnTo>
                  <a:lnTo>
                    <a:pt x="36" y="90"/>
                  </a:lnTo>
                  <a:lnTo>
                    <a:pt x="36" y="99"/>
                  </a:lnTo>
                  <a:lnTo>
                    <a:pt x="41" y="99"/>
                  </a:lnTo>
                  <a:lnTo>
                    <a:pt x="41" y="108"/>
                  </a:lnTo>
                  <a:lnTo>
                    <a:pt x="45" y="108"/>
                  </a:lnTo>
                  <a:lnTo>
                    <a:pt x="45" y="112"/>
                  </a:lnTo>
                  <a:lnTo>
                    <a:pt x="49" y="112"/>
                  </a:lnTo>
                  <a:lnTo>
                    <a:pt x="49" y="116"/>
                  </a:lnTo>
                  <a:lnTo>
                    <a:pt x="54" y="116"/>
                  </a:lnTo>
                  <a:lnTo>
                    <a:pt x="54" y="121"/>
                  </a:lnTo>
                  <a:lnTo>
                    <a:pt x="58" y="121"/>
                  </a:lnTo>
                  <a:lnTo>
                    <a:pt x="58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67" y="130"/>
                  </a:lnTo>
                  <a:lnTo>
                    <a:pt x="72" y="130"/>
                  </a:lnTo>
                  <a:lnTo>
                    <a:pt x="76" y="130"/>
                  </a:lnTo>
                  <a:lnTo>
                    <a:pt x="76" y="139"/>
                  </a:lnTo>
                  <a:lnTo>
                    <a:pt x="81" y="139"/>
                  </a:lnTo>
                  <a:lnTo>
                    <a:pt x="81" y="148"/>
                  </a:lnTo>
                  <a:lnTo>
                    <a:pt x="85" y="148"/>
                  </a:lnTo>
                  <a:lnTo>
                    <a:pt x="85" y="157"/>
                  </a:lnTo>
                  <a:lnTo>
                    <a:pt x="89" y="157"/>
                  </a:lnTo>
                  <a:lnTo>
                    <a:pt x="89" y="166"/>
                  </a:lnTo>
                  <a:lnTo>
                    <a:pt x="94" y="166"/>
                  </a:lnTo>
                  <a:lnTo>
                    <a:pt x="94" y="175"/>
                  </a:lnTo>
                  <a:lnTo>
                    <a:pt x="99" y="175"/>
                  </a:lnTo>
                  <a:lnTo>
                    <a:pt x="99" y="184"/>
                  </a:lnTo>
                  <a:lnTo>
                    <a:pt x="103" y="184"/>
                  </a:lnTo>
                  <a:lnTo>
                    <a:pt x="103" y="188"/>
                  </a:lnTo>
                  <a:lnTo>
                    <a:pt x="107" y="188"/>
                  </a:lnTo>
                  <a:lnTo>
                    <a:pt x="107" y="193"/>
                  </a:lnTo>
                  <a:lnTo>
                    <a:pt x="112" y="193"/>
                  </a:lnTo>
                  <a:lnTo>
                    <a:pt x="112" y="202"/>
                  </a:lnTo>
                  <a:lnTo>
                    <a:pt x="117" y="202"/>
                  </a:lnTo>
                  <a:lnTo>
                    <a:pt x="117" y="210"/>
                  </a:lnTo>
                  <a:lnTo>
                    <a:pt x="121" y="210"/>
                  </a:lnTo>
                  <a:lnTo>
                    <a:pt x="121" y="220"/>
                  </a:lnTo>
                  <a:lnTo>
                    <a:pt x="125" y="220"/>
                  </a:lnTo>
                  <a:lnTo>
                    <a:pt x="125" y="233"/>
                  </a:lnTo>
                  <a:lnTo>
                    <a:pt x="130" y="233"/>
                  </a:lnTo>
                  <a:lnTo>
                    <a:pt x="130" y="242"/>
                  </a:lnTo>
                  <a:lnTo>
                    <a:pt x="135" y="242"/>
                  </a:lnTo>
                  <a:lnTo>
                    <a:pt x="135" y="251"/>
                  </a:lnTo>
                  <a:lnTo>
                    <a:pt x="139" y="251"/>
                  </a:lnTo>
                  <a:lnTo>
                    <a:pt x="139" y="255"/>
                  </a:lnTo>
                  <a:lnTo>
                    <a:pt x="143" y="255"/>
                  </a:lnTo>
                  <a:lnTo>
                    <a:pt x="143" y="265"/>
                  </a:lnTo>
                  <a:lnTo>
                    <a:pt x="148" y="265"/>
                  </a:lnTo>
                  <a:lnTo>
                    <a:pt x="148" y="269"/>
                  </a:lnTo>
                  <a:lnTo>
                    <a:pt x="152" y="269"/>
                  </a:lnTo>
                  <a:lnTo>
                    <a:pt x="152" y="278"/>
                  </a:lnTo>
                  <a:lnTo>
                    <a:pt x="157" y="278"/>
                  </a:lnTo>
                  <a:lnTo>
                    <a:pt x="157" y="282"/>
                  </a:lnTo>
                  <a:lnTo>
                    <a:pt x="161" y="282"/>
                  </a:lnTo>
                  <a:lnTo>
                    <a:pt x="161" y="291"/>
                  </a:lnTo>
                  <a:lnTo>
                    <a:pt x="165" y="291"/>
                  </a:lnTo>
                  <a:lnTo>
                    <a:pt x="165" y="296"/>
                  </a:lnTo>
                  <a:lnTo>
                    <a:pt x="170" y="296"/>
                  </a:lnTo>
                  <a:lnTo>
                    <a:pt x="170" y="300"/>
                  </a:lnTo>
                  <a:lnTo>
                    <a:pt x="175" y="300"/>
                  </a:lnTo>
                  <a:lnTo>
                    <a:pt x="179" y="300"/>
                  </a:lnTo>
                  <a:lnTo>
                    <a:pt x="183" y="300"/>
                  </a:lnTo>
                  <a:lnTo>
                    <a:pt x="183" y="304"/>
                  </a:lnTo>
                  <a:lnTo>
                    <a:pt x="188" y="304"/>
                  </a:lnTo>
                  <a:lnTo>
                    <a:pt x="188" y="300"/>
                  </a:lnTo>
                  <a:lnTo>
                    <a:pt x="192" y="300"/>
                  </a:lnTo>
                  <a:lnTo>
                    <a:pt x="196" y="300"/>
                  </a:lnTo>
                  <a:lnTo>
                    <a:pt x="196" y="296"/>
                  </a:lnTo>
                  <a:lnTo>
                    <a:pt x="201" y="296"/>
                  </a:lnTo>
                  <a:lnTo>
                    <a:pt x="206" y="296"/>
                  </a:lnTo>
                  <a:lnTo>
                    <a:pt x="206" y="291"/>
                  </a:lnTo>
                  <a:lnTo>
                    <a:pt x="210" y="291"/>
                  </a:lnTo>
                  <a:lnTo>
                    <a:pt x="210" y="286"/>
                  </a:lnTo>
                  <a:lnTo>
                    <a:pt x="214" y="286"/>
                  </a:lnTo>
                  <a:lnTo>
                    <a:pt x="214" y="282"/>
                  </a:lnTo>
                  <a:lnTo>
                    <a:pt x="219" y="282"/>
                  </a:lnTo>
                  <a:lnTo>
                    <a:pt x="219" y="273"/>
                  </a:lnTo>
                  <a:lnTo>
                    <a:pt x="224" y="273"/>
                  </a:lnTo>
                  <a:lnTo>
                    <a:pt x="224" y="269"/>
                  </a:lnTo>
                  <a:lnTo>
                    <a:pt x="228" y="269"/>
                  </a:lnTo>
                  <a:lnTo>
                    <a:pt x="228" y="273"/>
                  </a:lnTo>
                  <a:lnTo>
                    <a:pt x="232" y="273"/>
                  </a:lnTo>
                  <a:lnTo>
                    <a:pt x="232" y="278"/>
                  </a:lnTo>
                  <a:lnTo>
                    <a:pt x="237" y="278"/>
                  </a:lnTo>
                  <a:lnTo>
                    <a:pt x="237" y="282"/>
                  </a:lnTo>
                  <a:lnTo>
                    <a:pt x="242" y="282"/>
                  </a:lnTo>
                  <a:lnTo>
                    <a:pt x="264" y="282"/>
                  </a:lnTo>
                  <a:lnTo>
                    <a:pt x="268" y="282"/>
                  </a:lnTo>
                  <a:lnTo>
                    <a:pt x="268" y="291"/>
                  </a:lnTo>
                  <a:lnTo>
                    <a:pt x="273" y="291"/>
                  </a:lnTo>
                  <a:lnTo>
                    <a:pt x="273" y="296"/>
                  </a:lnTo>
                  <a:lnTo>
                    <a:pt x="277" y="296"/>
                  </a:lnTo>
                  <a:lnTo>
                    <a:pt x="277" y="300"/>
                  </a:lnTo>
                  <a:lnTo>
                    <a:pt x="281" y="300"/>
                  </a:lnTo>
                  <a:lnTo>
                    <a:pt x="281" y="304"/>
                  </a:lnTo>
                  <a:lnTo>
                    <a:pt x="286" y="304"/>
                  </a:lnTo>
                  <a:lnTo>
                    <a:pt x="286" y="309"/>
                  </a:lnTo>
                  <a:lnTo>
                    <a:pt x="290" y="309"/>
                  </a:lnTo>
                  <a:lnTo>
                    <a:pt x="290" y="314"/>
                  </a:lnTo>
                  <a:lnTo>
                    <a:pt x="295" y="314"/>
                  </a:lnTo>
                  <a:lnTo>
                    <a:pt x="295" y="318"/>
                  </a:lnTo>
                  <a:lnTo>
                    <a:pt x="299" y="318"/>
                  </a:lnTo>
                  <a:lnTo>
                    <a:pt x="299" y="322"/>
                  </a:lnTo>
                  <a:lnTo>
                    <a:pt x="304" y="322"/>
                  </a:lnTo>
                  <a:lnTo>
                    <a:pt x="308" y="322"/>
                  </a:lnTo>
                  <a:lnTo>
                    <a:pt x="308" y="327"/>
                  </a:lnTo>
                  <a:lnTo>
                    <a:pt x="313" y="327"/>
                  </a:lnTo>
                  <a:lnTo>
                    <a:pt x="313" y="332"/>
                  </a:lnTo>
                  <a:lnTo>
                    <a:pt x="317" y="332"/>
                  </a:lnTo>
                  <a:lnTo>
                    <a:pt x="317" y="336"/>
                  </a:lnTo>
                  <a:lnTo>
                    <a:pt x="321" y="336"/>
                  </a:lnTo>
                  <a:lnTo>
                    <a:pt x="321" y="341"/>
                  </a:lnTo>
                  <a:lnTo>
                    <a:pt x="326" y="341"/>
                  </a:lnTo>
                  <a:lnTo>
                    <a:pt x="326" y="345"/>
                  </a:lnTo>
                  <a:lnTo>
                    <a:pt x="331" y="345"/>
                  </a:lnTo>
                  <a:lnTo>
                    <a:pt x="335" y="345"/>
                  </a:lnTo>
                  <a:lnTo>
                    <a:pt x="335" y="349"/>
                  </a:lnTo>
                  <a:lnTo>
                    <a:pt x="339" y="349"/>
                  </a:lnTo>
                  <a:lnTo>
                    <a:pt x="339" y="363"/>
                  </a:lnTo>
                  <a:lnTo>
                    <a:pt x="344" y="363"/>
                  </a:lnTo>
                  <a:lnTo>
                    <a:pt x="344" y="372"/>
                  </a:lnTo>
                  <a:lnTo>
                    <a:pt x="349" y="372"/>
                  </a:lnTo>
                  <a:lnTo>
                    <a:pt x="349" y="380"/>
                  </a:lnTo>
                  <a:lnTo>
                    <a:pt x="353" y="380"/>
                  </a:lnTo>
                  <a:lnTo>
                    <a:pt x="353" y="390"/>
                  </a:lnTo>
                  <a:lnTo>
                    <a:pt x="357" y="390"/>
                  </a:lnTo>
                  <a:lnTo>
                    <a:pt x="357" y="394"/>
                  </a:lnTo>
                  <a:lnTo>
                    <a:pt x="362" y="394"/>
                  </a:lnTo>
                  <a:lnTo>
                    <a:pt x="362" y="398"/>
                  </a:lnTo>
                  <a:lnTo>
                    <a:pt x="367" y="398"/>
                  </a:lnTo>
                  <a:lnTo>
                    <a:pt x="389" y="398"/>
                  </a:lnTo>
                  <a:lnTo>
                    <a:pt x="393" y="398"/>
                  </a:lnTo>
                  <a:lnTo>
                    <a:pt x="393" y="394"/>
                  </a:lnTo>
                  <a:lnTo>
                    <a:pt x="398" y="394"/>
                  </a:lnTo>
                  <a:lnTo>
                    <a:pt x="398" y="390"/>
                  </a:lnTo>
                  <a:lnTo>
                    <a:pt x="402" y="390"/>
                  </a:lnTo>
                  <a:lnTo>
                    <a:pt x="402" y="385"/>
                  </a:lnTo>
                  <a:lnTo>
                    <a:pt x="407" y="385"/>
                  </a:lnTo>
                  <a:lnTo>
                    <a:pt x="407" y="376"/>
                  </a:lnTo>
                  <a:lnTo>
                    <a:pt x="411" y="376"/>
                  </a:lnTo>
                  <a:lnTo>
                    <a:pt x="415" y="376"/>
                  </a:lnTo>
                  <a:lnTo>
                    <a:pt x="415" y="372"/>
                  </a:lnTo>
                  <a:lnTo>
                    <a:pt x="420" y="372"/>
                  </a:lnTo>
                  <a:lnTo>
                    <a:pt x="425" y="372"/>
                  </a:lnTo>
                  <a:lnTo>
                    <a:pt x="425" y="367"/>
                  </a:lnTo>
                  <a:lnTo>
                    <a:pt x="429" y="367"/>
                  </a:lnTo>
                  <a:lnTo>
                    <a:pt x="433" y="367"/>
                  </a:lnTo>
                  <a:lnTo>
                    <a:pt x="433" y="363"/>
                  </a:lnTo>
                  <a:lnTo>
                    <a:pt x="438" y="363"/>
                  </a:lnTo>
                  <a:lnTo>
                    <a:pt x="443" y="363"/>
                  </a:lnTo>
                  <a:lnTo>
                    <a:pt x="443" y="359"/>
                  </a:lnTo>
                  <a:lnTo>
                    <a:pt x="446" y="359"/>
                  </a:lnTo>
                  <a:lnTo>
                    <a:pt x="451" y="359"/>
                  </a:lnTo>
                  <a:lnTo>
                    <a:pt x="451" y="363"/>
                  </a:lnTo>
                  <a:lnTo>
                    <a:pt x="456" y="363"/>
                  </a:lnTo>
                  <a:lnTo>
                    <a:pt x="460" y="363"/>
                  </a:lnTo>
                  <a:lnTo>
                    <a:pt x="460" y="367"/>
                  </a:lnTo>
                  <a:lnTo>
                    <a:pt x="464" y="367"/>
                  </a:lnTo>
                  <a:lnTo>
                    <a:pt x="464" y="372"/>
                  </a:lnTo>
                  <a:lnTo>
                    <a:pt x="469" y="372"/>
                  </a:lnTo>
                  <a:lnTo>
                    <a:pt x="474" y="372"/>
                  </a:lnTo>
                  <a:lnTo>
                    <a:pt x="474" y="367"/>
                  </a:lnTo>
                  <a:lnTo>
                    <a:pt x="478" y="367"/>
                  </a:lnTo>
                  <a:lnTo>
                    <a:pt x="478" y="363"/>
                  </a:lnTo>
                  <a:lnTo>
                    <a:pt x="482" y="363"/>
                  </a:lnTo>
                  <a:lnTo>
                    <a:pt x="482" y="359"/>
                  </a:lnTo>
                  <a:lnTo>
                    <a:pt x="487" y="359"/>
                  </a:lnTo>
                  <a:lnTo>
                    <a:pt x="491" y="359"/>
                  </a:lnTo>
                  <a:lnTo>
                    <a:pt x="491" y="363"/>
                  </a:lnTo>
                  <a:lnTo>
                    <a:pt x="496" y="363"/>
                  </a:lnTo>
                  <a:lnTo>
                    <a:pt x="500" y="363"/>
                  </a:lnTo>
                  <a:lnTo>
                    <a:pt x="500" y="367"/>
                  </a:lnTo>
                  <a:lnTo>
                    <a:pt x="505" y="367"/>
                  </a:lnTo>
                  <a:lnTo>
                    <a:pt x="505" y="372"/>
                  </a:lnTo>
                  <a:lnTo>
                    <a:pt x="509" y="372"/>
                  </a:lnTo>
                  <a:lnTo>
                    <a:pt x="514" y="372"/>
                  </a:lnTo>
                  <a:lnTo>
                    <a:pt x="514" y="376"/>
                  </a:lnTo>
                  <a:lnTo>
                    <a:pt x="518" y="376"/>
                  </a:lnTo>
                  <a:lnTo>
                    <a:pt x="518" y="380"/>
                  </a:lnTo>
                  <a:lnTo>
                    <a:pt x="522" y="380"/>
                  </a:lnTo>
                  <a:lnTo>
                    <a:pt x="522" y="390"/>
                  </a:lnTo>
                  <a:lnTo>
                    <a:pt x="527" y="390"/>
                  </a:lnTo>
                  <a:lnTo>
                    <a:pt x="527" y="398"/>
                  </a:lnTo>
                  <a:lnTo>
                    <a:pt x="532" y="398"/>
                  </a:lnTo>
                  <a:lnTo>
                    <a:pt x="532" y="412"/>
                  </a:lnTo>
                  <a:lnTo>
                    <a:pt x="536" y="412"/>
                  </a:lnTo>
                  <a:lnTo>
                    <a:pt x="536" y="421"/>
                  </a:lnTo>
                  <a:lnTo>
                    <a:pt x="540" y="421"/>
                  </a:lnTo>
                  <a:lnTo>
                    <a:pt x="540" y="430"/>
                  </a:lnTo>
                  <a:lnTo>
                    <a:pt x="545" y="430"/>
                  </a:lnTo>
                  <a:lnTo>
                    <a:pt x="558" y="430"/>
                  </a:lnTo>
                </a:path>
              </a:pathLst>
            </a:custGeom>
            <a:noFill/>
            <a:ln w="2222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53" name="Freeform 177"/>
            <p:cNvSpPr>
              <a:spLocks/>
            </p:cNvSpPr>
            <p:nvPr/>
          </p:nvSpPr>
          <p:spPr bwMode="auto">
            <a:xfrm>
              <a:off x="1181" y="765"/>
              <a:ext cx="1173" cy="2543"/>
            </a:xfrm>
            <a:custGeom>
              <a:avLst/>
              <a:gdLst>
                <a:gd name="T0" fmla="*/ 13 w 1173"/>
                <a:gd name="T1" fmla="*/ 2520 h 2543"/>
                <a:gd name="T2" fmla="*/ 31 w 1173"/>
                <a:gd name="T3" fmla="*/ 2489 h 2543"/>
                <a:gd name="T4" fmla="*/ 48 w 1173"/>
                <a:gd name="T5" fmla="*/ 2453 h 2543"/>
                <a:gd name="T6" fmla="*/ 71 w 1173"/>
                <a:gd name="T7" fmla="*/ 2435 h 2543"/>
                <a:gd name="T8" fmla="*/ 93 w 1173"/>
                <a:gd name="T9" fmla="*/ 2421 h 2543"/>
                <a:gd name="T10" fmla="*/ 133 w 1173"/>
                <a:gd name="T11" fmla="*/ 2431 h 2543"/>
                <a:gd name="T12" fmla="*/ 169 w 1173"/>
                <a:gd name="T13" fmla="*/ 2417 h 2543"/>
                <a:gd name="T14" fmla="*/ 186 w 1173"/>
                <a:gd name="T15" fmla="*/ 2395 h 2543"/>
                <a:gd name="T16" fmla="*/ 204 w 1173"/>
                <a:gd name="T17" fmla="*/ 2359 h 2543"/>
                <a:gd name="T18" fmla="*/ 222 w 1173"/>
                <a:gd name="T19" fmla="*/ 2319 h 2543"/>
                <a:gd name="T20" fmla="*/ 240 w 1173"/>
                <a:gd name="T21" fmla="*/ 2247 h 2543"/>
                <a:gd name="T22" fmla="*/ 258 w 1173"/>
                <a:gd name="T23" fmla="*/ 2149 h 2543"/>
                <a:gd name="T24" fmla="*/ 276 w 1173"/>
                <a:gd name="T25" fmla="*/ 1974 h 2543"/>
                <a:gd name="T26" fmla="*/ 294 w 1173"/>
                <a:gd name="T27" fmla="*/ 1799 h 2543"/>
                <a:gd name="T28" fmla="*/ 311 w 1173"/>
                <a:gd name="T29" fmla="*/ 1643 h 2543"/>
                <a:gd name="T30" fmla="*/ 329 w 1173"/>
                <a:gd name="T31" fmla="*/ 1469 h 2543"/>
                <a:gd name="T32" fmla="*/ 347 w 1173"/>
                <a:gd name="T33" fmla="*/ 1245 h 2543"/>
                <a:gd name="T34" fmla="*/ 365 w 1173"/>
                <a:gd name="T35" fmla="*/ 1061 h 2543"/>
                <a:gd name="T36" fmla="*/ 383 w 1173"/>
                <a:gd name="T37" fmla="*/ 878 h 2543"/>
                <a:gd name="T38" fmla="*/ 401 w 1173"/>
                <a:gd name="T39" fmla="*/ 654 h 2543"/>
                <a:gd name="T40" fmla="*/ 419 w 1173"/>
                <a:gd name="T41" fmla="*/ 416 h 2543"/>
                <a:gd name="T42" fmla="*/ 437 w 1173"/>
                <a:gd name="T43" fmla="*/ 211 h 2543"/>
                <a:gd name="T44" fmla="*/ 454 w 1173"/>
                <a:gd name="T45" fmla="*/ 58 h 2543"/>
                <a:gd name="T46" fmla="*/ 477 w 1173"/>
                <a:gd name="T47" fmla="*/ 0 h 2543"/>
                <a:gd name="T48" fmla="*/ 495 w 1173"/>
                <a:gd name="T49" fmla="*/ 121 h 2543"/>
                <a:gd name="T50" fmla="*/ 512 w 1173"/>
                <a:gd name="T51" fmla="*/ 287 h 2543"/>
                <a:gd name="T52" fmla="*/ 530 w 1173"/>
                <a:gd name="T53" fmla="*/ 461 h 2543"/>
                <a:gd name="T54" fmla="*/ 548 w 1173"/>
                <a:gd name="T55" fmla="*/ 618 h 2543"/>
                <a:gd name="T56" fmla="*/ 566 w 1173"/>
                <a:gd name="T57" fmla="*/ 797 h 2543"/>
                <a:gd name="T58" fmla="*/ 584 w 1173"/>
                <a:gd name="T59" fmla="*/ 1017 h 2543"/>
                <a:gd name="T60" fmla="*/ 602 w 1173"/>
                <a:gd name="T61" fmla="*/ 1209 h 2543"/>
                <a:gd name="T62" fmla="*/ 620 w 1173"/>
                <a:gd name="T63" fmla="*/ 1388 h 2543"/>
                <a:gd name="T64" fmla="*/ 637 w 1173"/>
                <a:gd name="T65" fmla="*/ 1558 h 2543"/>
                <a:gd name="T66" fmla="*/ 655 w 1173"/>
                <a:gd name="T67" fmla="*/ 1692 h 2543"/>
                <a:gd name="T68" fmla="*/ 673 w 1173"/>
                <a:gd name="T69" fmla="*/ 1799 h 2543"/>
                <a:gd name="T70" fmla="*/ 691 w 1173"/>
                <a:gd name="T71" fmla="*/ 1889 h 2543"/>
                <a:gd name="T72" fmla="*/ 709 w 1173"/>
                <a:gd name="T73" fmla="*/ 1952 h 2543"/>
                <a:gd name="T74" fmla="*/ 727 w 1173"/>
                <a:gd name="T75" fmla="*/ 2005 h 2543"/>
                <a:gd name="T76" fmla="*/ 744 w 1173"/>
                <a:gd name="T77" fmla="*/ 2032 h 2543"/>
                <a:gd name="T78" fmla="*/ 762 w 1173"/>
                <a:gd name="T79" fmla="*/ 2055 h 2543"/>
                <a:gd name="T80" fmla="*/ 785 w 1173"/>
                <a:gd name="T81" fmla="*/ 2068 h 2543"/>
                <a:gd name="T82" fmla="*/ 834 w 1173"/>
                <a:gd name="T83" fmla="*/ 2077 h 2543"/>
                <a:gd name="T84" fmla="*/ 856 w 1173"/>
                <a:gd name="T85" fmla="*/ 2073 h 2543"/>
                <a:gd name="T86" fmla="*/ 874 w 1173"/>
                <a:gd name="T87" fmla="*/ 2055 h 2543"/>
                <a:gd name="T88" fmla="*/ 892 w 1173"/>
                <a:gd name="T89" fmla="*/ 2019 h 2543"/>
                <a:gd name="T90" fmla="*/ 910 w 1173"/>
                <a:gd name="T91" fmla="*/ 1974 h 2543"/>
                <a:gd name="T92" fmla="*/ 928 w 1173"/>
                <a:gd name="T93" fmla="*/ 1907 h 2543"/>
                <a:gd name="T94" fmla="*/ 945 w 1173"/>
                <a:gd name="T95" fmla="*/ 1791 h 2543"/>
                <a:gd name="T96" fmla="*/ 963 w 1173"/>
                <a:gd name="T97" fmla="*/ 1634 h 2543"/>
                <a:gd name="T98" fmla="*/ 981 w 1173"/>
                <a:gd name="T99" fmla="*/ 1504 h 2543"/>
                <a:gd name="T100" fmla="*/ 999 w 1173"/>
                <a:gd name="T101" fmla="*/ 1419 h 2543"/>
                <a:gd name="T102" fmla="*/ 1017 w 1173"/>
                <a:gd name="T103" fmla="*/ 1370 h 2543"/>
                <a:gd name="T104" fmla="*/ 1035 w 1173"/>
                <a:gd name="T105" fmla="*/ 1375 h 2543"/>
                <a:gd name="T106" fmla="*/ 1053 w 1173"/>
                <a:gd name="T107" fmla="*/ 1424 h 2543"/>
                <a:gd name="T108" fmla="*/ 1070 w 1173"/>
                <a:gd name="T109" fmla="*/ 1495 h 2543"/>
                <a:gd name="T110" fmla="*/ 1088 w 1173"/>
                <a:gd name="T111" fmla="*/ 1576 h 2543"/>
                <a:gd name="T112" fmla="*/ 1106 w 1173"/>
                <a:gd name="T113" fmla="*/ 1647 h 2543"/>
                <a:gd name="T114" fmla="*/ 1124 w 1173"/>
                <a:gd name="T115" fmla="*/ 1715 h 2543"/>
                <a:gd name="T116" fmla="*/ 1142 w 1173"/>
                <a:gd name="T117" fmla="*/ 1786 h 2543"/>
                <a:gd name="T118" fmla="*/ 1160 w 1173"/>
                <a:gd name="T119" fmla="*/ 1853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73" h="2543">
                  <a:moveTo>
                    <a:pt x="0" y="2543"/>
                  </a:moveTo>
                  <a:lnTo>
                    <a:pt x="0" y="2543"/>
                  </a:lnTo>
                  <a:lnTo>
                    <a:pt x="4" y="2543"/>
                  </a:lnTo>
                  <a:lnTo>
                    <a:pt x="4" y="2533"/>
                  </a:lnTo>
                  <a:lnTo>
                    <a:pt x="8" y="2533"/>
                  </a:lnTo>
                  <a:lnTo>
                    <a:pt x="8" y="2529"/>
                  </a:lnTo>
                  <a:lnTo>
                    <a:pt x="13" y="2529"/>
                  </a:lnTo>
                  <a:lnTo>
                    <a:pt x="13" y="2520"/>
                  </a:lnTo>
                  <a:lnTo>
                    <a:pt x="17" y="2520"/>
                  </a:lnTo>
                  <a:lnTo>
                    <a:pt x="17" y="2515"/>
                  </a:lnTo>
                  <a:lnTo>
                    <a:pt x="22" y="2515"/>
                  </a:lnTo>
                  <a:lnTo>
                    <a:pt x="22" y="2507"/>
                  </a:lnTo>
                  <a:lnTo>
                    <a:pt x="26" y="2507"/>
                  </a:lnTo>
                  <a:lnTo>
                    <a:pt x="26" y="2497"/>
                  </a:lnTo>
                  <a:lnTo>
                    <a:pt x="31" y="2497"/>
                  </a:lnTo>
                  <a:lnTo>
                    <a:pt x="31" y="2489"/>
                  </a:lnTo>
                  <a:lnTo>
                    <a:pt x="35" y="2489"/>
                  </a:lnTo>
                  <a:lnTo>
                    <a:pt x="35" y="2480"/>
                  </a:lnTo>
                  <a:lnTo>
                    <a:pt x="39" y="2480"/>
                  </a:lnTo>
                  <a:lnTo>
                    <a:pt x="39" y="2471"/>
                  </a:lnTo>
                  <a:lnTo>
                    <a:pt x="44" y="2471"/>
                  </a:lnTo>
                  <a:lnTo>
                    <a:pt x="44" y="2462"/>
                  </a:lnTo>
                  <a:lnTo>
                    <a:pt x="48" y="2462"/>
                  </a:lnTo>
                  <a:lnTo>
                    <a:pt x="48" y="2453"/>
                  </a:lnTo>
                  <a:lnTo>
                    <a:pt x="53" y="2453"/>
                  </a:lnTo>
                  <a:lnTo>
                    <a:pt x="53" y="2449"/>
                  </a:lnTo>
                  <a:lnTo>
                    <a:pt x="57" y="2449"/>
                  </a:lnTo>
                  <a:lnTo>
                    <a:pt x="57" y="2439"/>
                  </a:lnTo>
                  <a:lnTo>
                    <a:pt x="62" y="2439"/>
                  </a:lnTo>
                  <a:lnTo>
                    <a:pt x="66" y="2439"/>
                  </a:lnTo>
                  <a:lnTo>
                    <a:pt x="66" y="2435"/>
                  </a:lnTo>
                  <a:lnTo>
                    <a:pt x="71" y="2435"/>
                  </a:lnTo>
                  <a:lnTo>
                    <a:pt x="71" y="2431"/>
                  </a:lnTo>
                  <a:lnTo>
                    <a:pt x="75" y="2431"/>
                  </a:lnTo>
                  <a:lnTo>
                    <a:pt x="75" y="2426"/>
                  </a:lnTo>
                  <a:lnTo>
                    <a:pt x="79" y="2426"/>
                  </a:lnTo>
                  <a:lnTo>
                    <a:pt x="84" y="2426"/>
                  </a:lnTo>
                  <a:lnTo>
                    <a:pt x="89" y="2426"/>
                  </a:lnTo>
                  <a:lnTo>
                    <a:pt x="89" y="2421"/>
                  </a:lnTo>
                  <a:lnTo>
                    <a:pt x="93" y="2421"/>
                  </a:lnTo>
                  <a:lnTo>
                    <a:pt x="102" y="2421"/>
                  </a:lnTo>
                  <a:lnTo>
                    <a:pt x="107" y="2421"/>
                  </a:lnTo>
                  <a:lnTo>
                    <a:pt x="107" y="2426"/>
                  </a:lnTo>
                  <a:lnTo>
                    <a:pt x="111" y="2426"/>
                  </a:lnTo>
                  <a:lnTo>
                    <a:pt x="124" y="2426"/>
                  </a:lnTo>
                  <a:lnTo>
                    <a:pt x="129" y="2426"/>
                  </a:lnTo>
                  <a:lnTo>
                    <a:pt x="129" y="2431"/>
                  </a:lnTo>
                  <a:lnTo>
                    <a:pt x="133" y="2431"/>
                  </a:lnTo>
                  <a:lnTo>
                    <a:pt x="151" y="2431"/>
                  </a:lnTo>
                  <a:lnTo>
                    <a:pt x="155" y="2431"/>
                  </a:lnTo>
                  <a:lnTo>
                    <a:pt x="155" y="2426"/>
                  </a:lnTo>
                  <a:lnTo>
                    <a:pt x="160" y="2426"/>
                  </a:lnTo>
                  <a:lnTo>
                    <a:pt x="160" y="2421"/>
                  </a:lnTo>
                  <a:lnTo>
                    <a:pt x="165" y="2421"/>
                  </a:lnTo>
                  <a:lnTo>
                    <a:pt x="169" y="2421"/>
                  </a:lnTo>
                  <a:lnTo>
                    <a:pt x="169" y="2417"/>
                  </a:lnTo>
                  <a:lnTo>
                    <a:pt x="173" y="2417"/>
                  </a:lnTo>
                  <a:lnTo>
                    <a:pt x="173" y="2413"/>
                  </a:lnTo>
                  <a:lnTo>
                    <a:pt x="178" y="2413"/>
                  </a:lnTo>
                  <a:lnTo>
                    <a:pt x="178" y="2403"/>
                  </a:lnTo>
                  <a:lnTo>
                    <a:pt x="182" y="2403"/>
                  </a:lnTo>
                  <a:lnTo>
                    <a:pt x="182" y="2399"/>
                  </a:lnTo>
                  <a:lnTo>
                    <a:pt x="186" y="2399"/>
                  </a:lnTo>
                  <a:lnTo>
                    <a:pt x="186" y="2395"/>
                  </a:lnTo>
                  <a:lnTo>
                    <a:pt x="191" y="2395"/>
                  </a:lnTo>
                  <a:lnTo>
                    <a:pt x="191" y="2386"/>
                  </a:lnTo>
                  <a:lnTo>
                    <a:pt x="196" y="2386"/>
                  </a:lnTo>
                  <a:lnTo>
                    <a:pt x="196" y="2377"/>
                  </a:lnTo>
                  <a:lnTo>
                    <a:pt x="200" y="2377"/>
                  </a:lnTo>
                  <a:lnTo>
                    <a:pt x="200" y="2368"/>
                  </a:lnTo>
                  <a:lnTo>
                    <a:pt x="204" y="2368"/>
                  </a:lnTo>
                  <a:lnTo>
                    <a:pt x="204" y="2359"/>
                  </a:lnTo>
                  <a:lnTo>
                    <a:pt x="209" y="2359"/>
                  </a:lnTo>
                  <a:lnTo>
                    <a:pt x="209" y="2345"/>
                  </a:lnTo>
                  <a:lnTo>
                    <a:pt x="214" y="2345"/>
                  </a:lnTo>
                  <a:lnTo>
                    <a:pt x="214" y="2337"/>
                  </a:lnTo>
                  <a:lnTo>
                    <a:pt x="218" y="2337"/>
                  </a:lnTo>
                  <a:lnTo>
                    <a:pt x="218" y="2327"/>
                  </a:lnTo>
                  <a:lnTo>
                    <a:pt x="222" y="2327"/>
                  </a:lnTo>
                  <a:lnTo>
                    <a:pt x="222" y="2319"/>
                  </a:lnTo>
                  <a:lnTo>
                    <a:pt x="227" y="2319"/>
                  </a:lnTo>
                  <a:lnTo>
                    <a:pt x="227" y="2301"/>
                  </a:lnTo>
                  <a:lnTo>
                    <a:pt x="232" y="2301"/>
                  </a:lnTo>
                  <a:lnTo>
                    <a:pt x="232" y="2283"/>
                  </a:lnTo>
                  <a:lnTo>
                    <a:pt x="236" y="2283"/>
                  </a:lnTo>
                  <a:lnTo>
                    <a:pt x="236" y="2265"/>
                  </a:lnTo>
                  <a:lnTo>
                    <a:pt x="240" y="2265"/>
                  </a:lnTo>
                  <a:lnTo>
                    <a:pt x="240" y="2247"/>
                  </a:lnTo>
                  <a:lnTo>
                    <a:pt x="245" y="2247"/>
                  </a:lnTo>
                  <a:lnTo>
                    <a:pt x="245" y="2225"/>
                  </a:lnTo>
                  <a:lnTo>
                    <a:pt x="249" y="2225"/>
                  </a:lnTo>
                  <a:lnTo>
                    <a:pt x="249" y="2198"/>
                  </a:lnTo>
                  <a:lnTo>
                    <a:pt x="254" y="2198"/>
                  </a:lnTo>
                  <a:lnTo>
                    <a:pt x="254" y="2175"/>
                  </a:lnTo>
                  <a:lnTo>
                    <a:pt x="258" y="2175"/>
                  </a:lnTo>
                  <a:lnTo>
                    <a:pt x="258" y="2149"/>
                  </a:lnTo>
                  <a:lnTo>
                    <a:pt x="263" y="2149"/>
                  </a:lnTo>
                  <a:lnTo>
                    <a:pt x="263" y="2113"/>
                  </a:lnTo>
                  <a:lnTo>
                    <a:pt x="267" y="2113"/>
                  </a:lnTo>
                  <a:lnTo>
                    <a:pt x="267" y="2068"/>
                  </a:lnTo>
                  <a:lnTo>
                    <a:pt x="272" y="2068"/>
                  </a:lnTo>
                  <a:lnTo>
                    <a:pt x="272" y="2019"/>
                  </a:lnTo>
                  <a:lnTo>
                    <a:pt x="276" y="2019"/>
                  </a:lnTo>
                  <a:lnTo>
                    <a:pt x="276" y="1974"/>
                  </a:lnTo>
                  <a:lnTo>
                    <a:pt x="280" y="1974"/>
                  </a:lnTo>
                  <a:lnTo>
                    <a:pt x="280" y="1929"/>
                  </a:lnTo>
                  <a:lnTo>
                    <a:pt x="285" y="1929"/>
                  </a:lnTo>
                  <a:lnTo>
                    <a:pt x="285" y="1889"/>
                  </a:lnTo>
                  <a:lnTo>
                    <a:pt x="290" y="1889"/>
                  </a:lnTo>
                  <a:lnTo>
                    <a:pt x="290" y="1844"/>
                  </a:lnTo>
                  <a:lnTo>
                    <a:pt x="294" y="1844"/>
                  </a:lnTo>
                  <a:lnTo>
                    <a:pt x="294" y="1799"/>
                  </a:lnTo>
                  <a:lnTo>
                    <a:pt x="298" y="1799"/>
                  </a:lnTo>
                  <a:lnTo>
                    <a:pt x="298" y="1759"/>
                  </a:lnTo>
                  <a:lnTo>
                    <a:pt x="303" y="1759"/>
                  </a:lnTo>
                  <a:lnTo>
                    <a:pt x="303" y="1719"/>
                  </a:lnTo>
                  <a:lnTo>
                    <a:pt x="308" y="1719"/>
                  </a:lnTo>
                  <a:lnTo>
                    <a:pt x="308" y="1683"/>
                  </a:lnTo>
                  <a:lnTo>
                    <a:pt x="311" y="1683"/>
                  </a:lnTo>
                  <a:lnTo>
                    <a:pt x="311" y="1643"/>
                  </a:lnTo>
                  <a:lnTo>
                    <a:pt x="316" y="1643"/>
                  </a:lnTo>
                  <a:lnTo>
                    <a:pt x="316" y="1607"/>
                  </a:lnTo>
                  <a:lnTo>
                    <a:pt x="321" y="1607"/>
                  </a:lnTo>
                  <a:lnTo>
                    <a:pt x="321" y="1558"/>
                  </a:lnTo>
                  <a:lnTo>
                    <a:pt x="325" y="1558"/>
                  </a:lnTo>
                  <a:lnTo>
                    <a:pt x="325" y="1513"/>
                  </a:lnTo>
                  <a:lnTo>
                    <a:pt x="329" y="1513"/>
                  </a:lnTo>
                  <a:lnTo>
                    <a:pt x="329" y="1469"/>
                  </a:lnTo>
                  <a:lnTo>
                    <a:pt x="334" y="1469"/>
                  </a:lnTo>
                  <a:lnTo>
                    <a:pt x="334" y="1419"/>
                  </a:lnTo>
                  <a:lnTo>
                    <a:pt x="339" y="1419"/>
                  </a:lnTo>
                  <a:lnTo>
                    <a:pt x="339" y="1365"/>
                  </a:lnTo>
                  <a:lnTo>
                    <a:pt x="343" y="1365"/>
                  </a:lnTo>
                  <a:lnTo>
                    <a:pt x="343" y="1303"/>
                  </a:lnTo>
                  <a:lnTo>
                    <a:pt x="347" y="1303"/>
                  </a:lnTo>
                  <a:lnTo>
                    <a:pt x="347" y="1245"/>
                  </a:lnTo>
                  <a:lnTo>
                    <a:pt x="352" y="1245"/>
                  </a:lnTo>
                  <a:lnTo>
                    <a:pt x="352" y="1187"/>
                  </a:lnTo>
                  <a:lnTo>
                    <a:pt x="357" y="1187"/>
                  </a:lnTo>
                  <a:lnTo>
                    <a:pt x="357" y="1142"/>
                  </a:lnTo>
                  <a:lnTo>
                    <a:pt x="361" y="1142"/>
                  </a:lnTo>
                  <a:lnTo>
                    <a:pt x="361" y="1101"/>
                  </a:lnTo>
                  <a:lnTo>
                    <a:pt x="365" y="1101"/>
                  </a:lnTo>
                  <a:lnTo>
                    <a:pt x="365" y="1061"/>
                  </a:lnTo>
                  <a:lnTo>
                    <a:pt x="370" y="1061"/>
                  </a:lnTo>
                  <a:lnTo>
                    <a:pt x="370" y="1020"/>
                  </a:lnTo>
                  <a:lnTo>
                    <a:pt x="374" y="1020"/>
                  </a:lnTo>
                  <a:lnTo>
                    <a:pt x="374" y="976"/>
                  </a:lnTo>
                  <a:lnTo>
                    <a:pt x="379" y="976"/>
                  </a:lnTo>
                  <a:lnTo>
                    <a:pt x="379" y="927"/>
                  </a:lnTo>
                  <a:lnTo>
                    <a:pt x="383" y="927"/>
                  </a:lnTo>
                  <a:lnTo>
                    <a:pt x="383" y="878"/>
                  </a:lnTo>
                  <a:lnTo>
                    <a:pt x="387" y="878"/>
                  </a:lnTo>
                  <a:lnTo>
                    <a:pt x="387" y="829"/>
                  </a:lnTo>
                  <a:lnTo>
                    <a:pt x="392" y="829"/>
                  </a:lnTo>
                  <a:lnTo>
                    <a:pt x="392" y="774"/>
                  </a:lnTo>
                  <a:lnTo>
                    <a:pt x="397" y="774"/>
                  </a:lnTo>
                  <a:lnTo>
                    <a:pt x="397" y="712"/>
                  </a:lnTo>
                  <a:lnTo>
                    <a:pt x="401" y="712"/>
                  </a:lnTo>
                  <a:lnTo>
                    <a:pt x="401" y="654"/>
                  </a:lnTo>
                  <a:lnTo>
                    <a:pt x="405" y="654"/>
                  </a:lnTo>
                  <a:lnTo>
                    <a:pt x="405" y="591"/>
                  </a:lnTo>
                  <a:lnTo>
                    <a:pt x="410" y="591"/>
                  </a:lnTo>
                  <a:lnTo>
                    <a:pt x="410" y="533"/>
                  </a:lnTo>
                  <a:lnTo>
                    <a:pt x="415" y="533"/>
                  </a:lnTo>
                  <a:lnTo>
                    <a:pt x="415" y="475"/>
                  </a:lnTo>
                  <a:lnTo>
                    <a:pt x="419" y="475"/>
                  </a:lnTo>
                  <a:lnTo>
                    <a:pt x="419" y="416"/>
                  </a:lnTo>
                  <a:lnTo>
                    <a:pt x="423" y="416"/>
                  </a:lnTo>
                  <a:lnTo>
                    <a:pt x="423" y="363"/>
                  </a:lnTo>
                  <a:lnTo>
                    <a:pt x="428" y="363"/>
                  </a:lnTo>
                  <a:lnTo>
                    <a:pt x="428" y="305"/>
                  </a:lnTo>
                  <a:lnTo>
                    <a:pt x="433" y="305"/>
                  </a:lnTo>
                  <a:lnTo>
                    <a:pt x="433" y="256"/>
                  </a:lnTo>
                  <a:lnTo>
                    <a:pt x="437" y="256"/>
                  </a:lnTo>
                  <a:lnTo>
                    <a:pt x="437" y="211"/>
                  </a:lnTo>
                  <a:lnTo>
                    <a:pt x="441" y="211"/>
                  </a:lnTo>
                  <a:lnTo>
                    <a:pt x="441" y="162"/>
                  </a:lnTo>
                  <a:lnTo>
                    <a:pt x="446" y="162"/>
                  </a:lnTo>
                  <a:lnTo>
                    <a:pt x="446" y="112"/>
                  </a:lnTo>
                  <a:lnTo>
                    <a:pt x="450" y="112"/>
                  </a:lnTo>
                  <a:lnTo>
                    <a:pt x="450" y="86"/>
                  </a:lnTo>
                  <a:lnTo>
                    <a:pt x="454" y="86"/>
                  </a:lnTo>
                  <a:lnTo>
                    <a:pt x="454" y="58"/>
                  </a:lnTo>
                  <a:lnTo>
                    <a:pt x="459" y="58"/>
                  </a:lnTo>
                  <a:lnTo>
                    <a:pt x="459" y="32"/>
                  </a:lnTo>
                  <a:lnTo>
                    <a:pt x="464" y="32"/>
                  </a:lnTo>
                  <a:lnTo>
                    <a:pt x="464" y="5"/>
                  </a:lnTo>
                  <a:lnTo>
                    <a:pt x="468" y="5"/>
                  </a:lnTo>
                  <a:lnTo>
                    <a:pt x="468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77" y="5"/>
                  </a:lnTo>
                  <a:lnTo>
                    <a:pt x="481" y="5"/>
                  </a:lnTo>
                  <a:lnTo>
                    <a:pt x="486" y="5"/>
                  </a:lnTo>
                  <a:lnTo>
                    <a:pt x="486" y="32"/>
                  </a:lnTo>
                  <a:lnTo>
                    <a:pt x="490" y="32"/>
                  </a:lnTo>
                  <a:lnTo>
                    <a:pt x="490" y="76"/>
                  </a:lnTo>
                  <a:lnTo>
                    <a:pt x="495" y="76"/>
                  </a:lnTo>
                  <a:lnTo>
                    <a:pt x="495" y="121"/>
                  </a:lnTo>
                  <a:lnTo>
                    <a:pt x="499" y="121"/>
                  </a:lnTo>
                  <a:lnTo>
                    <a:pt x="499" y="162"/>
                  </a:lnTo>
                  <a:lnTo>
                    <a:pt x="504" y="162"/>
                  </a:lnTo>
                  <a:lnTo>
                    <a:pt x="504" y="206"/>
                  </a:lnTo>
                  <a:lnTo>
                    <a:pt x="508" y="206"/>
                  </a:lnTo>
                  <a:lnTo>
                    <a:pt x="508" y="246"/>
                  </a:lnTo>
                  <a:lnTo>
                    <a:pt x="512" y="246"/>
                  </a:lnTo>
                  <a:lnTo>
                    <a:pt x="512" y="287"/>
                  </a:lnTo>
                  <a:lnTo>
                    <a:pt x="517" y="287"/>
                  </a:lnTo>
                  <a:lnTo>
                    <a:pt x="517" y="327"/>
                  </a:lnTo>
                  <a:lnTo>
                    <a:pt x="522" y="327"/>
                  </a:lnTo>
                  <a:lnTo>
                    <a:pt x="522" y="372"/>
                  </a:lnTo>
                  <a:lnTo>
                    <a:pt x="526" y="372"/>
                  </a:lnTo>
                  <a:lnTo>
                    <a:pt x="526" y="416"/>
                  </a:lnTo>
                  <a:lnTo>
                    <a:pt x="530" y="416"/>
                  </a:lnTo>
                  <a:lnTo>
                    <a:pt x="530" y="461"/>
                  </a:lnTo>
                  <a:lnTo>
                    <a:pt x="535" y="461"/>
                  </a:lnTo>
                  <a:lnTo>
                    <a:pt x="535" y="506"/>
                  </a:lnTo>
                  <a:lnTo>
                    <a:pt x="540" y="506"/>
                  </a:lnTo>
                  <a:lnTo>
                    <a:pt x="540" y="551"/>
                  </a:lnTo>
                  <a:lnTo>
                    <a:pt x="544" y="551"/>
                  </a:lnTo>
                  <a:lnTo>
                    <a:pt x="544" y="582"/>
                  </a:lnTo>
                  <a:lnTo>
                    <a:pt x="548" y="582"/>
                  </a:lnTo>
                  <a:lnTo>
                    <a:pt x="548" y="618"/>
                  </a:lnTo>
                  <a:lnTo>
                    <a:pt x="553" y="618"/>
                  </a:lnTo>
                  <a:lnTo>
                    <a:pt x="553" y="649"/>
                  </a:lnTo>
                  <a:lnTo>
                    <a:pt x="558" y="649"/>
                  </a:lnTo>
                  <a:lnTo>
                    <a:pt x="558" y="685"/>
                  </a:lnTo>
                  <a:lnTo>
                    <a:pt x="562" y="685"/>
                  </a:lnTo>
                  <a:lnTo>
                    <a:pt x="562" y="739"/>
                  </a:lnTo>
                  <a:lnTo>
                    <a:pt x="566" y="739"/>
                  </a:lnTo>
                  <a:lnTo>
                    <a:pt x="566" y="797"/>
                  </a:lnTo>
                  <a:lnTo>
                    <a:pt x="571" y="797"/>
                  </a:lnTo>
                  <a:lnTo>
                    <a:pt x="571" y="855"/>
                  </a:lnTo>
                  <a:lnTo>
                    <a:pt x="575" y="855"/>
                  </a:lnTo>
                  <a:lnTo>
                    <a:pt x="575" y="913"/>
                  </a:lnTo>
                  <a:lnTo>
                    <a:pt x="580" y="913"/>
                  </a:lnTo>
                  <a:lnTo>
                    <a:pt x="580" y="962"/>
                  </a:lnTo>
                  <a:lnTo>
                    <a:pt x="584" y="962"/>
                  </a:lnTo>
                  <a:lnTo>
                    <a:pt x="584" y="1017"/>
                  </a:lnTo>
                  <a:lnTo>
                    <a:pt x="589" y="1017"/>
                  </a:lnTo>
                  <a:lnTo>
                    <a:pt x="589" y="1066"/>
                  </a:lnTo>
                  <a:lnTo>
                    <a:pt x="593" y="1066"/>
                  </a:lnTo>
                  <a:lnTo>
                    <a:pt x="593" y="1115"/>
                  </a:lnTo>
                  <a:lnTo>
                    <a:pt x="597" y="1115"/>
                  </a:lnTo>
                  <a:lnTo>
                    <a:pt x="597" y="1160"/>
                  </a:lnTo>
                  <a:lnTo>
                    <a:pt x="602" y="1160"/>
                  </a:lnTo>
                  <a:lnTo>
                    <a:pt x="602" y="1209"/>
                  </a:lnTo>
                  <a:lnTo>
                    <a:pt x="606" y="1209"/>
                  </a:lnTo>
                  <a:lnTo>
                    <a:pt x="606" y="1253"/>
                  </a:lnTo>
                  <a:lnTo>
                    <a:pt x="611" y="1253"/>
                  </a:lnTo>
                  <a:lnTo>
                    <a:pt x="611" y="1299"/>
                  </a:lnTo>
                  <a:lnTo>
                    <a:pt x="615" y="1299"/>
                  </a:lnTo>
                  <a:lnTo>
                    <a:pt x="615" y="1343"/>
                  </a:lnTo>
                  <a:lnTo>
                    <a:pt x="620" y="1343"/>
                  </a:lnTo>
                  <a:lnTo>
                    <a:pt x="620" y="1388"/>
                  </a:lnTo>
                  <a:lnTo>
                    <a:pt x="624" y="1388"/>
                  </a:lnTo>
                  <a:lnTo>
                    <a:pt x="624" y="1433"/>
                  </a:lnTo>
                  <a:lnTo>
                    <a:pt x="629" y="1433"/>
                  </a:lnTo>
                  <a:lnTo>
                    <a:pt x="629" y="1477"/>
                  </a:lnTo>
                  <a:lnTo>
                    <a:pt x="633" y="1477"/>
                  </a:lnTo>
                  <a:lnTo>
                    <a:pt x="633" y="1522"/>
                  </a:lnTo>
                  <a:lnTo>
                    <a:pt x="637" y="1522"/>
                  </a:lnTo>
                  <a:lnTo>
                    <a:pt x="637" y="1558"/>
                  </a:lnTo>
                  <a:lnTo>
                    <a:pt x="642" y="1558"/>
                  </a:lnTo>
                  <a:lnTo>
                    <a:pt x="642" y="1594"/>
                  </a:lnTo>
                  <a:lnTo>
                    <a:pt x="647" y="1594"/>
                  </a:lnTo>
                  <a:lnTo>
                    <a:pt x="647" y="1629"/>
                  </a:lnTo>
                  <a:lnTo>
                    <a:pt x="651" y="1629"/>
                  </a:lnTo>
                  <a:lnTo>
                    <a:pt x="651" y="1665"/>
                  </a:lnTo>
                  <a:lnTo>
                    <a:pt x="655" y="1665"/>
                  </a:lnTo>
                  <a:lnTo>
                    <a:pt x="655" y="1692"/>
                  </a:lnTo>
                  <a:lnTo>
                    <a:pt x="660" y="1692"/>
                  </a:lnTo>
                  <a:lnTo>
                    <a:pt x="660" y="1719"/>
                  </a:lnTo>
                  <a:lnTo>
                    <a:pt x="665" y="1719"/>
                  </a:lnTo>
                  <a:lnTo>
                    <a:pt x="665" y="1746"/>
                  </a:lnTo>
                  <a:lnTo>
                    <a:pt x="669" y="1746"/>
                  </a:lnTo>
                  <a:lnTo>
                    <a:pt x="669" y="1773"/>
                  </a:lnTo>
                  <a:lnTo>
                    <a:pt x="673" y="1773"/>
                  </a:lnTo>
                  <a:lnTo>
                    <a:pt x="673" y="1799"/>
                  </a:lnTo>
                  <a:lnTo>
                    <a:pt x="678" y="1799"/>
                  </a:lnTo>
                  <a:lnTo>
                    <a:pt x="678" y="1822"/>
                  </a:lnTo>
                  <a:lnTo>
                    <a:pt x="682" y="1822"/>
                  </a:lnTo>
                  <a:lnTo>
                    <a:pt x="682" y="1849"/>
                  </a:lnTo>
                  <a:lnTo>
                    <a:pt x="687" y="1849"/>
                  </a:lnTo>
                  <a:lnTo>
                    <a:pt x="687" y="1871"/>
                  </a:lnTo>
                  <a:lnTo>
                    <a:pt x="691" y="1871"/>
                  </a:lnTo>
                  <a:lnTo>
                    <a:pt x="691" y="1889"/>
                  </a:lnTo>
                  <a:lnTo>
                    <a:pt x="696" y="1889"/>
                  </a:lnTo>
                  <a:lnTo>
                    <a:pt x="696" y="1903"/>
                  </a:lnTo>
                  <a:lnTo>
                    <a:pt x="700" y="1903"/>
                  </a:lnTo>
                  <a:lnTo>
                    <a:pt x="700" y="1921"/>
                  </a:lnTo>
                  <a:lnTo>
                    <a:pt x="705" y="1921"/>
                  </a:lnTo>
                  <a:lnTo>
                    <a:pt x="705" y="1938"/>
                  </a:lnTo>
                  <a:lnTo>
                    <a:pt x="709" y="1938"/>
                  </a:lnTo>
                  <a:lnTo>
                    <a:pt x="709" y="1952"/>
                  </a:lnTo>
                  <a:lnTo>
                    <a:pt x="713" y="1952"/>
                  </a:lnTo>
                  <a:lnTo>
                    <a:pt x="713" y="1965"/>
                  </a:lnTo>
                  <a:lnTo>
                    <a:pt x="718" y="1965"/>
                  </a:lnTo>
                  <a:lnTo>
                    <a:pt x="718" y="1979"/>
                  </a:lnTo>
                  <a:lnTo>
                    <a:pt x="723" y="1979"/>
                  </a:lnTo>
                  <a:lnTo>
                    <a:pt x="723" y="1992"/>
                  </a:lnTo>
                  <a:lnTo>
                    <a:pt x="727" y="1992"/>
                  </a:lnTo>
                  <a:lnTo>
                    <a:pt x="727" y="2005"/>
                  </a:lnTo>
                  <a:lnTo>
                    <a:pt x="731" y="2005"/>
                  </a:lnTo>
                  <a:lnTo>
                    <a:pt x="731" y="2010"/>
                  </a:lnTo>
                  <a:lnTo>
                    <a:pt x="736" y="2010"/>
                  </a:lnTo>
                  <a:lnTo>
                    <a:pt x="736" y="2019"/>
                  </a:lnTo>
                  <a:lnTo>
                    <a:pt x="740" y="2019"/>
                  </a:lnTo>
                  <a:lnTo>
                    <a:pt x="740" y="2023"/>
                  </a:lnTo>
                  <a:lnTo>
                    <a:pt x="744" y="2023"/>
                  </a:lnTo>
                  <a:lnTo>
                    <a:pt x="744" y="2032"/>
                  </a:lnTo>
                  <a:lnTo>
                    <a:pt x="749" y="2032"/>
                  </a:lnTo>
                  <a:lnTo>
                    <a:pt x="749" y="2037"/>
                  </a:lnTo>
                  <a:lnTo>
                    <a:pt x="754" y="2037"/>
                  </a:lnTo>
                  <a:lnTo>
                    <a:pt x="754" y="2041"/>
                  </a:lnTo>
                  <a:lnTo>
                    <a:pt x="758" y="2041"/>
                  </a:lnTo>
                  <a:lnTo>
                    <a:pt x="758" y="2050"/>
                  </a:lnTo>
                  <a:lnTo>
                    <a:pt x="762" y="2050"/>
                  </a:lnTo>
                  <a:lnTo>
                    <a:pt x="762" y="2055"/>
                  </a:lnTo>
                  <a:lnTo>
                    <a:pt x="767" y="2055"/>
                  </a:lnTo>
                  <a:lnTo>
                    <a:pt x="767" y="2059"/>
                  </a:lnTo>
                  <a:lnTo>
                    <a:pt x="772" y="2059"/>
                  </a:lnTo>
                  <a:lnTo>
                    <a:pt x="776" y="2059"/>
                  </a:lnTo>
                  <a:lnTo>
                    <a:pt x="776" y="2063"/>
                  </a:lnTo>
                  <a:lnTo>
                    <a:pt x="780" y="2063"/>
                  </a:lnTo>
                  <a:lnTo>
                    <a:pt x="785" y="2063"/>
                  </a:lnTo>
                  <a:lnTo>
                    <a:pt x="785" y="2068"/>
                  </a:lnTo>
                  <a:lnTo>
                    <a:pt x="790" y="2068"/>
                  </a:lnTo>
                  <a:lnTo>
                    <a:pt x="790" y="2073"/>
                  </a:lnTo>
                  <a:lnTo>
                    <a:pt x="794" y="2073"/>
                  </a:lnTo>
                  <a:lnTo>
                    <a:pt x="798" y="2073"/>
                  </a:lnTo>
                  <a:lnTo>
                    <a:pt x="798" y="2077"/>
                  </a:lnTo>
                  <a:lnTo>
                    <a:pt x="803" y="2077"/>
                  </a:lnTo>
                  <a:lnTo>
                    <a:pt x="830" y="2077"/>
                  </a:lnTo>
                  <a:lnTo>
                    <a:pt x="834" y="2077"/>
                  </a:lnTo>
                  <a:lnTo>
                    <a:pt x="834" y="2081"/>
                  </a:lnTo>
                  <a:lnTo>
                    <a:pt x="838" y="2081"/>
                  </a:lnTo>
                  <a:lnTo>
                    <a:pt x="838" y="2077"/>
                  </a:lnTo>
                  <a:lnTo>
                    <a:pt x="843" y="2077"/>
                  </a:lnTo>
                  <a:lnTo>
                    <a:pt x="848" y="2077"/>
                  </a:lnTo>
                  <a:lnTo>
                    <a:pt x="848" y="2073"/>
                  </a:lnTo>
                  <a:lnTo>
                    <a:pt x="852" y="2073"/>
                  </a:lnTo>
                  <a:lnTo>
                    <a:pt x="856" y="2073"/>
                  </a:lnTo>
                  <a:lnTo>
                    <a:pt x="856" y="2068"/>
                  </a:lnTo>
                  <a:lnTo>
                    <a:pt x="861" y="2068"/>
                  </a:lnTo>
                  <a:lnTo>
                    <a:pt x="861" y="2063"/>
                  </a:lnTo>
                  <a:lnTo>
                    <a:pt x="866" y="2063"/>
                  </a:lnTo>
                  <a:lnTo>
                    <a:pt x="866" y="2059"/>
                  </a:lnTo>
                  <a:lnTo>
                    <a:pt x="869" y="2059"/>
                  </a:lnTo>
                  <a:lnTo>
                    <a:pt x="869" y="2055"/>
                  </a:lnTo>
                  <a:lnTo>
                    <a:pt x="874" y="2055"/>
                  </a:lnTo>
                  <a:lnTo>
                    <a:pt x="874" y="2050"/>
                  </a:lnTo>
                  <a:lnTo>
                    <a:pt x="879" y="2050"/>
                  </a:lnTo>
                  <a:lnTo>
                    <a:pt x="879" y="2041"/>
                  </a:lnTo>
                  <a:lnTo>
                    <a:pt x="883" y="2041"/>
                  </a:lnTo>
                  <a:lnTo>
                    <a:pt x="883" y="2028"/>
                  </a:lnTo>
                  <a:lnTo>
                    <a:pt x="887" y="2028"/>
                  </a:lnTo>
                  <a:lnTo>
                    <a:pt x="887" y="2019"/>
                  </a:lnTo>
                  <a:lnTo>
                    <a:pt x="892" y="2019"/>
                  </a:lnTo>
                  <a:lnTo>
                    <a:pt x="892" y="2010"/>
                  </a:lnTo>
                  <a:lnTo>
                    <a:pt x="897" y="2010"/>
                  </a:lnTo>
                  <a:lnTo>
                    <a:pt x="897" y="1997"/>
                  </a:lnTo>
                  <a:lnTo>
                    <a:pt x="901" y="1997"/>
                  </a:lnTo>
                  <a:lnTo>
                    <a:pt x="901" y="1983"/>
                  </a:lnTo>
                  <a:lnTo>
                    <a:pt x="905" y="1983"/>
                  </a:lnTo>
                  <a:lnTo>
                    <a:pt x="905" y="1974"/>
                  </a:lnTo>
                  <a:lnTo>
                    <a:pt x="910" y="1974"/>
                  </a:lnTo>
                  <a:lnTo>
                    <a:pt x="910" y="1961"/>
                  </a:lnTo>
                  <a:lnTo>
                    <a:pt x="915" y="1961"/>
                  </a:lnTo>
                  <a:lnTo>
                    <a:pt x="915" y="1943"/>
                  </a:lnTo>
                  <a:lnTo>
                    <a:pt x="919" y="1943"/>
                  </a:lnTo>
                  <a:lnTo>
                    <a:pt x="919" y="1925"/>
                  </a:lnTo>
                  <a:lnTo>
                    <a:pt x="923" y="1925"/>
                  </a:lnTo>
                  <a:lnTo>
                    <a:pt x="923" y="1907"/>
                  </a:lnTo>
                  <a:lnTo>
                    <a:pt x="928" y="1907"/>
                  </a:lnTo>
                  <a:lnTo>
                    <a:pt x="928" y="1893"/>
                  </a:lnTo>
                  <a:lnTo>
                    <a:pt x="932" y="1893"/>
                  </a:lnTo>
                  <a:lnTo>
                    <a:pt x="932" y="1862"/>
                  </a:lnTo>
                  <a:lnTo>
                    <a:pt x="937" y="1862"/>
                  </a:lnTo>
                  <a:lnTo>
                    <a:pt x="937" y="1827"/>
                  </a:lnTo>
                  <a:lnTo>
                    <a:pt x="941" y="1827"/>
                  </a:lnTo>
                  <a:lnTo>
                    <a:pt x="941" y="1791"/>
                  </a:lnTo>
                  <a:lnTo>
                    <a:pt x="945" y="1791"/>
                  </a:lnTo>
                  <a:lnTo>
                    <a:pt x="945" y="1755"/>
                  </a:lnTo>
                  <a:lnTo>
                    <a:pt x="950" y="1755"/>
                  </a:lnTo>
                  <a:lnTo>
                    <a:pt x="950" y="1715"/>
                  </a:lnTo>
                  <a:lnTo>
                    <a:pt x="955" y="1715"/>
                  </a:lnTo>
                  <a:lnTo>
                    <a:pt x="955" y="1674"/>
                  </a:lnTo>
                  <a:lnTo>
                    <a:pt x="959" y="1674"/>
                  </a:lnTo>
                  <a:lnTo>
                    <a:pt x="959" y="1634"/>
                  </a:lnTo>
                  <a:lnTo>
                    <a:pt x="963" y="1634"/>
                  </a:lnTo>
                  <a:lnTo>
                    <a:pt x="963" y="1594"/>
                  </a:lnTo>
                  <a:lnTo>
                    <a:pt x="968" y="1594"/>
                  </a:lnTo>
                  <a:lnTo>
                    <a:pt x="968" y="1558"/>
                  </a:lnTo>
                  <a:lnTo>
                    <a:pt x="973" y="1558"/>
                  </a:lnTo>
                  <a:lnTo>
                    <a:pt x="973" y="1531"/>
                  </a:lnTo>
                  <a:lnTo>
                    <a:pt x="976" y="1531"/>
                  </a:lnTo>
                  <a:lnTo>
                    <a:pt x="976" y="1504"/>
                  </a:lnTo>
                  <a:lnTo>
                    <a:pt x="981" y="1504"/>
                  </a:lnTo>
                  <a:lnTo>
                    <a:pt x="981" y="1482"/>
                  </a:lnTo>
                  <a:lnTo>
                    <a:pt x="986" y="1482"/>
                  </a:lnTo>
                  <a:lnTo>
                    <a:pt x="986" y="1455"/>
                  </a:lnTo>
                  <a:lnTo>
                    <a:pt x="991" y="1455"/>
                  </a:lnTo>
                  <a:lnTo>
                    <a:pt x="991" y="1437"/>
                  </a:lnTo>
                  <a:lnTo>
                    <a:pt x="994" y="1437"/>
                  </a:lnTo>
                  <a:lnTo>
                    <a:pt x="994" y="1419"/>
                  </a:lnTo>
                  <a:lnTo>
                    <a:pt x="999" y="1419"/>
                  </a:lnTo>
                  <a:lnTo>
                    <a:pt x="999" y="1401"/>
                  </a:lnTo>
                  <a:lnTo>
                    <a:pt x="1004" y="1401"/>
                  </a:lnTo>
                  <a:lnTo>
                    <a:pt x="1004" y="1383"/>
                  </a:lnTo>
                  <a:lnTo>
                    <a:pt x="1008" y="1383"/>
                  </a:lnTo>
                  <a:lnTo>
                    <a:pt x="1008" y="1379"/>
                  </a:lnTo>
                  <a:lnTo>
                    <a:pt x="1012" y="1379"/>
                  </a:lnTo>
                  <a:lnTo>
                    <a:pt x="1012" y="1370"/>
                  </a:lnTo>
                  <a:lnTo>
                    <a:pt x="1017" y="1370"/>
                  </a:lnTo>
                  <a:lnTo>
                    <a:pt x="1017" y="1365"/>
                  </a:lnTo>
                  <a:lnTo>
                    <a:pt x="1022" y="1365"/>
                  </a:lnTo>
                  <a:lnTo>
                    <a:pt x="1022" y="1361"/>
                  </a:lnTo>
                  <a:lnTo>
                    <a:pt x="1026" y="1361"/>
                  </a:lnTo>
                  <a:lnTo>
                    <a:pt x="1026" y="1365"/>
                  </a:lnTo>
                  <a:lnTo>
                    <a:pt x="1030" y="1365"/>
                  </a:lnTo>
                  <a:lnTo>
                    <a:pt x="1030" y="1375"/>
                  </a:lnTo>
                  <a:lnTo>
                    <a:pt x="1035" y="1375"/>
                  </a:lnTo>
                  <a:lnTo>
                    <a:pt x="1035" y="1383"/>
                  </a:lnTo>
                  <a:lnTo>
                    <a:pt x="1039" y="1383"/>
                  </a:lnTo>
                  <a:lnTo>
                    <a:pt x="1039" y="1393"/>
                  </a:lnTo>
                  <a:lnTo>
                    <a:pt x="1044" y="1393"/>
                  </a:lnTo>
                  <a:lnTo>
                    <a:pt x="1044" y="1406"/>
                  </a:lnTo>
                  <a:lnTo>
                    <a:pt x="1048" y="1406"/>
                  </a:lnTo>
                  <a:lnTo>
                    <a:pt x="1048" y="1424"/>
                  </a:lnTo>
                  <a:lnTo>
                    <a:pt x="1053" y="1424"/>
                  </a:lnTo>
                  <a:lnTo>
                    <a:pt x="1053" y="1437"/>
                  </a:lnTo>
                  <a:lnTo>
                    <a:pt x="1057" y="1437"/>
                  </a:lnTo>
                  <a:lnTo>
                    <a:pt x="1057" y="1455"/>
                  </a:lnTo>
                  <a:lnTo>
                    <a:pt x="1062" y="1455"/>
                  </a:lnTo>
                  <a:lnTo>
                    <a:pt x="1062" y="1473"/>
                  </a:lnTo>
                  <a:lnTo>
                    <a:pt x="1066" y="1473"/>
                  </a:lnTo>
                  <a:lnTo>
                    <a:pt x="1066" y="1495"/>
                  </a:lnTo>
                  <a:lnTo>
                    <a:pt x="1070" y="1495"/>
                  </a:lnTo>
                  <a:lnTo>
                    <a:pt x="1070" y="1513"/>
                  </a:lnTo>
                  <a:lnTo>
                    <a:pt x="1075" y="1513"/>
                  </a:lnTo>
                  <a:lnTo>
                    <a:pt x="1075" y="1535"/>
                  </a:lnTo>
                  <a:lnTo>
                    <a:pt x="1080" y="1535"/>
                  </a:lnTo>
                  <a:lnTo>
                    <a:pt x="1080" y="1553"/>
                  </a:lnTo>
                  <a:lnTo>
                    <a:pt x="1084" y="1553"/>
                  </a:lnTo>
                  <a:lnTo>
                    <a:pt x="1084" y="1576"/>
                  </a:lnTo>
                  <a:lnTo>
                    <a:pt x="1088" y="1576"/>
                  </a:lnTo>
                  <a:lnTo>
                    <a:pt x="1088" y="1594"/>
                  </a:lnTo>
                  <a:lnTo>
                    <a:pt x="1093" y="1594"/>
                  </a:lnTo>
                  <a:lnTo>
                    <a:pt x="1093" y="1611"/>
                  </a:lnTo>
                  <a:lnTo>
                    <a:pt x="1098" y="1611"/>
                  </a:lnTo>
                  <a:lnTo>
                    <a:pt x="1098" y="1629"/>
                  </a:lnTo>
                  <a:lnTo>
                    <a:pt x="1101" y="1629"/>
                  </a:lnTo>
                  <a:lnTo>
                    <a:pt x="1101" y="1647"/>
                  </a:lnTo>
                  <a:lnTo>
                    <a:pt x="1106" y="1647"/>
                  </a:lnTo>
                  <a:lnTo>
                    <a:pt x="1106" y="1665"/>
                  </a:lnTo>
                  <a:lnTo>
                    <a:pt x="1111" y="1665"/>
                  </a:lnTo>
                  <a:lnTo>
                    <a:pt x="1111" y="1679"/>
                  </a:lnTo>
                  <a:lnTo>
                    <a:pt x="1116" y="1679"/>
                  </a:lnTo>
                  <a:lnTo>
                    <a:pt x="1116" y="1697"/>
                  </a:lnTo>
                  <a:lnTo>
                    <a:pt x="1119" y="1697"/>
                  </a:lnTo>
                  <a:lnTo>
                    <a:pt x="1119" y="1715"/>
                  </a:lnTo>
                  <a:lnTo>
                    <a:pt x="1124" y="1715"/>
                  </a:lnTo>
                  <a:lnTo>
                    <a:pt x="1124" y="1733"/>
                  </a:lnTo>
                  <a:lnTo>
                    <a:pt x="1129" y="1733"/>
                  </a:lnTo>
                  <a:lnTo>
                    <a:pt x="1129" y="1751"/>
                  </a:lnTo>
                  <a:lnTo>
                    <a:pt x="1133" y="1751"/>
                  </a:lnTo>
                  <a:lnTo>
                    <a:pt x="1133" y="1768"/>
                  </a:lnTo>
                  <a:lnTo>
                    <a:pt x="1137" y="1768"/>
                  </a:lnTo>
                  <a:lnTo>
                    <a:pt x="1137" y="1786"/>
                  </a:lnTo>
                  <a:lnTo>
                    <a:pt x="1142" y="1786"/>
                  </a:lnTo>
                  <a:lnTo>
                    <a:pt x="1142" y="1799"/>
                  </a:lnTo>
                  <a:lnTo>
                    <a:pt x="1147" y="1799"/>
                  </a:lnTo>
                  <a:lnTo>
                    <a:pt x="1147" y="1817"/>
                  </a:lnTo>
                  <a:lnTo>
                    <a:pt x="1151" y="1817"/>
                  </a:lnTo>
                  <a:lnTo>
                    <a:pt x="1151" y="1835"/>
                  </a:lnTo>
                  <a:lnTo>
                    <a:pt x="1155" y="1835"/>
                  </a:lnTo>
                  <a:lnTo>
                    <a:pt x="1155" y="1853"/>
                  </a:lnTo>
                  <a:lnTo>
                    <a:pt x="1160" y="1853"/>
                  </a:lnTo>
                  <a:lnTo>
                    <a:pt x="1160" y="1875"/>
                  </a:lnTo>
                  <a:lnTo>
                    <a:pt x="1164" y="1875"/>
                  </a:lnTo>
                  <a:lnTo>
                    <a:pt x="1164" y="1898"/>
                  </a:lnTo>
                  <a:lnTo>
                    <a:pt x="1169" y="1898"/>
                  </a:lnTo>
                  <a:lnTo>
                    <a:pt x="1169" y="1921"/>
                  </a:lnTo>
                  <a:lnTo>
                    <a:pt x="1173" y="1921"/>
                  </a:lnTo>
                  <a:lnTo>
                    <a:pt x="1173" y="1943"/>
                  </a:lnTo>
                </a:path>
              </a:pathLst>
            </a:custGeom>
            <a:noFill/>
            <a:ln w="2222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54" name="Freeform 178"/>
            <p:cNvSpPr>
              <a:spLocks/>
            </p:cNvSpPr>
            <p:nvPr/>
          </p:nvSpPr>
          <p:spPr bwMode="auto">
            <a:xfrm>
              <a:off x="2359" y="2708"/>
              <a:ext cx="1254" cy="613"/>
            </a:xfrm>
            <a:custGeom>
              <a:avLst/>
              <a:gdLst>
                <a:gd name="T0" fmla="*/ 13 w 1254"/>
                <a:gd name="T1" fmla="*/ 107 h 613"/>
                <a:gd name="T2" fmla="*/ 31 w 1254"/>
                <a:gd name="T3" fmla="*/ 224 h 613"/>
                <a:gd name="T4" fmla="*/ 49 w 1254"/>
                <a:gd name="T5" fmla="*/ 282 h 613"/>
                <a:gd name="T6" fmla="*/ 66 w 1254"/>
                <a:gd name="T7" fmla="*/ 362 h 613"/>
                <a:gd name="T8" fmla="*/ 85 w 1254"/>
                <a:gd name="T9" fmla="*/ 434 h 613"/>
                <a:gd name="T10" fmla="*/ 103 w 1254"/>
                <a:gd name="T11" fmla="*/ 496 h 613"/>
                <a:gd name="T12" fmla="*/ 120 w 1254"/>
                <a:gd name="T13" fmla="*/ 541 h 613"/>
                <a:gd name="T14" fmla="*/ 138 w 1254"/>
                <a:gd name="T15" fmla="*/ 564 h 613"/>
                <a:gd name="T16" fmla="*/ 165 w 1254"/>
                <a:gd name="T17" fmla="*/ 564 h 613"/>
                <a:gd name="T18" fmla="*/ 183 w 1254"/>
                <a:gd name="T19" fmla="*/ 528 h 613"/>
                <a:gd name="T20" fmla="*/ 201 w 1254"/>
                <a:gd name="T21" fmla="*/ 470 h 613"/>
                <a:gd name="T22" fmla="*/ 218 w 1254"/>
                <a:gd name="T23" fmla="*/ 447 h 613"/>
                <a:gd name="T24" fmla="*/ 241 w 1254"/>
                <a:gd name="T25" fmla="*/ 434 h 613"/>
                <a:gd name="T26" fmla="*/ 259 w 1254"/>
                <a:gd name="T27" fmla="*/ 416 h 613"/>
                <a:gd name="T28" fmla="*/ 281 w 1254"/>
                <a:gd name="T29" fmla="*/ 412 h 613"/>
                <a:gd name="T30" fmla="*/ 299 w 1254"/>
                <a:gd name="T31" fmla="*/ 429 h 613"/>
                <a:gd name="T32" fmla="*/ 317 w 1254"/>
                <a:gd name="T33" fmla="*/ 452 h 613"/>
                <a:gd name="T34" fmla="*/ 335 w 1254"/>
                <a:gd name="T35" fmla="*/ 470 h 613"/>
                <a:gd name="T36" fmla="*/ 353 w 1254"/>
                <a:gd name="T37" fmla="*/ 501 h 613"/>
                <a:gd name="T38" fmla="*/ 371 w 1254"/>
                <a:gd name="T39" fmla="*/ 537 h 613"/>
                <a:gd name="T40" fmla="*/ 388 w 1254"/>
                <a:gd name="T41" fmla="*/ 559 h 613"/>
                <a:gd name="T42" fmla="*/ 424 w 1254"/>
                <a:gd name="T43" fmla="*/ 572 h 613"/>
                <a:gd name="T44" fmla="*/ 446 w 1254"/>
                <a:gd name="T45" fmla="*/ 559 h 613"/>
                <a:gd name="T46" fmla="*/ 464 w 1254"/>
                <a:gd name="T47" fmla="*/ 537 h 613"/>
                <a:gd name="T48" fmla="*/ 486 w 1254"/>
                <a:gd name="T49" fmla="*/ 523 h 613"/>
                <a:gd name="T50" fmla="*/ 504 w 1254"/>
                <a:gd name="T51" fmla="*/ 501 h 613"/>
                <a:gd name="T52" fmla="*/ 522 w 1254"/>
                <a:gd name="T53" fmla="*/ 483 h 613"/>
                <a:gd name="T54" fmla="*/ 540 w 1254"/>
                <a:gd name="T55" fmla="*/ 465 h 613"/>
                <a:gd name="T56" fmla="*/ 562 w 1254"/>
                <a:gd name="T57" fmla="*/ 452 h 613"/>
                <a:gd name="T58" fmla="*/ 603 w 1254"/>
                <a:gd name="T59" fmla="*/ 447 h 613"/>
                <a:gd name="T60" fmla="*/ 624 w 1254"/>
                <a:gd name="T61" fmla="*/ 460 h 613"/>
                <a:gd name="T62" fmla="*/ 642 w 1254"/>
                <a:gd name="T63" fmla="*/ 478 h 613"/>
                <a:gd name="T64" fmla="*/ 660 w 1254"/>
                <a:gd name="T65" fmla="*/ 506 h 613"/>
                <a:gd name="T66" fmla="*/ 678 w 1254"/>
                <a:gd name="T67" fmla="*/ 523 h 613"/>
                <a:gd name="T68" fmla="*/ 696 w 1254"/>
                <a:gd name="T69" fmla="*/ 546 h 613"/>
                <a:gd name="T70" fmla="*/ 714 w 1254"/>
                <a:gd name="T71" fmla="*/ 577 h 613"/>
                <a:gd name="T72" fmla="*/ 732 w 1254"/>
                <a:gd name="T73" fmla="*/ 600 h 613"/>
                <a:gd name="T74" fmla="*/ 759 w 1254"/>
                <a:gd name="T75" fmla="*/ 613 h 613"/>
                <a:gd name="T76" fmla="*/ 830 w 1254"/>
                <a:gd name="T77" fmla="*/ 604 h 613"/>
                <a:gd name="T78" fmla="*/ 870 w 1254"/>
                <a:gd name="T79" fmla="*/ 595 h 613"/>
                <a:gd name="T80" fmla="*/ 893 w 1254"/>
                <a:gd name="T81" fmla="*/ 582 h 613"/>
                <a:gd name="T82" fmla="*/ 910 w 1254"/>
                <a:gd name="T83" fmla="*/ 564 h 613"/>
                <a:gd name="T84" fmla="*/ 928 w 1254"/>
                <a:gd name="T85" fmla="*/ 546 h 613"/>
                <a:gd name="T86" fmla="*/ 946 w 1254"/>
                <a:gd name="T87" fmla="*/ 528 h 613"/>
                <a:gd name="T88" fmla="*/ 968 w 1254"/>
                <a:gd name="T89" fmla="*/ 514 h 613"/>
                <a:gd name="T90" fmla="*/ 1004 w 1254"/>
                <a:gd name="T91" fmla="*/ 506 h 613"/>
                <a:gd name="T92" fmla="*/ 1031 w 1254"/>
                <a:gd name="T93" fmla="*/ 496 h 613"/>
                <a:gd name="T94" fmla="*/ 1053 w 1254"/>
                <a:gd name="T95" fmla="*/ 483 h 613"/>
                <a:gd name="T96" fmla="*/ 1075 w 1254"/>
                <a:gd name="T97" fmla="*/ 470 h 613"/>
                <a:gd name="T98" fmla="*/ 1098 w 1254"/>
                <a:gd name="T99" fmla="*/ 456 h 613"/>
                <a:gd name="T100" fmla="*/ 1120 w 1254"/>
                <a:gd name="T101" fmla="*/ 438 h 613"/>
                <a:gd name="T102" fmla="*/ 1138 w 1254"/>
                <a:gd name="T103" fmla="*/ 416 h 613"/>
                <a:gd name="T104" fmla="*/ 1156 w 1254"/>
                <a:gd name="T105" fmla="*/ 384 h 613"/>
                <a:gd name="T106" fmla="*/ 1174 w 1254"/>
                <a:gd name="T107" fmla="*/ 344 h 613"/>
                <a:gd name="T108" fmla="*/ 1192 w 1254"/>
                <a:gd name="T109" fmla="*/ 300 h 613"/>
                <a:gd name="T110" fmla="*/ 1209 w 1254"/>
                <a:gd name="T111" fmla="*/ 255 h 613"/>
                <a:gd name="T112" fmla="*/ 1227 w 1254"/>
                <a:gd name="T113" fmla="*/ 224 h 613"/>
                <a:gd name="T114" fmla="*/ 1245 w 1254"/>
                <a:gd name="T115" fmla="*/ 18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54" h="613">
                  <a:moveTo>
                    <a:pt x="0" y="0"/>
                  </a:moveTo>
                  <a:lnTo>
                    <a:pt x="0" y="26"/>
                  </a:lnTo>
                  <a:lnTo>
                    <a:pt x="4" y="26"/>
                  </a:lnTo>
                  <a:lnTo>
                    <a:pt x="4" y="54"/>
                  </a:lnTo>
                  <a:lnTo>
                    <a:pt x="9" y="54"/>
                  </a:lnTo>
                  <a:lnTo>
                    <a:pt x="9" y="80"/>
                  </a:lnTo>
                  <a:lnTo>
                    <a:pt x="13" y="80"/>
                  </a:lnTo>
                  <a:lnTo>
                    <a:pt x="13" y="107"/>
                  </a:lnTo>
                  <a:lnTo>
                    <a:pt x="17" y="107"/>
                  </a:lnTo>
                  <a:lnTo>
                    <a:pt x="17" y="134"/>
                  </a:lnTo>
                  <a:lnTo>
                    <a:pt x="22" y="134"/>
                  </a:lnTo>
                  <a:lnTo>
                    <a:pt x="22" y="165"/>
                  </a:lnTo>
                  <a:lnTo>
                    <a:pt x="27" y="165"/>
                  </a:lnTo>
                  <a:lnTo>
                    <a:pt x="27" y="196"/>
                  </a:lnTo>
                  <a:lnTo>
                    <a:pt x="31" y="196"/>
                  </a:lnTo>
                  <a:lnTo>
                    <a:pt x="31" y="224"/>
                  </a:lnTo>
                  <a:lnTo>
                    <a:pt x="35" y="224"/>
                  </a:lnTo>
                  <a:lnTo>
                    <a:pt x="35" y="237"/>
                  </a:lnTo>
                  <a:lnTo>
                    <a:pt x="40" y="237"/>
                  </a:lnTo>
                  <a:lnTo>
                    <a:pt x="40" y="255"/>
                  </a:lnTo>
                  <a:lnTo>
                    <a:pt x="45" y="255"/>
                  </a:lnTo>
                  <a:lnTo>
                    <a:pt x="45" y="268"/>
                  </a:lnTo>
                  <a:lnTo>
                    <a:pt x="49" y="268"/>
                  </a:lnTo>
                  <a:lnTo>
                    <a:pt x="49" y="282"/>
                  </a:lnTo>
                  <a:lnTo>
                    <a:pt x="53" y="282"/>
                  </a:lnTo>
                  <a:lnTo>
                    <a:pt x="53" y="304"/>
                  </a:lnTo>
                  <a:lnTo>
                    <a:pt x="58" y="304"/>
                  </a:lnTo>
                  <a:lnTo>
                    <a:pt x="58" y="322"/>
                  </a:lnTo>
                  <a:lnTo>
                    <a:pt x="62" y="322"/>
                  </a:lnTo>
                  <a:lnTo>
                    <a:pt x="62" y="344"/>
                  </a:lnTo>
                  <a:lnTo>
                    <a:pt x="66" y="344"/>
                  </a:lnTo>
                  <a:lnTo>
                    <a:pt x="66" y="362"/>
                  </a:lnTo>
                  <a:lnTo>
                    <a:pt x="71" y="362"/>
                  </a:lnTo>
                  <a:lnTo>
                    <a:pt x="71" y="380"/>
                  </a:lnTo>
                  <a:lnTo>
                    <a:pt x="76" y="380"/>
                  </a:lnTo>
                  <a:lnTo>
                    <a:pt x="76" y="398"/>
                  </a:lnTo>
                  <a:lnTo>
                    <a:pt x="80" y="398"/>
                  </a:lnTo>
                  <a:lnTo>
                    <a:pt x="80" y="416"/>
                  </a:lnTo>
                  <a:lnTo>
                    <a:pt x="85" y="416"/>
                  </a:lnTo>
                  <a:lnTo>
                    <a:pt x="85" y="434"/>
                  </a:lnTo>
                  <a:lnTo>
                    <a:pt x="89" y="434"/>
                  </a:lnTo>
                  <a:lnTo>
                    <a:pt x="89" y="447"/>
                  </a:lnTo>
                  <a:lnTo>
                    <a:pt x="93" y="447"/>
                  </a:lnTo>
                  <a:lnTo>
                    <a:pt x="93" y="465"/>
                  </a:lnTo>
                  <a:lnTo>
                    <a:pt x="98" y="465"/>
                  </a:lnTo>
                  <a:lnTo>
                    <a:pt x="98" y="478"/>
                  </a:lnTo>
                  <a:lnTo>
                    <a:pt x="103" y="478"/>
                  </a:lnTo>
                  <a:lnTo>
                    <a:pt x="103" y="496"/>
                  </a:lnTo>
                  <a:lnTo>
                    <a:pt x="107" y="496"/>
                  </a:lnTo>
                  <a:lnTo>
                    <a:pt x="107" y="510"/>
                  </a:lnTo>
                  <a:lnTo>
                    <a:pt x="111" y="510"/>
                  </a:lnTo>
                  <a:lnTo>
                    <a:pt x="111" y="519"/>
                  </a:lnTo>
                  <a:lnTo>
                    <a:pt x="116" y="519"/>
                  </a:lnTo>
                  <a:lnTo>
                    <a:pt x="116" y="528"/>
                  </a:lnTo>
                  <a:lnTo>
                    <a:pt x="120" y="528"/>
                  </a:lnTo>
                  <a:lnTo>
                    <a:pt x="120" y="541"/>
                  </a:lnTo>
                  <a:lnTo>
                    <a:pt x="124" y="541"/>
                  </a:lnTo>
                  <a:lnTo>
                    <a:pt x="124" y="546"/>
                  </a:lnTo>
                  <a:lnTo>
                    <a:pt x="129" y="546"/>
                  </a:lnTo>
                  <a:lnTo>
                    <a:pt x="129" y="554"/>
                  </a:lnTo>
                  <a:lnTo>
                    <a:pt x="134" y="554"/>
                  </a:lnTo>
                  <a:lnTo>
                    <a:pt x="134" y="559"/>
                  </a:lnTo>
                  <a:lnTo>
                    <a:pt x="138" y="559"/>
                  </a:lnTo>
                  <a:lnTo>
                    <a:pt x="138" y="564"/>
                  </a:lnTo>
                  <a:lnTo>
                    <a:pt x="142" y="564"/>
                  </a:lnTo>
                  <a:lnTo>
                    <a:pt x="142" y="568"/>
                  </a:lnTo>
                  <a:lnTo>
                    <a:pt x="147" y="568"/>
                  </a:lnTo>
                  <a:lnTo>
                    <a:pt x="152" y="568"/>
                  </a:lnTo>
                  <a:lnTo>
                    <a:pt x="156" y="568"/>
                  </a:lnTo>
                  <a:lnTo>
                    <a:pt x="156" y="564"/>
                  </a:lnTo>
                  <a:lnTo>
                    <a:pt x="160" y="564"/>
                  </a:lnTo>
                  <a:lnTo>
                    <a:pt x="165" y="564"/>
                  </a:lnTo>
                  <a:lnTo>
                    <a:pt x="165" y="554"/>
                  </a:lnTo>
                  <a:lnTo>
                    <a:pt x="170" y="554"/>
                  </a:lnTo>
                  <a:lnTo>
                    <a:pt x="170" y="546"/>
                  </a:lnTo>
                  <a:lnTo>
                    <a:pt x="174" y="546"/>
                  </a:lnTo>
                  <a:lnTo>
                    <a:pt x="174" y="537"/>
                  </a:lnTo>
                  <a:lnTo>
                    <a:pt x="178" y="537"/>
                  </a:lnTo>
                  <a:lnTo>
                    <a:pt x="178" y="528"/>
                  </a:lnTo>
                  <a:lnTo>
                    <a:pt x="183" y="528"/>
                  </a:lnTo>
                  <a:lnTo>
                    <a:pt x="183" y="514"/>
                  </a:lnTo>
                  <a:lnTo>
                    <a:pt x="187" y="514"/>
                  </a:lnTo>
                  <a:lnTo>
                    <a:pt x="187" y="496"/>
                  </a:lnTo>
                  <a:lnTo>
                    <a:pt x="192" y="496"/>
                  </a:lnTo>
                  <a:lnTo>
                    <a:pt x="192" y="483"/>
                  </a:lnTo>
                  <a:lnTo>
                    <a:pt x="196" y="483"/>
                  </a:lnTo>
                  <a:lnTo>
                    <a:pt x="196" y="470"/>
                  </a:lnTo>
                  <a:lnTo>
                    <a:pt x="201" y="470"/>
                  </a:lnTo>
                  <a:lnTo>
                    <a:pt x="201" y="460"/>
                  </a:lnTo>
                  <a:lnTo>
                    <a:pt x="205" y="460"/>
                  </a:lnTo>
                  <a:lnTo>
                    <a:pt x="205" y="456"/>
                  </a:lnTo>
                  <a:lnTo>
                    <a:pt x="210" y="456"/>
                  </a:lnTo>
                  <a:lnTo>
                    <a:pt x="210" y="452"/>
                  </a:lnTo>
                  <a:lnTo>
                    <a:pt x="214" y="452"/>
                  </a:lnTo>
                  <a:lnTo>
                    <a:pt x="214" y="447"/>
                  </a:lnTo>
                  <a:lnTo>
                    <a:pt x="218" y="447"/>
                  </a:lnTo>
                  <a:lnTo>
                    <a:pt x="218" y="443"/>
                  </a:lnTo>
                  <a:lnTo>
                    <a:pt x="223" y="443"/>
                  </a:lnTo>
                  <a:lnTo>
                    <a:pt x="228" y="443"/>
                  </a:lnTo>
                  <a:lnTo>
                    <a:pt x="228" y="438"/>
                  </a:lnTo>
                  <a:lnTo>
                    <a:pt x="232" y="438"/>
                  </a:lnTo>
                  <a:lnTo>
                    <a:pt x="236" y="438"/>
                  </a:lnTo>
                  <a:lnTo>
                    <a:pt x="236" y="434"/>
                  </a:lnTo>
                  <a:lnTo>
                    <a:pt x="241" y="434"/>
                  </a:lnTo>
                  <a:lnTo>
                    <a:pt x="246" y="434"/>
                  </a:lnTo>
                  <a:lnTo>
                    <a:pt x="246" y="429"/>
                  </a:lnTo>
                  <a:lnTo>
                    <a:pt x="249" y="429"/>
                  </a:lnTo>
                  <a:lnTo>
                    <a:pt x="249" y="425"/>
                  </a:lnTo>
                  <a:lnTo>
                    <a:pt x="254" y="425"/>
                  </a:lnTo>
                  <a:lnTo>
                    <a:pt x="254" y="420"/>
                  </a:lnTo>
                  <a:lnTo>
                    <a:pt x="259" y="420"/>
                  </a:lnTo>
                  <a:lnTo>
                    <a:pt x="259" y="416"/>
                  </a:lnTo>
                  <a:lnTo>
                    <a:pt x="263" y="416"/>
                  </a:lnTo>
                  <a:lnTo>
                    <a:pt x="263" y="412"/>
                  </a:lnTo>
                  <a:lnTo>
                    <a:pt x="267" y="412"/>
                  </a:lnTo>
                  <a:lnTo>
                    <a:pt x="272" y="412"/>
                  </a:lnTo>
                  <a:lnTo>
                    <a:pt x="272" y="407"/>
                  </a:lnTo>
                  <a:lnTo>
                    <a:pt x="277" y="407"/>
                  </a:lnTo>
                  <a:lnTo>
                    <a:pt x="281" y="407"/>
                  </a:lnTo>
                  <a:lnTo>
                    <a:pt x="281" y="412"/>
                  </a:lnTo>
                  <a:lnTo>
                    <a:pt x="285" y="412"/>
                  </a:lnTo>
                  <a:lnTo>
                    <a:pt x="285" y="416"/>
                  </a:lnTo>
                  <a:lnTo>
                    <a:pt x="290" y="416"/>
                  </a:lnTo>
                  <a:lnTo>
                    <a:pt x="290" y="420"/>
                  </a:lnTo>
                  <a:lnTo>
                    <a:pt x="295" y="420"/>
                  </a:lnTo>
                  <a:lnTo>
                    <a:pt x="295" y="425"/>
                  </a:lnTo>
                  <a:lnTo>
                    <a:pt x="299" y="425"/>
                  </a:lnTo>
                  <a:lnTo>
                    <a:pt x="299" y="429"/>
                  </a:lnTo>
                  <a:lnTo>
                    <a:pt x="303" y="429"/>
                  </a:lnTo>
                  <a:lnTo>
                    <a:pt x="303" y="434"/>
                  </a:lnTo>
                  <a:lnTo>
                    <a:pt x="308" y="434"/>
                  </a:lnTo>
                  <a:lnTo>
                    <a:pt x="308" y="438"/>
                  </a:lnTo>
                  <a:lnTo>
                    <a:pt x="312" y="438"/>
                  </a:lnTo>
                  <a:lnTo>
                    <a:pt x="312" y="447"/>
                  </a:lnTo>
                  <a:lnTo>
                    <a:pt x="317" y="447"/>
                  </a:lnTo>
                  <a:lnTo>
                    <a:pt x="317" y="452"/>
                  </a:lnTo>
                  <a:lnTo>
                    <a:pt x="321" y="452"/>
                  </a:lnTo>
                  <a:lnTo>
                    <a:pt x="321" y="456"/>
                  </a:lnTo>
                  <a:lnTo>
                    <a:pt x="325" y="456"/>
                  </a:lnTo>
                  <a:lnTo>
                    <a:pt x="325" y="460"/>
                  </a:lnTo>
                  <a:lnTo>
                    <a:pt x="330" y="460"/>
                  </a:lnTo>
                  <a:lnTo>
                    <a:pt x="330" y="465"/>
                  </a:lnTo>
                  <a:lnTo>
                    <a:pt x="335" y="465"/>
                  </a:lnTo>
                  <a:lnTo>
                    <a:pt x="335" y="470"/>
                  </a:lnTo>
                  <a:lnTo>
                    <a:pt x="339" y="470"/>
                  </a:lnTo>
                  <a:lnTo>
                    <a:pt x="339" y="478"/>
                  </a:lnTo>
                  <a:lnTo>
                    <a:pt x="343" y="478"/>
                  </a:lnTo>
                  <a:lnTo>
                    <a:pt x="343" y="483"/>
                  </a:lnTo>
                  <a:lnTo>
                    <a:pt x="348" y="483"/>
                  </a:lnTo>
                  <a:lnTo>
                    <a:pt x="348" y="488"/>
                  </a:lnTo>
                  <a:lnTo>
                    <a:pt x="353" y="488"/>
                  </a:lnTo>
                  <a:lnTo>
                    <a:pt x="353" y="501"/>
                  </a:lnTo>
                  <a:lnTo>
                    <a:pt x="356" y="501"/>
                  </a:lnTo>
                  <a:lnTo>
                    <a:pt x="356" y="510"/>
                  </a:lnTo>
                  <a:lnTo>
                    <a:pt x="361" y="510"/>
                  </a:lnTo>
                  <a:lnTo>
                    <a:pt x="361" y="519"/>
                  </a:lnTo>
                  <a:lnTo>
                    <a:pt x="366" y="519"/>
                  </a:lnTo>
                  <a:lnTo>
                    <a:pt x="366" y="528"/>
                  </a:lnTo>
                  <a:lnTo>
                    <a:pt x="371" y="528"/>
                  </a:lnTo>
                  <a:lnTo>
                    <a:pt x="371" y="537"/>
                  </a:lnTo>
                  <a:lnTo>
                    <a:pt x="374" y="537"/>
                  </a:lnTo>
                  <a:lnTo>
                    <a:pt x="374" y="541"/>
                  </a:lnTo>
                  <a:lnTo>
                    <a:pt x="379" y="541"/>
                  </a:lnTo>
                  <a:lnTo>
                    <a:pt x="379" y="550"/>
                  </a:lnTo>
                  <a:lnTo>
                    <a:pt x="384" y="550"/>
                  </a:lnTo>
                  <a:lnTo>
                    <a:pt x="384" y="554"/>
                  </a:lnTo>
                  <a:lnTo>
                    <a:pt x="388" y="554"/>
                  </a:lnTo>
                  <a:lnTo>
                    <a:pt x="388" y="559"/>
                  </a:lnTo>
                  <a:lnTo>
                    <a:pt x="392" y="559"/>
                  </a:lnTo>
                  <a:lnTo>
                    <a:pt x="392" y="564"/>
                  </a:lnTo>
                  <a:lnTo>
                    <a:pt x="397" y="564"/>
                  </a:lnTo>
                  <a:lnTo>
                    <a:pt x="397" y="568"/>
                  </a:lnTo>
                  <a:lnTo>
                    <a:pt x="402" y="568"/>
                  </a:lnTo>
                  <a:lnTo>
                    <a:pt x="402" y="572"/>
                  </a:lnTo>
                  <a:lnTo>
                    <a:pt x="406" y="572"/>
                  </a:lnTo>
                  <a:lnTo>
                    <a:pt x="424" y="572"/>
                  </a:lnTo>
                  <a:lnTo>
                    <a:pt x="428" y="572"/>
                  </a:lnTo>
                  <a:lnTo>
                    <a:pt x="428" y="568"/>
                  </a:lnTo>
                  <a:lnTo>
                    <a:pt x="433" y="568"/>
                  </a:lnTo>
                  <a:lnTo>
                    <a:pt x="433" y="564"/>
                  </a:lnTo>
                  <a:lnTo>
                    <a:pt x="437" y="564"/>
                  </a:lnTo>
                  <a:lnTo>
                    <a:pt x="437" y="559"/>
                  </a:lnTo>
                  <a:lnTo>
                    <a:pt x="442" y="559"/>
                  </a:lnTo>
                  <a:lnTo>
                    <a:pt x="446" y="559"/>
                  </a:lnTo>
                  <a:lnTo>
                    <a:pt x="446" y="554"/>
                  </a:lnTo>
                  <a:lnTo>
                    <a:pt x="450" y="554"/>
                  </a:lnTo>
                  <a:lnTo>
                    <a:pt x="450" y="546"/>
                  </a:lnTo>
                  <a:lnTo>
                    <a:pt x="455" y="546"/>
                  </a:lnTo>
                  <a:lnTo>
                    <a:pt x="455" y="541"/>
                  </a:lnTo>
                  <a:lnTo>
                    <a:pt x="460" y="541"/>
                  </a:lnTo>
                  <a:lnTo>
                    <a:pt x="460" y="537"/>
                  </a:lnTo>
                  <a:lnTo>
                    <a:pt x="464" y="537"/>
                  </a:lnTo>
                  <a:lnTo>
                    <a:pt x="468" y="537"/>
                  </a:lnTo>
                  <a:lnTo>
                    <a:pt x="468" y="532"/>
                  </a:lnTo>
                  <a:lnTo>
                    <a:pt x="473" y="532"/>
                  </a:lnTo>
                  <a:lnTo>
                    <a:pt x="478" y="532"/>
                  </a:lnTo>
                  <a:lnTo>
                    <a:pt x="478" y="528"/>
                  </a:lnTo>
                  <a:lnTo>
                    <a:pt x="481" y="528"/>
                  </a:lnTo>
                  <a:lnTo>
                    <a:pt x="481" y="523"/>
                  </a:lnTo>
                  <a:lnTo>
                    <a:pt x="486" y="523"/>
                  </a:lnTo>
                  <a:lnTo>
                    <a:pt x="486" y="519"/>
                  </a:lnTo>
                  <a:lnTo>
                    <a:pt x="491" y="519"/>
                  </a:lnTo>
                  <a:lnTo>
                    <a:pt x="491" y="514"/>
                  </a:lnTo>
                  <a:lnTo>
                    <a:pt x="496" y="514"/>
                  </a:lnTo>
                  <a:lnTo>
                    <a:pt x="496" y="510"/>
                  </a:lnTo>
                  <a:lnTo>
                    <a:pt x="499" y="510"/>
                  </a:lnTo>
                  <a:lnTo>
                    <a:pt x="499" y="501"/>
                  </a:lnTo>
                  <a:lnTo>
                    <a:pt x="504" y="501"/>
                  </a:lnTo>
                  <a:lnTo>
                    <a:pt x="504" y="496"/>
                  </a:lnTo>
                  <a:lnTo>
                    <a:pt x="509" y="496"/>
                  </a:lnTo>
                  <a:lnTo>
                    <a:pt x="509" y="492"/>
                  </a:lnTo>
                  <a:lnTo>
                    <a:pt x="513" y="492"/>
                  </a:lnTo>
                  <a:lnTo>
                    <a:pt x="513" y="488"/>
                  </a:lnTo>
                  <a:lnTo>
                    <a:pt x="517" y="488"/>
                  </a:lnTo>
                  <a:lnTo>
                    <a:pt x="517" y="483"/>
                  </a:lnTo>
                  <a:lnTo>
                    <a:pt x="522" y="483"/>
                  </a:lnTo>
                  <a:lnTo>
                    <a:pt x="522" y="478"/>
                  </a:lnTo>
                  <a:lnTo>
                    <a:pt x="527" y="478"/>
                  </a:lnTo>
                  <a:lnTo>
                    <a:pt x="527" y="474"/>
                  </a:lnTo>
                  <a:lnTo>
                    <a:pt x="531" y="474"/>
                  </a:lnTo>
                  <a:lnTo>
                    <a:pt x="531" y="470"/>
                  </a:lnTo>
                  <a:lnTo>
                    <a:pt x="535" y="470"/>
                  </a:lnTo>
                  <a:lnTo>
                    <a:pt x="535" y="465"/>
                  </a:lnTo>
                  <a:lnTo>
                    <a:pt x="540" y="465"/>
                  </a:lnTo>
                  <a:lnTo>
                    <a:pt x="540" y="460"/>
                  </a:lnTo>
                  <a:lnTo>
                    <a:pt x="544" y="460"/>
                  </a:lnTo>
                  <a:lnTo>
                    <a:pt x="549" y="460"/>
                  </a:lnTo>
                  <a:lnTo>
                    <a:pt x="549" y="456"/>
                  </a:lnTo>
                  <a:lnTo>
                    <a:pt x="553" y="456"/>
                  </a:lnTo>
                  <a:lnTo>
                    <a:pt x="553" y="452"/>
                  </a:lnTo>
                  <a:lnTo>
                    <a:pt x="558" y="452"/>
                  </a:lnTo>
                  <a:lnTo>
                    <a:pt x="562" y="452"/>
                  </a:lnTo>
                  <a:lnTo>
                    <a:pt x="562" y="447"/>
                  </a:lnTo>
                  <a:lnTo>
                    <a:pt x="567" y="447"/>
                  </a:lnTo>
                  <a:lnTo>
                    <a:pt x="571" y="447"/>
                  </a:lnTo>
                  <a:lnTo>
                    <a:pt x="571" y="443"/>
                  </a:lnTo>
                  <a:lnTo>
                    <a:pt x="575" y="443"/>
                  </a:lnTo>
                  <a:lnTo>
                    <a:pt x="598" y="443"/>
                  </a:lnTo>
                  <a:lnTo>
                    <a:pt x="603" y="443"/>
                  </a:lnTo>
                  <a:lnTo>
                    <a:pt x="603" y="447"/>
                  </a:lnTo>
                  <a:lnTo>
                    <a:pt x="607" y="447"/>
                  </a:lnTo>
                  <a:lnTo>
                    <a:pt x="611" y="447"/>
                  </a:lnTo>
                  <a:lnTo>
                    <a:pt x="611" y="452"/>
                  </a:lnTo>
                  <a:lnTo>
                    <a:pt x="616" y="452"/>
                  </a:lnTo>
                  <a:lnTo>
                    <a:pt x="616" y="456"/>
                  </a:lnTo>
                  <a:lnTo>
                    <a:pt x="620" y="456"/>
                  </a:lnTo>
                  <a:lnTo>
                    <a:pt x="620" y="460"/>
                  </a:lnTo>
                  <a:lnTo>
                    <a:pt x="624" y="460"/>
                  </a:lnTo>
                  <a:lnTo>
                    <a:pt x="624" y="465"/>
                  </a:lnTo>
                  <a:lnTo>
                    <a:pt x="629" y="465"/>
                  </a:lnTo>
                  <a:lnTo>
                    <a:pt x="629" y="470"/>
                  </a:lnTo>
                  <a:lnTo>
                    <a:pt x="634" y="470"/>
                  </a:lnTo>
                  <a:lnTo>
                    <a:pt x="634" y="474"/>
                  </a:lnTo>
                  <a:lnTo>
                    <a:pt x="638" y="474"/>
                  </a:lnTo>
                  <a:lnTo>
                    <a:pt x="638" y="478"/>
                  </a:lnTo>
                  <a:lnTo>
                    <a:pt x="642" y="478"/>
                  </a:lnTo>
                  <a:lnTo>
                    <a:pt x="642" y="488"/>
                  </a:lnTo>
                  <a:lnTo>
                    <a:pt x="647" y="488"/>
                  </a:lnTo>
                  <a:lnTo>
                    <a:pt x="647" y="492"/>
                  </a:lnTo>
                  <a:lnTo>
                    <a:pt x="651" y="492"/>
                  </a:lnTo>
                  <a:lnTo>
                    <a:pt x="651" y="496"/>
                  </a:lnTo>
                  <a:lnTo>
                    <a:pt x="656" y="496"/>
                  </a:lnTo>
                  <a:lnTo>
                    <a:pt x="656" y="506"/>
                  </a:lnTo>
                  <a:lnTo>
                    <a:pt x="660" y="506"/>
                  </a:lnTo>
                  <a:lnTo>
                    <a:pt x="660" y="510"/>
                  </a:lnTo>
                  <a:lnTo>
                    <a:pt x="665" y="510"/>
                  </a:lnTo>
                  <a:lnTo>
                    <a:pt x="665" y="514"/>
                  </a:lnTo>
                  <a:lnTo>
                    <a:pt x="669" y="514"/>
                  </a:lnTo>
                  <a:lnTo>
                    <a:pt x="669" y="519"/>
                  </a:lnTo>
                  <a:lnTo>
                    <a:pt x="674" y="519"/>
                  </a:lnTo>
                  <a:lnTo>
                    <a:pt x="674" y="523"/>
                  </a:lnTo>
                  <a:lnTo>
                    <a:pt x="678" y="523"/>
                  </a:lnTo>
                  <a:lnTo>
                    <a:pt x="678" y="528"/>
                  </a:lnTo>
                  <a:lnTo>
                    <a:pt x="682" y="528"/>
                  </a:lnTo>
                  <a:lnTo>
                    <a:pt x="682" y="532"/>
                  </a:lnTo>
                  <a:lnTo>
                    <a:pt x="687" y="532"/>
                  </a:lnTo>
                  <a:lnTo>
                    <a:pt x="687" y="541"/>
                  </a:lnTo>
                  <a:lnTo>
                    <a:pt x="692" y="541"/>
                  </a:lnTo>
                  <a:lnTo>
                    <a:pt x="692" y="546"/>
                  </a:lnTo>
                  <a:lnTo>
                    <a:pt x="696" y="546"/>
                  </a:lnTo>
                  <a:lnTo>
                    <a:pt x="696" y="554"/>
                  </a:lnTo>
                  <a:lnTo>
                    <a:pt x="700" y="554"/>
                  </a:lnTo>
                  <a:lnTo>
                    <a:pt x="700" y="564"/>
                  </a:lnTo>
                  <a:lnTo>
                    <a:pt x="705" y="564"/>
                  </a:lnTo>
                  <a:lnTo>
                    <a:pt x="705" y="568"/>
                  </a:lnTo>
                  <a:lnTo>
                    <a:pt x="710" y="568"/>
                  </a:lnTo>
                  <a:lnTo>
                    <a:pt x="710" y="577"/>
                  </a:lnTo>
                  <a:lnTo>
                    <a:pt x="714" y="577"/>
                  </a:lnTo>
                  <a:lnTo>
                    <a:pt x="714" y="582"/>
                  </a:lnTo>
                  <a:lnTo>
                    <a:pt x="718" y="582"/>
                  </a:lnTo>
                  <a:lnTo>
                    <a:pt x="718" y="590"/>
                  </a:lnTo>
                  <a:lnTo>
                    <a:pt x="723" y="590"/>
                  </a:lnTo>
                  <a:lnTo>
                    <a:pt x="723" y="595"/>
                  </a:lnTo>
                  <a:lnTo>
                    <a:pt x="728" y="595"/>
                  </a:lnTo>
                  <a:lnTo>
                    <a:pt x="728" y="600"/>
                  </a:lnTo>
                  <a:lnTo>
                    <a:pt x="732" y="600"/>
                  </a:lnTo>
                  <a:lnTo>
                    <a:pt x="732" y="604"/>
                  </a:lnTo>
                  <a:lnTo>
                    <a:pt x="736" y="604"/>
                  </a:lnTo>
                  <a:lnTo>
                    <a:pt x="736" y="608"/>
                  </a:lnTo>
                  <a:lnTo>
                    <a:pt x="741" y="608"/>
                  </a:lnTo>
                  <a:lnTo>
                    <a:pt x="750" y="608"/>
                  </a:lnTo>
                  <a:lnTo>
                    <a:pt x="754" y="608"/>
                  </a:lnTo>
                  <a:lnTo>
                    <a:pt x="754" y="613"/>
                  </a:lnTo>
                  <a:lnTo>
                    <a:pt x="759" y="613"/>
                  </a:lnTo>
                  <a:lnTo>
                    <a:pt x="807" y="613"/>
                  </a:lnTo>
                  <a:lnTo>
                    <a:pt x="812" y="613"/>
                  </a:lnTo>
                  <a:lnTo>
                    <a:pt x="812" y="608"/>
                  </a:lnTo>
                  <a:lnTo>
                    <a:pt x="817" y="608"/>
                  </a:lnTo>
                  <a:lnTo>
                    <a:pt x="821" y="608"/>
                  </a:lnTo>
                  <a:lnTo>
                    <a:pt x="825" y="608"/>
                  </a:lnTo>
                  <a:lnTo>
                    <a:pt x="825" y="604"/>
                  </a:lnTo>
                  <a:lnTo>
                    <a:pt x="830" y="604"/>
                  </a:lnTo>
                  <a:lnTo>
                    <a:pt x="848" y="604"/>
                  </a:lnTo>
                  <a:lnTo>
                    <a:pt x="853" y="604"/>
                  </a:lnTo>
                  <a:lnTo>
                    <a:pt x="853" y="600"/>
                  </a:lnTo>
                  <a:lnTo>
                    <a:pt x="857" y="600"/>
                  </a:lnTo>
                  <a:lnTo>
                    <a:pt x="861" y="600"/>
                  </a:lnTo>
                  <a:lnTo>
                    <a:pt x="861" y="595"/>
                  </a:lnTo>
                  <a:lnTo>
                    <a:pt x="866" y="595"/>
                  </a:lnTo>
                  <a:lnTo>
                    <a:pt x="870" y="595"/>
                  </a:lnTo>
                  <a:lnTo>
                    <a:pt x="870" y="590"/>
                  </a:lnTo>
                  <a:lnTo>
                    <a:pt x="875" y="590"/>
                  </a:lnTo>
                  <a:lnTo>
                    <a:pt x="879" y="590"/>
                  </a:lnTo>
                  <a:lnTo>
                    <a:pt x="879" y="586"/>
                  </a:lnTo>
                  <a:lnTo>
                    <a:pt x="883" y="586"/>
                  </a:lnTo>
                  <a:lnTo>
                    <a:pt x="888" y="586"/>
                  </a:lnTo>
                  <a:lnTo>
                    <a:pt x="888" y="582"/>
                  </a:lnTo>
                  <a:lnTo>
                    <a:pt x="893" y="582"/>
                  </a:lnTo>
                  <a:lnTo>
                    <a:pt x="893" y="577"/>
                  </a:lnTo>
                  <a:lnTo>
                    <a:pt x="897" y="577"/>
                  </a:lnTo>
                  <a:lnTo>
                    <a:pt x="897" y="572"/>
                  </a:lnTo>
                  <a:lnTo>
                    <a:pt x="901" y="572"/>
                  </a:lnTo>
                  <a:lnTo>
                    <a:pt x="906" y="572"/>
                  </a:lnTo>
                  <a:lnTo>
                    <a:pt x="906" y="568"/>
                  </a:lnTo>
                  <a:lnTo>
                    <a:pt x="910" y="568"/>
                  </a:lnTo>
                  <a:lnTo>
                    <a:pt x="910" y="564"/>
                  </a:lnTo>
                  <a:lnTo>
                    <a:pt x="914" y="564"/>
                  </a:lnTo>
                  <a:lnTo>
                    <a:pt x="914" y="559"/>
                  </a:lnTo>
                  <a:lnTo>
                    <a:pt x="919" y="559"/>
                  </a:lnTo>
                  <a:lnTo>
                    <a:pt x="919" y="554"/>
                  </a:lnTo>
                  <a:lnTo>
                    <a:pt x="924" y="554"/>
                  </a:lnTo>
                  <a:lnTo>
                    <a:pt x="924" y="550"/>
                  </a:lnTo>
                  <a:lnTo>
                    <a:pt x="928" y="550"/>
                  </a:lnTo>
                  <a:lnTo>
                    <a:pt x="928" y="546"/>
                  </a:lnTo>
                  <a:lnTo>
                    <a:pt x="932" y="546"/>
                  </a:lnTo>
                  <a:lnTo>
                    <a:pt x="932" y="541"/>
                  </a:lnTo>
                  <a:lnTo>
                    <a:pt x="937" y="541"/>
                  </a:lnTo>
                  <a:lnTo>
                    <a:pt x="937" y="537"/>
                  </a:lnTo>
                  <a:lnTo>
                    <a:pt x="942" y="537"/>
                  </a:lnTo>
                  <a:lnTo>
                    <a:pt x="942" y="532"/>
                  </a:lnTo>
                  <a:lnTo>
                    <a:pt x="946" y="532"/>
                  </a:lnTo>
                  <a:lnTo>
                    <a:pt x="946" y="528"/>
                  </a:lnTo>
                  <a:lnTo>
                    <a:pt x="950" y="528"/>
                  </a:lnTo>
                  <a:lnTo>
                    <a:pt x="950" y="523"/>
                  </a:lnTo>
                  <a:lnTo>
                    <a:pt x="955" y="523"/>
                  </a:lnTo>
                  <a:lnTo>
                    <a:pt x="960" y="523"/>
                  </a:lnTo>
                  <a:lnTo>
                    <a:pt x="960" y="519"/>
                  </a:lnTo>
                  <a:lnTo>
                    <a:pt x="964" y="519"/>
                  </a:lnTo>
                  <a:lnTo>
                    <a:pt x="968" y="519"/>
                  </a:lnTo>
                  <a:lnTo>
                    <a:pt x="968" y="514"/>
                  </a:lnTo>
                  <a:lnTo>
                    <a:pt x="973" y="514"/>
                  </a:lnTo>
                  <a:lnTo>
                    <a:pt x="973" y="510"/>
                  </a:lnTo>
                  <a:lnTo>
                    <a:pt x="977" y="510"/>
                  </a:lnTo>
                  <a:lnTo>
                    <a:pt x="982" y="510"/>
                  </a:lnTo>
                  <a:lnTo>
                    <a:pt x="982" y="506"/>
                  </a:lnTo>
                  <a:lnTo>
                    <a:pt x="986" y="506"/>
                  </a:lnTo>
                  <a:lnTo>
                    <a:pt x="1000" y="506"/>
                  </a:lnTo>
                  <a:lnTo>
                    <a:pt x="1004" y="506"/>
                  </a:lnTo>
                  <a:lnTo>
                    <a:pt x="1004" y="501"/>
                  </a:lnTo>
                  <a:lnTo>
                    <a:pt x="1008" y="501"/>
                  </a:lnTo>
                  <a:lnTo>
                    <a:pt x="1013" y="501"/>
                  </a:lnTo>
                  <a:lnTo>
                    <a:pt x="1018" y="501"/>
                  </a:lnTo>
                  <a:lnTo>
                    <a:pt x="1018" y="496"/>
                  </a:lnTo>
                  <a:lnTo>
                    <a:pt x="1022" y="496"/>
                  </a:lnTo>
                  <a:lnTo>
                    <a:pt x="1026" y="496"/>
                  </a:lnTo>
                  <a:lnTo>
                    <a:pt x="1031" y="496"/>
                  </a:lnTo>
                  <a:lnTo>
                    <a:pt x="1031" y="492"/>
                  </a:lnTo>
                  <a:lnTo>
                    <a:pt x="1036" y="492"/>
                  </a:lnTo>
                  <a:lnTo>
                    <a:pt x="1039" y="492"/>
                  </a:lnTo>
                  <a:lnTo>
                    <a:pt x="1039" y="488"/>
                  </a:lnTo>
                  <a:lnTo>
                    <a:pt x="1044" y="488"/>
                  </a:lnTo>
                  <a:lnTo>
                    <a:pt x="1049" y="488"/>
                  </a:lnTo>
                  <a:lnTo>
                    <a:pt x="1049" y="483"/>
                  </a:lnTo>
                  <a:lnTo>
                    <a:pt x="1053" y="483"/>
                  </a:lnTo>
                  <a:lnTo>
                    <a:pt x="1053" y="478"/>
                  </a:lnTo>
                  <a:lnTo>
                    <a:pt x="1057" y="478"/>
                  </a:lnTo>
                  <a:lnTo>
                    <a:pt x="1062" y="478"/>
                  </a:lnTo>
                  <a:lnTo>
                    <a:pt x="1062" y="474"/>
                  </a:lnTo>
                  <a:lnTo>
                    <a:pt x="1067" y="474"/>
                  </a:lnTo>
                  <a:lnTo>
                    <a:pt x="1071" y="474"/>
                  </a:lnTo>
                  <a:lnTo>
                    <a:pt x="1075" y="474"/>
                  </a:lnTo>
                  <a:lnTo>
                    <a:pt x="1075" y="470"/>
                  </a:lnTo>
                  <a:lnTo>
                    <a:pt x="1080" y="470"/>
                  </a:lnTo>
                  <a:lnTo>
                    <a:pt x="1080" y="465"/>
                  </a:lnTo>
                  <a:lnTo>
                    <a:pt x="1085" y="465"/>
                  </a:lnTo>
                  <a:lnTo>
                    <a:pt x="1085" y="460"/>
                  </a:lnTo>
                  <a:lnTo>
                    <a:pt x="1089" y="460"/>
                  </a:lnTo>
                  <a:lnTo>
                    <a:pt x="1093" y="460"/>
                  </a:lnTo>
                  <a:lnTo>
                    <a:pt x="1093" y="456"/>
                  </a:lnTo>
                  <a:lnTo>
                    <a:pt x="1098" y="456"/>
                  </a:lnTo>
                  <a:lnTo>
                    <a:pt x="1098" y="452"/>
                  </a:lnTo>
                  <a:lnTo>
                    <a:pt x="1102" y="452"/>
                  </a:lnTo>
                  <a:lnTo>
                    <a:pt x="1107" y="452"/>
                  </a:lnTo>
                  <a:lnTo>
                    <a:pt x="1107" y="447"/>
                  </a:lnTo>
                  <a:lnTo>
                    <a:pt x="1111" y="447"/>
                  </a:lnTo>
                  <a:lnTo>
                    <a:pt x="1116" y="447"/>
                  </a:lnTo>
                  <a:lnTo>
                    <a:pt x="1116" y="438"/>
                  </a:lnTo>
                  <a:lnTo>
                    <a:pt x="1120" y="438"/>
                  </a:lnTo>
                  <a:lnTo>
                    <a:pt x="1120" y="434"/>
                  </a:lnTo>
                  <a:lnTo>
                    <a:pt x="1125" y="434"/>
                  </a:lnTo>
                  <a:lnTo>
                    <a:pt x="1125" y="429"/>
                  </a:lnTo>
                  <a:lnTo>
                    <a:pt x="1129" y="429"/>
                  </a:lnTo>
                  <a:lnTo>
                    <a:pt x="1129" y="420"/>
                  </a:lnTo>
                  <a:lnTo>
                    <a:pt x="1133" y="420"/>
                  </a:lnTo>
                  <a:lnTo>
                    <a:pt x="1133" y="416"/>
                  </a:lnTo>
                  <a:lnTo>
                    <a:pt x="1138" y="416"/>
                  </a:lnTo>
                  <a:lnTo>
                    <a:pt x="1138" y="407"/>
                  </a:lnTo>
                  <a:lnTo>
                    <a:pt x="1143" y="407"/>
                  </a:lnTo>
                  <a:lnTo>
                    <a:pt x="1143" y="402"/>
                  </a:lnTo>
                  <a:lnTo>
                    <a:pt x="1147" y="402"/>
                  </a:lnTo>
                  <a:lnTo>
                    <a:pt x="1147" y="394"/>
                  </a:lnTo>
                  <a:lnTo>
                    <a:pt x="1151" y="394"/>
                  </a:lnTo>
                  <a:lnTo>
                    <a:pt x="1151" y="384"/>
                  </a:lnTo>
                  <a:lnTo>
                    <a:pt x="1156" y="384"/>
                  </a:lnTo>
                  <a:lnTo>
                    <a:pt x="1156" y="376"/>
                  </a:lnTo>
                  <a:lnTo>
                    <a:pt x="1161" y="376"/>
                  </a:lnTo>
                  <a:lnTo>
                    <a:pt x="1161" y="367"/>
                  </a:lnTo>
                  <a:lnTo>
                    <a:pt x="1165" y="367"/>
                  </a:lnTo>
                  <a:lnTo>
                    <a:pt x="1165" y="358"/>
                  </a:lnTo>
                  <a:lnTo>
                    <a:pt x="1169" y="358"/>
                  </a:lnTo>
                  <a:lnTo>
                    <a:pt x="1169" y="344"/>
                  </a:lnTo>
                  <a:lnTo>
                    <a:pt x="1174" y="344"/>
                  </a:lnTo>
                  <a:lnTo>
                    <a:pt x="1174" y="336"/>
                  </a:lnTo>
                  <a:lnTo>
                    <a:pt x="1178" y="336"/>
                  </a:lnTo>
                  <a:lnTo>
                    <a:pt x="1178" y="322"/>
                  </a:lnTo>
                  <a:lnTo>
                    <a:pt x="1182" y="322"/>
                  </a:lnTo>
                  <a:lnTo>
                    <a:pt x="1182" y="313"/>
                  </a:lnTo>
                  <a:lnTo>
                    <a:pt x="1187" y="313"/>
                  </a:lnTo>
                  <a:lnTo>
                    <a:pt x="1187" y="300"/>
                  </a:lnTo>
                  <a:lnTo>
                    <a:pt x="1192" y="300"/>
                  </a:lnTo>
                  <a:lnTo>
                    <a:pt x="1192" y="290"/>
                  </a:lnTo>
                  <a:lnTo>
                    <a:pt x="1196" y="290"/>
                  </a:lnTo>
                  <a:lnTo>
                    <a:pt x="1196" y="277"/>
                  </a:lnTo>
                  <a:lnTo>
                    <a:pt x="1200" y="277"/>
                  </a:lnTo>
                  <a:lnTo>
                    <a:pt x="1200" y="264"/>
                  </a:lnTo>
                  <a:lnTo>
                    <a:pt x="1205" y="264"/>
                  </a:lnTo>
                  <a:lnTo>
                    <a:pt x="1205" y="255"/>
                  </a:lnTo>
                  <a:lnTo>
                    <a:pt x="1209" y="255"/>
                  </a:lnTo>
                  <a:lnTo>
                    <a:pt x="1209" y="246"/>
                  </a:lnTo>
                  <a:lnTo>
                    <a:pt x="1214" y="246"/>
                  </a:lnTo>
                  <a:lnTo>
                    <a:pt x="1214" y="242"/>
                  </a:lnTo>
                  <a:lnTo>
                    <a:pt x="1218" y="242"/>
                  </a:lnTo>
                  <a:lnTo>
                    <a:pt x="1218" y="232"/>
                  </a:lnTo>
                  <a:lnTo>
                    <a:pt x="1223" y="232"/>
                  </a:lnTo>
                  <a:lnTo>
                    <a:pt x="1223" y="224"/>
                  </a:lnTo>
                  <a:lnTo>
                    <a:pt x="1227" y="224"/>
                  </a:lnTo>
                  <a:lnTo>
                    <a:pt x="1227" y="210"/>
                  </a:lnTo>
                  <a:lnTo>
                    <a:pt x="1232" y="210"/>
                  </a:lnTo>
                  <a:lnTo>
                    <a:pt x="1232" y="201"/>
                  </a:lnTo>
                  <a:lnTo>
                    <a:pt x="1236" y="201"/>
                  </a:lnTo>
                  <a:lnTo>
                    <a:pt x="1236" y="192"/>
                  </a:lnTo>
                  <a:lnTo>
                    <a:pt x="1240" y="192"/>
                  </a:lnTo>
                  <a:lnTo>
                    <a:pt x="1240" y="183"/>
                  </a:lnTo>
                  <a:lnTo>
                    <a:pt x="1245" y="183"/>
                  </a:lnTo>
                  <a:lnTo>
                    <a:pt x="1245" y="179"/>
                  </a:lnTo>
                  <a:lnTo>
                    <a:pt x="1250" y="179"/>
                  </a:lnTo>
                  <a:lnTo>
                    <a:pt x="1250" y="170"/>
                  </a:lnTo>
                  <a:lnTo>
                    <a:pt x="1254" y="170"/>
                  </a:lnTo>
                  <a:lnTo>
                    <a:pt x="1254" y="165"/>
                  </a:lnTo>
                </a:path>
              </a:pathLst>
            </a:custGeom>
            <a:noFill/>
            <a:ln w="2222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55" name="Freeform 179"/>
            <p:cNvSpPr>
              <a:spLocks/>
            </p:cNvSpPr>
            <p:nvPr/>
          </p:nvSpPr>
          <p:spPr bwMode="auto">
            <a:xfrm>
              <a:off x="3617" y="2484"/>
              <a:ext cx="1129" cy="702"/>
            </a:xfrm>
            <a:custGeom>
              <a:avLst/>
              <a:gdLst>
                <a:gd name="T0" fmla="*/ 14 w 1129"/>
                <a:gd name="T1" fmla="*/ 358 h 702"/>
                <a:gd name="T2" fmla="*/ 32 w 1129"/>
                <a:gd name="T3" fmla="*/ 336 h 702"/>
                <a:gd name="T4" fmla="*/ 50 w 1129"/>
                <a:gd name="T5" fmla="*/ 309 h 702"/>
                <a:gd name="T6" fmla="*/ 72 w 1129"/>
                <a:gd name="T7" fmla="*/ 309 h 702"/>
                <a:gd name="T8" fmla="*/ 90 w 1129"/>
                <a:gd name="T9" fmla="*/ 327 h 702"/>
                <a:gd name="T10" fmla="*/ 107 w 1129"/>
                <a:gd name="T11" fmla="*/ 362 h 702"/>
                <a:gd name="T12" fmla="*/ 125 w 1129"/>
                <a:gd name="T13" fmla="*/ 398 h 702"/>
                <a:gd name="T14" fmla="*/ 143 w 1129"/>
                <a:gd name="T15" fmla="*/ 434 h 702"/>
                <a:gd name="T16" fmla="*/ 161 w 1129"/>
                <a:gd name="T17" fmla="*/ 488 h 702"/>
                <a:gd name="T18" fmla="*/ 179 w 1129"/>
                <a:gd name="T19" fmla="*/ 537 h 702"/>
                <a:gd name="T20" fmla="*/ 197 w 1129"/>
                <a:gd name="T21" fmla="*/ 577 h 702"/>
                <a:gd name="T22" fmla="*/ 214 w 1129"/>
                <a:gd name="T23" fmla="*/ 595 h 702"/>
                <a:gd name="T24" fmla="*/ 232 w 1129"/>
                <a:gd name="T25" fmla="*/ 618 h 702"/>
                <a:gd name="T26" fmla="*/ 255 w 1129"/>
                <a:gd name="T27" fmla="*/ 640 h 702"/>
                <a:gd name="T28" fmla="*/ 273 w 1129"/>
                <a:gd name="T29" fmla="*/ 667 h 702"/>
                <a:gd name="T30" fmla="*/ 291 w 1129"/>
                <a:gd name="T31" fmla="*/ 689 h 702"/>
                <a:gd name="T32" fmla="*/ 308 w 1129"/>
                <a:gd name="T33" fmla="*/ 694 h 702"/>
                <a:gd name="T34" fmla="*/ 331 w 1129"/>
                <a:gd name="T35" fmla="*/ 680 h 702"/>
                <a:gd name="T36" fmla="*/ 349 w 1129"/>
                <a:gd name="T37" fmla="*/ 658 h 702"/>
                <a:gd name="T38" fmla="*/ 371 w 1129"/>
                <a:gd name="T39" fmla="*/ 640 h 702"/>
                <a:gd name="T40" fmla="*/ 393 w 1129"/>
                <a:gd name="T41" fmla="*/ 626 h 702"/>
                <a:gd name="T42" fmla="*/ 411 w 1129"/>
                <a:gd name="T43" fmla="*/ 608 h 702"/>
                <a:gd name="T44" fmla="*/ 433 w 1129"/>
                <a:gd name="T45" fmla="*/ 595 h 702"/>
                <a:gd name="T46" fmla="*/ 456 w 1129"/>
                <a:gd name="T47" fmla="*/ 582 h 702"/>
                <a:gd name="T48" fmla="*/ 474 w 1129"/>
                <a:gd name="T49" fmla="*/ 586 h 702"/>
                <a:gd name="T50" fmla="*/ 492 w 1129"/>
                <a:gd name="T51" fmla="*/ 608 h 702"/>
                <a:gd name="T52" fmla="*/ 514 w 1129"/>
                <a:gd name="T53" fmla="*/ 622 h 702"/>
                <a:gd name="T54" fmla="*/ 540 w 1129"/>
                <a:gd name="T55" fmla="*/ 613 h 702"/>
                <a:gd name="T56" fmla="*/ 558 w 1129"/>
                <a:gd name="T57" fmla="*/ 595 h 702"/>
                <a:gd name="T58" fmla="*/ 576 w 1129"/>
                <a:gd name="T59" fmla="*/ 564 h 702"/>
                <a:gd name="T60" fmla="*/ 594 w 1129"/>
                <a:gd name="T61" fmla="*/ 537 h 702"/>
                <a:gd name="T62" fmla="*/ 612 w 1129"/>
                <a:gd name="T63" fmla="*/ 492 h 702"/>
                <a:gd name="T64" fmla="*/ 630 w 1129"/>
                <a:gd name="T65" fmla="*/ 456 h 702"/>
                <a:gd name="T66" fmla="*/ 648 w 1129"/>
                <a:gd name="T67" fmla="*/ 420 h 702"/>
                <a:gd name="T68" fmla="*/ 665 w 1129"/>
                <a:gd name="T69" fmla="*/ 389 h 702"/>
                <a:gd name="T70" fmla="*/ 683 w 1129"/>
                <a:gd name="T71" fmla="*/ 354 h 702"/>
                <a:gd name="T72" fmla="*/ 701 w 1129"/>
                <a:gd name="T73" fmla="*/ 322 h 702"/>
                <a:gd name="T74" fmla="*/ 719 w 1129"/>
                <a:gd name="T75" fmla="*/ 282 h 702"/>
                <a:gd name="T76" fmla="*/ 737 w 1129"/>
                <a:gd name="T77" fmla="*/ 237 h 702"/>
                <a:gd name="T78" fmla="*/ 755 w 1129"/>
                <a:gd name="T79" fmla="*/ 192 h 702"/>
                <a:gd name="T80" fmla="*/ 772 w 1129"/>
                <a:gd name="T81" fmla="*/ 148 h 702"/>
                <a:gd name="T82" fmla="*/ 790 w 1129"/>
                <a:gd name="T83" fmla="*/ 98 h 702"/>
                <a:gd name="T84" fmla="*/ 808 w 1129"/>
                <a:gd name="T85" fmla="*/ 63 h 702"/>
                <a:gd name="T86" fmla="*/ 835 w 1129"/>
                <a:gd name="T87" fmla="*/ 63 h 702"/>
                <a:gd name="T88" fmla="*/ 853 w 1129"/>
                <a:gd name="T89" fmla="*/ 80 h 702"/>
                <a:gd name="T90" fmla="*/ 875 w 1129"/>
                <a:gd name="T91" fmla="*/ 63 h 702"/>
                <a:gd name="T92" fmla="*/ 893 w 1129"/>
                <a:gd name="T93" fmla="*/ 45 h 702"/>
                <a:gd name="T94" fmla="*/ 912 w 1129"/>
                <a:gd name="T95" fmla="*/ 9 h 702"/>
                <a:gd name="T96" fmla="*/ 929 w 1129"/>
                <a:gd name="T97" fmla="*/ 14 h 702"/>
                <a:gd name="T98" fmla="*/ 951 w 1129"/>
                <a:gd name="T99" fmla="*/ 32 h 702"/>
                <a:gd name="T100" fmla="*/ 969 w 1129"/>
                <a:gd name="T101" fmla="*/ 63 h 702"/>
                <a:gd name="T102" fmla="*/ 987 w 1129"/>
                <a:gd name="T103" fmla="*/ 80 h 702"/>
                <a:gd name="T104" fmla="*/ 1005 w 1129"/>
                <a:gd name="T105" fmla="*/ 108 h 702"/>
                <a:gd name="T106" fmla="*/ 1023 w 1129"/>
                <a:gd name="T107" fmla="*/ 125 h 702"/>
                <a:gd name="T108" fmla="*/ 1040 w 1129"/>
                <a:gd name="T109" fmla="*/ 179 h 702"/>
                <a:gd name="T110" fmla="*/ 1058 w 1129"/>
                <a:gd name="T111" fmla="*/ 206 h 702"/>
                <a:gd name="T112" fmla="*/ 1076 w 1129"/>
                <a:gd name="T113" fmla="*/ 250 h 702"/>
                <a:gd name="T114" fmla="*/ 1094 w 1129"/>
                <a:gd name="T115" fmla="*/ 296 h 702"/>
                <a:gd name="T116" fmla="*/ 1112 w 1129"/>
                <a:gd name="T117" fmla="*/ 354 h 702"/>
                <a:gd name="T118" fmla="*/ 1129 w 1129"/>
                <a:gd name="T119" fmla="*/ 398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9" h="702">
                  <a:moveTo>
                    <a:pt x="0" y="389"/>
                  </a:moveTo>
                  <a:lnTo>
                    <a:pt x="0" y="380"/>
                  </a:lnTo>
                  <a:lnTo>
                    <a:pt x="5" y="380"/>
                  </a:lnTo>
                  <a:lnTo>
                    <a:pt x="5" y="376"/>
                  </a:lnTo>
                  <a:lnTo>
                    <a:pt x="10" y="376"/>
                  </a:lnTo>
                  <a:lnTo>
                    <a:pt x="10" y="367"/>
                  </a:lnTo>
                  <a:lnTo>
                    <a:pt x="14" y="367"/>
                  </a:lnTo>
                  <a:lnTo>
                    <a:pt x="14" y="358"/>
                  </a:lnTo>
                  <a:lnTo>
                    <a:pt x="18" y="358"/>
                  </a:lnTo>
                  <a:lnTo>
                    <a:pt x="18" y="349"/>
                  </a:lnTo>
                  <a:lnTo>
                    <a:pt x="23" y="349"/>
                  </a:lnTo>
                  <a:lnTo>
                    <a:pt x="23" y="344"/>
                  </a:lnTo>
                  <a:lnTo>
                    <a:pt x="28" y="344"/>
                  </a:lnTo>
                  <a:lnTo>
                    <a:pt x="28" y="340"/>
                  </a:lnTo>
                  <a:lnTo>
                    <a:pt x="32" y="340"/>
                  </a:lnTo>
                  <a:lnTo>
                    <a:pt x="32" y="336"/>
                  </a:lnTo>
                  <a:lnTo>
                    <a:pt x="36" y="336"/>
                  </a:lnTo>
                  <a:lnTo>
                    <a:pt x="36" y="331"/>
                  </a:lnTo>
                  <a:lnTo>
                    <a:pt x="41" y="331"/>
                  </a:lnTo>
                  <a:lnTo>
                    <a:pt x="41" y="322"/>
                  </a:lnTo>
                  <a:lnTo>
                    <a:pt x="45" y="322"/>
                  </a:lnTo>
                  <a:lnTo>
                    <a:pt x="45" y="313"/>
                  </a:lnTo>
                  <a:lnTo>
                    <a:pt x="50" y="313"/>
                  </a:lnTo>
                  <a:lnTo>
                    <a:pt x="50" y="309"/>
                  </a:lnTo>
                  <a:lnTo>
                    <a:pt x="54" y="309"/>
                  </a:lnTo>
                  <a:lnTo>
                    <a:pt x="54" y="300"/>
                  </a:lnTo>
                  <a:lnTo>
                    <a:pt x="59" y="300"/>
                  </a:lnTo>
                  <a:lnTo>
                    <a:pt x="63" y="300"/>
                  </a:lnTo>
                  <a:lnTo>
                    <a:pt x="63" y="304"/>
                  </a:lnTo>
                  <a:lnTo>
                    <a:pt x="68" y="304"/>
                  </a:lnTo>
                  <a:lnTo>
                    <a:pt x="68" y="309"/>
                  </a:lnTo>
                  <a:lnTo>
                    <a:pt x="72" y="309"/>
                  </a:lnTo>
                  <a:lnTo>
                    <a:pt x="72" y="313"/>
                  </a:lnTo>
                  <a:lnTo>
                    <a:pt x="76" y="313"/>
                  </a:lnTo>
                  <a:lnTo>
                    <a:pt x="76" y="318"/>
                  </a:lnTo>
                  <a:lnTo>
                    <a:pt x="81" y="318"/>
                  </a:lnTo>
                  <a:lnTo>
                    <a:pt x="81" y="322"/>
                  </a:lnTo>
                  <a:lnTo>
                    <a:pt x="86" y="322"/>
                  </a:lnTo>
                  <a:lnTo>
                    <a:pt x="86" y="327"/>
                  </a:lnTo>
                  <a:lnTo>
                    <a:pt x="90" y="327"/>
                  </a:lnTo>
                  <a:lnTo>
                    <a:pt x="90" y="331"/>
                  </a:lnTo>
                  <a:lnTo>
                    <a:pt x="94" y="331"/>
                  </a:lnTo>
                  <a:lnTo>
                    <a:pt x="94" y="336"/>
                  </a:lnTo>
                  <a:lnTo>
                    <a:pt x="99" y="336"/>
                  </a:lnTo>
                  <a:lnTo>
                    <a:pt x="99" y="349"/>
                  </a:lnTo>
                  <a:lnTo>
                    <a:pt x="104" y="349"/>
                  </a:lnTo>
                  <a:lnTo>
                    <a:pt x="104" y="362"/>
                  </a:lnTo>
                  <a:lnTo>
                    <a:pt x="107" y="362"/>
                  </a:lnTo>
                  <a:lnTo>
                    <a:pt x="107" y="372"/>
                  </a:lnTo>
                  <a:lnTo>
                    <a:pt x="112" y="372"/>
                  </a:lnTo>
                  <a:lnTo>
                    <a:pt x="112" y="385"/>
                  </a:lnTo>
                  <a:lnTo>
                    <a:pt x="117" y="385"/>
                  </a:lnTo>
                  <a:lnTo>
                    <a:pt x="117" y="389"/>
                  </a:lnTo>
                  <a:lnTo>
                    <a:pt x="121" y="389"/>
                  </a:lnTo>
                  <a:lnTo>
                    <a:pt x="121" y="398"/>
                  </a:lnTo>
                  <a:lnTo>
                    <a:pt x="125" y="398"/>
                  </a:lnTo>
                  <a:lnTo>
                    <a:pt x="125" y="403"/>
                  </a:lnTo>
                  <a:lnTo>
                    <a:pt x="130" y="403"/>
                  </a:lnTo>
                  <a:lnTo>
                    <a:pt x="130" y="407"/>
                  </a:lnTo>
                  <a:lnTo>
                    <a:pt x="135" y="407"/>
                  </a:lnTo>
                  <a:lnTo>
                    <a:pt x="135" y="420"/>
                  </a:lnTo>
                  <a:lnTo>
                    <a:pt x="139" y="420"/>
                  </a:lnTo>
                  <a:lnTo>
                    <a:pt x="139" y="434"/>
                  </a:lnTo>
                  <a:lnTo>
                    <a:pt x="143" y="434"/>
                  </a:lnTo>
                  <a:lnTo>
                    <a:pt x="143" y="448"/>
                  </a:lnTo>
                  <a:lnTo>
                    <a:pt x="148" y="448"/>
                  </a:lnTo>
                  <a:lnTo>
                    <a:pt x="148" y="461"/>
                  </a:lnTo>
                  <a:lnTo>
                    <a:pt x="153" y="461"/>
                  </a:lnTo>
                  <a:lnTo>
                    <a:pt x="153" y="475"/>
                  </a:lnTo>
                  <a:lnTo>
                    <a:pt x="157" y="475"/>
                  </a:lnTo>
                  <a:lnTo>
                    <a:pt x="157" y="488"/>
                  </a:lnTo>
                  <a:lnTo>
                    <a:pt x="161" y="488"/>
                  </a:lnTo>
                  <a:lnTo>
                    <a:pt x="161" y="497"/>
                  </a:lnTo>
                  <a:lnTo>
                    <a:pt x="166" y="497"/>
                  </a:lnTo>
                  <a:lnTo>
                    <a:pt x="166" y="510"/>
                  </a:lnTo>
                  <a:lnTo>
                    <a:pt x="170" y="510"/>
                  </a:lnTo>
                  <a:lnTo>
                    <a:pt x="170" y="524"/>
                  </a:lnTo>
                  <a:lnTo>
                    <a:pt x="175" y="524"/>
                  </a:lnTo>
                  <a:lnTo>
                    <a:pt x="175" y="537"/>
                  </a:lnTo>
                  <a:lnTo>
                    <a:pt x="179" y="537"/>
                  </a:lnTo>
                  <a:lnTo>
                    <a:pt x="179" y="550"/>
                  </a:lnTo>
                  <a:lnTo>
                    <a:pt x="183" y="550"/>
                  </a:lnTo>
                  <a:lnTo>
                    <a:pt x="183" y="564"/>
                  </a:lnTo>
                  <a:lnTo>
                    <a:pt x="188" y="564"/>
                  </a:lnTo>
                  <a:lnTo>
                    <a:pt x="188" y="573"/>
                  </a:lnTo>
                  <a:lnTo>
                    <a:pt x="193" y="573"/>
                  </a:lnTo>
                  <a:lnTo>
                    <a:pt x="193" y="577"/>
                  </a:lnTo>
                  <a:lnTo>
                    <a:pt x="197" y="577"/>
                  </a:lnTo>
                  <a:lnTo>
                    <a:pt x="197" y="582"/>
                  </a:lnTo>
                  <a:lnTo>
                    <a:pt x="201" y="582"/>
                  </a:lnTo>
                  <a:lnTo>
                    <a:pt x="201" y="586"/>
                  </a:lnTo>
                  <a:lnTo>
                    <a:pt x="206" y="586"/>
                  </a:lnTo>
                  <a:lnTo>
                    <a:pt x="206" y="591"/>
                  </a:lnTo>
                  <a:lnTo>
                    <a:pt x="210" y="591"/>
                  </a:lnTo>
                  <a:lnTo>
                    <a:pt x="210" y="595"/>
                  </a:lnTo>
                  <a:lnTo>
                    <a:pt x="214" y="595"/>
                  </a:lnTo>
                  <a:lnTo>
                    <a:pt x="214" y="600"/>
                  </a:lnTo>
                  <a:lnTo>
                    <a:pt x="219" y="600"/>
                  </a:lnTo>
                  <a:lnTo>
                    <a:pt x="219" y="608"/>
                  </a:lnTo>
                  <a:lnTo>
                    <a:pt x="224" y="608"/>
                  </a:lnTo>
                  <a:lnTo>
                    <a:pt x="224" y="613"/>
                  </a:lnTo>
                  <a:lnTo>
                    <a:pt x="228" y="613"/>
                  </a:lnTo>
                  <a:lnTo>
                    <a:pt x="232" y="613"/>
                  </a:lnTo>
                  <a:lnTo>
                    <a:pt x="232" y="618"/>
                  </a:lnTo>
                  <a:lnTo>
                    <a:pt x="237" y="618"/>
                  </a:lnTo>
                  <a:lnTo>
                    <a:pt x="237" y="622"/>
                  </a:lnTo>
                  <a:lnTo>
                    <a:pt x="242" y="622"/>
                  </a:lnTo>
                  <a:lnTo>
                    <a:pt x="246" y="622"/>
                  </a:lnTo>
                  <a:lnTo>
                    <a:pt x="246" y="631"/>
                  </a:lnTo>
                  <a:lnTo>
                    <a:pt x="250" y="631"/>
                  </a:lnTo>
                  <a:lnTo>
                    <a:pt x="250" y="640"/>
                  </a:lnTo>
                  <a:lnTo>
                    <a:pt x="255" y="640"/>
                  </a:lnTo>
                  <a:lnTo>
                    <a:pt x="255" y="649"/>
                  </a:lnTo>
                  <a:lnTo>
                    <a:pt x="260" y="649"/>
                  </a:lnTo>
                  <a:lnTo>
                    <a:pt x="260" y="658"/>
                  </a:lnTo>
                  <a:lnTo>
                    <a:pt x="264" y="658"/>
                  </a:lnTo>
                  <a:lnTo>
                    <a:pt x="264" y="663"/>
                  </a:lnTo>
                  <a:lnTo>
                    <a:pt x="268" y="663"/>
                  </a:lnTo>
                  <a:lnTo>
                    <a:pt x="268" y="667"/>
                  </a:lnTo>
                  <a:lnTo>
                    <a:pt x="273" y="667"/>
                  </a:lnTo>
                  <a:lnTo>
                    <a:pt x="273" y="676"/>
                  </a:lnTo>
                  <a:lnTo>
                    <a:pt x="277" y="676"/>
                  </a:lnTo>
                  <a:lnTo>
                    <a:pt x="277" y="680"/>
                  </a:lnTo>
                  <a:lnTo>
                    <a:pt x="282" y="680"/>
                  </a:lnTo>
                  <a:lnTo>
                    <a:pt x="282" y="684"/>
                  </a:lnTo>
                  <a:lnTo>
                    <a:pt x="286" y="684"/>
                  </a:lnTo>
                  <a:lnTo>
                    <a:pt x="286" y="689"/>
                  </a:lnTo>
                  <a:lnTo>
                    <a:pt x="291" y="689"/>
                  </a:lnTo>
                  <a:lnTo>
                    <a:pt x="291" y="698"/>
                  </a:lnTo>
                  <a:lnTo>
                    <a:pt x="295" y="698"/>
                  </a:lnTo>
                  <a:lnTo>
                    <a:pt x="295" y="702"/>
                  </a:lnTo>
                  <a:lnTo>
                    <a:pt x="300" y="702"/>
                  </a:lnTo>
                  <a:lnTo>
                    <a:pt x="304" y="702"/>
                  </a:lnTo>
                  <a:lnTo>
                    <a:pt x="304" y="698"/>
                  </a:lnTo>
                  <a:lnTo>
                    <a:pt x="308" y="698"/>
                  </a:lnTo>
                  <a:lnTo>
                    <a:pt x="308" y="694"/>
                  </a:lnTo>
                  <a:lnTo>
                    <a:pt x="313" y="694"/>
                  </a:lnTo>
                  <a:lnTo>
                    <a:pt x="313" y="689"/>
                  </a:lnTo>
                  <a:lnTo>
                    <a:pt x="318" y="689"/>
                  </a:lnTo>
                  <a:lnTo>
                    <a:pt x="318" y="684"/>
                  </a:lnTo>
                  <a:lnTo>
                    <a:pt x="322" y="684"/>
                  </a:lnTo>
                  <a:lnTo>
                    <a:pt x="322" y="680"/>
                  </a:lnTo>
                  <a:lnTo>
                    <a:pt x="326" y="680"/>
                  </a:lnTo>
                  <a:lnTo>
                    <a:pt x="331" y="680"/>
                  </a:lnTo>
                  <a:lnTo>
                    <a:pt x="331" y="676"/>
                  </a:lnTo>
                  <a:lnTo>
                    <a:pt x="336" y="676"/>
                  </a:lnTo>
                  <a:lnTo>
                    <a:pt x="336" y="671"/>
                  </a:lnTo>
                  <a:lnTo>
                    <a:pt x="339" y="671"/>
                  </a:lnTo>
                  <a:lnTo>
                    <a:pt x="339" y="663"/>
                  </a:lnTo>
                  <a:lnTo>
                    <a:pt x="344" y="663"/>
                  </a:lnTo>
                  <a:lnTo>
                    <a:pt x="344" y="658"/>
                  </a:lnTo>
                  <a:lnTo>
                    <a:pt x="349" y="658"/>
                  </a:lnTo>
                  <a:lnTo>
                    <a:pt x="349" y="649"/>
                  </a:lnTo>
                  <a:lnTo>
                    <a:pt x="354" y="649"/>
                  </a:lnTo>
                  <a:lnTo>
                    <a:pt x="354" y="645"/>
                  </a:lnTo>
                  <a:lnTo>
                    <a:pt x="357" y="645"/>
                  </a:lnTo>
                  <a:lnTo>
                    <a:pt x="362" y="645"/>
                  </a:lnTo>
                  <a:lnTo>
                    <a:pt x="362" y="640"/>
                  </a:lnTo>
                  <a:lnTo>
                    <a:pt x="367" y="640"/>
                  </a:lnTo>
                  <a:lnTo>
                    <a:pt x="371" y="640"/>
                  </a:lnTo>
                  <a:lnTo>
                    <a:pt x="375" y="640"/>
                  </a:lnTo>
                  <a:lnTo>
                    <a:pt x="375" y="636"/>
                  </a:lnTo>
                  <a:lnTo>
                    <a:pt x="380" y="636"/>
                  </a:lnTo>
                  <a:lnTo>
                    <a:pt x="385" y="636"/>
                  </a:lnTo>
                  <a:lnTo>
                    <a:pt x="385" y="631"/>
                  </a:lnTo>
                  <a:lnTo>
                    <a:pt x="389" y="631"/>
                  </a:lnTo>
                  <a:lnTo>
                    <a:pt x="389" y="626"/>
                  </a:lnTo>
                  <a:lnTo>
                    <a:pt x="393" y="626"/>
                  </a:lnTo>
                  <a:lnTo>
                    <a:pt x="393" y="622"/>
                  </a:lnTo>
                  <a:lnTo>
                    <a:pt x="398" y="622"/>
                  </a:lnTo>
                  <a:lnTo>
                    <a:pt x="402" y="622"/>
                  </a:lnTo>
                  <a:lnTo>
                    <a:pt x="402" y="618"/>
                  </a:lnTo>
                  <a:lnTo>
                    <a:pt x="407" y="618"/>
                  </a:lnTo>
                  <a:lnTo>
                    <a:pt x="407" y="613"/>
                  </a:lnTo>
                  <a:lnTo>
                    <a:pt x="411" y="613"/>
                  </a:lnTo>
                  <a:lnTo>
                    <a:pt x="411" y="608"/>
                  </a:lnTo>
                  <a:lnTo>
                    <a:pt x="416" y="608"/>
                  </a:lnTo>
                  <a:lnTo>
                    <a:pt x="420" y="608"/>
                  </a:lnTo>
                  <a:lnTo>
                    <a:pt x="420" y="604"/>
                  </a:lnTo>
                  <a:lnTo>
                    <a:pt x="425" y="604"/>
                  </a:lnTo>
                  <a:lnTo>
                    <a:pt x="425" y="600"/>
                  </a:lnTo>
                  <a:lnTo>
                    <a:pt x="429" y="600"/>
                  </a:lnTo>
                  <a:lnTo>
                    <a:pt x="433" y="600"/>
                  </a:lnTo>
                  <a:lnTo>
                    <a:pt x="433" y="595"/>
                  </a:lnTo>
                  <a:lnTo>
                    <a:pt x="438" y="595"/>
                  </a:lnTo>
                  <a:lnTo>
                    <a:pt x="443" y="595"/>
                  </a:lnTo>
                  <a:lnTo>
                    <a:pt x="447" y="595"/>
                  </a:lnTo>
                  <a:lnTo>
                    <a:pt x="447" y="591"/>
                  </a:lnTo>
                  <a:lnTo>
                    <a:pt x="451" y="591"/>
                  </a:lnTo>
                  <a:lnTo>
                    <a:pt x="451" y="586"/>
                  </a:lnTo>
                  <a:lnTo>
                    <a:pt x="456" y="586"/>
                  </a:lnTo>
                  <a:lnTo>
                    <a:pt x="456" y="582"/>
                  </a:lnTo>
                  <a:lnTo>
                    <a:pt x="461" y="582"/>
                  </a:lnTo>
                  <a:lnTo>
                    <a:pt x="461" y="577"/>
                  </a:lnTo>
                  <a:lnTo>
                    <a:pt x="465" y="577"/>
                  </a:lnTo>
                  <a:lnTo>
                    <a:pt x="465" y="573"/>
                  </a:lnTo>
                  <a:lnTo>
                    <a:pt x="469" y="573"/>
                  </a:lnTo>
                  <a:lnTo>
                    <a:pt x="469" y="582"/>
                  </a:lnTo>
                  <a:lnTo>
                    <a:pt x="474" y="582"/>
                  </a:lnTo>
                  <a:lnTo>
                    <a:pt x="474" y="586"/>
                  </a:lnTo>
                  <a:lnTo>
                    <a:pt x="478" y="586"/>
                  </a:lnTo>
                  <a:lnTo>
                    <a:pt x="478" y="595"/>
                  </a:lnTo>
                  <a:lnTo>
                    <a:pt x="482" y="595"/>
                  </a:lnTo>
                  <a:lnTo>
                    <a:pt x="482" y="600"/>
                  </a:lnTo>
                  <a:lnTo>
                    <a:pt x="487" y="600"/>
                  </a:lnTo>
                  <a:lnTo>
                    <a:pt x="487" y="604"/>
                  </a:lnTo>
                  <a:lnTo>
                    <a:pt x="492" y="604"/>
                  </a:lnTo>
                  <a:lnTo>
                    <a:pt x="492" y="608"/>
                  </a:lnTo>
                  <a:lnTo>
                    <a:pt x="496" y="608"/>
                  </a:lnTo>
                  <a:lnTo>
                    <a:pt x="496" y="613"/>
                  </a:lnTo>
                  <a:lnTo>
                    <a:pt x="500" y="613"/>
                  </a:lnTo>
                  <a:lnTo>
                    <a:pt x="500" y="618"/>
                  </a:lnTo>
                  <a:lnTo>
                    <a:pt x="505" y="618"/>
                  </a:lnTo>
                  <a:lnTo>
                    <a:pt x="509" y="618"/>
                  </a:lnTo>
                  <a:lnTo>
                    <a:pt x="514" y="618"/>
                  </a:lnTo>
                  <a:lnTo>
                    <a:pt x="514" y="622"/>
                  </a:lnTo>
                  <a:lnTo>
                    <a:pt x="518" y="622"/>
                  </a:lnTo>
                  <a:lnTo>
                    <a:pt x="523" y="622"/>
                  </a:lnTo>
                  <a:lnTo>
                    <a:pt x="527" y="622"/>
                  </a:lnTo>
                  <a:lnTo>
                    <a:pt x="527" y="618"/>
                  </a:lnTo>
                  <a:lnTo>
                    <a:pt x="532" y="618"/>
                  </a:lnTo>
                  <a:lnTo>
                    <a:pt x="532" y="613"/>
                  </a:lnTo>
                  <a:lnTo>
                    <a:pt x="536" y="613"/>
                  </a:lnTo>
                  <a:lnTo>
                    <a:pt x="540" y="613"/>
                  </a:lnTo>
                  <a:lnTo>
                    <a:pt x="540" y="608"/>
                  </a:lnTo>
                  <a:lnTo>
                    <a:pt x="545" y="608"/>
                  </a:lnTo>
                  <a:lnTo>
                    <a:pt x="545" y="604"/>
                  </a:lnTo>
                  <a:lnTo>
                    <a:pt x="550" y="604"/>
                  </a:lnTo>
                  <a:lnTo>
                    <a:pt x="550" y="600"/>
                  </a:lnTo>
                  <a:lnTo>
                    <a:pt x="554" y="600"/>
                  </a:lnTo>
                  <a:lnTo>
                    <a:pt x="554" y="595"/>
                  </a:lnTo>
                  <a:lnTo>
                    <a:pt x="558" y="595"/>
                  </a:lnTo>
                  <a:lnTo>
                    <a:pt x="558" y="591"/>
                  </a:lnTo>
                  <a:lnTo>
                    <a:pt x="563" y="591"/>
                  </a:lnTo>
                  <a:lnTo>
                    <a:pt x="563" y="582"/>
                  </a:lnTo>
                  <a:lnTo>
                    <a:pt x="568" y="582"/>
                  </a:lnTo>
                  <a:lnTo>
                    <a:pt x="568" y="573"/>
                  </a:lnTo>
                  <a:lnTo>
                    <a:pt x="571" y="573"/>
                  </a:lnTo>
                  <a:lnTo>
                    <a:pt x="571" y="564"/>
                  </a:lnTo>
                  <a:lnTo>
                    <a:pt x="576" y="564"/>
                  </a:lnTo>
                  <a:lnTo>
                    <a:pt x="576" y="555"/>
                  </a:lnTo>
                  <a:lnTo>
                    <a:pt x="581" y="555"/>
                  </a:lnTo>
                  <a:lnTo>
                    <a:pt x="581" y="550"/>
                  </a:lnTo>
                  <a:lnTo>
                    <a:pt x="586" y="550"/>
                  </a:lnTo>
                  <a:lnTo>
                    <a:pt x="586" y="542"/>
                  </a:lnTo>
                  <a:lnTo>
                    <a:pt x="589" y="542"/>
                  </a:lnTo>
                  <a:lnTo>
                    <a:pt x="589" y="537"/>
                  </a:lnTo>
                  <a:lnTo>
                    <a:pt x="594" y="537"/>
                  </a:lnTo>
                  <a:lnTo>
                    <a:pt x="594" y="528"/>
                  </a:lnTo>
                  <a:lnTo>
                    <a:pt x="599" y="528"/>
                  </a:lnTo>
                  <a:lnTo>
                    <a:pt x="599" y="519"/>
                  </a:lnTo>
                  <a:lnTo>
                    <a:pt x="603" y="519"/>
                  </a:lnTo>
                  <a:lnTo>
                    <a:pt x="603" y="506"/>
                  </a:lnTo>
                  <a:lnTo>
                    <a:pt x="607" y="506"/>
                  </a:lnTo>
                  <a:lnTo>
                    <a:pt x="607" y="492"/>
                  </a:lnTo>
                  <a:lnTo>
                    <a:pt x="612" y="492"/>
                  </a:lnTo>
                  <a:lnTo>
                    <a:pt x="612" y="479"/>
                  </a:lnTo>
                  <a:lnTo>
                    <a:pt x="617" y="479"/>
                  </a:lnTo>
                  <a:lnTo>
                    <a:pt x="617" y="470"/>
                  </a:lnTo>
                  <a:lnTo>
                    <a:pt x="621" y="470"/>
                  </a:lnTo>
                  <a:lnTo>
                    <a:pt x="621" y="466"/>
                  </a:lnTo>
                  <a:lnTo>
                    <a:pt x="625" y="466"/>
                  </a:lnTo>
                  <a:lnTo>
                    <a:pt x="625" y="456"/>
                  </a:lnTo>
                  <a:lnTo>
                    <a:pt x="630" y="456"/>
                  </a:lnTo>
                  <a:lnTo>
                    <a:pt x="630" y="452"/>
                  </a:lnTo>
                  <a:lnTo>
                    <a:pt x="634" y="452"/>
                  </a:lnTo>
                  <a:lnTo>
                    <a:pt x="634" y="443"/>
                  </a:lnTo>
                  <a:lnTo>
                    <a:pt x="639" y="443"/>
                  </a:lnTo>
                  <a:lnTo>
                    <a:pt x="639" y="430"/>
                  </a:lnTo>
                  <a:lnTo>
                    <a:pt x="643" y="430"/>
                  </a:lnTo>
                  <a:lnTo>
                    <a:pt x="643" y="420"/>
                  </a:lnTo>
                  <a:lnTo>
                    <a:pt x="648" y="420"/>
                  </a:lnTo>
                  <a:lnTo>
                    <a:pt x="648" y="412"/>
                  </a:lnTo>
                  <a:lnTo>
                    <a:pt x="652" y="412"/>
                  </a:lnTo>
                  <a:lnTo>
                    <a:pt x="652" y="403"/>
                  </a:lnTo>
                  <a:lnTo>
                    <a:pt x="657" y="403"/>
                  </a:lnTo>
                  <a:lnTo>
                    <a:pt x="657" y="394"/>
                  </a:lnTo>
                  <a:lnTo>
                    <a:pt x="661" y="394"/>
                  </a:lnTo>
                  <a:lnTo>
                    <a:pt x="661" y="389"/>
                  </a:lnTo>
                  <a:lnTo>
                    <a:pt x="665" y="389"/>
                  </a:lnTo>
                  <a:lnTo>
                    <a:pt x="665" y="380"/>
                  </a:lnTo>
                  <a:lnTo>
                    <a:pt x="670" y="380"/>
                  </a:lnTo>
                  <a:lnTo>
                    <a:pt x="670" y="372"/>
                  </a:lnTo>
                  <a:lnTo>
                    <a:pt x="675" y="372"/>
                  </a:lnTo>
                  <a:lnTo>
                    <a:pt x="675" y="362"/>
                  </a:lnTo>
                  <a:lnTo>
                    <a:pt x="679" y="362"/>
                  </a:lnTo>
                  <a:lnTo>
                    <a:pt x="679" y="354"/>
                  </a:lnTo>
                  <a:lnTo>
                    <a:pt x="683" y="354"/>
                  </a:lnTo>
                  <a:lnTo>
                    <a:pt x="683" y="344"/>
                  </a:lnTo>
                  <a:lnTo>
                    <a:pt x="688" y="344"/>
                  </a:lnTo>
                  <a:lnTo>
                    <a:pt x="688" y="336"/>
                  </a:lnTo>
                  <a:lnTo>
                    <a:pt x="693" y="336"/>
                  </a:lnTo>
                  <a:lnTo>
                    <a:pt x="693" y="327"/>
                  </a:lnTo>
                  <a:lnTo>
                    <a:pt x="697" y="327"/>
                  </a:lnTo>
                  <a:lnTo>
                    <a:pt x="697" y="322"/>
                  </a:lnTo>
                  <a:lnTo>
                    <a:pt x="701" y="322"/>
                  </a:lnTo>
                  <a:lnTo>
                    <a:pt x="701" y="318"/>
                  </a:lnTo>
                  <a:lnTo>
                    <a:pt x="706" y="318"/>
                  </a:lnTo>
                  <a:lnTo>
                    <a:pt x="706" y="313"/>
                  </a:lnTo>
                  <a:lnTo>
                    <a:pt x="711" y="313"/>
                  </a:lnTo>
                  <a:lnTo>
                    <a:pt x="711" y="300"/>
                  </a:lnTo>
                  <a:lnTo>
                    <a:pt x="715" y="300"/>
                  </a:lnTo>
                  <a:lnTo>
                    <a:pt x="715" y="282"/>
                  </a:lnTo>
                  <a:lnTo>
                    <a:pt x="719" y="282"/>
                  </a:lnTo>
                  <a:lnTo>
                    <a:pt x="719" y="268"/>
                  </a:lnTo>
                  <a:lnTo>
                    <a:pt x="724" y="268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28" y="246"/>
                  </a:lnTo>
                  <a:lnTo>
                    <a:pt x="733" y="246"/>
                  </a:lnTo>
                  <a:lnTo>
                    <a:pt x="733" y="237"/>
                  </a:lnTo>
                  <a:lnTo>
                    <a:pt x="737" y="237"/>
                  </a:lnTo>
                  <a:lnTo>
                    <a:pt x="737" y="224"/>
                  </a:lnTo>
                  <a:lnTo>
                    <a:pt x="741" y="224"/>
                  </a:lnTo>
                  <a:lnTo>
                    <a:pt x="741" y="215"/>
                  </a:lnTo>
                  <a:lnTo>
                    <a:pt x="746" y="215"/>
                  </a:lnTo>
                  <a:lnTo>
                    <a:pt x="746" y="206"/>
                  </a:lnTo>
                  <a:lnTo>
                    <a:pt x="751" y="206"/>
                  </a:lnTo>
                  <a:lnTo>
                    <a:pt x="751" y="192"/>
                  </a:lnTo>
                  <a:lnTo>
                    <a:pt x="755" y="192"/>
                  </a:lnTo>
                  <a:lnTo>
                    <a:pt x="755" y="184"/>
                  </a:lnTo>
                  <a:lnTo>
                    <a:pt x="759" y="184"/>
                  </a:lnTo>
                  <a:lnTo>
                    <a:pt x="759" y="170"/>
                  </a:lnTo>
                  <a:lnTo>
                    <a:pt x="764" y="170"/>
                  </a:lnTo>
                  <a:lnTo>
                    <a:pt x="764" y="156"/>
                  </a:lnTo>
                  <a:lnTo>
                    <a:pt x="768" y="156"/>
                  </a:lnTo>
                  <a:lnTo>
                    <a:pt x="768" y="148"/>
                  </a:lnTo>
                  <a:lnTo>
                    <a:pt x="772" y="148"/>
                  </a:lnTo>
                  <a:lnTo>
                    <a:pt x="772" y="134"/>
                  </a:lnTo>
                  <a:lnTo>
                    <a:pt x="777" y="134"/>
                  </a:lnTo>
                  <a:lnTo>
                    <a:pt x="777" y="121"/>
                  </a:lnTo>
                  <a:lnTo>
                    <a:pt x="782" y="121"/>
                  </a:lnTo>
                  <a:lnTo>
                    <a:pt x="782" y="112"/>
                  </a:lnTo>
                  <a:lnTo>
                    <a:pt x="786" y="112"/>
                  </a:lnTo>
                  <a:lnTo>
                    <a:pt x="786" y="98"/>
                  </a:lnTo>
                  <a:lnTo>
                    <a:pt x="790" y="98"/>
                  </a:lnTo>
                  <a:lnTo>
                    <a:pt x="790" y="90"/>
                  </a:lnTo>
                  <a:lnTo>
                    <a:pt x="795" y="90"/>
                  </a:lnTo>
                  <a:lnTo>
                    <a:pt x="795" y="76"/>
                  </a:lnTo>
                  <a:lnTo>
                    <a:pt x="800" y="76"/>
                  </a:lnTo>
                  <a:lnTo>
                    <a:pt x="800" y="67"/>
                  </a:lnTo>
                  <a:lnTo>
                    <a:pt x="804" y="67"/>
                  </a:lnTo>
                  <a:lnTo>
                    <a:pt x="804" y="63"/>
                  </a:lnTo>
                  <a:lnTo>
                    <a:pt x="808" y="63"/>
                  </a:lnTo>
                  <a:lnTo>
                    <a:pt x="813" y="63"/>
                  </a:lnTo>
                  <a:lnTo>
                    <a:pt x="813" y="58"/>
                  </a:lnTo>
                  <a:lnTo>
                    <a:pt x="818" y="58"/>
                  </a:lnTo>
                  <a:lnTo>
                    <a:pt x="822" y="58"/>
                  </a:lnTo>
                  <a:lnTo>
                    <a:pt x="826" y="58"/>
                  </a:lnTo>
                  <a:lnTo>
                    <a:pt x="826" y="63"/>
                  </a:lnTo>
                  <a:lnTo>
                    <a:pt x="831" y="63"/>
                  </a:lnTo>
                  <a:lnTo>
                    <a:pt x="835" y="63"/>
                  </a:lnTo>
                  <a:lnTo>
                    <a:pt x="840" y="63"/>
                  </a:lnTo>
                  <a:lnTo>
                    <a:pt x="840" y="67"/>
                  </a:lnTo>
                  <a:lnTo>
                    <a:pt x="844" y="67"/>
                  </a:lnTo>
                  <a:lnTo>
                    <a:pt x="844" y="72"/>
                  </a:lnTo>
                  <a:lnTo>
                    <a:pt x="849" y="72"/>
                  </a:lnTo>
                  <a:lnTo>
                    <a:pt x="849" y="76"/>
                  </a:lnTo>
                  <a:lnTo>
                    <a:pt x="853" y="76"/>
                  </a:lnTo>
                  <a:lnTo>
                    <a:pt x="853" y="80"/>
                  </a:lnTo>
                  <a:lnTo>
                    <a:pt x="857" y="80"/>
                  </a:lnTo>
                  <a:lnTo>
                    <a:pt x="862" y="80"/>
                  </a:lnTo>
                  <a:lnTo>
                    <a:pt x="862" y="76"/>
                  </a:lnTo>
                  <a:lnTo>
                    <a:pt x="866" y="76"/>
                  </a:lnTo>
                  <a:lnTo>
                    <a:pt x="866" y="72"/>
                  </a:lnTo>
                  <a:lnTo>
                    <a:pt x="871" y="72"/>
                  </a:lnTo>
                  <a:lnTo>
                    <a:pt x="871" y="63"/>
                  </a:lnTo>
                  <a:lnTo>
                    <a:pt x="875" y="63"/>
                  </a:lnTo>
                  <a:lnTo>
                    <a:pt x="875" y="58"/>
                  </a:lnTo>
                  <a:lnTo>
                    <a:pt x="880" y="58"/>
                  </a:lnTo>
                  <a:lnTo>
                    <a:pt x="880" y="54"/>
                  </a:lnTo>
                  <a:lnTo>
                    <a:pt x="884" y="54"/>
                  </a:lnTo>
                  <a:lnTo>
                    <a:pt x="884" y="49"/>
                  </a:lnTo>
                  <a:lnTo>
                    <a:pt x="889" y="49"/>
                  </a:lnTo>
                  <a:lnTo>
                    <a:pt x="889" y="45"/>
                  </a:lnTo>
                  <a:lnTo>
                    <a:pt x="893" y="45"/>
                  </a:lnTo>
                  <a:lnTo>
                    <a:pt x="893" y="36"/>
                  </a:lnTo>
                  <a:lnTo>
                    <a:pt x="897" y="36"/>
                  </a:lnTo>
                  <a:lnTo>
                    <a:pt x="897" y="27"/>
                  </a:lnTo>
                  <a:lnTo>
                    <a:pt x="902" y="27"/>
                  </a:lnTo>
                  <a:lnTo>
                    <a:pt x="902" y="18"/>
                  </a:lnTo>
                  <a:lnTo>
                    <a:pt x="907" y="18"/>
                  </a:lnTo>
                  <a:lnTo>
                    <a:pt x="907" y="9"/>
                  </a:lnTo>
                  <a:lnTo>
                    <a:pt x="912" y="9"/>
                  </a:lnTo>
                  <a:lnTo>
                    <a:pt x="912" y="0"/>
                  </a:lnTo>
                  <a:lnTo>
                    <a:pt x="915" y="0"/>
                  </a:lnTo>
                  <a:lnTo>
                    <a:pt x="915" y="4"/>
                  </a:lnTo>
                  <a:lnTo>
                    <a:pt x="920" y="4"/>
                  </a:lnTo>
                  <a:lnTo>
                    <a:pt x="925" y="4"/>
                  </a:lnTo>
                  <a:lnTo>
                    <a:pt x="925" y="9"/>
                  </a:lnTo>
                  <a:lnTo>
                    <a:pt x="929" y="9"/>
                  </a:lnTo>
                  <a:lnTo>
                    <a:pt x="929" y="14"/>
                  </a:lnTo>
                  <a:lnTo>
                    <a:pt x="933" y="14"/>
                  </a:lnTo>
                  <a:lnTo>
                    <a:pt x="938" y="14"/>
                  </a:lnTo>
                  <a:lnTo>
                    <a:pt x="938" y="18"/>
                  </a:lnTo>
                  <a:lnTo>
                    <a:pt x="943" y="18"/>
                  </a:lnTo>
                  <a:lnTo>
                    <a:pt x="943" y="22"/>
                  </a:lnTo>
                  <a:lnTo>
                    <a:pt x="947" y="22"/>
                  </a:lnTo>
                  <a:lnTo>
                    <a:pt x="951" y="22"/>
                  </a:lnTo>
                  <a:lnTo>
                    <a:pt x="951" y="32"/>
                  </a:lnTo>
                  <a:lnTo>
                    <a:pt x="956" y="32"/>
                  </a:lnTo>
                  <a:lnTo>
                    <a:pt x="956" y="40"/>
                  </a:lnTo>
                  <a:lnTo>
                    <a:pt x="960" y="40"/>
                  </a:lnTo>
                  <a:lnTo>
                    <a:pt x="960" y="49"/>
                  </a:lnTo>
                  <a:lnTo>
                    <a:pt x="965" y="49"/>
                  </a:lnTo>
                  <a:lnTo>
                    <a:pt x="965" y="54"/>
                  </a:lnTo>
                  <a:lnTo>
                    <a:pt x="969" y="54"/>
                  </a:lnTo>
                  <a:lnTo>
                    <a:pt x="969" y="63"/>
                  </a:lnTo>
                  <a:lnTo>
                    <a:pt x="974" y="63"/>
                  </a:lnTo>
                  <a:lnTo>
                    <a:pt x="974" y="67"/>
                  </a:lnTo>
                  <a:lnTo>
                    <a:pt x="978" y="67"/>
                  </a:lnTo>
                  <a:lnTo>
                    <a:pt x="978" y="72"/>
                  </a:lnTo>
                  <a:lnTo>
                    <a:pt x="983" y="72"/>
                  </a:lnTo>
                  <a:lnTo>
                    <a:pt x="983" y="76"/>
                  </a:lnTo>
                  <a:lnTo>
                    <a:pt x="987" y="76"/>
                  </a:lnTo>
                  <a:lnTo>
                    <a:pt x="987" y="80"/>
                  </a:lnTo>
                  <a:lnTo>
                    <a:pt x="991" y="80"/>
                  </a:lnTo>
                  <a:lnTo>
                    <a:pt x="991" y="85"/>
                  </a:lnTo>
                  <a:lnTo>
                    <a:pt x="996" y="85"/>
                  </a:lnTo>
                  <a:lnTo>
                    <a:pt x="996" y="94"/>
                  </a:lnTo>
                  <a:lnTo>
                    <a:pt x="1001" y="94"/>
                  </a:lnTo>
                  <a:lnTo>
                    <a:pt x="1001" y="98"/>
                  </a:lnTo>
                  <a:lnTo>
                    <a:pt x="1005" y="98"/>
                  </a:lnTo>
                  <a:lnTo>
                    <a:pt x="1005" y="108"/>
                  </a:lnTo>
                  <a:lnTo>
                    <a:pt x="1009" y="108"/>
                  </a:lnTo>
                  <a:lnTo>
                    <a:pt x="1009" y="112"/>
                  </a:lnTo>
                  <a:lnTo>
                    <a:pt x="1014" y="112"/>
                  </a:lnTo>
                  <a:lnTo>
                    <a:pt x="1014" y="116"/>
                  </a:lnTo>
                  <a:lnTo>
                    <a:pt x="1019" y="116"/>
                  </a:lnTo>
                  <a:lnTo>
                    <a:pt x="1019" y="121"/>
                  </a:lnTo>
                  <a:lnTo>
                    <a:pt x="1023" y="121"/>
                  </a:lnTo>
                  <a:lnTo>
                    <a:pt x="1023" y="125"/>
                  </a:lnTo>
                  <a:lnTo>
                    <a:pt x="1027" y="125"/>
                  </a:lnTo>
                  <a:lnTo>
                    <a:pt x="1027" y="139"/>
                  </a:lnTo>
                  <a:lnTo>
                    <a:pt x="1032" y="139"/>
                  </a:lnTo>
                  <a:lnTo>
                    <a:pt x="1032" y="152"/>
                  </a:lnTo>
                  <a:lnTo>
                    <a:pt x="1036" y="152"/>
                  </a:lnTo>
                  <a:lnTo>
                    <a:pt x="1036" y="166"/>
                  </a:lnTo>
                  <a:lnTo>
                    <a:pt x="1040" y="166"/>
                  </a:lnTo>
                  <a:lnTo>
                    <a:pt x="1040" y="179"/>
                  </a:lnTo>
                  <a:lnTo>
                    <a:pt x="1045" y="179"/>
                  </a:lnTo>
                  <a:lnTo>
                    <a:pt x="1045" y="188"/>
                  </a:lnTo>
                  <a:lnTo>
                    <a:pt x="1050" y="188"/>
                  </a:lnTo>
                  <a:lnTo>
                    <a:pt x="1050" y="192"/>
                  </a:lnTo>
                  <a:lnTo>
                    <a:pt x="1054" y="192"/>
                  </a:lnTo>
                  <a:lnTo>
                    <a:pt x="1054" y="202"/>
                  </a:lnTo>
                  <a:lnTo>
                    <a:pt x="1058" y="202"/>
                  </a:lnTo>
                  <a:lnTo>
                    <a:pt x="1058" y="206"/>
                  </a:lnTo>
                  <a:lnTo>
                    <a:pt x="1063" y="206"/>
                  </a:lnTo>
                  <a:lnTo>
                    <a:pt x="1063" y="219"/>
                  </a:lnTo>
                  <a:lnTo>
                    <a:pt x="1067" y="219"/>
                  </a:lnTo>
                  <a:lnTo>
                    <a:pt x="1067" y="228"/>
                  </a:lnTo>
                  <a:lnTo>
                    <a:pt x="1072" y="228"/>
                  </a:lnTo>
                  <a:lnTo>
                    <a:pt x="1072" y="237"/>
                  </a:lnTo>
                  <a:lnTo>
                    <a:pt x="1076" y="237"/>
                  </a:lnTo>
                  <a:lnTo>
                    <a:pt x="1076" y="250"/>
                  </a:lnTo>
                  <a:lnTo>
                    <a:pt x="1081" y="250"/>
                  </a:lnTo>
                  <a:lnTo>
                    <a:pt x="1081" y="260"/>
                  </a:lnTo>
                  <a:lnTo>
                    <a:pt x="1085" y="260"/>
                  </a:lnTo>
                  <a:lnTo>
                    <a:pt x="1085" y="273"/>
                  </a:lnTo>
                  <a:lnTo>
                    <a:pt x="1090" y="273"/>
                  </a:lnTo>
                  <a:lnTo>
                    <a:pt x="1090" y="282"/>
                  </a:lnTo>
                  <a:lnTo>
                    <a:pt x="1094" y="282"/>
                  </a:lnTo>
                  <a:lnTo>
                    <a:pt x="1094" y="296"/>
                  </a:lnTo>
                  <a:lnTo>
                    <a:pt x="1098" y="296"/>
                  </a:lnTo>
                  <a:lnTo>
                    <a:pt x="1098" y="309"/>
                  </a:lnTo>
                  <a:lnTo>
                    <a:pt x="1103" y="309"/>
                  </a:lnTo>
                  <a:lnTo>
                    <a:pt x="1103" y="322"/>
                  </a:lnTo>
                  <a:lnTo>
                    <a:pt x="1108" y="322"/>
                  </a:lnTo>
                  <a:lnTo>
                    <a:pt x="1108" y="336"/>
                  </a:lnTo>
                  <a:lnTo>
                    <a:pt x="1112" y="336"/>
                  </a:lnTo>
                  <a:lnTo>
                    <a:pt x="1112" y="354"/>
                  </a:lnTo>
                  <a:lnTo>
                    <a:pt x="1116" y="354"/>
                  </a:lnTo>
                  <a:lnTo>
                    <a:pt x="1116" y="367"/>
                  </a:lnTo>
                  <a:lnTo>
                    <a:pt x="1121" y="367"/>
                  </a:lnTo>
                  <a:lnTo>
                    <a:pt x="1121" y="376"/>
                  </a:lnTo>
                  <a:lnTo>
                    <a:pt x="1126" y="376"/>
                  </a:lnTo>
                  <a:lnTo>
                    <a:pt x="1126" y="385"/>
                  </a:lnTo>
                  <a:lnTo>
                    <a:pt x="1129" y="385"/>
                  </a:lnTo>
                  <a:lnTo>
                    <a:pt x="1129" y="398"/>
                  </a:lnTo>
                </a:path>
              </a:pathLst>
            </a:custGeom>
            <a:noFill/>
            <a:ln w="2222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56" name="Freeform 180"/>
            <p:cNvSpPr>
              <a:spLocks/>
            </p:cNvSpPr>
            <p:nvPr/>
          </p:nvSpPr>
          <p:spPr bwMode="auto">
            <a:xfrm>
              <a:off x="1181" y="765"/>
              <a:ext cx="1173" cy="2543"/>
            </a:xfrm>
            <a:custGeom>
              <a:avLst/>
              <a:gdLst>
                <a:gd name="T0" fmla="*/ 13 w 1173"/>
                <a:gd name="T1" fmla="*/ 2520 h 2543"/>
                <a:gd name="T2" fmla="*/ 31 w 1173"/>
                <a:gd name="T3" fmla="*/ 2489 h 2543"/>
                <a:gd name="T4" fmla="*/ 48 w 1173"/>
                <a:gd name="T5" fmla="*/ 2453 h 2543"/>
                <a:gd name="T6" fmla="*/ 71 w 1173"/>
                <a:gd name="T7" fmla="*/ 2435 h 2543"/>
                <a:gd name="T8" fmla="*/ 93 w 1173"/>
                <a:gd name="T9" fmla="*/ 2421 h 2543"/>
                <a:gd name="T10" fmla="*/ 133 w 1173"/>
                <a:gd name="T11" fmla="*/ 2431 h 2543"/>
                <a:gd name="T12" fmla="*/ 169 w 1173"/>
                <a:gd name="T13" fmla="*/ 2417 h 2543"/>
                <a:gd name="T14" fmla="*/ 186 w 1173"/>
                <a:gd name="T15" fmla="*/ 2395 h 2543"/>
                <a:gd name="T16" fmla="*/ 204 w 1173"/>
                <a:gd name="T17" fmla="*/ 2359 h 2543"/>
                <a:gd name="T18" fmla="*/ 222 w 1173"/>
                <a:gd name="T19" fmla="*/ 2319 h 2543"/>
                <a:gd name="T20" fmla="*/ 240 w 1173"/>
                <a:gd name="T21" fmla="*/ 2247 h 2543"/>
                <a:gd name="T22" fmla="*/ 258 w 1173"/>
                <a:gd name="T23" fmla="*/ 2149 h 2543"/>
                <a:gd name="T24" fmla="*/ 276 w 1173"/>
                <a:gd name="T25" fmla="*/ 1974 h 2543"/>
                <a:gd name="T26" fmla="*/ 294 w 1173"/>
                <a:gd name="T27" fmla="*/ 1799 h 2543"/>
                <a:gd name="T28" fmla="*/ 311 w 1173"/>
                <a:gd name="T29" fmla="*/ 1643 h 2543"/>
                <a:gd name="T30" fmla="*/ 329 w 1173"/>
                <a:gd name="T31" fmla="*/ 1469 h 2543"/>
                <a:gd name="T32" fmla="*/ 347 w 1173"/>
                <a:gd name="T33" fmla="*/ 1245 h 2543"/>
                <a:gd name="T34" fmla="*/ 365 w 1173"/>
                <a:gd name="T35" fmla="*/ 1061 h 2543"/>
                <a:gd name="T36" fmla="*/ 383 w 1173"/>
                <a:gd name="T37" fmla="*/ 878 h 2543"/>
                <a:gd name="T38" fmla="*/ 401 w 1173"/>
                <a:gd name="T39" fmla="*/ 654 h 2543"/>
                <a:gd name="T40" fmla="*/ 419 w 1173"/>
                <a:gd name="T41" fmla="*/ 416 h 2543"/>
                <a:gd name="T42" fmla="*/ 437 w 1173"/>
                <a:gd name="T43" fmla="*/ 211 h 2543"/>
                <a:gd name="T44" fmla="*/ 454 w 1173"/>
                <a:gd name="T45" fmla="*/ 58 h 2543"/>
                <a:gd name="T46" fmla="*/ 477 w 1173"/>
                <a:gd name="T47" fmla="*/ 0 h 2543"/>
                <a:gd name="T48" fmla="*/ 495 w 1173"/>
                <a:gd name="T49" fmla="*/ 121 h 2543"/>
                <a:gd name="T50" fmla="*/ 512 w 1173"/>
                <a:gd name="T51" fmla="*/ 287 h 2543"/>
                <a:gd name="T52" fmla="*/ 530 w 1173"/>
                <a:gd name="T53" fmla="*/ 461 h 2543"/>
                <a:gd name="T54" fmla="*/ 548 w 1173"/>
                <a:gd name="T55" fmla="*/ 618 h 2543"/>
                <a:gd name="T56" fmla="*/ 566 w 1173"/>
                <a:gd name="T57" fmla="*/ 797 h 2543"/>
                <a:gd name="T58" fmla="*/ 584 w 1173"/>
                <a:gd name="T59" fmla="*/ 1017 h 2543"/>
                <a:gd name="T60" fmla="*/ 602 w 1173"/>
                <a:gd name="T61" fmla="*/ 1209 h 2543"/>
                <a:gd name="T62" fmla="*/ 620 w 1173"/>
                <a:gd name="T63" fmla="*/ 1388 h 2543"/>
                <a:gd name="T64" fmla="*/ 637 w 1173"/>
                <a:gd name="T65" fmla="*/ 1558 h 2543"/>
                <a:gd name="T66" fmla="*/ 655 w 1173"/>
                <a:gd name="T67" fmla="*/ 1692 h 2543"/>
                <a:gd name="T68" fmla="*/ 673 w 1173"/>
                <a:gd name="T69" fmla="*/ 1799 h 2543"/>
                <a:gd name="T70" fmla="*/ 691 w 1173"/>
                <a:gd name="T71" fmla="*/ 1889 h 2543"/>
                <a:gd name="T72" fmla="*/ 709 w 1173"/>
                <a:gd name="T73" fmla="*/ 1952 h 2543"/>
                <a:gd name="T74" fmla="*/ 727 w 1173"/>
                <a:gd name="T75" fmla="*/ 2005 h 2543"/>
                <a:gd name="T76" fmla="*/ 744 w 1173"/>
                <a:gd name="T77" fmla="*/ 2032 h 2543"/>
                <a:gd name="T78" fmla="*/ 762 w 1173"/>
                <a:gd name="T79" fmla="*/ 2055 h 2543"/>
                <a:gd name="T80" fmla="*/ 785 w 1173"/>
                <a:gd name="T81" fmla="*/ 2068 h 2543"/>
                <a:gd name="T82" fmla="*/ 834 w 1173"/>
                <a:gd name="T83" fmla="*/ 2077 h 2543"/>
                <a:gd name="T84" fmla="*/ 856 w 1173"/>
                <a:gd name="T85" fmla="*/ 2073 h 2543"/>
                <a:gd name="T86" fmla="*/ 874 w 1173"/>
                <a:gd name="T87" fmla="*/ 2055 h 2543"/>
                <a:gd name="T88" fmla="*/ 892 w 1173"/>
                <a:gd name="T89" fmla="*/ 2019 h 2543"/>
                <a:gd name="T90" fmla="*/ 910 w 1173"/>
                <a:gd name="T91" fmla="*/ 1974 h 2543"/>
                <a:gd name="T92" fmla="*/ 928 w 1173"/>
                <a:gd name="T93" fmla="*/ 1907 h 2543"/>
                <a:gd name="T94" fmla="*/ 945 w 1173"/>
                <a:gd name="T95" fmla="*/ 1791 h 2543"/>
                <a:gd name="T96" fmla="*/ 963 w 1173"/>
                <a:gd name="T97" fmla="*/ 1634 h 2543"/>
                <a:gd name="T98" fmla="*/ 981 w 1173"/>
                <a:gd name="T99" fmla="*/ 1504 h 2543"/>
                <a:gd name="T100" fmla="*/ 999 w 1173"/>
                <a:gd name="T101" fmla="*/ 1419 h 2543"/>
                <a:gd name="T102" fmla="*/ 1017 w 1173"/>
                <a:gd name="T103" fmla="*/ 1370 h 2543"/>
                <a:gd name="T104" fmla="*/ 1035 w 1173"/>
                <a:gd name="T105" fmla="*/ 1375 h 2543"/>
                <a:gd name="T106" fmla="*/ 1053 w 1173"/>
                <a:gd name="T107" fmla="*/ 1424 h 2543"/>
                <a:gd name="T108" fmla="*/ 1070 w 1173"/>
                <a:gd name="T109" fmla="*/ 1495 h 2543"/>
                <a:gd name="T110" fmla="*/ 1088 w 1173"/>
                <a:gd name="T111" fmla="*/ 1576 h 2543"/>
                <a:gd name="T112" fmla="*/ 1106 w 1173"/>
                <a:gd name="T113" fmla="*/ 1647 h 2543"/>
                <a:gd name="T114" fmla="*/ 1124 w 1173"/>
                <a:gd name="T115" fmla="*/ 1715 h 2543"/>
                <a:gd name="T116" fmla="*/ 1142 w 1173"/>
                <a:gd name="T117" fmla="*/ 1786 h 2543"/>
                <a:gd name="T118" fmla="*/ 1160 w 1173"/>
                <a:gd name="T119" fmla="*/ 1853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73" h="2543">
                  <a:moveTo>
                    <a:pt x="0" y="2543"/>
                  </a:moveTo>
                  <a:lnTo>
                    <a:pt x="0" y="2543"/>
                  </a:lnTo>
                  <a:lnTo>
                    <a:pt x="4" y="2543"/>
                  </a:lnTo>
                  <a:lnTo>
                    <a:pt x="4" y="2533"/>
                  </a:lnTo>
                  <a:lnTo>
                    <a:pt x="8" y="2533"/>
                  </a:lnTo>
                  <a:lnTo>
                    <a:pt x="8" y="2529"/>
                  </a:lnTo>
                  <a:lnTo>
                    <a:pt x="13" y="2529"/>
                  </a:lnTo>
                  <a:lnTo>
                    <a:pt x="13" y="2520"/>
                  </a:lnTo>
                  <a:lnTo>
                    <a:pt x="17" y="2520"/>
                  </a:lnTo>
                  <a:lnTo>
                    <a:pt x="17" y="2515"/>
                  </a:lnTo>
                  <a:lnTo>
                    <a:pt x="22" y="2515"/>
                  </a:lnTo>
                  <a:lnTo>
                    <a:pt x="22" y="2507"/>
                  </a:lnTo>
                  <a:lnTo>
                    <a:pt x="26" y="2507"/>
                  </a:lnTo>
                  <a:lnTo>
                    <a:pt x="26" y="2497"/>
                  </a:lnTo>
                  <a:lnTo>
                    <a:pt x="31" y="2497"/>
                  </a:lnTo>
                  <a:lnTo>
                    <a:pt x="31" y="2489"/>
                  </a:lnTo>
                  <a:lnTo>
                    <a:pt x="35" y="2489"/>
                  </a:lnTo>
                  <a:lnTo>
                    <a:pt x="35" y="2480"/>
                  </a:lnTo>
                  <a:lnTo>
                    <a:pt x="39" y="2480"/>
                  </a:lnTo>
                  <a:lnTo>
                    <a:pt x="39" y="2471"/>
                  </a:lnTo>
                  <a:lnTo>
                    <a:pt x="44" y="2471"/>
                  </a:lnTo>
                  <a:lnTo>
                    <a:pt x="44" y="2462"/>
                  </a:lnTo>
                  <a:lnTo>
                    <a:pt x="48" y="2462"/>
                  </a:lnTo>
                  <a:lnTo>
                    <a:pt x="48" y="2453"/>
                  </a:lnTo>
                  <a:lnTo>
                    <a:pt x="53" y="2453"/>
                  </a:lnTo>
                  <a:lnTo>
                    <a:pt x="53" y="2449"/>
                  </a:lnTo>
                  <a:lnTo>
                    <a:pt x="57" y="2449"/>
                  </a:lnTo>
                  <a:lnTo>
                    <a:pt x="57" y="2439"/>
                  </a:lnTo>
                  <a:lnTo>
                    <a:pt x="62" y="2439"/>
                  </a:lnTo>
                  <a:lnTo>
                    <a:pt x="66" y="2439"/>
                  </a:lnTo>
                  <a:lnTo>
                    <a:pt x="66" y="2435"/>
                  </a:lnTo>
                  <a:lnTo>
                    <a:pt x="71" y="2435"/>
                  </a:lnTo>
                  <a:lnTo>
                    <a:pt x="71" y="2431"/>
                  </a:lnTo>
                  <a:lnTo>
                    <a:pt x="75" y="2431"/>
                  </a:lnTo>
                  <a:lnTo>
                    <a:pt x="75" y="2426"/>
                  </a:lnTo>
                  <a:lnTo>
                    <a:pt x="79" y="2426"/>
                  </a:lnTo>
                  <a:lnTo>
                    <a:pt x="84" y="2426"/>
                  </a:lnTo>
                  <a:lnTo>
                    <a:pt x="89" y="2426"/>
                  </a:lnTo>
                  <a:lnTo>
                    <a:pt x="89" y="2421"/>
                  </a:lnTo>
                  <a:lnTo>
                    <a:pt x="93" y="2421"/>
                  </a:lnTo>
                  <a:lnTo>
                    <a:pt x="102" y="2421"/>
                  </a:lnTo>
                  <a:lnTo>
                    <a:pt x="107" y="2421"/>
                  </a:lnTo>
                  <a:lnTo>
                    <a:pt x="107" y="2426"/>
                  </a:lnTo>
                  <a:lnTo>
                    <a:pt x="111" y="2426"/>
                  </a:lnTo>
                  <a:lnTo>
                    <a:pt x="124" y="2426"/>
                  </a:lnTo>
                  <a:lnTo>
                    <a:pt x="129" y="2426"/>
                  </a:lnTo>
                  <a:lnTo>
                    <a:pt x="129" y="2431"/>
                  </a:lnTo>
                  <a:lnTo>
                    <a:pt x="133" y="2431"/>
                  </a:lnTo>
                  <a:lnTo>
                    <a:pt x="151" y="2431"/>
                  </a:lnTo>
                  <a:lnTo>
                    <a:pt x="155" y="2431"/>
                  </a:lnTo>
                  <a:lnTo>
                    <a:pt x="155" y="2426"/>
                  </a:lnTo>
                  <a:lnTo>
                    <a:pt x="160" y="2426"/>
                  </a:lnTo>
                  <a:lnTo>
                    <a:pt x="160" y="2421"/>
                  </a:lnTo>
                  <a:lnTo>
                    <a:pt x="165" y="2421"/>
                  </a:lnTo>
                  <a:lnTo>
                    <a:pt x="169" y="2421"/>
                  </a:lnTo>
                  <a:lnTo>
                    <a:pt x="169" y="2417"/>
                  </a:lnTo>
                  <a:lnTo>
                    <a:pt x="173" y="2417"/>
                  </a:lnTo>
                  <a:lnTo>
                    <a:pt x="173" y="2413"/>
                  </a:lnTo>
                  <a:lnTo>
                    <a:pt x="178" y="2413"/>
                  </a:lnTo>
                  <a:lnTo>
                    <a:pt x="178" y="2403"/>
                  </a:lnTo>
                  <a:lnTo>
                    <a:pt x="182" y="2403"/>
                  </a:lnTo>
                  <a:lnTo>
                    <a:pt x="182" y="2399"/>
                  </a:lnTo>
                  <a:lnTo>
                    <a:pt x="186" y="2399"/>
                  </a:lnTo>
                  <a:lnTo>
                    <a:pt x="186" y="2395"/>
                  </a:lnTo>
                  <a:lnTo>
                    <a:pt x="191" y="2395"/>
                  </a:lnTo>
                  <a:lnTo>
                    <a:pt x="191" y="2386"/>
                  </a:lnTo>
                  <a:lnTo>
                    <a:pt x="196" y="2386"/>
                  </a:lnTo>
                  <a:lnTo>
                    <a:pt x="196" y="2377"/>
                  </a:lnTo>
                  <a:lnTo>
                    <a:pt x="200" y="2377"/>
                  </a:lnTo>
                  <a:lnTo>
                    <a:pt x="200" y="2368"/>
                  </a:lnTo>
                  <a:lnTo>
                    <a:pt x="204" y="2368"/>
                  </a:lnTo>
                  <a:lnTo>
                    <a:pt x="204" y="2359"/>
                  </a:lnTo>
                  <a:lnTo>
                    <a:pt x="209" y="2359"/>
                  </a:lnTo>
                  <a:lnTo>
                    <a:pt x="209" y="2345"/>
                  </a:lnTo>
                  <a:lnTo>
                    <a:pt x="214" y="2345"/>
                  </a:lnTo>
                  <a:lnTo>
                    <a:pt x="214" y="2337"/>
                  </a:lnTo>
                  <a:lnTo>
                    <a:pt x="218" y="2337"/>
                  </a:lnTo>
                  <a:lnTo>
                    <a:pt x="218" y="2327"/>
                  </a:lnTo>
                  <a:lnTo>
                    <a:pt x="222" y="2327"/>
                  </a:lnTo>
                  <a:lnTo>
                    <a:pt x="222" y="2319"/>
                  </a:lnTo>
                  <a:lnTo>
                    <a:pt x="227" y="2319"/>
                  </a:lnTo>
                  <a:lnTo>
                    <a:pt x="227" y="2301"/>
                  </a:lnTo>
                  <a:lnTo>
                    <a:pt x="232" y="2301"/>
                  </a:lnTo>
                  <a:lnTo>
                    <a:pt x="232" y="2283"/>
                  </a:lnTo>
                  <a:lnTo>
                    <a:pt x="236" y="2283"/>
                  </a:lnTo>
                  <a:lnTo>
                    <a:pt x="236" y="2265"/>
                  </a:lnTo>
                  <a:lnTo>
                    <a:pt x="240" y="2265"/>
                  </a:lnTo>
                  <a:lnTo>
                    <a:pt x="240" y="2247"/>
                  </a:lnTo>
                  <a:lnTo>
                    <a:pt x="245" y="2247"/>
                  </a:lnTo>
                  <a:lnTo>
                    <a:pt x="245" y="2225"/>
                  </a:lnTo>
                  <a:lnTo>
                    <a:pt x="249" y="2225"/>
                  </a:lnTo>
                  <a:lnTo>
                    <a:pt x="249" y="2198"/>
                  </a:lnTo>
                  <a:lnTo>
                    <a:pt x="254" y="2198"/>
                  </a:lnTo>
                  <a:lnTo>
                    <a:pt x="254" y="2175"/>
                  </a:lnTo>
                  <a:lnTo>
                    <a:pt x="258" y="2175"/>
                  </a:lnTo>
                  <a:lnTo>
                    <a:pt x="258" y="2149"/>
                  </a:lnTo>
                  <a:lnTo>
                    <a:pt x="263" y="2149"/>
                  </a:lnTo>
                  <a:lnTo>
                    <a:pt x="263" y="2113"/>
                  </a:lnTo>
                  <a:lnTo>
                    <a:pt x="267" y="2113"/>
                  </a:lnTo>
                  <a:lnTo>
                    <a:pt x="267" y="2068"/>
                  </a:lnTo>
                  <a:lnTo>
                    <a:pt x="272" y="2068"/>
                  </a:lnTo>
                  <a:lnTo>
                    <a:pt x="272" y="2019"/>
                  </a:lnTo>
                  <a:lnTo>
                    <a:pt x="276" y="2019"/>
                  </a:lnTo>
                  <a:lnTo>
                    <a:pt x="276" y="1974"/>
                  </a:lnTo>
                  <a:lnTo>
                    <a:pt x="280" y="1974"/>
                  </a:lnTo>
                  <a:lnTo>
                    <a:pt x="280" y="1929"/>
                  </a:lnTo>
                  <a:lnTo>
                    <a:pt x="285" y="1929"/>
                  </a:lnTo>
                  <a:lnTo>
                    <a:pt x="285" y="1889"/>
                  </a:lnTo>
                  <a:lnTo>
                    <a:pt x="290" y="1889"/>
                  </a:lnTo>
                  <a:lnTo>
                    <a:pt x="290" y="1844"/>
                  </a:lnTo>
                  <a:lnTo>
                    <a:pt x="294" y="1844"/>
                  </a:lnTo>
                  <a:lnTo>
                    <a:pt x="294" y="1799"/>
                  </a:lnTo>
                  <a:lnTo>
                    <a:pt x="298" y="1799"/>
                  </a:lnTo>
                  <a:lnTo>
                    <a:pt x="298" y="1759"/>
                  </a:lnTo>
                  <a:lnTo>
                    <a:pt x="303" y="1759"/>
                  </a:lnTo>
                  <a:lnTo>
                    <a:pt x="303" y="1719"/>
                  </a:lnTo>
                  <a:lnTo>
                    <a:pt x="308" y="1719"/>
                  </a:lnTo>
                  <a:lnTo>
                    <a:pt x="308" y="1683"/>
                  </a:lnTo>
                  <a:lnTo>
                    <a:pt x="311" y="1683"/>
                  </a:lnTo>
                  <a:lnTo>
                    <a:pt x="311" y="1643"/>
                  </a:lnTo>
                  <a:lnTo>
                    <a:pt x="316" y="1643"/>
                  </a:lnTo>
                  <a:lnTo>
                    <a:pt x="316" y="1607"/>
                  </a:lnTo>
                  <a:lnTo>
                    <a:pt x="321" y="1607"/>
                  </a:lnTo>
                  <a:lnTo>
                    <a:pt x="321" y="1558"/>
                  </a:lnTo>
                  <a:lnTo>
                    <a:pt x="325" y="1558"/>
                  </a:lnTo>
                  <a:lnTo>
                    <a:pt x="325" y="1513"/>
                  </a:lnTo>
                  <a:lnTo>
                    <a:pt x="329" y="1513"/>
                  </a:lnTo>
                  <a:lnTo>
                    <a:pt x="329" y="1469"/>
                  </a:lnTo>
                  <a:lnTo>
                    <a:pt x="334" y="1469"/>
                  </a:lnTo>
                  <a:lnTo>
                    <a:pt x="334" y="1419"/>
                  </a:lnTo>
                  <a:lnTo>
                    <a:pt x="339" y="1419"/>
                  </a:lnTo>
                  <a:lnTo>
                    <a:pt x="339" y="1365"/>
                  </a:lnTo>
                  <a:lnTo>
                    <a:pt x="343" y="1365"/>
                  </a:lnTo>
                  <a:lnTo>
                    <a:pt x="343" y="1303"/>
                  </a:lnTo>
                  <a:lnTo>
                    <a:pt x="347" y="1303"/>
                  </a:lnTo>
                  <a:lnTo>
                    <a:pt x="347" y="1245"/>
                  </a:lnTo>
                  <a:lnTo>
                    <a:pt x="352" y="1245"/>
                  </a:lnTo>
                  <a:lnTo>
                    <a:pt x="352" y="1187"/>
                  </a:lnTo>
                  <a:lnTo>
                    <a:pt x="357" y="1187"/>
                  </a:lnTo>
                  <a:lnTo>
                    <a:pt x="357" y="1142"/>
                  </a:lnTo>
                  <a:lnTo>
                    <a:pt x="361" y="1142"/>
                  </a:lnTo>
                  <a:lnTo>
                    <a:pt x="361" y="1101"/>
                  </a:lnTo>
                  <a:lnTo>
                    <a:pt x="365" y="1101"/>
                  </a:lnTo>
                  <a:lnTo>
                    <a:pt x="365" y="1061"/>
                  </a:lnTo>
                  <a:lnTo>
                    <a:pt x="370" y="1061"/>
                  </a:lnTo>
                  <a:lnTo>
                    <a:pt x="370" y="1020"/>
                  </a:lnTo>
                  <a:lnTo>
                    <a:pt x="374" y="1020"/>
                  </a:lnTo>
                  <a:lnTo>
                    <a:pt x="374" y="976"/>
                  </a:lnTo>
                  <a:lnTo>
                    <a:pt x="379" y="976"/>
                  </a:lnTo>
                  <a:lnTo>
                    <a:pt x="379" y="927"/>
                  </a:lnTo>
                  <a:lnTo>
                    <a:pt x="383" y="927"/>
                  </a:lnTo>
                  <a:lnTo>
                    <a:pt x="383" y="878"/>
                  </a:lnTo>
                  <a:lnTo>
                    <a:pt x="387" y="878"/>
                  </a:lnTo>
                  <a:lnTo>
                    <a:pt x="387" y="829"/>
                  </a:lnTo>
                  <a:lnTo>
                    <a:pt x="392" y="829"/>
                  </a:lnTo>
                  <a:lnTo>
                    <a:pt x="392" y="774"/>
                  </a:lnTo>
                  <a:lnTo>
                    <a:pt x="397" y="774"/>
                  </a:lnTo>
                  <a:lnTo>
                    <a:pt x="397" y="712"/>
                  </a:lnTo>
                  <a:lnTo>
                    <a:pt x="401" y="712"/>
                  </a:lnTo>
                  <a:lnTo>
                    <a:pt x="401" y="654"/>
                  </a:lnTo>
                  <a:lnTo>
                    <a:pt x="405" y="654"/>
                  </a:lnTo>
                  <a:lnTo>
                    <a:pt x="405" y="591"/>
                  </a:lnTo>
                  <a:lnTo>
                    <a:pt x="410" y="591"/>
                  </a:lnTo>
                  <a:lnTo>
                    <a:pt x="410" y="533"/>
                  </a:lnTo>
                  <a:lnTo>
                    <a:pt x="415" y="533"/>
                  </a:lnTo>
                  <a:lnTo>
                    <a:pt x="415" y="475"/>
                  </a:lnTo>
                  <a:lnTo>
                    <a:pt x="419" y="475"/>
                  </a:lnTo>
                  <a:lnTo>
                    <a:pt x="419" y="416"/>
                  </a:lnTo>
                  <a:lnTo>
                    <a:pt x="423" y="416"/>
                  </a:lnTo>
                  <a:lnTo>
                    <a:pt x="423" y="363"/>
                  </a:lnTo>
                  <a:lnTo>
                    <a:pt x="428" y="363"/>
                  </a:lnTo>
                  <a:lnTo>
                    <a:pt x="428" y="305"/>
                  </a:lnTo>
                  <a:lnTo>
                    <a:pt x="433" y="305"/>
                  </a:lnTo>
                  <a:lnTo>
                    <a:pt x="433" y="256"/>
                  </a:lnTo>
                  <a:lnTo>
                    <a:pt x="437" y="256"/>
                  </a:lnTo>
                  <a:lnTo>
                    <a:pt x="437" y="211"/>
                  </a:lnTo>
                  <a:lnTo>
                    <a:pt x="441" y="211"/>
                  </a:lnTo>
                  <a:lnTo>
                    <a:pt x="441" y="162"/>
                  </a:lnTo>
                  <a:lnTo>
                    <a:pt x="446" y="162"/>
                  </a:lnTo>
                  <a:lnTo>
                    <a:pt x="446" y="112"/>
                  </a:lnTo>
                  <a:lnTo>
                    <a:pt x="450" y="112"/>
                  </a:lnTo>
                  <a:lnTo>
                    <a:pt x="450" y="86"/>
                  </a:lnTo>
                  <a:lnTo>
                    <a:pt x="454" y="86"/>
                  </a:lnTo>
                  <a:lnTo>
                    <a:pt x="454" y="58"/>
                  </a:lnTo>
                  <a:lnTo>
                    <a:pt x="459" y="58"/>
                  </a:lnTo>
                  <a:lnTo>
                    <a:pt x="459" y="32"/>
                  </a:lnTo>
                  <a:lnTo>
                    <a:pt x="464" y="32"/>
                  </a:lnTo>
                  <a:lnTo>
                    <a:pt x="464" y="5"/>
                  </a:lnTo>
                  <a:lnTo>
                    <a:pt x="468" y="5"/>
                  </a:lnTo>
                  <a:lnTo>
                    <a:pt x="468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77" y="5"/>
                  </a:lnTo>
                  <a:lnTo>
                    <a:pt x="481" y="5"/>
                  </a:lnTo>
                  <a:lnTo>
                    <a:pt x="486" y="5"/>
                  </a:lnTo>
                  <a:lnTo>
                    <a:pt x="486" y="32"/>
                  </a:lnTo>
                  <a:lnTo>
                    <a:pt x="490" y="32"/>
                  </a:lnTo>
                  <a:lnTo>
                    <a:pt x="490" y="76"/>
                  </a:lnTo>
                  <a:lnTo>
                    <a:pt x="495" y="76"/>
                  </a:lnTo>
                  <a:lnTo>
                    <a:pt x="495" y="121"/>
                  </a:lnTo>
                  <a:lnTo>
                    <a:pt x="499" y="121"/>
                  </a:lnTo>
                  <a:lnTo>
                    <a:pt x="499" y="162"/>
                  </a:lnTo>
                  <a:lnTo>
                    <a:pt x="504" y="162"/>
                  </a:lnTo>
                  <a:lnTo>
                    <a:pt x="504" y="206"/>
                  </a:lnTo>
                  <a:lnTo>
                    <a:pt x="508" y="206"/>
                  </a:lnTo>
                  <a:lnTo>
                    <a:pt x="508" y="246"/>
                  </a:lnTo>
                  <a:lnTo>
                    <a:pt x="512" y="246"/>
                  </a:lnTo>
                  <a:lnTo>
                    <a:pt x="512" y="287"/>
                  </a:lnTo>
                  <a:lnTo>
                    <a:pt x="517" y="287"/>
                  </a:lnTo>
                  <a:lnTo>
                    <a:pt x="517" y="327"/>
                  </a:lnTo>
                  <a:lnTo>
                    <a:pt x="522" y="327"/>
                  </a:lnTo>
                  <a:lnTo>
                    <a:pt x="522" y="372"/>
                  </a:lnTo>
                  <a:lnTo>
                    <a:pt x="526" y="372"/>
                  </a:lnTo>
                  <a:lnTo>
                    <a:pt x="526" y="416"/>
                  </a:lnTo>
                  <a:lnTo>
                    <a:pt x="530" y="416"/>
                  </a:lnTo>
                  <a:lnTo>
                    <a:pt x="530" y="461"/>
                  </a:lnTo>
                  <a:lnTo>
                    <a:pt x="535" y="461"/>
                  </a:lnTo>
                  <a:lnTo>
                    <a:pt x="535" y="506"/>
                  </a:lnTo>
                  <a:lnTo>
                    <a:pt x="540" y="506"/>
                  </a:lnTo>
                  <a:lnTo>
                    <a:pt x="540" y="551"/>
                  </a:lnTo>
                  <a:lnTo>
                    <a:pt x="544" y="551"/>
                  </a:lnTo>
                  <a:lnTo>
                    <a:pt x="544" y="582"/>
                  </a:lnTo>
                  <a:lnTo>
                    <a:pt x="548" y="582"/>
                  </a:lnTo>
                  <a:lnTo>
                    <a:pt x="548" y="618"/>
                  </a:lnTo>
                  <a:lnTo>
                    <a:pt x="553" y="618"/>
                  </a:lnTo>
                  <a:lnTo>
                    <a:pt x="553" y="649"/>
                  </a:lnTo>
                  <a:lnTo>
                    <a:pt x="558" y="649"/>
                  </a:lnTo>
                  <a:lnTo>
                    <a:pt x="558" y="685"/>
                  </a:lnTo>
                  <a:lnTo>
                    <a:pt x="562" y="685"/>
                  </a:lnTo>
                  <a:lnTo>
                    <a:pt x="562" y="739"/>
                  </a:lnTo>
                  <a:lnTo>
                    <a:pt x="566" y="739"/>
                  </a:lnTo>
                  <a:lnTo>
                    <a:pt x="566" y="797"/>
                  </a:lnTo>
                  <a:lnTo>
                    <a:pt x="571" y="797"/>
                  </a:lnTo>
                  <a:lnTo>
                    <a:pt x="571" y="855"/>
                  </a:lnTo>
                  <a:lnTo>
                    <a:pt x="575" y="855"/>
                  </a:lnTo>
                  <a:lnTo>
                    <a:pt x="575" y="913"/>
                  </a:lnTo>
                  <a:lnTo>
                    <a:pt x="580" y="913"/>
                  </a:lnTo>
                  <a:lnTo>
                    <a:pt x="580" y="962"/>
                  </a:lnTo>
                  <a:lnTo>
                    <a:pt x="584" y="962"/>
                  </a:lnTo>
                  <a:lnTo>
                    <a:pt x="584" y="1017"/>
                  </a:lnTo>
                  <a:lnTo>
                    <a:pt x="589" y="1017"/>
                  </a:lnTo>
                  <a:lnTo>
                    <a:pt x="589" y="1066"/>
                  </a:lnTo>
                  <a:lnTo>
                    <a:pt x="593" y="1066"/>
                  </a:lnTo>
                  <a:lnTo>
                    <a:pt x="593" y="1115"/>
                  </a:lnTo>
                  <a:lnTo>
                    <a:pt x="597" y="1115"/>
                  </a:lnTo>
                  <a:lnTo>
                    <a:pt x="597" y="1160"/>
                  </a:lnTo>
                  <a:lnTo>
                    <a:pt x="602" y="1160"/>
                  </a:lnTo>
                  <a:lnTo>
                    <a:pt x="602" y="1209"/>
                  </a:lnTo>
                  <a:lnTo>
                    <a:pt x="606" y="1209"/>
                  </a:lnTo>
                  <a:lnTo>
                    <a:pt x="606" y="1253"/>
                  </a:lnTo>
                  <a:lnTo>
                    <a:pt x="611" y="1253"/>
                  </a:lnTo>
                  <a:lnTo>
                    <a:pt x="611" y="1299"/>
                  </a:lnTo>
                  <a:lnTo>
                    <a:pt x="615" y="1299"/>
                  </a:lnTo>
                  <a:lnTo>
                    <a:pt x="615" y="1343"/>
                  </a:lnTo>
                  <a:lnTo>
                    <a:pt x="620" y="1343"/>
                  </a:lnTo>
                  <a:lnTo>
                    <a:pt x="620" y="1388"/>
                  </a:lnTo>
                  <a:lnTo>
                    <a:pt x="624" y="1388"/>
                  </a:lnTo>
                  <a:lnTo>
                    <a:pt x="624" y="1433"/>
                  </a:lnTo>
                  <a:lnTo>
                    <a:pt x="629" y="1433"/>
                  </a:lnTo>
                  <a:lnTo>
                    <a:pt x="629" y="1477"/>
                  </a:lnTo>
                  <a:lnTo>
                    <a:pt x="633" y="1477"/>
                  </a:lnTo>
                  <a:lnTo>
                    <a:pt x="633" y="1522"/>
                  </a:lnTo>
                  <a:lnTo>
                    <a:pt x="637" y="1522"/>
                  </a:lnTo>
                  <a:lnTo>
                    <a:pt x="637" y="1558"/>
                  </a:lnTo>
                  <a:lnTo>
                    <a:pt x="642" y="1558"/>
                  </a:lnTo>
                  <a:lnTo>
                    <a:pt x="642" y="1594"/>
                  </a:lnTo>
                  <a:lnTo>
                    <a:pt x="647" y="1594"/>
                  </a:lnTo>
                  <a:lnTo>
                    <a:pt x="647" y="1629"/>
                  </a:lnTo>
                  <a:lnTo>
                    <a:pt x="651" y="1629"/>
                  </a:lnTo>
                  <a:lnTo>
                    <a:pt x="651" y="1665"/>
                  </a:lnTo>
                  <a:lnTo>
                    <a:pt x="655" y="1665"/>
                  </a:lnTo>
                  <a:lnTo>
                    <a:pt x="655" y="1692"/>
                  </a:lnTo>
                  <a:lnTo>
                    <a:pt x="660" y="1692"/>
                  </a:lnTo>
                  <a:lnTo>
                    <a:pt x="660" y="1719"/>
                  </a:lnTo>
                  <a:lnTo>
                    <a:pt x="665" y="1719"/>
                  </a:lnTo>
                  <a:lnTo>
                    <a:pt x="665" y="1746"/>
                  </a:lnTo>
                  <a:lnTo>
                    <a:pt x="669" y="1746"/>
                  </a:lnTo>
                  <a:lnTo>
                    <a:pt x="669" y="1773"/>
                  </a:lnTo>
                  <a:lnTo>
                    <a:pt x="673" y="1773"/>
                  </a:lnTo>
                  <a:lnTo>
                    <a:pt x="673" y="1799"/>
                  </a:lnTo>
                  <a:lnTo>
                    <a:pt x="678" y="1799"/>
                  </a:lnTo>
                  <a:lnTo>
                    <a:pt x="678" y="1822"/>
                  </a:lnTo>
                  <a:lnTo>
                    <a:pt x="682" y="1822"/>
                  </a:lnTo>
                  <a:lnTo>
                    <a:pt x="682" y="1849"/>
                  </a:lnTo>
                  <a:lnTo>
                    <a:pt x="687" y="1849"/>
                  </a:lnTo>
                  <a:lnTo>
                    <a:pt x="687" y="1871"/>
                  </a:lnTo>
                  <a:lnTo>
                    <a:pt x="691" y="1871"/>
                  </a:lnTo>
                  <a:lnTo>
                    <a:pt x="691" y="1889"/>
                  </a:lnTo>
                  <a:lnTo>
                    <a:pt x="696" y="1889"/>
                  </a:lnTo>
                  <a:lnTo>
                    <a:pt x="696" y="1903"/>
                  </a:lnTo>
                  <a:lnTo>
                    <a:pt x="700" y="1903"/>
                  </a:lnTo>
                  <a:lnTo>
                    <a:pt x="700" y="1921"/>
                  </a:lnTo>
                  <a:lnTo>
                    <a:pt x="705" y="1921"/>
                  </a:lnTo>
                  <a:lnTo>
                    <a:pt x="705" y="1938"/>
                  </a:lnTo>
                  <a:lnTo>
                    <a:pt x="709" y="1938"/>
                  </a:lnTo>
                  <a:lnTo>
                    <a:pt x="709" y="1952"/>
                  </a:lnTo>
                  <a:lnTo>
                    <a:pt x="713" y="1952"/>
                  </a:lnTo>
                  <a:lnTo>
                    <a:pt x="713" y="1965"/>
                  </a:lnTo>
                  <a:lnTo>
                    <a:pt x="718" y="1965"/>
                  </a:lnTo>
                  <a:lnTo>
                    <a:pt x="718" y="1979"/>
                  </a:lnTo>
                  <a:lnTo>
                    <a:pt x="723" y="1979"/>
                  </a:lnTo>
                  <a:lnTo>
                    <a:pt x="723" y="1992"/>
                  </a:lnTo>
                  <a:lnTo>
                    <a:pt x="727" y="1992"/>
                  </a:lnTo>
                  <a:lnTo>
                    <a:pt x="727" y="2005"/>
                  </a:lnTo>
                  <a:lnTo>
                    <a:pt x="731" y="2005"/>
                  </a:lnTo>
                  <a:lnTo>
                    <a:pt x="731" y="2010"/>
                  </a:lnTo>
                  <a:lnTo>
                    <a:pt x="736" y="2010"/>
                  </a:lnTo>
                  <a:lnTo>
                    <a:pt x="736" y="2019"/>
                  </a:lnTo>
                  <a:lnTo>
                    <a:pt x="740" y="2019"/>
                  </a:lnTo>
                  <a:lnTo>
                    <a:pt x="740" y="2023"/>
                  </a:lnTo>
                  <a:lnTo>
                    <a:pt x="744" y="2023"/>
                  </a:lnTo>
                  <a:lnTo>
                    <a:pt x="744" y="2032"/>
                  </a:lnTo>
                  <a:lnTo>
                    <a:pt x="749" y="2032"/>
                  </a:lnTo>
                  <a:lnTo>
                    <a:pt x="749" y="2037"/>
                  </a:lnTo>
                  <a:lnTo>
                    <a:pt x="754" y="2037"/>
                  </a:lnTo>
                  <a:lnTo>
                    <a:pt x="754" y="2041"/>
                  </a:lnTo>
                  <a:lnTo>
                    <a:pt x="758" y="2041"/>
                  </a:lnTo>
                  <a:lnTo>
                    <a:pt x="758" y="2050"/>
                  </a:lnTo>
                  <a:lnTo>
                    <a:pt x="762" y="2050"/>
                  </a:lnTo>
                  <a:lnTo>
                    <a:pt x="762" y="2055"/>
                  </a:lnTo>
                  <a:lnTo>
                    <a:pt x="767" y="2055"/>
                  </a:lnTo>
                  <a:lnTo>
                    <a:pt x="767" y="2059"/>
                  </a:lnTo>
                  <a:lnTo>
                    <a:pt x="772" y="2059"/>
                  </a:lnTo>
                  <a:lnTo>
                    <a:pt x="776" y="2059"/>
                  </a:lnTo>
                  <a:lnTo>
                    <a:pt x="776" y="2063"/>
                  </a:lnTo>
                  <a:lnTo>
                    <a:pt x="780" y="2063"/>
                  </a:lnTo>
                  <a:lnTo>
                    <a:pt x="785" y="2063"/>
                  </a:lnTo>
                  <a:lnTo>
                    <a:pt x="785" y="2068"/>
                  </a:lnTo>
                  <a:lnTo>
                    <a:pt x="790" y="2068"/>
                  </a:lnTo>
                  <a:lnTo>
                    <a:pt x="790" y="2073"/>
                  </a:lnTo>
                  <a:lnTo>
                    <a:pt x="794" y="2073"/>
                  </a:lnTo>
                  <a:lnTo>
                    <a:pt x="798" y="2073"/>
                  </a:lnTo>
                  <a:lnTo>
                    <a:pt x="798" y="2077"/>
                  </a:lnTo>
                  <a:lnTo>
                    <a:pt x="803" y="2077"/>
                  </a:lnTo>
                  <a:lnTo>
                    <a:pt x="830" y="2077"/>
                  </a:lnTo>
                  <a:lnTo>
                    <a:pt x="834" y="2077"/>
                  </a:lnTo>
                  <a:lnTo>
                    <a:pt x="834" y="2081"/>
                  </a:lnTo>
                  <a:lnTo>
                    <a:pt x="838" y="2081"/>
                  </a:lnTo>
                  <a:lnTo>
                    <a:pt x="838" y="2077"/>
                  </a:lnTo>
                  <a:lnTo>
                    <a:pt x="843" y="2077"/>
                  </a:lnTo>
                  <a:lnTo>
                    <a:pt x="848" y="2077"/>
                  </a:lnTo>
                  <a:lnTo>
                    <a:pt x="848" y="2073"/>
                  </a:lnTo>
                  <a:lnTo>
                    <a:pt x="852" y="2073"/>
                  </a:lnTo>
                  <a:lnTo>
                    <a:pt x="856" y="2073"/>
                  </a:lnTo>
                  <a:lnTo>
                    <a:pt x="856" y="2068"/>
                  </a:lnTo>
                  <a:lnTo>
                    <a:pt x="861" y="2068"/>
                  </a:lnTo>
                  <a:lnTo>
                    <a:pt x="861" y="2063"/>
                  </a:lnTo>
                  <a:lnTo>
                    <a:pt x="866" y="2063"/>
                  </a:lnTo>
                  <a:lnTo>
                    <a:pt x="866" y="2059"/>
                  </a:lnTo>
                  <a:lnTo>
                    <a:pt x="869" y="2059"/>
                  </a:lnTo>
                  <a:lnTo>
                    <a:pt x="869" y="2055"/>
                  </a:lnTo>
                  <a:lnTo>
                    <a:pt x="874" y="2055"/>
                  </a:lnTo>
                  <a:lnTo>
                    <a:pt x="874" y="2050"/>
                  </a:lnTo>
                  <a:lnTo>
                    <a:pt x="879" y="2050"/>
                  </a:lnTo>
                  <a:lnTo>
                    <a:pt x="879" y="2041"/>
                  </a:lnTo>
                  <a:lnTo>
                    <a:pt x="883" y="2041"/>
                  </a:lnTo>
                  <a:lnTo>
                    <a:pt x="883" y="2028"/>
                  </a:lnTo>
                  <a:lnTo>
                    <a:pt x="887" y="2028"/>
                  </a:lnTo>
                  <a:lnTo>
                    <a:pt x="887" y="2019"/>
                  </a:lnTo>
                  <a:lnTo>
                    <a:pt x="892" y="2019"/>
                  </a:lnTo>
                  <a:lnTo>
                    <a:pt x="892" y="2010"/>
                  </a:lnTo>
                  <a:lnTo>
                    <a:pt x="897" y="2010"/>
                  </a:lnTo>
                  <a:lnTo>
                    <a:pt x="897" y="1997"/>
                  </a:lnTo>
                  <a:lnTo>
                    <a:pt x="901" y="1997"/>
                  </a:lnTo>
                  <a:lnTo>
                    <a:pt x="901" y="1983"/>
                  </a:lnTo>
                  <a:lnTo>
                    <a:pt x="905" y="1983"/>
                  </a:lnTo>
                  <a:lnTo>
                    <a:pt x="905" y="1974"/>
                  </a:lnTo>
                  <a:lnTo>
                    <a:pt x="910" y="1974"/>
                  </a:lnTo>
                  <a:lnTo>
                    <a:pt x="910" y="1961"/>
                  </a:lnTo>
                  <a:lnTo>
                    <a:pt x="915" y="1961"/>
                  </a:lnTo>
                  <a:lnTo>
                    <a:pt x="915" y="1943"/>
                  </a:lnTo>
                  <a:lnTo>
                    <a:pt x="919" y="1943"/>
                  </a:lnTo>
                  <a:lnTo>
                    <a:pt x="919" y="1925"/>
                  </a:lnTo>
                  <a:lnTo>
                    <a:pt x="923" y="1925"/>
                  </a:lnTo>
                  <a:lnTo>
                    <a:pt x="923" y="1907"/>
                  </a:lnTo>
                  <a:lnTo>
                    <a:pt x="928" y="1907"/>
                  </a:lnTo>
                  <a:lnTo>
                    <a:pt x="928" y="1893"/>
                  </a:lnTo>
                  <a:lnTo>
                    <a:pt x="932" y="1893"/>
                  </a:lnTo>
                  <a:lnTo>
                    <a:pt x="932" y="1862"/>
                  </a:lnTo>
                  <a:lnTo>
                    <a:pt x="937" y="1862"/>
                  </a:lnTo>
                  <a:lnTo>
                    <a:pt x="937" y="1827"/>
                  </a:lnTo>
                  <a:lnTo>
                    <a:pt x="941" y="1827"/>
                  </a:lnTo>
                  <a:lnTo>
                    <a:pt x="941" y="1791"/>
                  </a:lnTo>
                  <a:lnTo>
                    <a:pt x="945" y="1791"/>
                  </a:lnTo>
                  <a:lnTo>
                    <a:pt x="945" y="1755"/>
                  </a:lnTo>
                  <a:lnTo>
                    <a:pt x="950" y="1755"/>
                  </a:lnTo>
                  <a:lnTo>
                    <a:pt x="950" y="1715"/>
                  </a:lnTo>
                  <a:lnTo>
                    <a:pt x="955" y="1715"/>
                  </a:lnTo>
                  <a:lnTo>
                    <a:pt x="955" y="1674"/>
                  </a:lnTo>
                  <a:lnTo>
                    <a:pt x="959" y="1674"/>
                  </a:lnTo>
                  <a:lnTo>
                    <a:pt x="959" y="1634"/>
                  </a:lnTo>
                  <a:lnTo>
                    <a:pt x="963" y="1634"/>
                  </a:lnTo>
                  <a:lnTo>
                    <a:pt x="963" y="1594"/>
                  </a:lnTo>
                  <a:lnTo>
                    <a:pt x="968" y="1594"/>
                  </a:lnTo>
                  <a:lnTo>
                    <a:pt x="968" y="1558"/>
                  </a:lnTo>
                  <a:lnTo>
                    <a:pt x="973" y="1558"/>
                  </a:lnTo>
                  <a:lnTo>
                    <a:pt x="973" y="1531"/>
                  </a:lnTo>
                  <a:lnTo>
                    <a:pt x="976" y="1531"/>
                  </a:lnTo>
                  <a:lnTo>
                    <a:pt x="976" y="1504"/>
                  </a:lnTo>
                  <a:lnTo>
                    <a:pt x="981" y="1504"/>
                  </a:lnTo>
                  <a:lnTo>
                    <a:pt x="981" y="1482"/>
                  </a:lnTo>
                  <a:lnTo>
                    <a:pt x="986" y="1482"/>
                  </a:lnTo>
                  <a:lnTo>
                    <a:pt x="986" y="1455"/>
                  </a:lnTo>
                  <a:lnTo>
                    <a:pt x="991" y="1455"/>
                  </a:lnTo>
                  <a:lnTo>
                    <a:pt x="991" y="1437"/>
                  </a:lnTo>
                  <a:lnTo>
                    <a:pt x="994" y="1437"/>
                  </a:lnTo>
                  <a:lnTo>
                    <a:pt x="994" y="1419"/>
                  </a:lnTo>
                  <a:lnTo>
                    <a:pt x="999" y="1419"/>
                  </a:lnTo>
                  <a:lnTo>
                    <a:pt x="999" y="1401"/>
                  </a:lnTo>
                  <a:lnTo>
                    <a:pt x="1004" y="1401"/>
                  </a:lnTo>
                  <a:lnTo>
                    <a:pt x="1004" y="1383"/>
                  </a:lnTo>
                  <a:lnTo>
                    <a:pt x="1008" y="1383"/>
                  </a:lnTo>
                  <a:lnTo>
                    <a:pt x="1008" y="1379"/>
                  </a:lnTo>
                  <a:lnTo>
                    <a:pt x="1012" y="1379"/>
                  </a:lnTo>
                  <a:lnTo>
                    <a:pt x="1012" y="1370"/>
                  </a:lnTo>
                  <a:lnTo>
                    <a:pt x="1017" y="1370"/>
                  </a:lnTo>
                  <a:lnTo>
                    <a:pt x="1017" y="1365"/>
                  </a:lnTo>
                  <a:lnTo>
                    <a:pt x="1022" y="1365"/>
                  </a:lnTo>
                  <a:lnTo>
                    <a:pt x="1022" y="1361"/>
                  </a:lnTo>
                  <a:lnTo>
                    <a:pt x="1026" y="1361"/>
                  </a:lnTo>
                  <a:lnTo>
                    <a:pt x="1026" y="1365"/>
                  </a:lnTo>
                  <a:lnTo>
                    <a:pt x="1030" y="1365"/>
                  </a:lnTo>
                  <a:lnTo>
                    <a:pt x="1030" y="1375"/>
                  </a:lnTo>
                  <a:lnTo>
                    <a:pt x="1035" y="1375"/>
                  </a:lnTo>
                  <a:lnTo>
                    <a:pt x="1035" y="1383"/>
                  </a:lnTo>
                  <a:lnTo>
                    <a:pt x="1039" y="1383"/>
                  </a:lnTo>
                  <a:lnTo>
                    <a:pt x="1039" y="1393"/>
                  </a:lnTo>
                  <a:lnTo>
                    <a:pt x="1044" y="1393"/>
                  </a:lnTo>
                  <a:lnTo>
                    <a:pt x="1044" y="1406"/>
                  </a:lnTo>
                  <a:lnTo>
                    <a:pt x="1048" y="1406"/>
                  </a:lnTo>
                  <a:lnTo>
                    <a:pt x="1048" y="1424"/>
                  </a:lnTo>
                  <a:lnTo>
                    <a:pt x="1053" y="1424"/>
                  </a:lnTo>
                  <a:lnTo>
                    <a:pt x="1053" y="1437"/>
                  </a:lnTo>
                  <a:lnTo>
                    <a:pt x="1057" y="1437"/>
                  </a:lnTo>
                  <a:lnTo>
                    <a:pt x="1057" y="1455"/>
                  </a:lnTo>
                  <a:lnTo>
                    <a:pt x="1062" y="1455"/>
                  </a:lnTo>
                  <a:lnTo>
                    <a:pt x="1062" y="1473"/>
                  </a:lnTo>
                  <a:lnTo>
                    <a:pt x="1066" y="1473"/>
                  </a:lnTo>
                  <a:lnTo>
                    <a:pt x="1066" y="1495"/>
                  </a:lnTo>
                  <a:lnTo>
                    <a:pt x="1070" y="1495"/>
                  </a:lnTo>
                  <a:lnTo>
                    <a:pt x="1070" y="1513"/>
                  </a:lnTo>
                  <a:lnTo>
                    <a:pt x="1075" y="1513"/>
                  </a:lnTo>
                  <a:lnTo>
                    <a:pt x="1075" y="1535"/>
                  </a:lnTo>
                  <a:lnTo>
                    <a:pt x="1080" y="1535"/>
                  </a:lnTo>
                  <a:lnTo>
                    <a:pt x="1080" y="1553"/>
                  </a:lnTo>
                  <a:lnTo>
                    <a:pt x="1084" y="1553"/>
                  </a:lnTo>
                  <a:lnTo>
                    <a:pt x="1084" y="1576"/>
                  </a:lnTo>
                  <a:lnTo>
                    <a:pt x="1088" y="1576"/>
                  </a:lnTo>
                  <a:lnTo>
                    <a:pt x="1088" y="1594"/>
                  </a:lnTo>
                  <a:lnTo>
                    <a:pt x="1093" y="1594"/>
                  </a:lnTo>
                  <a:lnTo>
                    <a:pt x="1093" y="1611"/>
                  </a:lnTo>
                  <a:lnTo>
                    <a:pt x="1098" y="1611"/>
                  </a:lnTo>
                  <a:lnTo>
                    <a:pt x="1098" y="1629"/>
                  </a:lnTo>
                  <a:lnTo>
                    <a:pt x="1101" y="1629"/>
                  </a:lnTo>
                  <a:lnTo>
                    <a:pt x="1101" y="1647"/>
                  </a:lnTo>
                  <a:lnTo>
                    <a:pt x="1106" y="1647"/>
                  </a:lnTo>
                  <a:lnTo>
                    <a:pt x="1106" y="1665"/>
                  </a:lnTo>
                  <a:lnTo>
                    <a:pt x="1111" y="1665"/>
                  </a:lnTo>
                  <a:lnTo>
                    <a:pt x="1111" y="1679"/>
                  </a:lnTo>
                  <a:lnTo>
                    <a:pt x="1116" y="1679"/>
                  </a:lnTo>
                  <a:lnTo>
                    <a:pt x="1116" y="1697"/>
                  </a:lnTo>
                  <a:lnTo>
                    <a:pt x="1119" y="1697"/>
                  </a:lnTo>
                  <a:lnTo>
                    <a:pt x="1119" y="1715"/>
                  </a:lnTo>
                  <a:lnTo>
                    <a:pt x="1124" y="1715"/>
                  </a:lnTo>
                  <a:lnTo>
                    <a:pt x="1124" y="1733"/>
                  </a:lnTo>
                  <a:lnTo>
                    <a:pt x="1129" y="1733"/>
                  </a:lnTo>
                  <a:lnTo>
                    <a:pt x="1129" y="1751"/>
                  </a:lnTo>
                  <a:lnTo>
                    <a:pt x="1133" y="1751"/>
                  </a:lnTo>
                  <a:lnTo>
                    <a:pt x="1133" y="1768"/>
                  </a:lnTo>
                  <a:lnTo>
                    <a:pt x="1137" y="1768"/>
                  </a:lnTo>
                  <a:lnTo>
                    <a:pt x="1137" y="1786"/>
                  </a:lnTo>
                  <a:lnTo>
                    <a:pt x="1142" y="1786"/>
                  </a:lnTo>
                  <a:lnTo>
                    <a:pt x="1142" y="1799"/>
                  </a:lnTo>
                  <a:lnTo>
                    <a:pt x="1147" y="1799"/>
                  </a:lnTo>
                  <a:lnTo>
                    <a:pt x="1147" y="1817"/>
                  </a:lnTo>
                  <a:lnTo>
                    <a:pt x="1151" y="1817"/>
                  </a:lnTo>
                  <a:lnTo>
                    <a:pt x="1151" y="1835"/>
                  </a:lnTo>
                  <a:lnTo>
                    <a:pt x="1155" y="1835"/>
                  </a:lnTo>
                  <a:lnTo>
                    <a:pt x="1155" y="1853"/>
                  </a:lnTo>
                  <a:lnTo>
                    <a:pt x="1160" y="1853"/>
                  </a:lnTo>
                  <a:lnTo>
                    <a:pt x="1160" y="1875"/>
                  </a:lnTo>
                  <a:lnTo>
                    <a:pt x="1164" y="1875"/>
                  </a:lnTo>
                  <a:lnTo>
                    <a:pt x="1164" y="1898"/>
                  </a:lnTo>
                  <a:lnTo>
                    <a:pt x="1169" y="1898"/>
                  </a:lnTo>
                  <a:lnTo>
                    <a:pt x="1169" y="1921"/>
                  </a:lnTo>
                  <a:lnTo>
                    <a:pt x="1173" y="1921"/>
                  </a:lnTo>
                  <a:lnTo>
                    <a:pt x="1173" y="1943"/>
                  </a:lnTo>
                </a:path>
              </a:pathLst>
            </a:custGeom>
            <a:noFill/>
            <a:ln w="2222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57" name="Freeform 181"/>
            <p:cNvSpPr>
              <a:spLocks/>
            </p:cNvSpPr>
            <p:nvPr/>
          </p:nvSpPr>
          <p:spPr bwMode="auto">
            <a:xfrm>
              <a:off x="2359" y="2708"/>
              <a:ext cx="1254" cy="613"/>
            </a:xfrm>
            <a:custGeom>
              <a:avLst/>
              <a:gdLst>
                <a:gd name="T0" fmla="*/ 13 w 1254"/>
                <a:gd name="T1" fmla="*/ 107 h 613"/>
                <a:gd name="T2" fmla="*/ 31 w 1254"/>
                <a:gd name="T3" fmla="*/ 224 h 613"/>
                <a:gd name="T4" fmla="*/ 49 w 1254"/>
                <a:gd name="T5" fmla="*/ 282 h 613"/>
                <a:gd name="T6" fmla="*/ 66 w 1254"/>
                <a:gd name="T7" fmla="*/ 362 h 613"/>
                <a:gd name="T8" fmla="*/ 85 w 1254"/>
                <a:gd name="T9" fmla="*/ 434 h 613"/>
                <a:gd name="T10" fmla="*/ 103 w 1254"/>
                <a:gd name="T11" fmla="*/ 496 h 613"/>
                <a:gd name="T12" fmla="*/ 120 w 1254"/>
                <a:gd name="T13" fmla="*/ 541 h 613"/>
                <a:gd name="T14" fmla="*/ 138 w 1254"/>
                <a:gd name="T15" fmla="*/ 564 h 613"/>
                <a:gd name="T16" fmla="*/ 165 w 1254"/>
                <a:gd name="T17" fmla="*/ 564 h 613"/>
                <a:gd name="T18" fmla="*/ 183 w 1254"/>
                <a:gd name="T19" fmla="*/ 528 h 613"/>
                <a:gd name="T20" fmla="*/ 201 w 1254"/>
                <a:gd name="T21" fmla="*/ 470 h 613"/>
                <a:gd name="T22" fmla="*/ 218 w 1254"/>
                <a:gd name="T23" fmla="*/ 447 h 613"/>
                <a:gd name="T24" fmla="*/ 241 w 1254"/>
                <a:gd name="T25" fmla="*/ 434 h 613"/>
                <a:gd name="T26" fmla="*/ 259 w 1254"/>
                <a:gd name="T27" fmla="*/ 416 h 613"/>
                <a:gd name="T28" fmla="*/ 281 w 1254"/>
                <a:gd name="T29" fmla="*/ 412 h 613"/>
                <a:gd name="T30" fmla="*/ 299 w 1254"/>
                <a:gd name="T31" fmla="*/ 429 h 613"/>
                <a:gd name="T32" fmla="*/ 317 w 1254"/>
                <a:gd name="T33" fmla="*/ 452 h 613"/>
                <a:gd name="T34" fmla="*/ 335 w 1254"/>
                <a:gd name="T35" fmla="*/ 470 h 613"/>
                <a:gd name="T36" fmla="*/ 353 w 1254"/>
                <a:gd name="T37" fmla="*/ 501 h 613"/>
                <a:gd name="T38" fmla="*/ 371 w 1254"/>
                <a:gd name="T39" fmla="*/ 537 h 613"/>
                <a:gd name="T40" fmla="*/ 388 w 1254"/>
                <a:gd name="T41" fmla="*/ 559 h 613"/>
                <a:gd name="T42" fmla="*/ 424 w 1254"/>
                <a:gd name="T43" fmla="*/ 572 h 613"/>
                <a:gd name="T44" fmla="*/ 446 w 1254"/>
                <a:gd name="T45" fmla="*/ 559 h 613"/>
                <a:gd name="T46" fmla="*/ 464 w 1254"/>
                <a:gd name="T47" fmla="*/ 537 h 613"/>
                <a:gd name="T48" fmla="*/ 486 w 1254"/>
                <a:gd name="T49" fmla="*/ 523 h 613"/>
                <a:gd name="T50" fmla="*/ 504 w 1254"/>
                <a:gd name="T51" fmla="*/ 501 h 613"/>
                <a:gd name="T52" fmla="*/ 522 w 1254"/>
                <a:gd name="T53" fmla="*/ 483 h 613"/>
                <a:gd name="T54" fmla="*/ 540 w 1254"/>
                <a:gd name="T55" fmla="*/ 465 h 613"/>
                <a:gd name="T56" fmla="*/ 562 w 1254"/>
                <a:gd name="T57" fmla="*/ 452 h 613"/>
                <a:gd name="T58" fmla="*/ 603 w 1254"/>
                <a:gd name="T59" fmla="*/ 447 h 613"/>
                <a:gd name="T60" fmla="*/ 624 w 1254"/>
                <a:gd name="T61" fmla="*/ 460 h 613"/>
                <a:gd name="T62" fmla="*/ 642 w 1254"/>
                <a:gd name="T63" fmla="*/ 478 h 613"/>
                <a:gd name="T64" fmla="*/ 660 w 1254"/>
                <a:gd name="T65" fmla="*/ 506 h 613"/>
                <a:gd name="T66" fmla="*/ 678 w 1254"/>
                <a:gd name="T67" fmla="*/ 523 h 613"/>
                <a:gd name="T68" fmla="*/ 696 w 1254"/>
                <a:gd name="T69" fmla="*/ 546 h 613"/>
                <a:gd name="T70" fmla="*/ 714 w 1254"/>
                <a:gd name="T71" fmla="*/ 577 h 613"/>
                <a:gd name="T72" fmla="*/ 732 w 1254"/>
                <a:gd name="T73" fmla="*/ 600 h 613"/>
                <a:gd name="T74" fmla="*/ 759 w 1254"/>
                <a:gd name="T75" fmla="*/ 613 h 613"/>
                <a:gd name="T76" fmla="*/ 830 w 1254"/>
                <a:gd name="T77" fmla="*/ 604 h 613"/>
                <a:gd name="T78" fmla="*/ 870 w 1254"/>
                <a:gd name="T79" fmla="*/ 595 h 613"/>
                <a:gd name="T80" fmla="*/ 893 w 1254"/>
                <a:gd name="T81" fmla="*/ 582 h 613"/>
                <a:gd name="T82" fmla="*/ 910 w 1254"/>
                <a:gd name="T83" fmla="*/ 564 h 613"/>
                <a:gd name="T84" fmla="*/ 928 w 1254"/>
                <a:gd name="T85" fmla="*/ 546 h 613"/>
                <a:gd name="T86" fmla="*/ 946 w 1254"/>
                <a:gd name="T87" fmla="*/ 528 h 613"/>
                <a:gd name="T88" fmla="*/ 968 w 1254"/>
                <a:gd name="T89" fmla="*/ 514 h 613"/>
                <a:gd name="T90" fmla="*/ 1004 w 1254"/>
                <a:gd name="T91" fmla="*/ 506 h 613"/>
                <a:gd name="T92" fmla="*/ 1031 w 1254"/>
                <a:gd name="T93" fmla="*/ 496 h 613"/>
                <a:gd name="T94" fmla="*/ 1053 w 1254"/>
                <a:gd name="T95" fmla="*/ 483 h 613"/>
                <a:gd name="T96" fmla="*/ 1075 w 1254"/>
                <a:gd name="T97" fmla="*/ 470 h 613"/>
                <a:gd name="T98" fmla="*/ 1098 w 1254"/>
                <a:gd name="T99" fmla="*/ 456 h 613"/>
                <a:gd name="T100" fmla="*/ 1120 w 1254"/>
                <a:gd name="T101" fmla="*/ 438 h 613"/>
                <a:gd name="T102" fmla="*/ 1138 w 1254"/>
                <a:gd name="T103" fmla="*/ 416 h 613"/>
                <a:gd name="T104" fmla="*/ 1156 w 1254"/>
                <a:gd name="T105" fmla="*/ 384 h 613"/>
                <a:gd name="T106" fmla="*/ 1174 w 1254"/>
                <a:gd name="T107" fmla="*/ 344 h 613"/>
                <a:gd name="T108" fmla="*/ 1192 w 1254"/>
                <a:gd name="T109" fmla="*/ 300 h 613"/>
                <a:gd name="T110" fmla="*/ 1209 w 1254"/>
                <a:gd name="T111" fmla="*/ 255 h 613"/>
                <a:gd name="T112" fmla="*/ 1227 w 1254"/>
                <a:gd name="T113" fmla="*/ 224 h 613"/>
                <a:gd name="T114" fmla="*/ 1245 w 1254"/>
                <a:gd name="T115" fmla="*/ 18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54" h="613">
                  <a:moveTo>
                    <a:pt x="0" y="0"/>
                  </a:moveTo>
                  <a:lnTo>
                    <a:pt x="0" y="26"/>
                  </a:lnTo>
                  <a:lnTo>
                    <a:pt x="4" y="26"/>
                  </a:lnTo>
                  <a:lnTo>
                    <a:pt x="4" y="54"/>
                  </a:lnTo>
                  <a:lnTo>
                    <a:pt x="9" y="54"/>
                  </a:lnTo>
                  <a:lnTo>
                    <a:pt x="9" y="80"/>
                  </a:lnTo>
                  <a:lnTo>
                    <a:pt x="13" y="80"/>
                  </a:lnTo>
                  <a:lnTo>
                    <a:pt x="13" y="107"/>
                  </a:lnTo>
                  <a:lnTo>
                    <a:pt x="17" y="107"/>
                  </a:lnTo>
                  <a:lnTo>
                    <a:pt x="17" y="134"/>
                  </a:lnTo>
                  <a:lnTo>
                    <a:pt x="22" y="134"/>
                  </a:lnTo>
                  <a:lnTo>
                    <a:pt x="22" y="165"/>
                  </a:lnTo>
                  <a:lnTo>
                    <a:pt x="27" y="165"/>
                  </a:lnTo>
                  <a:lnTo>
                    <a:pt x="27" y="196"/>
                  </a:lnTo>
                  <a:lnTo>
                    <a:pt x="31" y="196"/>
                  </a:lnTo>
                  <a:lnTo>
                    <a:pt x="31" y="224"/>
                  </a:lnTo>
                  <a:lnTo>
                    <a:pt x="35" y="224"/>
                  </a:lnTo>
                  <a:lnTo>
                    <a:pt x="35" y="237"/>
                  </a:lnTo>
                  <a:lnTo>
                    <a:pt x="40" y="237"/>
                  </a:lnTo>
                  <a:lnTo>
                    <a:pt x="40" y="255"/>
                  </a:lnTo>
                  <a:lnTo>
                    <a:pt x="45" y="255"/>
                  </a:lnTo>
                  <a:lnTo>
                    <a:pt x="45" y="268"/>
                  </a:lnTo>
                  <a:lnTo>
                    <a:pt x="49" y="268"/>
                  </a:lnTo>
                  <a:lnTo>
                    <a:pt x="49" y="282"/>
                  </a:lnTo>
                  <a:lnTo>
                    <a:pt x="53" y="282"/>
                  </a:lnTo>
                  <a:lnTo>
                    <a:pt x="53" y="304"/>
                  </a:lnTo>
                  <a:lnTo>
                    <a:pt x="58" y="304"/>
                  </a:lnTo>
                  <a:lnTo>
                    <a:pt x="58" y="322"/>
                  </a:lnTo>
                  <a:lnTo>
                    <a:pt x="62" y="322"/>
                  </a:lnTo>
                  <a:lnTo>
                    <a:pt x="62" y="344"/>
                  </a:lnTo>
                  <a:lnTo>
                    <a:pt x="66" y="344"/>
                  </a:lnTo>
                  <a:lnTo>
                    <a:pt x="66" y="362"/>
                  </a:lnTo>
                  <a:lnTo>
                    <a:pt x="71" y="362"/>
                  </a:lnTo>
                  <a:lnTo>
                    <a:pt x="71" y="380"/>
                  </a:lnTo>
                  <a:lnTo>
                    <a:pt x="76" y="380"/>
                  </a:lnTo>
                  <a:lnTo>
                    <a:pt x="76" y="398"/>
                  </a:lnTo>
                  <a:lnTo>
                    <a:pt x="80" y="398"/>
                  </a:lnTo>
                  <a:lnTo>
                    <a:pt x="80" y="416"/>
                  </a:lnTo>
                  <a:lnTo>
                    <a:pt x="85" y="416"/>
                  </a:lnTo>
                  <a:lnTo>
                    <a:pt x="85" y="434"/>
                  </a:lnTo>
                  <a:lnTo>
                    <a:pt x="89" y="434"/>
                  </a:lnTo>
                  <a:lnTo>
                    <a:pt x="89" y="447"/>
                  </a:lnTo>
                  <a:lnTo>
                    <a:pt x="93" y="447"/>
                  </a:lnTo>
                  <a:lnTo>
                    <a:pt x="93" y="465"/>
                  </a:lnTo>
                  <a:lnTo>
                    <a:pt x="98" y="465"/>
                  </a:lnTo>
                  <a:lnTo>
                    <a:pt x="98" y="478"/>
                  </a:lnTo>
                  <a:lnTo>
                    <a:pt x="103" y="478"/>
                  </a:lnTo>
                  <a:lnTo>
                    <a:pt x="103" y="496"/>
                  </a:lnTo>
                  <a:lnTo>
                    <a:pt x="107" y="496"/>
                  </a:lnTo>
                  <a:lnTo>
                    <a:pt x="107" y="510"/>
                  </a:lnTo>
                  <a:lnTo>
                    <a:pt x="111" y="510"/>
                  </a:lnTo>
                  <a:lnTo>
                    <a:pt x="111" y="519"/>
                  </a:lnTo>
                  <a:lnTo>
                    <a:pt x="116" y="519"/>
                  </a:lnTo>
                  <a:lnTo>
                    <a:pt x="116" y="528"/>
                  </a:lnTo>
                  <a:lnTo>
                    <a:pt x="120" y="528"/>
                  </a:lnTo>
                  <a:lnTo>
                    <a:pt x="120" y="541"/>
                  </a:lnTo>
                  <a:lnTo>
                    <a:pt x="124" y="541"/>
                  </a:lnTo>
                  <a:lnTo>
                    <a:pt x="124" y="546"/>
                  </a:lnTo>
                  <a:lnTo>
                    <a:pt x="129" y="546"/>
                  </a:lnTo>
                  <a:lnTo>
                    <a:pt x="129" y="554"/>
                  </a:lnTo>
                  <a:lnTo>
                    <a:pt x="134" y="554"/>
                  </a:lnTo>
                  <a:lnTo>
                    <a:pt x="134" y="559"/>
                  </a:lnTo>
                  <a:lnTo>
                    <a:pt x="138" y="559"/>
                  </a:lnTo>
                  <a:lnTo>
                    <a:pt x="138" y="564"/>
                  </a:lnTo>
                  <a:lnTo>
                    <a:pt x="142" y="564"/>
                  </a:lnTo>
                  <a:lnTo>
                    <a:pt x="142" y="568"/>
                  </a:lnTo>
                  <a:lnTo>
                    <a:pt x="147" y="568"/>
                  </a:lnTo>
                  <a:lnTo>
                    <a:pt x="152" y="568"/>
                  </a:lnTo>
                  <a:lnTo>
                    <a:pt x="156" y="568"/>
                  </a:lnTo>
                  <a:lnTo>
                    <a:pt x="156" y="564"/>
                  </a:lnTo>
                  <a:lnTo>
                    <a:pt x="160" y="564"/>
                  </a:lnTo>
                  <a:lnTo>
                    <a:pt x="165" y="564"/>
                  </a:lnTo>
                  <a:lnTo>
                    <a:pt x="165" y="554"/>
                  </a:lnTo>
                  <a:lnTo>
                    <a:pt x="170" y="554"/>
                  </a:lnTo>
                  <a:lnTo>
                    <a:pt x="170" y="546"/>
                  </a:lnTo>
                  <a:lnTo>
                    <a:pt x="174" y="546"/>
                  </a:lnTo>
                  <a:lnTo>
                    <a:pt x="174" y="537"/>
                  </a:lnTo>
                  <a:lnTo>
                    <a:pt x="178" y="537"/>
                  </a:lnTo>
                  <a:lnTo>
                    <a:pt x="178" y="528"/>
                  </a:lnTo>
                  <a:lnTo>
                    <a:pt x="183" y="528"/>
                  </a:lnTo>
                  <a:lnTo>
                    <a:pt x="183" y="514"/>
                  </a:lnTo>
                  <a:lnTo>
                    <a:pt x="187" y="514"/>
                  </a:lnTo>
                  <a:lnTo>
                    <a:pt x="187" y="496"/>
                  </a:lnTo>
                  <a:lnTo>
                    <a:pt x="192" y="496"/>
                  </a:lnTo>
                  <a:lnTo>
                    <a:pt x="192" y="483"/>
                  </a:lnTo>
                  <a:lnTo>
                    <a:pt x="196" y="483"/>
                  </a:lnTo>
                  <a:lnTo>
                    <a:pt x="196" y="470"/>
                  </a:lnTo>
                  <a:lnTo>
                    <a:pt x="201" y="470"/>
                  </a:lnTo>
                  <a:lnTo>
                    <a:pt x="201" y="460"/>
                  </a:lnTo>
                  <a:lnTo>
                    <a:pt x="205" y="460"/>
                  </a:lnTo>
                  <a:lnTo>
                    <a:pt x="205" y="456"/>
                  </a:lnTo>
                  <a:lnTo>
                    <a:pt x="210" y="456"/>
                  </a:lnTo>
                  <a:lnTo>
                    <a:pt x="210" y="452"/>
                  </a:lnTo>
                  <a:lnTo>
                    <a:pt x="214" y="452"/>
                  </a:lnTo>
                  <a:lnTo>
                    <a:pt x="214" y="447"/>
                  </a:lnTo>
                  <a:lnTo>
                    <a:pt x="218" y="447"/>
                  </a:lnTo>
                  <a:lnTo>
                    <a:pt x="218" y="443"/>
                  </a:lnTo>
                  <a:lnTo>
                    <a:pt x="223" y="443"/>
                  </a:lnTo>
                  <a:lnTo>
                    <a:pt x="228" y="443"/>
                  </a:lnTo>
                  <a:lnTo>
                    <a:pt x="228" y="438"/>
                  </a:lnTo>
                  <a:lnTo>
                    <a:pt x="232" y="438"/>
                  </a:lnTo>
                  <a:lnTo>
                    <a:pt x="236" y="438"/>
                  </a:lnTo>
                  <a:lnTo>
                    <a:pt x="236" y="434"/>
                  </a:lnTo>
                  <a:lnTo>
                    <a:pt x="241" y="434"/>
                  </a:lnTo>
                  <a:lnTo>
                    <a:pt x="246" y="434"/>
                  </a:lnTo>
                  <a:lnTo>
                    <a:pt x="246" y="429"/>
                  </a:lnTo>
                  <a:lnTo>
                    <a:pt x="249" y="429"/>
                  </a:lnTo>
                  <a:lnTo>
                    <a:pt x="249" y="425"/>
                  </a:lnTo>
                  <a:lnTo>
                    <a:pt x="254" y="425"/>
                  </a:lnTo>
                  <a:lnTo>
                    <a:pt x="254" y="420"/>
                  </a:lnTo>
                  <a:lnTo>
                    <a:pt x="259" y="420"/>
                  </a:lnTo>
                  <a:lnTo>
                    <a:pt x="259" y="416"/>
                  </a:lnTo>
                  <a:lnTo>
                    <a:pt x="263" y="416"/>
                  </a:lnTo>
                  <a:lnTo>
                    <a:pt x="263" y="412"/>
                  </a:lnTo>
                  <a:lnTo>
                    <a:pt x="267" y="412"/>
                  </a:lnTo>
                  <a:lnTo>
                    <a:pt x="272" y="412"/>
                  </a:lnTo>
                  <a:lnTo>
                    <a:pt x="272" y="407"/>
                  </a:lnTo>
                  <a:lnTo>
                    <a:pt x="277" y="407"/>
                  </a:lnTo>
                  <a:lnTo>
                    <a:pt x="281" y="407"/>
                  </a:lnTo>
                  <a:lnTo>
                    <a:pt x="281" y="412"/>
                  </a:lnTo>
                  <a:lnTo>
                    <a:pt x="285" y="412"/>
                  </a:lnTo>
                  <a:lnTo>
                    <a:pt x="285" y="416"/>
                  </a:lnTo>
                  <a:lnTo>
                    <a:pt x="290" y="416"/>
                  </a:lnTo>
                  <a:lnTo>
                    <a:pt x="290" y="420"/>
                  </a:lnTo>
                  <a:lnTo>
                    <a:pt x="295" y="420"/>
                  </a:lnTo>
                  <a:lnTo>
                    <a:pt x="295" y="425"/>
                  </a:lnTo>
                  <a:lnTo>
                    <a:pt x="299" y="425"/>
                  </a:lnTo>
                  <a:lnTo>
                    <a:pt x="299" y="429"/>
                  </a:lnTo>
                  <a:lnTo>
                    <a:pt x="303" y="429"/>
                  </a:lnTo>
                  <a:lnTo>
                    <a:pt x="303" y="434"/>
                  </a:lnTo>
                  <a:lnTo>
                    <a:pt x="308" y="434"/>
                  </a:lnTo>
                  <a:lnTo>
                    <a:pt x="308" y="438"/>
                  </a:lnTo>
                  <a:lnTo>
                    <a:pt x="312" y="438"/>
                  </a:lnTo>
                  <a:lnTo>
                    <a:pt x="312" y="447"/>
                  </a:lnTo>
                  <a:lnTo>
                    <a:pt x="317" y="447"/>
                  </a:lnTo>
                  <a:lnTo>
                    <a:pt x="317" y="452"/>
                  </a:lnTo>
                  <a:lnTo>
                    <a:pt x="321" y="452"/>
                  </a:lnTo>
                  <a:lnTo>
                    <a:pt x="321" y="456"/>
                  </a:lnTo>
                  <a:lnTo>
                    <a:pt x="325" y="456"/>
                  </a:lnTo>
                  <a:lnTo>
                    <a:pt x="325" y="460"/>
                  </a:lnTo>
                  <a:lnTo>
                    <a:pt x="330" y="460"/>
                  </a:lnTo>
                  <a:lnTo>
                    <a:pt x="330" y="465"/>
                  </a:lnTo>
                  <a:lnTo>
                    <a:pt x="335" y="465"/>
                  </a:lnTo>
                  <a:lnTo>
                    <a:pt x="335" y="470"/>
                  </a:lnTo>
                  <a:lnTo>
                    <a:pt x="339" y="470"/>
                  </a:lnTo>
                  <a:lnTo>
                    <a:pt x="339" y="478"/>
                  </a:lnTo>
                  <a:lnTo>
                    <a:pt x="343" y="478"/>
                  </a:lnTo>
                  <a:lnTo>
                    <a:pt x="343" y="483"/>
                  </a:lnTo>
                  <a:lnTo>
                    <a:pt x="348" y="483"/>
                  </a:lnTo>
                  <a:lnTo>
                    <a:pt x="348" y="488"/>
                  </a:lnTo>
                  <a:lnTo>
                    <a:pt x="353" y="488"/>
                  </a:lnTo>
                  <a:lnTo>
                    <a:pt x="353" y="501"/>
                  </a:lnTo>
                  <a:lnTo>
                    <a:pt x="356" y="501"/>
                  </a:lnTo>
                  <a:lnTo>
                    <a:pt x="356" y="510"/>
                  </a:lnTo>
                  <a:lnTo>
                    <a:pt x="361" y="510"/>
                  </a:lnTo>
                  <a:lnTo>
                    <a:pt x="361" y="519"/>
                  </a:lnTo>
                  <a:lnTo>
                    <a:pt x="366" y="519"/>
                  </a:lnTo>
                  <a:lnTo>
                    <a:pt x="366" y="528"/>
                  </a:lnTo>
                  <a:lnTo>
                    <a:pt x="371" y="528"/>
                  </a:lnTo>
                  <a:lnTo>
                    <a:pt x="371" y="537"/>
                  </a:lnTo>
                  <a:lnTo>
                    <a:pt x="374" y="537"/>
                  </a:lnTo>
                  <a:lnTo>
                    <a:pt x="374" y="541"/>
                  </a:lnTo>
                  <a:lnTo>
                    <a:pt x="379" y="541"/>
                  </a:lnTo>
                  <a:lnTo>
                    <a:pt x="379" y="550"/>
                  </a:lnTo>
                  <a:lnTo>
                    <a:pt x="384" y="550"/>
                  </a:lnTo>
                  <a:lnTo>
                    <a:pt x="384" y="554"/>
                  </a:lnTo>
                  <a:lnTo>
                    <a:pt x="388" y="554"/>
                  </a:lnTo>
                  <a:lnTo>
                    <a:pt x="388" y="559"/>
                  </a:lnTo>
                  <a:lnTo>
                    <a:pt x="392" y="559"/>
                  </a:lnTo>
                  <a:lnTo>
                    <a:pt x="392" y="564"/>
                  </a:lnTo>
                  <a:lnTo>
                    <a:pt x="397" y="564"/>
                  </a:lnTo>
                  <a:lnTo>
                    <a:pt x="397" y="568"/>
                  </a:lnTo>
                  <a:lnTo>
                    <a:pt x="402" y="568"/>
                  </a:lnTo>
                  <a:lnTo>
                    <a:pt x="402" y="572"/>
                  </a:lnTo>
                  <a:lnTo>
                    <a:pt x="406" y="572"/>
                  </a:lnTo>
                  <a:lnTo>
                    <a:pt x="424" y="572"/>
                  </a:lnTo>
                  <a:lnTo>
                    <a:pt x="428" y="572"/>
                  </a:lnTo>
                  <a:lnTo>
                    <a:pt x="428" y="568"/>
                  </a:lnTo>
                  <a:lnTo>
                    <a:pt x="433" y="568"/>
                  </a:lnTo>
                  <a:lnTo>
                    <a:pt x="433" y="564"/>
                  </a:lnTo>
                  <a:lnTo>
                    <a:pt x="437" y="564"/>
                  </a:lnTo>
                  <a:lnTo>
                    <a:pt x="437" y="559"/>
                  </a:lnTo>
                  <a:lnTo>
                    <a:pt x="442" y="559"/>
                  </a:lnTo>
                  <a:lnTo>
                    <a:pt x="446" y="559"/>
                  </a:lnTo>
                  <a:lnTo>
                    <a:pt x="446" y="554"/>
                  </a:lnTo>
                  <a:lnTo>
                    <a:pt x="450" y="554"/>
                  </a:lnTo>
                  <a:lnTo>
                    <a:pt x="450" y="546"/>
                  </a:lnTo>
                  <a:lnTo>
                    <a:pt x="455" y="546"/>
                  </a:lnTo>
                  <a:lnTo>
                    <a:pt x="455" y="541"/>
                  </a:lnTo>
                  <a:lnTo>
                    <a:pt x="460" y="541"/>
                  </a:lnTo>
                  <a:lnTo>
                    <a:pt x="460" y="537"/>
                  </a:lnTo>
                  <a:lnTo>
                    <a:pt x="464" y="537"/>
                  </a:lnTo>
                  <a:lnTo>
                    <a:pt x="468" y="537"/>
                  </a:lnTo>
                  <a:lnTo>
                    <a:pt x="468" y="532"/>
                  </a:lnTo>
                  <a:lnTo>
                    <a:pt x="473" y="532"/>
                  </a:lnTo>
                  <a:lnTo>
                    <a:pt x="478" y="532"/>
                  </a:lnTo>
                  <a:lnTo>
                    <a:pt x="478" y="528"/>
                  </a:lnTo>
                  <a:lnTo>
                    <a:pt x="481" y="528"/>
                  </a:lnTo>
                  <a:lnTo>
                    <a:pt x="481" y="523"/>
                  </a:lnTo>
                  <a:lnTo>
                    <a:pt x="486" y="523"/>
                  </a:lnTo>
                  <a:lnTo>
                    <a:pt x="486" y="519"/>
                  </a:lnTo>
                  <a:lnTo>
                    <a:pt x="491" y="519"/>
                  </a:lnTo>
                  <a:lnTo>
                    <a:pt x="491" y="514"/>
                  </a:lnTo>
                  <a:lnTo>
                    <a:pt x="496" y="514"/>
                  </a:lnTo>
                  <a:lnTo>
                    <a:pt x="496" y="510"/>
                  </a:lnTo>
                  <a:lnTo>
                    <a:pt x="499" y="510"/>
                  </a:lnTo>
                  <a:lnTo>
                    <a:pt x="499" y="501"/>
                  </a:lnTo>
                  <a:lnTo>
                    <a:pt x="504" y="501"/>
                  </a:lnTo>
                  <a:lnTo>
                    <a:pt x="504" y="496"/>
                  </a:lnTo>
                  <a:lnTo>
                    <a:pt x="509" y="496"/>
                  </a:lnTo>
                  <a:lnTo>
                    <a:pt x="509" y="492"/>
                  </a:lnTo>
                  <a:lnTo>
                    <a:pt x="513" y="492"/>
                  </a:lnTo>
                  <a:lnTo>
                    <a:pt x="513" y="488"/>
                  </a:lnTo>
                  <a:lnTo>
                    <a:pt x="517" y="488"/>
                  </a:lnTo>
                  <a:lnTo>
                    <a:pt x="517" y="483"/>
                  </a:lnTo>
                  <a:lnTo>
                    <a:pt x="522" y="483"/>
                  </a:lnTo>
                  <a:lnTo>
                    <a:pt x="522" y="478"/>
                  </a:lnTo>
                  <a:lnTo>
                    <a:pt x="527" y="478"/>
                  </a:lnTo>
                  <a:lnTo>
                    <a:pt x="527" y="474"/>
                  </a:lnTo>
                  <a:lnTo>
                    <a:pt x="531" y="474"/>
                  </a:lnTo>
                  <a:lnTo>
                    <a:pt x="531" y="470"/>
                  </a:lnTo>
                  <a:lnTo>
                    <a:pt x="535" y="470"/>
                  </a:lnTo>
                  <a:lnTo>
                    <a:pt x="535" y="465"/>
                  </a:lnTo>
                  <a:lnTo>
                    <a:pt x="540" y="465"/>
                  </a:lnTo>
                  <a:lnTo>
                    <a:pt x="540" y="460"/>
                  </a:lnTo>
                  <a:lnTo>
                    <a:pt x="544" y="460"/>
                  </a:lnTo>
                  <a:lnTo>
                    <a:pt x="549" y="460"/>
                  </a:lnTo>
                  <a:lnTo>
                    <a:pt x="549" y="456"/>
                  </a:lnTo>
                  <a:lnTo>
                    <a:pt x="553" y="456"/>
                  </a:lnTo>
                  <a:lnTo>
                    <a:pt x="553" y="452"/>
                  </a:lnTo>
                  <a:lnTo>
                    <a:pt x="558" y="452"/>
                  </a:lnTo>
                  <a:lnTo>
                    <a:pt x="562" y="452"/>
                  </a:lnTo>
                  <a:lnTo>
                    <a:pt x="562" y="447"/>
                  </a:lnTo>
                  <a:lnTo>
                    <a:pt x="567" y="447"/>
                  </a:lnTo>
                  <a:lnTo>
                    <a:pt x="571" y="447"/>
                  </a:lnTo>
                  <a:lnTo>
                    <a:pt x="571" y="443"/>
                  </a:lnTo>
                  <a:lnTo>
                    <a:pt x="575" y="443"/>
                  </a:lnTo>
                  <a:lnTo>
                    <a:pt x="598" y="443"/>
                  </a:lnTo>
                  <a:lnTo>
                    <a:pt x="603" y="443"/>
                  </a:lnTo>
                  <a:lnTo>
                    <a:pt x="603" y="447"/>
                  </a:lnTo>
                  <a:lnTo>
                    <a:pt x="607" y="447"/>
                  </a:lnTo>
                  <a:lnTo>
                    <a:pt x="611" y="447"/>
                  </a:lnTo>
                  <a:lnTo>
                    <a:pt x="611" y="452"/>
                  </a:lnTo>
                  <a:lnTo>
                    <a:pt x="616" y="452"/>
                  </a:lnTo>
                  <a:lnTo>
                    <a:pt x="616" y="456"/>
                  </a:lnTo>
                  <a:lnTo>
                    <a:pt x="620" y="456"/>
                  </a:lnTo>
                  <a:lnTo>
                    <a:pt x="620" y="460"/>
                  </a:lnTo>
                  <a:lnTo>
                    <a:pt x="624" y="460"/>
                  </a:lnTo>
                  <a:lnTo>
                    <a:pt x="624" y="465"/>
                  </a:lnTo>
                  <a:lnTo>
                    <a:pt x="629" y="465"/>
                  </a:lnTo>
                  <a:lnTo>
                    <a:pt x="629" y="470"/>
                  </a:lnTo>
                  <a:lnTo>
                    <a:pt x="634" y="470"/>
                  </a:lnTo>
                  <a:lnTo>
                    <a:pt x="634" y="474"/>
                  </a:lnTo>
                  <a:lnTo>
                    <a:pt x="638" y="474"/>
                  </a:lnTo>
                  <a:lnTo>
                    <a:pt x="638" y="478"/>
                  </a:lnTo>
                  <a:lnTo>
                    <a:pt x="642" y="478"/>
                  </a:lnTo>
                  <a:lnTo>
                    <a:pt x="642" y="488"/>
                  </a:lnTo>
                  <a:lnTo>
                    <a:pt x="647" y="488"/>
                  </a:lnTo>
                  <a:lnTo>
                    <a:pt x="647" y="492"/>
                  </a:lnTo>
                  <a:lnTo>
                    <a:pt x="651" y="492"/>
                  </a:lnTo>
                  <a:lnTo>
                    <a:pt x="651" y="496"/>
                  </a:lnTo>
                  <a:lnTo>
                    <a:pt x="656" y="496"/>
                  </a:lnTo>
                  <a:lnTo>
                    <a:pt x="656" y="506"/>
                  </a:lnTo>
                  <a:lnTo>
                    <a:pt x="660" y="506"/>
                  </a:lnTo>
                  <a:lnTo>
                    <a:pt x="660" y="510"/>
                  </a:lnTo>
                  <a:lnTo>
                    <a:pt x="665" y="510"/>
                  </a:lnTo>
                  <a:lnTo>
                    <a:pt x="665" y="514"/>
                  </a:lnTo>
                  <a:lnTo>
                    <a:pt x="669" y="514"/>
                  </a:lnTo>
                  <a:lnTo>
                    <a:pt x="669" y="519"/>
                  </a:lnTo>
                  <a:lnTo>
                    <a:pt x="674" y="519"/>
                  </a:lnTo>
                  <a:lnTo>
                    <a:pt x="674" y="523"/>
                  </a:lnTo>
                  <a:lnTo>
                    <a:pt x="678" y="523"/>
                  </a:lnTo>
                  <a:lnTo>
                    <a:pt x="678" y="528"/>
                  </a:lnTo>
                  <a:lnTo>
                    <a:pt x="682" y="528"/>
                  </a:lnTo>
                  <a:lnTo>
                    <a:pt x="682" y="532"/>
                  </a:lnTo>
                  <a:lnTo>
                    <a:pt x="687" y="532"/>
                  </a:lnTo>
                  <a:lnTo>
                    <a:pt x="687" y="541"/>
                  </a:lnTo>
                  <a:lnTo>
                    <a:pt x="692" y="541"/>
                  </a:lnTo>
                  <a:lnTo>
                    <a:pt x="692" y="546"/>
                  </a:lnTo>
                  <a:lnTo>
                    <a:pt x="696" y="546"/>
                  </a:lnTo>
                  <a:lnTo>
                    <a:pt x="696" y="554"/>
                  </a:lnTo>
                  <a:lnTo>
                    <a:pt x="700" y="554"/>
                  </a:lnTo>
                  <a:lnTo>
                    <a:pt x="700" y="564"/>
                  </a:lnTo>
                  <a:lnTo>
                    <a:pt x="705" y="564"/>
                  </a:lnTo>
                  <a:lnTo>
                    <a:pt x="705" y="568"/>
                  </a:lnTo>
                  <a:lnTo>
                    <a:pt x="710" y="568"/>
                  </a:lnTo>
                  <a:lnTo>
                    <a:pt x="710" y="577"/>
                  </a:lnTo>
                  <a:lnTo>
                    <a:pt x="714" y="577"/>
                  </a:lnTo>
                  <a:lnTo>
                    <a:pt x="714" y="582"/>
                  </a:lnTo>
                  <a:lnTo>
                    <a:pt x="718" y="582"/>
                  </a:lnTo>
                  <a:lnTo>
                    <a:pt x="718" y="590"/>
                  </a:lnTo>
                  <a:lnTo>
                    <a:pt x="723" y="590"/>
                  </a:lnTo>
                  <a:lnTo>
                    <a:pt x="723" y="595"/>
                  </a:lnTo>
                  <a:lnTo>
                    <a:pt x="728" y="595"/>
                  </a:lnTo>
                  <a:lnTo>
                    <a:pt x="728" y="600"/>
                  </a:lnTo>
                  <a:lnTo>
                    <a:pt x="732" y="600"/>
                  </a:lnTo>
                  <a:lnTo>
                    <a:pt x="732" y="604"/>
                  </a:lnTo>
                  <a:lnTo>
                    <a:pt x="736" y="604"/>
                  </a:lnTo>
                  <a:lnTo>
                    <a:pt x="736" y="608"/>
                  </a:lnTo>
                  <a:lnTo>
                    <a:pt x="741" y="608"/>
                  </a:lnTo>
                  <a:lnTo>
                    <a:pt x="750" y="608"/>
                  </a:lnTo>
                  <a:lnTo>
                    <a:pt x="754" y="608"/>
                  </a:lnTo>
                  <a:lnTo>
                    <a:pt x="754" y="613"/>
                  </a:lnTo>
                  <a:lnTo>
                    <a:pt x="759" y="613"/>
                  </a:lnTo>
                  <a:lnTo>
                    <a:pt x="807" y="613"/>
                  </a:lnTo>
                  <a:lnTo>
                    <a:pt x="812" y="613"/>
                  </a:lnTo>
                  <a:lnTo>
                    <a:pt x="812" y="608"/>
                  </a:lnTo>
                  <a:lnTo>
                    <a:pt x="817" y="608"/>
                  </a:lnTo>
                  <a:lnTo>
                    <a:pt x="821" y="608"/>
                  </a:lnTo>
                  <a:lnTo>
                    <a:pt x="825" y="608"/>
                  </a:lnTo>
                  <a:lnTo>
                    <a:pt x="825" y="604"/>
                  </a:lnTo>
                  <a:lnTo>
                    <a:pt x="830" y="604"/>
                  </a:lnTo>
                  <a:lnTo>
                    <a:pt x="848" y="604"/>
                  </a:lnTo>
                  <a:lnTo>
                    <a:pt x="853" y="604"/>
                  </a:lnTo>
                  <a:lnTo>
                    <a:pt x="853" y="600"/>
                  </a:lnTo>
                  <a:lnTo>
                    <a:pt x="857" y="600"/>
                  </a:lnTo>
                  <a:lnTo>
                    <a:pt x="861" y="600"/>
                  </a:lnTo>
                  <a:lnTo>
                    <a:pt x="861" y="595"/>
                  </a:lnTo>
                  <a:lnTo>
                    <a:pt x="866" y="595"/>
                  </a:lnTo>
                  <a:lnTo>
                    <a:pt x="870" y="595"/>
                  </a:lnTo>
                  <a:lnTo>
                    <a:pt x="870" y="590"/>
                  </a:lnTo>
                  <a:lnTo>
                    <a:pt x="875" y="590"/>
                  </a:lnTo>
                  <a:lnTo>
                    <a:pt x="879" y="590"/>
                  </a:lnTo>
                  <a:lnTo>
                    <a:pt x="879" y="586"/>
                  </a:lnTo>
                  <a:lnTo>
                    <a:pt x="883" y="586"/>
                  </a:lnTo>
                  <a:lnTo>
                    <a:pt x="888" y="586"/>
                  </a:lnTo>
                  <a:lnTo>
                    <a:pt x="888" y="582"/>
                  </a:lnTo>
                  <a:lnTo>
                    <a:pt x="893" y="582"/>
                  </a:lnTo>
                  <a:lnTo>
                    <a:pt x="893" y="577"/>
                  </a:lnTo>
                  <a:lnTo>
                    <a:pt x="897" y="577"/>
                  </a:lnTo>
                  <a:lnTo>
                    <a:pt x="897" y="572"/>
                  </a:lnTo>
                  <a:lnTo>
                    <a:pt x="901" y="572"/>
                  </a:lnTo>
                  <a:lnTo>
                    <a:pt x="906" y="572"/>
                  </a:lnTo>
                  <a:lnTo>
                    <a:pt x="906" y="568"/>
                  </a:lnTo>
                  <a:lnTo>
                    <a:pt x="910" y="568"/>
                  </a:lnTo>
                  <a:lnTo>
                    <a:pt x="910" y="564"/>
                  </a:lnTo>
                  <a:lnTo>
                    <a:pt x="914" y="564"/>
                  </a:lnTo>
                  <a:lnTo>
                    <a:pt x="914" y="559"/>
                  </a:lnTo>
                  <a:lnTo>
                    <a:pt x="919" y="559"/>
                  </a:lnTo>
                  <a:lnTo>
                    <a:pt x="919" y="554"/>
                  </a:lnTo>
                  <a:lnTo>
                    <a:pt x="924" y="554"/>
                  </a:lnTo>
                  <a:lnTo>
                    <a:pt x="924" y="550"/>
                  </a:lnTo>
                  <a:lnTo>
                    <a:pt x="928" y="550"/>
                  </a:lnTo>
                  <a:lnTo>
                    <a:pt x="928" y="546"/>
                  </a:lnTo>
                  <a:lnTo>
                    <a:pt x="932" y="546"/>
                  </a:lnTo>
                  <a:lnTo>
                    <a:pt x="932" y="541"/>
                  </a:lnTo>
                  <a:lnTo>
                    <a:pt x="937" y="541"/>
                  </a:lnTo>
                  <a:lnTo>
                    <a:pt x="937" y="537"/>
                  </a:lnTo>
                  <a:lnTo>
                    <a:pt x="942" y="537"/>
                  </a:lnTo>
                  <a:lnTo>
                    <a:pt x="942" y="532"/>
                  </a:lnTo>
                  <a:lnTo>
                    <a:pt x="946" y="532"/>
                  </a:lnTo>
                  <a:lnTo>
                    <a:pt x="946" y="528"/>
                  </a:lnTo>
                  <a:lnTo>
                    <a:pt x="950" y="528"/>
                  </a:lnTo>
                  <a:lnTo>
                    <a:pt x="950" y="523"/>
                  </a:lnTo>
                  <a:lnTo>
                    <a:pt x="955" y="523"/>
                  </a:lnTo>
                  <a:lnTo>
                    <a:pt x="960" y="523"/>
                  </a:lnTo>
                  <a:lnTo>
                    <a:pt x="960" y="519"/>
                  </a:lnTo>
                  <a:lnTo>
                    <a:pt x="964" y="519"/>
                  </a:lnTo>
                  <a:lnTo>
                    <a:pt x="968" y="519"/>
                  </a:lnTo>
                  <a:lnTo>
                    <a:pt x="968" y="514"/>
                  </a:lnTo>
                  <a:lnTo>
                    <a:pt x="973" y="514"/>
                  </a:lnTo>
                  <a:lnTo>
                    <a:pt x="973" y="510"/>
                  </a:lnTo>
                  <a:lnTo>
                    <a:pt x="977" y="510"/>
                  </a:lnTo>
                  <a:lnTo>
                    <a:pt x="982" y="510"/>
                  </a:lnTo>
                  <a:lnTo>
                    <a:pt x="982" y="506"/>
                  </a:lnTo>
                  <a:lnTo>
                    <a:pt x="986" y="506"/>
                  </a:lnTo>
                  <a:lnTo>
                    <a:pt x="1000" y="506"/>
                  </a:lnTo>
                  <a:lnTo>
                    <a:pt x="1004" y="506"/>
                  </a:lnTo>
                  <a:lnTo>
                    <a:pt x="1004" y="501"/>
                  </a:lnTo>
                  <a:lnTo>
                    <a:pt x="1008" y="501"/>
                  </a:lnTo>
                  <a:lnTo>
                    <a:pt x="1013" y="501"/>
                  </a:lnTo>
                  <a:lnTo>
                    <a:pt x="1018" y="501"/>
                  </a:lnTo>
                  <a:lnTo>
                    <a:pt x="1018" y="496"/>
                  </a:lnTo>
                  <a:lnTo>
                    <a:pt x="1022" y="496"/>
                  </a:lnTo>
                  <a:lnTo>
                    <a:pt x="1026" y="496"/>
                  </a:lnTo>
                  <a:lnTo>
                    <a:pt x="1031" y="496"/>
                  </a:lnTo>
                  <a:lnTo>
                    <a:pt x="1031" y="492"/>
                  </a:lnTo>
                  <a:lnTo>
                    <a:pt x="1036" y="492"/>
                  </a:lnTo>
                  <a:lnTo>
                    <a:pt x="1039" y="492"/>
                  </a:lnTo>
                  <a:lnTo>
                    <a:pt x="1039" y="488"/>
                  </a:lnTo>
                  <a:lnTo>
                    <a:pt x="1044" y="488"/>
                  </a:lnTo>
                  <a:lnTo>
                    <a:pt x="1049" y="488"/>
                  </a:lnTo>
                  <a:lnTo>
                    <a:pt x="1049" y="483"/>
                  </a:lnTo>
                  <a:lnTo>
                    <a:pt x="1053" y="483"/>
                  </a:lnTo>
                  <a:lnTo>
                    <a:pt x="1053" y="478"/>
                  </a:lnTo>
                  <a:lnTo>
                    <a:pt x="1057" y="478"/>
                  </a:lnTo>
                  <a:lnTo>
                    <a:pt x="1062" y="478"/>
                  </a:lnTo>
                  <a:lnTo>
                    <a:pt x="1062" y="474"/>
                  </a:lnTo>
                  <a:lnTo>
                    <a:pt x="1067" y="474"/>
                  </a:lnTo>
                  <a:lnTo>
                    <a:pt x="1071" y="474"/>
                  </a:lnTo>
                  <a:lnTo>
                    <a:pt x="1075" y="474"/>
                  </a:lnTo>
                  <a:lnTo>
                    <a:pt x="1075" y="470"/>
                  </a:lnTo>
                  <a:lnTo>
                    <a:pt x="1080" y="470"/>
                  </a:lnTo>
                  <a:lnTo>
                    <a:pt x="1080" y="465"/>
                  </a:lnTo>
                  <a:lnTo>
                    <a:pt x="1085" y="465"/>
                  </a:lnTo>
                  <a:lnTo>
                    <a:pt x="1085" y="460"/>
                  </a:lnTo>
                  <a:lnTo>
                    <a:pt x="1089" y="460"/>
                  </a:lnTo>
                  <a:lnTo>
                    <a:pt x="1093" y="460"/>
                  </a:lnTo>
                  <a:lnTo>
                    <a:pt x="1093" y="456"/>
                  </a:lnTo>
                  <a:lnTo>
                    <a:pt x="1098" y="456"/>
                  </a:lnTo>
                  <a:lnTo>
                    <a:pt x="1098" y="452"/>
                  </a:lnTo>
                  <a:lnTo>
                    <a:pt x="1102" y="452"/>
                  </a:lnTo>
                  <a:lnTo>
                    <a:pt x="1107" y="452"/>
                  </a:lnTo>
                  <a:lnTo>
                    <a:pt x="1107" y="447"/>
                  </a:lnTo>
                  <a:lnTo>
                    <a:pt x="1111" y="447"/>
                  </a:lnTo>
                  <a:lnTo>
                    <a:pt x="1116" y="447"/>
                  </a:lnTo>
                  <a:lnTo>
                    <a:pt x="1116" y="438"/>
                  </a:lnTo>
                  <a:lnTo>
                    <a:pt x="1120" y="438"/>
                  </a:lnTo>
                  <a:lnTo>
                    <a:pt x="1120" y="434"/>
                  </a:lnTo>
                  <a:lnTo>
                    <a:pt x="1125" y="434"/>
                  </a:lnTo>
                  <a:lnTo>
                    <a:pt x="1125" y="429"/>
                  </a:lnTo>
                  <a:lnTo>
                    <a:pt x="1129" y="429"/>
                  </a:lnTo>
                  <a:lnTo>
                    <a:pt x="1129" y="420"/>
                  </a:lnTo>
                  <a:lnTo>
                    <a:pt x="1133" y="420"/>
                  </a:lnTo>
                  <a:lnTo>
                    <a:pt x="1133" y="416"/>
                  </a:lnTo>
                  <a:lnTo>
                    <a:pt x="1138" y="416"/>
                  </a:lnTo>
                  <a:lnTo>
                    <a:pt x="1138" y="407"/>
                  </a:lnTo>
                  <a:lnTo>
                    <a:pt x="1143" y="407"/>
                  </a:lnTo>
                  <a:lnTo>
                    <a:pt x="1143" y="402"/>
                  </a:lnTo>
                  <a:lnTo>
                    <a:pt x="1147" y="402"/>
                  </a:lnTo>
                  <a:lnTo>
                    <a:pt x="1147" y="394"/>
                  </a:lnTo>
                  <a:lnTo>
                    <a:pt x="1151" y="394"/>
                  </a:lnTo>
                  <a:lnTo>
                    <a:pt x="1151" y="384"/>
                  </a:lnTo>
                  <a:lnTo>
                    <a:pt x="1156" y="384"/>
                  </a:lnTo>
                  <a:lnTo>
                    <a:pt x="1156" y="376"/>
                  </a:lnTo>
                  <a:lnTo>
                    <a:pt x="1161" y="376"/>
                  </a:lnTo>
                  <a:lnTo>
                    <a:pt x="1161" y="367"/>
                  </a:lnTo>
                  <a:lnTo>
                    <a:pt x="1165" y="367"/>
                  </a:lnTo>
                  <a:lnTo>
                    <a:pt x="1165" y="358"/>
                  </a:lnTo>
                  <a:lnTo>
                    <a:pt x="1169" y="358"/>
                  </a:lnTo>
                  <a:lnTo>
                    <a:pt x="1169" y="344"/>
                  </a:lnTo>
                  <a:lnTo>
                    <a:pt x="1174" y="344"/>
                  </a:lnTo>
                  <a:lnTo>
                    <a:pt x="1174" y="336"/>
                  </a:lnTo>
                  <a:lnTo>
                    <a:pt x="1178" y="336"/>
                  </a:lnTo>
                  <a:lnTo>
                    <a:pt x="1178" y="322"/>
                  </a:lnTo>
                  <a:lnTo>
                    <a:pt x="1182" y="322"/>
                  </a:lnTo>
                  <a:lnTo>
                    <a:pt x="1182" y="313"/>
                  </a:lnTo>
                  <a:lnTo>
                    <a:pt x="1187" y="313"/>
                  </a:lnTo>
                  <a:lnTo>
                    <a:pt x="1187" y="300"/>
                  </a:lnTo>
                  <a:lnTo>
                    <a:pt x="1192" y="300"/>
                  </a:lnTo>
                  <a:lnTo>
                    <a:pt x="1192" y="290"/>
                  </a:lnTo>
                  <a:lnTo>
                    <a:pt x="1196" y="290"/>
                  </a:lnTo>
                  <a:lnTo>
                    <a:pt x="1196" y="277"/>
                  </a:lnTo>
                  <a:lnTo>
                    <a:pt x="1200" y="277"/>
                  </a:lnTo>
                  <a:lnTo>
                    <a:pt x="1200" y="264"/>
                  </a:lnTo>
                  <a:lnTo>
                    <a:pt x="1205" y="264"/>
                  </a:lnTo>
                  <a:lnTo>
                    <a:pt x="1205" y="255"/>
                  </a:lnTo>
                  <a:lnTo>
                    <a:pt x="1209" y="255"/>
                  </a:lnTo>
                  <a:lnTo>
                    <a:pt x="1209" y="246"/>
                  </a:lnTo>
                  <a:lnTo>
                    <a:pt x="1214" y="246"/>
                  </a:lnTo>
                  <a:lnTo>
                    <a:pt x="1214" y="242"/>
                  </a:lnTo>
                  <a:lnTo>
                    <a:pt x="1218" y="242"/>
                  </a:lnTo>
                  <a:lnTo>
                    <a:pt x="1218" y="232"/>
                  </a:lnTo>
                  <a:lnTo>
                    <a:pt x="1223" y="232"/>
                  </a:lnTo>
                  <a:lnTo>
                    <a:pt x="1223" y="224"/>
                  </a:lnTo>
                  <a:lnTo>
                    <a:pt x="1227" y="224"/>
                  </a:lnTo>
                  <a:lnTo>
                    <a:pt x="1227" y="210"/>
                  </a:lnTo>
                  <a:lnTo>
                    <a:pt x="1232" y="210"/>
                  </a:lnTo>
                  <a:lnTo>
                    <a:pt x="1232" y="201"/>
                  </a:lnTo>
                  <a:lnTo>
                    <a:pt x="1236" y="201"/>
                  </a:lnTo>
                  <a:lnTo>
                    <a:pt x="1236" y="192"/>
                  </a:lnTo>
                  <a:lnTo>
                    <a:pt x="1240" y="192"/>
                  </a:lnTo>
                  <a:lnTo>
                    <a:pt x="1240" y="183"/>
                  </a:lnTo>
                  <a:lnTo>
                    <a:pt x="1245" y="183"/>
                  </a:lnTo>
                  <a:lnTo>
                    <a:pt x="1245" y="179"/>
                  </a:lnTo>
                  <a:lnTo>
                    <a:pt x="1250" y="179"/>
                  </a:lnTo>
                  <a:lnTo>
                    <a:pt x="1250" y="170"/>
                  </a:lnTo>
                  <a:lnTo>
                    <a:pt x="1254" y="170"/>
                  </a:lnTo>
                  <a:lnTo>
                    <a:pt x="1254" y="165"/>
                  </a:lnTo>
                </a:path>
              </a:pathLst>
            </a:custGeom>
            <a:noFill/>
            <a:ln w="2222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58" name="Freeform 182"/>
            <p:cNvSpPr>
              <a:spLocks/>
            </p:cNvSpPr>
            <p:nvPr/>
          </p:nvSpPr>
          <p:spPr bwMode="auto">
            <a:xfrm>
              <a:off x="3617" y="2484"/>
              <a:ext cx="1129" cy="702"/>
            </a:xfrm>
            <a:custGeom>
              <a:avLst/>
              <a:gdLst>
                <a:gd name="T0" fmla="*/ 14 w 1129"/>
                <a:gd name="T1" fmla="*/ 358 h 702"/>
                <a:gd name="T2" fmla="*/ 32 w 1129"/>
                <a:gd name="T3" fmla="*/ 336 h 702"/>
                <a:gd name="T4" fmla="*/ 50 w 1129"/>
                <a:gd name="T5" fmla="*/ 309 h 702"/>
                <a:gd name="T6" fmla="*/ 72 w 1129"/>
                <a:gd name="T7" fmla="*/ 309 h 702"/>
                <a:gd name="T8" fmla="*/ 90 w 1129"/>
                <a:gd name="T9" fmla="*/ 327 h 702"/>
                <a:gd name="T10" fmla="*/ 107 w 1129"/>
                <a:gd name="T11" fmla="*/ 362 h 702"/>
                <a:gd name="T12" fmla="*/ 125 w 1129"/>
                <a:gd name="T13" fmla="*/ 398 h 702"/>
                <a:gd name="T14" fmla="*/ 143 w 1129"/>
                <a:gd name="T15" fmla="*/ 434 h 702"/>
                <a:gd name="T16" fmla="*/ 161 w 1129"/>
                <a:gd name="T17" fmla="*/ 488 h 702"/>
                <a:gd name="T18" fmla="*/ 179 w 1129"/>
                <a:gd name="T19" fmla="*/ 537 h 702"/>
                <a:gd name="T20" fmla="*/ 197 w 1129"/>
                <a:gd name="T21" fmla="*/ 577 h 702"/>
                <a:gd name="T22" fmla="*/ 214 w 1129"/>
                <a:gd name="T23" fmla="*/ 595 h 702"/>
                <a:gd name="T24" fmla="*/ 232 w 1129"/>
                <a:gd name="T25" fmla="*/ 618 h 702"/>
                <a:gd name="T26" fmla="*/ 255 w 1129"/>
                <a:gd name="T27" fmla="*/ 640 h 702"/>
                <a:gd name="T28" fmla="*/ 273 w 1129"/>
                <a:gd name="T29" fmla="*/ 667 h 702"/>
                <a:gd name="T30" fmla="*/ 291 w 1129"/>
                <a:gd name="T31" fmla="*/ 689 h 702"/>
                <a:gd name="T32" fmla="*/ 308 w 1129"/>
                <a:gd name="T33" fmla="*/ 694 h 702"/>
                <a:gd name="T34" fmla="*/ 331 w 1129"/>
                <a:gd name="T35" fmla="*/ 680 h 702"/>
                <a:gd name="T36" fmla="*/ 349 w 1129"/>
                <a:gd name="T37" fmla="*/ 658 h 702"/>
                <a:gd name="T38" fmla="*/ 371 w 1129"/>
                <a:gd name="T39" fmla="*/ 640 h 702"/>
                <a:gd name="T40" fmla="*/ 393 w 1129"/>
                <a:gd name="T41" fmla="*/ 626 h 702"/>
                <a:gd name="T42" fmla="*/ 411 w 1129"/>
                <a:gd name="T43" fmla="*/ 608 h 702"/>
                <a:gd name="T44" fmla="*/ 433 w 1129"/>
                <a:gd name="T45" fmla="*/ 595 h 702"/>
                <a:gd name="T46" fmla="*/ 456 w 1129"/>
                <a:gd name="T47" fmla="*/ 582 h 702"/>
                <a:gd name="T48" fmla="*/ 474 w 1129"/>
                <a:gd name="T49" fmla="*/ 586 h 702"/>
                <a:gd name="T50" fmla="*/ 492 w 1129"/>
                <a:gd name="T51" fmla="*/ 608 h 702"/>
                <a:gd name="T52" fmla="*/ 514 w 1129"/>
                <a:gd name="T53" fmla="*/ 622 h 702"/>
                <a:gd name="T54" fmla="*/ 540 w 1129"/>
                <a:gd name="T55" fmla="*/ 613 h 702"/>
                <a:gd name="T56" fmla="*/ 558 w 1129"/>
                <a:gd name="T57" fmla="*/ 595 h 702"/>
                <a:gd name="T58" fmla="*/ 576 w 1129"/>
                <a:gd name="T59" fmla="*/ 564 h 702"/>
                <a:gd name="T60" fmla="*/ 594 w 1129"/>
                <a:gd name="T61" fmla="*/ 537 h 702"/>
                <a:gd name="T62" fmla="*/ 612 w 1129"/>
                <a:gd name="T63" fmla="*/ 492 h 702"/>
                <a:gd name="T64" fmla="*/ 630 w 1129"/>
                <a:gd name="T65" fmla="*/ 456 h 702"/>
                <a:gd name="T66" fmla="*/ 648 w 1129"/>
                <a:gd name="T67" fmla="*/ 420 h 702"/>
                <a:gd name="T68" fmla="*/ 665 w 1129"/>
                <a:gd name="T69" fmla="*/ 389 h 702"/>
                <a:gd name="T70" fmla="*/ 683 w 1129"/>
                <a:gd name="T71" fmla="*/ 354 h 702"/>
                <a:gd name="T72" fmla="*/ 701 w 1129"/>
                <a:gd name="T73" fmla="*/ 322 h 702"/>
                <a:gd name="T74" fmla="*/ 719 w 1129"/>
                <a:gd name="T75" fmla="*/ 282 h 702"/>
                <a:gd name="T76" fmla="*/ 737 w 1129"/>
                <a:gd name="T77" fmla="*/ 237 h 702"/>
                <a:gd name="T78" fmla="*/ 755 w 1129"/>
                <a:gd name="T79" fmla="*/ 192 h 702"/>
                <a:gd name="T80" fmla="*/ 772 w 1129"/>
                <a:gd name="T81" fmla="*/ 148 h 702"/>
                <a:gd name="T82" fmla="*/ 790 w 1129"/>
                <a:gd name="T83" fmla="*/ 98 h 702"/>
                <a:gd name="T84" fmla="*/ 808 w 1129"/>
                <a:gd name="T85" fmla="*/ 63 h 702"/>
                <a:gd name="T86" fmla="*/ 835 w 1129"/>
                <a:gd name="T87" fmla="*/ 63 h 702"/>
                <a:gd name="T88" fmla="*/ 853 w 1129"/>
                <a:gd name="T89" fmla="*/ 80 h 702"/>
                <a:gd name="T90" fmla="*/ 875 w 1129"/>
                <a:gd name="T91" fmla="*/ 63 h 702"/>
                <a:gd name="T92" fmla="*/ 893 w 1129"/>
                <a:gd name="T93" fmla="*/ 45 h 702"/>
                <a:gd name="T94" fmla="*/ 912 w 1129"/>
                <a:gd name="T95" fmla="*/ 9 h 702"/>
                <a:gd name="T96" fmla="*/ 929 w 1129"/>
                <a:gd name="T97" fmla="*/ 14 h 702"/>
                <a:gd name="T98" fmla="*/ 951 w 1129"/>
                <a:gd name="T99" fmla="*/ 32 h 702"/>
                <a:gd name="T100" fmla="*/ 969 w 1129"/>
                <a:gd name="T101" fmla="*/ 63 h 702"/>
                <a:gd name="T102" fmla="*/ 987 w 1129"/>
                <a:gd name="T103" fmla="*/ 80 h 702"/>
                <a:gd name="T104" fmla="*/ 1005 w 1129"/>
                <a:gd name="T105" fmla="*/ 108 h 702"/>
                <a:gd name="T106" fmla="*/ 1023 w 1129"/>
                <a:gd name="T107" fmla="*/ 125 h 702"/>
                <a:gd name="T108" fmla="*/ 1040 w 1129"/>
                <a:gd name="T109" fmla="*/ 179 h 702"/>
                <a:gd name="T110" fmla="*/ 1058 w 1129"/>
                <a:gd name="T111" fmla="*/ 206 h 702"/>
                <a:gd name="T112" fmla="*/ 1076 w 1129"/>
                <a:gd name="T113" fmla="*/ 250 h 702"/>
                <a:gd name="T114" fmla="*/ 1094 w 1129"/>
                <a:gd name="T115" fmla="*/ 296 h 702"/>
                <a:gd name="T116" fmla="*/ 1112 w 1129"/>
                <a:gd name="T117" fmla="*/ 354 h 702"/>
                <a:gd name="T118" fmla="*/ 1129 w 1129"/>
                <a:gd name="T119" fmla="*/ 398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9" h="702">
                  <a:moveTo>
                    <a:pt x="0" y="389"/>
                  </a:moveTo>
                  <a:lnTo>
                    <a:pt x="0" y="380"/>
                  </a:lnTo>
                  <a:lnTo>
                    <a:pt x="5" y="380"/>
                  </a:lnTo>
                  <a:lnTo>
                    <a:pt x="5" y="376"/>
                  </a:lnTo>
                  <a:lnTo>
                    <a:pt x="10" y="376"/>
                  </a:lnTo>
                  <a:lnTo>
                    <a:pt x="10" y="367"/>
                  </a:lnTo>
                  <a:lnTo>
                    <a:pt x="14" y="367"/>
                  </a:lnTo>
                  <a:lnTo>
                    <a:pt x="14" y="358"/>
                  </a:lnTo>
                  <a:lnTo>
                    <a:pt x="18" y="358"/>
                  </a:lnTo>
                  <a:lnTo>
                    <a:pt x="18" y="349"/>
                  </a:lnTo>
                  <a:lnTo>
                    <a:pt x="23" y="349"/>
                  </a:lnTo>
                  <a:lnTo>
                    <a:pt x="23" y="344"/>
                  </a:lnTo>
                  <a:lnTo>
                    <a:pt x="28" y="344"/>
                  </a:lnTo>
                  <a:lnTo>
                    <a:pt x="28" y="340"/>
                  </a:lnTo>
                  <a:lnTo>
                    <a:pt x="32" y="340"/>
                  </a:lnTo>
                  <a:lnTo>
                    <a:pt x="32" y="336"/>
                  </a:lnTo>
                  <a:lnTo>
                    <a:pt x="36" y="336"/>
                  </a:lnTo>
                  <a:lnTo>
                    <a:pt x="36" y="331"/>
                  </a:lnTo>
                  <a:lnTo>
                    <a:pt x="41" y="331"/>
                  </a:lnTo>
                  <a:lnTo>
                    <a:pt x="41" y="322"/>
                  </a:lnTo>
                  <a:lnTo>
                    <a:pt x="45" y="322"/>
                  </a:lnTo>
                  <a:lnTo>
                    <a:pt x="45" y="313"/>
                  </a:lnTo>
                  <a:lnTo>
                    <a:pt x="50" y="313"/>
                  </a:lnTo>
                  <a:lnTo>
                    <a:pt x="50" y="309"/>
                  </a:lnTo>
                  <a:lnTo>
                    <a:pt x="54" y="309"/>
                  </a:lnTo>
                  <a:lnTo>
                    <a:pt x="54" y="300"/>
                  </a:lnTo>
                  <a:lnTo>
                    <a:pt x="59" y="300"/>
                  </a:lnTo>
                  <a:lnTo>
                    <a:pt x="63" y="300"/>
                  </a:lnTo>
                  <a:lnTo>
                    <a:pt x="63" y="304"/>
                  </a:lnTo>
                  <a:lnTo>
                    <a:pt x="68" y="304"/>
                  </a:lnTo>
                  <a:lnTo>
                    <a:pt x="68" y="309"/>
                  </a:lnTo>
                  <a:lnTo>
                    <a:pt x="72" y="309"/>
                  </a:lnTo>
                  <a:lnTo>
                    <a:pt x="72" y="313"/>
                  </a:lnTo>
                  <a:lnTo>
                    <a:pt x="76" y="313"/>
                  </a:lnTo>
                  <a:lnTo>
                    <a:pt x="76" y="318"/>
                  </a:lnTo>
                  <a:lnTo>
                    <a:pt x="81" y="318"/>
                  </a:lnTo>
                  <a:lnTo>
                    <a:pt x="81" y="322"/>
                  </a:lnTo>
                  <a:lnTo>
                    <a:pt x="86" y="322"/>
                  </a:lnTo>
                  <a:lnTo>
                    <a:pt x="86" y="327"/>
                  </a:lnTo>
                  <a:lnTo>
                    <a:pt x="90" y="327"/>
                  </a:lnTo>
                  <a:lnTo>
                    <a:pt x="90" y="331"/>
                  </a:lnTo>
                  <a:lnTo>
                    <a:pt x="94" y="331"/>
                  </a:lnTo>
                  <a:lnTo>
                    <a:pt x="94" y="336"/>
                  </a:lnTo>
                  <a:lnTo>
                    <a:pt x="99" y="336"/>
                  </a:lnTo>
                  <a:lnTo>
                    <a:pt x="99" y="349"/>
                  </a:lnTo>
                  <a:lnTo>
                    <a:pt x="104" y="349"/>
                  </a:lnTo>
                  <a:lnTo>
                    <a:pt x="104" y="362"/>
                  </a:lnTo>
                  <a:lnTo>
                    <a:pt x="107" y="362"/>
                  </a:lnTo>
                  <a:lnTo>
                    <a:pt x="107" y="372"/>
                  </a:lnTo>
                  <a:lnTo>
                    <a:pt x="112" y="372"/>
                  </a:lnTo>
                  <a:lnTo>
                    <a:pt x="112" y="385"/>
                  </a:lnTo>
                  <a:lnTo>
                    <a:pt x="117" y="385"/>
                  </a:lnTo>
                  <a:lnTo>
                    <a:pt x="117" y="389"/>
                  </a:lnTo>
                  <a:lnTo>
                    <a:pt x="121" y="389"/>
                  </a:lnTo>
                  <a:lnTo>
                    <a:pt x="121" y="398"/>
                  </a:lnTo>
                  <a:lnTo>
                    <a:pt x="125" y="398"/>
                  </a:lnTo>
                  <a:lnTo>
                    <a:pt x="125" y="403"/>
                  </a:lnTo>
                  <a:lnTo>
                    <a:pt x="130" y="403"/>
                  </a:lnTo>
                  <a:lnTo>
                    <a:pt x="130" y="407"/>
                  </a:lnTo>
                  <a:lnTo>
                    <a:pt x="135" y="407"/>
                  </a:lnTo>
                  <a:lnTo>
                    <a:pt x="135" y="420"/>
                  </a:lnTo>
                  <a:lnTo>
                    <a:pt x="139" y="420"/>
                  </a:lnTo>
                  <a:lnTo>
                    <a:pt x="139" y="434"/>
                  </a:lnTo>
                  <a:lnTo>
                    <a:pt x="143" y="434"/>
                  </a:lnTo>
                  <a:lnTo>
                    <a:pt x="143" y="448"/>
                  </a:lnTo>
                  <a:lnTo>
                    <a:pt x="148" y="448"/>
                  </a:lnTo>
                  <a:lnTo>
                    <a:pt x="148" y="461"/>
                  </a:lnTo>
                  <a:lnTo>
                    <a:pt x="153" y="461"/>
                  </a:lnTo>
                  <a:lnTo>
                    <a:pt x="153" y="475"/>
                  </a:lnTo>
                  <a:lnTo>
                    <a:pt x="157" y="475"/>
                  </a:lnTo>
                  <a:lnTo>
                    <a:pt x="157" y="488"/>
                  </a:lnTo>
                  <a:lnTo>
                    <a:pt x="161" y="488"/>
                  </a:lnTo>
                  <a:lnTo>
                    <a:pt x="161" y="497"/>
                  </a:lnTo>
                  <a:lnTo>
                    <a:pt x="166" y="497"/>
                  </a:lnTo>
                  <a:lnTo>
                    <a:pt x="166" y="510"/>
                  </a:lnTo>
                  <a:lnTo>
                    <a:pt x="170" y="510"/>
                  </a:lnTo>
                  <a:lnTo>
                    <a:pt x="170" y="524"/>
                  </a:lnTo>
                  <a:lnTo>
                    <a:pt x="175" y="524"/>
                  </a:lnTo>
                  <a:lnTo>
                    <a:pt x="175" y="537"/>
                  </a:lnTo>
                  <a:lnTo>
                    <a:pt x="179" y="537"/>
                  </a:lnTo>
                  <a:lnTo>
                    <a:pt x="179" y="550"/>
                  </a:lnTo>
                  <a:lnTo>
                    <a:pt x="183" y="550"/>
                  </a:lnTo>
                  <a:lnTo>
                    <a:pt x="183" y="564"/>
                  </a:lnTo>
                  <a:lnTo>
                    <a:pt x="188" y="564"/>
                  </a:lnTo>
                  <a:lnTo>
                    <a:pt x="188" y="573"/>
                  </a:lnTo>
                  <a:lnTo>
                    <a:pt x="193" y="573"/>
                  </a:lnTo>
                  <a:lnTo>
                    <a:pt x="193" y="577"/>
                  </a:lnTo>
                  <a:lnTo>
                    <a:pt x="197" y="577"/>
                  </a:lnTo>
                  <a:lnTo>
                    <a:pt x="197" y="582"/>
                  </a:lnTo>
                  <a:lnTo>
                    <a:pt x="201" y="582"/>
                  </a:lnTo>
                  <a:lnTo>
                    <a:pt x="201" y="586"/>
                  </a:lnTo>
                  <a:lnTo>
                    <a:pt x="206" y="586"/>
                  </a:lnTo>
                  <a:lnTo>
                    <a:pt x="206" y="591"/>
                  </a:lnTo>
                  <a:lnTo>
                    <a:pt x="210" y="591"/>
                  </a:lnTo>
                  <a:lnTo>
                    <a:pt x="210" y="595"/>
                  </a:lnTo>
                  <a:lnTo>
                    <a:pt x="214" y="595"/>
                  </a:lnTo>
                  <a:lnTo>
                    <a:pt x="214" y="600"/>
                  </a:lnTo>
                  <a:lnTo>
                    <a:pt x="219" y="600"/>
                  </a:lnTo>
                  <a:lnTo>
                    <a:pt x="219" y="608"/>
                  </a:lnTo>
                  <a:lnTo>
                    <a:pt x="224" y="608"/>
                  </a:lnTo>
                  <a:lnTo>
                    <a:pt x="224" y="613"/>
                  </a:lnTo>
                  <a:lnTo>
                    <a:pt x="228" y="613"/>
                  </a:lnTo>
                  <a:lnTo>
                    <a:pt x="232" y="613"/>
                  </a:lnTo>
                  <a:lnTo>
                    <a:pt x="232" y="618"/>
                  </a:lnTo>
                  <a:lnTo>
                    <a:pt x="237" y="618"/>
                  </a:lnTo>
                  <a:lnTo>
                    <a:pt x="237" y="622"/>
                  </a:lnTo>
                  <a:lnTo>
                    <a:pt x="242" y="622"/>
                  </a:lnTo>
                  <a:lnTo>
                    <a:pt x="246" y="622"/>
                  </a:lnTo>
                  <a:lnTo>
                    <a:pt x="246" y="631"/>
                  </a:lnTo>
                  <a:lnTo>
                    <a:pt x="250" y="631"/>
                  </a:lnTo>
                  <a:lnTo>
                    <a:pt x="250" y="640"/>
                  </a:lnTo>
                  <a:lnTo>
                    <a:pt x="255" y="640"/>
                  </a:lnTo>
                  <a:lnTo>
                    <a:pt x="255" y="649"/>
                  </a:lnTo>
                  <a:lnTo>
                    <a:pt x="260" y="649"/>
                  </a:lnTo>
                  <a:lnTo>
                    <a:pt x="260" y="658"/>
                  </a:lnTo>
                  <a:lnTo>
                    <a:pt x="264" y="658"/>
                  </a:lnTo>
                  <a:lnTo>
                    <a:pt x="264" y="663"/>
                  </a:lnTo>
                  <a:lnTo>
                    <a:pt x="268" y="663"/>
                  </a:lnTo>
                  <a:lnTo>
                    <a:pt x="268" y="667"/>
                  </a:lnTo>
                  <a:lnTo>
                    <a:pt x="273" y="667"/>
                  </a:lnTo>
                  <a:lnTo>
                    <a:pt x="273" y="676"/>
                  </a:lnTo>
                  <a:lnTo>
                    <a:pt x="277" y="676"/>
                  </a:lnTo>
                  <a:lnTo>
                    <a:pt x="277" y="680"/>
                  </a:lnTo>
                  <a:lnTo>
                    <a:pt x="282" y="680"/>
                  </a:lnTo>
                  <a:lnTo>
                    <a:pt x="282" y="684"/>
                  </a:lnTo>
                  <a:lnTo>
                    <a:pt x="286" y="684"/>
                  </a:lnTo>
                  <a:lnTo>
                    <a:pt x="286" y="689"/>
                  </a:lnTo>
                  <a:lnTo>
                    <a:pt x="291" y="689"/>
                  </a:lnTo>
                  <a:lnTo>
                    <a:pt x="291" y="698"/>
                  </a:lnTo>
                  <a:lnTo>
                    <a:pt x="295" y="698"/>
                  </a:lnTo>
                  <a:lnTo>
                    <a:pt x="295" y="702"/>
                  </a:lnTo>
                  <a:lnTo>
                    <a:pt x="300" y="702"/>
                  </a:lnTo>
                  <a:lnTo>
                    <a:pt x="304" y="702"/>
                  </a:lnTo>
                  <a:lnTo>
                    <a:pt x="304" y="698"/>
                  </a:lnTo>
                  <a:lnTo>
                    <a:pt x="308" y="698"/>
                  </a:lnTo>
                  <a:lnTo>
                    <a:pt x="308" y="694"/>
                  </a:lnTo>
                  <a:lnTo>
                    <a:pt x="313" y="694"/>
                  </a:lnTo>
                  <a:lnTo>
                    <a:pt x="313" y="689"/>
                  </a:lnTo>
                  <a:lnTo>
                    <a:pt x="318" y="689"/>
                  </a:lnTo>
                  <a:lnTo>
                    <a:pt x="318" y="684"/>
                  </a:lnTo>
                  <a:lnTo>
                    <a:pt x="322" y="684"/>
                  </a:lnTo>
                  <a:lnTo>
                    <a:pt x="322" y="680"/>
                  </a:lnTo>
                  <a:lnTo>
                    <a:pt x="326" y="680"/>
                  </a:lnTo>
                  <a:lnTo>
                    <a:pt x="331" y="680"/>
                  </a:lnTo>
                  <a:lnTo>
                    <a:pt x="331" y="676"/>
                  </a:lnTo>
                  <a:lnTo>
                    <a:pt x="336" y="676"/>
                  </a:lnTo>
                  <a:lnTo>
                    <a:pt x="336" y="671"/>
                  </a:lnTo>
                  <a:lnTo>
                    <a:pt x="339" y="671"/>
                  </a:lnTo>
                  <a:lnTo>
                    <a:pt x="339" y="663"/>
                  </a:lnTo>
                  <a:lnTo>
                    <a:pt x="344" y="663"/>
                  </a:lnTo>
                  <a:lnTo>
                    <a:pt x="344" y="658"/>
                  </a:lnTo>
                  <a:lnTo>
                    <a:pt x="349" y="658"/>
                  </a:lnTo>
                  <a:lnTo>
                    <a:pt x="349" y="649"/>
                  </a:lnTo>
                  <a:lnTo>
                    <a:pt x="354" y="649"/>
                  </a:lnTo>
                  <a:lnTo>
                    <a:pt x="354" y="645"/>
                  </a:lnTo>
                  <a:lnTo>
                    <a:pt x="357" y="645"/>
                  </a:lnTo>
                  <a:lnTo>
                    <a:pt x="362" y="645"/>
                  </a:lnTo>
                  <a:lnTo>
                    <a:pt x="362" y="640"/>
                  </a:lnTo>
                  <a:lnTo>
                    <a:pt x="367" y="640"/>
                  </a:lnTo>
                  <a:lnTo>
                    <a:pt x="371" y="640"/>
                  </a:lnTo>
                  <a:lnTo>
                    <a:pt x="375" y="640"/>
                  </a:lnTo>
                  <a:lnTo>
                    <a:pt x="375" y="636"/>
                  </a:lnTo>
                  <a:lnTo>
                    <a:pt x="380" y="636"/>
                  </a:lnTo>
                  <a:lnTo>
                    <a:pt x="385" y="636"/>
                  </a:lnTo>
                  <a:lnTo>
                    <a:pt x="385" y="631"/>
                  </a:lnTo>
                  <a:lnTo>
                    <a:pt x="389" y="631"/>
                  </a:lnTo>
                  <a:lnTo>
                    <a:pt x="389" y="626"/>
                  </a:lnTo>
                  <a:lnTo>
                    <a:pt x="393" y="626"/>
                  </a:lnTo>
                  <a:lnTo>
                    <a:pt x="393" y="622"/>
                  </a:lnTo>
                  <a:lnTo>
                    <a:pt x="398" y="622"/>
                  </a:lnTo>
                  <a:lnTo>
                    <a:pt x="402" y="622"/>
                  </a:lnTo>
                  <a:lnTo>
                    <a:pt x="402" y="618"/>
                  </a:lnTo>
                  <a:lnTo>
                    <a:pt x="407" y="618"/>
                  </a:lnTo>
                  <a:lnTo>
                    <a:pt x="407" y="613"/>
                  </a:lnTo>
                  <a:lnTo>
                    <a:pt x="411" y="613"/>
                  </a:lnTo>
                  <a:lnTo>
                    <a:pt x="411" y="608"/>
                  </a:lnTo>
                  <a:lnTo>
                    <a:pt x="416" y="608"/>
                  </a:lnTo>
                  <a:lnTo>
                    <a:pt x="420" y="608"/>
                  </a:lnTo>
                  <a:lnTo>
                    <a:pt x="420" y="604"/>
                  </a:lnTo>
                  <a:lnTo>
                    <a:pt x="425" y="604"/>
                  </a:lnTo>
                  <a:lnTo>
                    <a:pt x="425" y="600"/>
                  </a:lnTo>
                  <a:lnTo>
                    <a:pt x="429" y="600"/>
                  </a:lnTo>
                  <a:lnTo>
                    <a:pt x="433" y="600"/>
                  </a:lnTo>
                  <a:lnTo>
                    <a:pt x="433" y="595"/>
                  </a:lnTo>
                  <a:lnTo>
                    <a:pt x="438" y="595"/>
                  </a:lnTo>
                  <a:lnTo>
                    <a:pt x="443" y="595"/>
                  </a:lnTo>
                  <a:lnTo>
                    <a:pt x="447" y="595"/>
                  </a:lnTo>
                  <a:lnTo>
                    <a:pt x="447" y="591"/>
                  </a:lnTo>
                  <a:lnTo>
                    <a:pt x="451" y="591"/>
                  </a:lnTo>
                  <a:lnTo>
                    <a:pt x="451" y="586"/>
                  </a:lnTo>
                  <a:lnTo>
                    <a:pt x="456" y="586"/>
                  </a:lnTo>
                  <a:lnTo>
                    <a:pt x="456" y="582"/>
                  </a:lnTo>
                  <a:lnTo>
                    <a:pt x="461" y="582"/>
                  </a:lnTo>
                  <a:lnTo>
                    <a:pt x="461" y="577"/>
                  </a:lnTo>
                  <a:lnTo>
                    <a:pt x="465" y="577"/>
                  </a:lnTo>
                  <a:lnTo>
                    <a:pt x="465" y="573"/>
                  </a:lnTo>
                  <a:lnTo>
                    <a:pt x="469" y="573"/>
                  </a:lnTo>
                  <a:lnTo>
                    <a:pt x="469" y="582"/>
                  </a:lnTo>
                  <a:lnTo>
                    <a:pt x="474" y="582"/>
                  </a:lnTo>
                  <a:lnTo>
                    <a:pt x="474" y="586"/>
                  </a:lnTo>
                  <a:lnTo>
                    <a:pt x="478" y="586"/>
                  </a:lnTo>
                  <a:lnTo>
                    <a:pt x="478" y="595"/>
                  </a:lnTo>
                  <a:lnTo>
                    <a:pt x="482" y="595"/>
                  </a:lnTo>
                  <a:lnTo>
                    <a:pt x="482" y="600"/>
                  </a:lnTo>
                  <a:lnTo>
                    <a:pt x="487" y="600"/>
                  </a:lnTo>
                  <a:lnTo>
                    <a:pt x="487" y="604"/>
                  </a:lnTo>
                  <a:lnTo>
                    <a:pt x="492" y="604"/>
                  </a:lnTo>
                  <a:lnTo>
                    <a:pt x="492" y="608"/>
                  </a:lnTo>
                  <a:lnTo>
                    <a:pt x="496" y="608"/>
                  </a:lnTo>
                  <a:lnTo>
                    <a:pt x="496" y="613"/>
                  </a:lnTo>
                  <a:lnTo>
                    <a:pt x="500" y="613"/>
                  </a:lnTo>
                  <a:lnTo>
                    <a:pt x="500" y="618"/>
                  </a:lnTo>
                  <a:lnTo>
                    <a:pt x="505" y="618"/>
                  </a:lnTo>
                  <a:lnTo>
                    <a:pt x="509" y="618"/>
                  </a:lnTo>
                  <a:lnTo>
                    <a:pt x="514" y="618"/>
                  </a:lnTo>
                  <a:lnTo>
                    <a:pt x="514" y="622"/>
                  </a:lnTo>
                  <a:lnTo>
                    <a:pt x="518" y="622"/>
                  </a:lnTo>
                  <a:lnTo>
                    <a:pt x="523" y="622"/>
                  </a:lnTo>
                  <a:lnTo>
                    <a:pt x="527" y="622"/>
                  </a:lnTo>
                  <a:lnTo>
                    <a:pt x="527" y="618"/>
                  </a:lnTo>
                  <a:lnTo>
                    <a:pt x="532" y="618"/>
                  </a:lnTo>
                  <a:lnTo>
                    <a:pt x="532" y="613"/>
                  </a:lnTo>
                  <a:lnTo>
                    <a:pt x="536" y="613"/>
                  </a:lnTo>
                  <a:lnTo>
                    <a:pt x="540" y="613"/>
                  </a:lnTo>
                  <a:lnTo>
                    <a:pt x="540" y="608"/>
                  </a:lnTo>
                  <a:lnTo>
                    <a:pt x="545" y="608"/>
                  </a:lnTo>
                  <a:lnTo>
                    <a:pt x="545" y="604"/>
                  </a:lnTo>
                  <a:lnTo>
                    <a:pt x="550" y="604"/>
                  </a:lnTo>
                  <a:lnTo>
                    <a:pt x="550" y="600"/>
                  </a:lnTo>
                  <a:lnTo>
                    <a:pt x="554" y="600"/>
                  </a:lnTo>
                  <a:lnTo>
                    <a:pt x="554" y="595"/>
                  </a:lnTo>
                  <a:lnTo>
                    <a:pt x="558" y="595"/>
                  </a:lnTo>
                  <a:lnTo>
                    <a:pt x="558" y="591"/>
                  </a:lnTo>
                  <a:lnTo>
                    <a:pt x="563" y="591"/>
                  </a:lnTo>
                  <a:lnTo>
                    <a:pt x="563" y="582"/>
                  </a:lnTo>
                  <a:lnTo>
                    <a:pt x="568" y="582"/>
                  </a:lnTo>
                  <a:lnTo>
                    <a:pt x="568" y="573"/>
                  </a:lnTo>
                  <a:lnTo>
                    <a:pt x="571" y="573"/>
                  </a:lnTo>
                  <a:lnTo>
                    <a:pt x="571" y="564"/>
                  </a:lnTo>
                  <a:lnTo>
                    <a:pt x="576" y="564"/>
                  </a:lnTo>
                  <a:lnTo>
                    <a:pt x="576" y="555"/>
                  </a:lnTo>
                  <a:lnTo>
                    <a:pt x="581" y="555"/>
                  </a:lnTo>
                  <a:lnTo>
                    <a:pt x="581" y="550"/>
                  </a:lnTo>
                  <a:lnTo>
                    <a:pt x="586" y="550"/>
                  </a:lnTo>
                  <a:lnTo>
                    <a:pt x="586" y="542"/>
                  </a:lnTo>
                  <a:lnTo>
                    <a:pt x="589" y="542"/>
                  </a:lnTo>
                  <a:lnTo>
                    <a:pt x="589" y="537"/>
                  </a:lnTo>
                  <a:lnTo>
                    <a:pt x="594" y="537"/>
                  </a:lnTo>
                  <a:lnTo>
                    <a:pt x="594" y="528"/>
                  </a:lnTo>
                  <a:lnTo>
                    <a:pt x="599" y="528"/>
                  </a:lnTo>
                  <a:lnTo>
                    <a:pt x="599" y="519"/>
                  </a:lnTo>
                  <a:lnTo>
                    <a:pt x="603" y="519"/>
                  </a:lnTo>
                  <a:lnTo>
                    <a:pt x="603" y="506"/>
                  </a:lnTo>
                  <a:lnTo>
                    <a:pt x="607" y="506"/>
                  </a:lnTo>
                  <a:lnTo>
                    <a:pt x="607" y="492"/>
                  </a:lnTo>
                  <a:lnTo>
                    <a:pt x="612" y="492"/>
                  </a:lnTo>
                  <a:lnTo>
                    <a:pt x="612" y="479"/>
                  </a:lnTo>
                  <a:lnTo>
                    <a:pt x="617" y="479"/>
                  </a:lnTo>
                  <a:lnTo>
                    <a:pt x="617" y="470"/>
                  </a:lnTo>
                  <a:lnTo>
                    <a:pt x="621" y="470"/>
                  </a:lnTo>
                  <a:lnTo>
                    <a:pt x="621" y="466"/>
                  </a:lnTo>
                  <a:lnTo>
                    <a:pt x="625" y="466"/>
                  </a:lnTo>
                  <a:lnTo>
                    <a:pt x="625" y="456"/>
                  </a:lnTo>
                  <a:lnTo>
                    <a:pt x="630" y="456"/>
                  </a:lnTo>
                  <a:lnTo>
                    <a:pt x="630" y="452"/>
                  </a:lnTo>
                  <a:lnTo>
                    <a:pt x="634" y="452"/>
                  </a:lnTo>
                  <a:lnTo>
                    <a:pt x="634" y="443"/>
                  </a:lnTo>
                  <a:lnTo>
                    <a:pt x="639" y="443"/>
                  </a:lnTo>
                  <a:lnTo>
                    <a:pt x="639" y="430"/>
                  </a:lnTo>
                  <a:lnTo>
                    <a:pt x="643" y="430"/>
                  </a:lnTo>
                  <a:lnTo>
                    <a:pt x="643" y="420"/>
                  </a:lnTo>
                  <a:lnTo>
                    <a:pt x="648" y="420"/>
                  </a:lnTo>
                  <a:lnTo>
                    <a:pt x="648" y="412"/>
                  </a:lnTo>
                  <a:lnTo>
                    <a:pt x="652" y="412"/>
                  </a:lnTo>
                  <a:lnTo>
                    <a:pt x="652" y="403"/>
                  </a:lnTo>
                  <a:lnTo>
                    <a:pt x="657" y="403"/>
                  </a:lnTo>
                  <a:lnTo>
                    <a:pt x="657" y="394"/>
                  </a:lnTo>
                  <a:lnTo>
                    <a:pt x="661" y="394"/>
                  </a:lnTo>
                  <a:lnTo>
                    <a:pt x="661" y="389"/>
                  </a:lnTo>
                  <a:lnTo>
                    <a:pt x="665" y="389"/>
                  </a:lnTo>
                  <a:lnTo>
                    <a:pt x="665" y="380"/>
                  </a:lnTo>
                  <a:lnTo>
                    <a:pt x="670" y="380"/>
                  </a:lnTo>
                  <a:lnTo>
                    <a:pt x="670" y="372"/>
                  </a:lnTo>
                  <a:lnTo>
                    <a:pt x="675" y="372"/>
                  </a:lnTo>
                  <a:lnTo>
                    <a:pt x="675" y="362"/>
                  </a:lnTo>
                  <a:lnTo>
                    <a:pt x="679" y="362"/>
                  </a:lnTo>
                  <a:lnTo>
                    <a:pt x="679" y="354"/>
                  </a:lnTo>
                  <a:lnTo>
                    <a:pt x="683" y="354"/>
                  </a:lnTo>
                  <a:lnTo>
                    <a:pt x="683" y="344"/>
                  </a:lnTo>
                  <a:lnTo>
                    <a:pt x="688" y="344"/>
                  </a:lnTo>
                  <a:lnTo>
                    <a:pt x="688" y="336"/>
                  </a:lnTo>
                  <a:lnTo>
                    <a:pt x="693" y="336"/>
                  </a:lnTo>
                  <a:lnTo>
                    <a:pt x="693" y="327"/>
                  </a:lnTo>
                  <a:lnTo>
                    <a:pt x="697" y="327"/>
                  </a:lnTo>
                  <a:lnTo>
                    <a:pt x="697" y="322"/>
                  </a:lnTo>
                  <a:lnTo>
                    <a:pt x="701" y="322"/>
                  </a:lnTo>
                  <a:lnTo>
                    <a:pt x="701" y="318"/>
                  </a:lnTo>
                  <a:lnTo>
                    <a:pt x="706" y="318"/>
                  </a:lnTo>
                  <a:lnTo>
                    <a:pt x="706" y="313"/>
                  </a:lnTo>
                  <a:lnTo>
                    <a:pt x="711" y="313"/>
                  </a:lnTo>
                  <a:lnTo>
                    <a:pt x="711" y="300"/>
                  </a:lnTo>
                  <a:lnTo>
                    <a:pt x="715" y="300"/>
                  </a:lnTo>
                  <a:lnTo>
                    <a:pt x="715" y="282"/>
                  </a:lnTo>
                  <a:lnTo>
                    <a:pt x="719" y="282"/>
                  </a:lnTo>
                  <a:lnTo>
                    <a:pt x="719" y="268"/>
                  </a:lnTo>
                  <a:lnTo>
                    <a:pt x="724" y="268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28" y="246"/>
                  </a:lnTo>
                  <a:lnTo>
                    <a:pt x="733" y="246"/>
                  </a:lnTo>
                  <a:lnTo>
                    <a:pt x="733" y="237"/>
                  </a:lnTo>
                  <a:lnTo>
                    <a:pt x="737" y="237"/>
                  </a:lnTo>
                  <a:lnTo>
                    <a:pt x="737" y="224"/>
                  </a:lnTo>
                  <a:lnTo>
                    <a:pt x="741" y="224"/>
                  </a:lnTo>
                  <a:lnTo>
                    <a:pt x="741" y="215"/>
                  </a:lnTo>
                  <a:lnTo>
                    <a:pt x="746" y="215"/>
                  </a:lnTo>
                  <a:lnTo>
                    <a:pt x="746" y="206"/>
                  </a:lnTo>
                  <a:lnTo>
                    <a:pt x="751" y="206"/>
                  </a:lnTo>
                  <a:lnTo>
                    <a:pt x="751" y="192"/>
                  </a:lnTo>
                  <a:lnTo>
                    <a:pt x="755" y="192"/>
                  </a:lnTo>
                  <a:lnTo>
                    <a:pt x="755" y="184"/>
                  </a:lnTo>
                  <a:lnTo>
                    <a:pt x="759" y="184"/>
                  </a:lnTo>
                  <a:lnTo>
                    <a:pt x="759" y="170"/>
                  </a:lnTo>
                  <a:lnTo>
                    <a:pt x="764" y="170"/>
                  </a:lnTo>
                  <a:lnTo>
                    <a:pt x="764" y="156"/>
                  </a:lnTo>
                  <a:lnTo>
                    <a:pt x="768" y="156"/>
                  </a:lnTo>
                  <a:lnTo>
                    <a:pt x="768" y="148"/>
                  </a:lnTo>
                  <a:lnTo>
                    <a:pt x="772" y="148"/>
                  </a:lnTo>
                  <a:lnTo>
                    <a:pt x="772" y="134"/>
                  </a:lnTo>
                  <a:lnTo>
                    <a:pt x="777" y="134"/>
                  </a:lnTo>
                  <a:lnTo>
                    <a:pt x="777" y="121"/>
                  </a:lnTo>
                  <a:lnTo>
                    <a:pt x="782" y="121"/>
                  </a:lnTo>
                  <a:lnTo>
                    <a:pt x="782" y="112"/>
                  </a:lnTo>
                  <a:lnTo>
                    <a:pt x="786" y="112"/>
                  </a:lnTo>
                  <a:lnTo>
                    <a:pt x="786" y="98"/>
                  </a:lnTo>
                  <a:lnTo>
                    <a:pt x="790" y="98"/>
                  </a:lnTo>
                  <a:lnTo>
                    <a:pt x="790" y="90"/>
                  </a:lnTo>
                  <a:lnTo>
                    <a:pt x="795" y="90"/>
                  </a:lnTo>
                  <a:lnTo>
                    <a:pt x="795" y="76"/>
                  </a:lnTo>
                  <a:lnTo>
                    <a:pt x="800" y="76"/>
                  </a:lnTo>
                  <a:lnTo>
                    <a:pt x="800" y="67"/>
                  </a:lnTo>
                  <a:lnTo>
                    <a:pt x="804" y="67"/>
                  </a:lnTo>
                  <a:lnTo>
                    <a:pt x="804" y="63"/>
                  </a:lnTo>
                  <a:lnTo>
                    <a:pt x="808" y="63"/>
                  </a:lnTo>
                  <a:lnTo>
                    <a:pt x="813" y="63"/>
                  </a:lnTo>
                  <a:lnTo>
                    <a:pt x="813" y="58"/>
                  </a:lnTo>
                  <a:lnTo>
                    <a:pt x="818" y="58"/>
                  </a:lnTo>
                  <a:lnTo>
                    <a:pt x="822" y="58"/>
                  </a:lnTo>
                  <a:lnTo>
                    <a:pt x="826" y="58"/>
                  </a:lnTo>
                  <a:lnTo>
                    <a:pt x="826" y="63"/>
                  </a:lnTo>
                  <a:lnTo>
                    <a:pt x="831" y="63"/>
                  </a:lnTo>
                  <a:lnTo>
                    <a:pt x="835" y="63"/>
                  </a:lnTo>
                  <a:lnTo>
                    <a:pt x="840" y="63"/>
                  </a:lnTo>
                  <a:lnTo>
                    <a:pt x="840" y="67"/>
                  </a:lnTo>
                  <a:lnTo>
                    <a:pt x="844" y="67"/>
                  </a:lnTo>
                  <a:lnTo>
                    <a:pt x="844" y="72"/>
                  </a:lnTo>
                  <a:lnTo>
                    <a:pt x="849" y="72"/>
                  </a:lnTo>
                  <a:lnTo>
                    <a:pt x="849" y="76"/>
                  </a:lnTo>
                  <a:lnTo>
                    <a:pt x="853" y="76"/>
                  </a:lnTo>
                  <a:lnTo>
                    <a:pt x="853" y="80"/>
                  </a:lnTo>
                  <a:lnTo>
                    <a:pt x="857" y="80"/>
                  </a:lnTo>
                  <a:lnTo>
                    <a:pt x="862" y="80"/>
                  </a:lnTo>
                  <a:lnTo>
                    <a:pt x="862" y="76"/>
                  </a:lnTo>
                  <a:lnTo>
                    <a:pt x="866" y="76"/>
                  </a:lnTo>
                  <a:lnTo>
                    <a:pt x="866" y="72"/>
                  </a:lnTo>
                  <a:lnTo>
                    <a:pt x="871" y="72"/>
                  </a:lnTo>
                  <a:lnTo>
                    <a:pt x="871" y="63"/>
                  </a:lnTo>
                  <a:lnTo>
                    <a:pt x="875" y="63"/>
                  </a:lnTo>
                  <a:lnTo>
                    <a:pt x="875" y="58"/>
                  </a:lnTo>
                  <a:lnTo>
                    <a:pt x="880" y="58"/>
                  </a:lnTo>
                  <a:lnTo>
                    <a:pt x="880" y="54"/>
                  </a:lnTo>
                  <a:lnTo>
                    <a:pt x="884" y="54"/>
                  </a:lnTo>
                  <a:lnTo>
                    <a:pt x="884" y="49"/>
                  </a:lnTo>
                  <a:lnTo>
                    <a:pt x="889" y="49"/>
                  </a:lnTo>
                  <a:lnTo>
                    <a:pt x="889" y="45"/>
                  </a:lnTo>
                  <a:lnTo>
                    <a:pt x="893" y="45"/>
                  </a:lnTo>
                  <a:lnTo>
                    <a:pt x="893" y="36"/>
                  </a:lnTo>
                  <a:lnTo>
                    <a:pt x="897" y="36"/>
                  </a:lnTo>
                  <a:lnTo>
                    <a:pt x="897" y="27"/>
                  </a:lnTo>
                  <a:lnTo>
                    <a:pt x="902" y="27"/>
                  </a:lnTo>
                  <a:lnTo>
                    <a:pt x="902" y="18"/>
                  </a:lnTo>
                  <a:lnTo>
                    <a:pt x="907" y="18"/>
                  </a:lnTo>
                  <a:lnTo>
                    <a:pt x="907" y="9"/>
                  </a:lnTo>
                  <a:lnTo>
                    <a:pt x="912" y="9"/>
                  </a:lnTo>
                  <a:lnTo>
                    <a:pt x="912" y="0"/>
                  </a:lnTo>
                  <a:lnTo>
                    <a:pt x="915" y="0"/>
                  </a:lnTo>
                  <a:lnTo>
                    <a:pt x="915" y="4"/>
                  </a:lnTo>
                  <a:lnTo>
                    <a:pt x="920" y="4"/>
                  </a:lnTo>
                  <a:lnTo>
                    <a:pt x="925" y="4"/>
                  </a:lnTo>
                  <a:lnTo>
                    <a:pt x="925" y="9"/>
                  </a:lnTo>
                  <a:lnTo>
                    <a:pt x="929" y="9"/>
                  </a:lnTo>
                  <a:lnTo>
                    <a:pt x="929" y="14"/>
                  </a:lnTo>
                  <a:lnTo>
                    <a:pt x="933" y="14"/>
                  </a:lnTo>
                  <a:lnTo>
                    <a:pt x="938" y="14"/>
                  </a:lnTo>
                  <a:lnTo>
                    <a:pt x="938" y="18"/>
                  </a:lnTo>
                  <a:lnTo>
                    <a:pt x="943" y="18"/>
                  </a:lnTo>
                  <a:lnTo>
                    <a:pt x="943" y="22"/>
                  </a:lnTo>
                  <a:lnTo>
                    <a:pt x="947" y="22"/>
                  </a:lnTo>
                  <a:lnTo>
                    <a:pt x="951" y="22"/>
                  </a:lnTo>
                  <a:lnTo>
                    <a:pt x="951" y="32"/>
                  </a:lnTo>
                  <a:lnTo>
                    <a:pt x="956" y="32"/>
                  </a:lnTo>
                  <a:lnTo>
                    <a:pt x="956" y="40"/>
                  </a:lnTo>
                  <a:lnTo>
                    <a:pt x="960" y="40"/>
                  </a:lnTo>
                  <a:lnTo>
                    <a:pt x="960" y="49"/>
                  </a:lnTo>
                  <a:lnTo>
                    <a:pt x="965" y="49"/>
                  </a:lnTo>
                  <a:lnTo>
                    <a:pt x="965" y="54"/>
                  </a:lnTo>
                  <a:lnTo>
                    <a:pt x="969" y="54"/>
                  </a:lnTo>
                  <a:lnTo>
                    <a:pt x="969" y="63"/>
                  </a:lnTo>
                  <a:lnTo>
                    <a:pt x="974" y="63"/>
                  </a:lnTo>
                  <a:lnTo>
                    <a:pt x="974" y="67"/>
                  </a:lnTo>
                  <a:lnTo>
                    <a:pt x="978" y="67"/>
                  </a:lnTo>
                  <a:lnTo>
                    <a:pt x="978" y="72"/>
                  </a:lnTo>
                  <a:lnTo>
                    <a:pt x="983" y="72"/>
                  </a:lnTo>
                  <a:lnTo>
                    <a:pt x="983" y="76"/>
                  </a:lnTo>
                  <a:lnTo>
                    <a:pt x="987" y="76"/>
                  </a:lnTo>
                  <a:lnTo>
                    <a:pt x="987" y="80"/>
                  </a:lnTo>
                  <a:lnTo>
                    <a:pt x="991" y="80"/>
                  </a:lnTo>
                  <a:lnTo>
                    <a:pt x="991" y="85"/>
                  </a:lnTo>
                  <a:lnTo>
                    <a:pt x="996" y="85"/>
                  </a:lnTo>
                  <a:lnTo>
                    <a:pt x="996" y="94"/>
                  </a:lnTo>
                  <a:lnTo>
                    <a:pt x="1001" y="94"/>
                  </a:lnTo>
                  <a:lnTo>
                    <a:pt x="1001" y="98"/>
                  </a:lnTo>
                  <a:lnTo>
                    <a:pt x="1005" y="98"/>
                  </a:lnTo>
                  <a:lnTo>
                    <a:pt x="1005" y="108"/>
                  </a:lnTo>
                  <a:lnTo>
                    <a:pt x="1009" y="108"/>
                  </a:lnTo>
                  <a:lnTo>
                    <a:pt x="1009" y="112"/>
                  </a:lnTo>
                  <a:lnTo>
                    <a:pt x="1014" y="112"/>
                  </a:lnTo>
                  <a:lnTo>
                    <a:pt x="1014" y="116"/>
                  </a:lnTo>
                  <a:lnTo>
                    <a:pt x="1019" y="116"/>
                  </a:lnTo>
                  <a:lnTo>
                    <a:pt x="1019" y="121"/>
                  </a:lnTo>
                  <a:lnTo>
                    <a:pt x="1023" y="121"/>
                  </a:lnTo>
                  <a:lnTo>
                    <a:pt x="1023" y="125"/>
                  </a:lnTo>
                  <a:lnTo>
                    <a:pt x="1027" y="125"/>
                  </a:lnTo>
                  <a:lnTo>
                    <a:pt x="1027" y="139"/>
                  </a:lnTo>
                  <a:lnTo>
                    <a:pt x="1032" y="139"/>
                  </a:lnTo>
                  <a:lnTo>
                    <a:pt x="1032" y="152"/>
                  </a:lnTo>
                  <a:lnTo>
                    <a:pt x="1036" y="152"/>
                  </a:lnTo>
                  <a:lnTo>
                    <a:pt x="1036" y="166"/>
                  </a:lnTo>
                  <a:lnTo>
                    <a:pt x="1040" y="166"/>
                  </a:lnTo>
                  <a:lnTo>
                    <a:pt x="1040" y="179"/>
                  </a:lnTo>
                  <a:lnTo>
                    <a:pt x="1045" y="179"/>
                  </a:lnTo>
                  <a:lnTo>
                    <a:pt x="1045" y="188"/>
                  </a:lnTo>
                  <a:lnTo>
                    <a:pt x="1050" y="188"/>
                  </a:lnTo>
                  <a:lnTo>
                    <a:pt x="1050" y="192"/>
                  </a:lnTo>
                  <a:lnTo>
                    <a:pt x="1054" y="192"/>
                  </a:lnTo>
                  <a:lnTo>
                    <a:pt x="1054" y="202"/>
                  </a:lnTo>
                  <a:lnTo>
                    <a:pt x="1058" y="202"/>
                  </a:lnTo>
                  <a:lnTo>
                    <a:pt x="1058" y="206"/>
                  </a:lnTo>
                  <a:lnTo>
                    <a:pt x="1063" y="206"/>
                  </a:lnTo>
                  <a:lnTo>
                    <a:pt x="1063" y="219"/>
                  </a:lnTo>
                  <a:lnTo>
                    <a:pt x="1067" y="219"/>
                  </a:lnTo>
                  <a:lnTo>
                    <a:pt x="1067" y="228"/>
                  </a:lnTo>
                  <a:lnTo>
                    <a:pt x="1072" y="228"/>
                  </a:lnTo>
                  <a:lnTo>
                    <a:pt x="1072" y="237"/>
                  </a:lnTo>
                  <a:lnTo>
                    <a:pt x="1076" y="237"/>
                  </a:lnTo>
                  <a:lnTo>
                    <a:pt x="1076" y="250"/>
                  </a:lnTo>
                  <a:lnTo>
                    <a:pt x="1081" y="250"/>
                  </a:lnTo>
                  <a:lnTo>
                    <a:pt x="1081" y="260"/>
                  </a:lnTo>
                  <a:lnTo>
                    <a:pt x="1085" y="260"/>
                  </a:lnTo>
                  <a:lnTo>
                    <a:pt x="1085" y="273"/>
                  </a:lnTo>
                  <a:lnTo>
                    <a:pt x="1090" y="273"/>
                  </a:lnTo>
                  <a:lnTo>
                    <a:pt x="1090" y="282"/>
                  </a:lnTo>
                  <a:lnTo>
                    <a:pt x="1094" y="282"/>
                  </a:lnTo>
                  <a:lnTo>
                    <a:pt x="1094" y="296"/>
                  </a:lnTo>
                  <a:lnTo>
                    <a:pt x="1098" y="296"/>
                  </a:lnTo>
                  <a:lnTo>
                    <a:pt x="1098" y="309"/>
                  </a:lnTo>
                  <a:lnTo>
                    <a:pt x="1103" y="309"/>
                  </a:lnTo>
                  <a:lnTo>
                    <a:pt x="1103" y="322"/>
                  </a:lnTo>
                  <a:lnTo>
                    <a:pt x="1108" y="322"/>
                  </a:lnTo>
                  <a:lnTo>
                    <a:pt x="1108" y="336"/>
                  </a:lnTo>
                  <a:lnTo>
                    <a:pt x="1112" y="336"/>
                  </a:lnTo>
                  <a:lnTo>
                    <a:pt x="1112" y="354"/>
                  </a:lnTo>
                  <a:lnTo>
                    <a:pt x="1116" y="354"/>
                  </a:lnTo>
                  <a:lnTo>
                    <a:pt x="1116" y="367"/>
                  </a:lnTo>
                  <a:lnTo>
                    <a:pt x="1121" y="367"/>
                  </a:lnTo>
                  <a:lnTo>
                    <a:pt x="1121" y="376"/>
                  </a:lnTo>
                  <a:lnTo>
                    <a:pt x="1126" y="376"/>
                  </a:lnTo>
                  <a:lnTo>
                    <a:pt x="1126" y="385"/>
                  </a:lnTo>
                  <a:lnTo>
                    <a:pt x="1129" y="385"/>
                  </a:lnTo>
                  <a:lnTo>
                    <a:pt x="1129" y="398"/>
                  </a:lnTo>
                </a:path>
              </a:pathLst>
            </a:custGeom>
            <a:noFill/>
            <a:ln w="2222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59" name="Freeform 183"/>
            <p:cNvSpPr>
              <a:spLocks/>
            </p:cNvSpPr>
            <p:nvPr/>
          </p:nvSpPr>
          <p:spPr bwMode="auto">
            <a:xfrm>
              <a:off x="4751" y="2882"/>
              <a:ext cx="558" cy="430"/>
            </a:xfrm>
            <a:custGeom>
              <a:avLst/>
              <a:gdLst>
                <a:gd name="T0" fmla="*/ 5 w 558"/>
                <a:gd name="T1" fmla="*/ 22 h 430"/>
                <a:gd name="T2" fmla="*/ 13 w 558"/>
                <a:gd name="T3" fmla="*/ 50 h 430"/>
                <a:gd name="T4" fmla="*/ 23 w 558"/>
                <a:gd name="T5" fmla="*/ 72 h 430"/>
                <a:gd name="T6" fmla="*/ 31 w 558"/>
                <a:gd name="T7" fmla="*/ 90 h 430"/>
                <a:gd name="T8" fmla="*/ 41 w 558"/>
                <a:gd name="T9" fmla="*/ 108 h 430"/>
                <a:gd name="T10" fmla="*/ 49 w 558"/>
                <a:gd name="T11" fmla="*/ 116 h 430"/>
                <a:gd name="T12" fmla="*/ 58 w 558"/>
                <a:gd name="T13" fmla="*/ 126 h 430"/>
                <a:gd name="T14" fmla="*/ 72 w 558"/>
                <a:gd name="T15" fmla="*/ 130 h 430"/>
                <a:gd name="T16" fmla="*/ 81 w 558"/>
                <a:gd name="T17" fmla="*/ 148 h 430"/>
                <a:gd name="T18" fmla="*/ 89 w 558"/>
                <a:gd name="T19" fmla="*/ 166 h 430"/>
                <a:gd name="T20" fmla="*/ 99 w 558"/>
                <a:gd name="T21" fmla="*/ 184 h 430"/>
                <a:gd name="T22" fmla="*/ 107 w 558"/>
                <a:gd name="T23" fmla="*/ 193 h 430"/>
                <a:gd name="T24" fmla="*/ 117 w 558"/>
                <a:gd name="T25" fmla="*/ 210 h 430"/>
                <a:gd name="T26" fmla="*/ 125 w 558"/>
                <a:gd name="T27" fmla="*/ 233 h 430"/>
                <a:gd name="T28" fmla="*/ 135 w 558"/>
                <a:gd name="T29" fmla="*/ 251 h 430"/>
                <a:gd name="T30" fmla="*/ 143 w 558"/>
                <a:gd name="T31" fmla="*/ 265 h 430"/>
                <a:gd name="T32" fmla="*/ 152 w 558"/>
                <a:gd name="T33" fmla="*/ 278 h 430"/>
                <a:gd name="T34" fmla="*/ 161 w 558"/>
                <a:gd name="T35" fmla="*/ 291 h 430"/>
                <a:gd name="T36" fmla="*/ 170 w 558"/>
                <a:gd name="T37" fmla="*/ 300 h 430"/>
                <a:gd name="T38" fmla="*/ 183 w 558"/>
                <a:gd name="T39" fmla="*/ 304 h 430"/>
                <a:gd name="T40" fmla="*/ 196 w 558"/>
                <a:gd name="T41" fmla="*/ 300 h 430"/>
                <a:gd name="T42" fmla="*/ 206 w 558"/>
                <a:gd name="T43" fmla="*/ 291 h 430"/>
                <a:gd name="T44" fmla="*/ 214 w 558"/>
                <a:gd name="T45" fmla="*/ 282 h 430"/>
                <a:gd name="T46" fmla="*/ 224 w 558"/>
                <a:gd name="T47" fmla="*/ 269 h 430"/>
                <a:gd name="T48" fmla="*/ 232 w 558"/>
                <a:gd name="T49" fmla="*/ 278 h 430"/>
                <a:gd name="T50" fmla="*/ 264 w 558"/>
                <a:gd name="T51" fmla="*/ 282 h 430"/>
                <a:gd name="T52" fmla="*/ 273 w 558"/>
                <a:gd name="T53" fmla="*/ 296 h 430"/>
                <a:gd name="T54" fmla="*/ 281 w 558"/>
                <a:gd name="T55" fmla="*/ 304 h 430"/>
                <a:gd name="T56" fmla="*/ 290 w 558"/>
                <a:gd name="T57" fmla="*/ 314 h 430"/>
                <a:gd name="T58" fmla="*/ 299 w 558"/>
                <a:gd name="T59" fmla="*/ 322 h 430"/>
                <a:gd name="T60" fmla="*/ 313 w 558"/>
                <a:gd name="T61" fmla="*/ 327 h 430"/>
                <a:gd name="T62" fmla="*/ 321 w 558"/>
                <a:gd name="T63" fmla="*/ 336 h 430"/>
                <a:gd name="T64" fmla="*/ 331 w 558"/>
                <a:gd name="T65" fmla="*/ 345 h 430"/>
                <a:gd name="T66" fmla="*/ 339 w 558"/>
                <a:gd name="T67" fmla="*/ 363 h 430"/>
                <a:gd name="T68" fmla="*/ 349 w 558"/>
                <a:gd name="T69" fmla="*/ 380 h 430"/>
                <a:gd name="T70" fmla="*/ 357 w 558"/>
                <a:gd name="T71" fmla="*/ 394 h 430"/>
                <a:gd name="T72" fmla="*/ 389 w 558"/>
                <a:gd name="T73" fmla="*/ 398 h 430"/>
                <a:gd name="T74" fmla="*/ 398 w 558"/>
                <a:gd name="T75" fmla="*/ 390 h 430"/>
                <a:gd name="T76" fmla="*/ 407 w 558"/>
                <a:gd name="T77" fmla="*/ 376 h 430"/>
                <a:gd name="T78" fmla="*/ 420 w 558"/>
                <a:gd name="T79" fmla="*/ 372 h 430"/>
                <a:gd name="T80" fmla="*/ 433 w 558"/>
                <a:gd name="T81" fmla="*/ 367 h 430"/>
                <a:gd name="T82" fmla="*/ 443 w 558"/>
                <a:gd name="T83" fmla="*/ 359 h 430"/>
                <a:gd name="T84" fmla="*/ 456 w 558"/>
                <a:gd name="T85" fmla="*/ 363 h 430"/>
                <a:gd name="T86" fmla="*/ 464 w 558"/>
                <a:gd name="T87" fmla="*/ 372 h 430"/>
                <a:gd name="T88" fmla="*/ 478 w 558"/>
                <a:gd name="T89" fmla="*/ 367 h 430"/>
                <a:gd name="T90" fmla="*/ 487 w 558"/>
                <a:gd name="T91" fmla="*/ 359 h 430"/>
                <a:gd name="T92" fmla="*/ 500 w 558"/>
                <a:gd name="T93" fmla="*/ 363 h 430"/>
                <a:gd name="T94" fmla="*/ 509 w 558"/>
                <a:gd name="T95" fmla="*/ 372 h 430"/>
                <a:gd name="T96" fmla="*/ 518 w 558"/>
                <a:gd name="T97" fmla="*/ 380 h 430"/>
                <a:gd name="T98" fmla="*/ 527 w 558"/>
                <a:gd name="T99" fmla="*/ 398 h 430"/>
                <a:gd name="T100" fmla="*/ 536 w 558"/>
                <a:gd name="T101" fmla="*/ 421 h 430"/>
                <a:gd name="T102" fmla="*/ 558 w 558"/>
                <a:gd name="T103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8" h="430">
                  <a:moveTo>
                    <a:pt x="0" y="0"/>
                  </a:moveTo>
                  <a:lnTo>
                    <a:pt x="0" y="9"/>
                  </a:lnTo>
                  <a:lnTo>
                    <a:pt x="5" y="9"/>
                  </a:lnTo>
                  <a:lnTo>
                    <a:pt x="5" y="22"/>
                  </a:lnTo>
                  <a:lnTo>
                    <a:pt x="10" y="22"/>
                  </a:lnTo>
                  <a:lnTo>
                    <a:pt x="10" y="36"/>
                  </a:lnTo>
                  <a:lnTo>
                    <a:pt x="13" y="36"/>
                  </a:lnTo>
                  <a:lnTo>
                    <a:pt x="13" y="50"/>
                  </a:lnTo>
                  <a:lnTo>
                    <a:pt x="18" y="50"/>
                  </a:lnTo>
                  <a:lnTo>
                    <a:pt x="18" y="63"/>
                  </a:lnTo>
                  <a:lnTo>
                    <a:pt x="23" y="63"/>
                  </a:lnTo>
                  <a:lnTo>
                    <a:pt x="23" y="72"/>
                  </a:lnTo>
                  <a:lnTo>
                    <a:pt x="27" y="72"/>
                  </a:lnTo>
                  <a:lnTo>
                    <a:pt x="27" y="81"/>
                  </a:lnTo>
                  <a:lnTo>
                    <a:pt x="31" y="81"/>
                  </a:lnTo>
                  <a:lnTo>
                    <a:pt x="31" y="90"/>
                  </a:lnTo>
                  <a:lnTo>
                    <a:pt x="36" y="90"/>
                  </a:lnTo>
                  <a:lnTo>
                    <a:pt x="36" y="99"/>
                  </a:lnTo>
                  <a:lnTo>
                    <a:pt x="41" y="99"/>
                  </a:lnTo>
                  <a:lnTo>
                    <a:pt x="41" y="108"/>
                  </a:lnTo>
                  <a:lnTo>
                    <a:pt x="45" y="108"/>
                  </a:lnTo>
                  <a:lnTo>
                    <a:pt x="45" y="112"/>
                  </a:lnTo>
                  <a:lnTo>
                    <a:pt x="49" y="112"/>
                  </a:lnTo>
                  <a:lnTo>
                    <a:pt x="49" y="116"/>
                  </a:lnTo>
                  <a:lnTo>
                    <a:pt x="54" y="116"/>
                  </a:lnTo>
                  <a:lnTo>
                    <a:pt x="54" y="121"/>
                  </a:lnTo>
                  <a:lnTo>
                    <a:pt x="58" y="121"/>
                  </a:lnTo>
                  <a:lnTo>
                    <a:pt x="58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67" y="130"/>
                  </a:lnTo>
                  <a:lnTo>
                    <a:pt x="72" y="130"/>
                  </a:lnTo>
                  <a:lnTo>
                    <a:pt x="76" y="130"/>
                  </a:lnTo>
                  <a:lnTo>
                    <a:pt x="76" y="139"/>
                  </a:lnTo>
                  <a:lnTo>
                    <a:pt x="81" y="139"/>
                  </a:lnTo>
                  <a:lnTo>
                    <a:pt x="81" y="148"/>
                  </a:lnTo>
                  <a:lnTo>
                    <a:pt x="85" y="148"/>
                  </a:lnTo>
                  <a:lnTo>
                    <a:pt x="85" y="157"/>
                  </a:lnTo>
                  <a:lnTo>
                    <a:pt x="89" y="157"/>
                  </a:lnTo>
                  <a:lnTo>
                    <a:pt x="89" y="166"/>
                  </a:lnTo>
                  <a:lnTo>
                    <a:pt x="94" y="166"/>
                  </a:lnTo>
                  <a:lnTo>
                    <a:pt x="94" y="175"/>
                  </a:lnTo>
                  <a:lnTo>
                    <a:pt x="99" y="175"/>
                  </a:lnTo>
                  <a:lnTo>
                    <a:pt x="99" y="184"/>
                  </a:lnTo>
                  <a:lnTo>
                    <a:pt x="103" y="184"/>
                  </a:lnTo>
                  <a:lnTo>
                    <a:pt x="103" y="188"/>
                  </a:lnTo>
                  <a:lnTo>
                    <a:pt x="107" y="188"/>
                  </a:lnTo>
                  <a:lnTo>
                    <a:pt x="107" y="193"/>
                  </a:lnTo>
                  <a:lnTo>
                    <a:pt x="112" y="193"/>
                  </a:lnTo>
                  <a:lnTo>
                    <a:pt x="112" y="202"/>
                  </a:lnTo>
                  <a:lnTo>
                    <a:pt x="117" y="202"/>
                  </a:lnTo>
                  <a:lnTo>
                    <a:pt x="117" y="210"/>
                  </a:lnTo>
                  <a:lnTo>
                    <a:pt x="121" y="210"/>
                  </a:lnTo>
                  <a:lnTo>
                    <a:pt x="121" y="220"/>
                  </a:lnTo>
                  <a:lnTo>
                    <a:pt x="125" y="220"/>
                  </a:lnTo>
                  <a:lnTo>
                    <a:pt x="125" y="233"/>
                  </a:lnTo>
                  <a:lnTo>
                    <a:pt x="130" y="233"/>
                  </a:lnTo>
                  <a:lnTo>
                    <a:pt x="130" y="242"/>
                  </a:lnTo>
                  <a:lnTo>
                    <a:pt x="135" y="242"/>
                  </a:lnTo>
                  <a:lnTo>
                    <a:pt x="135" y="251"/>
                  </a:lnTo>
                  <a:lnTo>
                    <a:pt x="139" y="251"/>
                  </a:lnTo>
                  <a:lnTo>
                    <a:pt x="139" y="255"/>
                  </a:lnTo>
                  <a:lnTo>
                    <a:pt x="143" y="255"/>
                  </a:lnTo>
                  <a:lnTo>
                    <a:pt x="143" y="265"/>
                  </a:lnTo>
                  <a:lnTo>
                    <a:pt x="148" y="265"/>
                  </a:lnTo>
                  <a:lnTo>
                    <a:pt x="148" y="269"/>
                  </a:lnTo>
                  <a:lnTo>
                    <a:pt x="152" y="269"/>
                  </a:lnTo>
                  <a:lnTo>
                    <a:pt x="152" y="278"/>
                  </a:lnTo>
                  <a:lnTo>
                    <a:pt x="157" y="278"/>
                  </a:lnTo>
                  <a:lnTo>
                    <a:pt x="157" y="282"/>
                  </a:lnTo>
                  <a:lnTo>
                    <a:pt x="161" y="282"/>
                  </a:lnTo>
                  <a:lnTo>
                    <a:pt x="161" y="291"/>
                  </a:lnTo>
                  <a:lnTo>
                    <a:pt x="165" y="291"/>
                  </a:lnTo>
                  <a:lnTo>
                    <a:pt x="165" y="296"/>
                  </a:lnTo>
                  <a:lnTo>
                    <a:pt x="170" y="296"/>
                  </a:lnTo>
                  <a:lnTo>
                    <a:pt x="170" y="300"/>
                  </a:lnTo>
                  <a:lnTo>
                    <a:pt x="175" y="300"/>
                  </a:lnTo>
                  <a:lnTo>
                    <a:pt x="179" y="300"/>
                  </a:lnTo>
                  <a:lnTo>
                    <a:pt x="183" y="300"/>
                  </a:lnTo>
                  <a:lnTo>
                    <a:pt x="183" y="304"/>
                  </a:lnTo>
                  <a:lnTo>
                    <a:pt x="188" y="304"/>
                  </a:lnTo>
                  <a:lnTo>
                    <a:pt x="188" y="300"/>
                  </a:lnTo>
                  <a:lnTo>
                    <a:pt x="192" y="300"/>
                  </a:lnTo>
                  <a:lnTo>
                    <a:pt x="196" y="300"/>
                  </a:lnTo>
                  <a:lnTo>
                    <a:pt x="196" y="296"/>
                  </a:lnTo>
                  <a:lnTo>
                    <a:pt x="201" y="296"/>
                  </a:lnTo>
                  <a:lnTo>
                    <a:pt x="206" y="296"/>
                  </a:lnTo>
                  <a:lnTo>
                    <a:pt x="206" y="291"/>
                  </a:lnTo>
                  <a:lnTo>
                    <a:pt x="210" y="291"/>
                  </a:lnTo>
                  <a:lnTo>
                    <a:pt x="210" y="286"/>
                  </a:lnTo>
                  <a:lnTo>
                    <a:pt x="214" y="286"/>
                  </a:lnTo>
                  <a:lnTo>
                    <a:pt x="214" y="282"/>
                  </a:lnTo>
                  <a:lnTo>
                    <a:pt x="219" y="282"/>
                  </a:lnTo>
                  <a:lnTo>
                    <a:pt x="219" y="273"/>
                  </a:lnTo>
                  <a:lnTo>
                    <a:pt x="224" y="273"/>
                  </a:lnTo>
                  <a:lnTo>
                    <a:pt x="224" y="269"/>
                  </a:lnTo>
                  <a:lnTo>
                    <a:pt x="228" y="269"/>
                  </a:lnTo>
                  <a:lnTo>
                    <a:pt x="228" y="273"/>
                  </a:lnTo>
                  <a:lnTo>
                    <a:pt x="232" y="273"/>
                  </a:lnTo>
                  <a:lnTo>
                    <a:pt x="232" y="278"/>
                  </a:lnTo>
                  <a:lnTo>
                    <a:pt x="237" y="278"/>
                  </a:lnTo>
                  <a:lnTo>
                    <a:pt x="237" y="282"/>
                  </a:lnTo>
                  <a:lnTo>
                    <a:pt x="242" y="282"/>
                  </a:lnTo>
                  <a:lnTo>
                    <a:pt x="264" y="282"/>
                  </a:lnTo>
                  <a:lnTo>
                    <a:pt x="268" y="282"/>
                  </a:lnTo>
                  <a:lnTo>
                    <a:pt x="268" y="291"/>
                  </a:lnTo>
                  <a:lnTo>
                    <a:pt x="273" y="291"/>
                  </a:lnTo>
                  <a:lnTo>
                    <a:pt x="273" y="296"/>
                  </a:lnTo>
                  <a:lnTo>
                    <a:pt x="277" y="296"/>
                  </a:lnTo>
                  <a:lnTo>
                    <a:pt x="277" y="300"/>
                  </a:lnTo>
                  <a:lnTo>
                    <a:pt x="281" y="300"/>
                  </a:lnTo>
                  <a:lnTo>
                    <a:pt x="281" y="304"/>
                  </a:lnTo>
                  <a:lnTo>
                    <a:pt x="286" y="304"/>
                  </a:lnTo>
                  <a:lnTo>
                    <a:pt x="286" y="309"/>
                  </a:lnTo>
                  <a:lnTo>
                    <a:pt x="290" y="309"/>
                  </a:lnTo>
                  <a:lnTo>
                    <a:pt x="290" y="314"/>
                  </a:lnTo>
                  <a:lnTo>
                    <a:pt x="295" y="314"/>
                  </a:lnTo>
                  <a:lnTo>
                    <a:pt x="295" y="318"/>
                  </a:lnTo>
                  <a:lnTo>
                    <a:pt x="299" y="318"/>
                  </a:lnTo>
                  <a:lnTo>
                    <a:pt x="299" y="322"/>
                  </a:lnTo>
                  <a:lnTo>
                    <a:pt x="304" y="322"/>
                  </a:lnTo>
                  <a:lnTo>
                    <a:pt x="308" y="322"/>
                  </a:lnTo>
                  <a:lnTo>
                    <a:pt x="308" y="327"/>
                  </a:lnTo>
                  <a:lnTo>
                    <a:pt x="313" y="327"/>
                  </a:lnTo>
                  <a:lnTo>
                    <a:pt x="313" y="332"/>
                  </a:lnTo>
                  <a:lnTo>
                    <a:pt x="317" y="332"/>
                  </a:lnTo>
                  <a:lnTo>
                    <a:pt x="317" y="336"/>
                  </a:lnTo>
                  <a:lnTo>
                    <a:pt x="321" y="336"/>
                  </a:lnTo>
                  <a:lnTo>
                    <a:pt x="321" y="341"/>
                  </a:lnTo>
                  <a:lnTo>
                    <a:pt x="326" y="341"/>
                  </a:lnTo>
                  <a:lnTo>
                    <a:pt x="326" y="345"/>
                  </a:lnTo>
                  <a:lnTo>
                    <a:pt x="331" y="345"/>
                  </a:lnTo>
                  <a:lnTo>
                    <a:pt x="335" y="345"/>
                  </a:lnTo>
                  <a:lnTo>
                    <a:pt x="335" y="349"/>
                  </a:lnTo>
                  <a:lnTo>
                    <a:pt x="339" y="349"/>
                  </a:lnTo>
                  <a:lnTo>
                    <a:pt x="339" y="363"/>
                  </a:lnTo>
                  <a:lnTo>
                    <a:pt x="344" y="363"/>
                  </a:lnTo>
                  <a:lnTo>
                    <a:pt x="344" y="372"/>
                  </a:lnTo>
                  <a:lnTo>
                    <a:pt x="349" y="372"/>
                  </a:lnTo>
                  <a:lnTo>
                    <a:pt x="349" y="380"/>
                  </a:lnTo>
                  <a:lnTo>
                    <a:pt x="353" y="380"/>
                  </a:lnTo>
                  <a:lnTo>
                    <a:pt x="353" y="390"/>
                  </a:lnTo>
                  <a:lnTo>
                    <a:pt x="357" y="390"/>
                  </a:lnTo>
                  <a:lnTo>
                    <a:pt x="357" y="394"/>
                  </a:lnTo>
                  <a:lnTo>
                    <a:pt x="362" y="394"/>
                  </a:lnTo>
                  <a:lnTo>
                    <a:pt x="362" y="398"/>
                  </a:lnTo>
                  <a:lnTo>
                    <a:pt x="367" y="398"/>
                  </a:lnTo>
                  <a:lnTo>
                    <a:pt x="389" y="398"/>
                  </a:lnTo>
                  <a:lnTo>
                    <a:pt x="393" y="398"/>
                  </a:lnTo>
                  <a:lnTo>
                    <a:pt x="393" y="394"/>
                  </a:lnTo>
                  <a:lnTo>
                    <a:pt x="398" y="394"/>
                  </a:lnTo>
                  <a:lnTo>
                    <a:pt x="398" y="390"/>
                  </a:lnTo>
                  <a:lnTo>
                    <a:pt x="402" y="390"/>
                  </a:lnTo>
                  <a:lnTo>
                    <a:pt x="402" y="385"/>
                  </a:lnTo>
                  <a:lnTo>
                    <a:pt x="407" y="385"/>
                  </a:lnTo>
                  <a:lnTo>
                    <a:pt x="407" y="376"/>
                  </a:lnTo>
                  <a:lnTo>
                    <a:pt x="411" y="376"/>
                  </a:lnTo>
                  <a:lnTo>
                    <a:pt x="415" y="376"/>
                  </a:lnTo>
                  <a:lnTo>
                    <a:pt x="415" y="372"/>
                  </a:lnTo>
                  <a:lnTo>
                    <a:pt x="420" y="372"/>
                  </a:lnTo>
                  <a:lnTo>
                    <a:pt x="425" y="372"/>
                  </a:lnTo>
                  <a:lnTo>
                    <a:pt x="425" y="367"/>
                  </a:lnTo>
                  <a:lnTo>
                    <a:pt x="429" y="367"/>
                  </a:lnTo>
                  <a:lnTo>
                    <a:pt x="433" y="367"/>
                  </a:lnTo>
                  <a:lnTo>
                    <a:pt x="433" y="363"/>
                  </a:lnTo>
                  <a:lnTo>
                    <a:pt x="438" y="363"/>
                  </a:lnTo>
                  <a:lnTo>
                    <a:pt x="443" y="363"/>
                  </a:lnTo>
                  <a:lnTo>
                    <a:pt x="443" y="359"/>
                  </a:lnTo>
                  <a:lnTo>
                    <a:pt x="446" y="359"/>
                  </a:lnTo>
                  <a:lnTo>
                    <a:pt x="451" y="359"/>
                  </a:lnTo>
                  <a:lnTo>
                    <a:pt x="451" y="363"/>
                  </a:lnTo>
                  <a:lnTo>
                    <a:pt x="456" y="363"/>
                  </a:lnTo>
                  <a:lnTo>
                    <a:pt x="460" y="363"/>
                  </a:lnTo>
                  <a:lnTo>
                    <a:pt x="460" y="367"/>
                  </a:lnTo>
                  <a:lnTo>
                    <a:pt x="464" y="367"/>
                  </a:lnTo>
                  <a:lnTo>
                    <a:pt x="464" y="372"/>
                  </a:lnTo>
                  <a:lnTo>
                    <a:pt x="469" y="372"/>
                  </a:lnTo>
                  <a:lnTo>
                    <a:pt x="474" y="372"/>
                  </a:lnTo>
                  <a:lnTo>
                    <a:pt x="474" y="367"/>
                  </a:lnTo>
                  <a:lnTo>
                    <a:pt x="478" y="367"/>
                  </a:lnTo>
                  <a:lnTo>
                    <a:pt x="478" y="363"/>
                  </a:lnTo>
                  <a:lnTo>
                    <a:pt x="482" y="363"/>
                  </a:lnTo>
                  <a:lnTo>
                    <a:pt x="482" y="359"/>
                  </a:lnTo>
                  <a:lnTo>
                    <a:pt x="487" y="359"/>
                  </a:lnTo>
                  <a:lnTo>
                    <a:pt x="491" y="359"/>
                  </a:lnTo>
                  <a:lnTo>
                    <a:pt x="491" y="363"/>
                  </a:lnTo>
                  <a:lnTo>
                    <a:pt x="496" y="363"/>
                  </a:lnTo>
                  <a:lnTo>
                    <a:pt x="500" y="363"/>
                  </a:lnTo>
                  <a:lnTo>
                    <a:pt x="500" y="367"/>
                  </a:lnTo>
                  <a:lnTo>
                    <a:pt x="505" y="367"/>
                  </a:lnTo>
                  <a:lnTo>
                    <a:pt x="505" y="372"/>
                  </a:lnTo>
                  <a:lnTo>
                    <a:pt x="509" y="372"/>
                  </a:lnTo>
                  <a:lnTo>
                    <a:pt x="514" y="372"/>
                  </a:lnTo>
                  <a:lnTo>
                    <a:pt x="514" y="376"/>
                  </a:lnTo>
                  <a:lnTo>
                    <a:pt x="518" y="376"/>
                  </a:lnTo>
                  <a:lnTo>
                    <a:pt x="518" y="380"/>
                  </a:lnTo>
                  <a:lnTo>
                    <a:pt x="522" y="380"/>
                  </a:lnTo>
                  <a:lnTo>
                    <a:pt x="522" y="390"/>
                  </a:lnTo>
                  <a:lnTo>
                    <a:pt x="527" y="390"/>
                  </a:lnTo>
                  <a:lnTo>
                    <a:pt x="527" y="398"/>
                  </a:lnTo>
                  <a:lnTo>
                    <a:pt x="532" y="398"/>
                  </a:lnTo>
                  <a:lnTo>
                    <a:pt x="532" y="412"/>
                  </a:lnTo>
                  <a:lnTo>
                    <a:pt x="536" y="412"/>
                  </a:lnTo>
                  <a:lnTo>
                    <a:pt x="536" y="421"/>
                  </a:lnTo>
                  <a:lnTo>
                    <a:pt x="540" y="421"/>
                  </a:lnTo>
                  <a:lnTo>
                    <a:pt x="540" y="430"/>
                  </a:lnTo>
                  <a:lnTo>
                    <a:pt x="545" y="430"/>
                  </a:lnTo>
                  <a:lnTo>
                    <a:pt x="558" y="430"/>
                  </a:lnTo>
                </a:path>
              </a:pathLst>
            </a:custGeom>
            <a:noFill/>
            <a:ln w="2222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60" name="Freeform 184"/>
            <p:cNvSpPr>
              <a:spLocks noEditPoints="1"/>
            </p:cNvSpPr>
            <p:nvPr/>
          </p:nvSpPr>
          <p:spPr bwMode="auto">
            <a:xfrm>
              <a:off x="1649" y="633"/>
              <a:ext cx="4" cy="2702"/>
            </a:xfrm>
            <a:custGeom>
              <a:avLst/>
              <a:gdLst>
                <a:gd name="T0" fmla="*/ 50 w 50"/>
                <a:gd name="T1" fmla="*/ 576 h 28742"/>
                <a:gd name="T2" fmla="*/ 0 w 50"/>
                <a:gd name="T3" fmla="*/ 1126 h 28742"/>
                <a:gd name="T4" fmla="*/ 25 w 50"/>
                <a:gd name="T5" fmla="*/ 1301 h 28742"/>
                <a:gd name="T6" fmla="*/ 50 w 50"/>
                <a:gd name="T7" fmla="*/ 2076 h 28742"/>
                <a:gd name="T8" fmla="*/ 25 w 50"/>
                <a:gd name="T9" fmla="*/ 2651 h 28742"/>
                <a:gd name="T10" fmla="*/ 0 w 50"/>
                <a:gd name="T11" fmla="*/ 2826 h 28742"/>
                <a:gd name="T12" fmla="*/ 50 w 50"/>
                <a:gd name="T13" fmla="*/ 3026 h 28742"/>
                <a:gd name="T14" fmla="*/ 50 w 50"/>
                <a:gd name="T15" fmla="*/ 4126 h 28742"/>
                <a:gd name="T16" fmla="*/ 0 w 50"/>
                <a:gd name="T17" fmla="*/ 4326 h 28742"/>
                <a:gd name="T18" fmla="*/ 25 w 50"/>
                <a:gd name="T19" fmla="*/ 4501 h 28742"/>
                <a:gd name="T20" fmla="*/ 50 w 50"/>
                <a:gd name="T21" fmla="*/ 5276 h 28742"/>
                <a:gd name="T22" fmla="*/ 25 w 50"/>
                <a:gd name="T23" fmla="*/ 5851 h 28742"/>
                <a:gd name="T24" fmla="*/ 0 w 50"/>
                <a:gd name="T25" fmla="*/ 6026 h 28742"/>
                <a:gd name="T26" fmla="*/ 50 w 50"/>
                <a:gd name="T27" fmla="*/ 6576 h 28742"/>
                <a:gd name="T28" fmla="*/ 50 w 50"/>
                <a:gd name="T29" fmla="*/ 7326 h 28742"/>
                <a:gd name="T30" fmla="*/ 0 w 50"/>
                <a:gd name="T31" fmla="*/ 7876 h 28742"/>
                <a:gd name="T32" fmla="*/ 25 w 50"/>
                <a:gd name="T33" fmla="*/ 8051 h 28742"/>
                <a:gd name="T34" fmla="*/ 50 w 50"/>
                <a:gd name="T35" fmla="*/ 8826 h 28742"/>
                <a:gd name="T36" fmla="*/ 25 w 50"/>
                <a:gd name="T37" fmla="*/ 9401 h 28742"/>
                <a:gd name="T38" fmla="*/ 0 w 50"/>
                <a:gd name="T39" fmla="*/ 9576 h 28742"/>
                <a:gd name="T40" fmla="*/ 50 w 50"/>
                <a:gd name="T41" fmla="*/ 9776 h 28742"/>
                <a:gd name="T42" fmla="*/ 50 w 50"/>
                <a:gd name="T43" fmla="*/ 10876 h 28742"/>
                <a:gd name="T44" fmla="*/ 0 w 50"/>
                <a:gd name="T45" fmla="*/ 11076 h 28742"/>
                <a:gd name="T46" fmla="*/ 25 w 50"/>
                <a:gd name="T47" fmla="*/ 11251 h 28742"/>
                <a:gd name="T48" fmla="*/ 50 w 50"/>
                <a:gd name="T49" fmla="*/ 12026 h 28742"/>
                <a:gd name="T50" fmla="*/ 25 w 50"/>
                <a:gd name="T51" fmla="*/ 12601 h 28742"/>
                <a:gd name="T52" fmla="*/ 0 w 50"/>
                <a:gd name="T53" fmla="*/ 12776 h 28742"/>
                <a:gd name="T54" fmla="*/ 50 w 50"/>
                <a:gd name="T55" fmla="*/ 13326 h 28742"/>
                <a:gd name="T56" fmla="*/ 50 w 50"/>
                <a:gd name="T57" fmla="*/ 14076 h 28742"/>
                <a:gd name="T58" fmla="*/ 0 w 50"/>
                <a:gd name="T59" fmla="*/ 14626 h 28742"/>
                <a:gd name="T60" fmla="*/ 25 w 50"/>
                <a:gd name="T61" fmla="*/ 14801 h 28742"/>
                <a:gd name="T62" fmla="*/ 50 w 50"/>
                <a:gd name="T63" fmla="*/ 15576 h 28742"/>
                <a:gd name="T64" fmla="*/ 25 w 50"/>
                <a:gd name="T65" fmla="*/ 16152 h 28742"/>
                <a:gd name="T66" fmla="*/ 0 w 50"/>
                <a:gd name="T67" fmla="*/ 16327 h 28742"/>
                <a:gd name="T68" fmla="*/ 50 w 50"/>
                <a:gd name="T69" fmla="*/ 16527 h 28742"/>
                <a:gd name="T70" fmla="*/ 50 w 50"/>
                <a:gd name="T71" fmla="*/ 17627 h 28742"/>
                <a:gd name="T72" fmla="*/ 0 w 50"/>
                <a:gd name="T73" fmla="*/ 17827 h 28742"/>
                <a:gd name="T74" fmla="*/ 25 w 50"/>
                <a:gd name="T75" fmla="*/ 18002 h 28742"/>
                <a:gd name="T76" fmla="*/ 50 w 50"/>
                <a:gd name="T77" fmla="*/ 18777 h 28742"/>
                <a:gd name="T78" fmla="*/ 25 w 50"/>
                <a:gd name="T79" fmla="*/ 19352 h 28742"/>
                <a:gd name="T80" fmla="*/ 0 w 50"/>
                <a:gd name="T81" fmla="*/ 19527 h 28742"/>
                <a:gd name="T82" fmla="*/ 50 w 50"/>
                <a:gd name="T83" fmla="*/ 20077 h 28742"/>
                <a:gd name="T84" fmla="*/ 50 w 50"/>
                <a:gd name="T85" fmla="*/ 20827 h 28742"/>
                <a:gd name="T86" fmla="*/ 0 w 50"/>
                <a:gd name="T87" fmla="*/ 21377 h 28742"/>
                <a:gd name="T88" fmla="*/ 25 w 50"/>
                <a:gd name="T89" fmla="*/ 21552 h 28742"/>
                <a:gd name="T90" fmla="*/ 50 w 50"/>
                <a:gd name="T91" fmla="*/ 22327 h 28742"/>
                <a:gd name="T92" fmla="*/ 25 w 50"/>
                <a:gd name="T93" fmla="*/ 22902 h 28742"/>
                <a:gd name="T94" fmla="*/ 0 w 50"/>
                <a:gd name="T95" fmla="*/ 23077 h 28742"/>
                <a:gd name="T96" fmla="*/ 50 w 50"/>
                <a:gd name="T97" fmla="*/ 23277 h 28742"/>
                <a:gd name="T98" fmla="*/ 50 w 50"/>
                <a:gd name="T99" fmla="*/ 24377 h 28742"/>
                <a:gd name="T100" fmla="*/ 0 w 50"/>
                <a:gd name="T101" fmla="*/ 24577 h 28742"/>
                <a:gd name="T102" fmla="*/ 25 w 50"/>
                <a:gd name="T103" fmla="*/ 24752 h 28742"/>
                <a:gd name="T104" fmla="*/ 50 w 50"/>
                <a:gd name="T105" fmla="*/ 25527 h 28742"/>
                <a:gd name="T106" fmla="*/ 25 w 50"/>
                <a:gd name="T107" fmla="*/ 26102 h 28742"/>
                <a:gd name="T108" fmla="*/ 0 w 50"/>
                <a:gd name="T109" fmla="*/ 26277 h 28742"/>
                <a:gd name="T110" fmla="*/ 50 w 50"/>
                <a:gd name="T111" fmla="*/ 26827 h 28742"/>
                <a:gd name="T112" fmla="*/ 50 w 50"/>
                <a:gd name="T113" fmla="*/ 27577 h 28742"/>
                <a:gd name="T114" fmla="*/ 0 w 50"/>
                <a:gd name="T115" fmla="*/ 28127 h 28742"/>
                <a:gd name="T116" fmla="*/ 25 w 50"/>
                <a:gd name="T117" fmla="*/ 28302 h 28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" h="28742">
                  <a:moveTo>
                    <a:pt x="50" y="25"/>
                  </a:moveTo>
                  <a:lnTo>
                    <a:pt x="50" y="375"/>
                  </a:lnTo>
                  <a:cubicBezTo>
                    <a:pt x="50" y="389"/>
                    <a:pt x="39" y="400"/>
                    <a:pt x="25" y="400"/>
                  </a:cubicBezTo>
                  <a:cubicBezTo>
                    <a:pt x="11" y="400"/>
                    <a:pt x="0" y="389"/>
                    <a:pt x="0" y="375"/>
                  </a:cubicBezTo>
                  <a:lnTo>
                    <a:pt x="0" y="25"/>
                  </a:ln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lose/>
                  <a:moveTo>
                    <a:pt x="50" y="575"/>
                  </a:moveTo>
                  <a:lnTo>
                    <a:pt x="50" y="576"/>
                  </a:lnTo>
                  <a:cubicBezTo>
                    <a:pt x="50" y="589"/>
                    <a:pt x="39" y="601"/>
                    <a:pt x="25" y="601"/>
                  </a:cubicBezTo>
                  <a:cubicBezTo>
                    <a:pt x="11" y="601"/>
                    <a:pt x="0" y="589"/>
                    <a:pt x="0" y="576"/>
                  </a:cubicBezTo>
                  <a:lnTo>
                    <a:pt x="0" y="575"/>
                  </a:lnTo>
                  <a:cubicBezTo>
                    <a:pt x="0" y="562"/>
                    <a:pt x="11" y="550"/>
                    <a:pt x="25" y="550"/>
                  </a:cubicBezTo>
                  <a:cubicBezTo>
                    <a:pt x="39" y="550"/>
                    <a:pt x="50" y="562"/>
                    <a:pt x="50" y="575"/>
                  </a:cubicBezTo>
                  <a:close/>
                  <a:moveTo>
                    <a:pt x="50" y="776"/>
                  </a:moveTo>
                  <a:lnTo>
                    <a:pt x="50" y="1126"/>
                  </a:lnTo>
                  <a:cubicBezTo>
                    <a:pt x="50" y="1139"/>
                    <a:pt x="39" y="1151"/>
                    <a:pt x="25" y="1151"/>
                  </a:cubicBezTo>
                  <a:cubicBezTo>
                    <a:pt x="11" y="1151"/>
                    <a:pt x="0" y="1139"/>
                    <a:pt x="0" y="1126"/>
                  </a:cubicBezTo>
                  <a:lnTo>
                    <a:pt x="0" y="776"/>
                  </a:lnTo>
                  <a:cubicBezTo>
                    <a:pt x="0" y="762"/>
                    <a:pt x="11" y="751"/>
                    <a:pt x="25" y="751"/>
                  </a:cubicBezTo>
                  <a:cubicBezTo>
                    <a:pt x="39" y="751"/>
                    <a:pt x="50" y="762"/>
                    <a:pt x="50" y="776"/>
                  </a:cubicBezTo>
                  <a:close/>
                  <a:moveTo>
                    <a:pt x="50" y="1326"/>
                  </a:moveTo>
                  <a:lnTo>
                    <a:pt x="50" y="1326"/>
                  </a:lnTo>
                  <a:cubicBezTo>
                    <a:pt x="50" y="1339"/>
                    <a:pt x="39" y="1351"/>
                    <a:pt x="25" y="1351"/>
                  </a:cubicBezTo>
                  <a:cubicBezTo>
                    <a:pt x="11" y="1351"/>
                    <a:pt x="0" y="1339"/>
                    <a:pt x="0" y="1326"/>
                  </a:cubicBezTo>
                  <a:lnTo>
                    <a:pt x="0" y="1326"/>
                  </a:lnTo>
                  <a:cubicBezTo>
                    <a:pt x="0" y="1312"/>
                    <a:pt x="11" y="1301"/>
                    <a:pt x="25" y="1301"/>
                  </a:cubicBezTo>
                  <a:cubicBezTo>
                    <a:pt x="39" y="1301"/>
                    <a:pt x="50" y="1312"/>
                    <a:pt x="50" y="1326"/>
                  </a:cubicBezTo>
                  <a:close/>
                  <a:moveTo>
                    <a:pt x="50" y="1526"/>
                  </a:moveTo>
                  <a:lnTo>
                    <a:pt x="50" y="1876"/>
                  </a:lnTo>
                  <a:cubicBezTo>
                    <a:pt x="50" y="1889"/>
                    <a:pt x="39" y="1901"/>
                    <a:pt x="25" y="1901"/>
                  </a:cubicBezTo>
                  <a:cubicBezTo>
                    <a:pt x="11" y="1901"/>
                    <a:pt x="0" y="1889"/>
                    <a:pt x="0" y="1876"/>
                  </a:cubicBezTo>
                  <a:lnTo>
                    <a:pt x="0" y="1526"/>
                  </a:lnTo>
                  <a:cubicBezTo>
                    <a:pt x="0" y="1512"/>
                    <a:pt x="11" y="1501"/>
                    <a:pt x="25" y="1501"/>
                  </a:cubicBezTo>
                  <a:cubicBezTo>
                    <a:pt x="39" y="1501"/>
                    <a:pt x="50" y="1512"/>
                    <a:pt x="50" y="1526"/>
                  </a:cubicBezTo>
                  <a:close/>
                  <a:moveTo>
                    <a:pt x="50" y="2076"/>
                  </a:moveTo>
                  <a:lnTo>
                    <a:pt x="50" y="2076"/>
                  </a:lnTo>
                  <a:cubicBezTo>
                    <a:pt x="50" y="2089"/>
                    <a:pt x="39" y="2101"/>
                    <a:pt x="25" y="2101"/>
                  </a:cubicBezTo>
                  <a:cubicBezTo>
                    <a:pt x="11" y="2101"/>
                    <a:pt x="0" y="2089"/>
                    <a:pt x="0" y="2076"/>
                  </a:cubicBezTo>
                  <a:lnTo>
                    <a:pt x="0" y="2076"/>
                  </a:lnTo>
                  <a:cubicBezTo>
                    <a:pt x="0" y="2062"/>
                    <a:pt x="11" y="2051"/>
                    <a:pt x="25" y="2051"/>
                  </a:cubicBezTo>
                  <a:cubicBezTo>
                    <a:pt x="39" y="2051"/>
                    <a:pt x="50" y="2062"/>
                    <a:pt x="50" y="2076"/>
                  </a:cubicBezTo>
                  <a:close/>
                  <a:moveTo>
                    <a:pt x="50" y="2276"/>
                  </a:moveTo>
                  <a:lnTo>
                    <a:pt x="50" y="2626"/>
                  </a:lnTo>
                  <a:cubicBezTo>
                    <a:pt x="50" y="2639"/>
                    <a:pt x="39" y="2651"/>
                    <a:pt x="25" y="2651"/>
                  </a:cubicBezTo>
                  <a:cubicBezTo>
                    <a:pt x="11" y="2651"/>
                    <a:pt x="0" y="2639"/>
                    <a:pt x="0" y="2626"/>
                  </a:cubicBezTo>
                  <a:lnTo>
                    <a:pt x="0" y="2276"/>
                  </a:lnTo>
                  <a:cubicBezTo>
                    <a:pt x="0" y="2262"/>
                    <a:pt x="11" y="2251"/>
                    <a:pt x="25" y="2251"/>
                  </a:cubicBezTo>
                  <a:cubicBezTo>
                    <a:pt x="39" y="2251"/>
                    <a:pt x="50" y="2262"/>
                    <a:pt x="50" y="2276"/>
                  </a:cubicBezTo>
                  <a:close/>
                  <a:moveTo>
                    <a:pt x="50" y="2826"/>
                  </a:moveTo>
                  <a:lnTo>
                    <a:pt x="50" y="2826"/>
                  </a:lnTo>
                  <a:cubicBezTo>
                    <a:pt x="50" y="2839"/>
                    <a:pt x="39" y="2851"/>
                    <a:pt x="25" y="2851"/>
                  </a:cubicBezTo>
                  <a:cubicBezTo>
                    <a:pt x="11" y="2851"/>
                    <a:pt x="0" y="2839"/>
                    <a:pt x="0" y="2826"/>
                  </a:cubicBezTo>
                  <a:lnTo>
                    <a:pt x="0" y="2826"/>
                  </a:lnTo>
                  <a:cubicBezTo>
                    <a:pt x="0" y="2812"/>
                    <a:pt x="11" y="2801"/>
                    <a:pt x="25" y="2801"/>
                  </a:cubicBezTo>
                  <a:cubicBezTo>
                    <a:pt x="39" y="2801"/>
                    <a:pt x="50" y="2812"/>
                    <a:pt x="50" y="2826"/>
                  </a:cubicBezTo>
                  <a:close/>
                  <a:moveTo>
                    <a:pt x="50" y="3026"/>
                  </a:moveTo>
                  <a:lnTo>
                    <a:pt x="50" y="3376"/>
                  </a:lnTo>
                  <a:cubicBezTo>
                    <a:pt x="50" y="3389"/>
                    <a:pt x="39" y="3401"/>
                    <a:pt x="25" y="3401"/>
                  </a:cubicBezTo>
                  <a:cubicBezTo>
                    <a:pt x="11" y="3401"/>
                    <a:pt x="0" y="3389"/>
                    <a:pt x="0" y="3376"/>
                  </a:cubicBezTo>
                  <a:lnTo>
                    <a:pt x="0" y="3026"/>
                  </a:lnTo>
                  <a:cubicBezTo>
                    <a:pt x="0" y="3012"/>
                    <a:pt x="11" y="3001"/>
                    <a:pt x="25" y="3001"/>
                  </a:cubicBezTo>
                  <a:cubicBezTo>
                    <a:pt x="39" y="3001"/>
                    <a:pt x="50" y="3012"/>
                    <a:pt x="50" y="3026"/>
                  </a:cubicBezTo>
                  <a:close/>
                  <a:moveTo>
                    <a:pt x="50" y="3576"/>
                  </a:moveTo>
                  <a:lnTo>
                    <a:pt x="50" y="3576"/>
                  </a:lnTo>
                  <a:cubicBezTo>
                    <a:pt x="50" y="3590"/>
                    <a:pt x="39" y="3601"/>
                    <a:pt x="25" y="3601"/>
                  </a:cubicBezTo>
                  <a:cubicBezTo>
                    <a:pt x="11" y="3601"/>
                    <a:pt x="0" y="3590"/>
                    <a:pt x="0" y="3576"/>
                  </a:cubicBezTo>
                  <a:lnTo>
                    <a:pt x="0" y="3576"/>
                  </a:lnTo>
                  <a:cubicBezTo>
                    <a:pt x="0" y="3562"/>
                    <a:pt x="11" y="3551"/>
                    <a:pt x="25" y="3551"/>
                  </a:cubicBezTo>
                  <a:cubicBezTo>
                    <a:pt x="39" y="3551"/>
                    <a:pt x="50" y="3562"/>
                    <a:pt x="50" y="3576"/>
                  </a:cubicBezTo>
                  <a:close/>
                  <a:moveTo>
                    <a:pt x="50" y="3776"/>
                  </a:moveTo>
                  <a:lnTo>
                    <a:pt x="50" y="4126"/>
                  </a:lnTo>
                  <a:cubicBezTo>
                    <a:pt x="50" y="4140"/>
                    <a:pt x="39" y="4151"/>
                    <a:pt x="25" y="4151"/>
                  </a:cubicBezTo>
                  <a:cubicBezTo>
                    <a:pt x="11" y="4151"/>
                    <a:pt x="0" y="4140"/>
                    <a:pt x="0" y="4126"/>
                  </a:cubicBezTo>
                  <a:lnTo>
                    <a:pt x="0" y="3776"/>
                  </a:lnTo>
                  <a:cubicBezTo>
                    <a:pt x="0" y="3762"/>
                    <a:pt x="11" y="3751"/>
                    <a:pt x="25" y="3751"/>
                  </a:cubicBezTo>
                  <a:cubicBezTo>
                    <a:pt x="39" y="3751"/>
                    <a:pt x="50" y="3762"/>
                    <a:pt x="50" y="3776"/>
                  </a:cubicBezTo>
                  <a:close/>
                  <a:moveTo>
                    <a:pt x="50" y="4326"/>
                  </a:moveTo>
                  <a:lnTo>
                    <a:pt x="50" y="4326"/>
                  </a:lnTo>
                  <a:cubicBezTo>
                    <a:pt x="50" y="4340"/>
                    <a:pt x="39" y="4351"/>
                    <a:pt x="25" y="4351"/>
                  </a:cubicBezTo>
                  <a:cubicBezTo>
                    <a:pt x="11" y="4351"/>
                    <a:pt x="0" y="4340"/>
                    <a:pt x="0" y="4326"/>
                  </a:cubicBezTo>
                  <a:lnTo>
                    <a:pt x="0" y="4326"/>
                  </a:lnTo>
                  <a:cubicBezTo>
                    <a:pt x="0" y="4312"/>
                    <a:pt x="11" y="4301"/>
                    <a:pt x="25" y="4301"/>
                  </a:cubicBezTo>
                  <a:cubicBezTo>
                    <a:pt x="39" y="4301"/>
                    <a:pt x="50" y="4312"/>
                    <a:pt x="50" y="4326"/>
                  </a:cubicBezTo>
                  <a:close/>
                  <a:moveTo>
                    <a:pt x="50" y="4526"/>
                  </a:moveTo>
                  <a:lnTo>
                    <a:pt x="50" y="4876"/>
                  </a:lnTo>
                  <a:cubicBezTo>
                    <a:pt x="50" y="4890"/>
                    <a:pt x="39" y="4901"/>
                    <a:pt x="25" y="4901"/>
                  </a:cubicBezTo>
                  <a:cubicBezTo>
                    <a:pt x="11" y="4901"/>
                    <a:pt x="0" y="4890"/>
                    <a:pt x="0" y="4876"/>
                  </a:cubicBezTo>
                  <a:lnTo>
                    <a:pt x="0" y="4526"/>
                  </a:lnTo>
                  <a:cubicBezTo>
                    <a:pt x="0" y="4512"/>
                    <a:pt x="11" y="4501"/>
                    <a:pt x="25" y="4501"/>
                  </a:cubicBezTo>
                  <a:cubicBezTo>
                    <a:pt x="39" y="4501"/>
                    <a:pt x="50" y="4512"/>
                    <a:pt x="50" y="4526"/>
                  </a:cubicBezTo>
                  <a:close/>
                  <a:moveTo>
                    <a:pt x="50" y="5076"/>
                  </a:moveTo>
                  <a:lnTo>
                    <a:pt x="50" y="5076"/>
                  </a:lnTo>
                  <a:cubicBezTo>
                    <a:pt x="50" y="5090"/>
                    <a:pt x="39" y="5101"/>
                    <a:pt x="25" y="5101"/>
                  </a:cubicBezTo>
                  <a:cubicBezTo>
                    <a:pt x="11" y="5101"/>
                    <a:pt x="0" y="5090"/>
                    <a:pt x="0" y="5076"/>
                  </a:cubicBezTo>
                  <a:lnTo>
                    <a:pt x="0" y="5076"/>
                  </a:lnTo>
                  <a:cubicBezTo>
                    <a:pt x="0" y="5062"/>
                    <a:pt x="11" y="5051"/>
                    <a:pt x="25" y="5051"/>
                  </a:cubicBezTo>
                  <a:cubicBezTo>
                    <a:pt x="39" y="5051"/>
                    <a:pt x="50" y="5062"/>
                    <a:pt x="50" y="5076"/>
                  </a:cubicBezTo>
                  <a:close/>
                  <a:moveTo>
                    <a:pt x="50" y="5276"/>
                  </a:moveTo>
                  <a:lnTo>
                    <a:pt x="50" y="5626"/>
                  </a:lnTo>
                  <a:cubicBezTo>
                    <a:pt x="50" y="5640"/>
                    <a:pt x="39" y="5651"/>
                    <a:pt x="25" y="5651"/>
                  </a:cubicBezTo>
                  <a:cubicBezTo>
                    <a:pt x="11" y="5651"/>
                    <a:pt x="0" y="5640"/>
                    <a:pt x="0" y="5626"/>
                  </a:cubicBezTo>
                  <a:lnTo>
                    <a:pt x="0" y="5276"/>
                  </a:lnTo>
                  <a:cubicBezTo>
                    <a:pt x="0" y="5262"/>
                    <a:pt x="11" y="5251"/>
                    <a:pt x="25" y="5251"/>
                  </a:cubicBezTo>
                  <a:cubicBezTo>
                    <a:pt x="39" y="5251"/>
                    <a:pt x="50" y="5262"/>
                    <a:pt x="50" y="5276"/>
                  </a:cubicBezTo>
                  <a:close/>
                  <a:moveTo>
                    <a:pt x="50" y="5826"/>
                  </a:moveTo>
                  <a:lnTo>
                    <a:pt x="50" y="5826"/>
                  </a:lnTo>
                  <a:cubicBezTo>
                    <a:pt x="50" y="5840"/>
                    <a:pt x="39" y="5851"/>
                    <a:pt x="25" y="5851"/>
                  </a:cubicBezTo>
                  <a:cubicBezTo>
                    <a:pt x="11" y="5851"/>
                    <a:pt x="0" y="5840"/>
                    <a:pt x="0" y="5826"/>
                  </a:cubicBezTo>
                  <a:lnTo>
                    <a:pt x="0" y="5826"/>
                  </a:lnTo>
                  <a:cubicBezTo>
                    <a:pt x="0" y="5812"/>
                    <a:pt x="11" y="5801"/>
                    <a:pt x="25" y="5801"/>
                  </a:cubicBezTo>
                  <a:cubicBezTo>
                    <a:pt x="39" y="5801"/>
                    <a:pt x="50" y="5812"/>
                    <a:pt x="50" y="5826"/>
                  </a:cubicBezTo>
                  <a:close/>
                  <a:moveTo>
                    <a:pt x="50" y="6026"/>
                  </a:moveTo>
                  <a:lnTo>
                    <a:pt x="50" y="6376"/>
                  </a:lnTo>
                  <a:cubicBezTo>
                    <a:pt x="50" y="6390"/>
                    <a:pt x="39" y="6401"/>
                    <a:pt x="25" y="6401"/>
                  </a:cubicBezTo>
                  <a:cubicBezTo>
                    <a:pt x="11" y="6401"/>
                    <a:pt x="0" y="6390"/>
                    <a:pt x="0" y="6376"/>
                  </a:cubicBezTo>
                  <a:lnTo>
                    <a:pt x="0" y="6026"/>
                  </a:lnTo>
                  <a:cubicBezTo>
                    <a:pt x="0" y="6012"/>
                    <a:pt x="11" y="6001"/>
                    <a:pt x="25" y="6001"/>
                  </a:cubicBezTo>
                  <a:cubicBezTo>
                    <a:pt x="39" y="6001"/>
                    <a:pt x="50" y="6012"/>
                    <a:pt x="50" y="6026"/>
                  </a:cubicBezTo>
                  <a:close/>
                  <a:moveTo>
                    <a:pt x="50" y="6576"/>
                  </a:moveTo>
                  <a:lnTo>
                    <a:pt x="50" y="6576"/>
                  </a:lnTo>
                  <a:cubicBezTo>
                    <a:pt x="50" y="6590"/>
                    <a:pt x="39" y="6601"/>
                    <a:pt x="25" y="6601"/>
                  </a:cubicBezTo>
                  <a:cubicBezTo>
                    <a:pt x="11" y="6601"/>
                    <a:pt x="0" y="6590"/>
                    <a:pt x="0" y="6576"/>
                  </a:cubicBezTo>
                  <a:lnTo>
                    <a:pt x="0" y="6576"/>
                  </a:lnTo>
                  <a:cubicBezTo>
                    <a:pt x="0" y="6562"/>
                    <a:pt x="11" y="6551"/>
                    <a:pt x="25" y="6551"/>
                  </a:cubicBezTo>
                  <a:cubicBezTo>
                    <a:pt x="39" y="6551"/>
                    <a:pt x="50" y="6562"/>
                    <a:pt x="50" y="6576"/>
                  </a:cubicBezTo>
                  <a:close/>
                  <a:moveTo>
                    <a:pt x="50" y="6776"/>
                  </a:moveTo>
                  <a:lnTo>
                    <a:pt x="50" y="7126"/>
                  </a:lnTo>
                  <a:cubicBezTo>
                    <a:pt x="50" y="7140"/>
                    <a:pt x="39" y="7151"/>
                    <a:pt x="25" y="7151"/>
                  </a:cubicBezTo>
                  <a:cubicBezTo>
                    <a:pt x="11" y="7151"/>
                    <a:pt x="0" y="7140"/>
                    <a:pt x="0" y="7126"/>
                  </a:cubicBezTo>
                  <a:lnTo>
                    <a:pt x="0" y="6776"/>
                  </a:lnTo>
                  <a:cubicBezTo>
                    <a:pt x="0" y="6762"/>
                    <a:pt x="11" y="6751"/>
                    <a:pt x="25" y="6751"/>
                  </a:cubicBezTo>
                  <a:cubicBezTo>
                    <a:pt x="39" y="6751"/>
                    <a:pt x="50" y="6762"/>
                    <a:pt x="50" y="6776"/>
                  </a:cubicBezTo>
                  <a:close/>
                  <a:moveTo>
                    <a:pt x="50" y="7326"/>
                  </a:moveTo>
                  <a:lnTo>
                    <a:pt x="50" y="7326"/>
                  </a:lnTo>
                  <a:cubicBezTo>
                    <a:pt x="50" y="7340"/>
                    <a:pt x="39" y="7351"/>
                    <a:pt x="25" y="7351"/>
                  </a:cubicBezTo>
                  <a:cubicBezTo>
                    <a:pt x="11" y="7351"/>
                    <a:pt x="0" y="7340"/>
                    <a:pt x="0" y="7326"/>
                  </a:cubicBezTo>
                  <a:lnTo>
                    <a:pt x="0" y="7326"/>
                  </a:lnTo>
                  <a:cubicBezTo>
                    <a:pt x="0" y="7312"/>
                    <a:pt x="11" y="7301"/>
                    <a:pt x="25" y="7301"/>
                  </a:cubicBezTo>
                  <a:cubicBezTo>
                    <a:pt x="39" y="7301"/>
                    <a:pt x="50" y="7312"/>
                    <a:pt x="50" y="7326"/>
                  </a:cubicBezTo>
                  <a:close/>
                  <a:moveTo>
                    <a:pt x="50" y="7526"/>
                  </a:moveTo>
                  <a:lnTo>
                    <a:pt x="50" y="7876"/>
                  </a:lnTo>
                  <a:cubicBezTo>
                    <a:pt x="50" y="7890"/>
                    <a:pt x="39" y="7901"/>
                    <a:pt x="25" y="7901"/>
                  </a:cubicBezTo>
                  <a:cubicBezTo>
                    <a:pt x="11" y="7901"/>
                    <a:pt x="0" y="7890"/>
                    <a:pt x="0" y="7876"/>
                  </a:cubicBezTo>
                  <a:lnTo>
                    <a:pt x="0" y="7526"/>
                  </a:lnTo>
                  <a:cubicBezTo>
                    <a:pt x="0" y="7512"/>
                    <a:pt x="11" y="7501"/>
                    <a:pt x="25" y="7501"/>
                  </a:cubicBezTo>
                  <a:cubicBezTo>
                    <a:pt x="39" y="7501"/>
                    <a:pt x="50" y="7512"/>
                    <a:pt x="50" y="7526"/>
                  </a:cubicBezTo>
                  <a:close/>
                  <a:moveTo>
                    <a:pt x="50" y="8076"/>
                  </a:moveTo>
                  <a:lnTo>
                    <a:pt x="50" y="8076"/>
                  </a:lnTo>
                  <a:cubicBezTo>
                    <a:pt x="50" y="8090"/>
                    <a:pt x="39" y="8101"/>
                    <a:pt x="25" y="8101"/>
                  </a:cubicBezTo>
                  <a:cubicBezTo>
                    <a:pt x="11" y="8101"/>
                    <a:pt x="0" y="8090"/>
                    <a:pt x="0" y="8076"/>
                  </a:cubicBezTo>
                  <a:lnTo>
                    <a:pt x="0" y="8076"/>
                  </a:lnTo>
                  <a:cubicBezTo>
                    <a:pt x="0" y="8062"/>
                    <a:pt x="11" y="8051"/>
                    <a:pt x="25" y="8051"/>
                  </a:cubicBezTo>
                  <a:cubicBezTo>
                    <a:pt x="39" y="8051"/>
                    <a:pt x="50" y="8062"/>
                    <a:pt x="50" y="8076"/>
                  </a:cubicBezTo>
                  <a:close/>
                  <a:moveTo>
                    <a:pt x="50" y="8276"/>
                  </a:moveTo>
                  <a:lnTo>
                    <a:pt x="50" y="8626"/>
                  </a:lnTo>
                  <a:cubicBezTo>
                    <a:pt x="50" y="8640"/>
                    <a:pt x="39" y="8651"/>
                    <a:pt x="25" y="8651"/>
                  </a:cubicBezTo>
                  <a:cubicBezTo>
                    <a:pt x="11" y="8651"/>
                    <a:pt x="0" y="8640"/>
                    <a:pt x="0" y="8626"/>
                  </a:cubicBezTo>
                  <a:lnTo>
                    <a:pt x="0" y="8276"/>
                  </a:lnTo>
                  <a:cubicBezTo>
                    <a:pt x="0" y="8262"/>
                    <a:pt x="11" y="8251"/>
                    <a:pt x="25" y="8251"/>
                  </a:cubicBezTo>
                  <a:cubicBezTo>
                    <a:pt x="39" y="8251"/>
                    <a:pt x="50" y="8262"/>
                    <a:pt x="50" y="8276"/>
                  </a:cubicBezTo>
                  <a:close/>
                  <a:moveTo>
                    <a:pt x="50" y="8826"/>
                  </a:moveTo>
                  <a:lnTo>
                    <a:pt x="50" y="8826"/>
                  </a:lnTo>
                  <a:cubicBezTo>
                    <a:pt x="50" y="8840"/>
                    <a:pt x="39" y="8851"/>
                    <a:pt x="25" y="8851"/>
                  </a:cubicBezTo>
                  <a:cubicBezTo>
                    <a:pt x="11" y="8851"/>
                    <a:pt x="0" y="8840"/>
                    <a:pt x="0" y="8826"/>
                  </a:cubicBezTo>
                  <a:lnTo>
                    <a:pt x="0" y="8826"/>
                  </a:lnTo>
                  <a:cubicBezTo>
                    <a:pt x="0" y="8812"/>
                    <a:pt x="11" y="8801"/>
                    <a:pt x="25" y="8801"/>
                  </a:cubicBezTo>
                  <a:cubicBezTo>
                    <a:pt x="39" y="8801"/>
                    <a:pt x="50" y="8812"/>
                    <a:pt x="50" y="8826"/>
                  </a:cubicBezTo>
                  <a:close/>
                  <a:moveTo>
                    <a:pt x="50" y="9026"/>
                  </a:moveTo>
                  <a:lnTo>
                    <a:pt x="50" y="9376"/>
                  </a:lnTo>
                  <a:cubicBezTo>
                    <a:pt x="50" y="9390"/>
                    <a:pt x="39" y="9401"/>
                    <a:pt x="25" y="9401"/>
                  </a:cubicBezTo>
                  <a:cubicBezTo>
                    <a:pt x="11" y="9401"/>
                    <a:pt x="0" y="9390"/>
                    <a:pt x="0" y="9376"/>
                  </a:cubicBezTo>
                  <a:lnTo>
                    <a:pt x="0" y="9026"/>
                  </a:lnTo>
                  <a:cubicBezTo>
                    <a:pt x="0" y="9012"/>
                    <a:pt x="11" y="9001"/>
                    <a:pt x="25" y="9001"/>
                  </a:cubicBezTo>
                  <a:cubicBezTo>
                    <a:pt x="39" y="9001"/>
                    <a:pt x="50" y="9012"/>
                    <a:pt x="50" y="9026"/>
                  </a:cubicBezTo>
                  <a:close/>
                  <a:moveTo>
                    <a:pt x="50" y="9576"/>
                  </a:moveTo>
                  <a:lnTo>
                    <a:pt x="50" y="9576"/>
                  </a:lnTo>
                  <a:cubicBezTo>
                    <a:pt x="50" y="9590"/>
                    <a:pt x="39" y="9601"/>
                    <a:pt x="25" y="9601"/>
                  </a:cubicBezTo>
                  <a:cubicBezTo>
                    <a:pt x="11" y="9601"/>
                    <a:pt x="0" y="9590"/>
                    <a:pt x="0" y="9576"/>
                  </a:cubicBezTo>
                  <a:lnTo>
                    <a:pt x="0" y="9576"/>
                  </a:lnTo>
                  <a:cubicBezTo>
                    <a:pt x="0" y="9562"/>
                    <a:pt x="11" y="9551"/>
                    <a:pt x="25" y="9551"/>
                  </a:cubicBezTo>
                  <a:cubicBezTo>
                    <a:pt x="39" y="9551"/>
                    <a:pt x="50" y="9562"/>
                    <a:pt x="50" y="9576"/>
                  </a:cubicBezTo>
                  <a:close/>
                  <a:moveTo>
                    <a:pt x="50" y="9776"/>
                  </a:moveTo>
                  <a:lnTo>
                    <a:pt x="50" y="10126"/>
                  </a:lnTo>
                  <a:cubicBezTo>
                    <a:pt x="50" y="10140"/>
                    <a:pt x="39" y="10151"/>
                    <a:pt x="25" y="10151"/>
                  </a:cubicBezTo>
                  <a:cubicBezTo>
                    <a:pt x="11" y="10151"/>
                    <a:pt x="0" y="10140"/>
                    <a:pt x="0" y="10126"/>
                  </a:cubicBezTo>
                  <a:lnTo>
                    <a:pt x="0" y="9776"/>
                  </a:lnTo>
                  <a:cubicBezTo>
                    <a:pt x="0" y="9762"/>
                    <a:pt x="11" y="9751"/>
                    <a:pt x="25" y="9751"/>
                  </a:cubicBezTo>
                  <a:cubicBezTo>
                    <a:pt x="39" y="9751"/>
                    <a:pt x="50" y="9762"/>
                    <a:pt x="50" y="9776"/>
                  </a:cubicBezTo>
                  <a:close/>
                  <a:moveTo>
                    <a:pt x="50" y="10326"/>
                  </a:moveTo>
                  <a:lnTo>
                    <a:pt x="50" y="10326"/>
                  </a:lnTo>
                  <a:cubicBezTo>
                    <a:pt x="50" y="10340"/>
                    <a:pt x="39" y="10351"/>
                    <a:pt x="25" y="10351"/>
                  </a:cubicBezTo>
                  <a:cubicBezTo>
                    <a:pt x="11" y="10351"/>
                    <a:pt x="0" y="10340"/>
                    <a:pt x="0" y="10326"/>
                  </a:cubicBezTo>
                  <a:lnTo>
                    <a:pt x="0" y="10326"/>
                  </a:lnTo>
                  <a:cubicBezTo>
                    <a:pt x="0" y="10312"/>
                    <a:pt x="11" y="10301"/>
                    <a:pt x="25" y="10301"/>
                  </a:cubicBezTo>
                  <a:cubicBezTo>
                    <a:pt x="39" y="10301"/>
                    <a:pt x="50" y="10312"/>
                    <a:pt x="50" y="10326"/>
                  </a:cubicBezTo>
                  <a:close/>
                  <a:moveTo>
                    <a:pt x="50" y="10526"/>
                  </a:moveTo>
                  <a:lnTo>
                    <a:pt x="50" y="10876"/>
                  </a:lnTo>
                  <a:cubicBezTo>
                    <a:pt x="50" y="10890"/>
                    <a:pt x="39" y="10901"/>
                    <a:pt x="25" y="10901"/>
                  </a:cubicBezTo>
                  <a:cubicBezTo>
                    <a:pt x="11" y="10901"/>
                    <a:pt x="0" y="10890"/>
                    <a:pt x="0" y="10876"/>
                  </a:cubicBezTo>
                  <a:lnTo>
                    <a:pt x="0" y="10526"/>
                  </a:lnTo>
                  <a:cubicBezTo>
                    <a:pt x="0" y="10512"/>
                    <a:pt x="11" y="10501"/>
                    <a:pt x="25" y="10501"/>
                  </a:cubicBezTo>
                  <a:cubicBezTo>
                    <a:pt x="39" y="10501"/>
                    <a:pt x="50" y="10512"/>
                    <a:pt x="50" y="10526"/>
                  </a:cubicBezTo>
                  <a:close/>
                  <a:moveTo>
                    <a:pt x="50" y="11076"/>
                  </a:moveTo>
                  <a:lnTo>
                    <a:pt x="50" y="11076"/>
                  </a:lnTo>
                  <a:cubicBezTo>
                    <a:pt x="50" y="11090"/>
                    <a:pt x="39" y="11101"/>
                    <a:pt x="25" y="11101"/>
                  </a:cubicBezTo>
                  <a:cubicBezTo>
                    <a:pt x="11" y="11101"/>
                    <a:pt x="0" y="11090"/>
                    <a:pt x="0" y="11076"/>
                  </a:cubicBezTo>
                  <a:lnTo>
                    <a:pt x="0" y="11076"/>
                  </a:lnTo>
                  <a:cubicBezTo>
                    <a:pt x="0" y="11062"/>
                    <a:pt x="11" y="11051"/>
                    <a:pt x="25" y="11051"/>
                  </a:cubicBezTo>
                  <a:cubicBezTo>
                    <a:pt x="39" y="11051"/>
                    <a:pt x="50" y="11062"/>
                    <a:pt x="50" y="11076"/>
                  </a:cubicBezTo>
                  <a:close/>
                  <a:moveTo>
                    <a:pt x="50" y="11276"/>
                  </a:moveTo>
                  <a:lnTo>
                    <a:pt x="50" y="11626"/>
                  </a:lnTo>
                  <a:cubicBezTo>
                    <a:pt x="50" y="11640"/>
                    <a:pt x="39" y="11651"/>
                    <a:pt x="25" y="11651"/>
                  </a:cubicBezTo>
                  <a:cubicBezTo>
                    <a:pt x="11" y="11651"/>
                    <a:pt x="0" y="11640"/>
                    <a:pt x="0" y="11626"/>
                  </a:cubicBezTo>
                  <a:lnTo>
                    <a:pt x="0" y="11276"/>
                  </a:lnTo>
                  <a:cubicBezTo>
                    <a:pt x="0" y="11262"/>
                    <a:pt x="11" y="11251"/>
                    <a:pt x="25" y="11251"/>
                  </a:cubicBezTo>
                  <a:cubicBezTo>
                    <a:pt x="39" y="11251"/>
                    <a:pt x="50" y="11262"/>
                    <a:pt x="50" y="11276"/>
                  </a:cubicBezTo>
                  <a:close/>
                  <a:moveTo>
                    <a:pt x="50" y="11826"/>
                  </a:moveTo>
                  <a:lnTo>
                    <a:pt x="50" y="11826"/>
                  </a:lnTo>
                  <a:cubicBezTo>
                    <a:pt x="50" y="11840"/>
                    <a:pt x="39" y="11851"/>
                    <a:pt x="25" y="11851"/>
                  </a:cubicBezTo>
                  <a:cubicBezTo>
                    <a:pt x="11" y="11851"/>
                    <a:pt x="0" y="11840"/>
                    <a:pt x="0" y="11826"/>
                  </a:cubicBezTo>
                  <a:lnTo>
                    <a:pt x="0" y="11826"/>
                  </a:lnTo>
                  <a:cubicBezTo>
                    <a:pt x="0" y="11812"/>
                    <a:pt x="11" y="11801"/>
                    <a:pt x="25" y="11801"/>
                  </a:cubicBezTo>
                  <a:cubicBezTo>
                    <a:pt x="39" y="11801"/>
                    <a:pt x="50" y="11812"/>
                    <a:pt x="50" y="11826"/>
                  </a:cubicBezTo>
                  <a:close/>
                  <a:moveTo>
                    <a:pt x="50" y="12026"/>
                  </a:moveTo>
                  <a:lnTo>
                    <a:pt x="50" y="12376"/>
                  </a:lnTo>
                  <a:cubicBezTo>
                    <a:pt x="50" y="12390"/>
                    <a:pt x="39" y="12401"/>
                    <a:pt x="25" y="12401"/>
                  </a:cubicBezTo>
                  <a:cubicBezTo>
                    <a:pt x="11" y="12401"/>
                    <a:pt x="0" y="12390"/>
                    <a:pt x="0" y="12376"/>
                  </a:cubicBezTo>
                  <a:lnTo>
                    <a:pt x="0" y="12026"/>
                  </a:lnTo>
                  <a:cubicBezTo>
                    <a:pt x="0" y="12012"/>
                    <a:pt x="11" y="12001"/>
                    <a:pt x="25" y="12001"/>
                  </a:cubicBezTo>
                  <a:cubicBezTo>
                    <a:pt x="39" y="12001"/>
                    <a:pt x="50" y="12012"/>
                    <a:pt x="50" y="12026"/>
                  </a:cubicBezTo>
                  <a:close/>
                  <a:moveTo>
                    <a:pt x="50" y="12576"/>
                  </a:moveTo>
                  <a:lnTo>
                    <a:pt x="50" y="12576"/>
                  </a:lnTo>
                  <a:cubicBezTo>
                    <a:pt x="50" y="12590"/>
                    <a:pt x="39" y="12601"/>
                    <a:pt x="25" y="12601"/>
                  </a:cubicBezTo>
                  <a:cubicBezTo>
                    <a:pt x="11" y="12601"/>
                    <a:pt x="0" y="12590"/>
                    <a:pt x="0" y="12576"/>
                  </a:cubicBezTo>
                  <a:lnTo>
                    <a:pt x="0" y="12576"/>
                  </a:lnTo>
                  <a:cubicBezTo>
                    <a:pt x="0" y="12562"/>
                    <a:pt x="11" y="12551"/>
                    <a:pt x="25" y="12551"/>
                  </a:cubicBezTo>
                  <a:cubicBezTo>
                    <a:pt x="39" y="12551"/>
                    <a:pt x="50" y="12562"/>
                    <a:pt x="50" y="12576"/>
                  </a:cubicBezTo>
                  <a:close/>
                  <a:moveTo>
                    <a:pt x="50" y="12776"/>
                  </a:moveTo>
                  <a:lnTo>
                    <a:pt x="50" y="13126"/>
                  </a:lnTo>
                  <a:cubicBezTo>
                    <a:pt x="50" y="13140"/>
                    <a:pt x="39" y="13151"/>
                    <a:pt x="25" y="13151"/>
                  </a:cubicBezTo>
                  <a:cubicBezTo>
                    <a:pt x="11" y="13151"/>
                    <a:pt x="0" y="13140"/>
                    <a:pt x="0" y="13126"/>
                  </a:cubicBezTo>
                  <a:lnTo>
                    <a:pt x="0" y="12776"/>
                  </a:lnTo>
                  <a:cubicBezTo>
                    <a:pt x="0" y="12763"/>
                    <a:pt x="11" y="12751"/>
                    <a:pt x="25" y="12751"/>
                  </a:cubicBezTo>
                  <a:cubicBezTo>
                    <a:pt x="39" y="12751"/>
                    <a:pt x="50" y="12763"/>
                    <a:pt x="50" y="12776"/>
                  </a:cubicBezTo>
                  <a:close/>
                  <a:moveTo>
                    <a:pt x="50" y="13326"/>
                  </a:moveTo>
                  <a:lnTo>
                    <a:pt x="50" y="13326"/>
                  </a:lnTo>
                  <a:cubicBezTo>
                    <a:pt x="50" y="13340"/>
                    <a:pt x="39" y="13351"/>
                    <a:pt x="25" y="13351"/>
                  </a:cubicBezTo>
                  <a:cubicBezTo>
                    <a:pt x="11" y="13351"/>
                    <a:pt x="0" y="13340"/>
                    <a:pt x="0" y="13326"/>
                  </a:cubicBezTo>
                  <a:lnTo>
                    <a:pt x="0" y="13326"/>
                  </a:lnTo>
                  <a:cubicBezTo>
                    <a:pt x="0" y="13313"/>
                    <a:pt x="11" y="13301"/>
                    <a:pt x="25" y="13301"/>
                  </a:cubicBezTo>
                  <a:cubicBezTo>
                    <a:pt x="39" y="13301"/>
                    <a:pt x="50" y="13313"/>
                    <a:pt x="50" y="13326"/>
                  </a:cubicBezTo>
                  <a:close/>
                  <a:moveTo>
                    <a:pt x="50" y="13526"/>
                  </a:moveTo>
                  <a:lnTo>
                    <a:pt x="50" y="13876"/>
                  </a:lnTo>
                  <a:cubicBezTo>
                    <a:pt x="50" y="13890"/>
                    <a:pt x="39" y="13901"/>
                    <a:pt x="25" y="13901"/>
                  </a:cubicBezTo>
                  <a:cubicBezTo>
                    <a:pt x="11" y="13901"/>
                    <a:pt x="0" y="13890"/>
                    <a:pt x="0" y="13876"/>
                  </a:cubicBezTo>
                  <a:lnTo>
                    <a:pt x="0" y="13526"/>
                  </a:lnTo>
                  <a:cubicBezTo>
                    <a:pt x="0" y="13513"/>
                    <a:pt x="11" y="13501"/>
                    <a:pt x="25" y="13501"/>
                  </a:cubicBezTo>
                  <a:cubicBezTo>
                    <a:pt x="39" y="13501"/>
                    <a:pt x="50" y="13513"/>
                    <a:pt x="50" y="13526"/>
                  </a:cubicBezTo>
                  <a:close/>
                  <a:moveTo>
                    <a:pt x="50" y="14076"/>
                  </a:moveTo>
                  <a:lnTo>
                    <a:pt x="50" y="14076"/>
                  </a:lnTo>
                  <a:cubicBezTo>
                    <a:pt x="50" y="14090"/>
                    <a:pt x="39" y="14101"/>
                    <a:pt x="25" y="14101"/>
                  </a:cubicBezTo>
                  <a:cubicBezTo>
                    <a:pt x="11" y="14101"/>
                    <a:pt x="0" y="14090"/>
                    <a:pt x="0" y="14076"/>
                  </a:cubicBezTo>
                  <a:lnTo>
                    <a:pt x="0" y="14076"/>
                  </a:lnTo>
                  <a:cubicBezTo>
                    <a:pt x="0" y="14063"/>
                    <a:pt x="11" y="14051"/>
                    <a:pt x="25" y="14051"/>
                  </a:cubicBezTo>
                  <a:cubicBezTo>
                    <a:pt x="39" y="14051"/>
                    <a:pt x="50" y="14063"/>
                    <a:pt x="50" y="14076"/>
                  </a:cubicBezTo>
                  <a:close/>
                  <a:moveTo>
                    <a:pt x="50" y="14276"/>
                  </a:moveTo>
                  <a:lnTo>
                    <a:pt x="50" y="14626"/>
                  </a:lnTo>
                  <a:cubicBezTo>
                    <a:pt x="50" y="14640"/>
                    <a:pt x="39" y="14651"/>
                    <a:pt x="25" y="14651"/>
                  </a:cubicBezTo>
                  <a:cubicBezTo>
                    <a:pt x="11" y="14651"/>
                    <a:pt x="0" y="14640"/>
                    <a:pt x="0" y="14626"/>
                  </a:cubicBezTo>
                  <a:lnTo>
                    <a:pt x="0" y="14276"/>
                  </a:lnTo>
                  <a:cubicBezTo>
                    <a:pt x="0" y="14263"/>
                    <a:pt x="11" y="14251"/>
                    <a:pt x="25" y="14251"/>
                  </a:cubicBezTo>
                  <a:cubicBezTo>
                    <a:pt x="39" y="14251"/>
                    <a:pt x="50" y="14263"/>
                    <a:pt x="50" y="14276"/>
                  </a:cubicBezTo>
                  <a:close/>
                  <a:moveTo>
                    <a:pt x="50" y="14826"/>
                  </a:moveTo>
                  <a:lnTo>
                    <a:pt x="50" y="14826"/>
                  </a:lnTo>
                  <a:cubicBezTo>
                    <a:pt x="50" y="14840"/>
                    <a:pt x="39" y="14851"/>
                    <a:pt x="25" y="14851"/>
                  </a:cubicBezTo>
                  <a:cubicBezTo>
                    <a:pt x="11" y="14851"/>
                    <a:pt x="0" y="14840"/>
                    <a:pt x="0" y="14826"/>
                  </a:cubicBezTo>
                  <a:lnTo>
                    <a:pt x="0" y="14826"/>
                  </a:lnTo>
                  <a:cubicBezTo>
                    <a:pt x="0" y="14813"/>
                    <a:pt x="11" y="14801"/>
                    <a:pt x="25" y="14801"/>
                  </a:cubicBezTo>
                  <a:cubicBezTo>
                    <a:pt x="39" y="14801"/>
                    <a:pt x="50" y="14813"/>
                    <a:pt x="50" y="14826"/>
                  </a:cubicBezTo>
                  <a:close/>
                  <a:moveTo>
                    <a:pt x="50" y="15026"/>
                  </a:moveTo>
                  <a:lnTo>
                    <a:pt x="50" y="15376"/>
                  </a:lnTo>
                  <a:cubicBezTo>
                    <a:pt x="50" y="15390"/>
                    <a:pt x="39" y="15401"/>
                    <a:pt x="25" y="15401"/>
                  </a:cubicBezTo>
                  <a:cubicBezTo>
                    <a:pt x="11" y="15401"/>
                    <a:pt x="0" y="15390"/>
                    <a:pt x="0" y="15376"/>
                  </a:cubicBezTo>
                  <a:lnTo>
                    <a:pt x="0" y="15026"/>
                  </a:lnTo>
                  <a:cubicBezTo>
                    <a:pt x="0" y="15013"/>
                    <a:pt x="11" y="15001"/>
                    <a:pt x="25" y="15001"/>
                  </a:cubicBezTo>
                  <a:cubicBezTo>
                    <a:pt x="39" y="15001"/>
                    <a:pt x="50" y="15013"/>
                    <a:pt x="50" y="15026"/>
                  </a:cubicBezTo>
                  <a:close/>
                  <a:moveTo>
                    <a:pt x="50" y="15576"/>
                  </a:moveTo>
                  <a:lnTo>
                    <a:pt x="50" y="15577"/>
                  </a:lnTo>
                  <a:cubicBezTo>
                    <a:pt x="50" y="15590"/>
                    <a:pt x="39" y="15602"/>
                    <a:pt x="25" y="15602"/>
                  </a:cubicBezTo>
                  <a:cubicBezTo>
                    <a:pt x="11" y="15602"/>
                    <a:pt x="0" y="15590"/>
                    <a:pt x="0" y="15577"/>
                  </a:cubicBezTo>
                  <a:lnTo>
                    <a:pt x="0" y="15576"/>
                  </a:lnTo>
                  <a:cubicBezTo>
                    <a:pt x="0" y="15563"/>
                    <a:pt x="11" y="15551"/>
                    <a:pt x="25" y="15551"/>
                  </a:cubicBezTo>
                  <a:cubicBezTo>
                    <a:pt x="39" y="15551"/>
                    <a:pt x="50" y="15563"/>
                    <a:pt x="50" y="15576"/>
                  </a:cubicBezTo>
                  <a:close/>
                  <a:moveTo>
                    <a:pt x="50" y="15777"/>
                  </a:moveTo>
                  <a:lnTo>
                    <a:pt x="50" y="16127"/>
                  </a:lnTo>
                  <a:cubicBezTo>
                    <a:pt x="50" y="16140"/>
                    <a:pt x="39" y="16152"/>
                    <a:pt x="25" y="16152"/>
                  </a:cubicBezTo>
                  <a:cubicBezTo>
                    <a:pt x="11" y="16152"/>
                    <a:pt x="0" y="16140"/>
                    <a:pt x="0" y="16127"/>
                  </a:cubicBezTo>
                  <a:lnTo>
                    <a:pt x="0" y="15777"/>
                  </a:lnTo>
                  <a:cubicBezTo>
                    <a:pt x="0" y="15763"/>
                    <a:pt x="11" y="15752"/>
                    <a:pt x="25" y="15752"/>
                  </a:cubicBezTo>
                  <a:cubicBezTo>
                    <a:pt x="39" y="15752"/>
                    <a:pt x="50" y="15763"/>
                    <a:pt x="50" y="15777"/>
                  </a:cubicBezTo>
                  <a:close/>
                  <a:moveTo>
                    <a:pt x="50" y="16327"/>
                  </a:moveTo>
                  <a:lnTo>
                    <a:pt x="50" y="16327"/>
                  </a:lnTo>
                  <a:cubicBezTo>
                    <a:pt x="50" y="16340"/>
                    <a:pt x="39" y="16352"/>
                    <a:pt x="25" y="16352"/>
                  </a:cubicBezTo>
                  <a:cubicBezTo>
                    <a:pt x="11" y="16352"/>
                    <a:pt x="0" y="16340"/>
                    <a:pt x="0" y="16327"/>
                  </a:cubicBezTo>
                  <a:lnTo>
                    <a:pt x="0" y="16327"/>
                  </a:lnTo>
                  <a:cubicBezTo>
                    <a:pt x="0" y="16313"/>
                    <a:pt x="11" y="16302"/>
                    <a:pt x="25" y="16302"/>
                  </a:cubicBezTo>
                  <a:cubicBezTo>
                    <a:pt x="39" y="16302"/>
                    <a:pt x="50" y="16313"/>
                    <a:pt x="50" y="16327"/>
                  </a:cubicBezTo>
                  <a:close/>
                  <a:moveTo>
                    <a:pt x="50" y="16527"/>
                  </a:moveTo>
                  <a:lnTo>
                    <a:pt x="50" y="16877"/>
                  </a:lnTo>
                  <a:cubicBezTo>
                    <a:pt x="50" y="16890"/>
                    <a:pt x="39" y="16902"/>
                    <a:pt x="25" y="16902"/>
                  </a:cubicBezTo>
                  <a:cubicBezTo>
                    <a:pt x="11" y="16902"/>
                    <a:pt x="0" y="16890"/>
                    <a:pt x="0" y="16877"/>
                  </a:cubicBezTo>
                  <a:lnTo>
                    <a:pt x="0" y="16527"/>
                  </a:lnTo>
                  <a:cubicBezTo>
                    <a:pt x="0" y="16513"/>
                    <a:pt x="11" y="16502"/>
                    <a:pt x="25" y="16502"/>
                  </a:cubicBezTo>
                  <a:cubicBezTo>
                    <a:pt x="39" y="16502"/>
                    <a:pt x="50" y="16513"/>
                    <a:pt x="50" y="16527"/>
                  </a:cubicBezTo>
                  <a:close/>
                  <a:moveTo>
                    <a:pt x="50" y="17077"/>
                  </a:moveTo>
                  <a:lnTo>
                    <a:pt x="50" y="17077"/>
                  </a:lnTo>
                  <a:cubicBezTo>
                    <a:pt x="50" y="17090"/>
                    <a:pt x="39" y="17102"/>
                    <a:pt x="25" y="17102"/>
                  </a:cubicBezTo>
                  <a:cubicBezTo>
                    <a:pt x="11" y="17102"/>
                    <a:pt x="0" y="17090"/>
                    <a:pt x="0" y="17077"/>
                  </a:cubicBezTo>
                  <a:lnTo>
                    <a:pt x="0" y="17077"/>
                  </a:lnTo>
                  <a:cubicBezTo>
                    <a:pt x="0" y="17063"/>
                    <a:pt x="11" y="17052"/>
                    <a:pt x="25" y="17052"/>
                  </a:cubicBezTo>
                  <a:cubicBezTo>
                    <a:pt x="39" y="17052"/>
                    <a:pt x="50" y="17063"/>
                    <a:pt x="50" y="17077"/>
                  </a:cubicBezTo>
                  <a:close/>
                  <a:moveTo>
                    <a:pt x="50" y="17277"/>
                  </a:moveTo>
                  <a:lnTo>
                    <a:pt x="50" y="17627"/>
                  </a:lnTo>
                  <a:cubicBezTo>
                    <a:pt x="50" y="17640"/>
                    <a:pt x="39" y="17652"/>
                    <a:pt x="25" y="17652"/>
                  </a:cubicBezTo>
                  <a:cubicBezTo>
                    <a:pt x="11" y="17652"/>
                    <a:pt x="0" y="17640"/>
                    <a:pt x="0" y="17627"/>
                  </a:cubicBezTo>
                  <a:lnTo>
                    <a:pt x="0" y="17277"/>
                  </a:lnTo>
                  <a:cubicBezTo>
                    <a:pt x="0" y="17263"/>
                    <a:pt x="11" y="17252"/>
                    <a:pt x="25" y="17252"/>
                  </a:cubicBezTo>
                  <a:cubicBezTo>
                    <a:pt x="39" y="17252"/>
                    <a:pt x="50" y="17263"/>
                    <a:pt x="50" y="17277"/>
                  </a:cubicBezTo>
                  <a:close/>
                  <a:moveTo>
                    <a:pt x="50" y="17827"/>
                  </a:moveTo>
                  <a:lnTo>
                    <a:pt x="50" y="17827"/>
                  </a:lnTo>
                  <a:cubicBezTo>
                    <a:pt x="50" y="17840"/>
                    <a:pt x="39" y="17852"/>
                    <a:pt x="25" y="17852"/>
                  </a:cubicBezTo>
                  <a:cubicBezTo>
                    <a:pt x="11" y="17852"/>
                    <a:pt x="0" y="17840"/>
                    <a:pt x="0" y="17827"/>
                  </a:cubicBezTo>
                  <a:lnTo>
                    <a:pt x="0" y="17827"/>
                  </a:lnTo>
                  <a:cubicBezTo>
                    <a:pt x="0" y="17813"/>
                    <a:pt x="11" y="17802"/>
                    <a:pt x="25" y="17802"/>
                  </a:cubicBezTo>
                  <a:cubicBezTo>
                    <a:pt x="39" y="17802"/>
                    <a:pt x="50" y="17813"/>
                    <a:pt x="50" y="17827"/>
                  </a:cubicBezTo>
                  <a:close/>
                  <a:moveTo>
                    <a:pt x="50" y="18027"/>
                  </a:moveTo>
                  <a:lnTo>
                    <a:pt x="50" y="18377"/>
                  </a:lnTo>
                  <a:cubicBezTo>
                    <a:pt x="50" y="18390"/>
                    <a:pt x="39" y="18402"/>
                    <a:pt x="25" y="18402"/>
                  </a:cubicBezTo>
                  <a:cubicBezTo>
                    <a:pt x="11" y="18402"/>
                    <a:pt x="0" y="18390"/>
                    <a:pt x="0" y="18377"/>
                  </a:cubicBezTo>
                  <a:lnTo>
                    <a:pt x="0" y="18027"/>
                  </a:lnTo>
                  <a:cubicBezTo>
                    <a:pt x="0" y="18013"/>
                    <a:pt x="11" y="18002"/>
                    <a:pt x="25" y="18002"/>
                  </a:cubicBezTo>
                  <a:cubicBezTo>
                    <a:pt x="39" y="18002"/>
                    <a:pt x="50" y="18013"/>
                    <a:pt x="50" y="18027"/>
                  </a:cubicBezTo>
                  <a:close/>
                  <a:moveTo>
                    <a:pt x="50" y="18577"/>
                  </a:moveTo>
                  <a:lnTo>
                    <a:pt x="50" y="18577"/>
                  </a:lnTo>
                  <a:cubicBezTo>
                    <a:pt x="50" y="18591"/>
                    <a:pt x="39" y="18602"/>
                    <a:pt x="25" y="18602"/>
                  </a:cubicBezTo>
                  <a:cubicBezTo>
                    <a:pt x="11" y="18602"/>
                    <a:pt x="0" y="18591"/>
                    <a:pt x="0" y="18577"/>
                  </a:cubicBezTo>
                  <a:lnTo>
                    <a:pt x="0" y="18577"/>
                  </a:lnTo>
                  <a:cubicBezTo>
                    <a:pt x="0" y="18563"/>
                    <a:pt x="11" y="18552"/>
                    <a:pt x="25" y="18552"/>
                  </a:cubicBezTo>
                  <a:cubicBezTo>
                    <a:pt x="39" y="18552"/>
                    <a:pt x="50" y="18563"/>
                    <a:pt x="50" y="18577"/>
                  </a:cubicBezTo>
                  <a:close/>
                  <a:moveTo>
                    <a:pt x="50" y="18777"/>
                  </a:moveTo>
                  <a:lnTo>
                    <a:pt x="50" y="19127"/>
                  </a:lnTo>
                  <a:cubicBezTo>
                    <a:pt x="50" y="19141"/>
                    <a:pt x="39" y="19152"/>
                    <a:pt x="25" y="19152"/>
                  </a:cubicBezTo>
                  <a:cubicBezTo>
                    <a:pt x="11" y="19152"/>
                    <a:pt x="0" y="19141"/>
                    <a:pt x="0" y="19127"/>
                  </a:cubicBezTo>
                  <a:lnTo>
                    <a:pt x="0" y="18777"/>
                  </a:lnTo>
                  <a:cubicBezTo>
                    <a:pt x="0" y="18763"/>
                    <a:pt x="11" y="18752"/>
                    <a:pt x="25" y="18752"/>
                  </a:cubicBezTo>
                  <a:cubicBezTo>
                    <a:pt x="39" y="18752"/>
                    <a:pt x="50" y="18763"/>
                    <a:pt x="50" y="18777"/>
                  </a:cubicBezTo>
                  <a:close/>
                  <a:moveTo>
                    <a:pt x="50" y="19327"/>
                  </a:moveTo>
                  <a:lnTo>
                    <a:pt x="50" y="19327"/>
                  </a:lnTo>
                  <a:cubicBezTo>
                    <a:pt x="50" y="19341"/>
                    <a:pt x="39" y="19352"/>
                    <a:pt x="25" y="19352"/>
                  </a:cubicBezTo>
                  <a:cubicBezTo>
                    <a:pt x="11" y="19352"/>
                    <a:pt x="0" y="19341"/>
                    <a:pt x="0" y="19327"/>
                  </a:cubicBezTo>
                  <a:lnTo>
                    <a:pt x="0" y="19327"/>
                  </a:lnTo>
                  <a:cubicBezTo>
                    <a:pt x="0" y="19313"/>
                    <a:pt x="11" y="19302"/>
                    <a:pt x="25" y="19302"/>
                  </a:cubicBezTo>
                  <a:cubicBezTo>
                    <a:pt x="39" y="19302"/>
                    <a:pt x="50" y="19313"/>
                    <a:pt x="50" y="19327"/>
                  </a:cubicBezTo>
                  <a:close/>
                  <a:moveTo>
                    <a:pt x="50" y="19527"/>
                  </a:moveTo>
                  <a:lnTo>
                    <a:pt x="50" y="19877"/>
                  </a:lnTo>
                  <a:cubicBezTo>
                    <a:pt x="50" y="19891"/>
                    <a:pt x="39" y="19902"/>
                    <a:pt x="25" y="19902"/>
                  </a:cubicBezTo>
                  <a:cubicBezTo>
                    <a:pt x="11" y="19902"/>
                    <a:pt x="0" y="19891"/>
                    <a:pt x="0" y="19877"/>
                  </a:cubicBezTo>
                  <a:lnTo>
                    <a:pt x="0" y="19527"/>
                  </a:lnTo>
                  <a:cubicBezTo>
                    <a:pt x="0" y="19513"/>
                    <a:pt x="11" y="19502"/>
                    <a:pt x="25" y="19502"/>
                  </a:cubicBezTo>
                  <a:cubicBezTo>
                    <a:pt x="39" y="19502"/>
                    <a:pt x="50" y="19513"/>
                    <a:pt x="50" y="19527"/>
                  </a:cubicBezTo>
                  <a:close/>
                  <a:moveTo>
                    <a:pt x="50" y="20077"/>
                  </a:moveTo>
                  <a:lnTo>
                    <a:pt x="50" y="20077"/>
                  </a:lnTo>
                  <a:cubicBezTo>
                    <a:pt x="50" y="20091"/>
                    <a:pt x="39" y="20102"/>
                    <a:pt x="25" y="20102"/>
                  </a:cubicBezTo>
                  <a:cubicBezTo>
                    <a:pt x="11" y="20102"/>
                    <a:pt x="0" y="20091"/>
                    <a:pt x="0" y="20077"/>
                  </a:cubicBezTo>
                  <a:lnTo>
                    <a:pt x="0" y="20077"/>
                  </a:lnTo>
                  <a:cubicBezTo>
                    <a:pt x="0" y="20063"/>
                    <a:pt x="11" y="20052"/>
                    <a:pt x="25" y="20052"/>
                  </a:cubicBezTo>
                  <a:cubicBezTo>
                    <a:pt x="39" y="20052"/>
                    <a:pt x="50" y="20063"/>
                    <a:pt x="50" y="20077"/>
                  </a:cubicBezTo>
                  <a:close/>
                  <a:moveTo>
                    <a:pt x="50" y="20277"/>
                  </a:moveTo>
                  <a:lnTo>
                    <a:pt x="50" y="20627"/>
                  </a:lnTo>
                  <a:cubicBezTo>
                    <a:pt x="50" y="20641"/>
                    <a:pt x="39" y="20652"/>
                    <a:pt x="25" y="20652"/>
                  </a:cubicBezTo>
                  <a:cubicBezTo>
                    <a:pt x="11" y="20652"/>
                    <a:pt x="0" y="20641"/>
                    <a:pt x="0" y="20627"/>
                  </a:cubicBezTo>
                  <a:lnTo>
                    <a:pt x="0" y="20277"/>
                  </a:lnTo>
                  <a:cubicBezTo>
                    <a:pt x="0" y="20263"/>
                    <a:pt x="11" y="20252"/>
                    <a:pt x="25" y="20252"/>
                  </a:cubicBezTo>
                  <a:cubicBezTo>
                    <a:pt x="39" y="20252"/>
                    <a:pt x="50" y="20263"/>
                    <a:pt x="50" y="20277"/>
                  </a:cubicBezTo>
                  <a:close/>
                  <a:moveTo>
                    <a:pt x="50" y="20827"/>
                  </a:moveTo>
                  <a:lnTo>
                    <a:pt x="50" y="20827"/>
                  </a:lnTo>
                  <a:cubicBezTo>
                    <a:pt x="50" y="20841"/>
                    <a:pt x="39" y="20852"/>
                    <a:pt x="25" y="20852"/>
                  </a:cubicBezTo>
                  <a:cubicBezTo>
                    <a:pt x="11" y="20852"/>
                    <a:pt x="0" y="20841"/>
                    <a:pt x="0" y="20827"/>
                  </a:cubicBezTo>
                  <a:lnTo>
                    <a:pt x="0" y="20827"/>
                  </a:lnTo>
                  <a:cubicBezTo>
                    <a:pt x="0" y="20813"/>
                    <a:pt x="11" y="20802"/>
                    <a:pt x="25" y="20802"/>
                  </a:cubicBezTo>
                  <a:cubicBezTo>
                    <a:pt x="39" y="20802"/>
                    <a:pt x="50" y="20813"/>
                    <a:pt x="50" y="20827"/>
                  </a:cubicBezTo>
                  <a:close/>
                  <a:moveTo>
                    <a:pt x="50" y="21027"/>
                  </a:moveTo>
                  <a:lnTo>
                    <a:pt x="50" y="21377"/>
                  </a:lnTo>
                  <a:cubicBezTo>
                    <a:pt x="50" y="21391"/>
                    <a:pt x="39" y="21402"/>
                    <a:pt x="25" y="21402"/>
                  </a:cubicBezTo>
                  <a:cubicBezTo>
                    <a:pt x="11" y="21402"/>
                    <a:pt x="0" y="21391"/>
                    <a:pt x="0" y="21377"/>
                  </a:cubicBezTo>
                  <a:lnTo>
                    <a:pt x="0" y="21027"/>
                  </a:lnTo>
                  <a:cubicBezTo>
                    <a:pt x="0" y="21013"/>
                    <a:pt x="11" y="21002"/>
                    <a:pt x="25" y="21002"/>
                  </a:cubicBezTo>
                  <a:cubicBezTo>
                    <a:pt x="39" y="21002"/>
                    <a:pt x="50" y="21013"/>
                    <a:pt x="50" y="21027"/>
                  </a:cubicBezTo>
                  <a:close/>
                  <a:moveTo>
                    <a:pt x="50" y="21577"/>
                  </a:moveTo>
                  <a:lnTo>
                    <a:pt x="50" y="21577"/>
                  </a:lnTo>
                  <a:cubicBezTo>
                    <a:pt x="50" y="21591"/>
                    <a:pt x="39" y="21602"/>
                    <a:pt x="25" y="21602"/>
                  </a:cubicBezTo>
                  <a:cubicBezTo>
                    <a:pt x="11" y="21602"/>
                    <a:pt x="0" y="21591"/>
                    <a:pt x="0" y="21577"/>
                  </a:cubicBezTo>
                  <a:lnTo>
                    <a:pt x="0" y="21577"/>
                  </a:lnTo>
                  <a:cubicBezTo>
                    <a:pt x="0" y="21563"/>
                    <a:pt x="11" y="21552"/>
                    <a:pt x="25" y="21552"/>
                  </a:cubicBezTo>
                  <a:cubicBezTo>
                    <a:pt x="39" y="21552"/>
                    <a:pt x="50" y="21563"/>
                    <a:pt x="50" y="21577"/>
                  </a:cubicBezTo>
                  <a:close/>
                  <a:moveTo>
                    <a:pt x="50" y="21777"/>
                  </a:moveTo>
                  <a:lnTo>
                    <a:pt x="50" y="22127"/>
                  </a:lnTo>
                  <a:cubicBezTo>
                    <a:pt x="50" y="22141"/>
                    <a:pt x="39" y="22152"/>
                    <a:pt x="25" y="22152"/>
                  </a:cubicBezTo>
                  <a:cubicBezTo>
                    <a:pt x="11" y="22152"/>
                    <a:pt x="0" y="22141"/>
                    <a:pt x="0" y="22127"/>
                  </a:cubicBezTo>
                  <a:lnTo>
                    <a:pt x="0" y="21777"/>
                  </a:lnTo>
                  <a:cubicBezTo>
                    <a:pt x="0" y="21763"/>
                    <a:pt x="11" y="21752"/>
                    <a:pt x="25" y="21752"/>
                  </a:cubicBezTo>
                  <a:cubicBezTo>
                    <a:pt x="39" y="21752"/>
                    <a:pt x="50" y="21763"/>
                    <a:pt x="50" y="21777"/>
                  </a:cubicBezTo>
                  <a:close/>
                  <a:moveTo>
                    <a:pt x="50" y="22327"/>
                  </a:moveTo>
                  <a:lnTo>
                    <a:pt x="50" y="22327"/>
                  </a:lnTo>
                  <a:cubicBezTo>
                    <a:pt x="50" y="22341"/>
                    <a:pt x="39" y="22352"/>
                    <a:pt x="25" y="22352"/>
                  </a:cubicBezTo>
                  <a:cubicBezTo>
                    <a:pt x="11" y="22352"/>
                    <a:pt x="0" y="22341"/>
                    <a:pt x="0" y="22327"/>
                  </a:cubicBezTo>
                  <a:lnTo>
                    <a:pt x="0" y="22327"/>
                  </a:lnTo>
                  <a:cubicBezTo>
                    <a:pt x="0" y="22313"/>
                    <a:pt x="11" y="22302"/>
                    <a:pt x="25" y="22302"/>
                  </a:cubicBezTo>
                  <a:cubicBezTo>
                    <a:pt x="39" y="22302"/>
                    <a:pt x="50" y="22313"/>
                    <a:pt x="50" y="22327"/>
                  </a:cubicBezTo>
                  <a:close/>
                  <a:moveTo>
                    <a:pt x="50" y="22527"/>
                  </a:moveTo>
                  <a:lnTo>
                    <a:pt x="50" y="22877"/>
                  </a:lnTo>
                  <a:cubicBezTo>
                    <a:pt x="50" y="22891"/>
                    <a:pt x="39" y="22902"/>
                    <a:pt x="25" y="22902"/>
                  </a:cubicBezTo>
                  <a:cubicBezTo>
                    <a:pt x="11" y="22902"/>
                    <a:pt x="0" y="22891"/>
                    <a:pt x="0" y="22877"/>
                  </a:cubicBezTo>
                  <a:lnTo>
                    <a:pt x="0" y="22527"/>
                  </a:lnTo>
                  <a:cubicBezTo>
                    <a:pt x="0" y="22513"/>
                    <a:pt x="11" y="22502"/>
                    <a:pt x="25" y="22502"/>
                  </a:cubicBezTo>
                  <a:cubicBezTo>
                    <a:pt x="39" y="22502"/>
                    <a:pt x="50" y="22513"/>
                    <a:pt x="50" y="22527"/>
                  </a:cubicBezTo>
                  <a:close/>
                  <a:moveTo>
                    <a:pt x="50" y="23077"/>
                  </a:moveTo>
                  <a:lnTo>
                    <a:pt x="50" y="23077"/>
                  </a:lnTo>
                  <a:cubicBezTo>
                    <a:pt x="50" y="23091"/>
                    <a:pt x="39" y="23102"/>
                    <a:pt x="25" y="23102"/>
                  </a:cubicBezTo>
                  <a:cubicBezTo>
                    <a:pt x="11" y="23102"/>
                    <a:pt x="0" y="23091"/>
                    <a:pt x="0" y="23077"/>
                  </a:cubicBezTo>
                  <a:lnTo>
                    <a:pt x="0" y="23077"/>
                  </a:lnTo>
                  <a:cubicBezTo>
                    <a:pt x="0" y="23063"/>
                    <a:pt x="11" y="23052"/>
                    <a:pt x="25" y="23052"/>
                  </a:cubicBezTo>
                  <a:cubicBezTo>
                    <a:pt x="39" y="23052"/>
                    <a:pt x="50" y="23063"/>
                    <a:pt x="50" y="23077"/>
                  </a:cubicBezTo>
                  <a:close/>
                  <a:moveTo>
                    <a:pt x="50" y="23277"/>
                  </a:moveTo>
                  <a:lnTo>
                    <a:pt x="50" y="23627"/>
                  </a:lnTo>
                  <a:cubicBezTo>
                    <a:pt x="50" y="23641"/>
                    <a:pt x="39" y="23652"/>
                    <a:pt x="25" y="23652"/>
                  </a:cubicBezTo>
                  <a:cubicBezTo>
                    <a:pt x="11" y="23652"/>
                    <a:pt x="0" y="23641"/>
                    <a:pt x="0" y="23627"/>
                  </a:cubicBezTo>
                  <a:lnTo>
                    <a:pt x="0" y="23277"/>
                  </a:lnTo>
                  <a:cubicBezTo>
                    <a:pt x="0" y="23263"/>
                    <a:pt x="11" y="23252"/>
                    <a:pt x="25" y="23252"/>
                  </a:cubicBezTo>
                  <a:cubicBezTo>
                    <a:pt x="39" y="23252"/>
                    <a:pt x="50" y="23263"/>
                    <a:pt x="50" y="23277"/>
                  </a:cubicBezTo>
                  <a:close/>
                  <a:moveTo>
                    <a:pt x="50" y="23827"/>
                  </a:moveTo>
                  <a:lnTo>
                    <a:pt x="50" y="23827"/>
                  </a:lnTo>
                  <a:cubicBezTo>
                    <a:pt x="50" y="23841"/>
                    <a:pt x="39" y="23852"/>
                    <a:pt x="25" y="23852"/>
                  </a:cubicBezTo>
                  <a:cubicBezTo>
                    <a:pt x="11" y="23852"/>
                    <a:pt x="0" y="23841"/>
                    <a:pt x="0" y="23827"/>
                  </a:cubicBezTo>
                  <a:lnTo>
                    <a:pt x="0" y="23827"/>
                  </a:lnTo>
                  <a:cubicBezTo>
                    <a:pt x="0" y="23813"/>
                    <a:pt x="11" y="23802"/>
                    <a:pt x="25" y="23802"/>
                  </a:cubicBezTo>
                  <a:cubicBezTo>
                    <a:pt x="39" y="23802"/>
                    <a:pt x="50" y="23813"/>
                    <a:pt x="50" y="23827"/>
                  </a:cubicBezTo>
                  <a:close/>
                  <a:moveTo>
                    <a:pt x="50" y="24027"/>
                  </a:moveTo>
                  <a:lnTo>
                    <a:pt x="50" y="24377"/>
                  </a:lnTo>
                  <a:cubicBezTo>
                    <a:pt x="50" y="24391"/>
                    <a:pt x="39" y="24402"/>
                    <a:pt x="25" y="24402"/>
                  </a:cubicBezTo>
                  <a:cubicBezTo>
                    <a:pt x="11" y="24402"/>
                    <a:pt x="0" y="24391"/>
                    <a:pt x="0" y="24377"/>
                  </a:cubicBezTo>
                  <a:lnTo>
                    <a:pt x="0" y="24027"/>
                  </a:lnTo>
                  <a:cubicBezTo>
                    <a:pt x="0" y="24013"/>
                    <a:pt x="11" y="24002"/>
                    <a:pt x="25" y="24002"/>
                  </a:cubicBezTo>
                  <a:cubicBezTo>
                    <a:pt x="39" y="24002"/>
                    <a:pt x="50" y="24013"/>
                    <a:pt x="50" y="24027"/>
                  </a:cubicBezTo>
                  <a:close/>
                  <a:moveTo>
                    <a:pt x="50" y="24577"/>
                  </a:moveTo>
                  <a:lnTo>
                    <a:pt x="50" y="24577"/>
                  </a:lnTo>
                  <a:cubicBezTo>
                    <a:pt x="50" y="24591"/>
                    <a:pt x="39" y="24602"/>
                    <a:pt x="25" y="24602"/>
                  </a:cubicBezTo>
                  <a:cubicBezTo>
                    <a:pt x="11" y="24602"/>
                    <a:pt x="0" y="24591"/>
                    <a:pt x="0" y="24577"/>
                  </a:cubicBezTo>
                  <a:lnTo>
                    <a:pt x="0" y="24577"/>
                  </a:lnTo>
                  <a:cubicBezTo>
                    <a:pt x="0" y="24563"/>
                    <a:pt x="11" y="24552"/>
                    <a:pt x="25" y="24552"/>
                  </a:cubicBezTo>
                  <a:cubicBezTo>
                    <a:pt x="39" y="24552"/>
                    <a:pt x="50" y="24563"/>
                    <a:pt x="50" y="24577"/>
                  </a:cubicBezTo>
                  <a:close/>
                  <a:moveTo>
                    <a:pt x="50" y="24777"/>
                  </a:moveTo>
                  <a:lnTo>
                    <a:pt x="50" y="25127"/>
                  </a:lnTo>
                  <a:cubicBezTo>
                    <a:pt x="50" y="25141"/>
                    <a:pt x="39" y="25152"/>
                    <a:pt x="25" y="25152"/>
                  </a:cubicBezTo>
                  <a:cubicBezTo>
                    <a:pt x="11" y="25152"/>
                    <a:pt x="0" y="25141"/>
                    <a:pt x="0" y="25127"/>
                  </a:cubicBezTo>
                  <a:lnTo>
                    <a:pt x="0" y="24777"/>
                  </a:lnTo>
                  <a:cubicBezTo>
                    <a:pt x="0" y="24763"/>
                    <a:pt x="11" y="24752"/>
                    <a:pt x="25" y="24752"/>
                  </a:cubicBezTo>
                  <a:cubicBezTo>
                    <a:pt x="39" y="24752"/>
                    <a:pt x="50" y="24763"/>
                    <a:pt x="50" y="24777"/>
                  </a:cubicBezTo>
                  <a:close/>
                  <a:moveTo>
                    <a:pt x="50" y="25327"/>
                  </a:moveTo>
                  <a:lnTo>
                    <a:pt x="50" y="25327"/>
                  </a:lnTo>
                  <a:cubicBezTo>
                    <a:pt x="50" y="25341"/>
                    <a:pt x="39" y="25352"/>
                    <a:pt x="25" y="25352"/>
                  </a:cubicBezTo>
                  <a:cubicBezTo>
                    <a:pt x="11" y="25352"/>
                    <a:pt x="0" y="25341"/>
                    <a:pt x="0" y="25327"/>
                  </a:cubicBezTo>
                  <a:lnTo>
                    <a:pt x="0" y="25327"/>
                  </a:lnTo>
                  <a:cubicBezTo>
                    <a:pt x="0" y="25313"/>
                    <a:pt x="11" y="25302"/>
                    <a:pt x="25" y="25302"/>
                  </a:cubicBezTo>
                  <a:cubicBezTo>
                    <a:pt x="39" y="25302"/>
                    <a:pt x="50" y="25313"/>
                    <a:pt x="50" y="25327"/>
                  </a:cubicBezTo>
                  <a:close/>
                  <a:moveTo>
                    <a:pt x="50" y="25527"/>
                  </a:moveTo>
                  <a:lnTo>
                    <a:pt x="50" y="25877"/>
                  </a:lnTo>
                  <a:cubicBezTo>
                    <a:pt x="50" y="25891"/>
                    <a:pt x="39" y="25902"/>
                    <a:pt x="25" y="25902"/>
                  </a:cubicBezTo>
                  <a:cubicBezTo>
                    <a:pt x="11" y="25902"/>
                    <a:pt x="0" y="25891"/>
                    <a:pt x="0" y="25877"/>
                  </a:cubicBezTo>
                  <a:lnTo>
                    <a:pt x="0" y="25527"/>
                  </a:lnTo>
                  <a:cubicBezTo>
                    <a:pt x="0" y="25513"/>
                    <a:pt x="11" y="25502"/>
                    <a:pt x="25" y="25502"/>
                  </a:cubicBezTo>
                  <a:cubicBezTo>
                    <a:pt x="39" y="25502"/>
                    <a:pt x="50" y="25513"/>
                    <a:pt x="50" y="25527"/>
                  </a:cubicBezTo>
                  <a:close/>
                  <a:moveTo>
                    <a:pt x="50" y="26077"/>
                  </a:moveTo>
                  <a:lnTo>
                    <a:pt x="50" y="26077"/>
                  </a:lnTo>
                  <a:cubicBezTo>
                    <a:pt x="50" y="26091"/>
                    <a:pt x="39" y="26102"/>
                    <a:pt x="25" y="26102"/>
                  </a:cubicBezTo>
                  <a:cubicBezTo>
                    <a:pt x="11" y="26102"/>
                    <a:pt x="0" y="26091"/>
                    <a:pt x="0" y="26077"/>
                  </a:cubicBezTo>
                  <a:lnTo>
                    <a:pt x="0" y="26077"/>
                  </a:lnTo>
                  <a:cubicBezTo>
                    <a:pt x="0" y="26063"/>
                    <a:pt x="11" y="26052"/>
                    <a:pt x="25" y="26052"/>
                  </a:cubicBezTo>
                  <a:cubicBezTo>
                    <a:pt x="39" y="26052"/>
                    <a:pt x="50" y="26063"/>
                    <a:pt x="50" y="26077"/>
                  </a:cubicBezTo>
                  <a:close/>
                  <a:moveTo>
                    <a:pt x="50" y="26277"/>
                  </a:moveTo>
                  <a:lnTo>
                    <a:pt x="50" y="26627"/>
                  </a:lnTo>
                  <a:cubicBezTo>
                    <a:pt x="50" y="26641"/>
                    <a:pt x="39" y="26652"/>
                    <a:pt x="25" y="26652"/>
                  </a:cubicBezTo>
                  <a:cubicBezTo>
                    <a:pt x="11" y="26652"/>
                    <a:pt x="0" y="26641"/>
                    <a:pt x="0" y="26627"/>
                  </a:cubicBezTo>
                  <a:lnTo>
                    <a:pt x="0" y="26277"/>
                  </a:lnTo>
                  <a:cubicBezTo>
                    <a:pt x="0" y="26263"/>
                    <a:pt x="11" y="26252"/>
                    <a:pt x="25" y="26252"/>
                  </a:cubicBezTo>
                  <a:cubicBezTo>
                    <a:pt x="39" y="26252"/>
                    <a:pt x="50" y="26263"/>
                    <a:pt x="50" y="26277"/>
                  </a:cubicBezTo>
                  <a:close/>
                  <a:moveTo>
                    <a:pt x="50" y="26827"/>
                  </a:moveTo>
                  <a:lnTo>
                    <a:pt x="50" y="26827"/>
                  </a:lnTo>
                  <a:cubicBezTo>
                    <a:pt x="50" y="26841"/>
                    <a:pt x="39" y="26852"/>
                    <a:pt x="25" y="26852"/>
                  </a:cubicBezTo>
                  <a:cubicBezTo>
                    <a:pt x="11" y="26852"/>
                    <a:pt x="0" y="26841"/>
                    <a:pt x="0" y="26827"/>
                  </a:cubicBezTo>
                  <a:lnTo>
                    <a:pt x="0" y="26827"/>
                  </a:lnTo>
                  <a:cubicBezTo>
                    <a:pt x="0" y="26813"/>
                    <a:pt x="11" y="26802"/>
                    <a:pt x="25" y="26802"/>
                  </a:cubicBezTo>
                  <a:cubicBezTo>
                    <a:pt x="39" y="26802"/>
                    <a:pt x="50" y="26813"/>
                    <a:pt x="50" y="26827"/>
                  </a:cubicBezTo>
                  <a:close/>
                  <a:moveTo>
                    <a:pt x="50" y="27027"/>
                  </a:moveTo>
                  <a:lnTo>
                    <a:pt x="50" y="27377"/>
                  </a:lnTo>
                  <a:cubicBezTo>
                    <a:pt x="50" y="27391"/>
                    <a:pt x="39" y="27402"/>
                    <a:pt x="25" y="27402"/>
                  </a:cubicBezTo>
                  <a:cubicBezTo>
                    <a:pt x="11" y="27402"/>
                    <a:pt x="0" y="27391"/>
                    <a:pt x="0" y="27377"/>
                  </a:cubicBezTo>
                  <a:lnTo>
                    <a:pt x="0" y="27027"/>
                  </a:lnTo>
                  <a:cubicBezTo>
                    <a:pt x="0" y="27013"/>
                    <a:pt x="11" y="27002"/>
                    <a:pt x="25" y="27002"/>
                  </a:cubicBezTo>
                  <a:cubicBezTo>
                    <a:pt x="39" y="27002"/>
                    <a:pt x="50" y="27013"/>
                    <a:pt x="50" y="27027"/>
                  </a:cubicBezTo>
                  <a:close/>
                  <a:moveTo>
                    <a:pt x="50" y="27577"/>
                  </a:moveTo>
                  <a:lnTo>
                    <a:pt x="50" y="27577"/>
                  </a:lnTo>
                  <a:cubicBezTo>
                    <a:pt x="50" y="27591"/>
                    <a:pt x="39" y="27602"/>
                    <a:pt x="25" y="27602"/>
                  </a:cubicBezTo>
                  <a:cubicBezTo>
                    <a:pt x="11" y="27602"/>
                    <a:pt x="0" y="27591"/>
                    <a:pt x="0" y="27577"/>
                  </a:cubicBezTo>
                  <a:lnTo>
                    <a:pt x="0" y="27577"/>
                  </a:lnTo>
                  <a:cubicBezTo>
                    <a:pt x="0" y="27563"/>
                    <a:pt x="11" y="27552"/>
                    <a:pt x="25" y="27552"/>
                  </a:cubicBezTo>
                  <a:cubicBezTo>
                    <a:pt x="39" y="27552"/>
                    <a:pt x="50" y="27563"/>
                    <a:pt x="50" y="27577"/>
                  </a:cubicBezTo>
                  <a:close/>
                  <a:moveTo>
                    <a:pt x="50" y="27777"/>
                  </a:moveTo>
                  <a:lnTo>
                    <a:pt x="50" y="28127"/>
                  </a:lnTo>
                  <a:cubicBezTo>
                    <a:pt x="50" y="28141"/>
                    <a:pt x="39" y="28152"/>
                    <a:pt x="25" y="28152"/>
                  </a:cubicBezTo>
                  <a:cubicBezTo>
                    <a:pt x="11" y="28152"/>
                    <a:pt x="0" y="28141"/>
                    <a:pt x="0" y="28127"/>
                  </a:cubicBezTo>
                  <a:lnTo>
                    <a:pt x="0" y="27777"/>
                  </a:lnTo>
                  <a:cubicBezTo>
                    <a:pt x="0" y="27764"/>
                    <a:pt x="11" y="27752"/>
                    <a:pt x="25" y="27752"/>
                  </a:cubicBezTo>
                  <a:cubicBezTo>
                    <a:pt x="39" y="27752"/>
                    <a:pt x="50" y="27764"/>
                    <a:pt x="50" y="27777"/>
                  </a:cubicBezTo>
                  <a:close/>
                  <a:moveTo>
                    <a:pt x="50" y="28327"/>
                  </a:moveTo>
                  <a:lnTo>
                    <a:pt x="50" y="28327"/>
                  </a:lnTo>
                  <a:cubicBezTo>
                    <a:pt x="50" y="28341"/>
                    <a:pt x="39" y="28352"/>
                    <a:pt x="25" y="28352"/>
                  </a:cubicBezTo>
                  <a:cubicBezTo>
                    <a:pt x="11" y="28352"/>
                    <a:pt x="0" y="28341"/>
                    <a:pt x="0" y="28327"/>
                  </a:cubicBezTo>
                  <a:lnTo>
                    <a:pt x="0" y="28327"/>
                  </a:lnTo>
                  <a:cubicBezTo>
                    <a:pt x="0" y="28314"/>
                    <a:pt x="11" y="28302"/>
                    <a:pt x="25" y="28302"/>
                  </a:cubicBezTo>
                  <a:cubicBezTo>
                    <a:pt x="39" y="28302"/>
                    <a:pt x="50" y="28314"/>
                    <a:pt x="50" y="28327"/>
                  </a:cubicBezTo>
                  <a:close/>
                  <a:moveTo>
                    <a:pt x="50" y="28527"/>
                  </a:moveTo>
                  <a:lnTo>
                    <a:pt x="50" y="28717"/>
                  </a:lnTo>
                  <a:cubicBezTo>
                    <a:pt x="50" y="28731"/>
                    <a:pt x="39" y="28742"/>
                    <a:pt x="25" y="28742"/>
                  </a:cubicBezTo>
                  <a:cubicBezTo>
                    <a:pt x="11" y="28742"/>
                    <a:pt x="0" y="28731"/>
                    <a:pt x="0" y="28717"/>
                  </a:cubicBezTo>
                  <a:lnTo>
                    <a:pt x="0" y="28527"/>
                  </a:lnTo>
                  <a:cubicBezTo>
                    <a:pt x="0" y="28514"/>
                    <a:pt x="11" y="28502"/>
                    <a:pt x="25" y="28502"/>
                  </a:cubicBezTo>
                  <a:cubicBezTo>
                    <a:pt x="39" y="28502"/>
                    <a:pt x="50" y="28514"/>
                    <a:pt x="50" y="28527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1961" name="Freeform 185"/>
            <p:cNvSpPr>
              <a:spLocks noEditPoints="1"/>
            </p:cNvSpPr>
            <p:nvPr/>
          </p:nvSpPr>
          <p:spPr bwMode="auto">
            <a:xfrm>
              <a:off x="1687" y="633"/>
              <a:ext cx="5" cy="2666"/>
            </a:xfrm>
            <a:custGeom>
              <a:avLst/>
              <a:gdLst>
                <a:gd name="T0" fmla="*/ 50 w 50"/>
                <a:gd name="T1" fmla="*/ 576 h 28352"/>
                <a:gd name="T2" fmla="*/ 0 w 50"/>
                <a:gd name="T3" fmla="*/ 1126 h 28352"/>
                <a:gd name="T4" fmla="*/ 25 w 50"/>
                <a:gd name="T5" fmla="*/ 1301 h 28352"/>
                <a:gd name="T6" fmla="*/ 50 w 50"/>
                <a:gd name="T7" fmla="*/ 2076 h 28352"/>
                <a:gd name="T8" fmla="*/ 25 w 50"/>
                <a:gd name="T9" fmla="*/ 2651 h 28352"/>
                <a:gd name="T10" fmla="*/ 0 w 50"/>
                <a:gd name="T11" fmla="*/ 2826 h 28352"/>
                <a:gd name="T12" fmla="*/ 50 w 50"/>
                <a:gd name="T13" fmla="*/ 3026 h 28352"/>
                <a:gd name="T14" fmla="*/ 50 w 50"/>
                <a:gd name="T15" fmla="*/ 4126 h 28352"/>
                <a:gd name="T16" fmla="*/ 0 w 50"/>
                <a:gd name="T17" fmla="*/ 4326 h 28352"/>
                <a:gd name="T18" fmla="*/ 25 w 50"/>
                <a:gd name="T19" fmla="*/ 4501 h 28352"/>
                <a:gd name="T20" fmla="*/ 50 w 50"/>
                <a:gd name="T21" fmla="*/ 5276 h 28352"/>
                <a:gd name="T22" fmla="*/ 25 w 50"/>
                <a:gd name="T23" fmla="*/ 5851 h 28352"/>
                <a:gd name="T24" fmla="*/ 0 w 50"/>
                <a:gd name="T25" fmla="*/ 6026 h 28352"/>
                <a:gd name="T26" fmla="*/ 50 w 50"/>
                <a:gd name="T27" fmla="*/ 6576 h 28352"/>
                <a:gd name="T28" fmla="*/ 50 w 50"/>
                <a:gd name="T29" fmla="*/ 7326 h 28352"/>
                <a:gd name="T30" fmla="*/ 0 w 50"/>
                <a:gd name="T31" fmla="*/ 7876 h 28352"/>
                <a:gd name="T32" fmla="*/ 25 w 50"/>
                <a:gd name="T33" fmla="*/ 8051 h 28352"/>
                <a:gd name="T34" fmla="*/ 50 w 50"/>
                <a:gd name="T35" fmla="*/ 8826 h 28352"/>
                <a:gd name="T36" fmla="*/ 25 w 50"/>
                <a:gd name="T37" fmla="*/ 9401 h 28352"/>
                <a:gd name="T38" fmla="*/ 0 w 50"/>
                <a:gd name="T39" fmla="*/ 9576 h 28352"/>
                <a:gd name="T40" fmla="*/ 50 w 50"/>
                <a:gd name="T41" fmla="*/ 9776 h 28352"/>
                <a:gd name="T42" fmla="*/ 50 w 50"/>
                <a:gd name="T43" fmla="*/ 10876 h 28352"/>
                <a:gd name="T44" fmla="*/ 0 w 50"/>
                <a:gd name="T45" fmla="*/ 11076 h 28352"/>
                <a:gd name="T46" fmla="*/ 25 w 50"/>
                <a:gd name="T47" fmla="*/ 11251 h 28352"/>
                <a:gd name="T48" fmla="*/ 50 w 50"/>
                <a:gd name="T49" fmla="*/ 12026 h 28352"/>
                <a:gd name="T50" fmla="*/ 25 w 50"/>
                <a:gd name="T51" fmla="*/ 12601 h 28352"/>
                <a:gd name="T52" fmla="*/ 0 w 50"/>
                <a:gd name="T53" fmla="*/ 12776 h 28352"/>
                <a:gd name="T54" fmla="*/ 50 w 50"/>
                <a:gd name="T55" fmla="*/ 13326 h 28352"/>
                <a:gd name="T56" fmla="*/ 50 w 50"/>
                <a:gd name="T57" fmla="*/ 14076 h 28352"/>
                <a:gd name="T58" fmla="*/ 0 w 50"/>
                <a:gd name="T59" fmla="*/ 14626 h 28352"/>
                <a:gd name="T60" fmla="*/ 25 w 50"/>
                <a:gd name="T61" fmla="*/ 14801 h 28352"/>
                <a:gd name="T62" fmla="*/ 50 w 50"/>
                <a:gd name="T63" fmla="*/ 15576 h 28352"/>
                <a:gd name="T64" fmla="*/ 25 w 50"/>
                <a:gd name="T65" fmla="*/ 16152 h 28352"/>
                <a:gd name="T66" fmla="*/ 0 w 50"/>
                <a:gd name="T67" fmla="*/ 16327 h 28352"/>
                <a:gd name="T68" fmla="*/ 50 w 50"/>
                <a:gd name="T69" fmla="*/ 16527 h 28352"/>
                <a:gd name="T70" fmla="*/ 50 w 50"/>
                <a:gd name="T71" fmla="*/ 17627 h 28352"/>
                <a:gd name="T72" fmla="*/ 0 w 50"/>
                <a:gd name="T73" fmla="*/ 17827 h 28352"/>
                <a:gd name="T74" fmla="*/ 25 w 50"/>
                <a:gd name="T75" fmla="*/ 18002 h 28352"/>
                <a:gd name="T76" fmla="*/ 50 w 50"/>
                <a:gd name="T77" fmla="*/ 18777 h 28352"/>
                <a:gd name="T78" fmla="*/ 25 w 50"/>
                <a:gd name="T79" fmla="*/ 19352 h 28352"/>
                <a:gd name="T80" fmla="*/ 0 w 50"/>
                <a:gd name="T81" fmla="*/ 19527 h 28352"/>
                <a:gd name="T82" fmla="*/ 50 w 50"/>
                <a:gd name="T83" fmla="*/ 20077 h 28352"/>
                <a:gd name="T84" fmla="*/ 50 w 50"/>
                <a:gd name="T85" fmla="*/ 20827 h 28352"/>
                <a:gd name="T86" fmla="*/ 0 w 50"/>
                <a:gd name="T87" fmla="*/ 21377 h 28352"/>
                <a:gd name="T88" fmla="*/ 25 w 50"/>
                <a:gd name="T89" fmla="*/ 21552 h 28352"/>
                <a:gd name="T90" fmla="*/ 50 w 50"/>
                <a:gd name="T91" fmla="*/ 22327 h 28352"/>
                <a:gd name="T92" fmla="*/ 25 w 50"/>
                <a:gd name="T93" fmla="*/ 22902 h 28352"/>
                <a:gd name="T94" fmla="*/ 0 w 50"/>
                <a:gd name="T95" fmla="*/ 23077 h 28352"/>
                <a:gd name="T96" fmla="*/ 50 w 50"/>
                <a:gd name="T97" fmla="*/ 23277 h 28352"/>
                <a:gd name="T98" fmla="*/ 50 w 50"/>
                <a:gd name="T99" fmla="*/ 24377 h 28352"/>
                <a:gd name="T100" fmla="*/ 0 w 50"/>
                <a:gd name="T101" fmla="*/ 24577 h 28352"/>
                <a:gd name="T102" fmla="*/ 25 w 50"/>
                <a:gd name="T103" fmla="*/ 24752 h 28352"/>
                <a:gd name="T104" fmla="*/ 50 w 50"/>
                <a:gd name="T105" fmla="*/ 25527 h 28352"/>
                <a:gd name="T106" fmla="*/ 25 w 50"/>
                <a:gd name="T107" fmla="*/ 26102 h 28352"/>
                <a:gd name="T108" fmla="*/ 0 w 50"/>
                <a:gd name="T109" fmla="*/ 26277 h 28352"/>
                <a:gd name="T110" fmla="*/ 50 w 50"/>
                <a:gd name="T111" fmla="*/ 26827 h 28352"/>
                <a:gd name="T112" fmla="*/ 50 w 50"/>
                <a:gd name="T113" fmla="*/ 27577 h 28352"/>
                <a:gd name="T114" fmla="*/ 0 w 50"/>
                <a:gd name="T115" fmla="*/ 28127 h 28352"/>
                <a:gd name="T116" fmla="*/ 25 w 50"/>
                <a:gd name="T117" fmla="*/ 28302 h 28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" h="28352">
                  <a:moveTo>
                    <a:pt x="50" y="25"/>
                  </a:moveTo>
                  <a:lnTo>
                    <a:pt x="50" y="375"/>
                  </a:lnTo>
                  <a:cubicBezTo>
                    <a:pt x="50" y="389"/>
                    <a:pt x="39" y="400"/>
                    <a:pt x="25" y="400"/>
                  </a:cubicBezTo>
                  <a:cubicBezTo>
                    <a:pt x="12" y="400"/>
                    <a:pt x="0" y="389"/>
                    <a:pt x="0" y="375"/>
                  </a:cubicBezTo>
                  <a:lnTo>
                    <a:pt x="0" y="25"/>
                  </a:lnTo>
                  <a:cubicBezTo>
                    <a:pt x="0" y="12"/>
                    <a:pt x="12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lose/>
                  <a:moveTo>
                    <a:pt x="50" y="575"/>
                  </a:moveTo>
                  <a:lnTo>
                    <a:pt x="50" y="576"/>
                  </a:lnTo>
                  <a:cubicBezTo>
                    <a:pt x="50" y="589"/>
                    <a:pt x="39" y="601"/>
                    <a:pt x="25" y="601"/>
                  </a:cubicBezTo>
                  <a:cubicBezTo>
                    <a:pt x="12" y="601"/>
                    <a:pt x="0" y="589"/>
                    <a:pt x="0" y="576"/>
                  </a:cubicBezTo>
                  <a:lnTo>
                    <a:pt x="0" y="575"/>
                  </a:lnTo>
                  <a:cubicBezTo>
                    <a:pt x="0" y="562"/>
                    <a:pt x="12" y="550"/>
                    <a:pt x="25" y="550"/>
                  </a:cubicBezTo>
                  <a:cubicBezTo>
                    <a:pt x="39" y="550"/>
                    <a:pt x="50" y="562"/>
                    <a:pt x="50" y="575"/>
                  </a:cubicBezTo>
                  <a:close/>
                  <a:moveTo>
                    <a:pt x="50" y="776"/>
                  </a:moveTo>
                  <a:lnTo>
                    <a:pt x="50" y="1126"/>
                  </a:lnTo>
                  <a:cubicBezTo>
                    <a:pt x="50" y="1139"/>
                    <a:pt x="39" y="1151"/>
                    <a:pt x="25" y="1151"/>
                  </a:cubicBezTo>
                  <a:cubicBezTo>
                    <a:pt x="12" y="1151"/>
                    <a:pt x="0" y="1139"/>
                    <a:pt x="0" y="1126"/>
                  </a:cubicBezTo>
                  <a:lnTo>
                    <a:pt x="0" y="776"/>
                  </a:lnTo>
                  <a:cubicBezTo>
                    <a:pt x="0" y="762"/>
                    <a:pt x="12" y="751"/>
                    <a:pt x="25" y="751"/>
                  </a:cubicBezTo>
                  <a:cubicBezTo>
                    <a:pt x="39" y="751"/>
                    <a:pt x="50" y="762"/>
                    <a:pt x="50" y="776"/>
                  </a:cubicBezTo>
                  <a:close/>
                  <a:moveTo>
                    <a:pt x="50" y="1326"/>
                  </a:moveTo>
                  <a:lnTo>
                    <a:pt x="50" y="1326"/>
                  </a:lnTo>
                  <a:cubicBezTo>
                    <a:pt x="50" y="1339"/>
                    <a:pt x="39" y="1351"/>
                    <a:pt x="25" y="1351"/>
                  </a:cubicBezTo>
                  <a:cubicBezTo>
                    <a:pt x="12" y="1351"/>
                    <a:pt x="0" y="1339"/>
                    <a:pt x="0" y="1326"/>
                  </a:cubicBezTo>
                  <a:lnTo>
                    <a:pt x="0" y="1326"/>
                  </a:lnTo>
                  <a:cubicBezTo>
                    <a:pt x="0" y="1312"/>
                    <a:pt x="12" y="1301"/>
                    <a:pt x="25" y="1301"/>
                  </a:cubicBezTo>
                  <a:cubicBezTo>
                    <a:pt x="39" y="1301"/>
                    <a:pt x="50" y="1312"/>
                    <a:pt x="50" y="1326"/>
                  </a:cubicBezTo>
                  <a:close/>
                  <a:moveTo>
                    <a:pt x="50" y="1526"/>
                  </a:moveTo>
                  <a:lnTo>
                    <a:pt x="50" y="1876"/>
                  </a:lnTo>
                  <a:cubicBezTo>
                    <a:pt x="50" y="1889"/>
                    <a:pt x="39" y="1901"/>
                    <a:pt x="25" y="1901"/>
                  </a:cubicBezTo>
                  <a:cubicBezTo>
                    <a:pt x="12" y="1901"/>
                    <a:pt x="0" y="1889"/>
                    <a:pt x="0" y="1876"/>
                  </a:cubicBezTo>
                  <a:lnTo>
                    <a:pt x="0" y="1526"/>
                  </a:lnTo>
                  <a:cubicBezTo>
                    <a:pt x="0" y="1512"/>
                    <a:pt x="12" y="1501"/>
                    <a:pt x="25" y="1501"/>
                  </a:cubicBezTo>
                  <a:cubicBezTo>
                    <a:pt x="39" y="1501"/>
                    <a:pt x="50" y="1512"/>
                    <a:pt x="50" y="1526"/>
                  </a:cubicBezTo>
                  <a:close/>
                  <a:moveTo>
                    <a:pt x="50" y="2076"/>
                  </a:moveTo>
                  <a:lnTo>
                    <a:pt x="50" y="2076"/>
                  </a:lnTo>
                  <a:cubicBezTo>
                    <a:pt x="50" y="2089"/>
                    <a:pt x="39" y="2101"/>
                    <a:pt x="25" y="2101"/>
                  </a:cubicBezTo>
                  <a:cubicBezTo>
                    <a:pt x="12" y="2101"/>
                    <a:pt x="0" y="2089"/>
                    <a:pt x="0" y="2076"/>
                  </a:cubicBezTo>
                  <a:lnTo>
                    <a:pt x="0" y="2076"/>
                  </a:lnTo>
                  <a:cubicBezTo>
                    <a:pt x="0" y="2062"/>
                    <a:pt x="12" y="2051"/>
                    <a:pt x="25" y="2051"/>
                  </a:cubicBezTo>
                  <a:cubicBezTo>
                    <a:pt x="39" y="2051"/>
                    <a:pt x="50" y="2062"/>
                    <a:pt x="50" y="2076"/>
                  </a:cubicBezTo>
                  <a:close/>
                  <a:moveTo>
                    <a:pt x="50" y="2276"/>
                  </a:moveTo>
                  <a:lnTo>
                    <a:pt x="50" y="2626"/>
                  </a:lnTo>
                  <a:cubicBezTo>
                    <a:pt x="50" y="2639"/>
                    <a:pt x="39" y="2651"/>
                    <a:pt x="25" y="2651"/>
                  </a:cubicBezTo>
                  <a:cubicBezTo>
                    <a:pt x="12" y="2651"/>
                    <a:pt x="0" y="2639"/>
                    <a:pt x="0" y="2626"/>
                  </a:cubicBezTo>
                  <a:lnTo>
                    <a:pt x="0" y="2276"/>
                  </a:lnTo>
                  <a:cubicBezTo>
                    <a:pt x="0" y="2262"/>
                    <a:pt x="12" y="2251"/>
                    <a:pt x="25" y="2251"/>
                  </a:cubicBezTo>
                  <a:cubicBezTo>
                    <a:pt x="39" y="2251"/>
                    <a:pt x="50" y="2262"/>
                    <a:pt x="50" y="2276"/>
                  </a:cubicBezTo>
                  <a:close/>
                  <a:moveTo>
                    <a:pt x="50" y="2826"/>
                  </a:moveTo>
                  <a:lnTo>
                    <a:pt x="50" y="2826"/>
                  </a:lnTo>
                  <a:cubicBezTo>
                    <a:pt x="50" y="2839"/>
                    <a:pt x="39" y="2851"/>
                    <a:pt x="25" y="2851"/>
                  </a:cubicBezTo>
                  <a:cubicBezTo>
                    <a:pt x="12" y="2851"/>
                    <a:pt x="0" y="2839"/>
                    <a:pt x="0" y="2826"/>
                  </a:cubicBezTo>
                  <a:lnTo>
                    <a:pt x="0" y="2826"/>
                  </a:lnTo>
                  <a:cubicBezTo>
                    <a:pt x="0" y="2812"/>
                    <a:pt x="12" y="2801"/>
                    <a:pt x="25" y="2801"/>
                  </a:cubicBezTo>
                  <a:cubicBezTo>
                    <a:pt x="39" y="2801"/>
                    <a:pt x="50" y="2812"/>
                    <a:pt x="50" y="2826"/>
                  </a:cubicBezTo>
                  <a:close/>
                  <a:moveTo>
                    <a:pt x="50" y="3026"/>
                  </a:moveTo>
                  <a:lnTo>
                    <a:pt x="50" y="3376"/>
                  </a:lnTo>
                  <a:cubicBezTo>
                    <a:pt x="50" y="3389"/>
                    <a:pt x="39" y="3401"/>
                    <a:pt x="25" y="3401"/>
                  </a:cubicBezTo>
                  <a:cubicBezTo>
                    <a:pt x="12" y="3401"/>
                    <a:pt x="0" y="3389"/>
                    <a:pt x="0" y="3376"/>
                  </a:cubicBezTo>
                  <a:lnTo>
                    <a:pt x="0" y="3026"/>
                  </a:lnTo>
                  <a:cubicBezTo>
                    <a:pt x="0" y="3012"/>
                    <a:pt x="12" y="3001"/>
                    <a:pt x="25" y="3001"/>
                  </a:cubicBezTo>
                  <a:cubicBezTo>
                    <a:pt x="39" y="3001"/>
                    <a:pt x="50" y="3012"/>
                    <a:pt x="50" y="3026"/>
                  </a:cubicBezTo>
                  <a:close/>
                  <a:moveTo>
                    <a:pt x="50" y="3576"/>
                  </a:moveTo>
                  <a:lnTo>
                    <a:pt x="50" y="3576"/>
                  </a:lnTo>
                  <a:cubicBezTo>
                    <a:pt x="50" y="3590"/>
                    <a:pt x="39" y="3601"/>
                    <a:pt x="25" y="3601"/>
                  </a:cubicBezTo>
                  <a:cubicBezTo>
                    <a:pt x="12" y="3601"/>
                    <a:pt x="0" y="3590"/>
                    <a:pt x="0" y="3576"/>
                  </a:cubicBezTo>
                  <a:lnTo>
                    <a:pt x="0" y="3576"/>
                  </a:lnTo>
                  <a:cubicBezTo>
                    <a:pt x="0" y="3562"/>
                    <a:pt x="12" y="3551"/>
                    <a:pt x="25" y="3551"/>
                  </a:cubicBezTo>
                  <a:cubicBezTo>
                    <a:pt x="39" y="3551"/>
                    <a:pt x="50" y="3562"/>
                    <a:pt x="50" y="3576"/>
                  </a:cubicBezTo>
                  <a:close/>
                  <a:moveTo>
                    <a:pt x="50" y="3776"/>
                  </a:moveTo>
                  <a:lnTo>
                    <a:pt x="50" y="4126"/>
                  </a:lnTo>
                  <a:cubicBezTo>
                    <a:pt x="50" y="4140"/>
                    <a:pt x="39" y="4151"/>
                    <a:pt x="25" y="4151"/>
                  </a:cubicBezTo>
                  <a:cubicBezTo>
                    <a:pt x="12" y="4151"/>
                    <a:pt x="0" y="4140"/>
                    <a:pt x="0" y="4126"/>
                  </a:cubicBezTo>
                  <a:lnTo>
                    <a:pt x="0" y="3776"/>
                  </a:lnTo>
                  <a:cubicBezTo>
                    <a:pt x="0" y="3762"/>
                    <a:pt x="12" y="3751"/>
                    <a:pt x="25" y="3751"/>
                  </a:cubicBezTo>
                  <a:cubicBezTo>
                    <a:pt x="39" y="3751"/>
                    <a:pt x="50" y="3762"/>
                    <a:pt x="50" y="3776"/>
                  </a:cubicBezTo>
                  <a:close/>
                  <a:moveTo>
                    <a:pt x="50" y="4326"/>
                  </a:moveTo>
                  <a:lnTo>
                    <a:pt x="50" y="4326"/>
                  </a:lnTo>
                  <a:cubicBezTo>
                    <a:pt x="50" y="4340"/>
                    <a:pt x="39" y="4351"/>
                    <a:pt x="25" y="4351"/>
                  </a:cubicBezTo>
                  <a:cubicBezTo>
                    <a:pt x="12" y="4351"/>
                    <a:pt x="0" y="4340"/>
                    <a:pt x="0" y="4326"/>
                  </a:cubicBezTo>
                  <a:lnTo>
                    <a:pt x="0" y="4326"/>
                  </a:lnTo>
                  <a:cubicBezTo>
                    <a:pt x="0" y="4312"/>
                    <a:pt x="12" y="4301"/>
                    <a:pt x="25" y="4301"/>
                  </a:cubicBezTo>
                  <a:cubicBezTo>
                    <a:pt x="39" y="4301"/>
                    <a:pt x="50" y="4312"/>
                    <a:pt x="50" y="4326"/>
                  </a:cubicBezTo>
                  <a:close/>
                  <a:moveTo>
                    <a:pt x="50" y="4526"/>
                  </a:moveTo>
                  <a:lnTo>
                    <a:pt x="50" y="4876"/>
                  </a:lnTo>
                  <a:cubicBezTo>
                    <a:pt x="50" y="4890"/>
                    <a:pt x="39" y="4901"/>
                    <a:pt x="25" y="4901"/>
                  </a:cubicBezTo>
                  <a:cubicBezTo>
                    <a:pt x="12" y="4901"/>
                    <a:pt x="0" y="4890"/>
                    <a:pt x="0" y="4876"/>
                  </a:cubicBezTo>
                  <a:lnTo>
                    <a:pt x="0" y="4526"/>
                  </a:lnTo>
                  <a:cubicBezTo>
                    <a:pt x="0" y="4512"/>
                    <a:pt x="12" y="4501"/>
                    <a:pt x="25" y="4501"/>
                  </a:cubicBezTo>
                  <a:cubicBezTo>
                    <a:pt x="39" y="4501"/>
                    <a:pt x="50" y="4512"/>
                    <a:pt x="50" y="4526"/>
                  </a:cubicBezTo>
                  <a:close/>
                  <a:moveTo>
                    <a:pt x="50" y="5076"/>
                  </a:moveTo>
                  <a:lnTo>
                    <a:pt x="50" y="5076"/>
                  </a:lnTo>
                  <a:cubicBezTo>
                    <a:pt x="50" y="5090"/>
                    <a:pt x="39" y="5101"/>
                    <a:pt x="25" y="5101"/>
                  </a:cubicBezTo>
                  <a:cubicBezTo>
                    <a:pt x="12" y="5101"/>
                    <a:pt x="0" y="5090"/>
                    <a:pt x="0" y="5076"/>
                  </a:cubicBezTo>
                  <a:lnTo>
                    <a:pt x="0" y="5076"/>
                  </a:lnTo>
                  <a:cubicBezTo>
                    <a:pt x="0" y="5062"/>
                    <a:pt x="12" y="5051"/>
                    <a:pt x="25" y="5051"/>
                  </a:cubicBezTo>
                  <a:cubicBezTo>
                    <a:pt x="39" y="5051"/>
                    <a:pt x="50" y="5062"/>
                    <a:pt x="50" y="5076"/>
                  </a:cubicBezTo>
                  <a:close/>
                  <a:moveTo>
                    <a:pt x="50" y="5276"/>
                  </a:moveTo>
                  <a:lnTo>
                    <a:pt x="50" y="5626"/>
                  </a:lnTo>
                  <a:cubicBezTo>
                    <a:pt x="50" y="5640"/>
                    <a:pt x="39" y="5651"/>
                    <a:pt x="25" y="5651"/>
                  </a:cubicBezTo>
                  <a:cubicBezTo>
                    <a:pt x="12" y="5651"/>
                    <a:pt x="0" y="5640"/>
                    <a:pt x="0" y="5626"/>
                  </a:cubicBezTo>
                  <a:lnTo>
                    <a:pt x="0" y="5276"/>
                  </a:lnTo>
                  <a:cubicBezTo>
                    <a:pt x="0" y="5262"/>
                    <a:pt x="12" y="5251"/>
                    <a:pt x="25" y="5251"/>
                  </a:cubicBezTo>
                  <a:cubicBezTo>
                    <a:pt x="39" y="5251"/>
                    <a:pt x="50" y="5262"/>
                    <a:pt x="50" y="5276"/>
                  </a:cubicBezTo>
                  <a:close/>
                  <a:moveTo>
                    <a:pt x="50" y="5826"/>
                  </a:moveTo>
                  <a:lnTo>
                    <a:pt x="50" y="5826"/>
                  </a:lnTo>
                  <a:cubicBezTo>
                    <a:pt x="50" y="5840"/>
                    <a:pt x="39" y="5851"/>
                    <a:pt x="25" y="5851"/>
                  </a:cubicBezTo>
                  <a:cubicBezTo>
                    <a:pt x="12" y="5851"/>
                    <a:pt x="0" y="5840"/>
                    <a:pt x="0" y="5826"/>
                  </a:cubicBezTo>
                  <a:lnTo>
                    <a:pt x="0" y="5826"/>
                  </a:lnTo>
                  <a:cubicBezTo>
                    <a:pt x="0" y="5812"/>
                    <a:pt x="12" y="5801"/>
                    <a:pt x="25" y="5801"/>
                  </a:cubicBezTo>
                  <a:cubicBezTo>
                    <a:pt x="39" y="5801"/>
                    <a:pt x="50" y="5812"/>
                    <a:pt x="50" y="5826"/>
                  </a:cubicBezTo>
                  <a:close/>
                  <a:moveTo>
                    <a:pt x="50" y="6026"/>
                  </a:moveTo>
                  <a:lnTo>
                    <a:pt x="50" y="6376"/>
                  </a:lnTo>
                  <a:cubicBezTo>
                    <a:pt x="50" y="6390"/>
                    <a:pt x="39" y="6401"/>
                    <a:pt x="25" y="6401"/>
                  </a:cubicBezTo>
                  <a:cubicBezTo>
                    <a:pt x="12" y="6401"/>
                    <a:pt x="0" y="6390"/>
                    <a:pt x="0" y="6376"/>
                  </a:cubicBezTo>
                  <a:lnTo>
                    <a:pt x="0" y="6026"/>
                  </a:lnTo>
                  <a:cubicBezTo>
                    <a:pt x="0" y="6012"/>
                    <a:pt x="12" y="6001"/>
                    <a:pt x="25" y="6001"/>
                  </a:cubicBezTo>
                  <a:cubicBezTo>
                    <a:pt x="39" y="6001"/>
                    <a:pt x="50" y="6012"/>
                    <a:pt x="50" y="6026"/>
                  </a:cubicBezTo>
                  <a:close/>
                  <a:moveTo>
                    <a:pt x="50" y="6576"/>
                  </a:moveTo>
                  <a:lnTo>
                    <a:pt x="50" y="6576"/>
                  </a:lnTo>
                  <a:cubicBezTo>
                    <a:pt x="50" y="6590"/>
                    <a:pt x="39" y="6601"/>
                    <a:pt x="25" y="6601"/>
                  </a:cubicBezTo>
                  <a:cubicBezTo>
                    <a:pt x="12" y="6601"/>
                    <a:pt x="0" y="6590"/>
                    <a:pt x="0" y="6576"/>
                  </a:cubicBezTo>
                  <a:lnTo>
                    <a:pt x="0" y="6576"/>
                  </a:lnTo>
                  <a:cubicBezTo>
                    <a:pt x="0" y="6562"/>
                    <a:pt x="12" y="6551"/>
                    <a:pt x="25" y="6551"/>
                  </a:cubicBezTo>
                  <a:cubicBezTo>
                    <a:pt x="39" y="6551"/>
                    <a:pt x="50" y="6562"/>
                    <a:pt x="50" y="6576"/>
                  </a:cubicBezTo>
                  <a:close/>
                  <a:moveTo>
                    <a:pt x="50" y="6776"/>
                  </a:moveTo>
                  <a:lnTo>
                    <a:pt x="50" y="7126"/>
                  </a:lnTo>
                  <a:cubicBezTo>
                    <a:pt x="50" y="7140"/>
                    <a:pt x="39" y="7151"/>
                    <a:pt x="25" y="7151"/>
                  </a:cubicBezTo>
                  <a:cubicBezTo>
                    <a:pt x="12" y="7151"/>
                    <a:pt x="0" y="7140"/>
                    <a:pt x="0" y="7126"/>
                  </a:cubicBezTo>
                  <a:lnTo>
                    <a:pt x="0" y="6776"/>
                  </a:lnTo>
                  <a:cubicBezTo>
                    <a:pt x="0" y="6762"/>
                    <a:pt x="12" y="6751"/>
                    <a:pt x="25" y="6751"/>
                  </a:cubicBezTo>
                  <a:cubicBezTo>
                    <a:pt x="39" y="6751"/>
                    <a:pt x="50" y="6762"/>
                    <a:pt x="50" y="6776"/>
                  </a:cubicBezTo>
                  <a:close/>
                  <a:moveTo>
                    <a:pt x="50" y="7326"/>
                  </a:moveTo>
                  <a:lnTo>
                    <a:pt x="50" y="7326"/>
                  </a:lnTo>
                  <a:cubicBezTo>
                    <a:pt x="50" y="7340"/>
                    <a:pt x="39" y="7351"/>
                    <a:pt x="25" y="7351"/>
                  </a:cubicBezTo>
                  <a:cubicBezTo>
                    <a:pt x="12" y="7351"/>
                    <a:pt x="0" y="7340"/>
                    <a:pt x="0" y="7326"/>
                  </a:cubicBezTo>
                  <a:lnTo>
                    <a:pt x="0" y="7326"/>
                  </a:lnTo>
                  <a:cubicBezTo>
                    <a:pt x="0" y="7312"/>
                    <a:pt x="12" y="7301"/>
                    <a:pt x="25" y="7301"/>
                  </a:cubicBezTo>
                  <a:cubicBezTo>
                    <a:pt x="39" y="7301"/>
                    <a:pt x="50" y="7312"/>
                    <a:pt x="50" y="7326"/>
                  </a:cubicBezTo>
                  <a:close/>
                  <a:moveTo>
                    <a:pt x="50" y="7526"/>
                  </a:moveTo>
                  <a:lnTo>
                    <a:pt x="50" y="7876"/>
                  </a:lnTo>
                  <a:cubicBezTo>
                    <a:pt x="50" y="7890"/>
                    <a:pt x="39" y="7901"/>
                    <a:pt x="25" y="7901"/>
                  </a:cubicBezTo>
                  <a:cubicBezTo>
                    <a:pt x="12" y="7901"/>
                    <a:pt x="0" y="7890"/>
                    <a:pt x="0" y="7876"/>
                  </a:cubicBezTo>
                  <a:lnTo>
                    <a:pt x="0" y="7526"/>
                  </a:lnTo>
                  <a:cubicBezTo>
                    <a:pt x="0" y="7512"/>
                    <a:pt x="12" y="7501"/>
                    <a:pt x="25" y="7501"/>
                  </a:cubicBezTo>
                  <a:cubicBezTo>
                    <a:pt x="39" y="7501"/>
                    <a:pt x="50" y="7512"/>
                    <a:pt x="50" y="7526"/>
                  </a:cubicBezTo>
                  <a:close/>
                  <a:moveTo>
                    <a:pt x="50" y="8076"/>
                  </a:moveTo>
                  <a:lnTo>
                    <a:pt x="50" y="8076"/>
                  </a:lnTo>
                  <a:cubicBezTo>
                    <a:pt x="50" y="8090"/>
                    <a:pt x="39" y="8101"/>
                    <a:pt x="25" y="8101"/>
                  </a:cubicBezTo>
                  <a:cubicBezTo>
                    <a:pt x="12" y="8101"/>
                    <a:pt x="0" y="8090"/>
                    <a:pt x="0" y="8076"/>
                  </a:cubicBezTo>
                  <a:lnTo>
                    <a:pt x="0" y="8076"/>
                  </a:lnTo>
                  <a:cubicBezTo>
                    <a:pt x="0" y="8062"/>
                    <a:pt x="12" y="8051"/>
                    <a:pt x="25" y="8051"/>
                  </a:cubicBezTo>
                  <a:cubicBezTo>
                    <a:pt x="39" y="8051"/>
                    <a:pt x="50" y="8062"/>
                    <a:pt x="50" y="8076"/>
                  </a:cubicBezTo>
                  <a:close/>
                  <a:moveTo>
                    <a:pt x="50" y="8276"/>
                  </a:moveTo>
                  <a:lnTo>
                    <a:pt x="50" y="8626"/>
                  </a:lnTo>
                  <a:cubicBezTo>
                    <a:pt x="50" y="8640"/>
                    <a:pt x="39" y="8651"/>
                    <a:pt x="25" y="8651"/>
                  </a:cubicBezTo>
                  <a:cubicBezTo>
                    <a:pt x="12" y="8651"/>
                    <a:pt x="0" y="8640"/>
                    <a:pt x="0" y="8626"/>
                  </a:cubicBezTo>
                  <a:lnTo>
                    <a:pt x="0" y="8276"/>
                  </a:lnTo>
                  <a:cubicBezTo>
                    <a:pt x="0" y="8262"/>
                    <a:pt x="12" y="8251"/>
                    <a:pt x="25" y="8251"/>
                  </a:cubicBezTo>
                  <a:cubicBezTo>
                    <a:pt x="39" y="8251"/>
                    <a:pt x="50" y="8262"/>
                    <a:pt x="50" y="8276"/>
                  </a:cubicBezTo>
                  <a:close/>
                  <a:moveTo>
                    <a:pt x="50" y="8826"/>
                  </a:moveTo>
                  <a:lnTo>
                    <a:pt x="50" y="8826"/>
                  </a:lnTo>
                  <a:cubicBezTo>
                    <a:pt x="50" y="8840"/>
                    <a:pt x="39" y="8851"/>
                    <a:pt x="25" y="8851"/>
                  </a:cubicBezTo>
                  <a:cubicBezTo>
                    <a:pt x="12" y="8851"/>
                    <a:pt x="0" y="8840"/>
                    <a:pt x="0" y="8826"/>
                  </a:cubicBezTo>
                  <a:lnTo>
                    <a:pt x="0" y="8826"/>
                  </a:lnTo>
                  <a:cubicBezTo>
                    <a:pt x="0" y="8812"/>
                    <a:pt x="12" y="8801"/>
                    <a:pt x="25" y="8801"/>
                  </a:cubicBezTo>
                  <a:cubicBezTo>
                    <a:pt x="39" y="8801"/>
                    <a:pt x="50" y="8812"/>
                    <a:pt x="50" y="8826"/>
                  </a:cubicBezTo>
                  <a:close/>
                  <a:moveTo>
                    <a:pt x="50" y="9026"/>
                  </a:moveTo>
                  <a:lnTo>
                    <a:pt x="50" y="9376"/>
                  </a:lnTo>
                  <a:cubicBezTo>
                    <a:pt x="50" y="9390"/>
                    <a:pt x="39" y="9401"/>
                    <a:pt x="25" y="9401"/>
                  </a:cubicBezTo>
                  <a:cubicBezTo>
                    <a:pt x="12" y="9401"/>
                    <a:pt x="0" y="9390"/>
                    <a:pt x="0" y="9376"/>
                  </a:cubicBezTo>
                  <a:lnTo>
                    <a:pt x="0" y="9026"/>
                  </a:lnTo>
                  <a:cubicBezTo>
                    <a:pt x="0" y="9012"/>
                    <a:pt x="12" y="9001"/>
                    <a:pt x="25" y="9001"/>
                  </a:cubicBezTo>
                  <a:cubicBezTo>
                    <a:pt x="39" y="9001"/>
                    <a:pt x="50" y="9012"/>
                    <a:pt x="50" y="9026"/>
                  </a:cubicBezTo>
                  <a:close/>
                  <a:moveTo>
                    <a:pt x="50" y="9576"/>
                  </a:moveTo>
                  <a:lnTo>
                    <a:pt x="50" y="9576"/>
                  </a:lnTo>
                  <a:cubicBezTo>
                    <a:pt x="50" y="9590"/>
                    <a:pt x="39" y="9601"/>
                    <a:pt x="25" y="9601"/>
                  </a:cubicBezTo>
                  <a:cubicBezTo>
                    <a:pt x="12" y="9601"/>
                    <a:pt x="0" y="9590"/>
                    <a:pt x="0" y="9576"/>
                  </a:cubicBezTo>
                  <a:lnTo>
                    <a:pt x="0" y="9576"/>
                  </a:lnTo>
                  <a:cubicBezTo>
                    <a:pt x="0" y="9562"/>
                    <a:pt x="12" y="9551"/>
                    <a:pt x="25" y="9551"/>
                  </a:cubicBezTo>
                  <a:cubicBezTo>
                    <a:pt x="39" y="9551"/>
                    <a:pt x="50" y="9562"/>
                    <a:pt x="50" y="9576"/>
                  </a:cubicBezTo>
                  <a:close/>
                  <a:moveTo>
                    <a:pt x="50" y="9776"/>
                  </a:moveTo>
                  <a:lnTo>
                    <a:pt x="50" y="10126"/>
                  </a:lnTo>
                  <a:cubicBezTo>
                    <a:pt x="50" y="10140"/>
                    <a:pt x="39" y="10151"/>
                    <a:pt x="25" y="10151"/>
                  </a:cubicBezTo>
                  <a:cubicBezTo>
                    <a:pt x="12" y="10151"/>
                    <a:pt x="0" y="10140"/>
                    <a:pt x="0" y="10126"/>
                  </a:cubicBezTo>
                  <a:lnTo>
                    <a:pt x="0" y="9776"/>
                  </a:lnTo>
                  <a:cubicBezTo>
                    <a:pt x="0" y="9762"/>
                    <a:pt x="12" y="9751"/>
                    <a:pt x="25" y="9751"/>
                  </a:cubicBezTo>
                  <a:cubicBezTo>
                    <a:pt x="39" y="9751"/>
                    <a:pt x="50" y="9762"/>
                    <a:pt x="50" y="9776"/>
                  </a:cubicBezTo>
                  <a:close/>
                  <a:moveTo>
                    <a:pt x="50" y="10326"/>
                  </a:moveTo>
                  <a:lnTo>
                    <a:pt x="50" y="10326"/>
                  </a:lnTo>
                  <a:cubicBezTo>
                    <a:pt x="50" y="10340"/>
                    <a:pt x="39" y="10351"/>
                    <a:pt x="25" y="10351"/>
                  </a:cubicBezTo>
                  <a:cubicBezTo>
                    <a:pt x="12" y="10351"/>
                    <a:pt x="0" y="10340"/>
                    <a:pt x="0" y="10326"/>
                  </a:cubicBezTo>
                  <a:lnTo>
                    <a:pt x="0" y="10326"/>
                  </a:lnTo>
                  <a:cubicBezTo>
                    <a:pt x="0" y="10312"/>
                    <a:pt x="12" y="10301"/>
                    <a:pt x="25" y="10301"/>
                  </a:cubicBezTo>
                  <a:cubicBezTo>
                    <a:pt x="39" y="10301"/>
                    <a:pt x="50" y="10312"/>
                    <a:pt x="50" y="10326"/>
                  </a:cubicBezTo>
                  <a:close/>
                  <a:moveTo>
                    <a:pt x="50" y="10526"/>
                  </a:moveTo>
                  <a:lnTo>
                    <a:pt x="50" y="10876"/>
                  </a:lnTo>
                  <a:cubicBezTo>
                    <a:pt x="50" y="10890"/>
                    <a:pt x="39" y="10901"/>
                    <a:pt x="25" y="10901"/>
                  </a:cubicBezTo>
                  <a:cubicBezTo>
                    <a:pt x="12" y="10901"/>
                    <a:pt x="0" y="10890"/>
                    <a:pt x="0" y="10876"/>
                  </a:cubicBezTo>
                  <a:lnTo>
                    <a:pt x="0" y="10526"/>
                  </a:lnTo>
                  <a:cubicBezTo>
                    <a:pt x="0" y="10512"/>
                    <a:pt x="12" y="10501"/>
                    <a:pt x="25" y="10501"/>
                  </a:cubicBezTo>
                  <a:cubicBezTo>
                    <a:pt x="39" y="10501"/>
                    <a:pt x="50" y="10512"/>
                    <a:pt x="50" y="10526"/>
                  </a:cubicBezTo>
                  <a:close/>
                  <a:moveTo>
                    <a:pt x="50" y="11076"/>
                  </a:moveTo>
                  <a:lnTo>
                    <a:pt x="50" y="11076"/>
                  </a:lnTo>
                  <a:cubicBezTo>
                    <a:pt x="50" y="11090"/>
                    <a:pt x="39" y="11101"/>
                    <a:pt x="25" y="11101"/>
                  </a:cubicBezTo>
                  <a:cubicBezTo>
                    <a:pt x="12" y="11101"/>
                    <a:pt x="0" y="11090"/>
                    <a:pt x="0" y="11076"/>
                  </a:cubicBezTo>
                  <a:lnTo>
                    <a:pt x="0" y="11076"/>
                  </a:lnTo>
                  <a:cubicBezTo>
                    <a:pt x="0" y="11062"/>
                    <a:pt x="12" y="11051"/>
                    <a:pt x="25" y="11051"/>
                  </a:cubicBezTo>
                  <a:cubicBezTo>
                    <a:pt x="39" y="11051"/>
                    <a:pt x="50" y="11062"/>
                    <a:pt x="50" y="11076"/>
                  </a:cubicBezTo>
                  <a:close/>
                  <a:moveTo>
                    <a:pt x="50" y="11276"/>
                  </a:moveTo>
                  <a:lnTo>
                    <a:pt x="50" y="11626"/>
                  </a:lnTo>
                  <a:cubicBezTo>
                    <a:pt x="50" y="11640"/>
                    <a:pt x="39" y="11651"/>
                    <a:pt x="25" y="11651"/>
                  </a:cubicBezTo>
                  <a:cubicBezTo>
                    <a:pt x="12" y="11651"/>
                    <a:pt x="0" y="11640"/>
                    <a:pt x="0" y="11626"/>
                  </a:cubicBezTo>
                  <a:lnTo>
                    <a:pt x="0" y="11276"/>
                  </a:lnTo>
                  <a:cubicBezTo>
                    <a:pt x="0" y="11262"/>
                    <a:pt x="12" y="11251"/>
                    <a:pt x="25" y="11251"/>
                  </a:cubicBezTo>
                  <a:cubicBezTo>
                    <a:pt x="39" y="11251"/>
                    <a:pt x="50" y="11262"/>
                    <a:pt x="50" y="11276"/>
                  </a:cubicBezTo>
                  <a:close/>
                  <a:moveTo>
                    <a:pt x="50" y="11826"/>
                  </a:moveTo>
                  <a:lnTo>
                    <a:pt x="50" y="11826"/>
                  </a:lnTo>
                  <a:cubicBezTo>
                    <a:pt x="50" y="11840"/>
                    <a:pt x="39" y="11851"/>
                    <a:pt x="25" y="11851"/>
                  </a:cubicBezTo>
                  <a:cubicBezTo>
                    <a:pt x="12" y="11851"/>
                    <a:pt x="0" y="11840"/>
                    <a:pt x="0" y="11826"/>
                  </a:cubicBezTo>
                  <a:lnTo>
                    <a:pt x="0" y="11826"/>
                  </a:lnTo>
                  <a:cubicBezTo>
                    <a:pt x="0" y="11812"/>
                    <a:pt x="12" y="11801"/>
                    <a:pt x="25" y="11801"/>
                  </a:cubicBezTo>
                  <a:cubicBezTo>
                    <a:pt x="39" y="11801"/>
                    <a:pt x="50" y="11812"/>
                    <a:pt x="50" y="11826"/>
                  </a:cubicBezTo>
                  <a:close/>
                  <a:moveTo>
                    <a:pt x="50" y="12026"/>
                  </a:moveTo>
                  <a:lnTo>
                    <a:pt x="50" y="12376"/>
                  </a:lnTo>
                  <a:cubicBezTo>
                    <a:pt x="50" y="12390"/>
                    <a:pt x="39" y="12401"/>
                    <a:pt x="25" y="12401"/>
                  </a:cubicBezTo>
                  <a:cubicBezTo>
                    <a:pt x="12" y="12401"/>
                    <a:pt x="0" y="12390"/>
                    <a:pt x="0" y="12376"/>
                  </a:cubicBezTo>
                  <a:lnTo>
                    <a:pt x="0" y="12026"/>
                  </a:lnTo>
                  <a:cubicBezTo>
                    <a:pt x="0" y="12012"/>
                    <a:pt x="12" y="12001"/>
                    <a:pt x="25" y="12001"/>
                  </a:cubicBezTo>
                  <a:cubicBezTo>
                    <a:pt x="39" y="12001"/>
                    <a:pt x="50" y="12012"/>
                    <a:pt x="50" y="12026"/>
                  </a:cubicBezTo>
                  <a:close/>
                  <a:moveTo>
                    <a:pt x="50" y="12576"/>
                  </a:moveTo>
                  <a:lnTo>
                    <a:pt x="50" y="12576"/>
                  </a:lnTo>
                  <a:cubicBezTo>
                    <a:pt x="50" y="12590"/>
                    <a:pt x="39" y="12601"/>
                    <a:pt x="25" y="12601"/>
                  </a:cubicBezTo>
                  <a:cubicBezTo>
                    <a:pt x="12" y="12601"/>
                    <a:pt x="0" y="12590"/>
                    <a:pt x="0" y="12576"/>
                  </a:cubicBezTo>
                  <a:lnTo>
                    <a:pt x="0" y="12576"/>
                  </a:lnTo>
                  <a:cubicBezTo>
                    <a:pt x="0" y="12562"/>
                    <a:pt x="12" y="12551"/>
                    <a:pt x="25" y="12551"/>
                  </a:cubicBezTo>
                  <a:cubicBezTo>
                    <a:pt x="39" y="12551"/>
                    <a:pt x="50" y="12562"/>
                    <a:pt x="50" y="12576"/>
                  </a:cubicBezTo>
                  <a:close/>
                  <a:moveTo>
                    <a:pt x="50" y="12776"/>
                  </a:moveTo>
                  <a:lnTo>
                    <a:pt x="50" y="13126"/>
                  </a:lnTo>
                  <a:cubicBezTo>
                    <a:pt x="50" y="13140"/>
                    <a:pt x="39" y="13151"/>
                    <a:pt x="25" y="13151"/>
                  </a:cubicBezTo>
                  <a:cubicBezTo>
                    <a:pt x="12" y="13151"/>
                    <a:pt x="0" y="13140"/>
                    <a:pt x="0" y="13126"/>
                  </a:cubicBezTo>
                  <a:lnTo>
                    <a:pt x="0" y="12776"/>
                  </a:lnTo>
                  <a:cubicBezTo>
                    <a:pt x="0" y="12763"/>
                    <a:pt x="12" y="12751"/>
                    <a:pt x="25" y="12751"/>
                  </a:cubicBezTo>
                  <a:cubicBezTo>
                    <a:pt x="39" y="12751"/>
                    <a:pt x="50" y="12763"/>
                    <a:pt x="50" y="12776"/>
                  </a:cubicBezTo>
                  <a:close/>
                  <a:moveTo>
                    <a:pt x="50" y="13326"/>
                  </a:moveTo>
                  <a:lnTo>
                    <a:pt x="50" y="13326"/>
                  </a:lnTo>
                  <a:cubicBezTo>
                    <a:pt x="50" y="13340"/>
                    <a:pt x="39" y="13351"/>
                    <a:pt x="25" y="13351"/>
                  </a:cubicBezTo>
                  <a:cubicBezTo>
                    <a:pt x="12" y="13351"/>
                    <a:pt x="0" y="13340"/>
                    <a:pt x="0" y="13326"/>
                  </a:cubicBezTo>
                  <a:lnTo>
                    <a:pt x="0" y="13326"/>
                  </a:lnTo>
                  <a:cubicBezTo>
                    <a:pt x="0" y="13313"/>
                    <a:pt x="12" y="13301"/>
                    <a:pt x="25" y="13301"/>
                  </a:cubicBezTo>
                  <a:cubicBezTo>
                    <a:pt x="39" y="13301"/>
                    <a:pt x="50" y="13313"/>
                    <a:pt x="50" y="13326"/>
                  </a:cubicBezTo>
                  <a:close/>
                  <a:moveTo>
                    <a:pt x="50" y="13526"/>
                  </a:moveTo>
                  <a:lnTo>
                    <a:pt x="50" y="13876"/>
                  </a:lnTo>
                  <a:cubicBezTo>
                    <a:pt x="50" y="13890"/>
                    <a:pt x="39" y="13901"/>
                    <a:pt x="25" y="13901"/>
                  </a:cubicBezTo>
                  <a:cubicBezTo>
                    <a:pt x="12" y="13901"/>
                    <a:pt x="0" y="13890"/>
                    <a:pt x="0" y="13876"/>
                  </a:cubicBezTo>
                  <a:lnTo>
                    <a:pt x="0" y="13526"/>
                  </a:lnTo>
                  <a:cubicBezTo>
                    <a:pt x="0" y="13513"/>
                    <a:pt x="12" y="13501"/>
                    <a:pt x="25" y="13501"/>
                  </a:cubicBezTo>
                  <a:cubicBezTo>
                    <a:pt x="39" y="13501"/>
                    <a:pt x="50" y="13513"/>
                    <a:pt x="50" y="13526"/>
                  </a:cubicBezTo>
                  <a:close/>
                  <a:moveTo>
                    <a:pt x="50" y="14076"/>
                  </a:moveTo>
                  <a:lnTo>
                    <a:pt x="50" y="14076"/>
                  </a:lnTo>
                  <a:cubicBezTo>
                    <a:pt x="50" y="14090"/>
                    <a:pt x="39" y="14101"/>
                    <a:pt x="25" y="14101"/>
                  </a:cubicBezTo>
                  <a:cubicBezTo>
                    <a:pt x="12" y="14101"/>
                    <a:pt x="0" y="14090"/>
                    <a:pt x="0" y="14076"/>
                  </a:cubicBezTo>
                  <a:lnTo>
                    <a:pt x="0" y="14076"/>
                  </a:lnTo>
                  <a:cubicBezTo>
                    <a:pt x="0" y="14063"/>
                    <a:pt x="12" y="14051"/>
                    <a:pt x="25" y="14051"/>
                  </a:cubicBezTo>
                  <a:cubicBezTo>
                    <a:pt x="39" y="14051"/>
                    <a:pt x="50" y="14063"/>
                    <a:pt x="50" y="14076"/>
                  </a:cubicBezTo>
                  <a:close/>
                  <a:moveTo>
                    <a:pt x="50" y="14276"/>
                  </a:moveTo>
                  <a:lnTo>
                    <a:pt x="50" y="14626"/>
                  </a:lnTo>
                  <a:cubicBezTo>
                    <a:pt x="50" y="14640"/>
                    <a:pt x="39" y="14651"/>
                    <a:pt x="25" y="14651"/>
                  </a:cubicBezTo>
                  <a:cubicBezTo>
                    <a:pt x="12" y="14651"/>
                    <a:pt x="0" y="14640"/>
                    <a:pt x="0" y="14626"/>
                  </a:cubicBezTo>
                  <a:lnTo>
                    <a:pt x="0" y="14276"/>
                  </a:lnTo>
                  <a:cubicBezTo>
                    <a:pt x="0" y="14263"/>
                    <a:pt x="12" y="14251"/>
                    <a:pt x="25" y="14251"/>
                  </a:cubicBezTo>
                  <a:cubicBezTo>
                    <a:pt x="39" y="14251"/>
                    <a:pt x="50" y="14263"/>
                    <a:pt x="50" y="14276"/>
                  </a:cubicBezTo>
                  <a:close/>
                  <a:moveTo>
                    <a:pt x="50" y="14826"/>
                  </a:moveTo>
                  <a:lnTo>
                    <a:pt x="50" y="14826"/>
                  </a:lnTo>
                  <a:cubicBezTo>
                    <a:pt x="50" y="14840"/>
                    <a:pt x="39" y="14851"/>
                    <a:pt x="25" y="14851"/>
                  </a:cubicBezTo>
                  <a:cubicBezTo>
                    <a:pt x="12" y="14851"/>
                    <a:pt x="0" y="14840"/>
                    <a:pt x="0" y="14826"/>
                  </a:cubicBezTo>
                  <a:lnTo>
                    <a:pt x="0" y="14826"/>
                  </a:lnTo>
                  <a:cubicBezTo>
                    <a:pt x="0" y="14813"/>
                    <a:pt x="12" y="14801"/>
                    <a:pt x="25" y="14801"/>
                  </a:cubicBezTo>
                  <a:cubicBezTo>
                    <a:pt x="39" y="14801"/>
                    <a:pt x="50" y="14813"/>
                    <a:pt x="50" y="14826"/>
                  </a:cubicBezTo>
                  <a:close/>
                  <a:moveTo>
                    <a:pt x="50" y="15026"/>
                  </a:moveTo>
                  <a:lnTo>
                    <a:pt x="50" y="15376"/>
                  </a:lnTo>
                  <a:cubicBezTo>
                    <a:pt x="50" y="15390"/>
                    <a:pt x="39" y="15401"/>
                    <a:pt x="25" y="15401"/>
                  </a:cubicBezTo>
                  <a:cubicBezTo>
                    <a:pt x="12" y="15401"/>
                    <a:pt x="0" y="15390"/>
                    <a:pt x="0" y="15376"/>
                  </a:cubicBezTo>
                  <a:lnTo>
                    <a:pt x="0" y="15026"/>
                  </a:lnTo>
                  <a:cubicBezTo>
                    <a:pt x="0" y="15013"/>
                    <a:pt x="12" y="15001"/>
                    <a:pt x="25" y="15001"/>
                  </a:cubicBezTo>
                  <a:cubicBezTo>
                    <a:pt x="39" y="15001"/>
                    <a:pt x="50" y="15013"/>
                    <a:pt x="50" y="15026"/>
                  </a:cubicBezTo>
                  <a:close/>
                  <a:moveTo>
                    <a:pt x="50" y="15576"/>
                  </a:moveTo>
                  <a:lnTo>
                    <a:pt x="50" y="15577"/>
                  </a:lnTo>
                  <a:cubicBezTo>
                    <a:pt x="50" y="15590"/>
                    <a:pt x="39" y="15602"/>
                    <a:pt x="25" y="15602"/>
                  </a:cubicBezTo>
                  <a:cubicBezTo>
                    <a:pt x="12" y="15602"/>
                    <a:pt x="0" y="15590"/>
                    <a:pt x="0" y="15577"/>
                  </a:cubicBezTo>
                  <a:lnTo>
                    <a:pt x="0" y="15576"/>
                  </a:lnTo>
                  <a:cubicBezTo>
                    <a:pt x="0" y="15563"/>
                    <a:pt x="12" y="15551"/>
                    <a:pt x="25" y="15551"/>
                  </a:cubicBezTo>
                  <a:cubicBezTo>
                    <a:pt x="39" y="15551"/>
                    <a:pt x="50" y="15563"/>
                    <a:pt x="50" y="15576"/>
                  </a:cubicBezTo>
                  <a:close/>
                  <a:moveTo>
                    <a:pt x="50" y="15777"/>
                  </a:moveTo>
                  <a:lnTo>
                    <a:pt x="50" y="16127"/>
                  </a:lnTo>
                  <a:cubicBezTo>
                    <a:pt x="50" y="16140"/>
                    <a:pt x="39" y="16152"/>
                    <a:pt x="25" y="16152"/>
                  </a:cubicBezTo>
                  <a:cubicBezTo>
                    <a:pt x="12" y="16152"/>
                    <a:pt x="0" y="16140"/>
                    <a:pt x="0" y="16127"/>
                  </a:cubicBezTo>
                  <a:lnTo>
                    <a:pt x="0" y="15777"/>
                  </a:lnTo>
                  <a:cubicBezTo>
                    <a:pt x="0" y="15763"/>
                    <a:pt x="12" y="15752"/>
                    <a:pt x="25" y="15752"/>
                  </a:cubicBezTo>
                  <a:cubicBezTo>
                    <a:pt x="39" y="15752"/>
                    <a:pt x="50" y="15763"/>
                    <a:pt x="50" y="15777"/>
                  </a:cubicBezTo>
                  <a:close/>
                  <a:moveTo>
                    <a:pt x="50" y="16327"/>
                  </a:moveTo>
                  <a:lnTo>
                    <a:pt x="50" y="16327"/>
                  </a:lnTo>
                  <a:cubicBezTo>
                    <a:pt x="50" y="16340"/>
                    <a:pt x="39" y="16352"/>
                    <a:pt x="25" y="16352"/>
                  </a:cubicBezTo>
                  <a:cubicBezTo>
                    <a:pt x="12" y="16352"/>
                    <a:pt x="0" y="16340"/>
                    <a:pt x="0" y="16327"/>
                  </a:cubicBezTo>
                  <a:lnTo>
                    <a:pt x="0" y="16327"/>
                  </a:lnTo>
                  <a:cubicBezTo>
                    <a:pt x="0" y="16313"/>
                    <a:pt x="12" y="16302"/>
                    <a:pt x="25" y="16302"/>
                  </a:cubicBezTo>
                  <a:cubicBezTo>
                    <a:pt x="39" y="16302"/>
                    <a:pt x="50" y="16313"/>
                    <a:pt x="50" y="16327"/>
                  </a:cubicBezTo>
                  <a:close/>
                  <a:moveTo>
                    <a:pt x="50" y="16527"/>
                  </a:moveTo>
                  <a:lnTo>
                    <a:pt x="50" y="16877"/>
                  </a:lnTo>
                  <a:cubicBezTo>
                    <a:pt x="50" y="16890"/>
                    <a:pt x="39" y="16902"/>
                    <a:pt x="25" y="16902"/>
                  </a:cubicBezTo>
                  <a:cubicBezTo>
                    <a:pt x="12" y="16902"/>
                    <a:pt x="0" y="16890"/>
                    <a:pt x="0" y="16877"/>
                  </a:cubicBezTo>
                  <a:lnTo>
                    <a:pt x="0" y="16527"/>
                  </a:lnTo>
                  <a:cubicBezTo>
                    <a:pt x="0" y="16513"/>
                    <a:pt x="12" y="16502"/>
                    <a:pt x="25" y="16502"/>
                  </a:cubicBezTo>
                  <a:cubicBezTo>
                    <a:pt x="39" y="16502"/>
                    <a:pt x="50" y="16513"/>
                    <a:pt x="50" y="16527"/>
                  </a:cubicBezTo>
                  <a:close/>
                  <a:moveTo>
                    <a:pt x="50" y="17077"/>
                  </a:moveTo>
                  <a:lnTo>
                    <a:pt x="50" y="17077"/>
                  </a:lnTo>
                  <a:cubicBezTo>
                    <a:pt x="50" y="17090"/>
                    <a:pt x="39" y="17102"/>
                    <a:pt x="25" y="17102"/>
                  </a:cubicBezTo>
                  <a:cubicBezTo>
                    <a:pt x="12" y="17102"/>
                    <a:pt x="0" y="17090"/>
                    <a:pt x="0" y="17077"/>
                  </a:cubicBezTo>
                  <a:lnTo>
                    <a:pt x="0" y="17077"/>
                  </a:lnTo>
                  <a:cubicBezTo>
                    <a:pt x="0" y="17063"/>
                    <a:pt x="12" y="17052"/>
                    <a:pt x="25" y="17052"/>
                  </a:cubicBezTo>
                  <a:cubicBezTo>
                    <a:pt x="39" y="17052"/>
                    <a:pt x="50" y="17063"/>
                    <a:pt x="50" y="17077"/>
                  </a:cubicBezTo>
                  <a:close/>
                  <a:moveTo>
                    <a:pt x="50" y="17277"/>
                  </a:moveTo>
                  <a:lnTo>
                    <a:pt x="50" y="17627"/>
                  </a:lnTo>
                  <a:cubicBezTo>
                    <a:pt x="50" y="17640"/>
                    <a:pt x="39" y="17652"/>
                    <a:pt x="25" y="17652"/>
                  </a:cubicBezTo>
                  <a:cubicBezTo>
                    <a:pt x="12" y="17652"/>
                    <a:pt x="0" y="17640"/>
                    <a:pt x="0" y="17627"/>
                  </a:cubicBezTo>
                  <a:lnTo>
                    <a:pt x="0" y="17277"/>
                  </a:lnTo>
                  <a:cubicBezTo>
                    <a:pt x="0" y="17263"/>
                    <a:pt x="12" y="17252"/>
                    <a:pt x="25" y="17252"/>
                  </a:cubicBezTo>
                  <a:cubicBezTo>
                    <a:pt x="39" y="17252"/>
                    <a:pt x="50" y="17263"/>
                    <a:pt x="50" y="17277"/>
                  </a:cubicBezTo>
                  <a:close/>
                  <a:moveTo>
                    <a:pt x="50" y="17827"/>
                  </a:moveTo>
                  <a:lnTo>
                    <a:pt x="50" y="17827"/>
                  </a:lnTo>
                  <a:cubicBezTo>
                    <a:pt x="50" y="17840"/>
                    <a:pt x="39" y="17852"/>
                    <a:pt x="25" y="17852"/>
                  </a:cubicBezTo>
                  <a:cubicBezTo>
                    <a:pt x="12" y="17852"/>
                    <a:pt x="0" y="17840"/>
                    <a:pt x="0" y="17827"/>
                  </a:cubicBezTo>
                  <a:lnTo>
                    <a:pt x="0" y="17827"/>
                  </a:lnTo>
                  <a:cubicBezTo>
                    <a:pt x="0" y="17813"/>
                    <a:pt x="12" y="17802"/>
                    <a:pt x="25" y="17802"/>
                  </a:cubicBezTo>
                  <a:cubicBezTo>
                    <a:pt x="39" y="17802"/>
                    <a:pt x="50" y="17813"/>
                    <a:pt x="50" y="17827"/>
                  </a:cubicBezTo>
                  <a:close/>
                  <a:moveTo>
                    <a:pt x="50" y="18027"/>
                  </a:moveTo>
                  <a:lnTo>
                    <a:pt x="50" y="18377"/>
                  </a:lnTo>
                  <a:cubicBezTo>
                    <a:pt x="50" y="18390"/>
                    <a:pt x="39" y="18402"/>
                    <a:pt x="25" y="18402"/>
                  </a:cubicBezTo>
                  <a:cubicBezTo>
                    <a:pt x="12" y="18402"/>
                    <a:pt x="0" y="18390"/>
                    <a:pt x="0" y="18377"/>
                  </a:cubicBezTo>
                  <a:lnTo>
                    <a:pt x="0" y="18027"/>
                  </a:lnTo>
                  <a:cubicBezTo>
                    <a:pt x="0" y="18013"/>
                    <a:pt x="12" y="18002"/>
                    <a:pt x="25" y="18002"/>
                  </a:cubicBezTo>
                  <a:cubicBezTo>
                    <a:pt x="39" y="18002"/>
                    <a:pt x="50" y="18013"/>
                    <a:pt x="50" y="18027"/>
                  </a:cubicBezTo>
                  <a:close/>
                  <a:moveTo>
                    <a:pt x="50" y="18577"/>
                  </a:moveTo>
                  <a:lnTo>
                    <a:pt x="50" y="18577"/>
                  </a:lnTo>
                  <a:cubicBezTo>
                    <a:pt x="50" y="18591"/>
                    <a:pt x="39" y="18602"/>
                    <a:pt x="25" y="18602"/>
                  </a:cubicBezTo>
                  <a:cubicBezTo>
                    <a:pt x="12" y="18602"/>
                    <a:pt x="0" y="18591"/>
                    <a:pt x="0" y="18577"/>
                  </a:cubicBezTo>
                  <a:lnTo>
                    <a:pt x="0" y="18577"/>
                  </a:lnTo>
                  <a:cubicBezTo>
                    <a:pt x="0" y="18563"/>
                    <a:pt x="12" y="18552"/>
                    <a:pt x="25" y="18552"/>
                  </a:cubicBezTo>
                  <a:cubicBezTo>
                    <a:pt x="39" y="18552"/>
                    <a:pt x="50" y="18563"/>
                    <a:pt x="50" y="18577"/>
                  </a:cubicBezTo>
                  <a:close/>
                  <a:moveTo>
                    <a:pt x="50" y="18777"/>
                  </a:moveTo>
                  <a:lnTo>
                    <a:pt x="50" y="19127"/>
                  </a:lnTo>
                  <a:cubicBezTo>
                    <a:pt x="50" y="19141"/>
                    <a:pt x="39" y="19152"/>
                    <a:pt x="25" y="19152"/>
                  </a:cubicBezTo>
                  <a:cubicBezTo>
                    <a:pt x="12" y="19152"/>
                    <a:pt x="0" y="19141"/>
                    <a:pt x="0" y="19127"/>
                  </a:cubicBezTo>
                  <a:lnTo>
                    <a:pt x="0" y="18777"/>
                  </a:lnTo>
                  <a:cubicBezTo>
                    <a:pt x="0" y="18763"/>
                    <a:pt x="12" y="18752"/>
                    <a:pt x="25" y="18752"/>
                  </a:cubicBezTo>
                  <a:cubicBezTo>
                    <a:pt x="39" y="18752"/>
                    <a:pt x="50" y="18763"/>
                    <a:pt x="50" y="18777"/>
                  </a:cubicBezTo>
                  <a:close/>
                  <a:moveTo>
                    <a:pt x="50" y="19327"/>
                  </a:moveTo>
                  <a:lnTo>
                    <a:pt x="50" y="19327"/>
                  </a:lnTo>
                  <a:cubicBezTo>
                    <a:pt x="50" y="19341"/>
                    <a:pt x="39" y="19352"/>
                    <a:pt x="25" y="19352"/>
                  </a:cubicBezTo>
                  <a:cubicBezTo>
                    <a:pt x="12" y="19352"/>
                    <a:pt x="0" y="19341"/>
                    <a:pt x="0" y="19327"/>
                  </a:cubicBezTo>
                  <a:lnTo>
                    <a:pt x="0" y="19327"/>
                  </a:lnTo>
                  <a:cubicBezTo>
                    <a:pt x="0" y="19313"/>
                    <a:pt x="12" y="19302"/>
                    <a:pt x="25" y="19302"/>
                  </a:cubicBezTo>
                  <a:cubicBezTo>
                    <a:pt x="39" y="19302"/>
                    <a:pt x="50" y="19313"/>
                    <a:pt x="50" y="19327"/>
                  </a:cubicBezTo>
                  <a:close/>
                  <a:moveTo>
                    <a:pt x="50" y="19527"/>
                  </a:moveTo>
                  <a:lnTo>
                    <a:pt x="50" y="19877"/>
                  </a:lnTo>
                  <a:cubicBezTo>
                    <a:pt x="50" y="19891"/>
                    <a:pt x="39" y="19902"/>
                    <a:pt x="25" y="19902"/>
                  </a:cubicBezTo>
                  <a:cubicBezTo>
                    <a:pt x="12" y="19902"/>
                    <a:pt x="0" y="19891"/>
                    <a:pt x="0" y="19877"/>
                  </a:cubicBezTo>
                  <a:lnTo>
                    <a:pt x="0" y="19527"/>
                  </a:lnTo>
                  <a:cubicBezTo>
                    <a:pt x="0" y="19513"/>
                    <a:pt x="12" y="19502"/>
                    <a:pt x="25" y="19502"/>
                  </a:cubicBezTo>
                  <a:cubicBezTo>
                    <a:pt x="39" y="19502"/>
                    <a:pt x="50" y="19513"/>
                    <a:pt x="50" y="19527"/>
                  </a:cubicBezTo>
                  <a:close/>
                  <a:moveTo>
                    <a:pt x="50" y="20077"/>
                  </a:moveTo>
                  <a:lnTo>
                    <a:pt x="50" y="20077"/>
                  </a:lnTo>
                  <a:cubicBezTo>
                    <a:pt x="50" y="20091"/>
                    <a:pt x="39" y="20102"/>
                    <a:pt x="25" y="20102"/>
                  </a:cubicBezTo>
                  <a:cubicBezTo>
                    <a:pt x="12" y="20102"/>
                    <a:pt x="0" y="20091"/>
                    <a:pt x="0" y="20077"/>
                  </a:cubicBezTo>
                  <a:lnTo>
                    <a:pt x="0" y="20077"/>
                  </a:lnTo>
                  <a:cubicBezTo>
                    <a:pt x="0" y="20063"/>
                    <a:pt x="12" y="20052"/>
                    <a:pt x="25" y="20052"/>
                  </a:cubicBezTo>
                  <a:cubicBezTo>
                    <a:pt x="39" y="20052"/>
                    <a:pt x="50" y="20063"/>
                    <a:pt x="50" y="20077"/>
                  </a:cubicBezTo>
                  <a:close/>
                  <a:moveTo>
                    <a:pt x="50" y="20277"/>
                  </a:moveTo>
                  <a:lnTo>
                    <a:pt x="50" y="20627"/>
                  </a:lnTo>
                  <a:cubicBezTo>
                    <a:pt x="50" y="20641"/>
                    <a:pt x="39" y="20652"/>
                    <a:pt x="25" y="20652"/>
                  </a:cubicBezTo>
                  <a:cubicBezTo>
                    <a:pt x="12" y="20652"/>
                    <a:pt x="0" y="20641"/>
                    <a:pt x="0" y="20627"/>
                  </a:cubicBezTo>
                  <a:lnTo>
                    <a:pt x="0" y="20277"/>
                  </a:lnTo>
                  <a:cubicBezTo>
                    <a:pt x="0" y="20263"/>
                    <a:pt x="12" y="20252"/>
                    <a:pt x="25" y="20252"/>
                  </a:cubicBezTo>
                  <a:cubicBezTo>
                    <a:pt x="39" y="20252"/>
                    <a:pt x="50" y="20263"/>
                    <a:pt x="50" y="20277"/>
                  </a:cubicBezTo>
                  <a:close/>
                  <a:moveTo>
                    <a:pt x="50" y="20827"/>
                  </a:moveTo>
                  <a:lnTo>
                    <a:pt x="50" y="20827"/>
                  </a:lnTo>
                  <a:cubicBezTo>
                    <a:pt x="50" y="20841"/>
                    <a:pt x="39" y="20852"/>
                    <a:pt x="25" y="20852"/>
                  </a:cubicBezTo>
                  <a:cubicBezTo>
                    <a:pt x="12" y="20852"/>
                    <a:pt x="0" y="20841"/>
                    <a:pt x="0" y="20827"/>
                  </a:cubicBezTo>
                  <a:lnTo>
                    <a:pt x="0" y="20827"/>
                  </a:lnTo>
                  <a:cubicBezTo>
                    <a:pt x="0" y="20813"/>
                    <a:pt x="12" y="20802"/>
                    <a:pt x="25" y="20802"/>
                  </a:cubicBezTo>
                  <a:cubicBezTo>
                    <a:pt x="39" y="20802"/>
                    <a:pt x="50" y="20813"/>
                    <a:pt x="50" y="20827"/>
                  </a:cubicBezTo>
                  <a:close/>
                  <a:moveTo>
                    <a:pt x="50" y="21027"/>
                  </a:moveTo>
                  <a:lnTo>
                    <a:pt x="50" y="21377"/>
                  </a:lnTo>
                  <a:cubicBezTo>
                    <a:pt x="50" y="21391"/>
                    <a:pt x="39" y="21402"/>
                    <a:pt x="25" y="21402"/>
                  </a:cubicBezTo>
                  <a:cubicBezTo>
                    <a:pt x="12" y="21402"/>
                    <a:pt x="0" y="21391"/>
                    <a:pt x="0" y="21377"/>
                  </a:cubicBezTo>
                  <a:lnTo>
                    <a:pt x="0" y="21027"/>
                  </a:lnTo>
                  <a:cubicBezTo>
                    <a:pt x="0" y="21013"/>
                    <a:pt x="12" y="21002"/>
                    <a:pt x="25" y="21002"/>
                  </a:cubicBezTo>
                  <a:cubicBezTo>
                    <a:pt x="39" y="21002"/>
                    <a:pt x="50" y="21013"/>
                    <a:pt x="50" y="21027"/>
                  </a:cubicBezTo>
                  <a:close/>
                  <a:moveTo>
                    <a:pt x="50" y="21577"/>
                  </a:moveTo>
                  <a:lnTo>
                    <a:pt x="50" y="21577"/>
                  </a:lnTo>
                  <a:cubicBezTo>
                    <a:pt x="50" y="21591"/>
                    <a:pt x="39" y="21602"/>
                    <a:pt x="25" y="21602"/>
                  </a:cubicBezTo>
                  <a:cubicBezTo>
                    <a:pt x="12" y="21602"/>
                    <a:pt x="0" y="21591"/>
                    <a:pt x="0" y="21577"/>
                  </a:cubicBezTo>
                  <a:lnTo>
                    <a:pt x="0" y="21577"/>
                  </a:lnTo>
                  <a:cubicBezTo>
                    <a:pt x="0" y="21563"/>
                    <a:pt x="12" y="21552"/>
                    <a:pt x="25" y="21552"/>
                  </a:cubicBezTo>
                  <a:cubicBezTo>
                    <a:pt x="39" y="21552"/>
                    <a:pt x="50" y="21563"/>
                    <a:pt x="50" y="21577"/>
                  </a:cubicBezTo>
                  <a:close/>
                  <a:moveTo>
                    <a:pt x="50" y="21777"/>
                  </a:moveTo>
                  <a:lnTo>
                    <a:pt x="50" y="22127"/>
                  </a:lnTo>
                  <a:cubicBezTo>
                    <a:pt x="50" y="22141"/>
                    <a:pt x="39" y="22152"/>
                    <a:pt x="25" y="22152"/>
                  </a:cubicBezTo>
                  <a:cubicBezTo>
                    <a:pt x="12" y="22152"/>
                    <a:pt x="0" y="22141"/>
                    <a:pt x="0" y="22127"/>
                  </a:cubicBezTo>
                  <a:lnTo>
                    <a:pt x="0" y="21777"/>
                  </a:lnTo>
                  <a:cubicBezTo>
                    <a:pt x="0" y="21763"/>
                    <a:pt x="12" y="21752"/>
                    <a:pt x="25" y="21752"/>
                  </a:cubicBezTo>
                  <a:cubicBezTo>
                    <a:pt x="39" y="21752"/>
                    <a:pt x="50" y="21763"/>
                    <a:pt x="50" y="21777"/>
                  </a:cubicBezTo>
                  <a:close/>
                  <a:moveTo>
                    <a:pt x="50" y="22327"/>
                  </a:moveTo>
                  <a:lnTo>
                    <a:pt x="50" y="22327"/>
                  </a:lnTo>
                  <a:cubicBezTo>
                    <a:pt x="50" y="22341"/>
                    <a:pt x="39" y="22352"/>
                    <a:pt x="25" y="22352"/>
                  </a:cubicBezTo>
                  <a:cubicBezTo>
                    <a:pt x="12" y="22352"/>
                    <a:pt x="0" y="22341"/>
                    <a:pt x="0" y="22327"/>
                  </a:cubicBezTo>
                  <a:lnTo>
                    <a:pt x="0" y="22327"/>
                  </a:lnTo>
                  <a:cubicBezTo>
                    <a:pt x="0" y="22313"/>
                    <a:pt x="12" y="22302"/>
                    <a:pt x="25" y="22302"/>
                  </a:cubicBezTo>
                  <a:cubicBezTo>
                    <a:pt x="39" y="22302"/>
                    <a:pt x="50" y="22313"/>
                    <a:pt x="50" y="22327"/>
                  </a:cubicBezTo>
                  <a:close/>
                  <a:moveTo>
                    <a:pt x="50" y="22527"/>
                  </a:moveTo>
                  <a:lnTo>
                    <a:pt x="50" y="22877"/>
                  </a:lnTo>
                  <a:cubicBezTo>
                    <a:pt x="50" y="22891"/>
                    <a:pt x="39" y="22902"/>
                    <a:pt x="25" y="22902"/>
                  </a:cubicBezTo>
                  <a:cubicBezTo>
                    <a:pt x="12" y="22902"/>
                    <a:pt x="0" y="22891"/>
                    <a:pt x="0" y="22877"/>
                  </a:cubicBezTo>
                  <a:lnTo>
                    <a:pt x="0" y="22527"/>
                  </a:lnTo>
                  <a:cubicBezTo>
                    <a:pt x="0" y="22513"/>
                    <a:pt x="12" y="22502"/>
                    <a:pt x="25" y="22502"/>
                  </a:cubicBezTo>
                  <a:cubicBezTo>
                    <a:pt x="39" y="22502"/>
                    <a:pt x="50" y="22513"/>
                    <a:pt x="50" y="22527"/>
                  </a:cubicBezTo>
                  <a:close/>
                  <a:moveTo>
                    <a:pt x="50" y="23077"/>
                  </a:moveTo>
                  <a:lnTo>
                    <a:pt x="50" y="23077"/>
                  </a:lnTo>
                  <a:cubicBezTo>
                    <a:pt x="50" y="23091"/>
                    <a:pt x="39" y="23102"/>
                    <a:pt x="25" y="23102"/>
                  </a:cubicBezTo>
                  <a:cubicBezTo>
                    <a:pt x="12" y="23102"/>
                    <a:pt x="0" y="23091"/>
                    <a:pt x="0" y="23077"/>
                  </a:cubicBezTo>
                  <a:lnTo>
                    <a:pt x="0" y="23077"/>
                  </a:lnTo>
                  <a:cubicBezTo>
                    <a:pt x="0" y="23063"/>
                    <a:pt x="12" y="23052"/>
                    <a:pt x="25" y="23052"/>
                  </a:cubicBezTo>
                  <a:cubicBezTo>
                    <a:pt x="39" y="23052"/>
                    <a:pt x="50" y="23063"/>
                    <a:pt x="50" y="23077"/>
                  </a:cubicBezTo>
                  <a:close/>
                  <a:moveTo>
                    <a:pt x="50" y="23277"/>
                  </a:moveTo>
                  <a:lnTo>
                    <a:pt x="50" y="23627"/>
                  </a:lnTo>
                  <a:cubicBezTo>
                    <a:pt x="50" y="23641"/>
                    <a:pt x="39" y="23652"/>
                    <a:pt x="25" y="23652"/>
                  </a:cubicBezTo>
                  <a:cubicBezTo>
                    <a:pt x="12" y="23652"/>
                    <a:pt x="0" y="23641"/>
                    <a:pt x="0" y="23627"/>
                  </a:cubicBezTo>
                  <a:lnTo>
                    <a:pt x="0" y="23277"/>
                  </a:lnTo>
                  <a:cubicBezTo>
                    <a:pt x="0" y="23263"/>
                    <a:pt x="12" y="23252"/>
                    <a:pt x="25" y="23252"/>
                  </a:cubicBezTo>
                  <a:cubicBezTo>
                    <a:pt x="39" y="23252"/>
                    <a:pt x="50" y="23263"/>
                    <a:pt x="50" y="23277"/>
                  </a:cubicBezTo>
                  <a:close/>
                  <a:moveTo>
                    <a:pt x="50" y="23827"/>
                  </a:moveTo>
                  <a:lnTo>
                    <a:pt x="50" y="23827"/>
                  </a:lnTo>
                  <a:cubicBezTo>
                    <a:pt x="50" y="23841"/>
                    <a:pt x="39" y="23852"/>
                    <a:pt x="25" y="23852"/>
                  </a:cubicBezTo>
                  <a:cubicBezTo>
                    <a:pt x="12" y="23852"/>
                    <a:pt x="0" y="23841"/>
                    <a:pt x="0" y="23827"/>
                  </a:cubicBezTo>
                  <a:lnTo>
                    <a:pt x="0" y="23827"/>
                  </a:lnTo>
                  <a:cubicBezTo>
                    <a:pt x="0" y="23813"/>
                    <a:pt x="12" y="23802"/>
                    <a:pt x="25" y="23802"/>
                  </a:cubicBezTo>
                  <a:cubicBezTo>
                    <a:pt x="39" y="23802"/>
                    <a:pt x="50" y="23813"/>
                    <a:pt x="50" y="23827"/>
                  </a:cubicBezTo>
                  <a:close/>
                  <a:moveTo>
                    <a:pt x="50" y="24027"/>
                  </a:moveTo>
                  <a:lnTo>
                    <a:pt x="50" y="24377"/>
                  </a:lnTo>
                  <a:cubicBezTo>
                    <a:pt x="50" y="24391"/>
                    <a:pt x="39" y="24402"/>
                    <a:pt x="25" y="24402"/>
                  </a:cubicBezTo>
                  <a:cubicBezTo>
                    <a:pt x="12" y="24402"/>
                    <a:pt x="0" y="24391"/>
                    <a:pt x="0" y="24377"/>
                  </a:cubicBezTo>
                  <a:lnTo>
                    <a:pt x="0" y="24027"/>
                  </a:lnTo>
                  <a:cubicBezTo>
                    <a:pt x="0" y="24013"/>
                    <a:pt x="12" y="24002"/>
                    <a:pt x="25" y="24002"/>
                  </a:cubicBezTo>
                  <a:cubicBezTo>
                    <a:pt x="39" y="24002"/>
                    <a:pt x="50" y="24013"/>
                    <a:pt x="50" y="24027"/>
                  </a:cubicBezTo>
                  <a:close/>
                  <a:moveTo>
                    <a:pt x="50" y="24577"/>
                  </a:moveTo>
                  <a:lnTo>
                    <a:pt x="50" y="24577"/>
                  </a:lnTo>
                  <a:cubicBezTo>
                    <a:pt x="50" y="24591"/>
                    <a:pt x="39" y="24602"/>
                    <a:pt x="25" y="24602"/>
                  </a:cubicBezTo>
                  <a:cubicBezTo>
                    <a:pt x="12" y="24602"/>
                    <a:pt x="0" y="24591"/>
                    <a:pt x="0" y="24577"/>
                  </a:cubicBezTo>
                  <a:lnTo>
                    <a:pt x="0" y="24577"/>
                  </a:lnTo>
                  <a:cubicBezTo>
                    <a:pt x="0" y="24563"/>
                    <a:pt x="12" y="24552"/>
                    <a:pt x="25" y="24552"/>
                  </a:cubicBezTo>
                  <a:cubicBezTo>
                    <a:pt x="39" y="24552"/>
                    <a:pt x="50" y="24563"/>
                    <a:pt x="50" y="24577"/>
                  </a:cubicBezTo>
                  <a:close/>
                  <a:moveTo>
                    <a:pt x="50" y="24777"/>
                  </a:moveTo>
                  <a:lnTo>
                    <a:pt x="50" y="25127"/>
                  </a:lnTo>
                  <a:cubicBezTo>
                    <a:pt x="50" y="25141"/>
                    <a:pt x="39" y="25152"/>
                    <a:pt x="25" y="25152"/>
                  </a:cubicBezTo>
                  <a:cubicBezTo>
                    <a:pt x="12" y="25152"/>
                    <a:pt x="0" y="25141"/>
                    <a:pt x="0" y="25127"/>
                  </a:cubicBezTo>
                  <a:lnTo>
                    <a:pt x="0" y="24777"/>
                  </a:lnTo>
                  <a:cubicBezTo>
                    <a:pt x="0" y="24763"/>
                    <a:pt x="12" y="24752"/>
                    <a:pt x="25" y="24752"/>
                  </a:cubicBezTo>
                  <a:cubicBezTo>
                    <a:pt x="39" y="24752"/>
                    <a:pt x="50" y="24763"/>
                    <a:pt x="50" y="24777"/>
                  </a:cubicBezTo>
                  <a:close/>
                  <a:moveTo>
                    <a:pt x="50" y="25327"/>
                  </a:moveTo>
                  <a:lnTo>
                    <a:pt x="50" y="25327"/>
                  </a:lnTo>
                  <a:cubicBezTo>
                    <a:pt x="50" y="25341"/>
                    <a:pt x="39" y="25352"/>
                    <a:pt x="25" y="25352"/>
                  </a:cubicBezTo>
                  <a:cubicBezTo>
                    <a:pt x="12" y="25352"/>
                    <a:pt x="0" y="25341"/>
                    <a:pt x="0" y="25327"/>
                  </a:cubicBezTo>
                  <a:lnTo>
                    <a:pt x="0" y="25327"/>
                  </a:lnTo>
                  <a:cubicBezTo>
                    <a:pt x="0" y="25313"/>
                    <a:pt x="12" y="25302"/>
                    <a:pt x="25" y="25302"/>
                  </a:cubicBezTo>
                  <a:cubicBezTo>
                    <a:pt x="39" y="25302"/>
                    <a:pt x="50" y="25313"/>
                    <a:pt x="50" y="25327"/>
                  </a:cubicBezTo>
                  <a:close/>
                  <a:moveTo>
                    <a:pt x="50" y="25527"/>
                  </a:moveTo>
                  <a:lnTo>
                    <a:pt x="50" y="25877"/>
                  </a:lnTo>
                  <a:cubicBezTo>
                    <a:pt x="50" y="25891"/>
                    <a:pt x="39" y="25902"/>
                    <a:pt x="25" y="25902"/>
                  </a:cubicBezTo>
                  <a:cubicBezTo>
                    <a:pt x="12" y="25902"/>
                    <a:pt x="0" y="25891"/>
                    <a:pt x="0" y="25877"/>
                  </a:cubicBezTo>
                  <a:lnTo>
                    <a:pt x="0" y="25527"/>
                  </a:lnTo>
                  <a:cubicBezTo>
                    <a:pt x="0" y="25513"/>
                    <a:pt x="12" y="25502"/>
                    <a:pt x="25" y="25502"/>
                  </a:cubicBezTo>
                  <a:cubicBezTo>
                    <a:pt x="39" y="25502"/>
                    <a:pt x="50" y="25513"/>
                    <a:pt x="50" y="25527"/>
                  </a:cubicBezTo>
                  <a:close/>
                  <a:moveTo>
                    <a:pt x="50" y="26077"/>
                  </a:moveTo>
                  <a:lnTo>
                    <a:pt x="50" y="26077"/>
                  </a:lnTo>
                  <a:cubicBezTo>
                    <a:pt x="50" y="26091"/>
                    <a:pt x="39" y="26102"/>
                    <a:pt x="25" y="26102"/>
                  </a:cubicBezTo>
                  <a:cubicBezTo>
                    <a:pt x="12" y="26102"/>
                    <a:pt x="0" y="26091"/>
                    <a:pt x="0" y="26077"/>
                  </a:cubicBezTo>
                  <a:lnTo>
                    <a:pt x="0" y="26077"/>
                  </a:lnTo>
                  <a:cubicBezTo>
                    <a:pt x="0" y="26063"/>
                    <a:pt x="12" y="26052"/>
                    <a:pt x="25" y="26052"/>
                  </a:cubicBezTo>
                  <a:cubicBezTo>
                    <a:pt x="39" y="26052"/>
                    <a:pt x="50" y="26063"/>
                    <a:pt x="50" y="26077"/>
                  </a:cubicBezTo>
                  <a:close/>
                  <a:moveTo>
                    <a:pt x="50" y="26277"/>
                  </a:moveTo>
                  <a:lnTo>
                    <a:pt x="50" y="26627"/>
                  </a:lnTo>
                  <a:cubicBezTo>
                    <a:pt x="50" y="26641"/>
                    <a:pt x="39" y="26652"/>
                    <a:pt x="25" y="26652"/>
                  </a:cubicBezTo>
                  <a:cubicBezTo>
                    <a:pt x="12" y="26652"/>
                    <a:pt x="0" y="26641"/>
                    <a:pt x="0" y="26627"/>
                  </a:cubicBezTo>
                  <a:lnTo>
                    <a:pt x="0" y="26277"/>
                  </a:lnTo>
                  <a:cubicBezTo>
                    <a:pt x="0" y="26263"/>
                    <a:pt x="12" y="26252"/>
                    <a:pt x="25" y="26252"/>
                  </a:cubicBezTo>
                  <a:cubicBezTo>
                    <a:pt x="39" y="26252"/>
                    <a:pt x="50" y="26263"/>
                    <a:pt x="50" y="26277"/>
                  </a:cubicBezTo>
                  <a:close/>
                  <a:moveTo>
                    <a:pt x="50" y="26827"/>
                  </a:moveTo>
                  <a:lnTo>
                    <a:pt x="50" y="26827"/>
                  </a:lnTo>
                  <a:cubicBezTo>
                    <a:pt x="50" y="26841"/>
                    <a:pt x="39" y="26852"/>
                    <a:pt x="25" y="26852"/>
                  </a:cubicBezTo>
                  <a:cubicBezTo>
                    <a:pt x="12" y="26852"/>
                    <a:pt x="0" y="26841"/>
                    <a:pt x="0" y="26827"/>
                  </a:cubicBezTo>
                  <a:lnTo>
                    <a:pt x="0" y="26827"/>
                  </a:lnTo>
                  <a:cubicBezTo>
                    <a:pt x="0" y="26813"/>
                    <a:pt x="12" y="26802"/>
                    <a:pt x="25" y="26802"/>
                  </a:cubicBezTo>
                  <a:cubicBezTo>
                    <a:pt x="39" y="26802"/>
                    <a:pt x="50" y="26813"/>
                    <a:pt x="50" y="26827"/>
                  </a:cubicBezTo>
                  <a:close/>
                  <a:moveTo>
                    <a:pt x="50" y="27027"/>
                  </a:moveTo>
                  <a:lnTo>
                    <a:pt x="50" y="27377"/>
                  </a:lnTo>
                  <a:cubicBezTo>
                    <a:pt x="50" y="27391"/>
                    <a:pt x="39" y="27402"/>
                    <a:pt x="25" y="27402"/>
                  </a:cubicBezTo>
                  <a:cubicBezTo>
                    <a:pt x="12" y="27402"/>
                    <a:pt x="0" y="27391"/>
                    <a:pt x="0" y="27377"/>
                  </a:cubicBezTo>
                  <a:lnTo>
                    <a:pt x="0" y="27027"/>
                  </a:lnTo>
                  <a:cubicBezTo>
                    <a:pt x="0" y="27013"/>
                    <a:pt x="12" y="27002"/>
                    <a:pt x="25" y="27002"/>
                  </a:cubicBezTo>
                  <a:cubicBezTo>
                    <a:pt x="39" y="27002"/>
                    <a:pt x="50" y="27013"/>
                    <a:pt x="50" y="27027"/>
                  </a:cubicBezTo>
                  <a:close/>
                  <a:moveTo>
                    <a:pt x="50" y="27577"/>
                  </a:moveTo>
                  <a:lnTo>
                    <a:pt x="50" y="27577"/>
                  </a:lnTo>
                  <a:cubicBezTo>
                    <a:pt x="50" y="27591"/>
                    <a:pt x="39" y="27602"/>
                    <a:pt x="25" y="27602"/>
                  </a:cubicBezTo>
                  <a:cubicBezTo>
                    <a:pt x="12" y="27602"/>
                    <a:pt x="0" y="27591"/>
                    <a:pt x="0" y="27577"/>
                  </a:cubicBezTo>
                  <a:lnTo>
                    <a:pt x="0" y="27577"/>
                  </a:lnTo>
                  <a:cubicBezTo>
                    <a:pt x="0" y="27563"/>
                    <a:pt x="12" y="27552"/>
                    <a:pt x="25" y="27552"/>
                  </a:cubicBezTo>
                  <a:cubicBezTo>
                    <a:pt x="39" y="27552"/>
                    <a:pt x="50" y="27563"/>
                    <a:pt x="50" y="27577"/>
                  </a:cubicBezTo>
                  <a:close/>
                  <a:moveTo>
                    <a:pt x="50" y="27777"/>
                  </a:moveTo>
                  <a:lnTo>
                    <a:pt x="50" y="28127"/>
                  </a:lnTo>
                  <a:cubicBezTo>
                    <a:pt x="50" y="28141"/>
                    <a:pt x="39" y="28152"/>
                    <a:pt x="25" y="28152"/>
                  </a:cubicBezTo>
                  <a:cubicBezTo>
                    <a:pt x="12" y="28152"/>
                    <a:pt x="0" y="28141"/>
                    <a:pt x="0" y="28127"/>
                  </a:cubicBezTo>
                  <a:lnTo>
                    <a:pt x="0" y="27777"/>
                  </a:lnTo>
                  <a:cubicBezTo>
                    <a:pt x="0" y="27764"/>
                    <a:pt x="12" y="27752"/>
                    <a:pt x="25" y="27752"/>
                  </a:cubicBezTo>
                  <a:cubicBezTo>
                    <a:pt x="39" y="27752"/>
                    <a:pt x="50" y="27764"/>
                    <a:pt x="50" y="27777"/>
                  </a:cubicBezTo>
                  <a:close/>
                  <a:moveTo>
                    <a:pt x="50" y="28327"/>
                  </a:moveTo>
                  <a:lnTo>
                    <a:pt x="50" y="28327"/>
                  </a:lnTo>
                  <a:cubicBezTo>
                    <a:pt x="50" y="28341"/>
                    <a:pt x="39" y="28352"/>
                    <a:pt x="25" y="28352"/>
                  </a:cubicBezTo>
                  <a:cubicBezTo>
                    <a:pt x="12" y="28352"/>
                    <a:pt x="0" y="28341"/>
                    <a:pt x="0" y="28327"/>
                  </a:cubicBezTo>
                  <a:lnTo>
                    <a:pt x="0" y="28327"/>
                  </a:lnTo>
                  <a:cubicBezTo>
                    <a:pt x="0" y="28314"/>
                    <a:pt x="12" y="28302"/>
                    <a:pt x="25" y="28302"/>
                  </a:cubicBezTo>
                  <a:cubicBezTo>
                    <a:pt x="39" y="28302"/>
                    <a:pt x="50" y="28314"/>
                    <a:pt x="50" y="28327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1962" name="Rectangle 186"/>
            <p:cNvSpPr>
              <a:spLocks noChangeArrowheads="1"/>
            </p:cNvSpPr>
            <p:nvPr/>
          </p:nvSpPr>
          <p:spPr bwMode="auto">
            <a:xfrm>
              <a:off x="1473" y="626"/>
              <a:ext cx="0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fr-FR"/>
            </a:p>
          </p:txBody>
        </p:sp>
        <p:sp>
          <p:nvSpPr>
            <p:cNvPr id="331963" name="Rectangle 187"/>
            <p:cNvSpPr>
              <a:spLocks noChangeArrowheads="1"/>
            </p:cNvSpPr>
            <p:nvPr/>
          </p:nvSpPr>
          <p:spPr bwMode="auto">
            <a:xfrm>
              <a:off x="1632" y="626"/>
              <a:ext cx="65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2300" b="1">
                  <a:solidFill>
                    <a:srgbClr val="000000"/>
                  </a:solidFill>
                  <a:latin typeface="Times New Roman" charset="0"/>
                </a:rPr>
                <a:t>?</a:t>
              </a:r>
              <a:endParaRPr lang="fr-FR"/>
            </a:p>
          </p:txBody>
        </p:sp>
        <p:sp>
          <p:nvSpPr>
            <p:cNvPr id="331964" name="Rectangle 188"/>
            <p:cNvSpPr>
              <a:spLocks noChangeArrowheads="1"/>
            </p:cNvSpPr>
            <p:nvPr/>
          </p:nvSpPr>
          <p:spPr bwMode="auto">
            <a:xfrm>
              <a:off x="1820" y="626"/>
              <a:ext cx="6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2300" b="1">
                  <a:solidFill>
                    <a:srgbClr val="000000"/>
                  </a:solidFill>
                  <a:latin typeface="Times New Roman" charset="0"/>
                </a:rPr>
                <a:t>β</a:t>
              </a:r>
              <a:endParaRPr lang="fr-FR"/>
            </a:p>
          </p:txBody>
        </p:sp>
        <p:sp>
          <p:nvSpPr>
            <p:cNvPr id="331965" name="Rectangle 189"/>
            <p:cNvSpPr>
              <a:spLocks noChangeArrowheads="1"/>
            </p:cNvSpPr>
            <p:nvPr/>
          </p:nvSpPr>
          <p:spPr bwMode="auto">
            <a:xfrm>
              <a:off x="1359" y="813"/>
              <a:ext cx="10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700" b="1">
                  <a:solidFill>
                    <a:srgbClr val="000000"/>
                  </a:solidFill>
                  <a:latin typeface="Arial" charset="0"/>
                </a:rPr>
                <a:t>16</a:t>
              </a:r>
              <a:endParaRPr lang="fr-FR"/>
            </a:p>
          </p:txBody>
        </p:sp>
        <p:sp>
          <p:nvSpPr>
            <p:cNvPr id="331966" name="Rectangle 190"/>
            <p:cNvSpPr>
              <a:spLocks noChangeArrowheads="1"/>
            </p:cNvSpPr>
            <p:nvPr/>
          </p:nvSpPr>
          <p:spPr bwMode="auto">
            <a:xfrm>
              <a:off x="1771" y="813"/>
              <a:ext cx="10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700" b="1">
                  <a:solidFill>
                    <a:srgbClr val="000000"/>
                  </a:solidFill>
                  <a:latin typeface="Arial" charset="0"/>
                </a:rPr>
                <a:t>16</a:t>
              </a:r>
              <a:endParaRPr lang="fr-FR"/>
            </a:p>
          </p:txBody>
        </p:sp>
        <p:sp>
          <p:nvSpPr>
            <p:cNvPr id="331967" name="Line 191"/>
            <p:cNvSpPr>
              <a:spLocks noChangeShapeType="1"/>
            </p:cNvSpPr>
            <p:nvPr/>
          </p:nvSpPr>
          <p:spPr bwMode="auto">
            <a:xfrm>
              <a:off x="1181" y="765"/>
              <a:ext cx="1" cy="2565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68" name="Line 192"/>
            <p:cNvSpPr>
              <a:spLocks noChangeShapeType="1"/>
            </p:cNvSpPr>
            <p:nvPr/>
          </p:nvSpPr>
          <p:spPr bwMode="auto">
            <a:xfrm>
              <a:off x="1176" y="765"/>
              <a:ext cx="1" cy="2565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69" name="Line 193"/>
            <p:cNvSpPr>
              <a:spLocks noChangeShapeType="1"/>
            </p:cNvSpPr>
            <p:nvPr/>
          </p:nvSpPr>
          <p:spPr bwMode="auto">
            <a:xfrm>
              <a:off x="1171" y="765"/>
              <a:ext cx="1" cy="2565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70" name="Line 194"/>
            <p:cNvSpPr>
              <a:spLocks noChangeShapeType="1"/>
            </p:cNvSpPr>
            <p:nvPr/>
          </p:nvSpPr>
          <p:spPr bwMode="auto">
            <a:xfrm flipH="1">
              <a:off x="1171" y="3214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71" name="Line 195"/>
            <p:cNvSpPr>
              <a:spLocks noChangeShapeType="1"/>
            </p:cNvSpPr>
            <p:nvPr/>
          </p:nvSpPr>
          <p:spPr bwMode="auto">
            <a:xfrm flipH="1">
              <a:off x="1171" y="3258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72" name="Line 196"/>
            <p:cNvSpPr>
              <a:spLocks noChangeShapeType="1"/>
            </p:cNvSpPr>
            <p:nvPr/>
          </p:nvSpPr>
          <p:spPr bwMode="auto">
            <a:xfrm flipH="1">
              <a:off x="1171" y="3298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73" name="Line 197"/>
            <p:cNvSpPr>
              <a:spLocks noChangeShapeType="1"/>
            </p:cNvSpPr>
            <p:nvPr/>
          </p:nvSpPr>
          <p:spPr bwMode="auto">
            <a:xfrm flipH="1">
              <a:off x="1163" y="3173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74" name="Rectangle 198"/>
            <p:cNvSpPr>
              <a:spLocks noChangeArrowheads="1"/>
            </p:cNvSpPr>
            <p:nvPr/>
          </p:nvSpPr>
          <p:spPr bwMode="auto">
            <a:xfrm>
              <a:off x="987" y="3145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0.05</a:t>
              </a:r>
              <a:endParaRPr lang="fr-FR"/>
            </a:p>
          </p:txBody>
        </p:sp>
        <p:sp>
          <p:nvSpPr>
            <p:cNvPr id="331975" name="Line 199"/>
            <p:cNvSpPr>
              <a:spLocks noChangeShapeType="1"/>
            </p:cNvSpPr>
            <p:nvPr/>
          </p:nvSpPr>
          <p:spPr bwMode="auto">
            <a:xfrm flipH="1">
              <a:off x="1171" y="313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76" name="Line 200"/>
            <p:cNvSpPr>
              <a:spLocks noChangeShapeType="1"/>
            </p:cNvSpPr>
            <p:nvPr/>
          </p:nvSpPr>
          <p:spPr bwMode="auto">
            <a:xfrm flipH="1">
              <a:off x="1171" y="3088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77" name="Line 201"/>
            <p:cNvSpPr>
              <a:spLocks noChangeShapeType="1"/>
            </p:cNvSpPr>
            <p:nvPr/>
          </p:nvSpPr>
          <p:spPr bwMode="auto">
            <a:xfrm flipH="1">
              <a:off x="1171" y="3048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78" name="Line 202"/>
            <p:cNvSpPr>
              <a:spLocks noChangeShapeType="1"/>
            </p:cNvSpPr>
            <p:nvPr/>
          </p:nvSpPr>
          <p:spPr bwMode="auto">
            <a:xfrm flipH="1">
              <a:off x="1163" y="3008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79" name="Rectangle 203"/>
            <p:cNvSpPr>
              <a:spLocks noChangeArrowheads="1"/>
            </p:cNvSpPr>
            <p:nvPr/>
          </p:nvSpPr>
          <p:spPr bwMode="auto">
            <a:xfrm>
              <a:off x="987" y="2979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0.10</a:t>
              </a:r>
              <a:endParaRPr lang="fr-FR"/>
            </a:p>
          </p:txBody>
        </p:sp>
        <p:sp>
          <p:nvSpPr>
            <p:cNvPr id="331980" name="Line 204"/>
            <p:cNvSpPr>
              <a:spLocks noChangeShapeType="1"/>
            </p:cNvSpPr>
            <p:nvPr/>
          </p:nvSpPr>
          <p:spPr bwMode="auto">
            <a:xfrm flipH="1">
              <a:off x="1171" y="296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81" name="Line 205"/>
            <p:cNvSpPr>
              <a:spLocks noChangeShapeType="1"/>
            </p:cNvSpPr>
            <p:nvPr/>
          </p:nvSpPr>
          <p:spPr bwMode="auto">
            <a:xfrm flipH="1">
              <a:off x="1171" y="292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82" name="Line 206"/>
            <p:cNvSpPr>
              <a:spLocks noChangeShapeType="1"/>
            </p:cNvSpPr>
            <p:nvPr/>
          </p:nvSpPr>
          <p:spPr bwMode="auto">
            <a:xfrm flipH="1">
              <a:off x="1171" y="288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83" name="Line 207"/>
            <p:cNvSpPr>
              <a:spLocks noChangeShapeType="1"/>
            </p:cNvSpPr>
            <p:nvPr/>
          </p:nvSpPr>
          <p:spPr bwMode="auto">
            <a:xfrm flipH="1">
              <a:off x="1163" y="2838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84" name="Rectangle 208"/>
            <p:cNvSpPr>
              <a:spLocks noChangeArrowheads="1"/>
            </p:cNvSpPr>
            <p:nvPr/>
          </p:nvSpPr>
          <p:spPr bwMode="auto">
            <a:xfrm>
              <a:off x="987" y="2809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0.15</a:t>
              </a:r>
              <a:endParaRPr lang="fr-FR"/>
            </a:p>
          </p:txBody>
        </p:sp>
        <p:sp>
          <p:nvSpPr>
            <p:cNvPr id="331985" name="Line 209"/>
            <p:cNvSpPr>
              <a:spLocks noChangeShapeType="1"/>
            </p:cNvSpPr>
            <p:nvPr/>
          </p:nvSpPr>
          <p:spPr bwMode="auto">
            <a:xfrm flipH="1">
              <a:off x="1171" y="2797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86" name="Line 210"/>
            <p:cNvSpPr>
              <a:spLocks noChangeShapeType="1"/>
            </p:cNvSpPr>
            <p:nvPr/>
          </p:nvSpPr>
          <p:spPr bwMode="auto">
            <a:xfrm flipH="1">
              <a:off x="1171" y="2757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87" name="Line 211"/>
            <p:cNvSpPr>
              <a:spLocks noChangeShapeType="1"/>
            </p:cNvSpPr>
            <p:nvPr/>
          </p:nvSpPr>
          <p:spPr bwMode="auto">
            <a:xfrm flipH="1">
              <a:off x="1171" y="271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88" name="Line 212"/>
            <p:cNvSpPr>
              <a:spLocks noChangeShapeType="1"/>
            </p:cNvSpPr>
            <p:nvPr/>
          </p:nvSpPr>
          <p:spPr bwMode="auto">
            <a:xfrm flipH="1">
              <a:off x="1163" y="2672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89" name="Rectangle 213"/>
            <p:cNvSpPr>
              <a:spLocks noChangeArrowheads="1"/>
            </p:cNvSpPr>
            <p:nvPr/>
          </p:nvSpPr>
          <p:spPr bwMode="auto">
            <a:xfrm>
              <a:off x="987" y="2643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0.20</a:t>
              </a:r>
              <a:endParaRPr lang="fr-FR"/>
            </a:p>
          </p:txBody>
        </p:sp>
        <p:sp>
          <p:nvSpPr>
            <p:cNvPr id="331990" name="Line 214"/>
            <p:cNvSpPr>
              <a:spLocks noChangeShapeType="1"/>
            </p:cNvSpPr>
            <p:nvPr/>
          </p:nvSpPr>
          <p:spPr bwMode="auto">
            <a:xfrm flipH="1">
              <a:off x="1171" y="263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91" name="Line 215"/>
            <p:cNvSpPr>
              <a:spLocks noChangeShapeType="1"/>
            </p:cNvSpPr>
            <p:nvPr/>
          </p:nvSpPr>
          <p:spPr bwMode="auto">
            <a:xfrm flipH="1">
              <a:off x="1171" y="2587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92" name="Line 216"/>
            <p:cNvSpPr>
              <a:spLocks noChangeShapeType="1"/>
            </p:cNvSpPr>
            <p:nvPr/>
          </p:nvSpPr>
          <p:spPr bwMode="auto">
            <a:xfrm flipH="1">
              <a:off x="1171" y="2547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93" name="Line 217"/>
            <p:cNvSpPr>
              <a:spLocks noChangeShapeType="1"/>
            </p:cNvSpPr>
            <p:nvPr/>
          </p:nvSpPr>
          <p:spPr bwMode="auto">
            <a:xfrm flipH="1">
              <a:off x="1163" y="2506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94" name="Rectangle 218"/>
            <p:cNvSpPr>
              <a:spLocks noChangeArrowheads="1"/>
            </p:cNvSpPr>
            <p:nvPr/>
          </p:nvSpPr>
          <p:spPr bwMode="auto">
            <a:xfrm>
              <a:off x="987" y="2478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0.25</a:t>
              </a:r>
              <a:endParaRPr lang="fr-FR"/>
            </a:p>
          </p:txBody>
        </p:sp>
        <p:sp>
          <p:nvSpPr>
            <p:cNvPr id="331995" name="Line 219"/>
            <p:cNvSpPr>
              <a:spLocks noChangeShapeType="1"/>
            </p:cNvSpPr>
            <p:nvPr/>
          </p:nvSpPr>
          <p:spPr bwMode="auto">
            <a:xfrm flipH="1">
              <a:off x="1171" y="246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96" name="Line 220"/>
            <p:cNvSpPr>
              <a:spLocks noChangeShapeType="1"/>
            </p:cNvSpPr>
            <p:nvPr/>
          </p:nvSpPr>
          <p:spPr bwMode="auto">
            <a:xfrm flipH="1">
              <a:off x="1171" y="242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97" name="Line 221"/>
            <p:cNvSpPr>
              <a:spLocks noChangeShapeType="1"/>
            </p:cNvSpPr>
            <p:nvPr/>
          </p:nvSpPr>
          <p:spPr bwMode="auto">
            <a:xfrm flipH="1">
              <a:off x="1171" y="2381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98" name="Line 222"/>
            <p:cNvSpPr>
              <a:spLocks noChangeShapeType="1"/>
            </p:cNvSpPr>
            <p:nvPr/>
          </p:nvSpPr>
          <p:spPr bwMode="auto">
            <a:xfrm flipH="1">
              <a:off x="1163" y="2336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999" name="Rectangle 223"/>
            <p:cNvSpPr>
              <a:spLocks noChangeArrowheads="1"/>
            </p:cNvSpPr>
            <p:nvPr/>
          </p:nvSpPr>
          <p:spPr bwMode="auto">
            <a:xfrm>
              <a:off x="987" y="2308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0.30</a:t>
              </a:r>
              <a:endParaRPr lang="fr-FR"/>
            </a:p>
          </p:txBody>
        </p:sp>
        <p:sp>
          <p:nvSpPr>
            <p:cNvPr id="332000" name="Line 224"/>
            <p:cNvSpPr>
              <a:spLocks noChangeShapeType="1"/>
            </p:cNvSpPr>
            <p:nvPr/>
          </p:nvSpPr>
          <p:spPr bwMode="auto">
            <a:xfrm flipH="1">
              <a:off x="1171" y="2296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01" name="Line 225"/>
            <p:cNvSpPr>
              <a:spLocks noChangeShapeType="1"/>
            </p:cNvSpPr>
            <p:nvPr/>
          </p:nvSpPr>
          <p:spPr bwMode="auto">
            <a:xfrm flipH="1">
              <a:off x="1171" y="225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02" name="Line 226"/>
            <p:cNvSpPr>
              <a:spLocks noChangeShapeType="1"/>
            </p:cNvSpPr>
            <p:nvPr/>
          </p:nvSpPr>
          <p:spPr bwMode="auto">
            <a:xfrm flipH="1">
              <a:off x="1171" y="2211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03" name="Line 227"/>
            <p:cNvSpPr>
              <a:spLocks noChangeShapeType="1"/>
            </p:cNvSpPr>
            <p:nvPr/>
          </p:nvSpPr>
          <p:spPr bwMode="auto">
            <a:xfrm flipH="1">
              <a:off x="1163" y="2171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04" name="Rectangle 228"/>
            <p:cNvSpPr>
              <a:spLocks noChangeArrowheads="1"/>
            </p:cNvSpPr>
            <p:nvPr/>
          </p:nvSpPr>
          <p:spPr bwMode="auto">
            <a:xfrm>
              <a:off x="987" y="2141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0.35</a:t>
              </a:r>
              <a:endParaRPr lang="fr-FR"/>
            </a:p>
          </p:txBody>
        </p:sp>
        <p:sp>
          <p:nvSpPr>
            <p:cNvPr id="332005" name="Line 229"/>
            <p:cNvSpPr>
              <a:spLocks noChangeShapeType="1"/>
            </p:cNvSpPr>
            <p:nvPr/>
          </p:nvSpPr>
          <p:spPr bwMode="auto">
            <a:xfrm flipH="1">
              <a:off x="1171" y="2126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06" name="Line 230"/>
            <p:cNvSpPr>
              <a:spLocks noChangeShapeType="1"/>
            </p:cNvSpPr>
            <p:nvPr/>
          </p:nvSpPr>
          <p:spPr bwMode="auto">
            <a:xfrm flipH="1">
              <a:off x="1171" y="2086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07" name="Line 231"/>
            <p:cNvSpPr>
              <a:spLocks noChangeShapeType="1"/>
            </p:cNvSpPr>
            <p:nvPr/>
          </p:nvSpPr>
          <p:spPr bwMode="auto">
            <a:xfrm flipH="1">
              <a:off x="1171" y="2046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08" name="Line 232"/>
            <p:cNvSpPr>
              <a:spLocks noChangeShapeType="1"/>
            </p:cNvSpPr>
            <p:nvPr/>
          </p:nvSpPr>
          <p:spPr bwMode="auto">
            <a:xfrm flipH="1">
              <a:off x="1163" y="2001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09" name="Rectangle 233"/>
            <p:cNvSpPr>
              <a:spLocks noChangeArrowheads="1"/>
            </p:cNvSpPr>
            <p:nvPr/>
          </p:nvSpPr>
          <p:spPr bwMode="auto">
            <a:xfrm>
              <a:off x="987" y="1971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0.40</a:t>
              </a:r>
              <a:endParaRPr lang="fr-FR"/>
            </a:p>
          </p:txBody>
        </p:sp>
        <p:sp>
          <p:nvSpPr>
            <p:cNvPr id="332010" name="Line 234"/>
            <p:cNvSpPr>
              <a:spLocks noChangeShapeType="1"/>
            </p:cNvSpPr>
            <p:nvPr/>
          </p:nvSpPr>
          <p:spPr bwMode="auto">
            <a:xfrm flipH="1">
              <a:off x="1171" y="1960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11" name="Line 235"/>
            <p:cNvSpPr>
              <a:spLocks noChangeShapeType="1"/>
            </p:cNvSpPr>
            <p:nvPr/>
          </p:nvSpPr>
          <p:spPr bwMode="auto">
            <a:xfrm flipH="1">
              <a:off x="1171" y="1920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12" name="Line 236"/>
            <p:cNvSpPr>
              <a:spLocks noChangeShapeType="1"/>
            </p:cNvSpPr>
            <p:nvPr/>
          </p:nvSpPr>
          <p:spPr bwMode="auto">
            <a:xfrm flipH="1">
              <a:off x="1171" y="1876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13" name="Line 237"/>
            <p:cNvSpPr>
              <a:spLocks noChangeShapeType="1"/>
            </p:cNvSpPr>
            <p:nvPr/>
          </p:nvSpPr>
          <p:spPr bwMode="auto">
            <a:xfrm flipH="1">
              <a:off x="1163" y="1835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14" name="Rectangle 238"/>
            <p:cNvSpPr>
              <a:spLocks noChangeArrowheads="1"/>
            </p:cNvSpPr>
            <p:nvPr/>
          </p:nvSpPr>
          <p:spPr bwMode="auto">
            <a:xfrm>
              <a:off x="987" y="1806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0.45</a:t>
              </a:r>
              <a:endParaRPr lang="fr-FR"/>
            </a:p>
          </p:txBody>
        </p:sp>
        <p:sp>
          <p:nvSpPr>
            <p:cNvPr id="332015" name="Line 239"/>
            <p:cNvSpPr>
              <a:spLocks noChangeShapeType="1"/>
            </p:cNvSpPr>
            <p:nvPr/>
          </p:nvSpPr>
          <p:spPr bwMode="auto">
            <a:xfrm flipH="1">
              <a:off x="1171" y="1795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16" name="Line 240"/>
            <p:cNvSpPr>
              <a:spLocks noChangeShapeType="1"/>
            </p:cNvSpPr>
            <p:nvPr/>
          </p:nvSpPr>
          <p:spPr bwMode="auto">
            <a:xfrm flipH="1">
              <a:off x="1171" y="1750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17" name="Line 241"/>
            <p:cNvSpPr>
              <a:spLocks noChangeShapeType="1"/>
            </p:cNvSpPr>
            <p:nvPr/>
          </p:nvSpPr>
          <p:spPr bwMode="auto">
            <a:xfrm flipH="1">
              <a:off x="1171" y="1709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18" name="Line 242"/>
            <p:cNvSpPr>
              <a:spLocks noChangeShapeType="1"/>
            </p:cNvSpPr>
            <p:nvPr/>
          </p:nvSpPr>
          <p:spPr bwMode="auto">
            <a:xfrm flipH="1">
              <a:off x="1163" y="1669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19" name="Rectangle 243"/>
            <p:cNvSpPr>
              <a:spLocks noChangeArrowheads="1"/>
            </p:cNvSpPr>
            <p:nvPr/>
          </p:nvSpPr>
          <p:spPr bwMode="auto">
            <a:xfrm>
              <a:off x="987" y="1641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0.50</a:t>
              </a:r>
              <a:endParaRPr lang="fr-FR"/>
            </a:p>
          </p:txBody>
        </p:sp>
        <p:sp>
          <p:nvSpPr>
            <p:cNvPr id="332020" name="Line 244"/>
            <p:cNvSpPr>
              <a:spLocks noChangeShapeType="1"/>
            </p:cNvSpPr>
            <p:nvPr/>
          </p:nvSpPr>
          <p:spPr bwMode="auto">
            <a:xfrm flipH="1">
              <a:off x="1171" y="1625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21" name="Line 245"/>
            <p:cNvSpPr>
              <a:spLocks noChangeShapeType="1"/>
            </p:cNvSpPr>
            <p:nvPr/>
          </p:nvSpPr>
          <p:spPr bwMode="auto">
            <a:xfrm flipH="1">
              <a:off x="1171" y="1584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22" name="Line 246"/>
            <p:cNvSpPr>
              <a:spLocks noChangeShapeType="1"/>
            </p:cNvSpPr>
            <p:nvPr/>
          </p:nvSpPr>
          <p:spPr bwMode="auto">
            <a:xfrm flipH="1">
              <a:off x="1171" y="1544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23" name="Line 247"/>
            <p:cNvSpPr>
              <a:spLocks noChangeShapeType="1"/>
            </p:cNvSpPr>
            <p:nvPr/>
          </p:nvSpPr>
          <p:spPr bwMode="auto">
            <a:xfrm flipH="1">
              <a:off x="1163" y="1499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24" name="Rectangle 248"/>
            <p:cNvSpPr>
              <a:spLocks noChangeArrowheads="1"/>
            </p:cNvSpPr>
            <p:nvPr/>
          </p:nvSpPr>
          <p:spPr bwMode="auto">
            <a:xfrm>
              <a:off x="987" y="1471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0.55</a:t>
              </a:r>
              <a:endParaRPr lang="fr-FR"/>
            </a:p>
          </p:txBody>
        </p:sp>
        <p:sp>
          <p:nvSpPr>
            <p:cNvPr id="332025" name="Line 249"/>
            <p:cNvSpPr>
              <a:spLocks noChangeShapeType="1"/>
            </p:cNvSpPr>
            <p:nvPr/>
          </p:nvSpPr>
          <p:spPr bwMode="auto">
            <a:xfrm flipH="1">
              <a:off x="1171" y="1459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26" name="Line 250"/>
            <p:cNvSpPr>
              <a:spLocks noChangeShapeType="1"/>
            </p:cNvSpPr>
            <p:nvPr/>
          </p:nvSpPr>
          <p:spPr bwMode="auto">
            <a:xfrm flipH="1">
              <a:off x="1171" y="1419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27" name="Line 251"/>
            <p:cNvSpPr>
              <a:spLocks noChangeShapeType="1"/>
            </p:cNvSpPr>
            <p:nvPr/>
          </p:nvSpPr>
          <p:spPr bwMode="auto">
            <a:xfrm flipH="1">
              <a:off x="1171" y="1374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28" name="Line 252"/>
            <p:cNvSpPr>
              <a:spLocks noChangeShapeType="1"/>
            </p:cNvSpPr>
            <p:nvPr/>
          </p:nvSpPr>
          <p:spPr bwMode="auto">
            <a:xfrm flipH="1">
              <a:off x="1163" y="1334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29" name="Rectangle 253"/>
            <p:cNvSpPr>
              <a:spLocks noChangeArrowheads="1"/>
            </p:cNvSpPr>
            <p:nvPr/>
          </p:nvSpPr>
          <p:spPr bwMode="auto">
            <a:xfrm>
              <a:off x="987" y="1305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0.60</a:t>
              </a:r>
              <a:endParaRPr lang="fr-FR"/>
            </a:p>
          </p:txBody>
        </p:sp>
        <p:sp>
          <p:nvSpPr>
            <p:cNvPr id="332030" name="Line 254"/>
            <p:cNvSpPr>
              <a:spLocks noChangeShapeType="1"/>
            </p:cNvSpPr>
            <p:nvPr/>
          </p:nvSpPr>
          <p:spPr bwMode="auto">
            <a:xfrm flipH="1">
              <a:off x="1171" y="129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31" name="Line 255"/>
            <p:cNvSpPr>
              <a:spLocks noChangeShapeType="1"/>
            </p:cNvSpPr>
            <p:nvPr/>
          </p:nvSpPr>
          <p:spPr bwMode="auto">
            <a:xfrm flipH="1">
              <a:off x="1171" y="1249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32" name="Line 256"/>
            <p:cNvSpPr>
              <a:spLocks noChangeShapeType="1"/>
            </p:cNvSpPr>
            <p:nvPr/>
          </p:nvSpPr>
          <p:spPr bwMode="auto">
            <a:xfrm flipH="1">
              <a:off x="1171" y="1209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33" name="Line 257"/>
            <p:cNvSpPr>
              <a:spLocks noChangeShapeType="1"/>
            </p:cNvSpPr>
            <p:nvPr/>
          </p:nvSpPr>
          <p:spPr bwMode="auto">
            <a:xfrm flipH="1">
              <a:off x="1163" y="1168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34" name="Rectangle 258"/>
            <p:cNvSpPr>
              <a:spLocks noChangeArrowheads="1"/>
            </p:cNvSpPr>
            <p:nvPr/>
          </p:nvSpPr>
          <p:spPr bwMode="auto">
            <a:xfrm>
              <a:off x="987" y="1139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0.65</a:t>
              </a:r>
              <a:endParaRPr lang="fr-FR"/>
            </a:p>
          </p:txBody>
        </p:sp>
        <p:sp>
          <p:nvSpPr>
            <p:cNvPr id="332035" name="Line 259"/>
            <p:cNvSpPr>
              <a:spLocks noChangeShapeType="1"/>
            </p:cNvSpPr>
            <p:nvPr/>
          </p:nvSpPr>
          <p:spPr bwMode="auto">
            <a:xfrm flipH="1">
              <a:off x="1171" y="112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36" name="Line 260"/>
            <p:cNvSpPr>
              <a:spLocks noChangeShapeType="1"/>
            </p:cNvSpPr>
            <p:nvPr/>
          </p:nvSpPr>
          <p:spPr bwMode="auto">
            <a:xfrm flipH="1">
              <a:off x="1171" y="108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37" name="Line 261"/>
            <p:cNvSpPr>
              <a:spLocks noChangeShapeType="1"/>
            </p:cNvSpPr>
            <p:nvPr/>
          </p:nvSpPr>
          <p:spPr bwMode="auto">
            <a:xfrm flipH="1">
              <a:off x="1171" y="104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38" name="Line 262"/>
            <p:cNvSpPr>
              <a:spLocks noChangeShapeType="1"/>
            </p:cNvSpPr>
            <p:nvPr/>
          </p:nvSpPr>
          <p:spPr bwMode="auto">
            <a:xfrm flipH="1">
              <a:off x="1163" y="998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39" name="Rectangle 263"/>
            <p:cNvSpPr>
              <a:spLocks noChangeArrowheads="1"/>
            </p:cNvSpPr>
            <p:nvPr/>
          </p:nvSpPr>
          <p:spPr bwMode="auto">
            <a:xfrm>
              <a:off x="987" y="969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0.70</a:t>
              </a:r>
              <a:endParaRPr lang="fr-FR"/>
            </a:p>
          </p:txBody>
        </p:sp>
        <p:sp>
          <p:nvSpPr>
            <p:cNvPr id="332040" name="Line 264"/>
            <p:cNvSpPr>
              <a:spLocks noChangeShapeType="1"/>
            </p:cNvSpPr>
            <p:nvPr/>
          </p:nvSpPr>
          <p:spPr bwMode="auto">
            <a:xfrm flipH="1">
              <a:off x="1171" y="958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41" name="Line 265"/>
            <p:cNvSpPr>
              <a:spLocks noChangeShapeType="1"/>
            </p:cNvSpPr>
            <p:nvPr/>
          </p:nvSpPr>
          <p:spPr bwMode="auto">
            <a:xfrm flipH="1">
              <a:off x="1171" y="917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42" name="Line 266"/>
            <p:cNvSpPr>
              <a:spLocks noChangeShapeType="1"/>
            </p:cNvSpPr>
            <p:nvPr/>
          </p:nvSpPr>
          <p:spPr bwMode="auto">
            <a:xfrm flipH="1">
              <a:off x="1171" y="873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43" name="Line 267"/>
            <p:cNvSpPr>
              <a:spLocks noChangeShapeType="1"/>
            </p:cNvSpPr>
            <p:nvPr/>
          </p:nvSpPr>
          <p:spPr bwMode="auto">
            <a:xfrm flipH="1">
              <a:off x="1163" y="833"/>
              <a:ext cx="18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44" name="Rectangle 268"/>
            <p:cNvSpPr>
              <a:spLocks noChangeArrowheads="1"/>
            </p:cNvSpPr>
            <p:nvPr/>
          </p:nvSpPr>
          <p:spPr bwMode="auto">
            <a:xfrm>
              <a:off x="987" y="804"/>
              <a:ext cx="14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0.75</a:t>
              </a:r>
              <a:endParaRPr lang="fr-FR"/>
            </a:p>
          </p:txBody>
        </p:sp>
        <p:sp>
          <p:nvSpPr>
            <p:cNvPr id="332045" name="Line 269"/>
            <p:cNvSpPr>
              <a:spLocks noChangeShapeType="1"/>
            </p:cNvSpPr>
            <p:nvPr/>
          </p:nvSpPr>
          <p:spPr bwMode="auto">
            <a:xfrm flipH="1">
              <a:off x="1171" y="792"/>
              <a:ext cx="10" cy="1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46" name="Rectangle 270"/>
            <p:cNvSpPr>
              <a:spLocks noChangeArrowheads="1"/>
            </p:cNvSpPr>
            <p:nvPr/>
          </p:nvSpPr>
          <p:spPr bwMode="auto">
            <a:xfrm rot="16200000">
              <a:off x="787" y="2005"/>
              <a:ext cx="287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Log(1/R)</a:t>
              </a:r>
              <a:endParaRPr lang="fr-FR"/>
            </a:p>
          </p:txBody>
        </p:sp>
        <p:sp>
          <p:nvSpPr>
            <p:cNvPr id="332047" name="Line 271"/>
            <p:cNvSpPr>
              <a:spLocks noChangeShapeType="1"/>
            </p:cNvSpPr>
            <p:nvPr/>
          </p:nvSpPr>
          <p:spPr bwMode="auto">
            <a:xfrm>
              <a:off x="1171" y="3330"/>
              <a:ext cx="4143" cy="1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48" name="Line 272"/>
            <p:cNvSpPr>
              <a:spLocks noChangeShapeType="1"/>
            </p:cNvSpPr>
            <p:nvPr/>
          </p:nvSpPr>
          <p:spPr bwMode="auto">
            <a:xfrm>
              <a:off x="1171" y="3335"/>
              <a:ext cx="4143" cy="1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49" name="Line 273"/>
            <p:cNvSpPr>
              <a:spLocks noChangeShapeType="1"/>
            </p:cNvSpPr>
            <p:nvPr/>
          </p:nvSpPr>
          <p:spPr bwMode="auto">
            <a:xfrm>
              <a:off x="1171" y="3339"/>
              <a:ext cx="4143" cy="1"/>
            </a:xfrm>
            <a:prstGeom prst="line">
              <a:avLst/>
            </a:prstGeom>
            <a:noFill/>
            <a:ln w="7938" cap="rnd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50" name="Line 274"/>
            <p:cNvSpPr>
              <a:spLocks noChangeShapeType="1"/>
            </p:cNvSpPr>
            <p:nvPr/>
          </p:nvSpPr>
          <p:spPr bwMode="auto">
            <a:xfrm>
              <a:off x="5304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51" name="Line 275"/>
            <p:cNvSpPr>
              <a:spLocks noChangeShapeType="1"/>
            </p:cNvSpPr>
            <p:nvPr/>
          </p:nvSpPr>
          <p:spPr bwMode="auto">
            <a:xfrm>
              <a:off x="5184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52" name="Line 276"/>
            <p:cNvSpPr>
              <a:spLocks noChangeShapeType="1"/>
            </p:cNvSpPr>
            <p:nvPr/>
          </p:nvSpPr>
          <p:spPr bwMode="auto">
            <a:xfrm>
              <a:off x="5064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53" name="Line 277"/>
            <p:cNvSpPr>
              <a:spLocks noChangeShapeType="1"/>
            </p:cNvSpPr>
            <p:nvPr/>
          </p:nvSpPr>
          <p:spPr bwMode="auto">
            <a:xfrm>
              <a:off x="4943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54" name="Line 278"/>
            <p:cNvSpPr>
              <a:spLocks noChangeShapeType="1"/>
            </p:cNvSpPr>
            <p:nvPr/>
          </p:nvSpPr>
          <p:spPr bwMode="auto">
            <a:xfrm>
              <a:off x="4823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55" name="Rectangle 279"/>
            <p:cNvSpPr>
              <a:spLocks noChangeArrowheads="1"/>
            </p:cNvSpPr>
            <p:nvPr/>
          </p:nvSpPr>
          <p:spPr bwMode="auto">
            <a:xfrm>
              <a:off x="4746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1000  </a:t>
              </a:r>
              <a:endParaRPr lang="fr-FR"/>
            </a:p>
          </p:txBody>
        </p:sp>
        <p:sp>
          <p:nvSpPr>
            <p:cNvPr id="332056" name="Line 280"/>
            <p:cNvSpPr>
              <a:spLocks noChangeShapeType="1"/>
            </p:cNvSpPr>
            <p:nvPr/>
          </p:nvSpPr>
          <p:spPr bwMode="auto">
            <a:xfrm>
              <a:off x="4702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57" name="Line 281"/>
            <p:cNvSpPr>
              <a:spLocks noChangeShapeType="1"/>
            </p:cNvSpPr>
            <p:nvPr/>
          </p:nvSpPr>
          <p:spPr bwMode="auto">
            <a:xfrm>
              <a:off x="4582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58" name="Line 282"/>
            <p:cNvSpPr>
              <a:spLocks noChangeShapeType="1"/>
            </p:cNvSpPr>
            <p:nvPr/>
          </p:nvSpPr>
          <p:spPr bwMode="auto">
            <a:xfrm>
              <a:off x="4461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59" name="Line 283"/>
            <p:cNvSpPr>
              <a:spLocks noChangeShapeType="1"/>
            </p:cNvSpPr>
            <p:nvPr/>
          </p:nvSpPr>
          <p:spPr bwMode="auto">
            <a:xfrm>
              <a:off x="4341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60" name="Rectangle 284"/>
            <p:cNvSpPr>
              <a:spLocks noChangeArrowheads="1"/>
            </p:cNvSpPr>
            <p:nvPr/>
          </p:nvSpPr>
          <p:spPr bwMode="auto">
            <a:xfrm>
              <a:off x="4266" y="3355"/>
              <a:ext cx="159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1100  </a:t>
              </a:r>
              <a:endParaRPr lang="fr-FR"/>
            </a:p>
          </p:txBody>
        </p:sp>
        <p:sp>
          <p:nvSpPr>
            <p:cNvPr id="332061" name="Line 285"/>
            <p:cNvSpPr>
              <a:spLocks noChangeShapeType="1"/>
            </p:cNvSpPr>
            <p:nvPr/>
          </p:nvSpPr>
          <p:spPr bwMode="auto">
            <a:xfrm>
              <a:off x="4220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62" name="Line 286"/>
            <p:cNvSpPr>
              <a:spLocks noChangeShapeType="1"/>
            </p:cNvSpPr>
            <p:nvPr/>
          </p:nvSpPr>
          <p:spPr bwMode="auto">
            <a:xfrm>
              <a:off x="4099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63" name="Line 287"/>
            <p:cNvSpPr>
              <a:spLocks noChangeShapeType="1"/>
            </p:cNvSpPr>
            <p:nvPr/>
          </p:nvSpPr>
          <p:spPr bwMode="auto">
            <a:xfrm>
              <a:off x="3979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64" name="Line 288"/>
            <p:cNvSpPr>
              <a:spLocks noChangeShapeType="1"/>
            </p:cNvSpPr>
            <p:nvPr/>
          </p:nvSpPr>
          <p:spPr bwMode="auto">
            <a:xfrm>
              <a:off x="3859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65" name="Rectangle 289"/>
            <p:cNvSpPr>
              <a:spLocks noChangeArrowheads="1"/>
            </p:cNvSpPr>
            <p:nvPr/>
          </p:nvSpPr>
          <p:spPr bwMode="auto">
            <a:xfrm>
              <a:off x="3782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1200  </a:t>
              </a:r>
              <a:endParaRPr lang="fr-FR"/>
            </a:p>
          </p:txBody>
        </p:sp>
        <p:sp>
          <p:nvSpPr>
            <p:cNvPr id="332066" name="Line 290"/>
            <p:cNvSpPr>
              <a:spLocks noChangeShapeType="1"/>
            </p:cNvSpPr>
            <p:nvPr/>
          </p:nvSpPr>
          <p:spPr bwMode="auto">
            <a:xfrm>
              <a:off x="3738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67" name="Line 291"/>
            <p:cNvSpPr>
              <a:spLocks noChangeShapeType="1"/>
            </p:cNvSpPr>
            <p:nvPr/>
          </p:nvSpPr>
          <p:spPr bwMode="auto">
            <a:xfrm>
              <a:off x="3617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68" name="Line 292"/>
            <p:cNvSpPr>
              <a:spLocks noChangeShapeType="1"/>
            </p:cNvSpPr>
            <p:nvPr/>
          </p:nvSpPr>
          <p:spPr bwMode="auto">
            <a:xfrm>
              <a:off x="3497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69" name="Line 293"/>
            <p:cNvSpPr>
              <a:spLocks noChangeShapeType="1"/>
            </p:cNvSpPr>
            <p:nvPr/>
          </p:nvSpPr>
          <p:spPr bwMode="auto">
            <a:xfrm>
              <a:off x="3377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70" name="Rectangle 294"/>
            <p:cNvSpPr>
              <a:spLocks noChangeArrowheads="1"/>
            </p:cNvSpPr>
            <p:nvPr/>
          </p:nvSpPr>
          <p:spPr bwMode="auto">
            <a:xfrm>
              <a:off x="3299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1300  </a:t>
              </a:r>
              <a:endParaRPr lang="fr-FR"/>
            </a:p>
          </p:txBody>
        </p:sp>
        <p:sp>
          <p:nvSpPr>
            <p:cNvPr id="332071" name="Line 295"/>
            <p:cNvSpPr>
              <a:spLocks noChangeShapeType="1"/>
            </p:cNvSpPr>
            <p:nvPr/>
          </p:nvSpPr>
          <p:spPr bwMode="auto">
            <a:xfrm>
              <a:off x="3256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72" name="Line 296"/>
            <p:cNvSpPr>
              <a:spLocks noChangeShapeType="1"/>
            </p:cNvSpPr>
            <p:nvPr/>
          </p:nvSpPr>
          <p:spPr bwMode="auto">
            <a:xfrm>
              <a:off x="3135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73" name="Line 297"/>
            <p:cNvSpPr>
              <a:spLocks noChangeShapeType="1"/>
            </p:cNvSpPr>
            <p:nvPr/>
          </p:nvSpPr>
          <p:spPr bwMode="auto">
            <a:xfrm>
              <a:off x="3015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74" name="Line 298"/>
            <p:cNvSpPr>
              <a:spLocks noChangeShapeType="1"/>
            </p:cNvSpPr>
            <p:nvPr/>
          </p:nvSpPr>
          <p:spPr bwMode="auto">
            <a:xfrm>
              <a:off x="2894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75" name="Rectangle 299"/>
            <p:cNvSpPr>
              <a:spLocks noChangeArrowheads="1"/>
            </p:cNvSpPr>
            <p:nvPr/>
          </p:nvSpPr>
          <p:spPr bwMode="auto">
            <a:xfrm>
              <a:off x="2817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1400  </a:t>
              </a:r>
              <a:endParaRPr lang="fr-FR"/>
            </a:p>
          </p:txBody>
        </p:sp>
        <p:sp>
          <p:nvSpPr>
            <p:cNvPr id="332076" name="Line 300"/>
            <p:cNvSpPr>
              <a:spLocks noChangeShapeType="1"/>
            </p:cNvSpPr>
            <p:nvPr/>
          </p:nvSpPr>
          <p:spPr bwMode="auto">
            <a:xfrm>
              <a:off x="2774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77" name="Line 301"/>
            <p:cNvSpPr>
              <a:spLocks noChangeShapeType="1"/>
            </p:cNvSpPr>
            <p:nvPr/>
          </p:nvSpPr>
          <p:spPr bwMode="auto">
            <a:xfrm>
              <a:off x="2654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78" name="Line 302"/>
            <p:cNvSpPr>
              <a:spLocks noChangeShapeType="1"/>
            </p:cNvSpPr>
            <p:nvPr/>
          </p:nvSpPr>
          <p:spPr bwMode="auto">
            <a:xfrm>
              <a:off x="2533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79" name="Line 303"/>
            <p:cNvSpPr>
              <a:spLocks noChangeShapeType="1"/>
            </p:cNvSpPr>
            <p:nvPr/>
          </p:nvSpPr>
          <p:spPr bwMode="auto">
            <a:xfrm>
              <a:off x="2412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80" name="Rectangle 304"/>
            <p:cNvSpPr>
              <a:spLocks noChangeArrowheads="1"/>
            </p:cNvSpPr>
            <p:nvPr/>
          </p:nvSpPr>
          <p:spPr bwMode="auto">
            <a:xfrm>
              <a:off x="2335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1500  </a:t>
              </a:r>
              <a:endParaRPr lang="fr-FR"/>
            </a:p>
          </p:txBody>
        </p:sp>
        <p:sp>
          <p:nvSpPr>
            <p:cNvPr id="332081" name="Line 305"/>
            <p:cNvSpPr>
              <a:spLocks noChangeShapeType="1"/>
            </p:cNvSpPr>
            <p:nvPr/>
          </p:nvSpPr>
          <p:spPr bwMode="auto">
            <a:xfrm>
              <a:off x="2292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82" name="Line 306"/>
            <p:cNvSpPr>
              <a:spLocks noChangeShapeType="1"/>
            </p:cNvSpPr>
            <p:nvPr/>
          </p:nvSpPr>
          <p:spPr bwMode="auto">
            <a:xfrm>
              <a:off x="2172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83" name="Line 307"/>
            <p:cNvSpPr>
              <a:spLocks noChangeShapeType="1"/>
            </p:cNvSpPr>
            <p:nvPr/>
          </p:nvSpPr>
          <p:spPr bwMode="auto">
            <a:xfrm>
              <a:off x="2050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84" name="Line 308"/>
            <p:cNvSpPr>
              <a:spLocks noChangeShapeType="1"/>
            </p:cNvSpPr>
            <p:nvPr/>
          </p:nvSpPr>
          <p:spPr bwMode="auto">
            <a:xfrm>
              <a:off x="1930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85" name="Rectangle 309"/>
            <p:cNvSpPr>
              <a:spLocks noChangeArrowheads="1"/>
            </p:cNvSpPr>
            <p:nvPr/>
          </p:nvSpPr>
          <p:spPr bwMode="auto">
            <a:xfrm>
              <a:off x="1853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1600  </a:t>
              </a:r>
              <a:endParaRPr lang="fr-FR"/>
            </a:p>
          </p:txBody>
        </p:sp>
        <p:sp>
          <p:nvSpPr>
            <p:cNvPr id="332086" name="Line 310"/>
            <p:cNvSpPr>
              <a:spLocks noChangeShapeType="1"/>
            </p:cNvSpPr>
            <p:nvPr/>
          </p:nvSpPr>
          <p:spPr bwMode="auto">
            <a:xfrm>
              <a:off x="1810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87" name="Line 311"/>
            <p:cNvSpPr>
              <a:spLocks noChangeShapeType="1"/>
            </p:cNvSpPr>
            <p:nvPr/>
          </p:nvSpPr>
          <p:spPr bwMode="auto">
            <a:xfrm>
              <a:off x="1689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88" name="Line 312"/>
            <p:cNvSpPr>
              <a:spLocks noChangeShapeType="1"/>
            </p:cNvSpPr>
            <p:nvPr/>
          </p:nvSpPr>
          <p:spPr bwMode="auto">
            <a:xfrm>
              <a:off x="1568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89" name="Line 313"/>
            <p:cNvSpPr>
              <a:spLocks noChangeShapeType="1"/>
            </p:cNvSpPr>
            <p:nvPr/>
          </p:nvSpPr>
          <p:spPr bwMode="auto">
            <a:xfrm>
              <a:off x="1448" y="3330"/>
              <a:ext cx="1" cy="1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90" name="Rectangle 314"/>
            <p:cNvSpPr>
              <a:spLocks noChangeArrowheads="1"/>
            </p:cNvSpPr>
            <p:nvPr/>
          </p:nvSpPr>
          <p:spPr bwMode="auto">
            <a:xfrm>
              <a:off x="1370" y="3355"/>
              <a:ext cx="164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1700  </a:t>
              </a:r>
              <a:endParaRPr lang="fr-FR"/>
            </a:p>
          </p:txBody>
        </p:sp>
        <p:sp>
          <p:nvSpPr>
            <p:cNvPr id="332091" name="Line 315"/>
            <p:cNvSpPr>
              <a:spLocks noChangeShapeType="1"/>
            </p:cNvSpPr>
            <p:nvPr/>
          </p:nvSpPr>
          <p:spPr bwMode="auto">
            <a:xfrm>
              <a:off x="1323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92" name="Line 316"/>
            <p:cNvSpPr>
              <a:spLocks noChangeShapeType="1"/>
            </p:cNvSpPr>
            <p:nvPr/>
          </p:nvSpPr>
          <p:spPr bwMode="auto">
            <a:xfrm>
              <a:off x="1203" y="3330"/>
              <a:ext cx="1" cy="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093" name="Rectangle 317"/>
            <p:cNvSpPr>
              <a:spLocks noChangeArrowheads="1"/>
            </p:cNvSpPr>
            <p:nvPr/>
          </p:nvSpPr>
          <p:spPr bwMode="auto">
            <a:xfrm>
              <a:off x="2887" y="3453"/>
              <a:ext cx="473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Wavenumbers</a:t>
              </a:r>
              <a:endParaRPr lang="fr-FR"/>
            </a:p>
          </p:txBody>
        </p:sp>
        <p:sp>
          <p:nvSpPr>
            <p:cNvPr id="332094" name="Rectangle 318"/>
            <p:cNvSpPr>
              <a:spLocks noChangeArrowheads="1"/>
            </p:cNvSpPr>
            <p:nvPr/>
          </p:nvSpPr>
          <p:spPr bwMode="auto">
            <a:xfrm>
              <a:off x="3350" y="3453"/>
              <a:ext cx="123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(cm</a:t>
              </a:r>
              <a:endParaRPr lang="fr-FR"/>
            </a:p>
          </p:txBody>
        </p:sp>
        <p:sp>
          <p:nvSpPr>
            <p:cNvPr id="332095" name="Rectangle 319"/>
            <p:cNvSpPr>
              <a:spLocks noChangeArrowheads="1"/>
            </p:cNvSpPr>
            <p:nvPr/>
          </p:nvSpPr>
          <p:spPr bwMode="auto">
            <a:xfrm>
              <a:off x="3466" y="3453"/>
              <a:ext cx="25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-</a:t>
              </a:r>
              <a:endParaRPr lang="fr-FR"/>
            </a:p>
          </p:txBody>
        </p:sp>
        <p:sp>
          <p:nvSpPr>
            <p:cNvPr id="332096" name="Rectangle 320"/>
            <p:cNvSpPr>
              <a:spLocks noChangeArrowheads="1"/>
            </p:cNvSpPr>
            <p:nvPr/>
          </p:nvSpPr>
          <p:spPr bwMode="auto">
            <a:xfrm>
              <a:off x="3489" y="3453"/>
              <a:ext cx="66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  <a:latin typeface="Arial" charset="0"/>
                </a:rPr>
                <a:t>1)</a:t>
              </a:r>
              <a:endParaRPr lang="fr-FR"/>
            </a:p>
          </p:txBody>
        </p:sp>
        <p:sp>
          <p:nvSpPr>
            <p:cNvPr id="332097" name="Freeform 321"/>
            <p:cNvSpPr>
              <a:spLocks noEditPoints="1"/>
            </p:cNvSpPr>
            <p:nvPr/>
          </p:nvSpPr>
          <p:spPr bwMode="auto">
            <a:xfrm>
              <a:off x="4538" y="2363"/>
              <a:ext cx="5" cy="954"/>
            </a:xfrm>
            <a:custGeom>
              <a:avLst/>
              <a:gdLst>
                <a:gd name="T0" fmla="*/ 12 w 25"/>
                <a:gd name="T1" fmla="*/ 200 h 5075"/>
                <a:gd name="T2" fmla="*/ 12 w 25"/>
                <a:gd name="T3" fmla="*/ 0 h 5075"/>
                <a:gd name="T4" fmla="*/ 25 w 25"/>
                <a:gd name="T5" fmla="*/ 287 h 5075"/>
                <a:gd name="T6" fmla="*/ 0 w 25"/>
                <a:gd name="T7" fmla="*/ 287 h 5075"/>
                <a:gd name="T8" fmla="*/ 25 w 25"/>
                <a:gd name="T9" fmla="*/ 387 h 5075"/>
                <a:gd name="T10" fmla="*/ 0 w 25"/>
                <a:gd name="T11" fmla="*/ 562 h 5075"/>
                <a:gd name="T12" fmla="*/ 25 w 25"/>
                <a:gd name="T13" fmla="*/ 387 h 5075"/>
                <a:gd name="T14" fmla="*/ 12 w 25"/>
                <a:gd name="T15" fmla="*/ 675 h 5075"/>
                <a:gd name="T16" fmla="*/ 12 w 25"/>
                <a:gd name="T17" fmla="*/ 650 h 5075"/>
                <a:gd name="T18" fmla="*/ 25 w 25"/>
                <a:gd name="T19" fmla="*/ 938 h 5075"/>
                <a:gd name="T20" fmla="*/ 0 w 25"/>
                <a:gd name="T21" fmla="*/ 763 h 5075"/>
                <a:gd name="T22" fmla="*/ 25 w 25"/>
                <a:gd name="T23" fmla="*/ 1038 h 5075"/>
                <a:gd name="T24" fmla="*/ 0 w 25"/>
                <a:gd name="T25" fmla="*/ 1038 h 5075"/>
                <a:gd name="T26" fmla="*/ 25 w 25"/>
                <a:gd name="T27" fmla="*/ 1038 h 5075"/>
                <a:gd name="T28" fmla="*/ 12 w 25"/>
                <a:gd name="T29" fmla="*/ 1325 h 5075"/>
                <a:gd name="T30" fmla="*/ 12 w 25"/>
                <a:gd name="T31" fmla="*/ 1125 h 5075"/>
                <a:gd name="T32" fmla="*/ 25 w 25"/>
                <a:gd name="T33" fmla="*/ 1413 h 5075"/>
                <a:gd name="T34" fmla="*/ 0 w 25"/>
                <a:gd name="T35" fmla="*/ 1413 h 5075"/>
                <a:gd name="T36" fmla="*/ 25 w 25"/>
                <a:gd name="T37" fmla="*/ 1513 h 5075"/>
                <a:gd name="T38" fmla="*/ 0 w 25"/>
                <a:gd name="T39" fmla="*/ 1688 h 5075"/>
                <a:gd name="T40" fmla="*/ 25 w 25"/>
                <a:gd name="T41" fmla="*/ 1513 h 5075"/>
                <a:gd name="T42" fmla="*/ 12 w 25"/>
                <a:gd name="T43" fmla="*/ 1800 h 5075"/>
                <a:gd name="T44" fmla="*/ 12 w 25"/>
                <a:gd name="T45" fmla="*/ 1775 h 5075"/>
                <a:gd name="T46" fmla="*/ 25 w 25"/>
                <a:gd name="T47" fmla="*/ 2063 h 5075"/>
                <a:gd name="T48" fmla="*/ 0 w 25"/>
                <a:gd name="T49" fmla="*/ 1888 h 5075"/>
                <a:gd name="T50" fmla="*/ 25 w 25"/>
                <a:gd name="T51" fmla="*/ 2163 h 5075"/>
                <a:gd name="T52" fmla="*/ 0 w 25"/>
                <a:gd name="T53" fmla="*/ 2163 h 5075"/>
                <a:gd name="T54" fmla="*/ 25 w 25"/>
                <a:gd name="T55" fmla="*/ 2163 h 5075"/>
                <a:gd name="T56" fmla="*/ 12 w 25"/>
                <a:gd name="T57" fmla="*/ 2450 h 5075"/>
                <a:gd name="T58" fmla="*/ 12 w 25"/>
                <a:gd name="T59" fmla="*/ 2250 h 5075"/>
                <a:gd name="T60" fmla="*/ 25 w 25"/>
                <a:gd name="T61" fmla="*/ 2538 h 5075"/>
                <a:gd name="T62" fmla="*/ 0 w 25"/>
                <a:gd name="T63" fmla="*/ 2538 h 5075"/>
                <a:gd name="T64" fmla="*/ 25 w 25"/>
                <a:gd name="T65" fmla="*/ 2638 h 5075"/>
                <a:gd name="T66" fmla="*/ 0 w 25"/>
                <a:gd name="T67" fmla="*/ 2813 h 5075"/>
                <a:gd name="T68" fmla="*/ 25 w 25"/>
                <a:gd name="T69" fmla="*/ 2638 h 5075"/>
                <a:gd name="T70" fmla="*/ 12 w 25"/>
                <a:gd name="T71" fmla="*/ 2925 h 5075"/>
                <a:gd name="T72" fmla="*/ 12 w 25"/>
                <a:gd name="T73" fmla="*/ 2900 h 5075"/>
                <a:gd name="T74" fmla="*/ 25 w 25"/>
                <a:gd name="T75" fmla="*/ 3188 h 5075"/>
                <a:gd name="T76" fmla="*/ 0 w 25"/>
                <a:gd name="T77" fmla="*/ 3013 h 5075"/>
                <a:gd name="T78" fmla="*/ 25 w 25"/>
                <a:gd name="T79" fmla="*/ 3288 h 5075"/>
                <a:gd name="T80" fmla="*/ 0 w 25"/>
                <a:gd name="T81" fmla="*/ 3288 h 5075"/>
                <a:gd name="T82" fmla="*/ 25 w 25"/>
                <a:gd name="T83" fmla="*/ 3288 h 5075"/>
                <a:gd name="T84" fmla="*/ 12 w 25"/>
                <a:gd name="T85" fmla="*/ 3575 h 5075"/>
                <a:gd name="T86" fmla="*/ 12 w 25"/>
                <a:gd name="T87" fmla="*/ 3375 h 5075"/>
                <a:gd name="T88" fmla="*/ 25 w 25"/>
                <a:gd name="T89" fmla="*/ 3663 h 5075"/>
                <a:gd name="T90" fmla="*/ 0 w 25"/>
                <a:gd name="T91" fmla="*/ 3663 h 5075"/>
                <a:gd name="T92" fmla="*/ 25 w 25"/>
                <a:gd name="T93" fmla="*/ 3763 h 5075"/>
                <a:gd name="T94" fmla="*/ 0 w 25"/>
                <a:gd name="T95" fmla="*/ 3938 h 5075"/>
                <a:gd name="T96" fmla="*/ 25 w 25"/>
                <a:gd name="T97" fmla="*/ 3763 h 5075"/>
                <a:gd name="T98" fmla="*/ 12 w 25"/>
                <a:gd name="T99" fmla="*/ 4050 h 5075"/>
                <a:gd name="T100" fmla="*/ 12 w 25"/>
                <a:gd name="T101" fmla="*/ 4025 h 5075"/>
                <a:gd name="T102" fmla="*/ 25 w 25"/>
                <a:gd name="T103" fmla="*/ 4313 h 5075"/>
                <a:gd name="T104" fmla="*/ 0 w 25"/>
                <a:gd name="T105" fmla="*/ 4138 h 5075"/>
                <a:gd name="T106" fmla="*/ 25 w 25"/>
                <a:gd name="T107" fmla="*/ 4413 h 5075"/>
                <a:gd name="T108" fmla="*/ 0 w 25"/>
                <a:gd name="T109" fmla="*/ 4413 h 5075"/>
                <a:gd name="T110" fmla="*/ 25 w 25"/>
                <a:gd name="T111" fmla="*/ 4413 h 5075"/>
                <a:gd name="T112" fmla="*/ 12 w 25"/>
                <a:gd name="T113" fmla="*/ 4700 h 5075"/>
                <a:gd name="T114" fmla="*/ 12 w 25"/>
                <a:gd name="T115" fmla="*/ 4500 h 5075"/>
                <a:gd name="T116" fmla="*/ 25 w 25"/>
                <a:gd name="T117" fmla="*/ 4788 h 5075"/>
                <a:gd name="T118" fmla="*/ 0 w 25"/>
                <a:gd name="T119" fmla="*/ 4788 h 5075"/>
                <a:gd name="T120" fmla="*/ 25 w 25"/>
                <a:gd name="T121" fmla="*/ 4888 h 5075"/>
                <a:gd name="T122" fmla="*/ 0 w 25"/>
                <a:gd name="T123" fmla="*/ 5063 h 5075"/>
                <a:gd name="T124" fmla="*/ 25 w 25"/>
                <a:gd name="T125" fmla="*/ 4888 h 5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" h="5075">
                  <a:moveTo>
                    <a:pt x="25" y="12"/>
                  </a:moveTo>
                  <a:lnTo>
                    <a:pt x="25" y="187"/>
                  </a:lnTo>
                  <a:cubicBezTo>
                    <a:pt x="25" y="194"/>
                    <a:pt x="19" y="200"/>
                    <a:pt x="12" y="200"/>
                  </a:cubicBezTo>
                  <a:cubicBezTo>
                    <a:pt x="6" y="200"/>
                    <a:pt x="0" y="194"/>
                    <a:pt x="0" y="187"/>
                  </a:cubicBezTo>
                  <a:lnTo>
                    <a:pt x="0" y="12"/>
                  </a:lnTo>
                  <a:cubicBezTo>
                    <a:pt x="0" y="6"/>
                    <a:pt x="6" y="0"/>
                    <a:pt x="12" y="0"/>
                  </a:cubicBezTo>
                  <a:cubicBezTo>
                    <a:pt x="19" y="0"/>
                    <a:pt x="25" y="6"/>
                    <a:pt x="25" y="12"/>
                  </a:cubicBezTo>
                  <a:close/>
                  <a:moveTo>
                    <a:pt x="25" y="287"/>
                  </a:moveTo>
                  <a:lnTo>
                    <a:pt x="25" y="287"/>
                  </a:lnTo>
                  <a:cubicBezTo>
                    <a:pt x="25" y="294"/>
                    <a:pt x="19" y="300"/>
                    <a:pt x="12" y="300"/>
                  </a:cubicBezTo>
                  <a:cubicBezTo>
                    <a:pt x="6" y="300"/>
                    <a:pt x="0" y="294"/>
                    <a:pt x="0" y="287"/>
                  </a:cubicBezTo>
                  <a:lnTo>
                    <a:pt x="0" y="287"/>
                  </a:lnTo>
                  <a:cubicBezTo>
                    <a:pt x="0" y="281"/>
                    <a:pt x="6" y="275"/>
                    <a:pt x="12" y="275"/>
                  </a:cubicBezTo>
                  <a:cubicBezTo>
                    <a:pt x="19" y="275"/>
                    <a:pt x="25" y="281"/>
                    <a:pt x="25" y="287"/>
                  </a:cubicBezTo>
                  <a:close/>
                  <a:moveTo>
                    <a:pt x="25" y="387"/>
                  </a:moveTo>
                  <a:lnTo>
                    <a:pt x="25" y="562"/>
                  </a:lnTo>
                  <a:cubicBezTo>
                    <a:pt x="25" y="569"/>
                    <a:pt x="19" y="575"/>
                    <a:pt x="12" y="575"/>
                  </a:cubicBezTo>
                  <a:cubicBezTo>
                    <a:pt x="6" y="575"/>
                    <a:pt x="0" y="569"/>
                    <a:pt x="0" y="562"/>
                  </a:cubicBezTo>
                  <a:lnTo>
                    <a:pt x="0" y="387"/>
                  </a:lnTo>
                  <a:cubicBezTo>
                    <a:pt x="0" y="381"/>
                    <a:pt x="6" y="375"/>
                    <a:pt x="12" y="375"/>
                  </a:cubicBezTo>
                  <a:cubicBezTo>
                    <a:pt x="19" y="375"/>
                    <a:pt x="25" y="381"/>
                    <a:pt x="25" y="387"/>
                  </a:cubicBezTo>
                  <a:close/>
                  <a:moveTo>
                    <a:pt x="25" y="662"/>
                  </a:moveTo>
                  <a:lnTo>
                    <a:pt x="25" y="663"/>
                  </a:lnTo>
                  <a:cubicBezTo>
                    <a:pt x="25" y="669"/>
                    <a:pt x="19" y="675"/>
                    <a:pt x="12" y="675"/>
                  </a:cubicBezTo>
                  <a:cubicBezTo>
                    <a:pt x="6" y="675"/>
                    <a:pt x="0" y="669"/>
                    <a:pt x="0" y="663"/>
                  </a:cubicBezTo>
                  <a:lnTo>
                    <a:pt x="0" y="662"/>
                  </a:lnTo>
                  <a:cubicBezTo>
                    <a:pt x="0" y="656"/>
                    <a:pt x="6" y="650"/>
                    <a:pt x="12" y="650"/>
                  </a:cubicBezTo>
                  <a:cubicBezTo>
                    <a:pt x="19" y="650"/>
                    <a:pt x="25" y="656"/>
                    <a:pt x="25" y="662"/>
                  </a:cubicBezTo>
                  <a:close/>
                  <a:moveTo>
                    <a:pt x="25" y="763"/>
                  </a:moveTo>
                  <a:lnTo>
                    <a:pt x="25" y="938"/>
                  </a:lnTo>
                  <a:cubicBezTo>
                    <a:pt x="25" y="944"/>
                    <a:pt x="19" y="950"/>
                    <a:pt x="12" y="950"/>
                  </a:cubicBezTo>
                  <a:cubicBezTo>
                    <a:pt x="6" y="950"/>
                    <a:pt x="0" y="944"/>
                    <a:pt x="0" y="938"/>
                  </a:cubicBezTo>
                  <a:lnTo>
                    <a:pt x="0" y="763"/>
                  </a:lnTo>
                  <a:cubicBezTo>
                    <a:pt x="0" y="756"/>
                    <a:pt x="6" y="750"/>
                    <a:pt x="12" y="750"/>
                  </a:cubicBezTo>
                  <a:cubicBezTo>
                    <a:pt x="19" y="750"/>
                    <a:pt x="25" y="756"/>
                    <a:pt x="25" y="763"/>
                  </a:cubicBezTo>
                  <a:close/>
                  <a:moveTo>
                    <a:pt x="25" y="1038"/>
                  </a:moveTo>
                  <a:lnTo>
                    <a:pt x="25" y="1038"/>
                  </a:lnTo>
                  <a:cubicBezTo>
                    <a:pt x="25" y="1044"/>
                    <a:pt x="19" y="1050"/>
                    <a:pt x="12" y="1050"/>
                  </a:cubicBezTo>
                  <a:cubicBezTo>
                    <a:pt x="6" y="1050"/>
                    <a:pt x="0" y="1044"/>
                    <a:pt x="0" y="1038"/>
                  </a:cubicBezTo>
                  <a:lnTo>
                    <a:pt x="0" y="1038"/>
                  </a:lnTo>
                  <a:cubicBezTo>
                    <a:pt x="0" y="1031"/>
                    <a:pt x="6" y="1025"/>
                    <a:pt x="12" y="1025"/>
                  </a:cubicBezTo>
                  <a:cubicBezTo>
                    <a:pt x="19" y="1025"/>
                    <a:pt x="25" y="1031"/>
                    <a:pt x="25" y="1038"/>
                  </a:cubicBezTo>
                  <a:close/>
                  <a:moveTo>
                    <a:pt x="25" y="1138"/>
                  </a:moveTo>
                  <a:lnTo>
                    <a:pt x="25" y="1313"/>
                  </a:lnTo>
                  <a:cubicBezTo>
                    <a:pt x="25" y="1319"/>
                    <a:pt x="19" y="1325"/>
                    <a:pt x="12" y="1325"/>
                  </a:cubicBezTo>
                  <a:cubicBezTo>
                    <a:pt x="6" y="1325"/>
                    <a:pt x="0" y="1319"/>
                    <a:pt x="0" y="1313"/>
                  </a:cubicBezTo>
                  <a:lnTo>
                    <a:pt x="0" y="1138"/>
                  </a:lnTo>
                  <a:cubicBezTo>
                    <a:pt x="0" y="1131"/>
                    <a:pt x="6" y="1125"/>
                    <a:pt x="12" y="1125"/>
                  </a:cubicBezTo>
                  <a:cubicBezTo>
                    <a:pt x="19" y="1125"/>
                    <a:pt x="25" y="1131"/>
                    <a:pt x="25" y="1138"/>
                  </a:cubicBezTo>
                  <a:close/>
                  <a:moveTo>
                    <a:pt x="25" y="1413"/>
                  </a:moveTo>
                  <a:lnTo>
                    <a:pt x="25" y="1413"/>
                  </a:lnTo>
                  <a:cubicBezTo>
                    <a:pt x="25" y="1419"/>
                    <a:pt x="19" y="1425"/>
                    <a:pt x="12" y="1425"/>
                  </a:cubicBezTo>
                  <a:cubicBezTo>
                    <a:pt x="6" y="1425"/>
                    <a:pt x="0" y="1419"/>
                    <a:pt x="0" y="1413"/>
                  </a:cubicBezTo>
                  <a:lnTo>
                    <a:pt x="0" y="1413"/>
                  </a:lnTo>
                  <a:cubicBezTo>
                    <a:pt x="0" y="1406"/>
                    <a:pt x="6" y="1400"/>
                    <a:pt x="12" y="1400"/>
                  </a:cubicBezTo>
                  <a:cubicBezTo>
                    <a:pt x="19" y="1400"/>
                    <a:pt x="25" y="1406"/>
                    <a:pt x="25" y="1413"/>
                  </a:cubicBezTo>
                  <a:close/>
                  <a:moveTo>
                    <a:pt x="25" y="1513"/>
                  </a:moveTo>
                  <a:lnTo>
                    <a:pt x="25" y="1688"/>
                  </a:lnTo>
                  <a:cubicBezTo>
                    <a:pt x="25" y="1694"/>
                    <a:pt x="19" y="1700"/>
                    <a:pt x="12" y="1700"/>
                  </a:cubicBezTo>
                  <a:cubicBezTo>
                    <a:pt x="6" y="1700"/>
                    <a:pt x="0" y="1694"/>
                    <a:pt x="0" y="1688"/>
                  </a:cubicBezTo>
                  <a:lnTo>
                    <a:pt x="0" y="1513"/>
                  </a:lnTo>
                  <a:cubicBezTo>
                    <a:pt x="0" y="1506"/>
                    <a:pt x="6" y="1500"/>
                    <a:pt x="12" y="1500"/>
                  </a:cubicBezTo>
                  <a:cubicBezTo>
                    <a:pt x="19" y="1500"/>
                    <a:pt x="25" y="1506"/>
                    <a:pt x="25" y="1513"/>
                  </a:cubicBezTo>
                  <a:close/>
                  <a:moveTo>
                    <a:pt x="25" y="1788"/>
                  </a:moveTo>
                  <a:lnTo>
                    <a:pt x="25" y="1788"/>
                  </a:lnTo>
                  <a:cubicBezTo>
                    <a:pt x="25" y="1794"/>
                    <a:pt x="19" y="1800"/>
                    <a:pt x="12" y="1800"/>
                  </a:cubicBezTo>
                  <a:cubicBezTo>
                    <a:pt x="6" y="1800"/>
                    <a:pt x="0" y="1794"/>
                    <a:pt x="0" y="1788"/>
                  </a:cubicBezTo>
                  <a:lnTo>
                    <a:pt x="0" y="1788"/>
                  </a:lnTo>
                  <a:cubicBezTo>
                    <a:pt x="0" y="1781"/>
                    <a:pt x="6" y="1775"/>
                    <a:pt x="12" y="1775"/>
                  </a:cubicBezTo>
                  <a:cubicBezTo>
                    <a:pt x="19" y="1775"/>
                    <a:pt x="25" y="1781"/>
                    <a:pt x="25" y="1788"/>
                  </a:cubicBezTo>
                  <a:close/>
                  <a:moveTo>
                    <a:pt x="25" y="1888"/>
                  </a:moveTo>
                  <a:lnTo>
                    <a:pt x="25" y="2063"/>
                  </a:lnTo>
                  <a:cubicBezTo>
                    <a:pt x="25" y="2069"/>
                    <a:pt x="19" y="2075"/>
                    <a:pt x="12" y="2075"/>
                  </a:cubicBezTo>
                  <a:cubicBezTo>
                    <a:pt x="6" y="2075"/>
                    <a:pt x="0" y="2069"/>
                    <a:pt x="0" y="2063"/>
                  </a:cubicBezTo>
                  <a:lnTo>
                    <a:pt x="0" y="1888"/>
                  </a:lnTo>
                  <a:cubicBezTo>
                    <a:pt x="0" y="1881"/>
                    <a:pt x="6" y="1875"/>
                    <a:pt x="12" y="1875"/>
                  </a:cubicBezTo>
                  <a:cubicBezTo>
                    <a:pt x="19" y="1875"/>
                    <a:pt x="25" y="1881"/>
                    <a:pt x="25" y="1888"/>
                  </a:cubicBezTo>
                  <a:close/>
                  <a:moveTo>
                    <a:pt x="25" y="2163"/>
                  </a:moveTo>
                  <a:lnTo>
                    <a:pt x="25" y="2163"/>
                  </a:lnTo>
                  <a:cubicBezTo>
                    <a:pt x="25" y="2170"/>
                    <a:pt x="19" y="2175"/>
                    <a:pt x="12" y="2175"/>
                  </a:cubicBezTo>
                  <a:cubicBezTo>
                    <a:pt x="6" y="2175"/>
                    <a:pt x="0" y="2170"/>
                    <a:pt x="0" y="2163"/>
                  </a:cubicBezTo>
                  <a:lnTo>
                    <a:pt x="0" y="2163"/>
                  </a:lnTo>
                  <a:cubicBezTo>
                    <a:pt x="0" y="2156"/>
                    <a:pt x="6" y="2150"/>
                    <a:pt x="12" y="2150"/>
                  </a:cubicBezTo>
                  <a:cubicBezTo>
                    <a:pt x="19" y="2150"/>
                    <a:pt x="25" y="2156"/>
                    <a:pt x="25" y="2163"/>
                  </a:cubicBezTo>
                  <a:close/>
                  <a:moveTo>
                    <a:pt x="25" y="2263"/>
                  </a:moveTo>
                  <a:lnTo>
                    <a:pt x="25" y="2438"/>
                  </a:lnTo>
                  <a:cubicBezTo>
                    <a:pt x="25" y="2445"/>
                    <a:pt x="19" y="2450"/>
                    <a:pt x="12" y="2450"/>
                  </a:cubicBezTo>
                  <a:cubicBezTo>
                    <a:pt x="6" y="2450"/>
                    <a:pt x="0" y="2445"/>
                    <a:pt x="0" y="2438"/>
                  </a:cubicBezTo>
                  <a:lnTo>
                    <a:pt x="0" y="2263"/>
                  </a:lnTo>
                  <a:cubicBezTo>
                    <a:pt x="0" y="2256"/>
                    <a:pt x="6" y="2250"/>
                    <a:pt x="12" y="2250"/>
                  </a:cubicBezTo>
                  <a:cubicBezTo>
                    <a:pt x="19" y="2250"/>
                    <a:pt x="25" y="2256"/>
                    <a:pt x="25" y="2263"/>
                  </a:cubicBezTo>
                  <a:close/>
                  <a:moveTo>
                    <a:pt x="25" y="2538"/>
                  </a:moveTo>
                  <a:lnTo>
                    <a:pt x="25" y="2538"/>
                  </a:lnTo>
                  <a:cubicBezTo>
                    <a:pt x="25" y="2545"/>
                    <a:pt x="19" y="2550"/>
                    <a:pt x="12" y="2550"/>
                  </a:cubicBezTo>
                  <a:cubicBezTo>
                    <a:pt x="6" y="2550"/>
                    <a:pt x="0" y="2545"/>
                    <a:pt x="0" y="2538"/>
                  </a:cubicBezTo>
                  <a:lnTo>
                    <a:pt x="0" y="2538"/>
                  </a:lnTo>
                  <a:cubicBezTo>
                    <a:pt x="0" y="2531"/>
                    <a:pt x="6" y="2525"/>
                    <a:pt x="12" y="2525"/>
                  </a:cubicBezTo>
                  <a:cubicBezTo>
                    <a:pt x="19" y="2525"/>
                    <a:pt x="25" y="2531"/>
                    <a:pt x="25" y="2538"/>
                  </a:cubicBezTo>
                  <a:close/>
                  <a:moveTo>
                    <a:pt x="25" y="2638"/>
                  </a:moveTo>
                  <a:lnTo>
                    <a:pt x="25" y="2813"/>
                  </a:lnTo>
                  <a:cubicBezTo>
                    <a:pt x="25" y="2820"/>
                    <a:pt x="19" y="2825"/>
                    <a:pt x="12" y="2825"/>
                  </a:cubicBezTo>
                  <a:cubicBezTo>
                    <a:pt x="6" y="2825"/>
                    <a:pt x="0" y="2820"/>
                    <a:pt x="0" y="2813"/>
                  </a:cubicBezTo>
                  <a:lnTo>
                    <a:pt x="0" y="2638"/>
                  </a:lnTo>
                  <a:cubicBezTo>
                    <a:pt x="0" y="2631"/>
                    <a:pt x="6" y="2625"/>
                    <a:pt x="12" y="2625"/>
                  </a:cubicBezTo>
                  <a:cubicBezTo>
                    <a:pt x="19" y="2625"/>
                    <a:pt x="25" y="2631"/>
                    <a:pt x="25" y="2638"/>
                  </a:cubicBezTo>
                  <a:close/>
                  <a:moveTo>
                    <a:pt x="25" y="2913"/>
                  </a:moveTo>
                  <a:lnTo>
                    <a:pt x="25" y="2913"/>
                  </a:lnTo>
                  <a:cubicBezTo>
                    <a:pt x="25" y="2920"/>
                    <a:pt x="19" y="2925"/>
                    <a:pt x="12" y="2925"/>
                  </a:cubicBezTo>
                  <a:cubicBezTo>
                    <a:pt x="6" y="2925"/>
                    <a:pt x="0" y="2920"/>
                    <a:pt x="0" y="2913"/>
                  </a:cubicBezTo>
                  <a:lnTo>
                    <a:pt x="0" y="2913"/>
                  </a:lnTo>
                  <a:cubicBezTo>
                    <a:pt x="0" y="2906"/>
                    <a:pt x="6" y="2900"/>
                    <a:pt x="12" y="2900"/>
                  </a:cubicBezTo>
                  <a:cubicBezTo>
                    <a:pt x="19" y="2900"/>
                    <a:pt x="25" y="2906"/>
                    <a:pt x="25" y="2913"/>
                  </a:cubicBezTo>
                  <a:close/>
                  <a:moveTo>
                    <a:pt x="25" y="3013"/>
                  </a:moveTo>
                  <a:lnTo>
                    <a:pt x="25" y="3188"/>
                  </a:lnTo>
                  <a:cubicBezTo>
                    <a:pt x="25" y="3195"/>
                    <a:pt x="19" y="3200"/>
                    <a:pt x="12" y="3200"/>
                  </a:cubicBezTo>
                  <a:cubicBezTo>
                    <a:pt x="6" y="3200"/>
                    <a:pt x="0" y="3195"/>
                    <a:pt x="0" y="3188"/>
                  </a:cubicBezTo>
                  <a:lnTo>
                    <a:pt x="0" y="3013"/>
                  </a:lnTo>
                  <a:cubicBezTo>
                    <a:pt x="0" y="3006"/>
                    <a:pt x="6" y="3000"/>
                    <a:pt x="12" y="3000"/>
                  </a:cubicBezTo>
                  <a:cubicBezTo>
                    <a:pt x="19" y="3000"/>
                    <a:pt x="25" y="3006"/>
                    <a:pt x="25" y="3013"/>
                  </a:cubicBezTo>
                  <a:close/>
                  <a:moveTo>
                    <a:pt x="25" y="3288"/>
                  </a:moveTo>
                  <a:lnTo>
                    <a:pt x="25" y="3288"/>
                  </a:lnTo>
                  <a:cubicBezTo>
                    <a:pt x="25" y="3295"/>
                    <a:pt x="19" y="3300"/>
                    <a:pt x="12" y="3300"/>
                  </a:cubicBezTo>
                  <a:cubicBezTo>
                    <a:pt x="6" y="3300"/>
                    <a:pt x="0" y="3295"/>
                    <a:pt x="0" y="3288"/>
                  </a:cubicBezTo>
                  <a:lnTo>
                    <a:pt x="0" y="3288"/>
                  </a:lnTo>
                  <a:cubicBezTo>
                    <a:pt x="0" y="3281"/>
                    <a:pt x="6" y="3275"/>
                    <a:pt x="12" y="3275"/>
                  </a:cubicBezTo>
                  <a:cubicBezTo>
                    <a:pt x="19" y="3275"/>
                    <a:pt x="25" y="3281"/>
                    <a:pt x="25" y="3288"/>
                  </a:cubicBezTo>
                  <a:close/>
                  <a:moveTo>
                    <a:pt x="25" y="3388"/>
                  </a:moveTo>
                  <a:lnTo>
                    <a:pt x="25" y="3563"/>
                  </a:lnTo>
                  <a:cubicBezTo>
                    <a:pt x="25" y="3570"/>
                    <a:pt x="19" y="3575"/>
                    <a:pt x="12" y="3575"/>
                  </a:cubicBezTo>
                  <a:cubicBezTo>
                    <a:pt x="6" y="3575"/>
                    <a:pt x="0" y="3570"/>
                    <a:pt x="0" y="3563"/>
                  </a:cubicBezTo>
                  <a:lnTo>
                    <a:pt x="0" y="3388"/>
                  </a:lnTo>
                  <a:cubicBezTo>
                    <a:pt x="0" y="3381"/>
                    <a:pt x="6" y="3375"/>
                    <a:pt x="12" y="3375"/>
                  </a:cubicBezTo>
                  <a:cubicBezTo>
                    <a:pt x="19" y="3375"/>
                    <a:pt x="25" y="3381"/>
                    <a:pt x="25" y="3388"/>
                  </a:cubicBezTo>
                  <a:close/>
                  <a:moveTo>
                    <a:pt x="25" y="3663"/>
                  </a:moveTo>
                  <a:lnTo>
                    <a:pt x="25" y="3663"/>
                  </a:lnTo>
                  <a:cubicBezTo>
                    <a:pt x="25" y="3670"/>
                    <a:pt x="19" y="3675"/>
                    <a:pt x="12" y="3675"/>
                  </a:cubicBezTo>
                  <a:cubicBezTo>
                    <a:pt x="6" y="3675"/>
                    <a:pt x="0" y="3670"/>
                    <a:pt x="0" y="3663"/>
                  </a:cubicBezTo>
                  <a:lnTo>
                    <a:pt x="0" y="3663"/>
                  </a:lnTo>
                  <a:cubicBezTo>
                    <a:pt x="0" y="3656"/>
                    <a:pt x="6" y="3650"/>
                    <a:pt x="12" y="3650"/>
                  </a:cubicBezTo>
                  <a:cubicBezTo>
                    <a:pt x="19" y="3650"/>
                    <a:pt x="25" y="3656"/>
                    <a:pt x="25" y="3663"/>
                  </a:cubicBezTo>
                  <a:close/>
                  <a:moveTo>
                    <a:pt x="25" y="3763"/>
                  </a:moveTo>
                  <a:lnTo>
                    <a:pt x="25" y="3938"/>
                  </a:lnTo>
                  <a:cubicBezTo>
                    <a:pt x="25" y="3945"/>
                    <a:pt x="19" y="3950"/>
                    <a:pt x="12" y="3950"/>
                  </a:cubicBezTo>
                  <a:cubicBezTo>
                    <a:pt x="6" y="3950"/>
                    <a:pt x="0" y="3945"/>
                    <a:pt x="0" y="3938"/>
                  </a:cubicBezTo>
                  <a:lnTo>
                    <a:pt x="0" y="3763"/>
                  </a:lnTo>
                  <a:cubicBezTo>
                    <a:pt x="0" y="3756"/>
                    <a:pt x="6" y="3750"/>
                    <a:pt x="12" y="3750"/>
                  </a:cubicBezTo>
                  <a:cubicBezTo>
                    <a:pt x="19" y="3750"/>
                    <a:pt x="25" y="3756"/>
                    <a:pt x="25" y="3763"/>
                  </a:cubicBezTo>
                  <a:close/>
                  <a:moveTo>
                    <a:pt x="25" y="4038"/>
                  </a:moveTo>
                  <a:lnTo>
                    <a:pt x="25" y="4038"/>
                  </a:lnTo>
                  <a:cubicBezTo>
                    <a:pt x="25" y="4045"/>
                    <a:pt x="19" y="4050"/>
                    <a:pt x="12" y="4050"/>
                  </a:cubicBezTo>
                  <a:cubicBezTo>
                    <a:pt x="6" y="4050"/>
                    <a:pt x="0" y="4045"/>
                    <a:pt x="0" y="4038"/>
                  </a:cubicBezTo>
                  <a:lnTo>
                    <a:pt x="0" y="4038"/>
                  </a:lnTo>
                  <a:cubicBezTo>
                    <a:pt x="0" y="4031"/>
                    <a:pt x="6" y="4025"/>
                    <a:pt x="12" y="4025"/>
                  </a:cubicBezTo>
                  <a:cubicBezTo>
                    <a:pt x="19" y="4025"/>
                    <a:pt x="25" y="4031"/>
                    <a:pt x="25" y="4038"/>
                  </a:cubicBezTo>
                  <a:close/>
                  <a:moveTo>
                    <a:pt x="25" y="4138"/>
                  </a:moveTo>
                  <a:lnTo>
                    <a:pt x="25" y="4313"/>
                  </a:lnTo>
                  <a:cubicBezTo>
                    <a:pt x="25" y="4320"/>
                    <a:pt x="19" y="4325"/>
                    <a:pt x="12" y="4325"/>
                  </a:cubicBezTo>
                  <a:cubicBezTo>
                    <a:pt x="6" y="4325"/>
                    <a:pt x="0" y="4320"/>
                    <a:pt x="0" y="4313"/>
                  </a:cubicBezTo>
                  <a:lnTo>
                    <a:pt x="0" y="4138"/>
                  </a:lnTo>
                  <a:cubicBezTo>
                    <a:pt x="0" y="4131"/>
                    <a:pt x="6" y="4125"/>
                    <a:pt x="12" y="4125"/>
                  </a:cubicBezTo>
                  <a:cubicBezTo>
                    <a:pt x="19" y="4125"/>
                    <a:pt x="25" y="4131"/>
                    <a:pt x="25" y="4138"/>
                  </a:cubicBezTo>
                  <a:close/>
                  <a:moveTo>
                    <a:pt x="25" y="4413"/>
                  </a:moveTo>
                  <a:lnTo>
                    <a:pt x="25" y="4413"/>
                  </a:lnTo>
                  <a:cubicBezTo>
                    <a:pt x="25" y="4420"/>
                    <a:pt x="19" y="4425"/>
                    <a:pt x="12" y="4425"/>
                  </a:cubicBezTo>
                  <a:cubicBezTo>
                    <a:pt x="6" y="4425"/>
                    <a:pt x="0" y="4420"/>
                    <a:pt x="0" y="4413"/>
                  </a:cubicBezTo>
                  <a:lnTo>
                    <a:pt x="0" y="4413"/>
                  </a:lnTo>
                  <a:cubicBezTo>
                    <a:pt x="0" y="4406"/>
                    <a:pt x="6" y="4400"/>
                    <a:pt x="12" y="4400"/>
                  </a:cubicBezTo>
                  <a:cubicBezTo>
                    <a:pt x="19" y="4400"/>
                    <a:pt x="25" y="4406"/>
                    <a:pt x="25" y="4413"/>
                  </a:cubicBezTo>
                  <a:close/>
                  <a:moveTo>
                    <a:pt x="25" y="4513"/>
                  </a:moveTo>
                  <a:lnTo>
                    <a:pt x="25" y="4688"/>
                  </a:lnTo>
                  <a:cubicBezTo>
                    <a:pt x="25" y="4695"/>
                    <a:pt x="19" y="4700"/>
                    <a:pt x="12" y="4700"/>
                  </a:cubicBezTo>
                  <a:cubicBezTo>
                    <a:pt x="6" y="4700"/>
                    <a:pt x="0" y="4695"/>
                    <a:pt x="0" y="4688"/>
                  </a:cubicBezTo>
                  <a:lnTo>
                    <a:pt x="0" y="4513"/>
                  </a:lnTo>
                  <a:cubicBezTo>
                    <a:pt x="0" y="4506"/>
                    <a:pt x="6" y="4500"/>
                    <a:pt x="12" y="4500"/>
                  </a:cubicBezTo>
                  <a:cubicBezTo>
                    <a:pt x="19" y="4500"/>
                    <a:pt x="25" y="4506"/>
                    <a:pt x="25" y="4513"/>
                  </a:cubicBezTo>
                  <a:close/>
                  <a:moveTo>
                    <a:pt x="25" y="4788"/>
                  </a:moveTo>
                  <a:lnTo>
                    <a:pt x="25" y="4788"/>
                  </a:lnTo>
                  <a:cubicBezTo>
                    <a:pt x="25" y="4795"/>
                    <a:pt x="19" y="4800"/>
                    <a:pt x="12" y="4800"/>
                  </a:cubicBezTo>
                  <a:cubicBezTo>
                    <a:pt x="6" y="4800"/>
                    <a:pt x="0" y="4795"/>
                    <a:pt x="0" y="4788"/>
                  </a:cubicBezTo>
                  <a:lnTo>
                    <a:pt x="0" y="4788"/>
                  </a:lnTo>
                  <a:cubicBezTo>
                    <a:pt x="0" y="4781"/>
                    <a:pt x="6" y="4775"/>
                    <a:pt x="12" y="4775"/>
                  </a:cubicBezTo>
                  <a:cubicBezTo>
                    <a:pt x="19" y="4775"/>
                    <a:pt x="25" y="4781"/>
                    <a:pt x="25" y="4788"/>
                  </a:cubicBezTo>
                  <a:close/>
                  <a:moveTo>
                    <a:pt x="25" y="4888"/>
                  </a:moveTo>
                  <a:lnTo>
                    <a:pt x="25" y="5063"/>
                  </a:lnTo>
                  <a:cubicBezTo>
                    <a:pt x="25" y="5070"/>
                    <a:pt x="19" y="5075"/>
                    <a:pt x="12" y="5075"/>
                  </a:cubicBezTo>
                  <a:cubicBezTo>
                    <a:pt x="6" y="5075"/>
                    <a:pt x="0" y="5070"/>
                    <a:pt x="0" y="5063"/>
                  </a:cubicBezTo>
                  <a:lnTo>
                    <a:pt x="0" y="4888"/>
                  </a:lnTo>
                  <a:cubicBezTo>
                    <a:pt x="0" y="4881"/>
                    <a:pt x="6" y="4875"/>
                    <a:pt x="12" y="4875"/>
                  </a:cubicBezTo>
                  <a:cubicBezTo>
                    <a:pt x="19" y="4875"/>
                    <a:pt x="25" y="4881"/>
                    <a:pt x="25" y="488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2098" name="Rectangle 322"/>
            <p:cNvSpPr>
              <a:spLocks noChangeArrowheads="1"/>
            </p:cNvSpPr>
            <p:nvPr/>
          </p:nvSpPr>
          <p:spPr bwMode="auto">
            <a:xfrm>
              <a:off x="4645" y="2280"/>
              <a:ext cx="21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700" b="1">
                  <a:solidFill>
                    <a:srgbClr val="000000"/>
                  </a:solidFill>
                  <a:latin typeface="Arial" charset="0"/>
                </a:rPr>
                <a:t>1060</a:t>
              </a:r>
              <a:endParaRPr lang="fr-FR"/>
            </a:p>
          </p:txBody>
        </p:sp>
        <p:sp>
          <p:nvSpPr>
            <p:cNvPr id="332099" name="Rectangle 323"/>
            <p:cNvSpPr>
              <a:spLocks noChangeArrowheads="1"/>
            </p:cNvSpPr>
            <p:nvPr/>
          </p:nvSpPr>
          <p:spPr bwMode="auto">
            <a:xfrm>
              <a:off x="4855" y="2280"/>
              <a:ext cx="3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700" b="1">
                  <a:solidFill>
                    <a:srgbClr val="000000"/>
                  </a:solidFill>
                  <a:latin typeface="Arial" charset="0"/>
                </a:rPr>
                <a:t>-</a:t>
              </a:r>
              <a:endParaRPr lang="fr-FR"/>
            </a:p>
          </p:txBody>
        </p:sp>
        <p:sp>
          <p:nvSpPr>
            <p:cNvPr id="332100" name="Rectangle 324"/>
            <p:cNvSpPr>
              <a:spLocks noChangeArrowheads="1"/>
            </p:cNvSpPr>
            <p:nvPr/>
          </p:nvSpPr>
          <p:spPr bwMode="auto">
            <a:xfrm>
              <a:off x="4886" y="2280"/>
              <a:ext cx="20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700" b="1">
                  <a:solidFill>
                    <a:srgbClr val="000000"/>
                  </a:solidFill>
                  <a:latin typeface="Arial" charset="0"/>
                </a:rPr>
                <a:t>DNA</a:t>
              </a:r>
              <a:endParaRPr lang="fr-FR"/>
            </a:p>
          </p:txBody>
        </p:sp>
        <p:grpSp>
          <p:nvGrpSpPr>
            <p:cNvPr id="332105" name="Group 329"/>
            <p:cNvGrpSpPr>
              <a:grpSpLocks/>
            </p:cNvGrpSpPr>
            <p:nvPr/>
          </p:nvGrpSpPr>
          <p:grpSpPr bwMode="auto">
            <a:xfrm>
              <a:off x="4471" y="2478"/>
              <a:ext cx="137" cy="489"/>
              <a:chOff x="4471" y="2478"/>
              <a:chExt cx="137" cy="489"/>
            </a:xfrm>
          </p:grpSpPr>
          <p:sp>
            <p:nvSpPr>
              <p:cNvPr id="332101" name="Rectangle 325"/>
              <p:cNvSpPr>
                <a:spLocks noChangeArrowheads="1"/>
              </p:cNvSpPr>
              <p:nvPr/>
            </p:nvSpPr>
            <p:spPr bwMode="auto">
              <a:xfrm>
                <a:off x="4471" y="2478"/>
                <a:ext cx="137" cy="489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2102" name="Freeform 326"/>
              <p:cNvSpPr>
                <a:spLocks/>
              </p:cNvSpPr>
              <p:nvPr/>
            </p:nvSpPr>
            <p:spPr bwMode="auto">
              <a:xfrm>
                <a:off x="4471" y="2478"/>
                <a:ext cx="136" cy="489"/>
              </a:xfrm>
              <a:custGeom>
                <a:avLst/>
                <a:gdLst>
                  <a:gd name="T0" fmla="*/ 0 w 136"/>
                  <a:gd name="T1" fmla="*/ 367 h 489"/>
                  <a:gd name="T2" fmla="*/ 34 w 136"/>
                  <a:gd name="T3" fmla="*/ 367 h 489"/>
                  <a:gd name="T4" fmla="*/ 34 w 136"/>
                  <a:gd name="T5" fmla="*/ 0 h 489"/>
                  <a:gd name="T6" fmla="*/ 102 w 136"/>
                  <a:gd name="T7" fmla="*/ 0 h 489"/>
                  <a:gd name="T8" fmla="*/ 102 w 136"/>
                  <a:gd name="T9" fmla="*/ 367 h 489"/>
                  <a:gd name="T10" fmla="*/ 136 w 136"/>
                  <a:gd name="T11" fmla="*/ 367 h 489"/>
                  <a:gd name="T12" fmla="*/ 68 w 136"/>
                  <a:gd name="T13" fmla="*/ 489 h 489"/>
                  <a:gd name="T14" fmla="*/ 0 w 136"/>
                  <a:gd name="T15" fmla="*/ 367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489">
                    <a:moveTo>
                      <a:pt x="0" y="367"/>
                    </a:moveTo>
                    <a:lnTo>
                      <a:pt x="34" y="367"/>
                    </a:lnTo>
                    <a:lnTo>
                      <a:pt x="34" y="0"/>
                    </a:lnTo>
                    <a:lnTo>
                      <a:pt x="102" y="0"/>
                    </a:lnTo>
                    <a:lnTo>
                      <a:pt x="102" y="367"/>
                    </a:lnTo>
                    <a:lnTo>
                      <a:pt x="136" y="367"/>
                    </a:lnTo>
                    <a:lnTo>
                      <a:pt x="68" y="489"/>
                    </a:lnTo>
                    <a:lnTo>
                      <a:pt x="0" y="3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2103" name="Rectangle 327"/>
              <p:cNvSpPr>
                <a:spLocks noChangeArrowheads="1"/>
              </p:cNvSpPr>
              <p:nvPr/>
            </p:nvSpPr>
            <p:spPr bwMode="auto">
              <a:xfrm>
                <a:off x="4471" y="2478"/>
                <a:ext cx="137" cy="489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2104" name="Freeform 328"/>
              <p:cNvSpPr>
                <a:spLocks/>
              </p:cNvSpPr>
              <p:nvPr/>
            </p:nvSpPr>
            <p:spPr bwMode="auto">
              <a:xfrm>
                <a:off x="4471" y="2478"/>
                <a:ext cx="136" cy="489"/>
              </a:xfrm>
              <a:custGeom>
                <a:avLst/>
                <a:gdLst>
                  <a:gd name="T0" fmla="*/ 0 w 136"/>
                  <a:gd name="T1" fmla="*/ 367 h 489"/>
                  <a:gd name="T2" fmla="*/ 34 w 136"/>
                  <a:gd name="T3" fmla="*/ 367 h 489"/>
                  <a:gd name="T4" fmla="*/ 34 w 136"/>
                  <a:gd name="T5" fmla="*/ 0 h 489"/>
                  <a:gd name="T6" fmla="*/ 102 w 136"/>
                  <a:gd name="T7" fmla="*/ 0 h 489"/>
                  <a:gd name="T8" fmla="*/ 102 w 136"/>
                  <a:gd name="T9" fmla="*/ 367 h 489"/>
                  <a:gd name="T10" fmla="*/ 136 w 136"/>
                  <a:gd name="T11" fmla="*/ 367 h 489"/>
                  <a:gd name="T12" fmla="*/ 68 w 136"/>
                  <a:gd name="T13" fmla="*/ 489 h 489"/>
                  <a:gd name="T14" fmla="*/ 0 w 136"/>
                  <a:gd name="T15" fmla="*/ 367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489">
                    <a:moveTo>
                      <a:pt x="0" y="367"/>
                    </a:moveTo>
                    <a:lnTo>
                      <a:pt x="34" y="367"/>
                    </a:lnTo>
                    <a:lnTo>
                      <a:pt x="34" y="0"/>
                    </a:lnTo>
                    <a:lnTo>
                      <a:pt x="102" y="0"/>
                    </a:lnTo>
                    <a:lnTo>
                      <a:pt x="102" y="367"/>
                    </a:lnTo>
                    <a:lnTo>
                      <a:pt x="136" y="367"/>
                    </a:lnTo>
                    <a:lnTo>
                      <a:pt x="68" y="489"/>
                    </a:lnTo>
                    <a:lnTo>
                      <a:pt x="0" y="367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29" name="Text Box 12"/>
          <p:cNvSpPr txBox="1">
            <a:spLocks noChangeArrowheads="1"/>
          </p:cNvSpPr>
          <p:nvPr/>
        </p:nvSpPr>
        <p:spPr bwMode="auto">
          <a:xfrm>
            <a:off x="-14091888" y="6604992"/>
            <a:ext cx="10174807" cy="746869"/>
          </a:xfrm>
          <a:prstGeom prst="rect">
            <a:avLst/>
          </a:prstGeom>
          <a:gradFill rotWithShape="1">
            <a:gsLst>
              <a:gs pos="0">
                <a:srgbClr val="DDDDDD">
                  <a:alpha val="39999"/>
                </a:srgbClr>
              </a:gs>
              <a:gs pos="100000">
                <a:srgbClr val="DDDDDD">
                  <a:gamma/>
                  <a:shade val="46275"/>
                  <a:invGamma/>
                  <a:alpha val="57001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000" b="1" dirty="0" err="1" smtClean="0">
                <a:solidFill>
                  <a:srgbClr val="000000"/>
                </a:solidFill>
                <a:effectLst>
                  <a:outerShdw blurRad="127000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Biochemical</a:t>
            </a:r>
            <a:r>
              <a:rPr lang="fr-FR" sz="4000" b="1" dirty="0" smtClean="0">
                <a:solidFill>
                  <a:srgbClr val="000000"/>
                </a:solidFill>
                <a:effectLst>
                  <a:outerShdw blurRad="127000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effectLst>
                  <a:outerShdw blurRad="127000" dist="1016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/>
                <a:cs typeface="Century Schoolbook"/>
              </a:rPr>
              <a:t>effect</a:t>
            </a:r>
            <a:endParaRPr lang="fr-FR" sz="4000" b="1" dirty="0">
              <a:solidFill>
                <a:srgbClr val="000000"/>
              </a:solidFill>
              <a:effectLst>
                <a:outerShdw blurRad="127000" dist="101600" dir="2700000" algn="tl" rotWithShape="0">
                  <a:srgbClr val="000000">
                    <a:alpha val="43000"/>
                  </a:srgbClr>
                </a:outerShdw>
              </a:effectLst>
              <a:latin typeface="Century Schoolbook"/>
              <a:cs typeface="Century Schoolbook"/>
            </a:endParaRPr>
          </a:p>
        </p:txBody>
      </p:sp>
      <p:sp>
        <p:nvSpPr>
          <p:cNvPr id="330" name="ZoneTexte 329"/>
          <p:cNvSpPr txBox="1"/>
          <p:nvPr/>
        </p:nvSpPr>
        <p:spPr>
          <a:xfrm>
            <a:off x="3982120" y="9230380"/>
            <a:ext cx="7831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Chio-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Srichan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S.,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Refregiers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M.,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Jamme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F.,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Kascakova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S., </a:t>
            </a:r>
            <a:r>
              <a:rPr lang="fr-FR" sz="14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Rouam</a:t>
            </a:r>
            <a:r>
              <a:rPr lang="fr-FR" sz="14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, V., &amp; Dumas, P. </a:t>
            </a:r>
            <a:r>
              <a:rPr lang="fr-FR" sz="1400" i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/>
            </a:r>
            <a:br>
              <a:rPr lang="fr-FR" sz="1400" i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</a:br>
            <a:r>
              <a:rPr lang="fr-FR" sz="1400" i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Biochimica</a:t>
            </a:r>
            <a:r>
              <a:rPr lang="fr-FR" sz="1400" i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et </a:t>
            </a:r>
            <a:r>
              <a:rPr lang="fr-FR" sz="1400" i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Biophysica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 Acta (BBA) - General </a:t>
            </a:r>
            <a:r>
              <a:rPr lang="fr-FR" sz="1400" i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Subjects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,  2008, 1780(5): 854-860</a:t>
            </a:r>
            <a:endParaRPr lang="fr-FR" sz="1400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012132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èche droite 4"/>
          <p:cNvSpPr/>
          <p:nvPr/>
        </p:nvSpPr>
        <p:spPr>
          <a:xfrm>
            <a:off x="5655100" y="4118187"/>
            <a:ext cx="3079548" cy="14088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6" name="Explosion 1 5"/>
          <p:cNvSpPr/>
          <p:nvPr/>
        </p:nvSpPr>
        <p:spPr>
          <a:xfrm>
            <a:off x="8950672" y="3076600"/>
            <a:ext cx="3684693" cy="3359573"/>
          </a:xfrm>
          <a:prstGeom prst="irregularSeal1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r>
              <a:rPr lang="fr-FR" dirty="0" smtClean="0">
                <a:solidFill>
                  <a:srgbClr val="FFFFFF"/>
                </a:solidFill>
              </a:rPr>
              <a:t>DISEASE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" name="Éclair 6"/>
          <p:cNvSpPr/>
          <p:nvPr/>
        </p:nvSpPr>
        <p:spPr>
          <a:xfrm>
            <a:off x="597744" y="1852464"/>
            <a:ext cx="2184320" cy="1578395"/>
          </a:xfrm>
          <a:prstGeom prst="lightningBolt">
            <a:avLst/>
          </a:prstGeom>
          <a:solidFill>
            <a:srgbClr val="FF00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 dirty="0"/>
          </a:p>
        </p:txBody>
      </p:sp>
      <p:sp>
        <p:nvSpPr>
          <p:cNvPr id="10" name="Éclair 9"/>
          <p:cNvSpPr/>
          <p:nvPr/>
        </p:nvSpPr>
        <p:spPr>
          <a:xfrm flipV="1">
            <a:off x="1245816" y="6172944"/>
            <a:ext cx="1598261" cy="2067519"/>
          </a:xfrm>
          <a:prstGeom prst="lightningBol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66810" y="8757523"/>
            <a:ext cx="3630507" cy="6237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Palatino"/>
              </a:rPr>
              <a:t>ENVIRONMENT</a:t>
            </a:r>
            <a:endParaRPr lang="fr-FR" b="1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Palatino"/>
            </a:endParaRPr>
          </a:p>
        </p:txBody>
      </p:sp>
      <p:sp>
        <p:nvSpPr>
          <p:cNvPr id="12" name="Éclair 11"/>
          <p:cNvSpPr/>
          <p:nvPr/>
        </p:nvSpPr>
        <p:spPr>
          <a:xfrm flipH="1" flipV="1">
            <a:off x="4630192" y="6028928"/>
            <a:ext cx="1601638" cy="1995511"/>
          </a:xfrm>
          <a:prstGeom prst="lightningBol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394027" y="9070475"/>
            <a:ext cx="3684693" cy="6237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130046" tIns="65023" rIns="130046" bIns="65023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Rounded MT Bold" panose="020F0704030504030204" pitchFamily="34" charset="0"/>
                <a:cs typeface="Palatino"/>
              </a:rPr>
              <a:t>PATHOGENS</a:t>
            </a:r>
            <a:endParaRPr lang="fr-FR" b="1" dirty="0">
              <a:solidFill>
                <a:srgbClr val="FF0000"/>
              </a:solidFill>
              <a:latin typeface="Arial Rounded MT Bold" panose="020F0704030504030204" pitchFamily="34" charset="0"/>
              <a:cs typeface="Palatino"/>
            </a:endParaRPr>
          </a:p>
        </p:txBody>
      </p:sp>
      <p:sp>
        <p:nvSpPr>
          <p:cNvPr id="16" name="Éclair 15"/>
          <p:cNvSpPr/>
          <p:nvPr/>
        </p:nvSpPr>
        <p:spPr>
          <a:xfrm flipH="1">
            <a:off x="3622080" y="1564432"/>
            <a:ext cx="1765764" cy="1664153"/>
          </a:xfrm>
          <a:prstGeom prst="lightningBolt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 dirty="0"/>
          </a:p>
        </p:txBody>
      </p:sp>
      <p:sp>
        <p:nvSpPr>
          <p:cNvPr id="48" name="Ellipse 47"/>
          <p:cNvSpPr/>
          <p:nvPr/>
        </p:nvSpPr>
        <p:spPr>
          <a:xfrm>
            <a:off x="1300480" y="3359573"/>
            <a:ext cx="4009813" cy="29260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 dirty="0" smtClean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24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CHEMICAL MODIFICATIONS</a:t>
            </a:r>
            <a:endParaRPr lang="fr-FR" sz="24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114185" y="3609916"/>
            <a:ext cx="1623791" cy="11650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165696" y="6749008"/>
            <a:ext cx="2827437" cy="19779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POLLUTANTS</a:t>
            </a:r>
          </a:p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RADIATIONS</a:t>
            </a:r>
          </a:p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SHOCKS, FRICTION</a:t>
            </a:r>
          </a:p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COLD</a:t>
            </a:r>
          </a:p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HEAT</a:t>
            </a:r>
          </a:p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ALLERGENES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288646" y="6749008"/>
            <a:ext cx="1725497" cy="19779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BACTERIA</a:t>
            </a:r>
          </a:p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VIRUS</a:t>
            </a:r>
          </a:p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FUNGI </a:t>
            </a:r>
          </a:p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YEASTS</a:t>
            </a:r>
          </a:p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PARASITES</a:t>
            </a:r>
          </a:p>
          <a:p>
            <a:r>
              <a:rPr lang="fr-FR" sz="2000" b="1" dirty="0">
                <a:solidFill>
                  <a:srgbClr val="0000FF"/>
                </a:solidFill>
                <a:latin typeface="Arial Rounded MT Bold" panose="020F0704030504030204" pitchFamily="34" charset="0"/>
                <a:cs typeface="Palatino"/>
              </a:rPr>
              <a:t>PRIONS</a:t>
            </a:r>
          </a:p>
        </p:txBody>
      </p:sp>
      <p:sp>
        <p:nvSpPr>
          <p:cNvPr id="18" name="Éclair 17"/>
          <p:cNvSpPr/>
          <p:nvPr/>
        </p:nvSpPr>
        <p:spPr>
          <a:xfrm flipH="1">
            <a:off x="6790432" y="2932584"/>
            <a:ext cx="1385616" cy="1510182"/>
          </a:xfrm>
          <a:prstGeom prst="lightningBolt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6624423" y="2140496"/>
            <a:ext cx="5049399" cy="869980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MODULATING FACTORS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(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GENETICS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, ENVIRONMENT…)</a:t>
            </a:r>
          </a:p>
        </p:txBody>
      </p:sp>
      <p:sp>
        <p:nvSpPr>
          <p:cNvPr id="19" name="Rectangle 1"/>
          <p:cNvSpPr txBox="1">
            <a:spLocks noChangeArrowheads="1"/>
          </p:cNvSpPr>
          <p:nvPr/>
        </p:nvSpPr>
        <p:spPr>
          <a:xfrm>
            <a:off x="237704" y="1420416"/>
            <a:ext cx="2232248" cy="576064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algn="l" eaLnBrk="1" hangingPunct="1">
              <a:spcBef>
                <a:spcPts val="1500"/>
              </a:spcBef>
              <a:defRPr/>
            </a:pP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  <a:cs typeface="Palatino" charset="0"/>
                <a:sym typeface="Palatino" charset="0"/>
              </a:rPr>
              <a:t>genetics</a:t>
            </a:r>
            <a:endParaRPr lang="en-US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anose="020F0704030504030204" pitchFamily="34" charset="0"/>
              <a:ea typeface="ヒラギノ明朝 ProN W6" charset="0"/>
              <a:cs typeface="ヒラギノ明朝 ProN W6" charset="0"/>
              <a:sym typeface="Palatino" charset="0"/>
            </a:endParaRPr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>
          <a:xfrm>
            <a:off x="5350272" y="1060376"/>
            <a:ext cx="7848872" cy="266429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algn="l" eaLnBrk="1" hangingPunct="1">
              <a:spcBef>
                <a:spcPts val="1500"/>
              </a:spcBef>
              <a:defRPr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  <a:cs typeface="Palatino" charset="0"/>
                <a:sym typeface="Palatino" charset="0"/>
              </a:rPr>
              <a:t>DEFICIENCY, OVERACCUMULATION:</a:t>
            </a:r>
          </a:p>
          <a:p>
            <a:pPr algn="l" eaLnBrk="1" hangingPunct="1">
              <a:lnSpc>
                <a:spcPct val="50000"/>
              </a:lnSpc>
              <a:spcBef>
                <a:spcPts val="1500"/>
              </a:spcBef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  <a:ea typeface="ヒラギノ明朝 ProN W6" charset="0"/>
                <a:cs typeface="Palatino" charset="0"/>
                <a:sym typeface="Palatino" charset="0"/>
              </a:rPr>
              <a:t>Starvation</a:t>
            </a:r>
          </a:p>
          <a:p>
            <a:pPr algn="l" eaLnBrk="1" hangingPunct="1">
              <a:lnSpc>
                <a:spcPct val="50000"/>
              </a:lnSpc>
              <a:spcBef>
                <a:spcPts val="1500"/>
              </a:spcBef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  <a:ea typeface="ヒラギノ明朝 ProN W6" charset="0"/>
                <a:cs typeface="Palatino" charset="0"/>
                <a:sym typeface="Palatino" charset="0"/>
              </a:rPr>
              <a:t>Alcoholism</a:t>
            </a:r>
          </a:p>
          <a:p>
            <a:pPr algn="l" eaLnBrk="1" hangingPunct="1">
              <a:lnSpc>
                <a:spcPct val="50000"/>
              </a:lnSpc>
              <a:spcBef>
                <a:spcPts val="1500"/>
              </a:spcBef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  <a:ea typeface="ヒラギノ明朝 ProN W6" charset="0"/>
                <a:cs typeface="Palatino" charset="0"/>
                <a:sym typeface="Palatino" charset="0"/>
              </a:rPr>
              <a:t>Obesity</a:t>
            </a:r>
          </a:p>
          <a:p>
            <a:pPr algn="l" eaLnBrk="1" hangingPunct="1">
              <a:lnSpc>
                <a:spcPct val="50000"/>
              </a:lnSpc>
              <a:spcBef>
                <a:spcPts val="1500"/>
              </a:spcBef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  <a:ea typeface="ヒラギノ明朝 ProN W6" charset="0"/>
                <a:cs typeface="Palatino" charset="0"/>
                <a:sym typeface="Palatino" charset="0"/>
              </a:rPr>
              <a:t>stress</a:t>
            </a: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anose="020F0704030504030204" pitchFamily="34" charset="0"/>
              <a:ea typeface="ヒラギノ明朝 ProN W6" charset="0"/>
              <a:cs typeface="ヒラギノ明朝 ProN W6" charset="0"/>
              <a:sym typeface="Palatino" charset="0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8878664" y="1924472"/>
            <a:ext cx="3744416" cy="5616624"/>
          </a:xfrm>
          <a:prstGeom prst="ellipse">
            <a:avLst/>
          </a:prstGeom>
          <a:noFill/>
          <a:ln>
            <a:solidFill>
              <a:schemeClr val="bg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>
          <a:xfrm>
            <a:off x="2469952" y="0"/>
            <a:ext cx="11809312" cy="79208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algn="l" eaLnBrk="1" hangingPunct="1">
              <a:spcBef>
                <a:spcPts val="1500"/>
              </a:spcBef>
              <a:defRPr/>
            </a:pP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Towards biomedical-related studies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93675" dist="762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212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roupe 1144"/>
          <p:cNvGrpSpPr/>
          <p:nvPr/>
        </p:nvGrpSpPr>
        <p:grpSpPr>
          <a:xfrm>
            <a:off x="8806656" y="844352"/>
            <a:ext cx="3793067" cy="3075093"/>
            <a:chOff x="2611438" y="1800225"/>
            <a:chExt cx="5889625" cy="3635376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1905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2611438" y="3897313"/>
              <a:ext cx="1957387" cy="1538288"/>
            </a:xfrm>
            <a:custGeom>
              <a:avLst/>
              <a:gdLst>
                <a:gd name="T0" fmla="*/ 104 w 1233"/>
                <a:gd name="T1" fmla="*/ 949 h 969"/>
                <a:gd name="T2" fmla="*/ 120 w 1233"/>
                <a:gd name="T3" fmla="*/ 949 h 969"/>
                <a:gd name="T4" fmla="*/ 168 w 1233"/>
                <a:gd name="T5" fmla="*/ 961 h 969"/>
                <a:gd name="T6" fmla="*/ 184 w 1233"/>
                <a:gd name="T7" fmla="*/ 957 h 969"/>
                <a:gd name="T8" fmla="*/ 212 w 1233"/>
                <a:gd name="T9" fmla="*/ 961 h 969"/>
                <a:gd name="T10" fmla="*/ 224 w 1233"/>
                <a:gd name="T11" fmla="*/ 961 h 969"/>
                <a:gd name="T12" fmla="*/ 248 w 1233"/>
                <a:gd name="T13" fmla="*/ 961 h 969"/>
                <a:gd name="T14" fmla="*/ 292 w 1233"/>
                <a:gd name="T15" fmla="*/ 965 h 969"/>
                <a:gd name="T16" fmla="*/ 308 w 1233"/>
                <a:gd name="T17" fmla="*/ 961 h 969"/>
                <a:gd name="T18" fmla="*/ 336 w 1233"/>
                <a:gd name="T19" fmla="*/ 965 h 969"/>
                <a:gd name="T20" fmla="*/ 352 w 1233"/>
                <a:gd name="T21" fmla="*/ 961 h 969"/>
                <a:gd name="T22" fmla="*/ 372 w 1233"/>
                <a:gd name="T23" fmla="*/ 965 h 969"/>
                <a:gd name="T24" fmla="*/ 388 w 1233"/>
                <a:gd name="T25" fmla="*/ 961 h 969"/>
                <a:gd name="T26" fmla="*/ 420 w 1233"/>
                <a:gd name="T27" fmla="*/ 953 h 969"/>
                <a:gd name="T28" fmla="*/ 440 w 1233"/>
                <a:gd name="T29" fmla="*/ 949 h 969"/>
                <a:gd name="T30" fmla="*/ 456 w 1233"/>
                <a:gd name="T31" fmla="*/ 941 h 969"/>
                <a:gd name="T32" fmla="*/ 472 w 1233"/>
                <a:gd name="T33" fmla="*/ 929 h 969"/>
                <a:gd name="T34" fmla="*/ 488 w 1233"/>
                <a:gd name="T35" fmla="*/ 917 h 969"/>
                <a:gd name="T36" fmla="*/ 504 w 1233"/>
                <a:gd name="T37" fmla="*/ 905 h 969"/>
                <a:gd name="T38" fmla="*/ 520 w 1233"/>
                <a:gd name="T39" fmla="*/ 889 h 969"/>
                <a:gd name="T40" fmla="*/ 537 w 1233"/>
                <a:gd name="T41" fmla="*/ 873 h 969"/>
                <a:gd name="T42" fmla="*/ 553 w 1233"/>
                <a:gd name="T43" fmla="*/ 853 h 969"/>
                <a:gd name="T44" fmla="*/ 569 w 1233"/>
                <a:gd name="T45" fmla="*/ 833 h 969"/>
                <a:gd name="T46" fmla="*/ 585 w 1233"/>
                <a:gd name="T47" fmla="*/ 805 h 969"/>
                <a:gd name="T48" fmla="*/ 601 w 1233"/>
                <a:gd name="T49" fmla="*/ 777 h 969"/>
                <a:gd name="T50" fmla="*/ 617 w 1233"/>
                <a:gd name="T51" fmla="*/ 753 h 969"/>
                <a:gd name="T52" fmla="*/ 633 w 1233"/>
                <a:gd name="T53" fmla="*/ 717 h 969"/>
                <a:gd name="T54" fmla="*/ 649 w 1233"/>
                <a:gd name="T55" fmla="*/ 680 h 969"/>
                <a:gd name="T56" fmla="*/ 665 w 1233"/>
                <a:gd name="T57" fmla="*/ 636 h 969"/>
                <a:gd name="T58" fmla="*/ 681 w 1233"/>
                <a:gd name="T59" fmla="*/ 592 h 969"/>
                <a:gd name="T60" fmla="*/ 697 w 1233"/>
                <a:gd name="T61" fmla="*/ 540 h 969"/>
                <a:gd name="T62" fmla="*/ 713 w 1233"/>
                <a:gd name="T63" fmla="*/ 484 h 969"/>
                <a:gd name="T64" fmla="*/ 729 w 1233"/>
                <a:gd name="T65" fmla="*/ 400 h 969"/>
                <a:gd name="T66" fmla="*/ 745 w 1233"/>
                <a:gd name="T67" fmla="*/ 320 h 969"/>
                <a:gd name="T68" fmla="*/ 761 w 1233"/>
                <a:gd name="T69" fmla="*/ 232 h 969"/>
                <a:gd name="T70" fmla="*/ 777 w 1233"/>
                <a:gd name="T71" fmla="*/ 144 h 969"/>
                <a:gd name="T72" fmla="*/ 793 w 1233"/>
                <a:gd name="T73" fmla="*/ 64 h 969"/>
                <a:gd name="T74" fmla="*/ 809 w 1233"/>
                <a:gd name="T75" fmla="*/ 8 h 969"/>
                <a:gd name="T76" fmla="*/ 825 w 1233"/>
                <a:gd name="T77" fmla="*/ 12 h 969"/>
                <a:gd name="T78" fmla="*/ 841 w 1233"/>
                <a:gd name="T79" fmla="*/ 68 h 969"/>
                <a:gd name="T80" fmla="*/ 857 w 1233"/>
                <a:gd name="T81" fmla="*/ 160 h 969"/>
                <a:gd name="T82" fmla="*/ 873 w 1233"/>
                <a:gd name="T83" fmla="*/ 244 h 969"/>
                <a:gd name="T84" fmla="*/ 889 w 1233"/>
                <a:gd name="T85" fmla="*/ 300 h 969"/>
                <a:gd name="T86" fmla="*/ 905 w 1233"/>
                <a:gd name="T87" fmla="*/ 328 h 969"/>
                <a:gd name="T88" fmla="*/ 921 w 1233"/>
                <a:gd name="T89" fmla="*/ 344 h 969"/>
                <a:gd name="T90" fmla="*/ 937 w 1233"/>
                <a:gd name="T91" fmla="*/ 364 h 969"/>
                <a:gd name="T92" fmla="*/ 953 w 1233"/>
                <a:gd name="T93" fmla="*/ 392 h 969"/>
                <a:gd name="T94" fmla="*/ 969 w 1233"/>
                <a:gd name="T95" fmla="*/ 424 h 969"/>
                <a:gd name="T96" fmla="*/ 985 w 1233"/>
                <a:gd name="T97" fmla="*/ 456 h 969"/>
                <a:gd name="T98" fmla="*/ 1001 w 1233"/>
                <a:gd name="T99" fmla="*/ 476 h 969"/>
                <a:gd name="T100" fmla="*/ 1017 w 1233"/>
                <a:gd name="T101" fmla="*/ 492 h 969"/>
                <a:gd name="T102" fmla="*/ 1053 w 1233"/>
                <a:gd name="T103" fmla="*/ 496 h 969"/>
                <a:gd name="T104" fmla="*/ 1073 w 1233"/>
                <a:gd name="T105" fmla="*/ 488 h 969"/>
                <a:gd name="T106" fmla="*/ 1101 w 1233"/>
                <a:gd name="T107" fmla="*/ 500 h 969"/>
                <a:gd name="T108" fmla="*/ 1117 w 1233"/>
                <a:gd name="T109" fmla="*/ 516 h 969"/>
                <a:gd name="T110" fmla="*/ 1133 w 1233"/>
                <a:gd name="T111" fmla="*/ 536 h 969"/>
                <a:gd name="T112" fmla="*/ 1153 w 1233"/>
                <a:gd name="T113" fmla="*/ 548 h 969"/>
                <a:gd name="T114" fmla="*/ 1169 w 1233"/>
                <a:gd name="T115" fmla="*/ 528 h 969"/>
                <a:gd name="T116" fmla="*/ 1185 w 1233"/>
                <a:gd name="T117" fmla="*/ 424 h 969"/>
                <a:gd name="T118" fmla="*/ 1201 w 1233"/>
                <a:gd name="T119" fmla="*/ 308 h 969"/>
                <a:gd name="T120" fmla="*/ 1217 w 1233"/>
                <a:gd name="T121" fmla="*/ 328 h 969"/>
                <a:gd name="T122" fmla="*/ 1233 w 1233"/>
                <a:gd name="T123" fmla="*/ 224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3" h="969">
                  <a:moveTo>
                    <a:pt x="0" y="945"/>
                  </a:moveTo>
                  <a:lnTo>
                    <a:pt x="0" y="945"/>
                  </a:lnTo>
                  <a:lnTo>
                    <a:pt x="4" y="945"/>
                  </a:lnTo>
                  <a:lnTo>
                    <a:pt x="68" y="945"/>
                  </a:lnTo>
                  <a:lnTo>
                    <a:pt x="72" y="945"/>
                  </a:lnTo>
                  <a:lnTo>
                    <a:pt x="72" y="949"/>
                  </a:lnTo>
                  <a:lnTo>
                    <a:pt x="76" y="949"/>
                  </a:lnTo>
                  <a:lnTo>
                    <a:pt x="104" y="949"/>
                  </a:lnTo>
                  <a:lnTo>
                    <a:pt x="108" y="949"/>
                  </a:lnTo>
                  <a:lnTo>
                    <a:pt x="108" y="953"/>
                  </a:lnTo>
                  <a:lnTo>
                    <a:pt x="112" y="953"/>
                  </a:lnTo>
                  <a:lnTo>
                    <a:pt x="112" y="953"/>
                  </a:lnTo>
                  <a:lnTo>
                    <a:pt x="116" y="953"/>
                  </a:lnTo>
                  <a:lnTo>
                    <a:pt x="116" y="949"/>
                  </a:lnTo>
                  <a:lnTo>
                    <a:pt x="120" y="949"/>
                  </a:lnTo>
                  <a:lnTo>
                    <a:pt x="120" y="949"/>
                  </a:lnTo>
                  <a:lnTo>
                    <a:pt x="124" y="949"/>
                  </a:lnTo>
                  <a:lnTo>
                    <a:pt x="124" y="953"/>
                  </a:lnTo>
                  <a:lnTo>
                    <a:pt x="128" y="953"/>
                  </a:lnTo>
                  <a:lnTo>
                    <a:pt x="160" y="953"/>
                  </a:lnTo>
                  <a:lnTo>
                    <a:pt x="164" y="953"/>
                  </a:lnTo>
                  <a:lnTo>
                    <a:pt x="164" y="957"/>
                  </a:lnTo>
                  <a:lnTo>
                    <a:pt x="168" y="957"/>
                  </a:lnTo>
                  <a:lnTo>
                    <a:pt x="168" y="961"/>
                  </a:lnTo>
                  <a:lnTo>
                    <a:pt x="168" y="957"/>
                  </a:lnTo>
                  <a:lnTo>
                    <a:pt x="172" y="957"/>
                  </a:lnTo>
                  <a:lnTo>
                    <a:pt x="172" y="953"/>
                  </a:lnTo>
                  <a:lnTo>
                    <a:pt x="176" y="953"/>
                  </a:lnTo>
                  <a:lnTo>
                    <a:pt x="176" y="953"/>
                  </a:lnTo>
                  <a:lnTo>
                    <a:pt x="180" y="953"/>
                  </a:lnTo>
                  <a:lnTo>
                    <a:pt x="180" y="957"/>
                  </a:lnTo>
                  <a:lnTo>
                    <a:pt x="184" y="957"/>
                  </a:lnTo>
                  <a:lnTo>
                    <a:pt x="184" y="961"/>
                  </a:lnTo>
                  <a:lnTo>
                    <a:pt x="188" y="961"/>
                  </a:lnTo>
                  <a:lnTo>
                    <a:pt x="188" y="957"/>
                  </a:lnTo>
                  <a:lnTo>
                    <a:pt x="192" y="957"/>
                  </a:lnTo>
                  <a:lnTo>
                    <a:pt x="204" y="957"/>
                  </a:lnTo>
                  <a:lnTo>
                    <a:pt x="208" y="957"/>
                  </a:lnTo>
                  <a:lnTo>
                    <a:pt x="208" y="961"/>
                  </a:lnTo>
                  <a:lnTo>
                    <a:pt x="212" y="961"/>
                  </a:lnTo>
                  <a:lnTo>
                    <a:pt x="212" y="957"/>
                  </a:lnTo>
                  <a:lnTo>
                    <a:pt x="216" y="957"/>
                  </a:lnTo>
                  <a:lnTo>
                    <a:pt x="216" y="957"/>
                  </a:lnTo>
                  <a:lnTo>
                    <a:pt x="220" y="957"/>
                  </a:lnTo>
                  <a:lnTo>
                    <a:pt x="220" y="961"/>
                  </a:lnTo>
                  <a:lnTo>
                    <a:pt x="224" y="961"/>
                  </a:lnTo>
                  <a:lnTo>
                    <a:pt x="224" y="957"/>
                  </a:lnTo>
                  <a:lnTo>
                    <a:pt x="224" y="961"/>
                  </a:lnTo>
                  <a:lnTo>
                    <a:pt x="228" y="961"/>
                  </a:lnTo>
                  <a:lnTo>
                    <a:pt x="228" y="961"/>
                  </a:lnTo>
                  <a:lnTo>
                    <a:pt x="232" y="961"/>
                  </a:lnTo>
                  <a:lnTo>
                    <a:pt x="232" y="957"/>
                  </a:lnTo>
                  <a:lnTo>
                    <a:pt x="236" y="957"/>
                  </a:lnTo>
                  <a:lnTo>
                    <a:pt x="244" y="957"/>
                  </a:lnTo>
                  <a:lnTo>
                    <a:pt x="248" y="957"/>
                  </a:lnTo>
                  <a:lnTo>
                    <a:pt x="248" y="961"/>
                  </a:lnTo>
                  <a:lnTo>
                    <a:pt x="252" y="961"/>
                  </a:lnTo>
                  <a:lnTo>
                    <a:pt x="280" y="961"/>
                  </a:lnTo>
                  <a:lnTo>
                    <a:pt x="284" y="961"/>
                  </a:lnTo>
                  <a:lnTo>
                    <a:pt x="284" y="965"/>
                  </a:lnTo>
                  <a:lnTo>
                    <a:pt x="288" y="965"/>
                  </a:lnTo>
                  <a:lnTo>
                    <a:pt x="288" y="961"/>
                  </a:lnTo>
                  <a:lnTo>
                    <a:pt x="292" y="961"/>
                  </a:lnTo>
                  <a:lnTo>
                    <a:pt x="292" y="965"/>
                  </a:lnTo>
                  <a:lnTo>
                    <a:pt x="296" y="965"/>
                  </a:lnTo>
                  <a:lnTo>
                    <a:pt x="296" y="961"/>
                  </a:lnTo>
                  <a:lnTo>
                    <a:pt x="300" y="961"/>
                  </a:lnTo>
                  <a:lnTo>
                    <a:pt x="300" y="961"/>
                  </a:lnTo>
                  <a:lnTo>
                    <a:pt x="304" y="961"/>
                  </a:lnTo>
                  <a:lnTo>
                    <a:pt x="304" y="965"/>
                  </a:lnTo>
                  <a:lnTo>
                    <a:pt x="304" y="961"/>
                  </a:lnTo>
                  <a:lnTo>
                    <a:pt x="308" y="961"/>
                  </a:lnTo>
                  <a:lnTo>
                    <a:pt x="308" y="961"/>
                  </a:lnTo>
                  <a:lnTo>
                    <a:pt x="312" y="961"/>
                  </a:lnTo>
                  <a:lnTo>
                    <a:pt x="324" y="961"/>
                  </a:lnTo>
                  <a:lnTo>
                    <a:pt x="328" y="961"/>
                  </a:lnTo>
                  <a:lnTo>
                    <a:pt x="328" y="965"/>
                  </a:lnTo>
                  <a:lnTo>
                    <a:pt x="332" y="965"/>
                  </a:lnTo>
                  <a:lnTo>
                    <a:pt x="332" y="965"/>
                  </a:lnTo>
                  <a:lnTo>
                    <a:pt x="336" y="965"/>
                  </a:lnTo>
                  <a:lnTo>
                    <a:pt x="336" y="961"/>
                  </a:lnTo>
                  <a:lnTo>
                    <a:pt x="340" y="961"/>
                  </a:lnTo>
                  <a:lnTo>
                    <a:pt x="340" y="965"/>
                  </a:lnTo>
                  <a:lnTo>
                    <a:pt x="344" y="965"/>
                  </a:lnTo>
                  <a:lnTo>
                    <a:pt x="344" y="961"/>
                  </a:lnTo>
                  <a:lnTo>
                    <a:pt x="348" y="961"/>
                  </a:lnTo>
                  <a:lnTo>
                    <a:pt x="348" y="961"/>
                  </a:lnTo>
                  <a:lnTo>
                    <a:pt x="352" y="961"/>
                  </a:lnTo>
                  <a:lnTo>
                    <a:pt x="352" y="965"/>
                  </a:lnTo>
                  <a:lnTo>
                    <a:pt x="356" y="965"/>
                  </a:lnTo>
                  <a:lnTo>
                    <a:pt x="360" y="965"/>
                  </a:lnTo>
                  <a:lnTo>
                    <a:pt x="364" y="965"/>
                  </a:lnTo>
                  <a:lnTo>
                    <a:pt x="364" y="961"/>
                  </a:lnTo>
                  <a:lnTo>
                    <a:pt x="368" y="961"/>
                  </a:lnTo>
                  <a:lnTo>
                    <a:pt x="368" y="965"/>
                  </a:lnTo>
                  <a:lnTo>
                    <a:pt x="372" y="965"/>
                  </a:lnTo>
                  <a:lnTo>
                    <a:pt x="372" y="969"/>
                  </a:lnTo>
                  <a:lnTo>
                    <a:pt x="376" y="969"/>
                  </a:lnTo>
                  <a:lnTo>
                    <a:pt x="376" y="965"/>
                  </a:lnTo>
                  <a:lnTo>
                    <a:pt x="380" y="965"/>
                  </a:lnTo>
                  <a:lnTo>
                    <a:pt x="380" y="965"/>
                  </a:lnTo>
                  <a:lnTo>
                    <a:pt x="384" y="965"/>
                  </a:lnTo>
                  <a:lnTo>
                    <a:pt x="384" y="961"/>
                  </a:lnTo>
                  <a:lnTo>
                    <a:pt x="388" y="961"/>
                  </a:lnTo>
                  <a:lnTo>
                    <a:pt x="404" y="961"/>
                  </a:lnTo>
                  <a:lnTo>
                    <a:pt x="408" y="961"/>
                  </a:lnTo>
                  <a:lnTo>
                    <a:pt x="408" y="957"/>
                  </a:lnTo>
                  <a:lnTo>
                    <a:pt x="412" y="957"/>
                  </a:lnTo>
                  <a:lnTo>
                    <a:pt x="412" y="957"/>
                  </a:lnTo>
                  <a:lnTo>
                    <a:pt x="416" y="957"/>
                  </a:lnTo>
                  <a:lnTo>
                    <a:pt x="416" y="953"/>
                  </a:lnTo>
                  <a:lnTo>
                    <a:pt x="420" y="953"/>
                  </a:lnTo>
                  <a:lnTo>
                    <a:pt x="420" y="953"/>
                  </a:lnTo>
                  <a:lnTo>
                    <a:pt x="424" y="953"/>
                  </a:lnTo>
                  <a:lnTo>
                    <a:pt x="424" y="957"/>
                  </a:lnTo>
                  <a:lnTo>
                    <a:pt x="428" y="957"/>
                  </a:lnTo>
                  <a:lnTo>
                    <a:pt x="428" y="949"/>
                  </a:lnTo>
                  <a:lnTo>
                    <a:pt x="432" y="949"/>
                  </a:lnTo>
                  <a:lnTo>
                    <a:pt x="436" y="949"/>
                  </a:lnTo>
                  <a:lnTo>
                    <a:pt x="440" y="949"/>
                  </a:lnTo>
                  <a:lnTo>
                    <a:pt x="440" y="945"/>
                  </a:lnTo>
                  <a:lnTo>
                    <a:pt x="444" y="945"/>
                  </a:lnTo>
                  <a:lnTo>
                    <a:pt x="444" y="945"/>
                  </a:lnTo>
                  <a:lnTo>
                    <a:pt x="448" y="945"/>
                  </a:lnTo>
                  <a:lnTo>
                    <a:pt x="448" y="941"/>
                  </a:lnTo>
                  <a:lnTo>
                    <a:pt x="452" y="941"/>
                  </a:lnTo>
                  <a:lnTo>
                    <a:pt x="452" y="941"/>
                  </a:lnTo>
                  <a:lnTo>
                    <a:pt x="456" y="941"/>
                  </a:lnTo>
                  <a:lnTo>
                    <a:pt x="456" y="937"/>
                  </a:lnTo>
                  <a:lnTo>
                    <a:pt x="460" y="937"/>
                  </a:lnTo>
                  <a:lnTo>
                    <a:pt x="460" y="933"/>
                  </a:lnTo>
                  <a:lnTo>
                    <a:pt x="464" y="933"/>
                  </a:lnTo>
                  <a:lnTo>
                    <a:pt x="464" y="933"/>
                  </a:lnTo>
                  <a:lnTo>
                    <a:pt x="468" y="933"/>
                  </a:lnTo>
                  <a:lnTo>
                    <a:pt x="468" y="929"/>
                  </a:lnTo>
                  <a:lnTo>
                    <a:pt x="472" y="929"/>
                  </a:lnTo>
                  <a:lnTo>
                    <a:pt x="472" y="929"/>
                  </a:lnTo>
                  <a:lnTo>
                    <a:pt x="476" y="929"/>
                  </a:lnTo>
                  <a:lnTo>
                    <a:pt x="476" y="925"/>
                  </a:lnTo>
                  <a:lnTo>
                    <a:pt x="480" y="925"/>
                  </a:lnTo>
                  <a:lnTo>
                    <a:pt x="480" y="921"/>
                  </a:lnTo>
                  <a:lnTo>
                    <a:pt x="484" y="921"/>
                  </a:lnTo>
                  <a:lnTo>
                    <a:pt x="484" y="917"/>
                  </a:lnTo>
                  <a:lnTo>
                    <a:pt x="488" y="917"/>
                  </a:lnTo>
                  <a:lnTo>
                    <a:pt x="488" y="913"/>
                  </a:lnTo>
                  <a:lnTo>
                    <a:pt x="492" y="913"/>
                  </a:lnTo>
                  <a:lnTo>
                    <a:pt x="492" y="913"/>
                  </a:lnTo>
                  <a:lnTo>
                    <a:pt x="496" y="913"/>
                  </a:lnTo>
                  <a:lnTo>
                    <a:pt x="496" y="909"/>
                  </a:lnTo>
                  <a:lnTo>
                    <a:pt x="500" y="909"/>
                  </a:lnTo>
                  <a:lnTo>
                    <a:pt x="500" y="905"/>
                  </a:lnTo>
                  <a:lnTo>
                    <a:pt x="504" y="905"/>
                  </a:lnTo>
                  <a:lnTo>
                    <a:pt x="504" y="901"/>
                  </a:lnTo>
                  <a:lnTo>
                    <a:pt x="508" y="901"/>
                  </a:lnTo>
                  <a:lnTo>
                    <a:pt x="508" y="897"/>
                  </a:lnTo>
                  <a:lnTo>
                    <a:pt x="512" y="897"/>
                  </a:lnTo>
                  <a:lnTo>
                    <a:pt x="512" y="893"/>
                  </a:lnTo>
                  <a:lnTo>
                    <a:pt x="516" y="893"/>
                  </a:lnTo>
                  <a:lnTo>
                    <a:pt x="516" y="889"/>
                  </a:lnTo>
                  <a:lnTo>
                    <a:pt x="520" y="889"/>
                  </a:lnTo>
                  <a:lnTo>
                    <a:pt x="520" y="885"/>
                  </a:lnTo>
                  <a:lnTo>
                    <a:pt x="525" y="885"/>
                  </a:lnTo>
                  <a:lnTo>
                    <a:pt x="525" y="881"/>
                  </a:lnTo>
                  <a:lnTo>
                    <a:pt x="529" y="881"/>
                  </a:lnTo>
                  <a:lnTo>
                    <a:pt x="529" y="877"/>
                  </a:lnTo>
                  <a:lnTo>
                    <a:pt x="533" y="877"/>
                  </a:lnTo>
                  <a:lnTo>
                    <a:pt x="533" y="873"/>
                  </a:lnTo>
                  <a:lnTo>
                    <a:pt x="537" y="873"/>
                  </a:lnTo>
                  <a:lnTo>
                    <a:pt x="537" y="869"/>
                  </a:lnTo>
                  <a:lnTo>
                    <a:pt x="541" y="869"/>
                  </a:lnTo>
                  <a:lnTo>
                    <a:pt x="541" y="865"/>
                  </a:lnTo>
                  <a:lnTo>
                    <a:pt x="545" y="865"/>
                  </a:lnTo>
                  <a:lnTo>
                    <a:pt x="545" y="861"/>
                  </a:lnTo>
                  <a:lnTo>
                    <a:pt x="549" y="861"/>
                  </a:lnTo>
                  <a:lnTo>
                    <a:pt x="549" y="853"/>
                  </a:lnTo>
                  <a:lnTo>
                    <a:pt x="553" y="853"/>
                  </a:lnTo>
                  <a:lnTo>
                    <a:pt x="553" y="849"/>
                  </a:lnTo>
                  <a:lnTo>
                    <a:pt x="557" y="849"/>
                  </a:lnTo>
                  <a:lnTo>
                    <a:pt x="557" y="845"/>
                  </a:lnTo>
                  <a:lnTo>
                    <a:pt x="561" y="845"/>
                  </a:lnTo>
                  <a:lnTo>
                    <a:pt x="561" y="837"/>
                  </a:lnTo>
                  <a:lnTo>
                    <a:pt x="565" y="837"/>
                  </a:lnTo>
                  <a:lnTo>
                    <a:pt x="565" y="833"/>
                  </a:lnTo>
                  <a:lnTo>
                    <a:pt x="569" y="833"/>
                  </a:lnTo>
                  <a:lnTo>
                    <a:pt x="569" y="825"/>
                  </a:lnTo>
                  <a:lnTo>
                    <a:pt x="573" y="825"/>
                  </a:lnTo>
                  <a:lnTo>
                    <a:pt x="573" y="821"/>
                  </a:lnTo>
                  <a:lnTo>
                    <a:pt x="577" y="821"/>
                  </a:lnTo>
                  <a:lnTo>
                    <a:pt x="577" y="813"/>
                  </a:lnTo>
                  <a:lnTo>
                    <a:pt x="581" y="813"/>
                  </a:lnTo>
                  <a:lnTo>
                    <a:pt x="581" y="805"/>
                  </a:lnTo>
                  <a:lnTo>
                    <a:pt x="585" y="805"/>
                  </a:lnTo>
                  <a:lnTo>
                    <a:pt x="585" y="797"/>
                  </a:lnTo>
                  <a:lnTo>
                    <a:pt x="589" y="797"/>
                  </a:lnTo>
                  <a:lnTo>
                    <a:pt x="589" y="789"/>
                  </a:lnTo>
                  <a:lnTo>
                    <a:pt x="593" y="789"/>
                  </a:lnTo>
                  <a:lnTo>
                    <a:pt x="593" y="785"/>
                  </a:lnTo>
                  <a:lnTo>
                    <a:pt x="597" y="785"/>
                  </a:lnTo>
                  <a:lnTo>
                    <a:pt x="597" y="777"/>
                  </a:lnTo>
                  <a:lnTo>
                    <a:pt x="601" y="777"/>
                  </a:lnTo>
                  <a:lnTo>
                    <a:pt x="601" y="769"/>
                  </a:lnTo>
                  <a:lnTo>
                    <a:pt x="605" y="769"/>
                  </a:lnTo>
                  <a:lnTo>
                    <a:pt x="605" y="761"/>
                  </a:lnTo>
                  <a:lnTo>
                    <a:pt x="609" y="761"/>
                  </a:lnTo>
                  <a:lnTo>
                    <a:pt x="609" y="757"/>
                  </a:lnTo>
                  <a:lnTo>
                    <a:pt x="613" y="757"/>
                  </a:lnTo>
                  <a:lnTo>
                    <a:pt x="613" y="753"/>
                  </a:lnTo>
                  <a:lnTo>
                    <a:pt x="617" y="753"/>
                  </a:lnTo>
                  <a:lnTo>
                    <a:pt x="617" y="745"/>
                  </a:lnTo>
                  <a:lnTo>
                    <a:pt x="621" y="745"/>
                  </a:lnTo>
                  <a:lnTo>
                    <a:pt x="621" y="737"/>
                  </a:lnTo>
                  <a:lnTo>
                    <a:pt x="625" y="737"/>
                  </a:lnTo>
                  <a:lnTo>
                    <a:pt x="625" y="725"/>
                  </a:lnTo>
                  <a:lnTo>
                    <a:pt x="629" y="725"/>
                  </a:lnTo>
                  <a:lnTo>
                    <a:pt x="629" y="717"/>
                  </a:lnTo>
                  <a:lnTo>
                    <a:pt x="633" y="717"/>
                  </a:lnTo>
                  <a:lnTo>
                    <a:pt x="633" y="713"/>
                  </a:lnTo>
                  <a:lnTo>
                    <a:pt x="637" y="713"/>
                  </a:lnTo>
                  <a:lnTo>
                    <a:pt x="637" y="705"/>
                  </a:lnTo>
                  <a:lnTo>
                    <a:pt x="641" y="705"/>
                  </a:lnTo>
                  <a:lnTo>
                    <a:pt x="641" y="692"/>
                  </a:lnTo>
                  <a:lnTo>
                    <a:pt x="645" y="692"/>
                  </a:lnTo>
                  <a:lnTo>
                    <a:pt x="645" y="680"/>
                  </a:lnTo>
                  <a:lnTo>
                    <a:pt x="649" y="680"/>
                  </a:lnTo>
                  <a:lnTo>
                    <a:pt x="649" y="672"/>
                  </a:lnTo>
                  <a:lnTo>
                    <a:pt x="653" y="672"/>
                  </a:lnTo>
                  <a:lnTo>
                    <a:pt x="653" y="660"/>
                  </a:lnTo>
                  <a:lnTo>
                    <a:pt x="657" y="660"/>
                  </a:lnTo>
                  <a:lnTo>
                    <a:pt x="657" y="648"/>
                  </a:lnTo>
                  <a:lnTo>
                    <a:pt x="661" y="648"/>
                  </a:lnTo>
                  <a:lnTo>
                    <a:pt x="661" y="636"/>
                  </a:lnTo>
                  <a:lnTo>
                    <a:pt x="665" y="636"/>
                  </a:lnTo>
                  <a:lnTo>
                    <a:pt x="665" y="624"/>
                  </a:lnTo>
                  <a:lnTo>
                    <a:pt x="669" y="624"/>
                  </a:lnTo>
                  <a:lnTo>
                    <a:pt x="669" y="616"/>
                  </a:lnTo>
                  <a:lnTo>
                    <a:pt x="673" y="616"/>
                  </a:lnTo>
                  <a:lnTo>
                    <a:pt x="673" y="604"/>
                  </a:lnTo>
                  <a:lnTo>
                    <a:pt x="677" y="604"/>
                  </a:lnTo>
                  <a:lnTo>
                    <a:pt x="677" y="592"/>
                  </a:lnTo>
                  <a:lnTo>
                    <a:pt x="681" y="592"/>
                  </a:lnTo>
                  <a:lnTo>
                    <a:pt x="681" y="576"/>
                  </a:lnTo>
                  <a:lnTo>
                    <a:pt x="685" y="576"/>
                  </a:lnTo>
                  <a:lnTo>
                    <a:pt x="685" y="564"/>
                  </a:lnTo>
                  <a:lnTo>
                    <a:pt x="689" y="564"/>
                  </a:lnTo>
                  <a:lnTo>
                    <a:pt x="689" y="556"/>
                  </a:lnTo>
                  <a:lnTo>
                    <a:pt x="693" y="556"/>
                  </a:lnTo>
                  <a:lnTo>
                    <a:pt x="693" y="540"/>
                  </a:lnTo>
                  <a:lnTo>
                    <a:pt x="697" y="540"/>
                  </a:lnTo>
                  <a:lnTo>
                    <a:pt x="697" y="528"/>
                  </a:lnTo>
                  <a:lnTo>
                    <a:pt x="701" y="528"/>
                  </a:lnTo>
                  <a:lnTo>
                    <a:pt x="701" y="508"/>
                  </a:lnTo>
                  <a:lnTo>
                    <a:pt x="705" y="508"/>
                  </a:lnTo>
                  <a:lnTo>
                    <a:pt x="705" y="492"/>
                  </a:lnTo>
                  <a:lnTo>
                    <a:pt x="709" y="492"/>
                  </a:lnTo>
                  <a:lnTo>
                    <a:pt x="709" y="484"/>
                  </a:lnTo>
                  <a:lnTo>
                    <a:pt x="713" y="484"/>
                  </a:lnTo>
                  <a:lnTo>
                    <a:pt x="713" y="464"/>
                  </a:lnTo>
                  <a:lnTo>
                    <a:pt x="717" y="464"/>
                  </a:lnTo>
                  <a:lnTo>
                    <a:pt x="717" y="444"/>
                  </a:lnTo>
                  <a:lnTo>
                    <a:pt x="721" y="444"/>
                  </a:lnTo>
                  <a:lnTo>
                    <a:pt x="721" y="424"/>
                  </a:lnTo>
                  <a:lnTo>
                    <a:pt x="725" y="424"/>
                  </a:lnTo>
                  <a:lnTo>
                    <a:pt x="725" y="400"/>
                  </a:lnTo>
                  <a:lnTo>
                    <a:pt x="729" y="400"/>
                  </a:lnTo>
                  <a:lnTo>
                    <a:pt x="729" y="392"/>
                  </a:lnTo>
                  <a:lnTo>
                    <a:pt x="733" y="392"/>
                  </a:lnTo>
                  <a:lnTo>
                    <a:pt x="733" y="368"/>
                  </a:lnTo>
                  <a:lnTo>
                    <a:pt x="737" y="368"/>
                  </a:lnTo>
                  <a:lnTo>
                    <a:pt x="737" y="344"/>
                  </a:lnTo>
                  <a:lnTo>
                    <a:pt x="741" y="344"/>
                  </a:lnTo>
                  <a:lnTo>
                    <a:pt x="741" y="320"/>
                  </a:lnTo>
                  <a:lnTo>
                    <a:pt x="745" y="320"/>
                  </a:lnTo>
                  <a:lnTo>
                    <a:pt x="745" y="296"/>
                  </a:lnTo>
                  <a:lnTo>
                    <a:pt x="749" y="296"/>
                  </a:lnTo>
                  <a:lnTo>
                    <a:pt x="749" y="284"/>
                  </a:lnTo>
                  <a:lnTo>
                    <a:pt x="753" y="284"/>
                  </a:lnTo>
                  <a:lnTo>
                    <a:pt x="753" y="260"/>
                  </a:lnTo>
                  <a:lnTo>
                    <a:pt x="757" y="260"/>
                  </a:lnTo>
                  <a:lnTo>
                    <a:pt x="757" y="232"/>
                  </a:lnTo>
                  <a:lnTo>
                    <a:pt x="761" y="232"/>
                  </a:lnTo>
                  <a:lnTo>
                    <a:pt x="761" y="208"/>
                  </a:lnTo>
                  <a:lnTo>
                    <a:pt x="765" y="208"/>
                  </a:lnTo>
                  <a:lnTo>
                    <a:pt x="765" y="180"/>
                  </a:lnTo>
                  <a:lnTo>
                    <a:pt x="769" y="180"/>
                  </a:lnTo>
                  <a:lnTo>
                    <a:pt x="769" y="168"/>
                  </a:lnTo>
                  <a:lnTo>
                    <a:pt x="773" y="168"/>
                  </a:lnTo>
                  <a:lnTo>
                    <a:pt x="773" y="144"/>
                  </a:lnTo>
                  <a:lnTo>
                    <a:pt x="777" y="144"/>
                  </a:lnTo>
                  <a:lnTo>
                    <a:pt x="777" y="120"/>
                  </a:lnTo>
                  <a:lnTo>
                    <a:pt x="781" y="120"/>
                  </a:lnTo>
                  <a:lnTo>
                    <a:pt x="781" y="96"/>
                  </a:lnTo>
                  <a:lnTo>
                    <a:pt x="785" y="96"/>
                  </a:lnTo>
                  <a:lnTo>
                    <a:pt x="785" y="72"/>
                  </a:lnTo>
                  <a:lnTo>
                    <a:pt x="789" y="72"/>
                  </a:lnTo>
                  <a:lnTo>
                    <a:pt x="789" y="64"/>
                  </a:lnTo>
                  <a:lnTo>
                    <a:pt x="793" y="64"/>
                  </a:lnTo>
                  <a:lnTo>
                    <a:pt x="793" y="44"/>
                  </a:lnTo>
                  <a:lnTo>
                    <a:pt x="797" y="44"/>
                  </a:lnTo>
                  <a:lnTo>
                    <a:pt x="797" y="28"/>
                  </a:lnTo>
                  <a:lnTo>
                    <a:pt x="801" y="28"/>
                  </a:lnTo>
                  <a:lnTo>
                    <a:pt x="801" y="16"/>
                  </a:lnTo>
                  <a:lnTo>
                    <a:pt x="805" y="16"/>
                  </a:lnTo>
                  <a:lnTo>
                    <a:pt x="805" y="8"/>
                  </a:lnTo>
                  <a:lnTo>
                    <a:pt x="809" y="8"/>
                  </a:lnTo>
                  <a:lnTo>
                    <a:pt x="809" y="4"/>
                  </a:lnTo>
                  <a:lnTo>
                    <a:pt x="813" y="4"/>
                  </a:lnTo>
                  <a:lnTo>
                    <a:pt x="813" y="0"/>
                  </a:lnTo>
                  <a:lnTo>
                    <a:pt x="817" y="0"/>
                  </a:lnTo>
                  <a:lnTo>
                    <a:pt x="817" y="4"/>
                  </a:lnTo>
                  <a:lnTo>
                    <a:pt x="821" y="4"/>
                  </a:lnTo>
                  <a:lnTo>
                    <a:pt x="821" y="12"/>
                  </a:lnTo>
                  <a:lnTo>
                    <a:pt x="825" y="12"/>
                  </a:lnTo>
                  <a:lnTo>
                    <a:pt x="825" y="24"/>
                  </a:lnTo>
                  <a:lnTo>
                    <a:pt x="829" y="24"/>
                  </a:lnTo>
                  <a:lnTo>
                    <a:pt x="829" y="32"/>
                  </a:lnTo>
                  <a:lnTo>
                    <a:pt x="833" y="32"/>
                  </a:lnTo>
                  <a:lnTo>
                    <a:pt x="833" y="48"/>
                  </a:lnTo>
                  <a:lnTo>
                    <a:pt x="837" y="48"/>
                  </a:lnTo>
                  <a:lnTo>
                    <a:pt x="837" y="68"/>
                  </a:lnTo>
                  <a:lnTo>
                    <a:pt x="841" y="68"/>
                  </a:lnTo>
                  <a:lnTo>
                    <a:pt x="841" y="92"/>
                  </a:lnTo>
                  <a:lnTo>
                    <a:pt x="845" y="92"/>
                  </a:lnTo>
                  <a:lnTo>
                    <a:pt x="845" y="120"/>
                  </a:lnTo>
                  <a:lnTo>
                    <a:pt x="849" y="120"/>
                  </a:lnTo>
                  <a:lnTo>
                    <a:pt x="849" y="132"/>
                  </a:lnTo>
                  <a:lnTo>
                    <a:pt x="853" y="132"/>
                  </a:lnTo>
                  <a:lnTo>
                    <a:pt x="853" y="160"/>
                  </a:lnTo>
                  <a:lnTo>
                    <a:pt x="857" y="160"/>
                  </a:lnTo>
                  <a:lnTo>
                    <a:pt x="857" y="188"/>
                  </a:lnTo>
                  <a:lnTo>
                    <a:pt x="861" y="188"/>
                  </a:lnTo>
                  <a:lnTo>
                    <a:pt x="861" y="212"/>
                  </a:lnTo>
                  <a:lnTo>
                    <a:pt x="865" y="212"/>
                  </a:lnTo>
                  <a:lnTo>
                    <a:pt x="865" y="232"/>
                  </a:lnTo>
                  <a:lnTo>
                    <a:pt x="869" y="232"/>
                  </a:lnTo>
                  <a:lnTo>
                    <a:pt x="869" y="244"/>
                  </a:lnTo>
                  <a:lnTo>
                    <a:pt x="873" y="244"/>
                  </a:lnTo>
                  <a:lnTo>
                    <a:pt x="873" y="260"/>
                  </a:lnTo>
                  <a:lnTo>
                    <a:pt x="877" y="260"/>
                  </a:lnTo>
                  <a:lnTo>
                    <a:pt x="877" y="276"/>
                  </a:lnTo>
                  <a:lnTo>
                    <a:pt x="881" y="276"/>
                  </a:lnTo>
                  <a:lnTo>
                    <a:pt x="881" y="292"/>
                  </a:lnTo>
                  <a:lnTo>
                    <a:pt x="885" y="292"/>
                  </a:lnTo>
                  <a:lnTo>
                    <a:pt x="885" y="300"/>
                  </a:lnTo>
                  <a:lnTo>
                    <a:pt x="889" y="300"/>
                  </a:lnTo>
                  <a:lnTo>
                    <a:pt x="889" y="308"/>
                  </a:lnTo>
                  <a:lnTo>
                    <a:pt x="893" y="308"/>
                  </a:lnTo>
                  <a:lnTo>
                    <a:pt x="893" y="316"/>
                  </a:lnTo>
                  <a:lnTo>
                    <a:pt x="897" y="316"/>
                  </a:lnTo>
                  <a:lnTo>
                    <a:pt x="897" y="320"/>
                  </a:lnTo>
                  <a:lnTo>
                    <a:pt x="901" y="320"/>
                  </a:lnTo>
                  <a:lnTo>
                    <a:pt x="901" y="328"/>
                  </a:lnTo>
                  <a:lnTo>
                    <a:pt x="905" y="328"/>
                  </a:lnTo>
                  <a:lnTo>
                    <a:pt x="905" y="332"/>
                  </a:lnTo>
                  <a:lnTo>
                    <a:pt x="909" y="332"/>
                  </a:lnTo>
                  <a:lnTo>
                    <a:pt x="909" y="336"/>
                  </a:lnTo>
                  <a:lnTo>
                    <a:pt x="913" y="336"/>
                  </a:lnTo>
                  <a:lnTo>
                    <a:pt x="913" y="340"/>
                  </a:lnTo>
                  <a:lnTo>
                    <a:pt x="917" y="340"/>
                  </a:lnTo>
                  <a:lnTo>
                    <a:pt x="917" y="344"/>
                  </a:lnTo>
                  <a:lnTo>
                    <a:pt x="921" y="344"/>
                  </a:lnTo>
                  <a:lnTo>
                    <a:pt x="921" y="352"/>
                  </a:lnTo>
                  <a:lnTo>
                    <a:pt x="925" y="352"/>
                  </a:lnTo>
                  <a:lnTo>
                    <a:pt x="925" y="356"/>
                  </a:lnTo>
                  <a:lnTo>
                    <a:pt x="929" y="356"/>
                  </a:lnTo>
                  <a:lnTo>
                    <a:pt x="929" y="360"/>
                  </a:lnTo>
                  <a:lnTo>
                    <a:pt x="933" y="360"/>
                  </a:lnTo>
                  <a:lnTo>
                    <a:pt x="933" y="364"/>
                  </a:lnTo>
                  <a:lnTo>
                    <a:pt x="937" y="364"/>
                  </a:lnTo>
                  <a:lnTo>
                    <a:pt x="937" y="372"/>
                  </a:lnTo>
                  <a:lnTo>
                    <a:pt x="941" y="372"/>
                  </a:lnTo>
                  <a:lnTo>
                    <a:pt x="941" y="380"/>
                  </a:lnTo>
                  <a:lnTo>
                    <a:pt x="945" y="380"/>
                  </a:lnTo>
                  <a:lnTo>
                    <a:pt x="945" y="384"/>
                  </a:lnTo>
                  <a:lnTo>
                    <a:pt x="949" y="384"/>
                  </a:lnTo>
                  <a:lnTo>
                    <a:pt x="949" y="392"/>
                  </a:lnTo>
                  <a:lnTo>
                    <a:pt x="953" y="392"/>
                  </a:lnTo>
                  <a:lnTo>
                    <a:pt x="953" y="400"/>
                  </a:lnTo>
                  <a:lnTo>
                    <a:pt x="957" y="400"/>
                  </a:lnTo>
                  <a:lnTo>
                    <a:pt x="957" y="412"/>
                  </a:lnTo>
                  <a:lnTo>
                    <a:pt x="961" y="412"/>
                  </a:lnTo>
                  <a:lnTo>
                    <a:pt x="961" y="420"/>
                  </a:lnTo>
                  <a:lnTo>
                    <a:pt x="965" y="420"/>
                  </a:lnTo>
                  <a:lnTo>
                    <a:pt x="965" y="424"/>
                  </a:lnTo>
                  <a:lnTo>
                    <a:pt x="969" y="424"/>
                  </a:lnTo>
                  <a:lnTo>
                    <a:pt x="969" y="432"/>
                  </a:lnTo>
                  <a:lnTo>
                    <a:pt x="973" y="432"/>
                  </a:lnTo>
                  <a:lnTo>
                    <a:pt x="973" y="440"/>
                  </a:lnTo>
                  <a:lnTo>
                    <a:pt x="977" y="440"/>
                  </a:lnTo>
                  <a:lnTo>
                    <a:pt x="977" y="448"/>
                  </a:lnTo>
                  <a:lnTo>
                    <a:pt x="981" y="448"/>
                  </a:lnTo>
                  <a:lnTo>
                    <a:pt x="981" y="456"/>
                  </a:lnTo>
                  <a:lnTo>
                    <a:pt x="985" y="456"/>
                  </a:lnTo>
                  <a:lnTo>
                    <a:pt x="985" y="460"/>
                  </a:lnTo>
                  <a:lnTo>
                    <a:pt x="989" y="460"/>
                  </a:lnTo>
                  <a:lnTo>
                    <a:pt x="989" y="468"/>
                  </a:lnTo>
                  <a:lnTo>
                    <a:pt x="993" y="468"/>
                  </a:lnTo>
                  <a:lnTo>
                    <a:pt x="993" y="472"/>
                  </a:lnTo>
                  <a:lnTo>
                    <a:pt x="997" y="472"/>
                  </a:lnTo>
                  <a:lnTo>
                    <a:pt x="997" y="476"/>
                  </a:lnTo>
                  <a:lnTo>
                    <a:pt x="1001" y="476"/>
                  </a:lnTo>
                  <a:lnTo>
                    <a:pt x="1001" y="484"/>
                  </a:lnTo>
                  <a:lnTo>
                    <a:pt x="1005" y="484"/>
                  </a:lnTo>
                  <a:lnTo>
                    <a:pt x="1005" y="484"/>
                  </a:lnTo>
                  <a:lnTo>
                    <a:pt x="1009" y="484"/>
                  </a:lnTo>
                  <a:lnTo>
                    <a:pt x="1009" y="492"/>
                  </a:lnTo>
                  <a:lnTo>
                    <a:pt x="1013" y="492"/>
                  </a:lnTo>
                  <a:lnTo>
                    <a:pt x="1013" y="492"/>
                  </a:lnTo>
                  <a:lnTo>
                    <a:pt x="1017" y="492"/>
                  </a:lnTo>
                  <a:lnTo>
                    <a:pt x="1017" y="496"/>
                  </a:lnTo>
                  <a:lnTo>
                    <a:pt x="1021" y="496"/>
                  </a:lnTo>
                  <a:lnTo>
                    <a:pt x="1021" y="500"/>
                  </a:lnTo>
                  <a:lnTo>
                    <a:pt x="1025" y="500"/>
                  </a:lnTo>
                  <a:lnTo>
                    <a:pt x="1045" y="500"/>
                  </a:lnTo>
                  <a:lnTo>
                    <a:pt x="1049" y="500"/>
                  </a:lnTo>
                  <a:lnTo>
                    <a:pt x="1049" y="496"/>
                  </a:lnTo>
                  <a:lnTo>
                    <a:pt x="1053" y="496"/>
                  </a:lnTo>
                  <a:lnTo>
                    <a:pt x="1053" y="496"/>
                  </a:lnTo>
                  <a:lnTo>
                    <a:pt x="1057" y="496"/>
                  </a:lnTo>
                  <a:lnTo>
                    <a:pt x="1057" y="492"/>
                  </a:lnTo>
                  <a:lnTo>
                    <a:pt x="1061" y="492"/>
                  </a:lnTo>
                  <a:lnTo>
                    <a:pt x="1065" y="492"/>
                  </a:lnTo>
                  <a:lnTo>
                    <a:pt x="1069" y="492"/>
                  </a:lnTo>
                  <a:lnTo>
                    <a:pt x="1069" y="488"/>
                  </a:lnTo>
                  <a:lnTo>
                    <a:pt x="1073" y="488"/>
                  </a:lnTo>
                  <a:lnTo>
                    <a:pt x="1085" y="488"/>
                  </a:lnTo>
                  <a:lnTo>
                    <a:pt x="1089" y="488"/>
                  </a:lnTo>
                  <a:lnTo>
                    <a:pt x="1089" y="492"/>
                  </a:lnTo>
                  <a:lnTo>
                    <a:pt x="1093" y="492"/>
                  </a:lnTo>
                  <a:lnTo>
                    <a:pt x="1093" y="496"/>
                  </a:lnTo>
                  <a:lnTo>
                    <a:pt x="1097" y="496"/>
                  </a:lnTo>
                  <a:lnTo>
                    <a:pt x="1097" y="500"/>
                  </a:lnTo>
                  <a:lnTo>
                    <a:pt x="1101" y="500"/>
                  </a:lnTo>
                  <a:lnTo>
                    <a:pt x="1101" y="504"/>
                  </a:lnTo>
                  <a:lnTo>
                    <a:pt x="1105" y="504"/>
                  </a:lnTo>
                  <a:lnTo>
                    <a:pt x="1105" y="508"/>
                  </a:lnTo>
                  <a:lnTo>
                    <a:pt x="1109" y="508"/>
                  </a:lnTo>
                  <a:lnTo>
                    <a:pt x="1109" y="512"/>
                  </a:lnTo>
                  <a:lnTo>
                    <a:pt x="1113" y="512"/>
                  </a:lnTo>
                  <a:lnTo>
                    <a:pt x="1113" y="516"/>
                  </a:lnTo>
                  <a:lnTo>
                    <a:pt x="1117" y="516"/>
                  </a:lnTo>
                  <a:lnTo>
                    <a:pt x="1117" y="520"/>
                  </a:lnTo>
                  <a:lnTo>
                    <a:pt x="1121" y="520"/>
                  </a:lnTo>
                  <a:lnTo>
                    <a:pt x="1121" y="528"/>
                  </a:lnTo>
                  <a:lnTo>
                    <a:pt x="1125" y="528"/>
                  </a:lnTo>
                  <a:lnTo>
                    <a:pt x="1125" y="528"/>
                  </a:lnTo>
                  <a:lnTo>
                    <a:pt x="1129" y="528"/>
                  </a:lnTo>
                  <a:lnTo>
                    <a:pt x="1129" y="536"/>
                  </a:lnTo>
                  <a:lnTo>
                    <a:pt x="1133" y="536"/>
                  </a:lnTo>
                  <a:lnTo>
                    <a:pt x="1133" y="540"/>
                  </a:lnTo>
                  <a:lnTo>
                    <a:pt x="1137" y="540"/>
                  </a:lnTo>
                  <a:lnTo>
                    <a:pt x="1141" y="540"/>
                  </a:lnTo>
                  <a:lnTo>
                    <a:pt x="1145" y="540"/>
                  </a:lnTo>
                  <a:lnTo>
                    <a:pt x="1145" y="544"/>
                  </a:lnTo>
                  <a:lnTo>
                    <a:pt x="1149" y="544"/>
                  </a:lnTo>
                  <a:lnTo>
                    <a:pt x="1149" y="548"/>
                  </a:lnTo>
                  <a:lnTo>
                    <a:pt x="1153" y="548"/>
                  </a:lnTo>
                  <a:lnTo>
                    <a:pt x="1153" y="548"/>
                  </a:lnTo>
                  <a:lnTo>
                    <a:pt x="1157" y="548"/>
                  </a:lnTo>
                  <a:lnTo>
                    <a:pt x="1157" y="544"/>
                  </a:lnTo>
                  <a:lnTo>
                    <a:pt x="1161" y="544"/>
                  </a:lnTo>
                  <a:lnTo>
                    <a:pt x="1161" y="536"/>
                  </a:lnTo>
                  <a:lnTo>
                    <a:pt x="1165" y="536"/>
                  </a:lnTo>
                  <a:lnTo>
                    <a:pt x="1165" y="528"/>
                  </a:lnTo>
                  <a:lnTo>
                    <a:pt x="1169" y="528"/>
                  </a:lnTo>
                  <a:lnTo>
                    <a:pt x="1169" y="512"/>
                  </a:lnTo>
                  <a:lnTo>
                    <a:pt x="1173" y="512"/>
                  </a:lnTo>
                  <a:lnTo>
                    <a:pt x="1173" y="488"/>
                  </a:lnTo>
                  <a:lnTo>
                    <a:pt x="1177" y="488"/>
                  </a:lnTo>
                  <a:lnTo>
                    <a:pt x="1177" y="460"/>
                  </a:lnTo>
                  <a:lnTo>
                    <a:pt x="1181" y="460"/>
                  </a:lnTo>
                  <a:lnTo>
                    <a:pt x="1181" y="424"/>
                  </a:lnTo>
                  <a:lnTo>
                    <a:pt x="1185" y="424"/>
                  </a:lnTo>
                  <a:lnTo>
                    <a:pt x="1185" y="408"/>
                  </a:lnTo>
                  <a:lnTo>
                    <a:pt x="1189" y="408"/>
                  </a:lnTo>
                  <a:lnTo>
                    <a:pt x="1189" y="368"/>
                  </a:lnTo>
                  <a:lnTo>
                    <a:pt x="1193" y="368"/>
                  </a:lnTo>
                  <a:lnTo>
                    <a:pt x="1193" y="332"/>
                  </a:lnTo>
                  <a:lnTo>
                    <a:pt x="1197" y="332"/>
                  </a:lnTo>
                  <a:lnTo>
                    <a:pt x="1197" y="308"/>
                  </a:lnTo>
                  <a:lnTo>
                    <a:pt x="1201" y="308"/>
                  </a:lnTo>
                  <a:lnTo>
                    <a:pt x="1201" y="300"/>
                  </a:lnTo>
                  <a:lnTo>
                    <a:pt x="1205" y="300"/>
                  </a:lnTo>
                  <a:lnTo>
                    <a:pt x="1205" y="304"/>
                  </a:lnTo>
                  <a:lnTo>
                    <a:pt x="1209" y="304"/>
                  </a:lnTo>
                  <a:lnTo>
                    <a:pt x="1209" y="320"/>
                  </a:lnTo>
                  <a:lnTo>
                    <a:pt x="1213" y="320"/>
                  </a:lnTo>
                  <a:lnTo>
                    <a:pt x="1213" y="328"/>
                  </a:lnTo>
                  <a:lnTo>
                    <a:pt x="1217" y="328"/>
                  </a:lnTo>
                  <a:lnTo>
                    <a:pt x="1217" y="316"/>
                  </a:lnTo>
                  <a:lnTo>
                    <a:pt x="1221" y="316"/>
                  </a:lnTo>
                  <a:lnTo>
                    <a:pt x="1221" y="280"/>
                  </a:lnTo>
                  <a:lnTo>
                    <a:pt x="1225" y="280"/>
                  </a:lnTo>
                  <a:lnTo>
                    <a:pt x="1225" y="264"/>
                  </a:lnTo>
                  <a:lnTo>
                    <a:pt x="1229" y="264"/>
                  </a:lnTo>
                  <a:lnTo>
                    <a:pt x="1229" y="224"/>
                  </a:lnTo>
                  <a:lnTo>
                    <a:pt x="1233" y="224"/>
                  </a:lnTo>
                  <a:lnTo>
                    <a:pt x="1233" y="192"/>
                  </a:lnTo>
                </a:path>
              </a:pathLst>
            </a:custGeom>
            <a:noFill/>
            <a:ln w="57150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4575175" y="1800225"/>
              <a:ext cx="2566987" cy="3597275"/>
            </a:xfrm>
            <a:custGeom>
              <a:avLst/>
              <a:gdLst>
                <a:gd name="T0" fmla="*/ 12 w 1617"/>
                <a:gd name="T1" fmla="*/ 1577 h 2266"/>
                <a:gd name="T2" fmla="*/ 28 w 1617"/>
                <a:gd name="T3" fmla="*/ 1733 h 2266"/>
                <a:gd name="T4" fmla="*/ 44 w 1617"/>
                <a:gd name="T5" fmla="*/ 1797 h 2266"/>
                <a:gd name="T6" fmla="*/ 60 w 1617"/>
                <a:gd name="T7" fmla="*/ 1789 h 2266"/>
                <a:gd name="T8" fmla="*/ 76 w 1617"/>
                <a:gd name="T9" fmla="*/ 1801 h 2266"/>
                <a:gd name="T10" fmla="*/ 92 w 1617"/>
                <a:gd name="T11" fmla="*/ 1833 h 2266"/>
                <a:gd name="T12" fmla="*/ 108 w 1617"/>
                <a:gd name="T13" fmla="*/ 1933 h 2266"/>
                <a:gd name="T14" fmla="*/ 124 w 1617"/>
                <a:gd name="T15" fmla="*/ 1961 h 2266"/>
                <a:gd name="T16" fmla="*/ 140 w 1617"/>
                <a:gd name="T17" fmla="*/ 1981 h 2266"/>
                <a:gd name="T18" fmla="*/ 156 w 1617"/>
                <a:gd name="T19" fmla="*/ 1997 h 2266"/>
                <a:gd name="T20" fmla="*/ 172 w 1617"/>
                <a:gd name="T21" fmla="*/ 2009 h 2266"/>
                <a:gd name="T22" fmla="*/ 188 w 1617"/>
                <a:gd name="T23" fmla="*/ 2021 h 2266"/>
                <a:gd name="T24" fmla="*/ 204 w 1617"/>
                <a:gd name="T25" fmla="*/ 2030 h 2266"/>
                <a:gd name="T26" fmla="*/ 220 w 1617"/>
                <a:gd name="T27" fmla="*/ 2042 h 2266"/>
                <a:gd name="T28" fmla="*/ 236 w 1617"/>
                <a:gd name="T29" fmla="*/ 2054 h 2266"/>
                <a:gd name="T30" fmla="*/ 252 w 1617"/>
                <a:gd name="T31" fmla="*/ 2062 h 2266"/>
                <a:gd name="T32" fmla="*/ 268 w 1617"/>
                <a:gd name="T33" fmla="*/ 2074 h 2266"/>
                <a:gd name="T34" fmla="*/ 288 w 1617"/>
                <a:gd name="T35" fmla="*/ 2082 h 2266"/>
                <a:gd name="T36" fmla="*/ 308 w 1617"/>
                <a:gd name="T37" fmla="*/ 2090 h 2266"/>
                <a:gd name="T38" fmla="*/ 328 w 1617"/>
                <a:gd name="T39" fmla="*/ 2098 h 2266"/>
                <a:gd name="T40" fmla="*/ 352 w 1617"/>
                <a:gd name="T41" fmla="*/ 2106 h 2266"/>
                <a:gd name="T42" fmla="*/ 372 w 1617"/>
                <a:gd name="T43" fmla="*/ 2114 h 2266"/>
                <a:gd name="T44" fmla="*/ 396 w 1617"/>
                <a:gd name="T45" fmla="*/ 2122 h 2266"/>
                <a:gd name="T46" fmla="*/ 424 w 1617"/>
                <a:gd name="T47" fmla="*/ 2130 h 2266"/>
                <a:gd name="T48" fmla="*/ 452 w 1617"/>
                <a:gd name="T49" fmla="*/ 2138 h 2266"/>
                <a:gd name="T50" fmla="*/ 484 w 1617"/>
                <a:gd name="T51" fmla="*/ 2146 h 2266"/>
                <a:gd name="T52" fmla="*/ 516 w 1617"/>
                <a:gd name="T53" fmla="*/ 2154 h 2266"/>
                <a:gd name="T54" fmla="*/ 548 w 1617"/>
                <a:gd name="T55" fmla="*/ 2162 h 2266"/>
                <a:gd name="T56" fmla="*/ 580 w 1617"/>
                <a:gd name="T57" fmla="*/ 2170 h 2266"/>
                <a:gd name="T58" fmla="*/ 612 w 1617"/>
                <a:gd name="T59" fmla="*/ 2178 h 2266"/>
                <a:gd name="T60" fmla="*/ 648 w 1617"/>
                <a:gd name="T61" fmla="*/ 2170 h 2266"/>
                <a:gd name="T62" fmla="*/ 664 w 1617"/>
                <a:gd name="T63" fmla="*/ 2182 h 2266"/>
                <a:gd name="T64" fmla="*/ 688 w 1617"/>
                <a:gd name="T65" fmla="*/ 2182 h 2266"/>
                <a:gd name="T66" fmla="*/ 704 w 1617"/>
                <a:gd name="T67" fmla="*/ 2190 h 2266"/>
                <a:gd name="T68" fmla="*/ 740 w 1617"/>
                <a:gd name="T69" fmla="*/ 2198 h 2266"/>
                <a:gd name="T70" fmla="*/ 792 w 1617"/>
                <a:gd name="T71" fmla="*/ 2206 h 2266"/>
                <a:gd name="T72" fmla="*/ 893 w 1617"/>
                <a:gd name="T73" fmla="*/ 2214 h 2266"/>
                <a:gd name="T74" fmla="*/ 1009 w 1617"/>
                <a:gd name="T75" fmla="*/ 2222 h 2266"/>
                <a:gd name="T76" fmla="*/ 1081 w 1617"/>
                <a:gd name="T77" fmla="*/ 2230 h 2266"/>
                <a:gd name="T78" fmla="*/ 1149 w 1617"/>
                <a:gd name="T79" fmla="*/ 2238 h 2266"/>
                <a:gd name="T80" fmla="*/ 1205 w 1617"/>
                <a:gd name="T81" fmla="*/ 2246 h 2266"/>
                <a:gd name="T82" fmla="*/ 1245 w 1617"/>
                <a:gd name="T83" fmla="*/ 2254 h 2266"/>
                <a:gd name="T84" fmla="*/ 1289 w 1617"/>
                <a:gd name="T85" fmla="*/ 2262 h 2266"/>
                <a:gd name="T86" fmla="*/ 1317 w 1617"/>
                <a:gd name="T87" fmla="*/ 2262 h 2266"/>
                <a:gd name="T88" fmla="*/ 1345 w 1617"/>
                <a:gd name="T89" fmla="*/ 2262 h 2266"/>
                <a:gd name="T90" fmla="*/ 1361 w 1617"/>
                <a:gd name="T91" fmla="*/ 2222 h 2266"/>
                <a:gd name="T92" fmla="*/ 1377 w 1617"/>
                <a:gd name="T93" fmla="*/ 2150 h 2266"/>
                <a:gd name="T94" fmla="*/ 1393 w 1617"/>
                <a:gd name="T95" fmla="*/ 2118 h 2266"/>
                <a:gd name="T96" fmla="*/ 1409 w 1617"/>
                <a:gd name="T97" fmla="*/ 1953 h 2266"/>
                <a:gd name="T98" fmla="*/ 1425 w 1617"/>
                <a:gd name="T99" fmla="*/ 1545 h 2266"/>
                <a:gd name="T100" fmla="*/ 1441 w 1617"/>
                <a:gd name="T101" fmla="*/ 1009 h 2266"/>
                <a:gd name="T102" fmla="*/ 1457 w 1617"/>
                <a:gd name="T103" fmla="*/ 460 h 2266"/>
                <a:gd name="T104" fmla="*/ 1473 w 1617"/>
                <a:gd name="T105" fmla="*/ 0 h 2266"/>
                <a:gd name="T106" fmla="*/ 1489 w 1617"/>
                <a:gd name="T107" fmla="*/ 348 h 2266"/>
                <a:gd name="T108" fmla="*/ 1505 w 1617"/>
                <a:gd name="T109" fmla="*/ 989 h 2266"/>
                <a:gd name="T110" fmla="*/ 1521 w 1617"/>
                <a:gd name="T111" fmla="*/ 1345 h 2266"/>
                <a:gd name="T112" fmla="*/ 1537 w 1617"/>
                <a:gd name="T113" fmla="*/ 1485 h 2266"/>
                <a:gd name="T114" fmla="*/ 1553 w 1617"/>
                <a:gd name="T115" fmla="*/ 1517 h 2266"/>
                <a:gd name="T116" fmla="*/ 1569 w 1617"/>
                <a:gd name="T117" fmla="*/ 1473 h 2266"/>
                <a:gd name="T118" fmla="*/ 1585 w 1617"/>
                <a:gd name="T119" fmla="*/ 1249 h 2266"/>
                <a:gd name="T120" fmla="*/ 1601 w 1617"/>
                <a:gd name="T121" fmla="*/ 929 h 2266"/>
                <a:gd name="T122" fmla="*/ 1617 w 1617"/>
                <a:gd name="T123" fmla="*/ 977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7" h="2266">
                  <a:moveTo>
                    <a:pt x="0" y="1513"/>
                  </a:moveTo>
                  <a:lnTo>
                    <a:pt x="0" y="1493"/>
                  </a:lnTo>
                  <a:lnTo>
                    <a:pt x="4" y="1493"/>
                  </a:lnTo>
                  <a:lnTo>
                    <a:pt x="4" y="1493"/>
                  </a:lnTo>
                  <a:lnTo>
                    <a:pt x="8" y="1493"/>
                  </a:lnTo>
                  <a:lnTo>
                    <a:pt x="8" y="1521"/>
                  </a:lnTo>
                  <a:lnTo>
                    <a:pt x="12" y="1521"/>
                  </a:lnTo>
                  <a:lnTo>
                    <a:pt x="12" y="1577"/>
                  </a:lnTo>
                  <a:lnTo>
                    <a:pt x="16" y="1577"/>
                  </a:lnTo>
                  <a:lnTo>
                    <a:pt x="16" y="1637"/>
                  </a:lnTo>
                  <a:lnTo>
                    <a:pt x="20" y="1637"/>
                  </a:lnTo>
                  <a:lnTo>
                    <a:pt x="20" y="1685"/>
                  </a:lnTo>
                  <a:lnTo>
                    <a:pt x="24" y="1685"/>
                  </a:lnTo>
                  <a:lnTo>
                    <a:pt x="24" y="1705"/>
                  </a:lnTo>
                  <a:lnTo>
                    <a:pt x="28" y="1705"/>
                  </a:lnTo>
                  <a:lnTo>
                    <a:pt x="28" y="1733"/>
                  </a:lnTo>
                  <a:lnTo>
                    <a:pt x="32" y="1733"/>
                  </a:lnTo>
                  <a:lnTo>
                    <a:pt x="32" y="1757"/>
                  </a:lnTo>
                  <a:lnTo>
                    <a:pt x="36" y="1757"/>
                  </a:lnTo>
                  <a:lnTo>
                    <a:pt x="36" y="1777"/>
                  </a:lnTo>
                  <a:lnTo>
                    <a:pt x="40" y="1777"/>
                  </a:lnTo>
                  <a:lnTo>
                    <a:pt x="40" y="1793"/>
                  </a:lnTo>
                  <a:lnTo>
                    <a:pt x="44" y="1793"/>
                  </a:lnTo>
                  <a:lnTo>
                    <a:pt x="44" y="1797"/>
                  </a:lnTo>
                  <a:lnTo>
                    <a:pt x="48" y="1797"/>
                  </a:lnTo>
                  <a:lnTo>
                    <a:pt x="48" y="1805"/>
                  </a:lnTo>
                  <a:lnTo>
                    <a:pt x="52" y="1805"/>
                  </a:lnTo>
                  <a:lnTo>
                    <a:pt x="52" y="1805"/>
                  </a:lnTo>
                  <a:lnTo>
                    <a:pt x="56" y="1805"/>
                  </a:lnTo>
                  <a:lnTo>
                    <a:pt x="56" y="1797"/>
                  </a:lnTo>
                  <a:lnTo>
                    <a:pt x="60" y="1797"/>
                  </a:lnTo>
                  <a:lnTo>
                    <a:pt x="60" y="1789"/>
                  </a:lnTo>
                  <a:lnTo>
                    <a:pt x="64" y="1789"/>
                  </a:lnTo>
                  <a:lnTo>
                    <a:pt x="64" y="1785"/>
                  </a:lnTo>
                  <a:lnTo>
                    <a:pt x="68" y="1785"/>
                  </a:lnTo>
                  <a:lnTo>
                    <a:pt x="68" y="1797"/>
                  </a:lnTo>
                  <a:lnTo>
                    <a:pt x="72" y="1797"/>
                  </a:lnTo>
                  <a:lnTo>
                    <a:pt x="72" y="1805"/>
                  </a:lnTo>
                  <a:lnTo>
                    <a:pt x="76" y="1805"/>
                  </a:lnTo>
                  <a:lnTo>
                    <a:pt x="76" y="1801"/>
                  </a:lnTo>
                  <a:lnTo>
                    <a:pt x="80" y="1801"/>
                  </a:lnTo>
                  <a:lnTo>
                    <a:pt x="80" y="1781"/>
                  </a:lnTo>
                  <a:lnTo>
                    <a:pt x="84" y="1781"/>
                  </a:lnTo>
                  <a:lnTo>
                    <a:pt x="84" y="1773"/>
                  </a:lnTo>
                  <a:lnTo>
                    <a:pt x="88" y="1769"/>
                  </a:lnTo>
                  <a:lnTo>
                    <a:pt x="88" y="1781"/>
                  </a:lnTo>
                  <a:lnTo>
                    <a:pt x="92" y="1781"/>
                  </a:lnTo>
                  <a:lnTo>
                    <a:pt x="92" y="1833"/>
                  </a:lnTo>
                  <a:lnTo>
                    <a:pt x="96" y="1833"/>
                  </a:lnTo>
                  <a:lnTo>
                    <a:pt x="96" y="1881"/>
                  </a:lnTo>
                  <a:lnTo>
                    <a:pt x="100" y="1881"/>
                  </a:lnTo>
                  <a:lnTo>
                    <a:pt x="100" y="1909"/>
                  </a:lnTo>
                  <a:lnTo>
                    <a:pt x="104" y="1909"/>
                  </a:lnTo>
                  <a:lnTo>
                    <a:pt x="104" y="1921"/>
                  </a:lnTo>
                  <a:lnTo>
                    <a:pt x="108" y="1921"/>
                  </a:lnTo>
                  <a:lnTo>
                    <a:pt x="108" y="1933"/>
                  </a:lnTo>
                  <a:lnTo>
                    <a:pt x="112" y="1933"/>
                  </a:lnTo>
                  <a:lnTo>
                    <a:pt x="112" y="1941"/>
                  </a:lnTo>
                  <a:lnTo>
                    <a:pt x="116" y="1941"/>
                  </a:lnTo>
                  <a:lnTo>
                    <a:pt x="116" y="1949"/>
                  </a:lnTo>
                  <a:lnTo>
                    <a:pt x="120" y="1949"/>
                  </a:lnTo>
                  <a:lnTo>
                    <a:pt x="120" y="1957"/>
                  </a:lnTo>
                  <a:lnTo>
                    <a:pt x="124" y="1957"/>
                  </a:lnTo>
                  <a:lnTo>
                    <a:pt x="124" y="1961"/>
                  </a:lnTo>
                  <a:lnTo>
                    <a:pt x="128" y="1961"/>
                  </a:lnTo>
                  <a:lnTo>
                    <a:pt x="128" y="1969"/>
                  </a:lnTo>
                  <a:lnTo>
                    <a:pt x="132" y="1969"/>
                  </a:lnTo>
                  <a:lnTo>
                    <a:pt x="132" y="1973"/>
                  </a:lnTo>
                  <a:lnTo>
                    <a:pt x="136" y="1973"/>
                  </a:lnTo>
                  <a:lnTo>
                    <a:pt x="136" y="1977"/>
                  </a:lnTo>
                  <a:lnTo>
                    <a:pt x="140" y="1977"/>
                  </a:lnTo>
                  <a:lnTo>
                    <a:pt x="140" y="1981"/>
                  </a:lnTo>
                  <a:lnTo>
                    <a:pt x="144" y="1981"/>
                  </a:lnTo>
                  <a:lnTo>
                    <a:pt x="144" y="1985"/>
                  </a:lnTo>
                  <a:lnTo>
                    <a:pt x="148" y="1985"/>
                  </a:lnTo>
                  <a:lnTo>
                    <a:pt x="148" y="1989"/>
                  </a:lnTo>
                  <a:lnTo>
                    <a:pt x="152" y="1989"/>
                  </a:lnTo>
                  <a:lnTo>
                    <a:pt x="152" y="1993"/>
                  </a:lnTo>
                  <a:lnTo>
                    <a:pt x="156" y="1993"/>
                  </a:lnTo>
                  <a:lnTo>
                    <a:pt x="156" y="1997"/>
                  </a:lnTo>
                  <a:lnTo>
                    <a:pt x="160" y="1997"/>
                  </a:lnTo>
                  <a:lnTo>
                    <a:pt x="160" y="2001"/>
                  </a:lnTo>
                  <a:lnTo>
                    <a:pt x="164" y="2001"/>
                  </a:lnTo>
                  <a:lnTo>
                    <a:pt x="164" y="2001"/>
                  </a:lnTo>
                  <a:lnTo>
                    <a:pt x="168" y="2001"/>
                  </a:lnTo>
                  <a:lnTo>
                    <a:pt x="168" y="2005"/>
                  </a:lnTo>
                  <a:lnTo>
                    <a:pt x="172" y="2005"/>
                  </a:lnTo>
                  <a:lnTo>
                    <a:pt x="172" y="2009"/>
                  </a:lnTo>
                  <a:lnTo>
                    <a:pt x="176" y="2009"/>
                  </a:lnTo>
                  <a:lnTo>
                    <a:pt x="176" y="2013"/>
                  </a:lnTo>
                  <a:lnTo>
                    <a:pt x="180" y="2013"/>
                  </a:lnTo>
                  <a:lnTo>
                    <a:pt x="180" y="2017"/>
                  </a:lnTo>
                  <a:lnTo>
                    <a:pt x="184" y="2017"/>
                  </a:lnTo>
                  <a:lnTo>
                    <a:pt x="184" y="2017"/>
                  </a:lnTo>
                  <a:lnTo>
                    <a:pt x="188" y="2017"/>
                  </a:lnTo>
                  <a:lnTo>
                    <a:pt x="188" y="2021"/>
                  </a:lnTo>
                  <a:lnTo>
                    <a:pt x="192" y="2021"/>
                  </a:lnTo>
                  <a:lnTo>
                    <a:pt x="192" y="2021"/>
                  </a:lnTo>
                  <a:lnTo>
                    <a:pt x="196" y="2021"/>
                  </a:lnTo>
                  <a:lnTo>
                    <a:pt x="196" y="2026"/>
                  </a:lnTo>
                  <a:lnTo>
                    <a:pt x="200" y="2026"/>
                  </a:lnTo>
                  <a:lnTo>
                    <a:pt x="200" y="2030"/>
                  </a:lnTo>
                  <a:lnTo>
                    <a:pt x="204" y="2030"/>
                  </a:lnTo>
                  <a:lnTo>
                    <a:pt x="204" y="2030"/>
                  </a:lnTo>
                  <a:lnTo>
                    <a:pt x="208" y="2030"/>
                  </a:lnTo>
                  <a:lnTo>
                    <a:pt x="208" y="2034"/>
                  </a:lnTo>
                  <a:lnTo>
                    <a:pt x="212" y="2034"/>
                  </a:lnTo>
                  <a:lnTo>
                    <a:pt x="212" y="2038"/>
                  </a:lnTo>
                  <a:lnTo>
                    <a:pt x="216" y="2038"/>
                  </a:lnTo>
                  <a:lnTo>
                    <a:pt x="216" y="2038"/>
                  </a:lnTo>
                  <a:lnTo>
                    <a:pt x="220" y="2038"/>
                  </a:lnTo>
                  <a:lnTo>
                    <a:pt x="220" y="2042"/>
                  </a:lnTo>
                  <a:lnTo>
                    <a:pt x="224" y="2042"/>
                  </a:lnTo>
                  <a:lnTo>
                    <a:pt x="224" y="2042"/>
                  </a:lnTo>
                  <a:lnTo>
                    <a:pt x="228" y="2042"/>
                  </a:lnTo>
                  <a:lnTo>
                    <a:pt x="228" y="2046"/>
                  </a:lnTo>
                  <a:lnTo>
                    <a:pt x="232" y="2046"/>
                  </a:lnTo>
                  <a:lnTo>
                    <a:pt x="232" y="2050"/>
                  </a:lnTo>
                  <a:lnTo>
                    <a:pt x="236" y="2050"/>
                  </a:lnTo>
                  <a:lnTo>
                    <a:pt x="236" y="2054"/>
                  </a:lnTo>
                  <a:lnTo>
                    <a:pt x="240" y="2054"/>
                  </a:lnTo>
                  <a:lnTo>
                    <a:pt x="240" y="2058"/>
                  </a:lnTo>
                  <a:lnTo>
                    <a:pt x="244" y="2058"/>
                  </a:lnTo>
                  <a:lnTo>
                    <a:pt x="244" y="2058"/>
                  </a:lnTo>
                  <a:lnTo>
                    <a:pt x="248" y="2058"/>
                  </a:lnTo>
                  <a:lnTo>
                    <a:pt x="248" y="2062"/>
                  </a:lnTo>
                  <a:lnTo>
                    <a:pt x="252" y="2062"/>
                  </a:lnTo>
                  <a:lnTo>
                    <a:pt x="252" y="2062"/>
                  </a:lnTo>
                  <a:lnTo>
                    <a:pt x="256" y="2062"/>
                  </a:lnTo>
                  <a:lnTo>
                    <a:pt x="256" y="2066"/>
                  </a:lnTo>
                  <a:lnTo>
                    <a:pt x="260" y="2066"/>
                  </a:lnTo>
                  <a:lnTo>
                    <a:pt x="260" y="2070"/>
                  </a:lnTo>
                  <a:lnTo>
                    <a:pt x="264" y="2070"/>
                  </a:lnTo>
                  <a:lnTo>
                    <a:pt x="264" y="2070"/>
                  </a:lnTo>
                  <a:lnTo>
                    <a:pt x="268" y="2070"/>
                  </a:lnTo>
                  <a:lnTo>
                    <a:pt x="268" y="2074"/>
                  </a:lnTo>
                  <a:lnTo>
                    <a:pt x="272" y="2074"/>
                  </a:lnTo>
                  <a:lnTo>
                    <a:pt x="276" y="2074"/>
                  </a:lnTo>
                  <a:lnTo>
                    <a:pt x="280" y="2074"/>
                  </a:lnTo>
                  <a:lnTo>
                    <a:pt x="280" y="2078"/>
                  </a:lnTo>
                  <a:lnTo>
                    <a:pt x="284" y="2078"/>
                  </a:lnTo>
                  <a:lnTo>
                    <a:pt x="284" y="2078"/>
                  </a:lnTo>
                  <a:lnTo>
                    <a:pt x="288" y="2078"/>
                  </a:lnTo>
                  <a:lnTo>
                    <a:pt x="288" y="2082"/>
                  </a:lnTo>
                  <a:lnTo>
                    <a:pt x="292" y="2082"/>
                  </a:lnTo>
                  <a:lnTo>
                    <a:pt x="292" y="2082"/>
                  </a:lnTo>
                  <a:lnTo>
                    <a:pt x="296" y="2082"/>
                  </a:lnTo>
                  <a:lnTo>
                    <a:pt x="296" y="2086"/>
                  </a:lnTo>
                  <a:lnTo>
                    <a:pt x="300" y="2086"/>
                  </a:lnTo>
                  <a:lnTo>
                    <a:pt x="304" y="2086"/>
                  </a:lnTo>
                  <a:lnTo>
                    <a:pt x="308" y="2086"/>
                  </a:lnTo>
                  <a:lnTo>
                    <a:pt x="308" y="2090"/>
                  </a:lnTo>
                  <a:lnTo>
                    <a:pt x="312" y="2090"/>
                  </a:lnTo>
                  <a:lnTo>
                    <a:pt x="312" y="2090"/>
                  </a:lnTo>
                  <a:lnTo>
                    <a:pt x="316" y="2090"/>
                  </a:lnTo>
                  <a:lnTo>
                    <a:pt x="316" y="2094"/>
                  </a:lnTo>
                  <a:lnTo>
                    <a:pt x="320" y="2094"/>
                  </a:lnTo>
                  <a:lnTo>
                    <a:pt x="324" y="2094"/>
                  </a:lnTo>
                  <a:lnTo>
                    <a:pt x="328" y="2094"/>
                  </a:lnTo>
                  <a:lnTo>
                    <a:pt x="328" y="2098"/>
                  </a:lnTo>
                  <a:lnTo>
                    <a:pt x="332" y="2098"/>
                  </a:lnTo>
                  <a:lnTo>
                    <a:pt x="332" y="2098"/>
                  </a:lnTo>
                  <a:lnTo>
                    <a:pt x="336" y="2098"/>
                  </a:lnTo>
                  <a:lnTo>
                    <a:pt x="336" y="2102"/>
                  </a:lnTo>
                  <a:lnTo>
                    <a:pt x="340" y="2102"/>
                  </a:lnTo>
                  <a:lnTo>
                    <a:pt x="348" y="2102"/>
                  </a:lnTo>
                  <a:lnTo>
                    <a:pt x="352" y="2102"/>
                  </a:lnTo>
                  <a:lnTo>
                    <a:pt x="352" y="2106"/>
                  </a:lnTo>
                  <a:lnTo>
                    <a:pt x="356" y="2106"/>
                  </a:lnTo>
                  <a:lnTo>
                    <a:pt x="360" y="2106"/>
                  </a:lnTo>
                  <a:lnTo>
                    <a:pt x="364" y="2106"/>
                  </a:lnTo>
                  <a:lnTo>
                    <a:pt x="364" y="2110"/>
                  </a:lnTo>
                  <a:lnTo>
                    <a:pt x="368" y="2110"/>
                  </a:lnTo>
                  <a:lnTo>
                    <a:pt x="368" y="2110"/>
                  </a:lnTo>
                  <a:lnTo>
                    <a:pt x="372" y="2110"/>
                  </a:lnTo>
                  <a:lnTo>
                    <a:pt x="372" y="2114"/>
                  </a:lnTo>
                  <a:lnTo>
                    <a:pt x="376" y="2114"/>
                  </a:lnTo>
                  <a:lnTo>
                    <a:pt x="380" y="2114"/>
                  </a:lnTo>
                  <a:lnTo>
                    <a:pt x="384" y="2114"/>
                  </a:lnTo>
                  <a:lnTo>
                    <a:pt x="384" y="2118"/>
                  </a:lnTo>
                  <a:lnTo>
                    <a:pt x="388" y="2118"/>
                  </a:lnTo>
                  <a:lnTo>
                    <a:pt x="392" y="2118"/>
                  </a:lnTo>
                  <a:lnTo>
                    <a:pt x="396" y="2118"/>
                  </a:lnTo>
                  <a:lnTo>
                    <a:pt x="396" y="2122"/>
                  </a:lnTo>
                  <a:lnTo>
                    <a:pt x="400" y="2122"/>
                  </a:lnTo>
                  <a:lnTo>
                    <a:pt x="404" y="2122"/>
                  </a:lnTo>
                  <a:lnTo>
                    <a:pt x="408" y="2122"/>
                  </a:lnTo>
                  <a:lnTo>
                    <a:pt x="408" y="2126"/>
                  </a:lnTo>
                  <a:lnTo>
                    <a:pt x="412" y="2126"/>
                  </a:lnTo>
                  <a:lnTo>
                    <a:pt x="420" y="2126"/>
                  </a:lnTo>
                  <a:lnTo>
                    <a:pt x="424" y="2126"/>
                  </a:lnTo>
                  <a:lnTo>
                    <a:pt x="424" y="2130"/>
                  </a:lnTo>
                  <a:lnTo>
                    <a:pt x="428" y="2130"/>
                  </a:lnTo>
                  <a:lnTo>
                    <a:pt x="436" y="2130"/>
                  </a:lnTo>
                  <a:lnTo>
                    <a:pt x="440" y="2130"/>
                  </a:lnTo>
                  <a:lnTo>
                    <a:pt x="440" y="2134"/>
                  </a:lnTo>
                  <a:lnTo>
                    <a:pt x="444" y="2134"/>
                  </a:lnTo>
                  <a:lnTo>
                    <a:pt x="448" y="2134"/>
                  </a:lnTo>
                  <a:lnTo>
                    <a:pt x="452" y="2134"/>
                  </a:lnTo>
                  <a:lnTo>
                    <a:pt x="452" y="2138"/>
                  </a:lnTo>
                  <a:lnTo>
                    <a:pt x="456" y="2138"/>
                  </a:lnTo>
                  <a:lnTo>
                    <a:pt x="464" y="2138"/>
                  </a:lnTo>
                  <a:lnTo>
                    <a:pt x="468" y="2138"/>
                  </a:lnTo>
                  <a:lnTo>
                    <a:pt x="468" y="2142"/>
                  </a:lnTo>
                  <a:lnTo>
                    <a:pt x="472" y="2142"/>
                  </a:lnTo>
                  <a:lnTo>
                    <a:pt x="480" y="2142"/>
                  </a:lnTo>
                  <a:lnTo>
                    <a:pt x="484" y="2142"/>
                  </a:lnTo>
                  <a:lnTo>
                    <a:pt x="484" y="2146"/>
                  </a:lnTo>
                  <a:lnTo>
                    <a:pt x="488" y="2146"/>
                  </a:lnTo>
                  <a:lnTo>
                    <a:pt x="496" y="2146"/>
                  </a:lnTo>
                  <a:lnTo>
                    <a:pt x="500" y="2146"/>
                  </a:lnTo>
                  <a:lnTo>
                    <a:pt x="500" y="2150"/>
                  </a:lnTo>
                  <a:lnTo>
                    <a:pt x="504" y="2150"/>
                  </a:lnTo>
                  <a:lnTo>
                    <a:pt x="512" y="2150"/>
                  </a:lnTo>
                  <a:lnTo>
                    <a:pt x="516" y="2150"/>
                  </a:lnTo>
                  <a:lnTo>
                    <a:pt x="516" y="2154"/>
                  </a:lnTo>
                  <a:lnTo>
                    <a:pt x="520" y="2154"/>
                  </a:lnTo>
                  <a:lnTo>
                    <a:pt x="528" y="2154"/>
                  </a:lnTo>
                  <a:lnTo>
                    <a:pt x="532" y="2154"/>
                  </a:lnTo>
                  <a:lnTo>
                    <a:pt x="532" y="2158"/>
                  </a:lnTo>
                  <a:lnTo>
                    <a:pt x="536" y="2158"/>
                  </a:lnTo>
                  <a:lnTo>
                    <a:pt x="544" y="2158"/>
                  </a:lnTo>
                  <a:lnTo>
                    <a:pt x="548" y="2158"/>
                  </a:lnTo>
                  <a:lnTo>
                    <a:pt x="548" y="2162"/>
                  </a:lnTo>
                  <a:lnTo>
                    <a:pt x="552" y="2162"/>
                  </a:lnTo>
                  <a:lnTo>
                    <a:pt x="560" y="2162"/>
                  </a:lnTo>
                  <a:lnTo>
                    <a:pt x="564" y="2162"/>
                  </a:lnTo>
                  <a:lnTo>
                    <a:pt x="564" y="2166"/>
                  </a:lnTo>
                  <a:lnTo>
                    <a:pt x="568" y="2166"/>
                  </a:lnTo>
                  <a:lnTo>
                    <a:pt x="576" y="2166"/>
                  </a:lnTo>
                  <a:lnTo>
                    <a:pt x="580" y="2166"/>
                  </a:lnTo>
                  <a:lnTo>
                    <a:pt x="580" y="2170"/>
                  </a:lnTo>
                  <a:lnTo>
                    <a:pt x="584" y="2170"/>
                  </a:lnTo>
                  <a:lnTo>
                    <a:pt x="592" y="2170"/>
                  </a:lnTo>
                  <a:lnTo>
                    <a:pt x="596" y="2170"/>
                  </a:lnTo>
                  <a:lnTo>
                    <a:pt x="596" y="2174"/>
                  </a:lnTo>
                  <a:lnTo>
                    <a:pt x="600" y="2174"/>
                  </a:lnTo>
                  <a:lnTo>
                    <a:pt x="608" y="2174"/>
                  </a:lnTo>
                  <a:lnTo>
                    <a:pt x="612" y="2174"/>
                  </a:lnTo>
                  <a:lnTo>
                    <a:pt x="612" y="2178"/>
                  </a:lnTo>
                  <a:lnTo>
                    <a:pt x="616" y="2178"/>
                  </a:lnTo>
                  <a:lnTo>
                    <a:pt x="636" y="2178"/>
                  </a:lnTo>
                  <a:lnTo>
                    <a:pt x="640" y="2178"/>
                  </a:lnTo>
                  <a:lnTo>
                    <a:pt x="640" y="2174"/>
                  </a:lnTo>
                  <a:lnTo>
                    <a:pt x="644" y="2174"/>
                  </a:lnTo>
                  <a:lnTo>
                    <a:pt x="644" y="2174"/>
                  </a:lnTo>
                  <a:lnTo>
                    <a:pt x="648" y="2174"/>
                  </a:lnTo>
                  <a:lnTo>
                    <a:pt x="648" y="2170"/>
                  </a:lnTo>
                  <a:lnTo>
                    <a:pt x="652" y="2170"/>
                  </a:lnTo>
                  <a:lnTo>
                    <a:pt x="652" y="2170"/>
                  </a:lnTo>
                  <a:lnTo>
                    <a:pt x="656" y="2170"/>
                  </a:lnTo>
                  <a:lnTo>
                    <a:pt x="656" y="2174"/>
                  </a:lnTo>
                  <a:lnTo>
                    <a:pt x="660" y="2174"/>
                  </a:lnTo>
                  <a:lnTo>
                    <a:pt x="660" y="2178"/>
                  </a:lnTo>
                  <a:lnTo>
                    <a:pt x="664" y="2178"/>
                  </a:lnTo>
                  <a:lnTo>
                    <a:pt x="664" y="2182"/>
                  </a:lnTo>
                  <a:lnTo>
                    <a:pt x="668" y="2182"/>
                  </a:lnTo>
                  <a:lnTo>
                    <a:pt x="668" y="2182"/>
                  </a:lnTo>
                  <a:lnTo>
                    <a:pt x="672" y="2182"/>
                  </a:lnTo>
                  <a:lnTo>
                    <a:pt x="672" y="2178"/>
                  </a:lnTo>
                  <a:lnTo>
                    <a:pt x="676" y="2178"/>
                  </a:lnTo>
                  <a:lnTo>
                    <a:pt x="684" y="2178"/>
                  </a:lnTo>
                  <a:lnTo>
                    <a:pt x="688" y="2178"/>
                  </a:lnTo>
                  <a:lnTo>
                    <a:pt x="688" y="2182"/>
                  </a:lnTo>
                  <a:lnTo>
                    <a:pt x="692" y="2182"/>
                  </a:lnTo>
                  <a:lnTo>
                    <a:pt x="692" y="2182"/>
                  </a:lnTo>
                  <a:lnTo>
                    <a:pt x="696" y="2182"/>
                  </a:lnTo>
                  <a:lnTo>
                    <a:pt x="696" y="2186"/>
                  </a:lnTo>
                  <a:lnTo>
                    <a:pt x="700" y="2186"/>
                  </a:lnTo>
                  <a:lnTo>
                    <a:pt x="700" y="2186"/>
                  </a:lnTo>
                  <a:lnTo>
                    <a:pt x="704" y="2186"/>
                  </a:lnTo>
                  <a:lnTo>
                    <a:pt x="704" y="2190"/>
                  </a:lnTo>
                  <a:lnTo>
                    <a:pt x="708" y="2190"/>
                  </a:lnTo>
                  <a:lnTo>
                    <a:pt x="716" y="2190"/>
                  </a:lnTo>
                  <a:lnTo>
                    <a:pt x="720" y="2190"/>
                  </a:lnTo>
                  <a:lnTo>
                    <a:pt x="720" y="2194"/>
                  </a:lnTo>
                  <a:lnTo>
                    <a:pt x="724" y="2194"/>
                  </a:lnTo>
                  <a:lnTo>
                    <a:pt x="736" y="2194"/>
                  </a:lnTo>
                  <a:lnTo>
                    <a:pt x="740" y="2194"/>
                  </a:lnTo>
                  <a:lnTo>
                    <a:pt x="740" y="2198"/>
                  </a:lnTo>
                  <a:lnTo>
                    <a:pt x="744" y="2198"/>
                  </a:lnTo>
                  <a:lnTo>
                    <a:pt x="760" y="2198"/>
                  </a:lnTo>
                  <a:lnTo>
                    <a:pt x="764" y="2198"/>
                  </a:lnTo>
                  <a:lnTo>
                    <a:pt x="764" y="2202"/>
                  </a:lnTo>
                  <a:lnTo>
                    <a:pt x="768" y="2202"/>
                  </a:lnTo>
                  <a:lnTo>
                    <a:pt x="788" y="2202"/>
                  </a:lnTo>
                  <a:lnTo>
                    <a:pt x="792" y="2202"/>
                  </a:lnTo>
                  <a:lnTo>
                    <a:pt x="792" y="2206"/>
                  </a:lnTo>
                  <a:lnTo>
                    <a:pt x="796" y="2206"/>
                  </a:lnTo>
                  <a:lnTo>
                    <a:pt x="836" y="2206"/>
                  </a:lnTo>
                  <a:lnTo>
                    <a:pt x="840" y="2206"/>
                  </a:lnTo>
                  <a:lnTo>
                    <a:pt x="840" y="2210"/>
                  </a:lnTo>
                  <a:lnTo>
                    <a:pt x="844" y="2210"/>
                  </a:lnTo>
                  <a:lnTo>
                    <a:pt x="889" y="2210"/>
                  </a:lnTo>
                  <a:lnTo>
                    <a:pt x="893" y="2210"/>
                  </a:lnTo>
                  <a:lnTo>
                    <a:pt x="893" y="2214"/>
                  </a:lnTo>
                  <a:lnTo>
                    <a:pt x="897" y="2214"/>
                  </a:lnTo>
                  <a:lnTo>
                    <a:pt x="961" y="2214"/>
                  </a:lnTo>
                  <a:lnTo>
                    <a:pt x="965" y="2214"/>
                  </a:lnTo>
                  <a:lnTo>
                    <a:pt x="965" y="2218"/>
                  </a:lnTo>
                  <a:lnTo>
                    <a:pt x="969" y="2218"/>
                  </a:lnTo>
                  <a:lnTo>
                    <a:pt x="1005" y="2218"/>
                  </a:lnTo>
                  <a:lnTo>
                    <a:pt x="1009" y="2218"/>
                  </a:lnTo>
                  <a:lnTo>
                    <a:pt x="1009" y="2222"/>
                  </a:lnTo>
                  <a:lnTo>
                    <a:pt x="1013" y="2222"/>
                  </a:lnTo>
                  <a:lnTo>
                    <a:pt x="1041" y="2222"/>
                  </a:lnTo>
                  <a:lnTo>
                    <a:pt x="1045" y="2222"/>
                  </a:lnTo>
                  <a:lnTo>
                    <a:pt x="1045" y="2226"/>
                  </a:lnTo>
                  <a:lnTo>
                    <a:pt x="1049" y="2226"/>
                  </a:lnTo>
                  <a:lnTo>
                    <a:pt x="1077" y="2226"/>
                  </a:lnTo>
                  <a:lnTo>
                    <a:pt x="1081" y="2226"/>
                  </a:lnTo>
                  <a:lnTo>
                    <a:pt x="1081" y="2230"/>
                  </a:lnTo>
                  <a:lnTo>
                    <a:pt x="1085" y="2230"/>
                  </a:lnTo>
                  <a:lnTo>
                    <a:pt x="1117" y="2230"/>
                  </a:lnTo>
                  <a:lnTo>
                    <a:pt x="1121" y="2230"/>
                  </a:lnTo>
                  <a:lnTo>
                    <a:pt x="1121" y="2234"/>
                  </a:lnTo>
                  <a:lnTo>
                    <a:pt x="1125" y="2234"/>
                  </a:lnTo>
                  <a:lnTo>
                    <a:pt x="1145" y="2234"/>
                  </a:lnTo>
                  <a:lnTo>
                    <a:pt x="1149" y="2234"/>
                  </a:lnTo>
                  <a:lnTo>
                    <a:pt x="1149" y="2238"/>
                  </a:lnTo>
                  <a:lnTo>
                    <a:pt x="1153" y="2238"/>
                  </a:lnTo>
                  <a:lnTo>
                    <a:pt x="1173" y="2238"/>
                  </a:lnTo>
                  <a:lnTo>
                    <a:pt x="1177" y="2238"/>
                  </a:lnTo>
                  <a:lnTo>
                    <a:pt x="1177" y="2242"/>
                  </a:lnTo>
                  <a:lnTo>
                    <a:pt x="1181" y="2242"/>
                  </a:lnTo>
                  <a:lnTo>
                    <a:pt x="1201" y="2242"/>
                  </a:lnTo>
                  <a:lnTo>
                    <a:pt x="1205" y="2242"/>
                  </a:lnTo>
                  <a:lnTo>
                    <a:pt x="1205" y="2246"/>
                  </a:lnTo>
                  <a:lnTo>
                    <a:pt x="1209" y="2246"/>
                  </a:lnTo>
                  <a:lnTo>
                    <a:pt x="1217" y="2246"/>
                  </a:lnTo>
                  <a:lnTo>
                    <a:pt x="1221" y="2246"/>
                  </a:lnTo>
                  <a:lnTo>
                    <a:pt x="1221" y="2250"/>
                  </a:lnTo>
                  <a:lnTo>
                    <a:pt x="1225" y="2250"/>
                  </a:lnTo>
                  <a:lnTo>
                    <a:pt x="1241" y="2250"/>
                  </a:lnTo>
                  <a:lnTo>
                    <a:pt x="1245" y="2250"/>
                  </a:lnTo>
                  <a:lnTo>
                    <a:pt x="1245" y="2254"/>
                  </a:lnTo>
                  <a:lnTo>
                    <a:pt x="1249" y="2254"/>
                  </a:lnTo>
                  <a:lnTo>
                    <a:pt x="1261" y="2254"/>
                  </a:lnTo>
                  <a:lnTo>
                    <a:pt x="1265" y="2254"/>
                  </a:lnTo>
                  <a:lnTo>
                    <a:pt x="1265" y="2258"/>
                  </a:lnTo>
                  <a:lnTo>
                    <a:pt x="1269" y="2258"/>
                  </a:lnTo>
                  <a:lnTo>
                    <a:pt x="1285" y="2258"/>
                  </a:lnTo>
                  <a:lnTo>
                    <a:pt x="1289" y="2258"/>
                  </a:lnTo>
                  <a:lnTo>
                    <a:pt x="1289" y="2262"/>
                  </a:lnTo>
                  <a:lnTo>
                    <a:pt x="1293" y="2262"/>
                  </a:lnTo>
                  <a:lnTo>
                    <a:pt x="1305" y="2262"/>
                  </a:lnTo>
                  <a:lnTo>
                    <a:pt x="1309" y="2262"/>
                  </a:lnTo>
                  <a:lnTo>
                    <a:pt x="1309" y="2266"/>
                  </a:lnTo>
                  <a:lnTo>
                    <a:pt x="1313" y="2266"/>
                  </a:lnTo>
                  <a:lnTo>
                    <a:pt x="1313" y="2266"/>
                  </a:lnTo>
                  <a:lnTo>
                    <a:pt x="1317" y="2266"/>
                  </a:lnTo>
                  <a:lnTo>
                    <a:pt x="1317" y="2262"/>
                  </a:lnTo>
                  <a:lnTo>
                    <a:pt x="1317" y="2266"/>
                  </a:lnTo>
                  <a:lnTo>
                    <a:pt x="1321" y="2266"/>
                  </a:lnTo>
                  <a:lnTo>
                    <a:pt x="1321" y="2266"/>
                  </a:lnTo>
                  <a:lnTo>
                    <a:pt x="1325" y="2266"/>
                  </a:lnTo>
                  <a:lnTo>
                    <a:pt x="1337" y="2266"/>
                  </a:lnTo>
                  <a:lnTo>
                    <a:pt x="1341" y="2266"/>
                  </a:lnTo>
                  <a:lnTo>
                    <a:pt x="1341" y="2262"/>
                  </a:lnTo>
                  <a:lnTo>
                    <a:pt x="1345" y="2262"/>
                  </a:lnTo>
                  <a:lnTo>
                    <a:pt x="1345" y="2262"/>
                  </a:lnTo>
                  <a:lnTo>
                    <a:pt x="1349" y="2262"/>
                  </a:lnTo>
                  <a:lnTo>
                    <a:pt x="1349" y="2258"/>
                  </a:lnTo>
                  <a:lnTo>
                    <a:pt x="1353" y="2258"/>
                  </a:lnTo>
                  <a:lnTo>
                    <a:pt x="1353" y="2242"/>
                  </a:lnTo>
                  <a:lnTo>
                    <a:pt x="1357" y="2242"/>
                  </a:lnTo>
                  <a:lnTo>
                    <a:pt x="1357" y="2222"/>
                  </a:lnTo>
                  <a:lnTo>
                    <a:pt x="1361" y="2222"/>
                  </a:lnTo>
                  <a:lnTo>
                    <a:pt x="1361" y="2194"/>
                  </a:lnTo>
                  <a:lnTo>
                    <a:pt x="1365" y="2194"/>
                  </a:lnTo>
                  <a:lnTo>
                    <a:pt x="1365" y="2170"/>
                  </a:lnTo>
                  <a:lnTo>
                    <a:pt x="1369" y="2170"/>
                  </a:lnTo>
                  <a:lnTo>
                    <a:pt x="1369" y="2162"/>
                  </a:lnTo>
                  <a:lnTo>
                    <a:pt x="1373" y="2162"/>
                  </a:lnTo>
                  <a:lnTo>
                    <a:pt x="1373" y="2150"/>
                  </a:lnTo>
                  <a:lnTo>
                    <a:pt x="1377" y="2150"/>
                  </a:lnTo>
                  <a:lnTo>
                    <a:pt x="1377" y="2150"/>
                  </a:lnTo>
                  <a:lnTo>
                    <a:pt x="1381" y="2150"/>
                  </a:lnTo>
                  <a:lnTo>
                    <a:pt x="1381" y="2138"/>
                  </a:lnTo>
                  <a:lnTo>
                    <a:pt x="1385" y="2138"/>
                  </a:lnTo>
                  <a:lnTo>
                    <a:pt x="1385" y="2126"/>
                  </a:lnTo>
                  <a:lnTo>
                    <a:pt x="1389" y="2126"/>
                  </a:lnTo>
                  <a:lnTo>
                    <a:pt x="1389" y="2118"/>
                  </a:lnTo>
                  <a:lnTo>
                    <a:pt x="1393" y="2118"/>
                  </a:lnTo>
                  <a:lnTo>
                    <a:pt x="1393" y="2094"/>
                  </a:lnTo>
                  <a:lnTo>
                    <a:pt x="1397" y="2094"/>
                  </a:lnTo>
                  <a:lnTo>
                    <a:pt x="1397" y="2062"/>
                  </a:lnTo>
                  <a:lnTo>
                    <a:pt x="1401" y="2062"/>
                  </a:lnTo>
                  <a:lnTo>
                    <a:pt x="1401" y="2013"/>
                  </a:lnTo>
                  <a:lnTo>
                    <a:pt x="1405" y="2013"/>
                  </a:lnTo>
                  <a:lnTo>
                    <a:pt x="1405" y="1953"/>
                  </a:lnTo>
                  <a:lnTo>
                    <a:pt x="1409" y="1953"/>
                  </a:lnTo>
                  <a:lnTo>
                    <a:pt x="1409" y="1917"/>
                  </a:lnTo>
                  <a:lnTo>
                    <a:pt x="1413" y="1917"/>
                  </a:lnTo>
                  <a:lnTo>
                    <a:pt x="1413" y="1821"/>
                  </a:lnTo>
                  <a:lnTo>
                    <a:pt x="1417" y="1821"/>
                  </a:lnTo>
                  <a:lnTo>
                    <a:pt x="1417" y="1697"/>
                  </a:lnTo>
                  <a:lnTo>
                    <a:pt x="1421" y="1697"/>
                  </a:lnTo>
                  <a:lnTo>
                    <a:pt x="1421" y="1545"/>
                  </a:lnTo>
                  <a:lnTo>
                    <a:pt x="1425" y="1545"/>
                  </a:lnTo>
                  <a:lnTo>
                    <a:pt x="1425" y="1381"/>
                  </a:lnTo>
                  <a:lnTo>
                    <a:pt x="1429" y="1381"/>
                  </a:lnTo>
                  <a:lnTo>
                    <a:pt x="1429" y="1305"/>
                  </a:lnTo>
                  <a:lnTo>
                    <a:pt x="1433" y="1305"/>
                  </a:lnTo>
                  <a:lnTo>
                    <a:pt x="1433" y="1161"/>
                  </a:lnTo>
                  <a:lnTo>
                    <a:pt x="1437" y="1161"/>
                  </a:lnTo>
                  <a:lnTo>
                    <a:pt x="1437" y="1009"/>
                  </a:lnTo>
                  <a:lnTo>
                    <a:pt x="1441" y="1009"/>
                  </a:lnTo>
                  <a:lnTo>
                    <a:pt x="1441" y="865"/>
                  </a:lnTo>
                  <a:lnTo>
                    <a:pt x="1445" y="865"/>
                  </a:lnTo>
                  <a:lnTo>
                    <a:pt x="1445" y="717"/>
                  </a:lnTo>
                  <a:lnTo>
                    <a:pt x="1449" y="717"/>
                  </a:lnTo>
                  <a:lnTo>
                    <a:pt x="1449" y="632"/>
                  </a:lnTo>
                  <a:lnTo>
                    <a:pt x="1453" y="632"/>
                  </a:lnTo>
                  <a:lnTo>
                    <a:pt x="1453" y="460"/>
                  </a:lnTo>
                  <a:lnTo>
                    <a:pt x="1457" y="460"/>
                  </a:lnTo>
                  <a:lnTo>
                    <a:pt x="1457" y="276"/>
                  </a:lnTo>
                  <a:lnTo>
                    <a:pt x="1461" y="276"/>
                  </a:lnTo>
                  <a:lnTo>
                    <a:pt x="1461" y="108"/>
                  </a:lnTo>
                  <a:lnTo>
                    <a:pt x="1465" y="108"/>
                  </a:lnTo>
                  <a:lnTo>
                    <a:pt x="1465" y="8"/>
                  </a:lnTo>
                  <a:lnTo>
                    <a:pt x="1469" y="8"/>
                  </a:lnTo>
                  <a:lnTo>
                    <a:pt x="1469" y="0"/>
                  </a:lnTo>
                  <a:lnTo>
                    <a:pt x="1473" y="0"/>
                  </a:lnTo>
                  <a:lnTo>
                    <a:pt x="1473" y="32"/>
                  </a:lnTo>
                  <a:lnTo>
                    <a:pt x="1477" y="32"/>
                  </a:lnTo>
                  <a:lnTo>
                    <a:pt x="1477" y="120"/>
                  </a:lnTo>
                  <a:lnTo>
                    <a:pt x="1481" y="120"/>
                  </a:lnTo>
                  <a:lnTo>
                    <a:pt x="1481" y="220"/>
                  </a:lnTo>
                  <a:lnTo>
                    <a:pt x="1485" y="220"/>
                  </a:lnTo>
                  <a:lnTo>
                    <a:pt x="1485" y="348"/>
                  </a:lnTo>
                  <a:lnTo>
                    <a:pt x="1489" y="348"/>
                  </a:lnTo>
                  <a:lnTo>
                    <a:pt x="1489" y="428"/>
                  </a:lnTo>
                  <a:lnTo>
                    <a:pt x="1493" y="428"/>
                  </a:lnTo>
                  <a:lnTo>
                    <a:pt x="1493" y="616"/>
                  </a:lnTo>
                  <a:lnTo>
                    <a:pt x="1497" y="616"/>
                  </a:lnTo>
                  <a:lnTo>
                    <a:pt x="1497" y="813"/>
                  </a:lnTo>
                  <a:lnTo>
                    <a:pt x="1501" y="813"/>
                  </a:lnTo>
                  <a:lnTo>
                    <a:pt x="1501" y="989"/>
                  </a:lnTo>
                  <a:lnTo>
                    <a:pt x="1505" y="989"/>
                  </a:lnTo>
                  <a:lnTo>
                    <a:pt x="1505" y="1125"/>
                  </a:lnTo>
                  <a:lnTo>
                    <a:pt x="1509" y="1125"/>
                  </a:lnTo>
                  <a:lnTo>
                    <a:pt x="1509" y="1181"/>
                  </a:lnTo>
                  <a:lnTo>
                    <a:pt x="1513" y="1181"/>
                  </a:lnTo>
                  <a:lnTo>
                    <a:pt x="1513" y="1277"/>
                  </a:lnTo>
                  <a:lnTo>
                    <a:pt x="1517" y="1277"/>
                  </a:lnTo>
                  <a:lnTo>
                    <a:pt x="1517" y="1345"/>
                  </a:lnTo>
                  <a:lnTo>
                    <a:pt x="1521" y="1345"/>
                  </a:lnTo>
                  <a:lnTo>
                    <a:pt x="1521" y="1405"/>
                  </a:lnTo>
                  <a:lnTo>
                    <a:pt x="1525" y="1405"/>
                  </a:lnTo>
                  <a:lnTo>
                    <a:pt x="1525" y="1449"/>
                  </a:lnTo>
                  <a:lnTo>
                    <a:pt x="1529" y="1449"/>
                  </a:lnTo>
                  <a:lnTo>
                    <a:pt x="1529" y="1461"/>
                  </a:lnTo>
                  <a:lnTo>
                    <a:pt x="1533" y="1461"/>
                  </a:lnTo>
                  <a:lnTo>
                    <a:pt x="1533" y="1485"/>
                  </a:lnTo>
                  <a:lnTo>
                    <a:pt x="1537" y="1485"/>
                  </a:lnTo>
                  <a:lnTo>
                    <a:pt x="1537" y="1497"/>
                  </a:lnTo>
                  <a:lnTo>
                    <a:pt x="1541" y="1497"/>
                  </a:lnTo>
                  <a:lnTo>
                    <a:pt x="1541" y="1509"/>
                  </a:lnTo>
                  <a:lnTo>
                    <a:pt x="1545" y="1509"/>
                  </a:lnTo>
                  <a:lnTo>
                    <a:pt x="1545" y="1513"/>
                  </a:lnTo>
                  <a:lnTo>
                    <a:pt x="1549" y="1513"/>
                  </a:lnTo>
                  <a:lnTo>
                    <a:pt x="1549" y="1517"/>
                  </a:lnTo>
                  <a:lnTo>
                    <a:pt x="1553" y="1517"/>
                  </a:lnTo>
                  <a:lnTo>
                    <a:pt x="1553" y="1513"/>
                  </a:lnTo>
                  <a:lnTo>
                    <a:pt x="1557" y="1513"/>
                  </a:lnTo>
                  <a:lnTo>
                    <a:pt x="1557" y="1505"/>
                  </a:lnTo>
                  <a:lnTo>
                    <a:pt x="1561" y="1505"/>
                  </a:lnTo>
                  <a:lnTo>
                    <a:pt x="1561" y="1485"/>
                  </a:lnTo>
                  <a:lnTo>
                    <a:pt x="1565" y="1485"/>
                  </a:lnTo>
                  <a:lnTo>
                    <a:pt x="1565" y="1473"/>
                  </a:lnTo>
                  <a:lnTo>
                    <a:pt x="1569" y="1473"/>
                  </a:lnTo>
                  <a:lnTo>
                    <a:pt x="1569" y="1445"/>
                  </a:lnTo>
                  <a:lnTo>
                    <a:pt x="1573" y="1445"/>
                  </a:lnTo>
                  <a:lnTo>
                    <a:pt x="1573" y="1405"/>
                  </a:lnTo>
                  <a:lnTo>
                    <a:pt x="1577" y="1405"/>
                  </a:lnTo>
                  <a:lnTo>
                    <a:pt x="1577" y="1345"/>
                  </a:lnTo>
                  <a:lnTo>
                    <a:pt x="1581" y="1345"/>
                  </a:lnTo>
                  <a:lnTo>
                    <a:pt x="1581" y="1249"/>
                  </a:lnTo>
                  <a:lnTo>
                    <a:pt x="1585" y="1249"/>
                  </a:lnTo>
                  <a:lnTo>
                    <a:pt x="1585" y="1189"/>
                  </a:lnTo>
                  <a:lnTo>
                    <a:pt x="1589" y="1189"/>
                  </a:lnTo>
                  <a:lnTo>
                    <a:pt x="1589" y="1073"/>
                  </a:lnTo>
                  <a:lnTo>
                    <a:pt x="1593" y="1073"/>
                  </a:lnTo>
                  <a:lnTo>
                    <a:pt x="1593" y="981"/>
                  </a:lnTo>
                  <a:lnTo>
                    <a:pt x="1597" y="981"/>
                  </a:lnTo>
                  <a:lnTo>
                    <a:pt x="1597" y="929"/>
                  </a:lnTo>
                  <a:lnTo>
                    <a:pt x="1601" y="929"/>
                  </a:lnTo>
                  <a:lnTo>
                    <a:pt x="1601" y="917"/>
                  </a:lnTo>
                  <a:lnTo>
                    <a:pt x="1605" y="917"/>
                  </a:lnTo>
                  <a:lnTo>
                    <a:pt x="1605" y="917"/>
                  </a:lnTo>
                  <a:lnTo>
                    <a:pt x="1609" y="917"/>
                  </a:lnTo>
                  <a:lnTo>
                    <a:pt x="1609" y="941"/>
                  </a:lnTo>
                  <a:lnTo>
                    <a:pt x="1613" y="941"/>
                  </a:lnTo>
                  <a:lnTo>
                    <a:pt x="1613" y="977"/>
                  </a:lnTo>
                  <a:lnTo>
                    <a:pt x="1617" y="977"/>
                  </a:lnTo>
                  <a:lnTo>
                    <a:pt x="1617" y="1025"/>
                  </a:lnTo>
                </a:path>
              </a:pathLst>
            </a:custGeom>
            <a:noFill/>
            <a:ln w="57150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7148513" y="3427413"/>
              <a:ext cx="1352550" cy="1620838"/>
            </a:xfrm>
            <a:custGeom>
              <a:avLst/>
              <a:gdLst>
                <a:gd name="T0" fmla="*/ 12 w 852"/>
                <a:gd name="T1" fmla="*/ 84 h 1021"/>
                <a:gd name="T2" fmla="*/ 24 w 852"/>
                <a:gd name="T3" fmla="*/ 352 h 1021"/>
                <a:gd name="T4" fmla="*/ 40 w 852"/>
                <a:gd name="T5" fmla="*/ 556 h 1021"/>
                <a:gd name="T6" fmla="*/ 52 w 852"/>
                <a:gd name="T7" fmla="*/ 700 h 1021"/>
                <a:gd name="T8" fmla="*/ 68 w 852"/>
                <a:gd name="T9" fmla="*/ 652 h 1021"/>
                <a:gd name="T10" fmla="*/ 80 w 852"/>
                <a:gd name="T11" fmla="*/ 628 h 1021"/>
                <a:gd name="T12" fmla="*/ 96 w 852"/>
                <a:gd name="T13" fmla="*/ 656 h 1021"/>
                <a:gd name="T14" fmla="*/ 108 w 852"/>
                <a:gd name="T15" fmla="*/ 740 h 1021"/>
                <a:gd name="T16" fmla="*/ 124 w 852"/>
                <a:gd name="T17" fmla="*/ 732 h 1021"/>
                <a:gd name="T18" fmla="*/ 136 w 852"/>
                <a:gd name="T19" fmla="*/ 668 h 1021"/>
                <a:gd name="T20" fmla="*/ 152 w 852"/>
                <a:gd name="T21" fmla="*/ 616 h 1021"/>
                <a:gd name="T22" fmla="*/ 164 w 852"/>
                <a:gd name="T23" fmla="*/ 648 h 1021"/>
                <a:gd name="T24" fmla="*/ 180 w 852"/>
                <a:gd name="T25" fmla="*/ 728 h 1021"/>
                <a:gd name="T26" fmla="*/ 192 w 852"/>
                <a:gd name="T27" fmla="*/ 800 h 1021"/>
                <a:gd name="T28" fmla="*/ 232 w 852"/>
                <a:gd name="T29" fmla="*/ 812 h 1021"/>
                <a:gd name="T30" fmla="*/ 244 w 852"/>
                <a:gd name="T31" fmla="*/ 784 h 1021"/>
                <a:gd name="T32" fmla="*/ 260 w 852"/>
                <a:gd name="T33" fmla="*/ 772 h 1021"/>
                <a:gd name="T34" fmla="*/ 272 w 852"/>
                <a:gd name="T35" fmla="*/ 760 h 1021"/>
                <a:gd name="T36" fmla="*/ 288 w 852"/>
                <a:gd name="T37" fmla="*/ 736 h 1021"/>
                <a:gd name="T38" fmla="*/ 300 w 852"/>
                <a:gd name="T39" fmla="*/ 668 h 1021"/>
                <a:gd name="T40" fmla="*/ 316 w 852"/>
                <a:gd name="T41" fmla="*/ 596 h 1021"/>
                <a:gd name="T42" fmla="*/ 328 w 852"/>
                <a:gd name="T43" fmla="*/ 564 h 1021"/>
                <a:gd name="T44" fmla="*/ 344 w 852"/>
                <a:gd name="T45" fmla="*/ 600 h 1021"/>
                <a:gd name="T46" fmla="*/ 356 w 852"/>
                <a:gd name="T47" fmla="*/ 712 h 1021"/>
                <a:gd name="T48" fmla="*/ 372 w 852"/>
                <a:gd name="T49" fmla="*/ 784 h 1021"/>
                <a:gd name="T50" fmla="*/ 384 w 852"/>
                <a:gd name="T51" fmla="*/ 852 h 1021"/>
                <a:gd name="T52" fmla="*/ 396 w 852"/>
                <a:gd name="T53" fmla="*/ 868 h 1021"/>
                <a:gd name="T54" fmla="*/ 412 w 852"/>
                <a:gd name="T55" fmla="*/ 856 h 1021"/>
                <a:gd name="T56" fmla="*/ 428 w 852"/>
                <a:gd name="T57" fmla="*/ 860 h 1021"/>
                <a:gd name="T58" fmla="*/ 444 w 852"/>
                <a:gd name="T59" fmla="*/ 864 h 1021"/>
                <a:gd name="T60" fmla="*/ 456 w 852"/>
                <a:gd name="T61" fmla="*/ 804 h 1021"/>
                <a:gd name="T62" fmla="*/ 472 w 852"/>
                <a:gd name="T63" fmla="*/ 752 h 1021"/>
                <a:gd name="T64" fmla="*/ 484 w 852"/>
                <a:gd name="T65" fmla="*/ 676 h 1021"/>
                <a:gd name="T66" fmla="*/ 500 w 852"/>
                <a:gd name="T67" fmla="*/ 624 h 1021"/>
                <a:gd name="T68" fmla="*/ 512 w 852"/>
                <a:gd name="T69" fmla="*/ 608 h 1021"/>
                <a:gd name="T70" fmla="*/ 528 w 852"/>
                <a:gd name="T71" fmla="*/ 632 h 1021"/>
                <a:gd name="T72" fmla="*/ 540 w 852"/>
                <a:gd name="T73" fmla="*/ 660 h 1021"/>
                <a:gd name="T74" fmla="*/ 556 w 852"/>
                <a:gd name="T75" fmla="*/ 724 h 1021"/>
                <a:gd name="T76" fmla="*/ 568 w 852"/>
                <a:gd name="T77" fmla="*/ 804 h 1021"/>
                <a:gd name="T78" fmla="*/ 584 w 852"/>
                <a:gd name="T79" fmla="*/ 860 h 1021"/>
                <a:gd name="T80" fmla="*/ 596 w 852"/>
                <a:gd name="T81" fmla="*/ 924 h 1021"/>
                <a:gd name="T82" fmla="*/ 612 w 852"/>
                <a:gd name="T83" fmla="*/ 948 h 1021"/>
                <a:gd name="T84" fmla="*/ 624 w 852"/>
                <a:gd name="T85" fmla="*/ 984 h 1021"/>
                <a:gd name="T86" fmla="*/ 640 w 852"/>
                <a:gd name="T87" fmla="*/ 968 h 1021"/>
                <a:gd name="T88" fmla="*/ 652 w 852"/>
                <a:gd name="T89" fmla="*/ 976 h 1021"/>
                <a:gd name="T90" fmla="*/ 668 w 852"/>
                <a:gd name="T91" fmla="*/ 1013 h 1021"/>
                <a:gd name="T92" fmla="*/ 680 w 852"/>
                <a:gd name="T93" fmla="*/ 1013 h 1021"/>
                <a:gd name="T94" fmla="*/ 696 w 852"/>
                <a:gd name="T95" fmla="*/ 1001 h 1021"/>
                <a:gd name="T96" fmla="*/ 708 w 852"/>
                <a:gd name="T97" fmla="*/ 1001 h 1021"/>
                <a:gd name="T98" fmla="*/ 724 w 852"/>
                <a:gd name="T99" fmla="*/ 1017 h 1021"/>
                <a:gd name="T100" fmla="*/ 736 w 852"/>
                <a:gd name="T101" fmla="*/ 1013 h 1021"/>
                <a:gd name="T102" fmla="*/ 752 w 852"/>
                <a:gd name="T103" fmla="*/ 1005 h 1021"/>
                <a:gd name="T104" fmla="*/ 768 w 852"/>
                <a:gd name="T105" fmla="*/ 984 h 1021"/>
                <a:gd name="T106" fmla="*/ 792 w 852"/>
                <a:gd name="T107" fmla="*/ 980 h 1021"/>
                <a:gd name="T108" fmla="*/ 804 w 852"/>
                <a:gd name="T109" fmla="*/ 964 h 1021"/>
                <a:gd name="T110" fmla="*/ 820 w 852"/>
                <a:gd name="T111" fmla="*/ 936 h 1021"/>
                <a:gd name="T112" fmla="*/ 832 w 852"/>
                <a:gd name="T113" fmla="*/ 904 h 1021"/>
                <a:gd name="T114" fmla="*/ 848 w 852"/>
                <a:gd name="T115" fmla="*/ 888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2" h="1021">
                  <a:moveTo>
                    <a:pt x="0" y="0"/>
                  </a:moveTo>
                  <a:lnTo>
                    <a:pt x="0" y="40"/>
                  </a:lnTo>
                  <a:lnTo>
                    <a:pt x="4" y="40"/>
                  </a:lnTo>
                  <a:lnTo>
                    <a:pt x="4" y="52"/>
                  </a:lnTo>
                  <a:lnTo>
                    <a:pt x="8" y="52"/>
                  </a:lnTo>
                  <a:lnTo>
                    <a:pt x="8" y="84"/>
                  </a:lnTo>
                  <a:lnTo>
                    <a:pt x="12" y="84"/>
                  </a:lnTo>
                  <a:lnTo>
                    <a:pt x="12" y="160"/>
                  </a:lnTo>
                  <a:lnTo>
                    <a:pt x="16" y="160"/>
                  </a:lnTo>
                  <a:lnTo>
                    <a:pt x="16" y="244"/>
                  </a:lnTo>
                  <a:lnTo>
                    <a:pt x="20" y="244"/>
                  </a:lnTo>
                  <a:lnTo>
                    <a:pt x="20" y="320"/>
                  </a:lnTo>
                  <a:lnTo>
                    <a:pt x="24" y="320"/>
                  </a:lnTo>
                  <a:lnTo>
                    <a:pt x="24" y="352"/>
                  </a:lnTo>
                  <a:lnTo>
                    <a:pt x="28" y="352"/>
                  </a:lnTo>
                  <a:lnTo>
                    <a:pt x="28" y="420"/>
                  </a:lnTo>
                  <a:lnTo>
                    <a:pt x="32" y="420"/>
                  </a:lnTo>
                  <a:lnTo>
                    <a:pt x="32" y="488"/>
                  </a:lnTo>
                  <a:lnTo>
                    <a:pt x="36" y="488"/>
                  </a:lnTo>
                  <a:lnTo>
                    <a:pt x="36" y="556"/>
                  </a:lnTo>
                  <a:lnTo>
                    <a:pt x="40" y="556"/>
                  </a:lnTo>
                  <a:lnTo>
                    <a:pt x="40" y="620"/>
                  </a:lnTo>
                  <a:lnTo>
                    <a:pt x="44" y="620"/>
                  </a:lnTo>
                  <a:lnTo>
                    <a:pt x="44" y="644"/>
                  </a:lnTo>
                  <a:lnTo>
                    <a:pt x="48" y="644"/>
                  </a:lnTo>
                  <a:lnTo>
                    <a:pt x="48" y="684"/>
                  </a:lnTo>
                  <a:lnTo>
                    <a:pt x="52" y="684"/>
                  </a:lnTo>
                  <a:lnTo>
                    <a:pt x="52" y="700"/>
                  </a:lnTo>
                  <a:lnTo>
                    <a:pt x="56" y="700"/>
                  </a:lnTo>
                  <a:lnTo>
                    <a:pt x="56" y="696"/>
                  </a:lnTo>
                  <a:lnTo>
                    <a:pt x="60" y="696"/>
                  </a:lnTo>
                  <a:lnTo>
                    <a:pt x="60" y="660"/>
                  </a:lnTo>
                  <a:lnTo>
                    <a:pt x="64" y="660"/>
                  </a:lnTo>
                  <a:lnTo>
                    <a:pt x="64" y="652"/>
                  </a:lnTo>
                  <a:lnTo>
                    <a:pt x="68" y="652"/>
                  </a:lnTo>
                  <a:lnTo>
                    <a:pt x="68" y="656"/>
                  </a:lnTo>
                  <a:lnTo>
                    <a:pt x="72" y="656"/>
                  </a:lnTo>
                  <a:lnTo>
                    <a:pt x="72" y="648"/>
                  </a:lnTo>
                  <a:lnTo>
                    <a:pt x="76" y="648"/>
                  </a:lnTo>
                  <a:lnTo>
                    <a:pt x="76" y="636"/>
                  </a:lnTo>
                  <a:lnTo>
                    <a:pt x="80" y="636"/>
                  </a:lnTo>
                  <a:lnTo>
                    <a:pt x="80" y="628"/>
                  </a:lnTo>
                  <a:lnTo>
                    <a:pt x="84" y="632"/>
                  </a:lnTo>
                  <a:lnTo>
                    <a:pt x="84" y="636"/>
                  </a:lnTo>
                  <a:lnTo>
                    <a:pt x="88" y="636"/>
                  </a:lnTo>
                  <a:lnTo>
                    <a:pt x="88" y="644"/>
                  </a:lnTo>
                  <a:lnTo>
                    <a:pt x="92" y="644"/>
                  </a:lnTo>
                  <a:lnTo>
                    <a:pt x="92" y="656"/>
                  </a:lnTo>
                  <a:lnTo>
                    <a:pt x="96" y="656"/>
                  </a:lnTo>
                  <a:lnTo>
                    <a:pt x="96" y="676"/>
                  </a:lnTo>
                  <a:lnTo>
                    <a:pt x="100" y="676"/>
                  </a:lnTo>
                  <a:lnTo>
                    <a:pt x="100" y="704"/>
                  </a:lnTo>
                  <a:lnTo>
                    <a:pt x="104" y="704"/>
                  </a:lnTo>
                  <a:lnTo>
                    <a:pt x="104" y="716"/>
                  </a:lnTo>
                  <a:lnTo>
                    <a:pt x="108" y="716"/>
                  </a:lnTo>
                  <a:lnTo>
                    <a:pt x="108" y="740"/>
                  </a:lnTo>
                  <a:lnTo>
                    <a:pt x="112" y="740"/>
                  </a:lnTo>
                  <a:lnTo>
                    <a:pt x="112" y="748"/>
                  </a:lnTo>
                  <a:lnTo>
                    <a:pt x="116" y="748"/>
                  </a:lnTo>
                  <a:lnTo>
                    <a:pt x="116" y="744"/>
                  </a:lnTo>
                  <a:lnTo>
                    <a:pt x="120" y="744"/>
                  </a:lnTo>
                  <a:lnTo>
                    <a:pt x="120" y="732"/>
                  </a:lnTo>
                  <a:lnTo>
                    <a:pt x="124" y="732"/>
                  </a:lnTo>
                  <a:lnTo>
                    <a:pt x="124" y="724"/>
                  </a:lnTo>
                  <a:lnTo>
                    <a:pt x="128" y="724"/>
                  </a:lnTo>
                  <a:lnTo>
                    <a:pt x="128" y="712"/>
                  </a:lnTo>
                  <a:lnTo>
                    <a:pt x="132" y="712"/>
                  </a:lnTo>
                  <a:lnTo>
                    <a:pt x="132" y="692"/>
                  </a:lnTo>
                  <a:lnTo>
                    <a:pt x="136" y="692"/>
                  </a:lnTo>
                  <a:lnTo>
                    <a:pt x="136" y="668"/>
                  </a:lnTo>
                  <a:lnTo>
                    <a:pt x="140" y="668"/>
                  </a:lnTo>
                  <a:lnTo>
                    <a:pt x="140" y="640"/>
                  </a:lnTo>
                  <a:lnTo>
                    <a:pt x="144" y="640"/>
                  </a:lnTo>
                  <a:lnTo>
                    <a:pt x="144" y="632"/>
                  </a:lnTo>
                  <a:lnTo>
                    <a:pt x="148" y="632"/>
                  </a:lnTo>
                  <a:lnTo>
                    <a:pt x="148" y="616"/>
                  </a:lnTo>
                  <a:lnTo>
                    <a:pt x="152" y="616"/>
                  </a:lnTo>
                  <a:lnTo>
                    <a:pt x="152" y="608"/>
                  </a:lnTo>
                  <a:lnTo>
                    <a:pt x="156" y="608"/>
                  </a:lnTo>
                  <a:lnTo>
                    <a:pt x="156" y="612"/>
                  </a:lnTo>
                  <a:lnTo>
                    <a:pt x="160" y="612"/>
                  </a:lnTo>
                  <a:lnTo>
                    <a:pt x="160" y="632"/>
                  </a:lnTo>
                  <a:lnTo>
                    <a:pt x="164" y="632"/>
                  </a:lnTo>
                  <a:lnTo>
                    <a:pt x="164" y="648"/>
                  </a:lnTo>
                  <a:lnTo>
                    <a:pt x="168" y="648"/>
                  </a:lnTo>
                  <a:lnTo>
                    <a:pt x="168" y="676"/>
                  </a:lnTo>
                  <a:lnTo>
                    <a:pt x="172" y="676"/>
                  </a:lnTo>
                  <a:lnTo>
                    <a:pt x="172" y="708"/>
                  </a:lnTo>
                  <a:lnTo>
                    <a:pt x="176" y="708"/>
                  </a:lnTo>
                  <a:lnTo>
                    <a:pt x="176" y="728"/>
                  </a:lnTo>
                  <a:lnTo>
                    <a:pt x="180" y="728"/>
                  </a:lnTo>
                  <a:lnTo>
                    <a:pt x="180" y="752"/>
                  </a:lnTo>
                  <a:lnTo>
                    <a:pt x="184" y="752"/>
                  </a:lnTo>
                  <a:lnTo>
                    <a:pt x="184" y="768"/>
                  </a:lnTo>
                  <a:lnTo>
                    <a:pt x="188" y="768"/>
                  </a:lnTo>
                  <a:lnTo>
                    <a:pt x="188" y="788"/>
                  </a:lnTo>
                  <a:lnTo>
                    <a:pt x="192" y="788"/>
                  </a:lnTo>
                  <a:lnTo>
                    <a:pt x="192" y="800"/>
                  </a:lnTo>
                  <a:lnTo>
                    <a:pt x="196" y="800"/>
                  </a:lnTo>
                  <a:lnTo>
                    <a:pt x="196" y="808"/>
                  </a:lnTo>
                  <a:lnTo>
                    <a:pt x="200" y="808"/>
                  </a:lnTo>
                  <a:lnTo>
                    <a:pt x="200" y="812"/>
                  </a:lnTo>
                  <a:lnTo>
                    <a:pt x="204" y="812"/>
                  </a:lnTo>
                  <a:lnTo>
                    <a:pt x="228" y="812"/>
                  </a:lnTo>
                  <a:lnTo>
                    <a:pt x="232" y="812"/>
                  </a:lnTo>
                  <a:lnTo>
                    <a:pt x="232" y="804"/>
                  </a:lnTo>
                  <a:lnTo>
                    <a:pt x="236" y="804"/>
                  </a:lnTo>
                  <a:lnTo>
                    <a:pt x="236" y="796"/>
                  </a:lnTo>
                  <a:lnTo>
                    <a:pt x="240" y="796"/>
                  </a:lnTo>
                  <a:lnTo>
                    <a:pt x="240" y="792"/>
                  </a:lnTo>
                  <a:lnTo>
                    <a:pt x="244" y="792"/>
                  </a:lnTo>
                  <a:lnTo>
                    <a:pt x="244" y="784"/>
                  </a:lnTo>
                  <a:lnTo>
                    <a:pt x="248" y="784"/>
                  </a:lnTo>
                  <a:lnTo>
                    <a:pt x="248" y="780"/>
                  </a:lnTo>
                  <a:lnTo>
                    <a:pt x="252" y="780"/>
                  </a:lnTo>
                  <a:lnTo>
                    <a:pt x="252" y="776"/>
                  </a:lnTo>
                  <a:lnTo>
                    <a:pt x="256" y="776"/>
                  </a:lnTo>
                  <a:lnTo>
                    <a:pt x="256" y="772"/>
                  </a:lnTo>
                  <a:lnTo>
                    <a:pt x="260" y="772"/>
                  </a:lnTo>
                  <a:lnTo>
                    <a:pt x="260" y="772"/>
                  </a:lnTo>
                  <a:lnTo>
                    <a:pt x="264" y="772"/>
                  </a:lnTo>
                  <a:lnTo>
                    <a:pt x="264" y="768"/>
                  </a:lnTo>
                  <a:lnTo>
                    <a:pt x="268" y="768"/>
                  </a:lnTo>
                  <a:lnTo>
                    <a:pt x="268" y="764"/>
                  </a:lnTo>
                  <a:lnTo>
                    <a:pt x="272" y="764"/>
                  </a:lnTo>
                  <a:lnTo>
                    <a:pt x="272" y="760"/>
                  </a:lnTo>
                  <a:lnTo>
                    <a:pt x="276" y="760"/>
                  </a:lnTo>
                  <a:lnTo>
                    <a:pt x="276" y="752"/>
                  </a:lnTo>
                  <a:lnTo>
                    <a:pt x="280" y="752"/>
                  </a:lnTo>
                  <a:lnTo>
                    <a:pt x="280" y="744"/>
                  </a:lnTo>
                  <a:lnTo>
                    <a:pt x="284" y="744"/>
                  </a:lnTo>
                  <a:lnTo>
                    <a:pt x="284" y="736"/>
                  </a:lnTo>
                  <a:lnTo>
                    <a:pt x="288" y="736"/>
                  </a:lnTo>
                  <a:lnTo>
                    <a:pt x="288" y="720"/>
                  </a:lnTo>
                  <a:lnTo>
                    <a:pt x="292" y="720"/>
                  </a:lnTo>
                  <a:lnTo>
                    <a:pt x="292" y="704"/>
                  </a:lnTo>
                  <a:lnTo>
                    <a:pt x="296" y="704"/>
                  </a:lnTo>
                  <a:lnTo>
                    <a:pt x="296" y="680"/>
                  </a:lnTo>
                  <a:lnTo>
                    <a:pt x="300" y="680"/>
                  </a:lnTo>
                  <a:lnTo>
                    <a:pt x="300" y="668"/>
                  </a:lnTo>
                  <a:lnTo>
                    <a:pt x="304" y="668"/>
                  </a:lnTo>
                  <a:lnTo>
                    <a:pt x="304" y="644"/>
                  </a:lnTo>
                  <a:lnTo>
                    <a:pt x="308" y="644"/>
                  </a:lnTo>
                  <a:lnTo>
                    <a:pt x="308" y="620"/>
                  </a:lnTo>
                  <a:lnTo>
                    <a:pt x="312" y="620"/>
                  </a:lnTo>
                  <a:lnTo>
                    <a:pt x="312" y="596"/>
                  </a:lnTo>
                  <a:lnTo>
                    <a:pt x="316" y="596"/>
                  </a:lnTo>
                  <a:lnTo>
                    <a:pt x="316" y="580"/>
                  </a:lnTo>
                  <a:lnTo>
                    <a:pt x="320" y="580"/>
                  </a:lnTo>
                  <a:lnTo>
                    <a:pt x="320" y="572"/>
                  </a:lnTo>
                  <a:lnTo>
                    <a:pt x="324" y="572"/>
                  </a:lnTo>
                  <a:lnTo>
                    <a:pt x="324" y="564"/>
                  </a:lnTo>
                  <a:lnTo>
                    <a:pt x="328" y="564"/>
                  </a:lnTo>
                  <a:lnTo>
                    <a:pt x="328" y="564"/>
                  </a:lnTo>
                  <a:lnTo>
                    <a:pt x="332" y="564"/>
                  </a:lnTo>
                  <a:lnTo>
                    <a:pt x="332" y="572"/>
                  </a:lnTo>
                  <a:lnTo>
                    <a:pt x="336" y="572"/>
                  </a:lnTo>
                  <a:lnTo>
                    <a:pt x="336" y="592"/>
                  </a:lnTo>
                  <a:lnTo>
                    <a:pt x="340" y="592"/>
                  </a:lnTo>
                  <a:lnTo>
                    <a:pt x="340" y="600"/>
                  </a:lnTo>
                  <a:lnTo>
                    <a:pt x="344" y="600"/>
                  </a:lnTo>
                  <a:lnTo>
                    <a:pt x="344" y="624"/>
                  </a:lnTo>
                  <a:lnTo>
                    <a:pt x="348" y="624"/>
                  </a:lnTo>
                  <a:lnTo>
                    <a:pt x="348" y="652"/>
                  </a:lnTo>
                  <a:lnTo>
                    <a:pt x="352" y="652"/>
                  </a:lnTo>
                  <a:lnTo>
                    <a:pt x="352" y="684"/>
                  </a:lnTo>
                  <a:lnTo>
                    <a:pt x="356" y="684"/>
                  </a:lnTo>
                  <a:lnTo>
                    <a:pt x="356" y="712"/>
                  </a:lnTo>
                  <a:lnTo>
                    <a:pt x="360" y="712"/>
                  </a:lnTo>
                  <a:lnTo>
                    <a:pt x="360" y="728"/>
                  </a:lnTo>
                  <a:lnTo>
                    <a:pt x="364" y="728"/>
                  </a:lnTo>
                  <a:lnTo>
                    <a:pt x="364" y="760"/>
                  </a:lnTo>
                  <a:lnTo>
                    <a:pt x="368" y="760"/>
                  </a:lnTo>
                  <a:lnTo>
                    <a:pt x="368" y="784"/>
                  </a:lnTo>
                  <a:lnTo>
                    <a:pt x="372" y="784"/>
                  </a:lnTo>
                  <a:lnTo>
                    <a:pt x="372" y="812"/>
                  </a:lnTo>
                  <a:lnTo>
                    <a:pt x="376" y="812"/>
                  </a:lnTo>
                  <a:lnTo>
                    <a:pt x="376" y="832"/>
                  </a:lnTo>
                  <a:lnTo>
                    <a:pt x="380" y="832"/>
                  </a:lnTo>
                  <a:lnTo>
                    <a:pt x="380" y="840"/>
                  </a:lnTo>
                  <a:lnTo>
                    <a:pt x="384" y="840"/>
                  </a:lnTo>
                  <a:lnTo>
                    <a:pt x="384" y="852"/>
                  </a:lnTo>
                  <a:lnTo>
                    <a:pt x="388" y="852"/>
                  </a:lnTo>
                  <a:lnTo>
                    <a:pt x="388" y="864"/>
                  </a:lnTo>
                  <a:lnTo>
                    <a:pt x="392" y="864"/>
                  </a:lnTo>
                  <a:lnTo>
                    <a:pt x="392" y="868"/>
                  </a:lnTo>
                  <a:lnTo>
                    <a:pt x="396" y="868"/>
                  </a:lnTo>
                  <a:lnTo>
                    <a:pt x="396" y="872"/>
                  </a:lnTo>
                  <a:lnTo>
                    <a:pt x="396" y="868"/>
                  </a:lnTo>
                  <a:lnTo>
                    <a:pt x="400" y="868"/>
                  </a:lnTo>
                  <a:lnTo>
                    <a:pt x="400" y="864"/>
                  </a:lnTo>
                  <a:lnTo>
                    <a:pt x="404" y="864"/>
                  </a:lnTo>
                  <a:lnTo>
                    <a:pt x="404" y="856"/>
                  </a:lnTo>
                  <a:lnTo>
                    <a:pt x="408" y="856"/>
                  </a:lnTo>
                  <a:lnTo>
                    <a:pt x="408" y="852"/>
                  </a:lnTo>
                  <a:lnTo>
                    <a:pt x="412" y="856"/>
                  </a:lnTo>
                  <a:lnTo>
                    <a:pt x="412" y="860"/>
                  </a:lnTo>
                  <a:lnTo>
                    <a:pt x="416" y="860"/>
                  </a:lnTo>
                  <a:lnTo>
                    <a:pt x="420" y="860"/>
                  </a:lnTo>
                  <a:lnTo>
                    <a:pt x="424" y="860"/>
                  </a:lnTo>
                  <a:lnTo>
                    <a:pt x="424" y="856"/>
                  </a:lnTo>
                  <a:lnTo>
                    <a:pt x="428" y="856"/>
                  </a:lnTo>
                  <a:lnTo>
                    <a:pt x="428" y="860"/>
                  </a:lnTo>
                  <a:lnTo>
                    <a:pt x="432" y="860"/>
                  </a:lnTo>
                  <a:lnTo>
                    <a:pt x="432" y="860"/>
                  </a:lnTo>
                  <a:lnTo>
                    <a:pt x="436" y="860"/>
                  </a:lnTo>
                  <a:lnTo>
                    <a:pt x="436" y="864"/>
                  </a:lnTo>
                  <a:lnTo>
                    <a:pt x="440" y="864"/>
                  </a:lnTo>
                  <a:lnTo>
                    <a:pt x="440" y="864"/>
                  </a:lnTo>
                  <a:lnTo>
                    <a:pt x="444" y="864"/>
                  </a:lnTo>
                  <a:lnTo>
                    <a:pt x="444" y="856"/>
                  </a:lnTo>
                  <a:lnTo>
                    <a:pt x="448" y="856"/>
                  </a:lnTo>
                  <a:lnTo>
                    <a:pt x="448" y="844"/>
                  </a:lnTo>
                  <a:lnTo>
                    <a:pt x="452" y="844"/>
                  </a:lnTo>
                  <a:lnTo>
                    <a:pt x="452" y="828"/>
                  </a:lnTo>
                  <a:lnTo>
                    <a:pt x="456" y="828"/>
                  </a:lnTo>
                  <a:lnTo>
                    <a:pt x="456" y="804"/>
                  </a:lnTo>
                  <a:lnTo>
                    <a:pt x="460" y="804"/>
                  </a:lnTo>
                  <a:lnTo>
                    <a:pt x="460" y="796"/>
                  </a:lnTo>
                  <a:lnTo>
                    <a:pt x="464" y="796"/>
                  </a:lnTo>
                  <a:lnTo>
                    <a:pt x="464" y="776"/>
                  </a:lnTo>
                  <a:lnTo>
                    <a:pt x="468" y="776"/>
                  </a:lnTo>
                  <a:lnTo>
                    <a:pt x="468" y="752"/>
                  </a:lnTo>
                  <a:lnTo>
                    <a:pt x="472" y="752"/>
                  </a:lnTo>
                  <a:lnTo>
                    <a:pt x="472" y="728"/>
                  </a:lnTo>
                  <a:lnTo>
                    <a:pt x="476" y="728"/>
                  </a:lnTo>
                  <a:lnTo>
                    <a:pt x="476" y="708"/>
                  </a:lnTo>
                  <a:lnTo>
                    <a:pt x="480" y="708"/>
                  </a:lnTo>
                  <a:lnTo>
                    <a:pt x="480" y="696"/>
                  </a:lnTo>
                  <a:lnTo>
                    <a:pt x="484" y="696"/>
                  </a:lnTo>
                  <a:lnTo>
                    <a:pt x="484" y="676"/>
                  </a:lnTo>
                  <a:lnTo>
                    <a:pt x="488" y="676"/>
                  </a:lnTo>
                  <a:lnTo>
                    <a:pt x="488" y="660"/>
                  </a:lnTo>
                  <a:lnTo>
                    <a:pt x="492" y="660"/>
                  </a:lnTo>
                  <a:lnTo>
                    <a:pt x="492" y="644"/>
                  </a:lnTo>
                  <a:lnTo>
                    <a:pt x="496" y="644"/>
                  </a:lnTo>
                  <a:lnTo>
                    <a:pt x="496" y="624"/>
                  </a:lnTo>
                  <a:lnTo>
                    <a:pt x="500" y="624"/>
                  </a:lnTo>
                  <a:lnTo>
                    <a:pt x="500" y="612"/>
                  </a:lnTo>
                  <a:lnTo>
                    <a:pt x="504" y="612"/>
                  </a:lnTo>
                  <a:lnTo>
                    <a:pt x="504" y="600"/>
                  </a:lnTo>
                  <a:lnTo>
                    <a:pt x="508" y="600"/>
                  </a:lnTo>
                  <a:lnTo>
                    <a:pt x="508" y="596"/>
                  </a:lnTo>
                  <a:lnTo>
                    <a:pt x="512" y="600"/>
                  </a:lnTo>
                  <a:lnTo>
                    <a:pt x="512" y="608"/>
                  </a:lnTo>
                  <a:lnTo>
                    <a:pt x="516" y="608"/>
                  </a:lnTo>
                  <a:lnTo>
                    <a:pt x="516" y="620"/>
                  </a:lnTo>
                  <a:lnTo>
                    <a:pt x="520" y="620"/>
                  </a:lnTo>
                  <a:lnTo>
                    <a:pt x="520" y="624"/>
                  </a:lnTo>
                  <a:lnTo>
                    <a:pt x="524" y="624"/>
                  </a:lnTo>
                  <a:lnTo>
                    <a:pt x="524" y="632"/>
                  </a:lnTo>
                  <a:lnTo>
                    <a:pt x="528" y="632"/>
                  </a:lnTo>
                  <a:lnTo>
                    <a:pt x="528" y="636"/>
                  </a:lnTo>
                  <a:lnTo>
                    <a:pt x="532" y="636"/>
                  </a:lnTo>
                  <a:lnTo>
                    <a:pt x="532" y="640"/>
                  </a:lnTo>
                  <a:lnTo>
                    <a:pt x="536" y="640"/>
                  </a:lnTo>
                  <a:lnTo>
                    <a:pt x="536" y="652"/>
                  </a:lnTo>
                  <a:lnTo>
                    <a:pt x="540" y="652"/>
                  </a:lnTo>
                  <a:lnTo>
                    <a:pt x="540" y="660"/>
                  </a:lnTo>
                  <a:lnTo>
                    <a:pt x="544" y="660"/>
                  </a:lnTo>
                  <a:lnTo>
                    <a:pt x="544" y="684"/>
                  </a:lnTo>
                  <a:lnTo>
                    <a:pt x="548" y="684"/>
                  </a:lnTo>
                  <a:lnTo>
                    <a:pt x="548" y="704"/>
                  </a:lnTo>
                  <a:lnTo>
                    <a:pt x="552" y="704"/>
                  </a:lnTo>
                  <a:lnTo>
                    <a:pt x="552" y="724"/>
                  </a:lnTo>
                  <a:lnTo>
                    <a:pt x="556" y="724"/>
                  </a:lnTo>
                  <a:lnTo>
                    <a:pt x="556" y="736"/>
                  </a:lnTo>
                  <a:lnTo>
                    <a:pt x="560" y="736"/>
                  </a:lnTo>
                  <a:lnTo>
                    <a:pt x="560" y="756"/>
                  </a:lnTo>
                  <a:lnTo>
                    <a:pt x="564" y="756"/>
                  </a:lnTo>
                  <a:lnTo>
                    <a:pt x="564" y="780"/>
                  </a:lnTo>
                  <a:lnTo>
                    <a:pt x="568" y="780"/>
                  </a:lnTo>
                  <a:lnTo>
                    <a:pt x="568" y="804"/>
                  </a:lnTo>
                  <a:lnTo>
                    <a:pt x="572" y="804"/>
                  </a:lnTo>
                  <a:lnTo>
                    <a:pt x="572" y="828"/>
                  </a:lnTo>
                  <a:lnTo>
                    <a:pt x="576" y="828"/>
                  </a:lnTo>
                  <a:lnTo>
                    <a:pt x="576" y="840"/>
                  </a:lnTo>
                  <a:lnTo>
                    <a:pt x="580" y="840"/>
                  </a:lnTo>
                  <a:lnTo>
                    <a:pt x="580" y="860"/>
                  </a:lnTo>
                  <a:lnTo>
                    <a:pt x="584" y="860"/>
                  </a:lnTo>
                  <a:lnTo>
                    <a:pt x="584" y="884"/>
                  </a:lnTo>
                  <a:lnTo>
                    <a:pt x="588" y="884"/>
                  </a:lnTo>
                  <a:lnTo>
                    <a:pt x="588" y="900"/>
                  </a:lnTo>
                  <a:lnTo>
                    <a:pt x="592" y="900"/>
                  </a:lnTo>
                  <a:lnTo>
                    <a:pt x="592" y="916"/>
                  </a:lnTo>
                  <a:lnTo>
                    <a:pt x="596" y="916"/>
                  </a:lnTo>
                  <a:lnTo>
                    <a:pt x="596" y="924"/>
                  </a:lnTo>
                  <a:lnTo>
                    <a:pt x="600" y="924"/>
                  </a:lnTo>
                  <a:lnTo>
                    <a:pt x="600" y="932"/>
                  </a:lnTo>
                  <a:lnTo>
                    <a:pt x="604" y="932"/>
                  </a:lnTo>
                  <a:lnTo>
                    <a:pt x="604" y="940"/>
                  </a:lnTo>
                  <a:lnTo>
                    <a:pt x="608" y="940"/>
                  </a:lnTo>
                  <a:lnTo>
                    <a:pt x="608" y="948"/>
                  </a:lnTo>
                  <a:lnTo>
                    <a:pt x="612" y="948"/>
                  </a:lnTo>
                  <a:lnTo>
                    <a:pt x="612" y="956"/>
                  </a:lnTo>
                  <a:lnTo>
                    <a:pt x="616" y="956"/>
                  </a:lnTo>
                  <a:lnTo>
                    <a:pt x="616" y="964"/>
                  </a:lnTo>
                  <a:lnTo>
                    <a:pt x="620" y="964"/>
                  </a:lnTo>
                  <a:lnTo>
                    <a:pt x="620" y="976"/>
                  </a:lnTo>
                  <a:lnTo>
                    <a:pt x="624" y="976"/>
                  </a:lnTo>
                  <a:lnTo>
                    <a:pt x="624" y="984"/>
                  </a:lnTo>
                  <a:lnTo>
                    <a:pt x="628" y="984"/>
                  </a:lnTo>
                  <a:lnTo>
                    <a:pt x="628" y="980"/>
                  </a:lnTo>
                  <a:lnTo>
                    <a:pt x="632" y="980"/>
                  </a:lnTo>
                  <a:lnTo>
                    <a:pt x="632" y="976"/>
                  </a:lnTo>
                  <a:lnTo>
                    <a:pt x="636" y="976"/>
                  </a:lnTo>
                  <a:lnTo>
                    <a:pt x="636" y="968"/>
                  </a:lnTo>
                  <a:lnTo>
                    <a:pt x="640" y="968"/>
                  </a:lnTo>
                  <a:lnTo>
                    <a:pt x="640" y="960"/>
                  </a:lnTo>
                  <a:lnTo>
                    <a:pt x="644" y="960"/>
                  </a:lnTo>
                  <a:lnTo>
                    <a:pt x="644" y="956"/>
                  </a:lnTo>
                  <a:lnTo>
                    <a:pt x="648" y="960"/>
                  </a:lnTo>
                  <a:lnTo>
                    <a:pt x="648" y="964"/>
                  </a:lnTo>
                  <a:lnTo>
                    <a:pt x="652" y="964"/>
                  </a:lnTo>
                  <a:lnTo>
                    <a:pt x="652" y="976"/>
                  </a:lnTo>
                  <a:lnTo>
                    <a:pt x="656" y="976"/>
                  </a:lnTo>
                  <a:lnTo>
                    <a:pt x="656" y="984"/>
                  </a:lnTo>
                  <a:lnTo>
                    <a:pt x="660" y="984"/>
                  </a:lnTo>
                  <a:lnTo>
                    <a:pt x="660" y="996"/>
                  </a:lnTo>
                  <a:lnTo>
                    <a:pt x="664" y="996"/>
                  </a:lnTo>
                  <a:lnTo>
                    <a:pt x="664" y="1013"/>
                  </a:lnTo>
                  <a:lnTo>
                    <a:pt x="668" y="1013"/>
                  </a:lnTo>
                  <a:lnTo>
                    <a:pt x="668" y="1021"/>
                  </a:lnTo>
                  <a:lnTo>
                    <a:pt x="672" y="1021"/>
                  </a:lnTo>
                  <a:lnTo>
                    <a:pt x="672" y="1021"/>
                  </a:lnTo>
                  <a:lnTo>
                    <a:pt x="676" y="1021"/>
                  </a:lnTo>
                  <a:lnTo>
                    <a:pt x="676" y="1017"/>
                  </a:lnTo>
                  <a:lnTo>
                    <a:pt x="680" y="1017"/>
                  </a:lnTo>
                  <a:lnTo>
                    <a:pt x="680" y="1013"/>
                  </a:lnTo>
                  <a:lnTo>
                    <a:pt x="684" y="1013"/>
                  </a:lnTo>
                  <a:lnTo>
                    <a:pt x="684" y="1009"/>
                  </a:lnTo>
                  <a:lnTo>
                    <a:pt x="688" y="1009"/>
                  </a:lnTo>
                  <a:lnTo>
                    <a:pt x="688" y="1005"/>
                  </a:lnTo>
                  <a:lnTo>
                    <a:pt x="692" y="1005"/>
                  </a:lnTo>
                  <a:lnTo>
                    <a:pt x="692" y="1001"/>
                  </a:lnTo>
                  <a:lnTo>
                    <a:pt x="696" y="1001"/>
                  </a:lnTo>
                  <a:lnTo>
                    <a:pt x="696" y="1001"/>
                  </a:lnTo>
                  <a:lnTo>
                    <a:pt x="700" y="1001"/>
                  </a:lnTo>
                  <a:lnTo>
                    <a:pt x="700" y="992"/>
                  </a:lnTo>
                  <a:lnTo>
                    <a:pt x="704" y="992"/>
                  </a:lnTo>
                  <a:lnTo>
                    <a:pt x="704" y="992"/>
                  </a:lnTo>
                  <a:lnTo>
                    <a:pt x="708" y="992"/>
                  </a:lnTo>
                  <a:lnTo>
                    <a:pt x="708" y="1001"/>
                  </a:lnTo>
                  <a:lnTo>
                    <a:pt x="712" y="1001"/>
                  </a:lnTo>
                  <a:lnTo>
                    <a:pt x="712" y="1009"/>
                  </a:lnTo>
                  <a:lnTo>
                    <a:pt x="716" y="1009"/>
                  </a:lnTo>
                  <a:lnTo>
                    <a:pt x="716" y="1013"/>
                  </a:lnTo>
                  <a:lnTo>
                    <a:pt x="720" y="1013"/>
                  </a:lnTo>
                  <a:lnTo>
                    <a:pt x="720" y="1017"/>
                  </a:lnTo>
                  <a:lnTo>
                    <a:pt x="724" y="1017"/>
                  </a:lnTo>
                  <a:lnTo>
                    <a:pt x="724" y="1021"/>
                  </a:lnTo>
                  <a:lnTo>
                    <a:pt x="728" y="1021"/>
                  </a:lnTo>
                  <a:lnTo>
                    <a:pt x="728" y="1021"/>
                  </a:lnTo>
                  <a:lnTo>
                    <a:pt x="732" y="1021"/>
                  </a:lnTo>
                  <a:lnTo>
                    <a:pt x="732" y="1017"/>
                  </a:lnTo>
                  <a:lnTo>
                    <a:pt x="736" y="1017"/>
                  </a:lnTo>
                  <a:lnTo>
                    <a:pt x="736" y="1013"/>
                  </a:lnTo>
                  <a:lnTo>
                    <a:pt x="740" y="1013"/>
                  </a:lnTo>
                  <a:lnTo>
                    <a:pt x="740" y="1013"/>
                  </a:lnTo>
                  <a:lnTo>
                    <a:pt x="744" y="1013"/>
                  </a:lnTo>
                  <a:lnTo>
                    <a:pt x="744" y="1009"/>
                  </a:lnTo>
                  <a:lnTo>
                    <a:pt x="748" y="1009"/>
                  </a:lnTo>
                  <a:lnTo>
                    <a:pt x="748" y="1005"/>
                  </a:lnTo>
                  <a:lnTo>
                    <a:pt x="752" y="1005"/>
                  </a:lnTo>
                  <a:lnTo>
                    <a:pt x="752" y="1001"/>
                  </a:lnTo>
                  <a:lnTo>
                    <a:pt x="756" y="1001"/>
                  </a:lnTo>
                  <a:lnTo>
                    <a:pt x="760" y="1001"/>
                  </a:lnTo>
                  <a:lnTo>
                    <a:pt x="764" y="1001"/>
                  </a:lnTo>
                  <a:lnTo>
                    <a:pt x="764" y="992"/>
                  </a:lnTo>
                  <a:lnTo>
                    <a:pt x="768" y="992"/>
                  </a:lnTo>
                  <a:lnTo>
                    <a:pt x="768" y="984"/>
                  </a:lnTo>
                  <a:lnTo>
                    <a:pt x="772" y="984"/>
                  </a:lnTo>
                  <a:lnTo>
                    <a:pt x="780" y="984"/>
                  </a:lnTo>
                  <a:lnTo>
                    <a:pt x="784" y="984"/>
                  </a:lnTo>
                  <a:lnTo>
                    <a:pt x="784" y="980"/>
                  </a:lnTo>
                  <a:lnTo>
                    <a:pt x="788" y="980"/>
                  </a:lnTo>
                  <a:lnTo>
                    <a:pt x="788" y="980"/>
                  </a:lnTo>
                  <a:lnTo>
                    <a:pt x="792" y="980"/>
                  </a:lnTo>
                  <a:lnTo>
                    <a:pt x="792" y="976"/>
                  </a:lnTo>
                  <a:lnTo>
                    <a:pt x="796" y="976"/>
                  </a:lnTo>
                  <a:lnTo>
                    <a:pt x="796" y="972"/>
                  </a:lnTo>
                  <a:lnTo>
                    <a:pt x="800" y="972"/>
                  </a:lnTo>
                  <a:lnTo>
                    <a:pt x="800" y="964"/>
                  </a:lnTo>
                  <a:lnTo>
                    <a:pt x="804" y="964"/>
                  </a:lnTo>
                  <a:lnTo>
                    <a:pt x="804" y="964"/>
                  </a:lnTo>
                  <a:lnTo>
                    <a:pt x="808" y="964"/>
                  </a:lnTo>
                  <a:lnTo>
                    <a:pt x="808" y="956"/>
                  </a:lnTo>
                  <a:lnTo>
                    <a:pt x="812" y="956"/>
                  </a:lnTo>
                  <a:lnTo>
                    <a:pt x="812" y="940"/>
                  </a:lnTo>
                  <a:lnTo>
                    <a:pt x="816" y="940"/>
                  </a:lnTo>
                  <a:lnTo>
                    <a:pt x="816" y="936"/>
                  </a:lnTo>
                  <a:lnTo>
                    <a:pt x="820" y="936"/>
                  </a:lnTo>
                  <a:lnTo>
                    <a:pt x="820" y="928"/>
                  </a:lnTo>
                  <a:lnTo>
                    <a:pt x="824" y="928"/>
                  </a:lnTo>
                  <a:lnTo>
                    <a:pt x="824" y="916"/>
                  </a:lnTo>
                  <a:lnTo>
                    <a:pt x="828" y="916"/>
                  </a:lnTo>
                  <a:lnTo>
                    <a:pt x="828" y="920"/>
                  </a:lnTo>
                  <a:lnTo>
                    <a:pt x="832" y="920"/>
                  </a:lnTo>
                  <a:lnTo>
                    <a:pt x="832" y="904"/>
                  </a:lnTo>
                  <a:lnTo>
                    <a:pt x="836" y="904"/>
                  </a:lnTo>
                  <a:lnTo>
                    <a:pt x="836" y="896"/>
                  </a:lnTo>
                  <a:lnTo>
                    <a:pt x="840" y="896"/>
                  </a:lnTo>
                  <a:lnTo>
                    <a:pt x="840" y="888"/>
                  </a:lnTo>
                  <a:lnTo>
                    <a:pt x="844" y="888"/>
                  </a:lnTo>
                  <a:lnTo>
                    <a:pt x="844" y="888"/>
                  </a:lnTo>
                  <a:lnTo>
                    <a:pt x="848" y="888"/>
                  </a:lnTo>
                  <a:lnTo>
                    <a:pt x="848" y="876"/>
                  </a:lnTo>
                  <a:lnTo>
                    <a:pt x="852" y="876"/>
                  </a:lnTo>
                  <a:lnTo>
                    <a:pt x="852" y="856"/>
                  </a:lnTo>
                </a:path>
              </a:pathLst>
            </a:custGeom>
            <a:noFill/>
            <a:ln w="57150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Flèche droite 6"/>
          <p:cNvSpPr/>
          <p:nvPr/>
        </p:nvSpPr>
        <p:spPr>
          <a:xfrm>
            <a:off x="6827520" y="4012704"/>
            <a:ext cx="2926080" cy="1334618"/>
          </a:xfrm>
          <a:prstGeom prst="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0">
                <a:srgbClr val="FF000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r>
              <a:rPr lang="fr-FR" sz="24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  IR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  absorption</a:t>
            </a:r>
            <a:endParaRPr lang="fr-FR" sz="24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3142827" y="2788568"/>
            <a:ext cx="4009813" cy="37441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 dirty="0" smtClean="0">
              <a:solidFill>
                <a:schemeClr val="bg1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4198144" y="3220616"/>
            <a:ext cx="1623791" cy="11650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0" y="4156720"/>
            <a:ext cx="4151603" cy="99823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r>
              <a:rPr lang="fr-FR" sz="4000" b="1" dirty="0" smtClean="0">
                <a:solidFill>
                  <a:schemeClr val="bg2"/>
                </a:solidFill>
                <a:latin typeface="Symbol" charset="2"/>
                <a:cs typeface="Symbol" charset="2"/>
              </a:rPr>
              <a:t>l </a:t>
            </a:r>
            <a:r>
              <a:rPr lang="fr-FR" sz="2800" b="1" i="1" dirty="0" smtClean="0">
                <a:solidFill>
                  <a:schemeClr val="bg2"/>
                </a:solidFill>
              </a:rPr>
              <a:t>( 2-200 </a:t>
            </a:r>
            <a:r>
              <a:rPr lang="fr-FR" sz="2800" b="1" i="1" dirty="0" smtClean="0">
                <a:solidFill>
                  <a:schemeClr val="bg2"/>
                </a:solidFill>
                <a:latin typeface="Symbol" charset="2"/>
                <a:cs typeface="Symbol" charset="2"/>
              </a:rPr>
              <a:t>m</a:t>
            </a:r>
            <a:r>
              <a:rPr lang="fr-FR" sz="2800" b="1" i="1" dirty="0" smtClean="0">
                <a:solidFill>
                  <a:schemeClr val="bg2"/>
                </a:solidFill>
              </a:rPr>
              <a:t>m)</a:t>
            </a:r>
            <a:endParaRPr lang="fr-FR" sz="2800" b="1" i="1" dirty="0">
              <a:solidFill>
                <a:schemeClr val="bg2"/>
              </a:solidFill>
            </a:endParaRPr>
          </a:p>
        </p:txBody>
      </p:sp>
      <p:sp>
        <p:nvSpPr>
          <p:cNvPr id="1147" name="ZoneTexte 1146"/>
          <p:cNvSpPr txBox="1"/>
          <p:nvPr/>
        </p:nvSpPr>
        <p:spPr>
          <a:xfrm>
            <a:off x="9553152" y="6821016"/>
            <a:ext cx="3122790" cy="1116201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Arial Rounded MT Bold" panose="020F0704030504030204" pitchFamily="34" charset="0"/>
                <a:cs typeface="Palatino"/>
              </a:rPr>
              <a:t>DIAGNOSIS ?</a:t>
            </a:r>
          </a:p>
          <a:p>
            <a:r>
              <a:rPr lang="fr-FR" b="1" dirty="0" smtClean="0">
                <a:solidFill>
                  <a:srgbClr val="000000"/>
                </a:solidFill>
                <a:latin typeface="Arial Rounded MT Bold" panose="020F0704030504030204" pitchFamily="34" charset="0"/>
                <a:cs typeface="Palatino"/>
              </a:rPr>
              <a:t>PROGNOSIS ?</a:t>
            </a:r>
            <a:endParaRPr lang="fr-FR" b="1" dirty="0">
              <a:solidFill>
                <a:srgbClr val="000000"/>
              </a:solidFill>
              <a:latin typeface="Arial Rounded MT Bold" panose="020F0704030504030204" pitchFamily="34" charset="0"/>
              <a:cs typeface="Palatino"/>
            </a:endParaRPr>
          </a:p>
        </p:txBody>
      </p:sp>
      <p:sp>
        <p:nvSpPr>
          <p:cNvPr id="1148" name="Flèche vers le bas 1147"/>
          <p:cNvSpPr/>
          <p:nvPr/>
        </p:nvSpPr>
        <p:spPr>
          <a:xfrm>
            <a:off x="10318824" y="4588768"/>
            <a:ext cx="1424341" cy="195072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grpSp>
        <p:nvGrpSpPr>
          <p:cNvPr id="157" name="Groupe 156"/>
          <p:cNvGrpSpPr/>
          <p:nvPr/>
        </p:nvGrpSpPr>
        <p:grpSpPr>
          <a:xfrm>
            <a:off x="3908215" y="3336315"/>
            <a:ext cx="3244426" cy="2044541"/>
            <a:chOff x="1833563" y="1463675"/>
            <a:chExt cx="5889624" cy="3635375"/>
          </a:xfrm>
        </p:grpSpPr>
        <p:sp>
          <p:nvSpPr>
            <p:cNvPr id="158" name="Freeform 15"/>
            <p:cNvSpPr>
              <a:spLocks/>
            </p:cNvSpPr>
            <p:nvPr/>
          </p:nvSpPr>
          <p:spPr bwMode="auto">
            <a:xfrm>
              <a:off x="1833563" y="1463675"/>
              <a:ext cx="2725737" cy="3635375"/>
            </a:xfrm>
            <a:custGeom>
              <a:avLst/>
              <a:gdLst>
                <a:gd name="T0" fmla="*/ 264 w 1717"/>
                <a:gd name="T1" fmla="*/ 1461 h 2290"/>
                <a:gd name="T2" fmla="*/ 284 w 1717"/>
                <a:gd name="T3" fmla="*/ 1461 h 2290"/>
                <a:gd name="T4" fmla="*/ 324 w 1717"/>
                <a:gd name="T5" fmla="*/ 1461 h 2290"/>
                <a:gd name="T6" fmla="*/ 336 w 1717"/>
                <a:gd name="T7" fmla="*/ 1457 h 2290"/>
                <a:gd name="T8" fmla="*/ 352 w 1717"/>
                <a:gd name="T9" fmla="*/ 1457 h 2290"/>
                <a:gd name="T10" fmla="*/ 376 w 1717"/>
                <a:gd name="T11" fmla="*/ 1461 h 2290"/>
                <a:gd name="T12" fmla="*/ 404 w 1717"/>
                <a:gd name="T13" fmla="*/ 1461 h 2290"/>
                <a:gd name="T14" fmla="*/ 456 w 1717"/>
                <a:gd name="T15" fmla="*/ 1461 h 2290"/>
                <a:gd name="T16" fmla="*/ 657 w 1717"/>
                <a:gd name="T17" fmla="*/ 1461 h 2290"/>
                <a:gd name="T18" fmla="*/ 685 w 1717"/>
                <a:gd name="T19" fmla="*/ 1457 h 2290"/>
                <a:gd name="T20" fmla="*/ 801 w 1717"/>
                <a:gd name="T21" fmla="*/ 1461 h 2290"/>
                <a:gd name="T22" fmla="*/ 845 w 1717"/>
                <a:gd name="T23" fmla="*/ 1461 h 2290"/>
                <a:gd name="T24" fmla="*/ 869 w 1717"/>
                <a:gd name="T25" fmla="*/ 1461 h 2290"/>
                <a:gd name="T26" fmla="*/ 945 w 1717"/>
                <a:gd name="T27" fmla="*/ 1461 h 2290"/>
                <a:gd name="T28" fmla="*/ 961 w 1717"/>
                <a:gd name="T29" fmla="*/ 1465 h 2290"/>
                <a:gd name="T30" fmla="*/ 985 w 1717"/>
                <a:gd name="T31" fmla="*/ 1461 h 2290"/>
                <a:gd name="T32" fmla="*/ 1001 w 1717"/>
                <a:gd name="T33" fmla="*/ 1461 h 2290"/>
                <a:gd name="T34" fmla="*/ 1017 w 1717"/>
                <a:gd name="T35" fmla="*/ 1457 h 2290"/>
                <a:gd name="T36" fmla="*/ 1033 w 1717"/>
                <a:gd name="T37" fmla="*/ 1461 h 2290"/>
                <a:gd name="T38" fmla="*/ 1049 w 1717"/>
                <a:gd name="T39" fmla="*/ 1469 h 2290"/>
                <a:gd name="T40" fmla="*/ 1065 w 1717"/>
                <a:gd name="T41" fmla="*/ 1457 h 2290"/>
                <a:gd name="T42" fmla="*/ 1081 w 1717"/>
                <a:gd name="T43" fmla="*/ 1453 h 2290"/>
                <a:gd name="T44" fmla="*/ 1097 w 1717"/>
                <a:gd name="T45" fmla="*/ 1469 h 2290"/>
                <a:gd name="T46" fmla="*/ 1113 w 1717"/>
                <a:gd name="T47" fmla="*/ 1465 h 2290"/>
                <a:gd name="T48" fmla="*/ 1129 w 1717"/>
                <a:gd name="T49" fmla="*/ 1449 h 2290"/>
                <a:gd name="T50" fmla="*/ 1145 w 1717"/>
                <a:gd name="T51" fmla="*/ 1469 h 2290"/>
                <a:gd name="T52" fmla="*/ 1161 w 1717"/>
                <a:gd name="T53" fmla="*/ 1465 h 2290"/>
                <a:gd name="T54" fmla="*/ 1177 w 1717"/>
                <a:gd name="T55" fmla="*/ 1457 h 2290"/>
                <a:gd name="T56" fmla="*/ 1193 w 1717"/>
                <a:gd name="T57" fmla="*/ 1453 h 2290"/>
                <a:gd name="T58" fmla="*/ 1209 w 1717"/>
                <a:gd name="T59" fmla="*/ 1469 h 2290"/>
                <a:gd name="T60" fmla="*/ 1225 w 1717"/>
                <a:gd name="T61" fmla="*/ 1461 h 2290"/>
                <a:gd name="T62" fmla="*/ 1241 w 1717"/>
                <a:gd name="T63" fmla="*/ 1457 h 2290"/>
                <a:gd name="T64" fmla="*/ 1257 w 1717"/>
                <a:gd name="T65" fmla="*/ 1457 h 2290"/>
                <a:gd name="T66" fmla="*/ 1273 w 1717"/>
                <a:gd name="T67" fmla="*/ 1457 h 2290"/>
                <a:gd name="T68" fmla="*/ 1289 w 1717"/>
                <a:gd name="T69" fmla="*/ 1485 h 2290"/>
                <a:gd name="T70" fmla="*/ 1305 w 1717"/>
                <a:gd name="T71" fmla="*/ 1433 h 2290"/>
                <a:gd name="T72" fmla="*/ 1317 w 1717"/>
                <a:gd name="T73" fmla="*/ 1473 h 2290"/>
                <a:gd name="T74" fmla="*/ 1333 w 1717"/>
                <a:gd name="T75" fmla="*/ 1497 h 2290"/>
                <a:gd name="T76" fmla="*/ 1349 w 1717"/>
                <a:gd name="T77" fmla="*/ 1429 h 2290"/>
                <a:gd name="T78" fmla="*/ 1365 w 1717"/>
                <a:gd name="T79" fmla="*/ 1333 h 2290"/>
                <a:gd name="T80" fmla="*/ 1381 w 1717"/>
                <a:gd name="T81" fmla="*/ 200 h 2290"/>
                <a:gd name="T82" fmla="*/ 1397 w 1717"/>
                <a:gd name="T83" fmla="*/ 1533 h 2290"/>
                <a:gd name="T84" fmla="*/ 1413 w 1717"/>
                <a:gd name="T85" fmla="*/ 1401 h 2290"/>
                <a:gd name="T86" fmla="*/ 1429 w 1717"/>
                <a:gd name="T87" fmla="*/ 1513 h 2290"/>
                <a:gd name="T88" fmla="*/ 1445 w 1717"/>
                <a:gd name="T89" fmla="*/ 1437 h 2290"/>
                <a:gd name="T90" fmla="*/ 1461 w 1717"/>
                <a:gd name="T91" fmla="*/ 1453 h 2290"/>
                <a:gd name="T92" fmla="*/ 1477 w 1717"/>
                <a:gd name="T93" fmla="*/ 1481 h 2290"/>
                <a:gd name="T94" fmla="*/ 1493 w 1717"/>
                <a:gd name="T95" fmla="*/ 1453 h 2290"/>
                <a:gd name="T96" fmla="*/ 1509 w 1717"/>
                <a:gd name="T97" fmla="*/ 1453 h 2290"/>
                <a:gd name="T98" fmla="*/ 1525 w 1717"/>
                <a:gd name="T99" fmla="*/ 1461 h 2290"/>
                <a:gd name="T100" fmla="*/ 1541 w 1717"/>
                <a:gd name="T101" fmla="*/ 1465 h 2290"/>
                <a:gd name="T102" fmla="*/ 1557 w 1717"/>
                <a:gd name="T103" fmla="*/ 1465 h 2290"/>
                <a:gd name="T104" fmla="*/ 1577 w 1717"/>
                <a:gd name="T105" fmla="*/ 1453 h 2290"/>
                <a:gd name="T106" fmla="*/ 1593 w 1717"/>
                <a:gd name="T107" fmla="*/ 1453 h 2290"/>
                <a:gd name="T108" fmla="*/ 1609 w 1717"/>
                <a:gd name="T109" fmla="*/ 1461 h 2290"/>
                <a:gd name="T110" fmla="*/ 1625 w 1717"/>
                <a:gd name="T111" fmla="*/ 1469 h 2290"/>
                <a:gd name="T112" fmla="*/ 1637 w 1717"/>
                <a:gd name="T113" fmla="*/ 1445 h 2290"/>
                <a:gd name="T114" fmla="*/ 1653 w 1717"/>
                <a:gd name="T115" fmla="*/ 1457 h 2290"/>
                <a:gd name="T116" fmla="*/ 1669 w 1717"/>
                <a:gd name="T117" fmla="*/ 1469 h 2290"/>
                <a:gd name="T118" fmla="*/ 1685 w 1717"/>
                <a:gd name="T119" fmla="*/ 1457 h 2290"/>
                <a:gd name="T120" fmla="*/ 1701 w 1717"/>
                <a:gd name="T121" fmla="*/ 1457 h 2290"/>
                <a:gd name="T122" fmla="*/ 1717 w 1717"/>
                <a:gd name="T123" fmla="*/ 1465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17" h="2290">
                  <a:moveTo>
                    <a:pt x="0" y="1461"/>
                  </a:moveTo>
                  <a:lnTo>
                    <a:pt x="0" y="1461"/>
                  </a:lnTo>
                  <a:lnTo>
                    <a:pt x="4" y="1461"/>
                  </a:lnTo>
                  <a:lnTo>
                    <a:pt x="256" y="1461"/>
                  </a:lnTo>
                  <a:lnTo>
                    <a:pt x="260" y="1461"/>
                  </a:lnTo>
                  <a:lnTo>
                    <a:pt x="260" y="1457"/>
                  </a:lnTo>
                  <a:lnTo>
                    <a:pt x="264" y="1457"/>
                  </a:lnTo>
                  <a:lnTo>
                    <a:pt x="264" y="1461"/>
                  </a:lnTo>
                  <a:lnTo>
                    <a:pt x="268" y="1461"/>
                  </a:lnTo>
                  <a:lnTo>
                    <a:pt x="272" y="1461"/>
                  </a:lnTo>
                  <a:lnTo>
                    <a:pt x="276" y="1461"/>
                  </a:lnTo>
                  <a:lnTo>
                    <a:pt x="276" y="1457"/>
                  </a:lnTo>
                  <a:lnTo>
                    <a:pt x="276" y="1461"/>
                  </a:lnTo>
                  <a:lnTo>
                    <a:pt x="280" y="1461"/>
                  </a:lnTo>
                  <a:lnTo>
                    <a:pt x="280" y="1461"/>
                  </a:lnTo>
                  <a:lnTo>
                    <a:pt x="284" y="1461"/>
                  </a:lnTo>
                  <a:lnTo>
                    <a:pt x="304" y="1461"/>
                  </a:lnTo>
                  <a:lnTo>
                    <a:pt x="308" y="1461"/>
                  </a:lnTo>
                  <a:lnTo>
                    <a:pt x="308" y="1457"/>
                  </a:lnTo>
                  <a:lnTo>
                    <a:pt x="312" y="1457"/>
                  </a:lnTo>
                  <a:lnTo>
                    <a:pt x="312" y="1461"/>
                  </a:lnTo>
                  <a:lnTo>
                    <a:pt x="316" y="1461"/>
                  </a:lnTo>
                  <a:lnTo>
                    <a:pt x="320" y="1461"/>
                  </a:lnTo>
                  <a:lnTo>
                    <a:pt x="324" y="1461"/>
                  </a:lnTo>
                  <a:lnTo>
                    <a:pt x="324" y="1457"/>
                  </a:lnTo>
                  <a:lnTo>
                    <a:pt x="324" y="1461"/>
                  </a:lnTo>
                  <a:lnTo>
                    <a:pt x="328" y="1461"/>
                  </a:lnTo>
                  <a:lnTo>
                    <a:pt x="328" y="1461"/>
                  </a:lnTo>
                  <a:lnTo>
                    <a:pt x="332" y="1461"/>
                  </a:lnTo>
                  <a:lnTo>
                    <a:pt x="332" y="1461"/>
                  </a:lnTo>
                  <a:lnTo>
                    <a:pt x="336" y="1461"/>
                  </a:lnTo>
                  <a:lnTo>
                    <a:pt x="336" y="1457"/>
                  </a:lnTo>
                  <a:lnTo>
                    <a:pt x="340" y="1457"/>
                  </a:lnTo>
                  <a:lnTo>
                    <a:pt x="340" y="1461"/>
                  </a:lnTo>
                  <a:lnTo>
                    <a:pt x="344" y="1461"/>
                  </a:lnTo>
                  <a:lnTo>
                    <a:pt x="344" y="1461"/>
                  </a:lnTo>
                  <a:lnTo>
                    <a:pt x="348" y="1461"/>
                  </a:lnTo>
                  <a:lnTo>
                    <a:pt x="348" y="1457"/>
                  </a:lnTo>
                  <a:lnTo>
                    <a:pt x="352" y="1457"/>
                  </a:lnTo>
                  <a:lnTo>
                    <a:pt x="352" y="1457"/>
                  </a:lnTo>
                  <a:lnTo>
                    <a:pt x="356" y="1457"/>
                  </a:lnTo>
                  <a:lnTo>
                    <a:pt x="356" y="1461"/>
                  </a:lnTo>
                  <a:lnTo>
                    <a:pt x="360" y="1461"/>
                  </a:lnTo>
                  <a:lnTo>
                    <a:pt x="368" y="1461"/>
                  </a:lnTo>
                  <a:lnTo>
                    <a:pt x="372" y="1461"/>
                  </a:lnTo>
                  <a:lnTo>
                    <a:pt x="372" y="1457"/>
                  </a:lnTo>
                  <a:lnTo>
                    <a:pt x="376" y="1457"/>
                  </a:lnTo>
                  <a:lnTo>
                    <a:pt x="376" y="1461"/>
                  </a:lnTo>
                  <a:lnTo>
                    <a:pt x="380" y="1461"/>
                  </a:lnTo>
                  <a:lnTo>
                    <a:pt x="392" y="1461"/>
                  </a:lnTo>
                  <a:lnTo>
                    <a:pt x="396" y="1461"/>
                  </a:lnTo>
                  <a:lnTo>
                    <a:pt x="396" y="1457"/>
                  </a:lnTo>
                  <a:lnTo>
                    <a:pt x="400" y="1457"/>
                  </a:lnTo>
                  <a:lnTo>
                    <a:pt x="400" y="1457"/>
                  </a:lnTo>
                  <a:lnTo>
                    <a:pt x="404" y="1457"/>
                  </a:lnTo>
                  <a:lnTo>
                    <a:pt x="404" y="1461"/>
                  </a:lnTo>
                  <a:lnTo>
                    <a:pt x="408" y="1461"/>
                  </a:lnTo>
                  <a:lnTo>
                    <a:pt x="444" y="1461"/>
                  </a:lnTo>
                  <a:lnTo>
                    <a:pt x="448" y="1461"/>
                  </a:lnTo>
                  <a:lnTo>
                    <a:pt x="448" y="1457"/>
                  </a:lnTo>
                  <a:lnTo>
                    <a:pt x="448" y="1461"/>
                  </a:lnTo>
                  <a:lnTo>
                    <a:pt x="452" y="1461"/>
                  </a:lnTo>
                  <a:lnTo>
                    <a:pt x="452" y="1461"/>
                  </a:lnTo>
                  <a:lnTo>
                    <a:pt x="456" y="1461"/>
                  </a:lnTo>
                  <a:lnTo>
                    <a:pt x="633" y="1461"/>
                  </a:lnTo>
                  <a:lnTo>
                    <a:pt x="637" y="1461"/>
                  </a:lnTo>
                  <a:lnTo>
                    <a:pt x="637" y="1457"/>
                  </a:lnTo>
                  <a:lnTo>
                    <a:pt x="637" y="1461"/>
                  </a:lnTo>
                  <a:lnTo>
                    <a:pt x="641" y="1461"/>
                  </a:lnTo>
                  <a:lnTo>
                    <a:pt x="641" y="1461"/>
                  </a:lnTo>
                  <a:lnTo>
                    <a:pt x="645" y="1461"/>
                  </a:lnTo>
                  <a:lnTo>
                    <a:pt x="657" y="1461"/>
                  </a:lnTo>
                  <a:lnTo>
                    <a:pt x="661" y="1461"/>
                  </a:lnTo>
                  <a:lnTo>
                    <a:pt x="661" y="1457"/>
                  </a:lnTo>
                  <a:lnTo>
                    <a:pt x="665" y="1457"/>
                  </a:lnTo>
                  <a:lnTo>
                    <a:pt x="665" y="1461"/>
                  </a:lnTo>
                  <a:lnTo>
                    <a:pt x="669" y="1461"/>
                  </a:lnTo>
                  <a:lnTo>
                    <a:pt x="681" y="1461"/>
                  </a:lnTo>
                  <a:lnTo>
                    <a:pt x="685" y="1461"/>
                  </a:lnTo>
                  <a:lnTo>
                    <a:pt x="685" y="1457"/>
                  </a:lnTo>
                  <a:lnTo>
                    <a:pt x="685" y="1461"/>
                  </a:lnTo>
                  <a:lnTo>
                    <a:pt x="689" y="1461"/>
                  </a:lnTo>
                  <a:lnTo>
                    <a:pt x="689" y="1461"/>
                  </a:lnTo>
                  <a:lnTo>
                    <a:pt x="693" y="1461"/>
                  </a:lnTo>
                  <a:lnTo>
                    <a:pt x="797" y="1461"/>
                  </a:lnTo>
                  <a:lnTo>
                    <a:pt x="801" y="1461"/>
                  </a:lnTo>
                  <a:lnTo>
                    <a:pt x="801" y="1457"/>
                  </a:lnTo>
                  <a:lnTo>
                    <a:pt x="801" y="1461"/>
                  </a:lnTo>
                  <a:lnTo>
                    <a:pt x="805" y="1461"/>
                  </a:lnTo>
                  <a:lnTo>
                    <a:pt x="805" y="1461"/>
                  </a:lnTo>
                  <a:lnTo>
                    <a:pt x="809" y="1461"/>
                  </a:lnTo>
                  <a:lnTo>
                    <a:pt x="837" y="1461"/>
                  </a:lnTo>
                  <a:lnTo>
                    <a:pt x="841" y="1461"/>
                  </a:lnTo>
                  <a:lnTo>
                    <a:pt x="841" y="1457"/>
                  </a:lnTo>
                  <a:lnTo>
                    <a:pt x="845" y="1457"/>
                  </a:lnTo>
                  <a:lnTo>
                    <a:pt x="845" y="1461"/>
                  </a:lnTo>
                  <a:lnTo>
                    <a:pt x="849" y="1461"/>
                  </a:lnTo>
                  <a:lnTo>
                    <a:pt x="857" y="1461"/>
                  </a:lnTo>
                  <a:lnTo>
                    <a:pt x="861" y="1461"/>
                  </a:lnTo>
                  <a:lnTo>
                    <a:pt x="861" y="1457"/>
                  </a:lnTo>
                  <a:lnTo>
                    <a:pt x="865" y="1457"/>
                  </a:lnTo>
                  <a:lnTo>
                    <a:pt x="865" y="1457"/>
                  </a:lnTo>
                  <a:lnTo>
                    <a:pt x="869" y="1457"/>
                  </a:lnTo>
                  <a:lnTo>
                    <a:pt x="869" y="1461"/>
                  </a:lnTo>
                  <a:lnTo>
                    <a:pt x="873" y="1461"/>
                  </a:lnTo>
                  <a:lnTo>
                    <a:pt x="885" y="1461"/>
                  </a:lnTo>
                  <a:lnTo>
                    <a:pt x="889" y="1461"/>
                  </a:lnTo>
                  <a:lnTo>
                    <a:pt x="889" y="1457"/>
                  </a:lnTo>
                  <a:lnTo>
                    <a:pt x="893" y="1457"/>
                  </a:lnTo>
                  <a:lnTo>
                    <a:pt x="893" y="1461"/>
                  </a:lnTo>
                  <a:lnTo>
                    <a:pt x="897" y="1461"/>
                  </a:lnTo>
                  <a:lnTo>
                    <a:pt x="945" y="1461"/>
                  </a:lnTo>
                  <a:lnTo>
                    <a:pt x="949" y="1461"/>
                  </a:lnTo>
                  <a:lnTo>
                    <a:pt x="949" y="1457"/>
                  </a:lnTo>
                  <a:lnTo>
                    <a:pt x="953" y="1457"/>
                  </a:lnTo>
                  <a:lnTo>
                    <a:pt x="953" y="1457"/>
                  </a:lnTo>
                  <a:lnTo>
                    <a:pt x="957" y="1457"/>
                  </a:lnTo>
                  <a:lnTo>
                    <a:pt x="957" y="1461"/>
                  </a:lnTo>
                  <a:lnTo>
                    <a:pt x="961" y="1461"/>
                  </a:lnTo>
                  <a:lnTo>
                    <a:pt x="961" y="1465"/>
                  </a:lnTo>
                  <a:lnTo>
                    <a:pt x="965" y="1465"/>
                  </a:lnTo>
                  <a:lnTo>
                    <a:pt x="965" y="1461"/>
                  </a:lnTo>
                  <a:lnTo>
                    <a:pt x="969" y="1461"/>
                  </a:lnTo>
                  <a:lnTo>
                    <a:pt x="977" y="1461"/>
                  </a:lnTo>
                  <a:lnTo>
                    <a:pt x="981" y="1461"/>
                  </a:lnTo>
                  <a:lnTo>
                    <a:pt x="981" y="1465"/>
                  </a:lnTo>
                  <a:lnTo>
                    <a:pt x="985" y="1465"/>
                  </a:lnTo>
                  <a:lnTo>
                    <a:pt x="985" y="1461"/>
                  </a:lnTo>
                  <a:lnTo>
                    <a:pt x="989" y="1461"/>
                  </a:lnTo>
                  <a:lnTo>
                    <a:pt x="989" y="1461"/>
                  </a:lnTo>
                  <a:lnTo>
                    <a:pt x="993" y="1461"/>
                  </a:lnTo>
                  <a:lnTo>
                    <a:pt x="993" y="1457"/>
                  </a:lnTo>
                  <a:lnTo>
                    <a:pt x="997" y="1457"/>
                  </a:lnTo>
                  <a:lnTo>
                    <a:pt x="997" y="1457"/>
                  </a:lnTo>
                  <a:lnTo>
                    <a:pt x="1001" y="1457"/>
                  </a:lnTo>
                  <a:lnTo>
                    <a:pt x="1001" y="1461"/>
                  </a:lnTo>
                  <a:lnTo>
                    <a:pt x="1005" y="1461"/>
                  </a:lnTo>
                  <a:lnTo>
                    <a:pt x="1005" y="1465"/>
                  </a:lnTo>
                  <a:lnTo>
                    <a:pt x="1009" y="1465"/>
                  </a:lnTo>
                  <a:lnTo>
                    <a:pt x="1009" y="1465"/>
                  </a:lnTo>
                  <a:lnTo>
                    <a:pt x="1013" y="1465"/>
                  </a:lnTo>
                  <a:lnTo>
                    <a:pt x="1013" y="1457"/>
                  </a:lnTo>
                  <a:lnTo>
                    <a:pt x="1017" y="1457"/>
                  </a:lnTo>
                  <a:lnTo>
                    <a:pt x="1017" y="1457"/>
                  </a:lnTo>
                  <a:lnTo>
                    <a:pt x="1021" y="1457"/>
                  </a:lnTo>
                  <a:lnTo>
                    <a:pt x="1021" y="1461"/>
                  </a:lnTo>
                  <a:lnTo>
                    <a:pt x="1025" y="1461"/>
                  </a:lnTo>
                  <a:lnTo>
                    <a:pt x="1025" y="1465"/>
                  </a:lnTo>
                  <a:lnTo>
                    <a:pt x="1029" y="1465"/>
                  </a:lnTo>
                  <a:lnTo>
                    <a:pt x="1029" y="1465"/>
                  </a:lnTo>
                  <a:lnTo>
                    <a:pt x="1033" y="1465"/>
                  </a:lnTo>
                  <a:lnTo>
                    <a:pt x="1033" y="1461"/>
                  </a:lnTo>
                  <a:lnTo>
                    <a:pt x="1037" y="1461"/>
                  </a:lnTo>
                  <a:lnTo>
                    <a:pt x="1037" y="1457"/>
                  </a:lnTo>
                  <a:lnTo>
                    <a:pt x="1041" y="1457"/>
                  </a:lnTo>
                  <a:lnTo>
                    <a:pt x="1041" y="1453"/>
                  </a:lnTo>
                  <a:lnTo>
                    <a:pt x="1045" y="1457"/>
                  </a:lnTo>
                  <a:lnTo>
                    <a:pt x="1045" y="1461"/>
                  </a:lnTo>
                  <a:lnTo>
                    <a:pt x="1049" y="1461"/>
                  </a:lnTo>
                  <a:lnTo>
                    <a:pt x="1049" y="1469"/>
                  </a:lnTo>
                  <a:lnTo>
                    <a:pt x="1053" y="1469"/>
                  </a:lnTo>
                  <a:lnTo>
                    <a:pt x="1053" y="1465"/>
                  </a:lnTo>
                  <a:lnTo>
                    <a:pt x="1057" y="1465"/>
                  </a:lnTo>
                  <a:lnTo>
                    <a:pt x="1057" y="1461"/>
                  </a:lnTo>
                  <a:lnTo>
                    <a:pt x="1061" y="1461"/>
                  </a:lnTo>
                  <a:lnTo>
                    <a:pt x="1061" y="1453"/>
                  </a:lnTo>
                  <a:lnTo>
                    <a:pt x="1065" y="1453"/>
                  </a:lnTo>
                  <a:lnTo>
                    <a:pt x="1065" y="1457"/>
                  </a:lnTo>
                  <a:lnTo>
                    <a:pt x="1069" y="1457"/>
                  </a:lnTo>
                  <a:lnTo>
                    <a:pt x="1069" y="1469"/>
                  </a:lnTo>
                  <a:lnTo>
                    <a:pt x="1073" y="1469"/>
                  </a:lnTo>
                  <a:lnTo>
                    <a:pt x="1073" y="1469"/>
                  </a:lnTo>
                  <a:lnTo>
                    <a:pt x="1077" y="1469"/>
                  </a:lnTo>
                  <a:lnTo>
                    <a:pt x="1077" y="1461"/>
                  </a:lnTo>
                  <a:lnTo>
                    <a:pt x="1081" y="1461"/>
                  </a:lnTo>
                  <a:lnTo>
                    <a:pt x="1081" y="1453"/>
                  </a:lnTo>
                  <a:lnTo>
                    <a:pt x="1085" y="1453"/>
                  </a:lnTo>
                  <a:lnTo>
                    <a:pt x="1085" y="1453"/>
                  </a:lnTo>
                  <a:lnTo>
                    <a:pt x="1089" y="1453"/>
                  </a:lnTo>
                  <a:lnTo>
                    <a:pt x="1089" y="1457"/>
                  </a:lnTo>
                  <a:lnTo>
                    <a:pt x="1093" y="1457"/>
                  </a:lnTo>
                  <a:lnTo>
                    <a:pt x="1093" y="1469"/>
                  </a:lnTo>
                  <a:lnTo>
                    <a:pt x="1097" y="1469"/>
                  </a:lnTo>
                  <a:lnTo>
                    <a:pt x="1097" y="1469"/>
                  </a:lnTo>
                  <a:lnTo>
                    <a:pt x="1101" y="1469"/>
                  </a:lnTo>
                  <a:lnTo>
                    <a:pt x="1101" y="1457"/>
                  </a:lnTo>
                  <a:lnTo>
                    <a:pt x="1105" y="1457"/>
                  </a:lnTo>
                  <a:lnTo>
                    <a:pt x="1105" y="1453"/>
                  </a:lnTo>
                  <a:lnTo>
                    <a:pt x="1109" y="1453"/>
                  </a:lnTo>
                  <a:lnTo>
                    <a:pt x="1109" y="1453"/>
                  </a:lnTo>
                  <a:lnTo>
                    <a:pt x="1113" y="1453"/>
                  </a:lnTo>
                  <a:lnTo>
                    <a:pt x="1113" y="1465"/>
                  </a:lnTo>
                  <a:lnTo>
                    <a:pt x="1117" y="1465"/>
                  </a:lnTo>
                  <a:lnTo>
                    <a:pt x="1117" y="1473"/>
                  </a:lnTo>
                  <a:lnTo>
                    <a:pt x="1121" y="1473"/>
                  </a:lnTo>
                  <a:lnTo>
                    <a:pt x="1121" y="1469"/>
                  </a:lnTo>
                  <a:lnTo>
                    <a:pt x="1125" y="1469"/>
                  </a:lnTo>
                  <a:lnTo>
                    <a:pt x="1125" y="1453"/>
                  </a:lnTo>
                  <a:lnTo>
                    <a:pt x="1129" y="1453"/>
                  </a:lnTo>
                  <a:lnTo>
                    <a:pt x="1129" y="1449"/>
                  </a:lnTo>
                  <a:lnTo>
                    <a:pt x="1133" y="1449"/>
                  </a:lnTo>
                  <a:lnTo>
                    <a:pt x="1133" y="1453"/>
                  </a:lnTo>
                  <a:lnTo>
                    <a:pt x="1137" y="1453"/>
                  </a:lnTo>
                  <a:lnTo>
                    <a:pt x="1137" y="1465"/>
                  </a:lnTo>
                  <a:lnTo>
                    <a:pt x="1141" y="1465"/>
                  </a:lnTo>
                  <a:lnTo>
                    <a:pt x="1141" y="1473"/>
                  </a:lnTo>
                  <a:lnTo>
                    <a:pt x="1145" y="1473"/>
                  </a:lnTo>
                  <a:lnTo>
                    <a:pt x="1145" y="1469"/>
                  </a:lnTo>
                  <a:lnTo>
                    <a:pt x="1149" y="1469"/>
                  </a:lnTo>
                  <a:lnTo>
                    <a:pt x="1149" y="1457"/>
                  </a:lnTo>
                  <a:lnTo>
                    <a:pt x="1153" y="1457"/>
                  </a:lnTo>
                  <a:lnTo>
                    <a:pt x="1153" y="1453"/>
                  </a:lnTo>
                  <a:lnTo>
                    <a:pt x="1157" y="1453"/>
                  </a:lnTo>
                  <a:lnTo>
                    <a:pt x="1157" y="1461"/>
                  </a:lnTo>
                  <a:lnTo>
                    <a:pt x="1161" y="1461"/>
                  </a:lnTo>
                  <a:lnTo>
                    <a:pt x="1161" y="1465"/>
                  </a:lnTo>
                  <a:lnTo>
                    <a:pt x="1165" y="1465"/>
                  </a:lnTo>
                  <a:lnTo>
                    <a:pt x="1165" y="1465"/>
                  </a:lnTo>
                  <a:lnTo>
                    <a:pt x="1169" y="1465"/>
                  </a:lnTo>
                  <a:lnTo>
                    <a:pt x="1169" y="1457"/>
                  </a:lnTo>
                  <a:lnTo>
                    <a:pt x="1173" y="1457"/>
                  </a:lnTo>
                  <a:lnTo>
                    <a:pt x="1173" y="1453"/>
                  </a:lnTo>
                  <a:lnTo>
                    <a:pt x="1177" y="1453"/>
                  </a:lnTo>
                  <a:lnTo>
                    <a:pt x="1177" y="1457"/>
                  </a:lnTo>
                  <a:lnTo>
                    <a:pt x="1181" y="1457"/>
                  </a:lnTo>
                  <a:lnTo>
                    <a:pt x="1181" y="1469"/>
                  </a:lnTo>
                  <a:lnTo>
                    <a:pt x="1185" y="1469"/>
                  </a:lnTo>
                  <a:lnTo>
                    <a:pt x="1185" y="1469"/>
                  </a:lnTo>
                  <a:lnTo>
                    <a:pt x="1189" y="1469"/>
                  </a:lnTo>
                  <a:lnTo>
                    <a:pt x="1189" y="1461"/>
                  </a:lnTo>
                  <a:lnTo>
                    <a:pt x="1193" y="1461"/>
                  </a:lnTo>
                  <a:lnTo>
                    <a:pt x="1193" y="1453"/>
                  </a:lnTo>
                  <a:lnTo>
                    <a:pt x="1197" y="1453"/>
                  </a:lnTo>
                  <a:lnTo>
                    <a:pt x="1197" y="1449"/>
                  </a:lnTo>
                  <a:lnTo>
                    <a:pt x="1201" y="1449"/>
                  </a:lnTo>
                  <a:lnTo>
                    <a:pt x="1201" y="1461"/>
                  </a:lnTo>
                  <a:lnTo>
                    <a:pt x="1205" y="1461"/>
                  </a:lnTo>
                  <a:lnTo>
                    <a:pt x="1205" y="1473"/>
                  </a:lnTo>
                  <a:lnTo>
                    <a:pt x="1209" y="1473"/>
                  </a:lnTo>
                  <a:lnTo>
                    <a:pt x="1209" y="1469"/>
                  </a:lnTo>
                  <a:lnTo>
                    <a:pt x="1213" y="1469"/>
                  </a:lnTo>
                  <a:lnTo>
                    <a:pt x="1213" y="1457"/>
                  </a:lnTo>
                  <a:lnTo>
                    <a:pt x="1217" y="1457"/>
                  </a:lnTo>
                  <a:lnTo>
                    <a:pt x="1217" y="1453"/>
                  </a:lnTo>
                  <a:lnTo>
                    <a:pt x="1221" y="1453"/>
                  </a:lnTo>
                  <a:lnTo>
                    <a:pt x="1221" y="1457"/>
                  </a:lnTo>
                  <a:lnTo>
                    <a:pt x="1225" y="1457"/>
                  </a:lnTo>
                  <a:lnTo>
                    <a:pt x="1225" y="1461"/>
                  </a:lnTo>
                  <a:lnTo>
                    <a:pt x="1229" y="1461"/>
                  </a:lnTo>
                  <a:lnTo>
                    <a:pt x="1229" y="1465"/>
                  </a:lnTo>
                  <a:lnTo>
                    <a:pt x="1233" y="1465"/>
                  </a:lnTo>
                  <a:lnTo>
                    <a:pt x="1233" y="1457"/>
                  </a:lnTo>
                  <a:lnTo>
                    <a:pt x="1237" y="1457"/>
                  </a:lnTo>
                  <a:lnTo>
                    <a:pt x="1237" y="1453"/>
                  </a:lnTo>
                  <a:lnTo>
                    <a:pt x="1241" y="1453"/>
                  </a:lnTo>
                  <a:lnTo>
                    <a:pt x="1241" y="1457"/>
                  </a:lnTo>
                  <a:lnTo>
                    <a:pt x="1245" y="1457"/>
                  </a:lnTo>
                  <a:lnTo>
                    <a:pt x="1245" y="1469"/>
                  </a:lnTo>
                  <a:lnTo>
                    <a:pt x="1249" y="1469"/>
                  </a:lnTo>
                  <a:lnTo>
                    <a:pt x="1249" y="1473"/>
                  </a:lnTo>
                  <a:lnTo>
                    <a:pt x="1253" y="1473"/>
                  </a:lnTo>
                  <a:lnTo>
                    <a:pt x="1253" y="1469"/>
                  </a:lnTo>
                  <a:lnTo>
                    <a:pt x="1257" y="1469"/>
                  </a:lnTo>
                  <a:lnTo>
                    <a:pt x="1257" y="1457"/>
                  </a:lnTo>
                  <a:lnTo>
                    <a:pt x="1261" y="1457"/>
                  </a:lnTo>
                  <a:lnTo>
                    <a:pt x="1261" y="1445"/>
                  </a:lnTo>
                  <a:lnTo>
                    <a:pt x="1265" y="1445"/>
                  </a:lnTo>
                  <a:lnTo>
                    <a:pt x="1265" y="1453"/>
                  </a:lnTo>
                  <a:lnTo>
                    <a:pt x="1269" y="1453"/>
                  </a:lnTo>
                  <a:lnTo>
                    <a:pt x="1269" y="1465"/>
                  </a:lnTo>
                  <a:lnTo>
                    <a:pt x="1273" y="1469"/>
                  </a:lnTo>
                  <a:lnTo>
                    <a:pt x="1273" y="1457"/>
                  </a:lnTo>
                  <a:lnTo>
                    <a:pt x="1277" y="1457"/>
                  </a:lnTo>
                  <a:lnTo>
                    <a:pt x="1277" y="1449"/>
                  </a:lnTo>
                  <a:lnTo>
                    <a:pt x="1281" y="1449"/>
                  </a:lnTo>
                  <a:lnTo>
                    <a:pt x="1281" y="1461"/>
                  </a:lnTo>
                  <a:lnTo>
                    <a:pt x="1285" y="1461"/>
                  </a:lnTo>
                  <a:lnTo>
                    <a:pt x="1285" y="1469"/>
                  </a:lnTo>
                  <a:lnTo>
                    <a:pt x="1289" y="1469"/>
                  </a:lnTo>
                  <a:lnTo>
                    <a:pt x="1289" y="1485"/>
                  </a:lnTo>
                  <a:lnTo>
                    <a:pt x="1293" y="1485"/>
                  </a:lnTo>
                  <a:lnTo>
                    <a:pt x="1293" y="1489"/>
                  </a:lnTo>
                  <a:lnTo>
                    <a:pt x="1293" y="1485"/>
                  </a:lnTo>
                  <a:lnTo>
                    <a:pt x="1297" y="1485"/>
                  </a:lnTo>
                  <a:lnTo>
                    <a:pt x="1297" y="1457"/>
                  </a:lnTo>
                  <a:lnTo>
                    <a:pt x="1301" y="1457"/>
                  </a:lnTo>
                  <a:lnTo>
                    <a:pt x="1301" y="1433"/>
                  </a:lnTo>
                  <a:lnTo>
                    <a:pt x="1305" y="1433"/>
                  </a:lnTo>
                  <a:lnTo>
                    <a:pt x="1305" y="1441"/>
                  </a:lnTo>
                  <a:lnTo>
                    <a:pt x="1309" y="1441"/>
                  </a:lnTo>
                  <a:lnTo>
                    <a:pt x="1309" y="1457"/>
                  </a:lnTo>
                  <a:lnTo>
                    <a:pt x="1313" y="1457"/>
                  </a:lnTo>
                  <a:lnTo>
                    <a:pt x="1313" y="1473"/>
                  </a:lnTo>
                  <a:lnTo>
                    <a:pt x="1317" y="1473"/>
                  </a:lnTo>
                  <a:lnTo>
                    <a:pt x="1317" y="1481"/>
                  </a:lnTo>
                  <a:lnTo>
                    <a:pt x="1317" y="1473"/>
                  </a:lnTo>
                  <a:lnTo>
                    <a:pt x="1321" y="1473"/>
                  </a:lnTo>
                  <a:lnTo>
                    <a:pt x="1321" y="1445"/>
                  </a:lnTo>
                  <a:lnTo>
                    <a:pt x="1325" y="1445"/>
                  </a:lnTo>
                  <a:lnTo>
                    <a:pt x="1325" y="1437"/>
                  </a:lnTo>
                  <a:lnTo>
                    <a:pt x="1329" y="1441"/>
                  </a:lnTo>
                  <a:lnTo>
                    <a:pt x="1329" y="1457"/>
                  </a:lnTo>
                  <a:lnTo>
                    <a:pt x="1333" y="1457"/>
                  </a:lnTo>
                  <a:lnTo>
                    <a:pt x="1333" y="1497"/>
                  </a:lnTo>
                  <a:lnTo>
                    <a:pt x="1337" y="1497"/>
                  </a:lnTo>
                  <a:lnTo>
                    <a:pt x="1337" y="1509"/>
                  </a:lnTo>
                  <a:lnTo>
                    <a:pt x="1341" y="1509"/>
                  </a:lnTo>
                  <a:lnTo>
                    <a:pt x="1341" y="1477"/>
                  </a:lnTo>
                  <a:lnTo>
                    <a:pt x="1345" y="1477"/>
                  </a:lnTo>
                  <a:lnTo>
                    <a:pt x="1345" y="1453"/>
                  </a:lnTo>
                  <a:lnTo>
                    <a:pt x="1349" y="1453"/>
                  </a:lnTo>
                  <a:lnTo>
                    <a:pt x="1349" y="1429"/>
                  </a:lnTo>
                  <a:lnTo>
                    <a:pt x="1353" y="1429"/>
                  </a:lnTo>
                  <a:lnTo>
                    <a:pt x="1353" y="1401"/>
                  </a:lnTo>
                  <a:lnTo>
                    <a:pt x="1357" y="1401"/>
                  </a:lnTo>
                  <a:lnTo>
                    <a:pt x="1357" y="1421"/>
                  </a:lnTo>
                  <a:lnTo>
                    <a:pt x="1361" y="1421"/>
                  </a:lnTo>
                  <a:lnTo>
                    <a:pt x="1361" y="1369"/>
                  </a:lnTo>
                  <a:lnTo>
                    <a:pt x="1365" y="1369"/>
                  </a:lnTo>
                  <a:lnTo>
                    <a:pt x="1365" y="1333"/>
                  </a:lnTo>
                  <a:lnTo>
                    <a:pt x="1369" y="1341"/>
                  </a:lnTo>
                  <a:lnTo>
                    <a:pt x="1369" y="1661"/>
                  </a:lnTo>
                  <a:lnTo>
                    <a:pt x="1373" y="1661"/>
                  </a:lnTo>
                  <a:lnTo>
                    <a:pt x="1373" y="2206"/>
                  </a:lnTo>
                  <a:lnTo>
                    <a:pt x="1377" y="2290"/>
                  </a:lnTo>
                  <a:lnTo>
                    <a:pt x="1377" y="1461"/>
                  </a:lnTo>
                  <a:lnTo>
                    <a:pt x="1381" y="1461"/>
                  </a:lnTo>
                  <a:lnTo>
                    <a:pt x="1381" y="200"/>
                  </a:lnTo>
                  <a:lnTo>
                    <a:pt x="1385" y="0"/>
                  </a:lnTo>
                  <a:lnTo>
                    <a:pt x="1385" y="1593"/>
                  </a:lnTo>
                  <a:lnTo>
                    <a:pt x="1389" y="1593"/>
                  </a:lnTo>
                  <a:lnTo>
                    <a:pt x="1389" y="2238"/>
                  </a:lnTo>
                  <a:lnTo>
                    <a:pt x="1393" y="2050"/>
                  </a:lnTo>
                  <a:lnTo>
                    <a:pt x="1393" y="1629"/>
                  </a:lnTo>
                  <a:lnTo>
                    <a:pt x="1397" y="1661"/>
                  </a:lnTo>
                  <a:lnTo>
                    <a:pt x="1397" y="1533"/>
                  </a:lnTo>
                  <a:lnTo>
                    <a:pt x="1401" y="1533"/>
                  </a:lnTo>
                  <a:lnTo>
                    <a:pt x="1401" y="1413"/>
                  </a:lnTo>
                  <a:lnTo>
                    <a:pt x="1405" y="1413"/>
                  </a:lnTo>
                  <a:lnTo>
                    <a:pt x="1405" y="1461"/>
                  </a:lnTo>
                  <a:lnTo>
                    <a:pt x="1409" y="1449"/>
                  </a:lnTo>
                  <a:lnTo>
                    <a:pt x="1409" y="1385"/>
                  </a:lnTo>
                  <a:lnTo>
                    <a:pt x="1413" y="1377"/>
                  </a:lnTo>
                  <a:lnTo>
                    <a:pt x="1413" y="1401"/>
                  </a:lnTo>
                  <a:lnTo>
                    <a:pt x="1417" y="1401"/>
                  </a:lnTo>
                  <a:lnTo>
                    <a:pt x="1417" y="1425"/>
                  </a:lnTo>
                  <a:lnTo>
                    <a:pt x="1421" y="1425"/>
                  </a:lnTo>
                  <a:lnTo>
                    <a:pt x="1421" y="1457"/>
                  </a:lnTo>
                  <a:lnTo>
                    <a:pt x="1425" y="1457"/>
                  </a:lnTo>
                  <a:lnTo>
                    <a:pt x="1425" y="1501"/>
                  </a:lnTo>
                  <a:lnTo>
                    <a:pt x="1429" y="1501"/>
                  </a:lnTo>
                  <a:lnTo>
                    <a:pt x="1429" y="1513"/>
                  </a:lnTo>
                  <a:lnTo>
                    <a:pt x="1429" y="1501"/>
                  </a:lnTo>
                  <a:lnTo>
                    <a:pt x="1433" y="1505"/>
                  </a:lnTo>
                  <a:lnTo>
                    <a:pt x="1433" y="1481"/>
                  </a:lnTo>
                  <a:lnTo>
                    <a:pt x="1437" y="1481"/>
                  </a:lnTo>
                  <a:lnTo>
                    <a:pt x="1437" y="1457"/>
                  </a:lnTo>
                  <a:lnTo>
                    <a:pt x="1441" y="1457"/>
                  </a:lnTo>
                  <a:lnTo>
                    <a:pt x="1441" y="1437"/>
                  </a:lnTo>
                  <a:lnTo>
                    <a:pt x="1445" y="1437"/>
                  </a:lnTo>
                  <a:lnTo>
                    <a:pt x="1445" y="1457"/>
                  </a:lnTo>
                  <a:lnTo>
                    <a:pt x="1449" y="1457"/>
                  </a:lnTo>
                  <a:lnTo>
                    <a:pt x="1449" y="1477"/>
                  </a:lnTo>
                  <a:lnTo>
                    <a:pt x="1453" y="1477"/>
                  </a:lnTo>
                  <a:lnTo>
                    <a:pt x="1453" y="1465"/>
                  </a:lnTo>
                  <a:lnTo>
                    <a:pt x="1457" y="1465"/>
                  </a:lnTo>
                  <a:lnTo>
                    <a:pt x="1457" y="1453"/>
                  </a:lnTo>
                  <a:lnTo>
                    <a:pt x="1461" y="1453"/>
                  </a:lnTo>
                  <a:lnTo>
                    <a:pt x="1461" y="1433"/>
                  </a:lnTo>
                  <a:lnTo>
                    <a:pt x="1465" y="1429"/>
                  </a:lnTo>
                  <a:lnTo>
                    <a:pt x="1465" y="1441"/>
                  </a:lnTo>
                  <a:lnTo>
                    <a:pt x="1469" y="1441"/>
                  </a:lnTo>
                  <a:lnTo>
                    <a:pt x="1469" y="1473"/>
                  </a:lnTo>
                  <a:lnTo>
                    <a:pt x="1473" y="1473"/>
                  </a:lnTo>
                  <a:lnTo>
                    <a:pt x="1473" y="1485"/>
                  </a:lnTo>
                  <a:lnTo>
                    <a:pt x="1477" y="1481"/>
                  </a:lnTo>
                  <a:lnTo>
                    <a:pt x="1477" y="1473"/>
                  </a:lnTo>
                  <a:lnTo>
                    <a:pt x="1481" y="1473"/>
                  </a:lnTo>
                  <a:lnTo>
                    <a:pt x="1481" y="1469"/>
                  </a:lnTo>
                  <a:lnTo>
                    <a:pt x="1485" y="1469"/>
                  </a:lnTo>
                  <a:lnTo>
                    <a:pt x="1485" y="1449"/>
                  </a:lnTo>
                  <a:lnTo>
                    <a:pt x="1489" y="1449"/>
                  </a:lnTo>
                  <a:lnTo>
                    <a:pt x="1489" y="1453"/>
                  </a:lnTo>
                  <a:lnTo>
                    <a:pt x="1493" y="1453"/>
                  </a:lnTo>
                  <a:lnTo>
                    <a:pt x="1493" y="1469"/>
                  </a:lnTo>
                  <a:lnTo>
                    <a:pt x="1497" y="1469"/>
                  </a:lnTo>
                  <a:lnTo>
                    <a:pt x="1497" y="1457"/>
                  </a:lnTo>
                  <a:lnTo>
                    <a:pt x="1501" y="1457"/>
                  </a:lnTo>
                  <a:lnTo>
                    <a:pt x="1501" y="1449"/>
                  </a:lnTo>
                  <a:lnTo>
                    <a:pt x="1505" y="1449"/>
                  </a:lnTo>
                  <a:lnTo>
                    <a:pt x="1505" y="1453"/>
                  </a:lnTo>
                  <a:lnTo>
                    <a:pt x="1509" y="1453"/>
                  </a:lnTo>
                  <a:lnTo>
                    <a:pt x="1509" y="1461"/>
                  </a:lnTo>
                  <a:lnTo>
                    <a:pt x="1513" y="1461"/>
                  </a:lnTo>
                  <a:lnTo>
                    <a:pt x="1513" y="1469"/>
                  </a:lnTo>
                  <a:lnTo>
                    <a:pt x="1517" y="1469"/>
                  </a:lnTo>
                  <a:lnTo>
                    <a:pt x="1517" y="1473"/>
                  </a:lnTo>
                  <a:lnTo>
                    <a:pt x="1521" y="1473"/>
                  </a:lnTo>
                  <a:lnTo>
                    <a:pt x="1521" y="1461"/>
                  </a:lnTo>
                  <a:lnTo>
                    <a:pt x="1525" y="1461"/>
                  </a:lnTo>
                  <a:lnTo>
                    <a:pt x="1525" y="1453"/>
                  </a:lnTo>
                  <a:lnTo>
                    <a:pt x="1529" y="1453"/>
                  </a:lnTo>
                  <a:lnTo>
                    <a:pt x="1529" y="1453"/>
                  </a:lnTo>
                  <a:lnTo>
                    <a:pt x="1533" y="1453"/>
                  </a:lnTo>
                  <a:lnTo>
                    <a:pt x="1533" y="1461"/>
                  </a:lnTo>
                  <a:lnTo>
                    <a:pt x="1537" y="1461"/>
                  </a:lnTo>
                  <a:lnTo>
                    <a:pt x="1537" y="1465"/>
                  </a:lnTo>
                  <a:lnTo>
                    <a:pt x="1541" y="1465"/>
                  </a:lnTo>
                  <a:lnTo>
                    <a:pt x="1541" y="1461"/>
                  </a:lnTo>
                  <a:lnTo>
                    <a:pt x="1545" y="1461"/>
                  </a:lnTo>
                  <a:lnTo>
                    <a:pt x="1545" y="1453"/>
                  </a:lnTo>
                  <a:lnTo>
                    <a:pt x="1549" y="1453"/>
                  </a:lnTo>
                  <a:lnTo>
                    <a:pt x="1549" y="1453"/>
                  </a:lnTo>
                  <a:lnTo>
                    <a:pt x="1553" y="1453"/>
                  </a:lnTo>
                  <a:lnTo>
                    <a:pt x="1553" y="1465"/>
                  </a:lnTo>
                  <a:lnTo>
                    <a:pt x="1557" y="1465"/>
                  </a:lnTo>
                  <a:lnTo>
                    <a:pt x="1557" y="1473"/>
                  </a:lnTo>
                  <a:lnTo>
                    <a:pt x="1561" y="1473"/>
                  </a:lnTo>
                  <a:lnTo>
                    <a:pt x="1561" y="1465"/>
                  </a:lnTo>
                  <a:lnTo>
                    <a:pt x="1565" y="1465"/>
                  </a:lnTo>
                  <a:lnTo>
                    <a:pt x="1565" y="1453"/>
                  </a:lnTo>
                  <a:lnTo>
                    <a:pt x="1569" y="1453"/>
                  </a:lnTo>
                  <a:lnTo>
                    <a:pt x="1573" y="1453"/>
                  </a:lnTo>
                  <a:lnTo>
                    <a:pt x="1577" y="1453"/>
                  </a:lnTo>
                  <a:lnTo>
                    <a:pt x="1577" y="1461"/>
                  </a:lnTo>
                  <a:lnTo>
                    <a:pt x="1581" y="1461"/>
                  </a:lnTo>
                  <a:lnTo>
                    <a:pt x="1581" y="1473"/>
                  </a:lnTo>
                  <a:lnTo>
                    <a:pt x="1585" y="1473"/>
                  </a:lnTo>
                  <a:lnTo>
                    <a:pt x="1585" y="1465"/>
                  </a:lnTo>
                  <a:lnTo>
                    <a:pt x="1589" y="1465"/>
                  </a:lnTo>
                  <a:lnTo>
                    <a:pt x="1589" y="1453"/>
                  </a:lnTo>
                  <a:lnTo>
                    <a:pt x="1593" y="1453"/>
                  </a:lnTo>
                  <a:lnTo>
                    <a:pt x="1593" y="1457"/>
                  </a:lnTo>
                  <a:lnTo>
                    <a:pt x="1597" y="1457"/>
                  </a:lnTo>
                  <a:lnTo>
                    <a:pt x="1597" y="1461"/>
                  </a:lnTo>
                  <a:lnTo>
                    <a:pt x="1601" y="1461"/>
                  </a:lnTo>
                  <a:lnTo>
                    <a:pt x="1601" y="1465"/>
                  </a:lnTo>
                  <a:lnTo>
                    <a:pt x="1605" y="1465"/>
                  </a:lnTo>
                  <a:lnTo>
                    <a:pt x="1605" y="1461"/>
                  </a:lnTo>
                  <a:lnTo>
                    <a:pt x="1609" y="1461"/>
                  </a:lnTo>
                  <a:lnTo>
                    <a:pt x="1609" y="1453"/>
                  </a:lnTo>
                  <a:lnTo>
                    <a:pt x="1613" y="1453"/>
                  </a:lnTo>
                  <a:lnTo>
                    <a:pt x="1613" y="1449"/>
                  </a:lnTo>
                  <a:lnTo>
                    <a:pt x="1617" y="1453"/>
                  </a:lnTo>
                  <a:lnTo>
                    <a:pt x="1617" y="1461"/>
                  </a:lnTo>
                  <a:lnTo>
                    <a:pt x="1621" y="1461"/>
                  </a:lnTo>
                  <a:lnTo>
                    <a:pt x="1621" y="1469"/>
                  </a:lnTo>
                  <a:lnTo>
                    <a:pt x="1625" y="1469"/>
                  </a:lnTo>
                  <a:lnTo>
                    <a:pt x="1625" y="1473"/>
                  </a:lnTo>
                  <a:lnTo>
                    <a:pt x="1625" y="1469"/>
                  </a:lnTo>
                  <a:lnTo>
                    <a:pt x="1629" y="1469"/>
                  </a:lnTo>
                  <a:lnTo>
                    <a:pt x="1629" y="1461"/>
                  </a:lnTo>
                  <a:lnTo>
                    <a:pt x="1633" y="1461"/>
                  </a:lnTo>
                  <a:lnTo>
                    <a:pt x="1633" y="1449"/>
                  </a:lnTo>
                  <a:lnTo>
                    <a:pt x="1637" y="1449"/>
                  </a:lnTo>
                  <a:lnTo>
                    <a:pt x="1637" y="1445"/>
                  </a:lnTo>
                  <a:lnTo>
                    <a:pt x="1641" y="1449"/>
                  </a:lnTo>
                  <a:lnTo>
                    <a:pt x="1641" y="1461"/>
                  </a:lnTo>
                  <a:lnTo>
                    <a:pt x="1645" y="1461"/>
                  </a:lnTo>
                  <a:lnTo>
                    <a:pt x="1645" y="1469"/>
                  </a:lnTo>
                  <a:lnTo>
                    <a:pt x="1649" y="1473"/>
                  </a:lnTo>
                  <a:lnTo>
                    <a:pt x="1649" y="1465"/>
                  </a:lnTo>
                  <a:lnTo>
                    <a:pt x="1653" y="1465"/>
                  </a:lnTo>
                  <a:lnTo>
                    <a:pt x="1653" y="1457"/>
                  </a:lnTo>
                  <a:lnTo>
                    <a:pt x="1657" y="1457"/>
                  </a:lnTo>
                  <a:lnTo>
                    <a:pt x="1657" y="1453"/>
                  </a:lnTo>
                  <a:lnTo>
                    <a:pt x="1661" y="1453"/>
                  </a:lnTo>
                  <a:lnTo>
                    <a:pt x="1661" y="1453"/>
                  </a:lnTo>
                  <a:lnTo>
                    <a:pt x="1665" y="1453"/>
                  </a:lnTo>
                  <a:lnTo>
                    <a:pt x="1665" y="1461"/>
                  </a:lnTo>
                  <a:lnTo>
                    <a:pt x="1669" y="1461"/>
                  </a:lnTo>
                  <a:lnTo>
                    <a:pt x="1669" y="1469"/>
                  </a:lnTo>
                  <a:lnTo>
                    <a:pt x="1673" y="1469"/>
                  </a:lnTo>
                  <a:lnTo>
                    <a:pt x="1673" y="1461"/>
                  </a:lnTo>
                  <a:lnTo>
                    <a:pt x="1677" y="1461"/>
                  </a:lnTo>
                  <a:lnTo>
                    <a:pt x="1677" y="1453"/>
                  </a:lnTo>
                  <a:lnTo>
                    <a:pt x="1681" y="1453"/>
                  </a:lnTo>
                  <a:lnTo>
                    <a:pt x="1681" y="1453"/>
                  </a:lnTo>
                  <a:lnTo>
                    <a:pt x="1685" y="1453"/>
                  </a:lnTo>
                  <a:lnTo>
                    <a:pt x="1685" y="1457"/>
                  </a:lnTo>
                  <a:lnTo>
                    <a:pt x="1689" y="1457"/>
                  </a:lnTo>
                  <a:lnTo>
                    <a:pt x="1689" y="1465"/>
                  </a:lnTo>
                  <a:lnTo>
                    <a:pt x="1693" y="1465"/>
                  </a:lnTo>
                  <a:lnTo>
                    <a:pt x="1693" y="1469"/>
                  </a:lnTo>
                  <a:lnTo>
                    <a:pt x="1693" y="1465"/>
                  </a:lnTo>
                  <a:lnTo>
                    <a:pt x="1697" y="1465"/>
                  </a:lnTo>
                  <a:lnTo>
                    <a:pt x="1697" y="1457"/>
                  </a:lnTo>
                  <a:lnTo>
                    <a:pt x="1701" y="1457"/>
                  </a:lnTo>
                  <a:lnTo>
                    <a:pt x="1701" y="1453"/>
                  </a:lnTo>
                  <a:lnTo>
                    <a:pt x="1705" y="1453"/>
                  </a:lnTo>
                  <a:lnTo>
                    <a:pt x="1705" y="1457"/>
                  </a:lnTo>
                  <a:lnTo>
                    <a:pt x="1709" y="1457"/>
                  </a:lnTo>
                  <a:lnTo>
                    <a:pt x="1709" y="1461"/>
                  </a:lnTo>
                  <a:lnTo>
                    <a:pt x="1713" y="1461"/>
                  </a:lnTo>
                  <a:lnTo>
                    <a:pt x="1713" y="1465"/>
                  </a:lnTo>
                  <a:lnTo>
                    <a:pt x="1717" y="1465"/>
                  </a:lnTo>
                  <a:lnTo>
                    <a:pt x="1717" y="1465"/>
                  </a:lnTo>
                </a:path>
              </a:pathLst>
            </a:custGeom>
            <a:noFill/>
            <a:ln w="57150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Freeform 16"/>
            <p:cNvSpPr>
              <a:spLocks/>
            </p:cNvSpPr>
            <p:nvPr/>
          </p:nvSpPr>
          <p:spPr bwMode="auto">
            <a:xfrm>
              <a:off x="4565650" y="3770313"/>
              <a:ext cx="3157537" cy="19050"/>
            </a:xfrm>
            <a:custGeom>
              <a:avLst/>
              <a:gdLst>
                <a:gd name="T0" fmla="*/ 0 w 1989"/>
                <a:gd name="T1" fmla="*/ 4 h 12"/>
                <a:gd name="T2" fmla="*/ 4 w 1989"/>
                <a:gd name="T3" fmla="*/ 0 h 12"/>
                <a:gd name="T4" fmla="*/ 8 w 1989"/>
                <a:gd name="T5" fmla="*/ 4 h 12"/>
                <a:gd name="T6" fmla="*/ 12 w 1989"/>
                <a:gd name="T7" fmla="*/ 8 h 12"/>
                <a:gd name="T8" fmla="*/ 16 w 1989"/>
                <a:gd name="T9" fmla="*/ 12 h 12"/>
                <a:gd name="T10" fmla="*/ 20 w 1989"/>
                <a:gd name="T11" fmla="*/ 8 h 12"/>
                <a:gd name="T12" fmla="*/ 24 w 1989"/>
                <a:gd name="T13" fmla="*/ 0 h 12"/>
                <a:gd name="T14" fmla="*/ 28 w 1989"/>
                <a:gd name="T15" fmla="*/ 0 h 12"/>
                <a:gd name="T16" fmla="*/ 32 w 1989"/>
                <a:gd name="T17" fmla="*/ 8 h 12"/>
                <a:gd name="T18" fmla="*/ 36 w 1989"/>
                <a:gd name="T19" fmla="*/ 12 h 12"/>
                <a:gd name="T20" fmla="*/ 40 w 1989"/>
                <a:gd name="T21" fmla="*/ 8 h 12"/>
                <a:gd name="T22" fmla="*/ 44 w 1989"/>
                <a:gd name="T23" fmla="*/ 8 h 12"/>
                <a:gd name="T24" fmla="*/ 48 w 1989"/>
                <a:gd name="T25" fmla="*/ 4 h 12"/>
                <a:gd name="T26" fmla="*/ 52 w 1989"/>
                <a:gd name="T27" fmla="*/ 4 h 12"/>
                <a:gd name="T28" fmla="*/ 56 w 1989"/>
                <a:gd name="T29" fmla="*/ 8 h 12"/>
                <a:gd name="T30" fmla="*/ 64 w 1989"/>
                <a:gd name="T31" fmla="*/ 8 h 12"/>
                <a:gd name="T32" fmla="*/ 68 w 1989"/>
                <a:gd name="T33" fmla="*/ 4 h 12"/>
                <a:gd name="T34" fmla="*/ 76 w 1989"/>
                <a:gd name="T35" fmla="*/ 4 h 12"/>
                <a:gd name="T36" fmla="*/ 80 w 1989"/>
                <a:gd name="T37" fmla="*/ 8 h 12"/>
                <a:gd name="T38" fmla="*/ 84 w 1989"/>
                <a:gd name="T39" fmla="*/ 8 h 12"/>
                <a:gd name="T40" fmla="*/ 88 w 1989"/>
                <a:gd name="T41" fmla="*/ 4 h 12"/>
                <a:gd name="T42" fmla="*/ 92 w 1989"/>
                <a:gd name="T43" fmla="*/ 4 h 12"/>
                <a:gd name="T44" fmla="*/ 96 w 1989"/>
                <a:gd name="T45" fmla="*/ 8 h 12"/>
                <a:gd name="T46" fmla="*/ 108 w 1989"/>
                <a:gd name="T47" fmla="*/ 8 h 12"/>
                <a:gd name="T48" fmla="*/ 112 w 1989"/>
                <a:gd name="T49" fmla="*/ 4 h 12"/>
                <a:gd name="T50" fmla="*/ 116 w 1989"/>
                <a:gd name="T51" fmla="*/ 4 h 12"/>
                <a:gd name="T52" fmla="*/ 120 w 1989"/>
                <a:gd name="T53" fmla="*/ 8 h 12"/>
                <a:gd name="T54" fmla="*/ 148 w 1989"/>
                <a:gd name="T55" fmla="*/ 8 h 12"/>
                <a:gd name="T56" fmla="*/ 152 w 1989"/>
                <a:gd name="T57" fmla="*/ 4 h 12"/>
                <a:gd name="T58" fmla="*/ 156 w 1989"/>
                <a:gd name="T59" fmla="*/ 4 h 12"/>
                <a:gd name="T60" fmla="*/ 160 w 1989"/>
                <a:gd name="T61" fmla="*/ 8 h 12"/>
                <a:gd name="T62" fmla="*/ 172 w 1989"/>
                <a:gd name="T63" fmla="*/ 8 h 12"/>
                <a:gd name="T64" fmla="*/ 176 w 1989"/>
                <a:gd name="T65" fmla="*/ 4 h 12"/>
                <a:gd name="T66" fmla="*/ 180 w 1989"/>
                <a:gd name="T67" fmla="*/ 4 h 12"/>
                <a:gd name="T68" fmla="*/ 184 w 1989"/>
                <a:gd name="T69" fmla="*/ 8 h 12"/>
                <a:gd name="T70" fmla="*/ 196 w 1989"/>
                <a:gd name="T71" fmla="*/ 8 h 12"/>
                <a:gd name="T72" fmla="*/ 200 w 1989"/>
                <a:gd name="T73" fmla="*/ 4 h 12"/>
                <a:gd name="T74" fmla="*/ 204 w 1989"/>
                <a:gd name="T75" fmla="*/ 4 h 12"/>
                <a:gd name="T76" fmla="*/ 208 w 1989"/>
                <a:gd name="T77" fmla="*/ 8 h 12"/>
                <a:gd name="T78" fmla="*/ 220 w 1989"/>
                <a:gd name="T79" fmla="*/ 8 h 12"/>
                <a:gd name="T80" fmla="*/ 224 w 1989"/>
                <a:gd name="T81" fmla="*/ 4 h 12"/>
                <a:gd name="T82" fmla="*/ 228 w 1989"/>
                <a:gd name="T83" fmla="*/ 8 h 12"/>
                <a:gd name="T84" fmla="*/ 405 w 1989"/>
                <a:gd name="T85" fmla="*/ 8 h 12"/>
                <a:gd name="T86" fmla="*/ 409 w 1989"/>
                <a:gd name="T87" fmla="*/ 4 h 12"/>
                <a:gd name="T88" fmla="*/ 413 w 1989"/>
                <a:gd name="T89" fmla="*/ 8 h 12"/>
                <a:gd name="T90" fmla="*/ 417 w 1989"/>
                <a:gd name="T9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9" h="12">
                  <a:moveTo>
                    <a:pt x="0" y="12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8" y="8"/>
                  </a:lnTo>
                  <a:lnTo>
                    <a:pt x="112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48" y="8"/>
                  </a:lnTo>
                  <a:lnTo>
                    <a:pt x="152" y="8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60" y="4"/>
                  </a:lnTo>
                  <a:lnTo>
                    <a:pt x="160" y="8"/>
                  </a:lnTo>
                  <a:lnTo>
                    <a:pt x="164" y="8"/>
                  </a:lnTo>
                  <a:lnTo>
                    <a:pt x="172" y="8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4" y="4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0" y="4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8" y="4"/>
                  </a:lnTo>
                  <a:lnTo>
                    <a:pt x="208" y="8"/>
                  </a:lnTo>
                  <a:lnTo>
                    <a:pt x="212" y="8"/>
                  </a:lnTo>
                  <a:lnTo>
                    <a:pt x="220" y="8"/>
                  </a:lnTo>
                  <a:lnTo>
                    <a:pt x="224" y="8"/>
                  </a:lnTo>
                  <a:lnTo>
                    <a:pt x="224" y="4"/>
                  </a:lnTo>
                  <a:lnTo>
                    <a:pt x="228" y="4"/>
                  </a:lnTo>
                  <a:lnTo>
                    <a:pt x="228" y="8"/>
                  </a:lnTo>
                  <a:lnTo>
                    <a:pt x="232" y="8"/>
                  </a:lnTo>
                  <a:lnTo>
                    <a:pt x="405" y="8"/>
                  </a:lnTo>
                  <a:lnTo>
                    <a:pt x="409" y="8"/>
                  </a:lnTo>
                  <a:lnTo>
                    <a:pt x="409" y="4"/>
                  </a:lnTo>
                  <a:lnTo>
                    <a:pt x="409" y="8"/>
                  </a:lnTo>
                  <a:lnTo>
                    <a:pt x="413" y="8"/>
                  </a:lnTo>
                  <a:lnTo>
                    <a:pt x="413" y="8"/>
                  </a:lnTo>
                  <a:lnTo>
                    <a:pt x="417" y="8"/>
                  </a:lnTo>
                  <a:lnTo>
                    <a:pt x="1989" y="8"/>
                  </a:lnTo>
                </a:path>
              </a:pathLst>
            </a:custGeom>
            <a:noFill/>
            <a:ln w="57150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3622079" y="5326390"/>
            <a:ext cx="3119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CHEMICAL MODIFICATIONS</a:t>
            </a:r>
          </a:p>
          <a:p>
            <a:endParaRPr lang="fr-FR" sz="2400" dirty="0">
              <a:latin typeface="Arial Rounded MT Bold" panose="020F0704030504030204" pitchFamily="34" charset="0"/>
            </a:endParaRPr>
          </a:p>
        </p:txBody>
      </p:sp>
      <p:sp>
        <p:nvSpPr>
          <p:cNvPr id="28" name="Rectangle 1"/>
          <p:cNvSpPr txBox="1">
            <a:spLocks noChangeArrowheads="1"/>
          </p:cNvSpPr>
          <p:nvPr/>
        </p:nvSpPr>
        <p:spPr>
          <a:xfrm>
            <a:off x="2469952" y="124272"/>
            <a:ext cx="10009112" cy="187220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algn="l"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58750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Probing molecular motions by INFRARED SPECTROSCOPY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58750" dist="762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25736" y="6749008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cap="small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As tissues, </a:t>
            </a:r>
            <a:r>
              <a:rPr lang="fr-FR" b="1" cap="small" dirty="0" err="1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cells</a:t>
            </a:r>
            <a:r>
              <a:rPr lang="fr-FR" b="1" cap="small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are </a:t>
            </a:r>
            <a:r>
              <a:rPr lang="fr-FR" b="1" cap="small" dirty="0" err="1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very</a:t>
            </a:r>
            <a:r>
              <a:rPr lang="fr-FR" b="1" cap="small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</a:t>
            </a:r>
            <a:r>
              <a:rPr lang="fr-FR" b="1" cap="small" dirty="0" err="1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heterogeneous</a:t>
            </a:r>
            <a:r>
              <a:rPr lang="fr-FR" b="1" cap="small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, one </a:t>
            </a:r>
            <a:r>
              <a:rPr lang="fr-FR" b="1" cap="small" dirty="0" err="1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need</a:t>
            </a:r>
            <a:r>
              <a:rPr lang="fr-FR" b="1" cap="small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cellular, </a:t>
            </a:r>
            <a:r>
              <a:rPr lang="fr-FR" b="1" cap="small" dirty="0" err="1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sub</a:t>
            </a:r>
            <a:r>
              <a:rPr lang="fr-FR" b="1" cap="small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-cellular probe</a:t>
            </a:r>
          </a:p>
          <a:p>
            <a:r>
              <a:rPr lang="fr-FR" b="1" cap="small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MICROSCOPY </a:t>
            </a:r>
            <a:r>
              <a:rPr lang="fr-FR" b="1" cap="small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at</a:t>
            </a:r>
            <a:r>
              <a:rPr lang="fr-FR" b="1" cap="small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</a:t>
            </a:r>
            <a:r>
              <a:rPr lang="fr-FR" b="1" cap="small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that</a:t>
            </a:r>
            <a:r>
              <a:rPr lang="fr-FR" b="1" cap="small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</a:t>
            </a:r>
            <a:r>
              <a:rPr lang="fr-FR" b="1" cap="small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scale</a:t>
            </a:r>
            <a:endParaRPr lang="fr-FR" b="1" cap="small" dirty="0" smtClean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  <a:p>
            <a:r>
              <a:rPr lang="fr-FR" b="1" i="1" cap="small" dirty="0" smtClean="0">
                <a:solidFill>
                  <a:srgbClr val="00009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SYNCHROTRON IR BRIGHT SOURCE</a:t>
            </a:r>
            <a:endParaRPr lang="fr-FR" b="1" i="1" cap="small" dirty="0">
              <a:solidFill>
                <a:srgbClr val="00009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098681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147" grpId="0"/>
      <p:bldP spid="1148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237704" y="3796680"/>
            <a:ext cx="11374212" cy="5688632"/>
          </a:xfrm>
          <a:prstGeom prst="rect">
            <a:avLst/>
          </a:prstGeom>
        </p:spPr>
        <p:txBody>
          <a:bodyPr lIns="130046" tIns="65023" rIns="130046" bIns="65023">
            <a:norm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5483A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pPr marL="0" indent="0">
              <a:buClr>
                <a:srgbClr val="00FFFF"/>
              </a:buClr>
              <a:buSzPct val="120000"/>
            </a:pPr>
            <a:r>
              <a:rPr lang="en-US" sz="3800" dirty="0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* Cancer of white blood cells</a:t>
            </a:r>
          </a:p>
          <a:p>
            <a:pPr marL="65023" indent="0">
              <a:buClr>
                <a:srgbClr val="00FFFF"/>
              </a:buClr>
              <a:buSzPct val="120000"/>
            </a:pPr>
            <a:endParaRPr lang="en-US" sz="3800" dirty="0" smtClean="0">
              <a:solidFill>
                <a:srgbClr val="000000"/>
              </a:solidFill>
              <a:effectLst>
                <a:outerShdw blurRad="123825" dist="508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Clr>
                <a:srgbClr val="00FFFF"/>
              </a:buClr>
              <a:buSzPct val="120000"/>
            </a:pPr>
            <a:r>
              <a:rPr lang="en-US" sz="3800" dirty="0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* Clonal bone marrow stem cell disorder</a:t>
            </a:r>
          </a:p>
          <a:p>
            <a:pPr>
              <a:buClr>
                <a:srgbClr val="00FFFF"/>
              </a:buClr>
              <a:buSzPct val="120000"/>
              <a:buFont typeface="Wingdings" charset="2"/>
              <a:buChar char=""/>
            </a:pPr>
            <a:endParaRPr lang="en-US" sz="3800" dirty="0" smtClean="0">
              <a:solidFill>
                <a:srgbClr val="000000"/>
              </a:solidFill>
              <a:effectLst>
                <a:outerShdw blurRad="123825" dist="508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Clr>
                <a:srgbClr val="00FFFF"/>
              </a:buClr>
              <a:buSzPct val="120000"/>
            </a:pPr>
            <a:r>
              <a:rPr lang="en-US" sz="3800" dirty="0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* Caused by reciprocal translocation of a piece of chromosome 22 on chromosome 9 =&gt;</a:t>
            </a:r>
          </a:p>
          <a:p>
            <a:pPr marL="65023" indent="0">
              <a:buClr>
                <a:srgbClr val="00FFFF"/>
              </a:buClr>
              <a:buSzPct val="120000"/>
            </a:pPr>
            <a:endParaRPr lang="en-US" sz="3800" dirty="0" smtClean="0">
              <a:solidFill>
                <a:srgbClr val="000000"/>
              </a:solidFill>
              <a:effectLst>
                <a:outerShdw blurRad="123825" dist="508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914400" lvl="2" indent="0">
              <a:buClr>
                <a:srgbClr val="00FFFF"/>
              </a:buClr>
            </a:pPr>
            <a:r>
              <a:rPr lang="en-US" sz="3800" dirty="0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- </a:t>
            </a:r>
            <a:r>
              <a:rPr lang="en-US" sz="3800" dirty="0" err="1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Phildaelphia</a:t>
            </a:r>
            <a:r>
              <a:rPr lang="en-US" sz="3800" dirty="0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chromosome (</a:t>
            </a:r>
            <a:r>
              <a:rPr lang="en-US" sz="3800" dirty="0" err="1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Ph</a:t>
            </a:r>
            <a:r>
              <a:rPr lang="en-US" sz="3800" dirty="0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+)</a:t>
            </a:r>
          </a:p>
          <a:p>
            <a:pPr marL="914400" lvl="2" indent="0">
              <a:buClr>
                <a:srgbClr val="00FFFF"/>
              </a:buClr>
            </a:pPr>
            <a:r>
              <a:rPr lang="en-US" sz="3800" i="1" dirty="0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- </a:t>
            </a:r>
            <a:r>
              <a:rPr lang="en-US" sz="3800" i="1" dirty="0" err="1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bcr</a:t>
            </a:r>
            <a:r>
              <a:rPr lang="en-US" sz="3800" dirty="0" err="1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-</a:t>
            </a:r>
            <a:r>
              <a:rPr lang="en-US" sz="3800" i="1" dirty="0" err="1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abl</a:t>
            </a:r>
            <a:r>
              <a:rPr lang="en-US" sz="3800" i="1" dirty="0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en-US" sz="3800" dirty="0" smtClean="0">
                <a:solidFill>
                  <a:srgbClr val="000000"/>
                </a:solidFill>
                <a:effectLst>
                  <a:outerShdw blurRad="1238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fusion gene </a:t>
            </a:r>
          </a:p>
          <a:p>
            <a:pPr lvl="2">
              <a:buClr>
                <a:srgbClr val="00FFFF"/>
              </a:buClr>
              <a:buFont typeface="Wingdings" charset="2"/>
              <a:buChar char=""/>
            </a:pPr>
            <a:endParaRPr lang="en-US" sz="3800" dirty="0" smtClean="0">
              <a:solidFill>
                <a:srgbClr val="000000"/>
              </a:solidFill>
              <a:effectLst>
                <a:outerShdw blurRad="123825" dist="508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568" y="1492424"/>
            <a:ext cx="4299808" cy="3456384"/>
          </a:xfrm>
          <a:prstGeom prst="rect">
            <a:avLst/>
          </a:prstGeom>
          <a:effectLst>
            <a:outerShdw blurRad="50800" dist="228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2181920" y="124272"/>
            <a:ext cx="10585176" cy="79208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chronic myeloid leukemia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93675" dist="762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306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2541960" y="0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0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Chronic myeloid Leukemia</a:t>
            </a: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93675" dist="76200" dir="2700000" algn="tl" rotWithShape="0">
                  <a:srgbClr val="000000">
                    <a:alpha val="30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93675" dist="76200" dir="2700000" algn="tl" rotWithShape="0">
                  <a:srgbClr val="000000">
                    <a:alpha val="30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4294967295"/>
          </p:nvPr>
        </p:nvSpPr>
        <p:spPr>
          <a:xfrm>
            <a:off x="1245816" y="1204392"/>
            <a:ext cx="11332689" cy="7612688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/>
          <a:p>
            <a:pPr marL="0" indent="0">
              <a:buClr>
                <a:srgbClr val="00FFFF"/>
              </a:buClr>
              <a:buSzPct val="120000"/>
            </a:pPr>
            <a:r>
              <a:rPr lang="en-US" sz="3200" u="sng" dirty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Treatment: </a:t>
            </a:r>
            <a:r>
              <a:rPr lang="en-US" sz="3200" dirty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inhibitors of tyrosine kinase (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imatinib</a:t>
            </a:r>
            <a:r>
              <a:rPr lang="en-US" sz="3200" dirty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dastinib</a:t>
            </a:r>
            <a:r>
              <a:rPr lang="en-US" sz="3200" dirty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nilotinib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)</a:t>
            </a:r>
          </a:p>
          <a:p>
            <a:pPr marL="0" indent="0">
              <a:buClr>
                <a:srgbClr val="00FFFF"/>
              </a:buClr>
              <a:buSzPct val="120000"/>
            </a:pPr>
            <a:endParaRPr lang="en-US" sz="3200" dirty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Clr>
                <a:srgbClr val="00FFFF"/>
              </a:buClr>
              <a:buSzPct val="120000"/>
            </a:pPr>
            <a:endParaRPr lang="en-US" sz="3200" dirty="0" smtClean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Clr>
                <a:srgbClr val="00FFFF"/>
              </a:buClr>
              <a:buSzPct val="120000"/>
            </a:pPr>
            <a:endParaRPr lang="en-US" sz="3200" dirty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Clr>
                <a:srgbClr val="00FFFF"/>
              </a:buClr>
              <a:buSzPct val="120000"/>
            </a:pPr>
            <a:endParaRPr lang="en-US" sz="3200" dirty="0" smtClean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Clr>
                <a:srgbClr val="00FFFF"/>
              </a:buClr>
              <a:buSzPct val="120000"/>
            </a:pPr>
            <a:endParaRPr lang="en-US" sz="3200" dirty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Clr>
                <a:srgbClr val="00FFFF"/>
              </a:buClr>
              <a:buSzPct val="120000"/>
            </a:pPr>
            <a:endParaRPr lang="en-US" sz="3200" dirty="0" smtClean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Clr>
                <a:srgbClr val="00FFFF"/>
              </a:buClr>
              <a:buSzPct val="120000"/>
            </a:pPr>
            <a:endParaRPr lang="en-US" sz="3200" dirty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>
              <a:buClr>
                <a:srgbClr val="00FFFF"/>
              </a:buClr>
              <a:buSzPct val="120000"/>
              <a:buFont typeface="Wingdings" charset="2"/>
              <a:buChar char=""/>
            </a:pPr>
            <a:endParaRPr lang="en-US" sz="3200" dirty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Clr>
                <a:srgbClr val="00FFFF"/>
              </a:buClr>
              <a:buSzPct val="120000"/>
            </a:pPr>
            <a:r>
              <a:rPr lang="en-US" sz="3200" u="sng" dirty="0" smtClean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Resistance: 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the </a:t>
            </a:r>
            <a:r>
              <a:rPr lang="en-US" sz="3200" dirty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T315I mutation (in the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imatinib</a:t>
            </a:r>
            <a:r>
              <a:rPr lang="en-US" sz="3200" dirty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 fixation site) renders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bcr-abl</a:t>
            </a:r>
            <a:r>
              <a:rPr lang="en-US" sz="3200" dirty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 resistant to all first generation TK inhibitors </a:t>
            </a:r>
            <a:endParaRPr lang="en-US" sz="3200" dirty="0" smtClean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Clr>
                <a:srgbClr val="00FFFF"/>
              </a:buClr>
              <a:buSzPct val="120000"/>
            </a:pPr>
            <a:endParaRPr lang="en-US" sz="3200" dirty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457200" lvl="1" indent="0">
              <a:buClr>
                <a:srgbClr val="00FFFF"/>
              </a:buClr>
            </a:pPr>
            <a:r>
              <a:rPr lang="en-US" sz="3200" dirty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en-US" sz="3200" i="1" dirty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The frequency of the mutation can be as low as 1 cell in 100,000 and as high as 40%</a:t>
            </a:r>
          </a:p>
          <a:p>
            <a:pPr lvl="1">
              <a:buClr>
                <a:srgbClr val="00FFFF"/>
              </a:buClr>
              <a:buFont typeface="Wingdings" charset="2"/>
              <a:buChar char=""/>
            </a:pPr>
            <a:endParaRPr lang="en-US" sz="3200" dirty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10" name="Picture 6" descr="http://img.medscape.com/fullsize/migrated/580/426/era580426.fig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2428528"/>
            <a:ext cx="3528392" cy="337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hai-bin.net/images/CML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04" y="2428528"/>
            <a:ext cx="4047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84" y="2428528"/>
            <a:ext cx="4395109" cy="353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llipse 12"/>
          <p:cNvSpPr/>
          <p:nvPr/>
        </p:nvSpPr>
        <p:spPr>
          <a:xfrm>
            <a:off x="11542960" y="2716560"/>
            <a:ext cx="1192107" cy="7482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204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litical_world_map3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797"/>
            <a:ext cx="13004800" cy="6602103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195166" y="4057509"/>
            <a:ext cx="102411" cy="1024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grpSp>
        <p:nvGrpSpPr>
          <p:cNvPr id="5" name="Grouper 4"/>
          <p:cNvGrpSpPr/>
          <p:nvPr/>
        </p:nvGrpSpPr>
        <p:grpSpPr>
          <a:xfrm>
            <a:off x="2116717" y="3860524"/>
            <a:ext cx="743400" cy="820449"/>
            <a:chOff x="1234316" y="2672098"/>
            <a:chExt cx="522703" cy="576878"/>
          </a:xfrm>
        </p:grpSpPr>
        <p:sp>
          <p:nvSpPr>
            <p:cNvPr id="3" name="Ellipse 2"/>
            <p:cNvSpPr/>
            <p:nvPr/>
          </p:nvSpPr>
          <p:spPr>
            <a:xfrm>
              <a:off x="1234316" y="3140968"/>
              <a:ext cx="108008" cy="1080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/>
            <p:cNvSpPr/>
            <p:nvPr/>
          </p:nvSpPr>
          <p:spPr>
            <a:xfrm>
              <a:off x="1649011" y="2672098"/>
              <a:ext cx="108008" cy="1080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396702" y="1189990"/>
            <a:ext cx="3289390" cy="3430787"/>
            <a:chOff x="278931" y="836712"/>
            <a:chExt cx="2312853" cy="2412272"/>
          </a:xfrm>
        </p:grpSpPr>
        <p:sp>
          <p:nvSpPr>
            <p:cNvPr id="9" name="Ellipse 8"/>
            <p:cNvSpPr/>
            <p:nvPr/>
          </p:nvSpPr>
          <p:spPr>
            <a:xfrm>
              <a:off x="2483768" y="3140968"/>
              <a:ext cx="108016" cy="10801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8931" y="836712"/>
              <a:ext cx="129843" cy="281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>
                  <a:solidFill>
                    <a:srgbClr val="FFFFFF"/>
                  </a:solidFill>
                  <a:latin typeface="Avenir Book"/>
                  <a:cs typeface="Avenir Book"/>
                </a:rPr>
                <a:t> </a:t>
              </a:r>
              <a:endParaRPr lang="fr-FR" sz="2000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2195736" y="2996952"/>
              <a:ext cx="108016" cy="10801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</p:grpSp>
      <p:sp>
        <p:nvSpPr>
          <p:cNvPr id="17" name="Ellipse 16"/>
          <p:cNvSpPr/>
          <p:nvPr/>
        </p:nvSpPr>
        <p:spPr>
          <a:xfrm>
            <a:off x="6101785" y="3875264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351761" y="6515382"/>
            <a:ext cx="153623" cy="1536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2100796" y="805029"/>
            <a:ext cx="8187207" cy="160864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30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facilities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with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IR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beamlines</a:t>
            </a:r>
            <a:endParaRPr lang="fr-FR" dirty="0" smtClean="0">
              <a:solidFill>
                <a:schemeClr val="bg2"/>
              </a:solidFill>
              <a:latin typeface="Arial Rounded MT Bold"/>
              <a:cs typeface="Arial Rounded MT Bold"/>
            </a:endParaRPr>
          </a:p>
          <a:p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Two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recently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closed</a:t>
            </a:r>
            <a:endParaRPr lang="fr-FR" dirty="0" smtClean="0">
              <a:solidFill>
                <a:schemeClr val="bg2"/>
              </a:solidFill>
              <a:latin typeface="Arial Rounded MT Bold"/>
              <a:cs typeface="Arial Rounded MT Bold"/>
            </a:endParaRPr>
          </a:p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One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suspended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6604800" y="4262332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6092754" y="4364732"/>
            <a:ext cx="102423" cy="102423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6502389" y="3647863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7219280" y="4671966"/>
            <a:ext cx="102423" cy="102423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6399989" y="3955086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6297577" y="4159909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6411913" y="4159921"/>
            <a:ext cx="102411" cy="102411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6399989" y="4057497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6497873" y="3991222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8838192" y="5373916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10800940" y="7336664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9697146" y="5369904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9853686" y="5606720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9973099" y="4925379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9985141" y="4394052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10448737" y="4530025"/>
            <a:ext cx="102423" cy="102423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10831053" y="4507954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10766329" y="4580709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6564160" y="4325549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3017439" y="4650797"/>
            <a:ext cx="153623" cy="1536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10343374" y="5069877"/>
            <a:ext cx="102423" cy="1024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36" name="Rectangle 1"/>
          <p:cNvSpPr txBox="1">
            <a:spLocks noChangeArrowheads="1"/>
          </p:cNvSpPr>
          <p:nvPr/>
        </p:nvSpPr>
        <p:spPr>
          <a:xfrm>
            <a:off x="1821880" y="-19744"/>
            <a:ext cx="11182920" cy="1368152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Synchrotron infrared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beamlines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?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11125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3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9712" y="8045152"/>
            <a:ext cx="11934747" cy="869980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 Unicode MS"/>
                <a:cs typeface="Arial Unicode MS"/>
              </a:rPr>
              <a:t>Féraud O</a:t>
            </a:r>
            <a:r>
              <a:rPr lang="fr-FR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., Turhan </a:t>
            </a:r>
            <a:r>
              <a:rPr lang="fr-FR" sz="2400" dirty="0">
                <a:solidFill>
                  <a:srgbClr val="000000"/>
                </a:solidFill>
                <a:latin typeface="Arial Unicode MS"/>
                <a:cs typeface="Arial Unicode MS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.,</a:t>
            </a:r>
            <a:r>
              <a:rPr lang="fr-FR" sz="24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Bennaceur</a:t>
            </a:r>
            <a:r>
              <a:rPr lang="fr-FR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A. ( Brousse </a:t>
            </a:r>
            <a:r>
              <a:rPr lang="fr-FR" sz="24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Hospital</a:t>
            </a:r>
            <a:r>
              <a:rPr lang="fr-FR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Paris)  </a:t>
            </a:r>
            <a:r>
              <a:rPr lang="fr-FR" sz="24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Sandt</a:t>
            </a:r>
            <a:r>
              <a:rPr lang="fr-FR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fr-FR" sz="2400" dirty="0">
                <a:solidFill>
                  <a:srgbClr val="000000"/>
                </a:solidFill>
                <a:latin typeface="Arial Unicode MS"/>
                <a:cs typeface="Arial Unicode MS"/>
              </a:rPr>
              <a:t>C</a:t>
            </a:r>
            <a:r>
              <a:rPr lang="fr-FR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., Dumas </a:t>
            </a:r>
            <a:r>
              <a:rPr lang="fr-FR" sz="2400" dirty="0">
                <a:solidFill>
                  <a:srgbClr val="000000"/>
                </a:solidFill>
                <a:latin typeface="Arial Unicode MS"/>
                <a:cs typeface="Arial Unicode MS"/>
              </a:rPr>
              <a:t>P</a:t>
            </a:r>
            <a:r>
              <a:rPr lang="fr-FR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.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(SOLEIL)</a:t>
            </a:r>
            <a:endParaRPr lang="fr-FR" sz="24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53" y="3220616"/>
            <a:ext cx="11752957" cy="397339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pPr marL="406394" indent="-406394" algn="l">
              <a:lnSpc>
                <a:spcPct val="150000"/>
              </a:lnSpc>
              <a:buFont typeface="Wingdings" pitchFamily="2" charset="2"/>
              <a:buChar char="v"/>
            </a:pPr>
            <a:r>
              <a:rPr lang="fr-FR" sz="2800" b="1" dirty="0">
                <a:solidFill>
                  <a:schemeClr val="tx2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3 CELL MODELS </a:t>
            </a:r>
            <a:r>
              <a:rPr lang="fr-FR" sz="2800" b="1" dirty="0" smtClean="0">
                <a:solidFill>
                  <a:schemeClr val="tx2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:</a:t>
            </a:r>
          </a:p>
          <a:p>
            <a:pPr marL="800100" lvl="1" indent="-342900" algn="l">
              <a:lnSpc>
                <a:spcPct val="150000"/>
              </a:lnSpc>
              <a:buFont typeface="Wingdings" charset="2"/>
              <a:buChar char="ü"/>
            </a:pPr>
            <a:r>
              <a:rPr lang="fr-FR" sz="2800" b="1" u="sng" dirty="0" smtClean="0">
                <a:solidFill>
                  <a:srgbClr val="000000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MURINE </a:t>
            </a:r>
            <a:r>
              <a:rPr lang="fr-FR" sz="2800" b="1" u="sng" dirty="0">
                <a:solidFill>
                  <a:srgbClr val="000000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EMBRYONIC STEM CELLS </a:t>
            </a:r>
            <a:r>
              <a:rPr lang="fr-FR" sz="2800" b="1" dirty="0">
                <a:solidFill>
                  <a:schemeClr val="tx2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(PROGENITOR CONTEXT)</a:t>
            </a:r>
          </a:p>
          <a:p>
            <a:pPr marL="1056623" lvl="1" indent="-406394" algn="l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800" b="1" u="sng" dirty="0">
                <a:solidFill>
                  <a:srgbClr val="000000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GENETICALLY ENGINEERED UT7 CELLS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; </a:t>
            </a:r>
            <a:endParaRPr lang="fr-FR" sz="2800" b="1" dirty="0" smtClean="0">
              <a:solidFill>
                <a:srgbClr val="FF0000"/>
              </a:solidFill>
              <a:effectLst>
                <a:outerShdw blurRad="152400" dist="635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1107429" lvl="2" algn="l">
              <a:lnSpc>
                <a:spcPct val="150000"/>
              </a:lnSpc>
            </a:pPr>
            <a:r>
              <a:rPr lang="fr-FR" sz="2800" b="1" dirty="0">
                <a:solidFill>
                  <a:srgbClr val="FF0000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STABLE </a:t>
            </a:r>
            <a:r>
              <a:rPr lang="fr-FR" sz="2800" b="1" dirty="0">
                <a:solidFill>
                  <a:schemeClr val="tx2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BCR-ABL EXPRESSION</a:t>
            </a:r>
          </a:p>
          <a:p>
            <a:pPr marL="1056623" lvl="1" indent="-406394" algn="l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800" b="1" u="sng" dirty="0">
                <a:solidFill>
                  <a:schemeClr val="tx2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GENETICALLY ENGINEERED UT7 CELLS: </a:t>
            </a:r>
            <a:endParaRPr lang="fr-FR" sz="2800" b="1" u="sng" dirty="0" smtClean="0">
              <a:solidFill>
                <a:schemeClr val="tx2"/>
              </a:solidFill>
              <a:effectLst>
                <a:outerShdw blurRad="152400" dist="635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650229" lvl="1" algn="l">
              <a:lnSpc>
                <a:spcPct val="150000"/>
              </a:lnSpc>
            </a:pPr>
            <a:r>
              <a:rPr lang="fr-FR" sz="2800" b="1" dirty="0">
                <a:solidFill>
                  <a:schemeClr val="tx2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800" b="1" dirty="0" smtClean="0">
                <a:solidFill>
                  <a:schemeClr val="tx2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REPRESSIBLE</a:t>
            </a:r>
            <a:r>
              <a:rPr lang="fr-FR" sz="2800" b="1" dirty="0" smtClean="0">
                <a:solidFill>
                  <a:schemeClr val="tx2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800" b="1" dirty="0">
                <a:solidFill>
                  <a:schemeClr val="tx2"/>
                </a:solidFill>
                <a:effectLst>
                  <a:outerShdw blurRad="1524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BCR-ABL EXPRESSION</a:t>
            </a: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>
          <a:xfrm>
            <a:off x="1605856" y="35661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/>
                <a:cs typeface="Arial Rounded MT Bold"/>
                <a:sym typeface="Palatino" charset="0"/>
              </a:rPr>
              <a:t>Characterization of a drug resistance phenotype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253928" y="1348408"/>
            <a:ext cx="9190949" cy="1204275"/>
          </a:xfrm>
        </p:spPr>
        <p:txBody>
          <a:bodyPr lIns="130046" tIns="65023" rIns="130046" bIns="65023">
            <a:noAutofit/>
          </a:bodyPr>
          <a:lstStyle/>
          <a:p>
            <a:r>
              <a:rPr lang="fr-FR" sz="3600" b="1" i="1" dirty="0" err="1" smtClean="0">
                <a:solidFill>
                  <a:srgbClr val="000000"/>
                </a:solidFill>
                <a:effectLst>
                  <a:outerShdw blurRad="330200" dist="38100" dir="2700000" algn="tl" rotWithShape="0">
                    <a:srgbClr val="000000">
                      <a:alpha val="23000"/>
                    </a:srgbClr>
                  </a:outerShdw>
                </a:effectLst>
                <a:latin typeface="Arial Rounded MT Bold"/>
                <a:cs typeface="Arial Rounded MT Bold"/>
              </a:rPr>
              <a:t>From</a:t>
            </a:r>
            <a:r>
              <a:rPr lang="fr-FR" sz="3600" b="1" i="1" dirty="0" smtClean="0">
                <a:solidFill>
                  <a:srgbClr val="000000"/>
                </a:solidFill>
                <a:effectLst>
                  <a:outerShdw blurRad="330200" dist="38100" dir="2700000" algn="tl" rotWithShape="0">
                    <a:srgbClr val="000000">
                      <a:alpha val="23000"/>
                    </a:srgbClr>
                  </a:outerShdw>
                </a:effectLst>
                <a:latin typeface="Arial Rounded MT Bold"/>
                <a:cs typeface="Arial Rounded MT Bold"/>
              </a:rPr>
              <a:t> model </a:t>
            </a:r>
            <a:r>
              <a:rPr lang="fr-FR" sz="3600" b="1" i="1" dirty="0" err="1" smtClean="0">
                <a:solidFill>
                  <a:srgbClr val="000000"/>
                </a:solidFill>
                <a:effectLst>
                  <a:outerShdw blurRad="330200" dist="38100" dir="2700000" algn="tl" rotWithShape="0">
                    <a:srgbClr val="000000">
                      <a:alpha val="23000"/>
                    </a:srgbClr>
                  </a:outerShdw>
                </a:effectLst>
                <a:latin typeface="Arial Rounded MT Bold"/>
                <a:cs typeface="Arial Rounded MT Bold"/>
              </a:rPr>
              <a:t>studies</a:t>
            </a:r>
            <a:r>
              <a:rPr lang="fr-FR" sz="3600" b="1" i="1" dirty="0" smtClean="0">
                <a:solidFill>
                  <a:srgbClr val="000000"/>
                </a:solidFill>
                <a:effectLst>
                  <a:outerShdw blurRad="330200" dist="38100" dir="2700000" algn="tl" rotWithShape="0">
                    <a:srgbClr val="000000">
                      <a:alpha val="23000"/>
                    </a:srgbClr>
                  </a:outerShdw>
                </a:effectLst>
                <a:latin typeface="Arial Rounded MT Bold"/>
                <a:cs typeface="Arial Rounded MT Bold"/>
              </a:rPr>
              <a:t> to patient</a:t>
            </a:r>
            <a:endParaRPr lang="fr-FR" sz="3600" b="1" i="1" dirty="0">
              <a:solidFill>
                <a:srgbClr val="000000"/>
              </a:solidFill>
              <a:effectLst>
                <a:outerShdw blurRad="330200" dist="38100" dir="2700000" algn="tl" rotWithShape="0">
                  <a:srgbClr val="000000">
                    <a:alpha val="2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48237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21880" y="1492424"/>
            <a:ext cx="9907193" cy="228575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l"/>
            <a:r>
              <a:rPr lang="fr-FR" sz="2800" b="1" dirty="0" smtClean="0">
                <a:solidFill>
                  <a:srgbClr val="0000FF"/>
                </a:solidFill>
                <a:effectLst>
                  <a:outerShdw blurRad="95250" dist="38100" dir="2700000" algn="tl" rotWithShape="0">
                    <a:schemeClr val="tx2">
                      <a:alpha val="36000"/>
                    </a:schemeClr>
                  </a:outerShdw>
                </a:effectLst>
                <a:latin typeface="Arial Rounded MT Bold"/>
                <a:cs typeface="Arial Rounded MT Bold"/>
              </a:rPr>
              <a:t>UT7P: NO </a:t>
            </a:r>
            <a:r>
              <a:rPr lang="fr-FR" sz="2800" b="1" i="1" dirty="0" err="1" smtClean="0">
                <a:solidFill>
                  <a:srgbClr val="0000FF"/>
                </a:solidFill>
                <a:effectLst>
                  <a:outerShdw blurRad="95250" dist="38100" dir="2700000" algn="tl" rotWithShape="0">
                    <a:schemeClr val="tx2">
                      <a:alpha val="36000"/>
                    </a:schemeClr>
                  </a:outerShdw>
                </a:effectLst>
                <a:latin typeface="Arial Rounded MT Bold"/>
                <a:cs typeface="Arial Rounded MT Bold"/>
              </a:rPr>
              <a:t>bcr-abl</a:t>
            </a:r>
            <a:r>
              <a:rPr lang="fr-FR" sz="2800" b="1" i="1" dirty="0" smtClean="0">
                <a:solidFill>
                  <a:srgbClr val="0000FF"/>
                </a:solidFill>
                <a:effectLst>
                  <a:outerShdw blurRad="95250" dist="38100" dir="2700000" algn="tl" rotWithShape="0">
                    <a:schemeClr val="tx2">
                      <a:alpha val="36000"/>
                    </a:scheme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800" b="1" dirty="0" smtClean="0">
                <a:solidFill>
                  <a:srgbClr val="0000FF"/>
                </a:solidFill>
                <a:effectLst>
                  <a:outerShdw blurRad="95250" dist="38100" dir="2700000" algn="tl" rotWithShape="0">
                    <a:schemeClr val="tx2">
                      <a:alpha val="36000"/>
                    </a:schemeClr>
                  </a:outerShdw>
                </a:effectLst>
                <a:latin typeface="Arial Rounded MT Bold"/>
                <a:cs typeface="Arial Rounded MT Bold"/>
              </a:rPr>
              <a:t>EXPRESSION</a:t>
            </a:r>
          </a:p>
          <a:p>
            <a:pPr algn="l"/>
            <a:r>
              <a:rPr lang="fr-FR" sz="2800" b="1" dirty="0" smtClean="0">
                <a:solidFill>
                  <a:srgbClr val="FF0000"/>
                </a:solidFill>
                <a:effectLst>
                  <a:outerShdw blurRad="95250" dist="38100" dir="2700000" algn="tl" rotWithShape="0">
                    <a:schemeClr val="tx2">
                      <a:alpha val="36000"/>
                    </a:schemeClr>
                  </a:outerShdw>
                </a:effectLst>
                <a:latin typeface="Arial Rounded MT Bold"/>
                <a:cs typeface="Arial Rounded MT Bold"/>
              </a:rPr>
              <a:t>UT7-11: STABLY TRANSFECTED WITH WILD TYPE </a:t>
            </a:r>
            <a:r>
              <a:rPr lang="fr-FR" sz="2800" b="1" i="1" dirty="0" err="1" smtClean="0">
                <a:solidFill>
                  <a:srgbClr val="FF0000"/>
                </a:solidFill>
                <a:effectLst>
                  <a:outerShdw blurRad="95250" dist="38100" dir="2700000" algn="tl" rotWithShape="0">
                    <a:schemeClr val="tx2">
                      <a:alpha val="36000"/>
                    </a:schemeClr>
                  </a:outerShdw>
                </a:effectLst>
                <a:latin typeface="Arial Rounded MT Bold"/>
                <a:cs typeface="Arial Rounded MT Bold"/>
              </a:rPr>
              <a:t>bcr-abl</a:t>
            </a:r>
            <a:endParaRPr lang="fr-FR" sz="2800" b="1" i="1" dirty="0" smtClean="0">
              <a:solidFill>
                <a:srgbClr val="FF0000"/>
              </a:solidFill>
              <a:effectLst>
                <a:outerShdw blurRad="95250" dist="38100" dir="2700000" algn="tl" rotWithShape="0">
                  <a:schemeClr val="tx2">
                    <a:alpha val="36000"/>
                  </a:schemeClr>
                </a:outerShdw>
              </a:effectLst>
              <a:latin typeface="Arial Rounded MT Bold"/>
              <a:cs typeface="Arial Rounded MT Bold"/>
            </a:endParaRPr>
          </a:p>
          <a:p>
            <a:pPr algn="l"/>
            <a:r>
              <a:rPr lang="fr-FR" sz="2800" b="1" dirty="0" smtClean="0">
                <a:solidFill>
                  <a:srgbClr val="008000"/>
                </a:solidFill>
                <a:effectLst>
                  <a:outerShdw blurRad="95250" dist="38100" dir="2700000" algn="tl" rotWithShape="0">
                    <a:schemeClr val="tx2">
                      <a:alpha val="36000"/>
                    </a:schemeClr>
                  </a:outerShdw>
                </a:effectLst>
                <a:latin typeface="Arial Rounded MT Bold"/>
                <a:cs typeface="Arial Rounded MT Bold"/>
              </a:rPr>
              <a:t>UT7T315I: STABLY TRANSFECTED WITH T315I </a:t>
            </a:r>
            <a:r>
              <a:rPr lang="fr-FR" sz="2800" b="1" i="1" dirty="0" err="1" smtClean="0">
                <a:solidFill>
                  <a:srgbClr val="008000"/>
                </a:solidFill>
                <a:effectLst>
                  <a:outerShdw blurRad="95250" dist="38100" dir="2700000" algn="tl" rotWithShape="0">
                    <a:schemeClr val="tx2">
                      <a:alpha val="36000"/>
                    </a:schemeClr>
                  </a:outerShdw>
                </a:effectLst>
                <a:latin typeface="Arial Rounded MT Bold"/>
                <a:cs typeface="Arial Rounded MT Bold"/>
              </a:rPr>
              <a:t>bcr-abl</a:t>
            </a:r>
            <a:r>
              <a:rPr lang="fr-FR" sz="2800" b="1" i="1" dirty="0" smtClean="0">
                <a:solidFill>
                  <a:srgbClr val="008000"/>
                </a:solidFill>
                <a:effectLst>
                  <a:outerShdw blurRad="95250" dist="38100" dir="2700000" algn="tl" rotWithShape="0">
                    <a:schemeClr val="tx2">
                      <a:alpha val="36000"/>
                    </a:scheme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800" b="1" dirty="0" smtClean="0">
                <a:solidFill>
                  <a:srgbClr val="008000"/>
                </a:solidFill>
                <a:effectLst>
                  <a:outerShdw blurRad="95250" dist="38100" dir="2700000" algn="tl" rotWithShape="0">
                    <a:schemeClr val="tx2">
                      <a:alpha val="36000"/>
                    </a:schemeClr>
                  </a:outerShdw>
                </a:effectLst>
                <a:latin typeface="Arial Rounded MT Bold"/>
                <a:cs typeface="Arial Rounded MT Bold"/>
              </a:rPr>
              <a:t>MUTANT</a:t>
            </a:r>
            <a:endParaRPr lang="fr-FR" sz="2800" b="1" dirty="0">
              <a:solidFill>
                <a:srgbClr val="008000"/>
              </a:solidFill>
              <a:effectLst>
                <a:outerShdw blurRad="95250" dist="38100" dir="2700000" algn="tl" rotWithShape="0">
                  <a:schemeClr val="tx2">
                    <a:alpha val="36000"/>
                  </a:scheme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0"/>
          <a:stretch/>
        </p:blipFill>
        <p:spPr bwMode="auto">
          <a:xfrm>
            <a:off x="5813888" y="4054143"/>
            <a:ext cx="7140429" cy="450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" y="4903608"/>
            <a:ext cx="5710377" cy="304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2541960" y="196280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Arial Rounded MT Bold"/>
                <a:cs typeface="Arial Rounded MT Bold"/>
                <a:sym typeface="Palatino" charset="0"/>
              </a:rPr>
              <a:t>With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Arial Rounded MT Bold"/>
                <a:cs typeface="Arial Rounded MT Bold"/>
                <a:sym typeface="Palatino" charset="0"/>
              </a:rPr>
              <a:t>Haematological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Arial Rounded MT Bold"/>
                <a:cs typeface="Arial Rounded MT Bold"/>
                <a:sym typeface="Palatino" charset="0"/>
              </a:rPr>
              <a:t> Cell line UT7</a:t>
            </a: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94624" y="8837240"/>
            <a:ext cx="4830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Arial Rounded MT Bold" panose="020F0704030504030204" pitchFamily="34" charset="0"/>
                <a:cs typeface="Palatino"/>
              </a:rPr>
              <a:t>Ensemble of IR </a:t>
            </a:r>
            <a:r>
              <a:rPr lang="fr-FR" dirty="0" err="1" smtClean="0">
                <a:solidFill>
                  <a:srgbClr val="000000"/>
                </a:solidFill>
                <a:latin typeface="Arial Rounded MT Bold" panose="020F0704030504030204" pitchFamily="34" charset="0"/>
                <a:cs typeface="Palatino"/>
              </a:rPr>
              <a:t>spectra</a:t>
            </a:r>
            <a:endParaRPr lang="fr-FR" dirty="0">
              <a:solidFill>
                <a:srgbClr val="000000"/>
              </a:solidFill>
              <a:latin typeface="Arial Rounded MT Bold" panose="020F0704030504030204" pitchFamily="34" charset="0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805106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65696" y="3220616"/>
            <a:ext cx="6264696" cy="5976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sx="102000" sy="102000" algn="tl" rotWithShape="0">
              <a:srgbClr val="000000">
                <a:alpha val="48000"/>
              </a:srgb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29" y="4060182"/>
            <a:ext cx="6501272" cy="36712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14" name="Text Box 7978"/>
          <p:cNvSpPr txBox="1">
            <a:spLocks noChangeArrowheads="1"/>
          </p:cNvSpPr>
          <p:nvPr/>
        </p:nvSpPr>
        <p:spPr bwMode="auto">
          <a:xfrm>
            <a:off x="6790432" y="8117160"/>
            <a:ext cx="5863448" cy="5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fr-FR" sz="2600" dirty="0">
                <a:solidFill>
                  <a:srgbClr val="000000"/>
                </a:solidFill>
              </a:rPr>
              <a:t>S</a:t>
            </a:r>
            <a:r>
              <a:rPr lang="fr-FR" sz="2600" dirty="0" smtClean="0">
                <a:solidFill>
                  <a:srgbClr val="000000"/>
                </a:solidFill>
              </a:rPr>
              <a:t>core plot</a:t>
            </a:r>
            <a:endParaRPr lang="fr-FR" sz="2600" dirty="0">
              <a:solidFill>
                <a:srgbClr val="000000"/>
              </a:solidFill>
            </a:endParaRPr>
          </a:p>
        </p:txBody>
      </p:sp>
      <p:sp>
        <p:nvSpPr>
          <p:cNvPr id="342" name="ZoneTexte 341"/>
          <p:cNvSpPr txBox="1"/>
          <p:nvPr/>
        </p:nvSpPr>
        <p:spPr>
          <a:xfrm>
            <a:off x="2037904" y="1204392"/>
            <a:ext cx="9907193" cy="173175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l"/>
            <a:r>
              <a:rPr lang="fr-FR" sz="2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UT7P: NO </a:t>
            </a:r>
            <a:r>
              <a:rPr lang="fr-FR" sz="26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bcr-abl</a:t>
            </a:r>
            <a:r>
              <a:rPr lang="fr-FR" sz="2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EXPRESSION</a:t>
            </a:r>
          </a:p>
          <a:p>
            <a:pPr algn="l"/>
            <a:r>
              <a:rPr lang="fr-FR" sz="2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UT7-11: STABLY TRANSFECTED WITH WILD TYPE </a:t>
            </a:r>
            <a:r>
              <a:rPr lang="fr-FR" sz="2600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bcr-abl</a:t>
            </a:r>
            <a:endParaRPr lang="fr-FR" sz="2600" i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/>
            <a:r>
              <a:rPr lang="fr-FR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UT7T315I: STABLY TRANSFECTED WITH T315I </a:t>
            </a:r>
            <a:r>
              <a:rPr lang="fr-FR" sz="2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bcr-abl</a:t>
            </a:r>
            <a:r>
              <a:rPr lang="fr-FR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MUTANT </a:t>
            </a:r>
            <a:endParaRPr lang="fr-FR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Ellipse 2"/>
          <p:cNvSpPr/>
          <p:nvPr/>
        </p:nvSpPr>
        <p:spPr>
          <a:xfrm flipV="1">
            <a:off x="8040302" y="4849507"/>
            <a:ext cx="1029316" cy="142529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335" name="Ellipse 334"/>
          <p:cNvSpPr/>
          <p:nvPr/>
        </p:nvSpPr>
        <p:spPr>
          <a:xfrm flipV="1">
            <a:off x="8917363" y="5008651"/>
            <a:ext cx="1029316" cy="142529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336" name="Ellipse 335"/>
          <p:cNvSpPr/>
          <p:nvPr/>
        </p:nvSpPr>
        <p:spPr>
          <a:xfrm flipV="1">
            <a:off x="11231581" y="4060181"/>
            <a:ext cx="1256135" cy="343995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343" name="Rectangle 1"/>
          <p:cNvSpPr txBox="1">
            <a:spLocks noChangeArrowheads="1"/>
          </p:cNvSpPr>
          <p:nvPr/>
        </p:nvSpPr>
        <p:spPr>
          <a:xfrm>
            <a:off x="2541960" y="196280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UT7 stable transfected</a:t>
            </a: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381720" y="3508648"/>
            <a:ext cx="5832648" cy="5544616"/>
            <a:chOff x="381720" y="3220616"/>
            <a:chExt cx="4332287" cy="4072391"/>
          </a:xfrm>
        </p:grpSpPr>
        <p:sp>
          <p:nvSpPr>
            <p:cNvPr id="665" name="Oval 561"/>
            <p:cNvSpPr>
              <a:spLocks noChangeArrowheads="1"/>
            </p:cNvSpPr>
            <p:nvPr/>
          </p:nvSpPr>
          <p:spPr bwMode="auto">
            <a:xfrm rot="20672477">
              <a:off x="1437407" y="4405877"/>
              <a:ext cx="1060450" cy="1530212"/>
            </a:xfrm>
            <a:prstGeom prst="ellipse">
              <a:avLst/>
            </a:prstGeom>
            <a:noFill/>
            <a:ln w="9525">
              <a:solidFill>
                <a:srgbClr val="339933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6" name="Oval 562"/>
            <p:cNvSpPr>
              <a:spLocks noChangeArrowheads="1"/>
            </p:cNvSpPr>
            <p:nvPr/>
          </p:nvSpPr>
          <p:spPr bwMode="auto">
            <a:xfrm rot="20672477">
              <a:off x="3499569" y="3984088"/>
              <a:ext cx="744537" cy="1064282"/>
            </a:xfrm>
            <a:prstGeom prst="ellipse">
              <a:avLst/>
            </a:prstGeom>
            <a:noFill/>
            <a:ln w="9525">
              <a:solidFill>
                <a:srgbClr val="339933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7" name="Oval 563"/>
            <p:cNvSpPr>
              <a:spLocks noChangeArrowheads="1"/>
            </p:cNvSpPr>
            <p:nvPr/>
          </p:nvSpPr>
          <p:spPr bwMode="auto">
            <a:xfrm rot="219070">
              <a:off x="3226519" y="3917059"/>
              <a:ext cx="889000" cy="256179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8" name="Oval 564"/>
            <p:cNvSpPr>
              <a:spLocks noChangeArrowheads="1"/>
            </p:cNvSpPr>
            <p:nvPr/>
          </p:nvSpPr>
          <p:spPr bwMode="auto">
            <a:xfrm rot="21220367">
              <a:off x="3475757" y="4018419"/>
              <a:ext cx="889000" cy="2561797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46" name="Group 4"/>
            <p:cNvGrpSpPr>
              <a:grpSpLocks/>
            </p:cNvGrpSpPr>
            <p:nvPr/>
          </p:nvGrpSpPr>
          <p:grpSpPr bwMode="auto">
            <a:xfrm>
              <a:off x="381720" y="3220616"/>
              <a:ext cx="4332287" cy="4072391"/>
              <a:chOff x="2206" y="448"/>
              <a:chExt cx="2204" cy="2491"/>
            </a:xfrm>
          </p:grpSpPr>
          <p:sp>
            <p:nvSpPr>
              <p:cNvPr id="347" name="Rectangle 5"/>
              <p:cNvSpPr>
                <a:spLocks noChangeArrowheads="1"/>
              </p:cNvSpPr>
              <p:nvPr/>
            </p:nvSpPr>
            <p:spPr bwMode="auto">
              <a:xfrm>
                <a:off x="2673" y="951"/>
                <a:ext cx="8" cy="16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8" name="Rectangle 6"/>
              <p:cNvSpPr>
                <a:spLocks noChangeArrowheads="1"/>
              </p:cNvSpPr>
              <p:nvPr/>
            </p:nvSpPr>
            <p:spPr bwMode="auto">
              <a:xfrm>
                <a:off x="2618" y="2469"/>
                <a:ext cx="63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9" name="Rectangle 7"/>
              <p:cNvSpPr>
                <a:spLocks noChangeArrowheads="1"/>
              </p:cNvSpPr>
              <p:nvPr/>
            </p:nvSpPr>
            <p:spPr bwMode="auto">
              <a:xfrm>
                <a:off x="2520" y="2428"/>
                <a:ext cx="103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fr-FR" sz="1000">
                    <a:solidFill>
                      <a:srgbClr val="000000"/>
                    </a:solidFill>
                    <a:latin typeface="Times New Roman" charset="0"/>
                  </a:rPr>
                  <a:t>-1.0</a:t>
                </a:r>
                <a:endParaRPr lang="fr-FR" sz="1800">
                  <a:latin typeface="Arial" charset="0"/>
                </a:endParaRPr>
              </a:p>
            </p:txBody>
          </p:sp>
          <p:sp>
            <p:nvSpPr>
              <p:cNvPr id="350" name="Rectangle 8"/>
              <p:cNvSpPr>
                <a:spLocks noChangeArrowheads="1"/>
              </p:cNvSpPr>
              <p:nvPr/>
            </p:nvSpPr>
            <p:spPr bwMode="auto">
              <a:xfrm>
                <a:off x="2618" y="2071"/>
                <a:ext cx="63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1" name="Rectangle 9"/>
              <p:cNvSpPr>
                <a:spLocks noChangeArrowheads="1"/>
              </p:cNvSpPr>
              <p:nvPr/>
            </p:nvSpPr>
            <p:spPr bwMode="auto">
              <a:xfrm>
                <a:off x="2520" y="2030"/>
                <a:ext cx="103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fr-FR" sz="1000">
                    <a:solidFill>
                      <a:srgbClr val="000000"/>
                    </a:solidFill>
                    <a:latin typeface="Times New Roman" charset="0"/>
                  </a:rPr>
                  <a:t>-0.5</a:t>
                </a:r>
                <a:endParaRPr lang="fr-FR" sz="1800">
                  <a:latin typeface="Arial" charset="0"/>
                </a:endParaRPr>
              </a:p>
            </p:txBody>
          </p:sp>
          <p:sp>
            <p:nvSpPr>
              <p:cNvPr id="352" name="Rectangle 10"/>
              <p:cNvSpPr>
                <a:spLocks noChangeArrowheads="1"/>
              </p:cNvSpPr>
              <p:nvPr/>
            </p:nvSpPr>
            <p:spPr bwMode="auto">
              <a:xfrm>
                <a:off x="2544" y="1632"/>
                <a:ext cx="80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fr-FR" sz="1000">
                    <a:solidFill>
                      <a:srgbClr val="000000"/>
                    </a:solidFill>
                    <a:latin typeface="Times New Roman" charset="0"/>
                  </a:rPr>
                  <a:t>0.0</a:t>
                </a:r>
                <a:endParaRPr lang="fr-FR" sz="1800">
                  <a:latin typeface="Arial" charset="0"/>
                </a:endParaRPr>
              </a:p>
            </p:txBody>
          </p:sp>
          <p:sp>
            <p:nvSpPr>
              <p:cNvPr id="353" name="Rectangle 11"/>
              <p:cNvSpPr>
                <a:spLocks noChangeArrowheads="1"/>
              </p:cNvSpPr>
              <p:nvPr/>
            </p:nvSpPr>
            <p:spPr bwMode="auto">
              <a:xfrm>
                <a:off x="2674" y="795"/>
                <a:ext cx="63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4" name="Line 12"/>
              <p:cNvSpPr>
                <a:spLocks noChangeShapeType="1"/>
              </p:cNvSpPr>
              <p:nvPr/>
            </p:nvSpPr>
            <p:spPr bwMode="auto">
              <a:xfrm>
                <a:off x="2685" y="1677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5" name="Line 13"/>
              <p:cNvSpPr>
                <a:spLocks noChangeShapeType="1"/>
              </p:cNvSpPr>
              <p:nvPr/>
            </p:nvSpPr>
            <p:spPr bwMode="auto">
              <a:xfrm>
                <a:off x="2747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6" name="Line 14"/>
              <p:cNvSpPr>
                <a:spLocks noChangeShapeType="1"/>
              </p:cNvSpPr>
              <p:nvPr/>
            </p:nvSpPr>
            <p:spPr bwMode="auto">
              <a:xfrm>
                <a:off x="2810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7" name="Line 15"/>
              <p:cNvSpPr>
                <a:spLocks noChangeShapeType="1"/>
              </p:cNvSpPr>
              <p:nvPr/>
            </p:nvSpPr>
            <p:spPr bwMode="auto">
              <a:xfrm>
                <a:off x="2673" y="1677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8" name="Line 16"/>
              <p:cNvSpPr>
                <a:spLocks noChangeShapeType="1"/>
              </p:cNvSpPr>
              <p:nvPr/>
            </p:nvSpPr>
            <p:spPr bwMode="auto">
              <a:xfrm>
                <a:off x="2736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9" name="Line 17"/>
              <p:cNvSpPr>
                <a:spLocks noChangeShapeType="1"/>
              </p:cNvSpPr>
              <p:nvPr/>
            </p:nvSpPr>
            <p:spPr bwMode="auto">
              <a:xfrm>
                <a:off x="2799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0" name="Line 18"/>
              <p:cNvSpPr>
                <a:spLocks noChangeShapeType="1"/>
              </p:cNvSpPr>
              <p:nvPr/>
            </p:nvSpPr>
            <p:spPr bwMode="auto">
              <a:xfrm>
                <a:off x="2862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1" name="Line 19"/>
              <p:cNvSpPr>
                <a:spLocks noChangeShapeType="1"/>
              </p:cNvSpPr>
              <p:nvPr/>
            </p:nvSpPr>
            <p:spPr bwMode="auto">
              <a:xfrm>
                <a:off x="2925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2" name="Line 20"/>
              <p:cNvSpPr>
                <a:spLocks noChangeShapeType="1"/>
              </p:cNvSpPr>
              <p:nvPr/>
            </p:nvSpPr>
            <p:spPr bwMode="auto">
              <a:xfrm>
                <a:off x="2988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3" name="Line 21"/>
              <p:cNvSpPr>
                <a:spLocks noChangeShapeType="1"/>
              </p:cNvSpPr>
              <p:nvPr/>
            </p:nvSpPr>
            <p:spPr bwMode="auto">
              <a:xfrm>
                <a:off x="3051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4" name="Line 22"/>
              <p:cNvSpPr>
                <a:spLocks noChangeShapeType="1"/>
              </p:cNvSpPr>
              <p:nvPr/>
            </p:nvSpPr>
            <p:spPr bwMode="auto">
              <a:xfrm>
                <a:off x="3114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5" name="Line 23"/>
              <p:cNvSpPr>
                <a:spLocks noChangeShapeType="1"/>
              </p:cNvSpPr>
              <p:nvPr/>
            </p:nvSpPr>
            <p:spPr bwMode="auto">
              <a:xfrm>
                <a:off x="3177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6" name="Line 24"/>
              <p:cNvSpPr>
                <a:spLocks noChangeShapeType="1"/>
              </p:cNvSpPr>
              <p:nvPr/>
            </p:nvSpPr>
            <p:spPr bwMode="auto">
              <a:xfrm>
                <a:off x="3241" y="1677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7" name="Line 25"/>
              <p:cNvSpPr>
                <a:spLocks noChangeShapeType="1"/>
              </p:cNvSpPr>
              <p:nvPr/>
            </p:nvSpPr>
            <p:spPr bwMode="auto">
              <a:xfrm>
                <a:off x="3214" y="1677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8" name="Line 26"/>
              <p:cNvSpPr>
                <a:spLocks noChangeShapeType="1"/>
              </p:cNvSpPr>
              <p:nvPr/>
            </p:nvSpPr>
            <p:spPr bwMode="auto">
              <a:xfrm>
                <a:off x="3277" y="1677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9" name="Line 27"/>
              <p:cNvSpPr>
                <a:spLocks noChangeShapeType="1"/>
              </p:cNvSpPr>
              <p:nvPr/>
            </p:nvSpPr>
            <p:spPr bwMode="auto">
              <a:xfrm>
                <a:off x="3340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0" name="Line 28"/>
              <p:cNvSpPr>
                <a:spLocks noChangeShapeType="1"/>
              </p:cNvSpPr>
              <p:nvPr/>
            </p:nvSpPr>
            <p:spPr bwMode="auto">
              <a:xfrm>
                <a:off x="3403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1" name="Line 29"/>
              <p:cNvSpPr>
                <a:spLocks noChangeShapeType="1"/>
              </p:cNvSpPr>
              <p:nvPr/>
            </p:nvSpPr>
            <p:spPr bwMode="auto">
              <a:xfrm>
                <a:off x="3466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2" name="Line 30"/>
              <p:cNvSpPr>
                <a:spLocks noChangeShapeType="1"/>
              </p:cNvSpPr>
              <p:nvPr/>
            </p:nvSpPr>
            <p:spPr bwMode="auto">
              <a:xfrm>
                <a:off x="3529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3" name="Line 31"/>
              <p:cNvSpPr>
                <a:spLocks noChangeShapeType="1"/>
              </p:cNvSpPr>
              <p:nvPr/>
            </p:nvSpPr>
            <p:spPr bwMode="auto">
              <a:xfrm>
                <a:off x="3592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4" name="Line 32"/>
              <p:cNvSpPr>
                <a:spLocks noChangeShapeType="1"/>
              </p:cNvSpPr>
              <p:nvPr/>
            </p:nvSpPr>
            <p:spPr bwMode="auto">
              <a:xfrm>
                <a:off x="3445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5" name="Line 33"/>
              <p:cNvSpPr>
                <a:spLocks noChangeShapeType="1"/>
              </p:cNvSpPr>
              <p:nvPr/>
            </p:nvSpPr>
            <p:spPr bwMode="auto">
              <a:xfrm>
                <a:off x="3508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6" name="Line 34"/>
              <p:cNvSpPr>
                <a:spLocks noChangeShapeType="1"/>
              </p:cNvSpPr>
              <p:nvPr/>
            </p:nvSpPr>
            <p:spPr bwMode="auto">
              <a:xfrm>
                <a:off x="3571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7" name="Line 35"/>
              <p:cNvSpPr>
                <a:spLocks noChangeShapeType="1"/>
              </p:cNvSpPr>
              <p:nvPr/>
            </p:nvSpPr>
            <p:spPr bwMode="auto">
              <a:xfrm>
                <a:off x="3634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8" name="Line 36"/>
              <p:cNvSpPr>
                <a:spLocks noChangeShapeType="1"/>
              </p:cNvSpPr>
              <p:nvPr/>
            </p:nvSpPr>
            <p:spPr bwMode="auto">
              <a:xfrm>
                <a:off x="3698" y="1677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9" name="Line 37"/>
              <p:cNvSpPr>
                <a:spLocks noChangeShapeType="1"/>
              </p:cNvSpPr>
              <p:nvPr/>
            </p:nvSpPr>
            <p:spPr bwMode="auto">
              <a:xfrm>
                <a:off x="3761" y="1677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0" name="Line 38"/>
              <p:cNvSpPr>
                <a:spLocks noChangeShapeType="1"/>
              </p:cNvSpPr>
              <p:nvPr/>
            </p:nvSpPr>
            <p:spPr bwMode="auto">
              <a:xfrm>
                <a:off x="3824" y="1677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1" name="Line 39"/>
              <p:cNvSpPr>
                <a:spLocks noChangeShapeType="1"/>
              </p:cNvSpPr>
              <p:nvPr/>
            </p:nvSpPr>
            <p:spPr bwMode="auto">
              <a:xfrm>
                <a:off x="3887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2" name="Line 40"/>
              <p:cNvSpPr>
                <a:spLocks noChangeShapeType="1"/>
              </p:cNvSpPr>
              <p:nvPr/>
            </p:nvSpPr>
            <p:spPr bwMode="auto">
              <a:xfrm>
                <a:off x="3950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3" name="Line 41"/>
              <p:cNvSpPr>
                <a:spLocks noChangeShapeType="1"/>
              </p:cNvSpPr>
              <p:nvPr/>
            </p:nvSpPr>
            <p:spPr bwMode="auto">
              <a:xfrm>
                <a:off x="4013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4" name="Line 42"/>
              <p:cNvSpPr>
                <a:spLocks noChangeShapeType="1"/>
              </p:cNvSpPr>
              <p:nvPr/>
            </p:nvSpPr>
            <p:spPr bwMode="auto">
              <a:xfrm>
                <a:off x="4076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5" name="Line 43"/>
              <p:cNvSpPr>
                <a:spLocks noChangeShapeType="1"/>
              </p:cNvSpPr>
              <p:nvPr/>
            </p:nvSpPr>
            <p:spPr bwMode="auto">
              <a:xfrm>
                <a:off x="4139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6" name="Line 44"/>
              <p:cNvSpPr>
                <a:spLocks noChangeShapeType="1"/>
              </p:cNvSpPr>
              <p:nvPr/>
            </p:nvSpPr>
            <p:spPr bwMode="auto">
              <a:xfrm>
                <a:off x="4202" y="167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7" name="Rectangle 45"/>
              <p:cNvSpPr>
                <a:spLocks noChangeArrowheads="1"/>
              </p:cNvSpPr>
              <p:nvPr/>
            </p:nvSpPr>
            <p:spPr bwMode="auto">
              <a:xfrm rot="16200000">
                <a:off x="2128" y="1581"/>
                <a:ext cx="264" cy="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fr-FR" sz="1400">
                    <a:solidFill>
                      <a:srgbClr val="000000"/>
                    </a:solidFill>
                  </a:rPr>
                  <a:t>PC2</a:t>
                </a:r>
                <a:endParaRPr lang="fr-FR" sz="1400"/>
              </a:p>
            </p:txBody>
          </p:sp>
          <p:sp>
            <p:nvSpPr>
              <p:cNvPr id="388" name="Rectangle 46"/>
              <p:cNvSpPr>
                <a:spLocks noChangeArrowheads="1"/>
              </p:cNvSpPr>
              <p:nvPr/>
            </p:nvSpPr>
            <p:spPr bwMode="auto">
              <a:xfrm>
                <a:off x="2686" y="2569"/>
                <a:ext cx="8" cy="6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9" name="Rectangle 47"/>
              <p:cNvSpPr>
                <a:spLocks noChangeArrowheads="1"/>
              </p:cNvSpPr>
              <p:nvPr/>
            </p:nvSpPr>
            <p:spPr bwMode="auto">
              <a:xfrm>
                <a:off x="2701" y="2662"/>
                <a:ext cx="5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fr-FR" sz="1000">
                    <a:solidFill>
                      <a:srgbClr val="000000"/>
                    </a:solidFill>
                    <a:latin typeface="Times New Roman" charset="0"/>
                  </a:rPr>
                  <a:t>-1</a:t>
                </a:r>
                <a:endParaRPr lang="fr-FR" sz="1800">
                  <a:latin typeface="Arial" charset="0"/>
                </a:endParaRPr>
              </a:p>
            </p:txBody>
          </p:sp>
          <p:sp>
            <p:nvSpPr>
              <p:cNvPr id="390" name="Rectangle 48"/>
              <p:cNvSpPr>
                <a:spLocks noChangeArrowheads="1"/>
              </p:cNvSpPr>
              <p:nvPr/>
            </p:nvSpPr>
            <p:spPr bwMode="auto">
              <a:xfrm>
                <a:off x="3438" y="2569"/>
                <a:ext cx="8" cy="6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1" name="Rectangle 49"/>
              <p:cNvSpPr>
                <a:spLocks noChangeArrowheads="1"/>
              </p:cNvSpPr>
              <p:nvPr/>
            </p:nvSpPr>
            <p:spPr bwMode="auto">
              <a:xfrm>
                <a:off x="3462" y="2662"/>
                <a:ext cx="32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fr-FR" sz="1000">
                    <a:solidFill>
                      <a:srgbClr val="000000"/>
                    </a:solidFill>
                    <a:latin typeface="Times New Roman" charset="0"/>
                  </a:rPr>
                  <a:t>0</a:t>
                </a:r>
                <a:endParaRPr lang="fr-FR" sz="1800">
                  <a:latin typeface="Arial" charset="0"/>
                </a:endParaRPr>
              </a:p>
            </p:txBody>
          </p:sp>
          <p:sp>
            <p:nvSpPr>
              <p:cNvPr id="392" name="Rectangle 50"/>
              <p:cNvSpPr>
                <a:spLocks noChangeArrowheads="1"/>
              </p:cNvSpPr>
              <p:nvPr/>
            </p:nvSpPr>
            <p:spPr bwMode="auto">
              <a:xfrm>
                <a:off x="4191" y="2569"/>
                <a:ext cx="8" cy="6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3" name="Rectangle 51"/>
              <p:cNvSpPr>
                <a:spLocks noChangeArrowheads="1"/>
              </p:cNvSpPr>
              <p:nvPr/>
            </p:nvSpPr>
            <p:spPr bwMode="auto">
              <a:xfrm>
                <a:off x="4215" y="2662"/>
                <a:ext cx="32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fr-FR" sz="1000">
                    <a:solidFill>
                      <a:srgbClr val="000000"/>
                    </a:solidFill>
                    <a:latin typeface="Times New Roman" charset="0"/>
                  </a:rPr>
                  <a:t>1</a:t>
                </a:r>
                <a:endParaRPr lang="fr-FR" sz="1800">
                  <a:latin typeface="Arial" charset="0"/>
                </a:endParaRPr>
              </a:p>
            </p:txBody>
          </p:sp>
          <p:sp>
            <p:nvSpPr>
              <p:cNvPr id="394" name="Line 52"/>
              <p:cNvSpPr>
                <a:spLocks noChangeShapeType="1"/>
              </p:cNvSpPr>
              <p:nvPr/>
            </p:nvSpPr>
            <p:spPr bwMode="auto">
              <a:xfrm flipV="1">
                <a:off x="3442" y="2541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5" name="Line 53"/>
              <p:cNvSpPr>
                <a:spLocks noChangeShapeType="1"/>
              </p:cNvSpPr>
              <p:nvPr/>
            </p:nvSpPr>
            <p:spPr bwMode="auto">
              <a:xfrm flipV="1">
                <a:off x="3442" y="2478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6" name="Line 54"/>
              <p:cNvSpPr>
                <a:spLocks noChangeShapeType="1"/>
              </p:cNvSpPr>
              <p:nvPr/>
            </p:nvSpPr>
            <p:spPr bwMode="auto">
              <a:xfrm flipV="1">
                <a:off x="3442" y="2415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7" name="Line 55"/>
              <p:cNvSpPr>
                <a:spLocks noChangeShapeType="1"/>
              </p:cNvSpPr>
              <p:nvPr/>
            </p:nvSpPr>
            <p:spPr bwMode="auto">
              <a:xfrm flipV="1">
                <a:off x="3442" y="2352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8" name="Line 56"/>
              <p:cNvSpPr>
                <a:spLocks noChangeShapeType="1"/>
              </p:cNvSpPr>
              <p:nvPr/>
            </p:nvSpPr>
            <p:spPr bwMode="auto">
              <a:xfrm flipV="1">
                <a:off x="3442" y="2289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" name="Line 57"/>
              <p:cNvSpPr>
                <a:spLocks noChangeShapeType="1"/>
              </p:cNvSpPr>
              <p:nvPr/>
            </p:nvSpPr>
            <p:spPr bwMode="auto">
              <a:xfrm flipV="1">
                <a:off x="3442" y="2226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0" name="Line 58"/>
              <p:cNvSpPr>
                <a:spLocks noChangeShapeType="1"/>
              </p:cNvSpPr>
              <p:nvPr/>
            </p:nvSpPr>
            <p:spPr bwMode="auto">
              <a:xfrm flipV="1">
                <a:off x="3442" y="2163"/>
                <a:ext cx="1" cy="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1" name="Line 59"/>
              <p:cNvSpPr>
                <a:spLocks noChangeShapeType="1"/>
              </p:cNvSpPr>
              <p:nvPr/>
            </p:nvSpPr>
            <p:spPr bwMode="auto">
              <a:xfrm flipV="1">
                <a:off x="3442" y="2100"/>
                <a:ext cx="1" cy="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2" name="Line 60"/>
              <p:cNvSpPr>
                <a:spLocks noChangeShapeType="1"/>
              </p:cNvSpPr>
              <p:nvPr/>
            </p:nvSpPr>
            <p:spPr bwMode="auto">
              <a:xfrm flipV="1">
                <a:off x="3442" y="2037"/>
                <a:ext cx="1" cy="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3" name="Line 61"/>
              <p:cNvSpPr>
                <a:spLocks noChangeShapeType="1"/>
              </p:cNvSpPr>
              <p:nvPr/>
            </p:nvSpPr>
            <p:spPr bwMode="auto">
              <a:xfrm flipV="1">
                <a:off x="3442" y="1974"/>
                <a:ext cx="1" cy="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4" name="Line 62"/>
              <p:cNvSpPr>
                <a:spLocks noChangeShapeType="1"/>
              </p:cNvSpPr>
              <p:nvPr/>
            </p:nvSpPr>
            <p:spPr bwMode="auto">
              <a:xfrm flipV="1">
                <a:off x="3442" y="1910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5" name="Line 63"/>
              <p:cNvSpPr>
                <a:spLocks noChangeShapeType="1"/>
              </p:cNvSpPr>
              <p:nvPr/>
            </p:nvSpPr>
            <p:spPr bwMode="auto">
              <a:xfrm flipV="1">
                <a:off x="3442" y="1847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6" name="Line 64"/>
              <p:cNvSpPr>
                <a:spLocks noChangeShapeType="1"/>
              </p:cNvSpPr>
              <p:nvPr/>
            </p:nvSpPr>
            <p:spPr bwMode="auto">
              <a:xfrm flipV="1">
                <a:off x="3442" y="1784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7" name="Line 65"/>
              <p:cNvSpPr>
                <a:spLocks noChangeShapeType="1"/>
              </p:cNvSpPr>
              <p:nvPr/>
            </p:nvSpPr>
            <p:spPr bwMode="auto">
              <a:xfrm flipV="1">
                <a:off x="3442" y="1721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8" name="Line 66"/>
              <p:cNvSpPr>
                <a:spLocks noChangeShapeType="1"/>
              </p:cNvSpPr>
              <p:nvPr/>
            </p:nvSpPr>
            <p:spPr bwMode="auto">
              <a:xfrm flipV="1">
                <a:off x="3442" y="1658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9" name="Line 67"/>
              <p:cNvSpPr>
                <a:spLocks noChangeShapeType="1"/>
              </p:cNvSpPr>
              <p:nvPr/>
            </p:nvSpPr>
            <p:spPr bwMode="auto">
              <a:xfrm flipV="1">
                <a:off x="3442" y="1595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0" name="Line 68"/>
              <p:cNvSpPr>
                <a:spLocks noChangeShapeType="1"/>
              </p:cNvSpPr>
              <p:nvPr/>
            </p:nvSpPr>
            <p:spPr bwMode="auto">
              <a:xfrm flipV="1">
                <a:off x="3442" y="1532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1" name="Line 69"/>
              <p:cNvSpPr>
                <a:spLocks noChangeShapeType="1"/>
              </p:cNvSpPr>
              <p:nvPr/>
            </p:nvSpPr>
            <p:spPr bwMode="auto">
              <a:xfrm flipV="1">
                <a:off x="3442" y="1469"/>
                <a:ext cx="1" cy="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2" name="Line 70"/>
              <p:cNvSpPr>
                <a:spLocks noChangeShapeType="1"/>
              </p:cNvSpPr>
              <p:nvPr/>
            </p:nvSpPr>
            <p:spPr bwMode="auto">
              <a:xfrm flipV="1">
                <a:off x="3442" y="1406"/>
                <a:ext cx="1" cy="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3" name="Line 71"/>
              <p:cNvSpPr>
                <a:spLocks noChangeShapeType="1"/>
              </p:cNvSpPr>
              <p:nvPr/>
            </p:nvSpPr>
            <p:spPr bwMode="auto">
              <a:xfrm flipV="1">
                <a:off x="3442" y="1343"/>
                <a:ext cx="1" cy="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4" name="Line 72"/>
              <p:cNvSpPr>
                <a:spLocks noChangeShapeType="1"/>
              </p:cNvSpPr>
              <p:nvPr/>
            </p:nvSpPr>
            <p:spPr bwMode="auto">
              <a:xfrm flipV="1">
                <a:off x="3442" y="1279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5" name="Line 73"/>
              <p:cNvSpPr>
                <a:spLocks noChangeShapeType="1"/>
              </p:cNvSpPr>
              <p:nvPr/>
            </p:nvSpPr>
            <p:spPr bwMode="auto">
              <a:xfrm flipV="1">
                <a:off x="3442" y="1216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6" name="Line 74"/>
              <p:cNvSpPr>
                <a:spLocks noChangeShapeType="1"/>
              </p:cNvSpPr>
              <p:nvPr/>
            </p:nvSpPr>
            <p:spPr bwMode="auto">
              <a:xfrm flipV="1">
                <a:off x="3442" y="1153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7" name="Line 75"/>
              <p:cNvSpPr>
                <a:spLocks noChangeShapeType="1"/>
              </p:cNvSpPr>
              <p:nvPr/>
            </p:nvSpPr>
            <p:spPr bwMode="auto">
              <a:xfrm flipV="1">
                <a:off x="3442" y="1090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8" name="Line 76"/>
              <p:cNvSpPr>
                <a:spLocks noChangeShapeType="1"/>
              </p:cNvSpPr>
              <p:nvPr/>
            </p:nvSpPr>
            <p:spPr bwMode="auto">
              <a:xfrm flipV="1">
                <a:off x="3442" y="1027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9" name="Line 77"/>
              <p:cNvSpPr>
                <a:spLocks noChangeShapeType="1"/>
              </p:cNvSpPr>
              <p:nvPr/>
            </p:nvSpPr>
            <p:spPr bwMode="auto">
              <a:xfrm flipV="1">
                <a:off x="3442" y="964"/>
                <a:ext cx="1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0" name="Rectangle 78"/>
              <p:cNvSpPr>
                <a:spLocks noChangeArrowheads="1"/>
              </p:cNvSpPr>
              <p:nvPr/>
            </p:nvSpPr>
            <p:spPr bwMode="auto">
              <a:xfrm>
                <a:off x="3363" y="2766"/>
                <a:ext cx="19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fr-FR" sz="1800">
                    <a:solidFill>
                      <a:srgbClr val="000000"/>
                    </a:solidFill>
                  </a:rPr>
                  <a:t>PC1</a:t>
                </a:r>
                <a:endParaRPr lang="fr-FR" sz="1800"/>
              </a:p>
            </p:txBody>
          </p:sp>
          <p:sp>
            <p:nvSpPr>
              <p:cNvPr id="421" name="Rectangle 79"/>
              <p:cNvSpPr>
                <a:spLocks noChangeArrowheads="1"/>
              </p:cNvSpPr>
              <p:nvPr/>
            </p:nvSpPr>
            <p:spPr bwMode="auto">
              <a:xfrm>
                <a:off x="3995" y="930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2" name="Rectangle 80"/>
              <p:cNvSpPr>
                <a:spLocks noChangeArrowheads="1"/>
              </p:cNvSpPr>
              <p:nvPr/>
            </p:nvSpPr>
            <p:spPr bwMode="auto">
              <a:xfrm>
                <a:off x="4023" y="1728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3" name="Rectangle 81"/>
              <p:cNvSpPr>
                <a:spLocks noChangeArrowheads="1"/>
              </p:cNvSpPr>
              <p:nvPr/>
            </p:nvSpPr>
            <p:spPr bwMode="auto">
              <a:xfrm>
                <a:off x="4056" y="1307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4" name="Rectangle 82"/>
              <p:cNvSpPr>
                <a:spLocks noChangeArrowheads="1"/>
              </p:cNvSpPr>
              <p:nvPr/>
            </p:nvSpPr>
            <p:spPr bwMode="auto">
              <a:xfrm>
                <a:off x="4060" y="1769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5" name="Rectangle 83"/>
              <p:cNvSpPr>
                <a:spLocks noChangeArrowheads="1"/>
              </p:cNvSpPr>
              <p:nvPr/>
            </p:nvSpPr>
            <p:spPr bwMode="auto">
              <a:xfrm>
                <a:off x="4042" y="1513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6" name="Rectangle 84"/>
              <p:cNvSpPr>
                <a:spLocks noChangeArrowheads="1"/>
              </p:cNvSpPr>
              <p:nvPr/>
            </p:nvSpPr>
            <p:spPr bwMode="auto">
              <a:xfrm>
                <a:off x="4146" y="1393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7" name="Rectangle 85"/>
              <p:cNvSpPr>
                <a:spLocks noChangeArrowheads="1"/>
              </p:cNvSpPr>
              <p:nvPr/>
            </p:nvSpPr>
            <p:spPr bwMode="auto">
              <a:xfrm>
                <a:off x="4036" y="1364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8" name="Rectangle 86"/>
              <p:cNvSpPr>
                <a:spLocks noChangeArrowheads="1"/>
              </p:cNvSpPr>
              <p:nvPr/>
            </p:nvSpPr>
            <p:spPr bwMode="auto">
              <a:xfrm>
                <a:off x="3945" y="1792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9" name="Rectangle 87"/>
              <p:cNvSpPr>
                <a:spLocks noChangeArrowheads="1"/>
              </p:cNvSpPr>
              <p:nvPr/>
            </p:nvSpPr>
            <p:spPr bwMode="auto">
              <a:xfrm>
                <a:off x="4118" y="1777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0" name="Rectangle 88"/>
              <p:cNvSpPr>
                <a:spLocks noChangeArrowheads="1"/>
              </p:cNvSpPr>
              <p:nvPr/>
            </p:nvSpPr>
            <p:spPr bwMode="auto">
              <a:xfrm>
                <a:off x="4128" y="1287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1" name="Rectangle 89"/>
              <p:cNvSpPr>
                <a:spLocks noChangeArrowheads="1"/>
              </p:cNvSpPr>
              <p:nvPr/>
            </p:nvSpPr>
            <p:spPr bwMode="auto">
              <a:xfrm>
                <a:off x="4014" y="1945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2" name="Rectangle 90"/>
              <p:cNvSpPr>
                <a:spLocks noChangeArrowheads="1"/>
              </p:cNvSpPr>
              <p:nvPr/>
            </p:nvSpPr>
            <p:spPr bwMode="auto">
              <a:xfrm>
                <a:off x="4033" y="2230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3" name="Rectangle 91"/>
              <p:cNvSpPr>
                <a:spLocks noChangeArrowheads="1"/>
              </p:cNvSpPr>
              <p:nvPr/>
            </p:nvSpPr>
            <p:spPr bwMode="auto">
              <a:xfrm>
                <a:off x="3982" y="2011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4" name="Rectangle 92"/>
              <p:cNvSpPr>
                <a:spLocks noChangeArrowheads="1"/>
              </p:cNvSpPr>
              <p:nvPr/>
            </p:nvSpPr>
            <p:spPr bwMode="auto">
              <a:xfrm>
                <a:off x="3927" y="1904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5" name="Rectangle 93"/>
              <p:cNvSpPr>
                <a:spLocks noChangeArrowheads="1"/>
              </p:cNvSpPr>
              <p:nvPr/>
            </p:nvSpPr>
            <p:spPr bwMode="auto">
              <a:xfrm>
                <a:off x="3970" y="1598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6" name="Rectangle 94"/>
              <p:cNvSpPr>
                <a:spLocks noChangeArrowheads="1"/>
              </p:cNvSpPr>
              <p:nvPr/>
            </p:nvSpPr>
            <p:spPr bwMode="auto">
              <a:xfrm>
                <a:off x="3911" y="1175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7" name="Rectangle 95"/>
              <p:cNvSpPr>
                <a:spLocks noChangeArrowheads="1"/>
              </p:cNvSpPr>
              <p:nvPr/>
            </p:nvSpPr>
            <p:spPr bwMode="auto">
              <a:xfrm>
                <a:off x="4036" y="1850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8" name="Rectangle 96"/>
              <p:cNvSpPr>
                <a:spLocks noChangeArrowheads="1"/>
              </p:cNvSpPr>
              <p:nvPr/>
            </p:nvSpPr>
            <p:spPr bwMode="auto">
              <a:xfrm>
                <a:off x="4036" y="1296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9" name="Rectangle 97"/>
              <p:cNvSpPr>
                <a:spLocks noChangeArrowheads="1"/>
              </p:cNvSpPr>
              <p:nvPr/>
            </p:nvSpPr>
            <p:spPr bwMode="auto">
              <a:xfrm>
                <a:off x="3914" y="1512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0" name="Rectangle 98"/>
              <p:cNvSpPr>
                <a:spLocks noChangeArrowheads="1"/>
              </p:cNvSpPr>
              <p:nvPr/>
            </p:nvSpPr>
            <p:spPr bwMode="auto">
              <a:xfrm>
                <a:off x="4030" y="1191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1" name="Rectangle 99"/>
              <p:cNvSpPr>
                <a:spLocks noChangeArrowheads="1"/>
              </p:cNvSpPr>
              <p:nvPr/>
            </p:nvSpPr>
            <p:spPr bwMode="auto">
              <a:xfrm>
                <a:off x="4018" y="1336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2" name="Rectangle 100"/>
              <p:cNvSpPr>
                <a:spLocks noChangeArrowheads="1"/>
              </p:cNvSpPr>
              <p:nvPr/>
            </p:nvSpPr>
            <p:spPr bwMode="auto">
              <a:xfrm>
                <a:off x="4009" y="1439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3" name="Rectangle 101"/>
              <p:cNvSpPr>
                <a:spLocks noChangeArrowheads="1"/>
              </p:cNvSpPr>
              <p:nvPr/>
            </p:nvSpPr>
            <p:spPr bwMode="auto">
              <a:xfrm>
                <a:off x="4067" y="1285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4" name="Rectangle 102"/>
              <p:cNvSpPr>
                <a:spLocks noChangeArrowheads="1"/>
              </p:cNvSpPr>
              <p:nvPr/>
            </p:nvSpPr>
            <p:spPr bwMode="auto">
              <a:xfrm>
                <a:off x="4085" y="1899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5" name="Rectangle 103"/>
              <p:cNvSpPr>
                <a:spLocks noChangeArrowheads="1"/>
              </p:cNvSpPr>
              <p:nvPr/>
            </p:nvSpPr>
            <p:spPr bwMode="auto">
              <a:xfrm>
                <a:off x="3974" y="929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6" name="Rectangle 104"/>
              <p:cNvSpPr>
                <a:spLocks noChangeArrowheads="1"/>
              </p:cNvSpPr>
              <p:nvPr/>
            </p:nvSpPr>
            <p:spPr bwMode="auto">
              <a:xfrm>
                <a:off x="4085" y="1663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7" name="Rectangle 105"/>
              <p:cNvSpPr>
                <a:spLocks noChangeArrowheads="1"/>
              </p:cNvSpPr>
              <p:nvPr/>
            </p:nvSpPr>
            <p:spPr bwMode="auto">
              <a:xfrm>
                <a:off x="3978" y="1744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8" name="Rectangle 106"/>
              <p:cNvSpPr>
                <a:spLocks noChangeArrowheads="1"/>
              </p:cNvSpPr>
              <p:nvPr/>
            </p:nvSpPr>
            <p:spPr bwMode="auto">
              <a:xfrm>
                <a:off x="3974" y="1839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9" name="Rectangle 107"/>
              <p:cNvSpPr>
                <a:spLocks noChangeArrowheads="1"/>
              </p:cNvSpPr>
              <p:nvPr/>
            </p:nvSpPr>
            <p:spPr bwMode="auto">
              <a:xfrm>
                <a:off x="4018" y="1613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0" name="Rectangle 108"/>
              <p:cNvSpPr>
                <a:spLocks noChangeArrowheads="1"/>
              </p:cNvSpPr>
              <p:nvPr/>
            </p:nvSpPr>
            <p:spPr bwMode="auto">
              <a:xfrm>
                <a:off x="4066" y="2121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1" name="Rectangle 109"/>
              <p:cNvSpPr>
                <a:spLocks noChangeArrowheads="1"/>
              </p:cNvSpPr>
              <p:nvPr/>
            </p:nvSpPr>
            <p:spPr bwMode="auto">
              <a:xfrm>
                <a:off x="3912" y="2075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2" name="Rectangle 110"/>
              <p:cNvSpPr>
                <a:spLocks noChangeArrowheads="1"/>
              </p:cNvSpPr>
              <p:nvPr/>
            </p:nvSpPr>
            <p:spPr bwMode="auto">
              <a:xfrm>
                <a:off x="4134" y="1861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3" name="Rectangle 111"/>
              <p:cNvSpPr>
                <a:spLocks noChangeArrowheads="1"/>
              </p:cNvSpPr>
              <p:nvPr/>
            </p:nvSpPr>
            <p:spPr bwMode="auto">
              <a:xfrm>
                <a:off x="4129" y="1712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4" name="Rectangle 112"/>
              <p:cNvSpPr>
                <a:spLocks noChangeArrowheads="1"/>
              </p:cNvSpPr>
              <p:nvPr/>
            </p:nvSpPr>
            <p:spPr bwMode="auto">
              <a:xfrm>
                <a:off x="4053" y="1853"/>
                <a:ext cx="43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5" name="Rectangle 113"/>
              <p:cNvSpPr>
                <a:spLocks noChangeArrowheads="1"/>
              </p:cNvSpPr>
              <p:nvPr/>
            </p:nvSpPr>
            <p:spPr bwMode="auto">
              <a:xfrm>
                <a:off x="4001" y="2065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6" name="Rectangle 114"/>
              <p:cNvSpPr>
                <a:spLocks noChangeArrowheads="1"/>
              </p:cNvSpPr>
              <p:nvPr/>
            </p:nvSpPr>
            <p:spPr bwMode="auto">
              <a:xfrm>
                <a:off x="4064" y="1127"/>
                <a:ext cx="43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7" name="Rectangle 115"/>
              <p:cNvSpPr>
                <a:spLocks noChangeArrowheads="1"/>
              </p:cNvSpPr>
              <p:nvPr/>
            </p:nvSpPr>
            <p:spPr bwMode="auto">
              <a:xfrm>
                <a:off x="4005" y="1066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8" name="Rectangle 116"/>
              <p:cNvSpPr>
                <a:spLocks noChangeArrowheads="1"/>
              </p:cNvSpPr>
              <p:nvPr/>
            </p:nvSpPr>
            <p:spPr bwMode="auto">
              <a:xfrm>
                <a:off x="4013" y="1258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9" name="Rectangle 117"/>
              <p:cNvSpPr>
                <a:spLocks noChangeArrowheads="1"/>
              </p:cNvSpPr>
              <p:nvPr/>
            </p:nvSpPr>
            <p:spPr bwMode="auto">
              <a:xfrm>
                <a:off x="3943" y="2148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0" name="Rectangle 118"/>
              <p:cNvSpPr>
                <a:spLocks noChangeArrowheads="1"/>
              </p:cNvSpPr>
              <p:nvPr/>
            </p:nvSpPr>
            <p:spPr bwMode="auto">
              <a:xfrm>
                <a:off x="4059" y="2193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" name="Rectangle 119"/>
              <p:cNvSpPr>
                <a:spLocks noChangeArrowheads="1"/>
              </p:cNvSpPr>
              <p:nvPr/>
            </p:nvSpPr>
            <p:spPr bwMode="auto">
              <a:xfrm>
                <a:off x="4009" y="1576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2" name="Rectangle 120"/>
              <p:cNvSpPr>
                <a:spLocks noChangeArrowheads="1"/>
              </p:cNvSpPr>
              <p:nvPr/>
            </p:nvSpPr>
            <p:spPr bwMode="auto">
              <a:xfrm>
                <a:off x="4002" y="1916"/>
                <a:ext cx="43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3" name="Rectangle 121"/>
              <p:cNvSpPr>
                <a:spLocks noChangeArrowheads="1"/>
              </p:cNvSpPr>
              <p:nvPr/>
            </p:nvSpPr>
            <p:spPr bwMode="auto">
              <a:xfrm>
                <a:off x="3986" y="1100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4" name="Rectangle 122"/>
              <p:cNvSpPr>
                <a:spLocks noChangeArrowheads="1"/>
              </p:cNvSpPr>
              <p:nvPr/>
            </p:nvSpPr>
            <p:spPr bwMode="auto">
              <a:xfrm>
                <a:off x="3972" y="2005"/>
                <a:ext cx="43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5" name="Rectangle 123"/>
              <p:cNvSpPr>
                <a:spLocks noChangeArrowheads="1"/>
              </p:cNvSpPr>
              <p:nvPr/>
            </p:nvSpPr>
            <p:spPr bwMode="auto">
              <a:xfrm>
                <a:off x="3985" y="2099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6" name="Rectangle 124"/>
              <p:cNvSpPr>
                <a:spLocks noChangeArrowheads="1"/>
              </p:cNvSpPr>
              <p:nvPr/>
            </p:nvSpPr>
            <p:spPr bwMode="auto">
              <a:xfrm>
                <a:off x="4169" y="1983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7" name="Rectangle 125"/>
              <p:cNvSpPr>
                <a:spLocks noChangeArrowheads="1"/>
              </p:cNvSpPr>
              <p:nvPr/>
            </p:nvSpPr>
            <p:spPr bwMode="auto">
              <a:xfrm>
                <a:off x="4075" y="1647"/>
                <a:ext cx="43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8" name="Rectangle 126"/>
              <p:cNvSpPr>
                <a:spLocks noChangeArrowheads="1"/>
              </p:cNvSpPr>
              <p:nvPr/>
            </p:nvSpPr>
            <p:spPr bwMode="auto">
              <a:xfrm>
                <a:off x="4039" y="1398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9" name="Rectangle 127"/>
              <p:cNvSpPr>
                <a:spLocks noChangeArrowheads="1"/>
              </p:cNvSpPr>
              <p:nvPr/>
            </p:nvSpPr>
            <p:spPr bwMode="auto">
              <a:xfrm>
                <a:off x="3971" y="1862"/>
                <a:ext cx="43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0" name="Rectangle 128"/>
              <p:cNvSpPr>
                <a:spLocks noChangeArrowheads="1"/>
              </p:cNvSpPr>
              <p:nvPr/>
            </p:nvSpPr>
            <p:spPr bwMode="auto">
              <a:xfrm>
                <a:off x="4051" y="1170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1" name="Rectangle 129"/>
              <p:cNvSpPr>
                <a:spLocks noChangeArrowheads="1"/>
              </p:cNvSpPr>
              <p:nvPr/>
            </p:nvSpPr>
            <p:spPr bwMode="auto">
              <a:xfrm>
                <a:off x="3947" y="2317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2" name="Rectangle 130"/>
              <p:cNvSpPr>
                <a:spLocks noChangeArrowheads="1"/>
              </p:cNvSpPr>
              <p:nvPr/>
            </p:nvSpPr>
            <p:spPr bwMode="auto">
              <a:xfrm>
                <a:off x="4048" y="1571"/>
                <a:ext cx="43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3" name="Rectangle 131"/>
              <p:cNvSpPr>
                <a:spLocks noChangeArrowheads="1"/>
              </p:cNvSpPr>
              <p:nvPr/>
            </p:nvSpPr>
            <p:spPr bwMode="auto">
              <a:xfrm>
                <a:off x="4061" y="1563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4" name="Rectangle 132"/>
              <p:cNvSpPr>
                <a:spLocks noChangeArrowheads="1"/>
              </p:cNvSpPr>
              <p:nvPr/>
            </p:nvSpPr>
            <p:spPr bwMode="auto">
              <a:xfrm>
                <a:off x="4022" y="2036"/>
                <a:ext cx="43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5" name="Rectangle 133"/>
              <p:cNvSpPr>
                <a:spLocks noChangeArrowheads="1"/>
              </p:cNvSpPr>
              <p:nvPr/>
            </p:nvSpPr>
            <p:spPr bwMode="auto">
              <a:xfrm>
                <a:off x="3969" y="1955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6" name="Rectangle 134"/>
              <p:cNvSpPr>
                <a:spLocks noChangeArrowheads="1"/>
              </p:cNvSpPr>
              <p:nvPr/>
            </p:nvSpPr>
            <p:spPr bwMode="auto">
              <a:xfrm>
                <a:off x="3941" y="1677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7" name="Rectangle 135"/>
              <p:cNvSpPr>
                <a:spLocks noChangeArrowheads="1"/>
              </p:cNvSpPr>
              <p:nvPr/>
            </p:nvSpPr>
            <p:spPr bwMode="auto">
              <a:xfrm>
                <a:off x="3985" y="1927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8" name="Rectangle 136"/>
              <p:cNvSpPr>
                <a:spLocks noChangeArrowheads="1"/>
              </p:cNvSpPr>
              <p:nvPr/>
            </p:nvSpPr>
            <p:spPr bwMode="auto">
              <a:xfrm>
                <a:off x="4004" y="2270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9" name="Rectangle 137"/>
              <p:cNvSpPr>
                <a:spLocks noChangeArrowheads="1"/>
              </p:cNvSpPr>
              <p:nvPr/>
            </p:nvSpPr>
            <p:spPr bwMode="auto">
              <a:xfrm>
                <a:off x="3924" y="2143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0" name="Rectangle 138"/>
              <p:cNvSpPr>
                <a:spLocks noChangeArrowheads="1"/>
              </p:cNvSpPr>
              <p:nvPr/>
            </p:nvSpPr>
            <p:spPr bwMode="auto">
              <a:xfrm>
                <a:off x="3945" y="1594"/>
                <a:ext cx="43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1" name="Rectangle 139"/>
              <p:cNvSpPr>
                <a:spLocks noChangeArrowheads="1"/>
              </p:cNvSpPr>
              <p:nvPr/>
            </p:nvSpPr>
            <p:spPr bwMode="auto">
              <a:xfrm>
                <a:off x="4014" y="1646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2" name="Rectangle 140"/>
              <p:cNvSpPr>
                <a:spLocks noChangeArrowheads="1"/>
              </p:cNvSpPr>
              <p:nvPr/>
            </p:nvSpPr>
            <p:spPr bwMode="auto">
              <a:xfrm>
                <a:off x="4106" y="2055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3" name="Rectangle 141"/>
              <p:cNvSpPr>
                <a:spLocks noChangeArrowheads="1"/>
              </p:cNvSpPr>
              <p:nvPr/>
            </p:nvSpPr>
            <p:spPr bwMode="auto">
              <a:xfrm>
                <a:off x="4053" y="1996"/>
                <a:ext cx="43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4" name="Rectangle 142"/>
              <p:cNvSpPr>
                <a:spLocks noChangeArrowheads="1"/>
              </p:cNvSpPr>
              <p:nvPr/>
            </p:nvSpPr>
            <p:spPr bwMode="auto">
              <a:xfrm>
                <a:off x="4001" y="1210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5" name="Rectangle 143"/>
              <p:cNvSpPr>
                <a:spLocks noChangeArrowheads="1"/>
              </p:cNvSpPr>
              <p:nvPr/>
            </p:nvSpPr>
            <p:spPr bwMode="auto">
              <a:xfrm>
                <a:off x="3924" y="1779"/>
                <a:ext cx="44" cy="43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6" name="Rectangle 144"/>
              <p:cNvSpPr>
                <a:spLocks noChangeArrowheads="1"/>
              </p:cNvSpPr>
              <p:nvPr/>
            </p:nvSpPr>
            <p:spPr bwMode="auto">
              <a:xfrm>
                <a:off x="3993" y="1680"/>
                <a:ext cx="43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7" name="Rectangle 145"/>
              <p:cNvSpPr>
                <a:spLocks noChangeArrowheads="1"/>
              </p:cNvSpPr>
              <p:nvPr/>
            </p:nvSpPr>
            <p:spPr bwMode="auto">
              <a:xfrm>
                <a:off x="4152" y="1929"/>
                <a:ext cx="44" cy="44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8" name="Rectangle 146"/>
              <p:cNvSpPr>
                <a:spLocks noChangeArrowheads="1"/>
              </p:cNvSpPr>
              <p:nvPr/>
            </p:nvSpPr>
            <p:spPr bwMode="auto">
              <a:xfrm>
                <a:off x="3813" y="92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9" name="Rectangle 147"/>
              <p:cNvSpPr>
                <a:spLocks noChangeArrowheads="1"/>
              </p:cNvSpPr>
              <p:nvPr/>
            </p:nvSpPr>
            <p:spPr bwMode="auto">
              <a:xfrm>
                <a:off x="4049" y="1726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0" name="Rectangle 148"/>
              <p:cNvSpPr>
                <a:spLocks noChangeArrowheads="1"/>
              </p:cNvSpPr>
              <p:nvPr/>
            </p:nvSpPr>
            <p:spPr bwMode="auto">
              <a:xfrm>
                <a:off x="3975" y="1306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1" name="Rectangle 149"/>
              <p:cNvSpPr>
                <a:spLocks noChangeArrowheads="1"/>
              </p:cNvSpPr>
              <p:nvPr/>
            </p:nvSpPr>
            <p:spPr bwMode="auto">
              <a:xfrm>
                <a:off x="3980" y="176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2" name="Rectangle 150"/>
              <p:cNvSpPr>
                <a:spLocks noChangeArrowheads="1"/>
              </p:cNvSpPr>
              <p:nvPr/>
            </p:nvSpPr>
            <p:spPr bwMode="auto">
              <a:xfrm>
                <a:off x="3938" y="1511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3" name="Rectangle 151"/>
              <p:cNvSpPr>
                <a:spLocks noChangeArrowheads="1"/>
              </p:cNvSpPr>
              <p:nvPr/>
            </p:nvSpPr>
            <p:spPr bwMode="auto">
              <a:xfrm>
                <a:off x="3864" y="1391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4" name="Rectangle 152"/>
              <p:cNvSpPr>
                <a:spLocks noChangeArrowheads="1"/>
              </p:cNvSpPr>
              <p:nvPr/>
            </p:nvSpPr>
            <p:spPr bwMode="auto">
              <a:xfrm>
                <a:off x="3997" y="1362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5" name="Rectangle 153"/>
              <p:cNvSpPr>
                <a:spLocks noChangeArrowheads="1"/>
              </p:cNvSpPr>
              <p:nvPr/>
            </p:nvSpPr>
            <p:spPr bwMode="auto">
              <a:xfrm>
                <a:off x="4068" y="1790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6" name="Rectangle 154"/>
              <p:cNvSpPr>
                <a:spLocks noChangeArrowheads="1"/>
              </p:cNvSpPr>
              <p:nvPr/>
            </p:nvSpPr>
            <p:spPr bwMode="auto">
              <a:xfrm>
                <a:off x="3968" y="177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7" name="Rectangle 155"/>
              <p:cNvSpPr>
                <a:spLocks noChangeArrowheads="1"/>
              </p:cNvSpPr>
              <p:nvPr/>
            </p:nvSpPr>
            <p:spPr bwMode="auto">
              <a:xfrm>
                <a:off x="3880" y="1285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8" name="Rectangle 156"/>
              <p:cNvSpPr>
                <a:spLocks noChangeArrowheads="1"/>
              </p:cNvSpPr>
              <p:nvPr/>
            </p:nvSpPr>
            <p:spPr bwMode="auto">
              <a:xfrm>
                <a:off x="3820" y="1943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9" name="Rectangle 157"/>
              <p:cNvSpPr>
                <a:spLocks noChangeArrowheads="1"/>
              </p:cNvSpPr>
              <p:nvPr/>
            </p:nvSpPr>
            <p:spPr bwMode="auto">
              <a:xfrm>
                <a:off x="3790" y="222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0" name="Rectangle 158"/>
              <p:cNvSpPr>
                <a:spLocks noChangeArrowheads="1"/>
              </p:cNvSpPr>
              <p:nvPr/>
            </p:nvSpPr>
            <p:spPr bwMode="auto">
              <a:xfrm>
                <a:off x="3767" y="200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1" name="Rectangle 159"/>
              <p:cNvSpPr>
                <a:spLocks noChangeArrowheads="1"/>
              </p:cNvSpPr>
              <p:nvPr/>
            </p:nvSpPr>
            <p:spPr bwMode="auto">
              <a:xfrm>
                <a:off x="3872" y="1902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2" name="Rectangle 160"/>
              <p:cNvSpPr>
                <a:spLocks noChangeArrowheads="1"/>
              </p:cNvSpPr>
              <p:nvPr/>
            </p:nvSpPr>
            <p:spPr bwMode="auto">
              <a:xfrm>
                <a:off x="3817" y="1596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3" name="Rectangle 161"/>
              <p:cNvSpPr>
                <a:spLocks noChangeArrowheads="1"/>
              </p:cNvSpPr>
              <p:nvPr/>
            </p:nvSpPr>
            <p:spPr bwMode="auto">
              <a:xfrm>
                <a:off x="3937" y="1173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4" name="Rectangle 162"/>
              <p:cNvSpPr>
                <a:spLocks noChangeArrowheads="1"/>
              </p:cNvSpPr>
              <p:nvPr/>
            </p:nvSpPr>
            <p:spPr bwMode="auto">
              <a:xfrm>
                <a:off x="3949" y="1848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5" name="Rectangle 163"/>
              <p:cNvSpPr>
                <a:spLocks noChangeArrowheads="1"/>
              </p:cNvSpPr>
              <p:nvPr/>
            </p:nvSpPr>
            <p:spPr bwMode="auto">
              <a:xfrm>
                <a:off x="3841" y="129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6" name="Rectangle 164"/>
              <p:cNvSpPr>
                <a:spLocks noChangeArrowheads="1"/>
              </p:cNvSpPr>
              <p:nvPr/>
            </p:nvSpPr>
            <p:spPr bwMode="auto">
              <a:xfrm>
                <a:off x="3995" y="1510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7" name="Rectangle 165"/>
              <p:cNvSpPr>
                <a:spLocks noChangeArrowheads="1"/>
              </p:cNvSpPr>
              <p:nvPr/>
            </p:nvSpPr>
            <p:spPr bwMode="auto">
              <a:xfrm>
                <a:off x="3876" y="1334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8" name="Rectangle 166"/>
              <p:cNvSpPr>
                <a:spLocks noChangeArrowheads="1"/>
              </p:cNvSpPr>
              <p:nvPr/>
            </p:nvSpPr>
            <p:spPr bwMode="auto">
              <a:xfrm>
                <a:off x="3804" y="128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9" name="Rectangle 167"/>
              <p:cNvSpPr>
                <a:spLocks noChangeArrowheads="1"/>
              </p:cNvSpPr>
              <p:nvPr/>
            </p:nvSpPr>
            <p:spPr bwMode="auto">
              <a:xfrm>
                <a:off x="3887" y="1897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0" name="Rectangle 168"/>
              <p:cNvSpPr>
                <a:spLocks noChangeArrowheads="1"/>
              </p:cNvSpPr>
              <p:nvPr/>
            </p:nvSpPr>
            <p:spPr bwMode="auto">
              <a:xfrm>
                <a:off x="3980" y="928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1" name="Rectangle 169"/>
              <p:cNvSpPr>
                <a:spLocks noChangeArrowheads="1"/>
              </p:cNvSpPr>
              <p:nvPr/>
            </p:nvSpPr>
            <p:spPr bwMode="auto">
              <a:xfrm>
                <a:off x="3898" y="166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" name="Rectangle 170"/>
              <p:cNvSpPr>
                <a:spLocks noChangeArrowheads="1"/>
              </p:cNvSpPr>
              <p:nvPr/>
            </p:nvSpPr>
            <p:spPr bwMode="auto">
              <a:xfrm>
                <a:off x="4053" y="1742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" name="Rectangle 171"/>
              <p:cNvSpPr>
                <a:spLocks noChangeArrowheads="1"/>
              </p:cNvSpPr>
              <p:nvPr/>
            </p:nvSpPr>
            <p:spPr bwMode="auto">
              <a:xfrm>
                <a:off x="4023" y="18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" name="Rectangle 172"/>
              <p:cNvSpPr>
                <a:spLocks noChangeArrowheads="1"/>
              </p:cNvSpPr>
              <p:nvPr/>
            </p:nvSpPr>
            <p:spPr bwMode="auto">
              <a:xfrm>
                <a:off x="3993" y="1611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5" name="Rectangle 173"/>
              <p:cNvSpPr>
                <a:spLocks noChangeArrowheads="1"/>
              </p:cNvSpPr>
              <p:nvPr/>
            </p:nvSpPr>
            <p:spPr bwMode="auto">
              <a:xfrm>
                <a:off x="3914" y="211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6" name="Rectangle 174"/>
              <p:cNvSpPr>
                <a:spLocks noChangeArrowheads="1"/>
              </p:cNvSpPr>
              <p:nvPr/>
            </p:nvSpPr>
            <p:spPr bwMode="auto">
              <a:xfrm>
                <a:off x="3750" y="2074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7" name="Rectangle 175"/>
              <p:cNvSpPr>
                <a:spLocks noChangeArrowheads="1"/>
              </p:cNvSpPr>
              <p:nvPr/>
            </p:nvSpPr>
            <p:spPr bwMode="auto">
              <a:xfrm>
                <a:off x="4082" y="1859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8" name="Rectangle 176"/>
              <p:cNvSpPr>
                <a:spLocks noChangeArrowheads="1"/>
              </p:cNvSpPr>
              <p:nvPr/>
            </p:nvSpPr>
            <p:spPr bwMode="auto">
              <a:xfrm>
                <a:off x="4012" y="1710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9" name="Rectangle 177"/>
              <p:cNvSpPr>
                <a:spLocks noChangeArrowheads="1"/>
              </p:cNvSpPr>
              <p:nvPr/>
            </p:nvSpPr>
            <p:spPr bwMode="auto">
              <a:xfrm>
                <a:off x="3987" y="1851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0" name="Rectangle 178"/>
              <p:cNvSpPr>
                <a:spLocks noChangeArrowheads="1"/>
              </p:cNvSpPr>
              <p:nvPr/>
            </p:nvSpPr>
            <p:spPr bwMode="auto">
              <a:xfrm>
                <a:off x="4028" y="2063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1" name="Rectangle 179"/>
              <p:cNvSpPr>
                <a:spLocks noChangeArrowheads="1"/>
              </p:cNvSpPr>
              <p:nvPr/>
            </p:nvSpPr>
            <p:spPr bwMode="auto">
              <a:xfrm>
                <a:off x="3911" y="1125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2" name="Rectangle 180"/>
              <p:cNvSpPr>
                <a:spLocks noChangeArrowheads="1"/>
              </p:cNvSpPr>
              <p:nvPr/>
            </p:nvSpPr>
            <p:spPr bwMode="auto">
              <a:xfrm>
                <a:off x="3991" y="1064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3" name="Rectangle 181"/>
              <p:cNvSpPr>
                <a:spLocks noChangeArrowheads="1"/>
              </p:cNvSpPr>
              <p:nvPr/>
            </p:nvSpPr>
            <p:spPr bwMode="auto">
              <a:xfrm>
                <a:off x="4050" y="125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4" name="Rectangle 182"/>
              <p:cNvSpPr>
                <a:spLocks noChangeArrowheads="1"/>
              </p:cNvSpPr>
              <p:nvPr/>
            </p:nvSpPr>
            <p:spPr bwMode="auto">
              <a:xfrm>
                <a:off x="4037" y="21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5" name="Rectangle 183"/>
              <p:cNvSpPr>
                <a:spLocks noChangeArrowheads="1"/>
              </p:cNvSpPr>
              <p:nvPr/>
            </p:nvSpPr>
            <p:spPr bwMode="auto">
              <a:xfrm>
                <a:off x="3767" y="2191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6" name="Rectangle 184"/>
              <p:cNvSpPr>
                <a:spLocks noChangeArrowheads="1"/>
              </p:cNvSpPr>
              <p:nvPr/>
            </p:nvSpPr>
            <p:spPr bwMode="auto">
              <a:xfrm>
                <a:off x="3947" y="1574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7" name="Rectangle 185"/>
              <p:cNvSpPr>
                <a:spLocks noChangeArrowheads="1"/>
              </p:cNvSpPr>
              <p:nvPr/>
            </p:nvSpPr>
            <p:spPr bwMode="auto">
              <a:xfrm>
                <a:off x="3945" y="1914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8" name="Rectangle 186"/>
              <p:cNvSpPr>
                <a:spLocks noChangeArrowheads="1"/>
              </p:cNvSpPr>
              <p:nvPr/>
            </p:nvSpPr>
            <p:spPr bwMode="auto">
              <a:xfrm>
                <a:off x="3862" y="1098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9" name="Rectangle 187"/>
              <p:cNvSpPr>
                <a:spLocks noChangeArrowheads="1"/>
              </p:cNvSpPr>
              <p:nvPr/>
            </p:nvSpPr>
            <p:spPr bwMode="auto">
              <a:xfrm>
                <a:off x="3929" y="2003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0" name="Rectangle 188"/>
              <p:cNvSpPr>
                <a:spLocks noChangeArrowheads="1"/>
              </p:cNvSpPr>
              <p:nvPr/>
            </p:nvSpPr>
            <p:spPr bwMode="auto">
              <a:xfrm>
                <a:off x="3903" y="2097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1" name="Rectangle 189"/>
              <p:cNvSpPr>
                <a:spLocks noChangeArrowheads="1"/>
              </p:cNvSpPr>
              <p:nvPr/>
            </p:nvSpPr>
            <p:spPr bwMode="auto">
              <a:xfrm>
                <a:off x="3865" y="1982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2" name="Rectangle 190"/>
              <p:cNvSpPr>
                <a:spLocks noChangeArrowheads="1"/>
              </p:cNvSpPr>
              <p:nvPr/>
            </p:nvSpPr>
            <p:spPr bwMode="auto">
              <a:xfrm>
                <a:off x="4014" y="1645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3" name="Rectangle 191"/>
              <p:cNvSpPr>
                <a:spLocks noChangeArrowheads="1"/>
              </p:cNvSpPr>
              <p:nvPr/>
            </p:nvSpPr>
            <p:spPr bwMode="auto">
              <a:xfrm>
                <a:off x="4042" y="1396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4" name="Rectangle 192"/>
              <p:cNvSpPr>
                <a:spLocks noChangeArrowheads="1"/>
              </p:cNvSpPr>
              <p:nvPr/>
            </p:nvSpPr>
            <p:spPr bwMode="auto">
              <a:xfrm>
                <a:off x="4014" y="1860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5" name="Rectangle 193"/>
              <p:cNvSpPr>
                <a:spLocks noChangeArrowheads="1"/>
              </p:cNvSpPr>
              <p:nvPr/>
            </p:nvSpPr>
            <p:spPr bwMode="auto">
              <a:xfrm>
                <a:off x="4051" y="1168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6" name="Rectangle 194"/>
              <p:cNvSpPr>
                <a:spLocks noChangeArrowheads="1"/>
              </p:cNvSpPr>
              <p:nvPr/>
            </p:nvSpPr>
            <p:spPr bwMode="auto">
              <a:xfrm>
                <a:off x="3751" y="2315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7" name="Rectangle 195"/>
              <p:cNvSpPr>
                <a:spLocks noChangeArrowheads="1"/>
              </p:cNvSpPr>
              <p:nvPr/>
            </p:nvSpPr>
            <p:spPr bwMode="auto">
              <a:xfrm>
                <a:off x="3882" y="1569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8" name="Rectangle 196"/>
              <p:cNvSpPr>
                <a:spLocks noChangeArrowheads="1"/>
              </p:cNvSpPr>
              <p:nvPr/>
            </p:nvSpPr>
            <p:spPr bwMode="auto">
              <a:xfrm>
                <a:off x="3996" y="156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9" name="Rectangle 197"/>
              <p:cNvSpPr>
                <a:spLocks noChangeArrowheads="1"/>
              </p:cNvSpPr>
              <p:nvPr/>
            </p:nvSpPr>
            <p:spPr bwMode="auto">
              <a:xfrm>
                <a:off x="4018" y="2034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0" name="Rectangle 198"/>
              <p:cNvSpPr>
                <a:spLocks noChangeArrowheads="1"/>
              </p:cNvSpPr>
              <p:nvPr/>
            </p:nvSpPr>
            <p:spPr bwMode="auto">
              <a:xfrm>
                <a:off x="3840" y="1953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1" name="Rectangle 199"/>
              <p:cNvSpPr>
                <a:spLocks noChangeArrowheads="1"/>
              </p:cNvSpPr>
              <p:nvPr/>
            </p:nvSpPr>
            <p:spPr bwMode="auto">
              <a:xfrm>
                <a:off x="3878" y="167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2" name="Rectangle 200"/>
              <p:cNvSpPr>
                <a:spLocks noChangeArrowheads="1"/>
              </p:cNvSpPr>
              <p:nvPr/>
            </p:nvSpPr>
            <p:spPr bwMode="auto">
              <a:xfrm>
                <a:off x="3875" y="1926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3" name="Rectangle 201"/>
              <p:cNvSpPr>
                <a:spLocks noChangeArrowheads="1"/>
              </p:cNvSpPr>
              <p:nvPr/>
            </p:nvSpPr>
            <p:spPr bwMode="auto">
              <a:xfrm>
                <a:off x="3931" y="2269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4" name="Rectangle 202"/>
              <p:cNvSpPr>
                <a:spLocks noChangeArrowheads="1"/>
              </p:cNvSpPr>
              <p:nvPr/>
            </p:nvSpPr>
            <p:spPr bwMode="auto">
              <a:xfrm>
                <a:off x="3872" y="214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5" name="Rectangle 203"/>
              <p:cNvSpPr>
                <a:spLocks noChangeArrowheads="1"/>
              </p:cNvSpPr>
              <p:nvPr/>
            </p:nvSpPr>
            <p:spPr bwMode="auto">
              <a:xfrm>
                <a:off x="3987" y="1592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6" name="Rectangle 204"/>
              <p:cNvSpPr>
                <a:spLocks noChangeArrowheads="1"/>
              </p:cNvSpPr>
              <p:nvPr/>
            </p:nvSpPr>
            <p:spPr bwMode="auto">
              <a:xfrm>
                <a:off x="3974" y="1644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7" name="Rectangle 205"/>
              <p:cNvSpPr>
                <a:spLocks noChangeArrowheads="1"/>
              </p:cNvSpPr>
              <p:nvPr/>
            </p:nvSpPr>
            <p:spPr bwMode="auto">
              <a:xfrm>
                <a:off x="3965" y="2053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8" name="Rectangle 206"/>
              <p:cNvSpPr>
                <a:spLocks noChangeArrowheads="1"/>
              </p:cNvSpPr>
              <p:nvPr/>
            </p:nvSpPr>
            <p:spPr bwMode="auto">
              <a:xfrm>
                <a:off x="3861" y="1994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9" name="Rectangle 207"/>
              <p:cNvSpPr>
                <a:spLocks noChangeArrowheads="1"/>
              </p:cNvSpPr>
              <p:nvPr/>
            </p:nvSpPr>
            <p:spPr bwMode="auto">
              <a:xfrm>
                <a:off x="4051" y="1208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0" name="Rectangle 208"/>
              <p:cNvSpPr>
                <a:spLocks noChangeArrowheads="1"/>
              </p:cNvSpPr>
              <p:nvPr/>
            </p:nvSpPr>
            <p:spPr bwMode="auto">
              <a:xfrm>
                <a:off x="3862" y="1777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1" name="Rectangle 209"/>
              <p:cNvSpPr>
                <a:spLocks noChangeArrowheads="1"/>
              </p:cNvSpPr>
              <p:nvPr/>
            </p:nvSpPr>
            <p:spPr bwMode="auto">
              <a:xfrm>
                <a:off x="4030" y="1678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2" name="Rectangle 210"/>
              <p:cNvSpPr>
                <a:spLocks noChangeArrowheads="1"/>
              </p:cNvSpPr>
              <p:nvPr/>
            </p:nvSpPr>
            <p:spPr bwMode="auto">
              <a:xfrm>
                <a:off x="3900" y="1927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3" name="Rectangle 211"/>
              <p:cNvSpPr>
                <a:spLocks noChangeArrowheads="1"/>
              </p:cNvSpPr>
              <p:nvPr/>
            </p:nvSpPr>
            <p:spPr bwMode="auto">
              <a:xfrm>
                <a:off x="4085" y="1631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4" name="Rectangle 212"/>
              <p:cNvSpPr>
                <a:spLocks noChangeArrowheads="1"/>
              </p:cNvSpPr>
              <p:nvPr/>
            </p:nvSpPr>
            <p:spPr bwMode="auto">
              <a:xfrm>
                <a:off x="4050" y="1890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5" name="Rectangle 213"/>
              <p:cNvSpPr>
                <a:spLocks noChangeArrowheads="1"/>
              </p:cNvSpPr>
              <p:nvPr/>
            </p:nvSpPr>
            <p:spPr bwMode="auto">
              <a:xfrm>
                <a:off x="3858" y="1193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6" name="Rectangle 214"/>
              <p:cNvSpPr>
                <a:spLocks noChangeArrowheads="1"/>
              </p:cNvSpPr>
              <p:nvPr/>
            </p:nvSpPr>
            <p:spPr bwMode="auto">
              <a:xfrm>
                <a:off x="3889" y="1853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7" name="Rectangle 215"/>
              <p:cNvSpPr>
                <a:spLocks noChangeArrowheads="1"/>
              </p:cNvSpPr>
              <p:nvPr/>
            </p:nvSpPr>
            <p:spPr bwMode="auto">
              <a:xfrm>
                <a:off x="3972" y="132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8" name="Rectangle 216"/>
              <p:cNvSpPr>
                <a:spLocks noChangeArrowheads="1"/>
              </p:cNvSpPr>
              <p:nvPr/>
            </p:nvSpPr>
            <p:spPr bwMode="auto">
              <a:xfrm>
                <a:off x="3994" y="140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9" name="Rectangle 217"/>
              <p:cNvSpPr>
                <a:spLocks noChangeArrowheads="1"/>
              </p:cNvSpPr>
              <p:nvPr/>
            </p:nvSpPr>
            <p:spPr bwMode="auto">
              <a:xfrm>
                <a:off x="3885" y="1906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0" name="Rectangle 218"/>
              <p:cNvSpPr>
                <a:spLocks noChangeArrowheads="1"/>
              </p:cNvSpPr>
              <p:nvPr/>
            </p:nvSpPr>
            <p:spPr bwMode="auto">
              <a:xfrm>
                <a:off x="4008" y="1935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1" name="Rectangle 219"/>
              <p:cNvSpPr>
                <a:spLocks noChangeArrowheads="1"/>
              </p:cNvSpPr>
              <p:nvPr/>
            </p:nvSpPr>
            <p:spPr bwMode="auto">
              <a:xfrm>
                <a:off x="4079" y="1203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2" name="Rectangle 220"/>
              <p:cNvSpPr>
                <a:spLocks noChangeArrowheads="1"/>
              </p:cNvSpPr>
              <p:nvPr/>
            </p:nvSpPr>
            <p:spPr bwMode="auto">
              <a:xfrm>
                <a:off x="4069" y="1882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" name="Rectangle 221"/>
              <p:cNvSpPr>
                <a:spLocks noChangeArrowheads="1"/>
              </p:cNvSpPr>
              <p:nvPr/>
            </p:nvSpPr>
            <p:spPr bwMode="auto">
              <a:xfrm>
                <a:off x="3909" y="203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4" name="Rectangle 222"/>
              <p:cNvSpPr>
                <a:spLocks noChangeArrowheads="1"/>
              </p:cNvSpPr>
              <p:nvPr/>
            </p:nvSpPr>
            <p:spPr bwMode="auto">
              <a:xfrm>
                <a:off x="3935" y="182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5" name="Rectangle 223"/>
              <p:cNvSpPr>
                <a:spLocks noChangeArrowheads="1"/>
              </p:cNvSpPr>
              <p:nvPr/>
            </p:nvSpPr>
            <p:spPr bwMode="auto">
              <a:xfrm>
                <a:off x="3803" y="1928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6" name="Rectangle 224"/>
              <p:cNvSpPr>
                <a:spLocks noChangeArrowheads="1"/>
              </p:cNvSpPr>
              <p:nvPr/>
            </p:nvSpPr>
            <p:spPr bwMode="auto">
              <a:xfrm>
                <a:off x="3940" y="1355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7" name="Rectangle 225"/>
              <p:cNvSpPr>
                <a:spLocks noChangeArrowheads="1"/>
              </p:cNvSpPr>
              <p:nvPr/>
            </p:nvSpPr>
            <p:spPr bwMode="auto">
              <a:xfrm>
                <a:off x="4021" y="1682"/>
                <a:ext cx="48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8" name="Rectangle 226"/>
              <p:cNvSpPr>
                <a:spLocks noChangeArrowheads="1"/>
              </p:cNvSpPr>
              <p:nvPr/>
            </p:nvSpPr>
            <p:spPr bwMode="auto">
              <a:xfrm>
                <a:off x="3968" y="1870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9" name="Rectangle 227"/>
              <p:cNvSpPr>
                <a:spLocks noChangeArrowheads="1"/>
              </p:cNvSpPr>
              <p:nvPr/>
            </p:nvSpPr>
            <p:spPr bwMode="auto">
              <a:xfrm>
                <a:off x="4112" y="1390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0" name="Rectangle 228"/>
              <p:cNvSpPr>
                <a:spLocks noChangeArrowheads="1"/>
              </p:cNvSpPr>
              <p:nvPr/>
            </p:nvSpPr>
            <p:spPr bwMode="auto">
              <a:xfrm>
                <a:off x="4113" y="19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1" name="Rectangle 229"/>
              <p:cNvSpPr>
                <a:spLocks noChangeArrowheads="1"/>
              </p:cNvSpPr>
              <p:nvPr/>
            </p:nvSpPr>
            <p:spPr bwMode="auto">
              <a:xfrm>
                <a:off x="3888" y="1945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2" name="Rectangle 230"/>
              <p:cNvSpPr>
                <a:spLocks noChangeArrowheads="1"/>
              </p:cNvSpPr>
              <p:nvPr/>
            </p:nvSpPr>
            <p:spPr bwMode="auto">
              <a:xfrm>
                <a:off x="4061" y="1499"/>
                <a:ext cx="47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3" name="Rectangle 231"/>
              <p:cNvSpPr>
                <a:spLocks noChangeArrowheads="1"/>
              </p:cNvSpPr>
              <p:nvPr/>
            </p:nvSpPr>
            <p:spPr bwMode="auto">
              <a:xfrm>
                <a:off x="3861" y="1423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4" name="Rectangle 232"/>
              <p:cNvSpPr>
                <a:spLocks noChangeArrowheads="1"/>
              </p:cNvSpPr>
              <p:nvPr/>
            </p:nvSpPr>
            <p:spPr bwMode="auto">
              <a:xfrm>
                <a:off x="3645" y="2183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5" name="Rectangle 233"/>
              <p:cNvSpPr>
                <a:spLocks noChangeArrowheads="1"/>
              </p:cNvSpPr>
              <p:nvPr/>
            </p:nvSpPr>
            <p:spPr bwMode="auto">
              <a:xfrm>
                <a:off x="3785" y="2089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6" name="Oval 234"/>
              <p:cNvSpPr>
                <a:spLocks noChangeArrowheads="1"/>
              </p:cNvSpPr>
              <p:nvPr/>
            </p:nvSpPr>
            <p:spPr bwMode="auto">
              <a:xfrm>
                <a:off x="3902" y="1380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7" name="Oval 235"/>
              <p:cNvSpPr>
                <a:spLocks noChangeArrowheads="1"/>
              </p:cNvSpPr>
              <p:nvPr/>
            </p:nvSpPr>
            <p:spPr bwMode="auto">
              <a:xfrm>
                <a:off x="4026" y="1236"/>
                <a:ext cx="47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8" name="Oval 236"/>
              <p:cNvSpPr>
                <a:spLocks noChangeArrowheads="1"/>
              </p:cNvSpPr>
              <p:nvPr/>
            </p:nvSpPr>
            <p:spPr bwMode="auto">
              <a:xfrm>
                <a:off x="4058" y="1281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9" name="Oval 237"/>
              <p:cNvSpPr>
                <a:spLocks noChangeArrowheads="1"/>
              </p:cNvSpPr>
              <p:nvPr/>
            </p:nvSpPr>
            <p:spPr bwMode="auto">
              <a:xfrm>
                <a:off x="4070" y="1408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0" name="Oval 238"/>
              <p:cNvSpPr>
                <a:spLocks noChangeArrowheads="1"/>
              </p:cNvSpPr>
              <p:nvPr/>
            </p:nvSpPr>
            <p:spPr bwMode="auto">
              <a:xfrm>
                <a:off x="4106" y="1109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1" name="Oval 239"/>
              <p:cNvSpPr>
                <a:spLocks noChangeArrowheads="1"/>
              </p:cNvSpPr>
              <p:nvPr/>
            </p:nvSpPr>
            <p:spPr bwMode="auto">
              <a:xfrm>
                <a:off x="3868" y="979"/>
                <a:ext cx="47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2" name="Oval 240"/>
              <p:cNvSpPr>
                <a:spLocks noChangeArrowheads="1"/>
              </p:cNvSpPr>
              <p:nvPr/>
            </p:nvSpPr>
            <p:spPr bwMode="auto">
              <a:xfrm>
                <a:off x="3884" y="1103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3" name="Oval 241"/>
              <p:cNvSpPr>
                <a:spLocks noChangeArrowheads="1"/>
              </p:cNvSpPr>
              <p:nvPr/>
            </p:nvSpPr>
            <p:spPr bwMode="auto">
              <a:xfrm>
                <a:off x="4157" y="1089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4" name="Oval 242"/>
              <p:cNvSpPr>
                <a:spLocks noChangeArrowheads="1"/>
              </p:cNvSpPr>
              <p:nvPr/>
            </p:nvSpPr>
            <p:spPr bwMode="auto">
              <a:xfrm>
                <a:off x="3972" y="1124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5" name="Oval 243"/>
              <p:cNvSpPr>
                <a:spLocks noChangeArrowheads="1"/>
              </p:cNvSpPr>
              <p:nvPr/>
            </p:nvSpPr>
            <p:spPr bwMode="auto">
              <a:xfrm>
                <a:off x="4078" y="1231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6" name="Oval 244"/>
              <p:cNvSpPr>
                <a:spLocks noChangeArrowheads="1"/>
              </p:cNvSpPr>
              <p:nvPr/>
            </p:nvSpPr>
            <p:spPr bwMode="auto">
              <a:xfrm>
                <a:off x="3913" y="1148"/>
                <a:ext cx="47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7" name="Oval 245"/>
              <p:cNvSpPr>
                <a:spLocks noChangeArrowheads="1"/>
              </p:cNvSpPr>
              <p:nvPr/>
            </p:nvSpPr>
            <p:spPr bwMode="auto">
              <a:xfrm>
                <a:off x="3787" y="984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8" name="Oval 246"/>
              <p:cNvSpPr>
                <a:spLocks noChangeArrowheads="1"/>
              </p:cNvSpPr>
              <p:nvPr/>
            </p:nvSpPr>
            <p:spPr bwMode="auto">
              <a:xfrm>
                <a:off x="3929" y="1132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9" name="Oval 247"/>
              <p:cNvSpPr>
                <a:spLocks noChangeArrowheads="1"/>
              </p:cNvSpPr>
              <p:nvPr/>
            </p:nvSpPr>
            <p:spPr bwMode="auto">
              <a:xfrm>
                <a:off x="3007" y="1554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0" name="Oval 248"/>
              <p:cNvSpPr>
                <a:spLocks noChangeArrowheads="1"/>
              </p:cNvSpPr>
              <p:nvPr/>
            </p:nvSpPr>
            <p:spPr bwMode="auto">
              <a:xfrm>
                <a:off x="3015" y="1575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1" name="Oval 249"/>
              <p:cNvSpPr>
                <a:spLocks noChangeArrowheads="1"/>
              </p:cNvSpPr>
              <p:nvPr/>
            </p:nvSpPr>
            <p:spPr bwMode="auto">
              <a:xfrm>
                <a:off x="2829" y="1435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2" name="Oval 250"/>
              <p:cNvSpPr>
                <a:spLocks noChangeArrowheads="1"/>
              </p:cNvSpPr>
              <p:nvPr/>
            </p:nvSpPr>
            <p:spPr bwMode="auto">
              <a:xfrm>
                <a:off x="4146" y="1470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3" name="Oval 251"/>
              <p:cNvSpPr>
                <a:spLocks noChangeArrowheads="1"/>
              </p:cNvSpPr>
              <p:nvPr/>
            </p:nvSpPr>
            <p:spPr bwMode="auto">
              <a:xfrm>
                <a:off x="3008" y="1669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4" name="Oval 252"/>
              <p:cNvSpPr>
                <a:spLocks noChangeArrowheads="1"/>
              </p:cNvSpPr>
              <p:nvPr/>
            </p:nvSpPr>
            <p:spPr bwMode="auto">
              <a:xfrm>
                <a:off x="2923" y="1772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5" name="Oval 253"/>
              <p:cNvSpPr>
                <a:spLocks noChangeArrowheads="1"/>
              </p:cNvSpPr>
              <p:nvPr/>
            </p:nvSpPr>
            <p:spPr bwMode="auto">
              <a:xfrm>
                <a:off x="2850" y="1492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6" name="Oval 254"/>
              <p:cNvSpPr>
                <a:spLocks noChangeArrowheads="1"/>
              </p:cNvSpPr>
              <p:nvPr/>
            </p:nvSpPr>
            <p:spPr bwMode="auto">
              <a:xfrm>
                <a:off x="3029" y="1724"/>
                <a:ext cx="47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7" name="Oval 255"/>
              <p:cNvSpPr>
                <a:spLocks noChangeArrowheads="1"/>
              </p:cNvSpPr>
              <p:nvPr/>
            </p:nvSpPr>
            <p:spPr bwMode="auto">
              <a:xfrm>
                <a:off x="2852" y="1255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8" name="Oval 256"/>
              <p:cNvSpPr>
                <a:spLocks noChangeArrowheads="1"/>
              </p:cNvSpPr>
              <p:nvPr/>
            </p:nvSpPr>
            <p:spPr bwMode="auto">
              <a:xfrm>
                <a:off x="2939" y="1497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9" name="Oval 257"/>
              <p:cNvSpPr>
                <a:spLocks noChangeArrowheads="1"/>
              </p:cNvSpPr>
              <p:nvPr/>
            </p:nvSpPr>
            <p:spPr bwMode="auto">
              <a:xfrm>
                <a:off x="3110" y="1560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0" name="Oval 258"/>
              <p:cNvSpPr>
                <a:spLocks noChangeArrowheads="1"/>
              </p:cNvSpPr>
              <p:nvPr/>
            </p:nvSpPr>
            <p:spPr bwMode="auto">
              <a:xfrm>
                <a:off x="2993" y="1539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1" name="Oval 259"/>
              <p:cNvSpPr>
                <a:spLocks noChangeArrowheads="1"/>
              </p:cNvSpPr>
              <p:nvPr/>
            </p:nvSpPr>
            <p:spPr bwMode="auto">
              <a:xfrm>
                <a:off x="3123" y="1776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2" name="Oval 260"/>
              <p:cNvSpPr>
                <a:spLocks noChangeArrowheads="1"/>
              </p:cNvSpPr>
              <p:nvPr/>
            </p:nvSpPr>
            <p:spPr bwMode="auto">
              <a:xfrm>
                <a:off x="2921" y="1537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3" name="Oval 261"/>
              <p:cNvSpPr>
                <a:spLocks noChangeArrowheads="1"/>
              </p:cNvSpPr>
              <p:nvPr/>
            </p:nvSpPr>
            <p:spPr bwMode="auto">
              <a:xfrm>
                <a:off x="2996" y="1757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4" name="Oval 262"/>
              <p:cNvSpPr>
                <a:spLocks noChangeArrowheads="1"/>
              </p:cNvSpPr>
              <p:nvPr/>
            </p:nvSpPr>
            <p:spPr bwMode="auto">
              <a:xfrm>
                <a:off x="2919" y="1598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5" name="Oval 263"/>
              <p:cNvSpPr>
                <a:spLocks noChangeArrowheads="1"/>
              </p:cNvSpPr>
              <p:nvPr/>
            </p:nvSpPr>
            <p:spPr bwMode="auto">
              <a:xfrm>
                <a:off x="3060" y="1852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6" name="Oval 264"/>
              <p:cNvSpPr>
                <a:spLocks noChangeArrowheads="1"/>
              </p:cNvSpPr>
              <p:nvPr/>
            </p:nvSpPr>
            <p:spPr bwMode="auto">
              <a:xfrm>
                <a:off x="2825" y="1649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7" name="Oval 265"/>
              <p:cNvSpPr>
                <a:spLocks noChangeArrowheads="1"/>
              </p:cNvSpPr>
              <p:nvPr/>
            </p:nvSpPr>
            <p:spPr bwMode="auto">
              <a:xfrm>
                <a:off x="2953" y="1583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8" name="Oval 266"/>
              <p:cNvSpPr>
                <a:spLocks noChangeArrowheads="1"/>
              </p:cNvSpPr>
              <p:nvPr/>
            </p:nvSpPr>
            <p:spPr bwMode="auto">
              <a:xfrm>
                <a:off x="2880" y="1339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9" name="Oval 267"/>
              <p:cNvSpPr>
                <a:spLocks noChangeArrowheads="1"/>
              </p:cNvSpPr>
              <p:nvPr/>
            </p:nvSpPr>
            <p:spPr bwMode="auto">
              <a:xfrm>
                <a:off x="2865" y="1544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0" name="Oval 268"/>
              <p:cNvSpPr>
                <a:spLocks noChangeArrowheads="1"/>
              </p:cNvSpPr>
              <p:nvPr/>
            </p:nvSpPr>
            <p:spPr bwMode="auto">
              <a:xfrm>
                <a:off x="2967" y="1855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1" name="Oval 269"/>
              <p:cNvSpPr>
                <a:spLocks noChangeArrowheads="1"/>
              </p:cNvSpPr>
              <p:nvPr/>
            </p:nvSpPr>
            <p:spPr bwMode="auto">
              <a:xfrm>
                <a:off x="3073" y="1791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2" name="Oval 270"/>
              <p:cNvSpPr>
                <a:spLocks noChangeArrowheads="1"/>
              </p:cNvSpPr>
              <p:nvPr/>
            </p:nvSpPr>
            <p:spPr bwMode="auto">
              <a:xfrm>
                <a:off x="3011" y="1742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3" name="Oval 271"/>
              <p:cNvSpPr>
                <a:spLocks noChangeArrowheads="1"/>
              </p:cNvSpPr>
              <p:nvPr/>
            </p:nvSpPr>
            <p:spPr bwMode="auto">
              <a:xfrm>
                <a:off x="2852" y="1519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4" name="Oval 272"/>
              <p:cNvSpPr>
                <a:spLocks noChangeArrowheads="1"/>
              </p:cNvSpPr>
              <p:nvPr/>
            </p:nvSpPr>
            <p:spPr bwMode="auto">
              <a:xfrm>
                <a:off x="3137" y="1782"/>
                <a:ext cx="47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5" name="Oval 273"/>
              <p:cNvSpPr>
                <a:spLocks noChangeArrowheads="1"/>
              </p:cNvSpPr>
              <p:nvPr/>
            </p:nvSpPr>
            <p:spPr bwMode="auto">
              <a:xfrm>
                <a:off x="2815" y="1658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6" name="Oval 274"/>
              <p:cNvSpPr>
                <a:spLocks noChangeArrowheads="1"/>
              </p:cNvSpPr>
              <p:nvPr/>
            </p:nvSpPr>
            <p:spPr bwMode="auto">
              <a:xfrm>
                <a:off x="3033" y="1721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7" name="Oval 275"/>
              <p:cNvSpPr>
                <a:spLocks noChangeArrowheads="1"/>
              </p:cNvSpPr>
              <p:nvPr/>
            </p:nvSpPr>
            <p:spPr bwMode="auto">
              <a:xfrm>
                <a:off x="2991" y="1719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8" name="Oval 276"/>
              <p:cNvSpPr>
                <a:spLocks noChangeArrowheads="1"/>
              </p:cNvSpPr>
              <p:nvPr/>
            </p:nvSpPr>
            <p:spPr bwMode="auto">
              <a:xfrm>
                <a:off x="2976" y="1806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9" name="Oval 277"/>
              <p:cNvSpPr>
                <a:spLocks noChangeArrowheads="1"/>
              </p:cNvSpPr>
              <p:nvPr/>
            </p:nvSpPr>
            <p:spPr bwMode="auto">
              <a:xfrm>
                <a:off x="2928" y="1860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0" name="Oval 278"/>
              <p:cNvSpPr>
                <a:spLocks noChangeArrowheads="1"/>
              </p:cNvSpPr>
              <p:nvPr/>
            </p:nvSpPr>
            <p:spPr bwMode="auto">
              <a:xfrm>
                <a:off x="2941" y="1457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1" name="Oval 279"/>
              <p:cNvSpPr>
                <a:spLocks noChangeArrowheads="1"/>
              </p:cNvSpPr>
              <p:nvPr/>
            </p:nvSpPr>
            <p:spPr bwMode="auto">
              <a:xfrm>
                <a:off x="3070" y="1927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2" name="Oval 280"/>
              <p:cNvSpPr>
                <a:spLocks noChangeArrowheads="1"/>
              </p:cNvSpPr>
              <p:nvPr/>
            </p:nvSpPr>
            <p:spPr bwMode="auto">
              <a:xfrm>
                <a:off x="2886" y="1644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3" name="Oval 281"/>
              <p:cNvSpPr>
                <a:spLocks noChangeArrowheads="1"/>
              </p:cNvSpPr>
              <p:nvPr/>
            </p:nvSpPr>
            <p:spPr bwMode="auto">
              <a:xfrm>
                <a:off x="2850" y="1635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4" name="Oval 282"/>
              <p:cNvSpPr>
                <a:spLocks noChangeArrowheads="1"/>
              </p:cNvSpPr>
              <p:nvPr/>
            </p:nvSpPr>
            <p:spPr bwMode="auto">
              <a:xfrm>
                <a:off x="2981" y="1828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5" name="Oval 283"/>
              <p:cNvSpPr>
                <a:spLocks noChangeArrowheads="1"/>
              </p:cNvSpPr>
              <p:nvPr/>
            </p:nvSpPr>
            <p:spPr bwMode="auto">
              <a:xfrm>
                <a:off x="2898" y="1411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6" name="Oval 284"/>
              <p:cNvSpPr>
                <a:spLocks noChangeArrowheads="1"/>
              </p:cNvSpPr>
              <p:nvPr/>
            </p:nvSpPr>
            <p:spPr bwMode="auto">
              <a:xfrm>
                <a:off x="2909" y="1589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7" name="Oval 285"/>
              <p:cNvSpPr>
                <a:spLocks noChangeArrowheads="1"/>
              </p:cNvSpPr>
              <p:nvPr/>
            </p:nvSpPr>
            <p:spPr bwMode="auto">
              <a:xfrm>
                <a:off x="2935" y="1509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8" name="Oval 286"/>
              <p:cNvSpPr>
                <a:spLocks noChangeArrowheads="1"/>
              </p:cNvSpPr>
              <p:nvPr/>
            </p:nvSpPr>
            <p:spPr bwMode="auto">
              <a:xfrm>
                <a:off x="2938" y="1625"/>
                <a:ext cx="47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9" name="Oval 287"/>
              <p:cNvSpPr>
                <a:spLocks noChangeArrowheads="1"/>
              </p:cNvSpPr>
              <p:nvPr/>
            </p:nvSpPr>
            <p:spPr bwMode="auto">
              <a:xfrm>
                <a:off x="3173" y="1761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0" name="Oval 288"/>
              <p:cNvSpPr>
                <a:spLocks noChangeArrowheads="1"/>
              </p:cNvSpPr>
              <p:nvPr/>
            </p:nvSpPr>
            <p:spPr bwMode="auto">
              <a:xfrm>
                <a:off x="2978" y="1852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1" name="Oval 289"/>
              <p:cNvSpPr>
                <a:spLocks noChangeArrowheads="1"/>
              </p:cNvSpPr>
              <p:nvPr/>
            </p:nvSpPr>
            <p:spPr bwMode="auto">
              <a:xfrm>
                <a:off x="2955" y="1758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2" name="Oval 290"/>
              <p:cNvSpPr>
                <a:spLocks noChangeArrowheads="1"/>
              </p:cNvSpPr>
              <p:nvPr/>
            </p:nvSpPr>
            <p:spPr bwMode="auto">
              <a:xfrm>
                <a:off x="3081" y="1879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3" name="Oval 291"/>
              <p:cNvSpPr>
                <a:spLocks noChangeArrowheads="1"/>
              </p:cNvSpPr>
              <p:nvPr/>
            </p:nvSpPr>
            <p:spPr bwMode="auto">
              <a:xfrm>
                <a:off x="2880" y="1789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4" name="Oval 292"/>
              <p:cNvSpPr>
                <a:spLocks noChangeArrowheads="1"/>
              </p:cNvSpPr>
              <p:nvPr/>
            </p:nvSpPr>
            <p:spPr bwMode="auto">
              <a:xfrm>
                <a:off x="2856" y="1349"/>
                <a:ext cx="47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5" name="Oval 293"/>
              <p:cNvSpPr>
                <a:spLocks noChangeArrowheads="1"/>
              </p:cNvSpPr>
              <p:nvPr/>
            </p:nvSpPr>
            <p:spPr bwMode="auto">
              <a:xfrm>
                <a:off x="2966" y="1678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6" name="Oval 294"/>
              <p:cNvSpPr>
                <a:spLocks noChangeArrowheads="1"/>
              </p:cNvSpPr>
              <p:nvPr/>
            </p:nvSpPr>
            <p:spPr bwMode="auto">
              <a:xfrm>
                <a:off x="2887" y="1759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7" name="Oval 295"/>
              <p:cNvSpPr>
                <a:spLocks noChangeArrowheads="1"/>
              </p:cNvSpPr>
              <p:nvPr/>
            </p:nvSpPr>
            <p:spPr bwMode="auto">
              <a:xfrm>
                <a:off x="2932" y="1874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8" name="Oval 296"/>
              <p:cNvSpPr>
                <a:spLocks noChangeArrowheads="1"/>
              </p:cNvSpPr>
              <p:nvPr/>
            </p:nvSpPr>
            <p:spPr bwMode="auto">
              <a:xfrm>
                <a:off x="2838" y="1587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9" name="Oval 297"/>
              <p:cNvSpPr>
                <a:spLocks noChangeArrowheads="1"/>
              </p:cNvSpPr>
              <p:nvPr/>
            </p:nvSpPr>
            <p:spPr bwMode="auto">
              <a:xfrm>
                <a:off x="3132" y="1735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0" name="Oval 298"/>
              <p:cNvSpPr>
                <a:spLocks noChangeArrowheads="1"/>
              </p:cNvSpPr>
              <p:nvPr/>
            </p:nvSpPr>
            <p:spPr bwMode="auto">
              <a:xfrm>
                <a:off x="2888" y="1772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1" name="Oval 299"/>
              <p:cNvSpPr>
                <a:spLocks noChangeArrowheads="1"/>
              </p:cNvSpPr>
              <p:nvPr/>
            </p:nvSpPr>
            <p:spPr bwMode="auto">
              <a:xfrm>
                <a:off x="3178" y="1722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2" name="Oval 300"/>
              <p:cNvSpPr>
                <a:spLocks noChangeArrowheads="1"/>
              </p:cNvSpPr>
              <p:nvPr/>
            </p:nvSpPr>
            <p:spPr bwMode="auto">
              <a:xfrm>
                <a:off x="2973" y="1449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3" name="Oval 301"/>
              <p:cNvSpPr>
                <a:spLocks noChangeArrowheads="1"/>
              </p:cNvSpPr>
              <p:nvPr/>
            </p:nvSpPr>
            <p:spPr bwMode="auto">
              <a:xfrm>
                <a:off x="2927" y="1697"/>
                <a:ext cx="47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4" name="Oval 302"/>
              <p:cNvSpPr>
                <a:spLocks noChangeArrowheads="1"/>
              </p:cNvSpPr>
              <p:nvPr/>
            </p:nvSpPr>
            <p:spPr bwMode="auto">
              <a:xfrm>
                <a:off x="3006" y="1811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5" name="Oval 303"/>
              <p:cNvSpPr>
                <a:spLocks noChangeArrowheads="1"/>
              </p:cNvSpPr>
              <p:nvPr/>
            </p:nvSpPr>
            <p:spPr bwMode="auto">
              <a:xfrm>
                <a:off x="2868" y="1517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6" name="Oval 304"/>
              <p:cNvSpPr>
                <a:spLocks noChangeArrowheads="1"/>
              </p:cNvSpPr>
              <p:nvPr/>
            </p:nvSpPr>
            <p:spPr bwMode="auto">
              <a:xfrm>
                <a:off x="2894" y="1817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7" name="Oval 305"/>
              <p:cNvSpPr>
                <a:spLocks noChangeArrowheads="1"/>
              </p:cNvSpPr>
              <p:nvPr/>
            </p:nvSpPr>
            <p:spPr bwMode="auto">
              <a:xfrm>
                <a:off x="2816" y="1307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8" name="Oval 306"/>
              <p:cNvSpPr>
                <a:spLocks noChangeArrowheads="1"/>
              </p:cNvSpPr>
              <p:nvPr/>
            </p:nvSpPr>
            <p:spPr bwMode="auto">
              <a:xfrm>
                <a:off x="3082" y="1742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9" name="Oval 307"/>
              <p:cNvSpPr>
                <a:spLocks noChangeArrowheads="1"/>
              </p:cNvSpPr>
              <p:nvPr/>
            </p:nvSpPr>
            <p:spPr bwMode="auto">
              <a:xfrm>
                <a:off x="2983" y="1626"/>
                <a:ext cx="47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0" name="Oval 308"/>
              <p:cNvSpPr>
                <a:spLocks noChangeArrowheads="1"/>
              </p:cNvSpPr>
              <p:nvPr/>
            </p:nvSpPr>
            <p:spPr bwMode="auto">
              <a:xfrm>
                <a:off x="2870" y="1368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1" name="Oval 309"/>
              <p:cNvSpPr>
                <a:spLocks noChangeArrowheads="1"/>
              </p:cNvSpPr>
              <p:nvPr/>
            </p:nvSpPr>
            <p:spPr bwMode="auto">
              <a:xfrm>
                <a:off x="2997" y="1361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2" name="Oval 310"/>
              <p:cNvSpPr>
                <a:spLocks noChangeArrowheads="1"/>
              </p:cNvSpPr>
              <p:nvPr/>
            </p:nvSpPr>
            <p:spPr bwMode="auto">
              <a:xfrm>
                <a:off x="2866" y="1628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3" name="Oval 311"/>
              <p:cNvSpPr>
                <a:spLocks noChangeArrowheads="1"/>
              </p:cNvSpPr>
              <p:nvPr/>
            </p:nvSpPr>
            <p:spPr bwMode="auto">
              <a:xfrm>
                <a:off x="3194" y="1781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4" name="Oval 312"/>
              <p:cNvSpPr>
                <a:spLocks noChangeArrowheads="1"/>
              </p:cNvSpPr>
              <p:nvPr/>
            </p:nvSpPr>
            <p:spPr bwMode="auto">
              <a:xfrm>
                <a:off x="2798" y="1612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5" name="Oval 313"/>
              <p:cNvSpPr>
                <a:spLocks noChangeArrowheads="1"/>
              </p:cNvSpPr>
              <p:nvPr/>
            </p:nvSpPr>
            <p:spPr bwMode="auto">
              <a:xfrm>
                <a:off x="3089" y="1597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6" name="Oval 314"/>
              <p:cNvSpPr>
                <a:spLocks noChangeArrowheads="1"/>
              </p:cNvSpPr>
              <p:nvPr/>
            </p:nvSpPr>
            <p:spPr bwMode="auto">
              <a:xfrm>
                <a:off x="3056" y="1766"/>
                <a:ext cx="47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7" name="Oval 315"/>
              <p:cNvSpPr>
                <a:spLocks noChangeArrowheads="1"/>
              </p:cNvSpPr>
              <p:nvPr/>
            </p:nvSpPr>
            <p:spPr bwMode="auto">
              <a:xfrm>
                <a:off x="2997" y="1807"/>
                <a:ext cx="48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8" name="Oval 316"/>
              <p:cNvSpPr>
                <a:spLocks noChangeArrowheads="1"/>
              </p:cNvSpPr>
              <p:nvPr/>
            </p:nvSpPr>
            <p:spPr bwMode="auto">
              <a:xfrm>
                <a:off x="2965" y="1721"/>
                <a:ext cx="48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9" name="Oval 317"/>
              <p:cNvSpPr>
                <a:spLocks noChangeArrowheads="1"/>
              </p:cNvSpPr>
              <p:nvPr/>
            </p:nvSpPr>
            <p:spPr bwMode="auto">
              <a:xfrm>
                <a:off x="2955" y="1691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0" name="Rectangle 319"/>
              <p:cNvSpPr>
                <a:spLocks noChangeArrowheads="1"/>
              </p:cNvSpPr>
              <p:nvPr/>
            </p:nvSpPr>
            <p:spPr bwMode="auto">
              <a:xfrm>
                <a:off x="2674" y="448"/>
                <a:ext cx="45" cy="45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1" name="Rectangle 321"/>
              <p:cNvSpPr>
                <a:spLocks noChangeArrowheads="1"/>
              </p:cNvSpPr>
              <p:nvPr/>
            </p:nvSpPr>
            <p:spPr bwMode="auto">
              <a:xfrm>
                <a:off x="2674" y="585"/>
                <a:ext cx="49" cy="4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2" name="Oval 322"/>
              <p:cNvSpPr>
                <a:spLocks noChangeArrowheads="1"/>
              </p:cNvSpPr>
              <p:nvPr/>
            </p:nvSpPr>
            <p:spPr bwMode="auto">
              <a:xfrm>
                <a:off x="2674" y="706"/>
                <a:ext cx="49" cy="48"/>
              </a:xfrm>
              <a:prstGeom prst="ellipse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3" name="Line 323"/>
              <p:cNvSpPr>
                <a:spLocks noChangeShapeType="1"/>
              </p:cNvSpPr>
              <p:nvPr/>
            </p:nvSpPr>
            <p:spPr bwMode="auto">
              <a:xfrm>
                <a:off x="2628" y="2568"/>
                <a:ext cx="178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1766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8569"/>
            <a:ext cx="6997592" cy="3951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6" name="ZoneTexte 5"/>
          <p:cNvSpPr txBox="1"/>
          <p:nvPr/>
        </p:nvSpPr>
        <p:spPr>
          <a:xfrm>
            <a:off x="6514665" y="832817"/>
            <a:ext cx="6450470" cy="228575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l"/>
            <a:r>
              <a:rPr lang="fr-F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89000" endPos="7000" dist="12700" dir="5400000" sy="-100000" algn="bl" rotWithShape="0"/>
                </a:effectLst>
                <a:latin typeface="Arial Rounded MT Bold"/>
                <a:cs typeface="Arial Rounded MT Bold"/>
              </a:rPr>
              <a:t>GS2 </a:t>
            </a:r>
          </a:p>
          <a:p>
            <a:pPr algn="l"/>
            <a:r>
              <a:rPr lang="fr-FR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89000" endPos="7000" dist="12700" dir="5400000" sy="-100000" algn="bl" rotWithShape="0"/>
                </a:effectLst>
                <a:latin typeface="Arial Rounded MT Bold"/>
                <a:cs typeface="Arial Rounded MT Bold"/>
              </a:rPr>
              <a:t>GS2 </a:t>
            </a:r>
            <a:r>
              <a:rPr lang="fr-FR" sz="28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89000" endPos="7000" dist="12700" dir="5400000" sy="-100000" algn="bl" rotWithShape="0"/>
                </a:effectLst>
                <a:latin typeface="Arial Rounded MT Bold"/>
                <a:cs typeface="Arial Rounded MT Bold"/>
              </a:rPr>
              <a:t>transfected</a:t>
            </a:r>
            <a:r>
              <a:rPr lang="fr-FR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89000" endPos="7000" dist="12700" dir="5400000" sy="-100000" algn="bl" rotWithShape="0"/>
                </a:effectLst>
                <a:latin typeface="Arial Rounded MT Bold"/>
                <a:cs typeface="Arial Rounded MT Bold"/>
              </a:rPr>
              <a:t> by the </a:t>
            </a:r>
            <a:r>
              <a:rPr lang="fr-FR" sz="28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89000" endPos="7000" dist="12700" dir="5400000" sy="-100000" algn="bl" rotWithShape="0"/>
                </a:effectLst>
                <a:latin typeface="Arial Rounded MT Bold"/>
                <a:cs typeface="Arial Rounded MT Bold"/>
              </a:rPr>
              <a:t>wild</a:t>
            </a:r>
            <a:r>
              <a:rPr lang="fr-FR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89000" endPos="7000" dist="12700" dir="5400000" sy="-100000" algn="bl" rotWithShape="0"/>
                </a:effectLst>
                <a:latin typeface="Arial Rounded MT Bold"/>
                <a:cs typeface="Arial Rounded MT Bold"/>
              </a:rPr>
              <a:t>-type </a:t>
            </a:r>
            <a:r>
              <a:rPr lang="fr-FR" sz="28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89000" endPos="7000" dist="12700" dir="5400000" sy="-100000" algn="bl" rotWithShape="0"/>
                </a:effectLst>
                <a:latin typeface="Arial Rounded MT Bold"/>
                <a:cs typeface="Arial Rounded MT Bold"/>
              </a:rPr>
              <a:t>bcr-abl</a:t>
            </a:r>
            <a:r>
              <a:rPr lang="fr-FR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89000" endPos="7000" dist="12700" dir="5400000" sy="-100000" algn="bl" rotWithShape="0"/>
                </a:effectLst>
                <a:latin typeface="Arial Rounded MT Bold"/>
                <a:cs typeface="Arial Rounded MT Bold"/>
              </a:rPr>
              <a:t> p210</a:t>
            </a:r>
          </a:p>
          <a:p>
            <a:pPr algn="l"/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GS2 </a:t>
            </a:r>
            <a:r>
              <a:rPr lang="fr-F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transfected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 by the mutant </a:t>
            </a:r>
            <a:r>
              <a:rPr lang="fr-F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bcr-abl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 T315I</a:t>
            </a:r>
          </a:p>
        </p:txBody>
      </p:sp>
      <p:sp>
        <p:nvSpPr>
          <p:cNvPr id="3" name="Ellipse 2"/>
          <p:cNvSpPr/>
          <p:nvPr/>
        </p:nvSpPr>
        <p:spPr>
          <a:xfrm rot="20704989">
            <a:off x="776840" y="3631476"/>
            <a:ext cx="6090613" cy="6214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897" y="3556463"/>
            <a:ext cx="4995089" cy="337957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  <a:extLst/>
        </p:spPr>
      </p:pic>
      <p:sp>
        <p:nvSpPr>
          <p:cNvPr id="9" name="Ellipse 8"/>
          <p:cNvSpPr/>
          <p:nvPr/>
        </p:nvSpPr>
        <p:spPr>
          <a:xfrm rot="20704989">
            <a:off x="563888" y="3531184"/>
            <a:ext cx="5083446" cy="621433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 rot="21108136">
            <a:off x="791475" y="5804075"/>
            <a:ext cx="5083446" cy="773491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264024" y="8602977"/>
            <a:ext cx="3475876" cy="562203"/>
          </a:xfrm>
          <a:prstGeom prst="rect">
            <a:avLst/>
          </a:prstGeom>
          <a:noFill/>
          <a:ln>
            <a:solidFill>
              <a:srgbClr val="FFCF99"/>
            </a:solidFill>
          </a:ln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8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Secondary</a:t>
            </a:r>
            <a:r>
              <a:rPr lang="fr-FR" sz="28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structure</a:t>
            </a:r>
            <a:endParaRPr lang="fr-FR" sz="28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9602193" y="6563896"/>
            <a:ext cx="2205788" cy="2330378"/>
          </a:xfrm>
          <a:custGeom>
            <a:avLst/>
            <a:gdLst>
              <a:gd name="connsiteX0" fmla="*/ 0 w 1324574"/>
              <a:gd name="connsiteY0" fmla="*/ 1502001 h 1502001"/>
              <a:gd name="connsiteX1" fmla="*/ 1174364 w 1324574"/>
              <a:gd name="connsiteY1" fmla="*/ 1474692 h 1502001"/>
              <a:gd name="connsiteX2" fmla="*/ 1324574 w 1324574"/>
              <a:gd name="connsiteY2" fmla="*/ 0 h 150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4574" h="1502001">
                <a:moveTo>
                  <a:pt x="0" y="1502001"/>
                </a:moveTo>
                <a:lnTo>
                  <a:pt x="1174364" y="1474692"/>
                </a:lnTo>
                <a:lnTo>
                  <a:pt x="1324574" y="0"/>
                </a:ln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985037" y="8098062"/>
            <a:ext cx="2378145" cy="562203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8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Sugar</a:t>
            </a:r>
            <a:r>
              <a:rPr lang="fr-FR" sz="28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, DNA?</a:t>
            </a:r>
            <a:endParaRPr lang="fr-FR" sz="28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7255362" y="6198048"/>
            <a:ext cx="1797946" cy="2249166"/>
          </a:xfrm>
          <a:custGeom>
            <a:avLst/>
            <a:gdLst>
              <a:gd name="connsiteX0" fmla="*/ 0 w 1324574"/>
              <a:gd name="connsiteY0" fmla="*/ 1502001 h 1502001"/>
              <a:gd name="connsiteX1" fmla="*/ 1174364 w 1324574"/>
              <a:gd name="connsiteY1" fmla="*/ 1474692 h 1502001"/>
              <a:gd name="connsiteX2" fmla="*/ 1324574 w 1324574"/>
              <a:gd name="connsiteY2" fmla="*/ 0 h 1502001"/>
              <a:gd name="connsiteX0" fmla="*/ 0 w 2863998"/>
              <a:gd name="connsiteY0" fmla="*/ 1063918 h 1474692"/>
              <a:gd name="connsiteX1" fmla="*/ 2713788 w 2863998"/>
              <a:gd name="connsiteY1" fmla="*/ 1474692 h 1474692"/>
              <a:gd name="connsiteX2" fmla="*/ 2863998 w 2863998"/>
              <a:gd name="connsiteY2" fmla="*/ 0 h 1474692"/>
              <a:gd name="connsiteX0" fmla="*/ 0 w 2863998"/>
              <a:gd name="connsiteY0" fmla="*/ 1063918 h 1074158"/>
              <a:gd name="connsiteX1" fmla="*/ 941117 w 2863998"/>
              <a:gd name="connsiteY1" fmla="*/ 1074158 h 1074158"/>
              <a:gd name="connsiteX2" fmla="*/ 2863998 w 2863998"/>
              <a:gd name="connsiteY2" fmla="*/ 0 h 1074158"/>
              <a:gd name="connsiteX0" fmla="*/ 0 w 2863998"/>
              <a:gd name="connsiteY0" fmla="*/ 1090968 h 1101208"/>
              <a:gd name="connsiteX1" fmla="*/ 941117 w 2863998"/>
              <a:gd name="connsiteY1" fmla="*/ 1101208 h 1101208"/>
              <a:gd name="connsiteX2" fmla="*/ 2827140 w 2863998"/>
              <a:gd name="connsiteY2" fmla="*/ 0 h 1101208"/>
              <a:gd name="connsiteX3" fmla="*/ 2863998 w 2863998"/>
              <a:gd name="connsiteY3" fmla="*/ 27050 h 1101208"/>
              <a:gd name="connsiteX0" fmla="*/ 0 w 2827140"/>
              <a:gd name="connsiteY0" fmla="*/ 1289218 h 1299458"/>
              <a:gd name="connsiteX1" fmla="*/ 941117 w 2827140"/>
              <a:gd name="connsiteY1" fmla="*/ 1299458 h 1299458"/>
              <a:gd name="connsiteX2" fmla="*/ 2827140 w 2827140"/>
              <a:gd name="connsiteY2" fmla="*/ 198250 h 1299458"/>
              <a:gd name="connsiteX3" fmla="*/ 1219613 w 2827140"/>
              <a:gd name="connsiteY3" fmla="*/ 0 h 1299458"/>
              <a:gd name="connsiteX0" fmla="*/ 0 w 1219613"/>
              <a:gd name="connsiteY0" fmla="*/ 1289218 h 1299458"/>
              <a:gd name="connsiteX1" fmla="*/ 941117 w 1219613"/>
              <a:gd name="connsiteY1" fmla="*/ 1299458 h 1299458"/>
              <a:gd name="connsiteX2" fmla="*/ 1219613 w 1219613"/>
              <a:gd name="connsiteY2" fmla="*/ 0 h 1299458"/>
              <a:gd name="connsiteX0" fmla="*/ 0 w 1079665"/>
              <a:gd name="connsiteY0" fmla="*/ 1439417 h 1449657"/>
              <a:gd name="connsiteX1" fmla="*/ 941117 w 1079665"/>
              <a:gd name="connsiteY1" fmla="*/ 1449657 h 1449657"/>
              <a:gd name="connsiteX2" fmla="*/ 1079665 w 1079665"/>
              <a:gd name="connsiteY2" fmla="*/ 0 h 144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9665" h="1449657">
                <a:moveTo>
                  <a:pt x="0" y="1439417"/>
                </a:moveTo>
                <a:lnTo>
                  <a:pt x="941117" y="1449657"/>
                </a:lnTo>
                <a:lnTo>
                  <a:pt x="1079665" y="0"/>
                </a:ln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8863306" y="8184578"/>
            <a:ext cx="1979623" cy="562203"/>
          </a:xfrm>
          <a:prstGeom prst="rect">
            <a:avLst/>
          </a:prstGeom>
          <a:noFill/>
          <a:ln>
            <a:solidFill>
              <a:srgbClr val="FFCF99"/>
            </a:solidFill>
          </a:ln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8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Phos</a:t>
            </a:r>
            <a:r>
              <a:rPr lang="fr-FR" sz="2800" dirty="0">
                <a:solidFill>
                  <a:srgbClr val="000000"/>
                </a:solidFill>
                <a:latin typeface="Arial Unicode MS"/>
                <a:cs typeface="Arial Unicode MS"/>
              </a:rPr>
              <a:t>p</a:t>
            </a:r>
            <a:r>
              <a:rPr lang="fr-FR" sz="28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hate</a:t>
            </a:r>
            <a:endParaRPr lang="fr-FR" sz="28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9868995" y="5906749"/>
            <a:ext cx="318945" cy="2446896"/>
          </a:xfrm>
          <a:custGeom>
            <a:avLst/>
            <a:gdLst>
              <a:gd name="connsiteX0" fmla="*/ 0 w 1324574"/>
              <a:gd name="connsiteY0" fmla="*/ 1502001 h 1502001"/>
              <a:gd name="connsiteX1" fmla="*/ 1174364 w 1324574"/>
              <a:gd name="connsiteY1" fmla="*/ 1474692 h 1502001"/>
              <a:gd name="connsiteX2" fmla="*/ 1324574 w 1324574"/>
              <a:gd name="connsiteY2" fmla="*/ 0 h 1502001"/>
              <a:gd name="connsiteX0" fmla="*/ 0 w 1324574"/>
              <a:gd name="connsiteY0" fmla="*/ 1502001 h 1502001"/>
              <a:gd name="connsiteX1" fmla="*/ 1324574 w 1324574"/>
              <a:gd name="connsiteY1" fmla="*/ 0 h 1502001"/>
              <a:gd name="connsiteX0" fmla="*/ 0 w 1102990"/>
              <a:gd name="connsiteY0" fmla="*/ 1013850 h 1013850"/>
              <a:gd name="connsiteX1" fmla="*/ 1102990 w 1102990"/>
              <a:gd name="connsiteY1" fmla="*/ 0 h 1013850"/>
              <a:gd name="connsiteX0" fmla="*/ 191526 w 191526"/>
              <a:gd name="connsiteY0" fmla="*/ 1577101 h 1577101"/>
              <a:gd name="connsiteX1" fmla="*/ 0 w 191526"/>
              <a:gd name="connsiteY1" fmla="*/ 0 h 157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526" h="1577101">
                <a:moveTo>
                  <a:pt x="191526" y="1577101"/>
                </a:moveTo>
                <a:lnTo>
                  <a:pt x="0" y="0"/>
                </a:ln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>
          <a:xfrm>
            <a:off x="2397944" y="0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Murine embryonic stem cells GS2</a:t>
            </a: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05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741760" y="1276400"/>
            <a:ext cx="11828129" cy="5033994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/>
          <a:p>
            <a:r>
              <a:rPr lang="en-US" sz="3100" dirty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IT IS POSSIBLE TO DETECT A SPECIFIC SIGNATURE OF </a:t>
            </a:r>
            <a:r>
              <a:rPr lang="en-US" sz="3100" i="1" dirty="0" err="1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bcr-abl</a:t>
            </a:r>
            <a:r>
              <a:rPr lang="en-US" sz="3100" i="1" dirty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en-US" sz="3100" dirty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EXPRESSION IN DIFFERENT CELL CONTEXTS (MURINE, EMBRYONIC STEM CELLS, HUMAN, HAEMATOPOIETIC CELLS)</a:t>
            </a:r>
          </a:p>
          <a:p>
            <a:endParaRPr lang="en-US" sz="3100" dirty="0">
              <a:solidFill>
                <a:srgbClr val="000000"/>
              </a:solidFill>
              <a:effectLst>
                <a:outerShdw blurRad="165100" dist="381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r>
              <a:rPr lang="en-US" sz="3100" dirty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SPECIFIC SIGNATURES OF THE T315I MUTANT IS DETECTABLE</a:t>
            </a:r>
          </a:p>
          <a:p>
            <a:endParaRPr lang="en-US" sz="3100" dirty="0">
              <a:solidFill>
                <a:srgbClr val="000000"/>
              </a:solidFill>
              <a:effectLst>
                <a:outerShdw blurRad="165100" dist="381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r>
              <a:rPr lang="en-US" sz="3100" dirty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THIS SUGGESTS HIGHER PHOSPHORYLATION RATE OR DIFFERENT TARGETS FOR T315I</a:t>
            </a:r>
          </a:p>
          <a:p>
            <a:endParaRPr lang="en-US" sz="3100" dirty="0">
              <a:solidFill>
                <a:srgbClr val="000000"/>
              </a:solidFill>
              <a:effectLst>
                <a:outerShdw blurRad="165100" dist="381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r>
              <a:rPr lang="en-US" sz="3100" dirty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IT IS POSSIBLE TO DETECT THAT SPECIFIC MUTATION IN HAEMATOPOIETIC PROGENITORS FROM CML PATIENTS IN SINGLE CELLS =&gt; DIAGNOSTIC TOOL ? </a:t>
            </a:r>
            <a:r>
              <a:rPr lang="en-US" sz="3100" u="sng" dirty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( FIRST RESULTS PROMISING)</a:t>
            </a: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2541960" y="0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4000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 Rounded MT Bold"/>
                <a:cs typeface="Arial Rounded MT Bold"/>
                <a:sym typeface="Palatino" charset="0"/>
              </a:rPr>
              <a:t>SUMMARY OF CHRONIC MYELOID LEUKEMIA CELLS 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4000"/>
                  </a:srgbClr>
                </a:outerShdw>
                <a:reflection blurRad="12700" stA="28000" endPos="45000" dist="1000" dir="5400000" sy="-100000" algn="bl" rotWithShape="0"/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49276">
            <a:off x="41913" y="1548217"/>
            <a:ext cx="867531" cy="3851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49276">
            <a:off x="142028" y="3924480"/>
            <a:ext cx="867531" cy="3851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49276">
            <a:off x="142028" y="5364641"/>
            <a:ext cx="867531" cy="3851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49276">
            <a:off x="214035" y="6732792"/>
            <a:ext cx="867531" cy="38510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38304" y="8549208"/>
            <a:ext cx="70784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( </a:t>
            </a:r>
            <a:r>
              <a:rPr lang="fr-FR" i="1" u="sng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patented</a:t>
            </a:r>
            <a:r>
              <a:rPr lang="fr-FR" i="1" u="sng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)</a:t>
            </a:r>
            <a:endParaRPr lang="fr-FR" i="1" u="sng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440027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41760" y="1003378"/>
            <a:ext cx="11935592" cy="862595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fr-FR" sz="3600" dirty="0">
              <a:solidFill>
                <a:srgbClr val="000000"/>
              </a:solidFill>
              <a:effectLst>
                <a:outerShdw blurRad="222250" dist="76200" dir="5400000" algn="t" rotWithShape="0">
                  <a:prstClr val="black">
                    <a:alpha val="34000"/>
                  </a:prstClr>
                </a:outerShdw>
              </a:effectLst>
              <a:latin typeface="Arial Rounded MT Bold"/>
              <a:cs typeface="Arial Rounded MT Bold"/>
            </a:endParaRPr>
          </a:p>
          <a:p>
            <a:pPr algn="l"/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Signatures are in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three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spectral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domain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: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Sugar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(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around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10 microns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wavelength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),Phosphate (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around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8 microns) and amide I (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around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6 microns)</a:t>
            </a:r>
          </a:p>
          <a:p>
            <a:pPr marL="650230" indent="-650230">
              <a:buFontTx/>
              <a:buChar char="-"/>
            </a:pPr>
            <a:endParaRPr lang="fr-FR" sz="3600" dirty="0">
              <a:solidFill>
                <a:srgbClr val="000000"/>
              </a:solidFill>
              <a:effectLst>
                <a:outerShdw blurRad="222250" dist="76200" dir="5400000" algn="t" rotWithShape="0">
                  <a:prstClr val="black">
                    <a:alpha val="34000"/>
                  </a:prstClr>
                </a:outerShdw>
              </a:effectLst>
              <a:latin typeface="Arial Rounded MT Bold"/>
              <a:cs typeface="Arial Rounded MT Bold"/>
            </a:endParaRPr>
          </a:p>
          <a:p>
            <a:pPr algn="l"/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Probably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 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one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could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use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only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one probe 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( the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strongest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= amide I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) @ 6 microns</a:t>
            </a:r>
            <a:endParaRPr lang="fr-FR" sz="3600" dirty="0">
              <a:solidFill>
                <a:srgbClr val="000000"/>
              </a:solidFill>
              <a:effectLst>
                <a:outerShdw blurRad="222250" dist="76200" dir="5400000" algn="t" rotWithShape="0">
                  <a:prstClr val="black">
                    <a:alpha val="34000"/>
                  </a:prstClr>
                </a:outerShdw>
              </a:effectLst>
              <a:latin typeface="Arial Rounded MT Bold"/>
              <a:cs typeface="Arial Rounded MT Bold"/>
            </a:endParaRPr>
          </a:p>
          <a:p>
            <a:endParaRPr lang="fr-FR" sz="3600" dirty="0">
              <a:solidFill>
                <a:srgbClr val="000000"/>
              </a:solidFill>
              <a:effectLst>
                <a:outerShdw blurRad="222250" dist="76200" dir="5400000" algn="t" rotWithShape="0">
                  <a:prstClr val="black">
                    <a:alpha val="34000"/>
                  </a:prstClr>
                </a:outerShdw>
              </a:effectLst>
              <a:latin typeface="Arial Rounded MT Bold"/>
              <a:cs typeface="Arial Rounded MT Bold"/>
            </a:endParaRPr>
          </a:p>
          <a:p>
            <a:pPr algn="l"/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Tunable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IR laser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around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6 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m,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linear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array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detectors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seem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one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way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to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bring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the diagnostic to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Hospital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. Laser and spectral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quality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?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Cell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sorter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and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fast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data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recording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? 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Quick diagnostic on </a:t>
            </a:r>
            <a:r>
              <a:rPr lang="fr-FR" sz="36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circulating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blood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cells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from</a:t>
            </a:r>
            <a:r>
              <a:rPr lang="fr-FR" sz="3600" dirty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patients</a:t>
            </a:r>
            <a:r>
              <a:rPr lang="fr-FR" sz="36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?</a:t>
            </a:r>
          </a:p>
          <a:p>
            <a:pPr algn="l"/>
            <a:endParaRPr lang="fr-FR" sz="3600" dirty="0">
              <a:solidFill>
                <a:srgbClr val="000000"/>
              </a:solidFill>
              <a:effectLst>
                <a:outerShdw blurRad="222250" dist="76200" dir="5400000" algn="t" rotWithShape="0">
                  <a:prstClr val="black">
                    <a:alpha val="34000"/>
                  </a:prstClr>
                </a:outerShdw>
              </a:effectLst>
              <a:latin typeface="Arial Rounded MT Bold"/>
              <a:cs typeface="Arial Rounded MT Bold"/>
            </a:endParaRPr>
          </a:p>
          <a:p>
            <a:r>
              <a:rPr lang="fr-FR" sz="24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Work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in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progress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Jens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Bergert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( ICFO-Barcelona)- P. Dumas( SOLEIL)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with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a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broadband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attosecond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222250" dist="76200" dir="5400000" algn="t" rotWithShape="0">
                    <a:prstClr val="black">
                      <a:alpha val="34000"/>
                    </a:prstClr>
                  </a:outerShdw>
                </a:effectLst>
                <a:latin typeface="Arial Rounded MT Bold"/>
                <a:cs typeface="Arial Rounded MT Bold"/>
              </a:rPr>
              <a:t> IR laser</a:t>
            </a:r>
            <a:endParaRPr lang="fr-FR" sz="2400" dirty="0">
              <a:solidFill>
                <a:srgbClr val="000000"/>
              </a:solidFill>
              <a:effectLst>
                <a:outerShdw blurRad="222250" dist="76200" dir="5400000" algn="t" rotWithShape="0">
                  <a:prstClr val="black">
                    <a:alpha val="34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1708448"/>
            <a:ext cx="630654" cy="648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3940696"/>
            <a:ext cx="630654" cy="648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669" y="5524872"/>
            <a:ext cx="630654" cy="648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541960" y="0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63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TOWARDS DIAGNOSTIC TOOL?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6352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90032" y="-163760"/>
            <a:ext cx="7335569" cy="1228937"/>
          </a:xfrm>
        </p:spPr>
        <p:txBody>
          <a:bodyPr lIns="130046" tIns="65023" rIns="130046" bIns="65023">
            <a:noAutofit/>
          </a:bodyPr>
          <a:lstStyle/>
          <a:p>
            <a:r>
              <a:rPr lang="fr-FR" sz="4000" dirty="0" smtClean="0">
                <a:solidFill>
                  <a:srgbClr val="000000"/>
                </a:solidFill>
                <a:effectLst>
                  <a:outerShdw blurRad="2889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HOW BRIGHT IR SOURCE, SUCH AS LASERS, CAN BE IMPLEMENTED ?</a:t>
            </a:r>
            <a:endParaRPr lang="fr-FR" sz="4000" dirty="0">
              <a:solidFill>
                <a:srgbClr val="000000"/>
              </a:solidFill>
              <a:effectLst>
                <a:outerShdw blurRad="28892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44368"/>
          <a:stretch/>
        </p:blipFill>
        <p:spPr>
          <a:xfrm flipH="1">
            <a:off x="9526736" y="4660776"/>
            <a:ext cx="1722260" cy="25259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272" y="3580656"/>
            <a:ext cx="2664295" cy="34378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9631">
            <a:off x="386480" y="3572431"/>
            <a:ext cx="2922546" cy="2194892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 bwMode="auto">
          <a:xfrm>
            <a:off x="3190032" y="4732784"/>
            <a:ext cx="2808312" cy="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FF0738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>
            <a:off x="6646416" y="6244952"/>
            <a:ext cx="2808312" cy="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FF0738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ZoneTexte 15"/>
          <p:cNvSpPr txBox="1"/>
          <p:nvPr/>
        </p:nvSpPr>
        <p:spPr>
          <a:xfrm>
            <a:off x="9375850" y="739708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 smtClean="0">
                <a:solidFill>
                  <a:srgbClr val="000000"/>
                </a:solidFill>
                <a:latin typeface="Avenir Book"/>
                <a:cs typeface="Avenir Book"/>
              </a:rPr>
              <a:t>Linear</a:t>
            </a:r>
            <a:r>
              <a:rPr lang="fr-FR" sz="1800" b="1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latin typeface="Avenir Book"/>
                <a:cs typeface="Avenir Book"/>
              </a:rPr>
              <a:t>array</a:t>
            </a:r>
            <a:r>
              <a:rPr lang="fr-FR" sz="1800" b="1" dirty="0" smtClean="0">
                <a:solidFill>
                  <a:srgbClr val="000000"/>
                </a:solidFill>
                <a:latin typeface="Avenir Book"/>
                <a:cs typeface="Avenir Book"/>
              </a:rPr>
              <a:t> detector</a:t>
            </a:r>
            <a:endParaRPr lang="fr-FR" sz="1800" b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11317" y="293258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 smtClean="0">
                <a:solidFill>
                  <a:srgbClr val="000000"/>
                </a:solidFill>
                <a:latin typeface="Avenir Book"/>
                <a:cs typeface="Avenir Book"/>
              </a:rPr>
              <a:t>Infrared</a:t>
            </a:r>
            <a:r>
              <a:rPr lang="fr-FR" sz="1800" b="1" dirty="0" smtClean="0">
                <a:solidFill>
                  <a:srgbClr val="000000"/>
                </a:solidFill>
                <a:latin typeface="Avenir Book"/>
                <a:cs typeface="Avenir Book"/>
              </a:rPr>
              <a:t> laser</a:t>
            </a:r>
            <a:endParaRPr lang="fr-FR" sz="1800" b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782320" y="3148608"/>
            <a:ext cx="138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solidFill>
                  <a:srgbClr val="000000"/>
                </a:solidFill>
                <a:latin typeface="Avenir Book"/>
                <a:cs typeface="Avenir Book"/>
              </a:rPr>
              <a:t>Microscope</a:t>
            </a:r>
            <a:endParaRPr lang="fr-FR" sz="1800" b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3622080" y="6677000"/>
            <a:ext cx="4913679" cy="2509999"/>
            <a:chOff x="3622080" y="6677000"/>
            <a:chExt cx="4913679" cy="250999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5" r="6688"/>
            <a:stretch/>
          </p:blipFill>
          <p:spPr>
            <a:xfrm>
              <a:off x="5206256" y="6821016"/>
              <a:ext cx="1056324" cy="1589100"/>
            </a:xfrm>
            <a:prstGeom prst="rect">
              <a:avLst/>
            </a:prstGeom>
          </p:spPr>
        </p:pic>
        <p:grpSp>
          <p:nvGrpSpPr>
            <p:cNvPr id="4" name="Grouper 3"/>
            <p:cNvGrpSpPr/>
            <p:nvPr/>
          </p:nvGrpSpPr>
          <p:grpSpPr>
            <a:xfrm>
              <a:off x="3622080" y="6677000"/>
              <a:ext cx="4913679" cy="2509999"/>
              <a:chOff x="3622080" y="6677000"/>
              <a:chExt cx="4913679" cy="2509999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53" t="10441" r="10379" b="12023"/>
              <a:stretch/>
            </p:blipFill>
            <p:spPr>
              <a:xfrm>
                <a:off x="3622080" y="7613104"/>
                <a:ext cx="1625736" cy="1573895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48" r="16625" b="24528"/>
              <a:stretch/>
            </p:blipFill>
            <p:spPr>
              <a:xfrm>
                <a:off x="6214368" y="6677000"/>
                <a:ext cx="1864075" cy="1597319"/>
              </a:xfrm>
              <a:prstGeom prst="rect">
                <a:avLst/>
              </a:prstGeom>
            </p:spPr>
          </p:pic>
          <p:sp>
            <p:nvSpPr>
              <p:cNvPr id="19" name="ZoneTexte 18"/>
              <p:cNvSpPr txBox="1"/>
              <p:nvPr/>
            </p:nvSpPr>
            <p:spPr>
              <a:xfrm>
                <a:off x="5350272" y="8549208"/>
                <a:ext cx="3185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b="1" dirty="0" err="1" smtClean="0">
                    <a:solidFill>
                      <a:srgbClr val="000000"/>
                    </a:solidFill>
                    <a:latin typeface="Avenir Book"/>
                    <a:cs typeface="Avenir Book"/>
                  </a:rPr>
                  <a:t>Circulating</a:t>
                </a:r>
                <a:r>
                  <a:rPr lang="fr-FR" sz="1800" b="1" dirty="0" smtClean="0">
                    <a:solidFill>
                      <a:srgbClr val="000000"/>
                    </a:solidFill>
                    <a:latin typeface="Avenir Book"/>
                    <a:cs typeface="Avenir Book"/>
                  </a:rPr>
                  <a:t> </a:t>
                </a:r>
                <a:r>
                  <a:rPr lang="fr-FR" sz="1800" b="1" dirty="0" err="1" smtClean="0">
                    <a:solidFill>
                      <a:srgbClr val="000000"/>
                    </a:solidFill>
                    <a:latin typeface="Avenir Book"/>
                    <a:cs typeface="Avenir Book"/>
                  </a:rPr>
                  <a:t>microfluidic</a:t>
                </a:r>
                <a:r>
                  <a:rPr lang="fr-FR" sz="1800" b="1" dirty="0" smtClean="0">
                    <a:solidFill>
                      <a:srgbClr val="000000"/>
                    </a:solidFill>
                    <a:latin typeface="Avenir Book"/>
                    <a:cs typeface="Avenir Book"/>
                  </a:rPr>
                  <a:t>  </a:t>
                </a:r>
                <a:r>
                  <a:rPr lang="fr-FR" sz="1800" b="1" dirty="0" err="1" smtClean="0">
                    <a:solidFill>
                      <a:srgbClr val="000000"/>
                    </a:solidFill>
                    <a:latin typeface="Avenir Book"/>
                    <a:cs typeface="Avenir Book"/>
                  </a:rPr>
                  <a:t>cells</a:t>
                </a:r>
                <a:endParaRPr lang="fr-FR" sz="1800" b="1" dirty="0">
                  <a:solidFill>
                    <a:srgbClr val="000000"/>
                  </a:solidFill>
                  <a:latin typeface="Avenir Book"/>
                  <a:cs typeface="Avenir Book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8598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7668" y="2356520"/>
            <a:ext cx="6340716" cy="7578442"/>
          </a:xfrm>
          <a:prstGeom prst="rect">
            <a:avLst/>
          </a:prstGeom>
        </p:spPr>
        <p:txBody>
          <a:bodyPr lIns="130046" tIns="65023" rIns="130046" bIns="65023">
            <a:normAutofit/>
          </a:bodyPr>
          <a:lstStyle/>
          <a:p>
            <a:pPr marL="0" indent="0">
              <a:buSzPct val="150000"/>
            </a:pPr>
            <a:r>
              <a:rPr lang="fr-FR" sz="3400" u="sng" dirty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EMBRYONIC STEM CELLS</a:t>
            </a:r>
          </a:p>
          <a:p>
            <a:pPr marL="1371600" lvl="2" indent="-457200">
              <a:buFontTx/>
              <a:buChar char="•"/>
            </a:pPr>
            <a:r>
              <a:rPr lang="fr-FR" sz="31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UNDIFFERENTIATED CELLS</a:t>
            </a:r>
          </a:p>
          <a:p>
            <a:pPr marL="914400" lvl="2" indent="0"/>
            <a:endParaRPr lang="fr-FR" sz="3100" dirty="0"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1371600" lvl="2" indent="-457200">
              <a:buFontTx/>
              <a:buChar char="•"/>
            </a:pPr>
            <a:r>
              <a:rPr lang="fr-FR" sz="31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TOTIPOTENT</a:t>
            </a:r>
            <a:r>
              <a:rPr lang="fr-FR" sz="3100" dirty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: CAN GIVE ANY CELL </a:t>
            </a:r>
            <a:r>
              <a:rPr lang="fr-FR" sz="31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TYPE</a:t>
            </a:r>
          </a:p>
          <a:p>
            <a:pPr marL="914400" lvl="2" indent="0"/>
            <a:endParaRPr lang="fr-FR" sz="3100" dirty="0"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1371600" lvl="2" indent="-457200">
              <a:buFontTx/>
              <a:buChar char="•"/>
            </a:pPr>
            <a:r>
              <a:rPr lang="fr-FR" sz="31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IMMORTAL</a:t>
            </a:r>
            <a:r>
              <a:rPr lang="fr-FR" sz="3100" dirty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: SELF-RENEWAL </a:t>
            </a:r>
            <a:r>
              <a:rPr lang="fr-FR" sz="31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CAPACITY</a:t>
            </a:r>
          </a:p>
          <a:p>
            <a:pPr marL="914400" lvl="2" indent="0"/>
            <a:endParaRPr lang="fr-FR" sz="3100" dirty="0"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lvl="2"/>
            <a:endParaRPr lang="fr-FR" sz="3100" dirty="0"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lvl="1"/>
            <a:endParaRPr lang="fr-FR" dirty="0" smtClean="0"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lvl="1"/>
            <a:endParaRPr lang="fr-FR" dirty="0"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11" name="Picture 2" descr="http://www.adult-stemcell-research.com/images/stem_cells_flo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08" y="1348408"/>
            <a:ext cx="6148781" cy="736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1821880" y="19224"/>
            <a:ext cx="11521280" cy="1492424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06375" dist="76200" dir="2700000" algn="tl" rotWithShape="0">
                    <a:srgbClr val="000000">
                      <a:alpha val="34000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 Rounded MT Bold"/>
                <a:cs typeface="Arial Rounded MT Bold"/>
                <a:sym typeface="Palatino" charset="0"/>
              </a:rPr>
              <a:t>STEM CELLS RESEARCH WITH  IR synchrotron</a:t>
            </a: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06375" dist="76200" dir="2700000" algn="tl" rotWithShape="0">
                  <a:srgbClr val="000000">
                    <a:alpha val="34000"/>
                  </a:srgbClr>
                </a:outerShdw>
                <a:reflection blurRad="12700" stA="28000" endPos="45000" dist="1000" dir="5400000" sy="-100000" algn="bl" rotWithShape="0"/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06375" dist="76200" dir="2700000" algn="tl" rotWithShape="0">
                  <a:srgbClr val="000000">
                    <a:alpha val="34000"/>
                  </a:srgbClr>
                </a:outerShdw>
                <a:reflection blurRad="12700" stA="28000" endPos="45000" dist="1000" dir="5400000" sy="-100000" algn="bl" rotWithShape="0"/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00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65696" y="2140496"/>
            <a:ext cx="4568647" cy="6264696"/>
          </a:xfrm>
          <a:prstGeom prst="rect">
            <a:avLst/>
          </a:prstGeom>
        </p:spPr>
        <p:txBody>
          <a:bodyPr lIns="130046" tIns="65023" rIns="130046" bIns="65023">
            <a:normAutofit fontScale="92500" lnSpcReduction="20000"/>
          </a:bodyPr>
          <a:lstStyle/>
          <a:p>
            <a:pPr lvl="2"/>
            <a:endParaRPr lang="fr-FR" sz="3100" u="sng" dirty="0">
              <a:solidFill>
                <a:srgbClr val="000000"/>
              </a:solidFill>
              <a:effectLst>
                <a:outerShdw blurRad="180975" dist="76200" dir="2700000" algn="tl" rotWithShape="0">
                  <a:srgbClr val="000000">
                    <a:alpha val="31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SzPct val="150000"/>
            </a:pPr>
            <a:r>
              <a:rPr lang="fr-FR" sz="3400" b="1" u="sng" dirty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INDUCED PLURIPOTENT STEM </a:t>
            </a:r>
            <a:r>
              <a:rPr lang="fr-FR" sz="3400" b="1" u="sng" dirty="0" smtClean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CELLS</a:t>
            </a:r>
          </a:p>
          <a:p>
            <a:pPr marL="0" indent="0">
              <a:buSzPct val="150000"/>
            </a:pPr>
            <a:endParaRPr lang="fr-FR" sz="2600" b="1" u="sng" dirty="0">
              <a:solidFill>
                <a:srgbClr val="000000"/>
              </a:solidFill>
              <a:effectLst>
                <a:outerShdw blurRad="180975" dist="76200" dir="2700000" algn="tl" rotWithShape="0">
                  <a:srgbClr val="000000">
                    <a:alpha val="31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SzPct val="150000"/>
            </a:pPr>
            <a:r>
              <a:rPr lang="fr-FR" sz="2600" b="1" dirty="0" smtClean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*</a:t>
            </a:r>
            <a:r>
              <a:rPr lang="fr-FR" sz="2600" b="1" dirty="0" smtClean="0">
                <a:solidFill>
                  <a:srgbClr val="FF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REPROGRAMMED </a:t>
            </a:r>
            <a:r>
              <a:rPr lang="fr-FR" sz="2600" b="1" dirty="0">
                <a:solidFill>
                  <a:srgbClr val="FF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FROM ADULT CELLS 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BY TRANSFECTION OF 4 GENES (EMBRYONIC TRANSFECTION FACTORS </a:t>
            </a:r>
            <a:r>
              <a:rPr lang="fr-FR" sz="2600" b="1" dirty="0" err="1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among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 Oct-4, c-</a:t>
            </a:r>
            <a:r>
              <a:rPr lang="fr-FR" sz="2600" b="1" dirty="0" err="1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Myc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 Sox-2, Klf-4, </a:t>
            </a:r>
            <a:r>
              <a:rPr lang="fr-FR" sz="2600" b="1" dirty="0" err="1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Nanog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, Lin-28…</a:t>
            </a:r>
            <a:r>
              <a:rPr lang="fr-FR" sz="2600" b="1" dirty="0" smtClean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)</a:t>
            </a:r>
          </a:p>
          <a:p>
            <a:pPr marL="0" indent="0">
              <a:buSzPct val="150000"/>
            </a:pPr>
            <a:endParaRPr lang="fr-FR" sz="2600" b="1" dirty="0">
              <a:solidFill>
                <a:srgbClr val="000000"/>
              </a:solidFill>
              <a:effectLst>
                <a:outerShdw blurRad="180975" dist="76200" dir="2700000" algn="tl" rotWithShape="0">
                  <a:srgbClr val="000000">
                    <a:alpha val="31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SzPct val="150000"/>
            </a:pPr>
            <a:r>
              <a:rPr lang="fr-FR" sz="2600" b="1" dirty="0" smtClean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*</a:t>
            </a:r>
            <a:r>
              <a:rPr lang="fr-FR" sz="2600" b="1" dirty="0" smtClean="0">
                <a:solidFill>
                  <a:srgbClr val="FF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PLURIPOTENT</a:t>
            </a:r>
            <a:r>
              <a:rPr lang="fr-FR" sz="2600" b="1" dirty="0">
                <a:solidFill>
                  <a:srgbClr val="FF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: 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POSSIBLY </a:t>
            </a:r>
            <a:r>
              <a:rPr lang="fr-FR" sz="2600" b="1" dirty="0" smtClean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TOTIPOTENT</a:t>
            </a:r>
          </a:p>
          <a:p>
            <a:pPr marL="0" indent="0">
              <a:buSzPct val="150000"/>
            </a:pPr>
            <a:endParaRPr lang="fr-FR" sz="2600" b="1" dirty="0">
              <a:solidFill>
                <a:srgbClr val="000000"/>
              </a:solidFill>
              <a:effectLst>
                <a:outerShdw blurRad="180975" dist="76200" dir="2700000" algn="tl" rotWithShape="0">
                  <a:srgbClr val="000000">
                    <a:alpha val="31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0">
              <a:buSzPct val="150000"/>
            </a:pPr>
            <a:r>
              <a:rPr lang="fr-FR" sz="2600" b="1" dirty="0" smtClean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*</a:t>
            </a:r>
            <a:r>
              <a:rPr lang="fr-FR" sz="2600" b="1" dirty="0" smtClean="0">
                <a:solidFill>
                  <a:srgbClr val="FF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IMMORTAL</a:t>
            </a:r>
            <a:r>
              <a:rPr lang="fr-FR" sz="2600" b="1" dirty="0">
                <a:solidFill>
                  <a:srgbClr val="FF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: 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180975" dist="762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COULD BE MALIGNANT</a:t>
            </a:r>
          </a:p>
          <a:p>
            <a:pPr lvl="1"/>
            <a:endParaRPr lang="fr-FR" dirty="0" smtClean="0">
              <a:solidFill>
                <a:srgbClr val="000000"/>
              </a:solidFill>
              <a:effectLst>
                <a:outerShdw blurRad="180975" dist="76200" dir="2700000" algn="tl" rotWithShape="0">
                  <a:srgbClr val="000000">
                    <a:alpha val="31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lvl="1"/>
            <a:endParaRPr lang="fr-FR" dirty="0">
              <a:solidFill>
                <a:srgbClr val="000000"/>
              </a:solidFill>
              <a:effectLst>
                <a:outerShdw blurRad="180975" dist="76200" dir="2700000" algn="tl" rotWithShape="0">
                  <a:srgbClr val="000000">
                    <a:alpha val="31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7" name="Picture 2" descr="http://www.sigmaaldrich.com/etc/medialib/life-science/stem-cell-biology/ipsc-pathway.Par.0001.Image.56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2240" y="1852464"/>
            <a:ext cx="7634757" cy="6264696"/>
          </a:xfrm>
          <a:prstGeom prst="rect">
            <a:avLst/>
          </a:prstGeom>
          <a:noFill/>
        </p:spPr>
      </p:pic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1893888" y="-31576"/>
            <a:ext cx="11521280" cy="1492424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INDUCED PLURIPOTENT STEM CELLS</a:t>
            </a: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9367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  <a:p>
            <a:pPr eaLnBrk="1" hangingPunct="1">
              <a:spcBef>
                <a:spcPts val="1500"/>
              </a:spcBef>
              <a:defRPr/>
            </a:pP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9367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95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2284512"/>
            <a:ext cx="7713237" cy="399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2"/>
          <p:cNvSpPr txBox="1">
            <a:spLocks noChangeArrowheads="1"/>
          </p:cNvSpPr>
          <p:nvPr/>
        </p:nvSpPr>
        <p:spPr bwMode="auto">
          <a:xfrm>
            <a:off x="636629" y="3619002"/>
            <a:ext cx="1630995" cy="210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>
            <a:lvl1pPr defTabSz="53943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53943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53943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53943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53943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539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539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539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539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  <a:latin typeface="Arial Unicode MS"/>
                <a:cs typeface="Arial Unicode MS"/>
              </a:rPr>
              <a:t>H1</a:t>
            </a:r>
          </a:p>
          <a:p>
            <a:r>
              <a:rPr lang="fr-FR" b="1" dirty="0">
                <a:solidFill>
                  <a:srgbClr val="008000"/>
                </a:solidFill>
                <a:latin typeface="Arial Unicode MS"/>
                <a:cs typeface="Arial Unicode MS"/>
              </a:rPr>
              <a:t>H9</a:t>
            </a:r>
          </a:p>
          <a:p>
            <a:r>
              <a:rPr lang="fr-FR" b="1" dirty="0">
                <a:solidFill>
                  <a:srgbClr val="0000FF"/>
                </a:solidFill>
                <a:latin typeface="Arial Unicode MS"/>
                <a:cs typeface="Arial Unicode MS"/>
              </a:rPr>
              <a:t>CL01</a:t>
            </a:r>
          </a:p>
          <a:p>
            <a:r>
              <a:rPr lang="fr-FR" b="1" dirty="0">
                <a:solidFill>
                  <a:srgbClr val="99CCFF"/>
                </a:solidFill>
                <a:latin typeface="Arial Unicode MS"/>
                <a:cs typeface="Arial Unicode MS"/>
              </a:rPr>
              <a:t>HUES3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2126294" y="3108620"/>
            <a:ext cx="5727890" cy="2495266"/>
            <a:chOff x="1691679" y="4582306"/>
            <a:chExt cx="4027423" cy="1754484"/>
          </a:xfrm>
        </p:grpSpPr>
        <p:sp>
          <p:nvSpPr>
            <p:cNvPr id="12" name="Ellipse 11"/>
            <p:cNvSpPr/>
            <p:nvPr/>
          </p:nvSpPr>
          <p:spPr>
            <a:xfrm rot="15292260">
              <a:off x="4427399" y="4235091"/>
              <a:ext cx="944488" cy="1638918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 rot="16200000">
              <a:off x="4159361" y="4112530"/>
              <a:ext cx="790998" cy="187220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 rot="16200000">
              <a:off x="2015715" y="4485993"/>
              <a:ext cx="1224136" cy="1872208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 rot="18685790">
              <a:off x="4108705" y="5307571"/>
              <a:ext cx="1224136" cy="834301"/>
            </a:xfrm>
            <a:prstGeom prst="ellipse">
              <a:avLst/>
            </a:prstGeom>
            <a:noFill/>
            <a:ln w="38100" cmpd="sng">
              <a:solidFill>
                <a:srgbClr val="4A75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Rectangle 1"/>
          <p:cNvSpPr txBox="1">
            <a:spLocks noChangeArrowheads="1"/>
          </p:cNvSpPr>
          <p:nvPr/>
        </p:nvSpPr>
        <p:spPr>
          <a:xfrm>
            <a:off x="2541960" y="0"/>
            <a:ext cx="9217024" cy="15121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5240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STEM CELLS lines: identity REVEALED BY IR</a:t>
            </a:r>
            <a:endParaRPr lang="en-US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5240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85776" y="6604992"/>
            <a:ext cx="4896544" cy="260891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fr-FR" sz="2300" u="sng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H1 &amp; H9 </a:t>
            </a:r>
            <a:r>
              <a:rPr lang="fr-FR" sz="2300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ARE VERY SIMILAR (THEY WERE ISOLATED IN THE SAME LAB</a:t>
            </a:r>
            <a:r>
              <a:rPr lang="fr-FR" sz="23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)</a:t>
            </a:r>
          </a:p>
          <a:p>
            <a:endParaRPr lang="fr-FR" sz="23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r>
              <a:rPr lang="fr-FR" sz="2300" u="sng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CL01</a:t>
            </a:r>
            <a:r>
              <a:rPr lang="fr-FR" sz="2300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IS DIFFERENT (IT CARRIES GENETIC ABNORMALITIES: TRISOMY  1)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81" y="2692499"/>
            <a:ext cx="4866469" cy="2748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7" name="ZoneTexte 6"/>
          <p:cNvSpPr txBox="1"/>
          <p:nvPr/>
        </p:nvSpPr>
        <p:spPr>
          <a:xfrm>
            <a:off x="6862440" y="6677000"/>
            <a:ext cx="5616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Sandt</a:t>
            </a:r>
            <a:r>
              <a:rPr lang="fr-FR" sz="1400" b="1" dirty="0">
                <a:solidFill>
                  <a:srgbClr val="000000"/>
                </a:solidFill>
                <a:latin typeface="Century Schoolbook"/>
                <a:cs typeface="Century Schoolbook"/>
              </a:rPr>
              <a:t>, C., Féraud, O., </a:t>
            </a:r>
            <a:r>
              <a:rPr lang="fr-FR" sz="14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Oudrhiri</a:t>
            </a:r>
            <a:r>
              <a:rPr lang="fr-FR" sz="1400" b="1" dirty="0">
                <a:solidFill>
                  <a:srgbClr val="000000"/>
                </a:solidFill>
                <a:latin typeface="Century Schoolbook"/>
                <a:cs typeface="Century Schoolbook"/>
              </a:rPr>
              <a:t>, N., Bonnet, M. L., Meunier, M. C., </a:t>
            </a:r>
            <a:r>
              <a:rPr lang="fr-FR" sz="14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Valogne</a:t>
            </a:r>
            <a:r>
              <a:rPr lang="fr-FR" sz="1400" b="1" dirty="0">
                <a:solidFill>
                  <a:srgbClr val="000000"/>
                </a:solidFill>
                <a:latin typeface="Century Schoolbook"/>
                <a:cs typeface="Century Schoolbook"/>
              </a:rPr>
              <a:t>, Y., Bertrand, A., Raphaël, M., </a:t>
            </a:r>
            <a:r>
              <a:rPr lang="fr-FR" sz="14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Griscelli</a:t>
            </a:r>
            <a:r>
              <a:rPr lang="fr-FR" sz="1400" b="1" dirty="0">
                <a:solidFill>
                  <a:srgbClr val="000000"/>
                </a:solidFill>
                <a:latin typeface="Century Schoolbook"/>
                <a:cs typeface="Century Schoolbook"/>
              </a:rPr>
              <a:t>, F., </a:t>
            </a:r>
            <a:r>
              <a:rPr lang="fr-FR" sz="14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Turhan</a:t>
            </a:r>
            <a:r>
              <a:rPr lang="fr-FR" sz="1400" b="1" dirty="0">
                <a:solidFill>
                  <a:srgbClr val="000000"/>
                </a:solidFill>
                <a:latin typeface="Century Schoolbook"/>
                <a:cs typeface="Century Schoolbook"/>
              </a:rPr>
              <a:t>, A. G., Dumas, P., &amp; </a:t>
            </a:r>
            <a:r>
              <a:rPr lang="fr-FR" sz="14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Bennaceur-Griscelli</a:t>
            </a:r>
            <a:r>
              <a:rPr lang="fr-FR" sz="1400" b="1" dirty="0">
                <a:solidFill>
                  <a:srgbClr val="000000"/>
                </a:solidFill>
                <a:latin typeface="Century Schoolbook"/>
                <a:cs typeface="Century Schoolbook"/>
              </a:rPr>
              <a:t>, A. </a:t>
            </a:r>
            <a:br>
              <a:rPr lang="fr-FR" sz="1400" b="1" dirty="0">
                <a:solidFill>
                  <a:srgbClr val="000000"/>
                </a:solidFill>
                <a:latin typeface="Century Schoolbook"/>
                <a:cs typeface="Century Schoolbook"/>
              </a:rPr>
            </a:b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Identification of spectral Modifications </a:t>
            </a:r>
            <a:r>
              <a:rPr lang="fr-FR" sz="14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Occuring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During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Reprogramming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 of </a:t>
            </a:r>
            <a:r>
              <a:rPr lang="fr-FR" sz="14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Sommatic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Cells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. </a:t>
            </a:r>
            <a:b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</a:br>
            <a:r>
              <a:rPr lang="fr-FR" sz="1400" i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PLoS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 One, 2012, 7(4): </a:t>
            </a:r>
            <a:r>
              <a:rPr lang="fr-FR" sz="1400" i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art.n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° e30743</a:t>
            </a:r>
            <a:endParaRPr lang="fr-FR" sz="1400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006456" y="8261176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Sandt</a:t>
            </a:r>
            <a:r>
              <a:rPr lang="fr-FR" sz="1400" b="1" dirty="0">
                <a:solidFill>
                  <a:srgbClr val="000000"/>
                </a:solidFill>
                <a:latin typeface="Century Schoolbook"/>
                <a:cs typeface="Century Schoolbook"/>
              </a:rPr>
              <a:t>, C., Frederick, J., &amp; Dumas, P. 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/>
            </a:r>
            <a:b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</a:br>
            <a:r>
              <a:rPr lang="fr-FR" sz="14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Profiling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 pluripotent stem </a:t>
            </a:r>
            <a:r>
              <a:rPr lang="fr-FR" sz="14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cells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 and organelles </a:t>
            </a:r>
            <a:r>
              <a:rPr lang="fr-FR" sz="14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using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 synchrotron radiation </a:t>
            </a:r>
            <a:r>
              <a:rPr lang="fr-FR" sz="14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infrared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microspectroscopy</a:t>
            </a:r>
            <a: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  <a:t>.</a:t>
            </a:r>
            <a:br>
              <a:rPr lang="fr-FR" sz="1400" dirty="0">
                <a:solidFill>
                  <a:srgbClr val="000000"/>
                </a:solidFill>
                <a:latin typeface="Century Schoolbook"/>
                <a:cs typeface="Century Schoolbook"/>
              </a:rPr>
            </a:b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Journal of </a:t>
            </a:r>
            <a:r>
              <a:rPr lang="fr-FR" sz="1400" i="1" dirty="0" err="1">
                <a:solidFill>
                  <a:srgbClr val="000000"/>
                </a:solidFill>
                <a:latin typeface="Century Schoolbook"/>
                <a:cs typeface="Century Schoolbook"/>
              </a:rPr>
              <a:t>Biophotonics</a:t>
            </a:r>
            <a:r>
              <a:rPr lang="fr-FR" sz="1400" i="1" dirty="0">
                <a:solidFill>
                  <a:srgbClr val="000000"/>
                </a:solidFill>
                <a:latin typeface="Century Schoolbook"/>
                <a:cs typeface="Century Schoolbook"/>
              </a:rPr>
              <a:t>, 2013, 6(1): 60–72</a:t>
            </a:r>
            <a:endParaRPr lang="fr-FR" sz="1400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688" y="1564432"/>
            <a:ext cx="5122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effectLst>
                  <a:outerShdw blurRad="857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Signatures of </a:t>
            </a:r>
            <a:r>
              <a:rPr lang="fr-FR" dirty="0" err="1" smtClean="0">
                <a:solidFill>
                  <a:schemeClr val="bg2"/>
                </a:solidFill>
                <a:effectLst>
                  <a:outerShdw blurRad="857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stemness</a:t>
            </a:r>
            <a:r>
              <a:rPr lang="fr-FR" dirty="0" smtClean="0">
                <a:solidFill>
                  <a:schemeClr val="bg2"/>
                </a:solidFill>
                <a:effectLst>
                  <a:outerShdw blurRad="857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!</a:t>
            </a:r>
            <a:endParaRPr lang="fr-FR" dirty="0">
              <a:solidFill>
                <a:schemeClr val="bg2"/>
              </a:solidFill>
              <a:effectLst>
                <a:outerShdw blurRad="85725" dist="508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9022590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3251" y="14453"/>
            <a:ext cx="10395813" cy="9323575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@ ALBA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(Spain) x1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.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@ ASTRID (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Denmark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)</a:t>
            </a:r>
            <a:endParaRPr lang="fr-FR" sz="2000" b="1" dirty="0">
              <a:solidFill>
                <a:srgbClr val="000000"/>
              </a:solidFill>
              <a:effectLst>
                <a:outerShdw blurRad="441325" dist="50800" dir="2700000" algn="tl" rotWithShape="0">
                  <a:srgbClr val="000000">
                    <a:alpha val="74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@ </a:t>
            </a:r>
            <a:r>
              <a:rPr lang="fr-FR" sz="2000" b="1" u="sng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Metrology</a:t>
            </a:r>
            <a:r>
              <a:rPr lang="fr-FR" sz="2000" b="1" u="sng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u="sng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Light Source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(x2)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-Berlin</a:t>
            </a:r>
            <a:endParaRPr lang="fr-FR" sz="2000" b="1" dirty="0">
              <a:solidFill>
                <a:srgbClr val="000000"/>
              </a:solidFill>
              <a:effectLst>
                <a:outerShdw blurRad="441325" dist="50800" dir="2700000" algn="tl" rotWithShape="0">
                  <a:srgbClr val="000000">
                    <a:alpha val="74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@BESSY II (x1)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@SSRF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( China-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Shangai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) x1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@POHANG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(x1)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@INDUS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2 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@SESAME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(x1)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@ Synchrotron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Light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Research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Institute (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Thailand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) ( x1) 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@LNLS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(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Brazil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) (x1)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@ SSLS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ISMI (Singapore) (x1)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 @ </a:t>
            </a:r>
            <a:r>
              <a:rPr lang="fr-FR" sz="2000" b="1" u="sng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NSRL </a:t>
            </a:r>
            <a:r>
              <a:rPr lang="fr-FR" sz="2000" b="1" u="sng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U4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(China) (x1) 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     @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JLab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THz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lab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(x1).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        @  CAMD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IR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beamline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(x1) 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            @  SPring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-8 BL43IR (x1) 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                  @UVSOR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BL6A1 (x1) 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                     @ ESRF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ID21 (x1) 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                        @MAX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-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Lab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Beamline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73 (x1)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                            @ 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ANKA  Germany ( x1) 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                                 @ NSRRC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Taiwan ( x1)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@  Canadian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Light Source ( x2)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@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ELETTRA SISSI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beamline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(x1)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@ DAFNE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SINBAD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beamline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(x1)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	@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Australian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Synchrotron (x2)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	   @ 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SLS IR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beamline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(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suspended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) 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	      @ SOLEIL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( x2) BESSY (x1)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@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Diamond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(x1) 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@ SRC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Madison ( x2) (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Closed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October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2013)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       @ NSLS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Infrared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Programs ( x6)-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closed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on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September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20, 2014</a:t>
            </a:r>
          </a:p>
          <a:p>
            <a:pPr algn="l"/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                         	 @  ALS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Synchrotron </a:t>
            </a:r>
            <a:r>
              <a:rPr lang="fr-FR" sz="2000" b="1" dirty="0" err="1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Infrared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441325" dist="50800" dir="2700000" algn="tl" rotWithShape="0">
                    <a:srgbClr val="000000">
                      <a:alpha val="74000"/>
                    </a:srgbClr>
                  </a:outerShdw>
                </a:effectLst>
                <a:latin typeface="Arial Rounded MT Bold"/>
                <a:cs typeface="Arial Rounded MT Bold"/>
              </a:rPr>
              <a:t> Program  ( x2)</a:t>
            </a: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7942560" y="628328"/>
            <a:ext cx="4248472" cy="86409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Location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111125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219277"/>
              </p:ext>
            </p:extLst>
          </p:nvPr>
        </p:nvGraphicFramePr>
        <p:xfrm>
          <a:off x="10934543" y="2819411"/>
          <a:ext cx="1904561" cy="14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Image bitmap" r:id="rId4" imgW="1714739" imgH="1333333" progId="PBrush">
                  <p:embed/>
                </p:oleObj>
              </mc:Choice>
              <mc:Fallback>
                <p:oleObj name="Image bitmap" r:id="rId4" imgW="1714739" imgH="13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34543" y="2819411"/>
                        <a:ext cx="1904561" cy="148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"/>
          <p:cNvSpPr txBox="1">
            <a:spLocks noChangeArrowheads="1"/>
          </p:cNvSpPr>
          <p:nvPr/>
        </p:nvSpPr>
        <p:spPr>
          <a:xfrm>
            <a:off x="2541960" y="0"/>
            <a:ext cx="10462840" cy="15121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INDUCED STEM CELLS PROCESS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checkeD</a:t>
            </a:r>
            <a:endParaRPr lang="en-US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4765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pic>
        <p:nvPicPr>
          <p:cNvPr id="20" name="Image 19" descr="ESCH9 v MSCH9 v iPSCH9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639139"/>
            <a:ext cx="5833006" cy="1637335"/>
          </a:xfrm>
          <a:prstGeom prst="rect">
            <a:avLst/>
          </a:prstGeom>
        </p:spPr>
      </p:pic>
      <p:pic>
        <p:nvPicPr>
          <p:cNvPr id="21" name="Picture 5" descr="MEF 6"/>
          <p:cNvPicPr>
            <a:picLocks noChangeAspect="1" noChangeArrowheads="1"/>
          </p:cNvPicPr>
          <p:nvPr/>
        </p:nvPicPr>
        <p:blipFill>
          <a:blip r:embed="rId7" cstate="print">
            <a:lum bright="-6000" contrast="12000"/>
          </a:blip>
          <a:srcRect t="7104"/>
          <a:stretch>
            <a:fillRect/>
          </a:stretch>
        </p:blipFill>
        <p:spPr bwMode="auto">
          <a:xfrm>
            <a:off x="8177029" y="2639140"/>
            <a:ext cx="2512119" cy="1790417"/>
          </a:xfrm>
          <a:prstGeom prst="rect">
            <a:avLst/>
          </a:prstGeom>
          <a:noFill/>
        </p:spPr>
      </p:pic>
      <p:graphicFrame>
        <p:nvGraphicFramePr>
          <p:cNvPr id="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267133"/>
              </p:ext>
            </p:extLst>
          </p:nvPr>
        </p:nvGraphicFramePr>
        <p:xfrm>
          <a:off x="11837988" y="3518332"/>
          <a:ext cx="33337" cy="3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Image bitmap" r:id="rId8" imgW="25400" imgH="25400" progId="PBrush">
                  <p:embed/>
                </p:oleObj>
              </mc:Choice>
              <mc:Fallback>
                <p:oleObj name="Image bitmap" r:id="rId8" imgW="25400" imgH="254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37988" y="3518332"/>
                        <a:ext cx="33337" cy="3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7" descr="080511-09 colonie H9 n°2 cellules en bordure de colonie"/>
          <p:cNvPicPr>
            <a:picLocks noChangeAspect="1" noChangeArrowheads="1"/>
          </p:cNvPicPr>
          <p:nvPr/>
        </p:nvPicPr>
        <p:blipFill>
          <a:blip r:embed="rId10" cstate="print">
            <a:lum bright="6000"/>
          </a:blip>
          <a:srcRect/>
          <a:stretch>
            <a:fillRect/>
          </a:stretch>
        </p:blipFill>
        <p:spPr bwMode="auto">
          <a:xfrm>
            <a:off x="5931785" y="2634624"/>
            <a:ext cx="2222906" cy="1794933"/>
          </a:xfrm>
          <a:prstGeom prst="rect">
            <a:avLst/>
          </a:prstGeom>
          <a:noFill/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110804" y="2115829"/>
            <a:ext cx="1583381" cy="56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spAutoFit/>
          </a:bodyPr>
          <a:lstStyle/>
          <a:p>
            <a:r>
              <a:rPr lang="fr-FR" sz="2800" b="1" dirty="0">
                <a:solidFill>
                  <a:srgbClr val="0000FF"/>
                </a:solidFill>
                <a:effectLst>
                  <a:outerShdw blurRad="263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ESC H9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110106" y="2115829"/>
            <a:ext cx="1642993" cy="56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spAutoFit/>
          </a:bodyPr>
          <a:lstStyle/>
          <a:p>
            <a:r>
              <a:rPr lang="fr-FR" sz="2800" dirty="0">
                <a:solidFill>
                  <a:srgbClr val="008000"/>
                </a:solidFill>
                <a:effectLst>
                  <a:outerShdw blurRad="263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MSC H9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10579374" y="2115829"/>
            <a:ext cx="1680688" cy="56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spAutoFit/>
          </a:bodyPr>
          <a:lstStyle/>
          <a:p>
            <a:r>
              <a:rPr lang="fr-FR" sz="2800" dirty="0" err="1" smtClean="0">
                <a:solidFill>
                  <a:srgbClr val="FF0000"/>
                </a:solidFill>
                <a:effectLst>
                  <a:outerShdw blurRad="263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iPSC</a:t>
            </a:r>
            <a:r>
              <a:rPr lang="fr-FR" sz="2800" dirty="0" smtClean="0">
                <a:solidFill>
                  <a:srgbClr val="FF0000"/>
                </a:solidFill>
                <a:effectLst>
                  <a:outerShdw blurRad="263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800" dirty="0">
                <a:solidFill>
                  <a:srgbClr val="FF0000"/>
                </a:solidFill>
                <a:effectLst>
                  <a:outerShdw blurRad="263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H9</a:t>
            </a:r>
          </a:p>
        </p:txBody>
      </p:sp>
      <p:pic>
        <p:nvPicPr>
          <p:cNvPr id="27" name="Image 26" descr="Figure 3e legende ACP H9 IPS ESC MSC Igor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46304"/>
            <a:ext cx="7200779" cy="4009813"/>
          </a:xfrm>
          <a:prstGeom prst="rect">
            <a:avLst/>
          </a:prstGeom>
        </p:spPr>
      </p:pic>
      <p:pic>
        <p:nvPicPr>
          <p:cNvPr id="28" name="Image 27" descr="Figure 3d averages H9 hESC vs hiPSC vs MSC.bmp"/>
          <p:cNvPicPr>
            <a:picLocks noChangeAspect="1"/>
          </p:cNvPicPr>
          <p:nvPr/>
        </p:nvPicPr>
        <p:blipFill>
          <a:blip r:embed="rId12" cstate="print"/>
          <a:srcRect l="5566" r="8585"/>
          <a:stretch>
            <a:fillRect/>
          </a:stretch>
        </p:blipFill>
        <p:spPr>
          <a:xfrm>
            <a:off x="7226021" y="4537931"/>
            <a:ext cx="5778779" cy="3478171"/>
          </a:xfrm>
          <a:prstGeom prst="rect">
            <a:avLst/>
          </a:prstGeom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1318985" y="4754677"/>
            <a:ext cx="1424784" cy="142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spAutoFit/>
          </a:bodyPr>
          <a:lstStyle/>
          <a:p>
            <a:r>
              <a:rPr lang="fr-FR" sz="2600" dirty="0" err="1">
                <a:solidFill>
                  <a:srgbClr val="FF0000"/>
                </a:solidFill>
              </a:rPr>
              <a:t>iPSC</a:t>
            </a:r>
            <a:r>
              <a:rPr lang="fr-FR" sz="2600" dirty="0">
                <a:solidFill>
                  <a:srgbClr val="FF0000"/>
                </a:solidFill>
              </a:rPr>
              <a:t> H9</a:t>
            </a:r>
          </a:p>
          <a:p>
            <a:r>
              <a:rPr lang="fr-FR" sz="2600" dirty="0">
                <a:solidFill>
                  <a:srgbClr val="0000FF"/>
                </a:solidFill>
              </a:rPr>
              <a:t>ESC H9</a:t>
            </a:r>
          </a:p>
          <a:p>
            <a:r>
              <a:rPr lang="fr-FR" dirty="0" smtClean="0">
                <a:solidFill>
                  <a:srgbClr val="008000"/>
                </a:solidFill>
              </a:rPr>
              <a:t>MSCH9</a:t>
            </a:r>
            <a:endParaRPr lang="fr-FR" sz="2600" dirty="0">
              <a:solidFill>
                <a:srgbClr val="008000"/>
              </a:solidFill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1384761" y="4754678"/>
            <a:ext cx="1293233" cy="93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spAutoFit/>
          </a:bodyPr>
          <a:lstStyle/>
          <a:p>
            <a:r>
              <a:rPr lang="fr-FR" sz="2600" dirty="0" err="1">
                <a:solidFill>
                  <a:srgbClr val="FF0000"/>
                </a:solidFill>
              </a:rPr>
              <a:t>iPSC</a:t>
            </a:r>
            <a:r>
              <a:rPr lang="fr-FR" sz="2600" dirty="0">
                <a:solidFill>
                  <a:srgbClr val="FF0000"/>
                </a:solidFill>
              </a:rPr>
              <a:t> H9</a:t>
            </a:r>
          </a:p>
          <a:p>
            <a:r>
              <a:rPr lang="fr-FR" sz="2600" dirty="0">
                <a:solidFill>
                  <a:srgbClr val="0000FF"/>
                </a:solidFill>
              </a:rPr>
              <a:t>ESC H9</a:t>
            </a:r>
          </a:p>
        </p:txBody>
      </p:sp>
      <p:sp>
        <p:nvSpPr>
          <p:cNvPr id="32" name="Flèche droite 14"/>
          <p:cNvSpPr/>
          <p:nvPr/>
        </p:nvSpPr>
        <p:spPr>
          <a:xfrm>
            <a:off x="7833748" y="3447177"/>
            <a:ext cx="614468" cy="220063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Flèche droite 15"/>
          <p:cNvSpPr/>
          <p:nvPr/>
        </p:nvSpPr>
        <p:spPr>
          <a:xfrm>
            <a:off x="10394032" y="3447177"/>
            <a:ext cx="614468" cy="220063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Ellipse 1"/>
          <p:cNvSpPr/>
          <p:nvPr/>
        </p:nvSpPr>
        <p:spPr bwMode="auto">
          <a:xfrm rot="19497742">
            <a:off x="1566218" y="4703942"/>
            <a:ext cx="1080120" cy="3740069"/>
          </a:xfrm>
          <a:prstGeom prst="ellipse">
            <a:avLst/>
          </a:prstGeom>
          <a:noFill/>
          <a:ln>
            <a:solidFill>
              <a:srgbClr val="008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35" name="Ellipse 34"/>
          <p:cNvSpPr/>
          <p:nvPr/>
        </p:nvSpPr>
        <p:spPr bwMode="auto">
          <a:xfrm rot="2856011">
            <a:off x="4457830" y="4850788"/>
            <a:ext cx="1579122" cy="3740069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36" name="Ellipse 35"/>
          <p:cNvSpPr/>
          <p:nvPr/>
        </p:nvSpPr>
        <p:spPr bwMode="auto">
          <a:xfrm rot="2856011">
            <a:off x="4529838" y="4922796"/>
            <a:ext cx="1579122" cy="374006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90" y="4443307"/>
            <a:ext cx="10252712" cy="531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6143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76" y="1780456"/>
            <a:ext cx="11528925" cy="629754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478064" y="8117160"/>
            <a:ext cx="6560930" cy="869980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pPr algn="l"/>
            <a:r>
              <a:rPr lang="fr-FR" sz="2400" b="1" dirty="0">
                <a:solidFill>
                  <a:srgbClr val="006600"/>
                </a:solidFill>
                <a:effectLst>
                  <a:outerShdw blurRad="1651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AMNIOTIC FLUID CELLS (AFC): 2 </a:t>
            </a:r>
            <a:r>
              <a:rPr lang="fr-FR" sz="2400" b="1" dirty="0" err="1">
                <a:solidFill>
                  <a:srgbClr val="006600"/>
                </a:solidFill>
                <a:effectLst>
                  <a:outerShdw blurRad="1651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cell</a:t>
            </a:r>
            <a:r>
              <a:rPr lang="fr-FR" sz="2400" b="1" dirty="0">
                <a:solidFill>
                  <a:srgbClr val="006600"/>
                </a:solidFill>
                <a:effectLst>
                  <a:outerShdw blurRad="1651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400" b="1" dirty="0" err="1">
                <a:solidFill>
                  <a:srgbClr val="006600"/>
                </a:solidFill>
                <a:effectLst>
                  <a:outerShdw blurRad="1651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lines</a:t>
            </a:r>
            <a:r>
              <a:rPr lang="fr-FR" sz="2400" b="1" dirty="0">
                <a:solidFill>
                  <a:srgbClr val="006600"/>
                </a:solidFill>
                <a:effectLst>
                  <a:outerShdw blurRad="1651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</a:p>
          <a:p>
            <a:pPr algn="l"/>
            <a:r>
              <a:rPr lang="fr-FR" sz="2400" b="1" dirty="0" err="1">
                <a:solidFill>
                  <a:srgbClr val="FF0000"/>
                </a:solidFill>
                <a:effectLst>
                  <a:outerShdw blurRad="1651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iPSC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1651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DERIVED FROM AFC: 2 </a:t>
            </a:r>
            <a:r>
              <a:rPr lang="fr-FR" sz="2400" b="1" dirty="0" err="1">
                <a:solidFill>
                  <a:srgbClr val="FF0000"/>
                </a:solidFill>
                <a:effectLst>
                  <a:outerShdw blurRad="1651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cell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1651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effectLst>
                  <a:outerShdw blurRad="1651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lines</a:t>
            </a:r>
            <a:endParaRPr lang="fr-FR" sz="2400" b="1" dirty="0">
              <a:solidFill>
                <a:srgbClr val="FF0000"/>
              </a:solidFill>
              <a:effectLst>
                <a:outerShdw blurRad="16510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>
          <a:xfrm>
            <a:off x="2541960" y="0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111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REAL CASES TESTED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1112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352867" y="1060376"/>
            <a:ext cx="65608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Unsuccessful</a:t>
            </a:r>
            <a:r>
              <a:rPr lang="fr-FR" i="1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 reprogrammation</a:t>
            </a:r>
            <a:endParaRPr lang="fr-FR" i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644680" y="8981256"/>
            <a:ext cx="4180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Diagnostic </a:t>
            </a:r>
            <a:r>
              <a:rPr lang="fr-FR" sz="3600" b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Tool</a:t>
            </a:r>
            <a:r>
              <a:rPr lang="fr-FR" sz="3600" b="1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?</a:t>
            </a:r>
            <a:endParaRPr lang="fr-FR" sz="3600" b="1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3496509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35"/>
          <p:cNvSpPr txBox="1">
            <a:spLocks noChangeArrowheads="1"/>
          </p:cNvSpPr>
          <p:nvPr/>
        </p:nvSpPr>
        <p:spPr bwMode="auto">
          <a:xfrm>
            <a:off x="2181920" y="-163760"/>
            <a:ext cx="9577064" cy="1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defTabSz="5705316">
              <a:lnSpc>
                <a:spcPct val="120000"/>
              </a:lnSpc>
              <a:spcBef>
                <a:spcPct val="50000"/>
              </a:spcBef>
            </a:pPr>
            <a:r>
              <a:rPr lang="en-GB" sz="4000" b="1" dirty="0" smtClean="0"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In-situ cells studies: effect of drug studied</a:t>
            </a:r>
            <a:endParaRPr lang="en-GB" sz="4000" b="1" dirty="0"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" name="Image 4" descr="DSCN04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6" y="3580656"/>
            <a:ext cx="7584843" cy="56886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464" y="1492424"/>
            <a:ext cx="6269911" cy="44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350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2"/>
          <a:stretch/>
        </p:blipFill>
        <p:spPr>
          <a:xfrm>
            <a:off x="416215" y="1556936"/>
            <a:ext cx="10838713" cy="706428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44" y="6749008"/>
            <a:ext cx="2110884" cy="153706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469952" y="196280"/>
            <a:ext cx="9522314" cy="111620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fr-F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/>
                </a:solidFill>
                <a:effectLst>
                  <a:outerShdw blurRad="501777" dist="76200" dir="7020000" algn="tl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PENETRATION KINETIC OF RHENIUM CARBONYL TAGGED LIPIDS IN LIVING CELLS</a:t>
            </a:r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/>
              </a:solidFill>
              <a:effectLst>
                <a:outerShdw blurRad="501777" dist="76200" dir="7020000" algn="tl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270253" y="2930984"/>
            <a:ext cx="1378322" cy="362148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1500" b="1" dirty="0">
                <a:solidFill>
                  <a:schemeClr val="bg1"/>
                </a:solidFill>
              </a:rPr>
              <a:t>FOW CONTROL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37904" y="8909248"/>
            <a:ext cx="11679413" cy="39395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fr-FR" sz="17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C. </a:t>
            </a:r>
            <a:r>
              <a:rPr lang="fr-FR" sz="17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Policar</a:t>
            </a:r>
            <a:r>
              <a:rPr lang="fr-FR" sz="17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, S. </a:t>
            </a:r>
            <a:r>
              <a:rPr lang="fr-FR" sz="17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Clede</a:t>
            </a:r>
            <a:r>
              <a:rPr lang="fr-FR" sz="17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, C. </a:t>
            </a:r>
            <a:r>
              <a:rPr lang="fr-FR" sz="17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Sandt</a:t>
            </a:r>
            <a:r>
              <a:rPr lang="fr-FR" sz="17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et al.. To </a:t>
            </a:r>
            <a:r>
              <a:rPr lang="fr-FR" sz="17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be</a:t>
            </a:r>
            <a:r>
              <a:rPr lang="fr-FR" sz="17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17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published</a:t>
            </a:r>
            <a:endParaRPr lang="fr-FR" sz="17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17174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352" y="2644552"/>
            <a:ext cx="6135483" cy="33123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4" y="6028928"/>
            <a:ext cx="6105031" cy="3397470"/>
          </a:xfrm>
          <a:prstGeom prst="rect">
            <a:avLst/>
          </a:prstGeom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2541960" y="0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5240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THERE ARE CASES WHERE THE DIAGNOSTIC HAS BEEN DEVELOPED AT SYNCHROTRON FACILITY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5240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3436640"/>
            <a:ext cx="5465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P. Dumas, F. Le </a:t>
            </a:r>
            <a:r>
              <a:rPr lang="fr-FR" sz="2400" dirty="0" err="1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Naour</a:t>
            </a:r>
            <a:r>
              <a:rPr lang="fr-FR" sz="24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 et C. </a:t>
            </a:r>
            <a:r>
              <a:rPr lang="fr-FR" sz="2400" dirty="0" err="1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Guettier</a:t>
            </a:r>
            <a:endParaRPr lang="fr-FR" sz="24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l"/>
            <a:r>
              <a:rPr lang="fr-FR" sz="24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Patent N°: 12766107.2-1553</a:t>
            </a:r>
            <a:endParaRPr lang="fr-FR" sz="24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9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62" y="3436640"/>
            <a:ext cx="6654738" cy="43036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5350272" y="2284512"/>
            <a:ext cx="8112078" cy="12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  <a:effectLst>
                  <a:outerShdw blurRad="136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IR</a:t>
            </a:r>
            <a:r>
              <a:rPr lang="fr-FR" dirty="0" smtClean="0">
                <a:solidFill>
                  <a:schemeClr val="bg1"/>
                </a:solidFill>
                <a:effectLst>
                  <a:outerShdw blurRad="136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136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signals</a:t>
            </a:r>
            <a:r>
              <a:rPr lang="fr-FR" dirty="0" smtClean="0">
                <a:solidFill>
                  <a:srgbClr val="000000"/>
                </a:solidFill>
                <a:effectLst>
                  <a:outerShdw blurRad="136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136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intensity</a:t>
            </a:r>
            <a:r>
              <a:rPr lang="fr-FR" dirty="0" smtClean="0">
                <a:solidFill>
                  <a:srgbClr val="000000"/>
                </a:solidFill>
                <a:effectLst>
                  <a:outerShdw blurRad="136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versus TG values</a:t>
            </a:r>
            <a:endParaRPr lang="fr-FR" dirty="0">
              <a:solidFill>
                <a:srgbClr val="000000"/>
              </a:solidFill>
              <a:effectLst>
                <a:outerShdw blurRad="13652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2325936" y="25049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LINEAR RELATIONSHIP BETWEEN IR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BAnDs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 ratio and TG content provided by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lipidomic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222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 analysis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2225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8"/>
          <a:stretch>
            <a:fillRect/>
          </a:stretch>
        </p:blipFill>
        <p:spPr bwMode="auto">
          <a:xfrm>
            <a:off x="0" y="5524872"/>
            <a:ext cx="6048717" cy="399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758984" y="4876800"/>
            <a:ext cx="897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40%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41760" y="6028928"/>
            <a:ext cx="1566321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Century Schoolbook"/>
                <a:cs typeface="Century Schoolbook"/>
              </a:rPr>
              <a:t>R</a:t>
            </a:r>
            <a:r>
              <a:rPr lang="fr-FR" baseline="30000" dirty="0" smtClean="0">
                <a:solidFill>
                  <a:schemeClr val="bg2"/>
                </a:solidFill>
                <a:latin typeface="Century Schoolbook"/>
                <a:cs typeface="Century Schoolbook"/>
              </a:rPr>
              <a:t>2</a:t>
            </a:r>
            <a:r>
              <a:rPr lang="fr-FR" dirty="0" smtClean="0">
                <a:solidFill>
                  <a:schemeClr val="bg2"/>
                </a:solidFill>
                <a:latin typeface="Century Schoolbook"/>
                <a:cs typeface="Century Schoolbook"/>
              </a:rPr>
              <a:t>= 0.5</a:t>
            </a:r>
            <a:endParaRPr lang="fr-FR" dirty="0">
              <a:solidFill>
                <a:schemeClr val="bg2"/>
              </a:solidFill>
              <a:latin typeface="Century Schoolbook"/>
              <a:cs typeface="Century Schoolbook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678864" y="3436640"/>
            <a:ext cx="1566321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Century Schoolbook"/>
                <a:cs typeface="Century Schoolbook"/>
              </a:rPr>
              <a:t>R</a:t>
            </a:r>
            <a:r>
              <a:rPr lang="fr-FR" baseline="30000" dirty="0" smtClean="0">
                <a:solidFill>
                  <a:schemeClr val="bg2"/>
                </a:solidFill>
                <a:latin typeface="Century Schoolbook"/>
                <a:cs typeface="Century Schoolbook"/>
              </a:rPr>
              <a:t>2</a:t>
            </a:r>
            <a:r>
              <a:rPr lang="fr-FR" dirty="0" smtClean="0">
                <a:solidFill>
                  <a:schemeClr val="bg2"/>
                </a:solidFill>
                <a:latin typeface="Century Schoolbook"/>
                <a:cs typeface="Century Schoolbook"/>
              </a:rPr>
              <a:t>= 0.9</a:t>
            </a:r>
            <a:endParaRPr lang="fr-FR" dirty="0">
              <a:solidFill>
                <a:schemeClr val="bg2"/>
              </a:solidFill>
              <a:latin typeface="Century Schoolbook"/>
              <a:cs typeface="Century Schoolbook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04" y="1924472"/>
            <a:ext cx="5577542" cy="365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04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2325936" y="25049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635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FROM MICROSCOPE AT HOSPITAL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6352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28" y="1708448"/>
            <a:ext cx="11450021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11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98" y="2940061"/>
            <a:ext cx="3318618" cy="214617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89065" y="1708944"/>
            <a:ext cx="10172012" cy="71618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210219"/>
              </p:ext>
            </p:extLst>
          </p:nvPr>
        </p:nvGraphicFramePr>
        <p:xfrm>
          <a:off x="1689066" y="1911479"/>
          <a:ext cx="9863662" cy="6757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er 10"/>
          <p:cNvGrpSpPr/>
          <p:nvPr/>
        </p:nvGrpSpPr>
        <p:grpSpPr>
          <a:xfrm>
            <a:off x="2763662" y="4574175"/>
            <a:ext cx="7476031" cy="3481987"/>
            <a:chOff x="755576" y="3212976"/>
            <a:chExt cx="5256584" cy="2448272"/>
          </a:xfrm>
        </p:grpSpPr>
        <p:sp>
          <p:nvSpPr>
            <p:cNvPr id="12" name="Ellipse 11"/>
            <p:cNvSpPr/>
            <p:nvPr/>
          </p:nvSpPr>
          <p:spPr>
            <a:xfrm>
              <a:off x="5868144" y="3501008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5580112" y="3212976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5292080" y="3429000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5004048" y="3717032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4716016" y="3861048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4427984" y="3933056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4139952" y="4365104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3851920" y="4149080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563888" y="4581128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275856" y="4581128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2987824" y="4221088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2699792" y="5157192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2483768" y="5157192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2123728" y="4869160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907704" y="4941168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619672" y="5013176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331640" y="5301208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1043608" y="5229200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755576" y="5517232"/>
              <a:ext cx="144016" cy="144016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>
              <a:outerShdw dist="25400" dir="222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Text Box 735"/>
          <p:cNvSpPr txBox="1">
            <a:spLocks noChangeArrowheads="1"/>
          </p:cNvSpPr>
          <p:nvPr/>
        </p:nvSpPr>
        <p:spPr bwMode="auto">
          <a:xfrm>
            <a:off x="2181920" y="6235"/>
            <a:ext cx="9577064" cy="84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defTabSz="5705316">
              <a:lnSpc>
                <a:spcPct val="120000"/>
              </a:lnSpc>
              <a:spcBef>
                <a:spcPct val="50000"/>
              </a:spcBef>
            </a:pPr>
            <a:r>
              <a:rPr lang="en-GB" sz="4000" b="1" dirty="0" smtClean="0">
                <a:solidFill>
                  <a:srgbClr val="000000"/>
                </a:solidFill>
                <a:effectLst>
                  <a:outerShdw blurRad="193675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Validations after transplantation</a:t>
            </a:r>
            <a:endParaRPr lang="en-GB" sz="4000" b="1" dirty="0">
              <a:solidFill>
                <a:srgbClr val="000000"/>
              </a:solidFill>
              <a:effectLst>
                <a:outerShdw blurRad="193675" dist="635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3766096" y="3004592"/>
            <a:ext cx="4743393" cy="1253753"/>
            <a:chOff x="3766096" y="3004592"/>
            <a:chExt cx="4743393" cy="1253753"/>
          </a:xfrm>
        </p:grpSpPr>
        <p:sp>
          <p:nvSpPr>
            <p:cNvPr id="3" name="Ellipse 2"/>
            <p:cNvSpPr/>
            <p:nvPr/>
          </p:nvSpPr>
          <p:spPr bwMode="auto">
            <a:xfrm>
              <a:off x="3766096" y="3148608"/>
              <a:ext cx="216024" cy="216024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2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normalizeH="0" baseline="0">
                <a:ln>
                  <a:noFill/>
                </a:ln>
                <a:solidFill>
                  <a:srgbClr val="4A7594"/>
                </a:solidFill>
                <a:effectLst/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4" name="Losange 3"/>
            <p:cNvSpPr/>
            <p:nvPr/>
          </p:nvSpPr>
          <p:spPr bwMode="auto">
            <a:xfrm>
              <a:off x="3766096" y="3940696"/>
              <a:ext cx="216024" cy="216024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normalizeH="0" baseline="0">
                <a:ln>
                  <a:noFill/>
                </a:ln>
                <a:solidFill>
                  <a:srgbClr val="4A7594"/>
                </a:solidFill>
                <a:effectLst/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127963" y="3004592"/>
              <a:ext cx="2685501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787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chemeClr val="bg2"/>
                  </a:solidFill>
                  <a:latin typeface="Arial Rounded MT Bold"/>
                  <a:cs typeface="Arial Rounded MT Bold"/>
                </a:rPr>
                <a:t>IR </a:t>
              </a:r>
              <a:r>
                <a:rPr lang="fr-FR" sz="2400" dirty="0" err="1" smtClean="0">
                  <a:solidFill>
                    <a:schemeClr val="bg2"/>
                  </a:solidFill>
                  <a:latin typeface="Arial Rounded MT Bold"/>
                  <a:cs typeface="Arial Rounded MT Bold"/>
                </a:rPr>
                <a:t>analysis</a:t>
              </a:r>
              <a:r>
                <a:rPr lang="fr-FR" sz="2400" dirty="0" smtClean="0">
                  <a:solidFill>
                    <a:schemeClr val="bg2"/>
                  </a:solidFill>
                  <a:latin typeface="Arial Rounded MT Bold"/>
                  <a:cs typeface="Arial Rounded MT Bold"/>
                </a:rPr>
                <a:t>: 3 mn </a:t>
              </a:r>
              <a:endParaRPr lang="fr-FR" sz="2400" dirty="0">
                <a:solidFill>
                  <a:schemeClr val="bg2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4107322" y="3796680"/>
              <a:ext cx="4402167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>
                  <a:solidFill>
                    <a:schemeClr val="bg2"/>
                  </a:solidFill>
                  <a:latin typeface="Arial Rounded MT Bold"/>
                  <a:cs typeface="Arial Rounded MT Bold"/>
                </a:rPr>
                <a:t>Lipidomic</a:t>
              </a:r>
              <a:r>
                <a:rPr lang="fr-FR" sz="2400" dirty="0" smtClean="0">
                  <a:solidFill>
                    <a:schemeClr val="bg2"/>
                  </a:solidFill>
                  <a:latin typeface="Arial Rounded MT Bold"/>
                  <a:cs typeface="Arial Rounded MT Bold"/>
                </a:rPr>
                <a:t> </a:t>
              </a:r>
              <a:r>
                <a:rPr lang="fr-FR" sz="2400" dirty="0" err="1" smtClean="0">
                  <a:solidFill>
                    <a:schemeClr val="bg2"/>
                  </a:solidFill>
                  <a:latin typeface="Arial Rounded MT Bold"/>
                  <a:cs typeface="Arial Rounded MT Bold"/>
                </a:rPr>
                <a:t>analysis</a:t>
              </a:r>
              <a:r>
                <a:rPr lang="fr-FR" sz="2400" dirty="0" smtClean="0">
                  <a:solidFill>
                    <a:schemeClr val="bg2"/>
                  </a:solidFill>
                  <a:latin typeface="Arial Rounded MT Bold"/>
                  <a:cs typeface="Arial Rounded MT Bold"/>
                </a:rPr>
                <a:t>= 2 </a:t>
              </a:r>
              <a:r>
                <a:rPr lang="fr-FR" sz="2400" dirty="0" err="1" smtClean="0">
                  <a:solidFill>
                    <a:schemeClr val="bg2"/>
                  </a:solidFill>
                  <a:latin typeface="Arial Rounded MT Bold"/>
                  <a:cs typeface="Arial Rounded MT Bold"/>
                </a:rPr>
                <a:t>weeks</a:t>
              </a:r>
              <a:endParaRPr lang="fr-FR" sz="2400" dirty="0">
                <a:solidFill>
                  <a:schemeClr val="bg2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891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1880" y="340296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TO AN IMPROVED METHOLOGY: in operation and being commercialized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27622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6" y="2500536"/>
            <a:ext cx="5465309" cy="5290263"/>
          </a:xfrm>
          <a:prstGeom prst="rect">
            <a:avLst/>
          </a:prstGeom>
        </p:spPr>
      </p:pic>
      <p:sp>
        <p:nvSpPr>
          <p:cNvPr id="2" name="Forme libre 1"/>
          <p:cNvSpPr/>
          <p:nvPr/>
        </p:nvSpPr>
        <p:spPr>
          <a:xfrm>
            <a:off x="846660" y="5704508"/>
            <a:ext cx="685392" cy="483775"/>
          </a:xfrm>
          <a:custGeom>
            <a:avLst/>
            <a:gdLst>
              <a:gd name="connsiteX0" fmla="*/ 40317 w 685392"/>
              <a:gd name="connsiteY0" fmla="*/ 0 h 483775"/>
              <a:gd name="connsiteX1" fmla="*/ 685392 w 685392"/>
              <a:gd name="connsiteY1" fmla="*/ 80629 h 483775"/>
              <a:gd name="connsiteX2" fmla="*/ 685392 w 685392"/>
              <a:gd name="connsiteY2" fmla="*/ 483775 h 483775"/>
              <a:gd name="connsiteX3" fmla="*/ 0 w 685392"/>
              <a:gd name="connsiteY3" fmla="*/ 403145 h 483775"/>
              <a:gd name="connsiteX4" fmla="*/ 40317 w 685392"/>
              <a:gd name="connsiteY4" fmla="*/ 0 h 48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392" h="483775">
                <a:moveTo>
                  <a:pt x="40317" y="0"/>
                </a:moveTo>
                <a:lnTo>
                  <a:pt x="685392" y="80629"/>
                </a:lnTo>
                <a:lnTo>
                  <a:pt x="685392" y="483775"/>
                </a:lnTo>
                <a:lnTo>
                  <a:pt x="0" y="403145"/>
                </a:lnTo>
                <a:lnTo>
                  <a:pt x="40317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 bwMode="auto">
          <a:xfrm>
            <a:off x="669752" y="7325072"/>
            <a:ext cx="3600400" cy="288032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ZoneTexte 7"/>
          <p:cNvSpPr txBox="1"/>
          <p:nvPr/>
        </p:nvSpPr>
        <p:spPr>
          <a:xfrm>
            <a:off x="957784" y="7541096"/>
            <a:ext cx="1522860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~ 50 cm</a:t>
            </a:r>
            <a:endParaRPr lang="fr-FR" dirty="0">
              <a:solidFill>
                <a:schemeClr val="bg2"/>
              </a:solidFill>
            </a:endParaRPr>
          </a:p>
        </p:txBody>
      </p:sp>
      <p:grpSp>
        <p:nvGrpSpPr>
          <p:cNvPr id="9" name="Groupe 2059"/>
          <p:cNvGrpSpPr/>
          <p:nvPr/>
        </p:nvGrpSpPr>
        <p:grpSpPr>
          <a:xfrm>
            <a:off x="6574408" y="3220616"/>
            <a:ext cx="5190234" cy="3892469"/>
            <a:chOff x="1461840" y="2177333"/>
            <a:chExt cx="5190234" cy="3892469"/>
          </a:xfrm>
        </p:grpSpPr>
        <p:pic>
          <p:nvPicPr>
            <p:cNvPr id="10" name="Picture 2" descr="C:\Users\GADEA\Pictures\IZ10\DSCN089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1840" y="2177333"/>
              <a:ext cx="5190234" cy="3892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Ellipse 10"/>
            <p:cNvSpPr/>
            <p:nvPr/>
          </p:nvSpPr>
          <p:spPr>
            <a:xfrm rot="336445">
              <a:off x="4018753" y="3893919"/>
              <a:ext cx="595576" cy="430557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 rot="336445">
              <a:off x="4211905" y="4030543"/>
              <a:ext cx="215173" cy="155554"/>
            </a:xfrm>
            <a:prstGeom prst="ellipse">
              <a:avLst/>
            </a:prstGeom>
            <a:solidFill>
              <a:srgbClr val="FF9933">
                <a:alpha val="69804"/>
              </a:srgb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6358384" y="7325072"/>
            <a:ext cx="5628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ATR ( </a:t>
            </a:r>
            <a:r>
              <a:rPr lang="fr-FR" dirty="0" err="1" smtClean="0">
                <a:solidFill>
                  <a:srgbClr val="000000"/>
                </a:solidFill>
              </a:rPr>
              <a:t>Attenuated</a:t>
            </a:r>
            <a:r>
              <a:rPr lang="fr-FR" dirty="0" smtClean="0">
                <a:solidFill>
                  <a:srgbClr val="000000"/>
                </a:solidFill>
              </a:rPr>
              <a:t> Total </a:t>
            </a:r>
            <a:r>
              <a:rPr lang="fr-FR" dirty="0" err="1" smtClean="0">
                <a:solidFill>
                  <a:srgbClr val="000000"/>
                </a:solidFill>
              </a:rPr>
              <a:t>Reflection</a:t>
            </a:r>
            <a:r>
              <a:rPr lang="fr-FR" dirty="0" smtClean="0">
                <a:solidFill>
                  <a:srgbClr val="000000"/>
                </a:solidFill>
              </a:rPr>
              <a:t>)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-43005" y="8333184"/>
            <a:ext cx="12907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Sample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deposited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on glass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slide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, detector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used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: room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temperature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1936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DTGS</a:t>
            </a:r>
            <a:endParaRPr lang="fr-FR" sz="2800" dirty="0">
              <a:solidFill>
                <a:srgbClr val="000000"/>
              </a:solidFill>
              <a:effectLst>
                <a:outerShdw blurRad="19367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21279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2325936" y="196280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63525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The newest trends in Biosciences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63525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pic>
        <p:nvPicPr>
          <p:cNvPr id="4" name="TOMO28_wood_1524-1628cm-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4608" y="1924472"/>
            <a:ext cx="2960047" cy="2841645"/>
          </a:xfrm>
          <a:prstGeom prst="rect">
            <a:avLst/>
          </a:prstGeom>
        </p:spPr>
      </p:pic>
      <p:pic>
        <p:nvPicPr>
          <p:cNvPr id="6" name="Picture 3" descr="Irnei pi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83" y="1924472"/>
            <a:ext cx="2484438" cy="2484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78107" y="4516760"/>
            <a:ext cx="451761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479425" dist="1397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Fast</a:t>
            </a:r>
            <a:r>
              <a:rPr lang="fr-FR" sz="2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 and </a:t>
            </a:r>
            <a:r>
              <a:rPr lang="fr-FR" sz="2000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higher</a:t>
            </a:r>
            <a:r>
              <a:rPr lang="fr-FR" sz="2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 spatial </a:t>
            </a:r>
            <a:r>
              <a:rPr lang="fr-FR" sz="2000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resolution</a:t>
            </a:r>
            <a:r>
              <a:rPr lang="fr-FR" sz="2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imaging</a:t>
            </a:r>
            <a:r>
              <a:rPr lang="fr-FR" sz="2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 and </a:t>
            </a:r>
            <a:r>
              <a:rPr lang="fr-FR" sz="2000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spectroscopy</a:t>
            </a:r>
            <a:endParaRPr lang="fr-FR" sz="2000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20082" y="3076600"/>
            <a:ext cx="2366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0.5 x 0.5 </a:t>
            </a:r>
            <a:r>
              <a:rPr lang="fr-FR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sz="2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m</a:t>
            </a:r>
            <a:r>
              <a:rPr lang="fr-FR" sz="2000" baseline="30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2</a:t>
            </a:r>
            <a:r>
              <a:rPr lang="fr-FR" sz="2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 pixel</a:t>
            </a:r>
            <a:endParaRPr lang="fr-FR" sz="2000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10112" y="8909248"/>
            <a:ext cx="4517617" cy="400110"/>
          </a:xfrm>
          <a:prstGeom prst="rect">
            <a:avLst/>
          </a:prstGeom>
          <a:solidFill>
            <a:srgbClr val="878787"/>
          </a:solidFill>
          <a:effectLst>
            <a:outerShdw blurRad="479425" dist="1397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Nano-IR </a:t>
            </a:r>
            <a:r>
              <a:rPr lang="fr-FR" sz="2000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spectroscopy</a:t>
            </a:r>
            <a:r>
              <a:rPr lang="fr-FR" sz="2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 and </a:t>
            </a:r>
            <a:r>
              <a:rPr lang="fr-FR" sz="2000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imaging</a:t>
            </a:r>
            <a:endParaRPr lang="fr-FR" sz="2000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90632" y="5164832"/>
            <a:ext cx="2664296" cy="400110"/>
          </a:xfrm>
          <a:prstGeom prst="rect">
            <a:avLst/>
          </a:prstGeom>
          <a:solidFill>
            <a:srgbClr val="878787"/>
          </a:solidFill>
          <a:effectLst>
            <a:outerShdw blurRad="479425" dist="1397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IR </a:t>
            </a:r>
            <a:r>
              <a:rPr lang="fr-FR" sz="2000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tomography</a:t>
            </a:r>
            <a:endParaRPr lang="fr-FR" sz="2000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pic>
        <p:nvPicPr>
          <p:cNvPr id="10" name="Picture 7" descr="peptoid_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9866" b="14087"/>
          <a:stretch>
            <a:fillRect/>
          </a:stretch>
        </p:blipFill>
        <p:spPr bwMode="auto">
          <a:xfrm>
            <a:off x="4198144" y="6028928"/>
            <a:ext cx="3575223" cy="267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6432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3300" cy="1117600"/>
          </a:xfrm>
          <a:prstGeom prst="rect">
            <a:avLst/>
          </a:prstGeom>
          <a:noFill/>
          <a:ln>
            <a:noFill/>
          </a:ln>
          <a:effectLst>
            <a:outerShdw blurRad="127000" dist="76199" dir="234000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2E2F30">
                    <a:alpha val="79999"/>
                  </a:srgb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2829992" y="-19744"/>
            <a:ext cx="9217024" cy="1368152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52400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INFRARED SPECTROSCOPY IN BIOSCIENCES?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52400" dist="635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194344" y="1564432"/>
            <a:ext cx="636354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b="1" u="sng" dirty="0" smtClean="0">
                <a:ln w="11430"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1- MOLECULAR ANALYSIS; FINGERPRINTING</a:t>
            </a:r>
            <a:endParaRPr lang="fr-FR" b="1" u="sng" dirty="0">
              <a:ln w="11430"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12" name="Picture 4" descr="VIB2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56" y="2428528"/>
            <a:ext cx="183968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VibMod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712" y="2428528"/>
            <a:ext cx="1584176" cy="137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an_irspc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920" y="2356520"/>
            <a:ext cx="1512168" cy="139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07" y="3364632"/>
            <a:ext cx="7075405" cy="4824536"/>
          </a:xfrm>
          <a:prstGeom prst="rect">
            <a:avLst/>
          </a:prstGeom>
        </p:spPr>
      </p:pic>
      <p:sp>
        <p:nvSpPr>
          <p:cNvPr id="84" name="Rectangle 30"/>
          <p:cNvSpPr>
            <a:spLocks noChangeArrowheads="1"/>
          </p:cNvSpPr>
          <p:nvPr/>
        </p:nvSpPr>
        <p:spPr bwMode="auto">
          <a:xfrm>
            <a:off x="6862440" y="4732784"/>
            <a:ext cx="14338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300460"/>
            <a:r>
              <a:rPr kumimoji="0" lang="fr-FR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Protein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123825" dist="762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85" name="Rectangle 31"/>
          <p:cNvSpPr>
            <a:spLocks noChangeArrowheads="1"/>
          </p:cNvSpPr>
          <p:nvPr/>
        </p:nvSpPr>
        <p:spPr bwMode="auto">
          <a:xfrm>
            <a:off x="6790432" y="5308848"/>
            <a:ext cx="27453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300460"/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Carbohydrate</a:t>
            </a:r>
          </a:p>
        </p:txBody>
      </p:sp>
      <p:sp>
        <p:nvSpPr>
          <p:cNvPr id="86" name="Rectangle 32"/>
          <p:cNvSpPr>
            <a:spLocks noChangeArrowheads="1"/>
          </p:cNvSpPr>
          <p:nvPr/>
        </p:nvSpPr>
        <p:spPr bwMode="auto">
          <a:xfrm>
            <a:off x="6862440" y="5956920"/>
            <a:ext cx="278121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300460"/>
            <a:r>
              <a:rPr lang="fr-FR" dirty="0" err="1" smtClean="0">
                <a:solidFill>
                  <a:srgbClr val="008000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Phospholipid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123825" dist="762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87" name="Rectangle 33"/>
          <p:cNvSpPr>
            <a:spLocks noChangeArrowheads="1"/>
          </p:cNvSpPr>
          <p:nvPr/>
        </p:nvSpPr>
        <p:spPr bwMode="auto">
          <a:xfrm>
            <a:off x="7366496" y="6734838"/>
            <a:ext cx="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300460"/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Palatino"/>
              <a:cs typeface="Palatino"/>
            </a:endParaRPr>
          </a:p>
        </p:txBody>
      </p:sp>
      <p:sp>
        <p:nvSpPr>
          <p:cNvPr id="88" name="Rectangle 34"/>
          <p:cNvSpPr>
            <a:spLocks noChangeArrowheads="1"/>
          </p:cNvSpPr>
          <p:nvPr/>
        </p:nvSpPr>
        <p:spPr bwMode="auto">
          <a:xfrm>
            <a:off x="6790432" y="7109048"/>
            <a:ext cx="37598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300460"/>
            <a:r>
              <a:rPr lang="fr-FR" dirty="0" err="1" smtClean="0">
                <a:solidFill>
                  <a:srgbClr val="FF0000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Nucleic</a:t>
            </a:r>
            <a:r>
              <a:rPr lang="fr-FR" dirty="0" smtClean="0">
                <a:solidFill>
                  <a:srgbClr val="FF0000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acid</a:t>
            </a:r>
            <a:r>
              <a:rPr lang="fr-FR" dirty="0" smtClean="0">
                <a:solidFill>
                  <a:srgbClr val="FF0000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( DNA)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123825" dist="762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89" name="Picture 11" descr="HexaquoFe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760" y="4012704"/>
            <a:ext cx="2917935" cy="164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222480" y="1924472"/>
            <a:ext cx="10276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D0D0D"/>
                </a:solidFill>
              </a:rPr>
              <a:t>3 </a:t>
            </a:r>
            <a:r>
              <a:rPr lang="fr-FR" dirty="0" smtClean="0">
                <a:solidFill>
                  <a:srgbClr val="0D0D0D"/>
                </a:solidFill>
                <a:latin typeface="Symbol" charset="2"/>
                <a:cs typeface="Symbol" charset="2"/>
              </a:rPr>
              <a:t>m</a:t>
            </a:r>
            <a:r>
              <a:rPr lang="fr-FR" dirty="0" smtClean="0">
                <a:solidFill>
                  <a:srgbClr val="0D0D0D"/>
                </a:solidFill>
              </a:rPr>
              <a:t>m</a:t>
            </a:r>
            <a:endParaRPr lang="fr-FR" dirty="0">
              <a:solidFill>
                <a:srgbClr val="0D0D0D"/>
              </a:solidFill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9579230" y="1852464"/>
            <a:ext cx="10276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D0D0D"/>
                </a:solidFill>
              </a:rPr>
              <a:t>6</a:t>
            </a:r>
            <a:r>
              <a:rPr lang="fr-FR" dirty="0" smtClean="0">
                <a:solidFill>
                  <a:srgbClr val="0D0D0D"/>
                </a:solidFill>
              </a:rPr>
              <a:t> </a:t>
            </a:r>
            <a:r>
              <a:rPr lang="fr-FR" dirty="0" smtClean="0">
                <a:solidFill>
                  <a:srgbClr val="0D0D0D"/>
                </a:solidFill>
                <a:latin typeface="Symbol" charset="2"/>
                <a:cs typeface="Symbol" charset="2"/>
              </a:rPr>
              <a:t>m</a:t>
            </a:r>
            <a:r>
              <a:rPr lang="fr-FR" dirty="0" smtClean="0">
                <a:solidFill>
                  <a:srgbClr val="0D0D0D"/>
                </a:solidFill>
              </a:rPr>
              <a:t>m</a:t>
            </a:r>
            <a:endParaRPr lang="fr-FR" dirty="0">
              <a:solidFill>
                <a:srgbClr val="0D0D0D"/>
              </a:solidFill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11300456" y="1708448"/>
            <a:ext cx="12246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D0D0D"/>
                </a:solidFill>
              </a:rPr>
              <a:t>10 </a:t>
            </a:r>
            <a:r>
              <a:rPr lang="fr-FR" dirty="0" smtClean="0">
                <a:solidFill>
                  <a:srgbClr val="0D0D0D"/>
                </a:solidFill>
                <a:latin typeface="Symbol" charset="2"/>
                <a:cs typeface="Symbol" charset="2"/>
              </a:rPr>
              <a:t>m</a:t>
            </a:r>
            <a:r>
              <a:rPr lang="fr-FR" dirty="0" smtClean="0">
                <a:solidFill>
                  <a:srgbClr val="0D0D0D"/>
                </a:solidFill>
              </a:rPr>
              <a:t>m</a:t>
            </a:r>
            <a:endParaRPr lang="fr-FR" dirty="0">
              <a:solidFill>
                <a:srgbClr val="0D0D0D"/>
              </a:solidFill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10638854" y="5664532"/>
            <a:ext cx="1375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D0D0D"/>
                </a:solidFill>
                <a:latin typeface="Arial Rounded MT Bold" panose="020F0704030504030204" pitchFamily="34" charset="0"/>
              </a:rPr>
              <a:t>3</a:t>
            </a:r>
            <a:r>
              <a:rPr lang="fr-FR" dirty="0" smtClean="0">
                <a:solidFill>
                  <a:srgbClr val="0D0D0D"/>
                </a:solidFill>
                <a:latin typeface="Arial Rounded MT Bold" panose="020F0704030504030204" pitchFamily="34" charset="0"/>
              </a:rPr>
              <a:t>0 </a:t>
            </a:r>
            <a:r>
              <a:rPr lang="fr-FR" dirty="0" smtClean="0">
                <a:solidFill>
                  <a:srgbClr val="0D0D0D"/>
                </a:solidFill>
                <a:latin typeface="Symbol" panose="05050102010706020507" pitchFamily="18" charset="2"/>
                <a:cs typeface="Symbol" charset="2"/>
              </a:rPr>
              <a:t>m</a:t>
            </a:r>
            <a:r>
              <a:rPr lang="fr-FR" dirty="0" smtClean="0">
                <a:solidFill>
                  <a:srgbClr val="0D0D0D"/>
                </a:solidFill>
                <a:latin typeface="Arial Rounded MT Bold" panose="020F0704030504030204" pitchFamily="34" charset="0"/>
              </a:rPr>
              <a:t>m</a:t>
            </a:r>
            <a:endParaRPr lang="fr-FR" dirty="0">
              <a:solidFill>
                <a:srgbClr val="0D0D0D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070587" y="7829128"/>
            <a:ext cx="3945461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bg2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Wavenumbers</a:t>
            </a:r>
            <a:r>
              <a:rPr lang="fr-FR" sz="2800" dirty="0" smtClean="0">
                <a:solidFill>
                  <a:schemeClr val="bg2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( cm-1)</a:t>
            </a:r>
            <a:endParaRPr lang="fr-FR" sz="2800" dirty="0">
              <a:solidFill>
                <a:schemeClr val="bg2"/>
              </a:solidFill>
              <a:effectLst>
                <a:outerShdw blurRad="123825" dist="762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-599056" y="5396497"/>
            <a:ext cx="238140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Absorbance </a:t>
            </a:r>
            <a:r>
              <a:rPr lang="fr-FR" sz="2000" dirty="0" err="1" smtClean="0">
                <a:solidFill>
                  <a:schemeClr val="bg2"/>
                </a:solidFill>
                <a:effectLst>
                  <a:outerShdw blurRad="1238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units</a:t>
            </a:r>
            <a:endParaRPr lang="fr-FR" sz="2000" dirty="0" smtClean="0">
              <a:solidFill>
                <a:schemeClr val="bg2"/>
              </a:solidFill>
              <a:effectLst>
                <a:outerShdw blurRad="123825" dist="762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endParaRPr lang="fr-FR" sz="2000" dirty="0">
              <a:solidFill>
                <a:schemeClr val="bg2"/>
              </a:solidFill>
              <a:effectLst>
                <a:outerShdw blurRad="123825" dist="762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142422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5278264" y="6069"/>
            <a:ext cx="7487770" cy="71688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i="1" dirty="0" err="1">
                <a:solidFill>
                  <a:schemeClr val="bg2"/>
                </a:solidFill>
                <a:effectLst>
                  <a:outerShdw blurRad="23495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venir Medium"/>
                <a:cs typeface="Avenir Medium"/>
              </a:rPr>
              <a:t>Fast</a:t>
            </a:r>
            <a:r>
              <a:rPr lang="fr-FR" sz="2800" b="1" i="1" dirty="0">
                <a:solidFill>
                  <a:schemeClr val="bg2"/>
                </a:solidFill>
                <a:effectLst>
                  <a:outerShdw blurRad="23495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venir Medium"/>
                <a:cs typeface="Avenir Medium"/>
              </a:rPr>
              <a:t> </a:t>
            </a:r>
            <a:r>
              <a:rPr lang="fr-FR" sz="2800" b="1" i="1" dirty="0" err="1">
                <a:solidFill>
                  <a:schemeClr val="bg2"/>
                </a:solidFill>
                <a:effectLst>
                  <a:outerShdw blurRad="23495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venir Medium"/>
                <a:cs typeface="Avenir Medium"/>
              </a:rPr>
              <a:t>imaging</a:t>
            </a:r>
            <a:r>
              <a:rPr lang="fr-FR" sz="2800" b="1" i="1" dirty="0">
                <a:solidFill>
                  <a:schemeClr val="bg2"/>
                </a:solidFill>
                <a:effectLst>
                  <a:outerShdw blurRad="23495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venir Medium"/>
                <a:cs typeface="Avenir Medium"/>
              </a:rPr>
              <a:t> and </a:t>
            </a:r>
            <a:r>
              <a:rPr lang="fr-FR" sz="2800" b="1" i="1" dirty="0" err="1">
                <a:solidFill>
                  <a:schemeClr val="bg2"/>
                </a:solidFill>
                <a:effectLst>
                  <a:outerShdw blurRad="23495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venir Medium"/>
                <a:cs typeface="Avenir Medium"/>
              </a:rPr>
              <a:t>higher</a:t>
            </a:r>
            <a:r>
              <a:rPr lang="fr-FR" sz="2800" b="1" i="1" dirty="0">
                <a:solidFill>
                  <a:schemeClr val="bg2"/>
                </a:solidFill>
                <a:effectLst>
                  <a:outerShdw blurRad="23495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venir Medium"/>
                <a:cs typeface="Avenir Medium"/>
              </a:rPr>
              <a:t> spatial </a:t>
            </a:r>
            <a:r>
              <a:rPr lang="fr-FR" sz="2800" b="1" i="1" dirty="0" err="1">
                <a:solidFill>
                  <a:schemeClr val="bg2"/>
                </a:solidFill>
                <a:effectLst>
                  <a:outerShdw blurRad="23495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venir Medium"/>
                <a:cs typeface="Avenir Medium"/>
              </a:rPr>
              <a:t>resolution</a:t>
            </a:r>
            <a:endParaRPr lang="fr-FR" sz="2800" b="1" i="1" dirty="0">
              <a:solidFill>
                <a:schemeClr val="bg2"/>
              </a:solidFill>
              <a:effectLst>
                <a:outerShdw blurRad="234950" dist="50800" dir="5400000" sx="101000" sy="101000" algn="t" rotWithShape="0">
                  <a:prstClr val="black">
                    <a:alpha val="40000"/>
                  </a:prstClr>
                </a:outerShdw>
              </a:effectLst>
              <a:latin typeface="Avenir Medium"/>
              <a:cs typeface="Avenir Medium"/>
            </a:endParaRPr>
          </a:p>
        </p:txBody>
      </p:sp>
      <p:pic>
        <p:nvPicPr>
          <p:cNvPr id="3" name="Object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2" t="-1331" b="-391"/>
          <a:stretch>
            <a:fillRect/>
          </a:stretch>
        </p:blipFill>
        <p:spPr bwMode="auto">
          <a:xfrm>
            <a:off x="41557" y="4535910"/>
            <a:ext cx="9114613" cy="526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9555" y="988368"/>
            <a:ext cx="12494188" cy="308597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effectLst>
                  <a:outerShdw blurRad="247650" dist="508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Synchrotron IR does not have a superior flux compared to internal source. Expanding the beam for covering a 2D detector is useless unless :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effectLst>
                  <a:outerShdw blurRad="247650" dist="508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1-one increases the intensity with larger horizontal collection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effectLst>
                  <a:outerShdw blurRad="247650" dist="50800" dir="2700000" algn="tl" rotWithShape="0">
                    <a:srgbClr val="000000">
                      <a:alpha val="31000"/>
                    </a:srgbClr>
                  </a:outerShdw>
                </a:effectLst>
                <a:latin typeface="Arial Rounded MT Bold"/>
                <a:cs typeface="Arial Rounded MT Bold"/>
              </a:rPr>
              <a:t>2- We avoid the horizontal aberration of such large horizontal angle</a:t>
            </a:r>
            <a:endParaRPr lang="en-US" dirty="0">
              <a:solidFill>
                <a:srgbClr val="000000"/>
              </a:solidFill>
              <a:effectLst>
                <a:outerShdw blurRad="247650" dist="50800" dir="2700000" algn="tl" rotWithShape="0">
                  <a:srgbClr val="000000">
                    <a:alpha val="31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310712" y="6100936"/>
            <a:ext cx="3379574" cy="160864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effectLst>
                  <a:outerShdw blurRad="4699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Set up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4699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at</a:t>
            </a:r>
            <a:r>
              <a:rPr lang="fr-FR" dirty="0" smtClean="0">
                <a:solidFill>
                  <a:srgbClr val="000000"/>
                </a:solidFill>
                <a:effectLst>
                  <a:outerShdw blurRad="4699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SRC ( Madison)</a:t>
            </a:r>
          </a:p>
          <a:p>
            <a:r>
              <a:rPr lang="fr-FR" dirty="0" err="1" smtClean="0">
                <a:solidFill>
                  <a:srgbClr val="000000"/>
                </a:solidFill>
                <a:effectLst>
                  <a:outerShdw blurRad="4699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Beamline</a:t>
            </a:r>
            <a:r>
              <a:rPr lang="fr-FR" dirty="0" smtClean="0">
                <a:solidFill>
                  <a:srgbClr val="000000"/>
                </a:solidFill>
                <a:effectLst>
                  <a:outerShdw blurRad="4699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IRENI</a:t>
            </a:r>
            <a:endParaRPr lang="fr-FR" dirty="0">
              <a:solidFill>
                <a:srgbClr val="000000"/>
              </a:solidFill>
              <a:effectLst>
                <a:outerShdw blurRad="469900" dist="635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63818" y="4057509"/>
            <a:ext cx="7885676" cy="53142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fr-FR" sz="2600" dirty="0">
                <a:solidFill>
                  <a:srgbClr val="000000"/>
                </a:solidFill>
                <a:effectLst>
                  <a:outerShdw blurRad="4699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Horizontal </a:t>
            </a:r>
            <a:r>
              <a:rPr lang="fr-FR" sz="2600" dirty="0" err="1">
                <a:solidFill>
                  <a:srgbClr val="000000"/>
                </a:solidFill>
                <a:effectLst>
                  <a:outerShdw blurRad="4699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opening</a:t>
            </a:r>
            <a:r>
              <a:rPr lang="fr-FR" sz="2600" dirty="0">
                <a:solidFill>
                  <a:srgbClr val="000000"/>
                </a:solidFill>
                <a:effectLst>
                  <a:outerShdw blurRad="4699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angle= 320 </a:t>
            </a:r>
            <a:r>
              <a:rPr lang="fr-FR" sz="2600" dirty="0" err="1">
                <a:solidFill>
                  <a:srgbClr val="000000"/>
                </a:solidFill>
                <a:effectLst>
                  <a:outerShdw blurRad="4699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mrad</a:t>
            </a:r>
            <a:r>
              <a:rPr lang="fr-FR" sz="2600" dirty="0">
                <a:solidFill>
                  <a:srgbClr val="000000"/>
                </a:solidFill>
                <a:effectLst>
                  <a:outerShdw blurRad="469900" dist="635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9127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2"/>
          <p:cNvGraphicFramePr>
            <a:graphicFrameLocks noChangeAspect="1"/>
          </p:cNvGraphicFramePr>
          <p:nvPr/>
        </p:nvGraphicFramePr>
        <p:xfrm>
          <a:off x="2926080" y="1126632"/>
          <a:ext cx="9545884" cy="8577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2" name="CorelPhotoPaint.Image.9" r:id="rId4" imgW="9143244" imgH="8216729" progId="">
                  <p:embed/>
                </p:oleObj>
              </mc:Choice>
              <mc:Fallback>
                <p:oleObj name="CorelPhotoPaint.Image.9" r:id="rId4" imgW="9143244" imgH="82167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6080" y="1126632"/>
                        <a:ext cx="9545884" cy="85772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595688" y="27094"/>
            <a:ext cx="262632" cy="74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fr-FR" sz="4000">
              <a:latin typeface="Arial" charset="0"/>
            </a:endParaRPr>
          </a:p>
        </p:txBody>
      </p:sp>
      <p:sp>
        <p:nvSpPr>
          <p:cNvPr id="33795" name="Line 6"/>
          <p:cNvSpPr>
            <a:spLocks noChangeShapeType="1"/>
          </p:cNvSpPr>
          <p:nvPr/>
        </p:nvSpPr>
        <p:spPr bwMode="auto">
          <a:xfrm>
            <a:off x="5619610" y="4944533"/>
            <a:ext cx="1440462" cy="478649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3796" name="Line 7"/>
          <p:cNvSpPr>
            <a:spLocks noChangeShapeType="1"/>
          </p:cNvSpPr>
          <p:nvPr/>
        </p:nvSpPr>
        <p:spPr bwMode="auto">
          <a:xfrm flipV="1">
            <a:off x="4761654" y="5755077"/>
            <a:ext cx="1514968" cy="356729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3797" name="Line 8"/>
          <p:cNvSpPr>
            <a:spLocks noChangeShapeType="1"/>
          </p:cNvSpPr>
          <p:nvPr/>
        </p:nvSpPr>
        <p:spPr bwMode="auto">
          <a:xfrm>
            <a:off x="4768428" y="6118579"/>
            <a:ext cx="2562578" cy="3386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3798" name="Freeform 9"/>
          <p:cNvSpPr>
            <a:spLocks/>
          </p:cNvSpPr>
          <p:nvPr/>
        </p:nvSpPr>
        <p:spPr bwMode="auto">
          <a:xfrm>
            <a:off x="2813191" y="6818489"/>
            <a:ext cx="5023556" cy="2935111"/>
          </a:xfrm>
          <a:custGeom>
            <a:avLst/>
            <a:gdLst>
              <a:gd name="T0" fmla="*/ 0 w 2225"/>
              <a:gd name="T1" fmla="*/ 2147483647 h 1300"/>
              <a:gd name="T2" fmla="*/ 2147483647 w 2225"/>
              <a:gd name="T3" fmla="*/ 2147483647 h 1300"/>
              <a:gd name="T4" fmla="*/ 2147483647 w 2225"/>
              <a:gd name="T5" fmla="*/ 0 h 1300"/>
              <a:gd name="T6" fmla="*/ 0 60000 65536"/>
              <a:gd name="T7" fmla="*/ 0 60000 65536"/>
              <a:gd name="T8" fmla="*/ 0 60000 65536"/>
              <a:gd name="T9" fmla="*/ 0 w 2225"/>
              <a:gd name="T10" fmla="*/ 0 h 1300"/>
              <a:gd name="T11" fmla="*/ 2225 w 2225"/>
              <a:gd name="T12" fmla="*/ 1300 h 13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5" h="1300">
                <a:moveTo>
                  <a:pt x="0" y="1300"/>
                </a:moveTo>
                <a:cubicBezTo>
                  <a:pt x="166" y="1167"/>
                  <a:pt x="623" y="719"/>
                  <a:pt x="994" y="502"/>
                </a:cubicBezTo>
                <a:cubicBezTo>
                  <a:pt x="1365" y="285"/>
                  <a:pt x="1969" y="105"/>
                  <a:pt x="2225" y="0"/>
                </a:cubicBezTo>
              </a:path>
            </a:pathLst>
          </a:cu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3799" name="Line 10"/>
          <p:cNvSpPr>
            <a:spLocks noChangeShapeType="1"/>
          </p:cNvSpPr>
          <p:nvPr/>
        </p:nvSpPr>
        <p:spPr bwMode="auto">
          <a:xfrm flipV="1">
            <a:off x="3912730" y="6518205"/>
            <a:ext cx="2280356" cy="222842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3800" name="Line 11"/>
          <p:cNvSpPr>
            <a:spLocks noChangeShapeType="1"/>
          </p:cNvSpPr>
          <p:nvPr/>
        </p:nvSpPr>
        <p:spPr bwMode="auto">
          <a:xfrm flipV="1">
            <a:off x="4734561" y="6637867"/>
            <a:ext cx="1720427" cy="151271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3801" name="Line 12"/>
          <p:cNvSpPr>
            <a:spLocks noChangeShapeType="1"/>
          </p:cNvSpPr>
          <p:nvPr/>
        </p:nvSpPr>
        <p:spPr bwMode="auto">
          <a:xfrm flipV="1">
            <a:off x="5341902" y="6780108"/>
            <a:ext cx="1338863" cy="101148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3802" name="Line 13"/>
          <p:cNvSpPr>
            <a:spLocks noChangeShapeType="1"/>
          </p:cNvSpPr>
          <p:nvPr/>
        </p:nvSpPr>
        <p:spPr bwMode="auto">
          <a:xfrm flipV="1">
            <a:off x="5901832" y="6911059"/>
            <a:ext cx="979876" cy="61863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3803" name="Text Box 14"/>
          <p:cNvSpPr txBox="1">
            <a:spLocks noChangeArrowheads="1"/>
          </p:cNvSpPr>
          <p:nvPr/>
        </p:nvSpPr>
        <p:spPr bwMode="auto">
          <a:xfrm>
            <a:off x="2765188" y="7539497"/>
            <a:ext cx="1554815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de-DE" sz="2600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e</a:t>
            </a:r>
            <a:r>
              <a:rPr lang="de-DE" sz="2600" dirty="0">
                <a:solidFill>
                  <a:srgbClr val="000000"/>
                </a:solidFill>
                <a:latin typeface="Arial Rounded MT Bold"/>
                <a:cs typeface="Arial Rounded MT Bold"/>
              </a:rPr>
              <a:t>- beam</a:t>
            </a:r>
            <a:endParaRPr lang="en-US" sz="26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3804" name="Line 15"/>
          <p:cNvSpPr>
            <a:spLocks noChangeShapeType="1"/>
          </p:cNvSpPr>
          <p:nvPr/>
        </p:nvSpPr>
        <p:spPr bwMode="auto">
          <a:xfrm>
            <a:off x="3257974" y="8175414"/>
            <a:ext cx="512515" cy="65701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grpSp>
        <p:nvGrpSpPr>
          <p:cNvPr id="33805" name="Group 26"/>
          <p:cNvGrpSpPr>
            <a:grpSpLocks/>
          </p:cNvGrpSpPr>
          <p:nvPr/>
        </p:nvGrpSpPr>
        <p:grpSpPr bwMode="auto">
          <a:xfrm>
            <a:off x="0" y="1406596"/>
            <a:ext cx="4876800" cy="5418667"/>
            <a:chOff x="3312" y="1584"/>
            <a:chExt cx="2290" cy="2592"/>
          </a:xfrm>
        </p:grpSpPr>
        <p:pic>
          <p:nvPicPr>
            <p:cNvPr id="33810" name="Picture 18" descr="aladdin_ring_layout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584"/>
              <a:ext cx="2290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811" name="Group 19"/>
            <p:cNvGrpSpPr>
              <a:grpSpLocks/>
            </p:cNvGrpSpPr>
            <p:nvPr/>
          </p:nvGrpSpPr>
          <p:grpSpPr bwMode="auto">
            <a:xfrm>
              <a:off x="3792" y="1870"/>
              <a:ext cx="338" cy="722"/>
              <a:chOff x="803" y="790"/>
              <a:chExt cx="518" cy="1105"/>
            </a:xfrm>
          </p:grpSpPr>
          <p:sp>
            <p:nvSpPr>
              <p:cNvPr id="33812" name="Line 20"/>
              <p:cNvSpPr>
                <a:spLocks noChangeShapeType="1"/>
              </p:cNvSpPr>
              <p:nvPr/>
            </p:nvSpPr>
            <p:spPr bwMode="auto">
              <a:xfrm flipV="1">
                <a:off x="803" y="824"/>
                <a:ext cx="0" cy="107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813" name="Line 21"/>
              <p:cNvSpPr>
                <a:spLocks noChangeShapeType="1"/>
              </p:cNvSpPr>
              <p:nvPr/>
            </p:nvSpPr>
            <p:spPr bwMode="auto">
              <a:xfrm flipV="1">
                <a:off x="863" y="813"/>
                <a:ext cx="458" cy="849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814" name="Line 22"/>
              <p:cNvSpPr>
                <a:spLocks noChangeShapeType="1"/>
              </p:cNvSpPr>
              <p:nvPr/>
            </p:nvSpPr>
            <p:spPr bwMode="auto">
              <a:xfrm flipV="1">
                <a:off x="843" y="810"/>
                <a:ext cx="49" cy="94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815" name="Line 23"/>
              <p:cNvSpPr>
                <a:spLocks noChangeShapeType="1"/>
              </p:cNvSpPr>
              <p:nvPr/>
            </p:nvSpPr>
            <p:spPr bwMode="auto">
              <a:xfrm flipV="1">
                <a:off x="841" y="790"/>
                <a:ext cx="120" cy="97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816" name="Line 24"/>
              <p:cNvSpPr>
                <a:spLocks noChangeShapeType="1"/>
              </p:cNvSpPr>
              <p:nvPr/>
            </p:nvSpPr>
            <p:spPr bwMode="auto">
              <a:xfrm flipV="1">
                <a:off x="857" y="800"/>
                <a:ext cx="215" cy="93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817" name="Line 25"/>
              <p:cNvSpPr>
                <a:spLocks noChangeShapeType="1"/>
              </p:cNvSpPr>
              <p:nvPr/>
            </p:nvSpPr>
            <p:spPr bwMode="auto">
              <a:xfrm flipV="1">
                <a:off x="859" y="790"/>
                <a:ext cx="342" cy="9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33806" name="Text Box 4"/>
          <p:cNvSpPr txBox="1">
            <a:spLocks noChangeArrowheads="1"/>
          </p:cNvSpPr>
          <p:nvPr/>
        </p:nvSpPr>
        <p:spPr bwMode="auto">
          <a:xfrm>
            <a:off x="3497575" y="5599289"/>
            <a:ext cx="1426362" cy="93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de-DE" sz="2600">
                <a:solidFill>
                  <a:srgbClr val="000000"/>
                </a:solidFill>
                <a:latin typeface="Arial Rounded MT Bold"/>
                <a:cs typeface="Arial Rounded MT Bold"/>
              </a:rPr>
              <a:t>photon</a:t>
            </a:r>
          </a:p>
          <a:p>
            <a:pPr algn="ctr"/>
            <a:r>
              <a:rPr lang="de-DE" sz="2600">
                <a:solidFill>
                  <a:srgbClr val="000000"/>
                </a:solidFill>
                <a:latin typeface="Arial Rounded MT Bold"/>
                <a:cs typeface="Arial Rounded MT Bold"/>
              </a:rPr>
              <a:t>shutter</a:t>
            </a:r>
            <a:endParaRPr lang="en-US" sz="260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3807" name="Text Box 5"/>
          <p:cNvSpPr txBox="1">
            <a:spLocks noChangeArrowheads="1"/>
          </p:cNvSpPr>
          <p:nvPr/>
        </p:nvSpPr>
        <p:spPr bwMode="auto">
          <a:xfrm>
            <a:off x="4524539" y="4635218"/>
            <a:ext cx="1101892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de-DE" sz="2600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valve</a:t>
            </a:r>
            <a:endParaRPr lang="en-US" sz="26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3808" name="Text Box 57"/>
          <p:cNvSpPr txBox="1">
            <a:spLocks noChangeArrowheads="1"/>
          </p:cNvSpPr>
          <p:nvPr/>
        </p:nvSpPr>
        <p:spPr bwMode="auto">
          <a:xfrm>
            <a:off x="2908134" y="6069"/>
            <a:ext cx="7889344" cy="68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de-DE" sz="3600" dirty="0">
                <a:solidFill>
                  <a:srgbClr val="000000"/>
                </a:solidFill>
                <a:effectLst>
                  <a:outerShdw blurRad="263525" dist="63500" dir="2700000" algn="tl" rotWithShape="0">
                    <a:srgbClr val="000000">
                      <a:alpha val="34000"/>
                    </a:srgbClr>
                  </a:outerShdw>
                  <a:reflection stA="50000" endPos="24000" dist="38100" dir="5400000" sy="-100000" algn="bl" rotWithShape="0"/>
                </a:effectLst>
                <a:latin typeface="Arial Rounded MT Bold"/>
                <a:cs typeface="Arial Rounded MT Bold"/>
              </a:rPr>
              <a:t>Sample Illumination: Optical </a:t>
            </a:r>
            <a:r>
              <a:rPr lang="de-DE" sz="3600" dirty="0" err="1">
                <a:solidFill>
                  <a:srgbClr val="000000"/>
                </a:solidFill>
                <a:effectLst>
                  <a:outerShdw blurRad="263525" dist="63500" dir="2700000" algn="tl" rotWithShape="0">
                    <a:srgbClr val="000000">
                      <a:alpha val="34000"/>
                    </a:srgbClr>
                  </a:outerShdw>
                  <a:reflection stA="50000" endPos="24000" dist="38100" dir="5400000" sy="-100000" algn="bl" rotWithShape="0"/>
                </a:effectLst>
                <a:latin typeface="Arial Rounded MT Bold"/>
                <a:cs typeface="Arial Rounded MT Bold"/>
              </a:rPr>
              <a:t>Paths</a:t>
            </a:r>
            <a:endParaRPr lang="en-US" sz="3600" dirty="0">
              <a:solidFill>
                <a:srgbClr val="000000"/>
              </a:solidFill>
              <a:effectLst>
                <a:outerShdw blurRad="263525" dist="63500" dir="2700000" algn="tl" rotWithShape="0">
                  <a:srgbClr val="000000">
                    <a:alpha val="34000"/>
                  </a:srgbClr>
                </a:outerShdw>
                <a:reflection stA="50000" endPos="24000" dist="38100" dir="5400000" sy="-100000" algn="bl" rotWithShape="0"/>
              </a:effectLst>
              <a:latin typeface="Arial Rounded MT Bold"/>
              <a:cs typeface="Arial Rounded MT Bold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85977" y="628328"/>
            <a:ext cx="9577064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M. 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J Nasse, </a:t>
            </a:r>
            <a:r>
              <a:rPr lang="fr-FR" sz="16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M.J 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Walsh, </a:t>
            </a:r>
            <a:r>
              <a:rPr lang="fr-FR" sz="16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E.C </a:t>
            </a:r>
            <a:r>
              <a:rPr lang="fr-FR" sz="16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Mattson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R.Reininger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, </a:t>
            </a:r>
            <a:r>
              <a:rPr lang="fr-FR" sz="16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A. </a:t>
            </a:r>
            <a:r>
              <a:rPr lang="fr-FR" sz="16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Kajdacsy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-Balla, </a:t>
            </a:r>
            <a:r>
              <a:rPr lang="fr-FR" sz="16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V. </a:t>
            </a:r>
            <a:r>
              <a:rPr lang="fr-FR" sz="16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Macias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, </a:t>
            </a:r>
            <a:r>
              <a:rPr lang="fr-FR" sz="16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R. </a:t>
            </a:r>
            <a:r>
              <a:rPr lang="fr-FR" sz="16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Bhargava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, &amp; </a:t>
            </a:r>
            <a:r>
              <a:rPr lang="fr-FR" sz="16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C. 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J </a:t>
            </a:r>
            <a:r>
              <a:rPr lang="fr-FR" sz="16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Hirschmugl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, </a:t>
            </a:r>
            <a:r>
              <a:rPr lang="fr-FR" sz="16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Nature </a:t>
            </a:r>
            <a:r>
              <a:rPr lang="fr-FR" sz="1600" dirty="0" err="1">
                <a:solidFill>
                  <a:srgbClr val="000000"/>
                </a:solidFill>
                <a:latin typeface="Century Schoolbook"/>
                <a:cs typeface="Century Schoolbook"/>
              </a:rPr>
              <a:t>Methods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, </a:t>
            </a:r>
            <a:r>
              <a:rPr lang="fr-FR" sz="1600" b="1" dirty="0">
                <a:solidFill>
                  <a:srgbClr val="000000"/>
                </a:solidFill>
                <a:latin typeface="Century Schoolbook"/>
                <a:cs typeface="Century Schoolbook"/>
              </a:rPr>
              <a:t>8</a:t>
            </a:r>
            <a:r>
              <a:rPr lang="fr-FR" sz="1600" dirty="0">
                <a:solidFill>
                  <a:srgbClr val="000000"/>
                </a:solidFill>
                <a:latin typeface="Century Schoolbook"/>
                <a:cs typeface="Century Schoolbook"/>
              </a:rPr>
              <a:t>, 413-416 (2011)</a:t>
            </a:r>
          </a:p>
        </p:txBody>
      </p:sp>
    </p:spTree>
    <p:extLst>
      <p:ext uri="{BB962C8B-B14F-4D97-AF65-F5344CB8AC3E}">
        <p14:creationId xmlns:p14="http://schemas.microsoft.com/office/powerpoint/2010/main" val="4269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96064" y="6044073"/>
            <a:ext cx="3059071" cy="234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Small source</a:t>
            </a:r>
          </a:p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Small solid angle</a:t>
            </a:r>
          </a:p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= </a:t>
            </a:r>
            <a:r>
              <a:rPr lang="en-US" b="1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High brightness</a:t>
            </a:r>
          </a:p>
          <a:p>
            <a:pPr algn="ctr" eaLnBrk="1" hangingPunct="1"/>
            <a:r>
              <a:rPr lang="en-US" b="1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Small field</a:t>
            </a:r>
          </a:p>
          <a:p>
            <a:pPr algn="ctr" eaLnBrk="1" hangingPunct="1"/>
            <a:r>
              <a:rPr lang="en-US" b="1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(Aperture Defined) </a:t>
            </a:r>
          </a:p>
          <a:p>
            <a:pPr algn="ctr" eaLnBrk="1" hangingPunct="1"/>
            <a:r>
              <a:rPr lang="en-US" b="1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illumination</a:t>
            </a:r>
          </a:p>
        </p:txBody>
      </p:sp>
      <p:sp>
        <p:nvSpPr>
          <p:cNvPr id="23554" name="Text Box 10"/>
          <p:cNvSpPr txBox="1">
            <a:spLocks noChangeArrowheads="1"/>
          </p:cNvSpPr>
          <p:nvPr/>
        </p:nvSpPr>
        <p:spPr bwMode="auto">
          <a:xfrm>
            <a:off x="9558308" y="5635414"/>
            <a:ext cx="2870467" cy="27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Several Small </a:t>
            </a:r>
          </a:p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sources</a:t>
            </a:r>
          </a:p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Larger total </a:t>
            </a:r>
          </a:p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solid angle</a:t>
            </a:r>
          </a:p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= </a:t>
            </a:r>
            <a:r>
              <a:rPr lang="en-US" b="1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High brightness</a:t>
            </a:r>
          </a:p>
          <a:p>
            <a:pPr algn="ctr" eaLnBrk="1" hangingPunct="1"/>
            <a:r>
              <a:rPr lang="en-US" b="1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Wide field </a:t>
            </a:r>
          </a:p>
          <a:p>
            <a:pPr algn="ctr" eaLnBrk="1" hangingPunct="1"/>
            <a:r>
              <a:rPr lang="en-US" b="1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illumination</a:t>
            </a:r>
          </a:p>
        </p:txBody>
      </p:sp>
      <p:sp>
        <p:nvSpPr>
          <p:cNvPr id="23555" name="Text Box 11"/>
          <p:cNvSpPr txBox="1">
            <a:spLocks noChangeArrowheads="1"/>
          </p:cNvSpPr>
          <p:nvPr/>
        </p:nvSpPr>
        <p:spPr bwMode="auto">
          <a:xfrm>
            <a:off x="9735640" y="1126632"/>
            <a:ext cx="2513549" cy="869980"/>
          </a:xfrm>
          <a:prstGeom prst="rect">
            <a:avLst/>
          </a:prstGeom>
          <a:solidFill>
            <a:srgbClr val="B4B4B4"/>
          </a:solidFill>
          <a:ln>
            <a:solidFill>
              <a:srgbClr val="161645"/>
            </a:solidFill>
          </a:ln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Synchrotron</a:t>
            </a:r>
          </a:p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Multiple beams </a:t>
            </a:r>
          </a:p>
        </p:txBody>
      </p:sp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4554943" y="1596249"/>
            <a:ext cx="3182301" cy="500648"/>
          </a:xfrm>
          <a:prstGeom prst="rect">
            <a:avLst/>
          </a:prstGeom>
          <a:solidFill>
            <a:srgbClr val="B4B4B4"/>
          </a:solidFill>
          <a:ln>
            <a:solidFill>
              <a:srgbClr val="161645"/>
            </a:solidFill>
          </a:ln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Spectromicroscopy</a:t>
            </a:r>
            <a:endParaRPr lang="en-US" dirty="0">
              <a:solidFill>
                <a:srgbClr val="0000FF"/>
              </a:solidFill>
              <a:effectLst>
                <a:outerShdw blurRad="82550" dist="508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3557" name="Text Box 19"/>
          <p:cNvSpPr txBox="1">
            <a:spLocks noChangeArrowheads="1"/>
          </p:cNvSpPr>
          <p:nvPr/>
        </p:nvSpPr>
        <p:spPr bwMode="auto">
          <a:xfrm>
            <a:off x="6718424" y="6057885"/>
            <a:ext cx="2519560" cy="234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Small pixels</a:t>
            </a:r>
          </a:p>
          <a:p>
            <a:pPr algn="ctr" eaLnBrk="1" hangingPunct="1"/>
            <a: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0.54 x 0.54 µm</a:t>
            </a:r>
            <a:r>
              <a:rPr lang="en-US" baseline="30000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2</a:t>
            </a:r>
          </a:p>
          <a:p>
            <a:pPr algn="ctr" eaLnBrk="1" hangingPunct="1"/>
            <a: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High S/N ratio</a:t>
            </a:r>
          </a:p>
          <a:p>
            <a:pPr algn="ctr" eaLnBrk="1" hangingPunct="1"/>
            <a: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Fast</a:t>
            </a:r>
          </a:p>
          <a:p>
            <a:pPr algn="ctr" eaLnBrk="1" hangingPunct="1"/>
            <a: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(IR Camera)</a:t>
            </a:r>
            <a:b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b="1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High resolution</a:t>
            </a:r>
          </a:p>
        </p:txBody>
      </p:sp>
      <p:sp>
        <p:nvSpPr>
          <p:cNvPr id="23558" name="Text Box 33"/>
          <p:cNvSpPr txBox="1">
            <a:spLocks noChangeArrowheads="1"/>
          </p:cNvSpPr>
          <p:nvPr/>
        </p:nvSpPr>
        <p:spPr bwMode="auto">
          <a:xfrm>
            <a:off x="3449796" y="6041814"/>
            <a:ext cx="2998507" cy="234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Medium pixels</a:t>
            </a:r>
          </a:p>
          <a:p>
            <a:pPr algn="ctr" eaLnBrk="1" hangingPunct="1"/>
            <a: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5 x 5 µm</a:t>
            </a:r>
            <a:r>
              <a:rPr lang="en-US" baseline="30000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2</a:t>
            </a:r>
          </a:p>
          <a:p>
            <a:pPr algn="ctr" eaLnBrk="1" hangingPunct="1"/>
            <a: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High S/N ratio</a:t>
            </a:r>
          </a:p>
          <a:p>
            <a:pPr algn="ctr" eaLnBrk="1" hangingPunct="1"/>
            <a: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Slow</a:t>
            </a:r>
          </a:p>
          <a:p>
            <a:pPr algn="ctr" eaLnBrk="1" hangingPunct="1"/>
            <a: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(Raster scanning)</a:t>
            </a:r>
            <a:br>
              <a:rPr lang="en-US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b="1" dirty="0">
                <a:solidFill>
                  <a:srgbClr val="0000FF"/>
                </a:solidFill>
                <a:effectLst>
                  <a:outerShdw blurRad="8255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Medium resolution</a:t>
            </a:r>
          </a:p>
        </p:txBody>
      </p:sp>
      <p:sp>
        <p:nvSpPr>
          <p:cNvPr id="23559" name="Text Box 75"/>
          <p:cNvSpPr txBox="1">
            <a:spLocks noChangeArrowheads="1"/>
          </p:cNvSpPr>
          <p:nvPr/>
        </p:nvSpPr>
        <p:spPr bwMode="auto">
          <a:xfrm>
            <a:off x="2268104" y="0"/>
            <a:ext cx="10603579" cy="80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4400" dirty="0" err="1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Why</a:t>
            </a:r>
            <a:r>
              <a:rPr lang="de-DE" sz="4400" dirty="0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de-DE" sz="4400" dirty="0" err="1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use</a:t>
            </a:r>
            <a:r>
              <a:rPr lang="de-DE" sz="4400" dirty="0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multiple </a:t>
            </a:r>
            <a:r>
              <a:rPr lang="de-DE" sz="4400" dirty="0" err="1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synchrotron</a:t>
            </a:r>
            <a:r>
              <a:rPr lang="de-DE" sz="4400" dirty="0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de-DE" sz="4400" dirty="0" err="1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beams</a:t>
            </a:r>
            <a:r>
              <a:rPr lang="de-DE" sz="4400" dirty="0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?</a:t>
            </a:r>
            <a:endParaRPr lang="en-US" sz="4400" dirty="0">
              <a:solidFill>
                <a:srgbClr val="000000"/>
              </a:solidFill>
              <a:effectLst>
                <a:outerShdw blurRad="24765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grpSp>
        <p:nvGrpSpPr>
          <p:cNvPr id="23560" name="Group 66"/>
          <p:cNvGrpSpPr>
            <a:grpSpLocks/>
          </p:cNvGrpSpPr>
          <p:nvPr/>
        </p:nvGrpSpPr>
        <p:grpSpPr bwMode="auto">
          <a:xfrm>
            <a:off x="10062916" y="2490330"/>
            <a:ext cx="2537742" cy="2544515"/>
            <a:chOff x="6348336" y="2354302"/>
            <a:chExt cx="1774735" cy="1779275"/>
          </a:xfrm>
        </p:grpSpPr>
        <p:grpSp>
          <p:nvGrpSpPr>
            <p:cNvPr id="3" name="Group 80"/>
            <p:cNvGrpSpPr/>
            <p:nvPr/>
          </p:nvGrpSpPr>
          <p:grpSpPr>
            <a:xfrm rot="20746122">
              <a:off x="6493447" y="2354302"/>
              <a:ext cx="263358" cy="857706"/>
              <a:chOff x="6965159" y="1829856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64" name="Straight Connector 63"/>
              <p:cNvCxnSpPr>
                <a:stCxn id="66" idx="4"/>
              </p:cNvCxnSpPr>
              <p:nvPr/>
            </p:nvCxnSpPr>
            <p:spPr>
              <a:xfrm flipH="1">
                <a:off x="7012782" y="1876820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66" idx="0"/>
              </p:cNvCxnSpPr>
              <p:nvPr/>
            </p:nvCxnSpPr>
            <p:spPr>
              <a:xfrm rot="10800000" flipV="1">
                <a:off x="6965159" y="1850545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6599918">
                <a:off x="7051793" y="1750499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" name="Group 81"/>
            <p:cNvGrpSpPr/>
            <p:nvPr/>
          </p:nvGrpSpPr>
          <p:grpSpPr>
            <a:xfrm rot="4546122">
              <a:off x="7562539" y="2213305"/>
              <a:ext cx="263358" cy="857707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61" name="Straight Connector 60"/>
              <p:cNvCxnSpPr>
                <a:stCxn id="63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63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" name="Group 82"/>
            <p:cNvGrpSpPr/>
            <p:nvPr/>
          </p:nvGrpSpPr>
          <p:grpSpPr>
            <a:xfrm rot="15346122">
              <a:off x="6645511" y="3423354"/>
              <a:ext cx="263358" cy="857707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58" name="Straight Connector 57"/>
              <p:cNvCxnSpPr>
                <a:stCxn id="60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60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" name="Group 83"/>
            <p:cNvGrpSpPr/>
            <p:nvPr/>
          </p:nvGrpSpPr>
          <p:grpSpPr>
            <a:xfrm rot="9946122">
              <a:off x="7707419" y="3275871"/>
              <a:ext cx="263358" cy="857706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55" name="Straight Connector 54"/>
              <p:cNvCxnSpPr>
                <a:stCxn id="57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57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7" name="Rounded Rectangle 46"/>
            <p:cNvSpPr/>
            <p:nvPr/>
          </p:nvSpPr>
          <p:spPr>
            <a:xfrm rot="20746122">
              <a:off x="6626230" y="2640059"/>
              <a:ext cx="1212630" cy="1212497"/>
            </a:xfrm>
            <a:prstGeom prst="roundRect">
              <a:avLst>
                <a:gd name="adj" fmla="val 37021"/>
              </a:avLst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rot="4546122" flipH="1" flipV="1">
              <a:off x="6477827" y="3334718"/>
              <a:ext cx="311017" cy="4737"/>
            </a:xfrm>
            <a:prstGeom prst="straightConnector1">
              <a:avLst/>
            </a:prstGeom>
            <a:ln w="57150">
              <a:solidFill>
                <a:srgbClr val="CC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 rot="20746122">
              <a:off x="6603515" y="3458752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20746122">
              <a:off x="7528480" y="367639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20746122">
              <a:off x="7673573" y="281188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20746122">
              <a:off x="6790927" y="263656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3561" name="Group 213"/>
          <p:cNvGrpSpPr>
            <a:grpSpLocks/>
          </p:cNvGrpSpPr>
          <p:nvPr/>
        </p:nvGrpSpPr>
        <p:grpSpPr bwMode="auto">
          <a:xfrm>
            <a:off x="5382543" y="2463236"/>
            <a:ext cx="2201334" cy="2598702"/>
            <a:chOff x="6077745" y="1147763"/>
            <a:chExt cx="1194125" cy="1410527"/>
          </a:xfrm>
        </p:grpSpPr>
        <p:sp>
          <p:nvSpPr>
            <p:cNvPr id="211" name="Isosceles Triangle 210"/>
            <p:cNvSpPr/>
            <p:nvPr/>
          </p:nvSpPr>
          <p:spPr>
            <a:xfrm>
              <a:off x="6618792" y="1862138"/>
              <a:ext cx="100013" cy="14287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>
              <a:glow rad="635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2" name="Trapezoid 211"/>
            <p:cNvSpPr/>
            <p:nvPr/>
          </p:nvSpPr>
          <p:spPr>
            <a:xfrm rot="10800000" flipV="1">
              <a:off x="6458641" y="2004373"/>
              <a:ext cx="420087" cy="127450"/>
            </a:xfrm>
            <a:prstGeom prst="trapezoid">
              <a:avLst>
                <a:gd name="adj" fmla="val 55761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flipV="1">
              <a:off x="6408426" y="2134274"/>
              <a:ext cx="520516" cy="42401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5" name="Freeform 175" descr="sample1"/>
            <p:cNvSpPr>
              <a:spLocks/>
            </p:cNvSpPr>
            <p:nvPr/>
          </p:nvSpPr>
          <p:spPr bwMode="auto">
            <a:xfrm>
              <a:off x="6077745" y="1291515"/>
              <a:ext cx="1194125" cy="1120985"/>
            </a:xfrm>
            <a:custGeom>
              <a:avLst/>
              <a:gdLst>
                <a:gd name="connsiteX0" fmla="*/ 0 w 704"/>
                <a:gd name="connsiteY0" fmla="*/ 187 h 187"/>
                <a:gd name="connsiteX1" fmla="*/ 518 w 704"/>
                <a:gd name="connsiteY1" fmla="*/ 187 h 187"/>
                <a:gd name="connsiteX2" fmla="*/ 704 w 704"/>
                <a:gd name="connsiteY2" fmla="*/ 0 h 187"/>
                <a:gd name="connsiteX3" fmla="*/ 26 w 704"/>
                <a:gd name="connsiteY3" fmla="*/ 0 h 187"/>
                <a:gd name="connsiteX4" fmla="*/ 0 w 704"/>
                <a:gd name="connsiteY4" fmla="*/ 187 h 187"/>
                <a:gd name="connsiteX0" fmla="*/ 0 w 704"/>
                <a:gd name="connsiteY0" fmla="*/ 187 h 187"/>
                <a:gd name="connsiteX1" fmla="*/ 518 w 704"/>
                <a:gd name="connsiteY1" fmla="*/ 187 h 187"/>
                <a:gd name="connsiteX2" fmla="*/ 700 w 704"/>
                <a:gd name="connsiteY2" fmla="*/ 186 h 187"/>
                <a:gd name="connsiteX3" fmla="*/ 704 w 704"/>
                <a:gd name="connsiteY3" fmla="*/ 0 h 187"/>
                <a:gd name="connsiteX4" fmla="*/ 26 w 704"/>
                <a:gd name="connsiteY4" fmla="*/ 0 h 187"/>
                <a:gd name="connsiteX5" fmla="*/ 0 w 704"/>
                <a:gd name="connsiteY5" fmla="*/ 187 h 187"/>
                <a:gd name="connsiteX0" fmla="*/ 17 w 721"/>
                <a:gd name="connsiteY0" fmla="*/ 187 h 187"/>
                <a:gd name="connsiteX1" fmla="*/ 535 w 721"/>
                <a:gd name="connsiteY1" fmla="*/ 187 h 187"/>
                <a:gd name="connsiteX2" fmla="*/ 717 w 721"/>
                <a:gd name="connsiteY2" fmla="*/ 186 h 187"/>
                <a:gd name="connsiteX3" fmla="*/ 721 w 721"/>
                <a:gd name="connsiteY3" fmla="*/ 0 h 187"/>
                <a:gd name="connsiteX4" fmla="*/ 9 w 721"/>
                <a:gd name="connsiteY4" fmla="*/ 0 h 187"/>
                <a:gd name="connsiteX5" fmla="*/ 17 w 721"/>
                <a:gd name="connsiteY5" fmla="*/ 187 h 187"/>
                <a:gd name="connsiteX0" fmla="*/ 17 w 721"/>
                <a:gd name="connsiteY0" fmla="*/ 187 h 187"/>
                <a:gd name="connsiteX1" fmla="*/ 535 w 721"/>
                <a:gd name="connsiteY1" fmla="*/ 187 h 187"/>
                <a:gd name="connsiteX2" fmla="*/ 717 w 721"/>
                <a:gd name="connsiteY2" fmla="*/ 186 h 187"/>
                <a:gd name="connsiteX3" fmla="*/ 721 w 721"/>
                <a:gd name="connsiteY3" fmla="*/ 0 h 187"/>
                <a:gd name="connsiteX4" fmla="*/ 9 w 721"/>
                <a:gd name="connsiteY4" fmla="*/ 0 h 187"/>
                <a:gd name="connsiteX5" fmla="*/ 17 w 721"/>
                <a:gd name="connsiteY5" fmla="*/ 187 h 187"/>
                <a:gd name="connsiteX0" fmla="*/ 17 w 721"/>
                <a:gd name="connsiteY0" fmla="*/ 187 h 187"/>
                <a:gd name="connsiteX1" fmla="*/ 535 w 721"/>
                <a:gd name="connsiteY1" fmla="*/ 187 h 187"/>
                <a:gd name="connsiteX2" fmla="*/ 717 w 721"/>
                <a:gd name="connsiteY2" fmla="*/ 186 h 187"/>
                <a:gd name="connsiteX3" fmla="*/ 721 w 721"/>
                <a:gd name="connsiteY3" fmla="*/ 0 h 187"/>
                <a:gd name="connsiteX4" fmla="*/ 9 w 721"/>
                <a:gd name="connsiteY4" fmla="*/ 0 h 187"/>
                <a:gd name="connsiteX5" fmla="*/ 17 w 721"/>
                <a:gd name="connsiteY5" fmla="*/ 187 h 187"/>
                <a:gd name="connsiteX0" fmla="*/ 8 w 823"/>
                <a:gd name="connsiteY0" fmla="*/ 187 h 187"/>
                <a:gd name="connsiteX1" fmla="*/ 637 w 823"/>
                <a:gd name="connsiteY1" fmla="*/ 187 h 187"/>
                <a:gd name="connsiteX2" fmla="*/ 819 w 823"/>
                <a:gd name="connsiteY2" fmla="*/ 186 h 187"/>
                <a:gd name="connsiteX3" fmla="*/ 823 w 823"/>
                <a:gd name="connsiteY3" fmla="*/ 0 h 187"/>
                <a:gd name="connsiteX4" fmla="*/ 111 w 823"/>
                <a:gd name="connsiteY4" fmla="*/ 0 h 187"/>
                <a:gd name="connsiteX5" fmla="*/ 8 w 823"/>
                <a:gd name="connsiteY5" fmla="*/ 187 h 187"/>
                <a:gd name="connsiteX0" fmla="*/ 9 w 721"/>
                <a:gd name="connsiteY0" fmla="*/ 187 h 187"/>
                <a:gd name="connsiteX1" fmla="*/ 535 w 721"/>
                <a:gd name="connsiteY1" fmla="*/ 187 h 187"/>
                <a:gd name="connsiteX2" fmla="*/ 717 w 721"/>
                <a:gd name="connsiteY2" fmla="*/ 186 h 187"/>
                <a:gd name="connsiteX3" fmla="*/ 721 w 721"/>
                <a:gd name="connsiteY3" fmla="*/ 0 h 187"/>
                <a:gd name="connsiteX4" fmla="*/ 9 w 721"/>
                <a:gd name="connsiteY4" fmla="*/ 0 h 187"/>
                <a:gd name="connsiteX5" fmla="*/ 9 w 721"/>
                <a:gd name="connsiteY5" fmla="*/ 187 h 187"/>
                <a:gd name="connsiteX0" fmla="*/ 9 w 721"/>
                <a:gd name="connsiteY0" fmla="*/ 187 h 187"/>
                <a:gd name="connsiteX1" fmla="*/ 535 w 721"/>
                <a:gd name="connsiteY1" fmla="*/ 187 h 187"/>
                <a:gd name="connsiteX2" fmla="*/ 717 w 721"/>
                <a:gd name="connsiteY2" fmla="*/ 186 h 187"/>
                <a:gd name="connsiteX3" fmla="*/ 721 w 721"/>
                <a:gd name="connsiteY3" fmla="*/ 0 h 187"/>
                <a:gd name="connsiteX4" fmla="*/ 9 w 721"/>
                <a:gd name="connsiteY4" fmla="*/ 0 h 187"/>
                <a:gd name="connsiteX5" fmla="*/ 9 w 721"/>
                <a:gd name="connsiteY5" fmla="*/ 187 h 187"/>
                <a:gd name="connsiteX0" fmla="*/ 5 w 717"/>
                <a:gd name="connsiteY0" fmla="*/ 187 h 187"/>
                <a:gd name="connsiteX1" fmla="*/ 531 w 717"/>
                <a:gd name="connsiteY1" fmla="*/ 187 h 187"/>
                <a:gd name="connsiteX2" fmla="*/ 713 w 717"/>
                <a:gd name="connsiteY2" fmla="*/ 186 h 187"/>
                <a:gd name="connsiteX3" fmla="*/ 717 w 717"/>
                <a:gd name="connsiteY3" fmla="*/ 0 h 187"/>
                <a:gd name="connsiteX4" fmla="*/ 5 w 717"/>
                <a:gd name="connsiteY4" fmla="*/ 0 h 187"/>
                <a:gd name="connsiteX5" fmla="*/ 5 w 717"/>
                <a:gd name="connsiteY5" fmla="*/ 187 h 187"/>
                <a:gd name="connsiteX0" fmla="*/ 2 w 714"/>
                <a:gd name="connsiteY0" fmla="*/ 187 h 187"/>
                <a:gd name="connsiteX1" fmla="*/ 528 w 714"/>
                <a:gd name="connsiteY1" fmla="*/ 187 h 187"/>
                <a:gd name="connsiteX2" fmla="*/ 710 w 714"/>
                <a:gd name="connsiteY2" fmla="*/ 186 h 187"/>
                <a:gd name="connsiteX3" fmla="*/ 714 w 714"/>
                <a:gd name="connsiteY3" fmla="*/ 0 h 187"/>
                <a:gd name="connsiteX4" fmla="*/ 2 w 714"/>
                <a:gd name="connsiteY4" fmla="*/ 0 h 187"/>
                <a:gd name="connsiteX5" fmla="*/ 2 w 714"/>
                <a:gd name="connsiteY5" fmla="*/ 187 h 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4" h="187">
                  <a:moveTo>
                    <a:pt x="2" y="187"/>
                  </a:moveTo>
                  <a:lnTo>
                    <a:pt x="528" y="187"/>
                  </a:lnTo>
                  <a:lnTo>
                    <a:pt x="710" y="186"/>
                  </a:lnTo>
                  <a:cubicBezTo>
                    <a:pt x="711" y="124"/>
                    <a:pt x="713" y="62"/>
                    <a:pt x="714" y="0"/>
                  </a:cubicBezTo>
                  <a:lnTo>
                    <a:pt x="2" y="0"/>
                  </a:lnTo>
                  <a:cubicBezTo>
                    <a:pt x="2" y="62"/>
                    <a:pt x="0" y="126"/>
                    <a:pt x="2" y="187"/>
                  </a:cubicBezTo>
                  <a:close/>
                </a:path>
              </a:pathLst>
            </a:custGeom>
            <a:blipFill dpi="0" rotWithShape="1">
              <a:blip r:embed="rId3" cstate="screen"/>
              <a:srcRect/>
              <a:stretch>
                <a:fillRect/>
              </a:stretch>
            </a:blipFill>
            <a:ln w="9525">
              <a:solidFill>
                <a:srgbClr val="161645"/>
              </a:solidFill>
              <a:round/>
              <a:headEnd/>
              <a:tailEnd/>
            </a:ln>
            <a:effectLst/>
            <a:scene3d>
              <a:camera prst="isometricOffAxis1Top">
                <a:rot lat="17604001" lon="17473374" rev="4008593"/>
              </a:camera>
              <a:lightRig rig="threePt" dir="t"/>
            </a:scene3d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+mn-cs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408426" y="1147763"/>
              <a:ext cx="520516" cy="42401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7" name="Isosceles Triangle 206"/>
            <p:cNvSpPr/>
            <p:nvPr/>
          </p:nvSpPr>
          <p:spPr>
            <a:xfrm flipV="1">
              <a:off x="6618792" y="1701040"/>
              <a:ext cx="100013" cy="14287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>
              <a:glow rad="635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8" name="Trapezoid 207"/>
            <p:cNvSpPr/>
            <p:nvPr/>
          </p:nvSpPr>
          <p:spPr>
            <a:xfrm rot="10800000">
              <a:off x="6458641" y="1574230"/>
              <a:ext cx="420087" cy="127450"/>
            </a:xfrm>
            <a:prstGeom prst="trapezoid">
              <a:avLst>
                <a:gd name="adj" fmla="val 55761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71" name="Straight Arrow Connector 70"/>
          <p:cNvCxnSpPr/>
          <p:nvPr/>
        </p:nvCxnSpPr>
        <p:spPr>
          <a:xfrm>
            <a:off x="9464604" y="6692053"/>
            <a:ext cx="388338" cy="11290"/>
          </a:xfrm>
          <a:prstGeom prst="straightConnector1">
            <a:avLst/>
          </a:prstGeom>
          <a:ln w="57150" cmpd="sng">
            <a:solidFill>
              <a:srgbClr val="16164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043485" y="6730437"/>
            <a:ext cx="390596" cy="11288"/>
          </a:xfrm>
          <a:prstGeom prst="straightConnector1">
            <a:avLst/>
          </a:prstGeom>
          <a:ln w="38100" cmpd="sng">
            <a:solidFill>
              <a:srgbClr val="16164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Left Brace 75"/>
          <p:cNvSpPr/>
          <p:nvPr/>
        </p:nvSpPr>
        <p:spPr>
          <a:xfrm rot="5400000">
            <a:off x="6298072" y="2983654"/>
            <a:ext cx="397369" cy="5696374"/>
          </a:xfrm>
          <a:prstGeom prst="leftBrace">
            <a:avLst>
              <a:gd name="adj1" fmla="val 39102"/>
              <a:gd name="adj2" fmla="val 50000"/>
            </a:avLst>
          </a:prstGeom>
          <a:ln w="38100" cmpd="sng">
            <a:solidFill>
              <a:srgbClr val="161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3565" name="Group 66"/>
          <p:cNvGrpSpPr>
            <a:grpSpLocks/>
          </p:cNvGrpSpPr>
          <p:nvPr/>
        </p:nvGrpSpPr>
        <p:grpSpPr bwMode="auto">
          <a:xfrm>
            <a:off x="815059" y="2562578"/>
            <a:ext cx="2537742" cy="2544515"/>
            <a:chOff x="6348336" y="2354302"/>
            <a:chExt cx="1774735" cy="1779275"/>
          </a:xfrm>
        </p:grpSpPr>
        <p:grpSp>
          <p:nvGrpSpPr>
            <p:cNvPr id="9" name="Group 80"/>
            <p:cNvGrpSpPr/>
            <p:nvPr/>
          </p:nvGrpSpPr>
          <p:grpSpPr>
            <a:xfrm rot="20746122">
              <a:off x="6493445" y="2354302"/>
              <a:ext cx="263358" cy="857706"/>
              <a:chOff x="6965159" y="1829856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86" name="Straight Connector 85"/>
              <p:cNvCxnSpPr>
                <a:stCxn id="88" idx="4"/>
              </p:cNvCxnSpPr>
              <p:nvPr/>
            </p:nvCxnSpPr>
            <p:spPr>
              <a:xfrm flipH="1">
                <a:off x="7012782" y="1876820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stCxn id="88" idx="0"/>
              </p:cNvCxnSpPr>
              <p:nvPr/>
            </p:nvCxnSpPr>
            <p:spPr>
              <a:xfrm rot="10800000" flipV="1">
                <a:off x="6965159" y="1850545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Oval 87"/>
              <p:cNvSpPr/>
              <p:nvPr/>
            </p:nvSpPr>
            <p:spPr>
              <a:xfrm rot="16599918">
                <a:off x="7051793" y="1750499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0" name="Group 81"/>
            <p:cNvGrpSpPr/>
            <p:nvPr/>
          </p:nvGrpSpPr>
          <p:grpSpPr>
            <a:xfrm rot="4546122">
              <a:off x="7562539" y="2213305"/>
              <a:ext cx="263358" cy="857707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83" name="Straight Connector 82"/>
              <p:cNvCxnSpPr>
                <a:stCxn id="85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85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1" name="Group 82"/>
            <p:cNvGrpSpPr/>
            <p:nvPr/>
          </p:nvGrpSpPr>
          <p:grpSpPr>
            <a:xfrm rot="15346122">
              <a:off x="6645511" y="3423354"/>
              <a:ext cx="263358" cy="857707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80" name="Straight Connector 79"/>
              <p:cNvCxnSpPr>
                <a:stCxn id="82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stCxn id="82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2" name="Group 83"/>
            <p:cNvGrpSpPr/>
            <p:nvPr/>
          </p:nvGrpSpPr>
          <p:grpSpPr>
            <a:xfrm rot="9946122">
              <a:off x="7707419" y="3275873"/>
              <a:ext cx="263358" cy="857706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77" name="Straight Connector 76"/>
              <p:cNvCxnSpPr>
                <a:stCxn id="79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stCxn id="79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8" name="Rounded Rectangle 67"/>
            <p:cNvSpPr/>
            <p:nvPr/>
          </p:nvSpPr>
          <p:spPr>
            <a:xfrm rot="20746122">
              <a:off x="6626230" y="2640059"/>
              <a:ext cx="1212630" cy="1212497"/>
            </a:xfrm>
            <a:prstGeom prst="roundRect">
              <a:avLst>
                <a:gd name="adj" fmla="val 37021"/>
              </a:avLst>
            </a:pr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rot="4546122" flipH="1" flipV="1">
              <a:off x="6477827" y="3334718"/>
              <a:ext cx="311017" cy="4737"/>
            </a:xfrm>
            <a:prstGeom prst="straightConnector1">
              <a:avLst/>
            </a:prstGeom>
            <a:ln w="57150">
              <a:solidFill>
                <a:srgbClr val="CC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 rot="20746122">
              <a:off x="6603515" y="3458752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20746122">
              <a:off x="7528480" y="367639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rot="20746122">
              <a:off x="7673573" y="281188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20746122">
              <a:off x="6790927" y="263656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3566" name="Group 66"/>
          <p:cNvGrpSpPr>
            <a:grpSpLocks/>
          </p:cNvGrpSpPr>
          <p:nvPr/>
        </p:nvGrpSpPr>
        <p:grpSpPr bwMode="auto">
          <a:xfrm rot="-900000">
            <a:off x="10062916" y="2508392"/>
            <a:ext cx="2537742" cy="2544515"/>
            <a:chOff x="6348336" y="2354302"/>
            <a:chExt cx="1774735" cy="1779275"/>
          </a:xfrm>
        </p:grpSpPr>
        <p:grpSp>
          <p:nvGrpSpPr>
            <p:cNvPr id="14" name="Group 80"/>
            <p:cNvGrpSpPr/>
            <p:nvPr/>
          </p:nvGrpSpPr>
          <p:grpSpPr>
            <a:xfrm rot="20746122">
              <a:off x="6493445" y="2354302"/>
              <a:ext cx="263358" cy="857706"/>
              <a:chOff x="6965159" y="1829856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110" name="Straight Connector 109"/>
              <p:cNvCxnSpPr>
                <a:stCxn id="112" idx="4"/>
              </p:cNvCxnSpPr>
              <p:nvPr/>
            </p:nvCxnSpPr>
            <p:spPr>
              <a:xfrm flipH="1">
                <a:off x="7012782" y="1876820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>
                <a:stCxn id="112" idx="0"/>
              </p:cNvCxnSpPr>
              <p:nvPr/>
            </p:nvCxnSpPr>
            <p:spPr>
              <a:xfrm rot="10800000" flipV="1">
                <a:off x="6965159" y="1850545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/>
              <p:cNvSpPr/>
              <p:nvPr/>
            </p:nvSpPr>
            <p:spPr>
              <a:xfrm rot="16599918">
                <a:off x="7051793" y="1750499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5" name="Group 81"/>
            <p:cNvGrpSpPr/>
            <p:nvPr/>
          </p:nvGrpSpPr>
          <p:grpSpPr>
            <a:xfrm rot="4546122">
              <a:off x="7562539" y="2213305"/>
              <a:ext cx="263358" cy="857707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107" name="Straight Connector 106"/>
              <p:cNvCxnSpPr>
                <a:stCxn id="109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stCxn id="109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Oval 108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6" name="Group 82"/>
            <p:cNvGrpSpPr/>
            <p:nvPr/>
          </p:nvGrpSpPr>
          <p:grpSpPr>
            <a:xfrm rot="15346122">
              <a:off x="6645511" y="3423354"/>
              <a:ext cx="263358" cy="857707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104" name="Straight Connector 103"/>
              <p:cNvCxnSpPr>
                <a:stCxn id="106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106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Oval 105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7" name="Group 83"/>
            <p:cNvGrpSpPr/>
            <p:nvPr/>
          </p:nvGrpSpPr>
          <p:grpSpPr>
            <a:xfrm rot="9946122">
              <a:off x="7707419" y="3275873"/>
              <a:ext cx="263358" cy="857706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101" name="Straight Connector 100"/>
              <p:cNvCxnSpPr>
                <a:stCxn id="103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stCxn id="103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95" name="Rounded Rectangle 94"/>
            <p:cNvSpPr/>
            <p:nvPr/>
          </p:nvSpPr>
          <p:spPr>
            <a:xfrm rot="20746122">
              <a:off x="6625017" y="2635703"/>
              <a:ext cx="1212630" cy="1212497"/>
            </a:xfrm>
            <a:prstGeom prst="roundRect">
              <a:avLst>
                <a:gd name="adj" fmla="val 37021"/>
              </a:avLst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rot="4546122" flipH="1" flipV="1">
              <a:off x="6475480" y="3329629"/>
              <a:ext cx="311017" cy="4737"/>
            </a:xfrm>
            <a:prstGeom prst="straightConnector1">
              <a:avLst/>
            </a:prstGeom>
            <a:ln w="57150">
              <a:solidFill>
                <a:srgbClr val="CC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 rot="20746122">
              <a:off x="6603515" y="3458752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 rot="20746122">
              <a:off x="7528480" y="367639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 rot="20746122">
              <a:off x="7673573" y="281188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 rot="20746122">
              <a:off x="6790927" y="263656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3567" name="Group 66"/>
          <p:cNvGrpSpPr>
            <a:grpSpLocks/>
          </p:cNvGrpSpPr>
          <p:nvPr/>
        </p:nvGrpSpPr>
        <p:grpSpPr bwMode="auto">
          <a:xfrm rot="-1800000">
            <a:off x="10062916" y="2526454"/>
            <a:ext cx="2537742" cy="2544515"/>
            <a:chOff x="6348336" y="2354302"/>
            <a:chExt cx="1774735" cy="1779275"/>
          </a:xfrm>
        </p:grpSpPr>
        <p:grpSp>
          <p:nvGrpSpPr>
            <p:cNvPr id="19" name="Group 80"/>
            <p:cNvGrpSpPr/>
            <p:nvPr/>
          </p:nvGrpSpPr>
          <p:grpSpPr>
            <a:xfrm rot="20746122">
              <a:off x="6493443" y="2354302"/>
              <a:ext cx="263358" cy="857706"/>
              <a:chOff x="6965159" y="1829856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134" name="Straight Connector 133"/>
              <p:cNvCxnSpPr>
                <a:stCxn id="136" idx="4"/>
              </p:cNvCxnSpPr>
              <p:nvPr/>
            </p:nvCxnSpPr>
            <p:spPr>
              <a:xfrm flipH="1">
                <a:off x="7012782" y="1876820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>
                <a:stCxn id="136" idx="0"/>
              </p:cNvCxnSpPr>
              <p:nvPr/>
            </p:nvCxnSpPr>
            <p:spPr>
              <a:xfrm rot="10800000" flipV="1">
                <a:off x="6965159" y="1850545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Oval 135"/>
              <p:cNvSpPr/>
              <p:nvPr/>
            </p:nvSpPr>
            <p:spPr>
              <a:xfrm rot="16599918">
                <a:off x="7051793" y="1750499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0" name="Group 81"/>
            <p:cNvGrpSpPr/>
            <p:nvPr/>
          </p:nvGrpSpPr>
          <p:grpSpPr>
            <a:xfrm rot="4546122">
              <a:off x="7562539" y="2213305"/>
              <a:ext cx="263358" cy="857707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131" name="Straight Connector 130"/>
              <p:cNvCxnSpPr>
                <a:stCxn id="133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stCxn id="133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Oval 132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1" name="Group 82"/>
            <p:cNvGrpSpPr/>
            <p:nvPr/>
          </p:nvGrpSpPr>
          <p:grpSpPr>
            <a:xfrm rot="15346122">
              <a:off x="6645511" y="3423354"/>
              <a:ext cx="263358" cy="857707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128" name="Straight Connector 127"/>
              <p:cNvCxnSpPr>
                <a:stCxn id="130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>
                <a:stCxn id="130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Oval 129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" name="Group 83"/>
            <p:cNvGrpSpPr/>
            <p:nvPr/>
          </p:nvGrpSpPr>
          <p:grpSpPr>
            <a:xfrm rot="9946122">
              <a:off x="7707419" y="3275875"/>
              <a:ext cx="263358" cy="857706"/>
              <a:chOff x="7262815" y="1896532"/>
              <a:chExt cx="233646" cy="760940"/>
            </a:xfrm>
            <a:effectLst>
              <a:glow rad="63500">
                <a:srgbClr val="FF0000">
                  <a:alpha val="40000"/>
                </a:srgbClr>
              </a:glow>
            </a:effectLst>
          </p:grpSpPr>
          <p:cxnSp>
            <p:nvCxnSpPr>
              <p:cNvPr id="125" name="Straight Connector 124"/>
              <p:cNvCxnSpPr>
                <a:stCxn id="127" idx="4"/>
              </p:cNvCxnSpPr>
              <p:nvPr/>
            </p:nvCxnSpPr>
            <p:spPr>
              <a:xfrm flipH="1">
                <a:off x="7310438" y="1943496"/>
                <a:ext cx="185258" cy="5353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stCxn id="127" idx="0"/>
              </p:cNvCxnSpPr>
              <p:nvPr/>
            </p:nvCxnSpPr>
            <p:spPr>
              <a:xfrm rot="10800000" flipV="1">
                <a:off x="7262815" y="1917221"/>
                <a:ext cx="8042" cy="74025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126"/>
              <p:cNvSpPr/>
              <p:nvPr/>
            </p:nvSpPr>
            <p:spPr>
              <a:xfrm rot="16599918">
                <a:off x="7349449" y="1817175"/>
                <a:ext cx="67655" cy="22636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9" name="Rounded Rectangle 118"/>
            <p:cNvSpPr/>
            <p:nvPr/>
          </p:nvSpPr>
          <p:spPr>
            <a:xfrm rot="20746122">
              <a:off x="6624891" y="2636007"/>
              <a:ext cx="1212630" cy="1212497"/>
            </a:xfrm>
            <a:prstGeom prst="roundRect">
              <a:avLst>
                <a:gd name="adj" fmla="val 37021"/>
              </a:avLst>
            </a:prstGeom>
            <a:noFill/>
            <a:ln w="38100">
              <a:solidFill>
                <a:srgbClr val="161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 rot="4546122" flipH="1" flipV="1">
              <a:off x="6477869" y="3329556"/>
              <a:ext cx="311017" cy="4736"/>
            </a:xfrm>
            <a:prstGeom prst="straightConnector1">
              <a:avLst/>
            </a:prstGeom>
            <a:ln w="57150">
              <a:solidFill>
                <a:srgbClr val="CC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 rot="20746122">
              <a:off x="6603515" y="3458752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 rot="20746122">
              <a:off x="7528480" y="367639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 rot="20746122">
              <a:off x="7673573" y="281188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 rot="20746122">
              <a:off x="6790927" y="2636560"/>
              <a:ext cx="169095" cy="1690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dkEdge">
              <a:bevelT/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3568" name="Text Box 11"/>
          <p:cNvSpPr txBox="1">
            <a:spLocks noChangeArrowheads="1"/>
          </p:cNvSpPr>
          <p:nvPr/>
        </p:nvSpPr>
        <p:spPr bwMode="auto">
          <a:xfrm>
            <a:off x="628340" y="1325316"/>
            <a:ext cx="2099222" cy="869980"/>
          </a:xfrm>
          <a:prstGeom prst="rect">
            <a:avLst/>
          </a:prstGeom>
          <a:solidFill>
            <a:schemeClr val="accent5"/>
          </a:solidFill>
          <a:ln>
            <a:solidFill>
              <a:srgbClr val="161645"/>
            </a:solidFill>
          </a:ln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Synchrotron</a:t>
            </a:r>
          </a:p>
          <a:p>
            <a:pPr algn="ctr" eaLnBrk="1" hangingPunct="1"/>
            <a:r>
              <a:rPr lang="en-US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Single beam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550072" y="6172944"/>
            <a:ext cx="2952328" cy="2160240"/>
          </a:xfrm>
          <a:prstGeom prst="rect">
            <a:avLst/>
          </a:prstGeom>
          <a:noFill/>
          <a:ln>
            <a:solidFill>
              <a:srgbClr val="161645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6790432" y="6172944"/>
            <a:ext cx="2448272" cy="2160240"/>
          </a:xfrm>
          <a:prstGeom prst="rect">
            <a:avLst/>
          </a:prstGeom>
          <a:noFill/>
          <a:ln>
            <a:solidFill>
              <a:srgbClr val="161645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854328" y="3940696"/>
            <a:ext cx="914400" cy="91440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necteur droit 17"/>
          <p:cNvCxnSpPr/>
          <p:nvPr/>
        </p:nvCxnSpPr>
        <p:spPr bwMode="auto">
          <a:xfrm>
            <a:off x="5710312" y="3940696"/>
            <a:ext cx="2088232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necteur droit 23"/>
          <p:cNvCxnSpPr/>
          <p:nvPr/>
        </p:nvCxnSpPr>
        <p:spPr bwMode="auto">
          <a:xfrm>
            <a:off x="5134248" y="3580656"/>
            <a:ext cx="576064" cy="36004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onnecteur droit 25"/>
          <p:cNvCxnSpPr/>
          <p:nvPr/>
        </p:nvCxnSpPr>
        <p:spPr bwMode="auto">
          <a:xfrm>
            <a:off x="7078464" y="3580656"/>
            <a:ext cx="720080" cy="36004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23870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7864" y="0"/>
            <a:ext cx="11054080" cy="16256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130046" tIns="65023" rIns="130046" bIns="65023">
            <a:noAutofit/>
          </a:bodyPr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Faster and higher image quality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000" y="1492424"/>
            <a:ext cx="6798723" cy="7763974"/>
          </a:xfrm>
          <a:prstGeom prst="rect">
            <a:avLst/>
          </a:prstGeom>
        </p:spPr>
      </p:pic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9958784" y="2284512"/>
            <a:ext cx="2293902" cy="234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 dirty="0">
                <a:solidFill>
                  <a:srgbClr val="000000"/>
                </a:solidFill>
                <a:latin typeface="+mj-lt"/>
              </a:rPr>
              <a:t>IRENI</a:t>
            </a:r>
          </a:p>
          <a:p>
            <a:endParaRPr lang="en-US" dirty="0"/>
          </a:p>
          <a:p>
            <a:r>
              <a:rPr lang="en-US" sz="2800" dirty="0">
                <a:solidFill>
                  <a:srgbClr val="000066"/>
                </a:solidFill>
                <a:latin typeface="Arial"/>
                <a:cs typeface="Arial"/>
              </a:rPr>
              <a:t>0.54 x 0.54 </a:t>
            </a:r>
            <a:r>
              <a:rPr lang="en-US" sz="2800" dirty="0">
                <a:solidFill>
                  <a:srgbClr val="000066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>
                <a:solidFill>
                  <a:srgbClr val="000066"/>
                </a:solidFill>
                <a:latin typeface="Arial"/>
                <a:cs typeface="Arial"/>
              </a:rPr>
              <a:t>m</a:t>
            </a:r>
            <a:r>
              <a:rPr lang="en-US" sz="2800" baseline="30000" dirty="0">
                <a:solidFill>
                  <a:srgbClr val="000066"/>
                </a:solidFill>
                <a:latin typeface="Arial"/>
                <a:cs typeface="Arial"/>
              </a:rPr>
              <a:t>2</a:t>
            </a:r>
            <a:r>
              <a:rPr lang="en-US" sz="2800" dirty="0">
                <a:solidFill>
                  <a:srgbClr val="000066"/>
                </a:solidFill>
                <a:latin typeface="Arial"/>
                <a:cs typeface="Arial"/>
              </a:rPr>
              <a:t>/pixel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0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190032" y="6235"/>
            <a:ext cx="6525126" cy="100847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5700" b="1" dirty="0">
                <a:solidFill>
                  <a:srgbClr val="000000"/>
                </a:solidFill>
                <a:effectLst>
                  <a:outerShdw blurRad="3587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LNLS IR </a:t>
            </a:r>
            <a:r>
              <a:rPr lang="fr-FR" sz="5700" b="1" dirty="0" err="1">
                <a:solidFill>
                  <a:srgbClr val="000000"/>
                </a:solidFill>
                <a:effectLst>
                  <a:outerShdw blurRad="3587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beamline</a:t>
            </a:r>
            <a:endParaRPr lang="en-GB" sz="5700" b="1" dirty="0">
              <a:solidFill>
                <a:srgbClr val="000000"/>
              </a:solidFill>
              <a:effectLst>
                <a:outerShdw blurRad="35877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grpSp>
        <p:nvGrpSpPr>
          <p:cNvPr id="17" name="Groupe 23"/>
          <p:cNvGrpSpPr/>
          <p:nvPr/>
        </p:nvGrpSpPr>
        <p:grpSpPr>
          <a:xfrm>
            <a:off x="6985718" y="772345"/>
            <a:ext cx="4824523" cy="807915"/>
            <a:chOff x="547041" y="5712287"/>
            <a:chExt cx="3392243" cy="568065"/>
          </a:xfrm>
        </p:grpSpPr>
        <p:sp>
          <p:nvSpPr>
            <p:cNvPr id="18" name="ZoneTexte 17"/>
            <p:cNvSpPr txBox="1"/>
            <p:nvPr/>
          </p:nvSpPr>
          <p:spPr>
            <a:xfrm>
              <a:off x="1897860" y="5966564"/>
              <a:ext cx="2041424" cy="3137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300" b="1" dirty="0" err="1" smtClean="0">
                  <a:solidFill>
                    <a:srgbClr val="000000"/>
                  </a:solidFill>
                </a:rPr>
                <a:t>Classical</a:t>
              </a:r>
              <a:r>
                <a:rPr lang="fr-FR" sz="2300" b="1" dirty="0" smtClean="0">
                  <a:solidFill>
                    <a:srgbClr val="000000"/>
                  </a:solidFill>
                </a:rPr>
                <a:t> </a:t>
              </a:r>
              <a:r>
                <a:rPr lang="fr-FR" sz="2300" b="1" dirty="0" err="1" smtClean="0">
                  <a:solidFill>
                    <a:srgbClr val="000000"/>
                  </a:solidFill>
                </a:rPr>
                <a:t>optical</a:t>
              </a:r>
              <a:r>
                <a:rPr lang="fr-FR" sz="2300" b="1" dirty="0" smtClean="0">
                  <a:solidFill>
                    <a:srgbClr val="000000"/>
                  </a:solidFill>
                </a:rPr>
                <a:t> set up</a:t>
              </a:r>
              <a:endParaRPr lang="en-GB" sz="2300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7041" y="5712287"/>
              <a:ext cx="129843" cy="41117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endParaRPr lang="en-GB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36" name="Imag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72" y="1919858"/>
            <a:ext cx="5904390" cy="3878645"/>
          </a:xfrm>
          <a:prstGeom prst="rect">
            <a:avLst/>
          </a:prstGeom>
        </p:spPr>
      </p:pic>
      <p:grpSp>
        <p:nvGrpSpPr>
          <p:cNvPr id="37" name="Groupe 33"/>
          <p:cNvGrpSpPr/>
          <p:nvPr/>
        </p:nvGrpSpPr>
        <p:grpSpPr>
          <a:xfrm>
            <a:off x="629709" y="1394813"/>
            <a:ext cx="3886883" cy="1945816"/>
            <a:chOff x="442764" y="980728"/>
            <a:chExt cx="2732965" cy="1368152"/>
          </a:xfrm>
        </p:grpSpPr>
        <p:sp>
          <p:nvSpPr>
            <p:cNvPr id="38" name="Ellipse 37"/>
            <p:cNvSpPr/>
            <p:nvPr/>
          </p:nvSpPr>
          <p:spPr>
            <a:xfrm>
              <a:off x="442764" y="2277991"/>
              <a:ext cx="96788" cy="70889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65426" y="980728"/>
              <a:ext cx="2510303" cy="432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400" b="1" dirty="0">
                  <a:solidFill>
                    <a:srgbClr val="000000"/>
                  </a:solidFill>
                </a:rPr>
                <a:t>IR-LNLS @ 80 </a:t>
              </a:r>
              <a:r>
                <a:rPr lang="fr-FR" sz="3400" b="1" dirty="0" err="1">
                  <a:solidFill>
                    <a:srgbClr val="000000"/>
                  </a:solidFill>
                </a:rPr>
                <a:t>mrad</a:t>
              </a:r>
              <a:endParaRPr lang="en-GB" sz="3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37364" y="5647575"/>
            <a:ext cx="3442990" cy="839202"/>
          </a:xfrm>
          <a:prstGeom prst="rect">
            <a:avLst/>
          </a:prstGeom>
        </p:spPr>
        <p:txBody>
          <a:bodyPr wrap="none" lIns="130046" tIns="65023" rIns="130046" bIns="65023">
            <a:spAutoFit/>
          </a:bodyPr>
          <a:lstStyle/>
          <a:p>
            <a:r>
              <a:rPr lang="fr-FR" sz="2300" b="1" dirty="0">
                <a:solidFill>
                  <a:srgbClr val="000000"/>
                </a:solidFill>
              </a:rPr>
              <a:t>N = 2.0×10</a:t>
            </a:r>
            <a:r>
              <a:rPr lang="fr-FR" sz="2300" b="1" baseline="30000" dirty="0">
                <a:solidFill>
                  <a:srgbClr val="000000"/>
                </a:solidFill>
              </a:rPr>
              <a:t>13</a:t>
            </a:r>
            <a:r>
              <a:rPr lang="fr-FR" sz="2300" b="1" dirty="0">
                <a:solidFill>
                  <a:srgbClr val="000000"/>
                </a:solidFill>
              </a:rPr>
              <a:t> ph/s/0.1%BW</a:t>
            </a:r>
          </a:p>
          <a:p>
            <a:r>
              <a:rPr lang="fr-FR" sz="2300" b="1" dirty="0">
                <a:solidFill>
                  <a:srgbClr val="000000"/>
                </a:solidFill>
              </a:rPr>
              <a:t>@ </a:t>
            </a:r>
            <a:r>
              <a:rPr lang="fr-FR" sz="2300" b="1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fr-FR" sz="2300" b="1" dirty="0">
                <a:solidFill>
                  <a:srgbClr val="000000"/>
                </a:solidFill>
              </a:rPr>
              <a:t> = 10 µm</a:t>
            </a:r>
            <a:endParaRPr lang="en-GB" sz="2300" b="1" dirty="0">
              <a:solidFill>
                <a:srgbClr val="000000"/>
              </a:solidFill>
            </a:endParaRPr>
          </a:p>
        </p:txBody>
      </p:sp>
      <p:grpSp>
        <p:nvGrpSpPr>
          <p:cNvPr id="41" name="Groupe 6"/>
          <p:cNvGrpSpPr/>
          <p:nvPr/>
        </p:nvGrpSpPr>
        <p:grpSpPr>
          <a:xfrm>
            <a:off x="8038571" y="1803248"/>
            <a:ext cx="4706389" cy="7051212"/>
            <a:chOff x="5652120" y="1267908"/>
            <a:chExt cx="3309180" cy="4957884"/>
          </a:xfrm>
        </p:grpSpPr>
        <p:grpSp>
          <p:nvGrpSpPr>
            <p:cNvPr id="42" name="Groupe 2"/>
            <p:cNvGrpSpPr/>
            <p:nvPr/>
          </p:nvGrpSpPr>
          <p:grpSpPr>
            <a:xfrm>
              <a:off x="6319509" y="4110950"/>
              <a:ext cx="2641791" cy="2114842"/>
              <a:chOff x="6319509" y="4326110"/>
              <a:chExt cx="2641791" cy="2114842"/>
            </a:xfrm>
          </p:grpSpPr>
          <p:pic>
            <p:nvPicPr>
              <p:cNvPr id="48" name="Image 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9509" y="4326110"/>
                <a:ext cx="2065973" cy="1354455"/>
              </a:xfrm>
              <a:prstGeom prst="rect">
                <a:avLst/>
              </a:prstGeom>
            </p:spPr>
          </p:pic>
          <p:sp>
            <p:nvSpPr>
              <p:cNvPr id="49" name="ZoneTexte 48"/>
              <p:cNvSpPr txBox="1"/>
              <p:nvPr/>
            </p:nvSpPr>
            <p:spPr>
              <a:xfrm>
                <a:off x="6532149" y="5629432"/>
                <a:ext cx="2429151" cy="811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300" b="1" dirty="0" err="1">
                    <a:solidFill>
                      <a:srgbClr val="000000"/>
                    </a:solidFill>
                  </a:rPr>
                  <a:t>Outgoing</a:t>
                </a:r>
                <a:r>
                  <a:rPr lang="fr-FR" sz="2300" b="1" dirty="0">
                    <a:solidFill>
                      <a:srgbClr val="000000"/>
                    </a:solidFill>
                  </a:rPr>
                  <a:t> divergence : (H</a:t>
                </a:r>
                <a:r>
                  <a:rPr lang="fr-FR" sz="2300" b="1" dirty="0">
                    <a:solidFill>
                      <a:srgbClr val="000000"/>
                    </a:solidFill>
                    <a:sym typeface="Symbol"/>
                  </a:rPr>
                  <a:t>V)</a:t>
                </a:r>
                <a:r>
                  <a:rPr lang="fr-FR" sz="2300" b="1" dirty="0">
                    <a:solidFill>
                      <a:srgbClr val="000000"/>
                    </a:solidFill>
                  </a:rPr>
                  <a:t>  </a:t>
                </a:r>
              </a:p>
              <a:p>
                <a:r>
                  <a:rPr lang="fr-FR" sz="2300" b="1" dirty="0">
                    <a:solidFill>
                      <a:srgbClr val="000000"/>
                    </a:solidFill>
                  </a:rPr>
                  <a:t>2.2×1.4 mrad FWHM</a:t>
                </a:r>
              </a:p>
              <a:p>
                <a:r>
                  <a:rPr lang="fr-FR" sz="2300" b="1" dirty="0">
                    <a:solidFill>
                      <a:srgbClr val="000000"/>
                    </a:solidFill>
                  </a:rPr>
                  <a:t>4.6×7.0 mrad @ 99%</a:t>
                </a:r>
                <a:endParaRPr lang="en-GB" sz="23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" name="Groupe 1"/>
            <p:cNvGrpSpPr/>
            <p:nvPr/>
          </p:nvGrpSpPr>
          <p:grpSpPr>
            <a:xfrm>
              <a:off x="5652120" y="1267908"/>
              <a:ext cx="3218100" cy="2011289"/>
              <a:chOff x="5652120" y="1267908"/>
              <a:chExt cx="3218100" cy="2011289"/>
            </a:xfrm>
          </p:grpSpPr>
          <p:sp>
            <p:nvSpPr>
              <p:cNvPr id="44" name="ZoneTexte 43"/>
              <p:cNvSpPr txBox="1"/>
              <p:nvPr/>
            </p:nvSpPr>
            <p:spPr>
              <a:xfrm>
                <a:off x="7088012" y="2565059"/>
                <a:ext cx="1751827" cy="7141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Focal plane : (H</a:t>
                </a:r>
                <a:r>
                  <a:rPr lang="fr-FR" sz="2000" b="1" dirty="0">
                    <a:solidFill>
                      <a:srgbClr val="000000"/>
                    </a:solidFill>
                    <a:latin typeface="Arial"/>
                    <a:cs typeface="Arial"/>
                    <a:sym typeface="Symbol"/>
                  </a:rPr>
                  <a:t>V)</a:t>
                </a:r>
                <a:r>
                  <a:rPr lang="fr-FR" sz="20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</a:p>
              <a:p>
                <a:r>
                  <a:rPr lang="fr-FR" sz="20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2.2×0.7 </a:t>
                </a:r>
                <a:r>
                  <a:rPr lang="fr-FR" sz="2000" b="1" dirty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m</a:t>
                </a:r>
                <a:r>
                  <a:rPr lang="fr-FR" sz="20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m FWHM</a:t>
                </a:r>
              </a:p>
              <a:p>
                <a:r>
                  <a:rPr lang="fr-FR" sz="20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4.5×3.4 </a:t>
                </a:r>
                <a:r>
                  <a:rPr lang="fr-FR" sz="2000" b="1" dirty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m</a:t>
                </a:r>
                <a:r>
                  <a:rPr lang="fr-FR" sz="20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m @ 99%</a:t>
                </a:r>
                <a:endParaRPr lang="en-GB" sz="20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45" name="Image 4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4247" y="1267908"/>
                <a:ext cx="2065973" cy="1354455"/>
              </a:xfrm>
              <a:prstGeom prst="rect">
                <a:avLst/>
              </a:prstGeom>
            </p:spPr>
          </p:pic>
          <p:cxnSp>
            <p:nvCxnSpPr>
              <p:cNvPr id="46" name="Connecteur droit 45"/>
              <p:cNvCxnSpPr/>
              <p:nvPr/>
            </p:nvCxnSpPr>
            <p:spPr>
              <a:xfrm flipH="1">
                <a:off x="6071695" y="1939437"/>
                <a:ext cx="588537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/>
              <p:cNvCxnSpPr/>
              <p:nvPr/>
            </p:nvCxnSpPr>
            <p:spPr>
              <a:xfrm flipH="1">
                <a:off x="5652120" y="1939437"/>
                <a:ext cx="419575" cy="338554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e 9"/>
          <p:cNvGrpSpPr/>
          <p:nvPr/>
        </p:nvGrpSpPr>
        <p:grpSpPr>
          <a:xfrm>
            <a:off x="480912" y="5620382"/>
            <a:ext cx="8138503" cy="3475282"/>
            <a:chOff x="338141" y="3951831"/>
            <a:chExt cx="5722385" cy="2443558"/>
          </a:xfrm>
        </p:grpSpPr>
        <p:grpSp>
          <p:nvGrpSpPr>
            <p:cNvPr id="51" name="Groupe 5"/>
            <p:cNvGrpSpPr/>
            <p:nvPr/>
          </p:nvGrpSpPr>
          <p:grpSpPr>
            <a:xfrm>
              <a:off x="3994553" y="3951831"/>
              <a:ext cx="2065973" cy="1373575"/>
              <a:chOff x="3994553" y="3951831"/>
              <a:chExt cx="2065973" cy="1373575"/>
            </a:xfrm>
          </p:grpSpPr>
          <p:pic>
            <p:nvPicPr>
              <p:cNvPr id="58" name="Image 5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4553" y="3970951"/>
                <a:ext cx="2065973" cy="1354455"/>
              </a:xfrm>
              <a:prstGeom prst="rect">
                <a:avLst/>
              </a:prstGeom>
            </p:spPr>
          </p:pic>
          <p:sp>
            <p:nvSpPr>
              <p:cNvPr id="59" name="ZoneTexte 58"/>
              <p:cNvSpPr txBox="1"/>
              <p:nvPr/>
            </p:nvSpPr>
            <p:spPr>
              <a:xfrm>
                <a:off x="5534524" y="3951831"/>
                <a:ext cx="396379" cy="281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bg1"/>
                    </a:solidFill>
                  </a:rPr>
                  <a:t>0 m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2" name="Groupe 3"/>
            <p:cNvGrpSpPr/>
            <p:nvPr/>
          </p:nvGrpSpPr>
          <p:grpSpPr>
            <a:xfrm>
              <a:off x="2195736" y="4509120"/>
              <a:ext cx="2065973" cy="1357540"/>
              <a:chOff x="2195736" y="4797152"/>
              <a:chExt cx="2065973" cy="1357540"/>
            </a:xfrm>
          </p:grpSpPr>
          <p:pic>
            <p:nvPicPr>
              <p:cNvPr id="56" name="Image 5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736" y="4800237"/>
                <a:ext cx="2065973" cy="1354455"/>
              </a:xfrm>
              <a:prstGeom prst="rect">
                <a:avLst/>
              </a:prstGeom>
            </p:spPr>
          </p:pic>
          <p:sp>
            <p:nvSpPr>
              <p:cNvPr id="57" name="ZoneTexte 56"/>
              <p:cNvSpPr txBox="1"/>
              <p:nvPr/>
            </p:nvSpPr>
            <p:spPr>
              <a:xfrm>
                <a:off x="3762682" y="4797152"/>
                <a:ext cx="396379" cy="281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bg1"/>
                    </a:solidFill>
                  </a:rPr>
                  <a:t>1 m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Groupe 4"/>
            <p:cNvGrpSpPr/>
            <p:nvPr/>
          </p:nvGrpSpPr>
          <p:grpSpPr>
            <a:xfrm>
              <a:off x="338141" y="5040934"/>
              <a:ext cx="2065973" cy="1354455"/>
              <a:chOff x="329176" y="5229199"/>
              <a:chExt cx="2065973" cy="1354455"/>
            </a:xfrm>
          </p:grpSpPr>
          <p:pic>
            <p:nvPicPr>
              <p:cNvPr id="54" name="Image 5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176" y="5229199"/>
                <a:ext cx="2065973" cy="1354455"/>
              </a:xfrm>
              <a:prstGeom prst="rect">
                <a:avLst/>
              </a:prstGeom>
            </p:spPr>
          </p:pic>
          <p:sp>
            <p:nvSpPr>
              <p:cNvPr id="55" name="ZoneTexte 54"/>
              <p:cNvSpPr txBox="1"/>
              <p:nvPr/>
            </p:nvSpPr>
            <p:spPr>
              <a:xfrm>
                <a:off x="1935338" y="5236979"/>
                <a:ext cx="396379" cy="281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bg1"/>
                    </a:solidFill>
                  </a:rPr>
                  <a:t>2 m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60" name="Tableau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715510"/>
              </p:ext>
            </p:extLst>
          </p:nvPr>
        </p:nvGraphicFramePr>
        <p:xfrm>
          <a:off x="357717" y="2418927"/>
          <a:ext cx="3174753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953"/>
                <a:gridCol w="1678800"/>
              </a:tblGrid>
              <a:tr h="69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Machine parameters</a:t>
                      </a:r>
                      <a:endParaRPr lang="en-GB" sz="20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FF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it-IT" sz="2000" b="1" baseline="-25000" dirty="0">
                          <a:solidFill>
                            <a:srgbClr val="FF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it-IT" sz="2000" b="1" dirty="0">
                          <a:solidFill>
                            <a:srgbClr val="FF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= 1.37 </a:t>
                      </a:r>
                      <a:r>
                        <a:rPr lang="it-IT" sz="2000" b="1" dirty="0" err="1">
                          <a:solidFill>
                            <a:srgbClr val="FF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GeV</a:t>
                      </a:r>
                      <a:r>
                        <a:rPr lang="it-IT" sz="2000" b="1" dirty="0">
                          <a:solidFill>
                            <a:srgbClr val="FF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 I</a:t>
                      </a:r>
                      <a:r>
                        <a:rPr lang="it-IT" sz="2000" b="1" baseline="-25000" dirty="0">
                          <a:solidFill>
                            <a:srgbClr val="FF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it-IT" sz="2000" b="1" dirty="0">
                          <a:solidFill>
                            <a:srgbClr val="FF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= 0.1 A</a:t>
                      </a:r>
                      <a:endParaRPr lang="en-GB" sz="20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69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b="1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Bending magnet</a:t>
                      </a:r>
                      <a:endParaRPr lang="en-GB" sz="2000" b="1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B= 1.67 </a:t>
                      </a:r>
                      <a:r>
                        <a:rPr lang="it-IT" sz="2000" b="1" dirty="0" smtClean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T, R = 2.71 m</a:t>
                      </a:r>
                      <a:endParaRPr lang="en-GB" sz="2000" b="1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69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b="1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Electron beam size</a:t>
                      </a:r>
                      <a:endParaRPr lang="en-GB" sz="2000" b="1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400×80 µm² RMS (H</a:t>
                      </a:r>
                      <a:r>
                        <a:rPr lang="it-IT" sz="20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</a:t>
                      </a:r>
                      <a:r>
                        <a:rPr lang="it-IT" sz="20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V)</a:t>
                      </a:r>
                      <a:endParaRPr lang="en-GB" sz="2000" b="1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69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 err="1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Photon</a:t>
                      </a:r>
                      <a:r>
                        <a:rPr lang="it-IT" sz="20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2000" b="1" dirty="0" err="1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divergence</a:t>
                      </a:r>
                      <a:endParaRPr lang="en-GB" sz="2000" b="1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 smtClean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90×40 </a:t>
                      </a:r>
                      <a:r>
                        <a:rPr lang="it-IT" sz="20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mrad² tot (H</a:t>
                      </a:r>
                      <a:r>
                        <a:rPr lang="it-IT" sz="20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</a:t>
                      </a:r>
                      <a:r>
                        <a:rPr lang="it-IT" sz="20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V)</a:t>
                      </a:r>
                      <a:endParaRPr lang="en-GB" sz="2000" b="1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</a:tbl>
          </a:graphicData>
        </a:graphic>
      </p:graphicFrame>
      <p:sp>
        <p:nvSpPr>
          <p:cNvPr id="61" name="ZoneTexte 60"/>
          <p:cNvSpPr txBox="1"/>
          <p:nvPr/>
        </p:nvSpPr>
        <p:spPr>
          <a:xfrm>
            <a:off x="7520053" y="7129850"/>
            <a:ext cx="1102858" cy="531426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600" dirty="0">
                <a:solidFill>
                  <a:srgbClr val="FFFF00"/>
                </a:solidFill>
                <a:latin typeface="Avenir Book"/>
                <a:cs typeface="Avenir Book"/>
              </a:rPr>
              <a:t>0.5 m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69884" y="7846730"/>
            <a:ext cx="824782" cy="531426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600" dirty="0">
                <a:solidFill>
                  <a:srgbClr val="FFFF00"/>
                </a:solidFill>
                <a:latin typeface="Avenir Book"/>
                <a:cs typeface="Avenir Book"/>
              </a:rPr>
              <a:t>1 m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2504035" y="8563610"/>
            <a:ext cx="824782" cy="531426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600" dirty="0">
                <a:solidFill>
                  <a:srgbClr val="FFFF00"/>
                </a:solidFill>
                <a:latin typeface="Avenir Book"/>
                <a:cs typeface="Avenir Book"/>
              </a:rPr>
              <a:t>2 m</a:t>
            </a:r>
          </a:p>
        </p:txBody>
      </p:sp>
      <p:sp>
        <p:nvSpPr>
          <p:cNvPr id="64" name="Ellipse 63"/>
          <p:cNvSpPr/>
          <p:nvPr/>
        </p:nvSpPr>
        <p:spPr>
          <a:xfrm>
            <a:off x="1" y="4505178"/>
            <a:ext cx="3673616" cy="44645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535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42" y="1710333"/>
            <a:ext cx="6204473" cy="31306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72112" y="3378448"/>
            <a:ext cx="5125018" cy="439093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fr-FR" sz="2000" b="1" dirty="0">
                <a:solidFill>
                  <a:schemeClr val="bg2"/>
                </a:solidFill>
              </a:rPr>
              <a:t>N = 2.0×10</a:t>
            </a:r>
            <a:r>
              <a:rPr lang="fr-FR" sz="2000" b="1" baseline="30000" dirty="0">
                <a:solidFill>
                  <a:schemeClr val="bg2"/>
                </a:solidFill>
              </a:rPr>
              <a:t>13</a:t>
            </a:r>
            <a:r>
              <a:rPr lang="fr-FR" sz="2000" b="1" dirty="0">
                <a:solidFill>
                  <a:schemeClr val="bg2"/>
                </a:solidFill>
              </a:rPr>
              <a:t> ph/s/0.1%BW @ </a:t>
            </a:r>
            <a:r>
              <a:rPr lang="fr-FR" sz="2000" b="1" dirty="0">
                <a:solidFill>
                  <a:schemeClr val="bg2"/>
                </a:solidFill>
                <a:latin typeface="Symbol" pitchFamily="18" charset="2"/>
              </a:rPr>
              <a:t>l</a:t>
            </a:r>
            <a:r>
              <a:rPr lang="fr-FR" sz="2000" b="1" dirty="0">
                <a:solidFill>
                  <a:schemeClr val="bg2"/>
                </a:solidFill>
              </a:rPr>
              <a:t> = 10 µm</a:t>
            </a:r>
            <a:endParaRPr lang="en-GB" sz="2000" b="1" dirty="0">
              <a:solidFill>
                <a:schemeClr val="bg2"/>
              </a:solidFill>
            </a:endParaRPr>
          </a:p>
        </p:txBody>
      </p:sp>
      <p:grpSp>
        <p:nvGrpSpPr>
          <p:cNvPr id="9" name="Groupe 29"/>
          <p:cNvGrpSpPr/>
          <p:nvPr/>
        </p:nvGrpSpPr>
        <p:grpSpPr>
          <a:xfrm>
            <a:off x="3544610" y="4840943"/>
            <a:ext cx="7259069" cy="4391825"/>
            <a:chOff x="2492303" y="3403788"/>
            <a:chExt cx="5104033" cy="308800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303" y="3403788"/>
              <a:ext cx="2065973" cy="1354455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471" y="4315280"/>
              <a:ext cx="2065973" cy="1354455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363" y="5137335"/>
              <a:ext cx="2065973" cy="1354455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4053016" y="3409255"/>
              <a:ext cx="396379" cy="281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0 m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622618" y="4315280"/>
              <a:ext cx="396379" cy="281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1 m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087873" y="5116366"/>
              <a:ext cx="396379" cy="281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2 m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949638"/>
              </p:ext>
            </p:extLst>
          </p:nvPr>
        </p:nvGraphicFramePr>
        <p:xfrm>
          <a:off x="8103898" y="1906871"/>
          <a:ext cx="4133539" cy="1224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623"/>
                <a:gridCol w="2181916"/>
              </a:tblGrid>
              <a:tr h="302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Machine parameters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it-IT" sz="1600" b="1" baseline="-25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= 1.37 GeV, I</a:t>
                      </a:r>
                      <a:r>
                        <a:rPr lang="it-IT" sz="1600" b="1" baseline="-25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= 0.1 A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307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Bending magnet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B= 1.67 T, R = 2.71 m</a:t>
                      </a:r>
                      <a:endParaRPr lang="en-GB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307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Electron beam size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400×80 µm² RMS (H</a:t>
                      </a: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</a:t>
                      </a: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V)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307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Photon divergence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it-IT" sz="1600" b="1" dirty="0" smtClean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×40 mrad² tot (H</a:t>
                      </a: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</a:t>
                      </a:r>
                      <a:r>
                        <a:rPr lang="it-IT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V)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</a:tbl>
          </a:graphicData>
        </a:graphic>
      </p:graphicFrame>
      <p:grpSp>
        <p:nvGrpSpPr>
          <p:cNvPr id="17" name="Groupe 23"/>
          <p:cNvGrpSpPr/>
          <p:nvPr/>
        </p:nvGrpSpPr>
        <p:grpSpPr>
          <a:xfrm>
            <a:off x="6985718" y="772344"/>
            <a:ext cx="5608359" cy="738664"/>
            <a:chOff x="547041" y="5712287"/>
            <a:chExt cx="3943377" cy="519373"/>
          </a:xfrm>
        </p:grpSpPr>
        <p:sp>
          <p:nvSpPr>
            <p:cNvPr id="18" name="ZoneTexte 17"/>
            <p:cNvSpPr txBox="1"/>
            <p:nvPr/>
          </p:nvSpPr>
          <p:spPr>
            <a:xfrm>
              <a:off x="672666" y="5917872"/>
              <a:ext cx="3817752" cy="3137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300" b="1" dirty="0">
                  <a:solidFill>
                    <a:srgbClr val="000000"/>
                  </a:solidFill>
                </a:rPr>
                <a:t>M</a:t>
              </a:r>
              <a:r>
                <a:rPr lang="fr-FR" sz="2300" b="1" baseline="-25000" dirty="0">
                  <a:solidFill>
                    <a:srgbClr val="000000"/>
                  </a:solidFill>
                </a:rPr>
                <a:t>2</a:t>
              </a:r>
              <a:r>
                <a:rPr lang="fr-FR" sz="2300" b="1" dirty="0">
                  <a:solidFill>
                    <a:srgbClr val="000000"/>
                  </a:solidFill>
                </a:rPr>
                <a:t> </a:t>
              </a:r>
              <a:r>
                <a:rPr lang="fr-FR" sz="2300" b="1" dirty="0" err="1">
                  <a:solidFill>
                    <a:srgbClr val="000000"/>
                  </a:solidFill>
                </a:rPr>
                <a:t>cone</a:t>
              </a:r>
              <a:r>
                <a:rPr lang="fr-FR" sz="2300" b="1" dirty="0">
                  <a:solidFill>
                    <a:srgbClr val="000000"/>
                  </a:solidFill>
                </a:rPr>
                <a:t>- </a:t>
              </a:r>
              <a:r>
                <a:rPr lang="fr-FR" sz="2300" b="1" dirty="0" err="1">
                  <a:solidFill>
                    <a:srgbClr val="000000"/>
                  </a:solidFill>
                </a:rPr>
                <a:t>shape</a:t>
              </a:r>
              <a:r>
                <a:rPr lang="fr-FR" sz="2300" b="1" dirty="0">
                  <a:solidFill>
                    <a:srgbClr val="000000"/>
                  </a:solidFill>
                </a:rPr>
                <a:t>, M</a:t>
              </a:r>
              <a:r>
                <a:rPr lang="fr-FR" sz="2300" b="1" baseline="-25000" dirty="0">
                  <a:solidFill>
                    <a:srgbClr val="000000"/>
                  </a:solidFill>
                </a:rPr>
                <a:t>3</a:t>
              </a:r>
              <a:r>
                <a:rPr lang="fr-FR" sz="2300" b="1" dirty="0">
                  <a:solidFill>
                    <a:srgbClr val="000000"/>
                  </a:solidFill>
                </a:rPr>
                <a:t> </a:t>
              </a:r>
              <a:r>
                <a:rPr lang="fr-FR" sz="2300" b="1" dirty="0" err="1">
                  <a:solidFill>
                    <a:srgbClr val="000000"/>
                  </a:solidFill>
                </a:rPr>
                <a:t>cylinder</a:t>
              </a:r>
              <a:r>
                <a:rPr lang="fr-FR" sz="2300" b="1" dirty="0">
                  <a:solidFill>
                    <a:srgbClr val="000000"/>
                  </a:solidFill>
                </a:rPr>
                <a:t> (COMA </a:t>
              </a:r>
              <a:r>
                <a:rPr lang="fr-FR" sz="2300" b="1" dirty="0" err="1">
                  <a:solidFill>
                    <a:srgbClr val="000000"/>
                  </a:solidFill>
                </a:rPr>
                <a:t>removal</a:t>
              </a:r>
              <a:r>
                <a:rPr lang="fr-FR" sz="2300" b="1" dirty="0">
                  <a:solidFill>
                    <a:srgbClr val="000000"/>
                  </a:solidFill>
                </a:rPr>
                <a:t>)</a:t>
              </a:r>
              <a:endParaRPr lang="en-GB" sz="2300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7041" y="5712287"/>
              <a:ext cx="129843" cy="41117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endParaRPr lang="en-GB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e 27"/>
          <p:cNvGrpSpPr/>
          <p:nvPr/>
        </p:nvGrpSpPr>
        <p:grpSpPr>
          <a:xfrm>
            <a:off x="366140" y="3823847"/>
            <a:ext cx="11602863" cy="4218676"/>
            <a:chOff x="257442" y="2688642"/>
            <a:chExt cx="8158263" cy="2966257"/>
          </a:xfrm>
        </p:grpSpPr>
        <p:grpSp>
          <p:nvGrpSpPr>
            <p:cNvPr id="21" name="Groupe 25"/>
            <p:cNvGrpSpPr/>
            <p:nvPr/>
          </p:nvGrpSpPr>
          <p:grpSpPr>
            <a:xfrm>
              <a:off x="257442" y="3541684"/>
              <a:ext cx="2746865" cy="2113215"/>
              <a:chOff x="257442" y="3541684"/>
              <a:chExt cx="2746865" cy="2113215"/>
            </a:xfrm>
          </p:grpSpPr>
          <p:sp>
            <p:nvSpPr>
              <p:cNvPr id="27" name="ZoneTexte 26"/>
              <p:cNvSpPr txBox="1"/>
              <p:nvPr/>
            </p:nvSpPr>
            <p:spPr>
              <a:xfrm>
                <a:off x="575157" y="4843379"/>
                <a:ext cx="2429150" cy="811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300" b="1" dirty="0" err="1">
                    <a:solidFill>
                      <a:srgbClr val="000000"/>
                    </a:solidFill>
                  </a:rPr>
                  <a:t>Outgoing</a:t>
                </a:r>
                <a:r>
                  <a:rPr lang="fr-FR" sz="2300" b="1" dirty="0">
                    <a:solidFill>
                      <a:srgbClr val="000000"/>
                    </a:solidFill>
                  </a:rPr>
                  <a:t> divergence : (H</a:t>
                </a:r>
                <a:r>
                  <a:rPr lang="fr-FR" sz="2300" b="1" dirty="0">
                    <a:solidFill>
                      <a:srgbClr val="000000"/>
                    </a:solidFill>
                    <a:sym typeface="Symbol"/>
                  </a:rPr>
                  <a:t>V)</a:t>
                </a:r>
                <a:r>
                  <a:rPr lang="fr-FR" sz="2300" b="1" dirty="0">
                    <a:solidFill>
                      <a:srgbClr val="000000"/>
                    </a:solidFill>
                  </a:rPr>
                  <a:t> </a:t>
                </a:r>
              </a:p>
              <a:p>
                <a:r>
                  <a:rPr lang="fr-FR" sz="2300" b="1" dirty="0">
                    <a:solidFill>
                      <a:srgbClr val="000000"/>
                    </a:solidFill>
                  </a:rPr>
                  <a:t>0.4×2.5 mrad FWHM</a:t>
                </a:r>
              </a:p>
              <a:p>
                <a:r>
                  <a:rPr lang="fr-FR" sz="2300" b="1" dirty="0">
                    <a:solidFill>
                      <a:srgbClr val="000000"/>
                    </a:solidFill>
                  </a:rPr>
                  <a:t>0.9×5.2 mrad @ 99%</a:t>
                </a:r>
                <a:endParaRPr lang="en-GB" sz="2300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42" y="3541684"/>
                <a:ext cx="2065973" cy="1354455"/>
              </a:xfrm>
              <a:prstGeom prst="rect">
                <a:avLst/>
              </a:prstGeom>
            </p:spPr>
          </p:pic>
        </p:grpSp>
        <p:grpSp>
          <p:nvGrpSpPr>
            <p:cNvPr id="22" name="Groupe 24"/>
            <p:cNvGrpSpPr/>
            <p:nvPr/>
          </p:nvGrpSpPr>
          <p:grpSpPr>
            <a:xfrm>
              <a:off x="3359616" y="2688642"/>
              <a:ext cx="5056089" cy="2115756"/>
              <a:chOff x="3347864" y="2688642"/>
              <a:chExt cx="5056089" cy="2115756"/>
            </a:xfrm>
          </p:grpSpPr>
          <p:sp>
            <p:nvSpPr>
              <p:cNvPr id="23" name="ZoneTexte 22"/>
              <p:cNvSpPr txBox="1"/>
              <p:nvPr/>
            </p:nvSpPr>
            <p:spPr>
              <a:xfrm>
                <a:off x="6651069" y="3992878"/>
                <a:ext cx="1752884" cy="811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300" b="1" dirty="0">
                    <a:solidFill>
                      <a:srgbClr val="000000"/>
                    </a:solidFill>
                  </a:rPr>
                  <a:t>Focal plane : (H</a:t>
                </a:r>
                <a:r>
                  <a:rPr lang="fr-FR" sz="2300" b="1" dirty="0">
                    <a:solidFill>
                      <a:srgbClr val="000000"/>
                    </a:solidFill>
                    <a:sym typeface="Symbol"/>
                  </a:rPr>
                  <a:t>V)</a:t>
                </a:r>
                <a:r>
                  <a:rPr lang="fr-FR" sz="2300" b="1" dirty="0">
                    <a:solidFill>
                      <a:srgbClr val="000000"/>
                    </a:solidFill>
                  </a:rPr>
                  <a:t> </a:t>
                </a:r>
              </a:p>
              <a:p>
                <a:r>
                  <a:rPr lang="fr-FR" sz="2300" b="1" dirty="0">
                    <a:solidFill>
                      <a:srgbClr val="000000"/>
                    </a:solidFill>
                  </a:rPr>
                  <a:t>0.3×1.2 mm FWHM</a:t>
                </a:r>
              </a:p>
              <a:p>
                <a:r>
                  <a:rPr lang="fr-FR" sz="2300" b="1" dirty="0">
                    <a:solidFill>
                      <a:srgbClr val="000000"/>
                    </a:solidFill>
                  </a:rPr>
                  <a:t>0.8×2.6 mm @ 99%</a:t>
                </a:r>
                <a:endParaRPr lang="en-GB" sz="2300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451" y="2688642"/>
                <a:ext cx="2065973" cy="1354455"/>
              </a:xfrm>
              <a:prstGeom prst="rect">
                <a:avLst/>
              </a:prstGeom>
            </p:spPr>
          </p:pic>
          <p:cxnSp>
            <p:nvCxnSpPr>
              <p:cNvPr id="25" name="Connecteur droit 24"/>
              <p:cNvCxnSpPr/>
              <p:nvPr/>
            </p:nvCxnSpPr>
            <p:spPr>
              <a:xfrm flipH="1">
                <a:off x="3851920" y="3162454"/>
                <a:ext cx="2304257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/>
              <p:cNvCxnSpPr/>
              <p:nvPr/>
            </p:nvCxnSpPr>
            <p:spPr>
              <a:xfrm flipH="1" flipV="1">
                <a:off x="3347864" y="2848253"/>
                <a:ext cx="504058" cy="314201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e 28"/>
          <p:cNvGrpSpPr/>
          <p:nvPr/>
        </p:nvGrpSpPr>
        <p:grpSpPr>
          <a:xfrm>
            <a:off x="1317824" y="6702911"/>
            <a:ext cx="10736521" cy="1788520"/>
            <a:chOff x="933575" y="4664123"/>
            <a:chExt cx="7549117" cy="1257553"/>
          </a:xfrm>
        </p:grpSpPr>
        <p:sp>
          <p:nvSpPr>
            <p:cNvPr id="30" name="ZoneTexte 29"/>
            <p:cNvSpPr txBox="1"/>
            <p:nvPr/>
          </p:nvSpPr>
          <p:spPr>
            <a:xfrm>
              <a:off x="933575" y="5607888"/>
              <a:ext cx="1884944" cy="313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300" b="1" dirty="0">
                  <a:solidFill>
                    <a:srgbClr val="FF0000"/>
                  </a:solidFill>
                </a:rPr>
                <a:t>(5.6</a:t>
              </a:r>
              <a:r>
                <a:rPr lang="fr-FR" sz="2300" b="1" dirty="0">
                  <a:solidFill>
                    <a:srgbClr val="FF0000"/>
                  </a:solidFill>
                  <a:sym typeface="Symbol"/>
                </a:rPr>
                <a:t>, 103.7) </a:t>
              </a:r>
              <a:r>
                <a:rPr lang="fr-FR" sz="2300" b="1" dirty="0" err="1">
                  <a:solidFill>
                    <a:srgbClr val="FF0000"/>
                  </a:solidFill>
                  <a:latin typeface="Symbol" charset="2"/>
                  <a:cs typeface="Symbol" charset="2"/>
                  <a:sym typeface="Symbol"/>
                </a:rPr>
                <a:t>m</a:t>
              </a:r>
              <a:r>
                <a:rPr lang="fr-FR" sz="2300" b="1" dirty="0" err="1">
                  <a:solidFill>
                    <a:srgbClr val="FF0000"/>
                  </a:solidFill>
                  <a:sym typeface="Symbol"/>
                </a:rPr>
                <a:t>m.mrad</a:t>
              </a:r>
              <a:endParaRPr lang="fr-FR" sz="23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597748" y="4664123"/>
              <a:ext cx="1884944" cy="313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300" b="1" dirty="0">
                  <a:solidFill>
                    <a:srgbClr val="FF0000"/>
                  </a:solidFill>
                </a:rPr>
                <a:t>(5.6</a:t>
              </a:r>
              <a:r>
                <a:rPr lang="fr-FR" sz="2300" b="1" dirty="0">
                  <a:solidFill>
                    <a:srgbClr val="FF0000"/>
                  </a:solidFill>
                  <a:sym typeface="Symbol"/>
                </a:rPr>
                <a:t>, 103.7) </a:t>
              </a:r>
              <a:r>
                <a:rPr lang="fr-FR" sz="2300" b="1" dirty="0" err="1">
                  <a:solidFill>
                    <a:srgbClr val="FF0000"/>
                  </a:solidFill>
                  <a:latin typeface="Symbol" charset="2"/>
                  <a:cs typeface="Symbol" charset="2"/>
                  <a:sym typeface="Symbol"/>
                </a:rPr>
                <a:t>m</a:t>
              </a:r>
              <a:r>
                <a:rPr lang="fr-FR" sz="2300" b="1" dirty="0" err="1">
                  <a:solidFill>
                    <a:srgbClr val="FF0000"/>
                  </a:solidFill>
                  <a:sym typeface="Symbol"/>
                </a:rPr>
                <a:t>m.mrad</a:t>
              </a:r>
              <a:endParaRPr lang="fr-FR" sz="23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7929699" y="8768432"/>
            <a:ext cx="1102858" cy="531426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600" dirty="0">
                <a:solidFill>
                  <a:srgbClr val="FFFFFF"/>
                </a:solidFill>
                <a:latin typeface="Avenir Book"/>
                <a:cs typeface="Avenir Book"/>
              </a:rPr>
              <a:t>0.5 m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5678788" y="7539496"/>
            <a:ext cx="824782" cy="531426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600" dirty="0">
                <a:solidFill>
                  <a:srgbClr val="FFFFFF"/>
                </a:solidFill>
                <a:latin typeface="Avenir Book"/>
                <a:cs typeface="Avenir Book"/>
              </a:rPr>
              <a:t>1 m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961908" y="6310559"/>
            <a:ext cx="824782" cy="531426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600" dirty="0">
                <a:solidFill>
                  <a:srgbClr val="FFFFFF"/>
                </a:solidFill>
                <a:latin typeface="Avenir Book"/>
                <a:cs typeface="Avenir Book"/>
              </a:rPr>
              <a:t>2 m</a:t>
            </a:r>
          </a:p>
        </p:txBody>
      </p:sp>
      <p:sp>
        <p:nvSpPr>
          <p:cNvPr id="34" name="Ellipse 33"/>
          <p:cNvSpPr/>
          <p:nvPr/>
        </p:nvSpPr>
        <p:spPr>
          <a:xfrm>
            <a:off x="9884531" y="3010060"/>
            <a:ext cx="2501462" cy="3683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92894" y="8477200"/>
            <a:ext cx="5396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i="1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Th. Moreno and P. Dumas to </a:t>
            </a:r>
            <a:r>
              <a:rPr lang="fr-FR" sz="1800" i="1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be</a:t>
            </a:r>
            <a:r>
              <a:rPr lang="fr-FR" sz="1800" i="1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sz="1800" i="1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published</a:t>
            </a:r>
            <a:endParaRPr lang="fr-FR" sz="1800" i="1" dirty="0" smtClean="0">
              <a:solidFill>
                <a:schemeClr val="bg2"/>
              </a:solidFill>
              <a:latin typeface="Arial Rounded MT Bold"/>
              <a:cs typeface="Arial Rounded MT Bold"/>
            </a:endParaRPr>
          </a:p>
          <a:p>
            <a:r>
              <a:rPr lang="fr-FR" sz="1800" i="1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and</a:t>
            </a:r>
          </a:p>
          <a:p>
            <a:r>
              <a:rPr lang="fr-FR" sz="1800" i="1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J. Synchrotron Radiation  (2015) 22,1163-1169</a:t>
            </a:r>
            <a:endParaRPr lang="fr-FR" sz="1800" i="1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190032" y="6235"/>
            <a:ext cx="6525126" cy="100847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5700" b="1" dirty="0">
                <a:solidFill>
                  <a:srgbClr val="000000"/>
                </a:solidFill>
                <a:effectLst>
                  <a:outerShdw blurRad="3587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LNLS IR </a:t>
            </a:r>
            <a:r>
              <a:rPr lang="fr-FR" sz="5700" b="1" dirty="0" err="1">
                <a:solidFill>
                  <a:srgbClr val="000000"/>
                </a:solidFill>
                <a:effectLst>
                  <a:outerShdw blurRad="3587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beamline</a:t>
            </a:r>
            <a:endParaRPr lang="en-GB" sz="5700" b="1" dirty="0">
              <a:solidFill>
                <a:srgbClr val="000000"/>
              </a:solidFill>
              <a:effectLst>
                <a:outerShdw blurRad="35877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53805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9382720" y="-91752"/>
            <a:ext cx="3493726" cy="819291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400" i="1" dirty="0">
                <a:solidFill>
                  <a:srgbClr val="000000"/>
                </a:solidFill>
                <a:effectLst>
                  <a:outerShdw blurRad="276225" dist="76200" dir="3180000" sx="101000" sy="101000" algn="t" rotWithShape="0">
                    <a:schemeClr val="bg2">
                      <a:alpha val="33000"/>
                    </a:schemeClr>
                  </a:outerShdw>
                </a:effectLst>
                <a:latin typeface="Arial Rounded MT Bold"/>
                <a:cs typeface="Arial Rounded MT Bold"/>
              </a:rPr>
              <a:t>IR </a:t>
            </a:r>
            <a:r>
              <a:rPr lang="fr-FR" sz="3400" i="1" dirty="0" err="1">
                <a:solidFill>
                  <a:srgbClr val="000000"/>
                </a:solidFill>
                <a:effectLst>
                  <a:outerShdw blurRad="276225" dist="76200" dir="3180000" sx="101000" sy="101000" algn="t" rotWithShape="0">
                    <a:schemeClr val="bg2">
                      <a:alpha val="33000"/>
                    </a:schemeClr>
                  </a:outerShdw>
                </a:effectLst>
                <a:latin typeface="Arial Rounded MT Bold"/>
                <a:cs typeface="Arial Rounded MT Bold"/>
              </a:rPr>
              <a:t>Tomography</a:t>
            </a:r>
            <a:endParaRPr lang="fr-FR" sz="3400" i="1" dirty="0">
              <a:solidFill>
                <a:srgbClr val="000000"/>
              </a:solidFill>
              <a:effectLst>
                <a:outerShdw blurRad="276225" dist="76200" dir="3180000" sx="101000" sy="101000" algn="t" rotWithShape="0">
                  <a:schemeClr val="bg2">
                    <a:alpha val="33000"/>
                  </a:scheme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371084" y="3386361"/>
            <a:ext cx="262632" cy="6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 anchor="ctr">
            <a:spAutoFit/>
          </a:bodyPr>
          <a:lstStyle/>
          <a:p>
            <a:endParaRPr lang="fr-FR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893888" y="575523"/>
            <a:ext cx="9839396" cy="5533814"/>
            <a:chOff x="821" y="1096"/>
            <a:chExt cx="4358" cy="2451"/>
          </a:xfrm>
        </p:grpSpPr>
        <p:pic>
          <p:nvPicPr>
            <p:cNvPr id="5" name="Picture 7" descr="2012-02-10_13-09-24_29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" y="1096"/>
              <a:ext cx="4358" cy="2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3716" y="1748"/>
              <a:ext cx="707" cy="477"/>
              <a:chOff x="3716" y="1748"/>
              <a:chExt cx="707" cy="477"/>
            </a:xfrm>
          </p:grpSpPr>
          <p:sp>
            <p:nvSpPr>
              <p:cNvPr id="10" name="Arc 9"/>
              <p:cNvSpPr>
                <a:spLocks/>
              </p:cNvSpPr>
              <p:nvPr/>
            </p:nvSpPr>
            <p:spPr bwMode="auto">
              <a:xfrm flipV="1">
                <a:off x="3716" y="1941"/>
                <a:ext cx="482" cy="2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339933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3954" y="1748"/>
                <a:ext cx="469" cy="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3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Sample</a:t>
                </a:r>
              </a:p>
            </p:txBody>
          </p:sp>
        </p:grp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1339" y="1481"/>
              <a:ext cx="633" cy="3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Piezo</a:t>
              </a: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driven </a:t>
              </a:r>
            </a:p>
            <a:p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rotation</a:t>
              </a: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2129" y="1520"/>
              <a:ext cx="657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Tip-tilt stage</a:t>
              </a:r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198144" y="6471349"/>
            <a:ext cx="8653039" cy="308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pPr algn="l"/>
            <a:r>
              <a:rPr lang="en-US" sz="2400" b="0" dirty="0">
                <a:solidFill>
                  <a:srgbClr val="000000"/>
                </a:solidFill>
                <a:effectLst>
                  <a:outerShdw blurRad="31750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Typical FTIR </a:t>
            </a:r>
            <a:r>
              <a:rPr lang="en-US" sz="2400" b="0" dirty="0" err="1">
                <a:solidFill>
                  <a:srgbClr val="000000"/>
                </a:solidFill>
                <a:effectLst>
                  <a:outerShdw blurRad="31750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microtomography</a:t>
            </a:r>
            <a:r>
              <a:rPr lang="en-US" sz="2400" b="0" dirty="0">
                <a:solidFill>
                  <a:srgbClr val="000000"/>
                </a:solidFill>
                <a:effectLst>
                  <a:outerShdw blurRad="31750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acquisition:</a:t>
            </a:r>
          </a:p>
          <a:p>
            <a:pPr algn="l"/>
            <a:endParaRPr lang="en-US" sz="2400" b="0" dirty="0">
              <a:solidFill>
                <a:srgbClr val="000000"/>
              </a:solidFill>
              <a:effectLst>
                <a:outerShdw blurRad="31750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/>
            <a:r>
              <a:rPr lang="en-US" sz="2400" b="0" dirty="0">
                <a:solidFill>
                  <a:srgbClr val="000000"/>
                </a:solidFill>
                <a:effectLst>
                  <a:outerShdw blurRad="31750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Spectral images acquired for 100 images over 180 degrees = 1.8 degree steps.  Semi-manual rotation.</a:t>
            </a:r>
          </a:p>
          <a:p>
            <a:pPr algn="l"/>
            <a:endParaRPr lang="en-US" sz="2400" b="0" dirty="0">
              <a:solidFill>
                <a:srgbClr val="000000"/>
              </a:solidFill>
              <a:effectLst>
                <a:outerShdw blurRad="31750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/>
            <a:r>
              <a:rPr lang="en-US" sz="2400" b="0" dirty="0">
                <a:solidFill>
                  <a:srgbClr val="000000"/>
                </a:solidFill>
                <a:effectLst>
                  <a:outerShdw blurRad="31750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15x condenser and 36x objective yields projected pixel resolution of 1.1 x 1.1 microns per pixel at the sample. Diffraction-limit still applies.</a:t>
            </a:r>
          </a:p>
        </p:txBody>
      </p:sp>
      <p:pic>
        <p:nvPicPr>
          <p:cNvPr id="13" name="Picture 19" descr="IMG_16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7" y="6515383"/>
            <a:ext cx="3678202" cy="275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3728" y="6028928"/>
            <a:ext cx="1163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i="1" dirty="0" err="1" smtClean="0">
                <a:solidFill>
                  <a:srgbClr val="000000"/>
                </a:solidFill>
                <a:latin typeface="Arial"/>
                <a:cs typeface="Arial"/>
              </a:rPr>
              <a:t>H.Bretchel</a:t>
            </a:r>
            <a:r>
              <a:rPr lang="fr-FR" sz="1800" i="1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800" i="1" dirty="0" smtClean="0">
                <a:solidFill>
                  <a:schemeClr val="bg2"/>
                </a:solidFill>
                <a:latin typeface="Arial"/>
                <a:cs typeface="Arial"/>
              </a:rPr>
              <a:t>R.L. </a:t>
            </a:r>
            <a:r>
              <a:rPr lang="en-US" sz="1800" i="1" dirty="0" err="1" smtClean="0">
                <a:solidFill>
                  <a:schemeClr val="bg2"/>
                </a:solidFill>
                <a:latin typeface="Arial"/>
                <a:cs typeface="Arial"/>
              </a:rPr>
              <a:t>Olmon</a:t>
            </a:r>
            <a:r>
              <a:rPr lang="en-US" sz="1800" i="1" dirty="0" smtClean="0">
                <a:solidFill>
                  <a:schemeClr val="bg2"/>
                </a:solidFill>
                <a:latin typeface="Arial"/>
                <a:cs typeface="Arial"/>
              </a:rPr>
              <a:t>, M.C. Martin and M.R. </a:t>
            </a:r>
            <a:r>
              <a:rPr lang="en-US" sz="1800" i="1" dirty="0" err="1" smtClean="0">
                <a:solidFill>
                  <a:schemeClr val="bg2"/>
                </a:solidFill>
                <a:latin typeface="Arial"/>
                <a:cs typeface="Arial"/>
              </a:rPr>
              <a:t>Raschke</a:t>
            </a:r>
            <a:r>
              <a:rPr lang="en-US" sz="1800" i="1" dirty="0" smtClean="0">
                <a:solidFill>
                  <a:schemeClr val="bg2"/>
                </a:solidFill>
                <a:latin typeface="Arial"/>
                <a:cs typeface="Arial"/>
              </a:rPr>
              <a:t>  </a:t>
            </a:r>
            <a:r>
              <a:rPr lang="en-US" sz="1800" i="1" dirty="0" err="1">
                <a:solidFill>
                  <a:schemeClr val="bg2"/>
                </a:solidFill>
                <a:latin typeface="Arial"/>
                <a:cs typeface="Arial"/>
              </a:rPr>
              <a:t>Natl</a:t>
            </a:r>
            <a:r>
              <a:rPr lang="en-US" sz="1800" i="1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Arial"/>
                <a:cs typeface="Arial"/>
              </a:rPr>
              <a:t>Acad</a:t>
            </a:r>
            <a:r>
              <a:rPr lang="en-US" sz="1800" i="1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1800" i="1" dirty="0" err="1">
                <a:solidFill>
                  <a:schemeClr val="bg2"/>
                </a:solidFill>
                <a:latin typeface="Arial"/>
                <a:cs typeface="Arial"/>
              </a:rPr>
              <a:t>Sci</a:t>
            </a:r>
            <a:r>
              <a:rPr lang="en-US" sz="1800" i="1" dirty="0">
                <a:solidFill>
                  <a:schemeClr val="bg2"/>
                </a:solidFill>
                <a:latin typeface="Arial"/>
                <a:cs typeface="Arial"/>
              </a:rPr>
              <a:t> U S A. 2014 May 20; 111(20): 7191–7196</a:t>
            </a:r>
            <a:endParaRPr lang="fr-FR" sz="1800" i="1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7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371084" y="3386361"/>
            <a:ext cx="262632" cy="6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 anchor="ctr">
            <a:spAutoFit/>
          </a:bodyPr>
          <a:lstStyle/>
          <a:p>
            <a:endParaRPr lang="fr-FR"/>
          </a:p>
        </p:txBody>
      </p:sp>
      <p:pic>
        <p:nvPicPr>
          <p:cNvPr id="14" name="Picture 13" descr="FPA_20_32_42_TOMO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3" t="26645" r="28593" b="22809"/>
          <a:stretch>
            <a:fillRect/>
          </a:stretch>
        </p:blipFill>
        <p:spPr bwMode="auto">
          <a:xfrm>
            <a:off x="562540" y="1906870"/>
            <a:ext cx="3061734" cy="455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371084" y="3386361"/>
            <a:ext cx="262632" cy="6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 anchor="ctr">
            <a:spAutoFit/>
          </a:bodyPr>
          <a:lstStyle/>
          <a:p>
            <a:endParaRPr lang="fr-FR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796735" y="725230"/>
            <a:ext cx="2497753" cy="83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en-US" sz="2300" b="1" dirty="0">
                <a:solidFill>
                  <a:srgbClr val="000000"/>
                </a:solidFill>
                <a:effectLst>
                  <a:outerShdw blurRad="644525" dist="50800" dir="2700000" algn="tl" rotWithShape="0">
                    <a:srgbClr val="000000">
                      <a:alpha val="57000"/>
                    </a:srgbClr>
                  </a:outerShdw>
                </a:effectLst>
              </a:rPr>
              <a:t>2800 – </a:t>
            </a:r>
            <a:r>
              <a:rPr lang="en-US" sz="2300" b="1" dirty="0">
                <a:solidFill>
                  <a:srgbClr val="000000"/>
                </a:solidFill>
                <a:effectLst>
                  <a:outerShdw blurRad="644525" dist="50800" dir="2700000" algn="tl" rotWithShape="0">
                    <a:srgbClr val="000000">
                      <a:alpha val="57000"/>
                    </a:srgbClr>
                  </a:outerShdw>
                </a:effectLst>
                <a:latin typeface="Arial Rounded MT Bold"/>
                <a:cs typeface="Arial Rounded MT Bold"/>
              </a:rPr>
              <a:t>3000</a:t>
            </a:r>
            <a:r>
              <a:rPr lang="en-US" sz="2300" b="1" dirty="0">
                <a:solidFill>
                  <a:srgbClr val="000000"/>
                </a:solidFill>
                <a:effectLst>
                  <a:outerShdw blurRad="644525" dist="50800" dir="2700000" algn="tl" rotWithShape="0">
                    <a:srgbClr val="000000">
                      <a:alpha val="57000"/>
                    </a:srgbClr>
                  </a:outerShdw>
                </a:effectLst>
              </a:rPr>
              <a:t> cm</a:t>
            </a:r>
            <a:r>
              <a:rPr lang="en-US" sz="2300" b="1" baseline="30000" dirty="0">
                <a:solidFill>
                  <a:srgbClr val="000000"/>
                </a:solidFill>
                <a:effectLst>
                  <a:outerShdw blurRad="644525" dist="50800" dir="2700000" algn="tl" rotWithShape="0">
                    <a:srgbClr val="000000">
                      <a:alpha val="57000"/>
                    </a:srgbClr>
                  </a:outerShdw>
                </a:effectLst>
              </a:rPr>
              <a:t>-1</a:t>
            </a:r>
            <a:r>
              <a:rPr lang="en-US" sz="2300" b="1" dirty="0">
                <a:solidFill>
                  <a:srgbClr val="000000"/>
                </a:solidFill>
                <a:effectLst>
                  <a:outerShdw blurRad="644525" dist="50800" dir="2700000" algn="tl" rotWithShape="0">
                    <a:srgbClr val="000000">
                      <a:alpha val="57000"/>
                    </a:srgbClr>
                  </a:outerShdw>
                </a:effectLst>
              </a:rPr>
              <a:t> </a:t>
            </a:r>
            <a:br>
              <a:rPr lang="en-US" sz="2300" b="1" dirty="0">
                <a:solidFill>
                  <a:srgbClr val="000000"/>
                </a:solidFill>
                <a:effectLst>
                  <a:outerShdw blurRad="644525" dist="50800" dir="2700000" algn="tl" rotWithShape="0">
                    <a:srgbClr val="000000">
                      <a:alpha val="57000"/>
                    </a:srgbClr>
                  </a:outerShdw>
                </a:effectLst>
              </a:rPr>
            </a:br>
            <a:r>
              <a:rPr lang="en-US" sz="2300" b="1" dirty="0">
                <a:solidFill>
                  <a:srgbClr val="000000"/>
                </a:solidFill>
                <a:effectLst>
                  <a:outerShdw blurRad="644525" dist="50800" dir="2700000" algn="tl" rotWithShape="0">
                    <a:srgbClr val="000000">
                      <a:alpha val="57000"/>
                    </a:srgbClr>
                  </a:outerShdw>
                </a:effectLst>
              </a:rPr>
              <a:t>C-H region (brown)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510512" y="526586"/>
            <a:ext cx="5018158" cy="118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r>
              <a:rPr lang="en-US" sz="2300" b="1" dirty="0">
                <a:solidFill>
                  <a:srgbClr val="000000"/>
                </a:solidFill>
                <a:effectLst>
                  <a:outerShdw blurRad="104775" dist="50800" dir="2700000" algn="tl" rotWithShape="0">
                    <a:srgbClr val="000000">
                      <a:alpha val="36000"/>
                    </a:srgbClr>
                  </a:outerShdw>
                </a:effectLst>
                <a:latin typeface="Arial Rounded MT Bold"/>
                <a:cs typeface="Arial Rounded MT Bold"/>
              </a:rPr>
              <a:t>1524 – 1628 cm</a:t>
            </a:r>
            <a:r>
              <a:rPr lang="en-US" sz="2300" b="1" baseline="30000" dirty="0">
                <a:solidFill>
                  <a:srgbClr val="000000"/>
                </a:solidFill>
                <a:effectLst>
                  <a:outerShdw blurRad="104775" dist="50800" dir="2700000" algn="tl" rotWithShape="0">
                    <a:srgbClr val="000000">
                      <a:alpha val="36000"/>
                    </a:srgbClr>
                  </a:outerShdw>
                </a:effectLst>
                <a:latin typeface="Arial Rounded MT Bold"/>
                <a:cs typeface="Arial Rounded MT Bold"/>
              </a:rPr>
              <a:t>-1</a:t>
            </a:r>
            <a:endParaRPr lang="en-US" sz="2300" b="1" dirty="0">
              <a:solidFill>
                <a:srgbClr val="000000"/>
              </a:solidFill>
              <a:effectLst>
                <a:outerShdw blurRad="104775" dist="50800" dir="2700000" algn="tl" rotWithShape="0">
                  <a:srgbClr val="000000">
                    <a:alpha val="36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r>
              <a:rPr lang="en-US" sz="2300" b="1" dirty="0">
                <a:solidFill>
                  <a:srgbClr val="000000"/>
                </a:solidFill>
                <a:effectLst>
                  <a:outerShdw blurRad="104775" dist="50800" dir="2700000" algn="tl" rotWithShape="0">
                    <a:srgbClr val="000000">
                      <a:alpha val="36000"/>
                    </a:srgbClr>
                  </a:outerShdw>
                </a:effectLst>
                <a:latin typeface="Arial Rounded MT Bold"/>
                <a:cs typeface="Arial Rounded MT Bold"/>
              </a:rPr>
              <a:t>region (blue):Shows channels made of hemicellulose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371084" y="3386361"/>
            <a:ext cx="262632" cy="6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 anchor="ctr">
            <a:spAutoFit/>
          </a:bodyPr>
          <a:lstStyle/>
          <a:p>
            <a:endParaRPr lang="fr-FR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845729" y="8461198"/>
            <a:ext cx="4404792" cy="83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en-US" sz="2300" b="1" dirty="0">
                <a:solidFill>
                  <a:srgbClr val="000000"/>
                </a:solidFill>
                <a:effectLst>
                  <a:outerShdw blurRad="63500" dist="635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1689 – 1782 cm</a:t>
            </a:r>
            <a:r>
              <a:rPr lang="en-US" sz="2300" b="1" baseline="30000" dirty="0">
                <a:solidFill>
                  <a:srgbClr val="000000"/>
                </a:solidFill>
                <a:effectLst>
                  <a:outerShdw blurRad="63500" dist="635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-1</a:t>
            </a:r>
            <a:r>
              <a:rPr lang="en-US" sz="2300" b="1" dirty="0">
                <a:solidFill>
                  <a:srgbClr val="000000"/>
                </a:solidFill>
                <a:effectLst>
                  <a:outerShdw blurRad="63500" dist="635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 region (red)</a:t>
            </a:r>
          </a:p>
          <a:p>
            <a:r>
              <a:rPr lang="en-US" sz="2300" b="1" dirty="0" smtClean="0">
                <a:solidFill>
                  <a:srgbClr val="000000"/>
                </a:solidFill>
                <a:effectLst>
                  <a:outerShdw blurRad="63500" dist="635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Lignocellulose</a:t>
            </a:r>
            <a:endParaRPr lang="en-US" sz="2300" b="1" dirty="0">
              <a:solidFill>
                <a:srgbClr val="000000"/>
              </a:solidFill>
              <a:effectLst>
                <a:outerShdw blurRad="63500" dist="635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8345805" y="8260503"/>
            <a:ext cx="3994044" cy="11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r>
              <a:rPr lang="en-US" sz="2300" b="1" dirty="0">
                <a:solidFill>
                  <a:srgbClr val="000000"/>
                </a:solidFill>
                <a:effectLst>
                  <a:outerShdw blurRad="63500" dist="635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1524 – 1628 cm</a:t>
            </a:r>
            <a:r>
              <a:rPr lang="en-US" sz="2300" b="1" baseline="30000" dirty="0">
                <a:solidFill>
                  <a:srgbClr val="000000"/>
                </a:solidFill>
                <a:effectLst>
                  <a:outerShdw blurRad="63500" dist="635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-1</a:t>
            </a:r>
            <a:r>
              <a:rPr lang="en-US" sz="2300" b="1" dirty="0">
                <a:solidFill>
                  <a:srgbClr val="000000"/>
                </a:solidFill>
                <a:effectLst>
                  <a:outerShdw blurRad="63500" dist="635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 region (blue)</a:t>
            </a:r>
          </a:p>
          <a:p>
            <a:r>
              <a:rPr lang="en-US" sz="2300" b="1" dirty="0" smtClean="0">
                <a:solidFill>
                  <a:srgbClr val="000000"/>
                </a:solidFill>
                <a:effectLst>
                  <a:outerShdw blurRad="63500" dist="63500" dir="2700000" algn="tl" rotWithShape="0">
                    <a:srgbClr val="000000">
                      <a:alpha val="32000"/>
                    </a:srgbClr>
                  </a:outerShdw>
                </a:effectLst>
                <a:latin typeface="Arial Rounded MT Bold"/>
                <a:cs typeface="Arial Rounded MT Bold"/>
              </a:rPr>
              <a:t>Hemicellulose</a:t>
            </a:r>
            <a:endParaRPr lang="en-US" sz="2300" b="1" dirty="0">
              <a:solidFill>
                <a:srgbClr val="000000"/>
              </a:solidFill>
              <a:effectLst>
                <a:outerShdw blurRad="63500" dist="63500" dir="2700000" algn="tl" rotWithShape="0">
                  <a:srgbClr val="000000">
                    <a:alpha val="32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2" name="TOMO28_wood_1524-1628cm-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40983" y="5032551"/>
            <a:ext cx="3288142" cy="3156617"/>
          </a:xfrm>
          <a:prstGeom prst="rect">
            <a:avLst/>
          </a:prstGeom>
        </p:spPr>
      </p:pic>
      <p:pic>
        <p:nvPicPr>
          <p:cNvPr id="25" name="TOMO28_wood_1689-1782_and_1524-1628cm-1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1762" y="4984012"/>
            <a:ext cx="3413713" cy="3277164"/>
          </a:xfrm>
          <a:prstGeom prst="rect">
            <a:avLst/>
          </a:prstGeom>
        </p:spPr>
      </p:pic>
      <p:pic>
        <p:nvPicPr>
          <p:cNvPr id="27" name="TOMO28_wood_2804-3024cm-1_and_1524-1628cm-1_y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38571" y="1679645"/>
            <a:ext cx="3456383" cy="2765107"/>
          </a:xfrm>
          <a:prstGeom prst="rect">
            <a:avLst/>
          </a:prstGeom>
        </p:spPr>
      </p:pic>
      <p:pic>
        <p:nvPicPr>
          <p:cNvPr id="28" name="TOMO28_wood_2804-3024cm-1_y-axis.mp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49350" y="1679645"/>
            <a:ext cx="3456384" cy="276510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8255" y="1276400"/>
            <a:ext cx="3990616" cy="623759"/>
          </a:xfrm>
          <a:prstGeom prst="rect">
            <a:avLst/>
          </a:prstGeom>
        </p:spPr>
        <p:txBody>
          <a:bodyPr wrap="none" lIns="130046" tIns="65023" rIns="130046" bIns="65023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20637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Poplar wood fibers</a:t>
            </a:r>
            <a:endParaRPr lang="fr-FR" dirty="0">
              <a:solidFill>
                <a:srgbClr val="000000"/>
              </a:solidFill>
              <a:effectLst>
                <a:outerShdw blurRad="20637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37704" y="6821016"/>
            <a:ext cx="3379575" cy="118186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300" dirty="0">
                <a:solidFill>
                  <a:srgbClr val="000000"/>
                </a:solidFill>
                <a:latin typeface="Arial Rounded MT Bold"/>
                <a:cs typeface="Arial Rounded MT Bold"/>
              </a:rPr>
              <a:t>M.C. Martin et al. Nature Methods 10, 861–864 (2013)</a:t>
            </a:r>
            <a:endParaRPr lang="fr-FR" sz="23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-27161" y="8666021"/>
            <a:ext cx="3541494" cy="531426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sz="2600" b="1" dirty="0" err="1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Courtesy</a:t>
            </a:r>
            <a:r>
              <a:rPr lang="fr-FR" sz="26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: M.C. Martin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9382720" y="-91752"/>
            <a:ext cx="3493726" cy="819291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400" i="1" dirty="0">
                <a:solidFill>
                  <a:srgbClr val="000000"/>
                </a:solidFill>
                <a:effectLst>
                  <a:outerShdw blurRad="276225" dist="76200" dir="3180000" sx="101000" sy="101000" algn="t" rotWithShape="0">
                    <a:schemeClr val="bg2">
                      <a:alpha val="33000"/>
                    </a:schemeClr>
                  </a:outerShdw>
                </a:effectLst>
                <a:latin typeface="Arial Rounded MT Bold"/>
                <a:cs typeface="Arial Rounded MT Bold"/>
              </a:rPr>
              <a:t>IR </a:t>
            </a:r>
            <a:r>
              <a:rPr lang="fr-FR" sz="3400" i="1" dirty="0" err="1">
                <a:solidFill>
                  <a:srgbClr val="000000"/>
                </a:solidFill>
                <a:effectLst>
                  <a:outerShdw blurRad="276225" dist="76200" dir="3180000" sx="101000" sy="101000" algn="t" rotWithShape="0">
                    <a:schemeClr val="bg2">
                      <a:alpha val="33000"/>
                    </a:schemeClr>
                  </a:outerShdw>
                </a:effectLst>
                <a:latin typeface="Arial Rounded MT Bold"/>
                <a:cs typeface="Arial Rounded MT Bold"/>
              </a:rPr>
              <a:t>Tomography</a:t>
            </a:r>
            <a:endParaRPr lang="fr-FR" sz="3400" i="1" dirty="0">
              <a:solidFill>
                <a:srgbClr val="000000"/>
              </a:solidFill>
              <a:effectLst>
                <a:outerShdw blurRad="276225" dist="76200" dir="3180000" sx="101000" sy="101000" algn="t" rotWithShape="0">
                  <a:schemeClr val="bg2">
                    <a:alpha val="33000"/>
                  </a:scheme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406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72187" y="6003325"/>
            <a:ext cx="10961190" cy="3251200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/>
          <a:p>
            <a:r>
              <a:rPr lang="en-US" sz="2800" dirty="0">
                <a:solidFill>
                  <a:srgbClr val="000000"/>
                </a:solidFill>
                <a:effectLst>
                  <a:outerShdw blurRad="37147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Symbol"/>
              </a:rPr>
              <a:t>Commercial tapping-mode AFM (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7147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Symbol"/>
              </a:rPr>
              <a:t>Veeco</a:t>
            </a:r>
            <a:r>
              <a:rPr lang="en-US" sz="2800" dirty="0">
                <a:solidFill>
                  <a:srgbClr val="000000"/>
                </a:solidFill>
                <a:effectLst>
                  <a:outerShdw blurRad="37147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Symbol"/>
              </a:rPr>
              <a:t>/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7147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Symbol"/>
              </a:rPr>
              <a:t>Bruker</a:t>
            </a:r>
            <a:r>
              <a:rPr lang="en-US" sz="2800" dirty="0">
                <a:solidFill>
                  <a:srgbClr val="000000"/>
                </a:solidFill>
                <a:effectLst>
                  <a:outerShdw blurRad="37147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Symbol"/>
              </a:rPr>
              <a:t>)  with 250-300 kHz cantilever frequency</a:t>
            </a:r>
          </a:p>
          <a:p>
            <a:r>
              <a:rPr lang="en-US" sz="2800" dirty="0">
                <a:solidFill>
                  <a:srgbClr val="000000"/>
                </a:solidFill>
                <a:effectLst>
                  <a:outerShdw blurRad="37147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Symbol"/>
              </a:rPr>
              <a:t>MCT detector covering 1.7-13 µm (Kolmar)</a:t>
            </a:r>
          </a:p>
          <a:p>
            <a:r>
              <a:rPr lang="en-US" sz="2800" dirty="0">
                <a:solidFill>
                  <a:srgbClr val="000000"/>
                </a:solidFill>
                <a:effectLst>
                  <a:outerShdw blurRad="37147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Symbol"/>
              </a:rPr>
              <a:t>Lock-in detection ,200 µs typical,  (Zurich Instruments) </a:t>
            </a:r>
          </a:p>
          <a:p>
            <a:r>
              <a:rPr lang="en-US" sz="2800" dirty="0">
                <a:solidFill>
                  <a:srgbClr val="000000"/>
                </a:solidFill>
                <a:effectLst>
                  <a:outerShdw blurRad="37147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Symbol"/>
              </a:rPr>
              <a:t>Commercial FTIR spectrometer (Thermo Scientific)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03" y="2111693"/>
            <a:ext cx="5061230" cy="3740217"/>
          </a:xfrm>
          <a:prstGeom prst="rect">
            <a:avLst/>
          </a:prstGeom>
        </p:spPr>
      </p:pic>
      <p:pic>
        <p:nvPicPr>
          <p:cNvPr id="5" name="Picture 2" descr="H:\Users\muller\Documents\Dropbox\Camera Uploads\ALS\IMG_01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26440"/>
          <a:stretch/>
        </p:blipFill>
        <p:spPr bwMode="auto">
          <a:xfrm>
            <a:off x="664952" y="2009281"/>
            <a:ext cx="6527660" cy="37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89852" y="4579024"/>
            <a:ext cx="1025031" cy="4814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300" dirty="0"/>
              <a:t>AFM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2397944" y="700336"/>
            <a:ext cx="9436248" cy="92450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effectLst>
                  <a:outerShdw blurRad="387350" dist="2286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ALS Experimental Setup</a:t>
            </a:r>
            <a:endParaRPr lang="en-US" sz="6000" dirty="0">
              <a:solidFill>
                <a:srgbClr val="000000"/>
              </a:solidFill>
              <a:effectLst>
                <a:outerShdw blurRad="387350" dist="2286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990232" y="35661"/>
            <a:ext cx="7858473" cy="614468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i="1" dirty="0">
                <a:solidFill>
                  <a:srgbClr val="000000"/>
                </a:solidFill>
                <a:effectLst>
                  <a:outerShdw blurRad="304800" dist="76200" dir="5400000" sx="101000" sy="101000" algn="t" rotWithShape="0">
                    <a:prstClr val="black">
                      <a:alpha val="33000"/>
                    </a:prstClr>
                  </a:outerShdw>
                </a:effectLst>
                <a:latin typeface="Arial Rounded MT Bold"/>
                <a:cs typeface="Arial Rounded MT Bold"/>
              </a:rPr>
              <a:t>IR nano-</a:t>
            </a:r>
            <a:r>
              <a:rPr lang="fr-FR" sz="2800" b="1" i="1" dirty="0" err="1">
                <a:solidFill>
                  <a:srgbClr val="000000"/>
                </a:solidFill>
                <a:effectLst>
                  <a:outerShdw blurRad="304800" dist="76200" dir="5400000" sx="101000" sy="101000" algn="t" rotWithShape="0">
                    <a:prstClr val="black">
                      <a:alpha val="33000"/>
                    </a:prstClr>
                  </a:outerShdw>
                </a:effectLst>
                <a:latin typeface="Arial Rounded MT Bold"/>
                <a:cs typeface="Arial Rounded MT Bold"/>
              </a:rPr>
              <a:t>spectroscopy</a:t>
            </a:r>
            <a:r>
              <a:rPr lang="fr-FR" sz="2800" b="1" i="1" dirty="0">
                <a:solidFill>
                  <a:srgbClr val="000000"/>
                </a:solidFill>
                <a:effectLst>
                  <a:outerShdw blurRad="304800" dist="76200" dir="5400000" sx="101000" sy="101000" algn="t" rotWithShape="0">
                    <a:prstClr val="black">
                      <a:alpha val="33000"/>
                    </a:prstClr>
                  </a:outerShdw>
                </a:effectLst>
                <a:latin typeface="Arial Rounded MT Bold"/>
                <a:cs typeface="Arial Rounded MT Bold"/>
              </a:rPr>
              <a:t> and nano-</a:t>
            </a:r>
            <a:r>
              <a:rPr lang="fr-FR" sz="2800" b="1" i="1" dirty="0" err="1">
                <a:solidFill>
                  <a:srgbClr val="000000"/>
                </a:solidFill>
                <a:effectLst>
                  <a:outerShdw blurRad="304800" dist="76200" dir="5400000" sx="101000" sy="101000" algn="t" rotWithShape="0">
                    <a:prstClr val="black">
                      <a:alpha val="33000"/>
                    </a:prstClr>
                  </a:outerShdw>
                </a:effectLst>
                <a:latin typeface="Arial Rounded MT Bold"/>
                <a:cs typeface="Arial Rounded MT Bold"/>
              </a:rPr>
              <a:t>imaging</a:t>
            </a:r>
            <a:endParaRPr lang="fr-FR" sz="2800" b="1" i="1" dirty="0">
              <a:solidFill>
                <a:srgbClr val="000000"/>
              </a:solidFill>
              <a:effectLst>
                <a:outerShdw blurRad="304800" dist="76200" dir="5400000" sx="101000" sy="101000" algn="t" rotWithShape="0">
                  <a:prstClr val="black">
                    <a:alpha val="33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617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2397944" y="700336"/>
            <a:ext cx="9436248" cy="924503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/>
          <a:p>
            <a:r>
              <a:rPr lang="en-US" sz="5400" dirty="0" smtClean="0">
                <a:solidFill>
                  <a:srgbClr val="000000"/>
                </a:solidFill>
                <a:effectLst>
                  <a:outerShdw blurRad="387350" dist="1397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LNLS Experimental Setup</a:t>
            </a:r>
            <a:endParaRPr lang="en-US" sz="5400" dirty="0">
              <a:solidFill>
                <a:srgbClr val="000000"/>
              </a:solidFill>
              <a:effectLst>
                <a:outerShdw blurRad="387350" dist="1397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782320" y="35661"/>
            <a:ext cx="7066385" cy="614468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i="1" dirty="0">
                <a:solidFill>
                  <a:srgbClr val="000000"/>
                </a:solidFill>
                <a:effectLst>
                  <a:outerShdw blurRad="26352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IR nano-</a:t>
            </a:r>
            <a:r>
              <a:rPr lang="fr-FR" sz="2400" b="1" i="1" dirty="0" err="1">
                <a:solidFill>
                  <a:srgbClr val="000000"/>
                </a:solidFill>
                <a:effectLst>
                  <a:outerShdw blurRad="26352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spectroscopy</a:t>
            </a:r>
            <a:r>
              <a:rPr lang="fr-FR" sz="2400" b="1" i="1" dirty="0">
                <a:solidFill>
                  <a:srgbClr val="000000"/>
                </a:solidFill>
                <a:effectLst>
                  <a:outerShdw blurRad="26352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and nano-</a:t>
            </a:r>
            <a:r>
              <a:rPr lang="fr-FR" sz="2400" b="1" i="1" dirty="0" err="1">
                <a:solidFill>
                  <a:srgbClr val="000000"/>
                </a:solidFill>
                <a:effectLst>
                  <a:outerShdw blurRad="26352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imaging</a:t>
            </a:r>
            <a:endParaRPr lang="fr-FR" sz="2400" b="1" i="1" dirty="0">
              <a:solidFill>
                <a:srgbClr val="000000"/>
              </a:solidFill>
              <a:effectLst>
                <a:outerShdw blurRad="263525" dist="76200" dir="5400000" sx="101000" sy="101000" algn="t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4778" t="11222" r="1842"/>
          <a:stretch/>
        </p:blipFill>
        <p:spPr>
          <a:xfrm>
            <a:off x="1029792" y="2140496"/>
            <a:ext cx="10989733" cy="56393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13768" y="8477200"/>
            <a:ext cx="8842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Synchrotron </a:t>
            </a:r>
            <a:r>
              <a:rPr lang="fr-FR" sz="1800" dirty="0" err="1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infrared</a:t>
            </a:r>
            <a:r>
              <a:rPr lang="fr-FR" sz="1800" dirty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nanospectroscopy</a:t>
            </a:r>
            <a:r>
              <a:rPr lang="fr-FR" sz="1800" dirty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using</a:t>
            </a:r>
            <a:r>
              <a:rPr lang="fr-FR" sz="1800" dirty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low</a:t>
            </a:r>
            <a:r>
              <a:rPr lang="fr-FR" sz="1800" dirty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-aberration </a:t>
            </a:r>
            <a:r>
              <a:rPr lang="fr-FR" sz="1800" dirty="0" err="1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beamline</a:t>
            </a:r>
            <a:r>
              <a:rPr lang="fr-FR" sz="1800" dirty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optics</a:t>
            </a:r>
            <a:r>
              <a:rPr lang="fr-FR" sz="1800" dirty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</a:p>
          <a:p>
            <a:pPr algn="l"/>
            <a:r>
              <a:rPr lang="fr-FR" sz="1800" dirty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Raul O. </a:t>
            </a:r>
            <a:r>
              <a:rPr lang="fr-FR" sz="1800" dirty="0" err="1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Freitas</a:t>
            </a:r>
            <a:r>
              <a:rPr lang="fr-FR" sz="1800" dirty="0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, C. </a:t>
            </a:r>
            <a:r>
              <a:rPr lang="fr-FR" sz="1800" dirty="0" err="1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Deneke</a:t>
            </a:r>
            <a:r>
              <a:rPr lang="fr-FR" sz="1800" dirty="0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, </a:t>
            </a:r>
            <a:r>
              <a:rPr lang="fr-FR" sz="1800" dirty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F. C. B. </a:t>
            </a:r>
            <a:r>
              <a:rPr lang="fr-FR" sz="1800" dirty="0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Maia, Th. Moreno, </a:t>
            </a:r>
            <a:r>
              <a:rPr lang="fr-FR" sz="1800" dirty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Paul </a:t>
            </a:r>
            <a:r>
              <a:rPr lang="fr-FR" sz="1800" dirty="0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Dumas </a:t>
            </a:r>
          </a:p>
          <a:p>
            <a:pPr algn="l"/>
            <a:r>
              <a:rPr lang="fr-FR" sz="1800" dirty="0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To </a:t>
            </a:r>
            <a:r>
              <a:rPr lang="fr-FR" sz="1800" dirty="0" err="1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be</a:t>
            </a:r>
            <a:r>
              <a:rPr lang="fr-FR" sz="1800" dirty="0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published</a:t>
            </a:r>
            <a:endParaRPr lang="fr-FR" sz="1800" dirty="0">
              <a:solidFill>
                <a:srgbClr val="000000"/>
              </a:solidFill>
              <a:effectLst>
                <a:outerShdw blurRad="27622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/>
            <a:endParaRPr lang="fr-FR" sz="1800" dirty="0">
              <a:solidFill>
                <a:srgbClr val="000000"/>
              </a:solidFill>
              <a:effectLst>
                <a:outerShdw blurRad="27622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758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3300" cy="1117600"/>
          </a:xfrm>
          <a:prstGeom prst="rect">
            <a:avLst/>
          </a:prstGeom>
          <a:noFill/>
          <a:ln>
            <a:noFill/>
          </a:ln>
          <a:effectLst>
            <a:outerShdw blurRad="127000" dist="76199" dir="234000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2E2F30">
                    <a:alpha val="79999"/>
                  </a:srgb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2829992" y="-19744"/>
            <a:ext cx="9217024" cy="1368152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FROM SPECTROSCOPY TO MICROSCOPY: IMAGING 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11125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5696" y="1348408"/>
            <a:ext cx="1168697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fr-FR" b="1" u="sng" dirty="0" smtClean="0">
                <a:ln w="11430"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2- SPATIAL RESOLUTION= </a:t>
            </a:r>
            <a:r>
              <a:rPr lang="fr-FR" b="1" u="sng" cap="all" dirty="0" smtClean="0">
                <a:ln w="11430"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Microscope</a:t>
            </a:r>
            <a:r>
              <a:rPr lang="fr-FR" b="1" u="sng" dirty="0" smtClean="0">
                <a:ln w="11430"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AND SOURCE BRIGHTNESS</a:t>
            </a:r>
            <a:endParaRPr lang="fr-FR" b="1" u="sng" dirty="0">
              <a:ln w="11430"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15" name="Picture 165" descr="DSC043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2716560"/>
            <a:ext cx="326436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3" descr="sdir60_1"/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6" t="9689" r="7895" b="3488"/>
          <a:stretch>
            <a:fillRect/>
          </a:stretch>
        </p:blipFill>
        <p:spPr bwMode="auto">
          <a:xfrm>
            <a:off x="5062240" y="2932584"/>
            <a:ext cx="3053383" cy="237626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4"/>
          <p:cNvSpPr>
            <a:spLocks noChangeArrowheads="1"/>
          </p:cNvSpPr>
          <p:nvPr/>
        </p:nvSpPr>
        <p:spPr bwMode="auto">
          <a:xfrm>
            <a:off x="6070352" y="3292624"/>
            <a:ext cx="1440160" cy="1368152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Rectangle 164"/>
          <p:cNvSpPr>
            <a:spLocks noChangeArrowheads="1"/>
          </p:cNvSpPr>
          <p:nvPr/>
        </p:nvSpPr>
        <p:spPr bwMode="auto">
          <a:xfrm>
            <a:off x="7294481" y="2572544"/>
            <a:ext cx="144023" cy="144023"/>
          </a:xfrm>
          <a:prstGeom prst="rect">
            <a:avLst/>
          </a:prstGeom>
          <a:solidFill>
            <a:srgbClr val="FF0000">
              <a:alpha val="86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52" y="7253039"/>
            <a:ext cx="2894012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89" y="7253039"/>
            <a:ext cx="2894013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r="13483" b="1065"/>
          <a:stretch>
            <a:fillRect/>
          </a:stretch>
        </p:blipFill>
        <p:spPr bwMode="auto">
          <a:xfrm>
            <a:off x="9310712" y="2932584"/>
            <a:ext cx="3097213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8285765" y="7233989"/>
            <a:ext cx="1376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 2" charset="0"/>
              <a:buNone/>
            </a:pPr>
            <a:r>
              <a:rPr lang="fr-FR" sz="1800" dirty="0" smtClean="0">
                <a:solidFill>
                  <a:srgbClr val="FFFFFF"/>
                </a:soli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PROTEINS</a:t>
            </a:r>
            <a:endParaRPr lang="fr-FR" sz="1800" dirty="0">
              <a:solidFill>
                <a:srgbClr val="FFFFFF"/>
              </a:solidFill>
              <a:effectLst>
                <a:outerShdw blurRad="111125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52" y="7265739"/>
            <a:ext cx="2894012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337271" y="7257802"/>
            <a:ext cx="18455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 2" charset="0"/>
              <a:buNone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NUCLEIC ACIDS</a:t>
            </a:r>
            <a:endParaRPr lang="fr-FR" sz="1600" dirty="0">
              <a:solidFill>
                <a:srgbClr val="FFFFFF"/>
              </a:solidFill>
              <a:effectLst>
                <a:outerShdw blurRad="111125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9659012" y="2788568"/>
            <a:ext cx="25573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 2" charset="0"/>
              <a:buNone/>
            </a:pPr>
            <a:r>
              <a:rPr lang="fr-FR" sz="1600" dirty="0" smtClean="0">
                <a:solidFill>
                  <a:schemeClr val="bg2"/>
                </a:solidFill>
                <a:latin typeface="Verdana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Verdana" charset="0"/>
              </a:rPr>
              <a:t>HeLa</a:t>
            </a:r>
            <a:r>
              <a:rPr lang="fr-FR" sz="1600" dirty="0" smtClean="0">
                <a:solidFill>
                  <a:schemeClr val="bg2"/>
                </a:solidFill>
                <a:latin typeface="Verdana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Verdana" charset="0"/>
              </a:rPr>
              <a:t>Cell</a:t>
            </a:r>
            <a:r>
              <a:rPr lang="fr-FR" sz="1600" dirty="0" smtClean="0">
                <a:solidFill>
                  <a:schemeClr val="bg2"/>
                </a:solidFill>
                <a:latin typeface="Verdana" charset="0"/>
              </a:rPr>
              <a:t>  </a:t>
            </a:r>
            <a:r>
              <a:rPr lang="fr-FR" sz="1600" dirty="0">
                <a:solidFill>
                  <a:schemeClr val="bg2"/>
                </a:solidFill>
                <a:latin typeface="Verdana" charset="0"/>
              </a:rPr>
              <a:t>~60x70µm</a:t>
            </a:r>
          </a:p>
          <a:p>
            <a:pPr algn="ctr" eaLnBrk="1" hangingPunct="1">
              <a:buFont typeface="Wingdings 2" charset="0"/>
              <a:buNone/>
            </a:pPr>
            <a:r>
              <a:rPr lang="fr-FR" sz="1600" dirty="0" smtClean="0">
                <a:solidFill>
                  <a:schemeClr val="bg2"/>
                </a:solidFill>
                <a:latin typeface="Verdana" charset="0"/>
              </a:rPr>
              <a:t>Spot Size  </a:t>
            </a:r>
            <a:r>
              <a:rPr lang="fr-FR" sz="1600" dirty="0">
                <a:solidFill>
                  <a:schemeClr val="bg2"/>
                </a:solidFill>
                <a:latin typeface="Verdana" charset="0"/>
              </a:rPr>
              <a:t>5x5µm²</a:t>
            </a:r>
          </a:p>
          <a:p>
            <a:pPr algn="ctr" eaLnBrk="1" hangingPunct="1">
              <a:buFont typeface="Wingdings 2" charset="0"/>
              <a:buNone/>
            </a:pPr>
            <a:r>
              <a:rPr lang="fr-FR" sz="1600" dirty="0" err="1" smtClean="0">
                <a:solidFill>
                  <a:schemeClr val="bg2"/>
                </a:solidFill>
                <a:latin typeface="Verdana" charset="0"/>
              </a:rPr>
              <a:t>step</a:t>
            </a:r>
            <a:r>
              <a:rPr lang="fr-FR" sz="1600" dirty="0" smtClean="0">
                <a:solidFill>
                  <a:schemeClr val="bg2"/>
                </a:solidFill>
                <a:latin typeface="Verdana" charset="0"/>
              </a:rPr>
              <a:t> </a:t>
            </a:r>
            <a:r>
              <a:rPr lang="fr-FR" sz="1600" dirty="0">
                <a:solidFill>
                  <a:schemeClr val="bg2"/>
                </a:solidFill>
                <a:latin typeface="Verdana" charset="0"/>
              </a:rPr>
              <a:t>1µm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330496" y="7260977"/>
            <a:ext cx="9823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 2" charset="0"/>
              <a:buNone/>
            </a:pPr>
            <a:r>
              <a:rPr lang="fr-FR" sz="1800" dirty="0" smtClean="0">
                <a:solidFill>
                  <a:srgbClr val="FFFFFF"/>
                </a:solidFill>
                <a:effectLst>
                  <a:outerShdw blurRad="11112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LIPIDS</a:t>
            </a:r>
            <a:endParaRPr lang="fr-FR" sz="1800" dirty="0">
              <a:solidFill>
                <a:srgbClr val="FFFFFF"/>
              </a:solidFill>
              <a:effectLst>
                <a:outerShdw blurRad="111125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0" name="ZoneTexte 18"/>
          <p:cNvSpPr txBox="1">
            <a:spLocks noChangeArrowheads="1"/>
          </p:cNvSpPr>
          <p:nvPr/>
        </p:nvSpPr>
        <p:spPr bwMode="auto">
          <a:xfrm>
            <a:off x="8540775" y="9477052"/>
            <a:ext cx="55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 2" charset="0"/>
              <a:buNone/>
            </a:pPr>
            <a:r>
              <a:rPr lang="fr-FR" sz="1800"/>
              <a:t>Min</a:t>
            </a:r>
          </a:p>
        </p:txBody>
      </p:sp>
      <p:sp>
        <p:nvSpPr>
          <p:cNvPr id="4" name="Flèche vers le bas 3"/>
          <p:cNvSpPr/>
          <p:nvPr/>
        </p:nvSpPr>
        <p:spPr bwMode="auto">
          <a:xfrm>
            <a:off x="6502400" y="4444752"/>
            <a:ext cx="432048" cy="158417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86000"/>
                </a:schemeClr>
              </a:gs>
              <a:gs pos="100000">
                <a:srgbClr val="0000FF">
                  <a:alpha val="86000"/>
                </a:srgbClr>
              </a:gs>
            </a:gsLst>
            <a:lin ang="6420000" scaled="0"/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422429" y="5956920"/>
            <a:ext cx="88557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Chemical</a:t>
            </a:r>
            <a:r>
              <a:rPr lang="fr-FR" dirty="0" smtClean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image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with</a:t>
            </a:r>
            <a:r>
              <a:rPr lang="fr-FR" dirty="0" smtClean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sub</a:t>
            </a:r>
            <a:r>
              <a:rPr lang="fr-FR" dirty="0" smtClean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-cellular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165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resolution</a:t>
            </a:r>
            <a:endParaRPr lang="fr-FR" dirty="0">
              <a:solidFill>
                <a:srgbClr val="000000"/>
              </a:solidFill>
              <a:effectLst>
                <a:outerShdw blurRad="165100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015797" y="2140496"/>
            <a:ext cx="41048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effectLst>
                  <a:outerShdw blurRad="13652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Synchrotron source</a:t>
            </a:r>
            <a:endParaRPr lang="fr-FR" dirty="0">
              <a:solidFill>
                <a:srgbClr val="000000"/>
              </a:solidFill>
              <a:effectLst>
                <a:outerShdw blurRad="136525" dist="508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76333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3934E-7 -1.32063E-6 L -0.05526 0.13288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3" grpId="0"/>
      <p:bldP spid="25" grpId="0"/>
      <p:bldP spid="26" grpId="0"/>
      <p:bldP spid="29" grpId="0"/>
      <p:bldP spid="4" grpId="0" animBg="1"/>
      <p:bldP spid="7" grpId="0"/>
      <p:bldP spid="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1074597" y="1087580"/>
            <a:ext cx="10403840" cy="577298"/>
          </a:xfrm>
        </p:spPr>
        <p:txBody>
          <a:bodyPr lIns="130046" tIns="65023" rIns="130046" bIns="65023">
            <a:noAutofit/>
          </a:bodyPr>
          <a:lstStyle/>
          <a:p>
            <a:pPr eaLnBrk="1" hangingPunct="1"/>
            <a:r>
              <a:rPr lang="en-US" sz="3400" b="1" dirty="0">
                <a:solidFill>
                  <a:srgbClr val="000000"/>
                </a:solidFill>
                <a:effectLst>
                  <a:outerShdw blurRad="482600" dist="76200" dir="2700000" algn="tl" rotWithShape="0">
                    <a:srgbClr val="000000">
                      <a:alpha val="35000"/>
                    </a:srgbClr>
                  </a:outerShdw>
                </a:effectLst>
                <a:latin typeface="Arial Rounded MT Bold"/>
                <a:cs typeface="Arial Rounded MT Bold"/>
              </a:rPr>
              <a:t>Broadband </a:t>
            </a:r>
            <a:r>
              <a:rPr lang="en-US" sz="3400" b="1" dirty="0" err="1">
                <a:solidFill>
                  <a:srgbClr val="000000"/>
                </a:solidFill>
                <a:effectLst>
                  <a:outerShdw blurRad="482600" dist="76200" dir="2700000" algn="tl" rotWithShape="0">
                    <a:srgbClr val="000000">
                      <a:alpha val="35000"/>
                    </a:srgbClr>
                  </a:outerShdw>
                </a:effectLst>
                <a:latin typeface="Arial Rounded MT Bold"/>
                <a:cs typeface="Arial Rounded MT Bold"/>
              </a:rPr>
              <a:t>nano</a:t>
            </a:r>
            <a:r>
              <a:rPr lang="en-US" sz="3400" b="1" dirty="0">
                <a:solidFill>
                  <a:srgbClr val="000000"/>
                </a:solidFill>
                <a:effectLst>
                  <a:outerShdw blurRad="482600" dist="76200" dir="2700000" algn="tl" rotWithShape="0">
                    <a:srgbClr val="000000">
                      <a:alpha val="35000"/>
                    </a:srgbClr>
                  </a:outerShdw>
                </a:effectLst>
                <a:latin typeface="Arial Rounded MT Bold"/>
                <a:cs typeface="Arial Rounded MT Bold"/>
              </a:rPr>
              <a:t>-spectroscopy: </a:t>
            </a:r>
            <a:r>
              <a:rPr lang="en-US" sz="3400" b="1" dirty="0" err="1">
                <a:solidFill>
                  <a:srgbClr val="000000"/>
                </a:solidFill>
                <a:effectLst>
                  <a:outerShdw blurRad="482600" dist="76200" dir="2700000" algn="tl" rotWithShape="0">
                    <a:srgbClr val="000000">
                      <a:alpha val="35000"/>
                    </a:srgbClr>
                  </a:outerShdw>
                </a:effectLst>
                <a:latin typeface="Arial Rounded MT Bold"/>
                <a:cs typeface="Arial Rounded MT Bold"/>
              </a:rPr>
              <a:t>interferograms</a:t>
            </a:r>
            <a:endParaRPr lang="en-US" sz="3400" b="1" dirty="0">
              <a:solidFill>
                <a:srgbClr val="000000"/>
              </a:solidFill>
              <a:effectLst>
                <a:outerShdw blurRad="482600" dist="76200" dir="2700000" algn="tl" rotWithShape="0">
                  <a:srgbClr val="000000">
                    <a:alpha val="35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15" name="Picture 14" descr="near_IR_spectrum.png"/>
          <p:cNvPicPr>
            <a:picLocks noChangeAspect="1"/>
          </p:cNvPicPr>
          <p:nvPr/>
        </p:nvPicPr>
        <p:blipFill>
          <a:blip r:embed="rId2" cstate="print"/>
          <a:srcRect t="4271"/>
          <a:stretch>
            <a:fillRect/>
          </a:stretch>
        </p:blipFill>
        <p:spPr>
          <a:xfrm>
            <a:off x="664952" y="1906870"/>
            <a:ext cx="4096455" cy="2954755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 l="4993" t="8055" r="13365" b="3439"/>
          <a:stretch>
            <a:fillRect/>
          </a:stretch>
        </p:blipFill>
        <p:spPr bwMode="auto">
          <a:xfrm>
            <a:off x="1678447" y="5558684"/>
            <a:ext cx="3248942" cy="327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845523" y="8369618"/>
            <a:ext cx="555413" cy="13095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130046" tIns="65023" rIns="130046" bIns="65023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454354" y="8143839"/>
            <a:ext cx="1105592" cy="62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1 </a:t>
            </a: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>m</a:t>
            </a:r>
            <a:r>
              <a:rPr lang="en-US" b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717220" y="8017402"/>
            <a:ext cx="532130" cy="48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r>
              <a:rPr lang="en-US" sz="23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>
                      <a:alpha val="43000"/>
                    </a:srgbClr>
                  </a:outerShdw>
                </a:effectLst>
              </a:rPr>
              <a:t>Si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949671" y="6750790"/>
            <a:ext cx="744875" cy="48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spAutoFit/>
          </a:bodyPr>
          <a:lstStyle/>
          <a:p>
            <a:r>
              <a:rPr lang="en-US" sz="2300" dirty="0">
                <a:solidFill>
                  <a:srgbClr val="FFFFFF"/>
                </a:solidFill>
              </a:rPr>
              <a:t>SiO</a:t>
            </a:r>
            <a:r>
              <a:rPr lang="en-US" sz="2300" baseline="-25000" dirty="0">
                <a:solidFill>
                  <a:srgbClr val="FFFFFF"/>
                </a:solidFill>
              </a:rPr>
              <a:t>2</a:t>
            </a:r>
            <a:endParaRPr lang="en-US" sz="2300" dirty="0">
              <a:solidFill>
                <a:srgbClr val="FFFFFF"/>
              </a:solidFill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print"/>
          <a:srcRect l="58596" t="-701" b="48463"/>
          <a:stretch>
            <a:fillRect/>
          </a:stretch>
        </p:blipFill>
        <p:spPr bwMode="auto">
          <a:xfrm>
            <a:off x="6190756" y="2989685"/>
            <a:ext cx="5432213" cy="649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17"/>
          <p:cNvSpPr>
            <a:spLocks noChangeShapeType="1"/>
          </p:cNvSpPr>
          <p:nvPr/>
        </p:nvSpPr>
        <p:spPr bwMode="auto">
          <a:xfrm flipV="1">
            <a:off x="3651744" y="5184034"/>
            <a:ext cx="3874770" cy="159610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 flipV="1">
            <a:off x="4146938" y="7744318"/>
            <a:ext cx="3481987" cy="204821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9" name="Flèche vers la gauche 8"/>
          <p:cNvSpPr/>
          <p:nvPr/>
        </p:nvSpPr>
        <p:spPr>
          <a:xfrm>
            <a:off x="4863818" y="4057509"/>
            <a:ext cx="921702" cy="307234"/>
          </a:xfrm>
          <a:prstGeom prst="lef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074808" y="3238219"/>
            <a:ext cx="839713" cy="62375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FFT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5782320" y="35661"/>
            <a:ext cx="7066385" cy="614468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i="1" dirty="0">
                <a:solidFill>
                  <a:srgbClr val="000000"/>
                </a:solidFill>
                <a:effectLst>
                  <a:outerShdw blurRad="26352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IR nano-</a:t>
            </a:r>
            <a:r>
              <a:rPr lang="fr-FR" sz="2400" b="1" i="1" dirty="0" err="1">
                <a:solidFill>
                  <a:srgbClr val="000000"/>
                </a:solidFill>
                <a:effectLst>
                  <a:outerShdw blurRad="26352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spectroscopy</a:t>
            </a:r>
            <a:r>
              <a:rPr lang="fr-FR" sz="2400" b="1" i="1" dirty="0">
                <a:solidFill>
                  <a:srgbClr val="000000"/>
                </a:solidFill>
                <a:effectLst>
                  <a:outerShdw blurRad="26352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and nano-</a:t>
            </a:r>
            <a:r>
              <a:rPr lang="fr-FR" sz="2400" b="1" i="1" dirty="0" err="1">
                <a:solidFill>
                  <a:srgbClr val="000000"/>
                </a:solidFill>
                <a:effectLst>
                  <a:outerShdw blurRad="26352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imaging</a:t>
            </a:r>
            <a:endParaRPr lang="fr-FR" sz="2400" b="1" i="1" dirty="0">
              <a:solidFill>
                <a:srgbClr val="000000"/>
              </a:solidFill>
              <a:effectLst>
                <a:outerShdw blurRad="263525" dist="76200" dir="5400000" sx="101000" sy="101000" algn="t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0509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749872" y="9517"/>
            <a:ext cx="10464801" cy="1993902"/>
          </a:xfrm>
          <a:prstGeom prst="rect">
            <a:avLst/>
          </a:prstGeom>
        </p:spPr>
        <p:txBody>
          <a:bodyPr lIns="91435" tIns="45718" rIns="91435" bIns="45718"/>
          <a:lstStyle/>
          <a:p>
            <a:pPr eaLnBrk="1" hangingPunct="1">
              <a:defRPr/>
            </a:pPr>
            <a:r>
              <a:rPr lang="en-US" altLang="en-US" sz="4400" b="1" dirty="0" err="1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5000"/>
                    </a:srgbClr>
                  </a:outerShdw>
                </a:effectLst>
                <a:latin typeface="Arial Rounded MT Bold"/>
                <a:cs typeface="Arial Rounded MT Bold"/>
              </a:rPr>
              <a:t>Peptoids</a:t>
            </a:r>
            <a:r>
              <a:rPr lang="en-US" altLang="en-US" sz="4400" b="1" dirty="0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5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5000"/>
                    </a:srgbClr>
                  </a:outerShdw>
                </a:effectLst>
                <a:latin typeface="Arial Rounded MT Bold"/>
                <a:cs typeface="Arial Rounded MT Bold"/>
              </a:rPr>
              <a:t>nanosheets</a:t>
            </a:r>
            <a:endParaRPr lang="en-US" altLang="en-US" sz="4400" b="1" dirty="0">
              <a:solidFill>
                <a:srgbClr val="000000"/>
              </a:solidFill>
              <a:effectLst>
                <a:outerShdw blurRad="247650" dist="76200" dir="2700000" algn="tl" rotWithShape="0">
                  <a:srgbClr val="000000">
                    <a:alpha val="35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grpSp>
        <p:nvGrpSpPr>
          <p:cNvPr id="116738" name="Group 10"/>
          <p:cNvGrpSpPr>
            <a:grpSpLocks/>
          </p:cNvGrpSpPr>
          <p:nvPr/>
        </p:nvGrpSpPr>
        <p:grpSpPr bwMode="auto">
          <a:xfrm>
            <a:off x="1528763" y="2228850"/>
            <a:ext cx="4159250" cy="3295650"/>
            <a:chOff x="811439" y="4027040"/>
            <a:chExt cx="2924175" cy="2317750"/>
          </a:xfrm>
        </p:grpSpPr>
        <p:pic>
          <p:nvPicPr>
            <p:cNvPr id="11674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" t="5612" r="7964" b="10768"/>
            <a:stretch>
              <a:fillRect/>
            </a:stretch>
          </p:blipFill>
          <p:spPr bwMode="auto">
            <a:xfrm>
              <a:off x="811439" y="4027040"/>
              <a:ext cx="2924175" cy="231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45" name="Rectangle 7"/>
            <p:cNvSpPr>
              <a:spLocks noChangeArrowheads="1"/>
            </p:cNvSpPr>
            <p:nvPr/>
          </p:nvSpPr>
          <p:spPr bwMode="auto">
            <a:xfrm>
              <a:off x="898752" y="4452031"/>
              <a:ext cx="317500" cy="88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fr-FR" sz="2600">
                <a:solidFill>
                  <a:schemeClr val="tx1"/>
                </a:solidFill>
              </a:endParaRPr>
            </a:p>
          </p:txBody>
        </p:sp>
        <p:sp>
          <p:nvSpPr>
            <p:cNvPr id="116746" name="Text Box 12"/>
            <p:cNvSpPr txBox="1">
              <a:spLocks noChangeArrowheads="1"/>
            </p:cNvSpPr>
            <p:nvPr/>
          </p:nvSpPr>
          <p:spPr bwMode="auto">
            <a:xfrm>
              <a:off x="1300389" y="4307568"/>
              <a:ext cx="594989" cy="313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80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defRPr>
              </a:lvl1pPr>
              <a:lvl2pPr marL="742950" indent="-285750" eaLnBrk="0" hangingPunct="0">
                <a:defRPr sz="380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defRPr>
              </a:lvl2pPr>
              <a:lvl3pPr marL="1143000" indent="-228600" eaLnBrk="0" hangingPunct="0">
                <a:defRPr sz="380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defRPr>
              </a:lvl3pPr>
              <a:lvl4pPr marL="1600200" indent="-228600" eaLnBrk="0" hangingPunct="0">
                <a:defRPr sz="380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defRPr>
              </a:lvl4pPr>
              <a:lvl5pPr marL="2057400" indent="-228600" eaLnBrk="0" hangingPunct="0">
                <a:defRPr sz="380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defRPr>
              </a:lvl9pPr>
            </a:lstStyle>
            <a:p>
              <a:pPr algn="l" eaLnBrk="1" hangingPunct="1"/>
              <a:r>
                <a:rPr lang="en-US" sz="2300">
                  <a:solidFill>
                    <a:schemeClr val="tx1"/>
                  </a:solidFill>
                  <a:latin typeface="Arial" charset="0"/>
                </a:rPr>
                <a:t>2 </a:t>
              </a:r>
              <a:r>
                <a:rPr lang="en-US" sz="2300">
                  <a:solidFill>
                    <a:schemeClr val="tx1"/>
                  </a:solidFill>
                  <a:latin typeface="Arial" charset="0"/>
                  <a:sym typeface="Symbol" charset="0"/>
                </a:rPr>
                <a:t></a:t>
              </a:r>
              <a:r>
                <a:rPr lang="en-US" sz="2300">
                  <a:solidFill>
                    <a:schemeClr val="tx1"/>
                  </a:solidFill>
                  <a:latin typeface="Arial" charset="0"/>
                </a:rPr>
                <a:t>m</a:t>
              </a:r>
            </a:p>
          </p:txBody>
        </p:sp>
      </p:grpSp>
      <p:pic>
        <p:nvPicPr>
          <p:cNvPr id="116739" name="Picture 12" descr="gamma-prote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1860551"/>
            <a:ext cx="5214938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5417" name="Picture 7" descr="peptoid_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9866" b="14087"/>
          <a:stretch>
            <a:fillRect/>
          </a:stretch>
        </p:blipFill>
        <p:spPr bwMode="auto">
          <a:xfrm>
            <a:off x="1223964" y="5418140"/>
            <a:ext cx="5084762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5419" name="Rectangle 11"/>
          <p:cNvSpPr>
            <a:spLocks noChangeArrowheads="1"/>
          </p:cNvSpPr>
          <p:nvPr/>
        </p:nvSpPr>
        <p:spPr bwMode="auto">
          <a:xfrm>
            <a:off x="4367214" y="5657850"/>
            <a:ext cx="2093912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39" tIns="65020" rIns="130039" bIns="65020">
            <a:spAutoFit/>
          </a:bodyPr>
          <a:lstStyle/>
          <a:p>
            <a:r>
              <a:rPr lang="en-US" sz="2300">
                <a:solidFill>
                  <a:srgbClr val="0066CC"/>
                </a:solidFill>
              </a:rPr>
              <a:t>Peptoid Nanosheets</a:t>
            </a:r>
          </a:p>
        </p:txBody>
      </p:sp>
      <p:sp>
        <p:nvSpPr>
          <p:cNvPr id="116743" name="TextBox 11"/>
          <p:cNvSpPr txBox="1">
            <a:spLocks noChangeArrowheads="1"/>
          </p:cNvSpPr>
          <p:nvPr/>
        </p:nvSpPr>
        <p:spPr bwMode="auto">
          <a:xfrm>
            <a:off x="3046016" y="1636440"/>
            <a:ext cx="1811338" cy="48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algn="l" eaLnBrk="1" hangingPunct="1"/>
            <a:r>
              <a:rPr lang="en-US" sz="2300" dirty="0">
                <a:latin typeface="Arial" charset="0"/>
                <a:sym typeface="Symbol" charset="0"/>
              </a:rPr>
              <a:t>-globulin</a:t>
            </a:r>
            <a:endParaRPr lang="en-US" sz="2300" dirty="0">
              <a:latin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62440" y="7109048"/>
            <a:ext cx="5735037" cy="166336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  <a:latin typeface="Arial Rounded MT Bold"/>
                <a:cs typeface="Arial Rounded MT Bold"/>
              </a:rPr>
              <a:t>H.A. </a:t>
            </a:r>
            <a:r>
              <a:rPr lang="fr-FR" sz="2000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Bretchel</a:t>
            </a:r>
            <a:r>
              <a:rPr lang="fr-FR" sz="2000" dirty="0">
                <a:solidFill>
                  <a:srgbClr val="000000"/>
                </a:solidFill>
                <a:latin typeface="Arial Rounded MT Bold"/>
                <a:cs typeface="Arial Rounded MT Bold"/>
              </a:rPr>
              <a:t>, E A. Muller, R.L. </a:t>
            </a:r>
            <a:r>
              <a:rPr lang="fr-FR" sz="2000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Olmon</a:t>
            </a:r>
            <a:r>
              <a:rPr lang="fr-FR" sz="2000" dirty="0">
                <a:solidFill>
                  <a:srgbClr val="000000"/>
                </a:solidFill>
                <a:latin typeface="Arial Rounded MT Bold"/>
                <a:cs typeface="Arial Rounded MT Bold"/>
              </a:rPr>
              <a:t>, M.A. Martin, M. B. </a:t>
            </a:r>
            <a:r>
              <a:rPr lang="fr-FR" sz="2000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Raschke</a:t>
            </a:r>
            <a:r>
              <a:rPr lang="fr-FR" sz="2000" dirty="0">
                <a:solidFill>
                  <a:srgbClr val="000000"/>
                </a:solidFill>
                <a:latin typeface="Arial Rounded MT Bold"/>
                <a:cs typeface="Arial Rounded MT Bold"/>
              </a:rPr>
              <a:t> </a:t>
            </a:r>
          </a:p>
          <a:p>
            <a:r>
              <a:rPr lang="fr-FR" sz="2000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Proceedings</a:t>
            </a:r>
            <a:r>
              <a:rPr lang="fr-FR" sz="2000" dirty="0">
                <a:solidFill>
                  <a:srgbClr val="000000"/>
                </a:solidFill>
                <a:latin typeface="Arial Rounded MT Bold"/>
                <a:cs typeface="Arial Rounded MT Bold"/>
              </a:rPr>
              <a:t> of the National </a:t>
            </a:r>
            <a:r>
              <a:rPr lang="fr-FR" sz="2000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Academy</a:t>
            </a:r>
            <a:r>
              <a:rPr lang="fr-FR" sz="2000" dirty="0">
                <a:solidFill>
                  <a:srgbClr val="000000"/>
                </a:solidFill>
                <a:latin typeface="Arial Rounded MT Bold"/>
                <a:cs typeface="Arial Rounded MT Bold"/>
              </a:rPr>
              <a:t> of Sciences, </a:t>
            </a:r>
            <a:r>
              <a:rPr lang="fr-FR" sz="20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111</a:t>
            </a:r>
            <a:r>
              <a:rPr lang="fr-FR" sz="2000" dirty="0">
                <a:solidFill>
                  <a:srgbClr val="000000"/>
                </a:solidFill>
                <a:latin typeface="Arial Rounded MT Bold"/>
                <a:cs typeface="Arial Rounded MT Bold"/>
              </a:rPr>
              <a:t>(20), 7191–7196 ( 2014)</a:t>
            </a:r>
          </a:p>
          <a:p>
            <a:endParaRPr lang="fr-FR" sz="20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0369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5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5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41760" y="1420416"/>
            <a:ext cx="11391236" cy="92876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lIns="130046" tIns="65023" rIns="130046" bIns="65023" rtlCol="0">
            <a:spAutoFit/>
          </a:bodyPr>
          <a:lstStyle/>
          <a:p>
            <a:pPr algn="l">
              <a:buClr>
                <a:srgbClr val="00FFFF"/>
              </a:buClr>
              <a:buSzPct val="120000"/>
            </a:pPr>
            <a:r>
              <a:rPr lang="en-US" sz="3500" dirty="0" smtClean="0">
                <a:solidFill>
                  <a:srgbClr val="000000"/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Synchrotron IR </a:t>
            </a:r>
            <a:r>
              <a:rPr lang="en-US" sz="3500" dirty="0" err="1" smtClean="0">
                <a:solidFill>
                  <a:srgbClr val="000000"/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microspectroscopy</a:t>
            </a:r>
            <a:r>
              <a:rPr lang="en-US" sz="3500" dirty="0" smtClean="0">
                <a:solidFill>
                  <a:srgbClr val="000000"/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is an important experimental station for biosciences activity.</a:t>
            </a:r>
          </a:p>
          <a:p>
            <a:pPr algn="l">
              <a:buClr>
                <a:srgbClr val="00FFFF"/>
              </a:buClr>
              <a:buSzPct val="120000"/>
            </a:pPr>
            <a:endParaRPr lang="en-US" sz="3500" dirty="0" smtClean="0">
              <a:solidFill>
                <a:srgbClr val="000000"/>
              </a:solidFill>
              <a:effectLst>
                <a:outerShdw blurRad="346075" dist="508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>
              <a:buClr>
                <a:srgbClr val="00FFFF"/>
              </a:buClr>
              <a:buSzPct val="120000"/>
            </a:pPr>
            <a:r>
              <a:rPr lang="en-US" sz="35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Biomedical applications are emerging and diagnostic tools can be developed at hospital thanks to the knowledge and experience gained at synchrotron.</a:t>
            </a:r>
          </a:p>
          <a:p>
            <a:pPr algn="l">
              <a:buClr>
                <a:srgbClr val="00FFFF"/>
              </a:buClr>
              <a:buSzPct val="120000"/>
            </a:pPr>
            <a:endParaRPr lang="en-US" sz="35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46075" dist="508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>
              <a:buClr>
                <a:srgbClr val="00FFFF"/>
              </a:buClr>
              <a:buSzPct val="120000"/>
            </a:pPr>
            <a:r>
              <a:rPr lang="en-US" sz="35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Exciting new directions: fast imaging and high spatial resolution with adapted optics , tomography</a:t>
            </a:r>
          </a:p>
          <a:p>
            <a:pPr algn="l">
              <a:buClr>
                <a:srgbClr val="00FFFF"/>
              </a:buClr>
              <a:buSzPct val="120000"/>
            </a:pPr>
            <a:endParaRPr lang="en-US" sz="35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46075" dist="508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>
              <a:buClr>
                <a:srgbClr val="00FFFF"/>
              </a:buClr>
              <a:buSzPct val="120000"/>
            </a:pPr>
            <a:r>
              <a:rPr lang="en-US" sz="35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One exciting new field is the </a:t>
            </a:r>
            <a:r>
              <a:rPr lang="en-US" sz="35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nano</a:t>
            </a:r>
            <a:r>
              <a:rPr lang="en-US" sz="35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IR: several </a:t>
            </a:r>
            <a:r>
              <a:rPr lang="en-US" sz="35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beamlines</a:t>
            </a:r>
            <a:r>
              <a:rPr lang="en-US" sz="35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are starting to initiate such work, and the demand is already very high.</a:t>
            </a:r>
          </a:p>
          <a:p>
            <a:pPr algn="l">
              <a:buClr>
                <a:srgbClr val="00FFFF"/>
              </a:buClr>
              <a:buSzPct val="120000"/>
            </a:pPr>
            <a:endParaRPr lang="en-US" sz="3500" dirty="0" smtClean="0">
              <a:solidFill>
                <a:srgbClr val="000000"/>
              </a:solidFill>
              <a:effectLst>
                <a:outerShdw blurRad="346075" dist="508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>
              <a:buClr>
                <a:srgbClr val="00FFFF"/>
              </a:buClr>
              <a:buSzPct val="120000"/>
            </a:pPr>
            <a:r>
              <a:rPr lang="en-US" sz="3500" dirty="0" smtClean="0">
                <a:solidFill>
                  <a:srgbClr val="000000"/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</a:p>
          <a:p>
            <a:pPr algn="l">
              <a:buClr>
                <a:srgbClr val="00FFFF"/>
              </a:buClr>
              <a:buSzPct val="120000"/>
            </a:pPr>
            <a:r>
              <a:rPr lang="en-US" sz="3500" dirty="0" smtClean="0">
                <a:solidFill>
                  <a:srgbClr val="000000"/>
                </a:solidFill>
                <a:effectLst>
                  <a:outerShdw blurRad="346075" dist="508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endParaRPr lang="en-US" sz="3500" dirty="0">
              <a:solidFill>
                <a:schemeClr val="tx2"/>
              </a:solidFill>
              <a:effectLst>
                <a:outerShdw blurRad="346075" dist="508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6" name="Text Box 735"/>
          <p:cNvSpPr txBox="1">
            <a:spLocks noChangeArrowheads="1"/>
          </p:cNvSpPr>
          <p:nvPr/>
        </p:nvSpPr>
        <p:spPr bwMode="auto">
          <a:xfrm>
            <a:off x="2181920" y="6235"/>
            <a:ext cx="9577064" cy="84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defTabSz="5705316">
              <a:lnSpc>
                <a:spcPct val="120000"/>
              </a:lnSpc>
              <a:spcBef>
                <a:spcPct val="50000"/>
              </a:spcBef>
            </a:pPr>
            <a:r>
              <a:rPr lang="en-GB" sz="4000" b="1" dirty="0" smtClean="0">
                <a:solidFill>
                  <a:srgbClr val="000000"/>
                </a:solidFill>
                <a:effectLst>
                  <a:outerShdw blurRad="276225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</a:rPr>
              <a:t>SUMMARY</a:t>
            </a:r>
            <a:endParaRPr lang="en-GB" sz="4000" b="1" dirty="0">
              <a:solidFill>
                <a:srgbClr val="000000"/>
              </a:solidFill>
              <a:effectLst>
                <a:outerShdw blurRad="276225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2053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01800" y="2500536"/>
            <a:ext cx="11391236" cy="63945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lIns="130046" tIns="65023" rIns="130046" bIns="65023" rtlCol="0">
            <a:spAutoFit/>
          </a:bodyPr>
          <a:lstStyle/>
          <a:p>
            <a:pPr algn="l">
              <a:buClr>
                <a:srgbClr val="00FFFF"/>
              </a:buClr>
              <a:buSzPct val="120000"/>
            </a:pPr>
            <a:r>
              <a:rPr lang="fr-FR" sz="37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G.P. Williams ( Jefferson </a:t>
            </a:r>
            <a:r>
              <a:rPr lang="fr-FR" sz="3700" dirty="0" err="1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Labs</a:t>
            </a:r>
            <a:r>
              <a:rPr lang="fr-FR" sz="37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)</a:t>
            </a:r>
          </a:p>
          <a:p>
            <a:pPr algn="l">
              <a:buClr>
                <a:srgbClr val="00FFFF"/>
              </a:buClr>
              <a:buSzPct val="120000"/>
            </a:pPr>
            <a:r>
              <a:rPr lang="fr-FR" sz="37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Lisa Miller ( NSLS)</a:t>
            </a:r>
          </a:p>
          <a:p>
            <a:pPr algn="l">
              <a:buClr>
                <a:srgbClr val="00FFFF"/>
              </a:buClr>
              <a:buSzPct val="120000"/>
            </a:pPr>
            <a:r>
              <a:rPr lang="fr-FR" sz="37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Larry Carr ( NSLS)</a:t>
            </a:r>
          </a:p>
          <a:p>
            <a:pPr algn="l">
              <a:buClr>
                <a:srgbClr val="00FFFF"/>
              </a:buClr>
              <a:buSzPct val="120000"/>
            </a:pPr>
            <a:r>
              <a:rPr lang="fr-FR" sz="37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Christophe </a:t>
            </a:r>
            <a:r>
              <a:rPr lang="fr-FR" sz="3700" dirty="0" err="1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Sandt</a:t>
            </a:r>
            <a:r>
              <a:rPr lang="fr-FR" sz="37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( SOLEIL)</a:t>
            </a:r>
          </a:p>
          <a:p>
            <a:pPr algn="l">
              <a:buClr>
                <a:srgbClr val="00FFFF"/>
              </a:buClr>
              <a:buSzPct val="120000"/>
            </a:pPr>
            <a:r>
              <a:rPr lang="fr-FR" sz="37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Raul </a:t>
            </a:r>
            <a:r>
              <a:rPr lang="fr-FR" sz="3700" dirty="0" err="1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Freitas</a:t>
            </a:r>
            <a:r>
              <a:rPr lang="fr-FR" sz="370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( LNLS)</a:t>
            </a:r>
            <a:endParaRPr lang="fr-FR" sz="3700" dirty="0" smtClean="0"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>
              <a:buClr>
                <a:srgbClr val="00FFFF"/>
              </a:buClr>
              <a:buSzPct val="120000"/>
            </a:pPr>
            <a:r>
              <a:rPr lang="fr-FR" sz="3700" dirty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37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         and </a:t>
            </a:r>
            <a:r>
              <a:rPr lang="fr-FR" sz="3700" dirty="0" err="1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many</a:t>
            </a:r>
            <a:r>
              <a:rPr lang="fr-FR" sz="37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others</a:t>
            </a:r>
            <a:r>
              <a:rPr lang="fr-FR" sz="3700" dirty="0" smtClean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…</a:t>
            </a:r>
          </a:p>
          <a:p>
            <a:pPr algn="l">
              <a:buClr>
                <a:srgbClr val="00FFFF"/>
              </a:buClr>
              <a:buSzPct val="120000"/>
            </a:pPr>
            <a:endParaRPr lang="fr-FR" sz="3700" dirty="0" smtClean="0"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>
              <a:buClr>
                <a:srgbClr val="00FFFF"/>
              </a:buClr>
              <a:buSzPct val="120000"/>
            </a:pPr>
            <a:endParaRPr lang="fr-FR" sz="3700" dirty="0" smtClean="0"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>
              <a:buClr>
                <a:srgbClr val="00FFFF"/>
              </a:buClr>
              <a:buSzPct val="120000"/>
            </a:pPr>
            <a:endParaRPr lang="fr-FR" sz="3700" dirty="0" smtClean="0"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>
              <a:buClr>
                <a:srgbClr val="00FFFF"/>
              </a:buClr>
              <a:buSzPct val="120000"/>
            </a:pPr>
            <a:r>
              <a:rPr lang="fr-FR" sz="3700" dirty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endParaRPr lang="fr-FR" sz="3700" dirty="0" smtClean="0">
              <a:solidFill>
                <a:srgbClr val="000000"/>
              </a:solidFill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l">
              <a:buClr>
                <a:srgbClr val="00FFFF"/>
              </a:buClr>
              <a:buSzPct val="120000"/>
            </a:pPr>
            <a:r>
              <a:rPr lang="fr-FR" sz="3700" dirty="0">
                <a:solidFill>
                  <a:srgbClr val="000000"/>
                </a:solidFill>
                <a:effectLst>
                  <a:outerShdw blurRad="234950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endParaRPr lang="fr-FR" sz="3700" dirty="0">
              <a:solidFill>
                <a:schemeClr val="tx2"/>
              </a:solidFill>
              <a:effectLst>
                <a:outerShdw blurRad="234950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6" name="Text Box 735"/>
          <p:cNvSpPr txBox="1">
            <a:spLocks noChangeArrowheads="1"/>
          </p:cNvSpPr>
          <p:nvPr/>
        </p:nvSpPr>
        <p:spPr bwMode="auto">
          <a:xfrm>
            <a:off x="2181920" y="6235"/>
            <a:ext cx="9577064" cy="84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defTabSz="5705316">
              <a:lnSpc>
                <a:spcPct val="120000"/>
              </a:lnSpc>
              <a:spcBef>
                <a:spcPct val="50000"/>
              </a:spcBef>
            </a:pPr>
            <a:r>
              <a:rPr lang="en-GB" sz="4000" b="1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ACKNOWLEDGMENTS</a:t>
            </a:r>
            <a:endParaRPr lang="en-GB" sz="40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680014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829992" y="196280"/>
            <a:ext cx="8858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Tribute to the innocents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victims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in Paris on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November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13.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Image 3" descr="Capture d’écran 2015-11-15 à 09.41.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4" t="20416" r="15295" b="2732"/>
          <a:stretch/>
        </p:blipFill>
        <p:spPr>
          <a:xfrm>
            <a:off x="4342160" y="1492424"/>
            <a:ext cx="8297334" cy="6246440"/>
          </a:xfrm>
          <a:prstGeom prst="rect">
            <a:avLst/>
          </a:prstGeom>
        </p:spPr>
      </p:pic>
      <p:pic>
        <p:nvPicPr>
          <p:cNvPr id="2" name="Image 1" descr="Capture d’écran 2015-11-15 à 09.42.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9792" r="12115"/>
          <a:stretch/>
        </p:blipFill>
        <p:spPr>
          <a:xfrm>
            <a:off x="381720" y="4660776"/>
            <a:ext cx="6192688" cy="415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07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89303" y="4300736"/>
            <a:ext cx="9194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chemeClr val="bg2"/>
                </a:solidFill>
                <a:effectLst>
                  <a:outerShdw blurRad="257175" dist="7620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/>
                <a:cs typeface="Arial Rounded MT Bold"/>
              </a:rPr>
              <a:t>THANK YOU FOR YOUR ATTENTION</a:t>
            </a:r>
            <a:endParaRPr lang="fr-FR" sz="4000" dirty="0">
              <a:solidFill>
                <a:schemeClr val="bg2"/>
              </a:solidFill>
              <a:effectLst>
                <a:outerShdw blurRad="257175" dist="76200" dir="2700000" algn="tl" rotWithShape="0">
                  <a:srgbClr val="000000">
                    <a:alpha val="40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54094107"/>
      </p:ext>
    </p:extLst>
  </p:cSld>
  <p:clrMapOvr>
    <a:masterClrMapping/>
  </p:clrMapOvr>
  <p:transition xmlns:p14="http://schemas.microsoft.com/office/powerpoint/2010/main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1708448"/>
            <a:ext cx="11342683" cy="68407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8590632" y="1636440"/>
            <a:ext cx="1979420" cy="6048672"/>
          </a:xfrm>
          <a:prstGeom prst="ellipse">
            <a:avLst/>
          </a:prstGeom>
          <a:noFill/>
          <a:ln>
            <a:solidFill>
              <a:srgbClr val="00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4054128" y="1492424"/>
            <a:ext cx="2232248" cy="6048672"/>
          </a:xfrm>
          <a:prstGeom prst="ellipse">
            <a:avLst/>
          </a:prstGeom>
          <a:noFill/>
          <a:ln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533848" y="3076600"/>
            <a:ext cx="2232248" cy="4536504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fr-FR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705260" y="6388968"/>
            <a:ext cx="1595128" cy="142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spAutoFit/>
          </a:bodyPr>
          <a:lstStyle/>
          <a:p>
            <a:r>
              <a:rPr lang="fr-FR" sz="2800" dirty="0" err="1">
                <a:solidFill>
                  <a:srgbClr val="FF0000"/>
                </a:solidFill>
                <a:latin typeface="Palatino"/>
                <a:cs typeface="Palatino"/>
              </a:rPr>
              <a:t>iPSC</a:t>
            </a:r>
            <a:r>
              <a:rPr lang="fr-FR" sz="2800" dirty="0">
                <a:solidFill>
                  <a:srgbClr val="FF0000"/>
                </a:solidFill>
                <a:latin typeface="Palatino"/>
                <a:cs typeface="Palatino"/>
              </a:rPr>
              <a:t> H9</a:t>
            </a:r>
          </a:p>
          <a:p>
            <a:r>
              <a:rPr lang="fr-FR" sz="2800" dirty="0">
                <a:solidFill>
                  <a:srgbClr val="0000FF"/>
                </a:solidFill>
                <a:latin typeface="Palatino"/>
                <a:cs typeface="Palatino"/>
              </a:rPr>
              <a:t>ESC H9</a:t>
            </a:r>
          </a:p>
          <a:p>
            <a:r>
              <a:rPr lang="fr-FR" sz="2800" dirty="0" smtClean="0">
                <a:solidFill>
                  <a:srgbClr val="008000"/>
                </a:solidFill>
                <a:latin typeface="Palatino"/>
                <a:cs typeface="Palatino"/>
              </a:rPr>
              <a:t>MSCH9</a:t>
            </a:r>
            <a:endParaRPr lang="fr-FR" sz="2800" dirty="0">
              <a:solidFill>
                <a:srgbClr val="008000"/>
              </a:solidFill>
              <a:latin typeface="Palatino"/>
              <a:cs typeface="Palatino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2541960" y="0"/>
            <a:ext cx="10462840" cy="98836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47650" dist="76200" dir="2700000" algn="tl" rotWithShape="0">
                    <a:srgbClr val="000000">
                      <a:alpha val="34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SPECTRAL FEATURES</a:t>
            </a:r>
            <a:endParaRPr lang="en-US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47650" dist="76200" dir="2700000" algn="tl" rotWithShape="0">
                  <a:srgbClr val="000000">
                    <a:alpha val="34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893888" y="8571738"/>
            <a:ext cx="9623078" cy="5622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fr-FR" sz="2800" dirty="0" smtClean="0">
                <a:solidFill>
                  <a:srgbClr val="000000"/>
                </a:solidFill>
                <a:effectLst>
                  <a:outerShdw blurRad="206375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This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206375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is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206375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consistent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206375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with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206375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the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206375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metabolic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206375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206375" dist="762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</a:rPr>
              <a:t>activity</a:t>
            </a:r>
            <a:endParaRPr lang="fr-FR" sz="2800" dirty="0">
              <a:solidFill>
                <a:srgbClr val="000000"/>
              </a:solidFill>
              <a:effectLst>
                <a:outerShdw blurRad="206375" dist="762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163750" y="2356520"/>
            <a:ext cx="1389757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sugar</a:t>
            </a:r>
            <a:endParaRPr lang="fr-FR" i="1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126136" y="1132384"/>
            <a:ext cx="185220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proteins</a:t>
            </a:r>
            <a:endParaRPr lang="fr-FR" i="1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61364" y="2356520"/>
            <a:ext cx="1397171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rgbClr val="000000"/>
                </a:solidFill>
                <a:latin typeface="Century Schoolbook"/>
                <a:cs typeface="Century Schoolbook"/>
              </a:rPr>
              <a:t>lipids</a:t>
            </a:r>
            <a:endParaRPr lang="fr-FR" i="1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1590561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3300" cy="1117600"/>
          </a:xfrm>
          <a:prstGeom prst="rect">
            <a:avLst/>
          </a:prstGeom>
          <a:noFill/>
          <a:ln>
            <a:noFill/>
          </a:ln>
          <a:effectLst>
            <a:outerShdw blurRad="127000" dist="76199" dir="234000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2E2F30">
                    <a:alpha val="79999"/>
                  </a:srgb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2829992" y="-19744"/>
            <a:ext cx="9217024" cy="1368152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00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STRUCTURAL INFORMATIONS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1270000" dist="635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2037" y="2068488"/>
            <a:ext cx="9148658" cy="584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b="1" u="sng" dirty="0">
                <a:ln w="11430"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erpetua Titling MT"/>
                <a:cs typeface="Perpetua Titling MT"/>
              </a:rPr>
              <a:t>3</a:t>
            </a:r>
            <a:r>
              <a:rPr lang="fr-FR" b="1" u="sng" dirty="0" smtClean="0">
                <a:ln w="11430"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erpetua Titling MT"/>
                <a:cs typeface="Perpetua Titling MT"/>
              </a:rPr>
              <a:t>- SECONDARY STRUCTURE OF PROTEINS</a:t>
            </a:r>
            <a:endParaRPr lang="fr-FR" b="1" u="sng" dirty="0">
              <a:ln w="11430"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erpetua Titling MT"/>
              <a:cs typeface="Perpetua Titling M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76" y="3292624"/>
            <a:ext cx="6969472" cy="3543468"/>
          </a:xfrm>
          <a:prstGeom prst="rect">
            <a:avLst/>
          </a:prstGeom>
        </p:spPr>
      </p:pic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8014568" y="5884912"/>
            <a:ext cx="43601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Palatino"/>
                <a:cs typeface="Palatino"/>
              </a:rPr>
              <a:t>Myoglobin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Palatino"/>
                <a:cs typeface="Palatino"/>
              </a:rPr>
              <a:t> (Horse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Palatino"/>
                <a:cs typeface="Palatino"/>
              </a:rPr>
              <a:t>heart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Palatino"/>
                <a:cs typeface="Palatino"/>
              </a:rPr>
              <a:t> ) </a:t>
            </a:r>
            <a:r>
              <a:rPr lang="fr-FR" sz="2400" b="1" dirty="0" smtClean="0">
                <a:solidFill>
                  <a:srgbClr val="0000FF"/>
                </a:solidFill>
                <a:latin typeface="Palatino"/>
                <a:cs typeface="Palatino"/>
              </a:rPr>
              <a:t>all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Palatino"/>
                <a:cs typeface="Palatino"/>
              </a:rPr>
              <a:t>  </a:t>
            </a:r>
            <a:r>
              <a:rPr lang="el-GR" sz="2400" dirty="0" smtClean="0">
                <a:solidFill>
                  <a:srgbClr val="0000FF"/>
                </a:solidFill>
                <a:latin typeface="Palatino"/>
                <a:cs typeface="Palatino"/>
              </a:rPr>
              <a:t>α</a:t>
            </a:r>
            <a:endParaRPr lang="fr-FR" sz="2400" dirty="0">
              <a:solidFill>
                <a:srgbClr val="0000FF"/>
              </a:solidFill>
              <a:latin typeface="Palatino"/>
              <a:cs typeface="Palatino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8014568" y="5452864"/>
            <a:ext cx="2858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Palatino"/>
                <a:cs typeface="Palatino"/>
              </a:rPr>
              <a:t>Concanavalin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"/>
                <a:cs typeface="Palatino"/>
              </a:rPr>
              <a:t> A all</a:t>
            </a:r>
            <a:r>
              <a:rPr lang="el-GR" sz="2400" dirty="0" smtClean="0">
                <a:solidFill>
                  <a:srgbClr val="FF0000"/>
                </a:solidFill>
                <a:latin typeface="Palatino"/>
                <a:cs typeface="Palatino"/>
              </a:rPr>
              <a:t>β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"/>
              <a:cs typeface="Palatino"/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7942560" y="5092824"/>
            <a:ext cx="7103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Lysozyme (</a:t>
            </a:r>
            <a:r>
              <a:rPr lang="fr-FR" sz="2400" b="1" dirty="0" smtClean="0">
                <a:solidFill>
                  <a:srgbClr val="008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white </a:t>
            </a:r>
            <a:r>
              <a:rPr lang="fr-FR" sz="2400" b="1" dirty="0" err="1" smtClean="0">
                <a:solidFill>
                  <a:srgbClr val="008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egg</a:t>
            </a:r>
            <a:r>
              <a:rPr lang="fr-FR" sz="2400" b="1" dirty="0" smtClean="0">
                <a:solidFill>
                  <a:srgbClr val="008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chicken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) </a:t>
            </a:r>
            <a:r>
              <a:rPr lang="el-GR" sz="2400" dirty="0" smtClean="0">
                <a:solidFill>
                  <a:srgbClr val="008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α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+</a:t>
            </a:r>
            <a:r>
              <a:rPr lang="el-GR" sz="2400" dirty="0" smtClean="0">
                <a:solidFill>
                  <a:srgbClr val="008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 </a:t>
            </a:r>
            <a:r>
              <a:rPr lang="el-GR" sz="2400" dirty="0">
                <a:solidFill>
                  <a:srgbClr val="008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β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Palatino"/>
              <a:cs typeface="Palatino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24" y="6893024"/>
            <a:ext cx="8410643" cy="2819276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10462840" y="484312"/>
            <a:ext cx="2376264" cy="4125027"/>
            <a:chOff x="10462840" y="484312"/>
            <a:chExt cx="2376264" cy="4125027"/>
          </a:xfrm>
        </p:grpSpPr>
        <p:grpSp>
          <p:nvGrpSpPr>
            <p:cNvPr id="4" name="Grouper 3"/>
            <p:cNvGrpSpPr/>
            <p:nvPr/>
          </p:nvGrpSpPr>
          <p:grpSpPr>
            <a:xfrm>
              <a:off x="10462840" y="844352"/>
              <a:ext cx="2073183" cy="3764987"/>
              <a:chOff x="10462840" y="988369"/>
              <a:chExt cx="2073183" cy="3764987"/>
            </a:xfrm>
          </p:grpSpPr>
          <p:pic>
            <p:nvPicPr>
              <p:cNvPr id="11" name="Picture 3" descr="beta_alpha"/>
              <p:cNvPicPr>
                <a:picLocks noChangeAspect="1" noChangeArrowheads="1"/>
              </p:cNvPicPr>
              <p:nvPr/>
            </p:nvPicPr>
            <p:blipFill>
              <a:blip r:embed="rId5">
                <a:lum bright="-6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38" r="6461" b="7393"/>
              <a:stretch>
                <a:fillRect/>
              </a:stretch>
            </p:blipFill>
            <p:spPr bwMode="auto">
              <a:xfrm>
                <a:off x="10462840" y="1060376"/>
                <a:ext cx="2073183" cy="1961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Line 4"/>
              <p:cNvSpPr>
                <a:spLocks noChangeShapeType="1"/>
              </p:cNvSpPr>
              <p:nvPr/>
            </p:nvSpPr>
            <p:spPr bwMode="auto">
              <a:xfrm>
                <a:off x="11326936" y="988369"/>
                <a:ext cx="720080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 type="diamond" w="med" len="med"/>
                <a:tailEnd type="diamond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30046" tIns="65023" rIns="130046" bIns="65023"/>
              <a:lstStyle/>
              <a:p>
                <a:endParaRPr lang="fr-FR"/>
              </a:p>
            </p:txBody>
          </p:sp>
          <p:pic>
            <p:nvPicPr>
              <p:cNvPr id="14" name="Picture 172" descr="map6"/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75" t="34732" r="28264" b="7555"/>
              <a:stretch/>
            </p:blipFill>
            <p:spPr bwMode="auto">
              <a:xfrm>
                <a:off x="10462840" y="3025166"/>
                <a:ext cx="2016224" cy="1728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ZoneTexte 1"/>
            <p:cNvSpPr txBox="1"/>
            <p:nvPr/>
          </p:nvSpPr>
          <p:spPr>
            <a:xfrm flipH="1">
              <a:off x="11182920" y="484312"/>
              <a:ext cx="1656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2000" dirty="0" smtClean="0">
                  <a:solidFill>
                    <a:schemeClr val="bg2"/>
                  </a:solidFill>
                  <a:latin typeface="Century Schoolbook"/>
                  <a:cs typeface="Century Schoolbook"/>
                </a:rPr>
                <a:t>10 </a:t>
              </a:r>
              <a:r>
                <a:rPr lang="fr-FR" sz="2000" dirty="0" smtClean="0">
                  <a:solidFill>
                    <a:schemeClr val="bg2"/>
                  </a:solidFill>
                  <a:latin typeface="Symbol" charset="2"/>
                  <a:cs typeface="Symbol" charset="2"/>
                </a:rPr>
                <a:t>m</a:t>
              </a:r>
              <a:r>
                <a:rPr lang="fr-FR" sz="2000" dirty="0" smtClean="0">
                  <a:solidFill>
                    <a:schemeClr val="bg2"/>
                  </a:solidFill>
                  <a:latin typeface="Century Schoolbook"/>
                  <a:cs typeface="Century Schoolbook"/>
                </a:rPr>
                <a:t>m</a:t>
              </a:r>
              <a:endParaRPr lang="fr-FR" sz="2000" dirty="0">
                <a:solidFill>
                  <a:schemeClr val="bg2"/>
                </a:solidFill>
                <a:latin typeface="Century Schoolbook"/>
                <a:cs typeface="Century School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116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3300" cy="1117600"/>
          </a:xfrm>
          <a:prstGeom prst="rect">
            <a:avLst/>
          </a:prstGeom>
          <a:noFill/>
          <a:ln>
            <a:noFill/>
          </a:ln>
          <a:effectLst>
            <a:outerShdw blurRad="127000" dist="76199" dir="234000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2E2F30">
                    <a:alpha val="79999"/>
                  </a:srgb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17824" y="1996480"/>
            <a:ext cx="9555530" cy="4832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fr-FR" sz="2800" b="1" u="sng" dirty="0" smtClean="0">
                <a:solidFill>
                  <a:srgbClr val="000000"/>
                </a:solidFill>
              </a:rPr>
              <a:t>Main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activity</a:t>
            </a:r>
            <a:r>
              <a:rPr lang="fr-FR" sz="2800" b="1" u="sng" dirty="0" smtClean="0">
                <a:solidFill>
                  <a:srgbClr val="000000"/>
                </a:solidFill>
              </a:rPr>
              <a:t>,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actually</a:t>
            </a:r>
            <a:r>
              <a:rPr lang="fr-FR" sz="2800" b="1" u="sng" dirty="0" smtClean="0">
                <a:solidFill>
                  <a:srgbClr val="000000"/>
                </a:solidFill>
              </a:rPr>
              <a:t>,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is</a:t>
            </a:r>
            <a:r>
              <a:rPr lang="fr-FR" sz="2800" b="1" u="sng" dirty="0" smtClean="0">
                <a:solidFill>
                  <a:srgbClr val="000000"/>
                </a:solidFill>
              </a:rPr>
              <a:t>  in single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cell</a:t>
            </a:r>
            <a:r>
              <a:rPr lang="fr-FR" sz="2800" b="1" u="sng" dirty="0" smtClean="0">
                <a:solidFill>
                  <a:srgbClr val="000000"/>
                </a:solidFill>
              </a:rPr>
              <a:t>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analysis</a:t>
            </a:r>
            <a:r>
              <a:rPr lang="fr-FR" sz="2800" b="1" u="sng" dirty="0" smtClean="0">
                <a:solidFill>
                  <a:srgbClr val="000000"/>
                </a:solidFill>
              </a:rPr>
              <a:t> (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beside</a:t>
            </a:r>
            <a:r>
              <a:rPr lang="fr-FR" sz="2800" b="1" u="sng" dirty="0" smtClean="0">
                <a:solidFill>
                  <a:srgbClr val="000000"/>
                </a:solidFill>
              </a:rPr>
              <a:t>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imaging</a:t>
            </a:r>
            <a:r>
              <a:rPr lang="fr-FR" sz="2800" b="1" u="sng" dirty="0" smtClean="0">
                <a:solidFill>
                  <a:srgbClr val="000000"/>
                </a:solidFill>
              </a:rPr>
              <a:t>):</a:t>
            </a:r>
          </a:p>
          <a:p>
            <a:pPr marL="457200" indent="-457200" algn="l">
              <a:buFontTx/>
              <a:buChar char="-"/>
            </a:pPr>
            <a:r>
              <a:rPr lang="fr-FR" sz="2800" b="1" dirty="0" err="1" smtClean="0">
                <a:solidFill>
                  <a:srgbClr val="000000"/>
                </a:solidFill>
              </a:rPr>
              <a:t>Cell</a:t>
            </a:r>
            <a:r>
              <a:rPr lang="fr-FR" sz="2800" b="1" dirty="0" smtClean="0">
                <a:solidFill>
                  <a:srgbClr val="000000"/>
                </a:solidFill>
              </a:rPr>
              <a:t> cycle</a:t>
            </a:r>
          </a:p>
          <a:p>
            <a:pPr marL="457200" indent="-457200" algn="l">
              <a:buFontTx/>
              <a:buChar char="-"/>
            </a:pPr>
            <a:r>
              <a:rPr lang="fr-FR" sz="2800" b="1" dirty="0" err="1" smtClean="0">
                <a:solidFill>
                  <a:srgbClr val="000000"/>
                </a:solidFill>
              </a:rPr>
              <a:t>Disease</a:t>
            </a:r>
            <a:r>
              <a:rPr lang="fr-FR" sz="2800" b="1" dirty="0" smtClean="0">
                <a:solidFill>
                  <a:srgbClr val="000000"/>
                </a:solidFill>
              </a:rPr>
              <a:t> , cancer, </a:t>
            </a:r>
            <a:r>
              <a:rPr lang="fr-FR" sz="2800" b="1" dirty="0" err="1" smtClean="0">
                <a:solidFill>
                  <a:srgbClr val="000000"/>
                </a:solidFill>
              </a:rPr>
              <a:t>alzeihmer</a:t>
            </a:r>
            <a:r>
              <a:rPr lang="fr-FR" sz="2800" b="1" dirty="0" smtClean="0">
                <a:solidFill>
                  <a:srgbClr val="000000"/>
                </a:solidFill>
              </a:rPr>
              <a:t>, </a:t>
            </a:r>
            <a:r>
              <a:rPr lang="fr-FR" sz="2800" b="1" dirty="0" err="1" smtClean="0">
                <a:solidFill>
                  <a:srgbClr val="000000"/>
                </a:solidFill>
              </a:rPr>
              <a:t>leukemia</a:t>
            </a:r>
            <a:r>
              <a:rPr lang="fr-FR" sz="2800" b="1" dirty="0" smtClean="0">
                <a:solidFill>
                  <a:srgbClr val="000000"/>
                </a:solidFill>
              </a:rPr>
              <a:t>, </a:t>
            </a:r>
            <a:r>
              <a:rPr lang="fr-FR" sz="2800" b="1" dirty="0" err="1" smtClean="0">
                <a:solidFill>
                  <a:srgbClr val="000000"/>
                </a:solidFill>
              </a:rPr>
              <a:t>many</a:t>
            </a:r>
            <a:r>
              <a:rPr lang="fr-FR" sz="2800" b="1" dirty="0" smtClean="0">
                <a:solidFill>
                  <a:srgbClr val="000000"/>
                </a:solidFill>
              </a:rPr>
              <a:t> </a:t>
            </a:r>
            <a:r>
              <a:rPr lang="fr-FR" sz="2800" b="1" dirty="0" err="1" smtClean="0">
                <a:solidFill>
                  <a:srgbClr val="000000"/>
                </a:solidFill>
              </a:rPr>
              <a:t>other</a:t>
            </a:r>
            <a:r>
              <a:rPr lang="fr-FR" sz="2800" b="1" dirty="0" smtClean="0">
                <a:solidFill>
                  <a:srgbClr val="000000"/>
                </a:solidFill>
              </a:rPr>
              <a:t> </a:t>
            </a:r>
            <a:r>
              <a:rPr lang="fr-FR" sz="2800" b="1" dirty="0" err="1" smtClean="0">
                <a:solidFill>
                  <a:srgbClr val="000000"/>
                </a:solidFill>
              </a:rPr>
              <a:t>diseases</a:t>
            </a:r>
            <a:endParaRPr lang="fr-FR" sz="2800" b="1" dirty="0" smtClean="0">
              <a:solidFill>
                <a:srgbClr val="000000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fr-FR" sz="2800" b="1" dirty="0" smtClean="0">
                <a:solidFill>
                  <a:srgbClr val="000000"/>
                </a:solidFill>
              </a:rPr>
              <a:t>Drug </a:t>
            </a:r>
            <a:r>
              <a:rPr lang="fr-FR" sz="2800" b="1" dirty="0" err="1" smtClean="0">
                <a:solidFill>
                  <a:srgbClr val="000000"/>
                </a:solidFill>
              </a:rPr>
              <a:t>treatment</a:t>
            </a:r>
            <a:endParaRPr lang="fr-FR" sz="2800" b="1" dirty="0" smtClean="0">
              <a:solidFill>
                <a:srgbClr val="000000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fr-FR" sz="2800" b="1" dirty="0" smtClean="0">
                <a:solidFill>
                  <a:srgbClr val="000000"/>
                </a:solidFill>
              </a:rPr>
              <a:t>Diagnostic</a:t>
            </a:r>
          </a:p>
          <a:p>
            <a:pPr marL="457200" indent="-457200" algn="l">
              <a:buFontTx/>
              <a:buChar char="-"/>
            </a:pPr>
            <a:r>
              <a:rPr lang="fr-FR" sz="2800" b="1" dirty="0" err="1" smtClean="0">
                <a:solidFill>
                  <a:srgbClr val="000000"/>
                </a:solidFill>
              </a:rPr>
              <a:t>Prognosis</a:t>
            </a:r>
            <a:endParaRPr lang="fr-FR" sz="2800" b="1" dirty="0" smtClean="0">
              <a:solidFill>
                <a:srgbClr val="000000"/>
              </a:solidFill>
            </a:endParaRPr>
          </a:p>
          <a:p>
            <a:pPr marL="457200" indent="-457200" algn="l">
              <a:buFontTx/>
              <a:buChar char="-"/>
            </a:pPr>
            <a:endParaRPr lang="fr-FR" sz="2800" b="1" dirty="0" smtClean="0">
              <a:solidFill>
                <a:srgbClr val="000000"/>
              </a:solidFill>
            </a:endParaRPr>
          </a:p>
          <a:p>
            <a:pPr algn="l"/>
            <a:r>
              <a:rPr lang="fr-FR" sz="2800" b="1" u="sng" dirty="0" smtClean="0">
                <a:solidFill>
                  <a:srgbClr val="000000"/>
                </a:solidFill>
              </a:rPr>
              <a:t>Plant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Biology</a:t>
            </a:r>
            <a:r>
              <a:rPr lang="fr-FR" sz="2800" b="1" u="sng" dirty="0" smtClean="0">
                <a:solidFill>
                  <a:srgbClr val="000000"/>
                </a:solidFill>
              </a:rPr>
              <a:t>:</a:t>
            </a:r>
          </a:p>
          <a:p>
            <a:pPr marL="457200" indent="-457200" algn="l">
              <a:buFontTx/>
              <a:buChar char="-"/>
            </a:pPr>
            <a:r>
              <a:rPr lang="fr-FR" sz="2800" b="1" u="sng" dirty="0" err="1" smtClean="0">
                <a:solidFill>
                  <a:srgbClr val="000000"/>
                </a:solidFill>
              </a:rPr>
              <a:t>Cell</a:t>
            </a:r>
            <a:r>
              <a:rPr lang="fr-FR" sz="2800" b="1" u="sng" dirty="0" smtClean="0">
                <a:solidFill>
                  <a:srgbClr val="000000"/>
                </a:solidFill>
              </a:rPr>
              <a:t>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walls</a:t>
            </a:r>
            <a:endParaRPr lang="fr-FR" sz="2800" b="1" u="sng" dirty="0" smtClean="0">
              <a:solidFill>
                <a:srgbClr val="000000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fr-FR" sz="2800" b="1" u="sng" dirty="0" err="1" smtClean="0">
                <a:solidFill>
                  <a:srgbClr val="000000"/>
                </a:solidFill>
              </a:rPr>
              <a:t>Samples</a:t>
            </a:r>
            <a:r>
              <a:rPr lang="fr-FR" sz="2800" b="1" u="sng" dirty="0" smtClean="0">
                <a:solidFill>
                  <a:srgbClr val="000000"/>
                </a:solidFill>
              </a:rPr>
              <a:t>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genetically</a:t>
            </a:r>
            <a:r>
              <a:rPr lang="fr-FR" sz="2800" b="1" u="sng" dirty="0" smtClean="0">
                <a:solidFill>
                  <a:srgbClr val="000000"/>
                </a:solidFill>
              </a:rPr>
              <a:t>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modified</a:t>
            </a:r>
            <a:endParaRPr lang="fr-FR" sz="2800" b="1" u="sng" dirty="0" smtClean="0">
              <a:solidFill>
                <a:srgbClr val="000000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fr-FR" sz="2800" u="sng" dirty="0" smtClean="0">
                <a:solidFill>
                  <a:srgbClr val="000000"/>
                </a:solidFill>
              </a:rPr>
              <a:t>Food ….</a:t>
            </a:r>
            <a:endParaRPr lang="fr-FR" sz="2800" u="sng" dirty="0">
              <a:solidFill>
                <a:srgbClr val="0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613968" y="556320"/>
            <a:ext cx="8712968" cy="1077218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FR" dirty="0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</a:rPr>
              <a:t> * </a:t>
            </a:r>
            <a:r>
              <a:rPr lang="fr-FR" dirty="0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Main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studies</a:t>
            </a:r>
            <a:r>
              <a:rPr lang="fr-FR" dirty="0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using</a:t>
            </a:r>
            <a:r>
              <a:rPr lang="fr-FR" dirty="0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 Synchrotron IR in Biosciences?</a:t>
            </a:r>
            <a:endParaRPr lang="fr-FR" dirty="0">
              <a:solidFill>
                <a:srgbClr val="000000"/>
              </a:solidFill>
              <a:effectLst>
                <a:outerShdw blurRad="123825" dist="635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37904" y="7613104"/>
            <a:ext cx="8856984" cy="156966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rgbClr val="000000"/>
              </a:solidFill>
              <a:effectLst>
                <a:outerShdw blurRad="123825" dist="635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l"/>
            <a:r>
              <a:rPr lang="fr-FR" dirty="0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* The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newest</a:t>
            </a:r>
            <a:r>
              <a:rPr lang="fr-FR" dirty="0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 trends in biosciences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with</a:t>
            </a:r>
            <a:r>
              <a:rPr lang="fr-FR" dirty="0" smtClean="0">
                <a:solidFill>
                  <a:srgbClr val="000000"/>
                </a:solidFill>
                <a:effectLst>
                  <a:outerShdw blurRad="123825" dist="635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synchrotron IR</a:t>
            </a:r>
            <a:endParaRPr lang="fr-FR" dirty="0">
              <a:solidFill>
                <a:srgbClr val="000000"/>
              </a:solidFill>
              <a:effectLst>
                <a:outerShdw blurRad="123825" dist="635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1101800" y="2860576"/>
            <a:ext cx="9793088" cy="5040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101800" y="3292624"/>
            <a:ext cx="3312368" cy="5040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1101800" y="3724672"/>
            <a:ext cx="3312368" cy="5040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4A7594"/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29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r="5545"/>
          <a:stretch>
            <a:fillRect/>
          </a:stretch>
        </p:blipFill>
        <p:spPr bwMode="auto">
          <a:xfrm>
            <a:off x="1" y="5086775"/>
            <a:ext cx="4260427" cy="391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r="4295"/>
          <a:stretch>
            <a:fillRect/>
          </a:stretch>
        </p:blipFill>
        <p:spPr bwMode="auto">
          <a:xfrm>
            <a:off x="8728570" y="5093547"/>
            <a:ext cx="4276231" cy="387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2" t="28564" r="37398" b="38860"/>
          <a:stretch>
            <a:fillRect/>
          </a:stretch>
        </p:blipFill>
        <p:spPr bwMode="auto">
          <a:xfrm>
            <a:off x="4721015" y="4558454"/>
            <a:ext cx="3689209" cy="343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11301" name="Group 5"/>
          <p:cNvGrpSpPr>
            <a:grpSpLocks/>
          </p:cNvGrpSpPr>
          <p:nvPr/>
        </p:nvGrpSpPr>
        <p:grpSpPr bwMode="auto">
          <a:xfrm>
            <a:off x="187396" y="1650437"/>
            <a:ext cx="6565618" cy="2768036"/>
            <a:chOff x="83" y="731"/>
            <a:chExt cx="2908" cy="1226"/>
          </a:xfrm>
        </p:grpSpPr>
        <p:pic>
          <p:nvPicPr>
            <p:cNvPr id="3113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 t="8250" r="41319" b="65259"/>
            <a:stretch>
              <a:fillRect/>
            </a:stretch>
          </p:blipFill>
          <p:spPr bwMode="auto">
            <a:xfrm>
              <a:off x="83" y="731"/>
              <a:ext cx="2908" cy="1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11303" name="Text Box 7"/>
            <p:cNvSpPr txBox="1">
              <a:spLocks noChangeArrowheads="1"/>
            </p:cNvSpPr>
            <p:nvPr/>
          </p:nvSpPr>
          <p:spPr bwMode="auto">
            <a:xfrm>
              <a:off x="217" y="789"/>
              <a:ext cx="74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3600" i="1" dirty="0" err="1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Lipids</a:t>
              </a:r>
              <a:endParaRPr lang="fr-FR" sz="3600" i="1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311304" name="Group 8"/>
          <p:cNvGrpSpPr>
            <a:grpSpLocks/>
          </p:cNvGrpSpPr>
          <p:nvPr/>
        </p:nvGrpSpPr>
        <p:grpSpPr bwMode="auto">
          <a:xfrm>
            <a:off x="6211147" y="1092765"/>
            <a:ext cx="6592711" cy="2779325"/>
            <a:chOff x="2751" y="484"/>
            <a:chExt cx="2920" cy="1231"/>
          </a:xfrm>
        </p:grpSpPr>
        <p:pic>
          <p:nvPicPr>
            <p:cNvPr id="31130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 t="8250" r="41170" b="65164"/>
            <a:stretch>
              <a:fillRect/>
            </a:stretch>
          </p:blipFill>
          <p:spPr bwMode="auto">
            <a:xfrm>
              <a:off x="2751" y="484"/>
              <a:ext cx="292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11306" name="Text Box 10"/>
            <p:cNvSpPr txBox="1">
              <a:spLocks noChangeArrowheads="1"/>
            </p:cNvSpPr>
            <p:nvPr/>
          </p:nvSpPr>
          <p:spPr bwMode="auto">
            <a:xfrm>
              <a:off x="3842" y="534"/>
              <a:ext cx="967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3600" i="1" dirty="0" err="1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Proteins</a:t>
              </a:r>
              <a:endParaRPr lang="fr-FR" sz="3600" i="1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311307" name="AutoShape 11"/>
          <p:cNvSpPr>
            <a:spLocks noChangeArrowheads="1"/>
          </p:cNvSpPr>
          <p:nvPr/>
        </p:nvSpPr>
        <p:spPr bwMode="auto">
          <a:xfrm rot="13078993">
            <a:off x="4179147" y="4551681"/>
            <a:ext cx="1316284" cy="510258"/>
          </a:xfrm>
          <a:custGeom>
            <a:avLst/>
            <a:gdLst>
              <a:gd name="G0" fmla="+- 15968 0 0"/>
              <a:gd name="G1" fmla="+- 7359 0 0"/>
              <a:gd name="G2" fmla="+- 21600 0 7359"/>
              <a:gd name="G3" fmla="+- 10800 0 7359"/>
              <a:gd name="G4" fmla="+- 21600 0 15968"/>
              <a:gd name="G5" fmla="*/ G4 G3 10800"/>
              <a:gd name="G6" fmla="+- 21600 0 G5"/>
              <a:gd name="T0" fmla="*/ 15968 w 21600"/>
              <a:gd name="T1" fmla="*/ 0 h 21600"/>
              <a:gd name="T2" fmla="*/ 0 w 21600"/>
              <a:gd name="T3" fmla="*/ 10800 h 21600"/>
              <a:gd name="T4" fmla="*/ 15968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968" y="0"/>
                </a:moveTo>
                <a:lnTo>
                  <a:pt x="15968" y="7359"/>
                </a:lnTo>
                <a:lnTo>
                  <a:pt x="3375" y="7359"/>
                </a:lnTo>
                <a:lnTo>
                  <a:pt x="3375" y="14241"/>
                </a:lnTo>
                <a:lnTo>
                  <a:pt x="15968" y="14241"/>
                </a:lnTo>
                <a:lnTo>
                  <a:pt x="15968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359"/>
                </a:moveTo>
                <a:lnTo>
                  <a:pt x="1350" y="14241"/>
                </a:lnTo>
                <a:lnTo>
                  <a:pt x="2700" y="14241"/>
                </a:lnTo>
                <a:lnTo>
                  <a:pt x="2700" y="7359"/>
                </a:lnTo>
                <a:close/>
              </a:path>
              <a:path w="21600" h="21600">
                <a:moveTo>
                  <a:pt x="0" y="7359"/>
                </a:moveTo>
                <a:lnTo>
                  <a:pt x="0" y="14241"/>
                </a:lnTo>
                <a:lnTo>
                  <a:pt x="675" y="14241"/>
                </a:lnTo>
                <a:lnTo>
                  <a:pt x="675" y="7359"/>
                </a:lnTo>
                <a:close/>
              </a:path>
            </a:pathLst>
          </a:custGeom>
          <a:gradFill rotWithShape="1">
            <a:gsLst>
              <a:gs pos="0">
                <a:srgbClr val="00CC99"/>
              </a:gs>
              <a:gs pos="100000">
                <a:srgbClr val="00CC99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/>
          <a:p>
            <a:endParaRPr lang="fr-FR"/>
          </a:p>
        </p:txBody>
      </p:sp>
      <p:sp>
        <p:nvSpPr>
          <p:cNvPr id="311308" name="AutoShape 12"/>
          <p:cNvSpPr>
            <a:spLocks noChangeArrowheads="1"/>
          </p:cNvSpPr>
          <p:nvPr/>
        </p:nvSpPr>
        <p:spPr bwMode="auto">
          <a:xfrm rot="-3090591">
            <a:off x="7907868" y="4220916"/>
            <a:ext cx="1316284" cy="510258"/>
          </a:xfrm>
          <a:custGeom>
            <a:avLst/>
            <a:gdLst>
              <a:gd name="G0" fmla="+- 15968 0 0"/>
              <a:gd name="G1" fmla="+- 7359 0 0"/>
              <a:gd name="G2" fmla="+- 21600 0 7359"/>
              <a:gd name="G3" fmla="+- 10800 0 7359"/>
              <a:gd name="G4" fmla="+- 21600 0 15968"/>
              <a:gd name="G5" fmla="*/ G4 G3 10800"/>
              <a:gd name="G6" fmla="+- 21600 0 G5"/>
              <a:gd name="T0" fmla="*/ 15968 w 21600"/>
              <a:gd name="T1" fmla="*/ 0 h 21600"/>
              <a:gd name="T2" fmla="*/ 0 w 21600"/>
              <a:gd name="T3" fmla="*/ 10800 h 21600"/>
              <a:gd name="T4" fmla="*/ 15968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968" y="0"/>
                </a:moveTo>
                <a:lnTo>
                  <a:pt x="15968" y="7359"/>
                </a:lnTo>
                <a:lnTo>
                  <a:pt x="3375" y="7359"/>
                </a:lnTo>
                <a:lnTo>
                  <a:pt x="3375" y="14241"/>
                </a:lnTo>
                <a:lnTo>
                  <a:pt x="15968" y="14241"/>
                </a:lnTo>
                <a:lnTo>
                  <a:pt x="15968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359"/>
                </a:moveTo>
                <a:lnTo>
                  <a:pt x="1350" y="14241"/>
                </a:lnTo>
                <a:lnTo>
                  <a:pt x="2700" y="14241"/>
                </a:lnTo>
                <a:lnTo>
                  <a:pt x="2700" y="7359"/>
                </a:lnTo>
                <a:close/>
              </a:path>
              <a:path w="21600" h="21600">
                <a:moveTo>
                  <a:pt x="0" y="7359"/>
                </a:moveTo>
                <a:lnTo>
                  <a:pt x="0" y="14241"/>
                </a:lnTo>
                <a:lnTo>
                  <a:pt x="675" y="14241"/>
                </a:lnTo>
                <a:lnTo>
                  <a:pt x="675" y="7359"/>
                </a:lnTo>
                <a:close/>
              </a:path>
            </a:pathLst>
          </a:custGeom>
          <a:gradFill rotWithShape="1">
            <a:gsLst>
              <a:gs pos="0">
                <a:srgbClr val="00CC99"/>
              </a:gs>
              <a:gs pos="100000">
                <a:srgbClr val="00CC99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/>
          <a:p>
            <a:endParaRPr lang="fr-FR"/>
          </a:p>
        </p:txBody>
      </p:sp>
      <p:sp>
        <p:nvSpPr>
          <p:cNvPr id="311309" name="AutoShape 13"/>
          <p:cNvSpPr>
            <a:spLocks noChangeArrowheads="1"/>
          </p:cNvSpPr>
          <p:nvPr/>
        </p:nvSpPr>
        <p:spPr bwMode="auto">
          <a:xfrm rot="5400000">
            <a:off x="1267743" y="4098996"/>
            <a:ext cx="1316284" cy="510258"/>
          </a:xfrm>
          <a:custGeom>
            <a:avLst/>
            <a:gdLst>
              <a:gd name="G0" fmla="+- 15968 0 0"/>
              <a:gd name="G1" fmla="+- 7359 0 0"/>
              <a:gd name="G2" fmla="+- 21600 0 7359"/>
              <a:gd name="G3" fmla="+- 10800 0 7359"/>
              <a:gd name="G4" fmla="+- 21600 0 15968"/>
              <a:gd name="G5" fmla="*/ G4 G3 10800"/>
              <a:gd name="G6" fmla="+- 21600 0 G5"/>
              <a:gd name="T0" fmla="*/ 15968 w 21600"/>
              <a:gd name="T1" fmla="*/ 0 h 21600"/>
              <a:gd name="T2" fmla="*/ 0 w 21600"/>
              <a:gd name="T3" fmla="*/ 10800 h 21600"/>
              <a:gd name="T4" fmla="*/ 15968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968" y="0"/>
                </a:moveTo>
                <a:lnTo>
                  <a:pt x="15968" y="7359"/>
                </a:lnTo>
                <a:lnTo>
                  <a:pt x="3375" y="7359"/>
                </a:lnTo>
                <a:lnTo>
                  <a:pt x="3375" y="14241"/>
                </a:lnTo>
                <a:lnTo>
                  <a:pt x="15968" y="14241"/>
                </a:lnTo>
                <a:lnTo>
                  <a:pt x="15968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359"/>
                </a:moveTo>
                <a:lnTo>
                  <a:pt x="1350" y="14241"/>
                </a:lnTo>
                <a:lnTo>
                  <a:pt x="2700" y="14241"/>
                </a:lnTo>
                <a:lnTo>
                  <a:pt x="2700" y="7359"/>
                </a:lnTo>
                <a:close/>
              </a:path>
              <a:path w="21600" h="21600">
                <a:moveTo>
                  <a:pt x="0" y="7359"/>
                </a:moveTo>
                <a:lnTo>
                  <a:pt x="0" y="14241"/>
                </a:lnTo>
                <a:lnTo>
                  <a:pt x="675" y="14241"/>
                </a:lnTo>
                <a:lnTo>
                  <a:pt x="675" y="7359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64999"/>
                </a:srgbClr>
              </a:gs>
              <a:gs pos="100000">
                <a:srgbClr val="FF0000">
                  <a:gamma/>
                  <a:shade val="46275"/>
                  <a:invGamma/>
                  <a:alpha val="64999"/>
                </a:srgbClr>
              </a:gs>
            </a:gsLst>
            <a:lin ang="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/>
          <a:p>
            <a:endParaRPr lang="fr-FR"/>
          </a:p>
        </p:txBody>
      </p:sp>
      <p:sp>
        <p:nvSpPr>
          <p:cNvPr id="311310" name="AutoShape 14"/>
          <p:cNvSpPr>
            <a:spLocks noChangeArrowheads="1"/>
          </p:cNvSpPr>
          <p:nvPr/>
        </p:nvSpPr>
        <p:spPr bwMode="auto">
          <a:xfrm rot="5400000">
            <a:off x="10609299" y="3933049"/>
            <a:ext cx="1580444" cy="510258"/>
          </a:xfrm>
          <a:custGeom>
            <a:avLst/>
            <a:gdLst>
              <a:gd name="G0" fmla="+- 15968 0 0"/>
              <a:gd name="G1" fmla="+- 7359 0 0"/>
              <a:gd name="G2" fmla="+- 21600 0 7359"/>
              <a:gd name="G3" fmla="+- 10800 0 7359"/>
              <a:gd name="G4" fmla="+- 21600 0 15968"/>
              <a:gd name="G5" fmla="*/ G4 G3 10800"/>
              <a:gd name="G6" fmla="+- 21600 0 G5"/>
              <a:gd name="T0" fmla="*/ 15968 w 21600"/>
              <a:gd name="T1" fmla="*/ 0 h 21600"/>
              <a:gd name="T2" fmla="*/ 0 w 21600"/>
              <a:gd name="T3" fmla="*/ 10800 h 21600"/>
              <a:gd name="T4" fmla="*/ 15968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968" y="0"/>
                </a:moveTo>
                <a:lnTo>
                  <a:pt x="15968" y="7359"/>
                </a:lnTo>
                <a:lnTo>
                  <a:pt x="3375" y="7359"/>
                </a:lnTo>
                <a:lnTo>
                  <a:pt x="3375" y="14241"/>
                </a:lnTo>
                <a:lnTo>
                  <a:pt x="15968" y="14241"/>
                </a:lnTo>
                <a:lnTo>
                  <a:pt x="15968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359"/>
                </a:moveTo>
                <a:lnTo>
                  <a:pt x="1350" y="14241"/>
                </a:lnTo>
                <a:lnTo>
                  <a:pt x="2700" y="14241"/>
                </a:lnTo>
                <a:lnTo>
                  <a:pt x="2700" y="7359"/>
                </a:lnTo>
                <a:close/>
              </a:path>
              <a:path w="21600" h="21600">
                <a:moveTo>
                  <a:pt x="0" y="7359"/>
                </a:moveTo>
                <a:lnTo>
                  <a:pt x="0" y="14241"/>
                </a:lnTo>
                <a:lnTo>
                  <a:pt x="675" y="14241"/>
                </a:lnTo>
                <a:lnTo>
                  <a:pt x="675" y="7359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64999"/>
                </a:srgbClr>
              </a:gs>
              <a:gs pos="100000">
                <a:srgbClr val="FF0000">
                  <a:gamma/>
                  <a:shade val="46275"/>
                  <a:invGamma/>
                  <a:alpha val="64999"/>
                </a:srgbClr>
              </a:gs>
            </a:gsLst>
            <a:lin ang="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/>
          <a:p>
            <a:endParaRPr lang="fr-FR"/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>
          <a:xfrm>
            <a:off x="2325936" y="-19744"/>
            <a:ext cx="10369152" cy="1368152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247650" dist="63500" dir="2700000" algn="tl" rotWithShape="0">
                    <a:srgbClr val="000000">
                      <a:alpha val="33000"/>
                    </a:srgbClr>
                  </a:outerShdw>
                </a:effectLst>
                <a:latin typeface="Arial Rounded MT Bold"/>
                <a:cs typeface="Arial Rounded MT Bold"/>
                <a:sym typeface="Palatino" charset="0"/>
              </a:rPr>
              <a:t>Single cell studies and imaging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247650" dist="63500" dir="2700000" algn="tl" rotWithShape="0">
                  <a:srgbClr val="000000">
                    <a:alpha val="33000"/>
                  </a:srgbClr>
                </a:outerShdw>
              </a:effectLst>
              <a:latin typeface="Arial Rounded MT Bold"/>
              <a:ea typeface="ヒラギノ明朝 ProN W6" charset="0"/>
              <a:cs typeface="Arial Rounded MT Bold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47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7" grpId="0" animBg="1"/>
      <p:bldP spid="311308" grpId="0" animBg="1"/>
      <p:bldP spid="311309" grpId="0" animBg="1"/>
      <p:bldP spid="3113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2092960"/>
            <a:ext cx="3991751" cy="324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87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67" y="3890152"/>
            <a:ext cx="3991751" cy="324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87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39" y="5391574"/>
            <a:ext cx="3991751" cy="324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7079" name="Text Box 7"/>
          <p:cNvSpPr txBox="1">
            <a:spLocks noChangeArrowheads="1"/>
          </p:cNvSpPr>
          <p:nvPr/>
        </p:nvSpPr>
        <p:spPr bwMode="auto">
          <a:xfrm>
            <a:off x="238675" y="8693224"/>
            <a:ext cx="10220987" cy="623759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130046" tIns="65023" rIns="130046" bIns="65023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entury Schoolbook"/>
                <a:cs typeface="Century Schoolbook"/>
              </a:rPr>
              <a:t>Biochemical markers of isolated cancer cell nuclei : a new look using a bright infrared source </a:t>
            </a:r>
            <a:endParaRPr lang="en-US" sz="1600">
              <a:solidFill>
                <a:srgbClr val="000000"/>
              </a:solidFill>
              <a:latin typeface="Century Schoolbook"/>
              <a:cs typeface="Century Schoolbook"/>
            </a:endParaRPr>
          </a:p>
          <a:p>
            <a:r>
              <a:rPr lang="en-US" sz="1600">
                <a:solidFill>
                  <a:srgbClr val="000000"/>
                </a:solidFill>
                <a:latin typeface="Century Schoolbook"/>
                <a:cs typeface="Century Schoolbook"/>
              </a:rPr>
              <a:t>J. Sulé-Suso, J. Pijanka, A. Kohler, Y. Yang, P. Dumas, S. Chio-Srichan, and G. D. Sockalingum.</a:t>
            </a:r>
            <a:endParaRPr lang="fr-FR" sz="160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271526" y="1348408"/>
            <a:ext cx="7312414" cy="562203"/>
          </a:xfrm>
          <a:prstGeom prst="rect">
            <a:avLst/>
          </a:prstGeom>
          <a:gradFill rotWithShape="1">
            <a:gsLst>
              <a:gs pos="0">
                <a:srgbClr val="C0C0C0">
                  <a:alpha val="80000"/>
                </a:srgbClr>
              </a:gs>
              <a:gs pos="100000">
                <a:srgbClr val="C0C0C0">
                  <a:gamma/>
                  <a:shade val="46275"/>
                  <a:invGamma/>
                  <a:alpha val="8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fr-FR" sz="2800" dirty="0">
                <a:solidFill>
                  <a:srgbClr val="000000"/>
                </a:solidFill>
                <a:latin typeface="Arial Rounded MT Bold"/>
                <a:cs typeface="Arial Rounded MT Bold"/>
              </a:rPr>
              <a:t>DNA </a:t>
            </a:r>
            <a:r>
              <a:rPr lang="fr-FR" sz="2800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imaging</a:t>
            </a:r>
            <a:r>
              <a:rPr lang="fr-FR" sz="2800" dirty="0">
                <a:solidFill>
                  <a:srgbClr val="000000"/>
                </a:solidFill>
                <a:latin typeface="Arial Rounded MT Bold"/>
                <a:cs typeface="Arial Rounded MT Bold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inside</a:t>
            </a:r>
            <a:r>
              <a:rPr lang="fr-FR" sz="2800" dirty="0">
                <a:solidFill>
                  <a:srgbClr val="000000"/>
                </a:solidFill>
                <a:latin typeface="Arial Rounded MT Bold"/>
                <a:cs typeface="Arial Rounded MT Bold"/>
              </a:rPr>
              <a:t> one </a:t>
            </a:r>
            <a:r>
              <a:rPr lang="fr-FR" sz="2800" dirty="0" err="1">
                <a:solidFill>
                  <a:srgbClr val="000000"/>
                </a:solidFill>
                <a:latin typeface="Arial Rounded MT Bold"/>
                <a:cs typeface="Arial Rounded MT Bold"/>
              </a:rPr>
              <a:t>isolated</a:t>
            </a:r>
            <a:r>
              <a:rPr lang="fr-FR" sz="2800" dirty="0">
                <a:solidFill>
                  <a:srgbClr val="000000"/>
                </a:solidFill>
                <a:latin typeface="Arial Rounded MT Bold"/>
                <a:cs typeface="Arial Rounded MT Bold"/>
              </a:rPr>
              <a:t> nucleus</a:t>
            </a:r>
          </a:p>
        </p:txBody>
      </p:sp>
      <p:sp>
        <p:nvSpPr>
          <p:cNvPr id="387081" name="Line 9"/>
          <p:cNvSpPr>
            <a:spLocks noChangeShapeType="1"/>
          </p:cNvSpPr>
          <p:nvPr/>
        </p:nvSpPr>
        <p:spPr bwMode="auto">
          <a:xfrm flipH="1">
            <a:off x="1812996" y="2643858"/>
            <a:ext cx="3772746" cy="340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87082" name="Line 10"/>
          <p:cNvSpPr>
            <a:spLocks noChangeShapeType="1"/>
          </p:cNvSpPr>
          <p:nvPr/>
        </p:nvSpPr>
        <p:spPr bwMode="auto">
          <a:xfrm flipH="1">
            <a:off x="2840285" y="2901246"/>
            <a:ext cx="2761263" cy="15014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87083" name="Text Box 11"/>
          <p:cNvSpPr txBox="1">
            <a:spLocks noChangeArrowheads="1"/>
          </p:cNvSpPr>
          <p:nvPr/>
        </p:nvSpPr>
        <p:spPr bwMode="auto">
          <a:xfrm>
            <a:off x="5619692" y="2325511"/>
            <a:ext cx="2341151" cy="56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fr-FR" sz="2800" dirty="0" err="1">
                <a:solidFill>
                  <a:srgbClr val="000000"/>
                </a:solidFill>
                <a:effectLst>
                  <a:outerShdw blurRad="18097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Nucleotides</a:t>
            </a:r>
            <a:endParaRPr lang="fr-FR" sz="2800" dirty="0">
              <a:solidFill>
                <a:srgbClr val="000000"/>
              </a:solidFill>
              <a:effectLst>
                <a:outerShdw blurRad="180975" dist="508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87084" name="Line 12"/>
          <p:cNvSpPr>
            <a:spLocks noChangeShapeType="1"/>
          </p:cNvSpPr>
          <p:nvPr/>
        </p:nvSpPr>
        <p:spPr bwMode="auto">
          <a:xfrm>
            <a:off x="5558649" y="7504853"/>
            <a:ext cx="75409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87085" name="Text Box 13"/>
          <p:cNvSpPr txBox="1">
            <a:spLocks noChangeArrowheads="1"/>
          </p:cNvSpPr>
          <p:nvPr/>
        </p:nvSpPr>
        <p:spPr bwMode="auto">
          <a:xfrm>
            <a:off x="5426928" y="7604196"/>
            <a:ext cx="1105592" cy="6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5 </a:t>
            </a:r>
            <a:r>
              <a:rPr lang="fr-FR" dirty="0">
                <a:solidFill>
                  <a:srgbClr val="000000"/>
                </a:solidFill>
                <a:latin typeface="Symbol" charset="0"/>
              </a:rPr>
              <a:t>m</a:t>
            </a:r>
            <a:r>
              <a:rPr lang="fr-FR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387086" name="Line 14"/>
          <p:cNvSpPr>
            <a:spLocks noChangeShapeType="1"/>
          </p:cNvSpPr>
          <p:nvPr/>
        </p:nvSpPr>
        <p:spPr bwMode="auto">
          <a:xfrm>
            <a:off x="1553352" y="5499947"/>
            <a:ext cx="75409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fr-FR"/>
          </a:p>
        </p:txBody>
      </p:sp>
      <p:sp>
        <p:nvSpPr>
          <p:cNvPr id="387087" name="Text Box 15"/>
          <p:cNvSpPr txBox="1">
            <a:spLocks noChangeArrowheads="1"/>
          </p:cNvSpPr>
          <p:nvPr/>
        </p:nvSpPr>
        <p:spPr bwMode="auto">
          <a:xfrm>
            <a:off x="1421631" y="5599289"/>
            <a:ext cx="1105592" cy="6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5 </a:t>
            </a:r>
            <a:r>
              <a:rPr lang="fr-FR" dirty="0">
                <a:solidFill>
                  <a:srgbClr val="000000"/>
                </a:solidFill>
                <a:latin typeface="Symbol" charset="0"/>
              </a:rPr>
              <a:t>m</a:t>
            </a:r>
            <a:r>
              <a:rPr lang="fr-FR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387088" name="Text Box 16"/>
          <p:cNvSpPr txBox="1">
            <a:spLocks noChangeArrowheads="1"/>
          </p:cNvSpPr>
          <p:nvPr/>
        </p:nvSpPr>
        <p:spPr bwMode="auto">
          <a:xfrm>
            <a:off x="8335546" y="2572544"/>
            <a:ext cx="4651022" cy="143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fr-FR" sz="2800" dirty="0">
                <a:solidFill>
                  <a:srgbClr val="000000"/>
                </a:solidFill>
                <a:effectLst>
                  <a:outerShdw blurRad="18097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Imaging an </a:t>
            </a:r>
            <a:r>
              <a:rPr lang="fr-FR" sz="2800" dirty="0" err="1">
                <a:solidFill>
                  <a:srgbClr val="000000"/>
                </a:solidFill>
                <a:effectLst>
                  <a:outerShdw blurRad="18097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isolated</a:t>
            </a:r>
            <a:r>
              <a:rPr lang="fr-FR" sz="2800" dirty="0">
                <a:solidFill>
                  <a:srgbClr val="000000"/>
                </a:solidFill>
                <a:effectLst>
                  <a:outerShdw blurRad="18097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nucleus </a:t>
            </a:r>
            <a:r>
              <a:rPr lang="fr-FR" sz="2800" dirty="0" err="1">
                <a:solidFill>
                  <a:srgbClr val="000000"/>
                </a:solidFill>
                <a:effectLst>
                  <a:outerShdw blurRad="18097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at</a:t>
            </a:r>
            <a:r>
              <a:rPr lang="fr-FR" sz="2800" dirty="0">
                <a:solidFill>
                  <a:srgbClr val="000000"/>
                </a:solidFill>
                <a:effectLst>
                  <a:outerShdw blurRad="18097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>
                  <a:outerShdw blurRad="18097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sub</a:t>
            </a:r>
            <a:r>
              <a:rPr lang="fr-FR" sz="2800" dirty="0">
                <a:solidFill>
                  <a:srgbClr val="000000"/>
                </a:solidFill>
                <a:effectLst>
                  <a:outerShdw blurRad="18097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-cellular </a:t>
            </a:r>
            <a:r>
              <a:rPr lang="fr-FR" sz="2800" dirty="0" err="1">
                <a:solidFill>
                  <a:srgbClr val="000000"/>
                </a:solidFill>
                <a:effectLst>
                  <a:outerShdw blurRad="18097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resolution</a:t>
            </a:r>
            <a:r>
              <a:rPr lang="fr-FR" sz="2800" dirty="0">
                <a:solidFill>
                  <a:srgbClr val="000000"/>
                </a:solidFill>
                <a:effectLst>
                  <a:outerShdw blurRad="180975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>
          <a:xfrm>
            <a:off x="2109912" y="-19744"/>
            <a:ext cx="11089232" cy="1368152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+mj-lt"/>
                <a:ea typeface="+mj-ea"/>
                <a:cs typeface="+mj-cs"/>
                <a:sym typeface="Helvetica Neue Bold Condense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600">
                <a:solidFill>
                  <a:srgbClr val="D5D4D6"/>
                </a:solidFill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defRPr>
            </a:lvl9pPr>
          </a:lstStyle>
          <a:p>
            <a:pPr eaLnBrk="1" hangingPunct="1">
              <a:spcBef>
                <a:spcPts val="1500"/>
              </a:spcBef>
              <a:defRPr/>
            </a:pPr>
            <a:r>
              <a:rPr lang="en-US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36525" dist="762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ea typeface="ヒラギノ明朝 ProN W6" charset="0"/>
                <a:cs typeface="Arial Rounded MT Bold"/>
                <a:sym typeface="Palatino" charset="0"/>
              </a:rPr>
              <a:t>Imaging at Sub-cellular resolution</a:t>
            </a:r>
          </a:p>
        </p:txBody>
      </p:sp>
    </p:spTree>
    <p:extLst>
      <p:ext uri="{BB962C8B-B14F-4D97-AF65-F5344CB8AC3E}">
        <p14:creationId xmlns:p14="http://schemas.microsoft.com/office/powerpoint/2010/main" val="801888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jpeg"/></Relationships>
</file>

<file path=ppt/theme/theme1.xml><?xml version="1.0" encoding="utf-8"?>
<a:theme xmlns:a="http://schemas.openxmlformats.org/drawingml/2006/main" name="Titre et sous-titre">
  <a:themeElements>
    <a:clrScheme name="">
      <a:dk1>
        <a:srgbClr val="4A7594"/>
      </a:dk1>
      <a:lt1>
        <a:srgbClr val="B58A6B"/>
      </a:lt1>
      <a:dk2>
        <a:srgbClr val="000000"/>
      </a:dk2>
      <a:lt2>
        <a:srgbClr val="000000"/>
      </a:lt2>
      <a:accent1>
        <a:srgbClr val="585858"/>
      </a:accent1>
      <a:accent2>
        <a:srgbClr val="333399"/>
      </a:accent2>
      <a:accent3>
        <a:srgbClr val="D7C4BA"/>
      </a:accent3>
      <a:accent4>
        <a:srgbClr val="3E637E"/>
      </a:accent4>
      <a:accent5>
        <a:srgbClr val="B4B4B4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sous-titre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re et sous-tit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hoto - 2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Photo -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Photo - Horizontal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e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Photo - Horizont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hoto - Horizontale  - Grand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e  - Grande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Photo - Horizontale  - Gran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Photo - 4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4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Photo -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uces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uce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Photo - Vertical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e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Photo - Vertic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re et puces - Gauch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- Gauch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re et puces - Gauch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re et puces - Droit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- Droit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re et puces - Dro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re, puces et photo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, puces et phot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re, puces et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re et puces sur 2 colonnes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sur 2 colonne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re et puces sur 2 colon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ierg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erg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Vie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re - Haut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re - Centré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Centré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re - Centr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re et puces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re et 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re - Centre  - Option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Centre  - Option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re - Centre  - Op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6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6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Photo - 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3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Photo -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hoto - Grand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Grande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Photo - Gran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Débit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Débit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8034</TotalTime>
  <Pages>0</Pages>
  <Words>3533</Words>
  <Characters>0</Characters>
  <Application>Microsoft Macintosh PowerPoint</Application>
  <PresentationFormat>Personnalisé</PresentationFormat>
  <Lines>0</Lines>
  <Paragraphs>652</Paragraphs>
  <Slides>56</Slides>
  <Notes>32</Notes>
  <HiddenSlides>0</HiddenSlides>
  <MMClips>5</MMClips>
  <ScaleCrop>false</ScaleCrop>
  <HeadingPairs>
    <vt:vector size="6" baseType="variant">
      <vt:variant>
        <vt:lpstr>Thème</vt:lpstr>
      </vt:variant>
      <vt:variant>
        <vt:i4>19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56</vt:i4>
      </vt:variant>
    </vt:vector>
  </HeadingPairs>
  <TitlesOfParts>
    <vt:vector size="78" baseType="lpstr">
      <vt:lpstr>Titre et sous-titre</vt:lpstr>
      <vt:lpstr>Vierge</vt:lpstr>
      <vt:lpstr>Titre - Haut</vt:lpstr>
      <vt:lpstr>Titre - Centré</vt:lpstr>
      <vt:lpstr>Titre et puces</vt:lpstr>
      <vt:lpstr>Titre - Centre  - Option</vt:lpstr>
      <vt:lpstr>Photo - 6</vt:lpstr>
      <vt:lpstr>Photo - 3</vt:lpstr>
      <vt:lpstr>Photo - Grande</vt:lpstr>
      <vt:lpstr>Photo - 2</vt:lpstr>
      <vt:lpstr>Photo - Horizontale</vt:lpstr>
      <vt:lpstr>Photo - Horizontale  - Grande</vt:lpstr>
      <vt:lpstr>Photo - 4</vt:lpstr>
      <vt:lpstr>Puces</vt:lpstr>
      <vt:lpstr>Photo - Verticale</vt:lpstr>
      <vt:lpstr>Titre et puces - Gauche</vt:lpstr>
      <vt:lpstr>Titre et puces - Droite</vt:lpstr>
      <vt:lpstr>Titre, puces et photo</vt:lpstr>
      <vt:lpstr>Titre et puces sur 2 colonnes</vt:lpstr>
      <vt:lpstr>Graph</vt:lpstr>
      <vt:lpstr>Image bitmap</vt:lpstr>
      <vt:lpstr>CorelPhotoPaint.Image.9</vt:lpstr>
      <vt:lpstr>BIOSCIENCES WITH INFRARED SYNCHROTRON RADIATION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From model studies to patient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HOW BRIGHT IR SOURCE, SUCH AS LASERS, CAN BE IMPLEMENTED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Faster and higher image quality</vt:lpstr>
      <vt:lpstr>Présentation PowerPoint</vt:lpstr>
      <vt:lpstr>Présentation PowerPoint</vt:lpstr>
      <vt:lpstr>Présentation PowerPoint</vt:lpstr>
      <vt:lpstr>Présentation PowerPoint</vt:lpstr>
      <vt:lpstr>ALS Experimental Setup</vt:lpstr>
      <vt:lpstr>LNLS Experimental Setup</vt:lpstr>
      <vt:lpstr>Broadband nano-spectroscopy: interferograms</vt:lpstr>
      <vt:lpstr>Peptoids nanosheets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Synchrotron infrared exploitation  Optimizing beamlines performances   and science outcomes</dc:title>
  <dc:creator>Maison</dc:creator>
  <cp:lastModifiedBy>Paul DUMAS</cp:lastModifiedBy>
  <cp:revision>308</cp:revision>
  <dcterms:modified xsi:type="dcterms:W3CDTF">2015-11-16T09:21:32Z</dcterms:modified>
</cp:coreProperties>
</file>