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98" r:id="rId2"/>
    <p:sldId id="257" r:id="rId3"/>
    <p:sldId id="258" r:id="rId4"/>
    <p:sldId id="259" r:id="rId5"/>
    <p:sldId id="260" r:id="rId6"/>
    <p:sldId id="261" r:id="rId7"/>
    <p:sldId id="284" r:id="rId8"/>
    <p:sldId id="290" r:id="rId9"/>
    <p:sldId id="266" r:id="rId10"/>
    <p:sldId id="262" r:id="rId11"/>
    <p:sldId id="263" r:id="rId12"/>
    <p:sldId id="264" r:id="rId13"/>
    <p:sldId id="282" r:id="rId14"/>
    <p:sldId id="283" r:id="rId15"/>
    <p:sldId id="299" r:id="rId16"/>
    <p:sldId id="270" r:id="rId17"/>
    <p:sldId id="265" r:id="rId18"/>
    <p:sldId id="267" r:id="rId19"/>
    <p:sldId id="277" r:id="rId20"/>
    <p:sldId id="285" r:id="rId21"/>
    <p:sldId id="271" r:id="rId22"/>
    <p:sldId id="274" r:id="rId23"/>
    <p:sldId id="275" r:id="rId24"/>
    <p:sldId id="291" r:id="rId25"/>
    <p:sldId id="292" r:id="rId26"/>
    <p:sldId id="293" r:id="rId27"/>
    <p:sldId id="294" r:id="rId28"/>
    <p:sldId id="295" r:id="rId29"/>
    <p:sldId id="296" r:id="rId30"/>
    <p:sldId id="280" r:id="rId31"/>
    <p:sldId id="281" r:id="rId32"/>
    <p:sldId id="297" r:id="rId33"/>
    <p:sldId id="268" r:id="rId34"/>
    <p:sldId id="286" r:id="rId35"/>
    <p:sldId id="287" r:id="rId36"/>
    <p:sldId id="288" r:id="rId37"/>
    <p:sldId id="28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C22C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showGuides="1">
      <p:cViewPr varScale="1">
        <p:scale>
          <a:sx n="100" d="100"/>
          <a:sy n="100" d="100"/>
        </p:scale>
        <p:origin x="970"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B455F5-9352-4C94-9B35-C56FC2CB3235}" type="datetimeFigureOut">
              <a:rPr lang="en-GB" smtClean="0"/>
              <a:t>19/11/2015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308AD-D8DB-42FB-B7ED-5DD0D7CC1DF5}" type="slidenum">
              <a:rPr lang="en-GB" smtClean="0"/>
              <a:t>‹#›</a:t>
            </a:fld>
            <a:endParaRPr lang="en-GB"/>
          </a:p>
        </p:txBody>
      </p:sp>
    </p:spTree>
    <p:extLst>
      <p:ext uri="{BB962C8B-B14F-4D97-AF65-F5344CB8AC3E}">
        <p14:creationId xmlns:p14="http://schemas.microsoft.com/office/powerpoint/2010/main" val="224006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IYCr</a:t>
            </a:r>
            <a:r>
              <a:rPr lang="en-GB" dirty="0" smtClean="0"/>
              <a:t> final document issued on the occasion of the Closing Ceremony/</a:t>
            </a:r>
            <a:r>
              <a:rPr lang="en-GB" dirty="0" err="1" smtClean="0"/>
              <a:t>IYCr</a:t>
            </a:r>
            <a:r>
              <a:rPr lang="en-GB" dirty="0" smtClean="0"/>
              <a:t> Legacy Conference</a:t>
            </a:r>
            <a:endParaRPr lang="en-GB" dirty="0"/>
          </a:p>
        </p:txBody>
      </p:sp>
      <p:sp>
        <p:nvSpPr>
          <p:cNvPr id="4" name="Slide Number Placeholder 3"/>
          <p:cNvSpPr>
            <a:spLocks noGrp="1"/>
          </p:cNvSpPr>
          <p:nvPr>
            <p:ph type="sldNum" sz="quarter" idx="10"/>
          </p:nvPr>
        </p:nvSpPr>
        <p:spPr/>
        <p:txBody>
          <a:bodyPr/>
          <a:lstStyle/>
          <a:p>
            <a:fld id="{40E08537-25DA-4C98-9267-A177AF99AB3F}" type="slidenum">
              <a:rPr lang="en-GB" smtClean="0"/>
              <a:t>20</a:t>
            </a:fld>
            <a:endParaRPr lang="en-GB"/>
          </a:p>
        </p:txBody>
      </p:sp>
    </p:spTree>
    <p:extLst>
      <p:ext uri="{BB962C8B-B14F-4D97-AF65-F5344CB8AC3E}">
        <p14:creationId xmlns:p14="http://schemas.microsoft.com/office/powerpoint/2010/main" val="161811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87BA3C-C705-4275-9871-2DE598D34177}" type="datetimeFigureOut">
              <a:rPr lang="en-GB" smtClean="0"/>
              <a:t>19/11/2015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3192809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87BA3C-C705-4275-9871-2DE598D34177}" type="datetimeFigureOut">
              <a:rPr lang="en-GB" smtClean="0"/>
              <a:t>19/11/2015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338058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87BA3C-C705-4275-9871-2DE598D34177}" type="datetimeFigureOut">
              <a:rPr lang="en-GB" smtClean="0"/>
              <a:t>19/11/2015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333107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87BA3C-C705-4275-9871-2DE598D34177}" type="datetimeFigureOut">
              <a:rPr lang="en-GB" smtClean="0"/>
              <a:t>19/11/2015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2863355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87BA3C-C705-4275-9871-2DE598D34177}" type="datetimeFigureOut">
              <a:rPr lang="en-GB" smtClean="0"/>
              <a:t>19/11/2015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2044222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87BA3C-C705-4275-9871-2DE598D34177}" type="datetimeFigureOut">
              <a:rPr lang="en-GB" smtClean="0"/>
              <a:t>19/11/2015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4135428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87BA3C-C705-4275-9871-2DE598D34177}" type="datetimeFigureOut">
              <a:rPr lang="en-GB" smtClean="0"/>
              <a:t>19/11/2015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1117875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87BA3C-C705-4275-9871-2DE598D34177}" type="datetimeFigureOut">
              <a:rPr lang="en-GB" smtClean="0"/>
              <a:t>19/11/2015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193556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87BA3C-C705-4275-9871-2DE598D34177}" type="datetimeFigureOut">
              <a:rPr lang="en-GB" smtClean="0"/>
              <a:t>19/11/2015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172000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87BA3C-C705-4275-9871-2DE598D34177}" type="datetimeFigureOut">
              <a:rPr lang="en-GB" smtClean="0"/>
              <a:t>19/11/2015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217661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87BA3C-C705-4275-9871-2DE598D34177}" type="datetimeFigureOut">
              <a:rPr lang="en-GB" smtClean="0"/>
              <a:t>19/11/2015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3A62E2-15D6-4910-8EB6-D4C2EBF91518}" type="slidenum">
              <a:rPr lang="en-GB" smtClean="0"/>
              <a:t>‹#›</a:t>
            </a:fld>
            <a:endParaRPr lang="en-GB"/>
          </a:p>
        </p:txBody>
      </p:sp>
    </p:spTree>
    <p:extLst>
      <p:ext uri="{BB962C8B-B14F-4D97-AF65-F5344CB8AC3E}">
        <p14:creationId xmlns:p14="http://schemas.microsoft.com/office/powerpoint/2010/main" val="303652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87BA3C-C705-4275-9871-2DE598D34177}" type="datetimeFigureOut">
              <a:rPr lang="en-GB" smtClean="0"/>
              <a:t>19/11/2015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A62E2-15D6-4910-8EB6-D4C2EBF91518}" type="slidenum">
              <a:rPr lang="en-GB" smtClean="0"/>
              <a:t>‹#›</a:t>
            </a:fld>
            <a:endParaRPr lang="en-GB"/>
          </a:p>
        </p:txBody>
      </p:sp>
    </p:spTree>
    <p:extLst>
      <p:ext uri="{BB962C8B-B14F-4D97-AF65-F5344CB8AC3E}">
        <p14:creationId xmlns:p14="http://schemas.microsoft.com/office/powerpoint/2010/main" val="952221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g"/><Relationship Id="rId7" Type="http://schemas.openxmlformats.org/officeDocument/2006/relationships/image" Target="../media/image38.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png"/><Relationship Id="rId10" Type="http://schemas.openxmlformats.org/officeDocument/2006/relationships/image" Target="../media/image41.gif"/><Relationship Id="rId4" Type="http://schemas.openxmlformats.org/officeDocument/2006/relationships/image" Target="../media/image35.jpeg"/><Relationship Id="rId9" Type="http://schemas.openxmlformats.org/officeDocument/2006/relationships/image" Target="../media/image40.gif"/></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jpe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tiff"/><Relationship Id="rId7" Type="http://schemas.openxmlformats.org/officeDocument/2006/relationships/image" Target="../media/image5.tif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8" name="TextBox 17"/>
          <p:cNvSpPr txBox="1"/>
          <p:nvPr/>
        </p:nvSpPr>
        <p:spPr>
          <a:xfrm>
            <a:off x="1976898" y="2646983"/>
            <a:ext cx="7059598" cy="1569660"/>
          </a:xfrm>
          <a:prstGeom prst="rect">
            <a:avLst/>
          </a:prstGeom>
          <a:noFill/>
        </p:spPr>
        <p:txBody>
          <a:bodyPr wrap="square" lIns="72000" rIns="72000" rtlCol="0">
            <a:spAutoFit/>
          </a:bodyPr>
          <a:lstStyle/>
          <a:p>
            <a:r>
              <a:rPr lang="en-GB" sz="3200" b="1" dirty="0">
                <a:solidFill>
                  <a:srgbClr val="C22C2D"/>
                </a:solidFill>
              </a:rPr>
              <a:t>The contribution of the IUCr to the development of scientific education, research and infrastructure in Africa</a:t>
            </a:r>
          </a:p>
        </p:txBody>
      </p:sp>
      <p:grpSp>
        <p:nvGrpSpPr>
          <p:cNvPr id="2" name="Gruppo 1"/>
          <p:cNvGrpSpPr/>
          <p:nvPr/>
        </p:nvGrpSpPr>
        <p:grpSpPr>
          <a:xfrm>
            <a:off x="3131840" y="221853"/>
            <a:ext cx="5870958" cy="2031326"/>
            <a:chOff x="3201034" y="397113"/>
            <a:chExt cx="5870958" cy="2031326"/>
          </a:xfrm>
        </p:grpSpPr>
        <p:sp>
          <p:nvSpPr>
            <p:cNvPr id="21" name="Rectangle 20"/>
            <p:cNvSpPr/>
            <p:nvPr/>
          </p:nvSpPr>
          <p:spPr>
            <a:xfrm>
              <a:off x="3635896" y="689531"/>
              <a:ext cx="5436096" cy="1400383"/>
            </a:xfrm>
            <a:prstGeom prst="rect">
              <a:avLst/>
            </a:prstGeom>
          </p:spPr>
          <p:txBody>
            <a:bodyPr wrap="square">
              <a:spAutoFit/>
            </a:bodyPr>
            <a:lstStyle/>
            <a:p>
              <a:r>
                <a:rPr lang="en-GB" sz="1600" i="1" dirty="0" smtClean="0">
                  <a:solidFill>
                    <a:prstClr val="black"/>
                  </a:solidFill>
                </a:rPr>
                <a:t>It </a:t>
              </a:r>
              <a:r>
                <a:rPr lang="en-GB" sz="1600" i="1" dirty="0">
                  <a:solidFill>
                    <a:prstClr val="black"/>
                  </a:solidFill>
                </a:rPr>
                <a:t>is structure that we look for whenever we try to understand anything. All science is built upon this search; we investigate […] how crystals aggregate; how atoms are fastened together; how electrons constitute a chemical bond between </a:t>
              </a:r>
              <a:r>
                <a:rPr lang="en-GB" sz="1600" i="1" dirty="0" smtClean="0">
                  <a:solidFill>
                    <a:prstClr val="black"/>
                  </a:solidFill>
                </a:rPr>
                <a:t>atoms.</a:t>
              </a:r>
            </a:p>
            <a:p>
              <a:pPr>
                <a:spcBef>
                  <a:spcPts val="600"/>
                </a:spcBef>
              </a:pPr>
              <a:r>
                <a:rPr lang="en-GB" sz="1600" dirty="0" smtClean="0">
                  <a:solidFill>
                    <a:prstClr val="black"/>
                  </a:solidFill>
                </a:rPr>
                <a:t>Linus Pauling, </a:t>
              </a:r>
              <a:r>
                <a:rPr lang="en-GB" sz="1600" dirty="0">
                  <a:solidFill>
                    <a:prstClr val="black"/>
                  </a:solidFill>
                </a:rPr>
                <a:t>Main Currents in Modern Thought (</a:t>
              </a:r>
              <a:r>
                <a:rPr lang="en-GB" sz="1600" dirty="0" smtClean="0">
                  <a:solidFill>
                    <a:prstClr val="black"/>
                  </a:solidFill>
                </a:rPr>
                <a:t>1950)</a:t>
              </a:r>
              <a:endParaRPr lang="en-GB" sz="1600" dirty="0">
                <a:solidFill>
                  <a:prstClr val="black"/>
                </a:solidFill>
              </a:endParaRPr>
            </a:p>
          </p:txBody>
        </p:sp>
        <p:sp>
          <p:nvSpPr>
            <p:cNvPr id="22" name="Rectangle 21"/>
            <p:cNvSpPr/>
            <p:nvPr/>
          </p:nvSpPr>
          <p:spPr>
            <a:xfrm>
              <a:off x="3201034" y="397113"/>
              <a:ext cx="506870" cy="1015663"/>
            </a:xfrm>
            <a:prstGeom prst="rect">
              <a:avLst/>
            </a:prstGeom>
          </p:spPr>
          <p:txBody>
            <a:bodyPr wrap="none">
              <a:spAutoFit/>
            </a:bodyPr>
            <a:lstStyle/>
            <a:p>
              <a:r>
                <a:rPr lang="en-GB" sz="6000" i="1" dirty="0" smtClean="0">
                  <a:solidFill>
                    <a:prstClr val="black"/>
                  </a:solidFill>
                </a:rPr>
                <a:t>“</a:t>
              </a:r>
              <a:endParaRPr lang="en-GB" sz="6000" dirty="0">
                <a:solidFill>
                  <a:prstClr val="black"/>
                </a:solidFill>
              </a:endParaRPr>
            </a:p>
          </p:txBody>
        </p:sp>
        <p:sp>
          <p:nvSpPr>
            <p:cNvPr id="29" name="Rectangle 28"/>
            <p:cNvSpPr/>
            <p:nvPr/>
          </p:nvSpPr>
          <p:spPr>
            <a:xfrm>
              <a:off x="8457618" y="1412776"/>
              <a:ext cx="506870" cy="1015663"/>
            </a:xfrm>
            <a:prstGeom prst="rect">
              <a:avLst/>
            </a:prstGeom>
          </p:spPr>
          <p:txBody>
            <a:bodyPr wrap="none">
              <a:spAutoFit/>
            </a:bodyPr>
            <a:lstStyle/>
            <a:p>
              <a:r>
                <a:rPr lang="en-GB" sz="6000" i="1" dirty="0" smtClean="0">
                  <a:solidFill>
                    <a:prstClr val="black"/>
                  </a:solidFill>
                </a:rPr>
                <a:t>”</a:t>
              </a:r>
              <a:endParaRPr lang="en-GB" sz="6000" dirty="0">
                <a:solidFill>
                  <a:prstClr val="black"/>
                </a:solidFill>
              </a:endParaRPr>
            </a:p>
          </p:txBody>
        </p:sp>
      </p:grpSp>
      <p:sp>
        <p:nvSpPr>
          <p:cNvPr id="30" name="CasellaDiTesto 17"/>
          <p:cNvSpPr txBox="1"/>
          <p:nvPr/>
        </p:nvSpPr>
        <p:spPr>
          <a:xfrm>
            <a:off x="1976898" y="4461500"/>
            <a:ext cx="5472608" cy="1985159"/>
          </a:xfrm>
          <a:prstGeom prst="rect">
            <a:avLst/>
          </a:prstGeom>
          <a:noFill/>
        </p:spPr>
        <p:txBody>
          <a:bodyPr wrap="square" lIns="72000" rIns="72000" rtlCol="0">
            <a:spAutoFit/>
          </a:bodyPr>
          <a:lstStyle/>
          <a:p>
            <a:r>
              <a:rPr lang="en-GB" sz="2400" dirty="0" smtClean="0">
                <a:solidFill>
                  <a:prstClr val="black"/>
                </a:solidFill>
              </a:rPr>
              <a:t>Michele Zema</a:t>
            </a:r>
          </a:p>
          <a:p>
            <a:pPr>
              <a:spcBef>
                <a:spcPts val="600"/>
              </a:spcBef>
            </a:pPr>
            <a:r>
              <a:rPr lang="en-GB" sz="1400" dirty="0" smtClean="0">
                <a:solidFill>
                  <a:prstClr val="black"/>
                </a:solidFill>
              </a:rPr>
              <a:t>International Union of Crystallography</a:t>
            </a:r>
          </a:p>
          <a:p>
            <a:r>
              <a:rPr lang="en-GB" sz="1400" dirty="0" smtClean="0">
                <a:solidFill>
                  <a:prstClr val="black"/>
                </a:solidFill>
              </a:rPr>
              <a:t>5 Abbey Square, Chester, UK</a:t>
            </a:r>
          </a:p>
          <a:p>
            <a:pPr>
              <a:spcBef>
                <a:spcPts val="600"/>
              </a:spcBef>
              <a:spcAft>
                <a:spcPts val="600"/>
              </a:spcAft>
            </a:pPr>
            <a:r>
              <a:rPr lang="en-GB" sz="1400" dirty="0" smtClean="0">
                <a:solidFill>
                  <a:prstClr val="black"/>
                </a:solidFill>
              </a:rPr>
              <a:t>and</a:t>
            </a:r>
          </a:p>
          <a:p>
            <a:r>
              <a:rPr lang="en-GB" sz="1400" dirty="0" smtClean="0">
                <a:solidFill>
                  <a:prstClr val="black"/>
                </a:solidFill>
              </a:rPr>
              <a:t>University of Pavia, Italy</a:t>
            </a:r>
          </a:p>
          <a:p>
            <a:endParaRPr lang="en-GB" sz="1400" dirty="0">
              <a:solidFill>
                <a:prstClr val="black"/>
              </a:solidFill>
            </a:endParaRPr>
          </a:p>
          <a:p>
            <a:r>
              <a:rPr lang="en-GB" sz="1400" dirty="0" smtClean="0">
                <a:solidFill>
                  <a:prstClr val="black"/>
                </a:solidFill>
              </a:rPr>
              <a:t>mz@iucr.org</a:t>
            </a:r>
          </a:p>
        </p:txBody>
      </p:sp>
      <p:sp>
        <p:nvSpPr>
          <p:cNvPr id="3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36"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cxnSp>
        <p:nvCxnSpPr>
          <p:cNvPr id="38"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Picture 4"/>
          <p:cNvPicPr>
            <a:picLocks noChangeAspect="1"/>
          </p:cNvPicPr>
          <p:nvPr/>
        </p:nvPicPr>
        <p:blipFill>
          <a:blip r:embed="rId3"/>
          <a:srcRect/>
          <a:stretch>
            <a:fillRect/>
          </a:stretch>
        </p:blipFill>
        <p:spPr bwMode="auto">
          <a:xfrm>
            <a:off x="22225" y="5791200"/>
            <a:ext cx="1655763" cy="206375"/>
          </a:xfrm>
          <a:prstGeom prst="rect">
            <a:avLst/>
          </a:prstGeom>
          <a:noFill/>
          <a:ln w="9525">
            <a:noFill/>
            <a:miter lim="800000"/>
            <a:headEnd/>
            <a:tailEnd/>
          </a:ln>
        </p:spPr>
      </p:pic>
      <p:sp>
        <p:nvSpPr>
          <p:cNvPr id="40"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366870430"/>
      </p:ext>
    </p:extLst>
  </p:cSld>
  <p:clrMapOvr>
    <a:masterClrMapping/>
  </p:clrMapOvr>
  <p:transition spd="med"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9592" y="404664"/>
            <a:ext cx="4185185" cy="769441"/>
          </a:xfrm>
          <a:prstGeom prst="rect">
            <a:avLst/>
          </a:prstGeom>
          <a:noFill/>
        </p:spPr>
        <p:txBody>
          <a:bodyPr wrap="none" rtlCol="0">
            <a:spAutoFit/>
          </a:bodyPr>
          <a:lstStyle/>
          <a:p>
            <a:r>
              <a:rPr lang="en-GB" sz="4400" b="1" dirty="0" err="1" smtClean="0">
                <a:solidFill>
                  <a:prstClr val="black"/>
                </a:solidFill>
              </a:rPr>
              <a:t>IUCr</a:t>
            </a:r>
            <a:r>
              <a:rPr lang="en-GB" sz="4400" b="1" dirty="0" smtClean="0">
                <a:solidFill>
                  <a:prstClr val="black"/>
                </a:solidFill>
              </a:rPr>
              <a:t> publications</a:t>
            </a:r>
            <a:endParaRPr lang="en-GB" sz="4400" b="1" dirty="0">
              <a:solidFill>
                <a:prstClr val="black"/>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239561"/>
            <a:ext cx="4503911" cy="532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484784"/>
            <a:ext cx="3744000" cy="4444887"/>
          </a:xfrm>
          <a:prstGeom prst="rect">
            <a:avLst/>
          </a:prstGeom>
        </p:spPr>
      </p:pic>
    </p:spTree>
    <p:extLst>
      <p:ext uri="{BB962C8B-B14F-4D97-AF65-F5344CB8AC3E}">
        <p14:creationId xmlns:p14="http://schemas.microsoft.com/office/powerpoint/2010/main" val="3371816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lumMod val="75000"/>
                </a:scheme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19" name="Rectangle 2"/>
          <p:cNvSpPr/>
          <p:nvPr/>
        </p:nvSpPr>
        <p:spPr>
          <a:xfrm>
            <a:off x="3444130" y="547062"/>
            <a:ext cx="5360692" cy="4119076"/>
          </a:xfrm>
          <a:prstGeom prst="rect">
            <a:avLst/>
          </a:prstGeom>
        </p:spPr>
        <p:txBody>
          <a:bodyPr wrap="square">
            <a:spAutoFit/>
          </a:bodyPr>
          <a:lstStyle/>
          <a:p>
            <a:pPr>
              <a:lnSpc>
                <a:spcPts val="2800"/>
              </a:lnSpc>
            </a:pPr>
            <a:r>
              <a:rPr lang="en-GB" sz="2000" i="1" dirty="0">
                <a:solidFill>
                  <a:schemeClr val="tx1"/>
                </a:solidFill>
                <a:cs typeface="Lucida Sans Unicode" panose="020B0602030504020204" pitchFamily="34" charset="0"/>
              </a:rPr>
              <a:t>`</a:t>
            </a:r>
            <a:r>
              <a:rPr lang="en-GB" sz="2000" i="1" dirty="0" err="1">
                <a:solidFill>
                  <a:schemeClr val="tx1"/>
                </a:solidFill>
                <a:cs typeface="Lucida Sans Unicode" panose="020B0602030504020204" pitchFamily="34" charset="0"/>
              </a:rPr>
              <a:t>Acta</a:t>
            </a:r>
            <a:r>
              <a:rPr lang="en-GB" sz="2000" i="1" dirty="0">
                <a:solidFill>
                  <a:schemeClr val="tx1"/>
                </a:solidFill>
                <a:cs typeface="Lucida Sans Unicode" panose="020B0602030504020204" pitchFamily="34" charset="0"/>
              </a:rPr>
              <a:t> is intended to offer a central place for publication and discussion of all research in this vast and ever-expanding field. </a:t>
            </a:r>
            <a:r>
              <a:rPr lang="en-GB" sz="2000" b="1" i="1" dirty="0">
                <a:solidFill>
                  <a:schemeClr val="tx1"/>
                </a:solidFill>
                <a:cs typeface="Lucida Sans Unicode" panose="020B0602030504020204" pitchFamily="34" charset="0"/>
              </a:rPr>
              <a:t>It borders, naturally, on pure physics, chemistry, biology, mineralogy, technology and also on mathematics</a:t>
            </a:r>
            <a:r>
              <a:rPr lang="en-GB" sz="2000" i="1" dirty="0">
                <a:solidFill>
                  <a:schemeClr val="tx1"/>
                </a:solidFill>
                <a:cs typeface="Lucida Sans Unicode" panose="020B0602030504020204" pitchFamily="34" charset="0"/>
              </a:rPr>
              <a:t>, but is distinguished by being concerned with the </a:t>
            </a:r>
            <a:r>
              <a:rPr lang="en-GB" sz="2000" b="1" i="1" dirty="0">
                <a:solidFill>
                  <a:srgbClr val="C22C2D"/>
                </a:solidFill>
                <a:cs typeface="Lucida Sans Unicode" panose="020B0602030504020204" pitchFamily="34" charset="0"/>
              </a:rPr>
              <a:t>methods and results of investigating the arrangement of atoms in matter</a:t>
            </a:r>
            <a:r>
              <a:rPr lang="en-GB" sz="2000" i="1" dirty="0">
                <a:solidFill>
                  <a:schemeClr val="tx1"/>
                </a:solidFill>
                <a:cs typeface="Lucida Sans Unicode" panose="020B0602030504020204" pitchFamily="34" charset="0"/>
              </a:rPr>
              <a:t>, particularly when that arrangement has regular features</a:t>
            </a:r>
            <a:r>
              <a:rPr lang="en-GB" sz="2000" i="1" dirty="0" smtClean="0">
                <a:solidFill>
                  <a:schemeClr val="tx1"/>
                </a:solidFill>
                <a:cs typeface="Lucida Sans Unicode" panose="020B0602030504020204" pitchFamily="34" charset="0"/>
              </a:rPr>
              <a:t>.‘  </a:t>
            </a:r>
          </a:p>
          <a:p>
            <a:pPr>
              <a:lnSpc>
                <a:spcPts val="2800"/>
              </a:lnSpc>
              <a:spcBef>
                <a:spcPts val="600"/>
              </a:spcBef>
            </a:pPr>
            <a:r>
              <a:rPr lang="en-GB" sz="2000" b="1" dirty="0" smtClean="0">
                <a:solidFill>
                  <a:schemeClr val="tx1"/>
                </a:solidFill>
                <a:cs typeface="Lucida Sans Unicode" panose="020B0602030504020204" pitchFamily="34" charset="0"/>
              </a:rPr>
              <a:t>Paul </a:t>
            </a:r>
            <a:r>
              <a:rPr lang="en-GB" sz="2000" b="1" dirty="0">
                <a:solidFill>
                  <a:schemeClr val="tx1"/>
                </a:solidFill>
                <a:cs typeface="Lucida Sans Unicode" panose="020B0602030504020204" pitchFamily="34" charset="0"/>
              </a:rPr>
              <a:t>P. </a:t>
            </a:r>
            <a:r>
              <a:rPr lang="en-GB" sz="2000" b="1" dirty="0" err="1">
                <a:solidFill>
                  <a:schemeClr val="tx1"/>
                </a:solidFill>
                <a:cs typeface="Lucida Sans Unicode" panose="020B0602030504020204" pitchFamily="34" charset="0"/>
              </a:rPr>
              <a:t>Ewald</a:t>
            </a:r>
            <a:r>
              <a:rPr lang="en-GB" sz="2000" dirty="0">
                <a:solidFill>
                  <a:schemeClr val="tx1"/>
                </a:solidFill>
                <a:cs typeface="Lucida Sans Unicode" panose="020B0602030504020204" pitchFamily="34" charset="0"/>
              </a:rPr>
              <a:t>, </a:t>
            </a:r>
            <a:r>
              <a:rPr lang="en-GB" sz="2000" i="1" dirty="0" err="1">
                <a:solidFill>
                  <a:schemeClr val="tx1"/>
                </a:solidFill>
                <a:cs typeface="Lucida Sans Unicode" panose="020B0602030504020204" pitchFamily="34" charset="0"/>
              </a:rPr>
              <a:t>Acta</a:t>
            </a:r>
            <a:r>
              <a:rPr lang="en-GB" sz="2000" i="1" dirty="0">
                <a:solidFill>
                  <a:schemeClr val="tx1"/>
                </a:solidFill>
                <a:cs typeface="Lucida Sans Unicode" panose="020B0602030504020204" pitchFamily="34" charset="0"/>
              </a:rPr>
              <a:t> </a:t>
            </a:r>
            <a:r>
              <a:rPr lang="en-GB" sz="2000" i="1" dirty="0" err="1">
                <a:solidFill>
                  <a:schemeClr val="tx1"/>
                </a:solidFill>
                <a:cs typeface="Lucida Sans Unicode" panose="020B0602030504020204" pitchFamily="34" charset="0"/>
              </a:rPr>
              <a:t>Crystallographica</a:t>
            </a:r>
            <a:r>
              <a:rPr lang="en-GB" sz="2000" dirty="0">
                <a:solidFill>
                  <a:schemeClr val="tx1"/>
                </a:solidFill>
                <a:cs typeface="Lucida Sans Unicode" panose="020B0602030504020204" pitchFamily="34" charset="0"/>
              </a:rPr>
              <a:t> (1948), </a:t>
            </a:r>
            <a:r>
              <a:rPr lang="en-GB" sz="2000" b="1" dirty="0">
                <a:solidFill>
                  <a:schemeClr val="tx1"/>
                </a:solidFill>
                <a:cs typeface="Lucida Sans Unicode" panose="020B0602030504020204" pitchFamily="34" charset="0"/>
              </a:rPr>
              <a:t>1</a:t>
            </a:r>
            <a:r>
              <a:rPr lang="en-GB" sz="2000" dirty="0">
                <a:solidFill>
                  <a:schemeClr val="tx1"/>
                </a:solidFill>
                <a:cs typeface="Lucida Sans Unicode" panose="020B0602030504020204" pitchFamily="34" charset="0"/>
              </a:rPr>
              <a:t>, </a:t>
            </a:r>
            <a:r>
              <a:rPr lang="en-GB" sz="2000" dirty="0" smtClean="0">
                <a:solidFill>
                  <a:schemeClr val="tx1"/>
                </a:solidFill>
                <a:cs typeface="Lucida Sans Unicode" panose="020B0602030504020204" pitchFamily="34" charset="0"/>
              </a:rPr>
              <a:t>2</a:t>
            </a:r>
            <a:endParaRPr lang="en-GB" sz="2000" dirty="0">
              <a:solidFill>
                <a:schemeClr val="tx1"/>
              </a:solidFill>
              <a:cs typeface="Lucida Sans Unicode" panose="020B0602030504020204" pitchFamily="34" charset="0"/>
            </a:endParaRPr>
          </a:p>
        </p:txBody>
      </p:sp>
      <p:pic>
        <p:nvPicPr>
          <p:cNvPr id="20" name="Picture 2" descr="[Cov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290" y="547062"/>
            <a:ext cx="2549438" cy="3293025"/>
          </a:xfrm>
          <a:prstGeom prst="rect">
            <a:avLst/>
          </a:prstGeom>
          <a:noFill/>
          <a:effectLst>
            <a:reflection blurRad="6350" stA="52000" endA="300" endPos="35000" dir="5400000" sy="-100000" algn="bl" rotWithShape="0"/>
          </a:effectLst>
          <a:scene3d>
            <a:camera prst="perspectiveContrastingRightFacing"/>
            <a:lightRig rig="threePt" dir="t"/>
          </a:scene3d>
          <a:sp3d>
            <a:bevelT/>
          </a:sp3d>
          <a:extLst>
            <a:ext uri="{909E8E84-426E-40DD-AFC4-6F175D3DCCD1}">
              <a14:hiddenFill xmlns:a14="http://schemas.microsoft.com/office/drawing/2010/main">
                <a:solidFill>
                  <a:srgbClr val="FFFFFF"/>
                </a:solidFill>
              </a14:hiddenFill>
            </a:ext>
          </a:extLst>
        </p:spPr>
      </p:pic>
      <p:cxnSp>
        <p:nvCxnSpPr>
          <p:cNvPr id="13"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4"/>
          <p:cNvPicPr>
            <a:picLocks noChangeAspect="1"/>
          </p:cNvPicPr>
          <p:nvPr/>
        </p:nvPicPr>
        <p:blipFill>
          <a:blip r:embed="rId4"/>
          <a:srcRect/>
          <a:stretch>
            <a:fillRect/>
          </a:stretch>
        </p:blipFill>
        <p:spPr bwMode="auto">
          <a:xfrm>
            <a:off x="22225" y="5791200"/>
            <a:ext cx="1655763" cy="206375"/>
          </a:xfrm>
          <a:prstGeom prst="rect">
            <a:avLst/>
          </a:prstGeom>
          <a:noFill/>
          <a:ln w="9525">
            <a:noFill/>
            <a:miter lim="800000"/>
            <a:headEnd/>
            <a:tailEnd/>
          </a:ln>
        </p:spPr>
      </p:pic>
      <p:sp>
        <p:nvSpPr>
          <p:cNvPr id="15"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1607762464"/>
      </p:ext>
    </p:extLst>
  </p:cSld>
  <p:clrMapOvr>
    <a:masterClrMapping/>
  </p:clrMapOvr>
  <p:transition spd="med"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1114"/>
            <a:ext cx="9144000" cy="510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49"/>
          <p:cNvSpPr txBox="1"/>
          <p:nvPr/>
        </p:nvSpPr>
        <p:spPr>
          <a:xfrm>
            <a:off x="414068" y="186007"/>
            <a:ext cx="8729932" cy="923330"/>
          </a:xfrm>
          <a:prstGeom prst="rect">
            <a:avLst/>
          </a:prstGeom>
          <a:noFill/>
        </p:spPr>
        <p:txBody>
          <a:bodyPr wrap="square" rtlCol="0">
            <a:spAutoFit/>
          </a:bodyPr>
          <a:lstStyle/>
          <a:p>
            <a:r>
              <a:rPr lang="it-IT" sz="5400" dirty="0" err="1">
                <a:solidFill>
                  <a:srgbClr val="C22C2D"/>
                </a:solidFill>
                <a:effectLst>
                  <a:outerShdw blurRad="50800" dist="38100" dir="8100000" algn="tr" rotWithShape="0">
                    <a:prstClr val="black">
                      <a:alpha val="40000"/>
                    </a:prstClr>
                  </a:outerShdw>
                </a:effectLst>
              </a:rPr>
              <a:t>IUCr</a:t>
            </a:r>
            <a:r>
              <a:rPr lang="it-IT" sz="5400" dirty="0">
                <a:solidFill>
                  <a:srgbClr val="C22C2D"/>
                </a:solidFill>
                <a:effectLst>
                  <a:outerShdw blurRad="50800" dist="38100" dir="8100000" algn="tr" rotWithShape="0">
                    <a:prstClr val="black">
                      <a:alpha val="40000"/>
                    </a:prstClr>
                  </a:outerShdw>
                </a:effectLst>
              </a:rPr>
              <a:t> </a:t>
            </a:r>
            <a:r>
              <a:rPr lang="it-IT" sz="5400" dirty="0" err="1" smtClean="0">
                <a:solidFill>
                  <a:srgbClr val="C22C2D"/>
                </a:solidFill>
                <a:effectLst>
                  <a:outerShdw blurRad="50800" dist="38100" dir="8100000" algn="tr" rotWithShape="0">
                    <a:prstClr val="black">
                      <a:alpha val="40000"/>
                    </a:prstClr>
                  </a:outerShdw>
                </a:effectLst>
              </a:rPr>
              <a:t>journals</a:t>
            </a:r>
            <a:r>
              <a:rPr lang="it-IT" sz="5400" dirty="0" smtClean="0">
                <a:solidFill>
                  <a:srgbClr val="C22C2D"/>
                </a:solidFill>
                <a:effectLst>
                  <a:outerShdw blurRad="50800" dist="38100" dir="8100000" algn="tr" rotWithShape="0">
                    <a:prstClr val="black">
                      <a:alpha val="40000"/>
                    </a:prstClr>
                  </a:outerShdw>
                </a:effectLst>
              </a:rPr>
              <a:t>: new style</a:t>
            </a:r>
            <a:endParaRPr lang="it-IT" sz="5400" dirty="0">
              <a:solidFill>
                <a:srgbClr val="C22C2D"/>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601718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49"/>
          <p:cNvSpPr txBox="1"/>
          <p:nvPr/>
        </p:nvSpPr>
        <p:spPr>
          <a:xfrm>
            <a:off x="414068" y="186007"/>
            <a:ext cx="8729932" cy="769441"/>
          </a:xfrm>
          <a:prstGeom prst="rect">
            <a:avLst/>
          </a:prstGeom>
          <a:noFill/>
        </p:spPr>
        <p:txBody>
          <a:bodyPr wrap="square" rtlCol="0">
            <a:spAutoFit/>
          </a:bodyPr>
          <a:lstStyle/>
          <a:p>
            <a:r>
              <a:rPr lang="it-IT" sz="4400" dirty="0" err="1" smtClean="0">
                <a:solidFill>
                  <a:srgbClr val="C22C2D"/>
                </a:solidFill>
                <a:effectLst>
                  <a:outerShdw blurRad="50800" dist="38100" dir="8100000" algn="tr" rotWithShape="0">
                    <a:prstClr val="black">
                      <a:alpha val="40000"/>
                    </a:prstClr>
                  </a:outerShdw>
                </a:effectLst>
              </a:rPr>
              <a:t>Journals</a:t>
            </a:r>
            <a:r>
              <a:rPr lang="it-IT" sz="4400" dirty="0" smtClean="0">
                <a:solidFill>
                  <a:srgbClr val="C22C2D"/>
                </a:solidFill>
                <a:effectLst>
                  <a:outerShdw blurRad="50800" dist="38100" dir="8100000" algn="tr" rotWithShape="0">
                    <a:prstClr val="black">
                      <a:alpha val="40000"/>
                    </a:prstClr>
                  </a:outerShdw>
                </a:effectLst>
              </a:rPr>
              <a:t> of </a:t>
            </a:r>
            <a:r>
              <a:rPr lang="it-IT" sz="4400" dirty="0" err="1" smtClean="0">
                <a:solidFill>
                  <a:srgbClr val="C22C2D"/>
                </a:solidFill>
                <a:effectLst>
                  <a:outerShdw blurRad="50800" dist="38100" dir="8100000" algn="tr" rotWithShape="0">
                    <a:prstClr val="black">
                      <a:alpha val="40000"/>
                    </a:prstClr>
                  </a:outerShdw>
                </a:effectLst>
              </a:rPr>
              <a:t>synchrotron</a:t>
            </a:r>
            <a:r>
              <a:rPr lang="it-IT" sz="4400" dirty="0" smtClean="0">
                <a:solidFill>
                  <a:srgbClr val="C22C2D"/>
                </a:solidFill>
                <a:effectLst>
                  <a:outerShdw blurRad="50800" dist="38100" dir="8100000" algn="tr" rotWithShape="0">
                    <a:prstClr val="black">
                      <a:alpha val="40000"/>
                    </a:prstClr>
                  </a:outerShdw>
                </a:effectLst>
              </a:rPr>
              <a:t> </a:t>
            </a:r>
            <a:r>
              <a:rPr lang="it-IT" sz="4400" dirty="0" err="1" smtClean="0">
                <a:solidFill>
                  <a:srgbClr val="C22C2D"/>
                </a:solidFill>
                <a:effectLst>
                  <a:outerShdw blurRad="50800" dist="38100" dir="8100000" algn="tr" rotWithShape="0">
                    <a:prstClr val="black">
                      <a:alpha val="40000"/>
                    </a:prstClr>
                  </a:outerShdw>
                </a:effectLst>
              </a:rPr>
              <a:t>radiation</a:t>
            </a:r>
            <a:endParaRPr lang="it-IT" sz="4400" dirty="0">
              <a:solidFill>
                <a:srgbClr val="C22C2D"/>
              </a:solidFill>
              <a:effectLst>
                <a:outerShdw blurRad="50800" dist="38100" dir="8100000" algn="tr" rotWithShape="0">
                  <a:prstClr val="black">
                    <a:alpha val="40000"/>
                  </a:prstClr>
                </a:outerShdw>
              </a:effectLst>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167" t="4388" r="14833" b="4110"/>
          <a:stretch/>
        </p:blipFill>
        <p:spPr>
          <a:xfrm rot="5400000">
            <a:off x="3712410" y="1944571"/>
            <a:ext cx="5658719" cy="387858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333" t="2165" r="14166" b="4389"/>
          <a:stretch/>
        </p:blipFill>
        <p:spPr>
          <a:xfrm rot="5400000">
            <a:off x="-273230" y="1890853"/>
            <a:ext cx="5658720" cy="3986017"/>
          </a:xfrm>
          <a:prstGeom prst="rect">
            <a:avLst/>
          </a:prstGeom>
        </p:spPr>
      </p:pic>
    </p:spTree>
    <p:extLst>
      <p:ext uri="{BB962C8B-B14F-4D97-AF65-F5344CB8AC3E}">
        <p14:creationId xmlns:p14="http://schemas.microsoft.com/office/powerpoint/2010/main" val="2729693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8364" y="1053920"/>
            <a:ext cx="2794500" cy="3640000"/>
          </a:xfrm>
          <a:prstGeom prst="rect">
            <a:avLst/>
          </a:prstGeom>
          <a:ln>
            <a:solidFill>
              <a:srgbClr val="009999"/>
            </a:solidFill>
          </a:ln>
        </p:spPr>
      </p:pic>
      <p:sp>
        <p:nvSpPr>
          <p:cNvPr id="3" name="CasellaDiTesto 49"/>
          <p:cNvSpPr txBox="1"/>
          <p:nvPr/>
        </p:nvSpPr>
        <p:spPr>
          <a:xfrm>
            <a:off x="414068" y="186007"/>
            <a:ext cx="8729932" cy="769441"/>
          </a:xfrm>
          <a:prstGeom prst="rect">
            <a:avLst/>
          </a:prstGeom>
          <a:noFill/>
        </p:spPr>
        <p:txBody>
          <a:bodyPr wrap="square" rtlCol="0">
            <a:spAutoFit/>
          </a:bodyPr>
          <a:lstStyle/>
          <a:p>
            <a:r>
              <a:rPr lang="it-IT" sz="4400" dirty="0" err="1" smtClean="0">
                <a:solidFill>
                  <a:srgbClr val="C22C2D"/>
                </a:solidFill>
                <a:effectLst>
                  <a:outerShdw blurRad="50800" dist="38100" dir="8100000" algn="tr" rotWithShape="0">
                    <a:prstClr val="black">
                      <a:alpha val="40000"/>
                    </a:prstClr>
                  </a:outerShdw>
                </a:effectLst>
              </a:rPr>
              <a:t>Facility</a:t>
            </a:r>
            <a:r>
              <a:rPr lang="it-IT" sz="4400" dirty="0" smtClean="0">
                <a:solidFill>
                  <a:srgbClr val="C22C2D"/>
                </a:solidFill>
                <a:effectLst>
                  <a:outerShdw blurRad="50800" dist="38100" dir="8100000" algn="tr" rotWithShape="0">
                    <a:prstClr val="black">
                      <a:alpha val="40000"/>
                    </a:prstClr>
                  </a:outerShdw>
                </a:effectLst>
              </a:rPr>
              <a:t> information page</a:t>
            </a:r>
            <a:endParaRPr lang="it-IT" sz="4400" dirty="0">
              <a:solidFill>
                <a:srgbClr val="C22C2D"/>
              </a:solidFill>
              <a:effectLst>
                <a:outerShdw blurRad="50800" dist="38100" dir="8100000" algn="tr" rotWithShape="0">
                  <a:prstClr val="black">
                    <a:alpha val="40000"/>
                  </a:prstClr>
                </a:outerShdw>
              </a:effectLst>
            </a:endParaRPr>
          </a:p>
        </p:txBody>
      </p:sp>
      <p:pic>
        <p:nvPicPr>
          <p:cNvPr id="4" name="Picture 3"/>
          <p:cNvPicPr>
            <a:picLocks noChangeAspect="1"/>
          </p:cNvPicPr>
          <p:nvPr/>
        </p:nvPicPr>
        <p:blipFill>
          <a:blip r:embed="rId3"/>
          <a:stretch>
            <a:fillRect/>
          </a:stretch>
        </p:blipFill>
        <p:spPr>
          <a:xfrm>
            <a:off x="1884713" y="1984800"/>
            <a:ext cx="2794500" cy="3650400"/>
          </a:xfrm>
          <a:prstGeom prst="rect">
            <a:avLst/>
          </a:prstGeom>
          <a:ln>
            <a:solidFill>
              <a:srgbClr val="009999"/>
            </a:solidFill>
          </a:ln>
        </p:spPr>
      </p:pic>
      <p:pic>
        <p:nvPicPr>
          <p:cNvPr id="5" name="Picture 4"/>
          <p:cNvPicPr>
            <a:picLocks noChangeAspect="1"/>
          </p:cNvPicPr>
          <p:nvPr/>
        </p:nvPicPr>
        <p:blipFill>
          <a:blip r:embed="rId4"/>
          <a:stretch>
            <a:fillRect/>
          </a:stretch>
        </p:blipFill>
        <p:spPr>
          <a:xfrm>
            <a:off x="6370200" y="616447"/>
            <a:ext cx="2773800" cy="3640000"/>
          </a:xfrm>
          <a:prstGeom prst="rect">
            <a:avLst/>
          </a:prstGeom>
          <a:ln>
            <a:solidFill>
              <a:srgbClr val="009999"/>
            </a:solidFill>
          </a:ln>
        </p:spPr>
      </p:pic>
      <p:pic>
        <p:nvPicPr>
          <p:cNvPr id="7" name="Picture 6"/>
          <p:cNvPicPr>
            <a:picLocks noChangeAspect="1"/>
          </p:cNvPicPr>
          <p:nvPr/>
        </p:nvPicPr>
        <p:blipFill>
          <a:blip r:embed="rId5"/>
          <a:stretch>
            <a:fillRect/>
          </a:stretch>
        </p:blipFill>
        <p:spPr>
          <a:xfrm>
            <a:off x="5301587" y="2695527"/>
            <a:ext cx="2877300" cy="3640000"/>
          </a:xfrm>
          <a:prstGeom prst="rect">
            <a:avLst/>
          </a:prstGeom>
          <a:ln>
            <a:solidFill>
              <a:srgbClr val="009999"/>
            </a:solidFill>
          </a:ln>
        </p:spPr>
      </p:pic>
      <p:pic>
        <p:nvPicPr>
          <p:cNvPr id="2" name="Picture 1"/>
          <p:cNvPicPr>
            <a:picLocks noChangeAspect="1"/>
          </p:cNvPicPr>
          <p:nvPr/>
        </p:nvPicPr>
        <p:blipFill>
          <a:blip r:embed="rId6"/>
          <a:stretch>
            <a:fillRect/>
          </a:stretch>
        </p:blipFill>
        <p:spPr>
          <a:xfrm>
            <a:off x="3028209" y="3171952"/>
            <a:ext cx="2794500" cy="3650400"/>
          </a:xfrm>
          <a:prstGeom prst="rect">
            <a:avLst/>
          </a:prstGeom>
          <a:ln>
            <a:solidFill>
              <a:srgbClr val="009999"/>
            </a:solidFill>
          </a:ln>
        </p:spPr>
      </p:pic>
    </p:spTree>
    <p:extLst>
      <p:ext uri="{BB962C8B-B14F-4D97-AF65-F5344CB8AC3E}">
        <p14:creationId xmlns:p14="http://schemas.microsoft.com/office/powerpoint/2010/main" val="3597322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49"/>
          <p:cNvSpPr txBox="1"/>
          <p:nvPr/>
        </p:nvSpPr>
        <p:spPr>
          <a:xfrm>
            <a:off x="414068" y="186007"/>
            <a:ext cx="8729932" cy="769441"/>
          </a:xfrm>
          <a:prstGeom prst="rect">
            <a:avLst/>
          </a:prstGeom>
          <a:noFill/>
        </p:spPr>
        <p:txBody>
          <a:bodyPr wrap="square" rtlCol="0">
            <a:spAutoFit/>
          </a:bodyPr>
          <a:lstStyle/>
          <a:p>
            <a:r>
              <a:rPr lang="it-IT" sz="4400" dirty="0" err="1" smtClean="0">
                <a:solidFill>
                  <a:srgbClr val="C22C2D"/>
                </a:solidFill>
                <a:effectLst>
                  <a:outerShdw blurRad="50800" dist="38100" dir="8100000" algn="tr" rotWithShape="0">
                    <a:prstClr val="black">
                      <a:alpha val="40000"/>
                    </a:prstClr>
                  </a:outerShdw>
                </a:effectLst>
              </a:rPr>
              <a:t>IUCr</a:t>
            </a:r>
            <a:r>
              <a:rPr lang="it-IT" sz="4400" dirty="0" smtClean="0">
                <a:solidFill>
                  <a:srgbClr val="C22C2D"/>
                </a:solidFill>
                <a:effectLst>
                  <a:outerShdw blurRad="50800" dist="38100" dir="8100000" algn="tr" rotWithShape="0">
                    <a:prstClr val="black">
                      <a:alpha val="40000"/>
                    </a:prstClr>
                  </a:outerShdw>
                </a:effectLst>
              </a:rPr>
              <a:t> Newsletter</a:t>
            </a:r>
            <a:endParaRPr lang="it-IT" sz="4400" dirty="0">
              <a:solidFill>
                <a:srgbClr val="C22C2D"/>
              </a:solidFill>
              <a:effectLst>
                <a:outerShdw blurRad="50800" dist="38100" dir="8100000" algn="tr" rotWithShape="0">
                  <a:prstClr val="black">
                    <a:alpha val="40000"/>
                  </a:prstClr>
                </a:outerShdw>
              </a:effectLst>
            </a:endParaRPr>
          </a:p>
        </p:txBody>
      </p:sp>
      <p:sp>
        <p:nvSpPr>
          <p:cNvPr id="3" name="Rectangle 2"/>
          <p:cNvSpPr/>
          <p:nvPr/>
        </p:nvSpPr>
        <p:spPr>
          <a:xfrm>
            <a:off x="2121201" y="6261854"/>
            <a:ext cx="4901598" cy="461665"/>
          </a:xfrm>
          <a:prstGeom prst="rect">
            <a:avLst/>
          </a:prstGeom>
        </p:spPr>
        <p:txBody>
          <a:bodyPr wrap="none">
            <a:spAutoFit/>
          </a:bodyPr>
          <a:lstStyle/>
          <a:p>
            <a:r>
              <a:rPr lang="en-GB" sz="2400" dirty="0">
                <a:solidFill>
                  <a:srgbClr val="009999"/>
                </a:solidFill>
              </a:rPr>
              <a:t>http://www.iucr.org/news/newsletter</a:t>
            </a:r>
          </a:p>
        </p:txBody>
      </p:sp>
      <p:sp>
        <p:nvSpPr>
          <p:cNvPr id="4" name="Rectangle 3"/>
          <p:cNvSpPr/>
          <p:nvPr/>
        </p:nvSpPr>
        <p:spPr>
          <a:xfrm>
            <a:off x="3749040" y="888415"/>
            <a:ext cx="5326380" cy="646331"/>
          </a:xfrm>
          <a:prstGeom prst="rect">
            <a:avLst/>
          </a:prstGeom>
        </p:spPr>
        <p:txBody>
          <a:bodyPr wrap="square">
            <a:spAutoFit/>
          </a:bodyPr>
          <a:lstStyle/>
          <a:p>
            <a:r>
              <a:rPr lang="en-GB" i="1" dirty="0" smtClean="0"/>
              <a:t>distributed electronically </a:t>
            </a:r>
            <a:r>
              <a:rPr lang="en-GB" i="1" dirty="0"/>
              <a:t>to 12,000 crystallographers and other interested individuals in 102 countries.</a:t>
            </a:r>
          </a:p>
        </p:txBody>
      </p:sp>
      <p:grpSp>
        <p:nvGrpSpPr>
          <p:cNvPr id="6" name="Group 5"/>
          <p:cNvGrpSpPr/>
          <p:nvPr/>
        </p:nvGrpSpPr>
        <p:grpSpPr>
          <a:xfrm>
            <a:off x="410412" y="1691640"/>
            <a:ext cx="7019087" cy="4326374"/>
            <a:chOff x="410413" y="1821180"/>
            <a:chExt cx="6612386" cy="3901440"/>
          </a:xfrm>
        </p:grpSpPr>
        <p:pic>
          <p:nvPicPr>
            <p:cNvPr id="5" name="Picture 4"/>
            <p:cNvPicPr>
              <a:picLocks noChangeAspect="1"/>
            </p:cNvPicPr>
            <p:nvPr/>
          </p:nvPicPr>
          <p:blipFill rotWithShape="1">
            <a:blip r:embed="rId2"/>
            <a:srcRect t="5181" r="13901" b="4507"/>
            <a:stretch/>
          </p:blipFill>
          <p:spPr>
            <a:xfrm>
              <a:off x="410413" y="1821180"/>
              <a:ext cx="6612386" cy="3901440"/>
            </a:xfrm>
            <a:prstGeom prst="rect">
              <a:avLst/>
            </a:prstGeom>
          </p:spPr>
        </p:pic>
        <p:pic>
          <p:nvPicPr>
            <p:cNvPr id="1026" name="Picture 2" descr="[cover v21n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8830" y="3375158"/>
              <a:ext cx="1030138" cy="137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ver v21n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6606" y="3375158"/>
              <a:ext cx="1028955" cy="1378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ttps://secure.surveymonkey.com/_resources/7606/60457606/468befa5-15ca-468c-b6f8-737fb6b1393a.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15" y="233859"/>
            <a:ext cx="2038985" cy="53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9844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668" y="1414732"/>
            <a:ext cx="6944264" cy="4247317"/>
          </a:xfrm>
          <a:prstGeom prst="rect">
            <a:avLst/>
          </a:prstGeom>
          <a:noFill/>
        </p:spPr>
        <p:txBody>
          <a:bodyPr wrap="square" rtlCol="0">
            <a:spAutoFit/>
          </a:bodyPr>
          <a:lstStyle/>
          <a:p>
            <a:pPr algn="r"/>
            <a:r>
              <a:rPr lang="en-GB" sz="6000" dirty="0" smtClean="0">
                <a:solidFill>
                  <a:srgbClr val="009999"/>
                </a:solidFill>
              </a:rPr>
              <a:t>IUCr </a:t>
            </a:r>
          </a:p>
          <a:p>
            <a:pPr algn="r">
              <a:spcBef>
                <a:spcPts val="1800"/>
              </a:spcBef>
            </a:pPr>
            <a:r>
              <a:rPr lang="en-GB" sz="6000" dirty="0" smtClean="0">
                <a:solidFill>
                  <a:srgbClr val="009999"/>
                </a:solidFill>
              </a:rPr>
              <a:t>educational and outreach initiatives</a:t>
            </a:r>
          </a:p>
          <a:p>
            <a:pPr algn="r">
              <a:spcBef>
                <a:spcPts val="1800"/>
              </a:spcBef>
            </a:pPr>
            <a:r>
              <a:rPr lang="en-GB" sz="4000" dirty="0" smtClean="0">
                <a:solidFill>
                  <a:srgbClr val="009999"/>
                </a:solidFill>
              </a:rPr>
              <a:t>and</a:t>
            </a:r>
            <a:r>
              <a:rPr lang="en-GB" sz="6000" dirty="0" smtClean="0">
                <a:solidFill>
                  <a:srgbClr val="009999"/>
                </a:solidFill>
              </a:rPr>
              <a:t> </a:t>
            </a:r>
            <a:r>
              <a:rPr lang="en-GB" sz="6000" dirty="0" smtClean="0">
                <a:solidFill>
                  <a:srgbClr val="C22C2D"/>
                </a:solidFill>
              </a:rPr>
              <a:t>IYCr2014</a:t>
            </a:r>
            <a:endParaRPr lang="en-GB" sz="6000" dirty="0">
              <a:solidFill>
                <a:srgbClr val="C22C2D"/>
              </a:solidFill>
            </a:endParaRPr>
          </a:p>
        </p:txBody>
      </p:sp>
    </p:spTree>
    <p:extLst>
      <p:ext uri="{BB962C8B-B14F-4D97-AF65-F5344CB8AC3E}">
        <p14:creationId xmlns:p14="http://schemas.microsoft.com/office/powerpoint/2010/main" val="1329345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lumMod val="75000"/>
                </a:scheme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50" name="CasellaDiTesto 49"/>
          <p:cNvSpPr txBox="1"/>
          <p:nvPr/>
        </p:nvSpPr>
        <p:spPr>
          <a:xfrm>
            <a:off x="1979712" y="332656"/>
            <a:ext cx="7164288" cy="923330"/>
          </a:xfrm>
          <a:prstGeom prst="rect">
            <a:avLst/>
          </a:prstGeom>
          <a:noFill/>
        </p:spPr>
        <p:txBody>
          <a:bodyPr wrap="square" rtlCol="0">
            <a:spAutoFit/>
          </a:bodyPr>
          <a:lstStyle/>
          <a:p>
            <a:r>
              <a:rPr lang="it-IT" sz="5400" dirty="0">
                <a:solidFill>
                  <a:srgbClr val="C22C2D"/>
                </a:solidFill>
                <a:effectLst>
                  <a:outerShdw blurRad="50800" dist="38100" dir="8100000" algn="tr" rotWithShape="0">
                    <a:prstClr val="black">
                      <a:alpha val="40000"/>
                    </a:prstClr>
                  </a:outerShdw>
                </a:effectLst>
              </a:rPr>
              <a:t>IUCr sponsorships</a:t>
            </a:r>
          </a:p>
        </p:txBody>
      </p:sp>
      <p:sp>
        <p:nvSpPr>
          <p:cNvPr id="17" name="Rettangolo 1"/>
          <p:cNvSpPr/>
          <p:nvPr/>
        </p:nvSpPr>
        <p:spPr>
          <a:xfrm>
            <a:off x="2049609" y="1712477"/>
            <a:ext cx="6914881" cy="3308598"/>
          </a:xfrm>
          <a:prstGeom prst="rect">
            <a:avLst/>
          </a:prstGeom>
        </p:spPr>
        <p:txBody>
          <a:bodyPr wrap="square">
            <a:spAutoFit/>
          </a:bodyPr>
          <a:lstStyle/>
          <a:p>
            <a:pPr>
              <a:spcBef>
                <a:spcPts val="600"/>
              </a:spcBef>
            </a:pPr>
            <a:r>
              <a:rPr lang="en-US" dirty="0">
                <a:latin typeface="Lucida Sans Unicode" pitchFamily="34" charset="0"/>
                <a:cs typeface="Lucida Sans Unicode" pitchFamily="34" charset="0"/>
              </a:rPr>
              <a:t>The </a:t>
            </a:r>
            <a:r>
              <a:rPr lang="en-US" dirty="0" err="1">
                <a:latin typeface="Lucida Sans Unicode" pitchFamily="34" charset="0"/>
                <a:cs typeface="Lucida Sans Unicode" pitchFamily="34" charset="0"/>
              </a:rPr>
              <a:t>IUCr</a:t>
            </a:r>
            <a:r>
              <a:rPr lang="en-US" dirty="0">
                <a:latin typeface="Lucida Sans Unicode" pitchFamily="34" charset="0"/>
                <a:cs typeface="Lucida Sans Unicode" pitchFamily="34" charset="0"/>
              </a:rPr>
              <a:t> currently sponsors scientific activities and meetings in a number of ways:</a:t>
            </a:r>
          </a:p>
          <a:p>
            <a:pPr marL="342900" indent="-342900">
              <a:spcBef>
                <a:spcPts val="1200"/>
              </a:spcBef>
              <a:buFont typeface="Arial" pitchFamily="34" charset="0"/>
              <a:buChar char="•"/>
            </a:pPr>
            <a:r>
              <a:rPr lang="en-US" dirty="0" smtClean="0">
                <a:latin typeface="Lucida Sans Unicode" pitchFamily="34" charset="0"/>
                <a:cs typeface="Lucida Sans Unicode" pitchFamily="34" charset="0"/>
              </a:rPr>
              <a:t>Visiting </a:t>
            </a:r>
            <a:r>
              <a:rPr lang="en-US" dirty="0">
                <a:latin typeface="Lucida Sans Unicode" pitchFamily="34" charset="0"/>
                <a:cs typeface="Lucida Sans Unicode" pitchFamily="34" charset="0"/>
              </a:rPr>
              <a:t>Professorships</a:t>
            </a:r>
          </a:p>
          <a:p>
            <a:pPr lvl="2">
              <a:spcBef>
                <a:spcPts val="600"/>
              </a:spcBef>
            </a:pPr>
            <a:r>
              <a:rPr lang="en-US" sz="1400" dirty="0">
                <a:latin typeface="Lucida Sans Unicode" pitchFamily="34" charset="0"/>
                <a:cs typeface="Lucida Sans Unicode" pitchFamily="34" charset="0"/>
              </a:rPr>
              <a:t>The </a:t>
            </a:r>
            <a:r>
              <a:rPr lang="en-US" sz="1400" dirty="0" err="1">
                <a:latin typeface="Lucida Sans Unicode" pitchFamily="34" charset="0"/>
                <a:cs typeface="Lucida Sans Unicode" pitchFamily="34" charset="0"/>
              </a:rPr>
              <a:t>IUCr</a:t>
            </a:r>
            <a:r>
              <a:rPr lang="en-US" sz="1400" dirty="0">
                <a:latin typeface="Lucida Sans Unicode" pitchFamily="34" charset="0"/>
                <a:cs typeface="Lucida Sans Unicode" pitchFamily="34" charset="0"/>
              </a:rPr>
              <a:t> Visiting Professorship scheme aims to support some of the costs of having internationally recognized scientists as lecturers for short courses at workshops or schools organized in developing countries.</a:t>
            </a:r>
          </a:p>
          <a:p>
            <a:pPr marL="342900" indent="-342900">
              <a:spcBef>
                <a:spcPts val="1200"/>
              </a:spcBef>
              <a:buFont typeface="Arial" pitchFamily="34" charset="0"/>
              <a:buChar char="•"/>
            </a:pPr>
            <a:r>
              <a:rPr lang="en-US" dirty="0">
                <a:latin typeface="Lucida Sans Unicode" pitchFamily="34" charset="0"/>
                <a:cs typeface="Lucida Sans Unicode" pitchFamily="34" charset="0"/>
              </a:rPr>
              <a:t>Scientific conferences and workshops</a:t>
            </a:r>
          </a:p>
          <a:p>
            <a:pPr marL="342900" indent="-342900">
              <a:spcBef>
                <a:spcPts val="1200"/>
              </a:spcBef>
              <a:buFont typeface="Arial" pitchFamily="34" charset="0"/>
              <a:buChar char="•"/>
            </a:pPr>
            <a:r>
              <a:rPr lang="en-US" dirty="0">
                <a:latin typeface="Lucida Sans Unicode" pitchFamily="34" charset="0"/>
                <a:cs typeface="Lucida Sans Unicode" pitchFamily="34" charset="0"/>
              </a:rPr>
              <a:t>Journal subscriptions</a:t>
            </a:r>
          </a:p>
          <a:p>
            <a:pPr marL="342900" indent="-342900">
              <a:spcBef>
                <a:spcPts val="1200"/>
              </a:spcBef>
              <a:buFont typeface="Arial" pitchFamily="34" charset="0"/>
              <a:buChar char="•"/>
            </a:pPr>
            <a:r>
              <a:rPr lang="en-US" dirty="0">
                <a:latin typeface="Lucida Sans Unicode" pitchFamily="34" charset="0"/>
                <a:cs typeface="Lucida Sans Unicode" pitchFamily="34" charset="0"/>
              </a:rPr>
              <a:t>Crystallography in Africa</a:t>
            </a:r>
          </a:p>
        </p:txBody>
      </p:sp>
      <p:sp>
        <p:nvSpPr>
          <p:cNvPr id="2" name="TextBox 1"/>
          <p:cNvSpPr txBox="1"/>
          <p:nvPr/>
        </p:nvSpPr>
        <p:spPr>
          <a:xfrm>
            <a:off x="2890099" y="5791200"/>
            <a:ext cx="5343514" cy="584775"/>
          </a:xfrm>
          <a:prstGeom prst="rect">
            <a:avLst/>
          </a:prstGeom>
          <a:noFill/>
        </p:spPr>
        <p:txBody>
          <a:bodyPr wrap="none" rtlCol="0">
            <a:spAutoFit/>
          </a:bodyPr>
          <a:lstStyle/>
          <a:p>
            <a:r>
              <a:rPr lang="en-GB" sz="3200" i="1" dirty="0" smtClean="0">
                <a:solidFill>
                  <a:srgbClr val="C22C2D"/>
                </a:solidFill>
              </a:rPr>
              <a:t>www.iucr.org/iucr/sponsorship</a:t>
            </a:r>
            <a:endParaRPr lang="en-GB" sz="3200" i="1" dirty="0">
              <a:solidFill>
                <a:srgbClr val="C22C2D"/>
              </a:solidFill>
            </a:endParaRPr>
          </a:p>
        </p:txBody>
      </p:sp>
      <p:cxnSp>
        <p:nvCxnSpPr>
          <p:cNvPr id="14"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4"/>
          <p:cNvPicPr>
            <a:picLocks noChangeAspect="1"/>
          </p:cNvPicPr>
          <p:nvPr/>
        </p:nvPicPr>
        <p:blipFill>
          <a:blip r:embed="rId3"/>
          <a:srcRect/>
          <a:stretch>
            <a:fillRect/>
          </a:stretch>
        </p:blipFill>
        <p:spPr bwMode="auto">
          <a:xfrm>
            <a:off x="22225" y="5791200"/>
            <a:ext cx="1655763" cy="206375"/>
          </a:xfrm>
          <a:prstGeom prst="rect">
            <a:avLst/>
          </a:prstGeom>
          <a:noFill/>
          <a:ln w="9525">
            <a:noFill/>
            <a:miter lim="800000"/>
            <a:headEnd/>
            <a:tailEnd/>
          </a:ln>
        </p:spPr>
      </p:pic>
      <p:sp>
        <p:nvSpPr>
          <p:cNvPr id="18"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3710140730"/>
      </p:ext>
    </p:extLst>
  </p:cSld>
  <p:clrMapOvr>
    <a:masterClrMapping/>
  </p:clrMapOvr>
  <p:transition spd="med"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4227" y="116632"/>
            <a:ext cx="6313264" cy="1118255"/>
          </a:xfrm>
          <a:prstGeom prst="rect">
            <a:avLst/>
          </a:prstGeom>
          <a:noFill/>
        </p:spPr>
        <p:txBody>
          <a:bodyPr wrap="square" rtlCol="0">
            <a:spAutoFit/>
          </a:bodyPr>
          <a:lstStyle/>
          <a:p>
            <a:pPr>
              <a:lnSpc>
                <a:spcPts val="4000"/>
              </a:lnSpc>
            </a:pPr>
            <a:r>
              <a:rPr lang="en-GB" sz="2800" dirty="0" err="1" smtClean="0">
                <a:solidFill>
                  <a:srgbClr val="009999"/>
                </a:solidFill>
              </a:rPr>
              <a:t>IUCr</a:t>
            </a:r>
            <a:r>
              <a:rPr lang="en-GB" sz="2800" dirty="0" smtClean="0">
                <a:solidFill>
                  <a:srgbClr val="009999"/>
                </a:solidFill>
              </a:rPr>
              <a:t> </a:t>
            </a:r>
            <a:r>
              <a:rPr lang="en-GB" sz="2800" dirty="0">
                <a:solidFill>
                  <a:srgbClr val="009999"/>
                </a:solidFill>
              </a:rPr>
              <a:t>initiative</a:t>
            </a:r>
            <a:endParaRPr lang="en-GB" sz="2800" dirty="0" smtClean="0">
              <a:solidFill>
                <a:srgbClr val="009999"/>
              </a:solidFill>
            </a:endParaRPr>
          </a:p>
          <a:p>
            <a:pPr>
              <a:lnSpc>
                <a:spcPts val="4000"/>
              </a:lnSpc>
            </a:pPr>
            <a:r>
              <a:rPr lang="en-GB" sz="4000" b="1" dirty="0" smtClean="0">
                <a:solidFill>
                  <a:srgbClr val="009999"/>
                </a:solidFill>
              </a:rPr>
              <a:t>Crystallography in Africa</a:t>
            </a:r>
          </a:p>
        </p:txBody>
      </p:sp>
      <p:pic>
        <p:nvPicPr>
          <p:cNvPr id="23558" name="Image 3"/>
          <p:cNvPicPr>
            <a:picLocks noChangeAspect="1"/>
          </p:cNvPicPr>
          <p:nvPr/>
        </p:nvPicPr>
        <p:blipFill>
          <a:blip r:embed="rId2"/>
          <a:srcRect/>
          <a:stretch>
            <a:fillRect/>
          </a:stretch>
        </p:blipFill>
        <p:spPr bwMode="auto">
          <a:xfrm>
            <a:off x="-5082" y="4423274"/>
            <a:ext cx="3232835" cy="2423481"/>
          </a:xfrm>
          <a:prstGeom prst="rect">
            <a:avLst/>
          </a:prstGeom>
          <a:noFill/>
          <a:ln w="9525">
            <a:noFill/>
            <a:miter lim="800000"/>
            <a:headEnd/>
            <a:tailEnd/>
          </a:ln>
        </p:spPr>
      </p:pic>
      <p:pic>
        <p:nvPicPr>
          <p:cNvPr id="23559" name="Image 5"/>
          <p:cNvPicPr>
            <a:picLocks noChangeAspect="1"/>
          </p:cNvPicPr>
          <p:nvPr/>
        </p:nvPicPr>
        <p:blipFill>
          <a:blip r:embed="rId3"/>
          <a:srcRect/>
          <a:stretch>
            <a:fillRect/>
          </a:stretch>
        </p:blipFill>
        <p:spPr bwMode="auto">
          <a:xfrm>
            <a:off x="219" y="292863"/>
            <a:ext cx="2626185" cy="1969638"/>
          </a:xfrm>
          <a:prstGeom prst="rect">
            <a:avLst/>
          </a:prstGeom>
          <a:noFill/>
          <a:ln w="9525">
            <a:noFill/>
            <a:miter lim="800000"/>
            <a:headEnd/>
            <a:tailEnd/>
          </a:ln>
        </p:spPr>
      </p:pic>
      <p:sp>
        <p:nvSpPr>
          <p:cNvPr id="23560" name="Rettangolo 1"/>
          <p:cNvSpPr>
            <a:spLocks noChangeArrowheads="1"/>
          </p:cNvSpPr>
          <p:nvPr/>
        </p:nvSpPr>
        <p:spPr bwMode="auto">
          <a:xfrm>
            <a:off x="2825737" y="1653918"/>
            <a:ext cx="6093913" cy="2654573"/>
          </a:xfrm>
          <a:prstGeom prst="rect">
            <a:avLst/>
          </a:prstGeom>
          <a:noFill/>
          <a:ln w="9525">
            <a:noFill/>
            <a:miter lim="800000"/>
            <a:headEnd/>
            <a:tailEnd/>
          </a:ln>
        </p:spPr>
        <p:txBody>
          <a:bodyPr wrap="square">
            <a:spAutoFit/>
          </a:bodyPr>
          <a:lstStyle/>
          <a:p>
            <a:pPr marL="342000" indent="-342900">
              <a:spcBef>
                <a:spcPts val="900"/>
              </a:spcBef>
              <a:buFont typeface="Wingdings" panose="05000000000000000000" pitchFamily="2" charset="2"/>
              <a:buChar char="ü"/>
            </a:pPr>
            <a:r>
              <a:rPr lang="en-GB" dirty="0" smtClean="0">
                <a:latin typeface="Calibri" pitchFamily="34" charset="0"/>
                <a:cs typeface="Aharoni" pitchFamily="2" charset="-79"/>
              </a:rPr>
              <a:t>crystallography lecture series and schools</a:t>
            </a:r>
          </a:p>
          <a:p>
            <a:pPr marL="342000" indent="-342900">
              <a:spcBef>
                <a:spcPts val="900"/>
              </a:spcBef>
              <a:buFont typeface="Wingdings" panose="05000000000000000000" pitchFamily="2" charset="2"/>
              <a:buChar char="ü"/>
            </a:pPr>
            <a:r>
              <a:rPr lang="en-GB" dirty="0" smtClean="0">
                <a:latin typeface="Calibri" pitchFamily="34" charset="0"/>
                <a:cs typeface="Aharoni" pitchFamily="2" charset="-79"/>
              </a:rPr>
              <a:t>bursaries awarded to African students to attend meetings of the IUCr Regional Associates</a:t>
            </a:r>
          </a:p>
          <a:p>
            <a:pPr marL="342000" indent="-342900">
              <a:spcBef>
                <a:spcPts val="900"/>
              </a:spcBef>
              <a:buFont typeface="Wingdings" panose="05000000000000000000" pitchFamily="2" charset="2"/>
              <a:buChar char="ü"/>
            </a:pPr>
            <a:r>
              <a:rPr lang="en-GB" dirty="0" smtClean="0">
                <a:latin typeface="Calibri" pitchFamily="34" charset="0"/>
                <a:cs typeface="Aharoni" pitchFamily="2" charset="-79"/>
              </a:rPr>
              <a:t>bursaries for young professors (up to the age of 40), post-doctoral students and PhD students from Africa to attend an IUCr Congress</a:t>
            </a:r>
          </a:p>
          <a:p>
            <a:pPr marL="342000" indent="-342900">
              <a:spcBef>
                <a:spcPts val="900"/>
              </a:spcBef>
              <a:buFont typeface="Wingdings" panose="05000000000000000000" pitchFamily="2" charset="2"/>
              <a:buChar char="ü"/>
            </a:pPr>
            <a:r>
              <a:rPr lang="en-GB" dirty="0" smtClean="0">
                <a:latin typeface="Calibri" pitchFamily="34" charset="0"/>
                <a:cs typeface="Aharoni" pitchFamily="2" charset="-79"/>
              </a:rPr>
              <a:t>instrumentation supplied free of charge by partner companies (namely, Bruker AXS)</a:t>
            </a:r>
            <a:endParaRPr lang="en-GB" dirty="0">
              <a:latin typeface="Calibri" pitchFamily="34" charset="0"/>
              <a:cs typeface="Aharoni" pitchFamily="2" charset="-79"/>
            </a:endParaRPr>
          </a:p>
        </p:txBody>
      </p:sp>
      <p:sp>
        <p:nvSpPr>
          <p:cNvPr id="3" name="Rectangle 2"/>
          <p:cNvSpPr/>
          <p:nvPr/>
        </p:nvSpPr>
        <p:spPr>
          <a:xfrm>
            <a:off x="2825737" y="1262618"/>
            <a:ext cx="6323261" cy="276999"/>
          </a:xfrm>
          <a:prstGeom prst="rect">
            <a:avLst/>
          </a:prstGeom>
        </p:spPr>
        <p:txBody>
          <a:bodyPr wrap="square">
            <a:spAutoFit/>
          </a:bodyPr>
          <a:lstStyle/>
          <a:p>
            <a:r>
              <a:rPr lang="en-GB" sz="1200" dirty="0"/>
              <a:t>A</a:t>
            </a:r>
            <a:r>
              <a:rPr lang="en-GB" sz="1200" dirty="0" smtClean="0"/>
              <a:t>pproved by </a:t>
            </a:r>
            <a:r>
              <a:rPr lang="en-GB" sz="1200" dirty="0"/>
              <a:t>the </a:t>
            </a:r>
            <a:r>
              <a:rPr lang="en-GB" sz="1200" dirty="0" err="1"/>
              <a:t>IUCr</a:t>
            </a:r>
            <a:r>
              <a:rPr lang="en-GB" sz="1200" dirty="0"/>
              <a:t> </a:t>
            </a:r>
            <a:r>
              <a:rPr lang="en-GB" sz="1200" dirty="0" smtClean="0"/>
              <a:t>Executive Committee </a:t>
            </a:r>
            <a:r>
              <a:rPr lang="en-GB" sz="1200" dirty="0"/>
              <a:t>following a proposal of Jan </a:t>
            </a:r>
            <a:r>
              <a:rPr lang="en-GB" sz="1200" dirty="0" err="1" smtClean="0"/>
              <a:t>Boeyens</a:t>
            </a:r>
            <a:r>
              <a:rPr lang="en-GB" sz="1200" dirty="0" smtClean="0"/>
              <a:t> from South Africa</a:t>
            </a:r>
          </a:p>
        </p:txBody>
      </p:sp>
      <p:pic>
        <p:nvPicPr>
          <p:cNvPr id="1026" name="Picture 2" descr="\\STORAGE1\jnls\iycr\photos\Initiative in Africa - March2013, Cameroon\IMG_13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 y="2359692"/>
            <a:ext cx="2626186" cy="19696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88224" y="4421520"/>
            <a:ext cx="2382405" cy="2436479"/>
          </a:xfrm>
          <a:prstGeom prst="rect">
            <a:avLst/>
          </a:prstGeom>
          <a:solidFill>
            <a:srgbClr val="009999"/>
          </a:solidFill>
          <a:effectLst>
            <a:outerShdw blurRad="50800" dist="38100" dir="2700000" algn="tl" rotWithShape="0">
              <a:prstClr val="black">
                <a:alpha val="40000"/>
              </a:prstClr>
            </a:outerShdw>
          </a:effectLst>
        </p:spPr>
        <p:txBody>
          <a:bodyPr wrap="square">
            <a:spAutoFit/>
          </a:bodyPr>
          <a:lstStyle/>
          <a:p>
            <a:r>
              <a:rPr lang="en-GB" b="1" dirty="0" smtClean="0">
                <a:solidFill>
                  <a:srgbClr val="99FF66"/>
                </a:solidFill>
                <a:effectLst>
                  <a:outerShdw blurRad="38100" dist="38100" dir="2700000" algn="tl">
                    <a:srgbClr val="000000">
                      <a:alpha val="43137"/>
                    </a:srgbClr>
                  </a:outerShdw>
                </a:effectLst>
              </a:rPr>
              <a:t>Steering Committee</a:t>
            </a:r>
          </a:p>
          <a:p>
            <a:pPr>
              <a:spcBef>
                <a:spcPts val="600"/>
              </a:spcBef>
            </a:pPr>
            <a:r>
              <a:rPr lang="en-GB" sz="1400" dirty="0" smtClean="0">
                <a:solidFill>
                  <a:schemeClr val="bg1"/>
                </a:solidFill>
              </a:rPr>
              <a:t>Claude </a:t>
            </a:r>
            <a:r>
              <a:rPr lang="en-GB" sz="1400" dirty="0" err="1" smtClean="0">
                <a:solidFill>
                  <a:schemeClr val="bg1"/>
                </a:solidFill>
              </a:rPr>
              <a:t>Lecomte</a:t>
            </a:r>
            <a:r>
              <a:rPr lang="en-GB" sz="1400" dirty="0" smtClean="0">
                <a:solidFill>
                  <a:schemeClr val="bg1"/>
                </a:solidFill>
              </a:rPr>
              <a:t>, </a:t>
            </a:r>
            <a:r>
              <a:rPr lang="en-GB" sz="1400" i="1" dirty="0" smtClean="0">
                <a:solidFill>
                  <a:schemeClr val="bg1"/>
                </a:solidFill>
              </a:rPr>
              <a:t>Chair</a:t>
            </a:r>
          </a:p>
          <a:p>
            <a:r>
              <a:rPr lang="en-GB" sz="1400" dirty="0">
                <a:solidFill>
                  <a:schemeClr val="bg1"/>
                </a:solidFill>
              </a:rPr>
              <a:t>Patrice </a:t>
            </a:r>
            <a:r>
              <a:rPr lang="en-GB" sz="1400" dirty="0" err="1" smtClean="0">
                <a:solidFill>
                  <a:schemeClr val="bg1"/>
                </a:solidFill>
              </a:rPr>
              <a:t>Kenfack</a:t>
            </a:r>
            <a:endParaRPr lang="en-GB" sz="1400" dirty="0" smtClean="0">
              <a:solidFill>
                <a:schemeClr val="bg1"/>
              </a:solidFill>
            </a:endParaRPr>
          </a:p>
          <a:p>
            <a:r>
              <a:rPr lang="en-GB" sz="1400" dirty="0" smtClean="0">
                <a:solidFill>
                  <a:schemeClr val="bg1"/>
                </a:solidFill>
              </a:rPr>
              <a:t>Luc </a:t>
            </a:r>
            <a:r>
              <a:rPr lang="en-GB" sz="1400" dirty="0">
                <a:solidFill>
                  <a:schemeClr val="bg1"/>
                </a:solidFill>
              </a:rPr>
              <a:t>Van </a:t>
            </a:r>
            <a:r>
              <a:rPr lang="en-GB" sz="1400" dirty="0" err="1" smtClean="0">
                <a:solidFill>
                  <a:schemeClr val="bg1"/>
                </a:solidFill>
              </a:rPr>
              <a:t>Meervelt</a:t>
            </a:r>
            <a:r>
              <a:rPr lang="en-GB" sz="1400" dirty="0" smtClean="0">
                <a:solidFill>
                  <a:schemeClr val="bg1"/>
                </a:solidFill>
              </a:rPr>
              <a:t> </a:t>
            </a:r>
          </a:p>
          <a:p>
            <a:r>
              <a:rPr lang="en-GB" sz="1400" dirty="0" err="1">
                <a:solidFill>
                  <a:schemeClr val="bg1"/>
                </a:solidFill>
              </a:rPr>
              <a:t>Hocine</a:t>
            </a:r>
            <a:r>
              <a:rPr lang="en-GB" sz="1400" dirty="0">
                <a:solidFill>
                  <a:schemeClr val="bg1"/>
                </a:solidFill>
              </a:rPr>
              <a:t> </a:t>
            </a:r>
            <a:r>
              <a:rPr lang="en-GB" sz="1400" dirty="0" err="1">
                <a:solidFill>
                  <a:schemeClr val="bg1"/>
                </a:solidFill>
              </a:rPr>
              <a:t>Merazig</a:t>
            </a:r>
            <a:endParaRPr lang="en-GB" sz="1400" dirty="0">
              <a:solidFill>
                <a:schemeClr val="bg1"/>
              </a:solidFill>
            </a:endParaRPr>
          </a:p>
          <a:p>
            <a:r>
              <a:rPr lang="en-GB" sz="1400" dirty="0" err="1">
                <a:solidFill>
                  <a:schemeClr val="bg1"/>
                </a:solidFill>
              </a:rPr>
              <a:t>Romain</a:t>
            </a:r>
            <a:r>
              <a:rPr lang="en-GB" sz="1400" dirty="0">
                <a:solidFill>
                  <a:schemeClr val="bg1"/>
                </a:solidFill>
              </a:rPr>
              <a:t> </a:t>
            </a:r>
            <a:r>
              <a:rPr lang="en-GB" sz="1400" dirty="0" err="1">
                <a:solidFill>
                  <a:schemeClr val="bg1"/>
                </a:solidFill>
              </a:rPr>
              <a:t>Murenzi</a:t>
            </a:r>
            <a:r>
              <a:rPr lang="en-GB" sz="1400" dirty="0">
                <a:solidFill>
                  <a:schemeClr val="bg1"/>
                </a:solidFill>
              </a:rPr>
              <a:t> (TWAS)</a:t>
            </a:r>
          </a:p>
          <a:p>
            <a:r>
              <a:rPr lang="en-GB" sz="1400" dirty="0" smtClean="0">
                <a:solidFill>
                  <a:schemeClr val="bg1"/>
                </a:solidFill>
              </a:rPr>
              <a:t>Jean Paul </a:t>
            </a:r>
            <a:r>
              <a:rPr lang="en-GB" sz="1400" dirty="0" err="1">
                <a:solidFill>
                  <a:schemeClr val="bg1"/>
                </a:solidFill>
              </a:rPr>
              <a:t>Ngome</a:t>
            </a:r>
            <a:r>
              <a:rPr lang="en-GB" sz="1400" dirty="0">
                <a:solidFill>
                  <a:schemeClr val="bg1"/>
                </a:solidFill>
              </a:rPr>
              <a:t> (UNESCO</a:t>
            </a:r>
            <a:r>
              <a:rPr lang="en-GB" sz="1400" dirty="0" smtClean="0">
                <a:solidFill>
                  <a:schemeClr val="bg1"/>
                </a:solidFill>
              </a:rPr>
              <a:t>)</a:t>
            </a:r>
          </a:p>
          <a:p>
            <a:r>
              <a:rPr lang="en-GB" sz="1400" dirty="0" smtClean="0">
                <a:solidFill>
                  <a:schemeClr val="bg1"/>
                </a:solidFill>
              </a:rPr>
              <a:t>Andreas </a:t>
            </a:r>
            <a:r>
              <a:rPr lang="en-GB" sz="1400" dirty="0" err="1" smtClean="0">
                <a:solidFill>
                  <a:schemeClr val="bg1"/>
                </a:solidFill>
              </a:rPr>
              <a:t>Roodt</a:t>
            </a:r>
            <a:endParaRPr lang="en-GB" sz="1400" dirty="0" smtClean="0">
              <a:solidFill>
                <a:schemeClr val="bg1"/>
              </a:solidFill>
            </a:endParaRPr>
          </a:p>
          <a:p>
            <a:r>
              <a:rPr lang="en-GB" sz="1400" dirty="0" err="1" smtClean="0">
                <a:solidFill>
                  <a:schemeClr val="bg1"/>
                </a:solidFill>
              </a:rPr>
              <a:t>Abdelmalek</a:t>
            </a:r>
            <a:r>
              <a:rPr lang="en-GB" sz="1400" dirty="0" smtClean="0">
                <a:solidFill>
                  <a:schemeClr val="bg1"/>
                </a:solidFill>
              </a:rPr>
              <a:t> </a:t>
            </a:r>
            <a:r>
              <a:rPr lang="en-GB" sz="1400" dirty="0" err="1" smtClean="0">
                <a:solidFill>
                  <a:schemeClr val="bg1"/>
                </a:solidFill>
              </a:rPr>
              <a:t>Thalal</a:t>
            </a:r>
            <a:endParaRPr lang="en-GB" sz="1400" dirty="0" smtClean="0">
              <a:solidFill>
                <a:schemeClr val="bg1"/>
              </a:solidFill>
            </a:endParaRPr>
          </a:p>
          <a:p>
            <a:r>
              <a:rPr lang="en-GB" sz="1400" dirty="0" smtClean="0">
                <a:solidFill>
                  <a:schemeClr val="bg1"/>
                </a:solidFill>
              </a:rPr>
              <a:t>Michele </a:t>
            </a:r>
            <a:r>
              <a:rPr lang="en-GB" sz="1400" dirty="0" err="1" smtClean="0">
                <a:solidFill>
                  <a:schemeClr val="bg1"/>
                </a:solidFill>
              </a:rPr>
              <a:t>Zema</a:t>
            </a:r>
            <a:endParaRPr lang="en-GB" sz="1400" dirty="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736" y="4421521"/>
            <a:ext cx="3100506" cy="2426988"/>
          </a:xfrm>
          <a:prstGeom prst="rect">
            <a:avLst/>
          </a:prstGeom>
        </p:spPr>
      </p:pic>
      <p:cxnSp>
        <p:nvCxnSpPr>
          <p:cNvPr id="10" name="Straight Connector 9"/>
          <p:cNvCxnSpPr/>
          <p:nvPr/>
        </p:nvCxnSpPr>
        <p:spPr>
          <a:xfrm>
            <a:off x="5004048" y="545236"/>
            <a:ext cx="4032448" cy="0"/>
          </a:xfrm>
          <a:prstGeom prst="line">
            <a:avLst/>
          </a:prstGeom>
          <a:ln>
            <a:solidFill>
              <a:srgbClr val="C22C2D"/>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668344" y="321495"/>
            <a:ext cx="1183336" cy="369332"/>
          </a:xfrm>
          <a:prstGeom prst="rect">
            <a:avLst/>
          </a:prstGeom>
          <a:solidFill>
            <a:schemeClr val="bg1"/>
          </a:solidFill>
        </p:spPr>
        <p:txBody>
          <a:bodyPr wrap="none">
            <a:spAutoFit/>
          </a:bodyPr>
          <a:lstStyle/>
          <a:p>
            <a:pPr algn="r" fontAlgn="auto">
              <a:spcBef>
                <a:spcPts val="0"/>
              </a:spcBef>
              <a:spcAft>
                <a:spcPts val="0"/>
              </a:spcAft>
              <a:defRPr/>
            </a:pPr>
            <a:r>
              <a:rPr lang="en-GB" dirty="0">
                <a:solidFill>
                  <a:srgbClr val="C00000"/>
                </a:solidFill>
                <a:effectLst>
                  <a:outerShdw blurRad="38100" dist="38100" dir="2700000" algn="tl">
                    <a:srgbClr val="000000">
                      <a:alpha val="43137"/>
                    </a:srgbClr>
                  </a:outerShdw>
                </a:effectLst>
              </a:rPr>
              <a:t>since 1999</a:t>
            </a:r>
            <a:endParaRPr lang="en-GB" sz="4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252178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lumMod val="75000"/>
                </a:scheme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pic>
        <p:nvPicPr>
          <p:cNvPr id="19" name="Picture 2"/>
          <p:cNvPicPr>
            <a:picLocks noChangeAspect="1" noChangeArrowheads="1"/>
          </p:cNvPicPr>
          <p:nvPr/>
        </p:nvPicPr>
        <p:blipFill>
          <a:blip r:embed="rId3" cstate="print"/>
          <a:srcRect/>
          <a:stretch>
            <a:fillRect/>
          </a:stretch>
        </p:blipFill>
        <p:spPr bwMode="auto">
          <a:xfrm>
            <a:off x="6732240" y="116632"/>
            <a:ext cx="2137420" cy="2137420"/>
          </a:xfrm>
          <a:prstGeom prst="rect">
            <a:avLst/>
          </a:prstGeom>
          <a:noFill/>
          <a:ln w="9525">
            <a:noFill/>
            <a:miter lim="800000"/>
            <a:headEnd/>
            <a:tailEnd/>
          </a:ln>
        </p:spPr>
      </p:pic>
      <p:sp>
        <p:nvSpPr>
          <p:cNvPr id="20" name="Rectangle 3"/>
          <p:cNvSpPr/>
          <p:nvPr/>
        </p:nvSpPr>
        <p:spPr>
          <a:xfrm>
            <a:off x="1979712" y="99464"/>
            <a:ext cx="4536504" cy="923330"/>
          </a:xfrm>
          <a:prstGeom prst="rect">
            <a:avLst/>
          </a:prstGeom>
        </p:spPr>
        <p:txBody>
          <a:bodyPr wrap="square">
            <a:spAutoFit/>
          </a:bodyPr>
          <a:lstStyle/>
          <a:p>
            <a:pPr algn="r"/>
            <a:r>
              <a:rPr lang="en-US" dirty="0" smtClean="0"/>
              <a:t>UN General Assembly, GA/11262, 3 July 2012</a:t>
            </a:r>
          </a:p>
          <a:p>
            <a:pPr algn="r"/>
            <a:r>
              <a:rPr lang="en-US" dirty="0" smtClean="0"/>
              <a:t>Resolution 66/284</a:t>
            </a:r>
          </a:p>
          <a:p>
            <a:pPr algn="r"/>
            <a:r>
              <a:rPr lang="en-US" dirty="0" smtClean="0"/>
              <a:t>submitted by Morocco, approved unanimously</a:t>
            </a:r>
          </a:p>
        </p:txBody>
      </p:sp>
      <p:sp>
        <p:nvSpPr>
          <p:cNvPr id="23" name="Tekstboks 2"/>
          <p:cNvSpPr txBox="1"/>
          <p:nvPr/>
        </p:nvSpPr>
        <p:spPr>
          <a:xfrm>
            <a:off x="1913409" y="1455003"/>
            <a:ext cx="4602807" cy="830997"/>
          </a:xfrm>
          <a:prstGeom prst="rect">
            <a:avLst/>
          </a:prstGeom>
          <a:noFill/>
        </p:spPr>
        <p:txBody>
          <a:bodyPr wrap="square" rtlCol="0">
            <a:spAutoFit/>
          </a:bodyPr>
          <a:lstStyle/>
          <a:p>
            <a:pPr algn="ctr"/>
            <a:r>
              <a:rPr lang="en-US" sz="2400" b="1" dirty="0" smtClean="0">
                <a:solidFill>
                  <a:srgbClr val="C22C2D"/>
                </a:solidFill>
                <a:effectLst>
                  <a:outerShdw blurRad="38100" dist="38100" dir="2700000" algn="tl">
                    <a:srgbClr val="000000">
                      <a:alpha val="43137"/>
                    </a:srgbClr>
                  </a:outerShdw>
                </a:effectLst>
              </a:rPr>
              <a:t>2014 is proclaimed International Year of Crystallography </a:t>
            </a:r>
            <a:endParaRPr lang="en-US" sz="2400" b="1" dirty="0">
              <a:solidFill>
                <a:srgbClr val="C22C2D"/>
              </a:solidFill>
              <a:effectLst>
                <a:outerShdw blurRad="38100" dist="38100" dir="2700000" algn="tl">
                  <a:srgbClr val="000000">
                    <a:alpha val="43137"/>
                  </a:srgbClr>
                </a:outerShdw>
              </a:effectLst>
            </a:endParaRPr>
          </a:p>
        </p:txBody>
      </p:sp>
      <p:sp>
        <p:nvSpPr>
          <p:cNvPr id="24" name="Rectangle 4"/>
          <p:cNvSpPr/>
          <p:nvPr/>
        </p:nvSpPr>
        <p:spPr>
          <a:xfrm>
            <a:off x="1868433" y="2636912"/>
            <a:ext cx="3783687" cy="4085734"/>
          </a:xfrm>
          <a:prstGeom prst="rect">
            <a:avLst/>
          </a:prstGeom>
        </p:spPr>
        <p:txBody>
          <a:bodyPr wrap="square">
            <a:spAutoFit/>
          </a:bodyPr>
          <a:lstStyle/>
          <a:p>
            <a:pPr marL="285750" indent="-285750">
              <a:spcBef>
                <a:spcPts val="300"/>
              </a:spcBef>
              <a:buFont typeface="Arial" panose="020B0604020202020204" pitchFamily="34" charset="0"/>
              <a:buChar char="•"/>
            </a:pPr>
            <a:r>
              <a:rPr lang="en-GB" sz="1400" b="1" i="1" dirty="0">
                <a:solidFill>
                  <a:srgbClr val="C22C2D"/>
                </a:solidFill>
              </a:rPr>
              <a:t>Recognizing that humankind’s understanding of the material nature of our world is grounded, in particular, in our knowledge of </a:t>
            </a:r>
            <a:r>
              <a:rPr lang="en-GB" sz="1400" b="1" i="1" dirty="0" smtClean="0">
                <a:solidFill>
                  <a:srgbClr val="C22C2D"/>
                </a:solidFill>
              </a:rPr>
              <a:t>crystallography</a:t>
            </a:r>
            <a:r>
              <a:rPr lang="en-GB" sz="1400" i="1" dirty="0" smtClean="0"/>
              <a:t>;</a:t>
            </a:r>
            <a:endParaRPr lang="en-GB" sz="1400" i="1" dirty="0"/>
          </a:p>
          <a:p>
            <a:pPr marL="285750" indent="-285750">
              <a:spcBef>
                <a:spcPts val="300"/>
              </a:spcBef>
              <a:buFont typeface="Arial" panose="020B0604020202020204" pitchFamily="34" charset="0"/>
              <a:buChar char="•"/>
            </a:pPr>
            <a:r>
              <a:rPr lang="en-GB" sz="1400" i="1" dirty="0" smtClean="0"/>
              <a:t>Stressing </a:t>
            </a:r>
            <a:r>
              <a:rPr lang="en-GB" sz="1400" i="1" dirty="0"/>
              <a:t>that </a:t>
            </a:r>
            <a:r>
              <a:rPr lang="en-GB" sz="1400" b="1" i="1" dirty="0">
                <a:solidFill>
                  <a:srgbClr val="C22C2D"/>
                </a:solidFill>
              </a:rPr>
              <a:t>education</a:t>
            </a:r>
            <a:r>
              <a:rPr lang="en-GB" sz="1400" i="1" dirty="0">
                <a:solidFill>
                  <a:srgbClr val="C22C2D"/>
                </a:solidFill>
              </a:rPr>
              <a:t> </a:t>
            </a:r>
            <a:r>
              <a:rPr lang="en-GB" sz="1400" i="1" dirty="0"/>
              <a:t>about and the application of crystallography are critical in addressing challenges such as diseases and environmental </a:t>
            </a:r>
            <a:r>
              <a:rPr lang="en-GB" sz="1400" i="1" dirty="0" smtClean="0"/>
              <a:t>problems, </a:t>
            </a:r>
            <a:r>
              <a:rPr lang="en-GB" sz="1400" i="1" dirty="0"/>
              <a:t>as well as solutions for plant and soil </a:t>
            </a:r>
            <a:r>
              <a:rPr lang="en-GB" sz="1400" i="1" dirty="0" smtClean="0"/>
              <a:t>contamination;</a:t>
            </a:r>
            <a:endParaRPr lang="en-GB" sz="1400" i="1" dirty="0"/>
          </a:p>
          <a:p>
            <a:pPr marL="285750" indent="-285750">
              <a:spcBef>
                <a:spcPts val="300"/>
              </a:spcBef>
              <a:buFont typeface="Arial" panose="020B0604020202020204" pitchFamily="34" charset="0"/>
              <a:buChar char="•"/>
            </a:pPr>
            <a:r>
              <a:rPr lang="en-GB" sz="1400" i="1" dirty="0" smtClean="0"/>
              <a:t>Considering </a:t>
            </a:r>
            <a:r>
              <a:rPr lang="en-GB" sz="1400" i="1" dirty="0"/>
              <a:t>that the </a:t>
            </a:r>
            <a:r>
              <a:rPr lang="en-GB" sz="1400" b="1" i="1" dirty="0">
                <a:solidFill>
                  <a:srgbClr val="C22C2D"/>
                </a:solidFill>
              </a:rPr>
              <a:t>impact</a:t>
            </a:r>
            <a:r>
              <a:rPr lang="en-GB" sz="1400" i="1" dirty="0">
                <a:solidFill>
                  <a:srgbClr val="C22C2D"/>
                </a:solidFill>
              </a:rPr>
              <a:t> </a:t>
            </a:r>
            <a:r>
              <a:rPr lang="en-GB" sz="1400" i="1" dirty="0"/>
              <a:t>of crystallography is present everywhere in our daily </a:t>
            </a:r>
            <a:r>
              <a:rPr lang="en-GB" sz="1400" i="1" dirty="0" smtClean="0"/>
              <a:t>lives</a:t>
            </a:r>
            <a:r>
              <a:rPr lang="en-GB" sz="1400" b="1" i="1" dirty="0" smtClean="0"/>
              <a:t>;</a:t>
            </a:r>
          </a:p>
          <a:p>
            <a:pPr marL="285750" indent="-285750">
              <a:spcBef>
                <a:spcPts val="300"/>
              </a:spcBef>
              <a:buFont typeface="Arial" panose="020B0604020202020204" pitchFamily="34" charset="0"/>
              <a:buChar char="•"/>
            </a:pPr>
            <a:r>
              <a:rPr lang="en-GB" sz="1400" i="1" dirty="0" smtClean="0"/>
              <a:t>Considering </a:t>
            </a:r>
            <a:r>
              <a:rPr lang="en-GB" sz="1400" i="1" dirty="0"/>
              <a:t>also the significance</a:t>
            </a:r>
            <a:r>
              <a:rPr lang="en-GB" sz="1400" i="1" dirty="0">
                <a:solidFill>
                  <a:srgbClr val="C22C2D"/>
                </a:solidFill>
              </a:rPr>
              <a:t> </a:t>
            </a:r>
            <a:r>
              <a:rPr lang="en-GB" sz="1400" i="1" dirty="0"/>
              <a:t>of the </a:t>
            </a:r>
            <a:r>
              <a:rPr lang="en-GB" sz="1400" b="1" i="1" dirty="0">
                <a:solidFill>
                  <a:srgbClr val="C22C2D"/>
                </a:solidFill>
              </a:rPr>
              <a:t>scientific achievements </a:t>
            </a:r>
            <a:r>
              <a:rPr lang="en-GB" sz="1400" i="1" dirty="0"/>
              <a:t>of crystallography, as illustrated by twenty-three Nobel Prizes awarded in the area, and that crystallography is still fertile ground for new and promising fundamental </a:t>
            </a:r>
            <a:r>
              <a:rPr lang="en-GB" sz="1400" i="1" dirty="0" smtClean="0"/>
              <a:t>research; </a:t>
            </a:r>
            <a:endParaRPr lang="en-GB" sz="1400" i="1" dirty="0"/>
          </a:p>
        </p:txBody>
      </p:sp>
      <p:sp>
        <p:nvSpPr>
          <p:cNvPr id="26" name="Rectangle 5"/>
          <p:cNvSpPr/>
          <p:nvPr/>
        </p:nvSpPr>
        <p:spPr>
          <a:xfrm>
            <a:off x="5868144" y="2636912"/>
            <a:ext cx="3275856" cy="3831818"/>
          </a:xfrm>
          <a:prstGeom prst="rect">
            <a:avLst/>
          </a:prstGeom>
        </p:spPr>
        <p:txBody>
          <a:bodyPr wrap="square">
            <a:spAutoFit/>
          </a:bodyPr>
          <a:lstStyle/>
          <a:p>
            <a:pPr marL="285750" indent="-285750">
              <a:spcBef>
                <a:spcPts val="300"/>
              </a:spcBef>
              <a:buFont typeface="Arial" panose="020B0604020202020204" pitchFamily="34" charset="0"/>
              <a:buChar char="•"/>
            </a:pPr>
            <a:r>
              <a:rPr lang="en-GB" sz="1400" i="1" dirty="0" smtClean="0"/>
              <a:t>Considering further that 2014 marks the centenary of the beginning of modern crystallography and its identification as the </a:t>
            </a:r>
            <a:r>
              <a:rPr lang="en-GB" sz="1400" b="1" i="1" dirty="0" smtClean="0">
                <a:solidFill>
                  <a:srgbClr val="C22C2D"/>
                </a:solidFill>
              </a:rPr>
              <a:t>most powerful tool</a:t>
            </a:r>
            <a:r>
              <a:rPr lang="en-GB" sz="1400" i="1" dirty="0" smtClean="0"/>
              <a:t> for structure determination of matter, </a:t>
            </a:r>
          </a:p>
          <a:p>
            <a:pPr marL="285750" indent="-285750">
              <a:spcBef>
                <a:spcPts val="300"/>
              </a:spcBef>
              <a:buFont typeface="Arial" panose="020B0604020202020204" pitchFamily="34" charset="0"/>
              <a:buChar char="•"/>
            </a:pPr>
            <a:r>
              <a:rPr lang="en-GB" sz="1400" i="1" dirty="0" smtClean="0"/>
              <a:t>Being aware that 2014 provides an opportunity to promote </a:t>
            </a:r>
            <a:r>
              <a:rPr lang="en-GB" sz="1400" b="1" i="1" dirty="0" smtClean="0">
                <a:solidFill>
                  <a:srgbClr val="C22C2D"/>
                </a:solidFill>
              </a:rPr>
              <a:t>international collaboration</a:t>
            </a:r>
            <a:r>
              <a:rPr lang="en-GB" sz="1400" i="1" dirty="0" smtClean="0"/>
              <a:t> as part of the sixty-fifth anniversary of the founding of the International Union of Crystallography; </a:t>
            </a:r>
          </a:p>
          <a:p>
            <a:pPr marL="285750" indent="-285750">
              <a:spcBef>
                <a:spcPts val="300"/>
              </a:spcBef>
              <a:buFont typeface="Arial" panose="020B0604020202020204" pitchFamily="34" charset="0"/>
              <a:buChar char="•"/>
            </a:pPr>
            <a:r>
              <a:rPr lang="en-GB" sz="1400" i="1" dirty="0" smtClean="0"/>
              <a:t>Noting the broader welcome by the crystallographic community worldwide of the idea of 2014 being designated as the International Year of Crystallography</a:t>
            </a:r>
            <a:endParaRPr lang="en-GB" sz="1400" i="1" dirty="0"/>
          </a:p>
        </p:txBody>
      </p:sp>
      <p:cxnSp>
        <p:nvCxnSpPr>
          <p:cNvPr id="21"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p:cNvPicPr>
          <p:nvPr/>
        </p:nvPicPr>
        <p:blipFill>
          <a:blip r:embed="rId4"/>
          <a:srcRect/>
          <a:stretch>
            <a:fillRect/>
          </a:stretch>
        </p:blipFill>
        <p:spPr bwMode="auto">
          <a:xfrm>
            <a:off x="22225" y="5791200"/>
            <a:ext cx="1655763" cy="206375"/>
          </a:xfrm>
          <a:prstGeom prst="rect">
            <a:avLst/>
          </a:prstGeom>
          <a:noFill/>
          <a:ln w="9525">
            <a:noFill/>
            <a:miter lim="800000"/>
            <a:headEnd/>
            <a:tailEnd/>
          </a:ln>
        </p:spPr>
      </p:pic>
      <p:sp>
        <p:nvSpPr>
          <p:cNvPr id="28"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1002684844"/>
      </p:ext>
    </p:extLst>
  </p:cSld>
  <p:clrMapOvr>
    <a:masterClrMapping/>
  </p:clrMapOvr>
  <p:transition spd="med"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pic>
        <p:nvPicPr>
          <p:cNvPr id="41"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196" y="548682"/>
            <a:ext cx="7311804" cy="4704853"/>
          </a:xfrm>
          <a:prstGeom prst="rect">
            <a:avLst/>
          </a:prstGeom>
        </p:spPr>
      </p:pic>
      <p:sp>
        <p:nvSpPr>
          <p:cNvPr id="42" name="TextBox 2"/>
          <p:cNvSpPr txBox="1"/>
          <p:nvPr/>
        </p:nvSpPr>
        <p:spPr>
          <a:xfrm>
            <a:off x="1791351" y="76562"/>
            <a:ext cx="7393499" cy="400110"/>
          </a:xfrm>
          <a:prstGeom prst="rect">
            <a:avLst/>
          </a:prstGeom>
          <a:noFill/>
        </p:spPr>
        <p:txBody>
          <a:bodyPr wrap="none" rtlCol="0">
            <a:spAutoFit/>
          </a:bodyPr>
          <a:lstStyle/>
          <a:p>
            <a:pPr algn="ctr"/>
            <a:r>
              <a:rPr lang="en-GB" sz="2000" dirty="0" smtClean="0">
                <a:solidFill>
                  <a:srgbClr val="C22C2D"/>
                </a:solidFill>
                <a:cs typeface="Lucida Sans Unicode" panose="020B0602030504020204" pitchFamily="34" charset="0"/>
              </a:rPr>
              <a:t>1948_ </a:t>
            </a:r>
            <a:r>
              <a:rPr lang="en-GB" sz="2000" dirty="0">
                <a:solidFill>
                  <a:srgbClr val="C22C2D"/>
                </a:solidFill>
                <a:cs typeface="Lucida Sans Unicode" panose="020B0602030504020204" pitchFamily="34" charset="0"/>
              </a:rPr>
              <a:t>First Congress and General Assembly of the IUCr, Harvard, USA</a:t>
            </a:r>
          </a:p>
        </p:txBody>
      </p:sp>
      <p:pic>
        <p:nvPicPr>
          <p:cNvPr id="43"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8399" y="4596906"/>
            <a:ext cx="1239401" cy="1234844"/>
          </a:xfrm>
          <a:prstGeom prst="rect">
            <a:avLst/>
          </a:prstGeom>
        </p:spPr>
      </p:pic>
      <p:sp>
        <p:nvSpPr>
          <p:cNvPr id="2" name="CasellaDiTesto 1"/>
          <p:cNvSpPr txBox="1"/>
          <p:nvPr/>
        </p:nvSpPr>
        <p:spPr>
          <a:xfrm>
            <a:off x="2355751" y="5932839"/>
            <a:ext cx="6264695" cy="830997"/>
          </a:xfrm>
          <a:prstGeom prst="rect">
            <a:avLst/>
          </a:prstGeom>
          <a:noFill/>
        </p:spPr>
        <p:txBody>
          <a:bodyPr wrap="square" rtlCol="0">
            <a:spAutoFit/>
          </a:bodyPr>
          <a:lstStyle/>
          <a:p>
            <a:pPr defTabSz="538163"/>
            <a:r>
              <a:rPr lang="it-IT" sz="1600" dirty="0">
                <a:solidFill>
                  <a:prstClr val="black"/>
                </a:solidFill>
              </a:rPr>
              <a:t>1947	the IUCr, founded after an idea of P.P. Ewald, is accepted into ICSU</a:t>
            </a:r>
          </a:p>
          <a:p>
            <a:pPr defTabSz="538163"/>
            <a:r>
              <a:rPr lang="it-IT" sz="1600" dirty="0">
                <a:solidFill>
                  <a:prstClr val="black"/>
                </a:solidFill>
              </a:rPr>
              <a:t>1948	the first elected President by the General Assembly is W.L. Bragg</a:t>
            </a:r>
          </a:p>
          <a:p>
            <a:pPr defTabSz="538163"/>
            <a:r>
              <a:rPr lang="it-IT" sz="1600" dirty="0">
                <a:solidFill>
                  <a:prstClr val="black"/>
                </a:solidFill>
              </a:rPr>
              <a:t>1948	the first issue of </a:t>
            </a:r>
            <a:r>
              <a:rPr lang="it-IT" sz="1600" i="1" dirty="0">
                <a:solidFill>
                  <a:prstClr val="black"/>
                </a:solidFill>
              </a:rPr>
              <a:t>Acta Crystallographica </a:t>
            </a:r>
            <a:r>
              <a:rPr lang="it-IT" sz="1600" dirty="0">
                <a:solidFill>
                  <a:prstClr val="black"/>
                </a:solidFill>
              </a:rPr>
              <a:t>is released</a:t>
            </a:r>
          </a:p>
        </p:txBody>
      </p:sp>
      <p:cxnSp>
        <p:nvCxnSpPr>
          <p:cNvPr id="24"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4"/>
          <p:cNvPicPr>
            <a:picLocks noChangeAspect="1"/>
          </p:cNvPicPr>
          <p:nvPr/>
        </p:nvPicPr>
        <p:blipFill>
          <a:blip r:embed="rId5"/>
          <a:srcRect/>
          <a:stretch>
            <a:fillRect/>
          </a:stretch>
        </p:blipFill>
        <p:spPr bwMode="auto">
          <a:xfrm>
            <a:off x="22225" y="5791200"/>
            <a:ext cx="1655763" cy="206375"/>
          </a:xfrm>
          <a:prstGeom prst="rect">
            <a:avLst/>
          </a:prstGeom>
          <a:noFill/>
          <a:ln w="9525">
            <a:noFill/>
            <a:miter lim="800000"/>
            <a:headEnd/>
            <a:tailEnd/>
          </a:ln>
        </p:spPr>
      </p:pic>
      <p:sp>
        <p:nvSpPr>
          <p:cNvPr id="28"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125355580"/>
      </p:ext>
    </p:extLst>
  </p:cSld>
  <p:clrMapOvr>
    <a:masterClrMapping/>
  </p:clrMapOvr>
  <p:transition spd="med"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712" y="349959"/>
            <a:ext cx="7164288" cy="6324808"/>
          </a:xfrm>
          <a:prstGeom prst="rect">
            <a:avLst/>
          </a:prstGeom>
          <a:noFill/>
        </p:spPr>
        <p:txBody>
          <a:bodyPr wrap="square" rtlCol="0">
            <a:spAutoFit/>
          </a:bodyPr>
          <a:lstStyle/>
          <a:p>
            <a:pPr algn="ctr"/>
            <a:r>
              <a:rPr lang="en-GB" sz="2800" b="1" dirty="0" smtClean="0">
                <a:solidFill>
                  <a:srgbClr val="C22C2D"/>
                </a:solidFill>
              </a:rPr>
              <a:t>Crystallography for the next generation</a:t>
            </a:r>
          </a:p>
          <a:p>
            <a:pPr algn="ctr">
              <a:spcBef>
                <a:spcPts val="1200"/>
              </a:spcBef>
            </a:pPr>
            <a:r>
              <a:rPr lang="en-GB" sz="2800" b="1" dirty="0" smtClean="0"/>
              <a:t>– RESOLUTION –</a:t>
            </a:r>
          </a:p>
          <a:p>
            <a:pPr algn="ctr">
              <a:spcBef>
                <a:spcPts val="600"/>
              </a:spcBef>
            </a:pPr>
            <a:r>
              <a:rPr lang="en-GB" sz="1400" dirty="0" smtClean="0"/>
              <a:t>issued on the occasion of the </a:t>
            </a:r>
            <a:r>
              <a:rPr lang="en-GB" sz="1400" dirty="0" err="1" smtClean="0"/>
              <a:t>IYCr</a:t>
            </a:r>
            <a:r>
              <a:rPr lang="en-GB" sz="1400" dirty="0" smtClean="0"/>
              <a:t> Legacy Conference, Rabat, Morocco, 22-24 April 2015</a:t>
            </a:r>
          </a:p>
          <a:p>
            <a:endParaRPr lang="en-GB" sz="2800" dirty="0"/>
          </a:p>
          <a:p>
            <a:pPr algn="ctr"/>
            <a:r>
              <a:rPr lang="en-GB" i="1" dirty="0" smtClean="0"/>
              <a:t>[…] At </a:t>
            </a:r>
            <a:r>
              <a:rPr lang="en-GB" i="1" dirty="0"/>
              <a:t>a time when scientific endeavour is critical for societal benefit and the importance of crystallography is greater than ever, crystallography remains a science that still has lower visibility than it </a:t>
            </a:r>
            <a:r>
              <a:rPr lang="en-GB" i="1" dirty="0" smtClean="0"/>
              <a:t>should,</a:t>
            </a:r>
          </a:p>
          <a:p>
            <a:pPr algn="ctr"/>
            <a:endParaRPr lang="en-GB" sz="2800" dirty="0" smtClean="0"/>
          </a:p>
          <a:p>
            <a:pPr algn="ctr"/>
            <a:r>
              <a:rPr lang="en-GB" sz="2800" dirty="0"/>
              <a:t>t</a:t>
            </a:r>
            <a:r>
              <a:rPr lang="en-GB" sz="2800" dirty="0" smtClean="0"/>
              <a:t>he </a:t>
            </a:r>
            <a:r>
              <a:rPr lang="en-GB" sz="2800" dirty="0" err="1" smtClean="0"/>
              <a:t>IUCr</a:t>
            </a:r>
            <a:r>
              <a:rPr lang="en-GB" sz="2800" dirty="0" smtClean="0"/>
              <a:t> and all partner institutions </a:t>
            </a:r>
            <a:r>
              <a:rPr lang="en-GB" sz="2800" b="1" i="1" dirty="0" smtClean="0">
                <a:solidFill>
                  <a:srgbClr val="C22C2D"/>
                </a:solidFill>
              </a:rPr>
              <a:t>commit</a:t>
            </a:r>
            <a:r>
              <a:rPr lang="en-GB" sz="2800" dirty="0" smtClean="0"/>
              <a:t>:</a:t>
            </a:r>
          </a:p>
          <a:p>
            <a:endParaRPr lang="en-GB" sz="2800" dirty="0"/>
          </a:p>
          <a:p>
            <a:pPr marL="800100" lvl="1" indent="-342900">
              <a:buFontTx/>
              <a:buChar char="-"/>
            </a:pPr>
            <a:r>
              <a:rPr lang="en-GB" sz="2000" b="1" dirty="0" smtClean="0"/>
              <a:t>to </a:t>
            </a:r>
            <a:r>
              <a:rPr lang="en-GB" sz="2000" b="1" dirty="0"/>
              <a:t>enhance the stature of </a:t>
            </a:r>
            <a:r>
              <a:rPr lang="en-GB" sz="2000" b="1" dirty="0" smtClean="0"/>
              <a:t>crystallography […]</a:t>
            </a:r>
          </a:p>
          <a:p>
            <a:pPr marL="800100" lvl="1" indent="-342900">
              <a:spcBef>
                <a:spcPts val="1200"/>
              </a:spcBef>
              <a:buFontTx/>
              <a:buChar char="-"/>
            </a:pPr>
            <a:r>
              <a:rPr lang="en-GB" sz="2000" b="1" dirty="0"/>
              <a:t>to build capacity in developing regions of the </a:t>
            </a:r>
            <a:r>
              <a:rPr lang="en-GB" sz="2000" b="1" dirty="0" smtClean="0"/>
              <a:t>world […]</a:t>
            </a:r>
          </a:p>
          <a:p>
            <a:pPr marL="800100" lvl="1" indent="-342900">
              <a:spcBef>
                <a:spcPts val="1200"/>
              </a:spcBef>
              <a:buFontTx/>
              <a:buChar char="-"/>
            </a:pPr>
            <a:r>
              <a:rPr lang="en-GB" sz="2000" b="1" dirty="0"/>
              <a:t>to extend further the public understanding of </a:t>
            </a:r>
            <a:r>
              <a:rPr lang="en-GB" sz="2000" b="1" dirty="0" smtClean="0"/>
              <a:t>science </a:t>
            </a:r>
            <a:r>
              <a:rPr lang="en-GB" sz="2000" b="1" dirty="0"/>
              <a:t>in general and crystallography in </a:t>
            </a:r>
            <a:r>
              <a:rPr lang="en-GB" sz="2000" b="1" dirty="0" smtClean="0"/>
              <a:t>particular […]</a:t>
            </a:r>
          </a:p>
          <a:p>
            <a:pPr marL="342900" indent="-342900">
              <a:spcBef>
                <a:spcPts val="1200"/>
              </a:spcBef>
              <a:buFontTx/>
              <a:buChar char="-"/>
            </a:pPr>
            <a:endParaRPr lang="en-GB" sz="2000" b="1" dirty="0"/>
          </a:p>
          <a:p>
            <a:pPr algn="ctr">
              <a:spcBef>
                <a:spcPts val="1200"/>
              </a:spcBef>
            </a:pPr>
            <a:r>
              <a:rPr lang="en-GB" b="1" dirty="0" smtClean="0">
                <a:solidFill>
                  <a:srgbClr val="009999"/>
                </a:solidFill>
              </a:rPr>
              <a:t>Private endorsement </a:t>
            </a:r>
            <a:r>
              <a:rPr lang="en-GB" b="1" dirty="0">
                <a:solidFill>
                  <a:srgbClr val="009999"/>
                </a:solidFill>
              </a:rPr>
              <a:t>at http</a:t>
            </a:r>
            <a:r>
              <a:rPr lang="en-GB" b="1" dirty="0" smtClean="0">
                <a:solidFill>
                  <a:srgbClr val="009999"/>
                </a:solidFill>
              </a:rPr>
              <a:t>://www.iycr2014.org/declarations</a:t>
            </a:r>
          </a:p>
        </p:txBody>
      </p:sp>
      <p:cxnSp>
        <p:nvCxnSpPr>
          <p:cNvPr id="10" name="Straight Connector 9"/>
          <p:cNvCxnSpPr/>
          <p:nvPr/>
        </p:nvCxnSpPr>
        <p:spPr>
          <a:xfrm>
            <a:off x="1979712" y="321933"/>
            <a:ext cx="0" cy="6407539"/>
          </a:xfrm>
          <a:prstGeom prst="line">
            <a:avLst/>
          </a:prstGeom>
          <a:ln w="19050">
            <a:solidFill>
              <a:srgbClr val="C22C2D"/>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15" y="3556645"/>
            <a:ext cx="720080" cy="7200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669" y="4436332"/>
            <a:ext cx="903373" cy="57606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282" y="2352678"/>
            <a:ext cx="886146" cy="4527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004" y="1140335"/>
            <a:ext cx="986702" cy="105273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441" y="282900"/>
            <a:ext cx="697828" cy="69782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112" y="2964990"/>
            <a:ext cx="1088487" cy="432048"/>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3578" y="5172003"/>
            <a:ext cx="741554" cy="707590"/>
          </a:xfrm>
          <a:prstGeom prst="rect">
            <a:avLst/>
          </a:prstGeom>
        </p:spPr>
      </p:pic>
      <p:pic>
        <p:nvPicPr>
          <p:cNvPr id="1026" name="Picture 2" descr="IMA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355" y="6039200"/>
            <a:ext cx="900000" cy="63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708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0" y="4554750"/>
            <a:ext cx="3024000" cy="226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176" y="4563375"/>
            <a:ext cx="3048000" cy="2286000"/>
          </a:xfrm>
          <a:prstGeom prst="rect">
            <a:avLst/>
          </a:prstGeom>
        </p:spPr>
      </p:pic>
      <p:pic>
        <p:nvPicPr>
          <p:cNvPr id="5" name="Picture 2" descr="[2014: Bologna - workshop for schoolchildren: Hands-on participation]"/>
          <p:cNvPicPr>
            <a:picLocks noChangeAspect="1" noChangeArrowheads="1"/>
          </p:cNvPicPr>
          <p:nvPr/>
        </p:nvPicPr>
        <p:blipFill>
          <a:blip r:embed="rId4"/>
          <a:srcRect/>
          <a:stretch>
            <a:fillRect/>
          </a:stretch>
        </p:blipFill>
        <p:spPr bwMode="auto">
          <a:xfrm>
            <a:off x="0" y="0"/>
            <a:ext cx="3024000" cy="2268000"/>
          </a:xfrm>
          <a:prstGeom prst="rect">
            <a:avLst/>
          </a:prstGeom>
          <a:noFill/>
          <a:ln w="9525">
            <a:noFill/>
            <a:miter lim="800000"/>
            <a:headEnd/>
            <a:tailEnd/>
          </a:ln>
        </p:spPr>
      </p:pic>
      <p:pic>
        <p:nvPicPr>
          <p:cNvPr id="6" name="Picture 4" descr="[2014: Explore UT:University of Texas open house day]"/>
          <p:cNvPicPr>
            <a:picLocks noChangeAspect="1" noChangeArrowheads="1"/>
          </p:cNvPicPr>
          <p:nvPr/>
        </p:nvPicPr>
        <p:blipFill>
          <a:blip r:embed="rId5"/>
          <a:srcRect/>
          <a:stretch>
            <a:fillRect/>
          </a:stretch>
        </p:blipFill>
        <p:spPr bwMode="auto">
          <a:xfrm>
            <a:off x="3120176" y="2407411"/>
            <a:ext cx="3024000" cy="2016553"/>
          </a:xfrm>
          <a:prstGeom prst="rect">
            <a:avLst/>
          </a:prstGeom>
          <a:noFill/>
          <a:ln w="9525">
            <a:noFill/>
            <a:miter lim="800000"/>
            <a:headEnd/>
            <a:tailEnd/>
          </a:ln>
        </p:spPr>
      </p:pic>
      <p:pic>
        <p:nvPicPr>
          <p:cNvPr id="7" name="Picture 6" descr="http://www.iucr.org/__data/assets/image/0009/83547/P1130223.jpg"/>
          <p:cNvPicPr>
            <a:picLocks noChangeAspect="1" noChangeArrowheads="1"/>
          </p:cNvPicPr>
          <p:nvPr/>
        </p:nvPicPr>
        <p:blipFill>
          <a:blip r:embed="rId6"/>
          <a:srcRect/>
          <a:stretch>
            <a:fillRect/>
          </a:stretch>
        </p:blipFill>
        <p:spPr bwMode="auto">
          <a:xfrm>
            <a:off x="3120176" y="0"/>
            <a:ext cx="3024000" cy="2268000"/>
          </a:xfrm>
          <a:prstGeom prst="rect">
            <a:avLst/>
          </a:prstGeom>
          <a:noFill/>
          <a:ln w="9525">
            <a:noFill/>
            <a:miter lim="800000"/>
            <a:headEnd/>
            <a:tailEnd/>
          </a:ln>
        </p:spPr>
      </p:pic>
      <p:pic>
        <p:nvPicPr>
          <p:cNvPr id="8" name="Picture 8" descr="[2014: USA Science and Engineering Festival: Interactive Exhibition]"/>
          <p:cNvPicPr>
            <a:picLocks noChangeAspect="1" noChangeArrowheads="1"/>
          </p:cNvPicPr>
          <p:nvPr/>
        </p:nvPicPr>
        <p:blipFill>
          <a:blip r:embed="rId7"/>
          <a:srcRect/>
          <a:stretch>
            <a:fillRect/>
          </a:stretch>
        </p:blipFill>
        <p:spPr bwMode="auto">
          <a:xfrm>
            <a:off x="6236898" y="0"/>
            <a:ext cx="2907102" cy="3874842"/>
          </a:xfrm>
          <a:prstGeom prst="rect">
            <a:avLst/>
          </a:prstGeom>
          <a:noFill/>
          <a:ln w="9525">
            <a:noFill/>
            <a:miter lim="800000"/>
            <a:headEnd/>
            <a:tailEnd/>
          </a:ln>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6898" y="4171590"/>
            <a:ext cx="2907102" cy="1211293"/>
          </a:xfrm>
          <a:prstGeom prst="rect">
            <a:avLst/>
          </a:prstGeom>
        </p:spPr>
      </p:pic>
      <p:pic>
        <p:nvPicPr>
          <p:cNvPr id="10" name="Picture 2" descr="http://www.iycr2014.org/__data/assets/image/0009/85419/timeline_1200.png"/>
          <p:cNvPicPr>
            <a:picLocks noChangeAspect="1" noChangeArrowheads="1"/>
          </p:cNvPicPr>
          <p:nvPr/>
        </p:nvPicPr>
        <p:blipFill>
          <a:blip r:embed="rId9"/>
          <a:srcRect/>
          <a:stretch>
            <a:fillRect/>
          </a:stretch>
        </p:blipFill>
        <p:spPr bwMode="auto">
          <a:xfrm>
            <a:off x="6236898" y="5709603"/>
            <a:ext cx="2907102" cy="1139772"/>
          </a:xfrm>
          <a:prstGeom prst="rect">
            <a:avLst/>
          </a:prstGeom>
          <a:noFill/>
          <a:ln w="9525">
            <a:noFill/>
            <a:miter lim="800000"/>
            <a:headEnd/>
            <a:tailEnd/>
          </a:ln>
        </p:spPr>
      </p:pic>
      <p:pic>
        <p:nvPicPr>
          <p:cNvPr id="1026" name="Picture 2" descr="[2015: IUCr-UNESCO Open Lab: Crystal growing competi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 y="2407411"/>
            <a:ext cx="3024000" cy="20175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1441784"/>
            <a:ext cx="9144000" cy="4154984"/>
          </a:xfrm>
          <a:prstGeom prst="rect">
            <a:avLst/>
          </a:prstGeom>
          <a:solidFill>
            <a:srgbClr val="000000">
              <a:alpha val="50196"/>
            </a:srgbClr>
          </a:solidFill>
        </p:spPr>
        <p:txBody>
          <a:bodyPr wrap="square" rtlCol="0">
            <a:spAutoFit/>
          </a:bodyPr>
          <a:lstStyle/>
          <a:p>
            <a:pPr marL="571500" indent="-571500">
              <a:buFont typeface="Wingdings" panose="05000000000000000000" pitchFamily="2" charset="2"/>
              <a:buChar char="ü"/>
            </a:pPr>
            <a:r>
              <a:rPr lang="en-GB" sz="4400" dirty="0" smtClean="0">
                <a:solidFill>
                  <a:schemeClr val="bg1"/>
                </a:solidFill>
              </a:rPr>
              <a:t>EXHIBITIONS</a:t>
            </a:r>
          </a:p>
          <a:p>
            <a:pPr marL="571500" indent="-571500">
              <a:buFont typeface="Wingdings" panose="05000000000000000000" pitchFamily="2" charset="2"/>
              <a:buChar char="ü"/>
            </a:pPr>
            <a:r>
              <a:rPr lang="en-GB" sz="4400" dirty="0" smtClean="0">
                <a:solidFill>
                  <a:schemeClr val="bg1"/>
                </a:solidFill>
              </a:rPr>
              <a:t>SCIENCE FAIRS</a:t>
            </a:r>
          </a:p>
          <a:p>
            <a:pPr marL="571500" indent="-571500">
              <a:buFont typeface="Wingdings" panose="05000000000000000000" pitchFamily="2" charset="2"/>
              <a:buChar char="ü"/>
            </a:pPr>
            <a:r>
              <a:rPr lang="en-GB" sz="4400" dirty="0" smtClean="0">
                <a:solidFill>
                  <a:schemeClr val="bg1"/>
                </a:solidFill>
              </a:rPr>
              <a:t>FREE STREAMING MOVIE</a:t>
            </a:r>
          </a:p>
          <a:p>
            <a:pPr marL="571500" indent="-571500">
              <a:buFont typeface="Wingdings" panose="05000000000000000000" pitchFamily="2" charset="2"/>
              <a:buChar char="ü"/>
            </a:pPr>
            <a:r>
              <a:rPr lang="en-GB" sz="4400" dirty="0" smtClean="0">
                <a:solidFill>
                  <a:schemeClr val="bg1"/>
                </a:solidFill>
              </a:rPr>
              <a:t>POSTAGE STAMPS RELEASES</a:t>
            </a:r>
          </a:p>
          <a:p>
            <a:pPr marL="571500" indent="-571500">
              <a:buFont typeface="Wingdings" panose="05000000000000000000" pitchFamily="2" charset="2"/>
              <a:buChar char="ü"/>
            </a:pPr>
            <a:r>
              <a:rPr lang="en-GB" sz="4400" dirty="0" smtClean="0">
                <a:solidFill>
                  <a:schemeClr val="bg1"/>
                </a:solidFill>
              </a:rPr>
              <a:t>BROCHURES AND PUBLICATIONS</a:t>
            </a:r>
          </a:p>
          <a:p>
            <a:pPr marL="571500" indent="-571500">
              <a:buFont typeface="Wingdings" panose="05000000000000000000" pitchFamily="2" charset="2"/>
              <a:buChar char="ü"/>
            </a:pPr>
            <a:r>
              <a:rPr lang="en-GB" sz="4400" dirty="0" smtClean="0">
                <a:solidFill>
                  <a:schemeClr val="bg1"/>
                </a:solidFill>
              </a:rPr>
              <a:t>TIMELINES OF CRYSTALLOGRAPHY</a:t>
            </a:r>
            <a:endParaRPr lang="en-GB" sz="4400" dirty="0">
              <a:solidFill>
                <a:schemeClr val="bg1"/>
              </a:solidFill>
            </a:endParaRPr>
          </a:p>
        </p:txBody>
      </p:sp>
    </p:spTree>
    <p:extLst>
      <p:ext uri="{BB962C8B-B14F-4D97-AF65-F5344CB8AC3E}">
        <p14:creationId xmlns:p14="http://schemas.microsoft.com/office/powerpoint/2010/main" val="20576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1"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1+ppt_w/2"/>
                                          </p:val>
                                        </p:tav>
                                      </p:tavLst>
                                    </p:anim>
                                    <p:anim calcmode="lin" valueType="num">
                                      <p:cBhvr additive="base">
                                        <p:cTn id="13" dur="500"/>
                                        <p:tgtEl>
                                          <p:spTgt spid="11"/>
                                        </p:tgtEl>
                                        <p:attrNameLst>
                                          <p:attrName>ppt_y</p:attrName>
                                        </p:attrNameLst>
                                      </p:cBhvr>
                                      <p:tavLst>
                                        <p:tav tm="0">
                                          <p:val>
                                            <p:strVal val="ppt_y"/>
                                          </p:val>
                                        </p:tav>
                                        <p:tav tm="100000">
                                          <p:val>
                                            <p:strVal val="ppt_y"/>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openlab Cambodia\DSCN2161.JPG"/>
          <p:cNvPicPr>
            <a:picLocks noChangeAspect="1" noChangeArrowheads="1"/>
          </p:cNvPicPr>
          <p:nvPr/>
        </p:nvPicPr>
        <p:blipFill>
          <a:blip r:embed="rId2"/>
          <a:srcRect/>
          <a:stretch>
            <a:fillRect/>
          </a:stretch>
        </p:blipFill>
        <p:spPr bwMode="auto">
          <a:xfrm>
            <a:off x="6899274" y="1724515"/>
            <a:ext cx="2244725" cy="1682750"/>
          </a:xfrm>
          <a:prstGeom prst="rect">
            <a:avLst/>
          </a:prstGeom>
          <a:noFill/>
          <a:ln w="9525">
            <a:noFill/>
            <a:miter lim="800000"/>
            <a:headEnd/>
            <a:tailEnd/>
          </a:ln>
        </p:spPr>
      </p:pic>
      <p:pic>
        <p:nvPicPr>
          <p:cNvPr id="25" name="Picture 2" descr="[2014: IUCr-UNESCO Open Lab: Lectures and tutorials]"/>
          <p:cNvPicPr>
            <a:picLocks noChangeAspect="1" noChangeArrowheads="1"/>
          </p:cNvPicPr>
          <p:nvPr/>
        </p:nvPicPr>
        <p:blipFill>
          <a:blip r:embed="rId3"/>
          <a:srcRect/>
          <a:stretch>
            <a:fillRect/>
          </a:stretch>
        </p:blipFill>
        <p:spPr bwMode="auto">
          <a:xfrm>
            <a:off x="6899275" y="3449030"/>
            <a:ext cx="2244725" cy="1682750"/>
          </a:xfrm>
          <a:prstGeom prst="rect">
            <a:avLst/>
          </a:prstGeom>
          <a:noFill/>
          <a:ln w="9525">
            <a:noFill/>
            <a:miter lim="800000"/>
            <a:headEnd/>
            <a:tailEnd/>
          </a:ln>
        </p:spPr>
      </p:pic>
      <p:pic>
        <p:nvPicPr>
          <p:cNvPr id="28" name="Picture 4" descr="[2014: IUCr-UNESCO Open Lab: Travelling Laboratory Rabat]"/>
          <p:cNvPicPr>
            <a:picLocks noChangeAspect="1" noChangeArrowheads="1"/>
          </p:cNvPicPr>
          <p:nvPr/>
        </p:nvPicPr>
        <p:blipFill>
          <a:blip r:embed="rId4"/>
          <a:srcRect/>
          <a:stretch>
            <a:fillRect/>
          </a:stretch>
        </p:blipFill>
        <p:spPr bwMode="auto">
          <a:xfrm>
            <a:off x="6899275" y="0"/>
            <a:ext cx="2244726" cy="1682750"/>
          </a:xfrm>
          <a:prstGeom prst="rect">
            <a:avLst/>
          </a:prstGeom>
          <a:noFill/>
          <a:ln w="9525">
            <a:noFill/>
            <a:miter lim="800000"/>
            <a:headEnd/>
            <a:tailEnd/>
          </a:ln>
        </p:spPr>
      </p:pic>
      <p:pic>
        <p:nvPicPr>
          <p:cNvPr id="35" name="Picture 5" descr="D:\openlab Cambodia\Images of OpenLab in Cambodia_2 July 11 2014\Images of Cambodia OpenLab 2\Training by Rigaku2.JPG"/>
          <p:cNvPicPr>
            <a:picLocks noChangeAspect="1" noChangeArrowheads="1"/>
          </p:cNvPicPr>
          <p:nvPr/>
        </p:nvPicPr>
        <p:blipFill>
          <a:blip r:embed="rId5"/>
          <a:srcRect/>
          <a:stretch>
            <a:fillRect/>
          </a:stretch>
        </p:blipFill>
        <p:spPr bwMode="auto">
          <a:xfrm>
            <a:off x="6899275" y="5173546"/>
            <a:ext cx="2244725" cy="1682750"/>
          </a:xfrm>
          <a:prstGeom prst="rect">
            <a:avLst/>
          </a:prstGeom>
          <a:noFill/>
          <a:ln w="9525">
            <a:noFill/>
            <a:miter lim="800000"/>
            <a:headEnd/>
            <a:tailEnd/>
          </a:ln>
        </p:spPr>
      </p:pic>
      <p:pic>
        <p:nvPicPr>
          <p:cNvPr id="26"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2568"/>
            <a:ext cx="6899273" cy="2874697"/>
          </a:xfrm>
          <a:prstGeom prst="rect">
            <a:avLst/>
          </a:prstGeom>
        </p:spPr>
      </p:pic>
      <p:sp>
        <p:nvSpPr>
          <p:cNvPr id="8" name="TextBox 7"/>
          <p:cNvSpPr txBox="1"/>
          <p:nvPr/>
        </p:nvSpPr>
        <p:spPr>
          <a:xfrm>
            <a:off x="0" y="3744000"/>
            <a:ext cx="6899273" cy="2246769"/>
          </a:xfrm>
          <a:prstGeom prst="rect">
            <a:avLst/>
          </a:prstGeom>
          <a:noFill/>
        </p:spPr>
        <p:txBody>
          <a:bodyPr wrap="square" rtlCol="0">
            <a:spAutoFit/>
          </a:bodyPr>
          <a:lstStyle/>
          <a:p>
            <a:r>
              <a:rPr lang="en-GB" sz="2000" i="1" dirty="0">
                <a:solidFill>
                  <a:srgbClr val="C22C2D"/>
                </a:solidFill>
              </a:rPr>
              <a:t>The </a:t>
            </a:r>
            <a:r>
              <a:rPr lang="en-GB" sz="2000" b="1" i="1" dirty="0" err="1">
                <a:solidFill>
                  <a:srgbClr val="C22C2D"/>
                </a:solidFill>
              </a:rPr>
              <a:t>IUCr</a:t>
            </a:r>
            <a:r>
              <a:rPr lang="en-GB" sz="2000" b="1" i="1" dirty="0">
                <a:solidFill>
                  <a:srgbClr val="C22C2D"/>
                </a:solidFill>
              </a:rPr>
              <a:t>-UNESCO </a:t>
            </a:r>
            <a:r>
              <a:rPr lang="en-GB" sz="2000" b="1" i="1" dirty="0" err="1">
                <a:solidFill>
                  <a:srgbClr val="C22C2D"/>
                </a:solidFill>
              </a:rPr>
              <a:t>OpenLab</a:t>
            </a:r>
            <a:r>
              <a:rPr lang="en-GB" sz="2000" i="1" dirty="0">
                <a:solidFill>
                  <a:srgbClr val="C22C2D"/>
                </a:solidFill>
              </a:rPr>
              <a:t> is a network of operational crystallographic laboratories based in different countries worldwide, </a:t>
            </a:r>
            <a:r>
              <a:rPr lang="en-GB" sz="2000" i="1" dirty="0" smtClean="0">
                <a:solidFill>
                  <a:srgbClr val="C22C2D"/>
                </a:solidFill>
              </a:rPr>
              <a:t>mainly </a:t>
            </a:r>
            <a:r>
              <a:rPr lang="en-GB" sz="2000" i="1" dirty="0">
                <a:solidFill>
                  <a:srgbClr val="C22C2D"/>
                </a:solidFill>
              </a:rPr>
              <a:t>in less endowed regions of Africa, South and Central America and South Asia. They are aimed at allowing access to crystallographic knowledge and technology in all parts of the world, key for the fruitful development of science, and to open possibilities for conducting high-level research.</a:t>
            </a:r>
          </a:p>
        </p:txBody>
      </p:sp>
    </p:spTree>
    <p:extLst>
      <p:ext uri="{BB962C8B-B14F-4D97-AF65-F5344CB8AC3E}">
        <p14:creationId xmlns:p14="http://schemas.microsoft.com/office/powerpoint/2010/main" val="273920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sellaDiTesto 4"/>
          <p:cNvSpPr txBox="1"/>
          <p:nvPr/>
        </p:nvSpPr>
        <p:spPr>
          <a:xfrm>
            <a:off x="86264" y="3744000"/>
            <a:ext cx="6564702" cy="2477601"/>
          </a:xfrm>
          <a:prstGeom prst="rect">
            <a:avLst/>
          </a:prstGeom>
          <a:noFill/>
        </p:spPr>
        <p:txBody>
          <a:bodyPr wrap="square" rtlCol="0">
            <a:spAutoFit/>
          </a:bodyPr>
          <a:lstStyle/>
          <a:p>
            <a:pPr marL="285750" indent="-285750">
              <a:spcBef>
                <a:spcPts val="600"/>
              </a:spcBef>
              <a:buFont typeface="Arial" pitchFamily="34" charset="0"/>
              <a:buChar char="•"/>
            </a:pPr>
            <a:r>
              <a:rPr lang="en-GB" sz="2000" dirty="0" smtClean="0">
                <a:solidFill>
                  <a:srgbClr val="C22C2D"/>
                </a:solidFill>
              </a:rPr>
              <a:t>Co-organized by IUCr, UNESCO, industry and local institutions</a:t>
            </a:r>
          </a:p>
          <a:p>
            <a:pPr marL="285750" indent="-285750">
              <a:spcBef>
                <a:spcPts val="600"/>
              </a:spcBef>
              <a:buFont typeface="Arial" pitchFamily="34" charset="0"/>
              <a:buChar char="•"/>
            </a:pPr>
            <a:r>
              <a:rPr lang="en-GB" sz="2000" dirty="0" smtClean="0">
                <a:solidFill>
                  <a:srgbClr val="C22C2D"/>
                </a:solidFill>
              </a:rPr>
              <a:t>New instruments installed or existing machines used</a:t>
            </a:r>
          </a:p>
          <a:p>
            <a:pPr marL="285750" indent="-285750">
              <a:spcBef>
                <a:spcPts val="600"/>
              </a:spcBef>
              <a:buFont typeface="Arial" pitchFamily="34" charset="0"/>
              <a:buChar char="•"/>
            </a:pPr>
            <a:r>
              <a:rPr lang="en-GB" sz="2000" dirty="0" smtClean="0">
                <a:solidFill>
                  <a:srgbClr val="C22C2D"/>
                </a:solidFill>
              </a:rPr>
              <a:t>Students from the hosting country and from neighbouring region to foster cooperation</a:t>
            </a:r>
          </a:p>
          <a:p>
            <a:pPr marL="285750" indent="-285750">
              <a:spcBef>
                <a:spcPts val="600"/>
              </a:spcBef>
              <a:buFont typeface="Arial" pitchFamily="34" charset="0"/>
              <a:buChar char="•"/>
            </a:pPr>
            <a:r>
              <a:rPr lang="en-GB" sz="2000" dirty="0" smtClean="0">
                <a:solidFill>
                  <a:srgbClr val="C22C2D"/>
                </a:solidFill>
              </a:rPr>
              <a:t>Lecturers from the IUCr and from the partner company, together with local teachers and tutors</a:t>
            </a:r>
            <a:endParaRPr lang="en-GB" sz="2000" dirty="0">
              <a:solidFill>
                <a:srgbClr val="C22C2D"/>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7448" y="3670279"/>
            <a:ext cx="2246552" cy="126256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448" y="1934672"/>
            <a:ext cx="2246552" cy="14953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448" y="5173086"/>
            <a:ext cx="2246552" cy="16849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448" y="9512"/>
            <a:ext cx="2246552" cy="1684914"/>
          </a:xfrm>
          <a:prstGeom prst="rect">
            <a:avLst/>
          </a:prstGeom>
        </p:spPr>
      </p:pic>
      <p:pic>
        <p:nvPicPr>
          <p:cNvPr id="26"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2568"/>
            <a:ext cx="6899273" cy="2874697"/>
          </a:xfrm>
          <a:prstGeom prst="rect">
            <a:avLst/>
          </a:prstGeom>
        </p:spPr>
      </p:pic>
    </p:spTree>
    <p:extLst>
      <p:ext uri="{BB962C8B-B14F-4D97-AF65-F5344CB8AC3E}">
        <p14:creationId xmlns:p14="http://schemas.microsoft.com/office/powerpoint/2010/main" val="137692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22C2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sp>
        <p:nvSpPr>
          <p:cNvPr id="5" name="TextBox 4"/>
          <p:cNvSpPr txBox="1"/>
          <p:nvPr/>
        </p:nvSpPr>
        <p:spPr>
          <a:xfrm>
            <a:off x="7565366" y="0"/>
            <a:ext cx="1414233" cy="523220"/>
          </a:xfrm>
          <a:prstGeom prst="rect">
            <a:avLst/>
          </a:prstGeom>
          <a:noFill/>
        </p:spPr>
        <p:txBody>
          <a:bodyPr wrap="none" rtlCol="0">
            <a:spAutoFit/>
          </a:bodyPr>
          <a:lstStyle/>
          <a:p>
            <a:r>
              <a:rPr lang="en-GB" sz="2800" dirty="0" smtClean="0">
                <a:solidFill>
                  <a:prstClr val="black"/>
                </a:solidFill>
              </a:rPr>
              <a:t>Lectures</a:t>
            </a:r>
            <a:endParaRPr lang="en-GB" sz="2800" dirty="0">
              <a:solidFill>
                <a:prstClr val="black"/>
              </a:solidFill>
            </a:endParaRPr>
          </a:p>
        </p:txBody>
      </p:sp>
      <p:sp>
        <p:nvSpPr>
          <p:cNvPr id="6" name="TextBox 5"/>
          <p:cNvSpPr txBox="1"/>
          <p:nvPr/>
        </p:nvSpPr>
        <p:spPr>
          <a:xfrm>
            <a:off x="6694969" y="3429000"/>
            <a:ext cx="2440155" cy="523220"/>
          </a:xfrm>
          <a:prstGeom prst="rect">
            <a:avLst/>
          </a:prstGeom>
          <a:noFill/>
        </p:spPr>
        <p:txBody>
          <a:bodyPr wrap="none" rtlCol="0">
            <a:spAutoFit/>
          </a:bodyPr>
          <a:lstStyle/>
          <a:p>
            <a:r>
              <a:rPr lang="en-GB" sz="2800" dirty="0" smtClean="0">
                <a:solidFill>
                  <a:prstClr val="black"/>
                </a:solidFill>
              </a:rPr>
              <a:t>Software fayres</a:t>
            </a:r>
            <a:endParaRPr lang="en-GB" sz="2800" dirty="0">
              <a:solidFill>
                <a:prstClr val="black"/>
              </a:solidFill>
            </a:endParaRPr>
          </a:p>
        </p:txBody>
      </p:sp>
      <p:sp>
        <p:nvSpPr>
          <p:cNvPr id="7" name="TextBox 6"/>
          <p:cNvSpPr txBox="1"/>
          <p:nvPr/>
        </p:nvSpPr>
        <p:spPr>
          <a:xfrm>
            <a:off x="1078644" y="3429000"/>
            <a:ext cx="3484480" cy="523220"/>
          </a:xfrm>
          <a:prstGeom prst="rect">
            <a:avLst/>
          </a:prstGeom>
          <a:noFill/>
        </p:spPr>
        <p:txBody>
          <a:bodyPr wrap="none" rtlCol="0">
            <a:spAutoFit/>
          </a:bodyPr>
          <a:lstStyle/>
          <a:p>
            <a:r>
              <a:rPr lang="en-GB" sz="2800" dirty="0" smtClean="0">
                <a:solidFill>
                  <a:prstClr val="black"/>
                </a:solidFill>
              </a:rPr>
              <a:t>Hands-on experiments</a:t>
            </a:r>
            <a:endParaRPr lang="en-GB" sz="2800" dirty="0">
              <a:solidFill>
                <a:prstClr val="black"/>
              </a:solidFill>
            </a:endParaRPr>
          </a:p>
        </p:txBody>
      </p:sp>
      <p:sp>
        <p:nvSpPr>
          <p:cNvPr id="8" name="TextBox 7"/>
          <p:cNvSpPr txBox="1"/>
          <p:nvPr/>
        </p:nvSpPr>
        <p:spPr>
          <a:xfrm>
            <a:off x="453992" y="862642"/>
            <a:ext cx="3664016" cy="1554272"/>
          </a:xfrm>
          <a:prstGeom prst="rect">
            <a:avLst/>
          </a:prstGeom>
          <a:noFill/>
        </p:spPr>
        <p:txBody>
          <a:bodyPr wrap="none" rtlCol="0">
            <a:spAutoFit/>
          </a:bodyPr>
          <a:lstStyle/>
          <a:p>
            <a:r>
              <a:rPr lang="en-GB" dirty="0" smtClean="0">
                <a:solidFill>
                  <a:prstClr val="white"/>
                </a:solidFill>
              </a:rPr>
              <a:t>The 1</a:t>
            </a:r>
            <a:r>
              <a:rPr lang="en-GB" baseline="30000" dirty="0" smtClean="0">
                <a:solidFill>
                  <a:prstClr val="white"/>
                </a:solidFill>
              </a:rPr>
              <a:t>st</a:t>
            </a:r>
            <a:r>
              <a:rPr lang="en-GB" dirty="0" smtClean="0">
                <a:solidFill>
                  <a:prstClr val="white"/>
                </a:solidFill>
              </a:rPr>
              <a:t> IUCr-UNESCO </a:t>
            </a:r>
            <a:r>
              <a:rPr lang="en-GB" dirty="0" err="1" smtClean="0">
                <a:solidFill>
                  <a:prstClr val="white"/>
                </a:solidFill>
              </a:rPr>
              <a:t>OpenLab</a:t>
            </a:r>
            <a:r>
              <a:rPr lang="en-GB" dirty="0" smtClean="0">
                <a:solidFill>
                  <a:prstClr val="white"/>
                </a:solidFill>
              </a:rPr>
              <a:t> </a:t>
            </a:r>
          </a:p>
          <a:p>
            <a:r>
              <a:rPr lang="en-GB" dirty="0" smtClean="0">
                <a:solidFill>
                  <a:prstClr val="white"/>
                </a:solidFill>
              </a:rPr>
              <a:t>was held in Karachi (Pakistan)</a:t>
            </a:r>
          </a:p>
          <a:p>
            <a:r>
              <a:rPr lang="en-GB" dirty="0" smtClean="0">
                <a:solidFill>
                  <a:prstClr val="white"/>
                </a:solidFill>
              </a:rPr>
              <a:t>on 30 April to 8 Maj 2014</a:t>
            </a:r>
          </a:p>
          <a:p>
            <a:pPr>
              <a:spcBef>
                <a:spcPts val="600"/>
              </a:spcBef>
            </a:pPr>
            <a:r>
              <a:rPr lang="en-GB" dirty="0" smtClean="0">
                <a:solidFill>
                  <a:prstClr val="white"/>
                </a:solidFill>
              </a:rPr>
              <a:t>in conjunction with the </a:t>
            </a:r>
          </a:p>
          <a:p>
            <a:r>
              <a:rPr lang="en-GB" dirty="0" err="1" smtClean="0">
                <a:solidFill>
                  <a:prstClr val="white"/>
                </a:solidFill>
              </a:rPr>
              <a:t>IYCr</a:t>
            </a:r>
            <a:r>
              <a:rPr lang="en-GB" dirty="0" smtClean="0">
                <a:solidFill>
                  <a:prstClr val="white"/>
                </a:solidFill>
              </a:rPr>
              <a:t> South-East Asia Summit Meeting</a:t>
            </a:r>
            <a:endParaRPr lang="en-GB" dirty="0">
              <a:solidFill>
                <a:prstClr val="white"/>
              </a:solidFill>
            </a:endParaRPr>
          </a:p>
        </p:txBody>
      </p:sp>
    </p:spTree>
    <p:extLst>
      <p:ext uri="{BB962C8B-B14F-4D97-AF65-F5344CB8AC3E}">
        <p14:creationId xmlns:p14="http://schemas.microsoft.com/office/powerpoint/2010/main" val="1766919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22C2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10" y="4509000"/>
            <a:ext cx="3132000" cy="2349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923"/>
          <a:stretch/>
        </p:blipFill>
        <p:spPr>
          <a:xfrm>
            <a:off x="4306420" y="603849"/>
            <a:ext cx="4320000" cy="3015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6420" y="3619549"/>
            <a:ext cx="4320000" cy="324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210" y="2254500"/>
            <a:ext cx="3132000" cy="2349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10" y="0"/>
            <a:ext cx="3132000" cy="2349000"/>
          </a:xfrm>
          <a:prstGeom prst="rect">
            <a:avLst/>
          </a:prstGeom>
        </p:spPr>
      </p:pic>
      <p:sp>
        <p:nvSpPr>
          <p:cNvPr id="7" name="TextBox 6"/>
          <p:cNvSpPr txBox="1"/>
          <p:nvPr/>
        </p:nvSpPr>
        <p:spPr>
          <a:xfrm>
            <a:off x="5765651" y="3122749"/>
            <a:ext cx="1401538" cy="369332"/>
          </a:xfrm>
          <a:prstGeom prst="rect">
            <a:avLst/>
          </a:prstGeom>
          <a:noFill/>
        </p:spPr>
        <p:txBody>
          <a:bodyPr wrap="none" rtlCol="0">
            <a:spAutoFit/>
          </a:bodyPr>
          <a:lstStyle/>
          <a:p>
            <a:r>
              <a:rPr lang="en-GB" dirty="0" smtClean="0">
                <a:solidFill>
                  <a:prstClr val="white"/>
                </a:solidFill>
              </a:rPr>
              <a:t>Buenos Aires</a:t>
            </a:r>
            <a:endParaRPr lang="en-GB" dirty="0">
              <a:solidFill>
                <a:prstClr val="white"/>
              </a:solidFill>
            </a:endParaRPr>
          </a:p>
        </p:txBody>
      </p:sp>
      <p:sp>
        <p:nvSpPr>
          <p:cNvPr id="8" name="TextBox 7"/>
          <p:cNvSpPr txBox="1"/>
          <p:nvPr/>
        </p:nvSpPr>
        <p:spPr>
          <a:xfrm>
            <a:off x="6011071" y="3726232"/>
            <a:ext cx="910699" cy="369332"/>
          </a:xfrm>
          <a:prstGeom prst="rect">
            <a:avLst/>
          </a:prstGeom>
          <a:noFill/>
        </p:spPr>
        <p:txBody>
          <a:bodyPr wrap="none" rtlCol="0">
            <a:spAutoFit/>
          </a:bodyPr>
          <a:lstStyle/>
          <a:p>
            <a:r>
              <a:rPr lang="en-GB" dirty="0" smtClean="0">
                <a:solidFill>
                  <a:prstClr val="white"/>
                </a:solidFill>
              </a:rPr>
              <a:t>La Plata</a:t>
            </a:r>
            <a:endParaRPr lang="en-GB" dirty="0">
              <a:solidFill>
                <a:prstClr val="white"/>
              </a:solidFill>
            </a:endParaRPr>
          </a:p>
        </p:txBody>
      </p:sp>
      <p:sp>
        <p:nvSpPr>
          <p:cNvPr id="9" name="TextBox 8"/>
          <p:cNvSpPr txBox="1"/>
          <p:nvPr/>
        </p:nvSpPr>
        <p:spPr>
          <a:xfrm>
            <a:off x="4314934" y="69008"/>
            <a:ext cx="4299575" cy="523220"/>
          </a:xfrm>
          <a:prstGeom prst="rect">
            <a:avLst/>
          </a:prstGeom>
          <a:noFill/>
        </p:spPr>
        <p:txBody>
          <a:bodyPr wrap="none" rtlCol="0">
            <a:spAutoFit/>
          </a:bodyPr>
          <a:lstStyle/>
          <a:p>
            <a:r>
              <a:rPr lang="en-GB" sz="2800" spc="600" dirty="0" err="1" smtClean="0">
                <a:solidFill>
                  <a:srgbClr val="00FF00"/>
                </a:solidFill>
              </a:rPr>
              <a:t>OpenLab</a:t>
            </a:r>
            <a:r>
              <a:rPr lang="en-GB" sz="2800" spc="600" dirty="0" smtClean="0">
                <a:solidFill>
                  <a:srgbClr val="00FF00"/>
                </a:solidFill>
              </a:rPr>
              <a:t> Argentina</a:t>
            </a:r>
            <a:endParaRPr lang="en-GB" sz="2800" spc="600" dirty="0">
              <a:solidFill>
                <a:srgbClr val="00FF00"/>
              </a:solidFill>
            </a:endParaRPr>
          </a:p>
        </p:txBody>
      </p:sp>
    </p:spTree>
    <p:extLst>
      <p:ext uri="{BB962C8B-B14F-4D97-AF65-F5344CB8AC3E}">
        <p14:creationId xmlns:p14="http://schemas.microsoft.com/office/powerpoint/2010/main" val="2167042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22C2D"/>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74810"/>
            <a:ext cx="3060000" cy="2295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725"/>
            <a:ext cx="5778689" cy="357339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999" y="4174810"/>
            <a:ext cx="3060000" cy="22950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999" y="4174810"/>
            <a:ext cx="3060000" cy="22950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23968" t="37062" r="11334" b="17250"/>
          <a:stretch/>
        </p:blipFill>
        <p:spPr>
          <a:xfrm>
            <a:off x="4951562" y="567967"/>
            <a:ext cx="3976774" cy="2106222"/>
          </a:xfrm>
          <a:prstGeom prst="rect">
            <a:avLst/>
          </a:prstGeom>
        </p:spPr>
      </p:pic>
    </p:spTree>
    <p:extLst>
      <p:ext uri="{BB962C8B-B14F-4D97-AF65-F5344CB8AC3E}">
        <p14:creationId xmlns:p14="http://schemas.microsoft.com/office/powerpoint/2010/main" val="39028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22C2D"/>
        </a:solidFill>
        <a:effectLst/>
      </p:bgPr>
    </p:bg>
    <p:spTree>
      <p:nvGrpSpPr>
        <p:cNvPr id="1" name=""/>
        <p:cNvGrpSpPr/>
        <p:nvPr/>
      </p:nvGrpSpPr>
      <p:grpSpPr>
        <a:xfrm>
          <a:off x="0" y="0"/>
          <a:ext cx="0" cy="0"/>
          <a:chOff x="0" y="0"/>
          <a:chExt cx="0" cy="0"/>
        </a:xfrm>
      </p:grpSpPr>
      <p:grpSp>
        <p:nvGrpSpPr>
          <p:cNvPr id="14" name="Group 13"/>
          <p:cNvGrpSpPr/>
          <p:nvPr/>
        </p:nvGrpSpPr>
        <p:grpSpPr>
          <a:xfrm>
            <a:off x="0" y="-8440"/>
            <a:ext cx="9144000" cy="2140652"/>
            <a:chOff x="0" y="-8440"/>
            <a:chExt cx="9144000" cy="2140652"/>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3060000" cy="204843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2000" y="1"/>
              <a:ext cx="3060000" cy="204843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000" y="-8440"/>
              <a:ext cx="3060000" cy="2048430"/>
            </a:xfrm>
            <a:prstGeom prst="rect">
              <a:avLst/>
            </a:prstGeom>
          </p:spPr>
        </p:pic>
        <p:sp>
          <p:nvSpPr>
            <p:cNvPr id="5" name="TextBox 4"/>
            <p:cNvSpPr txBox="1"/>
            <p:nvPr/>
          </p:nvSpPr>
          <p:spPr>
            <a:xfrm>
              <a:off x="2484407" y="1024216"/>
              <a:ext cx="4229043" cy="1107996"/>
            </a:xfrm>
            <a:prstGeom prst="rect">
              <a:avLst/>
            </a:prstGeom>
            <a:noFill/>
          </p:spPr>
          <p:txBody>
            <a:bodyPr wrap="none" rtlCol="0">
              <a:spAutoFit/>
            </a:bodyPr>
            <a:lstStyle/>
            <a:p>
              <a:r>
                <a:rPr lang="en-GB" sz="6600" spc="600" dirty="0" smtClean="0">
                  <a:solidFill>
                    <a:srgbClr val="00FF00"/>
                  </a:solidFill>
                </a:rPr>
                <a:t>G H A N A</a:t>
              </a:r>
              <a:endParaRPr lang="en-GB" sz="6600" spc="600" dirty="0">
                <a:solidFill>
                  <a:srgbClr val="00FF00"/>
                </a:solidFill>
              </a:endParaRPr>
            </a:p>
          </p:txBody>
        </p:sp>
      </p:grpSp>
      <p:grpSp>
        <p:nvGrpSpPr>
          <p:cNvPr id="15" name="Group 14"/>
          <p:cNvGrpSpPr/>
          <p:nvPr/>
        </p:nvGrpSpPr>
        <p:grpSpPr>
          <a:xfrm>
            <a:off x="447" y="4562474"/>
            <a:ext cx="9144000" cy="2295000"/>
            <a:chOff x="-18000" y="2039990"/>
            <a:chExt cx="9144000" cy="229500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0" y="2039990"/>
              <a:ext cx="3060000" cy="2295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66000" y="2039990"/>
              <a:ext cx="3060000" cy="2295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2000" y="2039990"/>
              <a:ext cx="3060000" cy="1186516"/>
            </a:xfrm>
            <a:prstGeom prst="rect">
              <a:avLst/>
            </a:prstGeom>
          </p:spPr>
        </p:pic>
        <p:sp>
          <p:nvSpPr>
            <p:cNvPr id="10" name="TextBox 9"/>
            <p:cNvSpPr txBox="1"/>
            <p:nvPr/>
          </p:nvSpPr>
          <p:spPr>
            <a:xfrm>
              <a:off x="2514286" y="3226506"/>
              <a:ext cx="4169283" cy="1107996"/>
            </a:xfrm>
            <a:prstGeom prst="rect">
              <a:avLst/>
            </a:prstGeom>
            <a:noFill/>
          </p:spPr>
          <p:txBody>
            <a:bodyPr wrap="none" rtlCol="0">
              <a:spAutoFit/>
            </a:bodyPr>
            <a:lstStyle/>
            <a:p>
              <a:r>
                <a:rPr lang="en-GB" sz="6600" spc="600" dirty="0" smtClean="0">
                  <a:solidFill>
                    <a:srgbClr val="00FF00"/>
                  </a:solidFill>
                </a:rPr>
                <a:t>URUGUAY</a:t>
              </a:r>
              <a:endParaRPr lang="en-GB" sz="6600" spc="600" dirty="0">
                <a:solidFill>
                  <a:srgbClr val="00FF00"/>
                </a:solidFill>
              </a:endParaRPr>
            </a:p>
          </p:txBody>
        </p:sp>
      </p:grpSp>
      <p:grpSp>
        <p:nvGrpSpPr>
          <p:cNvPr id="17" name="Group 16"/>
          <p:cNvGrpSpPr/>
          <p:nvPr/>
        </p:nvGrpSpPr>
        <p:grpSpPr>
          <a:xfrm>
            <a:off x="0" y="2136480"/>
            <a:ext cx="9153073" cy="2295488"/>
            <a:chOff x="8927" y="4562512"/>
            <a:chExt cx="9153073" cy="2295488"/>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27" y="4563000"/>
              <a:ext cx="3060000" cy="22950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33311" y="4563000"/>
              <a:ext cx="3060000" cy="229500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2000" y="4562512"/>
              <a:ext cx="3060000" cy="2295000"/>
            </a:xfrm>
            <a:prstGeom prst="rect">
              <a:avLst/>
            </a:prstGeom>
          </p:spPr>
        </p:pic>
        <p:sp>
          <p:nvSpPr>
            <p:cNvPr id="16" name="TextBox 15"/>
            <p:cNvSpPr txBox="1"/>
            <p:nvPr/>
          </p:nvSpPr>
          <p:spPr>
            <a:xfrm>
              <a:off x="2345560" y="5750004"/>
              <a:ext cx="4711546" cy="1107996"/>
            </a:xfrm>
            <a:prstGeom prst="rect">
              <a:avLst/>
            </a:prstGeom>
            <a:noFill/>
          </p:spPr>
          <p:txBody>
            <a:bodyPr wrap="none" rtlCol="0">
              <a:spAutoFit/>
            </a:bodyPr>
            <a:lstStyle/>
            <a:p>
              <a:r>
                <a:rPr lang="en-GB" sz="6600" spc="600" dirty="0" smtClean="0">
                  <a:solidFill>
                    <a:srgbClr val="00FF00"/>
                  </a:solidFill>
                </a:rPr>
                <a:t>CAMBODIA</a:t>
              </a:r>
              <a:endParaRPr lang="en-GB" sz="6600" spc="600" dirty="0">
                <a:solidFill>
                  <a:srgbClr val="00FF00"/>
                </a:solidFill>
              </a:endParaRPr>
            </a:p>
          </p:txBody>
        </p:sp>
      </p:grpSp>
    </p:spTree>
    <p:extLst>
      <p:ext uri="{BB962C8B-B14F-4D97-AF65-F5344CB8AC3E}">
        <p14:creationId xmlns:p14="http://schemas.microsoft.com/office/powerpoint/2010/main" val="77095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5" descr="STOE000_Roll-Up_OpenFactory_logosv2.jpg"/>
          <p:cNvPicPr>
            <a:picLocks noChangeAspect="1"/>
          </p:cNvPicPr>
          <p:nvPr/>
        </p:nvPicPr>
        <p:blipFill>
          <a:blip r:embed="rId2"/>
          <a:stretch>
            <a:fillRect/>
          </a:stretch>
        </p:blipFill>
        <p:spPr>
          <a:xfrm>
            <a:off x="1531937" y="203223"/>
            <a:ext cx="6341461" cy="2352909"/>
          </a:xfrm>
          <a:prstGeom prst="rect">
            <a:avLst/>
          </a:prstGeom>
        </p:spPr>
      </p:pic>
      <p:sp>
        <p:nvSpPr>
          <p:cNvPr id="23" name="TextBox 22"/>
          <p:cNvSpPr txBox="1"/>
          <p:nvPr/>
        </p:nvSpPr>
        <p:spPr>
          <a:xfrm>
            <a:off x="1055386" y="3049085"/>
            <a:ext cx="7294563" cy="1708160"/>
          </a:xfrm>
          <a:prstGeom prst="rect">
            <a:avLst/>
          </a:prstGeom>
          <a:noFill/>
        </p:spPr>
        <p:txBody>
          <a:bodyPr wrap="square" rtlCol="0">
            <a:spAutoFit/>
          </a:bodyPr>
          <a:lstStyle/>
          <a:p>
            <a:pPr algn="ctr"/>
            <a:r>
              <a:rPr lang="en-GB" sz="2000" dirty="0" smtClean="0">
                <a:solidFill>
                  <a:prstClr val="black"/>
                </a:solidFill>
              </a:rPr>
              <a:t>A unique opportunity for young scientists</a:t>
            </a:r>
          </a:p>
          <a:p>
            <a:pPr algn="ctr"/>
            <a:r>
              <a:rPr lang="en-GB" sz="2000" dirty="0" smtClean="0">
                <a:solidFill>
                  <a:prstClr val="black"/>
                </a:solidFill>
              </a:rPr>
              <a:t> from 19 different nations</a:t>
            </a:r>
          </a:p>
          <a:p>
            <a:pPr algn="ctr">
              <a:spcBef>
                <a:spcPts val="600"/>
              </a:spcBef>
            </a:pPr>
            <a:r>
              <a:rPr lang="en-GB" sz="2000" dirty="0" smtClean="0">
                <a:solidFill>
                  <a:prstClr val="black"/>
                </a:solidFill>
              </a:rPr>
              <a:t>to </a:t>
            </a:r>
            <a:r>
              <a:rPr lang="en-GB" sz="2000" dirty="0" smtClean="0">
                <a:solidFill>
                  <a:srgbClr val="C22C2D"/>
                </a:solidFill>
              </a:rPr>
              <a:t>MEET</a:t>
            </a:r>
            <a:r>
              <a:rPr lang="en-GB" sz="2000" dirty="0" smtClean="0">
                <a:solidFill>
                  <a:prstClr val="black"/>
                </a:solidFill>
              </a:rPr>
              <a:t> other crystallographers</a:t>
            </a:r>
          </a:p>
          <a:p>
            <a:pPr algn="ctr"/>
            <a:r>
              <a:rPr lang="en-GB" sz="2000" dirty="0" smtClean="0">
                <a:solidFill>
                  <a:prstClr val="black"/>
                </a:solidFill>
              </a:rPr>
              <a:t>to </a:t>
            </a:r>
            <a:r>
              <a:rPr lang="en-GB" sz="2000" dirty="0" smtClean="0">
                <a:solidFill>
                  <a:srgbClr val="C22C2D"/>
                </a:solidFill>
              </a:rPr>
              <a:t>SHARE</a:t>
            </a:r>
            <a:r>
              <a:rPr lang="en-GB" sz="2000" dirty="0" smtClean="0">
                <a:solidFill>
                  <a:prstClr val="black"/>
                </a:solidFill>
              </a:rPr>
              <a:t> experiences</a:t>
            </a:r>
          </a:p>
          <a:p>
            <a:pPr algn="ctr"/>
            <a:r>
              <a:rPr lang="en-GB" sz="2000" dirty="0" smtClean="0">
                <a:solidFill>
                  <a:prstClr val="black"/>
                </a:solidFill>
              </a:rPr>
              <a:t>and </a:t>
            </a:r>
            <a:r>
              <a:rPr lang="en-GB" sz="2000" dirty="0" smtClean="0">
                <a:solidFill>
                  <a:srgbClr val="C22C2D"/>
                </a:solidFill>
              </a:rPr>
              <a:t>be TRAINED</a:t>
            </a:r>
            <a:endParaRPr lang="en-GB" sz="2000" dirty="0">
              <a:solidFill>
                <a:srgbClr val="C22C2D"/>
              </a:solidFill>
            </a:endParaRPr>
          </a:p>
        </p:txBody>
      </p:sp>
      <p:pic>
        <p:nvPicPr>
          <p:cNvPr id="20" name="Image 2" descr="DSC_0006.JPG"/>
          <p:cNvPicPr>
            <a:picLocks noChangeAspect="1"/>
          </p:cNvPicPr>
          <p:nvPr/>
        </p:nvPicPr>
        <p:blipFill rotWithShape="1">
          <a:blip r:embed="rId3"/>
          <a:srcRect b="8953"/>
          <a:stretch/>
        </p:blipFill>
        <p:spPr>
          <a:xfrm>
            <a:off x="0" y="4935558"/>
            <a:ext cx="3176797" cy="1928254"/>
          </a:xfrm>
          <a:prstGeom prst="rect">
            <a:avLst/>
          </a:prstGeom>
        </p:spPr>
      </p:pic>
      <p:pic>
        <p:nvPicPr>
          <p:cNvPr id="27" name="Image 6" descr="DSC_0034.JPG"/>
          <p:cNvPicPr>
            <a:picLocks noChangeAspect="1"/>
          </p:cNvPicPr>
          <p:nvPr/>
        </p:nvPicPr>
        <p:blipFill>
          <a:blip r:embed="rId4"/>
          <a:stretch>
            <a:fillRect/>
          </a:stretch>
        </p:blipFill>
        <p:spPr>
          <a:xfrm>
            <a:off x="3256862" y="4936072"/>
            <a:ext cx="2891610" cy="1927740"/>
          </a:xfrm>
          <a:prstGeom prst="rect">
            <a:avLst/>
          </a:prstGeom>
        </p:spPr>
      </p:pic>
      <p:pic>
        <p:nvPicPr>
          <p:cNvPr id="28" name="Image 1" descr="DSC07464.JPG"/>
          <p:cNvPicPr>
            <a:picLocks noChangeAspect="1"/>
          </p:cNvPicPr>
          <p:nvPr/>
        </p:nvPicPr>
        <p:blipFill>
          <a:blip r:embed="rId5"/>
          <a:stretch>
            <a:fillRect/>
          </a:stretch>
        </p:blipFill>
        <p:spPr>
          <a:xfrm>
            <a:off x="6228538" y="4930259"/>
            <a:ext cx="2908280" cy="1938853"/>
          </a:xfrm>
          <a:prstGeom prst="rect">
            <a:avLst/>
          </a:prstGeom>
        </p:spPr>
      </p:pic>
    </p:spTree>
    <p:extLst>
      <p:ext uri="{BB962C8B-B14F-4D97-AF65-F5344CB8AC3E}">
        <p14:creationId xmlns:p14="http://schemas.microsoft.com/office/powerpoint/2010/main" val="3522884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149769" y="674276"/>
          <a:ext cx="6821050" cy="5894406"/>
        </p:xfrm>
        <a:graphic>
          <a:graphicData uri="http://schemas.openxmlformats.org/drawingml/2006/table">
            <a:tbl>
              <a:tblPr>
                <a:tableStyleId>{5C22544A-7EE6-4342-B048-85BDC9FD1C3A}</a:tableStyleId>
              </a:tblPr>
              <a:tblGrid>
                <a:gridCol w="325014"/>
                <a:gridCol w="1924036"/>
                <a:gridCol w="1362973"/>
                <a:gridCol w="828136"/>
                <a:gridCol w="1078302"/>
                <a:gridCol w="1302589"/>
              </a:tblGrid>
              <a:tr h="254146">
                <a:tc>
                  <a:txBody>
                    <a:bodyPr/>
                    <a:lstStyle/>
                    <a:p>
                      <a:pPr algn="ctr" fontAlgn="ctr"/>
                      <a:endParaRPr lang="en-GB" sz="900" b="1"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ctr" fontAlgn="ctr"/>
                      <a:endParaRPr lang="en-GB" sz="900" b="1"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ctr" fontAlgn="ctr"/>
                      <a:r>
                        <a:rPr lang="en-GB" sz="900" b="1" i="0" u="none" strike="noStrike" dirty="0" smtClean="0">
                          <a:solidFill>
                            <a:srgbClr val="666666"/>
                          </a:solidFill>
                          <a:effectLst/>
                          <a:latin typeface="Verdana"/>
                        </a:rPr>
                        <a:t>Dates</a:t>
                      </a:r>
                      <a:endParaRPr lang="en-GB" sz="900" b="1"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ctr" fontAlgn="ctr"/>
                      <a:r>
                        <a:rPr lang="en-GB" sz="900" b="1" i="0" u="none" strike="noStrike" dirty="0" smtClean="0">
                          <a:solidFill>
                            <a:srgbClr val="666666"/>
                          </a:solidFill>
                          <a:effectLst/>
                          <a:latin typeface="Verdana"/>
                        </a:rPr>
                        <a:t>Type</a:t>
                      </a:r>
                      <a:endParaRPr lang="en-GB" sz="900" b="1"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ctr" fontAlgn="ctr"/>
                      <a:r>
                        <a:rPr lang="en-GB" sz="900" b="1" i="0" u="none" strike="noStrike" dirty="0" smtClean="0">
                          <a:solidFill>
                            <a:srgbClr val="666666"/>
                          </a:solidFill>
                          <a:effectLst/>
                          <a:latin typeface="Verdana"/>
                        </a:rPr>
                        <a:t>Country</a:t>
                      </a: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ctr" fontAlgn="ctr"/>
                      <a:r>
                        <a:rPr lang="en-GB" sz="900" b="1" i="0" u="none" strike="noStrike" dirty="0" smtClean="0">
                          <a:solidFill>
                            <a:srgbClr val="666666"/>
                          </a:solidFill>
                          <a:effectLst/>
                          <a:latin typeface="Verdana"/>
                        </a:rPr>
                        <a:t>Location</a:t>
                      </a:r>
                      <a:endParaRPr lang="en-GB" sz="900" b="1"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r>
              <a:tr h="254146">
                <a:tc>
                  <a:txBody>
                    <a:bodyPr/>
                    <a:lstStyle/>
                    <a:p>
                      <a:pPr algn="ctr" fontAlgn="ctr"/>
                      <a:r>
                        <a:rPr lang="en-GB" sz="1000" b="0" i="0" u="none" strike="noStrike" dirty="0" smtClean="0">
                          <a:solidFill>
                            <a:srgbClr val="000000"/>
                          </a:solidFill>
                          <a:effectLst/>
                          <a:latin typeface="Calibri"/>
                        </a:rPr>
                        <a:t>1</a:t>
                      </a: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1000" b="1" u="none" strike="noStrike" dirty="0">
                          <a:effectLst/>
                        </a:rPr>
                        <a:t>Bruker</a:t>
                      </a:r>
                      <a:r>
                        <a:rPr lang="en-GB" sz="1000" u="none" strike="noStrike" dirty="0">
                          <a:effectLst/>
                        </a:rPr>
                        <a:t> </a:t>
                      </a:r>
                      <a:r>
                        <a:rPr lang="en-GB" sz="1000" u="none" strike="noStrike" dirty="0" err="1">
                          <a:effectLst/>
                        </a:rPr>
                        <a:t>OpenLab</a:t>
                      </a:r>
                      <a:r>
                        <a:rPr lang="en-GB" sz="1000" u="none" strike="noStrike" dirty="0">
                          <a:effectLst/>
                        </a:rPr>
                        <a:t> Pakistan</a:t>
                      </a:r>
                      <a:endParaRPr lang="en-GB" sz="1000" b="0" i="0" u="none" strike="noStrike" dirty="0">
                        <a:solidFill>
                          <a:srgbClr val="000000"/>
                        </a:solidFill>
                        <a:effectLst/>
                        <a:latin typeface="Calibri"/>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ctr" fontAlgn="ctr"/>
                      <a:r>
                        <a:rPr lang="en-GB" sz="900" u="none" strike="noStrike" dirty="0" smtClean="0">
                          <a:effectLst/>
                        </a:rPr>
                        <a:t>30 </a:t>
                      </a:r>
                      <a:r>
                        <a:rPr lang="en-GB" sz="900" u="none" strike="noStrike" dirty="0">
                          <a:effectLst/>
                        </a:rPr>
                        <a:t>Apr 2014 - </a:t>
                      </a:r>
                      <a:r>
                        <a:rPr lang="en-GB" sz="900" u="none" strike="noStrike" dirty="0" smtClean="0">
                          <a:effectLst/>
                        </a:rPr>
                        <a:t>8 </a:t>
                      </a:r>
                      <a:r>
                        <a:rPr lang="en-GB" sz="900" u="none" strike="noStrike" dirty="0">
                          <a:effectLst/>
                        </a:rPr>
                        <a:t>May 2014</a:t>
                      </a:r>
                      <a:endParaRPr lang="en-GB" sz="900" b="0"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900" u="none" strike="noStrike" dirty="0" err="1">
                          <a:effectLst/>
                        </a:rPr>
                        <a:t>OpenLab</a:t>
                      </a:r>
                      <a:r>
                        <a:rPr lang="en-GB" sz="900" u="none" strike="noStrike" dirty="0">
                          <a:effectLst/>
                        </a:rPr>
                        <a:t> Type 2</a:t>
                      </a:r>
                      <a:endParaRPr lang="en-GB" sz="900" b="1"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900" b="1" u="none" strike="noStrike" dirty="0">
                          <a:effectLst/>
                        </a:rPr>
                        <a:t>Pakistan</a:t>
                      </a:r>
                      <a:endParaRPr lang="en-GB" sz="900" b="1"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900" u="none" strike="noStrike" dirty="0">
                          <a:effectLst/>
                        </a:rPr>
                        <a:t>Karachi</a:t>
                      </a:r>
                      <a:endParaRPr lang="en-GB" sz="900" b="0"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r>
              <a:tr h="254146">
                <a:tc>
                  <a:txBody>
                    <a:bodyPr/>
                    <a:lstStyle/>
                    <a:p>
                      <a:pPr algn="ctr" fontAlgn="ctr"/>
                      <a:r>
                        <a:rPr lang="en-GB" sz="1000" b="0" i="0" u="none" strike="noStrike" dirty="0" smtClean="0">
                          <a:solidFill>
                            <a:srgbClr val="000000"/>
                          </a:solidFill>
                          <a:effectLst/>
                          <a:latin typeface="Calibri"/>
                        </a:rPr>
                        <a:t>2</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Agilent</a:t>
                      </a:r>
                      <a:r>
                        <a:rPr lang="en-GB" sz="1000" u="none" strike="noStrike" dirty="0">
                          <a:effectLst/>
                        </a:rPr>
                        <a:t> </a:t>
                      </a:r>
                      <a:r>
                        <a:rPr lang="en-GB" sz="1000" u="none" strike="noStrike" dirty="0" err="1">
                          <a:effectLst/>
                        </a:rPr>
                        <a:t>OpenLab</a:t>
                      </a:r>
                      <a:r>
                        <a:rPr lang="en-GB" sz="1000" u="none" strike="noStrike" dirty="0">
                          <a:effectLst/>
                        </a:rPr>
                        <a:t> Argentina</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5 </a:t>
                      </a:r>
                      <a:r>
                        <a:rPr lang="en-GB" sz="900" u="none" strike="noStrike" dirty="0">
                          <a:effectLst/>
                        </a:rPr>
                        <a:t>May 2014 - </a:t>
                      </a:r>
                      <a:r>
                        <a:rPr lang="en-GB" sz="900" u="none" strike="noStrike" dirty="0" smtClean="0">
                          <a:effectLst/>
                        </a:rPr>
                        <a:t>10 </a:t>
                      </a:r>
                      <a:r>
                        <a:rPr lang="en-GB" sz="900" u="none" strike="noStrike" dirty="0">
                          <a:effectLst/>
                        </a:rPr>
                        <a:t>May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err="1">
                          <a:effectLst/>
                        </a:rPr>
                        <a:t>OpenLab</a:t>
                      </a:r>
                      <a:r>
                        <a:rPr lang="en-GB" sz="900" u="none" strike="noStrike" dirty="0">
                          <a:effectLst/>
                        </a:rPr>
                        <a:t> Type 2</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Argentina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s-ES" sz="900" u="none" strike="noStrike" dirty="0">
                          <a:effectLst/>
                        </a:rPr>
                        <a:t>La Plata and Buenos Aires</a:t>
                      </a:r>
                      <a:endParaRPr lang="es-ES"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3</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Bruker</a:t>
                      </a:r>
                      <a:r>
                        <a:rPr lang="en-GB" sz="1000" u="none" strike="noStrike" dirty="0">
                          <a:effectLst/>
                        </a:rPr>
                        <a:t> </a:t>
                      </a:r>
                      <a:r>
                        <a:rPr lang="en-GB" sz="1000" u="none" strike="noStrike" dirty="0" err="1">
                          <a:effectLst/>
                        </a:rPr>
                        <a:t>OpenLab</a:t>
                      </a:r>
                      <a:r>
                        <a:rPr lang="en-GB" sz="1000" u="none" strike="noStrike" dirty="0">
                          <a:effectLst/>
                        </a:rPr>
                        <a:t> Morocco</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20 </a:t>
                      </a:r>
                      <a:r>
                        <a:rPr lang="en-GB" sz="900" u="none" strike="noStrike" dirty="0">
                          <a:effectLst/>
                        </a:rPr>
                        <a:t>May 2014 - </a:t>
                      </a:r>
                      <a:r>
                        <a:rPr lang="en-GB" sz="900" u="none" strike="noStrike" dirty="0" smtClean="0">
                          <a:effectLst/>
                        </a:rPr>
                        <a:t>20 </a:t>
                      </a:r>
                      <a:r>
                        <a:rPr lang="en-GB" sz="900" u="none" strike="noStrike" dirty="0">
                          <a:effectLst/>
                        </a:rPr>
                        <a:t>Jun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Travelling Lab</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Morocco</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Rabat and Agadir</a:t>
                      </a:r>
                      <a:endParaRPr lang="en-GB" sz="900" b="0" i="0" u="none" strike="noStrike">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4</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err="1">
                          <a:effectLst/>
                        </a:rPr>
                        <a:t>PANalytical</a:t>
                      </a:r>
                      <a:r>
                        <a:rPr lang="en-GB" sz="1000" u="none" strike="noStrike" dirty="0">
                          <a:effectLst/>
                        </a:rPr>
                        <a:t> </a:t>
                      </a:r>
                      <a:r>
                        <a:rPr lang="en-GB" sz="1000" u="none" strike="noStrike" dirty="0" err="1">
                          <a:effectLst/>
                        </a:rPr>
                        <a:t>OpenLab</a:t>
                      </a:r>
                      <a:r>
                        <a:rPr lang="en-GB" sz="1000" u="none" strike="noStrike" dirty="0">
                          <a:effectLst/>
                        </a:rPr>
                        <a:t> Ghana</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9 </a:t>
                      </a:r>
                      <a:r>
                        <a:rPr lang="en-GB" sz="900" u="none" strike="noStrike" dirty="0">
                          <a:effectLst/>
                        </a:rPr>
                        <a:t>Jun 2014 - </a:t>
                      </a:r>
                      <a:r>
                        <a:rPr lang="en-GB" sz="900" u="none" strike="noStrike" dirty="0" smtClean="0">
                          <a:effectLst/>
                        </a:rPr>
                        <a:t>12 </a:t>
                      </a:r>
                      <a:r>
                        <a:rPr lang="en-GB" sz="900" u="none" strike="noStrike" dirty="0">
                          <a:effectLst/>
                        </a:rPr>
                        <a:t>Jun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OpenLab Type 2</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Ghana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smtClean="0">
                          <a:effectLst/>
                        </a:rPr>
                        <a:t>Accra</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5</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err="1">
                          <a:effectLst/>
                        </a:rPr>
                        <a:t>Rigaku</a:t>
                      </a:r>
                      <a:r>
                        <a:rPr lang="en-GB" sz="1000" u="none" strike="noStrike" dirty="0">
                          <a:effectLst/>
                        </a:rPr>
                        <a:t> </a:t>
                      </a:r>
                      <a:r>
                        <a:rPr lang="en-GB" sz="1000" u="none" strike="noStrike" dirty="0" err="1">
                          <a:effectLst/>
                        </a:rPr>
                        <a:t>OpenLab</a:t>
                      </a:r>
                      <a:r>
                        <a:rPr lang="en-GB" sz="1000" u="none" strike="noStrike" dirty="0">
                          <a:effectLst/>
                        </a:rPr>
                        <a:t> Cambodia</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7 </a:t>
                      </a:r>
                      <a:r>
                        <a:rPr lang="en-GB" sz="900" u="none" strike="noStrike" dirty="0">
                          <a:effectLst/>
                        </a:rPr>
                        <a:t>Jul 2014 - </a:t>
                      </a:r>
                      <a:r>
                        <a:rPr lang="en-GB" sz="900" u="none" strike="noStrike" dirty="0" smtClean="0">
                          <a:effectLst/>
                        </a:rPr>
                        <a:t>11 </a:t>
                      </a:r>
                      <a:r>
                        <a:rPr lang="en-GB" sz="900" u="none" strike="noStrike" dirty="0">
                          <a:effectLst/>
                        </a:rPr>
                        <a:t>Jul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err="1">
                          <a:effectLst/>
                        </a:rPr>
                        <a:t>OpenLab</a:t>
                      </a:r>
                      <a:r>
                        <a:rPr lang="en-GB" sz="900" u="none" strike="noStrike" dirty="0">
                          <a:effectLst/>
                        </a:rPr>
                        <a:t> Type 2</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Cambodia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a:effectLst/>
                        </a:rPr>
                        <a:t>Phnom Penh</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6</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Bruker</a:t>
                      </a:r>
                      <a:r>
                        <a:rPr lang="en-GB" sz="1000" u="none" strike="noStrike" dirty="0">
                          <a:effectLst/>
                        </a:rPr>
                        <a:t> </a:t>
                      </a:r>
                      <a:r>
                        <a:rPr lang="en-GB" sz="1000" u="none" strike="noStrike" dirty="0" err="1">
                          <a:effectLst/>
                        </a:rPr>
                        <a:t>OpenLab</a:t>
                      </a:r>
                      <a:r>
                        <a:rPr lang="en-GB" sz="1000" u="none" strike="noStrike" dirty="0">
                          <a:effectLst/>
                        </a:rPr>
                        <a:t> Uruguay</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23 </a:t>
                      </a:r>
                      <a:r>
                        <a:rPr lang="en-GB" sz="900" u="none" strike="noStrike" dirty="0">
                          <a:effectLst/>
                        </a:rPr>
                        <a:t>Jul 2014 - </a:t>
                      </a:r>
                      <a:r>
                        <a:rPr lang="en-GB" sz="900" u="none" strike="noStrike" dirty="0" smtClean="0">
                          <a:effectLst/>
                        </a:rPr>
                        <a:t>31 </a:t>
                      </a:r>
                      <a:r>
                        <a:rPr lang="en-GB" sz="900" u="none" strike="noStrike" dirty="0">
                          <a:effectLst/>
                        </a:rPr>
                        <a:t>Jul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err="1">
                          <a:effectLst/>
                        </a:rPr>
                        <a:t>OpenLab</a:t>
                      </a:r>
                      <a:r>
                        <a:rPr lang="en-GB" sz="900" u="none" strike="noStrike" dirty="0">
                          <a:effectLst/>
                        </a:rPr>
                        <a:t> Type 1</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Uruguay</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a:effectLst/>
                        </a:rPr>
                        <a:t>Montevideo</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7</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Bruker</a:t>
                      </a:r>
                      <a:r>
                        <a:rPr lang="en-GB" sz="1000" u="none" strike="noStrike" dirty="0">
                          <a:effectLst/>
                        </a:rPr>
                        <a:t> </a:t>
                      </a:r>
                      <a:r>
                        <a:rPr lang="en-GB" sz="1000" u="none" strike="noStrike" dirty="0" err="1">
                          <a:effectLst/>
                        </a:rPr>
                        <a:t>OpenLab</a:t>
                      </a:r>
                      <a:r>
                        <a:rPr lang="en-GB" sz="1000" u="none" strike="noStrike" dirty="0">
                          <a:effectLst/>
                        </a:rPr>
                        <a:t> Indonesia</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18 </a:t>
                      </a:r>
                      <a:r>
                        <a:rPr lang="en-GB" sz="900" u="none" strike="noStrike" dirty="0">
                          <a:effectLst/>
                        </a:rPr>
                        <a:t>Aug 2014 - </a:t>
                      </a:r>
                      <a:r>
                        <a:rPr lang="en-GB" sz="900" u="none" strike="noStrike" dirty="0" smtClean="0">
                          <a:effectLst/>
                        </a:rPr>
                        <a:t>22 </a:t>
                      </a:r>
                      <a:r>
                        <a:rPr lang="en-GB" sz="900" u="none" strike="noStrike" dirty="0">
                          <a:effectLst/>
                        </a:rPr>
                        <a:t>Aug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Travelling Lab</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Indonesia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Bandung</a:t>
                      </a:r>
                      <a:endParaRPr lang="en-GB" sz="900" b="0" i="0" u="none" strike="noStrike">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8</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Agilent </a:t>
                      </a:r>
                      <a:r>
                        <a:rPr lang="en-GB" sz="1000" b="1" u="none" strike="noStrike" dirty="0" err="1" smtClean="0">
                          <a:effectLst/>
                        </a:rPr>
                        <a:t>OlexSys</a:t>
                      </a:r>
                      <a:r>
                        <a:rPr lang="en-GB" sz="1000" u="none" strike="noStrike" dirty="0" smtClean="0">
                          <a:effectLst/>
                        </a:rPr>
                        <a:t> </a:t>
                      </a:r>
                      <a:r>
                        <a:rPr lang="en-GB" sz="1000" u="none" strike="noStrike" dirty="0" err="1" smtClean="0">
                          <a:effectLst/>
                        </a:rPr>
                        <a:t>OpenLab</a:t>
                      </a:r>
                      <a:r>
                        <a:rPr lang="en-GB" sz="1000" u="none" strike="noStrike" dirty="0" smtClean="0">
                          <a:effectLst/>
                        </a:rPr>
                        <a:t> </a:t>
                      </a:r>
                      <a:r>
                        <a:rPr lang="en-GB" sz="1000" u="none" strike="noStrike" dirty="0">
                          <a:effectLst/>
                        </a:rPr>
                        <a:t>Turkey</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1 </a:t>
                      </a:r>
                      <a:r>
                        <a:rPr lang="en-GB" sz="900" u="none" strike="noStrike" dirty="0">
                          <a:effectLst/>
                        </a:rPr>
                        <a:t>Sep 2014 - </a:t>
                      </a:r>
                      <a:r>
                        <a:rPr lang="en-GB" sz="900" u="none" strike="noStrike" dirty="0" smtClean="0">
                          <a:effectLst/>
                        </a:rPr>
                        <a:t>5 </a:t>
                      </a:r>
                      <a:r>
                        <a:rPr lang="en-GB" sz="900" u="none" strike="noStrike" dirty="0">
                          <a:effectLst/>
                        </a:rPr>
                        <a:t>Sep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OpenLab Type 2</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Turkey</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Izmir</a:t>
                      </a:r>
                      <a:endParaRPr lang="en-GB" sz="900" b="0" i="0" u="none" strike="noStrike">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9</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STOE DECTRIS </a:t>
                      </a:r>
                      <a:r>
                        <a:rPr lang="en-GB" sz="1000" b="1" u="none" strike="noStrike" dirty="0" err="1">
                          <a:effectLst/>
                        </a:rPr>
                        <a:t>Xenocs</a:t>
                      </a:r>
                      <a:r>
                        <a:rPr lang="en-GB" sz="1000" b="1" u="none" strike="noStrike" dirty="0">
                          <a:effectLst/>
                        </a:rPr>
                        <a:t> </a:t>
                      </a:r>
                      <a:r>
                        <a:rPr lang="en-GB" sz="1000" u="none" strike="noStrike" dirty="0" err="1">
                          <a:effectLst/>
                        </a:rPr>
                        <a:t>OpenFactory</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10 </a:t>
                      </a:r>
                      <a:r>
                        <a:rPr lang="en-GB" sz="900" u="none" strike="noStrike" dirty="0">
                          <a:effectLst/>
                        </a:rPr>
                        <a:t>Sep 2014 - </a:t>
                      </a:r>
                      <a:r>
                        <a:rPr lang="en-GB" sz="900" u="none" strike="noStrike" dirty="0" smtClean="0">
                          <a:effectLst/>
                        </a:rPr>
                        <a:t>19 </a:t>
                      </a:r>
                      <a:r>
                        <a:rPr lang="en-GB" sz="900" u="none" strike="noStrike" dirty="0">
                          <a:effectLst/>
                        </a:rPr>
                        <a:t>Sep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OpenFactory</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smtClean="0">
                          <a:effectLst/>
                        </a:rPr>
                        <a:t>France and</a:t>
                      </a:r>
                      <a:r>
                        <a:rPr lang="en-GB" sz="900" b="1" u="none" strike="noStrike" baseline="0" dirty="0" smtClean="0">
                          <a:effectLst/>
                        </a:rPr>
                        <a:t> </a:t>
                      </a:r>
                      <a:r>
                        <a:rPr lang="en-GB" sz="900" b="1" u="none" strike="noStrike" dirty="0" smtClean="0">
                          <a:effectLst/>
                        </a:rPr>
                        <a:t>Germany</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Grenoble and Darmstadt</a:t>
                      </a:r>
                      <a:endParaRPr lang="en-GB" sz="900" b="0" i="0" u="none" strike="noStrike">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10</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err="1">
                          <a:effectLst/>
                        </a:rPr>
                        <a:t>Rigaku</a:t>
                      </a:r>
                      <a:r>
                        <a:rPr lang="en-GB" sz="1000" u="none" strike="noStrike" dirty="0">
                          <a:effectLst/>
                        </a:rPr>
                        <a:t> </a:t>
                      </a:r>
                      <a:r>
                        <a:rPr lang="en-GB" sz="1000" u="none" strike="noStrike" dirty="0" err="1">
                          <a:effectLst/>
                        </a:rPr>
                        <a:t>OpenLab</a:t>
                      </a:r>
                      <a:r>
                        <a:rPr lang="en-GB" sz="1000" u="none" strike="noStrike" dirty="0">
                          <a:effectLst/>
                        </a:rPr>
                        <a:t> Colombia</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27 </a:t>
                      </a:r>
                      <a:r>
                        <a:rPr lang="en-GB" sz="900" u="none" strike="noStrike" dirty="0">
                          <a:effectLst/>
                        </a:rPr>
                        <a:t>Oct 2014 - </a:t>
                      </a:r>
                      <a:r>
                        <a:rPr lang="en-GB" sz="900" u="none" strike="noStrike" dirty="0" smtClean="0">
                          <a:effectLst/>
                        </a:rPr>
                        <a:t>31 </a:t>
                      </a:r>
                      <a:r>
                        <a:rPr lang="en-GB" sz="900" u="none" strike="noStrike" dirty="0">
                          <a:effectLst/>
                        </a:rPr>
                        <a:t>Oct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OpenLab Type 2</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Colombia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Bucaramanga</a:t>
                      </a:r>
                      <a:endParaRPr lang="en-GB" sz="900" b="0" i="0" u="none" strike="noStrike">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11</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err="1">
                          <a:effectLst/>
                        </a:rPr>
                        <a:t>PANalytical</a:t>
                      </a:r>
                      <a:r>
                        <a:rPr lang="en-GB" sz="1000" u="none" strike="noStrike" dirty="0">
                          <a:effectLst/>
                        </a:rPr>
                        <a:t> </a:t>
                      </a:r>
                      <a:r>
                        <a:rPr lang="en-GB" sz="1000" u="none" strike="noStrike" dirty="0" err="1">
                          <a:effectLst/>
                        </a:rPr>
                        <a:t>OpenLab</a:t>
                      </a:r>
                      <a:r>
                        <a:rPr lang="en-GB" sz="1000" u="none" strike="noStrike" dirty="0">
                          <a:effectLst/>
                        </a:rPr>
                        <a:t> Mexico</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18 </a:t>
                      </a:r>
                      <a:r>
                        <a:rPr lang="en-GB" sz="900" u="none" strike="noStrike" dirty="0">
                          <a:effectLst/>
                        </a:rPr>
                        <a:t>Nov 2014 - </a:t>
                      </a:r>
                      <a:r>
                        <a:rPr lang="en-GB" sz="900" u="none" strike="noStrike" dirty="0" smtClean="0">
                          <a:effectLst/>
                        </a:rPr>
                        <a:t>21 </a:t>
                      </a:r>
                      <a:r>
                        <a:rPr lang="en-GB" sz="900" u="none" strike="noStrike" dirty="0">
                          <a:effectLst/>
                        </a:rPr>
                        <a:t>Nov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OpenLab Type 2</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Mexico</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Mexico City</a:t>
                      </a:r>
                      <a:endParaRPr lang="en-GB" sz="900" b="0" i="0" u="none" strike="noStrike">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12</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smtClean="0">
                          <a:effectLst/>
                        </a:rPr>
                        <a:t>Agilent </a:t>
                      </a:r>
                      <a:r>
                        <a:rPr lang="en-GB" sz="1000" b="1" u="none" strike="noStrike" dirty="0" err="1" smtClean="0">
                          <a:effectLst/>
                        </a:rPr>
                        <a:t>OlexSys</a:t>
                      </a:r>
                      <a:r>
                        <a:rPr lang="en-GB" sz="1000" u="none" strike="noStrike" dirty="0" smtClean="0">
                          <a:effectLst/>
                        </a:rPr>
                        <a:t> </a:t>
                      </a:r>
                      <a:r>
                        <a:rPr lang="en-GB" sz="1000" u="none" strike="noStrike" dirty="0" err="1" smtClean="0">
                          <a:effectLst/>
                        </a:rPr>
                        <a:t>OpenLab</a:t>
                      </a:r>
                      <a:r>
                        <a:rPr lang="en-GB" sz="1000" u="none" strike="noStrike" dirty="0" smtClean="0">
                          <a:effectLst/>
                        </a:rPr>
                        <a:t> </a:t>
                      </a:r>
                      <a:r>
                        <a:rPr lang="en-GB" sz="1000" u="none" strike="noStrike" dirty="0">
                          <a:effectLst/>
                        </a:rPr>
                        <a:t>Hong Kong</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3 </a:t>
                      </a:r>
                      <a:r>
                        <a:rPr lang="en-GB" sz="900" u="none" strike="noStrike" dirty="0">
                          <a:effectLst/>
                        </a:rPr>
                        <a:t>Dec 2014 - </a:t>
                      </a:r>
                      <a:r>
                        <a:rPr lang="en-GB" sz="900" u="none" strike="noStrike" dirty="0" smtClean="0">
                          <a:effectLst/>
                        </a:rPr>
                        <a:t>7 </a:t>
                      </a:r>
                      <a:r>
                        <a:rPr lang="en-GB" sz="900" u="none" strike="noStrike" dirty="0">
                          <a:effectLst/>
                        </a:rPr>
                        <a:t>Dec 2014</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a:effectLst/>
                        </a:rPr>
                        <a:t>OpenLab Type 2</a:t>
                      </a:r>
                      <a:endParaRPr lang="en-GB" sz="900" b="1" i="0" u="none" strike="noStrike">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Hong Kong</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a:effectLst/>
                        </a:rPr>
                        <a:t>Hong Kong</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13</a:t>
                      </a:r>
                      <a:endParaRPr lang="en-GB" sz="1000" b="0" i="0" u="none" strike="noStrike" dirty="0">
                        <a:solidFill>
                          <a:srgbClr val="000000"/>
                        </a:solidFill>
                        <a:effectLst/>
                        <a:latin typeface="Calibri"/>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l" fontAlgn="ctr"/>
                      <a:r>
                        <a:rPr lang="en-GB" sz="1000" b="1" u="none" strike="noStrike" dirty="0">
                          <a:effectLst/>
                        </a:rPr>
                        <a:t>Bruker</a:t>
                      </a:r>
                      <a:r>
                        <a:rPr lang="en-GB" sz="1000" u="none" strike="noStrike" dirty="0">
                          <a:effectLst/>
                        </a:rPr>
                        <a:t> </a:t>
                      </a:r>
                      <a:r>
                        <a:rPr lang="en-GB" sz="1000" u="none" strike="noStrike" dirty="0" err="1">
                          <a:effectLst/>
                        </a:rPr>
                        <a:t>OpenLab</a:t>
                      </a:r>
                      <a:r>
                        <a:rPr lang="en-GB" sz="1000" u="none" strike="noStrike" dirty="0">
                          <a:effectLst/>
                        </a:rPr>
                        <a:t> Vietnam</a:t>
                      </a:r>
                      <a:endParaRPr lang="en-GB" sz="1000" b="0" i="0" u="none" strike="noStrike" dirty="0">
                        <a:solidFill>
                          <a:srgbClr val="000000"/>
                        </a:solidFill>
                        <a:effectLst/>
                        <a:latin typeface="Calibri"/>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ctr" fontAlgn="ctr"/>
                      <a:r>
                        <a:rPr lang="en-GB" sz="900" u="none" strike="noStrike" dirty="0" smtClean="0">
                          <a:effectLst/>
                        </a:rPr>
                        <a:t>8 </a:t>
                      </a:r>
                      <a:r>
                        <a:rPr lang="en-GB" sz="900" u="none" strike="noStrike" dirty="0">
                          <a:effectLst/>
                        </a:rPr>
                        <a:t>Dec 2014 - </a:t>
                      </a:r>
                      <a:r>
                        <a:rPr lang="en-GB" sz="900" u="none" strike="noStrike" dirty="0" smtClean="0">
                          <a:effectLst/>
                        </a:rPr>
                        <a:t>12 </a:t>
                      </a:r>
                      <a:r>
                        <a:rPr lang="en-GB" sz="900" u="none" strike="noStrike" dirty="0">
                          <a:effectLst/>
                        </a:rPr>
                        <a:t>Dec 2014</a:t>
                      </a:r>
                      <a:endParaRPr lang="en-GB" sz="900" b="0"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l" fontAlgn="ctr"/>
                      <a:r>
                        <a:rPr lang="en-GB" sz="900" u="none" strike="noStrike">
                          <a:effectLst/>
                        </a:rPr>
                        <a:t>OpenLab Type 2</a:t>
                      </a:r>
                      <a:endParaRPr lang="en-GB" sz="900" b="1" i="0" u="none" strike="noStrike">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l" fontAlgn="ctr"/>
                      <a:r>
                        <a:rPr lang="en-GB" sz="900" b="1" u="none" strike="noStrike" dirty="0">
                          <a:effectLst/>
                        </a:rPr>
                        <a:t>Vietnam</a:t>
                      </a:r>
                      <a:endParaRPr lang="en-GB" sz="900" b="1"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l" fontAlgn="ctr"/>
                      <a:r>
                        <a:rPr lang="en-GB" sz="900" u="none" strike="noStrike" dirty="0" err="1">
                          <a:effectLst/>
                        </a:rPr>
                        <a:t>Ho</a:t>
                      </a:r>
                      <a:r>
                        <a:rPr lang="en-GB" sz="900" u="none" strike="noStrike" dirty="0">
                          <a:effectLst/>
                        </a:rPr>
                        <a:t> Chi Minh City</a:t>
                      </a:r>
                      <a:endParaRPr lang="en-GB" sz="900" b="0"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r>
              <a:tr h="254146">
                <a:tc>
                  <a:txBody>
                    <a:bodyPr/>
                    <a:lstStyle/>
                    <a:p>
                      <a:pPr algn="ctr" fontAlgn="ctr"/>
                      <a:r>
                        <a:rPr lang="en-GB" sz="1000" b="0" i="0" u="none" strike="noStrike" dirty="0" smtClean="0">
                          <a:solidFill>
                            <a:srgbClr val="000000"/>
                          </a:solidFill>
                          <a:effectLst/>
                          <a:latin typeface="Calibri"/>
                        </a:rPr>
                        <a:t>14</a:t>
                      </a:r>
                      <a:endParaRPr lang="en-GB" sz="1000" b="0" i="0" u="none" strike="noStrike" dirty="0">
                        <a:solidFill>
                          <a:srgbClr val="000000"/>
                        </a:solidFill>
                        <a:effectLst/>
                        <a:latin typeface="Calibri"/>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1000" b="1" u="none" strike="noStrike" dirty="0" err="1">
                          <a:effectLst/>
                        </a:rPr>
                        <a:t>PANalytical</a:t>
                      </a:r>
                      <a:r>
                        <a:rPr lang="en-GB" sz="1000" u="none" strike="noStrike" dirty="0">
                          <a:effectLst/>
                        </a:rPr>
                        <a:t> </a:t>
                      </a:r>
                      <a:r>
                        <a:rPr lang="en-GB" sz="1000" u="none" strike="noStrike" dirty="0" err="1">
                          <a:effectLst/>
                        </a:rPr>
                        <a:t>OpenLab</a:t>
                      </a:r>
                      <a:r>
                        <a:rPr lang="en-GB" sz="1000" u="none" strike="noStrike" dirty="0">
                          <a:effectLst/>
                        </a:rPr>
                        <a:t> Turkey</a:t>
                      </a:r>
                      <a:endParaRPr lang="en-GB" sz="1000" b="0" i="0" u="none" strike="noStrike" dirty="0">
                        <a:solidFill>
                          <a:srgbClr val="000000"/>
                        </a:solidFill>
                        <a:effectLst/>
                        <a:latin typeface="Calibri"/>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ctr" fontAlgn="ctr"/>
                      <a:r>
                        <a:rPr lang="en-GB" sz="900" u="none" strike="noStrike" dirty="0" smtClean="0">
                          <a:effectLst/>
                        </a:rPr>
                        <a:t>19 </a:t>
                      </a:r>
                      <a:r>
                        <a:rPr lang="en-GB" sz="900" u="none" strike="noStrike" dirty="0">
                          <a:effectLst/>
                        </a:rPr>
                        <a:t>Jan 2015 - </a:t>
                      </a:r>
                      <a:r>
                        <a:rPr lang="en-GB" sz="900" u="none" strike="noStrike" dirty="0" smtClean="0">
                          <a:effectLst/>
                        </a:rPr>
                        <a:t>22 </a:t>
                      </a:r>
                      <a:r>
                        <a:rPr lang="en-GB" sz="900" u="none" strike="noStrike" dirty="0">
                          <a:effectLst/>
                        </a:rPr>
                        <a:t>Jan 2015</a:t>
                      </a:r>
                      <a:endParaRPr lang="en-GB" sz="900" b="0"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900" u="none" strike="noStrike" dirty="0" err="1">
                          <a:effectLst/>
                        </a:rPr>
                        <a:t>OpenLab</a:t>
                      </a:r>
                      <a:r>
                        <a:rPr lang="en-GB" sz="900" u="none" strike="noStrike" dirty="0">
                          <a:effectLst/>
                        </a:rPr>
                        <a:t> Type 2</a:t>
                      </a:r>
                      <a:endParaRPr lang="en-GB" sz="900" b="1"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900" b="1" u="none" strike="noStrike" dirty="0">
                          <a:effectLst/>
                        </a:rPr>
                        <a:t>Turkey</a:t>
                      </a:r>
                      <a:endParaRPr lang="en-GB" sz="900" b="1"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900" u="none" strike="noStrike" dirty="0">
                          <a:effectLst/>
                        </a:rPr>
                        <a:t>Ankara</a:t>
                      </a:r>
                      <a:endParaRPr lang="en-GB" sz="900" b="0"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r>
              <a:tr h="254146">
                <a:tc>
                  <a:txBody>
                    <a:bodyPr/>
                    <a:lstStyle/>
                    <a:p>
                      <a:pPr algn="ctr" fontAlgn="ctr"/>
                      <a:r>
                        <a:rPr lang="en-GB" sz="1000" b="0" i="0" u="none" strike="noStrike" dirty="0" smtClean="0">
                          <a:solidFill>
                            <a:srgbClr val="000000"/>
                          </a:solidFill>
                          <a:effectLst/>
                          <a:latin typeface="Calibri"/>
                        </a:rPr>
                        <a:t>15</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Bruker</a:t>
                      </a:r>
                      <a:r>
                        <a:rPr lang="en-GB" sz="1000" u="none" strike="noStrike" dirty="0">
                          <a:effectLst/>
                        </a:rPr>
                        <a:t> </a:t>
                      </a:r>
                      <a:r>
                        <a:rPr lang="en-GB" sz="1000" u="none" strike="noStrike" dirty="0" err="1">
                          <a:effectLst/>
                        </a:rPr>
                        <a:t>OpenLab</a:t>
                      </a:r>
                      <a:r>
                        <a:rPr lang="en-GB" sz="1000" u="none" strike="noStrike" dirty="0">
                          <a:effectLst/>
                        </a:rPr>
                        <a:t> Algeria</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9 </a:t>
                      </a:r>
                      <a:r>
                        <a:rPr lang="en-GB" sz="900" u="none" strike="noStrike" dirty="0">
                          <a:effectLst/>
                        </a:rPr>
                        <a:t>May 2015 - </a:t>
                      </a:r>
                      <a:r>
                        <a:rPr lang="en-GB" sz="900" u="none" strike="noStrike" dirty="0" smtClean="0">
                          <a:effectLst/>
                        </a:rPr>
                        <a:t>14 </a:t>
                      </a:r>
                      <a:r>
                        <a:rPr lang="en-GB" sz="900" u="none" strike="noStrike" dirty="0">
                          <a:effectLst/>
                        </a:rPr>
                        <a:t>May 2015</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err="1">
                          <a:effectLst/>
                        </a:rPr>
                        <a:t>OpenLab</a:t>
                      </a:r>
                      <a:r>
                        <a:rPr lang="en-GB" sz="900" u="none" strike="noStrike" dirty="0">
                          <a:effectLst/>
                        </a:rPr>
                        <a:t> Type </a:t>
                      </a:r>
                      <a:r>
                        <a:rPr lang="en-GB" sz="900" u="none" strike="noStrike" dirty="0" smtClean="0">
                          <a:effectLst/>
                        </a:rPr>
                        <a:t>1</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Algeria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a:effectLst/>
                        </a:rPr>
                        <a:t>Constantine</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16</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u="none" strike="noStrike" dirty="0">
                          <a:effectLst/>
                        </a:rPr>
                        <a:t>Bruker</a:t>
                      </a:r>
                      <a:r>
                        <a:rPr lang="en-GB" sz="1000" u="none" strike="noStrike" dirty="0">
                          <a:effectLst/>
                        </a:rPr>
                        <a:t> </a:t>
                      </a:r>
                      <a:r>
                        <a:rPr lang="en-GB" sz="1000" u="none" strike="noStrike" dirty="0" err="1">
                          <a:effectLst/>
                        </a:rPr>
                        <a:t>OpenLab</a:t>
                      </a:r>
                      <a:r>
                        <a:rPr lang="en-GB" sz="1000" u="none" strike="noStrike" dirty="0">
                          <a:effectLst/>
                        </a:rPr>
                        <a:t> Tunisia</a:t>
                      </a:r>
                      <a:endParaRPr lang="en-GB" sz="1000" b="0" i="0" u="none" strike="noStrike" dirty="0">
                        <a:solidFill>
                          <a:srgbClr val="000000"/>
                        </a:solidFill>
                        <a:effectLst/>
                        <a:latin typeface="Calibri"/>
                      </a:endParaRPr>
                    </a:p>
                  </a:txBody>
                  <a:tcPr marL="8767" marR="8767" marT="8767" marB="0" anchor="ctr"/>
                </a:tc>
                <a:tc>
                  <a:txBody>
                    <a:bodyPr/>
                    <a:lstStyle/>
                    <a:p>
                      <a:pPr algn="ctr" fontAlgn="ctr"/>
                      <a:r>
                        <a:rPr lang="en-GB" sz="900" u="none" strike="noStrike" dirty="0" smtClean="0">
                          <a:effectLst/>
                        </a:rPr>
                        <a:t>14 </a:t>
                      </a:r>
                      <a:r>
                        <a:rPr lang="en-GB" sz="900" u="none" strike="noStrike" dirty="0">
                          <a:effectLst/>
                        </a:rPr>
                        <a:t>May 2015 - </a:t>
                      </a:r>
                      <a:r>
                        <a:rPr lang="en-GB" sz="900" u="none" strike="noStrike" dirty="0" smtClean="0">
                          <a:effectLst/>
                        </a:rPr>
                        <a:t>23 </a:t>
                      </a:r>
                      <a:r>
                        <a:rPr lang="en-GB" sz="900" u="none" strike="noStrike" dirty="0">
                          <a:effectLst/>
                        </a:rPr>
                        <a:t>May 2015</a:t>
                      </a:r>
                      <a:endParaRPr lang="en-GB" sz="900" b="0"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a:effectLst/>
                        </a:rPr>
                        <a:t>Travelling Lab</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b="1" u="none" strike="noStrike" dirty="0">
                          <a:effectLst/>
                        </a:rPr>
                        <a:t>Tunisia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a:effectLst/>
                        </a:rPr>
                        <a:t>Monastir and </a:t>
                      </a:r>
                      <a:r>
                        <a:rPr lang="en-GB" sz="900" u="none" strike="noStrike" dirty="0" err="1">
                          <a:effectLst/>
                        </a:rPr>
                        <a:t>Nabeul</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17</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i="0" u="none" strike="noStrike" dirty="0" smtClean="0">
                          <a:solidFill>
                            <a:srgbClr val="000000"/>
                          </a:solidFill>
                          <a:effectLst/>
                          <a:latin typeface="Calibri"/>
                        </a:rPr>
                        <a:t>CCDC</a:t>
                      </a:r>
                      <a:r>
                        <a:rPr lang="en-GB" sz="1000" b="0" i="0" u="none" strike="noStrike" dirty="0" smtClean="0">
                          <a:solidFill>
                            <a:srgbClr val="000000"/>
                          </a:solidFill>
                          <a:effectLst/>
                          <a:latin typeface="Calibri"/>
                        </a:rPr>
                        <a:t> </a:t>
                      </a:r>
                      <a:r>
                        <a:rPr lang="en-GB" sz="1000" b="0" i="0" u="none" strike="noStrike" dirty="0" err="1" smtClean="0">
                          <a:solidFill>
                            <a:srgbClr val="000000"/>
                          </a:solidFill>
                          <a:effectLst/>
                          <a:latin typeface="Calibri"/>
                        </a:rPr>
                        <a:t>OpenLab</a:t>
                      </a:r>
                      <a:r>
                        <a:rPr lang="en-GB" sz="1000" b="0" i="0" u="none" strike="noStrike" dirty="0" smtClean="0">
                          <a:solidFill>
                            <a:srgbClr val="000000"/>
                          </a:solidFill>
                          <a:effectLst/>
                          <a:latin typeface="Calibri"/>
                        </a:rPr>
                        <a:t> Kenya</a:t>
                      </a:r>
                      <a:endParaRPr lang="en-GB" sz="1000" b="0" i="0" u="none" strike="noStrike" dirty="0">
                        <a:solidFill>
                          <a:srgbClr val="000000"/>
                        </a:solidFill>
                        <a:effectLst/>
                        <a:latin typeface="Calibri"/>
                      </a:endParaRPr>
                    </a:p>
                  </a:txBody>
                  <a:tcPr marL="8767" marR="8767" marT="876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900" u="none" strike="noStrike" dirty="0" smtClean="0">
                          <a:effectLst/>
                        </a:rPr>
                        <a:t>6 Sep 2014 - 10 Sep 2015</a:t>
                      </a:r>
                      <a:endParaRPr lang="en-GB" sz="900" b="0" i="0" u="none" strike="noStrike" dirty="0" smtClean="0">
                        <a:solidFill>
                          <a:srgbClr val="666666"/>
                        </a:solidFill>
                        <a:effectLst/>
                        <a:latin typeface="Verdana"/>
                      </a:endParaRPr>
                    </a:p>
                  </a:txBody>
                  <a:tcPr marL="8767" marR="8767" marT="876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900" u="none" strike="noStrike" dirty="0" err="1" smtClean="0">
                          <a:effectLst/>
                        </a:rPr>
                        <a:t>OpenLab</a:t>
                      </a:r>
                      <a:r>
                        <a:rPr lang="en-GB" sz="900" u="none" strike="noStrike" dirty="0" smtClean="0">
                          <a:effectLst/>
                        </a:rPr>
                        <a:t> Type 2</a:t>
                      </a:r>
                      <a:endParaRPr lang="en-GB" sz="900" b="1" i="0" u="none" strike="noStrike" dirty="0" smtClean="0">
                        <a:solidFill>
                          <a:srgbClr val="666666"/>
                        </a:solidFill>
                        <a:effectLst/>
                        <a:latin typeface="Verdana"/>
                      </a:endParaRPr>
                    </a:p>
                  </a:txBody>
                  <a:tcPr marL="8767" marR="8767" marT="8767" marB="0" anchor="ctr"/>
                </a:tc>
                <a:tc>
                  <a:txBody>
                    <a:bodyPr/>
                    <a:lstStyle/>
                    <a:p>
                      <a:pPr algn="l" fontAlgn="ctr"/>
                      <a:r>
                        <a:rPr lang="en-GB" sz="900" b="1" u="none" strike="noStrike" dirty="0" smtClean="0">
                          <a:effectLst/>
                        </a:rPr>
                        <a:t>Kenya</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smtClean="0">
                          <a:effectLst/>
                        </a:rPr>
                        <a:t>Nairobi</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18</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i="0" u="none" strike="noStrike" dirty="0" err="1" smtClean="0">
                          <a:solidFill>
                            <a:srgbClr val="000000"/>
                          </a:solidFill>
                          <a:effectLst/>
                          <a:latin typeface="Calibri"/>
                        </a:rPr>
                        <a:t>PANalytical</a:t>
                      </a:r>
                      <a:r>
                        <a:rPr lang="en-GB" sz="1000" b="0" i="0" u="none" strike="noStrike" dirty="0" smtClean="0">
                          <a:solidFill>
                            <a:srgbClr val="000000"/>
                          </a:solidFill>
                          <a:effectLst/>
                          <a:latin typeface="Calibri"/>
                        </a:rPr>
                        <a:t> </a:t>
                      </a:r>
                      <a:r>
                        <a:rPr lang="en-GB" sz="1000" b="0" i="0" u="none" strike="noStrike" dirty="0" err="1" smtClean="0">
                          <a:solidFill>
                            <a:srgbClr val="000000"/>
                          </a:solidFill>
                          <a:effectLst/>
                          <a:latin typeface="Calibri"/>
                        </a:rPr>
                        <a:t>OpenLab</a:t>
                      </a:r>
                      <a:r>
                        <a:rPr lang="en-GB" sz="1000" b="0" i="0" u="none" strike="noStrike" dirty="0" smtClean="0">
                          <a:solidFill>
                            <a:srgbClr val="000000"/>
                          </a:solidFill>
                          <a:effectLst/>
                          <a:latin typeface="Calibri"/>
                        </a:rPr>
                        <a:t> Mexico</a:t>
                      </a:r>
                      <a:endParaRPr lang="en-GB" sz="1000" b="0" i="0" u="none" strike="noStrike" dirty="0">
                        <a:solidFill>
                          <a:srgbClr val="000000"/>
                        </a:solidFill>
                        <a:effectLst/>
                        <a:latin typeface="Calibri"/>
                      </a:endParaRPr>
                    </a:p>
                  </a:txBody>
                  <a:tcPr marL="8767" marR="8767" marT="876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900" u="none" strike="noStrike" dirty="0" smtClean="0">
                          <a:effectLst/>
                        </a:rPr>
                        <a:t>28 Sept 2015 - 2 Oct 2015</a:t>
                      </a:r>
                      <a:endParaRPr lang="en-GB" sz="900" b="0" i="0" u="none" strike="noStrike" dirty="0" smtClean="0">
                        <a:solidFill>
                          <a:srgbClr val="666666"/>
                        </a:solidFill>
                        <a:effectLst/>
                        <a:latin typeface="Verdana"/>
                      </a:endParaRPr>
                    </a:p>
                  </a:txBody>
                  <a:tcPr marL="8767" marR="8767" marT="876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900" u="none" strike="noStrike" dirty="0" err="1" smtClean="0">
                          <a:effectLst/>
                        </a:rPr>
                        <a:t>OpenLab</a:t>
                      </a:r>
                      <a:r>
                        <a:rPr lang="en-GB" sz="900" u="none" strike="noStrike" dirty="0" smtClean="0">
                          <a:effectLst/>
                        </a:rPr>
                        <a:t> Type 2</a:t>
                      </a:r>
                      <a:endParaRPr lang="en-GB" sz="900" b="1" i="0" u="none" strike="noStrike" dirty="0" smtClean="0">
                        <a:solidFill>
                          <a:srgbClr val="666666"/>
                        </a:solidFill>
                        <a:effectLst/>
                        <a:latin typeface="Verdana"/>
                      </a:endParaRPr>
                    </a:p>
                  </a:txBody>
                  <a:tcPr marL="8767" marR="8767" marT="8767" marB="0" anchor="ctr"/>
                </a:tc>
                <a:tc>
                  <a:txBody>
                    <a:bodyPr/>
                    <a:lstStyle/>
                    <a:p>
                      <a:pPr algn="l" fontAlgn="ctr"/>
                      <a:r>
                        <a:rPr lang="en-GB" sz="900" b="1" u="none" strike="noStrike" dirty="0" smtClean="0">
                          <a:effectLst/>
                        </a:rPr>
                        <a:t>Mexico</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smtClean="0">
                          <a:effectLst/>
                        </a:rPr>
                        <a:t>Puebla</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19</a:t>
                      </a:r>
                      <a:endParaRPr lang="en-GB" sz="1000" b="0" i="0" u="none" strike="noStrike" dirty="0">
                        <a:solidFill>
                          <a:srgbClr val="000000"/>
                        </a:solidFill>
                        <a:effectLst/>
                        <a:latin typeface="Calibri"/>
                      </a:endParaRPr>
                    </a:p>
                  </a:txBody>
                  <a:tcPr marL="8767" marR="8767" marT="8767" marB="0" anchor="ctr"/>
                </a:tc>
                <a:tc>
                  <a:txBody>
                    <a:bodyPr/>
                    <a:lstStyle/>
                    <a:p>
                      <a:pPr algn="l" fontAlgn="ctr"/>
                      <a:r>
                        <a:rPr lang="en-GB" sz="1000" b="1" i="0" u="none" strike="noStrike" dirty="0" smtClean="0">
                          <a:solidFill>
                            <a:srgbClr val="000000"/>
                          </a:solidFill>
                          <a:effectLst/>
                          <a:latin typeface="Calibri"/>
                        </a:rPr>
                        <a:t>Bruker</a:t>
                      </a:r>
                      <a:r>
                        <a:rPr lang="en-GB" sz="1000" b="0" i="0" u="none" strike="noStrike" dirty="0" smtClean="0">
                          <a:solidFill>
                            <a:srgbClr val="000000"/>
                          </a:solidFill>
                          <a:effectLst/>
                          <a:latin typeface="Calibri"/>
                        </a:rPr>
                        <a:t> </a:t>
                      </a:r>
                      <a:r>
                        <a:rPr lang="en-GB" sz="1000" b="0" i="0" u="none" strike="noStrike" dirty="0" err="1" smtClean="0">
                          <a:solidFill>
                            <a:srgbClr val="000000"/>
                          </a:solidFill>
                          <a:effectLst/>
                          <a:latin typeface="Calibri"/>
                        </a:rPr>
                        <a:t>OpenLab</a:t>
                      </a:r>
                      <a:r>
                        <a:rPr lang="en-GB" sz="1000" b="0" i="0" u="none" strike="noStrike" dirty="0" smtClean="0">
                          <a:solidFill>
                            <a:srgbClr val="000000"/>
                          </a:solidFill>
                          <a:effectLst/>
                          <a:latin typeface="Calibri"/>
                        </a:rPr>
                        <a:t> Senegal</a:t>
                      </a:r>
                      <a:endParaRPr lang="en-GB" sz="1000" b="0" i="0" u="none" strike="noStrike" dirty="0">
                        <a:solidFill>
                          <a:srgbClr val="000000"/>
                        </a:solidFill>
                        <a:effectLst/>
                        <a:latin typeface="Calibri"/>
                      </a:endParaRPr>
                    </a:p>
                  </a:txBody>
                  <a:tcPr marL="8767" marR="8767" marT="876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900" u="none" strike="noStrike" dirty="0" smtClean="0">
                          <a:effectLst/>
                        </a:rPr>
                        <a:t>5 Oct 2014 - 10 Oct 2015</a:t>
                      </a:r>
                      <a:endParaRPr lang="en-GB" sz="900" b="0" i="0" u="none" strike="noStrike" dirty="0" smtClean="0">
                        <a:solidFill>
                          <a:srgbClr val="666666"/>
                        </a:solidFill>
                        <a:effectLst/>
                        <a:latin typeface="Verdana"/>
                      </a:endParaRPr>
                    </a:p>
                  </a:txBody>
                  <a:tcPr marL="8767" marR="8767" marT="8767" marB="0" anchor="ctr"/>
                </a:tc>
                <a:tc>
                  <a:txBody>
                    <a:bodyPr/>
                    <a:lstStyle/>
                    <a:p>
                      <a:pPr algn="l" fontAlgn="ctr"/>
                      <a:r>
                        <a:rPr lang="en-GB" sz="900" u="none" strike="noStrike" dirty="0" smtClean="0">
                          <a:effectLst/>
                        </a:rPr>
                        <a:t>Travelling Lab</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b="1" u="none" strike="noStrike" dirty="0" smtClean="0">
                          <a:effectLst/>
                        </a:rPr>
                        <a:t>Senegal</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err="1" smtClean="0">
                          <a:effectLst/>
                        </a:rPr>
                        <a:t>Ziguinchor</a:t>
                      </a:r>
                      <a:endParaRPr lang="en-GB" sz="900" b="0" i="0" u="none" strike="noStrike" dirty="0">
                        <a:solidFill>
                          <a:srgbClr val="666666"/>
                        </a:solidFill>
                        <a:effectLst/>
                        <a:latin typeface="Verdana"/>
                      </a:endParaRPr>
                    </a:p>
                  </a:txBody>
                  <a:tcPr marL="8767" marR="8767" marT="8767" marB="0" anchor="ctr"/>
                </a:tc>
              </a:tr>
              <a:tr h="254146">
                <a:tc>
                  <a:txBody>
                    <a:bodyPr/>
                    <a:lstStyle/>
                    <a:p>
                      <a:pPr algn="ctr" fontAlgn="ctr"/>
                      <a:r>
                        <a:rPr lang="en-GB" sz="1000" b="0" i="0" u="none" strike="noStrike" dirty="0" smtClean="0">
                          <a:solidFill>
                            <a:srgbClr val="000000"/>
                          </a:solidFill>
                          <a:effectLst/>
                          <a:latin typeface="Calibri"/>
                        </a:rPr>
                        <a:t>20</a:t>
                      </a:r>
                      <a:endParaRPr lang="en-GB" sz="1000" b="0" i="0" u="none" strike="noStrike" dirty="0">
                        <a:solidFill>
                          <a:srgbClr val="000000"/>
                        </a:solidFill>
                        <a:effectLst/>
                        <a:latin typeface="Calibri"/>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l" fontAlgn="ctr"/>
                      <a:r>
                        <a:rPr lang="en-GB" sz="1000" b="1" i="0" u="none" strike="noStrike" dirty="0" smtClean="0">
                          <a:solidFill>
                            <a:srgbClr val="000000"/>
                          </a:solidFill>
                          <a:effectLst/>
                          <a:latin typeface="Calibri"/>
                        </a:rPr>
                        <a:t>Bruker</a:t>
                      </a:r>
                      <a:r>
                        <a:rPr lang="en-GB" sz="1000" b="0" i="0" u="none" strike="noStrike" dirty="0" smtClean="0">
                          <a:solidFill>
                            <a:srgbClr val="000000"/>
                          </a:solidFill>
                          <a:effectLst/>
                          <a:latin typeface="Calibri"/>
                        </a:rPr>
                        <a:t> </a:t>
                      </a:r>
                      <a:r>
                        <a:rPr lang="en-GB" sz="1000" b="0" i="0" u="none" strike="noStrike" dirty="0" err="1" smtClean="0">
                          <a:solidFill>
                            <a:srgbClr val="000000"/>
                          </a:solidFill>
                          <a:effectLst/>
                          <a:latin typeface="Calibri"/>
                        </a:rPr>
                        <a:t>OpenLab</a:t>
                      </a:r>
                      <a:r>
                        <a:rPr lang="en-GB" sz="1000" b="0" i="0" u="none" strike="noStrike" dirty="0" smtClean="0">
                          <a:solidFill>
                            <a:srgbClr val="000000"/>
                          </a:solidFill>
                          <a:effectLst/>
                          <a:latin typeface="Calibri"/>
                        </a:rPr>
                        <a:t> Vietnam</a:t>
                      </a:r>
                      <a:endParaRPr lang="en-GB" sz="1000" b="0" i="0" u="none" strike="noStrike" dirty="0">
                        <a:solidFill>
                          <a:srgbClr val="000000"/>
                        </a:solidFill>
                        <a:effectLst/>
                        <a:latin typeface="Calibri"/>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900" u="none" strike="noStrike" dirty="0" smtClean="0">
                          <a:effectLst/>
                        </a:rPr>
                        <a:t>14-18 Dec 2015</a:t>
                      </a:r>
                      <a:endParaRPr lang="en-GB" sz="900" b="0" i="0" u="none" strike="noStrike" dirty="0" smtClean="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900" u="none" strike="noStrike" dirty="0" err="1" smtClean="0">
                          <a:effectLst/>
                        </a:rPr>
                        <a:t>OpenLab</a:t>
                      </a:r>
                      <a:r>
                        <a:rPr lang="en-GB" sz="900" u="none" strike="noStrike" dirty="0" smtClean="0">
                          <a:effectLst/>
                        </a:rPr>
                        <a:t> Type 2</a:t>
                      </a:r>
                      <a:endParaRPr lang="en-GB" sz="900" b="1" i="0" u="none" strike="noStrike" dirty="0" smtClean="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algn="l" fontAlgn="ctr"/>
                      <a:r>
                        <a:rPr lang="en-GB" sz="900" b="1" u="none" strike="noStrike" dirty="0" smtClean="0">
                          <a:effectLst/>
                        </a:rPr>
                        <a:t>Vietnam</a:t>
                      </a:r>
                      <a:endParaRPr lang="en-GB" sz="900" b="1" i="0" u="none" strike="noStrike" dirty="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900" u="none" strike="noStrike" dirty="0" err="1" smtClean="0">
                          <a:effectLst/>
                        </a:rPr>
                        <a:t>Ho</a:t>
                      </a:r>
                      <a:r>
                        <a:rPr lang="en-GB" sz="900" u="none" strike="noStrike" dirty="0" smtClean="0">
                          <a:effectLst/>
                        </a:rPr>
                        <a:t> Chi Minh City</a:t>
                      </a:r>
                      <a:endParaRPr lang="en-GB" sz="900" b="0" i="0" u="none" strike="noStrike" dirty="0" smtClean="0">
                        <a:solidFill>
                          <a:srgbClr val="666666"/>
                        </a:solidFill>
                        <a:effectLst/>
                        <a:latin typeface="Verdana"/>
                      </a:endParaRPr>
                    </a:p>
                  </a:txBody>
                  <a:tcPr marL="8767" marR="8767" marT="8767" marB="0" anchor="ctr">
                    <a:lnB w="12700" cap="flat" cmpd="sng" algn="ctr">
                      <a:solidFill>
                        <a:schemeClr val="tx1"/>
                      </a:solidFill>
                      <a:prstDash val="solid"/>
                      <a:round/>
                      <a:headEnd type="none" w="med" len="med"/>
                      <a:tailEnd type="none" w="med" len="med"/>
                    </a:lnB>
                  </a:tcPr>
                </a:tc>
              </a:tr>
              <a:tr h="303194">
                <a:tc>
                  <a:txBody>
                    <a:bodyPr/>
                    <a:lstStyle/>
                    <a:p>
                      <a:pPr algn="ctr" fontAlgn="ctr"/>
                      <a:r>
                        <a:rPr lang="en-GB" sz="1000" b="0" i="0" u="none" strike="noStrike" dirty="0" smtClean="0">
                          <a:solidFill>
                            <a:srgbClr val="000000"/>
                          </a:solidFill>
                          <a:effectLst/>
                          <a:latin typeface="Calibri"/>
                        </a:rPr>
                        <a:t>21</a:t>
                      </a:r>
                      <a:endParaRPr lang="en-GB" sz="1000" b="0" i="0" u="none" strike="noStrike" dirty="0">
                        <a:solidFill>
                          <a:srgbClr val="000000"/>
                        </a:solidFill>
                        <a:effectLst/>
                        <a:latin typeface="Calibri"/>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000" b="1" u="none" strike="noStrike" dirty="0" err="1" smtClean="0">
                          <a:effectLst/>
                        </a:rPr>
                        <a:t>Rigaku</a:t>
                      </a:r>
                      <a:r>
                        <a:rPr lang="en-GB" sz="1000" u="none" strike="noStrike" dirty="0" smtClean="0">
                          <a:effectLst/>
                        </a:rPr>
                        <a:t> </a:t>
                      </a:r>
                      <a:r>
                        <a:rPr lang="en-GB" sz="1000" u="none" strike="noStrike" dirty="0" err="1" smtClean="0">
                          <a:effectLst/>
                        </a:rPr>
                        <a:t>OpenLab</a:t>
                      </a:r>
                      <a:r>
                        <a:rPr lang="en-GB" sz="1000" u="none" strike="noStrike" dirty="0" smtClean="0">
                          <a:effectLst/>
                        </a:rPr>
                        <a:t> Cambodia</a:t>
                      </a:r>
                      <a:endParaRPr lang="en-GB" sz="1000" b="0" i="0" u="none" strike="noStrike" dirty="0" smtClean="0">
                        <a:solidFill>
                          <a:srgbClr val="000000"/>
                        </a:solidFill>
                        <a:effectLst/>
                        <a:latin typeface="+mn-lt"/>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900" u="none" strike="noStrike" dirty="0" smtClean="0">
                          <a:effectLst/>
                        </a:rPr>
                        <a:t>11-15 Jan 2016</a:t>
                      </a:r>
                      <a:endParaRPr lang="en-GB" sz="900" b="0" i="0" u="none" strike="noStrike" dirty="0" smtClean="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900" u="none" strike="noStrike" dirty="0" err="1" smtClean="0">
                          <a:effectLst/>
                        </a:rPr>
                        <a:t>OpenLab</a:t>
                      </a:r>
                      <a:r>
                        <a:rPr lang="en-GB" sz="900" u="none" strike="noStrike" dirty="0" smtClean="0">
                          <a:effectLst/>
                        </a:rPr>
                        <a:t> Type 2</a:t>
                      </a:r>
                      <a:endParaRPr lang="en-GB" sz="900" b="1" i="0" u="none" strike="noStrike" dirty="0" smtClean="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algn="l" fontAlgn="ctr"/>
                      <a:r>
                        <a:rPr lang="en-GB" sz="900" b="1" u="none" strike="noStrike" dirty="0" smtClean="0">
                          <a:effectLst/>
                        </a:rPr>
                        <a:t>Cambodia</a:t>
                      </a:r>
                      <a:endParaRPr lang="en-GB" sz="900" b="1" i="0" u="none" strike="noStrike" dirty="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900" u="none" strike="noStrike" dirty="0" smtClean="0">
                          <a:effectLst/>
                        </a:rPr>
                        <a:t>Phnom Penh</a:t>
                      </a:r>
                      <a:endParaRPr lang="en-GB" sz="900" b="0" i="0" u="none" strike="noStrike" dirty="0" smtClean="0">
                        <a:solidFill>
                          <a:srgbClr val="666666"/>
                        </a:solidFill>
                        <a:effectLst/>
                        <a:latin typeface="Verdana"/>
                      </a:endParaRPr>
                    </a:p>
                  </a:txBody>
                  <a:tcPr marL="8767" marR="8767" marT="8767" marB="0" anchor="ctr">
                    <a:lnT w="12700" cap="flat" cmpd="sng" algn="ctr">
                      <a:solidFill>
                        <a:schemeClr val="tx1"/>
                      </a:solidFill>
                      <a:prstDash val="solid"/>
                      <a:round/>
                      <a:headEnd type="none" w="med" len="med"/>
                      <a:tailEnd type="none" w="med" len="med"/>
                    </a:lnT>
                  </a:tcPr>
                </a:tc>
              </a:tr>
              <a:tr h="254146">
                <a:tc>
                  <a:txBody>
                    <a:bodyPr/>
                    <a:lstStyle/>
                    <a:p>
                      <a:pPr algn="ctr" fontAlgn="ctr"/>
                      <a:r>
                        <a:rPr lang="en-GB" sz="1000" b="0" i="0" u="none" strike="noStrike" dirty="0" smtClean="0">
                          <a:solidFill>
                            <a:srgbClr val="000000"/>
                          </a:solidFill>
                          <a:effectLst/>
                          <a:latin typeface="Calibri"/>
                        </a:rPr>
                        <a:t>22</a:t>
                      </a:r>
                      <a:endParaRPr lang="en-GB" sz="1000" b="0" i="0" u="none" strike="noStrike" dirty="0">
                        <a:solidFill>
                          <a:srgbClr val="000000"/>
                        </a:solidFill>
                        <a:effectLst/>
                        <a:latin typeface="Calibri"/>
                      </a:endParaRPr>
                    </a:p>
                  </a:txBody>
                  <a:tcPr marL="8767" marR="8767" marT="876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000" b="1" u="none" strike="noStrike" dirty="0" smtClean="0">
                          <a:effectLst/>
                        </a:rPr>
                        <a:t>Bruker</a:t>
                      </a:r>
                      <a:r>
                        <a:rPr lang="en-GB" sz="1000" u="none" strike="noStrike" dirty="0" smtClean="0">
                          <a:effectLst/>
                        </a:rPr>
                        <a:t> </a:t>
                      </a:r>
                      <a:r>
                        <a:rPr lang="en-GB" sz="1000" u="none" strike="noStrike" dirty="0" err="1" smtClean="0">
                          <a:effectLst/>
                        </a:rPr>
                        <a:t>OpenLab</a:t>
                      </a:r>
                      <a:r>
                        <a:rPr lang="en-GB" sz="1000" u="none" strike="noStrike" dirty="0" smtClean="0">
                          <a:effectLst/>
                        </a:rPr>
                        <a:t> Uruguay</a:t>
                      </a:r>
                      <a:endParaRPr lang="en-GB" sz="1000" b="0" i="0" u="none" strike="noStrike" dirty="0" smtClean="0">
                        <a:solidFill>
                          <a:srgbClr val="000000"/>
                        </a:solidFill>
                        <a:effectLst/>
                        <a:latin typeface="+mn-lt"/>
                      </a:endParaRPr>
                    </a:p>
                  </a:txBody>
                  <a:tcPr marL="8767" marR="8767" marT="876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900" u="none" strike="noStrike" dirty="0" smtClean="0">
                          <a:effectLst/>
                        </a:rPr>
                        <a:t>26 Feb – 3 Mar</a:t>
                      </a:r>
                      <a:r>
                        <a:rPr lang="en-GB" sz="900" u="none" strike="noStrike" baseline="0" dirty="0" smtClean="0">
                          <a:effectLst/>
                        </a:rPr>
                        <a:t> </a:t>
                      </a:r>
                      <a:r>
                        <a:rPr lang="en-GB" sz="900" u="none" strike="noStrike" dirty="0" smtClean="0">
                          <a:effectLst/>
                        </a:rPr>
                        <a:t>2016</a:t>
                      </a:r>
                      <a:endParaRPr lang="en-GB" sz="900" b="0" i="0" u="none" strike="noStrike" dirty="0" smtClean="0">
                        <a:solidFill>
                          <a:srgbClr val="666666"/>
                        </a:solidFill>
                        <a:effectLst/>
                        <a:latin typeface="Verdana"/>
                      </a:endParaRPr>
                    </a:p>
                  </a:txBody>
                  <a:tcPr marL="8767" marR="8767" marT="8767"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900" u="none" strike="noStrike" dirty="0" err="1" smtClean="0">
                          <a:effectLst/>
                        </a:rPr>
                        <a:t>OpenLab</a:t>
                      </a:r>
                      <a:r>
                        <a:rPr lang="en-GB" sz="900" u="none" strike="noStrike" dirty="0" smtClean="0">
                          <a:effectLst/>
                        </a:rPr>
                        <a:t> Type 2</a:t>
                      </a:r>
                      <a:endParaRPr lang="en-GB" sz="900" b="1" i="0" u="none" strike="noStrike" dirty="0" smtClean="0">
                        <a:solidFill>
                          <a:srgbClr val="666666"/>
                        </a:solidFill>
                        <a:effectLst/>
                        <a:latin typeface="Verdana"/>
                      </a:endParaRPr>
                    </a:p>
                  </a:txBody>
                  <a:tcPr marL="8767" marR="8767" marT="8767" marB="0" anchor="ctr"/>
                </a:tc>
                <a:tc>
                  <a:txBody>
                    <a:bodyPr/>
                    <a:lstStyle/>
                    <a:p>
                      <a:pPr algn="l" fontAlgn="ctr"/>
                      <a:r>
                        <a:rPr lang="en-GB" sz="900" b="1" u="none" strike="noStrike" dirty="0" smtClean="0">
                          <a:effectLst/>
                        </a:rPr>
                        <a:t>Uruguay</a:t>
                      </a:r>
                      <a:endParaRPr lang="en-GB" sz="900" b="1" i="0" u="none" strike="noStrike" dirty="0">
                        <a:solidFill>
                          <a:srgbClr val="666666"/>
                        </a:solidFill>
                        <a:effectLst/>
                        <a:latin typeface="Verdana"/>
                      </a:endParaRPr>
                    </a:p>
                  </a:txBody>
                  <a:tcPr marL="8767" marR="8767" marT="8767" marB="0" anchor="ctr"/>
                </a:tc>
                <a:tc>
                  <a:txBody>
                    <a:bodyPr/>
                    <a:lstStyle/>
                    <a:p>
                      <a:pPr algn="l" fontAlgn="ctr"/>
                      <a:r>
                        <a:rPr lang="en-GB" sz="900" u="none" strike="noStrike" dirty="0" smtClean="0">
                          <a:effectLst/>
                        </a:rPr>
                        <a:t>Montevideo</a:t>
                      </a:r>
                      <a:endParaRPr lang="en-GB" sz="900" b="0" i="0" u="none" strike="noStrike" dirty="0">
                        <a:solidFill>
                          <a:srgbClr val="666666"/>
                        </a:solidFill>
                        <a:effectLst/>
                        <a:latin typeface="Verdana"/>
                      </a:endParaRPr>
                    </a:p>
                  </a:txBody>
                  <a:tcPr marL="8767" marR="8767" marT="8767" marB="0" anchor="ct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891" y="76551"/>
            <a:ext cx="1533879" cy="54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76551"/>
            <a:ext cx="2091914" cy="540000"/>
          </a:xfrm>
          <a:prstGeom prst="rect">
            <a:avLst/>
          </a:prstGeom>
        </p:spPr>
      </p:pic>
      <p:sp>
        <p:nvSpPr>
          <p:cNvPr id="3" name="TextBox 2"/>
          <p:cNvSpPr txBox="1"/>
          <p:nvPr/>
        </p:nvSpPr>
        <p:spPr>
          <a:xfrm>
            <a:off x="501697" y="843410"/>
            <a:ext cx="652743" cy="369332"/>
          </a:xfrm>
          <a:prstGeom prst="rect">
            <a:avLst/>
          </a:prstGeom>
          <a:noFill/>
        </p:spPr>
        <p:txBody>
          <a:bodyPr wrap="none" rtlCol="0">
            <a:spAutoFit/>
          </a:bodyPr>
          <a:lstStyle/>
          <a:p>
            <a:r>
              <a:rPr lang="en-GB" dirty="0" smtClean="0">
                <a:solidFill>
                  <a:prstClr val="black"/>
                </a:solidFill>
              </a:rPr>
              <a:t>2014</a:t>
            </a:r>
            <a:endParaRPr lang="en-GB" dirty="0">
              <a:solidFill>
                <a:prstClr val="black"/>
              </a:solidFill>
            </a:endParaRPr>
          </a:p>
        </p:txBody>
      </p:sp>
      <p:sp>
        <p:nvSpPr>
          <p:cNvPr id="6" name="TextBox 5"/>
          <p:cNvSpPr txBox="1"/>
          <p:nvPr/>
        </p:nvSpPr>
        <p:spPr>
          <a:xfrm>
            <a:off x="501697" y="4147963"/>
            <a:ext cx="652743" cy="369332"/>
          </a:xfrm>
          <a:prstGeom prst="rect">
            <a:avLst/>
          </a:prstGeom>
          <a:noFill/>
        </p:spPr>
        <p:txBody>
          <a:bodyPr wrap="none" rtlCol="0">
            <a:spAutoFit/>
          </a:bodyPr>
          <a:lstStyle/>
          <a:p>
            <a:r>
              <a:rPr lang="en-GB" dirty="0" smtClean="0">
                <a:solidFill>
                  <a:prstClr val="black"/>
                </a:solidFill>
              </a:rPr>
              <a:t>2015</a:t>
            </a:r>
            <a:endParaRPr lang="en-GB" dirty="0">
              <a:solidFill>
                <a:prstClr val="black"/>
              </a:solidFill>
            </a:endParaRPr>
          </a:p>
        </p:txBody>
      </p:sp>
      <p:sp>
        <p:nvSpPr>
          <p:cNvPr id="8" name="TextBox 7"/>
          <p:cNvSpPr txBox="1"/>
          <p:nvPr/>
        </p:nvSpPr>
        <p:spPr>
          <a:xfrm>
            <a:off x="501697" y="5956635"/>
            <a:ext cx="652743" cy="369332"/>
          </a:xfrm>
          <a:prstGeom prst="rect">
            <a:avLst/>
          </a:prstGeom>
          <a:noFill/>
        </p:spPr>
        <p:txBody>
          <a:bodyPr wrap="none" rtlCol="0">
            <a:spAutoFit/>
          </a:bodyPr>
          <a:lstStyle/>
          <a:p>
            <a:r>
              <a:rPr lang="en-GB" dirty="0" smtClean="0">
                <a:solidFill>
                  <a:prstClr val="black"/>
                </a:solidFill>
              </a:rPr>
              <a:t>2016</a:t>
            </a:r>
            <a:endParaRPr lang="en-GB" dirty="0">
              <a:solidFill>
                <a:prstClr val="black"/>
              </a:solidFill>
            </a:endParaRPr>
          </a:p>
        </p:txBody>
      </p:sp>
    </p:spTree>
    <p:extLst>
      <p:ext uri="{BB962C8B-B14F-4D97-AF65-F5344CB8AC3E}">
        <p14:creationId xmlns:p14="http://schemas.microsoft.com/office/powerpoint/2010/main" val="3739198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13" name="TextBox 2"/>
          <p:cNvSpPr txBox="1"/>
          <p:nvPr/>
        </p:nvSpPr>
        <p:spPr>
          <a:xfrm>
            <a:off x="3590764" y="753124"/>
            <a:ext cx="3357500" cy="1323439"/>
          </a:xfrm>
          <a:prstGeom prst="rect">
            <a:avLst/>
          </a:prstGeom>
          <a:noFill/>
        </p:spPr>
        <p:txBody>
          <a:bodyPr wrap="square" rtlCol="0">
            <a:spAutoFit/>
          </a:bodyPr>
          <a:lstStyle/>
          <a:p>
            <a:pPr>
              <a:lnSpc>
                <a:spcPts val="4800"/>
              </a:lnSpc>
            </a:pPr>
            <a:r>
              <a:rPr lang="en-GB" sz="4400" dirty="0" err="1">
                <a:solidFill>
                  <a:prstClr val="black"/>
                </a:solidFill>
                <a:cs typeface="Lucida Sans Unicode" panose="020B0602030504020204" pitchFamily="34" charset="0"/>
              </a:rPr>
              <a:t>IUCr</a:t>
            </a:r>
            <a:endParaRPr lang="en-GB" sz="4400" dirty="0">
              <a:solidFill>
                <a:prstClr val="black"/>
              </a:solidFill>
              <a:cs typeface="Lucida Sans Unicode" panose="020B0602030504020204" pitchFamily="34" charset="0"/>
            </a:endParaRPr>
          </a:p>
          <a:p>
            <a:pPr>
              <a:lnSpc>
                <a:spcPts val="4800"/>
              </a:lnSpc>
            </a:pPr>
            <a:r>
              <a:rPr lang="en-GB" sz="4400" dirty="0" smtClean="0">
                <a:solidFill>
                  <a:prstClr val="black"/>
                </a:solidFill>
                <a:cs typeface="Lucida Sans Unicode" panose="020B0602030504020204" pitchFamily="34" charset="0"/>
              </a:rPr>
              <a:t>Facts</a:t>
            </a:r>
            <a:endParaRPr lang="en-GB" sz="900" dirty="0">
              <a:solidFill>
                <a:prstClr val="black"/>
              </a:solidFill>
              <a:cs typeface="Lucida Sans Unicode" panose="020B0602030504020204" pitchFamily="34" charset="0"/>
            </a:endParaRPr>
          </a:p>
        </p:txBody>
      </p:sp>
      <p:pic>
        <p:nvPicPr>
          <p:cNvPr id="40"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588" y="310784"/>
            <a:ext cx="1584176" cy="1578352"/>
          </a:xfrm>
          <a:prstGeom prst="rect">
            <a:avLst/>
          </a:prstGeom>
        </p:spPr>
      </p:pic>
      <p:sp>
        <p:nvSpPr>
          <p:cNvPr id="41" name="TextBox 5"/>
          <p:cNvSpPr txBox="1"/>
          <p:nvPr/>
        </p:nvSpPr>
        <p:spPr>
          <a:xfrm>
            <a:off x="2267747" y="2110778"/>
            <a:ext cx="6876254" cy="523220"/>
          </a:xfrm>
          <a:prstGeom prst="rect">
            <a:avLst/>
          </a:prstGeom>
          <a:noFill/>
        </p:spPr>
        <p:txBody>
          <a:bodyPr wrap="square" rtlCol="0">
            <a:spAutoFit/>
          </a:bodyPr>
          <a:lstStyle/>
          <a:p>
            <a:r>
              <a:rPr lang="en-GB" sz="2800" dirty="0" smtClean="0">
                <a:solidFill>
                  <a:prstClr val="black"/>
                </a:solidFill>
                <a:cs typeface="Lucida Sans Unicode" panose="020B0602030504020204" pitchFamily="34" charset="0"/>
              </a:rPr>
              <a:t>58</a:t>
            </a:r>
            <a:r>
              <a:rPr lang="en-GB" dirty="0" smtClean="0">
                <a:solidFill>
                  <a:prstClr val="black"/>
                </a:solidFill>
                <a:cs typeface="Lucida Sans Unicode" panose="020B0602030504020204" pitchFamily="34" charset="0"/>
              </a:rPr>
              <a:t> </a:t>
            </a:r>
            <a:r>
              <a:rPr lang="en-GB" dirty="0">
                <a:solidFill>
                  <a:prstClr val="black"/>
                </a:solidFill>
                <a:cs typeface="Lucida Sans Unicode" panose="020B0602030504020204" pitchFamily="34" charset="0"/>
              </a:rPr>
              <a:t>member countries</a:t>
            </a:r>
          </a:p>
        </p:txBody>
      </p:sp>
      <p:sp>
        <p:nvSpPr>
          <p:cNvPr id="42" name="TextBox 8"/>
          <p:cNvSpPr txBox="1"/>
          <p:nvPr/>
        </p:nvSpPr>
        <p:spPr>
          <a:xfrm>
            <a:off x="2267744" y="2624504"/>
            <a:ext cx="6876256" cy="523220"/>
          </a:xfrm>
          <a:prstGeom prst="rect">
            <a:avLst/>
          </a:prstGeom>
          <a:noFill/>
        </p:spPr>
        <p:txBody>
          <a:bodyPr wrap="square" rtlCol="0">
            <a:spAutoFit/>
          </a:bodyPr>
          <a:lstStyle/>
          <a:p>
            <a:r>
              <a:rPr lang="en-GB" sz="2800" dirty="0" smtClean="0">
                <a:solidFill>
                  <a:prstClr val="black"/>
                </a:solidFill>
                <a:cs typeface="Lucida Sans Unicode" panose="020B0602030504020204" pitchFamily="34" charset="0"/>
              </a:rPr>
              <a:t>43</a:t>
            </a:r>
            <a:r>
              <a:rPr lang="en-GB" dirty="0" smtClean="0">
                <a:solidFill>
                  <a:prstClr val="black"/>
                </a:solidFill>
                <a:cs typeface="Lucida Sans Unicode" panose="020B0602030504020204" pitchFamily="34" charset="0"/>
              </a:rPr>
              <a:t> </a:t>
            </a:r>
            <a:r>
              <a:rPr lang="en-GB" dirty="0">
                <a:solidFill>
                  <a:prstClr val="black"/>
                </a:solidFill>
                <a:cs typeface="Lucida Sans Unicode" panose="020B0602030504020204" pitchFamily="34" charset="0"/>
              </a:rPr>
              <a:t>adhering Bodies (including 4 regional Associates)</a:t>
            </a:r>
          </a:p>
        </p:txBody>
      </p:sp>
      <p:sp>
        <p:nvSpPr>
          <p:cNvPr id="43" name="TextBox 11"/>
          <p:cNvSpPr txBox="1"/>
          <p:nvPr/>
        </p:nvSpPr>
        <p:spPr>
          <a:xfrm>
            <a:off x="2267744" y="3138230"/>
            <a:ext cx="1808187" cy="523220"/>
          </a:xfrm>
          <a:prstGeom prst="rect">
            <a:avLst/>
          </a:prstGeom>
          <a:noFill/>
        </p:spPr>
        <p:txBody>
          <a:bodyPr wrap="none" rtlCol="0">
            <a:spAutoFit/>
          </a:bodyPr>
          <a:lstStyle/>
          <a:p>
            <a:r>
              <a:rPr lang="en-GB" sz="2800" dirty="0">
                <a:solidFill>
                  <a:prstClr val="black"/>
                </a:solidFill>
                <a:cs typeface="Lucida Sans Unicode" panose="020B0602030504020204" pitchFamily="34" charset="0"/>
              </a:rPr>
              <a:t>23</a:t>
            </a:r>
            <a:r>
              <a:rPr lang="en-GB" dirty="0">
                <a:solidFill>
                  <a:prstClr val="black"/>
                </a:solidFill>
                <a:cs typeface="Lucida Sans Unicode" panose="020B0602030504020204" pitchFamily="34" charset="0"/>
              </a:rPr>
              <a:t> commissions</a:t>
            </a:r>
          </a:p>
        </p:txBody>
      </p:sp>
      <p:sp>
        <p:nvSpPr>
          <p:cNvPr id="44" name="TextBox 14"/>
          <p:cNvSpPr txBox="1"/>
          <p:nvPr/>
        </p:nvSpPr>
        <p:spPr>
          <a:xfrm>
            <a:off x="2267746" y="3651956"/>
            <a:ext cx="3515706" cy="523220"/>
          </a:xfrm>
          <a:prstGeom prst="rect">
            <a:avLst/>
          </a:prstGeom>
          <a:noFill/>
        </p:spPr>
        <p:txBody>
          <a:bodyPr wrap="none" rtlCol="0">
            <a:spAutoFit/>
          </a:bodyPr>
          <a:lstStyle/>
          <a:p>
            <a:r>
              <a:rPr lang="en-GB" sz="2800" dirty="0">
                <a:solidFill>
                  <a:prstClr val="black"/>
                </a:solidFill>
                <a:cs typeface="Lucida Sans Unicode" panose="020B0602030504020204" pitchFamily="34" charset="0"/>
              </a:rPr>
              <a:t>9</a:t>
            </a:r>
            <a:r>
              <a:rPr lang="en-GB" dirty="0">
                <a:solidFill>
                  <a:prstClr val="black"/>
                </a:solidFill>
                <a:cs typeface="Lucida Sans Unicode" panose="020B0602030504020204" pitchFamily="34" charset="0"/>
              </a:rPr>
              <a:t> journals (</a:t>
            </a:r>
            <a:r>
              <a:rPr lang="en-GB" dirty="0" err="1">
                <a:solidFill>
                  <a:prstClr val="black"/>
                </a:solidFill>
                <a:cs typeface="Lucida Sans Unicode" panose="020B0602030504020204" pitchFamily="34" charset="0"/>
              </a:rPr>
              <a:t>IUCrJ</a:t>
            </a:r>
            <a:r>
              <a:rPr lang="en-GB" dirty="0">
                <a:solidFill>
                  <a:prstClr val="black"/>
                </a:solidFill>
                <a:cs typeface="Lucida Sans Unicode" panose="020B0602030504020204" pitchFamily="34" charset="0"/>
              </a:rPr>
              <a:t> launched in 2014</a:t>
            </a:r>
            <a:r>
              <a:rPr lang="en-GB" dirty="0" smtClean="0">
                <a:solidFill>
                  <a:prstClr val="black"/>
                </a:solidFill>
                <a:cs typeface="Lucida Sans Unicode" panose="020B0602030504020204" pitchFamily="34" charset="0"/>
              </a:rPr>
              <a:t>)</a:t>
            </a:r>
          </a:p>
        </p:txBody>
      </p:sp>
      <p:sp>
        <p:nvSpPr>
          <p:cNvPr id="45" name="TextBox 18"/>
          <p:cNvSpPr txBox="1"/>
          <p:nvPr/>
        </p:nvSpPr>
        <p:spPr>
          <a:xfrm>
            <a:off x="2267744" y="4525522"/>
            <a:ext cx="6768752" cy="1338828"/>
          </a:xfrm>
          <a:prstGeom prst="rect">
            <a:avLst/>
          </a:prstGeom>
          <a:noFill/>
        </p:spPr>
        <p:txBody>
          <a:bodyPr wrap="square" rtlCol="0">
            <a:spAutoFit/>
          </a:bodyPr>
          <a:lstStyle/>
          <a:p>
            <a:r>
              <a:rPr lang="en-GB" dirty="0" err="1">
                <a:solidFill>
                  <a:prstClr val="black"/>
                </a:solidFill>
                <a:cs typeface="Lucida Sans Unicode" panose="020B0602030504020204" pitchFamily="34" charset="0"/>
              </a:rPr>
              <a:t>IUCr</a:t>
            </a:r>
            <a:r>
              <a:rPr lang="en-GB" dirty="0">
                <a:solidFill>
                  <a:prstClr val="black"/>
                </a:solidFill>
                <a:cs typeface="Lucida Sans Unicode" panose="020B0602030504020204" pitchFamily="34" charset="0"/>
              </a:rPr>
              <a:t> Congress every </a:t>
            </a:r>
            <a:r>
              <a:rPr lang="en-GB" sz="2800" dirty="0">
                <a:solidFill>
                  <a:prstClr val="black"/>
                </a:solidFill>
                <a:cs typeface="Lucida Sans Unicode" panose="020B0602030504020204" pitchFamily="34" charset="0"/>
              </a:rPr>
              <a:t>3</a:t>
            </a:r>
            <a:r>
              <a:rPr lang="en-GB" dirty="0">
                <a:solidFill>
                  <a:prstClr val="black"/>
                </a:solidFill>
                <a:cs typeface="Lucida Sans Unicode" panose="020B0602030504020204" pitchFamily="34" charset="0"/>
              </a:rPr>
              <a:t> years:</a:t>
            </a:r>
          </a:p>
          <a:p>
            <a:pPr>
              <a:spcBef>
                <a:spcPts val="600"/>
              </a:spcBef>
            </a:pPr>
            <a:r>
              <a:rPr lang="en-GB" sz="1400" dirty="0">
                <a:solidFill>
                  <a:prstClr val="black"/>
                </a:solidFill>
                <a:cs typeface="Lucida Sans Unicode" panose="020B0602030504020204" pitchFamily="34" charset="0"/>
              </a:rPr>
              <a:t>	</a:t>
            </a:r>
            <a:r>
              <a:rPr lang="en-GB" sz="1600" dirty="0">
                <a:solidFill>
                  <a:prstClr val="black"/>
                </a:solidFill>
                <a:cs typeface="Lucida Sans Unicode" panose="020B0602030504020204" pitchFamily="34" charset="0"/>
              </a:rPr>
              <a:t>23</a:t>
            </a:r>
            <a:r>
              <a:rPr lang="en-GB" sz="1600" baseline="30000" dirty="0">
                <a:solidFill>
                  <a:prstClr val="black"/>
                </a:solidFill>
                <a:cs typeface="Lucida Sans Unicode" panose="020B0602030504020204" pitchFamily="34" charset="0"/>
              </a:rPr>
              <a:t>rd</a:t>
            </a:r>
            <a:r>
              <a:rPr lang="en-GB" sz="1600" dirty="0">
                <a:solidFill>
                  <a:prstClr val="black"/>
                </a:solidFill>
                <a:cs typeface="Lucida Sans Unicode" panose="020B0602030504020204" pitchFamily="34" charset="0"/>
              </a:rPr>
              <a:t> </a:t>
            </a:r>
            <a:r>
              <a:rPr lang="en-GB" sz="1600" dirty="0" err="1">
                <a:solidFill>
                  <a:prstClr val="black"/>
                </a:solidFill>
                <a:cs typeface="Lucida Sans Unicode" panose="020B0602030504020204" pitchFamily="34" charset="0"/>
              </a:rPr>
              <a:t>IUCr</a:t>
            </a:r>
            <a:r>
              <a:rPr lang="en-GB" sz="1600" dirty="0">
                <a:solidFill>
                  <a:prstClr val="black"/>
                </a:solidFill>
                <a:cs typeface="Lucida Sans Unicode" panose="020B0602030504020204" pitchFamily="34" charset="0"/>
              </a:rPr>
              <a:t> Congress, Montréal, August 2014</a:t>
            </a:r>
          </a:p>
          <a:p>
            <a:r>
              <a:rPr lang="en-GB" sz="1600" dirty="0">
                <a:solidFill>
                  <a:prstClr val="black"/>
                </a:solidFill>
                <a:cs typeface="Lucida Sans Unicode" panose="020B0602030504020204" pitchFamily="34" charset="0"/>
              </a:rPr>
              <a:t>	</a:t>
            </a:r>
            <a:r>
              <a:rPr lang="en-GB" sz="1600" dirty="0">
                <a:solidFill>
                  <a:srgbClr val="C22C2D"/>
                </a:solidFill>
                <a:cs typeface="Lucida Sans Unicode" panose="020B0602030504020204" pitchFamily="34" charset="0"/>
              </a:rPr>
              <a:t>24</a:t>
            </a:r>
            <a:r>
              <a:rPr lang="en-GB" sz="1600" baseline="30000" dirty="0">
                <a:solidFill>
                  <a:srgbClr val="C22C2D"/>
                </a:solidFill>
                <a:cs typeface="Lucida Sans Unicode" panose="020B0602030504020204" pitchFamily="34" charset="0"/>
              </a:rPr>
              <a:t>th</a:t>
            </a:r>
            <a:r>
              <a:rPr lang="en-GB" sz="1600" dirty="0">
                <a:solidFill>
                  <a:srgbClr val="C22C2D"/>
                </a:solidFill>
                <a:cs typeface="Lucida Sans Unicode" panose="020B0602030504020204" pitchFamily="34" charset="0"/>
              </a:rPr>
              <a:t> IUCr Congress, Hyderabad, </a:t>
            </a:r>
            <a:r>
              <a:rPr lang="en-GB" sz="1600" dirty="0" smtClean="0">
                <a:solidFill>
                  <a:srgbClr val="C22C2D"/>
                </a:solidFill>
                <a:cs typeface="Lucida Sans Unicode" panose="020B0602030504020204" pitchFamily="34" charset="0"/>
              </a:rPr>
              <a:t>India, </a:t>
            </a:r>
            <a:r>
              <a:rPr lang="en-GB" sz="1600" dirty="0">
                <a:solidFill>
                  <a:srgbClr val="C22C2D"/>
                </a:solidFill>
                <a:cs typeface="Lucida Sans Unicode" panose="020B0602030504020204" pitchFamily="34" charset="0"/>
              </a:rPr>
              <a:t>2017</a:t>
            </a:r>
          </a:p>
          <a:p>
            <a:r>
              <a:rPr lang="en-GB" sz="1600" dirty="0">
                <a:solidFill>
                  <a:prstClr val="black"/>
                </a:solidFill>
                <a:cs typeface="Lucida Sans Unicode" panose="020B0602030504020204" pitchFamily="34" charset="0"/>
              </a:rPr>
              <a:t>	25</a:t>
            </a:r>
            <a:r>
              <a:rPr lang="en-GB" sz="1600" baseline="30000" dirty="0">
                <a:solidFill>
                  <a:prstClr val="black"/>
                </a:solidFill>
                <a:cs typeface="Lucida Sans Unicode" panose="020B0602030504020204" pitchFamily="34" charset="0"/>
              </a:rPr>
              <a:t>th</a:t>
            </a:r>
            <a:r>
              <a:rPr lang="en-GB" sz="1600" dirty="0">
                <a:solidFill>
                  <a:prstClr val="black"/>
                </a:solidFill>
                <a:cs typeface="Lucida Sans Unicode" panose="020B0602030504020204" pitchFamily="34" charset="0"/>
              </a:rPr>
              <a:t> IUCr Congress, Praha, Czech Rep</a:t>
            </a:r>
            <a:r>
              <a:rPr lang="en-GB" sz="1600" dirty="0" smtClean="0">
                <a:solidFill>
                  <a:prstClr val="black"/>
                </a:solidFill>
                <a:cs typeface="Lucida Sans Unicode" panose="020B0602030504020204" pitchFamily="34" charset="0"/>
              </a:rPr>
              <a:t>., </a:t>
            </a:r>
            <a:r>
              <a:rPr lang="en-GB" sz="1600" dirty="0">
                <a:solidFill>
                  <a:prstClr val="black"/>
                </a:solidFill>
                <a:cs typeface="Lucida Sans Unicode" panose="020B0602030504020204" pitchFamily="34" charset="0"/>
              </a:rPr>
              <a:t>2020</a:t>
            </a:r>
          </a:p>
        </p:txBody>
      </p:sp>
      <p:sp>
        <p:nvSpPr>
          <p:cNvPr id="46" name="TextBox 19"/>
          <p:cNvSpPr txBox="1"/>
          <p:nvPr/>
        </p:nvSpPr>
        <p:spPr>
          <a:xfrm>
            <a:off x="4283968" y="6049274"/>
            <a:ext cx="1946367" cy="307777"/>
          </a:xfrm>
          <a:prstGeom prst="rect">
            <a:avLst/>
          </a:prstGeom>
          <a:noFill/>
        </p:spPr>
        <p:txBody>
          <a:bodyPr wrap="none" rtlCol="0">
            <a:spAutoFit/>
          </a:bodyPr>
          <a:lstStyle/>
          <a:p>
            <a:r>
              <a:rPr lang="en-GB" sz="1400" dirty="0">
                <a:solidFill>
                  <a:prstClr val="black"/>
                </a:solidFill>
                <a:cs typeface="Lucida Sans Unicode" panose="020B0602030504020204" pitchFamily="34" charset="0"/>
              </a:rPr>
              <a:t>The </a:t>
            </a:r>
            <a:r>
              <a:rPr lang="en-GB" sz="1400" dirty="0" err="1">
                <a:solidFill>
                  <a:prstClr val="black"/>
                </a:solidFill>
                <a:cs typeface="Lucida Sans Unicode" panose="020B0602030504020204" pitchFamily="34" charset="0"/>
              </a:rPr>
              <a:t>IUCr</a:t>
            </a:r>
            <a:r>
              <a:rPr lang="en-GB" sz="1400" dirty="0">
                <a:solidFill>
                  <a:prstClr val="black"/>
                </a:solidFill>
                <a:cs typeface="Lucida Sans Unicode" panose="020B0602030504020204" pitchFamily="34" charset="0"/>
              </a:rPr>
              <a:t> is a member of</a:t>
            </a:r>
          </a:p>
        </p:txBody>
      </p:sp>
      <p:pic>
        <p:nvPicPr>
          <p:cNvPr id="47"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335" y="6026991"/>
            <a:ext cx="1697603" cy="549406"/>
          </a:xfrm>
          <a:prstGeom prst="rect">
            <a:avLst/>
          </a:prstGeom>
        </p:spPr>
      </p:pic>
      <p:grpSp>
        <p:nvGrpSpPr>
          <p:cNvPr id="48" name="Group 21"/>
          <p:cNvGrpSpPr/>
          <p:nvPr/>
        </p:nvGrpSpPr>
        <p:grpSpPr>
          <a:xfrm>
            <a:off x="2195736" y="5786880"/>
            <a:ext cx="5805130" cy="276999"/>
            <a:chOff x="3151691" y="5925193"/>
            <a:chExt cx="5805130" cy="276999"/>
          </a:xfrm>
        </p:grpSpPr>
        <p:cxnSp>
          <p:nvCxnSpPr>
            <p:cNvPr id="49" name="Straight Connector 22"/>
            <p:cNvCxnSpPr/>
            <p:nvPr/>
          </p:nvCxnSpPr>
          <p:spPr>
            <a:xfrm>
              <a:off x="3151691" y="6114728"/>
              <a:ext cx="5805130" cy="0"/>
            </a:xfrm>
            <a:prstGeom prst="line">
              <a:avLst/>
            </a:prstGeom>
            <a:ln w="12700">
              <a:solidFill>
                <a:srgbClr val="C22C2D"/>
              </a:solidFill>
            </a:ln>
          </p:spPr>
          <p:style>
            <a:lnRef idx="1">
              <a:schemeClr val="accent1"/>
            </a:lnRef>
            <a:fillRef idx="0">
              <a:schemeClr val="accent1"/>
            </a:fillRef>
            <a:effectRef idx="0">
              <a:schemeClr val="accent1"/>
            </a:effectRef>
            <a:fontRef idx="minor">
              <a:schemeClr val="tx1"/>
            </a:fontRef>
          </p:style>
        </p:cxnSp>
        <p:sp>
          <p:nvSpPr>
            <p:cNvPr id="50" name="TextBox 23"/>
            <p:cNvSpPr txBox="1"/>
            <p:nvPr/>
          </p:nvSpPr>
          <p:spPr>
            <a:xfrm>
              <a:off x="8086576" y="5925193"/>
              <a:ext cx="853119" cy="276999"/>
            </a:xfrm>
            <a:prstGeom prst="rect">
              <a:avLst/>
            </a:prstGeom>
            <a:noFill/>
          </p:spPr>
          <p:txBody>
            <a:bodyPr wrap="none" rtlCol="0">
              <a:spAutoFit/>
            </a:bodyPr>
            <a:lstStyle/>
            <a:p>
              <a:r>
                <a:rPr lang="en-GB" sz="1200" dirty="0">
                  <a:solidFill>
                    <a:prstClr val="black"/>
                  </a:solidFill>
                </a:rPr>
                <a:t>since 1947</a:t>
              </a:r>
            </a:p>
          </p:txBody>
        </p:sp>
      </p:grpSp>
      <p:cxnSp>
        <p:nvCxnSpPr>
          <p:cNvPr id="23"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Picture 4"/>
          <p:cNvPicPr>
            <a:picLocks noChangeAspect="1"/>
          </p:cNvPicPr>
          <p:nvPr/>
        </p:nvPicPr>
        <p:blipFill>
          <a:blip r:embed="rId5"/>
          <a:srcRect/>
          <a:stretch>
            <a:fillRect/>
          </a:stretch>
        </p:blipFill>
        <p:spPr bwMode="auto">
          <a:xfrm>
            <a:off x="22225" y="5791200"/>
            <a:ext cx="1655763" cy="206375"/>
          </a:xfrm>
          <a:prstGeom prst="rect">
            <a:avLst/>
          </a:prstGeom>
          <a:noFill/>
          <a:ln w="9525">
            <a:noFill/>
            <a:miter lim="800000"/>
            <a:headEnd/>
            <a:tailEnd/>
          </a:ln>
        </p:spPr>
      </p:pic>
      <p:sp>
        <p:nvSpPr>
          <p:cNvPr id="26"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
        <p:nvSpPr>
          <p:cNvPr id="28" name="TextBox 14"/>
          <p:cNvSpPr txBox="1"/>
          <p:nvPr/>
        </p:nvSpPr>
        <p:spPr>
          <a:xfrm>
            <a:off x="2267746" y="4203782"/>
            <a:ext cx="4037772" cy="369332"/>
          </a:xfrm>
          <a:prstGeom prst="rect">
            <a:avLst/>
          </a:prstGeom>
          <a:noFill/>
        </p:spPr>
        <p:txBody>
          <a:bodyPr wrap="none" rtlCol="0">
            <a:spAutoFit/>
          </a:bodyPr>
          <a:lstStyle/>
          <a:p>
            <a:r>
              <a:rPr lang="en-GB" dirty="0" smtClean="0">
                <a:solidFill>
                  <a:prstClr val="black"/>
                </a:solidFill>
                <a:cs typeface="Lucida Sans Unicode" panose="020B0602030504020204" pitchFamily="34" charset="0"/>
              </a:rPr>
              <a:t>Awards the </a:t>
            </a:r>
            <a:r>
              <a:rPr lang="en-GB" b="1" dirty="0" smtClean="0">
                <a:solidFill>
                  <a:prstClr val="black"/>
                </a:solidFill>
                <a:cs typeface="Lucida Sans Unicode" panose="020B0602030504020204" pitchFamily="34" charset="0"/>
              </a:rPr>
              <a:t>Ewald Prize </a:t>
            </a:r>
            <a:r>
              <a:rPr lang="en-GB" dirty="0" smtClean="0">
                <a:solidFill>
                  <a:prstClr val="black"/>
                </a:solidFill>
                <a:cs typeface="Lucida Sans Unicode" panose="020B0602030504020204" pitchFamily="34" charset="0"/>
              </a:rPr>
              <a:t>every three years</a:t>
            </a:r>
          </a:p>
        </p:txBody>
      </p:sp>
    </p:spTree>
    <p:extLst>
      <p:ext uri="{BB962C8B-B14F-4D97-AF65-F5344CB8AC3E}">
        <p14:creationId xmlns:p14="http://schemas.microsoft.com/office/powerpoint/2010/main" val="153450887"/>
      </p:ext>
    </p:extLst>
  </p:cSld>
  <p:clrMapOvr>
    <a:masterClrMapping/>
  </p:clrMapOvr>
  <p:transition spd="med"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0"/>
          <p:cNvSpPr txBox="1"/>
          <p:nvPr/>
        </p:nvSpPr>
        <p:spPr>
          <a:xfrm>
            <a:off x="1007560" y="3998768"/>
            <a:ext cx="7281658" cy="2462213"/>
          </a:xfrm>
          <a:prstGeom prst="rect">
            <a:avLst/>
          </a:prstGeom>
          <a:noFill/>
        </p:spPr>
        <p:txBody>
          <a:bodyPr wrap="square" rtlCol="0">
            <a:spAutoFit/>
          </a:bodyPr>
          <a:lstStyle/>
          <a:p>
            <a:pPr>
              <a:lnSpc>
                <a:spcPct val="120000"/>
              </a:lnSpc>
              <a:buSzPct val="70000"/>
              <a:buFont typeface="Wingdings" panose="05000000000000000000" pitchFamily="2" charset="2"/>
              <a:buChar char="q"/>
            </a:pPr>
            <a:r>
              <a:rPr lang="en-US" sz="2000" b="1" dirty="0" smtClean="0">
                <a:solidFill>
                  <a:srgbClr val="C22C2D"/>
                </a:solidFill>
              </a:rPr>
              <a:t> </a:t>
            </a:r>
            <a:r>
              <a:rPr lang="en-US" sz="2000" b="1" u="sng" dirty="0" smtClean="0">
                <a:solidFill>
                  <a:srgbClr val="C22C2D"/>
                </a:solidFill>
              </a:rPr>
              <a:t>Asia</a:t>
            </a:r>
            <a:r>
              <a:rPr lang="en-US" sz="2000" b="1" dirty="0" smtClean="0">
                <a:solidFill>
                  <a:srgbClr val="C22C2D"/>
                </a:solidFill>
              </a:rPr>
              <a:t>: Karachi (Pakistan), 28-30 April 2014</a:t>
            </a:r>
          </a:p>
          <a:p>
            <a:pPr>
              <a:lnSpc>
                <a:spcPct val="120000"/>
              </a:lnSpc>
              <a:buSzPct val="70000"/>
            </a:pPr>
            <a:r>
              <a:rPr lang="en-US" sz="2000" b="1" dirty="0" smtClean="0">
                <a:solidFill>
                  <a:srgbClr val="009999"/>
                </a:solidFill>
              </a:rPr>
              <a:t>Vistas in Chemical crystallography </a:t>
            </a:r>
          </a:p>
          <a:p>
            <a:pPr>
              <a:lnSpc>
                <a:spcPct val="120000"/>
              </a:lnSpc>
              <a:spcBef>
                <a:spcPts val="600"/>
              </a:spcBef>
              <a:buSzPct val="70000"/>
              <a:buFont typeface="Wingdings" panose="05000000000000000000" pitchFamily="2" charset="2"/>
              <a:buChar char="q"/>
            </a:pPr>
            <a:r>
              <a:rPr lang="en-US" sz="2000" b="1" dirty="0" smtClean="0">
                <a:solidFill>
                  <a:srgbClr val="C22C2D"/>
                </a:solidFill>
              </a:rPr>
              <a:t> </a:t>
            </a:r>
            <a:r>
              <a:rPr lang="en-US" sz="2000" b="1" u="sng" dirty="0" smtClean="0">
                <a:solidFill>
                  <a:srgbClr val="C22C2D"/>
                </a:solidFill>
              </a:rPr>
              <a:t>Latin America</a:t>
            </a:r>
            <a:r>
              <a:rPr lang="en-US" sz="2000" b="1" dirty="0" smtClean="0">
                <a:solidFill>
                  <a:srgbClr val="C22C2D"/>
                </a:solidFill>
              </a:rPr>
              <a:t>: Campinas (Brazil), 22-24 September 2014</a:t>
            </a:r>
          </a:p>
          <a:p>
            <a:pPr>
              <a:lnSpc>
                <a:spcPct val="120000"/>
              </a:lnSpc>
              <a:buSzPct val="70000"/>
            </a:pPr>
            <a:r>
              <a:rPr lang="en-US" sz="2000" b="1" dirty="0" smtClean="0">
                <a:solidFill>
                  <a:srgbClr val="009999"/>
                </a:solidFill>
              </a:rPr>
              <a:t>Biological Crystallography and complementary techniques</a:t>
            </a:r>
          </a:p>
          <a:p>
            <a:pPr>
              <a:lnSpc>
                <a:spcPct val="120000"/>
              </a:lnSpc>
              <a:spcBef>
                <a:spcPts val="600"/>
              </a:spcBef>
              <a:buSzPct val="70000"/>
              <a:buFont typeface="Wingdings" panose="05000000000000000000" pitchFamily="2" charset="2"/>
              <a:buChar char="q"/>
            </a:pPr>
            <a:r>
              <a:rPr lang="en-US" sz="2000" b="1" dirty="0" smtClean="0">
                <a:solidFill>
                  <a:srgbClr val="C22C2D"/>
                </a:solidFill>
              </a:rPr>
              <a:t> </a:t>
            </a:r>
            <a:r>
              <a:rPr lang="en-US" sz="2000" b="1" u="sng" dirty="0" smtClean="0">
                <a:solidFill>
                  <a:srgbClr val="C22C2D"/>
                </a:solidFill>
              </a:rPr>
              <a:t>Africa</a:t>
            </a:r>
            <a:r>
              <a:rPr lang="en-US" sz="2000" b="1" dirty="0" smtClean="0">
                <a:solidFill>
                  <a:srgbClr val="C22C2D"/>
                </a:solidFill>
              </a:rPr>
              <a:t>: Bloemfontein (South Africa), 15-17 October 2014 </a:t>
            </a:r>
            <a:r>
              <a:rPr lang="en-US" sz="2000" b="1" dirty="0">
                <a:solidFill>
                  <a:srgbClr val="009999"/>
                </a:solidFill>
              </a:rPr>
              <a:t>Crystallography as vehicle to promote Science in Africa and beyond</a:t>
            </a:r>
            <a:endParaRPr lang="en-GB" sz="2000" b="1" dirty="0">
              <a:solidFill>
                <a:prstClr val="black"/>
              </a:solidFill>
            </a:endParaRPr>
          </a:p>
        </p:txBody>
      </p:sp>
      <p:pic>
        <p:nvPicPr>
          <p:cNvPr id="22" name="Immagin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810000"/>
          </a:xfrm>
          <a:prstGeom prst="rect">
            <a:avLst/>
          </a:prstGeom>
        </p:spPr>
      </p:pic>
    </p:spTree>
    <p:extLst>
      <p:ext uri="{BB962C8B-B14F-4D97-AF65-F5344CB8AC3E}">
        <p14:creationId xmlns:p14="http://schemas.microsoft.com/office/powerpoint/2010/main" val="2888435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20688"/>
            <a:ext cx="9144000" cy="954107"/>
          </a:xfrm>
          <a:prstGeom prst="rect">
            <a:avLst/>
          </a:prstGeom>
          <a:noFill/>
        </p:spPr>
        <p:txBody>
          <a:bodyPr wrap="square" rtlCol="0">
            <a:spAutoFit/>
          </a:bodyPr>
          <a:lstStyle/>
          <a:p>
            <a:r>
              <a:rPr lang="en-GB" sz="1400" dirty="0"/>
              <a:t>The </a:t>
            </a:r>
            <a:r>
              <a:rPr lang="en-GB" sz="1400" dirty="0" err="1"/>
              <a:t>IUCr</a:t>
            </a:r>
            <a:r>
              <a:rPr lang="en-GB" sz="1400" dirty="0"/>
              <a:t>-UNESCO </a:t>
            </a:r>
            <a:r>
              <a:rPr lang="en-GB" sz="1400" dirty="0" smtClean="0"/>
              <a:t>Summit </a:t>
            </a:r>
            <a:r>
              <a:rPr lang="en-GB" sz="1400" dirty="0"/>
              <a:t>meetings </a:t>
            </a:r>
            <a:r>
              <a:rPr lang="en-GB" sz="1400" dirty="0" smtClean="0"/>
              <a:t>have been intended </a:t>
            </a:r>
            <a:r>
              <a:rPr lang="en-GB" sz="1400" dirty="0"/>
              <a:t>to bring together scientists from countries in three widely separated parts of the world, using a common crystallographic theme. There is a real necessity for scientists to think beyond political borders and other distinctions. </a:t>
            </a:r>
            <a:r>
              <a:rPr lang="en-GB" sz="1400" dirty="0" smtClean="0"/>
              <a:t>These meetings, focussed </a:t>
            </a:r>
            <a:r>
              <a:rPr lang="en-GB" sz="1400" dirty="0"/>
              <a:t>on high level science, also </a:t>
            </a:r>
            <a:r>
              <a:rPr lang="en-GB" sz="1400" dirty="0" smtClean="0"/>
              <a:t>highlighted </a:t>
            </a:r>
            <a:r>
              <a:rPr lang="en-GB" sz="1400" dirty="0"/>
              <a:t>the difficulties and problems of conducting competitive scientific research in different parts of the developing world.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3227" y="1772816"/>
            <a:ext cx="1645200" cy="108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377" y="1772816"/>
            <a:ext cx="1645200" cy="1080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772816"/>
            <a:ext cx="1645200" cy="1080000"/>
          </a:xfrm>
          <a:prstGeom prst="rect">
            <a:avLst/>
          </a:prstGeom>
        </p:spPr>
      </p:pic>
      <p:sp>
        <p:nvSpPr>
          <p:cNvPr id="9" name="TextBox 8"/>
          <p:cNvSpPr txBox="1"/>
          <p:nvPr/>
        </p:nvSpPr>
        <p:spPr>
          <a:xfrm>
            <a:off x="192275" y="3951053"/>
            <a:ext cx="2700000" cy="2554545"/>
          </a:xfrm>
          <a:prstGeom prst="rect">
            <a:avLst/>
          </a:prstGeom>
          <a:noFill/>
        </p:spPr>
        <p:txBody>
          <a:bodyPr wrap="square" rtlCol="0">
            <a:spAutoFit/>
          </a:bodyPr>
          <a:lstStyle/>
          <a:p>
            <a:pPr algn="ctr">
              <a:spcBef>
                <a:spcPts val="1200"/>
              </a:spcBef>
            </a:pPr>
            <a:r>
              <a:rPr lang="en-GB" sz="1200" dirty="0" smtClean="0">
                <a:solidFill>
                  <a:srgbClr val="C22C2D"/>
                </a:solidFill>
              </a:rPr>
              <a:t>Summit Declaration</a:t>
            </a:r>
          </a:p>
          <a:p>
            <a:pPr algn="ctr">
              <a:spcBef>
                <a:spcPts val="1200"/>
              </a:spcBef>
            </a:pPr>
            <a:r>
              <a:rPr lang="en-GB" sz="1200" dirty="0" smtClean="0"/>
              <a:t>Establishment of the</a:t>
            </a:r>
          </a:p>
          <a:p>
            <a:pPr algn="ctr"/>
            <a:r>
              <a:rPr lang="en-GB" sz="1200" dirty="0" smtClean="0"/>
              <a:t>China-Pakistan-India fund</a:t>
            </a:r>
          </a:p>
          <a:p>
            <a:pPr algn="ctr">
              <a:spcBef>
                <a:spcPts val="1200"/>
              </a:spcBef>
            </a:pPr>
            <a:r>
              <a:rPr lang="en-GB" sz="1200" dirty="0" smtClean="0"/>
              <a:t>Foundation and 1</a:t>
            </a:r>
            <a:r>
              <a:rPr lang="en-GB" sz="1200" baseline="30000" dirty="0" smtClean="0"/>
              <a:t>st</a:t>
            </a:r>
            <a:r>
              <a:rPr lang="en-GB" sz="1200" dirty="0" smtClean="0"/>
              <a:t> meeting of the Pakistani Crystallographic Association Lahore, 9 Oct 2014</a:t>
            </a:r>
          </a:p>
          <a:p>
            <a:pPr algn="ctr">
              <a:spcBef>
                <a:spcPts val="1200"/>
              </a:spcBef>
            </a:pPr>
            <a:r>
              <a:rPr lang="en-GB" sz="1200" dirty="0" smtClean="0"/>
              <a:t>1</a:t>
            </a:r>
            <a:r>
              <a:rPr lang="en-GB" sz="1200" baseline="30000" dirty="0" smtClean="0"/>
              <a:t>st</a:t>
            </a:r>
            <a:r>
              <a:rPr lang="en-GB" sz="1200" dirty="0" smtClean="0"/>
              <a:t> India-Bangladesh bilateral meeting, Kolkata, 18-19 Sept 2015</a:t>
            </a:r>
          </a:p>
          <a:p>
            <a:pPr algn="ctr">
              <a:spcBef>
                <a:spcPts val="1200"/>
              </a:spcBef>
            </a:pPr>
            <a:r>
              <a:rPr lang="en-GB" sz="1200" dirty="0" smtClean="0"/>
              <a:t>New edition of </a:t>
            </a:r>
            <a:r>
              <a:rPr lang="en-GB" sz="1200" dirty="0" err="1" smtClean="0"/>
              <a:t>OpenLab</a:t>
            </a:r>
            <a:r>
              <a:rPr lang="en-GB" sz="1200" dirty="0" smtClean="0"/>
              <a:t> planned in Cambodia</a:t>
            </a:r>
          </a:p>
        </p:txBody>
      </p:sp>
      <p:sp>
        <p:nvSpPr>
          <p:cNvPr id="10" name="TextBox 9"/>
          <p:cNvSpPr txBox="1"/>
          <p:nvPr/>
        </p:nvSpPr>
        <p:spPr>
          <a:xfrm>
            <a:off x="3227977" y="3951054"/>
            <a:ext cx="2700000" cy="1323439"/>
          </a:xfrm>
          <a:prstGeom prst="rect">
            <a:avLst/>
          </a:prstGeom>
          <a:noFill/>
        </p:spPr>
        <p:txBody>
          <a:bodyPr wrap="square" rtlCol="0">
            <a:spAutoFit/>
          </a:bodyPr>
          <a:lstStyle/>
          <a:p>
            <a:pPr algn="ctr">
              <a:spcBef>
                <a:spcPts val="1200"/>
              </a:spcBef>
            </a:pPr>
            <a:r>
              <a:rPr lang="en-GB" sz="1200" dirty="0" smtClean="0">
                <a:solidFill>
                  <a:srgbClr val="C22C2D"/>
                </a:solidFill>
              </a:rPr>
              <a:t>Summit Declaration</a:t>
            </a:r>
          </a:p>
          <a:p>
            <a:pPr algn="ctr">
              <a:spcBef>
                <a:spcPts val="1200"/>
              </a:spcBef>
            </a:pPr>
            <a:r>
              <a:rPr lang="en-GB" sz="1200" dirty="0" smtClean="0"/>
              <a:t>Foundation and 1</a:t>
            </a:r>
            <a:r>
              <a:rPr lang="en-GB" sz="1200" baseline="30000" dirty="0" smtClean="0"/>
              <a:t>st</a:t>
            </a:r>
            <a:r>
              <a:rPr lang="en-GB" sz="1200" dirty="0" smtClean="0"/>
              <a:t> meeting of LACA, Sao Paulo, 9-11 Sept 2015</a:t>
            </a:r>
          </a:p>
          <a:p>
            <a:pPr algn="ctr">
              <a:spcBef>
                <a:spcPts val="1200"/>
              </a:spcBef>
            </a:pPr>
            <a:r>
              <a:rPr lang="en-GB" sz="1200" dirty="0" smtClean="0"/>
              <a:t>New editions of </a:t>
            </a:r>
            <a:r>
              <a:rPr lang="en-GB" sz="1200" dirty="0" err="1" smtClean="0"/>
              <a:t>OpenLabs</a:t>
            </a:r>
            <a:r>
              <a:rPr lang="en-GB" sz="1200" dirty="0" smtClean="0"/>
              <a:t> planned in Mexico and Uruguay</a:t>
            </a:r>
          </a:p>
        </p:txBody>
      </p:sp>
      <p:sp>
        <p:nvSpPr>
          <p:cNvPr id="11" name="TextBox 10"/>
          <p:cNvSpPr txBox="1"/>
          <p:nvPr/>
        </p:nvSpPr>
        <p:spPr>
          <a:xfrm>
            <a:off x="6263679" y="3951054"/>
            <a:ext cx="2700000" cy="2523768"/>
          </a:xfrm>
          <a:prstGeom prst="rect">
            <a:avLst/>
          </a:prstGeom>
          <a:noFill/>
        </p:spPr>
        <p:txBody>
          <a:bodyPr wrap="square" rtlCol="0">
            <a:spAutoFit/>
          </a:bodyPr>
          <a:lstStyle/>
          <a:p>
            <a:pPr algn="ctr">
              <a:spcBef>
                <a:spcPts val="1200"/>
              </a:spcBef>
            </a:pPr>
            <a:r>
              <a:rPr lang="en-GB" sz="1200" dirty="0" smtClean="0">
                <a:solidFill>
                  <a:srgbClr val="C22C2D"/>
                </a:solidFill>
              </a:rPr>
              <a:t>Summit Declaration</a:t>
            </a:r>
          </a:p>
          <a:p>
            <a:pPr algn="ctr">
              <a:spcBef>
                <a:spcPts val="1200"/>
              </a:spcBef>
            </a:pPr>
            <a:r>
              <a:rPr lang="en-GB" sz="1200" dirty="0" err="1" smtClean="0"/>
              <a:t>AfCA</a:t>
            </a:r>
            <a:r>
              <a:rPr lang="en-GB" sz="1200" dirty="0" smtClean="0"/>
              <a:t> Steering Committee formed</a:t>
            </a:r>
          </a:p>
          <a:p>
            <a:pPr algn="ctr">
              <a:spcBef>
                <a:spcPts val="1200"/>
              </a:spcBef>
            </a:pPr>
            <a:r>
              <a:rPr lang="en-GB" sz="1200" dirty="0" smtClean="0"/>
              <a:t>ICSU proposal approved</a:t>
            </a:r>
          </a:p>
          <a:p>
            <a:pPr algn="ctr">
              <a:spcBef>
                <a:spcPts val="1200"/>
              </a:spcBef>
            </a:pPr>
            <a:r>
              <a:rPr lang="en-GB" sz="1200" dirty="0" smtClean="0"/>
              <a:t>2</a:t>
            </a:r>
            <a:r>
              <a:rPr lang="en-GB" sz="1200" baseline="30000" dirty="0" smtClean="0"/>
              <a:t>nd</a:t>
            </a:r>
            <a:r>
              <a:rPr lang="en-GB" sz="1200" dirty="0" smtClean="0"/>
              <a:t> North African Crystallographic Conference, Algeria or Tunisia, mid-2016</a:t>
            </a:r>
          </a:p>
          <a:p>
            <a:pPr algn="ctr">
              <a:spcBef>
                <a:spcPts val="1200"/>
              </a:spcBef>
            </a:pPr>
            <a:r>
              <a:rPr lang="en-GB" sz="1200" dirty="0" smtClean="0"/>
              <a:t>1</a:t>
            </a:r>
            <a:r>
              <a:rPr lang="en-GB" sz="1200" baseline="30000" dirty="0" smtClean="0"/>
              <a:t>st</a:t>
            </a:r>
            <a:r>
              <a:rPr lang="en-GB" sz="1200" dirty="0" smtClean="0"/>
              <a:t> Crystallographic workshop for Central Africa, Cameroon, October 2016</a:t>
            </a:r>
          </a:p>
          <a:p>
            <a:pPr algn="ctr">
              <a:spcBef>
                <a:spcPts val="1200"/>
              </a:spcBef>
            </a:pPr>
            <a:r>
              <a:rPr lang="en-GB" sz="1200" dirty="0" smtClean="0"/>
              <a:t>New </a:t>
            </a:r>
            <a:r>
              <a:rPr lang="en-GB" sz="1200" dirty="0" err="1" smtClean="0"/>
              <a:t>OpenLabs</a:t>
            </a:r>
            <a:r>
              <a:rPr lang="en-GB" sz="1200" dirty="0" smtClean="0"/>
              <a:t> planned in Senegal, Kenya, Cote d’Ivoire, Gabon</a:t>
            </a:r>
            <a:endParaRPr lang="en-GB" sz="1200" dirty="0"/>
          </a:p>
        </p:txBody>
      </p:sp>
      <p:sp>
        <p:nvSpPr>
          <p:cNvPr id="6" name="TextBox 5"/>
          <p:cNvSpPr txBox="1"/>
          <p:nvPr/>
        </p:nvSpPr>
        <p:spPr>
          <a:xfrm>
            <a:off x="664239" y="2824480"/>
            <a:ext cx="1827873" cy="830997"/>
          </a:xfrm>
          <a:prstGeom prst="rect">
            <a:avLst/>
          </a:prstGeom>
          <a:noFill/>
        </p:spPr>
        <p:txBody>
          <a:bodyPr wrap="none" rtlCol="0">
            <a:spAutoFit/>
          </a:bodyPr>
          <a:lstStyle/>
          <a:p>
            <a:pPr algn="ctr"/>
            <a:r>
              <a:rPr lang="en-GB" sz="2000" b="1" dirty="0" smtClean="0">
                <a:solidFill>
                  <a:srgbClr val="C22C2D"/>
                </a:solidFill>
              </a:rPr>
              <a:t>South-East Asia</a:t>
            </a:r>
          </a:p>
          <a:p>
            <a:pPr algn="ctr"/>
            <a:r>
              <a:rPr lang="en-GB" sz="1400" dirty="0" smtClean="0"/>
              <a:t>Karachi, Pakistan</a:t>
            </a:r>
          </a:p>
          <a:p>
            <a:pPr algn="ctr"/>
            <a:r>
              <a:rPr lang="en-GB" sz="1400" dirty="0" smtClean="0"/>
              <a:t>28-30 April 2014</a:t>
            </a:r>
            <a:endParaRPr lang="en-GB" sz="1400" dirty="0"/>
          </a:p>
        </p:txBody>
      </p:sp>
      <p:sp>
        <p:nvSpPr>
          <p:cNvPr id="5" name="Rectangle 4"/>
          <p:cNvSpPr/>
          <p:nvPr/>
        </p:nvSpPr>
        <p:spPr>
          <a:xfrm>
            <a:off x="1143832" y="116632"/>
            <a:ext cx="6886373" cy="461665"/>
          </a:xfrm>
          <a:prstGeom prst="rect">
            <a:avLst/>
          </a:prstGeom>
        </p:spPr>
        <p:txBody>
          <a:bodyPr wrap="none">
            <a:spAutoFit/>
          </a:bodyPr>
          <a:lstStyle/>
          <a:p>
            <a:pPr algn="ctr"/>
            <a:r>
              <a:rPr lang="en-GB" sz="2400" dirty="0" smtClean="0">
                <a:solidFill>
                  <a:srgbClr val="C22C2D"/>
                </a:solidFill>
              </a:rPr>
              <a:t>Aims and outcomes of the IYCr2014 Summit meetings</a:t>
            </a:r>
          </a:p>
        </p:txBody>
      </p:sp>
      <p:sp>
        <p:nvSpPr>
          <p:cNvPr id="15" name="TextBox 14"/>
          <p:cNvSpPr txBox="1"/>
          <p:nvPr/>
        </p:nvSpPr>
        <p:spPr>
          <a:xfrm>
            <a:off x="3651025" y="2824480"/>
            <a:ext cx="1853905" cy="830997"/>
          </a:xfrm>
          <a:prstGeom prst="rect">
            <a:avLst/>
          </a:prstGeom>
          <a:noFill/>
        </p:spPr>
        <p:txBody>
          <a:bodyPr wrap="none" rtlCol="0">
            <a:spAutoFit/>
          </a:bodyPr>
          <a:lstStyle/>
          <a:p>
            <a:pPr algn="ctr"/>
            <a:r>
              <a:rPr lang="en-GB" sz="2000" b="1" dirty="0" smtClean="0">
                <a:solidFill>
                  <a:srgbClr val="C22C2D"/>
                </a:solidFill>
              </a:rPr>
              <a:t>Latin America</a:t>
            </a:r>
          </a:p>
          <a:p>
            <a:pPr algn="ctr"/>
            <a:r>
              <a:rPr lang="en-GB" sz="1400" dirty="0" smtClean="0"/>
              <a:t>Campinas, Brazil</a:t>
            </a:r>
          </a:p>
          <a:p>
            <a:pPr algn="ctr"/>
            <a:r>
              <a:rPr lang="en-GB" sz="1400" dirty="0" smtClean="0"/>
              <a:t>22-24 September 2014</a:t>
            </a:r>
            <a:endParaRPr lang="en-GB" sz="1400" dirty="0"/>
          </a:p>
        </p:txBody>
      </p:sp>
      <p:sp>
        <p:nvSpPr>
          <p:cNvPr id="16" name="TextBox 15"/>
          <p:cNvSpPr txBox="1"/>
          <p:nvPr/>
        </p:nvSpPr>
        <p:spPr>
          <a:xfrm>
            <a:off x="6521783" y="2824480"/>
            <a:ext cx="2148089" cy="830997"/>
          </a:xfrm>
          <a:prstGeom prst="rect">
            <a:avLst/>
          </a:prstGeom>
          <a:noFill/>
        </p:spPr>
        <p:txBody>
          <a:bodyPr wrap="none" rtlCol="0">
            <a:spAutoFit/>
          </a:bodyPr>
          <a:lstStyle/>
          <a:p>
            <a:pPr algn="ctr"/>
            <a:r>
              <a:rPr lang="en-GB" sz="2000" b="1" dirty="0" smtClean="0">
                <a:solidFill>
                  <a:srgbClr val="C22C2D"/>
                </a:solidFill>
              </a:rPr>
              <a:t>Africa</a:t>
            </a:r>
          </a:p>
          <a:p>
            <a:pPr algn="ctr"/>
            <a:r>
              <a:rPr lang="en-GB" sz="1400" dirty="0" smtClean="0"/>
              <a:t>Bloemfontein, South Africa</a:t>
            </a:r>
          </a:p>
          <a:p>
            <a:pPr algn="ctr"/>
            <a:r>
              <a:rPr lang="en-GB" sz="1400" dirty="0" smtClean="0"/>
              <a:t>15-17 October 2014</a:t>
            </a:r>
            <a:endParaRPr lang="en-GB" sz="1400" dirty="0"/>
          </a:p>
        </p:txBody>
      </p:sp>
      <p:cxnSp>
        <p:nvCxnSpPr>
          <p:cNvPr id="17" name="Straight Connector 16"/>
          <p:cNvCxnSpPr/>
          <p:nvPr/>
        </p:nvCxnSpPr>
        <p:spPr>
          <a:xfrm>
            <a:off x="3060126" y="1700808"/>
            <a:ext cx="0" cy="5057449"/>
          </a:xfrm>
          <a:prstGeom prst="line">
            <a:avLst/>
          </a:prstGeom>
          <a:ln>
            <a:solidFill>
              <a:srgbClr val="C22C2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95828" y="1700808"/>
            <a:ext cx="0" cy="5057449"/>
          </a:xfrm>
          <a:prstGeom prst="line">
            <a:avLst/>
          </a:prstGeom>
          <a:ln>
            <a:solidFill>
              <a:srgbClr val="C22C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715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0" y="0"/>
            <a:ext cx="1692275"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 name="Rettangolo 14"/>
          <p:cNvSpPr/>
          <p:nvPr/>
        </p:nvSpPr>
        <p:spPr>
          <a:xfrm>
            <a:off x="1692275" y="0"/>
            <a:ext cx="142875"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chemeClr val="bg1">
                  <a:lumMod val="75000"/>
                </a:schemeClr>
              </a:solidFill>
            </a:endParaRPr>
          </a:p>
        </p:txBody>
      </p:sp>
      <p:sp>
        <p:nvSpPr>
          <p:cNvPr id="16" name="Rettangolo 15"/>
          <p:cNvSpPr/>
          <p:nvPr/>
        </p:nvSpPr>
        <p:spPr>
          <a:xfrm>
            <a:off x="1692275" y="2286000"/>
            <a:ext cx="142875"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solidFill>
                <a:srgbClr val="99FF66"/>
              </a:solidFill>
            </a:endParaRPr>
          </a:p>
        </p:txBody>
      </p:sp>
      <p:sp>
        <p:nvSpPr>
          <p:cNvPr id="17" name="Rettangolo 16"/>
          <p:cNvSpPr/>
          <p:nvPr/>
        </p:nvSpPr>
        <p:spPr>
          <a:xfrm>
            <a:off x="1692275" y="4572000"/>
            <a:ext cx="142875"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22533" name="Picture 17"/>
          <p:cNvPicPr>
            <a:picLocks noChangeAspect="1"/>
          </p:cNvPicPr>
          <p:nvPr/>
        </p:nvPicPr>
        <p:blipFill>
          <a:blip r:embed="rId2"/>
          <a:srcRect/>
          <a:stretch>
            <a:fillRect/>
          </a:stretch>
        </p:blipFill>
        <p:spPr bwMode="auto">
          <a:xfrm>
            <a:off x="17463" y="0"/>
            <a:ext cx="1655762" cy="2503488"/>
          </a:xfrm>
          <a:prstGeom prst="rect">
            <a:avLst/>
          </a:prstGeom>
          <a:noFill/>
          <a:ln w="9525">
            <a:noFill/>
            <a:miter lim="800000"/>
            <a:headEnd/>
            <a:tailEnd/>
          </a:ln>
        </p:spPr>
      </p:pic>
      <p:cxnSp>
        <p:nvCxnSpPr>
          <p:cNvPr id="19" name="Connettore 1 30"/>
          <p:cNvCxnSpPr/>
          <p:nvPr/>
        </p:nvCxnSpPr>
        <p:spPr>
          <a:xfrm>
            <a:off x="71438" y="2555875"/>
            <a:ext cx="1547812"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535" name="CasellaDiTesto 32"/>
          <p:cNvSpPr txBox="1">
            <a:spLocks noChangeArrowheads="1"/>
          </p:cNvSpPr>
          <p:nvPr/>
        </p:nvSpPr>
        <p:spPr bwMode="auto">
          <a:xfrm>
            <a:off x="1835150" y="0"/>
            <a:ext cx="7308850" cy="646113"/>
          </a:xfrm>
          <a:prstGeom prst="rect">
            <a:avLst/>
          </a:prstGeom>
          <a:noFill/>
          <a:ln w="9525">
            <a:noFill/>
            <a:miter lim="800000"/>
            <a:headEnd/>
            <a:tailEnd/>
          </a:ln>
        </p:spPr>
        <p:txBody>
          <a:bodyPr>
            <a:spAutoFit/>
          </a:bodyPr>
          <a:lstStyle/>
          <a:p>
            <a:r>
              <a:rPr lang="en-US" sz="3600" b="1">
                <a:solidFill>
                  <a:srgbClr val="C00000"/>
                </a:solidFill>
                <a:latin typeface="Calibri" pitchFamily="34" charset="0"/>
              </a:rPr>
              <a:t>summit meetings</a:t>
            </a:r>
            <a:endParaRPr lang="en-GB" sz="3600" b="1">
              <a:solidFill>
                <a:srgbClr val="C00000"/>
              </a:solidFill>
              <a:latin typeface="Calibri" pitchFamily="34" charset="0"/>
            </a:endParaRPr>
          </a:p>
        </p:txBody>
      </p:sp>
      <p:sp>
        <p:nvSpPr>
          <p:cNvPr id="22536" name="TextBox 10"/>
          <p:cNvSpPr txBox="1">
            <a:spLocks noChangeArrowheads="1"/>
          </p:cNvSpPr>
          <p:nvPr/>
        </p:nvSpPr>
        <p:spPr bwMode="auto">
          <a:xfrm>
            <a:off x="1862138" y="642938"/>
            <a:ext cx="7281862" cy="843308"/>
          </a:xfrm>
          <a:prstGeom prst="rect">
            <a:avLst/>
          </a:prstGeom>
          <a:noFill/>
          <a:ln w="9525">
            <a:noFill/>
            <a:miter lim="800000"/>
            <a:headEnd/>
            <a:tailEnd/>
          </a:ln>
        </p:spPr>
        <p:txBody>
          <a:bodyPr>
            <a:spAutoFit/>
          </a:bodyPr>
          <a:lstStyle/>
          <a:p>
            <a:pPr>
              <a:lnSpc>
                <a:spcPct val="120000"/>
              </a:lnSpc>
              <a:buSzPct val="70000"/>
            </a:pPr>
            <a:r>
              <a:rPr lang="en-US" sz="2400" b="1" dirty="0" smtClean="0">
                <a:solidFill>
                  <a:srgbClr val="C22C2D"/>
                </a:solidFill>
                <a:latin typeface="Calibri" pitchFamily="34" charset="0"/>
              </a:rPr>
              <a:t>Bloemfontein (South Africa), 15-17 October </a:t>
            </a:r>
            <a:r>
              <a:rPr lang="en-US" sz="2400" b="1" dirty="0">
                <a:solidFill>
                  <a:srgbClr val="C22C2D"/>
                </a:solidFill>
                <a:latin typeface="Calibri" pitchFamily="34" charset="0"/>
              </a:rPr>
              <a:t>2014 </a:t>
            </a:r>
          </a:p>
          <a:p>
            <a:pPr>
              <a:buSzPct val="70000"/>
            </a:pPr>
            <a:r>
              <a:rPr lang="en-GB" sz="2000" b="1" dirty="0" smtClean="0">
                <a:solidFill>
                  <a:srgbClr val="009999"/>
                </a:solidFill>
                <a:latin typeface="Calibri" pitchFamily="34" charset="0"/>
              </a:rPr>
              <a:t>Appeal</a:t>
            </a:r>
            <a:endParaRPr lang="en-US" sz="2000" b="1" dirty="0">
              <a:solidFill>
                <a:srgbClr val="009999"/>
              </a:solidFill>
              <a:latin typeface="Calibri" pitchFamily="34" charset="0"/>
            </a:endParaRPr>
          </a:p>
        </p:txBody>
      </p:sp>
      <p:sp>
        <p:nvSpPr>
          <p:cNvPr id="5" name="Rectangle 4"/>
          <p:cNvSpPr/>
          <p:nvPr/>
        </p:nvSpPr>
        <p:spPr>
          <a:xfrm>
            <a:off x="1862138" y="4710043"/>
            <a:ext cx="7200329" cy="2031325"/>
          </a:xfrm>
          <a:prstGeom prst="rect">
            <a:avLst/>
          </a:prstGeom>
        </p:spPr>
        <p:txBody>
          <a:bodyPr wrap="square">
            <a:spAutoFit/>
          </a:bodyPr>
          <a:lstStyle/>
          <a:p>
            <a:pPr marL="285750" indent="-285750">
              <a:buFont typeface="Wingdings" panose="05000000000000000000" pitchFamily="2" charset="2"/>
              <a:buChar char="ü"/>
            </a:pPr>
            <a:r>
              <a:rPr lang="en-GB" dirty="0" smtClean="0"/>
              <a:t>legacy </a:t>
            </a:r>
            <a:r>
              <a:rPr lang="en-GB" dirty="0"/>
              <a:t>of the </a:t>
            </a:r>
            <a:r>
              <a:rPr lang="en-GB" dirty="0" smtClean="0"/>
              <a:t>International Year of Crystallography</a:t>
            </a:r>
            <a:r>
              <a:rPr lang="en-GB" dirty="0"/>
              <a:t> </a:t>
            </a:r>
            <a:endParaRPr lang="en-GB" dirty="0" smtClean="0"/>
          </a:p>
          <a:p>
            <a:pPr marL="285750" indent="-285750">
              <a:buFont typeface="Wingdings" panose="05000000000000000000" pitchFamily="2" charset="2"/>
              <a:buChar char="ü"/>
            </a:pPr>
            <a:r>
              <a:rPr lang="en-GB" dirty="0" smtClean="0"/>
              <a:t>provide </a:t>
            </a:r>
            <a:r>
              <a:rPr lang="en-GB" dirty="0"/>
              <a:t>basic diffraction </a:t>
            </a:r>
            <a:r>
              <a:rPr lang="en-GB" dirty="0" smtClean="0"/>
              <a:t>equipment</a:t>
            </a:r>
            <a:r>
              <a:rPr lang="en-GB" dirty="0"/>
              <a:t> </a:t>
            </a:r>
          </a:p>
          <a:p>
            <a:pPr marL="285750" indent="-285750">
              <a:buFont typeface="Wingdings" panose="05000000000000000000" pitchFamily="2" charset="2"/>
              <a:buChar char="ü"/>
            </a:pPr>
            <a:r>
              <a:rPr lang="en-GB" dirty="0" smtClean="0"/>
              <a:t>establishment </a:t>
            </a:r>
            <a:r>
              <a:rPr lang="en-GB" dirty="0"/>
              <a:t>of National Committees </a:t>
            </a:r>
            <a:r>
              <a:rPr lang="en-GB" dirty="0" smtClean="0"/>
              <a:t>of Crystallography</a:t>
            </a:r>
            <a:endParaRPr lang="en-GB" dirty="0"/>
          </a:p>
          <a:p>
            <a:pPr marL="285750" indent="-285750">
              <a:buFont typeface="Wingdings" panose="05000000000000000000" pitchFamily="2" charset="2"/>
              <a:buChar char="ü"/>
            </a:pPr>
            <a:r>
              <a:rPr lang="en-GB" b="1" dirty="0" smtClean="0">
                <a:solidFill>
                  <a:srgbClr val="C00000"/>
                </a:solidFill>
              </a:rPr>
              <a:t>scientific </a:t>
            </a:r>
            <a:r>
              <a:rPr lang="en-GB" b="1" dirty="0">
                <a:solidFill>
                  <a:srgbClr val="C00000"/>
                </a:solidFill>
              </a:rPr>
              <a:t>visa</a:t>
            </a:r>
            <a:r>
              <a:rPr lang="en-GB" dirty="0">
                <a:solidFill>
                  <a:srgbClr val="C00000"/>
                </a:solidFill>
              </a:rPr>
              <a:t> </a:t>
            </a:r>
            <a:endParaRPr lang="en-GB" dirty="0" smtClean="0">
              <a:solidFill>
                <a:srgbClr val="C00000"/>
              </a:solidFill>
            </a:endParaRPr>
          </a:p>
          <a:p>
            <a:pPr marL="285750" indent="-285750">
              <a:buFont typeface="Wingdings" panose="05000000000000000000" pitchFamily="2" charset="2"/>
              <a:buChar char="ü"/>
            </a:pPr>
            <a:r>
              <a:rPr lang="en-GB" dirty="0" smtClean="0"/>
              <a:t>training workshops, </a:t>
            </a:r>
            <a:r>
              <a:rPr lang="en-GB" dirty="0"/>
              <a:t>education </a:t>
            </a:r>
            <a:r>
              <a:rPr lang="en-GB" dirty="0" smtClean="0"/>
              <a:t>programmes, mobility </a:t>
            </a:r>
            <a:r>
              <a:rPr lang="en-GB" dirty="0"/>
              <a:t>of </a:t>
            </a:r>
            <a:r>
              <a:rPr lang="en-GB" dirty="0" smtClean="0"/>
              <a:t>researchers, joint </a:t>
            </a:r>
            <a:r>
              <a:rPr lang="en-GB" dirty="0"/>
              <a:t>research </a:t>
            </a:r>
            <a:r>
              <a:rPr lang="en-GB" dirty="0" smtClean="0"/>
              <a:t>projects, </a:t>
            </a:r>
            <a:r>
              <a:rPr lang="en-GB" dirty="0"/>
              <a:t>regional conferences  </a:t>
            </a:r>
          </a:p>
          <a:p>
            <a:pPr marL="285750" indent="-285750">
              <a:buFont typeface="Wingdings" panose="05000000000000000000" pitchFamily="2" charset="2"/>
              <a:buChar char="ü"/>
            </a:pPr>
            <a:r>
              <a:rPr lang="en-GB" dirty="0" smtClean="0"/>
              <a:t>Formation of the </a:t>
            </a:r>
            <a:r>
              <a:rPr lang="en-GB" b="1" dirty="0">
                <a:solidFill>
                  <a:srgbClr val="C00000"/>
                </a:solidFill>
              </a:rPr>
              <a:t>African Crystallographic Association </a:t>
            </a:r>
            <a:r>
              <a:rPr lang="en-GB" dirty="0"/>
              <a:t>(</a:t>
            </a:r>
            <a:r>
              <a:rPr lang="en-GB" dirty="0" err="1"/>
              <a:t>AfCA</a:t>
            </a:r>
            <a:r>
              <a:rPr lang="en-GB" dirty="0"/>
              <a:t>) </a:t>
            </a:r>
          </a:p>
        </p:txBody>
      </p:sp>
      <p:pic>
        <p:nvPicPr>
          <p:cNvPr id="1026" name="Picture 2" descr="[2014: Pan African and South African Summit Meeting: Petition]"/>
          <p:cNvPicPr>
            <a:picLocks noChangeAspect="1" noChangeArrowheads="1"/>
          </p:cNvPicPr>
          <p:nvPr/>
        </p:nvPicPr>
        <p:blipFill rotWithShape="1">
          <a:blip r:embed="rId3">
            <a:extLst>
              <a:ext uri="{28A0092B-C50C-407E-A947-70E740481C1C}">
                <a14:useLocalDpi xmlns:a14="http://schemas.microsoft.com/office/drawing/2010/main" val="0"/>
              </a:ext>
            </a:extLst>
          </a:blip>
          <a:srcRect l="6584" r="5192" b="15433"/>
          <a:stretch/>
        </p:blipFill>
        <p:spPr bwMode="auto">
          <a:xfrm>
            <a:off x="2939247" y="1570111"/>
            <a:ext cx="4824536" cy="3083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14: Pan African and South African Summit Meeting: Pet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975" y="-3505200"/>
            <a:ext cx="4320000" cy="2880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4"/>
          <p:cNvPicPr>
            <a:picLocks noChangeAspect="1"/>
          </p:cNvPicPr>
          <p:nvPr/>
        </p:nvPicPr>
        <p:blipFill>
          <a:blip r:embed="rId5"/>
          <a:srcRect/>
          <a:stretch>
            <a:fillRect/>
          </a:stretch>
        </p:blipFill>
        <p:spPr bwMode="auto">
          <a:xfrm>
            <a:off x="22225" y="5791200"/>
            <a:ext cx="1655763" cy="206375"/>
          </a:xfrm>
          <a:prstGeom prst="rect">
            <a:avLst/>
          </a:prstGeom>
          <a:noFill/>
          <a:ln w="9525">
            <a:noFill/>
            <a:miter lim="800000"/>
            <a:headEnd/>
            <a:tailEnd/>
          </a:ln>
        </p:spPr>
      </p:pic>
      <p:sp>
        <p:nvSpPr>
          <p:cNvPr id="23"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658009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1255722"/>
            <a:ext cx="7992888" cy="5255285"/>
          </a:xfrm>
          <a:prstGeom prst="rect">
            <a:avLst/>
          </a:prstGeom>
          <a:noFill/>
        </p:spPr>
        <p:txBody>
          <a:bodyPr wrap="square" rtlCol="0">
            <a:spAutoFit/>
          </a:bodyPr>
          <a:lstStyle/>
          <a:p>
            <a:r>
              <a:rPr lang="en-GB" dirty="0" smtClean="0"/>
              <a:t>IUCr Project </a:t>
            </a:r>
            <a:r>
              <a:rPr lang="en-GB" dirty="0"/>
              <a:t>title: </a:t>
            </a:r>
            <a:r>
              <a:rPr lang="en-GB" b="1" i="1" dirty="0">
                <a:solidFill>
                  <a:srgbClr val="C22C2D"/>
                </a:solidFill>
              </a:rPr>
              <a:t>Building Science Capacity in Africa via </a:t>
            </a:r>
            <a:r>
              <a:rPr lang="en-GB" b="1" i="1" dirty="0" smtClean="0">
                <a:solidFill>
                  <a:srgbClr val="C22C2D"/>
                </a:solidFill>
              </a:rPr>
              <a:t>Crystallography</a:t>
            </a:r>
          </a:p>
          <a:p>
            <a:endParaRPr lang="en-GB" i="1" dirty="0"/>
          </a:p>
          <a:p>
            <a:r>
              <a:rPr lang="en-GB" dirty="0" smtClean="0"/>
              <a:t>Funded under the </a:t>
            </a:r>
            <a:r>
              <a:rPr lang="en-GB" sz="2400" b="1" dirty="0" smtClean="0">
                <a:solidFill>
                  <a:srgbClr val="009999"/>
                </a:solidFill>
              </a:rPr>
              <a:t>ICSU Grants Programme 2015</a:t>
            </a:r>
          </a:p>
          <a:p>
            <a:endParaRPr lang="en-GB" dirty="0"/>
          </a:p>
          <a:p>
            <a:r>
              <a:rPr lang="en-GB" dirty="0" smtClean="0"/>
              <a:t>Lead Applicant: 	International Union of Crystallography</a:t>
            </a:r>
          </a:p>
          <a:p>
            <a:r>
              <a:rPr lang="en-GB" dirty="0" smtClean="0"/>
              <a:t>Co-Applicant: 	European Crystallographic Association</a:t>
            </a:r>
          </a:p>
          <a:p>
            <a:endParaRPr lang="en-GB" dirty="0"/>
          </a:p>
          <a:p>
            <a:r>
              <a:rPr lang="en-GB" dirty="0" smtClean="0"/>
              <a:t>Supporting organizations: UNESCO, ICSU Regional Office for Africa, INDABA, SAASTA</a:t>
            </a:r>
          </a:p>
          <a:p>
            <a:endParaRPr lang="en-GB" dirty="0"/>
          </a:p>
          <a:p>
            <a:r>
              <a:rPr lang="en-GB" u="sng" dirty="0" smtClean="0"/>
              <a:t>Project plan (2015/2016)</a:t>
            </a:r>
            <a:r>
              <a:rPr lang="en-GB" dirty="0" smtClean="0"/>
              <a:t>:</a:t>
            </a:r>
          </a:p>
          <a:p>
            <a:pPr marL="342900" indent="-342900">
              <a:spcBef>
                <a:spcPts val="300"/>
              </a:spcBef>
              <a:buAutoNum type="arabicPeriod"/>
            </a:pPr>
            <a:r>
              <a:rPr lang="en-GB" dirty="0" smtClean="0"/>
              <a:t>Follow-up meeting to the Bloemfontein Summit (to be held in North Africa)</a:t>
            </a:r>
          </a:p>
          <a:p>
            <a:pPr marL="342900" indent="-342900">
              <a:spcBef>
                <a:spcPts val="300"/>
              </a:spcBef>
              <a:buAutoNum type="arabicPeriod"/>
            </a:pPr>
            <a:r>
              <a:rPr lang="en-GB" dirty="0" smtClean="0"/>
              <a:t>Crystallography workshop in Central Africa (</a:t>
            </a:r>
            <a:r>
              <a:rPr lang="en-GB" dirty="0" err="1" smtClean="0"/>
              <a:t>Dschang</a:t>
            </a:r>
            <a:r>
              <a:rPr lang="en-GB" dirty="0" smtClean="0"/>
              <a:t>, 6-11 October 2016)</a:t>
            </a:r>
          </a:p>
          <a:p>
            <a:pPr marL="342900" indent="-342900">
              <a:spcBef>
                <a:spcPts val="300"/>
              </a:spcBef>
              <a:buAutoNum type="arabicPeriod"/>
            </a:pPr>
            <a:r>
              <a:rPr lang="en-GB" dirty="0" smtClean="0"/>
              <a:t>Support to African scientists to attend the INDABA series of conferences in South Africa</a:t>
            </a:r>
          </a:p>
          <a:p>
            <a:pPr>
              <a:spcBef>
                <a:spcPts val="600"/>
              </a:spcBef>
            </a:pPr>
            <a:r>
              <a:rPr lang="en-GB" dirty="0" smtClean="0"/>
              <a:t>+ many additional actions</a:t>
            </a:r>
          </a:p>
          <a:p>
            <a:pPr>
              <a:spcBef>
                <a:spcPts val="300"/>
              </a:spcBef>
            </a:pPr>
            <a:endParaRPr lang="en-GB" dirty="0"/>
          </a:p>
          <a:p>
            <a:pPr algn="ctr">
              <a:spcBef>
                <a:spcPts val="300"/>
              </a:spcBef>
            </a:pPr>
            <a:r>
              <a:rPr lang="en-GB" sz="2400" b="1" dirty="0" smtClean="0">
                <a:solidFill>
                  <a:srgbClr val="009999"/>
                </a:solidFill>
              </a:rPr>
              <a:t>http://www.iycr2014.org/capacity-building/icsu2015</a:t>
            </a:r>
            <a:endParaRPr lang="en-GB" sz="2400" b="1" dirty="0">
              <a:solidFill>
                <a:srgbClr val="009999"/>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341" y="475087"/>
            <a:ext cx="1779973" cy="57606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798" y="421172"/>
            <a:ext cx="683894" cy="683894"/>
          </a:xfrm>
          <a:prstGeom prst="rect">
            <a:avLst/>
          </a:prstGeom>
        </p:spPr>
      </p:pic>
    </p:spTree>
    <p:extLst>
      <p:ext uri="{BB962C8B-B14F-4D97-AF65-F5344CB8AC3E}">
        <p14:creationId xmlns:p14="http://schemas.microsoft.com/office/powerpoint/2010/main" val="31368115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0443"/>
          <a:stretch/>
        </p:blipFill>
        <p:spPr>
          <a:xfrm>
            <a:off x="144779" y="560170"/>
            <a:ext cx="4268817" cy="5737660"/>
          </a:xfrm>
          <a:prstGeom prst="rect">
            <a:avLst/>
          </a:prstGeom>
        </p:spPr>
      </p:pic>
      <p:pic>
        <p:nvPicPr>
          <p:cNvPr id="6" name="Picture 5"/>
          <p:cNvPicPr>
            <a:picLocks noChangeAspect="1"/>
          </p:cNvPicPr>
          <p:nvPr/>
        </p:nvPicPr>
        <p:blipFill rotWithShape="1">
          <a:blip r:embed="rId2"/>
          <a:srcRect r="51769"/>
          <a:stretch/>
        </p:blipFill>
        <p:spPr>
          <a:xfrm>
            <a:off x="4770120" y="560170"/>
            <a:ext cx="4154517" cy="5737660"/>
          </a:xfrm>
          <a:prstGeom prst="rect">
            <a:avLst/>
          </a:prstGeom>
        </p:spPr>
      </p:pic>
    </p:spTree>
    <p:extLst>
      <p:ext uri="{BB962C8B-B14F-4D97-AF65-F5344CB8AC3E}">
        <p14:creationId xmlns:p14="http://schemas.microsoft.com/office/powerpoint/2010/main" val="2581322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2392" y="1575762"/>
            <a:ext cx="8215828" cy="1692771"/>
          </a:xfrm>
          <a:prstGeom prst="rect">
            <a:avLst/>
          </a:prstGeom>
          <a:noFill/>
        </p:spPr>
        <p:txBody>
          <a:bodyPr wrap="square" rtlCol="0">
            <a:spAutoFit/>
          </a:bodyPr>
          <a:lstStyle/>
          <a:p>
            <a:r>
              <a:rPr lang="en-GB" sz="2400" dirty="0" smtClean="0"/>
              <a:t>A proposal for an ICTP Workshop 2017</a:t>
            </a:r>
          </a:p>
          <a:p>
            <a:r>
              <a:rPr lang="en-GB" sz="2400" dirty="0" smtClean="0"/>
              <a:t>to </a:t>
            </a:r>
            <a:r>
              <a:rPr lang="en-GB" sz="2400" dirty="0"/>
              <a:t>be held at </a:t>
            </a:r>
            <a:r>
              <a:rPr lang="en-GB" sz="2400" dirty="0" err="1" smtClean="0"/>
              <a:t>Université</a:t>
            </a:r>
            <a:r>
              <a:rPr lang="en-GB" sz="2400" dirty="0" smtClean="0"/>
              <a:t> </a:t>
            </a:r>
            <a:r>
              <a:rPr lang="en-GB" sz="2400" dirty="0" err="1"/>
              <a:t>Assane</a:t>
            </a:r>
            <a:r>
              <a:rPr lang="en-GB" sz="2400" dirty="0"/>
              <a:t> SECK de </a:t>
            </a:r>
            <a:r>
              <a:rPr lang="en-GB" sz="2400" dirty="0" err="1" smtClean="0"/>
              <a:t>Ziguinchor</a:t>
            </a:r>
            <a:r>
              <a:rPr lang="en-GB" sz="2400" dirty="0" smtClean="0"/>
              <a:t>, Senegal</a:t>
            </a:r>
          </a:p>
          <a:p>
            <a:endParaRPr lang="en-GB" sz="2400" dirty="0"/>
          </a:p>
          <a:p>
            <a:endParaRPr lang="en-GB" sz="1600" dirty="0" smtClean="0"/>
          </a:p>
          <a:p>
            <a:r>
              <a:rPr lang="en-GB" sz="1600" dirty="0" smtClean="0"/>
              <a:t>Venue for an IUCr-UNESCO </a:t>
            </a:r>
            <a:r>
              <a:rPr lang="en-GB" sz="1600" dirty="0" err="1" smtClean="0"/>
              <a:t>OpenLab</a:t>
            </a:r>
            <a:r>
              <a:rPr lang="en-GB" sz="1600" dirty="0" smtClean="0"/>
              <a:t>, held in collaboration with Bruker and CCDC, October 2015</a:t>
            </a:r>
            <a:endParaRPr lang="en-GB" sz="2400"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2496" y="407126"/>
            <a:ext cx="683894" cy="683894"/>
          </a:xfrm>
          <a:prstGeom prst="rect">
            <a:avLst/>
          </a:prstGeom>
        </p:spPr>
      </p:pic>
      <p:pic>
        <p:nvPicPr>
          <p:cNvPr id="1026" name="Picture 2" descr="http://www.ictp.it/img/ictp_head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178" y="288306"/>
            <a:ext cx="2884805" cy="9215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d'orig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986" y="408133"/>
            <a:ext cx="965034" cy="6818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 Ziguinch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0167" y="1854147"/>
            <a:ext cx="743585" cy="73862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7" descr="D:\Users\Claude\Documents\SENEGAL\IMG_013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429000"/>
            <a:ext cx="4591573" cy="3429000"/>
          </a:xfrm>
          <a:prstGeom prst="rect">
            <a:avLst/>
          </a:prstGeom>
          <a:noFill/>
          <a:ln>
            <a:noFill/>
          </a:ln>
        </p:spPr>
      </p:pic>
      <p:pic>
        <p:nvPicPr>
          <p:cNvPr id="10" name="Image 3" descr="C:\Users\Claude\Documents\SENEGAL\photos\101MSDCF\DSC0345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429000"/>
            <a:ext cx="4572000" cy="3432772"/>
          </a:xfrm>
          <a:prstGeom prst="rect">
            <a:avLst/>
          </a:prstGeom>
          <a:noFill/>
          <a:ln>
            <a:noFill/>
          </a:ln>
        </p:spPr>
      </p:pic>
    </p:spTree>
    <p:extLst>
      <p:ext uri="{BB962C8B-B14F-4D97-AF65-F5344CB8AC3E}">
        <p14:creationId xmlns:p14="http://schemas.microsoft.com/office/powerpoint/2010/main" val="3336141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40178" y="6067592"/>
            <a:ext cx="683894" cy="683894"/>
          </a:xfrm>
          <a:prstGeom prst="rect">
            <a:avLst/>
          </a:prstGeom>
        </p:spPr>
      </p:pic>
      <p:pic>
        <p:nvPicPr>
          <p:cNvPr id="4" name="Picture 3"/>
          <p:cNvPicPr>
            <a:picLocks noChangeAspect="1"/>
          </p:cNvPicPr>
          <p:nvPr/>
        </p:nvPicPr>
        <p:blipFill>
          <a:blip r:embed="rId3"/>
          <a:stretch>
            <a:fillRect/>
          </a:stretch>
        </p:blipFill>
        <p:spPr>
          <a:xfrm>
            <a:off x="0" y="0"/>
            <a:ext cx="6710510" cy="6868573"/>
          </a:xfrm>
          <a:prstGeom prst="rect">
            <a:avLst/>
          </a:prstGeom>
        </p:spPr>
      </p:pic>
      <p:sp>
        <p:nvSpPr>
          <p:cNvPr id="5" name="Rectangle 4"/>
          <p:cNvSpPr/>
          <p:nvPr/>
        </p:nvSpPr>
        <p:spPr>
          <a:xfrm>
            <a:off x="6710510" y="1070729"/>
            <a:ext cx="2433490" cy="3662541"/>
          </a:xfrm>
          <a:prstGeom prst="rect">
            <a:avLst/>
          </a:prstGeom>
        </p:spPr>
        <p:txBody>
          <a:bodyPr wrap="square">
            <a:spAutoFit/>
          </a:bodyPr>
          <a:lstStyle/>
          <a:p>
            <a:r>
              <a:rPr lang="en-GB" sz="1400" b="1" i="1" dirty="0">
                <a:solidFill>
                  <a:srgbClr val="009999"/>
                </a:solidFill>
              </a:rPr>
              <a:t>National Organising Committee</a:t>
            </a:r>
          </a:p>
          <a:p>
            <a:r>
              <a:rPr lang="en-GB" sz="1200" b="1" i="1" dirty="0">
                <a:solidFill>
                  <a:srgbClr val="2B2A29"/>
                </a:solidFill>
              </a:rPr>
              <a:t>G.R. Desiraju (Chair)</a:t>
            </a:r>
          </a:p>
          <a:p>
            <a:r>
              <a:rPr lang="en-GB" sz="1200" b="1" i="1" dirty="0">
                <a:solidFill>
                  <a:srgbClr val="2B2A29"/>
                </a:solidFill>
              </a:rPr>
              <a:t>P. </a:t>
            </a:r>
            <a:r>
              <a:rPr lang="en-GB" sz="1200" b="1" i="1" dirty="0" err="1">
                <a:solidFill>
                  <a:srgbClr val="2B2A29"/>
                </a:solidFill>
              </a:rPr>
              <a:t>Chakrabarti</a:t>
            </a:r>
            <a:endParaRPr lang="en-GB" sz="1200" b="1" i="1" dirty="0">
              <a:solidFill>
                <a:srgbClr val="2B2A29"/>
              </a:solidFill>
            </a:endParaRPr>
          </a:p>
          <a:p>
            <a:r>
              <a:rPr lang="en-GB" sz="1200" b="1" i="1" dirty="0">
                <a:solidFill>
                  <a:srgbClr val="2B2A29"/>
                </a:solidFill>
              </a:rPr>
              <a:t>T.N. Guru Row</a:t>
            </a:r>
          </a:p>
          <a:p>
            <a:r>
              <a:rPr lang="en-GB" sz="1200" b="1" i="1" dirty="0">
                <a:solidFill>
                  <a:srgbClr val="2B2A29"/>
                </a:solidFill>
              </a:rPr>
              <a:t>R.K.R. </a:t>
            </a:r>
            <a:r>
              <a:rPr lang="en-GB" sz="1200" b="1" i="1" dirty="0" err="1">
                <a:solidFill>
                  <a:srgbClr val="2B2A29"/>
                </a:solidFill>
              </a:rPr>
              <a:t>Jetti</a:t>
            </a:r>
            <a:endParaRPr lang="en-GB" sz="1200" b="1" i="1" dirty="0">
              <a:solidFill>
                <a:srgbClr val="2B2A29"/>
              </a:solidFill>
            </a:endParaRPr>
          </a:p>
          <a:p>
            <a:r>
              <a:rPr lang="en-GB" sz="1200" b="1" i="1" dirty="0">
                <a:solidFill>
                  <a:srgbClr val="2B2A29"/>
                </a:solidFill>
              </a:rPr>
              <a:t>D. Pandey</a:t>
            </a:r>
          </a:p>
          <a:p>
            <a:r>
              <a:rPr lang="en-GB" sz="1200" b="1" i="1" dirty="0">
                <a:solidFill>
                  <a:srgbClr val="2B2A29"/>
                </a:solidFill>
              </a:rPr>
              <a:t>D.M. </a:t>
            </a:r>
            <a:r>
              <a:rPr lang="en-GB" sz="1200" b="1" i="1" dirty="0" err="1">
                <a:solidFill>
                  <a:srgbClr val="2B2A29"/>
                </a:solidFill>
              </a:rPr>
              <a:t>Salunke</a:t>
            </a:r>
            <a:endParaRPr lang="en-GB" sz="1200" b="1" i="1" dirty="0">
              <a:solidFill>
                <a:srgbClr val="2B2A29"/>
              </a:solidFill>
            </a:endParaRPr>
          </a:p>
          <a:p>
            <a:r>
              <a:rPr lang="en-GB" sz="1200" b="1" i="1" dirty="0">
                <a:solidFill>
                  <a:srgbClr val="2B2A29"/>
                </a:solidFill>
              </a:rPr>
              <a:t>M.K. </a:t>
            </a:r>
            <a:r>
              <a:rPr lang="en-GB" sz="1200" b="1" i="1" dirty="0" err="1" smtClean="0">
                <a:solidFill>
                  <a:srgbClr val="2B2A29"/>
                </a:solidFill>
              </a:rPr>
              <a:t>Sanyal</a:t>
            </a:r>
            <a:endParaRPr lang="en-GB" sz="1200" b="1" i="1" dirty="0" smtClean="0">
              <a:solidFill>
                <a:srgbClr val="2B2A29"/>
              </a:solidFill>
            </a:endParaRPr>
          </a:p>
          <a:p>
            <a:endParaRPr lang="en-GB" sz="1200" b="1" i="1" dirty="0">
              <a:solidFill>
                <a:srgbClr val="2B2A29"/>
              </a:solidFill>
            </a:endParaRPr>
          </a:p>
          <a:p>
            <a:r>
              <a:rPr lang="en-GB" sz="1400" b="1" i="1" dirty="0">
                <a:solidFill>
                  <a:srgbClr val="009999"/>
                </a:solidFill>
              </a:rPr>
              <a:t>Local Organising Committee</a:t>
            </a:r>
          </a:p>
          <a:p>
            <a:r>
              <a:rPr lang="en-GB" sz="1200" b="1" i="1" dirty="0"/>
              <a:t>G.R. Desiraju (Chair)</a:t>
            </a:r>
          </a:p>
          <a:p>
            <a:r>
              <a:rPr lang="en-GB" sz="1200" b="1" i="1" dirty="0"/>
              <a:t>R.K.R. </a:t>
            </a:r>
            <a:r>
              <a:rPr lang="en-GB" sz="1200" b="1" i="1" dirty="0" err="1"/>
              <a:t>Jetti</a:t>
            </a:r>
            <a:r>
              <a:rPr lang="en-GB" sz="1200" b="1" i="1" dirty="0"/>
              <a:t> (Vice Chair)</a:t>
            </a:r>
          </a:p>
          <a:p>
            <a:r>
              <a:rPr lang="en-GB" sz="1200" b="1" i="1" dirty="0"/>
              <a:t>R. Banerjee</a:t>
            </a:r>
          </a:p>
          <a:p>
            <a:r>
              <a:rPr lang="en-GB" sz="1200" b="1" i="1" dirty="0"/>
              <a:t>K. </a:t>
            </a:r>
            <a:r>
              <a:rPr lang="en-GB" sz="1200" b="1" i="1" dirty="0" err="1"/>
              <a:t>Biradha</a:t>
            </a:r>
            <a:endParaRPr lang="en-GB" sz="1200" b="1" i="1" dirty="0"/>
          </a:p>
          <a:p>
            <a:r>
              <a:rPr lang="en-GB" sz="1200" b="1" i="1" dirty="0"/>
              <a:t>U. </a:t>
            </a:r>
            <a:r>
              <a:rPr lang="en-GB" sz="1200" b="1" i="1" dirty="0" err="1"/>
              <a:t>Ramamurty</a:t>
            </a:r>
            <a:endParaRPr lang="en-GB" sz="1200" b="1" i="1" dirty="0"/>
          </a:p>
          <a:p>
            <a:r>
              <a:rPr lang="en-GB" sz="1200" b="1" i="1" dirty="0"/>
              <a:t>C.M. Reddy</a:t>
            </a:r>
          </a:p>
          <a:p>
            <a:r>
              <a:rPr lang="en-GB" sz="1200" b="1" i="1" dirty="0"/>
              <a:t>J.A.R.P. </a:t>
            </a:r>
            <a:r>
              <a:rPr lang="en-GB" sz="1200" b="1" i="1" dirty="0" err="1"/>
              <a:t>Sarma</a:t>
            </a:r>
            <a:endParaRPr lang="en-GB" sz="1200" b="1" i="1" dirty="0"/>
          </a:p>
          <a:p>
            <a:r>
              <a:rPr lang="en-GB" sz="1200" b="1" i="1" dirty="0"/>
              <a:t>M. Zema</a:t>
            </a:r>
            <a:endParaRPr lang="en-GB" sz="1200" dirty="0"/>
          </a:p>
        </p:txBody>
      </p:sp>
      <p:sp>
        <p:nvSpPr>
          <p:cNvPr id="6" name="TextBox 5"/>
          <p:cNvSpPr txBox="1"/>
          <p:nvPr/>
        </p:nvSpPr>
        <p:spPr>
          <a:xfrm>
            <a:off x="6852537" y="5080331"/>
            <a:ext cx="2149435" cy="400110"/>
          </a:xfrm>
          <a:prstGeom prst="rect">
            <a:avLst/>
          </a:prstGeom>
          <a:noFill/>
        </p:spPr>
        <p:txBody>
          <a:bodyPr wrap="none" rtlCol="0">
            <a:spAutoFit/>
          </a:bodyPr>
          <a:lstStyle/>
          <a:p>
            <a:r>
              <a:rPr lang="en-GB" sz="2000" b="1" dirty="0" smtClean="0">
                <a:solidFill>
                  <a:srgbClr val="C22C2D"/>
                </a:solidFill>
              </a:rPr>
              <a:t>www.iucr2017.org</a:t>
            </a:r>
            <a:endParaRPr lang="en-GB" sz="2000" b="1" dirty="0">
              <a:solidFill>
                <a:srgbClr val="C22C2D"/>
              </a:solidFill>
            </a:endParaRPr>
          </a:p>
        </p:txBody>
      </p:sp>
    </p:spTree>
    <p:extLst>
      <p:ext uri="{BB962C8B-B14F-4D97-AF65-F5344CB8AC3E}">
        <p14:creationId xmlns:p14="http://schemas.microsoft.com/office/powerpoint/2010/main" val="17006623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258" t="5701" r="13685" b="26348"/>
          <a:stretch/>
        </p:blipFill>
        <p:spPr>
          <a:xfrm>
            <a:off x="0" y="-1"/>
            <a:ext cx="9144000" cy="4656471"/>
          </a:xfrm>
          <a:prstGeom prst="rect">
            <a:avLst/>
          </a:prstGeom>
        </p:spPr>
      </p:pic>
      <p:sp>
        <p:nvSpPr>
          <p:cNvPr id="7" name="TextBox 6"/>
          <p:cNvSpPr txBox="1"/>
          <p:nvPr/>
        </p:nvSpPr>
        <p:spPr>
          <a:xfrm>
            <a:off x="815340" y="4823460"/>
            <a:ext cx="7665720" cy="1200329"/>
          </a:xfrm>
          <a:prstGeom prst="rect">
            <a:avLst/>
          </a:prstGeom>
          <a:noFill/>
        </p:spPr>
        <p:txBody>
          <a:bodyPr wrap="square" rtlCol="0">
            <a:spAutoFit/>
          </a:bodyPr>
          <a:lstStyle/>
          <a:p>
            <a:r>
              <a:rPr lang="en-GB" sz="3600" i="1" dirty="0" smtClean="0">
                <a:solidFill>
                  <a:srgbClr val="C22C2D"/>
                </a:solidFill>
              </a:rPr>
              <a:t>Could this be a good opportunity for the next </a:t>
            </a:r>
            <a:r>
              <a:rPr lang="en-GB" sz="3600" i="1" dirty="0" err="1" smtClean="0">
                <a:solidFill>
                  <a:srgbClr val="C22C2D"/>
                </a:solidFill>
              </a:rPr>
              <a:t>AfLS</a:t>
            </a:r>
            <a:r>
              <a:rPr lang="en-GB" sz="3600" i="1" dirty="0" smtClean="0">
                <a:solidFill>
                  <a:srgbClr val="C22C2D"/>
                </a:solidFill>
              </a:rPr>
              <a:t> meeting?</a:t>
            </a:r>
            <a:endParaRPr lang="en-GB" sz="3600" i="1" dirty="0">
              <a:solidFill>
                <a:srgbClr val="C22C2D"/>
              </a:solidFill>
            </a:endParaRPr>
          </a:p>
        </p:txBody>
      </p:sp>
    </p:spTree>
    <p:extLst>
      <p:ext uri="{BB962C8B-B14F-4D97-AF65-F5344CB8AC3E}">
        <p14:creationId xmlns:p14="http://schemas.microsoft.com/office/powerpoint/2010/main" val="394103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13" name="TextBox 2"/>
          <p:cNvSpPr txBox="1"/>
          <p:nvPr/>
        </p:nvSpPr>
        <p:spPr>
          <a:xfrm>
            <a:off x="3590764" y="753124"/>
            <a:ext cx="3357500" cy="1323439"/>
          </a:xfrm>
          <a:prstGeom prst="rect">
            <a:avLst/>
          </a:prstGeom>
          <a:noFill/>
        </p:spPr>
        <p:txBody>
          <a:bodyPr wrap="square" rtlCol="0">
            <a:spAutoFit/>
          </a:bodyPr>
          <a:lstStyle/>
          <a:p>
            <a:pPr>
              <a:lnSpc>
                <a:spcPts val="4800"/>
              </a:lnSpc>
            </a:pPr>
            <a:r>
              <a:rPr lang="en-GB" sz="4400" dirty="0" err="1">
                <a:solidFill>
                  <a:prstClr val="black"/>
                </a:solidFill>
                <a:cs typeface="Lucida Sans Unicode" panose="020B0602030504020204" pitchFamily="34" charset="0"/>
              </a:rPr>
              <a:t>IUCr</a:t>
            </a:r>
            <a:endParaRPr lang="en-GB" sz="4400" dirty="0">
              <a:solidFill>
                <a:prstClr val="black"/>
              </a:solidFill>
              <a:cs typeface="Lucida Sans Unicode" panose="020B0602030504020204" pitchFamily="34" charset="0"/>
            </a:endParaRPr>
          </a:p>
          <a:p>
            <a:pPr>
              <a:lnSpc>
                <a:spcPts val="4800"/>
              </a:lnSpc>
            </a:pPr>
            <a:r>
              <a:rPr lang="en-GB" sz="4400" dirty="0" smtClean="0">
                <a:solidFill>
                  <a:prstClr val="black"/>
                </a:solidFill>
                <a:cs typeface="Lucida Sans Unicode" panose="020B0602030504020204" pitchFamily="34" charset="0"/>
              </a:rPr>
              <a:t>Facts</a:t>
            </a:r>
            <a:endParaRPr lang="en-GB" sz="900" dirty="0">
              <a:solidFill>
                <a:prstClr val="black"/>
              </a:solidFill>
              <a:cs typeface="Lucida Sans Unicode" panose="020B0602030504020204" pitchFamily="34" charset="0"/>
            </a:endParaRPr>
          </a:p>
        </p:txBody>
      </p:sp>
      <p:pic>
        <p:nvPicPr>
          <p:cNvPr id="40"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6588" y="310784"/>
            <a:ext cx="1584176" cy="157835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2286000"/>
            <a:ext cx="7308304" cy="3628451"/>
          </a:xfrm>
          <a:prstGeom prst="rect">
            <a:avLst/>
          </a:prstGeom>
        </p:spPr>
      </p:pic>
      <p:sp>
        <p:nvSpPr>
          <p:cNvPr id="3" name="TextBox 2"/>
          <p:cNvSpPr txBox="1"/>
          <p:nvPr/>
        </p:nvSpPr>
        <p:spPr>
          <a:xfrm>
            <a:off x="1835696" y="5922992"/>
            <a:ext cx="7308304" cy="646331"/>
          </a:xfrm>
          <a:prstGeom prst="rect">
            <a:avLst/>
          </a:prstGeom>
          <a:noFill/>
        </p:spPr>
        <p:txBody>
          <a:bodyPr wrap="square" rtlCol="0">
            <a:spAutoFit/>
          </a:bodyPr>
          <a:lstStyle/>
          <a:p>
            <a:r>
              <a:rPr lang="en-GB" dirty="0"/>
              <a:t>Countries that adhered to the IUCr before 2014 are shown in </a:t>
            </a:r>
            <a:r>
              <a:rPr lang="en-GB" b="1" dirty="0">
                <a:solidFill>
                  <a:srgbClr val="0F4971"/>
                </a:solidFill>
              </a:rPr>
              <a:t>blue</a:t>
            </a:r>
            <a:r>
              <a:rPr lang="en-GB" dirty="0"/>
              <a:t>, </a:t>
            </a:r>
          </a:p>
          <a:p>
            <a:r>
              <a:rPr lang="en-GB" dirty="0"/>
              <a:t>those countries that joined in 2014 during </a:t>
            </a:r>
            <a:r>
              <a:rPr lang="en-GB" dirty="0" err="1"/>
              <a:t>IYCr</a:t>
            </a:r>
            <a:r>
              <a:rPr lang="en-GB" dirty="0"/>
              <a:t> are shown in </a:t>
            </a:r>
            <a:r>
              <a:rPr lang="en-GB" b="1" dirty="0">
                <a:solidFill>
                  <a:srgbClr val="FF0000"/>
                </a:solidFill>
              </a:rPr>
              <a:t>red</a:t>
            </a:r>
            <a:r>
              <a:rPr lang="en-GB" dirty="0"/>
              <a:t>.</a:t>
            </a:r>
          </a:p>
        </p:txBody>
      </p:sp>
      <p:cxnSp>
        <p:nvCxnSpPr>
          <p:cNvPr id="15"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4"/>
          <p:cNvPicPr>
            <a:picLocks noChangeAspect="1"/>
          </p:cNvPicPr>
          <p:nvPr/>
        </p:nvPicPr>
        <p:blipFill>
          <a:blip r:embed="rId5"/>
          <a:srcRect/>
          <a:stretch>
            <a:fillRect/>
          </a:stretch>
        </p:blipFill>
        <p:spPr bwMode="auto">
          <a:xfrm>
            <a:off x="22225" y="5791200"/>
            <a:ext cx="1655763" cy="206375"/>
          </a:xfrm>
          <a:prstGeom prst="rect">
            <a:avLst/>
          </a:prstGeom>
          <a:noFill/>
          <a:ln w="9525">
            <a:noFill/>
            <a:miter lim="800000"/>
            <a:headEnd/>
            <a:tailEnd/>
          </a:ln>
        </p:spPr>
      </p:pic>
      <p:sp>
        <p:nvSpPr>
          <p:cNvPr id="18"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1665112720"/>
      </p:ext>
    </p:extLst>
  </p:cSld>
  <p:clrMapOvr>
    <a:masterClrMapping/>
  </p:clrMapOvr>
  <p:transition spd="med"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grpSp>
        <p:nvGrpSpPr>
          <p:cNvPr id="17" name="Gruppo 5"/>
          <p:cNvGrpSpPr/>
          <p:nvPr/>
        </p:nvGrpSpPr>
        <p:grpSpPr>
          <a:xfrm>
            <a:off x="5868144" y="332656"/>
            <a:ext cx="2672808" cy="2089313"/>
            <a:chOff x="6029198" y="465138"/>
            <a:chExt cx="2672808" cy="2089313"/>
          </a:xfrm>
        </p:grpSpPr>
        <p:sp>
          <p:nvSpPr>
            <p:cNvPr id="20" name="Rectangle 4"/>
            <p:cNvSpPr/>
            <p:nvPr/>
          </p:nvSpPr>
          <p:spPr>
            <a:xfrm>
              <a:off x="6029198" y="2031231"/>
              <a:ext cx="2672808" cy="523220"/>
            </a:xfrm>
            <a:prstGeom prst="rect">
              <a:avLst/>
            </a:prstGeom>
          </p:spPr>
          <p:txBody>
            <a:bodyPr wrap="square">
              <a:spAutoFit/>
            </a:bodyPr>
            <a:lstStyle/>
            <a:p>
              <a:pPr algn="ctr"/>
              <a:r>
                <a:rPr lang="en-GB" sz="1400" dirty="0">
                  <a:solidFill>
                    <a:prstClr val="black"/>
                  </a:solidFill>
                  <a:cs typeface="Lucida Sans Unicode" panose="020B0602030504020204" pitchFamily="34" charset="0"/>
                </a:rPr>
                <a:t>promote international cooperation in crystallography</a:t>
              </a:r>
            </a:p>
          </p:txBody>
        </p:sp>
        <p:pic>
          <p:nvPicPr>
            <p:cNvPr id="22" name="Picture 5"/>
            <p:cNvPicPr>
              <a:picLocks noChangeAspect="1"/>
            </p:cNvPicPr>
            <p:nvPr/>
          </p:nvPicPr>
          <p:blipFill>
            <a:blip r:embed="rId3" cstate="print">
              <a:clrChange>
                <a:clrFrom>
                  <a:srgbClr val="666666"/>
                </a:clrFrom>
                <a:clrTo>
                  <a:srgbClr val="666666">
                    <a:alpha val="0"/>
                  </a:srgbClr>
                </a:clrTo>
              </a:clrChange>
              <a:extLst>
                <a:ext uri="{28A0092B-C50C-407E-A947-70E740481C1C}">
                  <a14:useLocalDpi xmlns:a14="http://schemas.microsoft.com/office/drawing/2010/main" val="0"/>
                </a:ext>
              </a:extLst>
            </a:blip>
            <a:stretch>
              <a:fillRect/>
            </a:stretch>
          </p:blipFill>
          <p:spPr>
            <a:xfrm>
              <a:off x="6122731" y="465138"/>
              <a:ext cx="2485742" cy="1497900"/>
            </a:xfrm>
            <a:prstGeom prst="rect">
              <a:avLst/>
            </a:prstGeom>
          </p:spPr>
        </p:pic>
      </p:grpSp>
      <p:grpSp>
        <p:nvGrpSpPr>
          <p:cNvPr id="23" name="Gruppo 20"/>
          <p:cNvGrpSpPr/>
          <p:nvPr/>
        </p:nvGrpSpPr>
        <p:grpSpPr>
          <a:xfrm>
            <a:off x="7092283" y="3573016"/>
            <a:ext cx="1944215" cy="2735723"/>
            <a:chOff x="6997515" y="2780928"/>
            <a:chExt cx="1944215" cy="2735723"/>
          </a:xfrm>
        </p:grpSpPr>
        <p:pic>
          <p:nvPicPr>
            <p:cNvPr id="24"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653" t="322" r="5316" b="17274"/>
            <a:stretch/>
          </p:blipFill>
          <p:spPr>
            <a:xfrm>
              <a:off x="7281155" y="2780928"/>
              <a:ext cx="1367624" cy="1137036"/>
            </a:xfrm>
            <a:prstGeom prst="rect">
              <a:avLst/>
            </a:prstGeom>
            <a:ln>
              <a:noFill/>
            </a:ln>
            <a:effectLst>
              <a:softEdge rad="112500"/>
            </a:effectLst>
          </p:spPr>
        </p:pic>
        <p:sp>
          <p:nvSpPr>
            <p:cNvPr id="26" name="Rectangle 8"/>
            <p:cNvSpPr/>
            <p:nvPr/>
          </p:nvSpPr>
          <p:spPr>
            <a:xfrm>
              <a:off x="6997515" y="3916213"/>
              <a:ext cx="1944215" cy="1600438"/>
            </a:xfrm>
            <a:prstGeom prst="rect">
              <a:avLst/>
            </a:prstGeom>
          </p:spPr>
          <p:txBody>
            <a:bodyPr wrap="square">
              <a:spAutoFit/>
            </a:bodyPr>
            <a:lstStyle/>
            <a:p>
              <a:pPr algn="ctr"/>
              <a:r>
                <a:rPr lang="en-GB" sz="1400" dirty="0">
                  <a:solidFill>
                    <a:prstClr val="black"/>
                  </a:solidFill>
                  <a:cs typeface="Lucida Sans Unicode" panose="020B0602030504020204" pitchFamily="34" charset="0"/>
                </a:rPr>
                <a:t>contribute to the advancement of crystallography in all its aspects, including related topics concerning the non-crystalline state</a:t>
              </a:r>
            </a:p>
          </p:txBody>
        </p:sp>
      </p:grpSp>
      <p:grpSp>
        <p:nvGrpSpPr>
          <p:cNvPr id="28" name="Gruppo 19"/>
          <p:cNvGrpSpPr/>
          <p:nvPr/>
        </p:nvGrpSpPr>
        <p:grpSpPr>
          <a:xfrm>
            <a:off x="2972556" y="5427223"/>
            <a:ext cx="3975708" cy="1169551"/>
            <a:chOff x="2612516" y="4923165"/>
            <a:chExt cx="3975708" cy="1169551"/>
          </a:xfrm>
        </p:grpSpPr>
        <p:sp>
          <p:nvSpPr>
            <p:cNvPr id="29" name="Rectangle 10"/>
            <p:cNvSpPr/>
            <p:nvPr/>
          </p:nvSpPr>
          <p:spPr>
            <a:xfrm>
              <a:off x="3897052" y="5230941"/>
              <a:ext cx="2691172" cy="738664"/>
            </a:xfrm>
            <a:prstGeom prst="rect">
              <a:avLst/>
            </a:prstGeom>
          </p:spPr>
          <p:txBody>
            <a:bodyPr wrap="square">
              <a:spAutoFit/>
            </a:bodyPr>
            <a:lstStyle/>
            <a:p>
              <a:r>
                <a:rPr lang="en-GB" sz="1400" dirty="0">
                  <a:solidFill>
                    <a:prstClr val="black"/>
                  </a:solidFill>
                  <a:cs typeface="Lucida Sans Unicode" panose="020B0602030504020204" pitchFamily="34" charset="0"/>
                </a:rPr>
                <a:t>facilitate standardization of methods, units, nomenclatures and symbols</a:t>
              </a:r>
            </a:p>
          </p:txBody>
        </p:sp>
        <p:sp>
          <p:nvSpPr>
            <p:cNvPr id="30" name="TextBox 11"/>
            <p:cNvSpPr txBox="1"/>
            <p:nvPr/>
          </p:nvSpPr>
          <p:spPr>
            <a:xfrm>
              <a:off x="2612516" y="4923165"/>
              <a:ext cx="1284536" cy="1169551"/>
            </a:xfrm>
            <a:prstGeom prst="rect">
              <a:avLst/>
            </a:prstGeom>
            <a:noFill/>
            <a:ln w="19050">
              <a:solidFill>
                <a:srgbClr val="C22C2D"/>
              </a:solidFill>
            </a:ln>
            <a:effectLst/>
          </p:spPr>
          <p:txBody>
            <a:bodyPr wrap="square" rtlCol="0">
              <a:spAutoFit/>
            </a:bodyPr>
            <a:lstStyle/>
            <a:p>
              <a:pPr algn="ctr"/>
              <a:endParaRPr lang="en-GB" sz="1400" dirty="0" smtClean="0">
                <a:solidFill>
                  <a:prstClr val="black"/>
                </a:solidFill>
              </a:endParaRPr>
            </a:p>
            <a:p>
              <a:pPr algn="ctr"/>
              <a:endParaRPr lang="en-GB" sz="1400" dirty="0">
                <a:solidFill>
                  <a:prstClr val="black"/>
                </a:solidFill>
              </a:endParaRPr>
            </a:p>
            <a:p>
              <a:pPr algn="ctr"/>
              <a:endParaRPr lang="en-GB" sz="1400" dirty="0" smtClean="0">
                <a:solidFill>
                  <a:prstClr val="black"/>
                </a:solidFill>
              </a:endParaRPr>
            </a:p>
            <a:p>
              <a:pPr algn="ctr"/>
              <a:endParaRPr lang="en-GB" sz="1400" dirty="0">
                <a:solidFill>
                  <a:prstClr val="black"/>
                </a:solidFill>
              </a:endParaRPr>
            </a:p>
            <a:p>
              <a:pPr algn="ctr"/>
              <a:endParaRPr lang="en-GB" sz="1400" dirty="0">
                <a:solidFill>
                  <a:prstClr val="black"/>
                </a:solidFill>
              </a:endParaRPr>
            </a:p>
          </p:txBody>
        </p:sp>
      </p:grpSp>
      <p:grpSp>
        <p:nvGrpSpPr>
          <p:cNvPr id="34" name="Gruppo 17"/>
          <p:cNvGrpSpPr/>
          <p:nvPr/>
        </p:nvGrpSpPr>
        <p:grpSpPr>
          <a:xfrm>
            <a:off x="4382852" y="2627744"/>
            <a:ext cx="2709428" cy="1809368"/>
            <a:chOff x="4427984" y="2699752"/>
            <a:chExt cx="2709428" cy="1809368"/>
          </a:xfrm>
        </p:grpSpPr>
        <p:pic>
          <p:nvPicPr>
            <p:cNvPr id="35" name="Picture 9" descr="http://www.iucr.org/__data/assets/image/0007/75967/iposter_n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699752"/>
              <a:ext cx="1280213" cy="180936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14"/>
            <p:cNvSpPr/>
            <p:nvPr/>
          </p:nvSpPr>
          <p:spPr>
            <a:xfrm>
              <a:off x="5708197" y="3031792"/>
              <a:ext cx="1429215" cy="1169551"/>
            </a:xfrm>
            <a:prstGeom prst="rect">
              <a:avLst/>
            </a:prstGeom>
          </p:spPr>
          <p:txBody>
            <a:bodyPr wrap="square">
              <a:spAutoFit/>
            </a:bodyPr>
            <a:lstStyle/>
            <a:p>
              <a:r>
                <a:rPr lang="en-GB" sz="1400" dirty="0">
                  <a:solidFill>
                    <a:prstClr val="black"/>
                  </a:solidFill>
                  <a:cs typeface="Lucida Sans Unicode" panose="020B0602030504020204" pitchFamily="34" charset="0"/>
                </a:rPr>
                <a:t>promote international publication of crystallographic research</a:t>
              </a:r>
            </a:p>
          </p:txBody>
        </p:sp>
      </p:grpSp>
      <p:grpSp>
        <p:nvGrpSpPr>
          <p:cNvPr id="37" name="Gruppo 25"/>
          <p:cNvGrpSpPr/>
          <p:nvPr/>
        </p:nvGrpSpPr>
        <p:grpSpPr>
          <a:xfrm>
            <a:off x="1763688" y="2924944"/>
            <a:ext cx="2016224" cy="2283350"/>
            <a:chOff x="1934580" y="2237321"/>
            <a:chExt cx="2016224" cy="2283350"/>
          </a:xfrm>
        </p:grpSpPr>
        <p:sp>
          <p:nvSpPr>
            <p:cNvPr id="38" name="Rectangle 16"/>
            <p:cNvSpPr/>
            <p:nvPr/>
          </p:nvSpPr>
          <p:spPr>
            <a:xfrm>
              <a:off x="2162241" y="3566564"/>
              <a:ext cx="1723602" cy="954107"/>
            </a:xfrm>
            <a:prstGeom prst="rect">
              <a:avLst/>
            </a:prstGeom>
          </p:spPr>
          <p:txBody>
            <a:bodyPr wrap="square">
              <a:spAutoFit/>
            </a:bodyPr>
            <a:lstStyle/>
            <a:p>
              <a:r>
                <a:rPr lang="en-GB" sz="1400" dirty="0">
                  <a:solidFill>
                    <a:prstClr val="black"/>
                  </a:solidFill>
                  <a:cs typeface="Lucida Sans Unicode" panose="020B0602030504020204" pitchFamily="34" charset="0"/>
                </a:rPr>
                <a:t>form a focus for the relations of crystallography to other sciences.</a:t>
              </a:r>
            </a:p>
          </p:txBody>
        </p:sp>
        <p:pic>
          <p:nvPicPr>
            <p:cNvPr id="39" name="Picture 11" descr="http://www.crystal.mat.ethz.ch/Intro/relations?hi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4580" y="2237321"/>
              <a:ext cx="2016224" cy="119167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2"/>
          <p:cNvSpPr txBox="1"/>
          <p:nvPr/>
        </p:nvSpPr>
        <p:spPr>
          <a:xfrm>
            <a:off x="3590764" y="753124"/>
            <a:ext cx="3357500" cy="1323439"/>
          </a:xfrm>
          <a:prstGeom prst="rect">
            <a:avLst/>
          </a:prstGeom>
          <a:noFill/>
        </p:spPr>
        <p:txBody>
          <a:bodyPr wrap="square" rtlCol="0">
            <a:spAutoFit/>
          </a:bodyPr>
          <a:lstStyle/>
          <a:p>
            <a:pPr>
              <a:lnSpc>
                <a:spcPts val="4800"/>
              </a:lnSpc>
            </a:pPr>
            <a:r>
              <a:rPr lang="en-GB" sz="4400" dirty="0" err="1">
                <a:solidFill>
                  <a:prstClr val="black"/>
                </a:solidFill>
                <a:cs typeface="Lucida Sans Unicode" panose="020B0602030504020204" pitchFamily="34" charset="0"/>
              </a:rPr>
              <a:t>IUCr</a:t>
            </a:r>
            <a:endParaRPr lang="en-GB" sz="4400" dirty="0">
              <a:solidFill>
                <a:prstClr val="black"/>
              </a:solidFill>
              <a:cs typeface="Lucida Sans Unicode" panose="020B0602030504020204" pitchFamily="34" charset="0"/>
            </a:endParaRPr>
          </a:p>
          <a:p>
            <a:pPr>
              <a:lnSpc>
                <a:spcPts val="4800"/>
              </a:lnSpc>
            </a:pPr>
            <a:r>
              <a:rPr lang="en-GB" sz="4400" dirty="0">
                <a:solidFill>
                  <a:prstClr val="black"/>
                </a:solidFill>
                <a:cs typeface="Lucida Sans Unicode" panose="020B0602030504020204" pitchFamily="34" charset="0"/>
              </a:rPr>
              <a:t>Aims</a:t>
            </a:r>
            <a:endParaRPr lang="en-GB" sz="900" dirty="0">
              <a:solidFill>
                <a:prstClr val="black"/>
              </a:solidFill>
              <a:cs typeface="Lucida Sans Unicode" panose="020B0602030504020204" pitchFamily="34" charset="0"/>
            </a:endParaRPr>
          </a:p>
        </p:txBody>
      </p:sp>
      <p:pic>
        <p:nvPicPr>
          <p:cNvPr id="42"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588" y="310784"/>
            <a:ext cx="1584176" cy="1578352"/>
          </a:xfrm>
          <a:prstGeom prst="rect">
            <a:avLst/>
          </a:prstGeom>
        </p:spPr>
      </p:pic>
      <p:pic>
        <p:nvPicPr>
          <p:cNvPr id="2054" name="Picture 6" descr="http://journals.iucr.org/j/issues/2010/05/02/kk5061/kk5061fig12ma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2555" y="5633549"/>
            <a:ext cx="1080000" cy="802800"/>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
          <p:cNvPicPr>
            <a:picLocks noChangeAspect="1"/>
          </p:cNvPicPr>
          <p:nvPr/>
        </p:nvPicPr>
        <p:blipFill>
          <a:blip r:embed="rId9"/>
          <a:srcRect/>
          <a:stretch>
            <a:fillRect/>
          </a:stretch>
        </p:blipFill>
        <p:spPr bwMode="auto">
          <a:xfrm>
            <a:off x="22225" y="5791200"/>
            <a:ext cx="1655763" cy="206375"/>
          </a:xfrm>
          <a:prstGeom prst="rect">
            <a:avLst/>
          </a:prstGeom>
          <a:noFill/>
          <a:ln w="9525">
            <a:noFill/>
            <a:miter lim="800000"/>
            <a:headEnd/>
            <a:tailEnd/>
          </a:ln>
        </p:spPr>
      </p:pic>
      <p:sp>
        <p:nvSpPr>
          <p:cNvPr id="44"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2877301198"/>
      </p:ext>
    </p:extLst>
  </p:cSld>
  <p:clrMapOvr>
    <a:masterClrMapping/>
  </p:clrMapOvr>
  <p:transition spd="med"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1760" y="1124746"/>
            <a:ext cx="5316662" cy="5401479"/>
          </a:xfrm>
          <a:prstGeom prst="rect">
            <a:avLst/>
          </a:prstGeom>
        </p:spPr>
        <p:txBody>
          <a:bodyPr wrap="square">
            <a:spAutoFit/>
          </a:bodyPr>
          <a:lstStyle/>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Aperiodic Crystals</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Biological Macromolecules</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Charge, Spin and Momentum Densities</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Crystal Growth and Characterization of Materials</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Crystallographic Computing</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Crystallographic Nomenclature</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Crystallographic Teaching</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Crystallography in Art and Cultural Heritage</a:t>
            </a:r>
          </a:p>
          <a:p>
            <a:pPr>
              <a:lnSpc>
                <a:spcPts val="1800"/>
              </a:lnSpc>
            </a:pPr>
            <a:r>
              <a:rPr lang="en-GB" sz="1200" dirty="0" smtClean="0">
                <a:solidFill>
                  <a:prstClr val="black"/>
                </a:solidFill>
                <a:latin typeface="Lucida Sans Unicode" panose="020B0602030504020204" pitchFamily="34" charset="0"/>
                <a:cs typeface="Lucida Sans Unicode" panose="020B0602030504020204" pitchFamily="34" charset="0"/>
              </a:rPr>
              <a:t>Commission </a:t>
            </a:r>
            <a:r>
              <a:rPr lang="en-GB" sz="1200" dirty="0">
                <a:solidFill>
                  <a:prstClr val="black"/>
                </a:solidFill>
                <a:latin typeface="Lucida Sans Unicode" panose="020B0602030504020204" pitchFamily="34" charset="0"/>
                <a:cs typeface="Lucida Sans Unicode" panose="020B0602030504020204" pitchFamily="34" charset="0"/>
              </a:rPr>
              <a:t>on Crystallography of Materials (</a:t>
            </a:r>
            <a:r>
              <a:rPr lang="en-GB" sz="1200" i="1" dirty="0">
                <a:solidFill>
                  <a:prstClr val="black"/>
                </a:solidFill>
                <a:latin typeface="Lucida Sans Unicode" panose="020B0602030504020204" pitchFamily="34" charset="0"/>
                <a:cs typeface="Lucida Sans Unicode" panose="020B0602030504020204" pitchFamily="34" charset="0"/>
              </a:rPr>
              <a:t>ad </a:t>
            </a:r>
            <a:r>
              <a:rPr lang="en-GB" sz="1200" i="1" dirty="0" smtClean="0">
                <a:solidFill>
                  <a:prstClr val="black"/>
                </a:solidFill>
                <a:latin typeface="Lucida Sans Unicode" panose="020B0602030504020204" pitchFamily="34" charset="0"/>
                <a:cs typeface="Lucida Sans Unicode" panose="020B0602030504020204" pitchFamily="34" charset="0"/>
              </a:rPr>
              <a:t>interim</a:t>
            </a:r>
            <a:r>
              <a:rPr lang="en-GB" sz="1200" dirty="0" smtClean="0">
                <a:solidFill>
                  <a:prstClr val="black"/>
                </a:solidFill>
                <a:latin typeface="Lucida Sans Unicode" panose="020B0602030504020204" pitchFamily="34" charset="0"/>
                <a:cs typeface="Lucida Sans Unicode" panose="020B0602030504020204" pitchFamily="34" charset="0"/>
              </a:rPr>
              <a:t>)</a:t>
            </a:r>
            <a:endParaRPr lang="en-GB" sz="1200" dirty="0">
              <a:solidFill>
                <a:prstClr val="black"/>
              </a:solidFill>
              <a:latin typeface="Lucida Sans Unicode" panose="020B0602030504020204" pitchFamily="34" charset="0"/>
              <a:cs typeface="Lucida Sans Unicode" panose="020B0602030504020204" pitchFamily="34" charset="0"/>
            </a:endParaRP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Electron Crystallography</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High Pressure</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Inorganic and Mineral Structures</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International Tables</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Journals</a:t>
            </a:r>
          </a:p>
          <a:p>
            <a:pPr>
              <a:lnSpc>
                <a:spcPts val="1800"/>
              </a:lnSpc>
            </a:pPr>
            <a:r>
              <a:rPr lang="en-GB" sz="1200" dirty="0" smtClean="0">
                <a:solidFill>
                  <a:prstClr val="black"/>
                </a:solidFill>
                <a:latin typeface="Lucida Sans Unicode" panose="020B0602030504020204" pitchFamily="34" charset="0"/>
                <a:cs typeface="Lucida Sans Unicode" panose="020B0602030504020204" pitchFamily="34" charset="0"/>
              </a:rPr>
              <a:t>Commission </a:t>
            </a:r>
            <a:r>
              <a:rPr lang="en-GB" sz="1200" dirty="0">
                <a:solidFill>
                  <a:prstClr val="black"/>
                </a:solidFill>
                <a:latin typeface="Lucida Sans Unicode" panose="020B0602030504020204" pitchFamily="34" charset="0"/>
                <a:cs typeface="Lucida Sans Unicode" panose="020B0602030504020204" pitchFamily="34" charset="0"/>
              </a:rPr>
              <a:t>on Magnetic Structures</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Mathematical and Theoretical Crystallography</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Neutron </a:t>
            </a:r>
            <a:r>
              <a:rPr lang="en-GB" sz="1200" dirty="0" smtClean="0">
                <a:solidFill>
                  <a:prstClr val="black"/>
                </a:solidFill>
                <a:latin typeface="Lucida Sans Unicode" panose="020B0602030504020204" pitchFamily="34" charset="0"/>
                <a:cs typeface="Lucida Sans Unicode" panose="020B0602030504020204" pitchFamily="34" charset="0"/>
              </a:rPr>
              <a:t>Scattering</a:t>
            </a:r>
          </a:p>
          <a:p>
            <a:pPr>
              <a:lnSpc>
                <a:spcPts val="1800"/>
              </a:lnSpc>
            </a:pPr>
            <a:r>
              <a:rPr lang="en-GB" sz="1200" dirty="0" smtClean="0">
                <a:solidFill>
                  <a:prstClr val="black"/>
                </a:solidFill>
                <a:latin typeface="Lucida Sans Unicode" panose="020B0602030504020204" pitchFamily="34" charset="0"/>
                <a:cs typeface="Lucida Sans Unicode" panose="020B0602030504020204" pitchFamily="34" charset="0"/>
              </a:rPr>
              <a:t>Commission on NMR Crystallography and Related Methods</a:t>
            </a:r>
            <a:endParaRPr lang="en-GB" sz="1200" dirty="0">
              <a:solidFill>
                <a:prstClr val="black"/>
              </a:solidFill>
              <a:latin typeface="Lucida Sans Unicode" panose="020B0602030504020204" pitchFamily="34" charset="0"/>
              <a:cs typeface="Lucida Sans Unicode" panose="020B0602030504020204" pitchFamily="34" charset="0"/>
            </a:endParaRP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Powder Diffraction</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Small-Angle Scattering</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Structural Chemistry</a:t>
            </a: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Synchrotron </a:t>
            </a:r>
            <a:r>
              <a:rPr lang="en-GB" sz="1200" dirty="0" smtClean="0">
                <a:solidFill>
                  <a:prstClr val="black"/>
                </a:solidFill>
                <a:latin typeface="Lucida Sans Unicode" panose="020B0602030504020204" pitchFamily="34" charset="0"/>
                <a:cs typeface="Lucida Sans Unicode" panose="020B0602030504020204" pitchFamily="34" charset="0"/>
              </a:rPr>
              <a:t>and XFEL Radiation</a:t>
            </a:r>
            <a:endParaRPr lang="en-GB" sz="1200" dirty="0">
              <a:solidFill>
                <a:prstClr val="black"/>
              </a:solidFill>
              <a:latin typeface="Lucida Sans Unicode" panose="020B0602030504020204" pitchFamily="34" charset="0"/>
              <a:cs typeface="Lucida Sans Unicode" panose="020B0602030504020204" pitchFamily="34" charset="0"/>
            </a:endParaRPr>
          </a:p>
          <a:p>
            <a:pPr>
              <a:lnSpc>
                <a:spcPts val="1800"/>
              </a:lnSpc>
            </a:pPr>
            <a:r>
              <a:rPr lang="en-GB" sz="1200" dirty="0">
                <a:solidFill>
                  <a:prstClr val="black"/>
                </a:solidFill>
                <a:latin typeface="Lucida Sans Unicode" panose="020B0602030504020204" pitchFamily="34" charset="0"/>
                <a:cs typeface="Lucida Sans Unicode" panose="020B0602030504020204" pitchFamily="34" charset="0"/>
              </a:rPr>
              <a:t>Commission on XAFS</a:t>
            </a:r>
          </a:p>
        </p:txBody>
      </p:sp>
      <p:sp>
        <p:nvSpPr>
          <p:cNvPr id="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6"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8"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9"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14" name="TextBox 1"/>
          <p:cNvSpPr txBox="1"/>
          <p:nvPr/>
        </p:nvSpPr>
        <p:spPr>
          <a:xfrm>
            <a:off x="5580112" y="260649"/>
            <a:ext cx="3307700" cy="584775"/>
          </a:xfrm>
          <a:prstGeom prst="rect">
            <a:avLst/>
          </a:prstGeom>
          <a:noFill/>
        </p:spPr>
        <p:txBody>
          <a:bodyPr wrap="none" rtlCol="0">
            <a:spAutoFit/>
          </a:bodyPr>
          <a:lstStyle/>
          <a:p>
            <a:r>
              <a:rPr lang="en-GB" sz="3200" dirty="0" err="1">
                <a:solidFill>
                  <a:srgbClr val="C22C2D"/>
                </a:solidFill>
                <a:latin typeface="Futura Md" panose="020B0602020204020303" pitchFamily="34" charset="0"/>
                <a:cs typeface="Lucida Sans Unicode" panose="020B0602030504020204" pitchFamily="34" charset="0"/>
              </a:rPr>
              <a:t>IUCr</a:t>
            </a:r>
            <a:r>
              <a:rPr lang="en-GB" sz="3200" dirty="0">
                <a:solidFill>
                  <a:srgbClr val="C22C2D"/>
                </a:solidFill>
                <a:latin typeface="Futura Md" panose="020B0602020204020303" pitchFamily="34" charset="0"/>
                <a:cs typeface="Lucida Sans Unicode" panose="020B0602030504020204" pitchFamily="34" charset="0"/>
              </a:rPr>
              <a:t> Commissions</a:t>
            </a:r>
          </a:p>
        </p:txBody>
      </p:sp>
      <p:cxnSp>
        <p:nvCxnSpPr>
          <p:cNvPr id="13"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4"/>
          <p:cNvPicPr>
            <a:picLocks noChangeAspect="1"/>
          </p:cNvPicPr>
          <p:nvPr/>
        </p:nvPicPr>
        <p:blipFill>
          <a:blip r:embed="rId3"/>
          <a:srcRect/>
          <a:stretch>
            <a:fillRect/>
          </a:stretch>
        </p:blipFill>
        <p:spPr bwMode="auto">
          <a:xfrm>
            <a:off x="22225" y="5791200"/>
            <a:ext cx="1655763" cy="206375"/>
          </a:xfrm>
          <a:prstGeom prst="rect">
            <a:avLst/>
          </a:prstGeom>
          <a:noFill/>
          <a:ln w="9525">
            <a:noFill/>
            <a:miter lim="800000"/>
            <a:headEnd/>
            <a:tailEnd/>
          </a:ln>
        </p:spPr>
      </p:pic>
      <p:sp>
        <p:nvSpPr>
          <p:cNvPr id="16"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2606131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8935" y="903119"/>
            <a:ext cx="6419702" cy="5478423"/>
          </a:xfrm>
          <a:prstGeom prst="rect">
            <a:avLst/>
          </a:prstGeom>
          <a:ln>
            <a:noFill/>
          </a:ln>
          <a:effectLst>
            <a:outerShdw blurRad="225425" dist="50800" dir="5220000" algn="ctr">
              <a:srgbClr val="000000">
                <a:alpha val="33000"/>
              </a:srgbClr>
            </a:outerShdw>
          </a:effectLst>
          <a:scene3d>
            <a:camera prst="perspectiveFront" fov="2700000">
              <a:rot lat="300000" lon="20400000" rev="132000"/>
            </a:camera>
            <a:lightRig rig="harsh" dir="t">
              <a:rot lat="0" lon="0" rev="3000000"/>
            </a:lightRig>
          </a:scene3d>
          <a:sp3d z="114300" extrusionH="254000" contourW="19050">
            <a:bevelT w="82550" h="44450" prst="angle"/>
            <a:bevelB w="82550" h="44450" prst="angle"/>
            <a:contourClr>
              <a:srgbClr val="FFFFFF"/>
            </a:contourClr>
          </a:sp3d>
        </p:spPr>
        <p:txBody>
          <a:bodyPr wrap="square">
            <a:spAutoFit/>
          </a:bodyPr>
          <a:lstStyle/>
          <a:p>
            <a:r>
              <a:rPr lang="en-GB" sz="1250" dirty="0" smtClean="0">
                <a:solidFill>
                  <a:srgbClr val="000000"/>
                </a:solidFill>
              </a:rPr>
              <a:t>The </a:t>
            </a:r>
            <a:r>
              <a:rPr lang="en-GB" sz="1250" dirty="0">
                <a:solidFill>
                  <a:srgbClr val="000000"/>
                </a:solidFill>
              </a:rPr>
              <a:t>Commission on Synchrotron Radiation was formally established at the Bordeaux General Assembly in 1990, with the following terms of </a:t>
            </a:r>
            <a:r>
              <a:rPr lang="en-GB" sz="1250" dirty="0" smtClean="0">
                <a:solidFill>
                  <a:srgbClr val="000000"/>
                </a:solidFill>
              </a:rPr>
              <a:t>reference:</a:t>
            </a:r>
            <a:endParaRPr lang="en-GB" sz="1250" dirty="0">
              <a:solidFill>
                <a:srgbClr val="000000"/>
              </a:solidFill>
            </a:endParaRPr>
          </a:p>
          <a:p>
            <a:pPr marL="285750" indent="-285750">
              <a:buFont typeface="Wingdings" panose="05000000000000000000" pitchFamily="2" charset="2"/>
              <a:buChar char="ü"/>
            </a:pPr>
            <a:r>
              <a:rPr lang="en-GB" sz="1250" dirty="0">
                <a:solidFill>
                  <a:srgbClr val="000000"/>
                </a:solidFill>
              </a:rPr>
              <a:t>Crystallography of small molecules and large molecules in the areas of very high resolution, large unit cells, microcrystals, reduced radiation damage, kinetic crystallography and multi-wavelength anomalous-dispersion phasing.</a:t>
            </a:r>
          </a:p>
          <a:p>
            <a:pPr marL="285750" indent="-285750">
              <a:buFont typeface="Wingdings" panose="05000000000000000000" pitchFamily="2" charset="2"/>
              <a:buChar char="ü"/>
            </a:pPr>
            <a:r>
              <a:rPr lang="en-GB" sz="1250" dirty="0">
                <a:solidFill>
                  <a:srgbClr val="000000"/>
                </a:solidFill>
              </a:rPr>
              <a:t>Fibre diffraction and small-angle scattering including time-resolved studies.</a:t>
            </a:r>
          </a:p>
          <a:p>
            <a:pPr marL="285750" indent="-285750">
              <a:buFont typeface="Wingdings" panose="05000000000000000000" pitchFamily="2" charset="2"/>
              <a:buChar char="ü"/>
            </a:pPr>
            <a:r>
              <a:rPr lang="en-GB" sz="1250" dirty="0">
                <a:solidFill>
                  <a:srgbClr val="000000"/>
                </a:solidFill>
              </a:rPr>
              <a:t>X-ray </a:t>
            </a:r>
            <a:r>
              <a:rPr lang="en-GB" sz="1250" dirty="0" smtClean="0">
                <a:solidFill>
                  <a:srgbClr val="000000"/>
                </a:solidFill>
              </a:rPr>
              <a:t>topography.</a:t>
            </a:r>
            <a:endParaRPr lang="en-GB" sz="1250" dirty="0">
              <a:solidFill>
                <a:srgbClr val="000000"/>
              </a:solidFill>
            </a:endParaRPr>
          </a:p>
          <a:p>
            <a:pPr marL="285750" indent="-285750">
              <a:buFont typeface="Wingdings" panose="05000000000000000000" pitchFamily="2" charset="2"/>
              <a:buChar char="ü"/>
            </a:pPr>
            <a:r>
              <a:rPr lang="en-GB" sz="1250" dirty="0">
                <a:solidFill>
                  <a:srgbClr val="000000"/>
                </a:solidFill>
              </a:rPr>
              <a:t>EXAFS </a:t>
            </a:r>
            <a:r>
              <a:rPr lang="en-GB" sz="1250" dirty="0" smtClean="0">
                <a:solidFill>
                  <a:srgbClr val="000000"/>
                </a:solidFill>
              </a:rPr>
              <a:t>(Extended </a:t>
            </a:r>
            <a:r>
              <a:rPr lang="en-GB" sz="1250" dirty="0">
                <a:solidFill>
                  <a:srgbClr val="000000"/>
                </a:solidFill>
              </a:rPr>
              <a:t>X-ray absorption fine structure).</a:t>
            </a:r>
          </a:p>
          <a:p>
            <a:pPr marL="285750" indent="-285750">
              <a:buFont typeface="Wingdings" panose="05000000000000000000" pitchFamily="2" charset="2"/>
              <a:buChar char="ü"/>
            </a:pPr>
            <a:r>
              <a:rPr lang="en-GB" sz="1250" dirty="0">
                <a:solidFill>
                  <a:srgbClr val="000000"/>
                </a:solidFill>
              </a:rPr>
              <a:t>Diffuse </a:t>
            </a:r>
            <a:r>
              <a:rPr lang="en-GB" sz="1250" dirty="0" smtClean="0">
                <a:solidFill>
                  <a:srgbClr val="000000"/>
                </a:solidFill>
              </a:rPr>
              <a:t>scattering.</a:t>
            </a:r>
            <a:endParaRPr lang="en-GB" sz="1250" dirty="0">
              <a:solidFill>
                <a:srgbClr val="000000"/>
              </a:solidFill>
            </a:endParaRPr>
          </a:p>
          <a:p>
            <a:pPr marL="285750" indent="-285750">
              <a:buFont typeface="Wingdings" panose="05000000000000000000" pitchFamily="2" charset="2"/>
              <a:buChar char="ü"/>
            </a:pPr>
            <a:r>
              <a:rPr lang="en-GB" sz="1250" dirty="0">
                <a:solidFill>
                  <a:srgbClr val="000000"/>
                </a:solidFill>
              </a:rPr>
              <a:t>X-ray optics and detectors of particular relevance to the utilization of the unique properties of synchrotron radiation.</a:t>
            </a:r>
          </a:p>
          <a:p>
            <a:pPr marL="285750" indent="-285750">
              <a:buFont typeface="Wingdings" panose="05000000000000000000" pitchFamily="2" charset="2"/>
              <a:buChar char="ü"/>
            </a:pPr>
            <a:r>
              <a:rPr lang="en-GB" sz="1250" dirty="0">
                <a:solidFill>
                  <a:srgbClr val="000000"/>
                </a:solidFill>
              </a:rPr>
              <a:t>Magnetic scattering.</a:t>
            </a:r>
          </a:p>
          <a:p>
            <a:pPr marL="285750" indent="-285750">
              <a:buFont typeface="Wingdings" panose="05000000000000000000" pitchFamily="2" charset="2"/>
              <a:buChar char="ü"/>
            </a:pPr>
            <a:r>
              <a:rPr lang="en-GB" sz="1250" dirty="0">
                <a:solidFill>
                  <a:srgbClr val="000000"/>
                </a:solidFill>
              </a:rPr>
              <a:t>High pressure </a:t>
            </a:r>
            <a:r>
              <a:rPr lang="en-GB" sz="1250" dirty="0" smtClean="0">
                <a:solidFill>
                  <a:srgbClr val="000000"/>
                </a:solidFill>
              </a:rPr>
              <a:t>diffraction.</a:t>
            </a:r>
            <a:endParaRPr lang="en-GB" sz="1250" dirty="0">
              <a:solidFill>
                <a:srgbClr val="000000"/>
              </a:solidFill>
            </a:endParaRPr>
          </a:p>
          <a:p>
            <a:endParaRPr lang="en-GB" sz="1250" dirty="0" smtClean="0">
              <a:solidFill>
                <a:srgbClr val="000000"/>
              </a:solidFill>
            </a:endParaRPr>
          </a:p>
          <a:p>
            <a:r>
              <a:rPr lang="en-GB" sz="1250" dirty="0" smtClean="0">
                <a:solidFill>
                  <a:srgbClr val="000000"/>
                </a:solidFill>
              </a:rPr>
              <a:t>The </a:t>
            </a:r>
            <a:r>
              <a:rPr lang="en-GB" sz="1250" dirty="0">
                <a:solidFill>
                  <a:srgbClr val="000000"/>
                </a:solidFill>
              </a:rPr>
              <a:t>Commission will serve several functions as </a:t>
            </a:r>
            <a:r>
              <a:rPr lang="en-GB" sz="1250" dirty="0" smtClean="0">
                <a:solidFill>
                  <a:srgbClr val="000000"/>
                </a:solidFill>
              </a:rPr>
              <a:t>follows:</a:t>
            </a:r>
          </a:p>
          <a:p>
            <a:pPr marL="285750" indent="-285750">
              <a:buFont typeface="Wingdings" panose="05000000000000000000" pitchFamily="2" charset="2"/>
              <a:buChar char="ü"/>
            </a:pPr>
            <a:r>
              <a:rPr lang="en-GB" sz="1250" dirty="0" smtClean="0">
                <a:solidFill>
                  <a:srgbClr val="000000"/>
                </a:solidFill>
              </a:rPr>
              <a:t>To </a:t>
            </a:r>
            <a:r>
              <a:rPr lang="en-GB" sz="1250" dirty="0">
                <a:solidFill>
                  <a:srgbClr val="000000"/>
                </a:solidFill>
              </a:rPr>
              <a:t>assist in the organization of relevant sessions at IUCr Congresses and other meetings that will </a:t>
            </a:r>
            <a:r>
              <a:rPr lang="en-GB" sz="1250" dirty="0" err="1">
                <a:solidFill>
                  <a:srgbClr val="000000"/>
                </a:solidFill>
              </a:rPr>
              <a:t>catalyze</a:t>
            </a:r>
            <a:r>
              <a:rPr lang="en-GB" sz="1250" dirty="0">
                <a:solidFill>
                  <a:srgbClr val="000000"/>
                </a:solidFill>
              </a:rPr>
              <a:t> developments and innovations in the subject.</a:t>
            </a:r>
          </a:p>
          <a:p>
            <a:pPr marL="285750" indent="-285750">
              <a:buFont typeface="Wingdings" panose="05000000000000000000" pitchFamily="2" charset="2"/>
              <a:buChar char="ü"/>
            </a:pPr>
            <a:r>
              <a:rPr lang="en-GB" sz="1250" dirty="0">
                <a:solidFill>
                  <a:srgbClr val="000000"/>
                </a:solidFill>
              </a:rPr>
              <a:t>To catalogue information on the available synchrotron-radiation sources and the instrumentation relevant to the above topics. This information will be made freely available and so improve the future planning, use and effectiveness of the global resources available for the community of crystallographers and </a:t>
            </a:r>
            <a:r>
              <a:rPr lang="en-GB" sz="1250" dirty="0" err="1">
                <a:solidFill>
                  <a:srgbClr val="000000"/>
                </a:solidFill>
              </a:rPr>
              <a:t>diffractionists</a:t>
            </a:r>
            <a:r>
              <a:rPr lang="en-GB" sz="1250" dirty="0">
                <a:solidFill>
                  <a:srgbClr val="000000"/>
                </a:solidFill>
              </a:rPr>
              <a:t> represented by the IUCr.</a:t>
            </a:r>
          </a:p>
          <a:p>
            <a:pPr marL="285750" indent="-285750">
              <a:buFont typeface="Wingdings" panose="05000000000000000000" pitchFamily="2" charset="2"/>
              <a:buChar char="ü"/>
            </a:pPr>
            <a:r>
              <a:rPr lang="en-GB" sz="1250" dirty="0">
                <a:solidFill>
                  <a:srgbClr val="000000"/>
                </a:solidFill>
              </a:rPr>
              <a:t>To provide a forum for comparing and contrasting the policies of the various centralized synchrotron facilities.</a:t>
            </a:r>
          </a:p>
          <a:p>
            <a:pPr marL="285750" indent="-285750">
              <a:buFont typeface="Wingdings" panose="05000000000000000000" pitchFamily="2" charset="2"/>
              <a:buChar char="ü"/>
            </a:pPr>
            <a:r>
              <a:rPr lang="en-GB" sz="1250" dirty="0">
                <a:solidFill>
                  <a:srgbClr val="000000"/>
                </a:solidFill>
              </a:rPr>
              <a:t>To facilitate scientific and technical studies </a:t>
            </a:r>
            <a:r>
              <a:rPr lang="en-GB" sz="1250" dirty="0" err="1">
                <a:solidFill>
                  <a:srgbClr val="000000"/>
                </a:solidFill>
              </a:rPr>
              <a:t>amied</a:t>
            </a:r>
            <a:r>
              <a:rPr lang="en-GB" sz="1250" dirty="0">
                <a:solidFill>
                  <a:srgbClr val="000000"/>
                </a:solidFill>
              </a:rPr>
              <a:t> at improving standards of sources, equipment and procedures.</a:t>
            </a:r>
          </a:p>
          <a:p>
            <a:pPr marL="285750" indent="-285750">
              <a:buFont typeface="Wingdings" panose="05000000000000000000" pitchFamily="2" charset="2"/>
              <a:buChar char="ü"/>
            </a:pPr>
            <a:r>
              <a:rPr lang="en-GB" sz="1250" dirty="0">
                <a:solidFill>
                  <a:srgbClr val="000000"/>
                </a:solidFill>
              </a:rPr>
              <a:t>To try to provide a mechanism whereby potential users of synchrotron radiation from anywhere in the world can be directed to the appropriate facility and helped with gaining access there.</a:t>
            </a:r>
            <a:endParaRPr lang="en-GB" sz="1250" b="0" i="0" dirty="0">
              <a:solidFill>
                <a:srgbClr val="000000"/>
              </a:solidFill>
              <a:effectLst/>
            </a:endParaRPr>
          </a:p>
        </p:txBody>
      </p:sp>
      <p:sp>
        <p:nvSpPr>
          <p:cNvPr id="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6"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8"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9"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14" name="TextBox 1"/>
          <p:cNvSpPr txBox="1"/>
          <p:nvPr/>
        </p:nvSpPr>
        <p:spPr>
          <a:xfrm>
            <a:off x="1914697" y="276342"/>
            <a:ext cx="7014164" cy="461665"/>
          </a:xfrm>
          <a:prstGeom prst="rect">
            <a:avLst/>
          </a:prstGeom>
          <a:noFill/>
        </p:spPr>
        <p:txBody>
          <a:bodyPr wrap="none" rtlCol="0">
            <a:spAutoFit/>
          </a:bodyPr>
          <a:lstStyle/>
          <a:p>
            <a:r>
              <a:rPr lang="en-GB" sz="2400" dirty="0">
                <a:solidFill>
                  <a:srgbClr val="C22C2D"/>
                </a:solidFill>
                <a:latin typeface="Futura Md" panose="020B0602020204020303" pitchFamily="34" charset="0"/>
                <a:cs typeface="Lucida Sans Unicode" panose="020B0602030504020204" pitchFamily="34" charset="0"/>
              </a:rPr>
              <a:t>IUCr </a:t>
            </a:r>
            <a:r>
              <a:rPr lang="en-GB" sz="2400" dirty="0" smtClean="0">
                <a:solidFill>
                  <a:srgbClr val="C22C2D"/>
                </a:solidFill>
                <a:latin typeface="Futura Md" panose="020B0602020204020303" pitchFamily="34" charset="0"/>
                <a:cs typeface="Lucida Sans Unicode" panose="020B0602030504020204" pitchFamily="34" charset="0"/>
              </a:rPr>
              <a:t>Commission on Synchrotron and XFEL Radiation</a:t>
            </a:r>
            <a:endParaRPr lang="en-GB" sz="2400" dirty="0">
              <a:solidFill>
                <a:srgbClr val="C22C2D"/>
              </a:solidFill>
              <a:latin typeface="Futura Md" panose="020B0602020204020303" pitchFamily="34" charset="0"/>
              <a:cs typeface="Lucida Sans Unicode" panose="020B0602030504020204" pitchFamily="34" charset="0"/>
            </a:endParaRPr>
          </a:p>
        </p:txBody>
      </p:sp>
      <p:cxnSp>
        <p:nvCxnSpPr>
          <p:cNvPr id="13"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4"/>
          <p:cNvPicPr>
            <a:picLocks noChangeAspect="1"/>
          </p:cNvPicPr>
          <p:nvPr/>
        </p:nvPicPr>
        <p:blipFill>
          <a:blip r:embed="rId3"/>
          <a:srcRect/>
          <a:stretch>
            <a:fillRect/>
          </a:stretch>
        </p:blipFill>
        <p:spPr bwMode="auto">
          <a:xfrm>
            <a:off x="22225" y="5791200"/>
            <a:ext cx="1655763" cy="206375"/>
          </a:xfrm>
          <a:prstGeom prst="rect">
            <a:avLst/>
          </a:prstGeom>
          <a:noFill/>
          <a:ln w="9525">
            <a:noFill/>
            <a:miter lim="800000"/>
            <a:headEnd/>
            <a:tailEnd/>
          </a:ln>
        </p:spPr>
      </p:pic>
      <p:sp>
        <p:nvSpPr>
          <p:cNvPr id="16"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3999828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cxnSp>
        <p:nvCxnSpPr>
          <p:cNvPr id="6"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lumMod val="75000"/>
                </a:prstClr>
              </a:solidFill>
            </a:endParaRPr>
          </a:p>
        </p:txBody>
      </p:sp>
      <p:sp>
        <p:nvSpPr>
          <p:cNvPr id="8"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9"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14" name="TextBox 1"/>
          <p:cNvSpPr txBox="1"/>
          <p:nvPr/>
        </p:nvSpPr>
        <p:spPr>
          <a:xfrm>
            <a:off x="1914697" y="276342"/>
            <a:ext cx="7014164" cy="461665"/>
          </a:xfrm>
          <a:prstGeom prst="rect">
            <a:avLst/>
          </a:prstGeom>
          <a:noFill/>
        </p:spPr>
        <p:txBody>
          <a:bodyPr wrap="none" rtlCol="0">
            <a:spAutoFit/>
          </a:bodyPr>
          <a:lstStyle/>
          <a:p>
            <a:r>
              <a:rPr lang="en-GB" sz="2400" dirty="0">
                <a:solidFill>
                  <a:srgbClr val="C22C2D"/>
                </a:solidFill>
                <a:latin typeface="Futura Md" panose="020B0602020204020303" pitchFamily="34" charset="0"/>
                <a:cs typeface="Lucida Sans Unicode" panose="020B0602030504020204" pitchFamily="34" charset="0"/>
              </a:rPr>
              <a:t>IUCr </a:t>
            </a:r>
            <a:r>
              <a:rPr lang="en-GB" sz="2400" dirty="0" smtClean="0">
                <a:solidFill>
                  <a:srgbClr val="C22C2D"/>
                </a:solidFill>
                <a:latin typeface="Futura Md" panose="020B0602020204020303" pitchFamily="34" charset="0"/>
                <a:cs typeface="Lucida Sans Unicode" panose="020B0602030504020204" pitchFamily="34" charset="0"/>
              </a:rPr>
              <a:t>Commission on Synchrotron and XFEL Radiation</a:t>
            </a:r>
            <a:endParaRPr lang="en-GB" sz="2400" dirty="0">
              <a:solidFill>
                <a:srgbClr val="C22C2D"/>
              </a:solidFill>
              <a:latin typeface="Futura Md" panose="020B0602020204020303" pitchFamily="34" charset="0"/>
              <a:cs typeface="Lucida Sans Unicode" panose="020B0602030504020204" pitchFamily="34" charset="0"/>
            </a:endParaRPr>
          </a:p>
        </p:txBody>
      </p:sp>
      <p:cxnSp>
        <p:nvCxnSpPr>
          <p:cNvPr id="13"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4"/>
          <p:cNvPicPr>
            <a:picLocks noChangeAspect="1"/>
          </p:cNvPicPr>
          <p:nvPr/>
        </p:nvPicPr>
        <p:blipFill>
          <a:blip r:embed="rId3"/>
          <a:srcRect/>
          <a:stretch>
            <a:fillRect/>
          </a:stretch>
        </p:blipFill>
        <p:spPr bwMode="auto">
          <a:xfrm>
            <a:off x="22225" y="5791200"/>
            <a:ext cx="1655763" cy="206375"/>
          </a:xfrm>
          <a:prstGeom prst="rect">
            <a:avLst/>
          </a:prstGeom>
          <a:noFill/>
          <a:ln w="9525">
            <a:noFill/>
            <a:miter lim="800000"/>
            <a:headEnd/>
            <a:tailEnd/>
          </a:ln>
        </p:spPr>
      </p:pic>
      <p:sp>
        <p:nvSpPr>
          <p:cNvPr id="16"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
        <p:nvSpPr>
          <p:cNvPr id="2" name="Rectangle 1"/>
          <p:cNvSpPr/>
          <p:nvPr/>
        </p:nvSpPr>
        <p:spPr>
          <a:xfrm>
            <a:off x="2197261" y="1463159"/>
            <a:ext cx="3185636" cy="3216265"/>
          </a:xfrm>
          <a:prstGeom prst="rect">
            <a:avLst/>
          </a:prstGeom>
        </p:spPr>
        <p:txBody>
          <a:bodyPr wrap="square">
            <a:spAutoFit/>
          </a:bodyPr>
          <a:lstStyle/>
          <a:p>
            <a:pPr>
              <a:spcAft>
                <a:spcPts val="600"/>
              </a:spcAft>
            </a:pPr>
            <a:r>
              <a:rPr lang="en-GB" b="1" dirty="0" smtClean="0">
                <a:solidFill>
                  <a:srgbClr val="660000"/>
                </a:solidFill>
              </a:rPr>
              <a:t>Members</a:t>
            </a:r>
          </a:p>
          <a:p>
            <a:r>
              <a:rPr lang="en-GB" dirty="0" smtClean="0"/>
              <a:t>R.F</a:t>
            </a:r>
            <a:r>
              <a:rPr lang="en-GB" dirty="0"/>
              <a:t>. Garrett</a:t>
            </a:r>
            <a:r>
              <a:rPr lang="en-GB" dirty="0">
                <a:solidFill>
                  <a:srgbClr val="000000"/>
                </a:solidFill>
              </a:rPr>
              <a:t> (</a:t>
            </a:r>
            <a:r>
              <a:rPr lang="en-GB" i="1" dirty="0">
                <a:solidFill>
                  <a:srgbClr val="000000"/>
                </a:solidFill>
              </a:rPr>
              <a:t>Chair</a:t>
            </a:r>
            <a:r>
              <a:rPr lang="en-GB" dirty="0">
                <a:solidFill>
                  <a:srgbClr val="000000"/>
                </a:solidFill>
              </a:rPr>
              <a:t>, Australia)</a:t>
            </a:r>
          </a:p>
          <a:p>
            <a:r>
              <a:rPr lang="en-GB" dirty="0">
                <a:solidFill>
                  <a:srgbClr val="000000"/>
                </a:solidFill>
              </a:rPr>
              <a:t>S.-L. Chang (Taipei)</a:t>
            </a:r>
          </a:p>
          <a:p>
            <a:r>
              <a:rPr lang="en-GB" dirty="0">
                <a:solidFill>
                  <a:srgbClr val="000000"/>
                </a:solidFill>
              </a:rPr>
              <a:t>M.A. Garcia-Aranda (Spain)</a:t>
            </a:r>
          </a:p>
          <a:p>
            <a:r>
              <a:rPr lang="en-GB" dirty="0">
                <a:solidFill>
                  <a:srgbClr val="000000"/>
                </a:solidFill>
              </a:rPr>
              <a:t>E. </a:t>
            </a:r>
            <a:r>
              <a:rPr lang="en-GB" dirty="0" err="1">
                <a:solidFill>
                  <a:srgbClr val="000000"/>
                </a:solidFill>
              </a:rPr>
              <a:t>Granado</a:t>
            </a:r>
            <a:r>
              <a:rPr lang="en-GB" dirty="0">
                <a:solidFill>
                  <a:srgbClr val="000000"/>
                </a:solidFill>
              </a:rPr>
              <a:t> (Brazil)</a:t>
            </a:r>
          </a:p>
          <a:p>
            <a:r>
              <a:rPr lang="en-GB" dirty="0">
                <a:solidFill>
                  <a:srgbClr val="000000"/>
                </a:solidFill>
              </a:rPr>
              <a:t>P. </a:t>
            </a:r>
            <a:r>
              <a:rPr lang="en-GB" dirty="0" err="1">
                <a:solidFill>
                  <a:srgbClr val="000000"/>
                </a:solidFill>
              </a:rPr>
              <a:t>Grochulski</a:t>
            </a:r>
            <a:r>
              <a:rPr lang="en-GB" dirty="0">
                <a:solidFill>
                  <a:srgbClr val="000000"/>
                </a:solidFill>
              </a:rPr>
              <a:t> (Canada)</a:t>
            </a:r>
          </a:p>
          <a:p>
            <a:r>
              <a:rPr lang="en-GB" dirty="0">
                <a:solidFill>
                  <a:srgbClr val="000000"/>
                </a:solidFill>
              </a:rPr>
              <a:t>J.-L. </a:t>
            </a:r>
            <a:r>
              <a:rPr lang="en-GB" dirty="0" err="1">
                <a:solidFill>
                  <a:srgbClr val="000000"/>
                </a:solidFill>
              </a:rPr>
              <a:t>Hodeau</a:t>
            </a:r>
            <a:r>
              <a:rPr lang="en-GB" dirty="0">
                <a:solidFill>
                  <a:srgbClr val="000000"/>
                </a:solidFill>
              </a:rPr>
              <a:t> (France)</a:t>
            </a:r>
          </a:p>
          <a:p>
            <a:r>
              <a:rPr lang="en-GB" dirty="0">
                <a:solidFill>
                  <a:srgbClr val="000000"/>
                </a:solidFill>
              </a:rPr>
              <a:t>Y. Murakami (Japan)</a:t>
            </a:r>
          </a:p>
          <a:p>
            <a:r>
              <a:rPr lang="en-GB" dirty="0">
                <a:solidFill>
                  <a:srgbClr val="000000"/>
                </a:solidFill>
              </a:rPr>
              <a:t>S. </a:t>
            </a:r>
            <a:r>
              <a:rPr lang="en-GB" dirty="0" err="1">
                <a:solidFill>
                  <a:srgbClr val="000000"/>
                </a:solidFill>
              </a:rPr>
              <a:t>Pascarelli</a:t>
            </a:r>
            <a:r>
              <a:rPr lang="en-GB" dirty="0">
                <a:solidFill>
                  <a:srgbClr val="000000"/>
                </a:solidFill>
              </a:rPr>
              <a:t> (France)</a:t>
            </a:r>
          </a:p>
          <a:p>
            <a:r>
              <a:rPr lang="en-GB" dirty="0">
                <a:solidFill>
                  <a:srgbClr val="000000"/>
                </a:solidFill>
              </a:rPr>
              <a:t>J.L. Smith (USA)</a:t>
            </a:r>
          </a:p>
          <a:p>
            <a:r>
              <a:rPr lang="en-GB" dirty="0">
                <a:solidFill>
                  <a:srgbClr val="000000"/>
                </a:solidFill>
              </a:rPr>
              <a:t>T. </a:t>
            </a:r>
            <a:r>
              <a:rPr lang="en-GB" dirty="0" err="1">
                <a:solidFill>
                  <a:srgbClr val="000000"/>
                </a:solidFill>
              </a:rPr>
              <a:t>Tschentcher</a:t>
            </a:r>
            <a:r>
              <a:rPr lang="en-GB" dirty="0">
                <a:solidFill>
                  <a:srgbClr val="000000"/>
                </a:solidFill>
              </a:rPr>
              <a:t> (Germany</a:t>
            </a:r>
            <a:r>
              <a:rPr lang="en-GB" dirty="0" smtClean="0">
                <a:solidFill>
                  <a:srgbClr val="000000"/>
                </a:solidFill>
              </a:rPr>
              <a:t>)</a:t>
            </a:r>
            <a:endParaRPr lang="en-GB" dirty="0">
              <a:solidFill>
                <a:srgbClr val="000000"/>
              </a:solidFill>
            </a:endParaRPr>
          </a:p>
        </p:txBody>
      </p:sp>
      <p:sp>
        <p:nvSpPr>
          <p:cNvPr id="4" name="Rectangle 3"/>
          <p:cNvSpPr/>
          <p:nvPr/>
        </p:nvSpPr>
        <p:spPr>
          <a:xfrm>
            <a:off x="5598921" y="1463159"/>
            <a:ext cx="3329940" cy="2385268"/>
          </a:xfrm>
          <a:prstGeom prst="rect">
            <a:avLst/>
          </a:prstGeom>
        </p:spPr>
        <p:txBody>
          <a:bodyPr wrap="square">
            <a:spAutoFit/>
          </a:bodyPr>
          <a:lstStyle/>
          <a:p>
            <a:pPr>
              <a:spcAft>
                <a:spcPts val="600"/>
              </a:spcAft>
            </a:pPr>
            <a:r>
              <a:rPr lang="en-GB" b="1" dirty="0">
                <a:solidFill>
                  <a:srgbClr val="660000"/>
                </a:solidFill>
              </a:rPr>
              <a:t>Consultants</a:t>
            </a:r>
          </a:p>
          <a:p>
            <a:r>
              <a:rPr lang="en-GB" dirty="0">
                <a:solidFill>
                  <a:srgbClr val="000000"/>
                </a:solidFill>
              </a:rPr>
              <a:t>D.M. Fritz (USA)</a:t>
            </a:r>
          </a:p>
          <a:p>
            <a:r>
              <a:rPr lang="en-GB" dirty="0">
                <a:solidFill>
                  <a:srgbClr val="000000"/>
                </a:solidFill>
              </a:rPr>
              <a:t>T. </a:t>
            </a:r>
            <a:r>
              <a:rPr lang="en-GB" dirty="0" err="1">
                <a:solidFill>
                  <a:srgbClr val="000000"/>
                </a:solidFill>
              </a:rPr>
              <a:t>Hatsui</a:t>
            </a:r>
            <a:r>
              <a:rPr lang="en-GB" dirty="0">
                <a:solidFill>
                  <a:srgbClr val="000000"/>
                </a:solidFill>
              </a:rPr>
              <a:t> (Japan)</a:t>
            </a:r>
          </a:p>
          <a:p>
            <a:r>
              <a:rPr lang="en-GB" dirty="0">
                <a:solidFill>
                  <a:srgbClr val="000000"/>
                </a:solidFill>
              </a:rPr>
              <a:t>M. </a:t>
            </a:r>
            <a:r>
              <a:rPr lang="en-GB" dirty="0" err="1">
                <a:solidFill>
                  <a:srgbClr val="000000"/>
                </a:solidFill>
              </a:rPr>
              <a:t>Kozak</a:t>
            </a:r>
            <a:r>
              <a:rPr lang="en-GB" dirty="0">
                <a:solidFill>
                  <a:srgbClr val="000000"/>
                </a:solidFill>
              </a:rPr>
              <a:t> (Poland)</a:t>
            </a:r>
          </a:p>
          <a:p>
            <a:r>
              <a:rPr lang="en-GB" dirty="0">
                <a:solidFill>
                  <a:srgbClr val="000000"/>
                </a:solidFill>
              </a:rPr>
              <a:t>G. </a:t>
            </a:r>
            <a:r>
              <a:rPr lang="en-GB" dirty="0" err="1">
                <a:solidFill>
                  <a:srgbClr val="000000"/>
                </a:solidFill>
              </a:rPr>
              <a:t>Paolucci</a:t>
            </a:r>
            <a:r>
              <a:rPr lang="en-GB" dirty="0">
                <a:solidFill>
                  <a:srgbClr val="000000"/>
                </a:solidFill>
              </a:rPr>
              <a:t> (Jordan)</a:t>
            </a:r>
          </a:p>
          <a:p>
            <a:r>
              <a:rPr lang="en-GB" dirty="0">
                <a:solidFill>
                  <a:srgbClr val="000000"/>
                </a:solidFill>
              </a:rPr>
              <a:t>M.K. </a:t>
            </a:r>
            <a:r>
              <a:rPr lang="en-GB" dirty="0" err="1">
                <a:solidFill>
                  <a:srgbClr val="000000"/>
                </a:solidFill>
              </a:rPr>
              <a:t>Sanyal</a:t>
            </a:r>
            <a:r>
              <a:rPr lang="en-GB" dirty="0">
                <a:solidFill>
                  <a:srgbClr val="000000"/>
                </a:solidFill>
              </a:rPr>
              <a:t> (India)</a:t>
            </a:r>
          </a:p>
          <a:p>
            <a:r>
              <a:rPr lang="en-GB" dirty="0">
                <a:solidFill>
                  <a:srgbClr val="000000"/>
                </a:solidFill>
              </a:rPr>
              <a:t>M. </a:t>
            </a:r>
            <a:r>
              <a:rPr lang="en-GB" dirty="0" err="1">
                <a:solidFill>
                  <a:srgbClr val="000000"/>
                </a:solidFill>
              </a:rPr>
              <a:t>Suchomel</a:t>
            </a:r>
            <a:r>
              <a:rPr lang="en-GB" dirty="0">
                <a:solidFill>
                  <a:srgbClr val="000000"/>
                </a:solidFill>
              </a:rPr>
              <a:t> (USA)</a:t>
            </a:r>
          </a:p>
          <a:p>
            <a:r>
              <a:rPr lang="en-GB" dirty="0">
                <a:solidFill>
                  <a:srgbClr val="000000"/>
                </a:solidFill>
              </a:rPr>
              <a:t>S. </a:t>
            </a:r>
            <a:r>
              <a:rPr lang="en-GB" dirty="0" err="1">
                <a:solidFill>
                  <a:srgbClr val="000000"/>
                </a:solidFill>
              </a:rPr>
              <a:t>Wakatsuki</a:t>
            </a:r>
            <a:r>
              <a:rPr lang="en-GB" dirty="0">
                <a:solidFill>
                  <a:srgbClr val="000000"/>
                </a:solidFill>
              </a:rPr>
              <a:t> (Japan)</a:t>
            </a:r>
          </a:p>
        </p:txBody>
      </p:sp>
    </p:spTree>
    <p:extLst>
      <p:ext uri="{BB962C8B-B14F-4D97-AF65-F5344CB8AC3E}">
        <p14:creationId xmlns:p14="http://schemas.microsoft.com/office/powerpoint/2010/main" val="21596675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0" y="0"/>
            <a:ext cx="1691680" cy="6858000"/>
          </a:xfrm>
          <a:prstGeom prst="rect">
            <a:avLst/>
          </a:prstGeom>
          <a:solidFill>
            <a:srgbClr val="C22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1 26"/>
          <p:cNvCxnSpPr/>
          <p:nvPr/>
        </p:nvCxnSpPr>
        <p:spPr>
          <a:xfrm>
            <a:off x="72008" y="2556000"/>
            <a:ext cx="1547664"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Rettangolo 30"/>
          <p:cNvSpPr/>
          <p:nvPr/>
        </p:nvSpPr>
        <p:spPr>
          <a:xfrm>
            <a:off x="1691680" y="0"/>
            <a:ext cx="144016" cy="228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lumMod val="75000"/>
                </a:schemeClr>
              </a:solidFill>
            </a:endParaRPr>
          </a:p>
        </p:txBody>
      </p:sp>
      <p:sp>
        <p:nvSpPr>
          <p:cNvPr id="32" name="Rettangolo 31"/>
          <p:cNvSpPr/>
          <p:nvPr/>
        </p:nvSpPr>
        <p:spPr>
          <a:xfrm>
            <a:off x="1691680" y="2286000"/>
            <a:ext cx="144016" cy="2286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99FF66"/>
              </a:solidFill>
            </a:endParaRPr>
          </a:p>
        </p:txBody>
      </p:sp>
      <p:sp>
        <p:nvSpPr>
          <p:cNvPr id="33" name="Rettangolo 32"/>
          <p:cNvSpPr/>
          <p:nvPr/>
        </p:nvSpPr>
        <p:spPr>
          <a:xfrm>
            <a:off x="1691680" y="4572000"/>
            <a:ext cx="144016" cy="22860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0" y="0"/>
            <a:ext cx="1656000" cy="2502728"/>
          </a:xfrm>
          <a:prstGeom prst="rect">
            <a:avLst/>
          </a:prstGeom>
        </p:spPr>
      </p:pic>
      <p:sp>
        <p:nvSpPr>
          <p:cNvPr id="13" name="Text Box 1"/>
          <p:cNvSpPr txBox="1">
            <a:spLocks noChangeArrowheads="1"/>
          </p:cNvSpPr>
          <p:nvPr/>
        </p:nvSpPr>
        <p:spPr bwMode="auto">
          <a:xfrm>
            <a:off x="1835696" y="186097"/>
            <a:ext cx="7308304"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76000"/>
              </a:lnSpc>
              <a:spcBef>
                <a:spcPts val="8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Optima" pitchFamily="34" charset="0"/>
                <a:cs typeface="DejaVu Sans" pitchFamily="34" charset="0"/>
              </a:defRPr>
            </a:lvl1pPr>
            <a:lvl2pPr>
              <a:lnSpc>
                <a:spcPct val="76000"/>
              </a:lnSpc>
              <a:spcBef>
                <a:spcPts val="7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Optima" pitchFamily="34" charset="0"/>
                <a:cs typeface="DejaVu Sans" pitchFamily="34" charset="0"/>
              </a:defRPr>
            </a:lvl2pPr>
            <a:lvl3pPr>
              <a:lnSpc>
                <a:spcPct val="76000"/>
              </a:lnSpc>
              <a:spcBef>
                <a:spcPts val="6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Optima" pitchFamily="34" charset="0"/>
                <a:cs typeface="DejaVu Sans" pitchFamily="34" charset="0"/>
              </a:defRPr>
            </a:lvl3pPr>
            <a:lvl4pPr>
              <a:lnSpc>
                <a:spcPct val="76000"/>
              </a:lnSpc>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Optima" pitchFamily="34" charset="0"/>
                <a:cs typeface="DejaVu Sans" pitchFamily="34" charset="0"/>
              </a:defRPr>
            </a:lvl4pPr>
            <a:lvl5pPr>
              <a:lnSpc>
                <a:spcPct val="76000"/>
              </a:lnSpc>
              <a:spcBef>
                <a:spcPts val="500"/>
              </a:spcBef>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Optima" pitchFamily="34" charset="0"/>
                <a:cs typeface="DejaVu Sans" pitchFamily="34" charset="0"/>
              </a:defRPr>
            </a:lvl5pPr>
            <a:lvl6pPr marL="2514600" indent="-228600" defTabSz="449263" eaLnBrk="0" fontAlgn="base" hangingPunct="0">
              <a:lnSpc>
                <a:spcPct val="76000"/>
              </a:lnSpc>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Optima" pitchFamily="34" charset="0"/>
                <a:cs typeface="DejaVu Sans" pitchFamily="34" charset="0"/>
              </a:defRPr>
            </a:lvl6pPr>
            <a:lvl7pPr marL="2971800" indent="-228600" defTabSz="449263" eaLnBrk="0" fontAlgn="base" hangingPunct="0">
              <a:lnSpc>
                <a:spcPct val="76000"/>
              </a:lnSpc>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Optima" pitchFamily="34" charset="0"/>
                <a:cs typeface="DejaVu Sans" pitchFamily="34" charset="0"/>
              </a:defRPr>
            </a:lvl7pPr>
            <a:lvl8pPr marL="3429000" indent="-228600" defTabSz="449263" eaLnBrk="0" fontAlgn="base" hangingPunct="0">
              <a:lnSpc>
                <a:spcPct val="76000"/>
              </a:lnSpc>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Optima" pitchFamily="34" charset="0"/>
                <a:cs typeface="DejaVu Sans" pitchFamily="34" charset="0"/>
              </a:defRPr>
            </a:lvl8pPr>
            <a:lvl9pPr marL="3886200" indent="-228600" defTabSz="449263" eaLnBrk="0" fontAlgn="base" hangingPunct="0">
              <a:lnSpc>
                <a:spcPct val="76000"/>
              </a:lnSpc>
              <a:spcBef>
                <a:spcPts val="5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Optima" pitchFamily="34" charset="0"/>
                <a:cs typeface="DejaVu Sans" pitchFamily="34" charset="0"/>
              </a:defRPr>
            </a:lvl9pPr>
          </a:lstStyle>
          <a:p>
            <a:pPr eaLnBrk="1" hangingPunct="1">
              <a:lnSpc>
                <a:spcPct val="100000"/>
              </a:lnSpc>
              <a:spcBef>
                <a:spcPct val="0"/>
              </a:spcBef>
              <a:buFont typeface="Optima" pitchFamily="34" charset="0"/>
              <a:buNone/>
            </a:pPr>
            <a:r>
              <a:rPr lang="en-GB" altLang="en-US" sz="2400" b="1" dirty="0">
                <a:solidFill>
                  <a:srgbClr val="C22C2D"/>
                </a:solidFill>
                <a:latin typeface="Lucida Sans Unicode" panose="020B0602030504020204" pitchFamily="34" charset="0"/>
                <a:ea typeface="DejaVu Sans" pitchFamily="34" charset="0"/>
                <a:cs typeface="Lucida Sans Unicode" panose="020B0602030504020204" pitchFamily="34" charset="0"/>
              </a:rPr>
              <a:t>World Directory of Crystallographers</a:t>
            </a:r>
          </a:p>
          <a:p>
            <a:pPr eaLnBrk="1" hangingPunct="1">
              <a:lnSpc>
                <a:spcPct val="100000"/>
              </a:lnSpc>
              <a:spcBef>
                <a:spcPct val="0"/>
              </a:spcBef>
              <a:buFont typeface="Optima" pitchFamily="34" charset="0"/>
              <a:buNone/>
            </a:pPr>
            <a:r>
              <a:rPr lang="en-GB" altLang="en-US" sz="1600" i="1" dirty="0">
                <a:solidFill>
                  <a:srgbClr val="C22C2D"/>
                </a:solidFill>
                <a:latin typeface="Lucida Sans Unicode" panose="020B0602030504020204" pitchFamily="34" charset="0"/>
                <a:ea typeface="DejaVu Sans" pitchFamily="34" charset="0"/>
                <a:cs typeface="Lucida Sans Unicode" panose="020B0602030504020204" pitchFamily="34" charset="0"/>
              </a:rPr>
              <a:t>Facilitating communication within the crystallographic community</a:t>
            </a:r>
          </a:p>
        </p:txBody>
      </p:sp>
      <p:sp>
        <p:nvSpPr>
          <p:cNvPr id="19" name="TextBox 18"/>
          <p:cNvSpPr txBox="1"/>
          <p:nvPr/>
        </p:nvSpPr>
        <p:spPr>
          <a:xfrm>
            <a:off x="2138790" y="4153035"/>
            <a:ext cx="6951458" cy="2554545"/>
          </a:xfrm>
          <a:prstGeom prst="rect">
            <a:avLst/>
          </a:prstGeom>
          <a:noFill/>
        </p:spPr>
        <p:txBody>
          <a:bodyPr wrap="square" rtlCol="0">
            <a:spAutoFit/>
          </a:bodyPr>
          <a:lstStyle/>
          <a:p>
            <a:r>
              <a:rPr lang="en-GB" sz="1600" dirty="0">
                <a:solidFill>
                  <a:srgbClr val="000000"/>
                </a:solidFill>
                <a:cs typeface="Lucida Sans Unicode" panose="020B0602030504020204" pitchFamily="34" charset="0"/>
              </a:rPr>
              <a:t>Launched in 1957, the database currently has </a:t>
            </a:r>
            <a:r>
              <a:rPr lang="en-GB" sz="1600" dirty="0">
                <a:solidFill>
                  <a:srgbClr val="C00000"/>
                </a:solidFill>
                <a:cs typeface="Lucida Sans Unicode" panose="020B0602030504020204" pitchFamily="34" charset="0"/>
              </a:rPr>
              <a:t>20,000 entries</a:t>
            </a:r>
            <a:r>
              <a:rPr lang="en-GB" sz="1600" dirty="0" smtClean="0">
                <a:solidFill>
                  <a:srgbClr val="000000"/>
                </a:solidFill>
                <a:cs typeface="Lucida Sans Unicode" panose="020B0602030504020204" pitchFamily="34" charset="0"/>
              </a:rPr>
              <a:t>.</a:t>
            </a:r>
          </a:p>
          <a:p>
            <a:endParaRPr lang="en-GB" sz="1600" dirty="0">
              <a:solidFill>
                <a:srgbClr val="000000"/>
              </a:solidFill>
              <a:cs typeface="Lucida Sans Unicode" panose="020B0602030504020204" pitchFamily="34" charset="0"/>
            </a:endParaRPr>
          </a:p>
          <a:p>
            <a:r>
              <a:rPr lang="en-GB" sz="1600" dirty="0" smtClean="0">
                <a:solidFill>
                  <a:srgbClr val="000000"/>
                </a:solidFill>
                <a:cs typeface="Lucida Sans Unicode" panose="020B0602030504020204" pitchFamily="34" charset="0"/>
              </a:rPr>
              <a:t>Subscription is </a:t>
            </a:r>
            <a:r>
              <a:rPr lang="en-GB" sz="1600" dirty="0" smtClean="0">
                <a:solidFill>
                  <a:srgbClr val="C22C2D"/>
                </a:solidFill>
                <a:cs typeface="Lucida Sans Unicode" panose="020B0602030504020204" pitchFamily="34" charset="0"/>
              </a:rPr>
              <a:t>free</a:t>
            </a:r>
            <a:r>
              <a:rPr lang="en-GB" sz="1600" dirty="0" smtClean="0">
                <a:solidFill>
                  <a:srgbClr val="000000"/>
                </a:solidFill>
                <a:cs typeface="Lucida Sans Unicode" panose="020B0602030504020204" pitchFamily="34" charset="0"/>
              </a:rPr>
              <a:t>.</a:t>
            </a:r>
            <a:endParaRPr lang="en-GB" sz="1600" dirty="0">
              <a:solidFill>
                <a:srgbClr val="000000"/>
              </a:solidFill>
              <a:cs typeface="Lucida Sans Unicode" panose="020B0602030504020204" pitchFamily="34" charset="0"/>
            </a:endParaRPr>
          </a:p>
          <a:p>
            <a:endParaRPr lang="en-GB" sz="1600" dirty="0">
              <a:solidFill>
                <a:srgbClr val="000000"/>
              </a:solidFill>
              <a:cs typeface="Lucida Sans Unicode" panose="020B0602030504020204" pitchFamily="34" charset="0"/>
            </a:endParaRPr>
          </a:p>
          <a:p>
            <a:r>
              <a:rPr lang="en-GB" sz="1600" dirty="0" smtClean="0">
                <a:solidFill>
                  <a:srgbClr val="000000"/>
                </a:solidFill>
                <a:cs typeface="Lucida Sans Unicode" panose="020B0602030504020204" pitchFamily="34" charset="0"/>
              </a:rPr>
              <a:t>The </a:t>
            </a:r>
            <a:r>
              <a:rPr lang="en-GB" sz="1600" dirty="0">
                <a:solidFill>
                  <a:srgbClr val="000000"/>
                </a:solidFill>
                <a:cs typeface="Lucida Sans Unicode" panose="020B0602030504020204" pitchFamily="34" charset="0"/>
              </a:rPr>
              <a:t>database allows you to </a:t>
            </a:r>
            <a:r>
              <a:rPr lang="en-GB" sz="1600" dirty="0">
                <a:solidFill>
                  <a:srgbClr val="C00000"/>
                </a:solidFill>
                <a:cs typeface="Lucida Sans Unicode" panose="020B0602030504020204" pitchFamily="34" charset="0"/>
              </a:rPr>
              <a:t>create your own unique profile</a:t>
            </a:r>
            <a:r>
              <a:rPr lang="en-GB" sz="1600" dirty="0">
                <a:solidFill>
                  <a:srgbClr val="000000"/>
                </a:solidFill>
                <a:cs typeface="Lucida Sans Unicode" panose="020B0602030504020204" pitchFamily="34" charset="0"/>
              </a:rPr>
              <a:t>, </a:t>
            </a:r>
            <a:r>
              <a:rPr lang="en-GB" sz="1600" dirty="0" smtClean="0">
                <a:solidFill>
                  <a:srgbClr val="000000"/>
                </a:solidFill>
                <a:cs typeface="Lucida Sans Unicode" panose="020B0602030504020204" pitchFamily="34" charset="0"/>
              </a:rPr>
              <a:t>research </a:t>
            </a:r>
            <a:r>
              <a:rPr lang="en-GB" sz="1600" dirty="0">
                <a:solidFill>
                  <a:srgbClr val="000000"/>
                </a:solidFill>
                <a:cs typeface="Lucida Sans Unicode" panose="020B0602030504020204" pitchFamily="34" charset="0"/>
              </a:rPr>
              <a:t>interests and papers published. </a:t>
            </a:r>
          </a:p>
          <a:p>
            <a:endParaRPr lang="en-GB" sz="1600" dirty="0">
              <a:solidFill>
                <a:srgbClr val="000000"/>
              </a:solidFill>
              <a:cs typeface="Lucida Sans Unicode" panose="020B0602030504020204" pitchFamily="34" charset="0"/>
            </a:endParaRPr>
          </a:p>
          <a:p>
            <a:r>
              <a:rPr lang="en-GB" sz="1600" dirty="0">
                <a:solidFill>
                  <a:srgbClr val="000000"/>
                </a:solidFill>
                <a:cs typeface="Lucida Sans Unicode" panose="020B0602030504020204" pitchFamily="34" charset="0"/>
              </a:rPr>
              <a:t>Manage subscriptions to journal e-alerts and the IUCr Newsletter from your profile, as well as enjoying the special offers on publications and services from time to time.</a:t>
            </a:r>
            <a:endParaRPr lang="en-US" sz="1600" dirty="0">
              <a:solidFill>
                <a:srgbClr val="000000"/>
              </a:solidFill>
              <a:cs typeface="Lucida Sans Unicode" panose="020B0602030504020204"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791" r="39368" b="33926"/>
          <a:stretch/>
        </p:blipFill>
        <p:spPr bwMode="auto">
          <a:xfrm>
            <a:off x="2138790" y="1223560"/>
            <a:ext cx="5810703" cy="283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960621" y="1035920"/>
            <a:ext cx="4183380" cy="447823"/>
          </a:xfrm>
          <a:prstGeom prst="rect">
            <a:avLst/>
          </a:prstGeom>
          <a:solidFill>
            <a:schemeClr val="bg1"/>
          </a:solidFill>
        </p:spPr>
        <p:txBody>
          <a:bodyPr wrap="square">
            <a:spAutoFit/>
          </a:bodyPr>
          <a:lstStyle/>
          <a:p>
            <a:r>
              <a:rPr lang="en-GB" sz="2200" dirty="0">
                <a:solidFill>
                  <a:srgbClr val="009999"/>
                </a:solidFill>
                <a:effectLst>
                  <a:outerShdw blurRad="38100" dist="38100" dir="2700000" algn="tl">
                    <a:srgbClr val="000000">
                      <a:alpha val="43137"/>
                    </a:srgbClr>
                  </a:outerShdw>
                </a:effectLst>
              </a:rPr>
              <a:t>http://www.iucr.org/people/wdc</a:t>
            </a:r>
          </a:p>
        </p:txBody>
      </p:sp>
      <p:cxnSp>
        <p:nvCxnSpPr>
          <p:cNvPr id="15" name="Connettore 1 18"/>
          <p:cNvCxnSpPr/>
          <p:nvPr/>
        </p:nvCxnSpPr>
        <p:spPr>
          <a:xfrm>
            <a:off x="71438" y="6037263"/>
            <a:ext cx="1547812"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4"/>
          <p:cNvPicPr>
            <a:picLocks noChangeAspect="1"/>
          </p:cNvPicPr>
          <p:nvPr/>
        </p:nvPicPr>
        <p:blipFill>
          <a:blip r:embed="rId4"/>
          <a:srcRect/>
          <a:stretch>
            <a:fillRect/>
          </a:stretch>
        </p:blipFill>
        <p:spPr bwMode="auto">
          <a:xfrm>
            <a:off x="22225" y="5791200"/>
            <a:ext cx="1655763" cy="206375"/>
          </a:xfrm>
          <a:prstGeom prst="rect">
            <a:avLst/>
          </a:prstGeom>
          <a:noFill/>
          <a:ln w="9525">
            <a:noFill/>
            <a:miter lim="800000"/>
            <a:headEnd/>
            <a:tailEnd/>
          </a:ln>
        </p:spPr>
      </p:pic>
      <p:sp>
        <p:nvSpPr>
          <p:cNvPr id="22" name="CasellaDiTesto 17"/>
          <p:cNvSpPr txBox="1">
            <a:spLocks noChangeArrowheads="1"/>
          </p:cNvSpPr>
          <p:nvPr/>
        </p:nvSpPr>
        <p:spPr bwMode="auto">
          <a:xfrm>
            <a:off x="0" y="6059488"/>
            <a:ext cx="1692275" cy="810478"/>
          </a:xfrm>
          <a:prstGeom prst="rect">
            <a:avLst/>
          </a:prstGeom>
          <a:noFill/>
          <a:ln w="9525">
            <a:noFill/>
            <a:miter lim="800000"/>
            <a:headEnd/>
            <a:tailEnd/>
          </a:ln>
        </p:spPr>
        <p:txBody>
          <a:bodyPr lIns="36000" rIns="0">
            <a:spAutoFit/>
          </a:bodyPr>
          <a:lstStyle/>
          <a:p>
            <a:pPr>
              <a:lnSpc>
                <a:spcPts val="1400"/>
              </a:lnSpc>
            </a:pPr>
            <a:r>
              <a:rPr lang="en-GB" sz="1200" dirty="0">
                <a:solidFill>
                  <a:schemeClr val="bg1"/>
                </a:solidFill>
                <a:latin typeface="Calibri" pitchFamily="34" charset="0"/>
              </a:rPr>
              <a:t>Michele Zema</a:t>
            </a:r>
          </a:p>
          <a:p>
            <a:pPr>
              <a:lnSpc>
                <a:spcPts val="1400"/>
              </a:lnSpc>
            </a:pPr>
            <a:r>
              <a:rPr lang="en-GB" sz="1000" dirty="0">
                <a:solidFill>
                  <a:schemeClr val="bg1"/>
                </a:solidFill>
                <a:latin typeface="Calibri" pitchFamily="34" charset="0"/>
              </a:rPr>
              <a:t>Project Manager for </a:t>
            </a:r>
            <a:r>
              <a:rPr lang="en-GB" sz="1000" dirty="0" smtClean="0">
                <a:solidFill>
                  <a:schemeClr val="bg1"/>
                </a:solidFill>
                <a:latin typeface="Calibri" pitchFamily="34" charset="0"/>
              </a:rPr>
              <a:t>IYCr2014</a:t>
            </a:r>
          </a:p>
          <a:p>
            <a:pPr>
              <a:lnSpc>
                <a:spcPts val="1400"/>
              </a:lnSpc>
            </a:pPr>
            <a:r>
              <a:rPr lang="en-GB" sz="1000" dirty="0" smtClean="0">
                <a:solidFill>
                  <a:schemeClr val="bg1"/>
                </a:solidFill>
                <a:latin typeface="Calibri" pitchFamily="34" charset="0"/>
              </a:rPr>
              <a:t>IUCr outreach officer</a:t>
            </a:r>
            <a:endParaRPr lang="en-GB" sz="1000" dirty="0">
              <a:solidFill>
                <a:schemeClr val="bg1"/>
              </a:solidFill>
              <a:latin typeface="Calibri" pitchFamily="34" charset="0"/>
            </a:endParaRPr>
          </a:p>
          <a:p>
            <a:pPr>
              <a:lnSpc>
                <a:spcPts val="1400"/>
              </a:lnSpc>
            </a:pPr>
            <a:r>
              <a:rPr lang="en-GB" sz="1000" dirty="0">
                <a:solidFill>
                  <a:schemeClr val="bg1"/>
                </a:solidFill>
                <a:latin typeface="Calibri" pitchFamily="34" charset="0"/>
              </a:rPr>
              <a:t>IUCr, UK </a:t>
            </a:r>
            <a:r>
              <a:rPr lang="en-GB" sz="1000" dirty="0" smtClean="0">
                <a:solidFill>
                  <a:schemeClr val="bg1"/>
                </a:solidFill>
                <a:latin typeface="Calibri" pitchFamily="34" charset="0"/>
              </a:rPr>
              <a:t>and </a:t>
            </a:r>
            <a:r>
              <a:rPr lang="en-GB" sz="1000" dirty="0">
                <a:solidFill>
                  <a:schemeClr val="bg1"/>
                </a:solidFill>
                <a:latin typeface="Calibri" pitchFamily="34" charset="0"/>
              </a:rPr>
              <a:t>U. Pavia, Italy</a:t>
            </a:r>
          </a:p>
        </p:txBody>
      </p:sp>
    </p:spTree>
    <p:extLst>
      <p:ext uri="{BB962C8B-B14F-4D97-AF65-F5344CB8AC3E}">
        <p14:creationId xmlns:p14="http://schemas.microsoft.com/office/powerpoint/2010/main" val="4096138515"/>
      </p:ext>
    </p:extLst>
  </p:cSld>
  <p:clrMapOvr>
    <a:masterClrMapping/>
  </p:clrMapOvr>
  <p:transition spd="med" advClick="0"/>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1368</TotalTime>
  <Words>2416</Words>
  <Application>Microsoft Office PowerPoint</Application>
  <PresentationFormat>On-screen Show (4:3)</PresentationFormat>
  <Paragraphs>480</Paragraphs>
  <Slides>37</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Aharoni</vt:lpstr>
      <vt:lpstr>Arial</vt:lpstr>
      <vt:lpstr>Calibri</vt:lpstr>
      <vt:lpstr>Calibri Light</vt:lpstr>
      <vt:lpstr>DejaVu Sans</vt:lpstr>
      <vt:lpstr>Futura Md</vt:lpstr>
      <vt:lpstr>Lucida Sans Unicode</vt:lpstr>
      <vt:lpstr>Optima</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35</cp:revision>
  <dcterms:created xsi:type="dcterms:W3CDTF">2015-09-04T10:08:25Z</dcterms:created>
  <dcterms:modified xsi:type="dcterms:W3CDTF">2015-11-19T11:14:24Z</dcterms:modified>
</cp:coreProperties>
</file>