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3"/>
  </p:notesMasterIdLst>
  <p:sldIdLst>
    <p:sldId id="278" r:id="rId2"/>
    <p:sldId id="380" r:id="rId3"/>
    <p:sldId id="381" r:id="rId4"/>
    <p:sldId id="383" r:id="rId5"/>
    <p:sldId id="408" r:id="rId6"/>
    <p:sldId id="382" r:id="rId7"/>
    <p:sldId id="386" r:id="rId8"/>
    <p:sldId id="388" r:id="rId9"/>
    <p:sldId id="409" r:id="rId10"/>
    <p:sldId id="405" r:id="rId11"/>
    <p:sldId id="40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212" y="108"/>
      </p:cViewPr>
      <p:guideLst>
        <p:guide orient="horz" pos="2160"/>
        <p:guide orient="horz" pos="346"/>
        <p:guide orient="horz" pos="3974"/>
        <p:guide orient="horz" pos="1026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17/11/2015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07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12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1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ogo_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246313"/>
            <a:ext cx="4244975" cy="3990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6313"/>
            <a:ext cx="4244975" cy="3990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l Remote Access at ESRF l Gordon Leonard l First African Light Source Conference,  16-20 Nov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24258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17613"/>
            <a:ext cx="8642350" cy="566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2246313"/>
            <a:ext cx="4244975" cy="3990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6313"/>
            <a:ext cx="4244975" cy="3990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8" y="6677025"/>
            <a:ext cx="1512887" cy="203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l Remote Access at ESRF l Gordon Leonard l First African Light Source Conference,  16-20 Nov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84002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17613"/>
            <a:ext cx="8642350" cy="566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2246313"/>
            <a:ext cx="4244975" cy="3990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46313"/>
            <a:ext cx="4244975" cy="191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18000"/>
            <a:ext cx="4244975" cy="1919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92138" y="6677025"/>
            <a:ext cx="1512887" cy="203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l Remote Access at ESRF l Gordon Leonard l First African Light Source Conference,  16-20 Nov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67257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17613"/>
            <a:ext cx="8642350" cy="566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246313"/>
            <a:ext cx="4244975" cy="3990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46313"/>
            <a:ext cx="4244975" cy="191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18000"/>
            <a:ext cx="4244975" cy="1919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92138" y="6677025"/>
            <a:ext cx="1512887" cy="203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l Remote Access at ESRF l Gordon Leonard l First African Light Source Conference,  16-20 Nov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52873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17613"/>
            <a:ext cx="8642350" cy="566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50825" y="2246313"/>
            <a:ext cx="4244975" cy="399097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46313"/>
            <a:ext cx="4244975" cy="3990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8" y="6677025"/>
            <a:ext cx="1512887" cy="203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l Remote Access at ESRF l Gordon Leonard l First African Light Source Conference,  16-20 Nov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9781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0825" y="1217613"/>
            <a:ext cx="8642350" cy="566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2246313"/>
            <a:ext cx="4244975" cy="191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46313"/>
            <a:ext cx="4244975" cy="191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0825" y="4318000"/>
            <a:ext cx="4244975" cy="1919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18000"/>
            <a:ext cx="4244975" cy="1919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92138" y="6677025"/>
            <a:ext cx="1512887" cy="203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l Remote Access at ESRF l Gordon Leonard l First African Light Source Conference,  16-20 Nov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28935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17613"/>
            <a:ext cx="8642350" cy="566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2246313"/>
            <a:ext cx="8642350" cy="399097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92138" y="6677025"/>
            <a:ext cx="1512887" cy="203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l Remote Access at ESRF l Gordon Leonard l First African Light Source Conference,  16-20 Nov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45435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351600" y="1098000"/>
            <a:ext cx="56124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1098000"/>
            <a:ext cx="2574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l Remote Access at ESRF l Gordon Leonard l First African Light Source Conference,  16-20 Nov 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27688" y="764704"/>
            <a:ext cx="82368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l Remote Access at ESRF l Gordon Leonard l First African Light Source Conference,  16-20 Nov 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 Remote Access at ESRF l Gordon Leonard l First African Light Source Conference,  16-20 Nov 2015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 Remote Access at ESRF l Gordon Leonard l First African Light Source Conference,  16-20 Nov 2015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51223" y="1016732"/>
            <a:ext cx="6421177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146550"/>
            <a:ext cx="8637588" cy="64928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651375"/>
            <a:ext cx="8642350" cy="504825"/>
          </a:xfrm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52400" y="6672263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altLang="en-US" sz="800">
                <a:solidFill>
                  <a:schemeClr val="bg1"/>
                </a:solidFill>
                <a:latin typeface="Briem Akademi Std Semibold" pitchFamily="50" charset="0"/>
              </a:rPr>
              <a:t>Slide: </a:t>
            </a:r>
            <a:fld id="{4E6C4A93-485E-466D-872B-0A4EB33DE6B7}" type="slidenum">
              <a:rPr lang="en-US" altLang="en-US" sz="800">
                <a:solidFill>
                  <a:schemeClr val="bg1"/>
                </a:solidFill>
                <a:latin typeface="Briem Akademi Std Semibold" pitchFamily="50" charset="0"/>
              </a:rPr>
              <a:pPr algn="l"/>
              <a:t>‹#›</a:t>
            </a:fld>
            <a:endParaRPr lang="en-US" altLang="en-US" sz="800">
              <a:solidFill>
                <a:schemeClr val="bg1"/>
              </a:solidFill>
              <a:latin typeface="Briem Akademi Std Semibold" pitchFamily="50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 userDrawn="1"/>
        </p:nvSpPr>
        <p:spPr bwMode="auto">
          <a:xfrm>
            <a:off x="4862513" y="6546850"/>
            <a:ext cx="4238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A9D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i="1">
                <a:solidFill>
                  <a:schemeClr val="bg1"/>
                </a:solidFill>
                <a:latin typeface="Arial" panose="020B0604020202020204" pitchFamily="34" charset="0"/>
              </a:rPr>
              <a:t>Gordon Leonard, PSB Crystallography Course, March  2014</a:t>
            </a:r>
          </a:p>
        </p:txBody>
      </p:sp>
    </p:spTree>
    <p:extLst>
      <p:ext uri="{BB962C8B-B14F-4D97-AF65-F5344CB8AC3E}">
        <p14:creationId xmlns:p14="http://schemas.microsoft.com/office/powerpoint/2010/main" val="2009485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17613"/>
            <a:ext cx="8642350" cy="566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2246313"/>
            <a:ext cx="4244975" cy="3990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2246313"/>
            <a:ext cx="4244975" cy="399097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8" y="6677025"/>
            <a:ext cx="1512887" cy="20320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l Remote Access at ESRF l Gordon Leonard l First African Light Source Conference,  16-20 Nov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09990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l Remote Access at ESRF l Gordon Leonard l First African Light Source Conference,  16-20 Nov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84718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l Remote Access at ESRF l Gordon Leonard l First African Light Source Conference,  16-20 Nov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82642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 smtClean="0"/>
              <a:t>CLICK TO MODIFY THE STYLE OF THE 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764704"/>
            <a:ext cx="82368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modify</a:t>
            </a:r>
            <a:r>
              <a:rPr lang="fr-FR" dirty="0" smtClean="0"/>
              <a:t> </a:t>
            </a:r>
            <a:r>
              <a:rPr lang="fr-FR" dirty="0" err="1" smtClean="0"/>
              <a:t>attributes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49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l Remote Access at ESRF l Gordon Leonard l First African Light Source Conference,  16-20 Nov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512" y="6483438"/>
            <a:ext cx="413559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453" userDrawn="1">
          <p15:clr>
            <a:srgbClr val="F26B43"/>
          </p15:clr>
        </p15:guide>
        <p15:guide id="5" pos="56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1800" dirty="0" smtClean="0">
                <a:latin typeface="+mn-lt"/>
              </a:rPr>
              <a:t>MORE ABOUT REMOTE ACCESS</a:t>
            </a:r>
            <a:endParaRPr lang="en-GB" altLang="en-US" sz="18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19160" y="6480689"/>
            <a:ext cx="6120000" cy="212489"/>
          </a:xfrm>
        </p:spPr>
        <p:txBody>
          <a:bodyPr/>
          <a:lstStyle/>
          <a:p>
            <a:r>
              <a:rPr lang="en-GB" altLang="en-US" dirty="0" smtClean="0"/>
              <a:t>l Remote Access at ESRF l Gordon Leonard l First African Light Source Conference,  16-20 Nov 2015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1059756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err="1"/>
              <a:t>Beteva</a:t>
            </a:r>
            <a:r>
              <a:rPr lang="en-GB" sz="1400" dirty="0"/>
              <a:t>, A., et al., High-throughput sample handling and data collection at synchrotrons: embedding the ESRF into the high-throughput gene-to-structure pipeline. </a:t>
            </a:r>
            <a:r>
              <a:rPr lang="en-GB" sz="1400" i="1" dirty="0" err="1"/>
              <a:t>Acta</a:t>
            </a:r>
            <a:r>
              <a:rPr lang="en-GB" sz="1400" i="1" dirty="0"/>
              <a:t> </a:t>
            </a:r>
            <a:r>
              <a:rPr lang="en-GB" sz="1400" i="1" dirty="0" err="1"/>
              <a:t>Crystallographica</a:t>
            </a:r>
            <a:r>
              <a:rPr lang="en-GB" sz="1400" i="1" dirty="0"/>
              <a:t> Section D-Biological Crystallography,</a:t>
            </a:r>
            <a:r>
              <a:rPr lang="en-GB" sz="1400" dirty="0"/>
              <a:t> 2006. </a:t>
            </a:r>
            <a:r>
              <a:rPr lang="en-GB" sz="1400" b="1" dirty="0"/>
              <a:t>62:</a:t>
            </a:r>
            <a:r>
              <a:rPr lang="en-GB" sz="1400" dirty="0"/>
              <a:t> p. 1162-1169.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/>
              <a:t>Cipriani</a:t>
            </a:r>
            <a:r>
              <a:rPr lang="en-GB" sz="1400" dirty="0"/>
              <a:t>, F., et al., Automation of sample mounting for macromolecular crystallography. </a:t>
            </a:r>
            <a:r>
              <a:rPr lang="en-GB" sz="1400" i="1" dirty="0" err="1"/>
              <a:t>Acta</a:t>
            </a:r>
            <a:r>
              <a:rPr lang="en-GB" sz="1400" i="1" dirty="0"/>
              <a:t> </a:t>
            </a:r>
            <a:r>
              <a:rPr lang="en-GB" sz="1400" i="1" dirty="0" err="1"/>
              <a:t>Crystallographica</a:t>
            </a:r>
            <a:r>
              <a:rPr lang="en-GB" sz="1400" i="1" dirty="0"/>
              <a:t> Section D-Biological Crystallography, </a:t>
            </a:r>
            <a:r>
              <a:rPr lang="en-GB" sz="1400" dirty="0"/>
              <a:t>2006. </a:t>
            </a:r>
            <a:r>
              <a:rPr lang="en-GB" sz="1400" b="1" dirty="0"/>
              <a:t>62:</a:t>
            </a:r>
            <a:r>
              <a:rPr lang="en-GB" sz="1400" dirty="0"/>
              <a:t> p. 1251-1259. </a:t>
            </a:r>
            <a:endParaRPr lang="en-GB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/>
              <a:t>Gabadinho</a:t>
            </a:r>
            <a:r>
              <a:rPr lang="en-GB" sz="1400" dirty="0"/>
              <a:t>, J., et al., Remote Access Experiments at the Macromolecular Crystallography Beamlines of the ESRF. </a:t>
            </a:r>
            <a:r>
              <a:rPr lang="en-GB" sz="1400" i="1" dirty="0"/>
              <a:t>Synchrotron Radiation News</a:t>
            </a:r>
            <a:r>
              <a:rPr lang="en-GB" sz="1400" dirty="0"/>
              <a:t>, 2008. </a:t>
            </a:r>
            <a:r>
              <a:rPr lang="en-GB" sz="1400" b="1" dirty="0"/>
              <a:t>21</a:t>
            </a:r>
            <a:r>
              <a:rPr lang="en-GB" sz="1400" dirty="0"/>
              <a:t>(24-29</a:t>
            </a:r>
            <a:r>
              <a:rPr lang="en-GB" sz="1400" dirty="0" smtClean="0"/>
              <a:t>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/>
              <a:t>Gabadinho</a:t>
            </a:r>
            <a:r>
              <a:rPr lang="en-GB" sz="1400" dirty="0"/>
              <a:t>, J., et al., </a:t>
            </a:r>
            <a:r>
              <a:rPr lang="en-GB" sz="1400" i="1" dirty="0" err="1"/>
              <a:t>MxCuBE</a:t>
            </a:r>
            <a:r>
              <a:rPr lang="en-GB" sz="1400" i="1" dirty="0"/>
              <a:t>: a synchrotron beamline control environment customized for </a:t>
            </a:r>
            <a:r>
              <a:rPr lang="en-GB" sz="1400" i="1" dirty="0" err="1"/>
              <a:t>rnacromolecular</a:t>
            </a:r>
            <a:r>
              <a:rPr lang="en-GB" sz="1400" i="1" dirty="0"/>
              <a:t> crystallography experiments. Journal of Synchrotron Radiation, </a:t>
            </a:r>
            <a:r>
              <a:rPr lang="en-GB" sz="1400" dirty="0"/>
              <a:t>2010. </a:t>
            </a:r>
            <a:r>
              <a:rPr lang="en-GB" sz="1400" b="1" dirty="0"/>
              <a:t>17:</a:t>
            </a:r>
            <a:r>
              <a:rPr lang="en-GB" sz="1400" dirty="0"/>
              <a:t> p. </a:t>
            </a:r>
            <a:r>
              <a:rPr lang="en-GB" sz="1400" dirty="0" smtClean="0"/>
              <a:t>700-707.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/>
              <a:t>Delageniere</a:t>
            </a:r>
            <a:r>
              <a:rPr lang="en-GB" sz="1400" dirty="0"/>
              <a:t>, S., et al., </a:t>
            </a:r>
            <a:r>
              <a:rPr lang="en-GB" sz="1400" i="1" dirty="0"/>
              <a:t>ISPyB: an information management system for synchrotron macromolecular crystallography.</a:t>
            </a:r>
            <a:r>
              <a:rPr lang="en-GB" sz="1400" dirty="0"/>
              <a:t> Bioinformatics, 2011. </a:t>
            </a:r>
            <a:r>
              <a:rPr lang="en-GB" sz="1400" b="1" dirty="0"/>
              <a:t>27</a:t>
            </a:r>
            <a:r>
              <a:rPr lang="en-GB" sz="1400" dirty="0"/>
              <a:t>(22): p. </a:t>
            </a:r>
            <a:r>
              <a:rPr lang="en-GB" sz="1400" dirty="0" smtClean="0"/>
              <a:t>3186-3192.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/>
              <a:t>Malbet</a:t>
            </a:r>
            <a:r>
              <a:rPr lang="en-GB" sz="1400" dirty="0" smtClean="0"/>
              <a:t>-Monaco</a:t>
            </a:r>
            <a:r>
              <a:rPr lang="en-GB" sz="1400" dirty="0"/>
              <a:t>, S., et al., How the ESRF helps industry and how they help the ESRF. </a:t>
            </a:r>
            <a:r>
              <a:rPr lang="en-GB" sz="1400" i="1" dirty="0" err="1"/>
              <a:t>Acta</a:t>
            </a:r>
            <a:r>
              <a:rPr lang="en-GB" sz="1400" i="1" dirty="0"/>
              <a:t> </a:t>
            </a:r>
            <a:r>
              <a:rPr lang="en-GB" sz="1400" i="1" dirty="0" err="1"/>
              <a:t>Crystallographica</a:t>
            </a:r>
            <a:r>
              <a:rPr lang="en-GB" sz="1400" i="1" dirty="0"/>
              <a:t> Section D-Biological Crystallography,</a:t>
            </a:r>
            <a:r>
              <a:rPr lang="en-GB" sz="1400" dirty="0"/>
              <a:t> 2013. </a:t>
            </a:r>
            <a:r>
              <a:rPr lang="en-GB" sz="1400" b="1" dirty="0"/>
              <a:t>69:</a:t>
            </a:r>
            <a:r>
              <a:rPr lang="en-GB" sz="1400" dirty="0"/>
              <a:t> p. 1289-1296.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Monaco</a:t>
            </a:r>
            <a:r>
              <a:rPr lang="en-GB" sz="1400" dirty="0"/>
              <a:t>, S., et al., </a:t>
            </a:r>
            <a:r>
              <a:rPr lang="en-GB" sz="1400" i="1" dirty="0"/>
              <a:t>Automatic processing of macromolecular crystallography X-ray diffraction data at the ESRF. </a:t>
            </a:r>
            <a:r>
              <a:rPr lang="en-GB" sz="1400" dirty="0"/>
              <a:t>Journal of Applied Crystallography, 2013. </a:t>
            </a:r>
            <a:r>
              <a:rPr lang="en-GB" sz="1400" b="1" dirty="0"/>
              <a:t>46:</a:t>
            </a:r>
            <a:r>
              <a:rPr lang="en-GB" sz="1400" dirty="0"/>
              <a:t> p. 804-810</a:t>
            </a:r>
            <a:r>
              <a:rPr lang="en-GB" sz="1400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Bowler, M.W., et al., MASSIF-1: a beamline dedicated to the fully automatic characterization and data collection from crystals of biological macromolecules. </a:t>
            </a:r>
            <a:r>
              <a:rPr lang="en-GB" sz="1400" i="1" dirty="0"/>
              <a:t>Journal of Synchrotron Radiation</a:t>
            </a:r>
            <a:r>
              <a:rPr lang="en-GB" sz="1400" dirty="0"/>
              <a:t>, 2015. </a:t>
            </a:r>
            <a:r>
              <a:rPr lang="en-GB" sz="1400" b="1" dirty="0"/>
              <a:t>22</a:t>
            </a:r>
            <a:r>
              <a:rPr lang="en-GB" sz="1400" dirty="0"/>
              <a:t>(Pt 6): p. 1540-1547.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i="1" dirty="0" smtClean="0"/>
              <a:t>Mueller-Dieckmann</a:t>
            </a:r>
            <a:r>
              <a:rPr lang="en-GB" sz="1400" i="1" dirty="0"/>
              <a:t>, C., et al., The status </a:t>
            </a:r>
            <a:r>
              <a:rPr lang="en-GB" sz="1400" dirty="0"/>
              <a:t>of the macromolecular crystallography beamlines at the European Synchrotron Radiation Facility. </a:t>
            </a:r>
            <a:r>
              <a:rPr lang="en-GB" sz="1400" i="1" dirty="0"/>
              <a:t>European Physical Journal Plus</a:t>
            </a:r>
            <a:r>
              <a:rPr lang="en-GB" sz="1400" dirty="0"/>
              <a:t>, 2015. 130(4</a:t>
            </a:r>
            <a:r>
              <a:rPr lang="en-GB" sz="1400" dirty="0" smtClean="0"/>
              <a:t>).</a:t>
            </a:r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07504" y="6525344"/>
            <a:ext cx="6120000" cy="212489"/>
          </a:xfrm>
        </p:spPr>
        <p:txBody>
          <a:bodyPr/>
          <a:lstStyle/>
          <a:p>
            <a:r>
              <a:rPr lang="en-GB" altLang="en-US" smtClean="0"/>
              <a:t>l Remote Access at ESRF l Gordon Leonard l First African Light Source Conference,  16-20 Nov 2015</a:t>
            </a:r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915816" y="3068960"/>
            <a:ext cx="35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Thanks for your attention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34842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619" y="2565400"/>
            <a:ext cx="8640763" cy="115093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Remote data collection at the </a:t>
            </a:r>
            <a:r>
              <a:rPr lang="en-GB" altLang="en-US" sz="2400" dirty="0" smtClean="0">
                <a:solidFill>
                  <a:schemeClr val="tx1"/>
                </a:solidFill>
              </a:rPr>
              <a:t>ESRF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Gordon Leonard</a:t>
            </a:r>
          </a:p>
          <a:p>
            <a:pPr algn="ctr">
              <a:lnSpc>
                <a:spcPct val="8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ESRF </a:t>
            </a:r>
            <a:r>
              <a:rPr lang="en-GB" altLang="en-US" sz="2400" dirty="0" smtClean="0">
                <a:solidFill>
                  <a:schemeClr val="tx1"/>
                </a:solidFill>
              </a:rPr>
              <a:t>Structural Biology </a:t>
            </a:r>
            <a:r>
              <a:rPr lang="en-GB" altLang="en-US" sz="2400" dirty="0">
                <a:solidFill>
                  <a:schemeClr val="tx1"/>
                </a:solidFill>
              </a:rPr>
              <a:t>Group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l Remote Access at ESRF l Gordon Leonard l First African Light Source Conference,  16-20 Nov 2015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000" dirty="0" smtClean="0">
                <a:latin typeface="+mn-lt"/>
              </a:rPr>
              <a:t>Remote </a:t>
            </a:r>
            <a:r>
              <a:rPr lang="en-GB" altLang="en-US" sz="2000" dirty="0">
                <a:latin typeface="+mn-lt"/>
              </a:rPr>
              <a:t>Access for users of </a:t>
            </a:r>
            <a:r>
              <a:rPr lang="en-GB" altLang="en-US" sz="2000" dirty="0" smtClean="0">
                <a:latin typeface="+mn-lt"/>
              </a:rPr>
              <a:t>SR </a:t>
            </a:r>
            <a:r>
              <a:rPr lang="en-GB" altLang="en-US" sz="2000" dirty="0">
                <a:latin typeface="+mn-lt"/>
              </a:rPr>
              <a:t>MX </a:t>
            </a:r>
            <a:r>
              <a:rPr lang="en-GB" altLang="en-US" sz="2000" dirty="0" smtClean="0">
                <a:latin typeface="+mn-lt"/>
              </a:rPr>
              <a:t>beam-lines</a:t>
            </a:r>
            <a:endParaRPr lang="en-GB" altLang="en-US" sz="2000" dirty="0">
              <a:latin typeface="+mn-lt"/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267" y="903350"/>
            <a:ext cx="3242866" cy="5544839"/>
          </a:xfrm>
        </p:spPr>
        <p:txBody>
          <a:bodyPr/>
          <a:lstStyle/>
          <a:p>
            <a:pPr marL="285750" lvl="1" indent="-28575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en-US" dirty="0"/>
              <a:t>Remote access is a way of providing a better service to both academic &amp; industrial users of </a:t>
            </a:r>
            <a:r>
              <a:rPr lang="en-GB" altLang="en-US" dirty="0" smtClean="0"/>
              <a:t>end-stations </a:t>
            </a:r>
            <a:r>
              <a:rPr lang="en-GB" altLang="en-US" dirty="0"/>
              <a:t>at synchrotrons</a:t>
            </a:r>
            <a:r>
              <a:rPr lang="en-GB" altLang="en-US" dirty="0" smtClean="0"/>
              <a:t>.</a:t>
            </a:r>
          </a:p>
          <a:p>
            <a:pPr marL="285750" lvl="1" indent="-28575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en-US" dirty="0" smtClean="0"/>
              <a:t>Allows </a:t>
            </a:r>
            <a:r>
              <a:rPr lang="en-GB" altLang="en-US" dirty="0"/>
              <a:t>access the best </a:t>
            </a:r>
            <a:r>
              <a:rPr lang="en-GB" altLang="en-US" dirty="0" smtClean="0"/>
              <a:t>SR MX </a:t>
            </a:r>
            <a:r>
              <a:rPr lang="en-GB" altLang="en-US" dirty="0"/>
              <a:t>beam-lines in Europe/World without the need to </a:t>
            </a:r>
            <a:r>
              <a:rPr lang="en-GB" altLang="en-US" dirty="0" smtClean="0"/>
              <a:t>travel</a:t>
            </a:r>
          </a:p>
          <a:p>
            <a:pPr marL="285750" lvl="1" indent="-28575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Optimised</a:t>
            </a:r>
            <a:r>
              <a:rPr lang="en-US" altLang="en-US" dirty="0" smtClean="0"/>
              <a:t> use of beam time</a:t>
            </a:r>
            <a:endParaRPr lang="en-GB" altLang="en-US" dirty="0" smtClean="0"/>
          </a:p>
          <a:p>
            <a:pPr marL="285750" lvl="1" indent="-28575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dirty="0" smtClean="0"/>
              <a:t>Reflects the continuing globalization of Science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1400" y="809103"/>
            <a:ext cx="4313334" cy="57333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19572" y="6483349"/>
            <a:ext cx="6120000" cy="212489"/>
          </a:xfrm>
        </p:spPr>
        <p:txBody>
          <a:bodyPr/>
          <a:lstStyle/>
          <a:p>
            <a:r>
              <a:rPr lang="en-GB" dirty="0" smtClean="0"/>
              <a:t>l Remote Access at ESRF l Gordon Leonard l First African Light Source Conference,  16-20 Nov 2015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>
                <a:latin typeface="+mn-lt"/>
              </a:rPr>
              <a:t>What’s </a:t>
            </a:r>
            <a:r>
              <a:rPr lang="en-US" altLang="en-US" sz="2000" dirty="0" smtClean="0">
                <a:latin typeface="+mn-lt"/>
              </a:rPr>
              <a:t>needed To Provide remote </a:t>
            </a:r>
            <a:r>
              <a:rPr lang="en-US" altLang="en-US" sz="2000" dirty="0">
                <a:latin typeface="+mn-lt"/>
              </a:rPr>
              <a:t>access?</a:t>
            </a:r>
          </a:p>
        </p:txBody>
      </p:sp>
      <p:grpSp>
        <p:nvGrpSpPr>
          <p:cNvPr id="398403" name="Group 67"/>
          <p:cNvGrpSpPr>
            <a:grpSpLocks/>
          </p:cNvGrpSpPr>
          <p:nvPr/>
        </p:nvGrpSpPr>
        <p:grpSpPr bwMode="auto">
          <a:xfrm>
            <a:off x="207600" y="1628800"/>
            <a:ext cx="2413000" cy="3841750"/>
            <a:chOff x="2018" y="1178"/>
            <a:chExt cx="1520" cy="2420"/>
          </a:xfrm>
        </p:grpSpPr>
        <p:pic>
          <p:nvPicPr>
            <p:cNvPr id="398396" name="Picture 60" descr="Q315_ID23-1_7_clos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178"/>
              <a:ext cx="1520" cy="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8399" name="Text Box 63"/>
            <p:cNvSpPr txBox="1">
              <a:spLocks noChangeArrowheads="1"/>
            </p:cNvSpPr>
            <p:nvPr/>
          </p:nvSpPr>
          <p:spPr bwMode="auto">
            <a:xfrm>
              <a:off x="2152" y="3385"/>
              <a:ext cx="113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DA9D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/>
                <a:t>Sample Changer</a:t>
              </a:r>
            </a:p>
          </p:txBody>
        </p:sp>
      </p:grpSp>
      <p:grpSp>
        <p:nvGrpSpPr>
          <p:cNvPr id="398404" name="Group 68"/>
          <p:cNvGrpSpPr>
            <a:grpSpLocks/>
          </p:cNvGrpSpPr>
          <p:nvPr/>
        </p:nvGrpSpPr>
        <p:grpSpPr bwMode="auto">
          <a:xfrm>
            <a:off x="2917939" y="2144514"/>
            <a:ext cx="2636837" cy="3500668"/>
            <a:chOff x="3696" y="1344"/>
            <a:chExt cx="1979" cy="2647"/>
          </a:xfrm>
        </p:grpSpPr>
        <p:pic>
          <p:nvPicPr>
            <p:cNvPr id="398400" name="Picture 64" descr="remote access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344"/>
              <a:ext cx="1979" cy="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8401" name="Text Box 65"/>
            <p:cNvSpPr txBox="1">
              <a:spLocks noChangeArrowheads="1"/>
            </p:cNvSpPr>
            <p:nvPr/>
          </p:nvSpPr>
          <p:spPr bwMode="auto">
            <a:xfrm>
              <a:off x="3935" y="2990"/>
              <a:ext cx="1381" cy="1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DA9DA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b="1" dirty="0"/>
                <a:t>Control </a:t>
              </a:r>
              <a:r>
                <a:rPr lang="en-US" altLang="en-US" sz="1600" b="1" dirty="0" smtClean="0"/>
                <a:t>GUI (running on computer accessible from anywhere)</a:t>
              </a:r>
              <a:endParaRPr lang="en-US" altLang="en-US" sz="1600" b="1" dirty="0"/>
            </a:p>
          </p:txBody>
        </p:sp>
      </p:grpSp>
      <p:sp>
        <p:nvSpPr>
          <p:cNvPr id="398405" name="Text Box 69"/>
          <p:cNvSpPr txBox="1">
            <a:spLocks noChangeArrowheads="1"/>
          </p:cNvSpPr>
          <p:nvPr/>
        </p:nvSpPr>
        <p:spPr bwMode="auto">
          <a:xfrm>
            <a:off x="229232" y="6004655"/>
            <a:ext cx="8627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A9D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/>
              <a:t>And </a:t>
            </a:r>
            <a:r>
              <a:rPr lang="en-US" altLang="en-US" dirty="0" smtClean="0"/>
              <a:t>staff </a:t>
            </a:r>
            <a:r>
              <a:rPr lang="en-US" altLang="en-US" dirty="0"/>
              <a:t>to deal with </a:t>
            </a:r>
            <a:r>
              <a:rPr lang="en-US" altLang="en-US" dirty="0" smtClean="0"/>
              <a:t>samples,  load/unload </a:t>
            </a:r>
            <a:r>
              <a:rPr lang="en-US" altLang="en-US" dirty="0"/>
              <a:t>SCs, solve </a:t>
            </a:r>
            <a:r>
              <a:rPr lang="en-US" altLang="en-US" dirty="0" smtClean="0"/>
              <a:t>BL </a:t>
            </a:r>
            <a:r>
              <a:rPr lang="en-US" altLang="en-US" dirty="0"/>
              <a:t>problems, </a:t>
            </a:r>
            <a:r>
              <a:rPr lang="en-US" altLang="en-US" dirty="0" smtClean="0"/>
              <a:t>etc.</a:t>
            </a:r>
            <a:endParaRPr lang="en-US" altLang="en-US" dirty="0"/>
          </a:p>
        </p:txBody>
      </p:sp>
      <p:pic>
        <p:nvPicPr>
          <p:cNvPr id="398406" name="Picture 70" descr="img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5" b="53868"/>
          <a:stretch>
            <a:fillRect/>
          </a:stretch>
        </p:blipFill>
        <p:spPr bwMode="auto">
          <a:xfrm>
            <a:off x="5796136" y="2554688"/>
            <a:ext cx="309880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6425507" y="3789040"/>
            <a:ext cx="184005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A9D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Laboratory Information Management System (LIMS) (tracking of experiments, download of results &amp; data)</a:t>
            </a:r>
            <a:endParaRPr lang="en-US" alt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19572" y="6483349"/>
            <a:ext cx="6120000" cy="212489"/>
          </a:xfrm>
        </p:spPr>
        <p:txBody>
          <a:bodyPr/>
          <a:lstStyle/>
          <a:p>
            <a:r>
              <a:rPr lang="en-GB" dirty="0" smtClean="0"/>
              <a:t>l Remote Access at ESRF l Gordon Leonard l First African Light Source Conference,  16-20 Nov 2015</a:t>
            </a:r>
            <a:endParaRPr lang="fr-FR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888353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principle, its fairly straightforward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 smtClean="0">
                <a:latin typeface="+mn-lt"/>
              </a:rPr>
              <a:t>Actually, it’s a bit more complicated….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19572" y="6483349"/>
            <a:ext cx="6120000" cy="212489"/>
          </a:xfrm>
        </p:spPr>
        <p:txBody>
          <a:bodyPr/>
          <a:lstStyle/>
          <a:p>
            <a:r>
              <a:rPr lang="en-GB" dirty="0" smtClean="0"/>
              <a:t>l Remote Access at ESRF l Gordon Leonard l First African Light Source Conference,  16-20 Nov 2015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36136"/>
            <a:ext cx="7650495" cy="5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000" dirty="0">
                <a:latin typeface="+mn-lt"/>
              </a:rPr>
              <a:t>What sort of remote access?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3954" y="908720"/>
            <a:ext cx="4138818" cy="5502621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lvl="2"/>
            <a:r>
              <a:rPr lang="en-GB" altLang="en-US" sz="1600" b="1" dirty="0" smtClean="0"/>
              <a:t>Data </a:t>
            </a:r>
            <a:r>
              <a:rPr lang="en-GB" altLang="en-US" sz="1600" b="1" dirty="0"/>
              <a:t>Collection </a:t>
            </a:r>
            <a:r>
              <a:rPr lang="en-GB" altLang="en-US" sz="1600" b="1" dirty="0" smtClean="0"/>
              <a:t>‘Service’</a:t>
            </a:r>
            <a:r>
              <a:rPr lang="en-GB" altLang="en-US" sz="1600" dirty="0" smtClean="0"/>
              <a:t> </a:t>
            </a:r>
            <a:endParaRPr lang="en-GB" altLang="en-US" sz="1600" dirty="0"/>
          </a:p>
          <a:p>
            <a:pPr lvl="3"/>
            <a:r>
              <a:rPr lang="en-GB" altLang="en-US" sz="1200" dirty="0"/>
              <a:t>Based on ‘diffraction plan’ submitted </a:t>
            </a:r>
            <a:r>
              <a:rPr lang="en-GB" altLang="en-US" sz="1200" i="1" dirty="0"/>
              <a:t>via</a:t>
            </a:r>
            <a:r>
              <a:rPr lang="en-GB" altLang="en-US" sz="1200" dirty="0"/>
              <a:t> </a:t>
            </a:r>
            <a:r>
              <a:rPr lang="en-GB" altLang="en-US" sz="1200" dirty="0" smtClean="0"/>
              <a:t>LIMS</a:t>
            </a:r>
            <a:endParaRPr lang="en-GB" altLang="en-US" sz="1200" dirty="0"/>
          </a:p>
          <a:p>
            <a:pPr lvl="3"/>
            <a:r>
              <a:rPr lang="en-GB" altLang="en-US" sz="1200" dirty="0" smtClean="0"/>
              <a:t>ESRF </a:t>
            </a:r>
            <a:r>
              <a:rPr lang="en-GB" altLang="en-US" sz="1200" dirty="0"/>
              <a:t>staff control </a:t>
            </a:r>
            <a:r>
              <a:rPr lang="en-GB" altLang="en-US" sz="1200" dirty="0" smtClean="0"/>
              <a:t>beam-line and take </a:t>
            </a:r>
            <a:r>
              <a:rPr lang="en-GB" altLang="en-US" sz="1200" dirty="0"/>
              <a:t>decisions about data collection</a:t>
            </a:r>
          </a:p>
          <a:p>
            <a:pPr lvl="3"/>
            <a:r>
              <a:rPr lang="en-GB" altLang="en-US" sz="1200" u="sng" dirty="0" smtClean="0"/>
              <a:t>or</a:t>
            </a:r>
            <a:endParaRPr lang="en-GB" altLang="en-US" sz="1200" u="sng" dirty="0" smtClean="0">
              <a:cs typeface="Arial" panose="020B0604020202020204" pitchFamily="34" charset="0"/>
            </a:endParaRPr>
          </a:p>
          <a:p>
            <a:pPr lvl="3"/>
            <a:r>
              <a:rPr lang="en-GB" altLang="en-US" sz="1200" b="1" dirty="0"/>
              <a:t>B</a:t>
            </a:r>
            <a:r>
              <a:rPr lang="en-GB" altLang="en-US" sz="1200" b="1" dirty="0" smtClean="0"/>
              <a:t>eam-line automatically takes all </a:t>
            </a:r>
            <a:r>
              <a:rPr lang="en-GB" altLang="en-US" sz="1200" b="1" dirty="0"/>
              <a:t>decisions about data </a:t>
            </a:r>
            <a:r>
              <a:rPr lang="en-GB" altLang="en-US" sz="1200" b="1" dirty="0" smtClean="0"/>
              <a:t>collection</a:t>
            </a:r>
            <a:endParaRPr lang="en-GB" altLang="en-US" sz="1200" b="1" dirty="0" smtClean="0">
              <a:cs typeface="Arial" panose="020B0604020202020204" pitchFamily="34" charset="0"/>
            </a:endParaRPr>
          </a:p>
          <a:p>
            <a:pPr marL="182563" lvl="3" indent="0">
              <a:buNone/>
            </a:pPr>
            <a:endParaRPr lang="en-GB" altLang="en-US" sz="1600" dirty="0">
              <a:cs typeface="Arial" panose="020B0604020202020204" pitchFamily="34" charset="0"/>
            </a:endParaRPr>
          </a:p>
          <a:p>
            <a:pPr lvl="2"/>
            <a:r>
              <a:rPr lang="en-GB" altLang="en-US" sz="1600" b="1" dirty="0"/>
              <a:t>Full remote control</a:t>
            </a:r>
          </a:p>
          <a:p>
            <a:pPr lvl="3"/>
            <a:r>
              <a:rPr lang="en-GB" altLang="en-US" sz="1200" dirty="0"/>
              <a:t>BL staff optimise beam-line &amp; load samples in Sample Changer</a:t>
            </a:r>
          </a:p>
          <a:p>
            <a:pPr lvl="3"/>
            <a:r>
              <a:rPr lang="en-GB" altLang="en-US" sz="1200" dirty="0"/>
              <a:t>External Users log in to beam-line control PC from home lab</a:t>
            </a:r>
          </a:p>
          <a:p>
            <a:pPr lvl="3"/>
            <a:r>
              <a:rPr lang="en-GB" altLang="en-US" sz="1200" dirty="0"/>
              <a:t>External users control BL remotely as if they were actually at </a:t>
            </a:r>
            <a:r>
              <a:rPr lang="en-GB" altLang="en-US" sz="1200" dirty="0" smtClean="0"/>
              <a:t>ESRF. </a:t>
            </a:r>
            <a:endParaRPr lang="en-GB" altLang="en-US" sz="1200" dirty="0"/>
          </a:p>
          <a:p>
            <a:pPr lvl="3"/>
            <a:r>
              <a:rPr lang="en-GB" altLang="en-US" sz="1200" dirty="0"/>
              <a:t>BL staff on-call in case of problems</a:t>
            </a:r>
          </a:p>
          <a:p>
            <a:pPr lvl="3">
              <a:buFontTx/>
              <a:buNone/>
            </a:pPr>
            <a:endParaRPr lang="en-GB" altLang="en-US" sz="1600" dirty="0"/>
          </a:p>
          <a:p>
            <a:pPr lvl="2"/>
            <a:r>
              <a:rPr lang="en-GB" altLang="en-US" sz="1600" b="1" dirty="0"/>
              <a:t>‘Hybrid’ control</a:t>
            </a:r>
          </a:p>
          <a:p>
            <a:pPr lvl="3"/>
            <a:r>
              <a:rPr lang="en-GB" altLang="en-US" sz="1200" dirty="0"/>
              <a:t>As full remote control but some users come to ESRF to collect, some stay at home and collect from there.</a:t>
            </a:r>
          </a:p>
          <a:p>
            <a:pPr lvl="3"/>
            <a:r>
              <a:rPr lang="en-GB" altLang="en-US" sz="1200" dirty="0"/>
              <a:t>Users at the ESRF responsible for loading/unloading sample changer, solving minor beam-line problems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885714" cy="292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01" y="4149117"/>
            <a:ext cx="3857143" cy="1940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19572" y="6483349"/>
            <a:ext cx="6120000" cy="212489"/>
          </a:xfrm>
        </p:spPr>
        <p:txBody>
          <a:bodyPr/>
          <a:lstStyle/>
          <a:p>
            <a:r>
              <a:rPr lang="en-GB" dirty="0" smtClean="0"/>
              <a:t>l Remote Access at ESRF l Gordon Leonard l First African Light Source Conference,  16-20 Nov 2015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 smtClean="0">
                <a:latin typeface="+mn-lt"/>
              </a:rPr>
              <a:t>Automatic data collection</a:t>
            </a:r>
            <a:endParaRPr lang="fr-FR" altLang="en-US" sz="20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 Remote Access at ESRF l Gordon Leonard l First African Light Source Conference,  16-20 Nov 2015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8" name="Picture 7" descr="IUCrfig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6193" y="685505"/>
            <a:ext cx="4114808" cy="2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2429" y="3042786"/>
            <a:ext cx="2634286" cy="2874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46" name="Picture 2" descr="See original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00089"/>
            <a:ext cx="4680177" cy="35059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dirty="0" smtClean="0">
                <a:latin typeface="+mn-lt"/>
              </a:rPr>
              <a:t>‘Normal’ Remote ACCESS</a:t>
            </a:r>
            <a:endParaRPr lang="en-GB" sz="1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6" y="3424238"/>
            <a:ext cx="19048" cy="9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324" y="764705"/>
            <a:ext cx="2016667" cy="134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3315" y="759645"/>
            <a:ext cx="2007143" cy="133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8782" y="759644"/>
            <a:ext cx="2011905" cy="133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09011" y="754882"/>
            <a:ext cx="2016667" cy="133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6174" y="2492896"/>
            <a:ext cx="8686476" cy="374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619" y="1340768"/>
            <a:ext cx="9104762" cy="4761905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 Remote Access at ESRF l Gordon Leonard l First African Light Source Conference,  16-20 Nov 2015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800" dirty="0" smtClean="0">
                <a:latin typeface="+mn-lt"/>
              </a:rPr>
              <a:t>‘Normal’ Remote ACCESS (DEMO)</a:t>
            </a:r>
            <a:endParaRPr lang="en-GB" sz="1800" dirty="0">
              <a:latin typeface="+mn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 Remote Access at ESRF l Gordon Leonard l First African Light Source Conference,  16-20 Nov 2015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39" name="Group 38"/>
          <p:cNvGrpSpPr/>
          <p:nvPr/>
        </p:nvGrpSpPr>
        <p:grpSpPr>
          <a:xfrm>
            <a:off x="1115616" y="1484784"/>
            <a:ext cx="7056784" cy="4032448"/>
            <a:chOff x="251520" y="2206664"/>
            <a:chExt cx="4993456" cy="27518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2476" y="3424238"/>
              <a:ext cx="19048" cy="9524"/>
            </a:xfrm>
            <a:prstGeom prst="rect">
              <a:avLst/>
            </a:prstGeom>
          </p:spPr>
        </p:pic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251520" y="2206664"/>
              <a:ext cx="4993456" cy="2751892"/>
              <a:chOff x="891047" y="1400428"/>
              <a:chExt cx="7361905" cy="405714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1047" y="1400428"/>
                <a:ext cx="7361905" cy="4057143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7884368" y="1484784"/>
                <a:ext cx="296576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1475656" y="3178199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115616" y="3409058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2843808" y="2567840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2843807" y="2726711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2760493" y="2870727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2647822" y="2743698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2802150" y="3001024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2878220" y="3087887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2527567" y="2852936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2566696" y="2964735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2681797" y="3029598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2743286" y="3166469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2507832" y="3178216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2421986" y="3188683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2983622" y="3349015"/>
              <a:ext cx="117727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31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67C11CAC-9023-4D7C-A201-0E73168C1C5C}" vid="{657381B9-D2A2-47F3-8C63-832BC45655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1295</TotalTime>
  <Words>773</Words>
  <Application>Microsoft Office PowerPoint</Application>
  <PresentationFormat>On-screen Show (4:3)</PresentationFormat>
  <Paragraphs>68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Briem Akademi Std Semibold</vt:lpstr>
      <vt:lpstr>Calibri</vt:lpstr>
      <vt:lpstr>ITCOfficinaSans LT Book</vt:lpstr>
      <vt:lpstr>Wingdings</vt:lpstr>
      <vt:lpstr>ESRF-default</vt:lpstr>
      <vt:lpstr>PowerPoint Presentation</vt:lpstr>
      <vt:lpstr>PowerPoint Presentation</vt:lpstr>
      <vt:lpstr>Remote Access for users of SR MX beam-lines</vt:lpstr>
      <vt:lpstr>What’s needed To Provide remote access?</vt:lpstr>
      <vt:lpstr>Actually, it’s a bit more complicated….</vt:lpstr>
      <vt:lpstr>What sort of remote access?</vt:lpstr>
      <vt:lpstr>Automatic data collection</vt:lpstr>
      <vt:lpstr>‘Normal’ Remote ACCESS</vt:lpstr>
      <vt:lpstr>‘Normal’ Remote ACCESS (DEMO)</vt:lpstr>
      <vt:lpstr>MORE ABOUT REMOTE ACCESS</vt:lpstr>
      <vt:lpstr>PowerPoint Presentation</vt:lpstr>
    </vt:vector>
  </TitlesOfParts>
  <Company>ESRF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 Gordon</dc:creator>
  <cp:lastModifiedBy>LEONARD Gordon</cp:lastModifiedBy>
  <cp:revision>102</cp:revision>
  <dcterms:created xsi:type="dcterms:W3CDTF">2015-02-10T08:37:44Z</dcterms:created>
  <dcterms:modified xsi:type="dcterms:W3CDTF">2015-11-17T08:59:26Z</dcterms:modified>
</cp:coreProperties>
</file>