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58" r:id="rId4"/>
    <p:sldId id="263" r:id="rId5"/>
    <p:sldId id="274" r:id="rId6"/>
    <p:sldId id="275" r:id="rId7"/>
    <p:sldId id="267" r:id="rId8"/>
    <p:sldId id="265" r:id="rId9"/>
    <p:sldId id="266" r:id="rId10"/>
    <p:sldId id="268" r:id="rId11"/>
    <p:sldId id="260" r:id="rId12"/>
    <p:sldId id="261" r:id="rId13"/>
    <p:sldId id="262" r:id="rId14"/>
    <p:sldId id="272" r:id="rId15"/>
    <p:sldId id="271" r:id="rId16"/>
    <p:sldId id="270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CED2C-9C2D-4D0F-A047-9801F963F1A4}" type="datetimeFigureOut">
              <a:rPr lang="en-ZA" smtClean="0"/>
              <a:t>2015/06/27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EBC75-20A2-4A0F-A035-874544EFFF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10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6"/>
            <a:ext cx="5486400" cy="4114651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785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530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911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543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18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81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4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841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081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400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667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696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899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782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700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929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C75-20A2-4A0F-A035-874544EFFF7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272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CE83-35CF-4FF5-84A7-4FA201BD7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5AE5-F459-41F3-9113-14EACD34E8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6CC0-DAD9-4F24-9487-9369063C40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CE4D-60A3-4459-AFD1-08351E3275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D1EE-6724-48C3-B6E8-ED6C94B65A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6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4613-85A3-4A20-8BD8-45E7901777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03AC-44DD-4DDD-B182-33EBA3468E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6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6AFB0-C33E-4958-B707-4AF6B72BF0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62F1-0240-4100-9766-75F29FF7BA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5F4A-046D-47B4-92B9-0D920FF82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AD2D-63BC-44E6-AB80-259BF66B5B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287C-0075-410D-941C-335ABE9645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671D7-3232-4DB3-8F45-05FED332DB0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42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oE logo Da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7092950" y="260648"/>
            <a:ext cx="15557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oatofarmssma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39197"/>
            <a:ext cx="936625" cy="14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NRF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48" b="2672"/>
          <a:stretch>
            <a:fillRect/>
          </a:stretch>
        </p:blipFill>
        <p:spPr bwMode="auto">
          <a:xfrm>
            <a:off x="7096854" y="5439197"/>
            <a:ext cx="1939196" cy="13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8313" y="1885017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E5FFFF"/>
                </a:solidFill>
              </a:rPr>
              <a:t>RUTHERFORD BACKSCATTERING ANALYSIS USING LITHIUM IONS</a:t>
            </a:r>
            <a:endParaRPr lang="en-US" sz="3600" b="1" dirty="0">
              <a:solidFill>
                <a:srgbClr val="E5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87450" y="3292954"/>
            <a:ext cx="7056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Trevor Derry, Morgan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Madhuku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and Tony Miller. </a:t>
            </a:r>
            <a:endParaRPr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331913" y="4221163"/>
            <a:ext cx="6480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WITS,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iThemba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LABS (G) &amp; the DST-NRF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CoE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-SM</a:t>
            </a:r>
            <a:endParaRPr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2" descr="C:\Users\Derry\Documents\Centre of Excellence\Wi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2" y="260648"/>
            <a:ext cx="14120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 descr="C:\Users\Derry\AppData\Local\Microsoft\Windows\Temporary Internet Files\Content.Outlook\PTQZG1XK\Calibration_curves_Protons_and_Lithium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" y="0"/>
            <a:ext cx="8132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 descr="D:\Pictures\2013-03-13 Games &amp; Implanter\Games &amp; Implanter 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 descr="D:\Pictures\2013-03-13 Games &amp; Implanter\Games &amp; Implanter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RBS formulae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 smtClean="0"/>
                  <a:t>Kinematic factor  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𝐾</m:t>
                    </m:r>
                    <m:r>
                      <a:rPr lang="en-ZA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ZA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ZA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ZA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r>
                          <a:rPr lang="en-ZA" i="1">
                            <a:latin typeface="Cambria Math"/>
                          </a:rPr>
                          <m:t>𝛥</m:t>
                        </m:r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ZA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ZA" i="1">
                            <a:latin typeface="Cambria Math"/>
                          </a:rPr>
                          <m:t>𝛥</m:t>
                        </m:r>
                        <m:r>
                          <a:rPr lang="en-ZA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ZA">
                        <a:latin typeface="Cambria Math"/>
                      </a:rPr>
                      <m:t>=</m:t>
                    </m:r>
                    <m:r>
                      <a:rPr lang="en-ZA" i="1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Z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ZA" i="1">
                                    <a:latin typeface="Cambria Math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ZA" i="1">
                                    <a:latin typeface="Cambria Math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ZA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ZA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r>
                          <a:rPr lang="en-Z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ZA">
                            <a:latin typeface="Cambria Math"/>
                          </a:rPr>
                          <m:t>cos</m:t>
                        </m:r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Z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ZA" i="1">
                                    <a:latin typeface="Cambria Math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ZA" i="1">
                                    <a:latin typeface="Cambria Math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ZA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ZA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ZA" i="1">
                            <a:latin typeface="Cambria Math"/>
                          </a:rPr>
                          <m:t>𝛥</m:t>
                        </m:r>
                        <m:r>
                          <a:rPr lang="en-ZA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ZA" i="1">
                        <a:latin typeface="Cambria Math"/>
                      </a:rPr>
                      <m:t>𝛥</m:t>
                    </m:r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ZA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ZA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Z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ZA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Z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ZA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Z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Z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Z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Z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/>
                                      </a:rPr>
                                      <m:t>𝑠𝑢𝑏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ZA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ZA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ZA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𝑠𝑢𝑏</m:t>
                            </m:r>
                          </m:sub>
                        </m:sSub>
                        <m:sSup>
                          <m:sSupPr>
                            <m:ctrlPr>
                              <a:rPr lang="en-Z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ZA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ZA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𝑠𝑢𝑏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ZA">
                        <a:latin typeface="Cambria Math"/>
                      </a:rPr>
                      <m:t>cos</m:t>
                    </m:r>
                    <m:r>
                      <a:rPr lang="en-ZA" i="1">
                        <a:latin typeface="Cambria Math"/>
                      </a:rPr>
                      <m:t>𝜃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0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Ni in Si – 1,9x10</a:t>
            </a:r>
            <a:r>
              <a:rPr lang="en-ZA" baseline="30000" dirty="0" smtClean="0"/>
              <a:t>16</a:t>
            </a:r>
            <a:r>
              <a:rPr lang="en-ZA" dirty="0" smtClean="0"/>
              <a:t> ions/cm</a:t>
            </a:r>
            <a:r>
              <a:rPr lang="en-ZA" baseline="30000" dirty="0" smtClean="0"/>
              <a:t>2</a:t>
            </a:r>
            <a:r>
              <a:rPr lang="en-ZA" dirty="0" smtClean="0"/>
              <a:t> (Li</a:t>
            </a:r>
            <a:r>
              <a:rPr lang="en-ZA" baseline="30000" dirty="0" smtClean="0"/>
              <a:t>+</a:t>
            </a:r>
            <a:r>
              <a:rPr lang="en-ZA" dirty="0" smtClean="0"/>
              <a:t>~80pA, 40 </a:t>
            </a:r>
            <a:r>
              <a:rPr lang="en-ZA" dirty="0" err="1" smtClean="0"/>
              <a:t>mins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14338" name="Picture 2" descr="C:\Users\Derry\AppData\Local\Microsoft\Windows\Temporary Internet Files\Content.Outlook\PTQZG1XK\140006R1 (5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514"/>
            <a:ext cx="9144000" cy="47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 in glassy C – 6x10</a:t>
            </a:r>
            <a:r>
              <a:rPr lang="en-ZA" baseline="30000" dirty="0" smtClean="0"/>
              <a:t>16</a:t>
            </a:r>
            <a:r>
              <a:rPr lang="en-ZA" dirty="0" smtClean="0"/>
              <a:t> ions/cm</a:t>
            </a:r>
            <a:r>
              <a:rPr lang="en-ZA" baseline="30000" dirty="0" smtClean="0"/>
              <a:t>2</a:t>
            </a:r>
            <a:r>
              <a:rPr lang="en-ZA" dirty="0" smtClean="0"/>
              <a:t> (Li</a:t>
            </a:r>
            <a:r>
              <a:rPr lang="en-ZA" baseline="30000" dirty="0" smtClean="0"/>
              <a:t>+</a:t>
            </a:r>
            <a:r>
              <a:rPr lang="en-ZA" dirty="0" smtClean="0"/>
              <a:t>~80pA, 40 </a:t>
            </a:r>
            <a:r>
              <a:rPr lang="en-ZA" dirty="0" err="1" smtClean="0"/>
              <a:t>mins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13314" name="Picture 2" descr="C:\Users\Derry\AppData\Local\Microsoft\Windows\Temporary Internet Files\Content.Outlook\PTQZG1XK\142004R1 (6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5" y="1967383"/>
            <a:ext cx="9144000" cy="48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Zinc sheet (same conditions)</a:t>
            </a:r>
            <a:endParaRPr lang="en-ZA" dirty="0"/>
          </a:p>
        </p:txBody>
      </p:sp>
      <p:pic>
        <p:nvPicPr>
          <p:cNvPr id="12290" name="Picture 2" descr="C:\Users\Derry\AppData\Local\Microsoft\Windows\Temporary Internet Files\Content.Outlook\PTQZG1XK\147011R1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7" y="2065018"/>
            <a:ext cx="9144000" cy="47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Silver </a:t>
            </a:r>
            <a:r>
              <a:rPr lang="en-ZA" dirty="0"/>
              <a:t>sheet (same conditions)</a:t>
            </a:r>
          </a:p>
        </p:txBody>
      </p:sp>
      <p:pic>
        <p:nvPicPr>
          <p:cNvPr id="11266" name="Picture 2" descr="C:\Users\Derry\AppData\Local\Microsoft\Windows\Temporary Internet Files\Content.Outlook\PTQZG1XK\147012R1 (5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" y="2096947"/>
            <a:ext cx="9144000" cy="47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Implanter calibration curves</a:t>
            </a:r>
            <a:endParaRPr lang="en-ZA" dirty="0"/>
          </a:p>
        </p:txBody>
      </p:sp>
      <p:pic>
        <p:nvPicPr>
          <p:cNvPr id="1026" name="Picture 2" descr="C:\Users\Derry\AppData\Local\Microsoft\Windows\Temporary Internet Files\Content.Outlook\PTQZG1XK\Graph-corrected 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D:\Pictures\Illustrations for SAIP\SAIP illustrations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972800" y="-8229600"/>
            <a:ext cx="4147200" cy="31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Illustrations for SAIP\SAIP illustrations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D:\Pictures\Illustrations for SAIP\SAIP illustrations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Lithium-7 RBS questions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Does it work / can we do it?</a:t>
            </a:r>
          </a:p>
          <a:p>
            <a:r>
              <a:rPr lang="en-ZA" dirty="0"/>
              <a:t>Are the Li</a:t>
            </a:r>
            <a:r>
              <a:rPr lang="en-ZA" baseline="30000" dirty="0"/>
              <a:t>+ </a:t>
            </a:r>
            <a:r>
              <a:rPr lang="en-ZA" dirty="0"/>
              <a:t>beam currents large enough?</a:t>
            </a:r>
            <a:endParaRPr lang="en-ZA" baseline="30000" dirty="0"/>
          </a:p>
          <a:p>
            <a:r>
              <a:rPr lang="en-ZA" dirty="0" smtClean="0"/>
              <a:t>Are the spectra linear in backscattered energy? </a:t>
            </a:r>
            <a:r>
              <a:rPr lang="en-ZA" dirty="0"/>
              <a:t>How good is the </a:t>
            </a:r>
            <a:r>
              <a:rPr lang="en-ZA" dirty="0" smtClean="0"/>
              <a:t>resolution</a:t>
            </a:r>
            <a:r>
              <a:rPr lang="en-ZA" dirty="0"/>
              <a:t>?</a:t>
            </a:r>
          </a:p>
          <a:p>
            <a:r>
              <a:rPr lang="en-ZA" dirty="0" smtClean="0"/>
              <a:t>Can we accumulate enough counts in a reasonable time for practical experiments?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83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ZA" sz="2000" dirty="0" smtClean="0"/>
              <a:t>Previous work: J.A. Leavitt et al, </a:t>
            </a:r>
            <a:r>
              <a:rPr lang="en-ZA" sz="2000" dirty="0" err="1" smtClean="0"/>
              <a:t>Nucl</a:t>
            </a:r>
            <a:r>
              <a:rPr lang="en-ZA" sz="2000" dirty="0" smtClean="0"/>
              <a:t>. </a:t>
            </a:r>
            <a:r>
              <a:rPr lang="en-ZA" sz="2000" dirty="0" err="1" smtClean="0"/>
              <a:t>Instrum</a:t>
            </a:r>
            <a:r>
              <a:rPr lang="en-ZA" sz="2000" dirty="0" smtClean="0"/>
              <a:t>. &amp; Meth. B35 (1988) 333-338</a:t>
            </a:r>
            <a:endParaRPr lang="en-ZA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2661" r="14560" b="9152"/>
          <a:stretch/>
        </p:blipFill>
        <p:spPr bwMode="auto">
          <a:xfrm>
            <a:off x="1475656" y="692697"/>
            <a:ext cx="61944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ZA" sz="2000" dirty="0"/>
              <a:t>Previous work: J.A. Leavitt et al, </a:t>
            </a:r>
            <a:r>
              <a:rPr lang="en-ZA" sz="2000" dirty="0" err="1"/>
              <a:t>Nucl</a:t>
            </a:r>
            <a:r>
              <a:rPr lang="en-ZA" sz="2000" dirty="0"/>
              <a:t>. </a:t>
            </a:r>
            <a:r>
              <a:rPr lang="en-ZA" sz="2000" dirty="0" err="1"/>
              <a:t>Instrum</a:t>
            </a:r>
            <a:r>
              <a:rPr lang="en-ZA" sz="2000" dirty="0"/>
              <a:t>. &amp; Meth. B35 (1988) 333-338</a:t>
            </a:r>
          </a:p>
          <a:p>
            <a:pPr algn="ctr"/>
            <a:endParaRPr lang="en-Z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8548" r="9931" b="14575"/>
          <a:stretch/>
        </p:blipFill>
        <p:spPr bwMode="auto">
          <a:xfrm>
            <a:off x="1241382" y="548680"/>
            <a:ext cx="664521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RBS spectrum of </a:t>
            </a:r>
            <a:r>
              <a:rPr lang="en-ZA" dirty="0" smtClean="0"/>
              <a:t>3,6 </a:t>
            </a:r>
            <a:r>
              <a:rPr lang="en-ZA" dirty="0"/>
              <a:t>MeV </a:t>
            </a:r>
            <a:r>
              <a:rPr lang="en-ZA" baseline="30000" dirty="0" smtClean="0"/>
              <a:t>7</a:t>
            </a:r>
            <a:r>
              <a:rPr lang="en-ZA" dirty="0" smtClean="0"/>
              <a:t>Li</a:t>
            </a:r>
            <a:r>
              <a:rPr lang="en-ZA" baseline="30000" dirty="0" smtClean="0"/>
              <a:t>+</a:t>
            </a:r>
            <a:r>
              <a:rPr lang="en-ZA" dirty="0" smtClean="0"/>
              <a:t> ions scattered from thin </a:t>
            </a:r>
            <a:r>
              <a:rPr lang="en-ZA" dirty="0"/>
              <a:t>Au, Ni, Al and O films on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218" name="Picture 2" descr="C:\Users\Derry\AppData\Local\Microsoft\Windows\Temporary Internet Files\Content.Outlook\PTQZG1XK\147007R1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398"/>
            <a:ext cx="9144000" cy="47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 descr="C:\Users\Derry\AppData\Local\Microsoft\Windows\Temporary Internet Files\Content.Outlook\PTQZG1XK\Calibration_curve_Lithium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4" y="0"/>
            <a:ext cx="8132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RBS spectrum of 3,0 MeV protons scattered from thin Au, Ni, Al and O films on carbon</a:t>
            </a:r>
            <a:endParaRPr lang="en-ZA" dirty="0"/>
          </a:p>
        </p:txBody>
      </p:sp>
      <p:pic>
        <p:nvPicPr>
          <p:cNvPr id="8194" name="Picture 2" descr="C:\Users\Derry\AppData\Local\Microsoft\Windows\Temporary Internet Files\Content.Outlook\PTQZG1XK\142010R1 (5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" y="2091942"/>
            <a:ext cx="9144000" cy="47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314</Words>
  <Application>Microsoft Office PowerPoint</Application>
  <PresentationFormat>On-screen Show (4:3)</PresentationFormat>
  <Paragraphs>38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Textured</vt:lpstr>
      <vt:lpstr>PowerPoint Presentation</vt:lpstr>
      <vt:lpstr>PowerPoint Presentation</vt:lpstr>
      <vt:lpstr>PowerPoint Presentation</vt:lpstr>
      <vt:lpstr>Lithium-7 RBS questions</vt:lpstr>
      <vt:lpstr>PowerPoint Presentation</vt:lpstr>
      <vt:lpstr>PowerPoint Presentation</vt:lpstr>
      <vt:lpstr>RBS spectrum of 3,6 MeV 7Li+ ions scattered from thin Au, Ni, Al and O films on carbon</vt:lpstr>
      <vt:lpstr>PowerPoint Presentation</vt:lpstr>
      <vt:lpstr>RBS spectrum of 3,0 MeV protons scattered from thin Au, Ni, Al and O films on carbon</vt:lpstr>
      <vt:lpstr>PowerPoint Presentation</vt:lpstr>
      <vt:lpstr>PowerPoint Presentation</vt:lpstr>
      <vt:lpstr>PowerPoint Presentation</vt:lpstr>
      <vt:lpstr>RBS formulae</vt:lpstr>
      <vt:lpstr>Ni in Si – 1,9x1016 ions/cm2 (Li+~80pA, 40 mins)</vt:lpstr>
      <vt:lpstr>P in glassy C – 6x1016 ions/cm2 (Li+~80pA, 40 mins)</vt:lpstr>
      <vt:lpstr>Zinc sheet (same conditions)</vt:lpstr>
      <vt:lpstr>Silver sheet (same conditions)</vt:lpstr>
      <vt:lpstr>Implanter calibration curves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Derry</dc:creator>
  <cp:lastModifiedBy>Derry</cp:lastModifiedBy>
  <cp:revision>33</cp:revision>
  <dcterms:created xsi:type="dcterms:W3CDTF">2015-06-07T14:43:39Z</dcterms:created>
  <dcterms:modified xsi:type="dcterms:W3CDTF">2015-06-27T18:22:08Z</dcterms:modified>
</cp:coreProperties>
</file>