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2" r:id="rId3"/>
    <p:sldId id="257" r:id="rId4"/>
    <p:sldId id="258" r:id="rId5"/>
    <p:sldId id="267" r:id="rId6"/>
    <p:sldId id="259" r:id="rId7"/>
    <p:sldId id="285" r:id="rId8"/>
    <p:sldId id="261" r:id="rId9"/>
    <p:sldId id="263" r:id="rId10"/>
    <p:sldId id="262" r:id="rId11"/>
    <p:sldId id="264" r:id="rId12"/>
    <p:sldId id="284" r:id="rId13"/>
    <p:sldId id="265" r:id="rId14"/>
    <p:sldId id="286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80" r:id="rId24"/>
    <p:sldId id="281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67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CD6B7-2727-48D1-B7DC-F4CB5E0A9A5F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69FAB-9C7F-477F-9E9A-34D85E7B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62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69FAB-9C7F-477F-9E9A-34D85E7BC2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1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69FAB-9C7F-477F-9E9A-34D85E7BC2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71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69FAB-9C7F-477F-9E9A-34D85E7BC2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7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ABF6D-7F82-42C9-A345-641559668718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203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8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0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0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5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1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82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BB427-6E77-423E-B43F-510FAADB1856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7D83D-40EA-4EEB-8A4B-DAC084B0F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Geophysical Survey </a:t>
            </a:r>
            <a:r>
              <a:rPr lang="en-US" dirty="0" smtClean="0"/>
              <a:t>Methods in the Southern Karoo Basin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Martin Bentley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Lucian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Bezuidenhout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20472" y="562520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4207"/>
            <a:ext cx="3810000" cy="92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84207"/>
            <a:ext cx="2933295" cy="9964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999" y="5719897"/>
            <a:ext cx="952095" cy="1099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51" y="5719897"/>
            <a:ext cx="1219200" cy="936487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0" y="5624063"/>
            <a:ext cx="9144000" cy="1296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 of SHALE GAS WORKSHOP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OCTOBER 2014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4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8" y="96659"/>
            <a:ext cx="9022524" cy="6380341"/>
          </a:xfrm>
        </p:spPr>
      </p:pic>
      <p:sp>
        <p:nvSpPr>
          <p:cNvPr id="4" name="TextBox 3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Airborne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7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38201"/>
          </a:xfrm>
        </p:spPr>
        <p:txBody>
          <a:bodyPr/>
          <a:lstStyle/>
          <a:p>
            <a:r>
              <a:rPr lang="en-US" dirty="0" smtClean="0"/>
              <a:t>Proposed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gyrocopter as payload carrier</a:t>
            </a:r>
          </a:p>
          <a:p>
            <a:r>
              <a:rPr lang="en-US" dirty="0" smtClean="0"/>
              <a:t>Gather multi-parameter data</a:t>
            </a:r>
          </a:p>
          <a:p>
            <a:pPr lvl="1"/>
            <a:r>
              <a:rPr lang="en-US" dirty="0" smtClean="0"/>
              <a:t>Magnetic</a:t>
            </a:r>
          </a:p>
          <a:p>
            <a:pPr lvl="1"/>
            <a:r>
              <a:rPr lang="en-US" dirty="0" smtClean="0"/>
              <a:t>Gravity</a:t>
            </a:r>
          </a:p>
          <a:p>
            <a:pPr lvl="1"/>
            <a:r>
              <a:rPr lang="en-US" dirty="0" smtClean="0"/>
              <a:t>Radiometric</a:t>
            </a:r>
          </a:p>
          <a:p>
            <a:pPr lvl="1"/>
            <a:r>
              <a:rPr lang="en-US" dirty="0" smtClean="0"/>
              <a:t>Data for accurate digital terrain model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Airborne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Airborne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The Payload Carrier</a:t>
            </a:r>
            <a:endParaRPr lang="en-US" dirty="0"/>
          </a:p>
        </p:txBody>
      </p:sp>
      <p:pic>
        <p:nvPicPr>
          <p:cNvPr id="2050" name="Picture 2" descr="C:\Users\s214382818\Documents\matjiesfontein\gyrocop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27" y="1186364"/>
            <a:ext cx="6793745" cy="48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099" y="603933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Gyrocopters in Barberton, courtesy M. </a:t>
            </a:r>
            <a:r>
              <a:rPr lang="en-US" dirty="0" err="1" smtClean="0"/>
              <a:t>Doucouré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2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38201"/>
          </a:xfrm>
        </p:spPr>
        <p:txBody>
          <a:bodyPr/>
          <a:lstStyle/>
          <a:p>
            <a:r>
              <a:rPr lang="en-US" dirty="0" smtClean="0"/>
              <a:t>Data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software is:</a:t>
            </a:r>
          </a:p>
          <a:p>
            <a:pPr lvl="1"/>
            <a:r>
              <a:rPr lang="en-US" dirty="0" smtClean="0"/>
              <a:t>Expensive</a:t>
            </a:r>
          </a:p>
          <a:p>
            <a:r>
              <a:rPr lang="en-US" dirty="0" smtClean="0"/>
              <a:t>Will create software for:</a:t>
            </a:r>
          </a:p>
          <a:p>
            <a:pPr lvl="1"/>
            <a:r>
              <a:rPr lang="en-US" dirty="0" smtClean="0"/>
              <a:t>Processing</a:t>
            </a:r>
          </a:p>
          <a:p>
            <a:pPr lvl="1"/>
            <a:r>
              <a:rPr lang="en-US" dirty="0" smtClean="0"/>
              <a:t>Analysis</a:t>
            </a:r>
          </a:p>
          <a:p>
            <a:pPr lvl="1"/>
            <a:r>
              <a:rPr lang="en-US" dirty="0" err="1" smtClean="0"/>
              <a:t>Visualisation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Airborne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Passive Seismic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Lucian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Bezuidenhout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4207"/>
            <a:ext cx="3810000" cy="92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84207"/>
            <a:ext cx="2933295" cy="996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472" y="562520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999" y="5719897"/>
            <a:ext cx="952095" cy="1099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51" y="5719897"/>
            <a:ext cx="1219200" cy="9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7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Potential Karoo areas for exploration for SHALE GAS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541" y="1125541"/>
            <a:ext cx="6437709" cy="703261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/>
              <a:t>Map of South Africa showing possible areas of future exploration and associated companies with pending exploration rights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 b="2818"/>
          <a:stretch/>
        </p:blipFill>
        <p:spPr bwMode="auto">
          <a:xfrm>
            <a:off x="2114550" y="1974512"/>
            <a:ext cx="5600699" cy="440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7000" y="4953000"/>
            <a:ext cx="81029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</a:rPr>
              <a:t>ANGLO</a:t>
            </a:r>
          </a:p>
          <a:p>
            <a:r>
              <a:rPr lang="en-US" sz="1400" b="1" dirty="0">
                <a:solidFill>
                  <a:srgbClr val="6666FF"/>
                </a:solidFill>
              </a:rPr>
              <a:t>SASOL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SHELL</a:t>
            </a:r>
          </a:p>
          <a:p>
            <a:r>
              <a:rPr lang="en-US" sz="1400" b="1" dirty="0">
                <a:solidFill>
                  <a:srgbClr val="33CC33"/>
                </a:solidFill>
              </a:rPr>
              <a:t>FALCON</a:t>
            </a:r>
          </a:p>
          <a:p>
            <a:r>
              <a:rPr lang="en-US" sz="1400" b="1" dirty="0" smtClean="0">
                <a:solidFill>
                  <a:srgbClr val="FFCC00"/>
                </a:solidFill>
              </a:rPr>
              <a:t>BUNDU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7581" y="2988607"/>
            <a:ext cx="1935733" cy="369332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GREAT KAROO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14550" y="6501724"/>
            <a:ext cx="4129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i="1" dirty="0"/>
              <a:t>G. Steyl and G. J. van Tonder [</a:t>
            </a:r>
            <a:r>
              <a:rPr lang="en-GB" sz="1200" i="1" dirty="0"/>
              <a:t>http://dx.doi.org/10.5772/56310]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6020782"/>
            <a:ext cx="514350" cy="6946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6020782"/>
            <a:ext cx="810291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sz="800" dirty="0"/>
          </a:p>
        </p:txBody>
      </p:sp>
    </p:spTree>
    <p:extLst>
      <p:ext uri="{BB962C8B-B14F-4D97-AF65-F5344CB8AC3E}">
        <p14:creationId xmlns:p14="http://schemas.microsoft.com/office/powerpoint/2010/main" val="180764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49"/>
            <a:ext cx="9143999" cy="78610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Objectives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832" y="1343609"/>
            <a:ext cx="7941518" cy="4833355"/>
          </a:xfrm>
        </p:spPr>
        <p:txBody>
          <a:bodyPr>
            <a:normAutofit fontScale="85000" lnSpcReduction="10000"/>
          </a:bodyPr>
          <a:lstStyle/>
          <a:p>
            <a:pPr marL="171450" indent="-171450">
              <a:defRPr/>
            </a:pPr>
            <a:r>
              <a:rPr lang="en-US" sz="2400" dirty="0">
                <a:cs typeface="Arial" panose="020B0604020202020204" pitchFamily="34" charset="0"/>
              </a:rPr>
              <a:t>Explore the concept of passive seismic tomography using three-component sensors on a seismic grid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</a:p>
          <a:p>
            <a:pPr marL="171450" indent="-171450"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marL="171450" indent="-171450">
              <a:defRPr/>
            </a:pPr>
            <a:r>
              <a:rPr lang="en-US" sz="2400" dirty="0">
                <a:cs typeface="Arial" panose="020B0604020202020204" pitchFamily="34" charset="0"/>
              </a:rPr>
              <a:t>Create a 3-D imagery of the Karoo sub-surface using passive seismic measurements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</a:p>
          <a:p>
            <a:pPr marL="171450" indent="-171450"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marL="171450" indent="-171450">
              <a:defRPr/>
            </a:pPr>
            <a:r>
              <a:rPr lang="en-US" sz="2400" dirty="0">
                <a:cs typeface="Arial" panose="020B0604020202020204" pitchFamily="34" charset="0"/>
              </a:rPr>
              <a:t>Gain an improved understanding of the subsurface of the Karoo basin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marL="171450" indent="-171450">
              <a:defRPr/>
            </a:pPr>
            <a:r>
              <a:rPr lang="en-US" sz="2400" dirty="0">
                <a:cs typeface="Arial" panose="020B0604020202020204" pitchFamily="34" charset="0"/>
              </a:rPr>
              <a:t>Construct a seismic (earthquake) survey of the Karoo prior to hydraulic fracking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</a:p>
          <a:p>
            <a:pPr marL="171450" indent="-171450">
              <a:defRPr/>
            </a:pPr>
            <a:endParaRPr lang="en-US" sz="2400" dirty="0" smtClean="0">
              <a:cs typeface="Arial" panose="020B0604020202020204" pitchFamily="34" charset="0"/>
            </a:endParaRPr>
          </a:p>
          <a:p>
            <a:pPr marL="177800" indent="-177800" algn="just"/>
            <a:r>
              <a:rPr lang="en-US" sz="2400" dirty="0" smtClean="0"/>
              <a:t>To </a:t>
            </a:r>
            <a:r>
              <a:rPr lang="en-US" sz="2400" dirty="0">
                <a:cs typeface="Arial" panose="020B0604020202020204" pitchFamily="34" charset="0"/>
              </a:rPr>
              <a:t>complement</a:t>
            </a:r>
            <a:r>
              <a:rPr lang="en-US" sz="2400" dirty="0" smtClean="0"/>
              <a:t> and support other investigated geophysical aspects (</a:t>
            </a:r>
            <a:r>
              <a:rPr lang="en-US" sz="2400" i="1" dirty="0" smtClean="0"/>
              <a:t>e.g.</a:t>
            </a:r>
            <a:r>
              <a:rPr lang="en-US" sz="2400" dirty="0" smtClean="0"/>
              <a:t> hydrology, geology, etc…) with </a:t>
            </a:r>
            <a:r>
              <a:rPr lang="en-US" sz="2400" u="sng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microseismic</a:t>
            </a:r>
            <a:r>
              <a:rPr lang="en-US" sz="2400" u="sng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activity</a:t>
            </a:r>
            <a:r>
              <a:rPr lang="en-US" sz="2400" dirty="0" smtClean="0">
                <a:solidFill>
                  <a:srgbClr val="006600"/>
                </a:solidFill>
              </a:rPr>
              <a:t> </a:t>
            </a:r>
            <a:r>
              <a:rPr lang="en-US" sz="2400" dirty="0" smtClean="0"/>
              <a:t>monitoring.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marL="177800" indent="-177800" algn="just"/>
            <a:r>
              <a:rPr lang="en-US" sz="2400" dirty="0" smtClean="0"/>
              <a:t>Go into areas with limited accessibility.</a:t>
            </a:r>
          </a:p>
          <a:p>
            <a:pPr algn="just"/>
            <a:endParaRPr lang="en-US" sz="2400" dirty="0" smtClean="0"/>
          </a:p>
          <a:p>
            <a:pPr marL="171450" indent="-171450">
              <a:defRPr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Airborne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4" y="909399"/>
            <a:ext cx="7975350" cy="5631747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304"/>
            <a:ext cx="9143999" cy="73204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Where in the Karoo?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29339"/>
          </a:xfrm>
        </p:spPr>
        <p:txBody>
          <a:bodyPr/>
          <a:lstStyle/>
          <a:p>
            <a:r>
              <a:rPr lang="en-US" sz="2300" b="1" dirty="0"/>
              <a:t>Seismic Tomography </a:t>
            </a:r>
            <a:r>
              <a:rPr lang="en-US" sz="2300" b="1" dirty="0" err="1" smtClean="0"/>
              <a:t>vs</a:t>
            </a:r>
            <a:r>
              <a:rPr lang="en-US" sz="2300" b="1" dirty="0"/>
              <a:t/>
            </a:r>
            <a:br>
              <a:rPr lang="en-US" sz="2300" b="1" dirty="0"/>
            </a:br>
            <a:r>
              <a:rPr lang="en-US" sz="2300" b="1" dirty="0" smtClean="0"/>
              <a:t>Passive </a:t>
            </a:r>
            <a:r>
              <a:rPr lang="en-US" sz="2300" b="1" dirty="0" err="1"/>
              <a:t>Microseismic</a:t>
            </a:r>
            <a:r>
              <a:rPr lang="en-US" sz="2300" b="1" dirty="0"/>
              <a:t> Monitoring</a:t>
            </a:r>
            <a:endParaRPr lang="en-GB" sz="23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818062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 err="1"/>
              <a:t>Microseismic</a:t>
            </a:r>
            <a:r>
              <a:rPr lang="en-US" sz="1800" b="1" dirty="0"/>
              <a:t> monitoring – </a:t>
            </a:r>
            <a:r>
              <a:rPr lang="en-US" sz="1800" dirty="0">
                <a:solidFill>
                  <a:srgbClr val="C00000"/>
                </a:solidFill>
              </a:rPr>
              <a:t>passive</a:t>
            </a:r>
            <a:r>
              <a:rPr lang="en-US" sz="1800" dirty="0"/>
              <a:t> observation of very small earthquakes </a:t>
            </a:r>
            <a:r>
              <a:rPr lang="en-US" sz="1800" dirty="0">
                <a:solidFill>
                  <a:srgbClr val="006600"/>
                </a:solidFill>
              </a:rPr>
              <a:t>which are naturally occurring underground </a:t>
            </a:r>
            <a:r>
              <a:rPr lang="en-US" sz="1800" dirty="0"/>
              <a:t>or are present as a </a:t>
            </a:r>
            <a:r>
              <a:rPr lang="en-US" sz="1800" dirty="0">
                <a:solidFill>
                  <a:srgbClr val="006600"/>
                </a:solidFill>
              </a:rPr>
              <a:t>result of human activities </a:t>
            </a:r>
            <a:r>
              <a:rPr lang="en-US" sz="1800" dirty="0"/>
              <a:t> </a:t>
            </a:r>
            <a:r>
              <a:rPr lang="en-US" sz="1600" dirty="0"/>
              <a:t>(</a:t>
            </a:r>
            <a:r>
              <a:rPr lang="en-US" sz="1600" i="1" dirty="0"/>
              <a:t>i.e.</a:t>
            </a:r>
            <a:r>
              <a:rPr lang="en-US" sz="1600" dirty="0"/>
              <a:t> imaging subsurface using subsurface source </a:t>
            </a:r>
            <a:r>
              <a:rPr lang="en-US" sz="1600" baseline="30000" dirty="0"/>
              <a:t>+</a:t>
            </a:r>
            <a:r>
              <a:rPr lang="en-US" sz="1600" dirty="0"/>
              <a:t>).</a:t>
            </a:r>
          </a:p>
          <a:p>
            <a:pPr algn="just"/>
            <a:r>
              <a:rPr lang="en-US" sz="1800" dirty="0">
                <a:solidFill>
                  <a:srgbClr val="C00000"/>
                </a:solidFill>
              </a:rPr>
              <a:t>Passive imaging techniques are based on ability to extract coherent contribution to seismic field from continuous ambient noise signal </a:t>
            </a:r>
            <a:r>
              <a:rPr lang="en-US" sz="1600" dirty="0">
                <a:solidFill>
                  <a:srgbClr val="002060"/>
                </a:solidFill>
              </a:rPr>
              <a:t>(based on reconstruction of Green’s function cross-correlation of data acquired at two different locations *).</a:t>
            </a:r>
          </a:p>
          <a:p>
            <a:pPr marL="0" indent="0" algn="just">
              <a:buNone/>
            </a:pPr>
            <a:endParaRPr lang="en-US" sz="1800" b="1" u="sng" dirty="0"/>
          </a:p>
          <a:p>
            <a:pPr marL="0" indent="0" algn="just">
              <a:buNone/>
            </a:pPr>
            <a:r>
              <a:rPr lang="en-US" sz="1800" b="1" u="sng" dirty="0"/>
              <a:t>AREAS of APPLICATION 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</a:rPr>
              <a:t>Probing of Earth’s interior with noise – information from upper and middle crust can be retrieved with increased spatial resolution.</a:t>
            </a:r>
          </a:p>
          <a:p>
            <a:pPr algn="just">
              <a:spcBef>
                <a:spcPts val="0"/>
              </a:spcBef>
            </a:pPr>
            <a:r>
              <a:rPr lang="en-US" sz="1800" dirty="0">
                <a:solidFill>
                  <a:srgbClr val="002060"/>
                </a:solidFill>
              </a:rPr>
              <a:t>Detection and characterization of changes within active structures.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>
                <a:solidFill>
                  <a:srgbClr val="002060"/>
                </a:solidFill>
              </a:rPr>
              <a:t>   (e.g. volcanoes, faults, earthquake zones, glaciers)</a:t>
            </a:r>
          </a:p>
          <a:p>
            <a:pPr algn="just"/>
            <a:r>
              <a:rPr lang="en-US" sz="1800" dirty="0"/>
              <a:t>Mining, Oil and Gas, Shale Gas, Geothermal Reservoirs, Stability of Nuclear Waste and CO</a:t>
            </a:r>
            <a:r>
              <a:rPr lang="en-US" sz="1800" baseline="-25000" dirty="0"/>
              <a:t>2</a:t>
            </a:r>
            <a:r>
              <a:rPr lang="en-US" sz="1800" dirty="0"/>
              <a:t> Repositories</a:t>
            </a:r>
            <a:r>
              <a:rPr lang="en-US" sz="1800" baseline="30000" dirty="0"/>
              <a:t>#</a:t>
            </a:r>
            <a:r>
              <a:rPr lang="en-US" sz="1800" dirty="0"/>
              <a:t> [</a:t>
            </a:r>
            <a:r>
              <a:rPr lang="en-US" sz="1600" dirty="0"/>
              <a:t>exploration, risk management and mitigation, environmental concerns, gain knowledge of existing fault and fracture networks, continuous monitoring, etc.]</a:t>
            </a:r>
          </a:p>
          <a:p>
            <a:pPr marL="0" indent="0" algn="just">
              <a:buNone/>
            </a:pPr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marL="174625" lvl="1" indent="0">
              <a:buNone/>
            </a:pP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9369" y="5755372"/>
            <a:ext cx="6117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baseline="30000" dirty="0">
                <a:solidFill>
                  <a:srgbClr val="002060"/>
                </a:solidFill>
              </a:rPr>
              <a:t>+ </a:t>
            </a:r>
            <a:r>
              <a:rPr lang="en-US" sz="1200" i="1" baseline="-25000" dirty="0">
                <a:solidFill>
                  <a:srgbClr val="002060"/>
                </a:solidFill>
              </a:rPr>
              <a:t> </a:t>
            </a:r>
            <a:r>
              <a:rPr lang="en-US" sz="1200" i="1" dirty="0" err="1">
                <a:solidFill>
                  <a:srgbClr val="002060"/>
                </a:solidFill>
              </a:rPr>
              <a:t>Claerbout</a:t>
            </a:r>
            <a:r>
              <a:rPr lang="en-US" sz="1200" i="1" dirty="0">
                <a:solidFill>
                  <a:srgbClr val="002060"/>
                </a:solidFill>
              </a:rPr>
              <a:t>, Geophysics, 33 (1968) 264.     * Shapiro and </a:t>
            </a:r>
            <a:r>
              <a:rPr lang="en-US" sz="1200" i="1" dirty="0" err="1">
                <a:solidFill>
                  <a:srgbClr val="002060"/>
                </a:solidFill>
              </a:rPr>
              <a:t>Campillo</a:t>
            </a:r>
            <a:r>
              <a:rPr lang="en-US" sz="1200" i="1" dirty="0">
                <a:solidFill>
                  <a:srgbClr val="002060"/>
                </a:solidFill>
              </a:rPr>
              <a:t>, Science, 307 (2005) 1615.</a:t>
            </a:r>
          </a:p>
          <a:p>
            <a:r>
              <a:rPr lang="en-US" sz="1200" i="1" baseline="30000" dirty="0"/>
              <a:t>#</a:t>
            </a:r>
            <a:r>
              <a:rPr lang="en-US" sz="1200" i="1" dirty="0"/>
              <a:t> </a:t>
            </a:r>
            <a:r>
              <a:rPr lang="en-US" sz="1200" i="1" u="sng" dirty="0"/>
              <a:t>Case studies</a:t>
            </a:r>
            <a:r>
              <a:rPr lang="en-US" sz="1200" i="1" dirty="0"/>
              <a:t>: Sabra et al., </a:t>
            </a:r>
            <a:r>
              <a:rPr lang="en-US" sz="1200" i="1" dirty="0" err="1"/>
              <a:t>Geophysi</a:t>
            </a:r>
            <a:r>
              <a:rPr lang="en-US" sz="1200" i="1" dirty="0"/>
              <a:t>. Res. </a:t>
            </a:r>
            <a:r>
              <a:rPr lang="en-US" sz="1200" i="1" dirty="0" err="1"/>
              <a:t>Lett</a:t>
            </a:r>
            <a:r>
              <a:rPr lang="en-US" sz="1200" i="1" dirty="0"/>
              <a:t>., 32 (2005) L14311; </a:t>
            </a:r>
            <a:r>
              <a:rPr lang="en-US" sz="1200" i="1" dirty="0" err="1"/>
              <a:t>Stehley</a:t>
            </a:r>
            <a:r>
              <a:rPr lang="en-US" sz="1200" i="1" dirty="0"/>
              <a:t> et al., </a:t>
            </a:r>
            <a:r>
              <a:rPr lang="en-US" sz="1200" i="1" dirty="0" err="1"/>
              <a:t>Geophys</a:t>
            </a:r>
            <a:r>
              <a:rPr lang="en-US" sz="1200" i="1" dirty="0"/>
              <a:t>. J. Int., 178 (2009) 338; Lin et al., </a:t>
            </a:r>
            <a:r>
              <a:rPr lang="en-US" sz="1200" i="1" dirty="0" err="1"/>
              <a:t>Geophys</a:t>
            </a:r>
            <a:r>
              <a:rPr lang="en-US" sz="1200" i="1" dirty="0"/>
              <a:t>. J. Int., 170 (2007) 649.</a:t>
            </a:r>
            <a:endParaRPr lang="en-GB" sz="12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814"/>
            <a:ext cx="9144000" cy="81192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Advantages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5" y="1219200"/>
            <a:ext cx="7829550" cy="4953000"/>
          </a:xfrm>
        </p:spPr>
        <p:txBody>
          <a:bodyPr>
            <a:normAutofit/>
          </a:bodyPr>
          <a:lstStyle/>
          <a:p>
            <a:r>
              <a:rPr lang="en-US" sz="2000" dirty="0"/>
              <a:t>OPERATIONAL</a:t>
            </a:r>
          </a:p>
          <a:p>
            <a:pPr marL="174625" lvl="1" indent="0">
              <a:buNone/>
            </a:pPr>
            <a:r>
              <a:rPr lang="en-US" sz="2000" dirty="0"/>
              <a:t>	- can concentrate in regions of interest as well as large areas</a:t>
            </a:r>
          </a:p>
          <a:p>
            <a:pPr marL="174625" lvl="1" indent="0">
              <a:buNone/>
            </a:pPr>
            <a:r>
              <a:rPr lang="en-US" sz="2000" dirty="0"/>
              <a:t>	- can obtain data from difficult terrain </a:t>
            </a:r>
          </a:p>
          <a:p>
            <a:pPr marL="174625" lvl="1" indent="0">
              <a:buNone/>
            </a:pPr>
            <a:r>
              <a:rPr lang="en-US" sz="2000" dirty="0"/>
              <a:t>	- no day-to-day operational costs</a:t>
            </a:r>
          </a:p>
          <a:p>
            <a:pPr marL="174625" lvl="1" indent="0">
              <a:buNone/>
            </a:pPr>
            <a:r>
              <a:rPr lang="en-US" sz="2000" dirty="0"/>
              <a:t>	- can create community involvement</a:t>
            </a:r>
          </a:p>
          <a:p>
            <a:pPr marL="174625" lvl="1" indent="0">
              <a:buNone/>
            </a:pPr>
            <a:endParaRPr lang="en-US" sz="2000" dirty="0"/>
          </a:p>
          <a:p>
            <a:r>
              <a:rPr lang="en-US" sz="2000" dirty="0"/>
              <a:t>ENVIRONMENTAL</a:t>
            </a:r>
          </a:p>
          <a:p>
            <a:pPr marL="174625" lvl="1" indent="0">
              <a:buNone/>
            </a:pPr>
            <a:r>
              <a:rPr lang="en-US" sz="2000" dirty="0"/>
              <a:t>	- uses underlying perturbations as a “</a:t>
            </a:r>
            <a:r>
              <a:rPr lang="en-US" sz="2000" i="1" dirty="0"/>
              <a:t>source</a:t>
            </a:r>
            <a:r>
              <a:rPr lang="en-US" sz="2000" dirty="0"/>
              <a:t>” signal</a:t>
            </a:r>
          </a:p>
          <a:p>
            <a:pPr marL="174625" lvl="1" indent="0">
              <a:buNone/>
            </a:pPr>
            <a:r>
              <a:rPr lang="en-US" sz="2000" dirty="0"/>
              <a:t>	- no explosives, no drilling, no cables….</a:t>
            </a:r>
          </a:p>
          <a:p>
            <a:pPr marL="174625" lvl="1" indent="0">
              <a:buNone/>
            </a:pPr>
            <a:r>
              <a:rPr lang="en-US" sz="2000" dirty="0"/>
              <a:t>	- suitable for environmentally sensitive regions</a:t>
            </a:r>
          </a:p>
          <a:p>
            <a:pPr marL="174625" lvl="1" indent="0">
              <a:buNone/>
            </a:pPr>
            <a:endParaRPr lang="en-US" sz="2000" dirty="0"/>
          </a:p>
          <a:p>
            <a:r>
              <a:rPr lang="en-US" sz="2000" dirty="0"/>
              <a:t>Can conceivably be used in frontier geopolitical and sensitive exploration areas and to establish regional baselines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3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673043"/>
            <a:ext cx="9144000" cy="3950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043"/>
            <a:ext cx="9128078" cy="3950292"/>
          </a:xfrm>
        </p:spPr>
      </p:pic>
      <p:sp>
        <p:nvSpPr>
          <p:cNvPr id="9" name="Rectangle 8"/>
          <p:cNvSpPr/>
          <p:nvPr/>
        </p:nvSpPr>
        <p:spPr>
          <a:xfrm>
            <a:off x="4572000" y="1905000"/>
            <a:ext cx="3886200" cy="1752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96611"/>
            <a:ext cx="9144000" cy="6305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Scope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– Airborne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34" name="Double Wave 33"/>
          <p:cNvSpPr/>
          <p:nvPr/>
        </p:nvSpPr>
        <p:spPr>
          <a:xfrm>
            <a:off x="1925287" y="2799677"/>
            <a:ext cx="2579915" cy="1137138"/>
          </a:xfrm>
          <a:prstGeom prst="doubleWave">
            <a:avLst>
              <a:gd name="adj1" fmla="val 10950"/>
              <a:gd name="adj2" fmla="val 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>
            <a:solidFill>
              <a:srgbClr val="D1D6C2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1"/>
            <a:ext cx="9144000" cy="84336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Technique </a:t>
            </a:r>
            <a:r>
              <a:rPr lang="en-US" sz="4000" dirty="0"/>
              <a:t>Basics</a:t>
            </a:r>
            <a:endParaRPr lang="en-GB" sz="4000" dirty="0"/>
          </a:p>
        </p:txBody>
      </p:sp>
      <p:sp>
        <p:nvSpPr>
          <p:cNvPr id="104" name="Content Placeholder 2"/>
          <p:cNvSpPr>
            <a:spLocks noGrp="1"/>
          </p:cNvSpPr>
          <p:nvPr>
            <p:ph idx="1"/>
          </p:nvPr>
        </p:nvSpPr>
        <p:spPr>
          <a:xfrm>
            <a:off x="1277542" y="4495800"/>
            <a:ext cx="6552008" cy="1981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dirty="0"/>
              <a:t>Passive </a:t>
            </a:r>
            <a:r>
              <a:rPr lang="en-US" sz="2000" dirty="0" err="1"/>
              <a:t>microseismic</a:t>
            </a:r>
            <a:r>
              <a:rPr lang="en-US" sz="2000" dirty="0"/>
              <a:t> measurements can be carried out without synthetic sources or waiting for earthquakes</a:t>
            </a:r>
          </a:p>
          <a:p>
            <a:pPr algn="just"/>
            <a:r>
              <a:rPr lang="en-US" sz="2000" dirty="0"/>
              <a:t> Resolution can be improved by increasing number of recording stations or periodic redeployment of stations </a:t>
            </a:r>
          </a:p>
          <a:p>
            <a:pPr algn="just"/>
            <a:r>
              <a:rPr lang="en-US" sz="2000" dirty="0"/>
              <a:t>Accuracy and resolution of the subsurface image relies strongly on the ability </a:t>
            </a:r>
            <a:r>
              <a:rPr lang="en-US" sz="2000" dirty="0" smtClean="0"/>
              <a:t>to resolve </a:t>
            </a:r>
            <a:r>
              <a:rPr lang="en-US" sz="2000" dirty="0"/>
              <a:t>the velocity model and upon density of sampling.</a:t>
            </a:r>
          </a:p>
        </p:txBody>
      </p:sp>
      <p:sp>
        <p:nvSpPr>
          <p:cNvPr id="9" name="Cube 8"/>
          <p:cNvSpPr/>
          <p:nvPr/>
        </p:nvSpPr>
        <p:spPr>
          <a:xfrm>
            <a:off x="2857500" y="1910024"/>
            <a:ext cx="114300" cy="152400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be 10"/>
          <p:cNvSpPr/>
          <p:nvPr/>
        </p:nvSpPr>
        <p:spPr>
          <a:xfrm>
            <a:off x="3543300" y="1891707"/>
            <a:ext cx="114300" cy="152400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be 11"/>
          <p:cNvSpPr/>
          <p:nvPr/>
        </p:nvSpPr>
        <p:spPr>
          <a:xfrm>
            <a:off x="4078925" y="1903325"/>
            <a:ext cx="114300" cy="152400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71650" y="2062426"/>
            <a:ext cx="0" cy="1663535"/>
          </a:xfrm>
          <a:prstGeom prst="straightConnector1">
            <a:avLst/>
          </a:prstGeom>
          <a:ln w="22225">
            <a:solidFill>
              <a:srgbClr val="00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898052" y="2663360"/>
            <a:ext cx="1224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6600"/>
                </a:solidFill>
              </a:rPr>
              <a:t>Sampling depth </a:t>
            </a:r>
          </a:p>
          <a:p>
            <a:pPr algn="ctr"/>
            <a:r>
              <a:rPr lang="en-US" sz="1200" b="1" dirty="0">
                <a:solidFill>
                  <a:srgbClr val="006600"/>
                </a:solidFill>
              </a:rPr>
              <a:t>up to 30 km</a:t>
            </a:r>
            <a:endParaRPr lang="en-GB" sz="1200" b="1" dirty="0">
              <a:solidFill>
                <a:srgbClr val="006600"/>
              </a:solidFill>
            </a:endParaRPr>
          </a:p>
        </p:txBody>
      </p:sp>
      <p:sp>
        <p:nvSpPr>
          <p:cNvPr id="23" name="Cube 22"/>
          <p:cNvSpPr/>
          <p:nvPr/>
        </p:nvSpPr>
        <p:spPr>
          <a:xfrm>
            <a:off x="2114550" y="1903325"/>
            <a:ext cx="114300" cy="152400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963429" y="3475151"/>
            <a:ext cx="1825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seismic events </a:t>
            </a:r>
          </a:p>
          <a:p>
            <a:pPr algn="ctr"/>
            <a:r>
              <a:rPr lang="en-US" sz="1200" dirty="0"/>
              <a:t>(magnitudes from -1 to 2 on RS)</a:t>
            </a:r>
            <a:endParaRPr lang="en-GB" sz="1200" dirty="0"/>
          </a:p>
        </p:txBody>
      </p:sp>
      <p:cxnSp>
        <p:nvCxnSpPr>
          <p:cNvPr id="30" name="Straight Connector 29"/>
          <p:cNvCxnSpPr>
            <a:stCxn id="12" idx="3"/>
          </p:cNvCxnSpPr>
          <p:nvPr/>
        </p:nvCxnSpPr>
        <p:spPr>
          <a:xfrm>
            <a:off x="4121787" y="2055725"/>
            <a:ext cx="850263" cy="101826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2" idx="0"/>
          </p:cNvCxnSpPr>
          <p:nvPr/>
        </p:nvCxnSpPr>
        <p:spPr>
          <a:xfrm flipV="1">
            <a:off x="4150362" y="1275521"/>
            <a:ext cx="821688" cy="62780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5-Point Star 23"/>
          <p:cNvSpPr/>
          <p:nvPr/>
        </p:nvSpPr>
        <p:spPr>
          <a:xfrm>
            <a:off x="2530301" y="3340254"/>
            <a:ext cx="114300" cy="152400"/>
          </a:xfrm>
          <a:prstGeom prst="star5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5-Point Star 24"/>
          <p:cNvSpPr/>
          <p:nvPr/>
        </p:nvSpPr>
        <p:spPr>
          <a:xfrm>
            <a:off x="2094510" y="2618295"/>
            <a:ext cx="114300" cy="152400"/>
          </a:xfrm>
          <a:prstGeom prst="star5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5-Point Star 32"/>
          <p:cNvSpPr/>
          <p:nvPr/>
        </p:nvSpPr>
        <p:spPr>
          <a:xfrm>
            <a:off x="4153145" y="2977184"/>
            <a:ext cx="114300" cy="152400"/>
          </a:xfrm>
          <a:prstGeom prst="star5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uble Wave 12"/>
          <p:cNvSpPr/>
          <p:nvPr/>
        </p:nvSpPr>
        <p:spPr>
          <a:xfrm>
            <a:off x="1925287" y="1910862"/>
            <a:ext cx="2579915" cy="1137138"/>
          </a:xfrm>
          <a:prstGeom prst="doubleWave">
            <a:avLst>
              <a:gd name="adj1" fmla="val 2073"/>
              <a:gd name="adj2" fmla="val 0"/>
            </a:avLst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1510271" y="1764827"/>
            <a:ext cx="656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6600"/>
                </a:solidFill>
              </a:rPr>
              <a:t>Surface</a:t>
            </a:r>
            <a:endParaRPr lang="en-GB" sz="1200" b="1" dirty="0">
              <a:solidFill>
                <a:srgbClr val="0066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151660" y="2055728"/>
            <a:ext cx="20040" cy="6387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151660" y="2062425"/>
            <a:ext cx="762990" cy="6320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2151660" y="2044110"/>
            <a:ext cx="1448790" cy="6503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2151660" y="2062428"/>
            <a:ext cx="1970127" cy="64163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4" idx="0"/>
          </p:cNvCxnSpPr>
          <p:nvPr/>
        </p:nvCxnSpPr>
        <p:spPr>
          <a:xfrm flipH="1" flipV="1">
            <a:off x="2171700" y="2062428"/>
            <a:ext cx="415751" cy="12778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24" idx="0"/>
          </p:cNvCxnSpPr>
          <p:nvPr/>
        </p:nvCxnSpPr>
        <p:spPr>
          <a:xfrm flipV="1">
            <a:off x="2587450" y="2062431"/>
            <a:ext cx="327200" cy="12778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24" idx="0"/>
          </p:cNvCxnSpPr>
          <p:nvPr/>
        </p:nvCxnSpPr>
        <p:spPr>
          <a:xfrm flipV="1">
            <a:off x="2587450" y="2044108"/>
            <a:ext cx="1013000" cy="129614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4" idx="0"/>
          </p:cNvCxnSpPr>
          <p:nvPr/>
        </p:nvCxnSpPr>
        <p:spPr>
          <a:xfrm flipV="1">
            <a:off x="2587450" y="2062430"/>
            <a:ext cx="1534337" cy="12778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4121788" y="2062433"/>
            <a:ext cx="88508" cy="9147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2913621" y="2068157"/>
            <a:ext cx="1296676" cy="9090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3600451" y="2062424"/>
            <a:ext cx="609845" cy="9147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2171701" y="2068157"/>
            <a:ext cx="2038595" cy="9090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2286000" y="1934809"/>
            <a:ext cx="514350" cy="23994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3028951" y="1926860"/>
            <a:ext cx="465050" cy="168439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3676774" y="1929606"/>
            <a:ext cx="329540" cy="16569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/>
          <p:cNvSpPr txBox="1"/>
          <p:nvPr/>
        </p:nvSpPr>
        <p:spPr>
          <a:xfrm>
            <a:off x="2393771" y="1312426"/>
            <a:ext cx="1640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</a:rPr>
              <a:t>Areas lacking sampling</a:t>
            </a:r>
            <a:endParaRPr lang="en-GB" sz="1200" b="1" dirty="0">
              <a:solidFill>
                <a:srgbClr val="0000FF"/>
              </a:solidFill>
            </a:endParaRPr>
          </a:p>
        </p:txBody>
      </p:sp>
      <p:cxnSp>
        <p:nvCxnSpPr>
          <p:cNvPr id="93" name="Straight Arrow Connector 92"/>
          <p:cNvCxnSpPr>
            <a:stCxn id="86" idx="0"/>
            <a:endCxn id="91" idx="2"/>
          </p:cNvCxnSpPr>
          <p:nvPr/>
        </p:nvCxnSpPr>
        <p:spPr>
          <a:xfrm flipV="1">
            <a:off x="2543175" y="1589425"/>
            <a:ext cx="670628" cy="345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89" idx="0"/>
            <a:endCxn id="91" idx="2"/>
          </p:cNvCxnSpPr>
          <p:nvPr/>
        </p:nvCxnSpPr>
        <p:spPr>
          <a:xfrm flipH="1" flipV="1">
            <a:off x="3213803" y="1589425"/>
            <a:ext cx="47673" cy="3374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endCxn id="91" idx="2"/>
          </p:cNvCxnSpPr>
          <p:nvPr/>
        </p:nvCxnSpPr>
        <p:spPr>
          <a:xfrm flipH="1" flipV="1">
            <a:off x="3213803" y="1589425"/>
            <a:ext cx="627741" cy="337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4847440" y="1407528"/>
            <a:ext cx="3358156" cy="2361219"/>
            <a:chOff x="1933897" y="16054576"/>
            <a:chExt cx="9629429" cy="7552794"/>
          </a:xfrm>
        </p:grpSpPr>
        <p:pic>
          <p:nvPicPr>
            <p:cNvPr id="50" name="Picture 49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897" y="16054576"/>
              <a:ext cx="9355171" cy="7552794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828483" y="17855205"/>
              <a:ext cx="3413236" cy="18705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Data </a:t>
              </a:r>
            </a:p>
            <a:p>
              <a:r>
                <a:rPr lang="en-US" sz="1600" b="1" dirty="0" smtClean="0">
                  <a:solidFill>
                    <a:srgbClr val="FFFF00"/>
                  </a:solidFill>
                </a:rPr>
                <a:t>monitoring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12486" y="16166623"/>
              <a:ext cx="2417325" cy="10829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Battery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57626" y="17208268"/>
              <a:ext cx="2963524" cy="18705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Data Cube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349336" y="20962503"/>
              <a:ext cx="3349590" cy="10829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Geophone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698925" y="18208420"/>
              <a:ext cx="1864401" cy="10829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GPS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349336" y="18980041"/>
              <a:ext cx="0" cy="50321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6869788" y="20644397"/>
              <a:ext cx="421404" cy="40327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943242" y="17003891"/>
              <a:ext cx="31995" cy="75289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0483156" y="19160281"/>
              <a:ext cx="0" cy="47226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97"/>
            <a:ext cx="9143999" cy="82000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 Interpretation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2" y="2067934"/>
            <a:ext cx="3399652" cy="37067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541" y="2115782"/>
            <a:ext cx="4218080" cy="3658945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V="1">
            <a:off x="4269259" y="3616412"/>
            <a:ext cx="543698" cy="1647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Magneto-Telluric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Previous model of Karoo</a:t>
            </a:r>
            <a:endParaRPr lang="en-US" sz="6000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"/>
            <a:ext cx="9144000" cy="61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71468" y="6503606"/>
            <a:ext cx="2581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Lindeque</a:t>
            </a:r>
            <a:r>
              <a:rPr lang="en-US" dirty="0"/>
              <a:t> et al. (2007/8))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735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/>
          <a:lstStyle/>
          <a:p>
            <a:r>
              <a:rPr lang="en-ZA" dirty="0" smtClean="0"/>
              <a:t>The Magneto-Telluric Survey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Geophysical method used for imaging of subsurface by measuring natural variations of electric and magnetic fields at the Earth’s surface.</a:t>
            </a:r>
          </a:p>
          <a:p>
            <a:r>
              <a:rPr lang="en-US" dirty="0"/>
              <a:t>Energy source: </a:t>
            </a:r>
            <a:r>
              <a:rPr lang="en-US" dirty="0">
                <a:solidFill>
                  <a:srgbClr val="C00000"/>
                </a:solidFill>
              </a:rPr>
              <a:t>solar energy and lighting cause </a:t>
            </a:r>
            <a:r>
              <a:rPr lang="en-US" dirty="0"/>
              <a:t>variations in the earth’s magnetic field thus inducing electric currents (</a:t>
            </a:r>
            <a:r>
              <a:rPr lang="en-US" dirty="0">
                <a:solidFill>
                  <a:srgbClr val="006600"/>
                </a:solidFill>
              </a:rPr>
              <a:t>telluric currents</a:t>
            </a:r>
            <a:r>
              <a:rPr lang="en-US" dirty="0"/>
              <a:t>) below the surface.</a:t>
            </a:r>
          </a:p>
          <a:p>
            <a:r>
              <a:rPr lang="en-US" dirty="0"/>
              <a:t>Different rocks, sediments and geological structures have different conductivities </a:t>
            </a:r>
          </a:p>
          <a:p>
            <a:r>
              <a:rPr lang="en-US" dirty="0"/>
              <a:t>Depths from 300 m to hundreds of km can be investigated; frequency range 0.0001 up to 10000 Hz.</a:t>
            </a:r>
          </a:p>
          <a:p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Seismic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Magneto-Telluric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98604" y="3334211"/>
            <a:ext cx="1421864" cy="30777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Resistivity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8476" y="523987"/>
            <a:ext cx="1774717" cy="307777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EM</a:t>
            </a:r>
            <a:r>
              <a:rPr lang="en-US" sz="1400" dirty="0" smtClean="0"/>
              <a:t> </a:t>
            </a:r>
            <a:r>
              <a:rPr lang="en-US" sz="1400" dirty="0" smtClean="0"/>
              <a:t>wave propagation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1992" b="-870"/>
          <a:stretch/>
        </p:blipFill>
        <p:spPr>
          <a:xfrm>
            <a:off x="914399" y="986406"/>
            <a:ext cx="3502873" cy="21377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43600" y="215292"/>
            <a:ext cx="2309596" cy="3203907"/>
            <a:chOff x="2743200" y="3425493"/>
            <a:chExt cx="2309596" cy="3203907"/>
          </a:xfrm>
        </p:grpSpPr>
        <p:sp>
          <p:nvSpPr>
            <p:cNvPr id="8" name="TextBox 7"/>
            <p:cNvSpPr txBox="1"/>
            <p:nvPr/>
          </p:nvSpPr>
          <p:spPr>
            <a:xfrm>
              <a:off x="3149603" y="3425493"/>
              <a:ext cx="1562415" cy="307777"/>
            </a:xfrm>
            <a:prstGeom prst="rect">
              <a:avLst/>
            </a:prstGeom>
            <a:solidFill>
              <a:srgbClr val="FFCC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Resistivity of Rocks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11894" r="3555"/>
            <a:stretch/>
          </p:blipFill>
          <p:spPr>
            <a:xfrm>
              <a:off x="2743200" y="3901848"/>
              <a:ext cx="2309596" cy="272755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3495"/>
            <a:ext cx="7432909" cy="26652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Seismic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Magneto-Telluric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6855"/>
            <a:ext cx="7886700" cy="409877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This geophysical </a:t>
            </a:r>
            <a:r>
              <a:rPr lang="en-US" dirty="0" smtClean="0"/>
              <a:t>survey </a:t>
            </a:r>
            <a:r>
              <a:rPr lang="en-US" dirty="0" smtClean="0"/>
              <a:t>will aim for an increased understanding of the subsurface conditions in the Karoo by:</a:t>
            </a:r>
          </a:p>
          <a:p>
            <a:pPr lvl="1"/>
            <a:r>
              <a:rPr lang="en-US" dirty="0" smtClean="0"/>
              <a:t>Gathering new, high resolution data for critical areas</a:t>
            </a:r>
          </a:p>
          <a:p>
            <a:pPr lvl="1"/>
            <a:r>
              <a:rPr lang="en-US" dirty="0" smtClean="0"/>
              <a:t>Correlation of multiple geophysical methods</a:t>
            </a:r>
          </a:p>
          <a:p>
            <a:r>
              <a:rPr lang="en-US" dirty="0"/>
              <a:t>Hope to get better understanding of:</a:t>
            </a:r>
          </a:p>
          <a:p>
            <a:pPr lvl="1"/>
            <a:r>
              <a:rPr lang="en-US" dirty="0"/>
              <a:t>Geological structures (folds/faults/intrusions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Airborne – Seismic –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Magneto-Telluric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4207"/>
            <a:ext cx="3810000" cy="926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84207"/>
            <a:ext cx="2933295" cy="9964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472" y="562520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9" y="5719897"/>
            <a:ext cx="952095" cy="10997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51" y="5719897"/>
            <a:ext cx="1219200" cy="9364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0700" y="589222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dirty="0" smtClean="0"/>
              <a:t>Thank you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25605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611"/>
            <a:ext cx="9144000" cy="6305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Defining Geophysics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3"/>
          </a:xfrm>
        </p:spPr>
        <p:txBody>
          <a:bodyPr/>
          <a:lstStyle/>
          <a:p>
            <a:r>
              <a:rPr lang="en-US" dirty="0" smtClean="0"/>
              <a:t>Measure the physical response of rocks</a:t>
            </a:r>
          </a:p>
          <a:p>
            <a:r>
              <a:rPr lang="en-US" dirty="0" smtClean="0"/>
              <a:t>Can be linked to specific rock properties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– Airborne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1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611"/>
            <a:ext cx="9144000" cy="6305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Advantages of geophysical surveys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limited to areas with outcrop</a:t>
            </a:r>
          </a:p>
          <a:p>
            <a:r>
              <a:rPr lang="en-US" dirty="0" smtClean="0"/>
              <a:t>Regional scale</a:t>
            </a:r>
          </a:p>
          <a:p>
            <a:r>
              <a:rPr lang="en-US" dirty="0" smtClean="0"/>
              <a:t>Well-established techniques</a:t>
            </a:r>
          </a:p>
          <a:p>
            <a:pPr lvl="1"/>
            <a:r>
              <a:rPr lang="en-US" dirty="0" smtClean="0"/>
              <a:t>Exploration</a:t>
            </a:r>
          </a:p>
          <a:p>
            <a:pPr lvl="1"/>
            <a:r>
              <a:rPr lang="en-US" dirty="0" smtClean="0"/>
              <a:t>Civil engineering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– Airborne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3999" cy="83820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Geophysics in the Karoo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work has been done</a:t>
            </a:r>
          </a:p>
          <a:p>
            <a:pPr lvl="1"/>
            <a:r>
              <a:rPr lang="en-US" dirty="0" smtClean="0"/>
              <a:t>Limited scale</a:t>
            </a:r>
          </a:p>
          <a:p>
            <a:pPr lvl="1"/>
            <a:r>
              <a:rPr lang="en-US" dirty="0" smtClean="0"/>
              <a:t>Raw data is often not freely available</a:t>
            </a:r>
          </a:p>
          <a:p>
            <a:r>
              <a:rPr lang="en-US" dirty="0" smtClean="0"/>
              <a:t>Importance of the Karoo is growing</a:t>
            </a:r>
          </a:p>
          <a:p>
            <a:pPr lvl="1"/>
            <a:r>
              <a:rPr lang="en-US" dirty="0" smtClean="0"/>
              <a:t>Need more subsurface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– Airborne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9144001" cy="8382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Overview of proposed methods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Airborne Survey</a:t>
            </a:r>
          </a:p>
          <a:p>
            <a:pPr lvl="1"/>
            <a:r>
              <a:rPr lang="en-US" dirty="0" smtClean="0"/>
              <a:t>Magnetic</a:t>
            </a:r>
          </a:p>
          <a:p>
            <a:pPr lvl="1"/>
            <a:r>
              <a:rPr lang="en-US" dirty="0" smtClean="0"/>
              <a:t>Gravity</a:t>
            </a:r>
          </a:p>
          <a:p>
            <a:pPr lvl="1"/>
            <a:r>
              <a:rPr lang="en-US" dirty="0" smtClean="0"/>
              <a:t>Radiometric</a:t>
            </a:r>
          </a:p>
          <a:p>
            <a:r>
              <a:rPr lang="en-US" dirty="0" smtClean="0"/>
              <a:t>Passive seismic </a:t>
            </a:r>
            <a:r>
              <a:rPr lang="en-US" dirty="0" smtClean="0"/>
              <a:t>tomography</a:t>
            </a:r>
          </a:p>
          <a:p>
            <a:r>
              <a:rPr lang="en-US" dirty="0" smtClean="0"/>
              <a:t>Magneto-Telluric Survey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– Airborne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Airborne Survey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Martin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Bentley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4207"/>
            <a:ext cx="3810000" cy="926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84207"/>
            <a:ext cx="2933295" cy="9964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472" y="5625200"/>
            <a:ext cx="9144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999" y="5719897"/>
            <a:ext cx="952095" cy="1099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51" y="5719897"/>
            <a:ext cx="1219200" cy="93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881" y="27242"/>
            <a:ext cx="780981" cy="902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8" y="21553"/>
            <a:ext cx="1181832" cy="9077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38201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a lack of high-resolution data</a:t>
            </a:r>
          </a:p>
          <a:p>
            <a:pPr lvl="1"/>
            <a:r>
              <a:rPr lang="en-US" dirty="0" smtClean="0"/>
              <a:t>Magnetic</a:t>
            </a:r>
          </a:p>
          <a:p>
            <a:r>
              <a:rPr lang="en-US" dirty="0" smtClean="0"/>
              <a:t>Data is not freely available</a:t>
            </a:r>
          </a:p>
          <a:p>
            <a:pPr lvl="1"/>
            <a:r>
              <a:rPr lang="en-US" dirty="0" smtClean="0"/>
              <a:t>Radiometric</a:t>
            </a:r>
          </a:p>
          <a:p>
            <a:pPr lvl="1"/>
            <a:r>
              <a:rPr lang="en-US" dirty="0" smtClean="0"/>
              <a:t>Gravity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Airborne</a:t>
            </a:r>
            <a:r>
              <a:rPr lang="en-ZA" dirty="0" smtClean="0">
                <a:solidFill>
                  <a:schemeClr val="bg1">
                    <a:lumMod val="50000"/>
                  </a:schemeClr>
                </a:solidFill>
              </a:rPr>
              <a:t>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7060" y="5686"/>
            <a:ext cx="9151169" cy="64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Overview – </a:t>
            </a: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Airborne</a:t>
            </a:r>
            <a:r>
              <a:rPr lang="en-ZA" dirty="0">
                <a:solidFill>
                  <a:schemeClr val="bg1">
                    <a:lumMod val="50000"/>
                  </a:schemeClr>
                </a:solidFill>
              </a:rPr>
              <a:t> – Seismic – Magneto-Telluric - Conclusion</a:t>
            </a:r>
            <a:endParaRPr lang="en-ZA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2846</TotalTime>
  <Words>971</Words>
  <Application>Microsoft Office PowerPoint</Application>
  <PresentationFormat>On-screen Show (4:3)</PresentationFormat>
  <Paragraphs>165</Paragraphs>
  <Slides>25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Geophysical Survey Methods in the Southern Karoo Basin</vt:lpstr>
      <vt:lpstr>Scope</vt:lpstr>
      <vt:lpstr>Defining Geophysics</vt:lpstr>
      <vt:lpstr>Advantages of geophysical surveys</vt:lpstr>
      <vt:lpstr>Geophysics in the Karoo</vt:lpstr>
      <vt:lpstr>Overview of proposed methods</vt:lpstr>
      <vt:lpstr>The Airborne Survey</vt:lpstr>
      <vt:lpstr>Background</vt:lpstr>
      <vt:lpstr>PowerPoint Presentation</vt:lpstr>
      <vt:lpstr>PowerPoint Presentation</vt:lpstr>
      <vt:lpstr>Proposed Plan</vt:lpstr>
      <vt:lpstr>The Payload Carrier</vt:lpstr>
      <vt:lpstr>Data processing</vt:lpstr>
      <vt:lpstr>The Passive Seismic Survey</vt:lpstr>
      <vt:lpstr>Potential Karoo areas for exploration for SHALE GAS</vt:lpstr>
      <vt:lpstr>Objectives</vt:lpstr>
      <vt:lpstr>Where in the Karoo?</vt:lpstr>
      <vt:lpstr>Seismic Tomography vs Passive Microseismic Monitoring</vt:lpstr>
      <vt:lpstr>Advantages</vt:lpstr>
      <vt:lpstr>Technique Basics</vt:lpstr>
      <vt:lpstr>Data Interpretation</vt:lpstr>
      <vt:lpstr>Previous model of Karoo</vt:lpstr>
      <vt:lpstr>The Magneto-Telluric Survey</vt:lpstr>
      <vt:lpstr>PowerPoint Presentation</vt:lpstr>
      <vt:lpstr>Conclusion</vt:lpstr>
    </vt:vector>
  </TitlesOfParts>
  <Company>Nelson Mandela Metropolitain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Geophysical Survey Methods</dc:title>
  <dc:creator>Martin Bentley (s214382818)</dc:creator>
  <cp:lastModifiedBy>Bentley, Martin (Mr) (s214382818)</cp:lastModifiedBy>
  <cp:revision>27</cp:revision>
  <dcterms:created xsi:type="dcterms:W3CDTF">2014-09-22T07:11:29Z</dcterms:created>
  <dcterms:modified xsi:type="dcterms:W3CDTF">2014-10-01T06:59:32Z</dcterms:modified>
</cp:coreProperties>
</file>