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30276800" cy="42802175"/>
  <p:notesSz cx="6797675" cy="9926638"/>
  <p:defaultTextStyle>
    <a:defPPr>
      <a:defRPr lang="en-US"/>
    </a:defPPr>
    <a:lvl1pPr marL="0" algn="l" defTabSz="4175523" rtl="0" eaLnBrk="1" latinLnBrk="0" hangingPunct="1">
      <a:defRPr sz="8200" kern="1200">
        <a:solidFill>
          <a:schemeClr val="tx1"/>
        </a:solidFill>
        <a:latin typeface="+mn-lt"/>
        <a:ea typeface="+mn-ea"/>
        <a:cs typeface="+mn-cs"/>
      </a:defRPr>
    </a:lvl1pPr>
    <a:lvl2pPr marL="2087761" algn="l" defTabSz="4175523" rtl="0" eaLnBrk="1" latinLnBrk="0" hangingPunct="1">
      <a:defRPr sz="8200" kern="1200">
        <a:solidFill>
          <a:schemeClr val="tx1"/>
        </a:solidFill>
        <a:latin typeface="+mn-lt"/>
        <a:ea typeface="+mn-ea"/>
        <a:cs typeface="+mn-cs"/>
      </a:defRPr>
    </a:lvl2pPr>
    <a:lvl3pPr marL="4175523" algn="l" defTabSz="4175523" rtl="0" eaLnBrk="1" latinLnBrk="0" hangingPunct="1">
      <a:defRPr sz="8200" kern="1200">
        <a:solidFill>
          <a:schemeClr val="tx1"/>
        </a:solidFill>
        <a:latin typeface="+mn-lt"/>
        <a:ea typeface="+mn-ea"/>
        <a:cs typeface="+mn-cs"/>
      </a:defRPr>
    </a:lvl3pPr>
    <a:lvl4pPr marL="6263284" algn="l" defTabSz="4175523" rtl="0" eaLnBrk="1" latinLnBrk="0" hangingPunct="1">
      <a:defRPr sz="8200" kern="1200">
        <a:solidFill>
          <a:schemeClr val="tx1"/>
        </a:solidFill>
        <a:latin typeface="+mn-lt"/>
        <a:ea typeface="+mn-ea"/>
        <a:cs typeface="+mn-cs"/>
      </a:defRPr>
    </a:lvl4pPr>
    <a:lvl5pPr marL="8351046" algn="l" defTabSz="4175523" rtl="0" eaLnBrk="1" latinLnBrk="0" hangingPunct="1">
      <a:defRPr sz="8200" kern="1200">
        <a:solidFill>
          <a:schemeClr val="tx1"/>
        </a:solidFill>
        <a:latin typeface="+mn-lt"/>
        <a:ea typeface="+mn-ea"/>
        <a:cs typeface="+mn-cs"/>
      </a:defRPr>
    </a:lvl5pPr>
    <a:lvl6pPr marL="10438807" algn="l" defTabSz="4175523" rtl="0" eaLnBrk="1" latinLnBrk="0" hangingPunct="1">
      <a:defRPr sz="8200" kern="1200">
        <a:solidFill>
          <a:schemeClr val="tx1"/>
        </a:solidFill>
        <a:latin typeface="+mn-lt"/>
        <a:ea typeface="+mn-ea"/>
        <a:cs typeface="+mn-cs"/>
      </a:defRPr>
    </a:lvl6pPr>
    <a:lvl7pPr marL="12526568" algn="l" defTabSz="4175523" rtl="0" eaLnBrk="1" latinLnBrk="0" hangingPunct="1">
      <a:defRPr sz="8200" kern="1200">
        <a:solidFill>
          <a:schemeClr val="tx1"/>
        </a:solidFill>
        <a:latin typeface="+mn-lt"/>
        <a:ea typeface="+mn-ea"/>
        <a:cs typeface="+mn-cs"/>
      </a:defRPr>
    </a:lvl7pPr>
    <a:lvl8pPr marL="14614330" algn="l" defTabSz="4175523" rtl="0" eaLnBrk="1" latinLnBrk="0" hangingPunct="1">
      <a:defRPr sz="8200" kern="1200">
        <a:solidFill>
          <a:schemeClr val="tx1"/>
        </a:solidFill>
        <a:latin typeface="+mn-lt"/>
        <a:ea typeface="+mn-ea"/>
        <a:cs typeface="+mn-cs"/>
      </a:defRPr>
    </a:lvl8pPr>
    <a:lvl9pPr marL="16702091" algn="l" defTabSz="4175523"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481">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03" autoAdjust="0"/>
  </p:normalViewPr>
  <p:slideViewPr>
    <p:cSldViewPr>
      <p:cViewPr>
        <p:scale>
          <a:sx n="100" d="100"/>
          <a:sy n="100" d="100"/>
        </p:scale>
        <p:origin x="11664" y="21462"/>
      </p:cViewPr>
      <p:guideLst>
        <p:guide orient="horz" pos="13481"/>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F089193-E84B-4647-A5F2-CF41BA98CBFF}" type="datetimeFigureOut">
              <a:rPr lang="en-US" smtClean="0"/>
              <a:t>9/24/2014</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190C422-1205-4E77-93E0-DC4C7127309C}" type="slidenum">
              <a:rPr lang="en-US" smtClean="0"/>
              <a:t>‹#›</a:t>
            </a:fld>
            <a:endParaRPr lang="en-US" dirty="0"/>
          </a:p>
        </p:txBody>
      </p:sp>
    </p:spTree>
    <p:extLst>
      <p:ext uri="{BB962C8B-B14F-4D97-AF65-F5344CB8AC3E}">
        <p14:creationId xmlns:p14="http://schemas.microsoft.com/office/powerpoint/2010/main" val="7249474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760" y="13296425"/>
            <a:ext cx="25735280" cy="9174724"/>
          </a:xfrm>
        </p:spPr>
        <p:txBody>
          <a:bodyPr/>
          <a:lstStyle/>
          <a:p>
            <a:r>
              <a:rPr lang="en-US" smtClean="0"/>
              <a:t>Click to edit Master title style</a:t>
            </a:r>
            <a:endParaRPr lang="en-ZA"/>
          </a:p>
        </p:txBody>
      </p:sp>
      <p:sp>
        <p:nvSpPr>
          <p:cNvPr id="3" name="Subtitle 2"/>
          <p:cNvSpPr>
            <a:spLocks noGrp="1"/>
          </p:cNvSpPr>
          <p:nvPr>
            <p:ph type="subTitle" idx="1"/>
          </p:nvPr>
        </p:nvSpPr>
        <p:spPr>
          <a:xfrm>
            <a:off x="4541520" y="24254566"/>
            <a:ext cx="21193760" cy="10938334"/>
          </a:xfrm>
        </p:spPr>
        <p:txBody>
          <a:bodyPr/>
          <a:lstStyle>
            <a:lvl1pPr marL="0" indent="0" algn="ctr">
              <a:buNone/>
              <a:defRPr>
                <a:solidFill>
                  <a:schemeClr val="tx1">
                    <a:tint val="75000"/>
                  </a:schemeClr>
                </a:solidFill>
              </a:defRPr>
            </a:lvl1pPr>
            <a:lvl2pPr marL="2087761" indent="0" algn="ctr">
              <a:buNone/>
              <a:defRPr>
                <a:solidFill>
                  <a:schemeClr val="tx1">
                    <a:tint val="75000"/>
                  </a:schemeClr>
                </a:solidFill>
              </a:defRPr>
            </a:lvl2pPr>
            <a:lvl3pPr marL="4175523" indent="0" algn="ctr">
              <a:buNone/>
              <a:defRPr>
                <a:solidFill>
                  <a:schemeClr val="tx1">
                    <a:tint val="75000"/>
                  </a:schemeClr>
                </a:solidFill>
              </a:defRPr>
            </a:lvl3pPr>
            <a:lvl4pPr marL="6263284" indent="0" algn="ctr">
              <a:buNone/>
              <a:defRPr>
                <a:solidFill>
                  <a:schemeClr val="tx1">
                    <a:tint val="75000"/>
                  </a:schemeClr>
                </a:solidFill>
              </a:defRPr>
            </a:lvl4pPr>
            <a:lvl5pPr marL="8351046" indent="0" algn="ctr">
              <a:buNone/>
              <a:defRPr>
                <a:solidFill>
                  <a:schemeClr val="tx1">
                    <a:tint val="75000"/>
                  </a:schemeClr>
                </a:solidFill>
              </a:defRPr>
            </a:lvl5pPr>
            <a:lvl6pPr marL="10438807" indent="0" algn="ctr">
              <a:buNone/>
              <a:defRPr>
                <a:solidFill>
                  <a:schemeClr val="tx1">
                    <a:tint val="75000"/>
                  </a:schemeClr>
                </a:solidFill>
              </a:defRPr>
            </a:lvl6pPr>
            <a:lvl7pPr marL="12526568" indent="0" algn="ctr">
              <a:buNone/>
              <a:defRPr>
                <a:solidFill>
                  <a:schemeClr val="tx1">
                    <a:tint val="75000"/>
                  </a:schemeClr>
                </a:solidFill>
              </a:defRPr>
            </a:lvl7pPr>
            <a:lvl8pPr marL="14614330" indent="0" algn="ctr">
              <a:buNone/>
              <a:defRPr>
                <a:solidFill>
                  <a:schemeClr val="tx1">
                    <a:tint val="75000"/>
                  </a:schemeClr>
                </a:solidFill>
              </a:defRPr>
            </a:lvl8pPr>
            <a:lvl9pPr marL="16702091"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284538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298487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63009" y="2288732"/>
            <a:ext cx="5109212" cy="48687474"/>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135383" y="2288732"/>
            <a:ext cx="14823018" cy="486874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416171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93908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660" y="27504362"/>
            <a:ext cx="25735280" cy="8500987"/>
          </a:xfrm>
        </p:spPr>
        <p:txBody>
          <a:bodyPr anchor="t"/>
          <a:lstStyle>
            <a:lvl1pPr algn="l">
              <a:defRPr sz="18200" b="1" cap="all"/>
            </a:lvl1pPr>
          </a:lstStyle>
          <a:p>
            <a:r>
              <a:rPr lang="en-US" smtClean="0"/>
              <a:t>Click to edit Master title style</a:t>
            </a:r>
            <a:endParaRPr lang="en-ZA"/>
          </a:p>
        </p:txBody>
      </p:sp>
      <p:sp>
        <p:nvSpPr>
          <p:cNvPr id="3" name="Text Placeholder 2"/>
          <p:cNvSpPr>
            <a:spLocks noGrp="1"/>
          </p:cNvSpPr>
          <p:nvPr>
            <p:ph type="body" idx="1"/>
          </p:nvPr>
        </p:nvSpPr>
        <p:spPr>
          <a:xfrm>
            <a:off x="2391660" y="18141394"/>
            <a:ext cx="25735280" cy="9362971"/>
          </a:xfrm>
        </p:spPr>
        <p:txBody>
          <a:bodyPr anchor="b"/>
          <a:lstStyle>
            <a:lvl1pPr marL="0" indent="0">
              <a:buNone/>
              <a:defRPr sz="9200">
                <a:solidFill>
                  <a:schemeClr val="tx1">
                    <a:tint val="75000"/>
                  </a:schemeClr>
                </a:solidFill>
              </a:defRPr>
            </a:lvl1pPr>
            <a:lvl2pPr marL="2087761" indent="0">
              <a:buNone/>
              <a:defRPr sz="8200">
                <a:solidFill>
                  <a:schemeClr val="tx1">
                    <a:tint val="75000"/>
                  </a:schemeClr>
                </a:solidFill>
              </a:defRPr>
            </a:lvl2pPr>
            <a:lvl3pPr marL="4175523" indent="0">
              <a:buNone/>
              <a:defRPr sz="7300">
                <a:solidFill>
                  <a:schemeClr val="tx1">
                    <a:tint val="75000"/>
                  </a:schemeClr>
                </a:solidFill>
              </a:defRPr>
            </a:lvl3pPr>
            <a:lvl4pPr marL="6263284" indent="0">
              <a:buNone/>
              <a:defRPr sz="6400">
                <a:solidFill>
                  <a:schemeClr val="tx1">
                    <a:tint val="75000"/>
                  </a:schemeClr>
                </a:solidFill>
              </a:defRPr>
            </a:lvl4pPr>
            <a:lvl5pPr marL="8351046" indent="0">
              <a:buNone/>
              <a:defRPr sz="6400">
                <a:solidFill>
                  <a:schemeClr val="tx1">
                    <a:tint val="75000"/>
                  </a:schemeClr>
                </a:solidFill>
              </a:defRPr>
            </a:lvl5pPr>
            <a:lvl6pPr marL="10438807" indent="0">
              <a:buNone/>
              <a:defRPr sz="6400">
                <a:solidFill>
                  <a:schemeClr val="tx1">
                    <a:tint val="75000"/>
                  </a:schemeClr>
                </a:solidFill>
              </a:defRPr>
            </a:lvl6pPr>
            <a:lvl7pPr marL="12526568" indent="0">
              <a:buNone/>
              <a:defRPr sz="6400">
                <a:solidFill>
                  <a:schemeClr val="tx1">
                    <a:tint val="75000"/>
                  </a:schemeClr>
                </a:solidFill>
              </a:defRPr>
            </a:lvl7pPr>
            <a:lvl8pPr marL="14614330" indent="0">
              <a:buNone/>
              <a:defRPr sz="6400">
                <a:solidFill>
                  <a:schemeClr val="tx1">
                    <a:tint val="75000"/>
                  </a:schemeClr>
                </a:solidFill>
              </a:defRPr>
            </a:lvl8pPr>
            <a:lvl9pPr marL="16702091"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57F33-11D0-43B8-AE18-192E9641A7DD}" type="datetimeFigureOut">
              <a:rPr lang="en-ZA" smtClean="0"/>
              <a:t>2014/09/24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149782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135383" y="13316235"/>
            <a:ext cx="9966113" cy="37659974"/>
          </a:xfrm>
        </p:spPr>
        <p:txBody>
          <a:bodyPr/>
          <a:lstStyle>
            <a:lvl1pPr>
              <a:defRPr sz="12800"/>
            </a:lvl1pPr>
            <a:lvl2pPr>
              <a:defRPr sz="110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11606110" y="13316235"/>
            <a:ext cx="9966113" cy="37659974"/>
          </a:xfrm>
        </p:spPr>
        <p:txBody>
          <a:bodyPr/>
          <a:lstStyle>
            <a:lvl1pPr>
              <a:defRPr sz="12800"/>
            </a:lvl1pPr>
            <a:lvl2pPr>
              <a:defRPr sz="110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B757F33-11D0-43B8-AE18-192E9641A7DD}" type="datetimeFigureOut">
              <a:rPr lang="en-ZA" smtClean="0"/>
              <a:t>2014/09/24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109374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840" y="1714072"/>
            <a:ext cx="27249120" cy="7133696"/>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1513843" y="9580952"/>
            <a:ext cx="13377511" cy="3992885"/>
          </a:xfrm>
        </p:spPr>
        <p:txBody>
          <a:bodyPr anchor="b"/>
          <a:lstStyle>
            <a:lvl1pPr marL="0" indent="0">
              <a:buNone/>
              <a:defRPr sz="11000" b="1"/>
            </a:lvl1pPr>
            <a:lvl2pPr marL="2087761" indent="0">
              <a:buNone/>
              <a:defRPr sz="9200" b="1"/>
            </a:lvl2pPr>
            <a:lvl3pPr marL="4175523" indent="0">
              <a:buNone/>
              <a:defRPr sz="8200" b="1"/>
            </a:lvl3pPr>
            <a:lvl4pPr marL="6263284" indent="0">
              <a:buNone/>
              <a:defRPr sz="7300" b="1"/>
            </a:lvl4pPr>
            <a:lvl5pPr marL="8351046" indent="0">
              <a:buNone/>
              <a:defRPr sz="7300" b="1"/>
            </a:lvl5pPr>
            <a:lvl6pPr marL="10438807" indent="0">
              <a:buNone/>
              <a:defRPr sz="7300" b="1"/>
            </a:lvl6pPr>
            <a:lvl7pPr marL="12526568" indent="0">
              <a:buNone/>
              <a:defRPr sz="7300" b="1"/>
            </a:lvl7pPr>
            <a:lvl8pPr marL="14614330" indent="0">
              <a:buNone/>
              <a:defRPr sz="7300" b="1"/>
            </a:lvl8pPr>
            <a:lvl9pPr marL="16702091"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843" y="13573836"/>
            <a:ext cx="13377511" cy="24660793"/>
          </a:xfrm>
        </p:spPr>
        <p:txBody>
          <a:bodyPr/>
          <a:lstStyle>
            <a:lvl1pPr>
              <a:defRPr sz="11000"/>
            </a:lvl1pPr>
            <a:lvl2pPr>
              <a:defRPr sz="92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15380198" y="9580952"/>
            <a:ext cx="13382765" cy="3992885"/>
          </a:xfrm>
        </p:spPr>
        <p:txBody>
          <a:bodyPr anchor="b"/>
          <a:lstStyle>
            <a:lvl1pPr marL="0" indent="0">
              <a:buNone/>
              <a:defRPr sz="11000" b="1"/>
            </a:lvl1pPr>
            <a:lvl2pPr marL="2087761" indent="0">
              <a:buNone/>
              <a:defRPr sz="9200" b="1"/>
            </a:lvl2pPr>
            <a:lvl3pPr marL="4175523" indent="0">
              <a:buNone/>
              <a:defRPr sz="8200" b="1"/>
            </a:lvl3pPr>
            <a:lvl4pPr marL="6263284" indent="0">
              <a:buNone/>
              <a:defRPr sz="7300" b="1"/>
            </a:lvl4pPr>
            <a:lvl5pPr marL="8351046" indent="0">
              <a:buNone/>
              <a:defRPr sz="7300" b="1"/>
            </a:lvl5pPr>
            <a:lvl6pPr marL="10438807" indent="0">
              <a:buNone/>
              <a:defRPr sz="7300" b="1"/>
            </a:lvl6pPr>
            <a:lvl7pPr marL="12526568" indent="0">
              <a:buNone/>
              <a:defRPr sz="7300" b="1"/>
            </a:lvl7pPr>
            <a:lvl8pPr marL="14614330" indent="0">
              <a:buNone/>
              <a:defRPr sz="7300" b="1"/>
            </a:lvl8pPr>
            <a:lvl9pPr marL="16702091"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80198" y="13573836"/>
            <a:ext cx="13382765" cy="24660793"/>
          </a:xfrm>
        </p:spPr>
        <p:txBody>
          <a:bodyPr/>
          <a:lstStyle>
            <a:lvl1pPr>
              <a:defRPr sz="11000"/>
            </a:lvl1pPr>
            <a:lvl2pPr>
              <a:defRPr sz="92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B757F33-11D0-43B8-AE18-192E9641A7DD}" type="datetimeFigureOut">
              <a:rPr lang="en-ZA" smtClean="0"/>
              <a:t>2014/09/24</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245656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B757F33-11D0-43B8-AE18-192E9641A7DD}" type="datetimeFigureOut">
              <a:rPr lang="en-ZA" smtClean="0"/>
              <a:t>2014/09/24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404118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57F33-11D0-43B8-AE18-192E9641A7DD}" type="datetimeFigureOut">
              <a:rPr lang="en-ZA" smtClean="0"/>
              <a:t>2014/09/24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267483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842" y="1704163"/>
            <a:ext cx="9960860" cy="7252591"/>
          </a:xfrm>
        </p:spPr>
        <p:txBody>
          <a:bodyPr anchor="b"/>
          <a:lstStyle>
            <a:lvl1pPr algn="l">
              <a:defRPr sz="9200" b="1"/>
            </a:lvl1pPr>
          </a:lstStyle>
          <a:p>
            <a:r>
              <a:rPr lang="en-US" smtClean="0"/>
              <a:t>Click to edit Master title style</a:t>
            </a:r>
            <a:endParaRPr lang="en-ZA"/>
          </a:p>
        </p:txBody>
      </p:sp>
      <p:sp>
        <p:nvSpPr>
          <p:cNvPr id="3" name="Content Placeholder 2"/>
          <p:cNvSpPr>
            <a:spLocks noGrp="1"/>
          </p:cNvSpPr>
          <p:nvPr>
            <p:ph idx="1"/>
          </p:nvPr>
        </p:nvSpPr>
        <p:spPr>
          <a:xfrm>
            <a:off x="11837389" y="1704165"/>
            <a:ext cx="16925574" cy="36530472"/>
          </a:xfrm>
        </p:spPr>
        <p:txBody>
          <a:bodyPr/>
          <a:lstStyle>
            <a:lvl1pPr>
              <a:defRPr sz="14600"/>
            </a:lvl1pPr>
            <a:lvl2pPr>
              <a:defRPr sz="12800"/>
            </a:lvl2pPr>
            <a:lvl3pPr>
              <a:defRPr sz="110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1513842" y="8956756"/>
            <a:ext cx="9960860" cy="29277881"/>
          </a:xfrm>
        </p:spPr>
        <p:txBody>
          <a:bodyPr/>
          <a:lstStyle>
            <a:lvl1pPr marL="0" indent="0">
              <a:buNone/>
              <a:defRPr sz="6400"/>
            </a:lvl1pPr>
            <a:lvl2pPr marL="2087761" indent="0">
              <a:buNone/>
              <a:defRPr sz="5500"/>
            </a:lvl2pPr>
            <a:lvl3pPr marL="4175523" indent="0">
              <a:buNone/>
              <a:defRPr sz="4500"/>
            </a:lvl3pPr>
            <a:lvl4pPr marL="6263284" indent="0">
              <a:buNone/>
              <a:defRPr sz="4100"/>
            </a:lvl4pPr>
            <a:lvl5pPr marL="8351046" indent="0">
              <a:buNone/>
              <a:defRPr sz="4100"/>
            </a:lvl5pPr>
            <a:lvl6pPr marL="10438807" indent="0">
              <a:buNone/>
              <a:defRPr sz="4100"/>
            </a:lvl6pPr>
            <a:lvl7pPr marL="12526568" indent="0">
              <a:buNone/>
              <a:defRPr sz="4100"/>
            </a:lvl7pPr>
            <a:lvl8pPr marL="14614330" indent="0">
              <a:buNone/>
              <a:defRPr sz="4100"/>
            </a:lvl8pPr>
            <a:lvl9pPr marL="16702091"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57F33-11D0-43B8-AE18-192E9641A7DD}" type="datetimeFigureOut">
              <a:rPr lang="en-ZA" smtClean="0"/>
              <a:t>2014/09/24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181037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465" y="29961525"/>
            <a:ext cx="18166080" cy="3537129"/>
          </a:xfrm>
        </p:spPr>
        <p:txBody>
          <a:bodyPr anchor="b"/>
          <a:lstStyle>
            <a:lvl1pPr algn="l">
              <a:defRPr sz="9200" b="1"/>
            </a:lvl1pPr>
          </a:lstStyle>
          <a:p>
            <a:r>
              <a:rPr lang="en-US" smtClean="0"/>
              <a:t>Click to edit Master title style</a:t>
            </a:r>
            <a:endParaRPr lang="en-ZA"/>
          </a:p>
        </p:txBody>
      </p:sp>
      <p:sp>
        <p:nvSpPr>
          <p:cNvPr id="3" name="Picture Placeholder 2"/>
          <p:cNvSpPr>
            <a:spLocks noGrp="1"/>
          </p:cNvSpPr>
          <p:nvPr>
            <p:ph type="pic" idx="1"/>
          </p:nvPr>
        </p:nvSpPr>
        <p:spPr>
          <a:xfrm>
            <a:off x="5934465" y="3824452"/>
            <a:ext cx="18166080" cy="25681305"/>
          </a:xfrm>
        </p:spPr>
        <p:txBody>
          <a:bodyPr/>
          <a:lstStyle>
            <a:lvl1pPr marL="0" indent="0">
              <a:buNone/>
              <a:defRPr sz="14600"/>
            </a:lvl1pPr>
            <a:lvl2pPr marL="2087761" indent="0">
              <a:buNone/>
              <a:defRPr sz="12800"/>
            </a:lvl2pPr>
            <a:lvl3pPr marL="4175523" indent="0">
              <a:buNone/>
              <a:defRPr sz="11000"/>
            </a:lvl3pPr>
            <a:lvl4pPr marL="6263284" indent="0">
              <a:buNone/>
              <a:defRPr sz="9200"/>
            </a:lvl4pPr>
            <a:lvl5pPr marL="8351046" indent="0">
              <a:buNone/>
              <a:defRPr sz="9200"/>
            </a:lvl5pPr>
            <a:lvl6pPr marL="10438807" indent="0">
              <a:buNone/>
              <a:defRPr sz="9200"/>
            </a:lvl6pPr>
            <a:lvl7pPr marL="12526568" indent="0">
              <a:buNone/>
              <a:defRPr sz="9200"/>
            </a:lvl7pPr>
            <a:lvl8pPr marL="14614330" indent="0">
              <a:buNone/>
              <a:defRPr sz="9200"/>
            </a:lvl8pPr>
            <a:lvl9pPr marL="16702091" indent="0">
              <a:buNone/>
              <a:defRPr sz="9200"/>
            </a:lvl9pPr>
          </a:lstStyle>
          <a:p>
            <a:endParaRPr lang="en-ZA" dirty="0"/>
          </a:p>
        </p:txBody>
      </p:sp>
      <p:sp>
        <p:nvSpPr>
          <p:cNvPr id="4" name="Text Placeholder 3"/>
          <p:cNvSpPr>
            <a:spLocks noGrp="1"/>
          </p:cNvSpPr>
          <p:nvPr>
            <p:ph type="body" sz="half" idx="2"/>
          </p:nvPr>
        </p:nvSpPr>
        <p:spPr>
          <a:xfrm>
            <a:off x="5934465" y="33498654"/>
            <a:ext cx="18166080" cy="5023306"/>
          </a:xfrm>
        </p:spPr>
        <p:txBody>
          <a:bodyPr/>
          <a:lstStyle>
            <a:lvl1pPr marL="0" indent="0">
              <a:buNone/>
              <a:defRPr sz="6400"/>
            </a:lvl1pPr>
            <a:lvl2pPr marL="2087761" indent="0">
              <a:buNone/>
              <a:defRPr sz="5500"/>
            </a:lvl2pPr>
            <a:lvl3pPr marL="4175523" indent="0">
              <a:buNone/>
              <a:defRPr sz="4500"/>
            </a:lvl3pPr>
            <a:lvl4pPr marL="6263284" indent="0">
              <a:buNone/>
              <a:defRPr sz="4100"/>
            </a:lvl4pPr>
            <a:lvl5pPr marL="8351046" indent="0">
              <a:buNone/>
              <a:defRPr sz="4100"/>
            </a:lvl5pPr>
            <a:lvl6pPr marL="10438807" indent="0">
              <a:buNone/>
              <a:defRPr sz="4100"/>
            </a:lvl6pPr>
            <a:lvl7pPr marL="12526568" indent="0">
              <a:buNone/>
              <a:defRPr sz="4100"/>
            </a:lvl7pPr>
            <a:lvl8pPr marL="14614330" indent="0">
              <a:buNone/>
              <a:defRPr sz="4100"/>
            </a:lvl8pPr>
            <a:lvl9pPr marL="16702091"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57F33-11D0-43B8-AE18-192E9641A7DD}" type="datetimeFigureOut">
              <a:rPr lang="en-ZA" smtClean="0"/>
              <a:t>2014/09/24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dirty="0"/>
          </a:p>
        </p:txBody>
      </p:sp>
    </p:spTree>
    <p:extLst>
      <p:ext uri="{BB962C8B-B14F-4D97-AF65-F5344CB8AC3E}">
        <p14:creationId xmlns:p14="http://schemas.microsoft.com/office/powerpoint/2010/main" val="355630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840" y="1714072"/>
            <a:ext cx="27249120" cy="7133696"/>
          </a:xfrm>
          <a:prstGeom prst="rect">
            <a:avLst/>
          </a:prstGeom>
        </p:spPr>
        <p:txBody>
          <a:bodyPr vert="horz" lIns="417552" tIns="208776" rIns="417552" bIns="208776"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1513840" y="9987182"/>
            <a:ext cx="27249120" cy="28247455"/>
          </a:xfrm>
          <a:prstGeom prst="rect">
            <a:avLst/>
          </a:prstGeom>
        </p:spPr>
        <p:txBody>
          <a:bodyPr vert="horz" lIns="417552" tIns="208776" rIns="417552" bIns="2087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1513840" y="39671281"/>
            <a:ext cx="7064587" cy="2278818"/>
          </a:xfrm>
          <a:prstGeom prst="rect">
            <a:avLst/>
          </a:prstGeom>
        </p:spPr>
        <p:txBody>
          <a:bodyPr vert="horz" lIns="417552" tIns="208776" rIns="417552" bIns="208776" rtlCol="0" anchor="ctr"/>
          <a:lstStyle>
            <a:lvl1pPr algn="l">
              <a:defRPr sz="5500">
                <a:solidFill>
                  <a:schemeClr val="tx1">
                    <a:tint val="75000"/>
                  </a:schemeClr>
                </a:solidFill>
              </a:defRPr>
            </a:lvl1pPr>
          </a:lstStyle>
          <a:p>
            <a:fld id="{BB757F33-11D0-43B8-AE18-192E9641A7DD}" type="datetimeFigureOut">
              <a:rPr lang="en-ZA" smtClean="0"/>
              <a:t>2014/09/24</a:t>
            </a:fld>
            <a:endParaRPr lang="en-ZA" dirty="0"/>
          </a:p>
        </p:txBody>
      </p:sp>
      <p:sp>
        <p:nvSpPr>
          <p:cNvPr id="5" name="Footer Placeholder 4"/>
          <p:cNvSpPr>
            <a:spLocks noGrp="1"/>
          </p:cNvSpPr>
          <p:nvPr>
            <p:ph type="ftr" sz="quarter" idx="3"/>
          </p:nvPr>
        </p:nvSpPr>
        <p:spPr>
          <a:xfrm>
            <a:off x="10344574" y="39671281"/>
            <a:ext cx="9587653" cy="2278818"/>
          </a:xfrm>
          <a:prstGeom prst="rect">
            <a:avLst/>
          </a:prstGeom>
        </p:spPr>
        <p:txBody>
          <a:bodyPr vert="horz" lIns="417552" tIns="208776" rIns="417552" bIns="208776" rtlCol="0" anchor="ctr"/>
          <a:lstStyle>
            <a:lvl1pPr algn="ctr">
              <a:defRPr sz="55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21698374" y="39671281"/>
            <a:ext cx="7064587" cy="2278818"/>
          </a:xfrm>
          <a:prstGeom prst="rect">
            <a:avLst/>
          </a:prstGeom>
        </p:spPr>
        <p:txBody>
          <a:bodyPr vert="horz" lIns="417552" tIns="208776" rIns="417552" bIns="208776" rtlCol="0" anchor="ctr"/>
          <a:lstStyle>
            <a:lvl1pPr algn="r">
              <a:defRPr sz="5500">
                <a:solidFill>
                  <a:schemeClr val="tx1">
                    <a:tint val="75000"/>
                  </a:schemeClr>
                </a:solidFill>
              </a:defRPr>
            </a:lvl1pPr>
          </a:lstStyle>
          <a:p>
            <a:fld id="{0E6DC4F2-0259-4D96-9C0E-560A38E1B589}" type="slidenum">
              <a:rPr lang="en-ZA" smtClean="0"/>
              <a:t>‹#›</a:t>
            </a:fld>
            <a:endParaRPr lang="en-ZA" dirty="0"/>
          </a:p>
        </p:txBody>
      </p:sp>
    </p:spTree>
    <p:extLst>
      <p:ext uri="{BB962C8B-B14F-4D97-AF65-F5344CB8AC3E}">
        <p14:creationId xmlns:p14="http://schemas.microsoft.com/office/powerpoint/2010/main" val="470354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523" rtl="0" eaLnBrk="1" latinLnBrk="0" hangingPunct="1">
        <a:spcBef>
          <a:spcPct val="0"/>
        </a:spcBef>
        <a:buNone/>
        <a:defRPr sz="20100" kern="1200">
          <a:solidFill>
            <a:schemeClr val="tx1"/>
          </a:solidFill>
          <a:latin typeface="+mj-lt"/>
          <a:ea typeface="+mj-ea"/>
          <a:cs typeface="+mj-cs"/>
        </a:defRPr>
      </a:lvl1pPr>
    </p:titleStyle>
    <p:bodyStyle>
      <a:lvl1pPr marL="1565821" indent="-1565821" algn="l" defTabSz="4175523"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2612" indent="-1304851" algn="l" defTabSz="4175523"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9404" indent="-1043881" algn="l" defTabSz="4175523"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7165"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394927"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482688"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570450"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658211"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745972"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175523" rtl="0" eaLnBrk="1" latinLnBrk="0" hangingPunct="1">
        <a:defRPr sz="8200" kern="1200">
          <a:solidFill>
            <a:schemeClr val="tx1"/>
          </a:solidFill>
          <a:latin typeface="+mn-lt"/>
          <a:ea typeface="+mn-ea"/>
          <a:cs typeface="+mn-cs"/>
        </a:defRPr>
      </a:lvl1pPr>
      <a:lvl2pPr marL="2087761" algn="l" defTabSz="4175523" rtl="0" eaLnBrk="1" latinLnBrk="0" hangingPunct="1">
        <a:defRPr sz="8200" kern="1200">
          <a:solidFill>
            <a:schemeClr val="tx1"/>
          </a:solidFill>
          <a:latin typeface="+mn-lt"/>
          <a:ea typeface="+mn-ea"/>
          <a:cs typeface="+mn-cs"/>
        </a:defRPr>
      </a:lvl2pPr>
      <a:lvl3pPr marL="4175523" algn="l" defTabSz="4175523" rtl="0" eaLnBrk="1" latinLnBrk="0" hangingPunct="1">
        <a:defRPr sz="8200" kern="1200">
          <a:solidFill>
            <a:schemeClr val="tx1"/>
          </a:solidFill>
          <a:latin typeface="+mn-lt"/>
          <a:ea typeface="+mn-ea"/>
          <a:cs typeface="+mn-cs"/>
        </a:defRPr>
      </a:lvl3pPr>
      <a:lvl4pPr marL="6263284" algn="l" defTabSz="4175523" rtl="0" eaLnBrk="1" latinLnBrk="0" hangingPunct="1">
        <a:defRPr sz="8200" kern="1200">
          <a:solidFill>
            <a:schemeClr val="tx1"/>
          </a:solidFill>
          <a:latin typeface="+mn-lt"/>
          <a:ea typeface="+mn-ea"/>
          <a:cs typeface="+mn-cs"/>
        </a:defRPr>
      </a:lvl4pPr>
      <a:lvl5pPr marL="8351046" algn="l" defTabSz="4175523" rtl="0" eaLnBrk="1" latinLnBrk="0" hangingPunct="1">
        <a:defRPr sz="8200" kern="1200">
          <a:solidFill>
            <a:schemeClr val="tx1"/>
          </a:solidFill>
          <a:latin typeface="+mn-lt"/>
          <a:ea typeface="+mn-ea"/>
          <a:cs typeface="+mn-cs"/>
        </a:defRPr>
      </a:lvl5pPr>
      <a:lvl6pPr marL="10438807" algn="l" defTabSz="4175523" rtl="0" eaLnBrk="1" latinLnBrk="0" hangingPunct="1">
        <a:defRPr sz="8200" kern="1200">
          <a:solidFill>
            <a:schemeClr val="tx1"/>
          </a:solidFill>
          <a:latin typeface="+mn-lt"/>
          <a:ea typeface="+mn-ea"/>
          <a:cs typeface="+mn-cs"/>
        </a:defRPr>
      </a:lvl6pPr>
      <a:lvl7pPr marL="12526568" algn="l" defTabSz="4175523" rtl="0" eaLnBrk="1" latinLnBrk="0" hangingPunct="1">
        <a:defRPr sz="8200" kern="1200">
          <a:solidFill>
            <a:schemeClr val="tx1"/>
          </a:solidFill>
          <a:latin typeface="+mn-lt"/>
          <a:ea typeface="+mn-ea"/>
          <a:cs typeface="+mn-cs"/>
        </a:defRPr>
      </a:lvl7pPr>
      <a:lvl8pPr marL="14614330" algn="l" defTabSz="4175523" rtl="0" eaLnBrk="1" latinLnBrk="0" hangingPunct="1">
        <a:defRPr sz="8200" kern="1200">
          <a:solidFill>
            <a:schemeClr val="tx1"/>
          </a:solidFill>
          <a:latin typeface="+mn-lt"/>
          <a:ea typeface="+mn-ea"/>
          <a:cs typeface="+mn-cs"/>
        </a:defRPr>
      </a:lvl8pPr>
      <a:lvl9pPr marL="16702091" algn="l" defTabSz="4175523"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jpeg"/><Relationship Id="rId2" Type="http://schemas.openxmlformats.org/officeDocument/2006/relationships/image" Target="../media/image1.emf"/><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8"/>
          <p:cNvPicPr>
            <a:picLocks noChangeAspect="1" noChangeArrowheads="1"/>
          </p:cNvPicPr>
          <p:nvPr/>
        </p:nvPicPr>
        <p:blipFill>
          <a:blip r:embed="rId2" cstate="print"/>
          <a:srcRect/>
          <a:stretch>
            <a:fillRect/>
          </a:stretch>
        </p:blipFill>
        <p:spPr bwMode="auto">
          <a:xfrm>
            <a:off x="1733688" y="38021032"/>
            <a:ext cx="5358344" cy="4033197"/>
          </a:xfrm>
          <a:prstGeom prst="rect">
            <a:avLst/>
          </a:prstGeom>
          <a:noFill/>
          <a:ln w="9525">
            <a:noFill/>
            <a:miter lim="800000"/>
            <a:headEnd/>
            <a:tailEnd/>
          </a:ln>
          <a:effectLst/>
        </p:spPr>
      </p:pic>
      <p:pic>
        <p:nvPicPr>
          <p:cNvPr id="8" name="Picture 49"/>
          <p:cNvPicPr>
            <a:picLocks noChangeAspect="1" noChangeArrowheads="1"/>
          </p:cNvPicPr>
          <p:nvPr/>
        </p:nvPicPr>
        <p:blipFill>
          <a:blip r:embed="rId3" cstate="print"/>
          <a:srcRect/>
          <a:stretch>
            <a:fillRect/>
          </a:stretch>
        </p:blipFill>
        <p:spPr bwMode="auto">
          <a:xfrm>
            <a:off x="8873704" y="38975669"/>
            <a:ext cx="6113736" cy="2123922"/>
          </a:xfrm>
          <a:prstGeom prst="rect">
            <a:avLst/>
          </a:prstGeom>
          <a:noFill/>
        </p:spPr>
      </p:pic>
      <p:pic>
        <p:nvPicPr>
          <p:cNvPr id="9" name="Picture 50"/>
          <p:cNvPicPr>
            <a:picLocks noChangeAspect="1" noChangeArrowheads="1"/>
          </p:cNvPicPr>
          <p:nvPr/>
        </p:nvPicPr>
        <p:blipFill>
          <a:blip r:embed="rId4" cstate="print"/>
          <a:srcRect/>
          <a:stretch>
            <a:fillRect/>
          </a:stretch>
        </p:blipFill>
        <p:spPr bwMode="auto">
          <a:xfrm>
            <a:off x="16362536" y="38942172"/>
            <a:ext cx="5561168" cy="2190917"/>
          </a:xfrm>
          <a:prstGeom prst="rect">
            <a:avLst/>
          </a:prstGeom>
          <a:noFill/>
        </p:spPr>
      </p:pic>
      <p:grpSp>
        <p:nvGrpSpPr>
          <p:cNvPr id="4" name="Group 3"/>
          <p:cNvGrpSpPr/>
          <p:nvPr/>
        </p:nvGrpSpPr>
        <p:grpSpPr>
          <a:xfrm>
            <a:off x="1620469" y="371518"/>
            <a:ext cx="19494595" cy="3474785"/>
            <a:chOff x="1672904" y="651516"/>
            <a:chExt cx="18743554" cy="3474785"/>
          </a:xfrm>
        </p:grpSpPr>
        <p:sp>
          <p:nvSpPr>
            <p:cNvPr id="12" name="Text Box 14"/>
            <p:cNvSpPr txBox="1"/>
            <p:nvPr/>
          </p:nvSpPr>
          <p:spPr>
            <a:xfrm>
              <a:off x="5395512" y="1477414"/>
              <a:ext cx="15020946" cy="254567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6393" tIns="43196" rIns="86393" bIns="43196" numCol="1" spcCol="0" rtlCol="0" fromWordArt="0" anchor="t" anchorCtr="0" forceAA="0" compatLnSpc="1">
              <a:prstTxWarp prst="textNoShape">
                <a:avLst/>
              </a:prstTxWarp>
              <a:noAutofit/>
            </a:bodyPr>
            <a:lstStyle/>
            <a:p>
              <a:pPr algn="ctr"/>
              <a:r>
                <a:rPr lang="en-ZA" sz="6000" b="1" dirty="0">
                  <a:effectLst>
                    <a:outerShdw blurRad="69850" dist="43180" dir="5400000" sx="0" sy="0">
                      <a:srgbClr val="000000">
                        <a:alpha val="65000"/>
                      </a:srgbClr>
                    </a:outerShdw>
                  </a:effectLst>
                  <a:latin typeface="Trebuchet MS"/>
                  <a:ea typeface="Times New Roman"/>
                  <a:cs typeface="Times New Roman"/>
                </a:rPr>
                <a:t>Earth Stewardship Science </a:t>
              </a:r>
              <a:endParaRPr lang="en-ZA" sz="6000" b="1" dirty="0" smtClean="0">
                <a:effectLst>
                  <a:outerShdw blurRad="69850" dist="43180" dir="5400000" sx="0" sy="0">
                    <a:srgbClr val="000000">
                      <a:alpha val="65000"/>
                    </a:srgbClr>
                  </a:outerShdw>
                </a:effectLst>
                <a:latin typeface="Trebuchet MS"/>
                <a:ea typeface="Times New Roman"/>
                <a:cs typeface="Times New Roman"/>
              </a:endParaRPr>
            </a:p>
            <a:p>
              <a:pPr algn="ctr"/>
              <a:r>
                <a:rPr lang="en-ZA" sz="6000" b="1" dirty="0" smtClean="0">
                  <a:effectLst>
                    <a:outerShdw blurRad="69850" dist="43180" dir="5400000" sx="0" sy="0">
                      <a:srgbClr val="000000">
                        <a:alpha val="65000"/>
                      </a:srgbClr>
                    </a:outerShdw>
                  </a:effectLst>
                  <a:latin typeface="Trebuchet MS"/>
                  <a:ea typeface="Times New Roman"/>
                  <a:cs typeface="Times New Roman"/>
                </a:rPr>
                <a:t>Research </a:t>
              </a:r>
              <a:r>
                <a:rPr lang="en-ZA" sz="6000" b="1" dirty="0">
                  <a:effectLst>
                    <a:outerShdw blurRad="69850" dist="43180" dir="5400000" sx="0" sy="0">
                      <a:srgbClr val="000000">
                        <a:alpha val="65000"/>
                      </a:srgbClr>
                    </a:outerShdw>
                  </a:effectLst>
                  <a:latin typeface="Trebuchet MS"/>
                  <a:ea typeface="Times New Roman"/>
                  <a:cs typeface="Times New Roman"/>
                </a:rPr>
                <a:t>Institute</a:t>
              </a:r>
              <a:endParaRPr lang="en-ZA" sz="6000" dirty="0">
                <a:latin typeface="Times New Roman"/>
                <a:ea typeface="Times New Roman"/>
              </a:endParaRPr>
            </a:p>
          </p:txBody>
        </p:sp>
        <p:pic>
          <p:nvPicPr>
            <p:cNvPr id="15" name="Picture 14" descr="D:\AEON\CMD\AEON Pamphlets &amp; Leaflets\Banners Covers and Logos\AEON Symbol and Nam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2904" y="651516"/>
              <a:ext cx="3381099" cy="3474785"/>
            </a:xfrm>
            <a:prstGeom prst="rect">
              <a:avLst/>
            </a:prstGeom>
            <a:noFill/>
            <a:extLst>
              <a:ext uri="{909E8E84-426E-40DD-AFC4-6F175D3DCCD1}">
                <a14:hiddenFill xmlns:a14="http://schemas.microsoft.com/office/drawing/2010/main">
                  <a:solidFill>
                    <a:srgbClr val="FFFFFF"/>
                  </a:solidFill>
                </a14:hiddenFill>
              </a:ext>
            </a:extLst>
          </p:spPr>
        </p:pic>
      </p:grpSp>
      <p:sp>
        <p:nvSpPr>
          <p:cNvPr id="87" name="Rectangle 2"/>
          <p:cNvSpPr>
            <a:spLocks noGrp="1" noChangeArrowheads="1"/>
          </p:cNvSpPr>
          <p:nvPr>
            <p:ph type="ctrTitle"/>
          </p:nvPr>
        </p:nvSpPr>
        <p:spPr bwMode="auto">
          <a:xfrm>
            <a:off x="1384872" y="4051869"/>
            <a:ext cx="27973189" cy="26488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93" tIns="43196" rIns="86393" bIns="43196" numCol="1" anchor="ctr" anchorCtr="0" compatLnSpc="1">
            <a:prstTxWarp prst="textNoShape">
              <a:avLst/>
            </a:prstTxWarp>
            <a:noAutofit/>
          </a:bodyPr>
          <a:lstStyle/>
          <a:p>
            <a:pPr eaLnBrk="1" hangingPunct="1">
              <a:defRPr/>
            </a:pPr>
            <a:r>
              <a:rPr lang="en-US" altLang="en-US" sz="6000" b="1" dirty="0" smtClean="0">
                <a:solidFill>
                  <a:schemeClr val="tx2"/>
                </a:solidFill>
                <a:effectLst>
                  <a:outerShdw blurRad="38100" dist="38100" dir="2700000" algn="tl">
                    <a:srgbClr val="FFFFFF"/>
                  </a:outerShdw>
                </a:effectLst>
                <a:latin typeface="Arial" pitchFamily="34" charset="0"/>
                <a:cs typeface="Arial" pitchFamily="34" charset="0"/>
              </a:rPr>
              <a:t>A geological study of the lower Ecca Group, north of Grahamstown, South-East Karoo Basin, South Africa</a:t>
            </a:r>
            <a:endParaRPr lang="en-US" altLang="en-US" sz="6000" dirty="0">
              <a:effectLst>
                <a:outerShdw blurRad="38100" dist="38100" dir="2700000" algn="tl">
                  <a:srgbClr val="FFFFFF"/>
                </a:outerShdw>
              </a:effectLst>
              <a:latin typeface="Arial" pitchFamily="34" charset="0"/>
              <a:cs typeface="Arial" pitchFamily="34" charset="0"/>
            </a:endParaRPr>
          </a:p>
        </p:txBody>
      </p:sp>
      <p:sp>
        <p:nvSpPr>
          <p:cNvPr id="88" name="Rectangle 87"/>
          <p:cNvSpPr/>
          <p:nvPr/>
        </p:nvSpPr>
        <p:spPr>
          <a:xfrm>
            <a:off x="1733689" y="6524336"/>
            <a:ext cx="26741378" cy="1195231"/>
          </a:xfrm>
          <a:prstGeom prst="rect">
            <a:avLst/>
          </a:prstGeom>
        </p:spPr>
        <p:txBody>
          <a:bodyPr wrap="square" lIns="86393" tIns="43196" rIns="86393" bIns="43196">
            <a:spAutoFit/>
          </a:bodyPr>
          <a:lstStyle/>
          <a:p>
            <a:pPr marL="431963" indent="-431963" algn="ctr"/>
            <a:r>
              <a:rPr lang="en-AU" altLang="en-US" sz="3600" b="1" i="1" dirty="0" smtClean="0">
                <a:latin typeface="Arial" pitchFamily="34" charset="0"/>
                <a:cs typeface="Arial" pitchFamily="34" charset="0"/>
              </a:rPr>
              <a:t>S Slamang</a:t>
            </a:r>
            <a:r>
              <a:rPr lang="en-AU" altLang="en-US" sz="3600" b="1" i="1" baseline="30000" dirty="0" smtClean="0">
                <a:latin typeface="Arial" pitchFamily="34" charset="0"/>
                <a:cs typeface="Arial" pitchFamily="34" charset="0"/>
              </a:rPr>
              <a:t>1</a:t>
            </a:r>
            <a:r>
              <a:rPr lang="en-AU" altLang="en-US" sz="3600" i="1" dirty="0" smtClean="0">
                <a:latin typeface="Arial" pitchFamily="34" charset="0"/>
                <a:cs typeface="Arial" pitchFamily="34" charset="0"/>
              </a:rPr>
              <a:t>, </a:t>
            </a:r>
            <a:r>
              <a:rPr lang="en-AU" altLang="en-US" sz="3600" b="1" i="1" dirty="0" smtClean="0">
                <a:latin typeface="Arial" pitchFamily="34" charset="0"/>
                <a:cs typeface="Arial" pitchFamily="34" charset="0"/>
              </a:rPr>
              <a:t>P.W.K Booth</a:t>
            </a:r>
            <a:r>
              <a:rPr lang="en-AU" altLang="en-US" sz="3600" b="1" i="1" baseline="30000" dirty="0">
                <a:latin typeface="Arial" pitchFamily="34" charset="0"/>
                <a:cs typeface="Arial" pitchFamily="34" charset="0"/>
              </a:rPr>
              <a:t>2</a:t>
            </a:r>
            <a:r>
              <a:rPr lang="en-AU" altLang="en-US" sz="3600" b="1" i="1" dirty="0" smtClean="0">
                <a:latin typeface="Arial" pitchFamily="34" charset="0"/>
                <a:cs typeface="Arial" pitchFamily="34" charset="0"/>
              </a:rPr>
              <a:t>, D Mikeš</a:t>
            </a:r>
            <a:r>
              <a:rPr lang="en-AU" altLang="en-US" sz="3600" b="1" i="1" baseline="30000" dirty="0" smtClean="0">
                <a:latin typeface="Arial" pitchFamily="34" charset="0"/>
                <a:cs typeface="Arial" pitchFamily="34" charset="0"/>
              </a:rPr>
              <a:t>3</a:t>
            </a:r>
            <a:r>
              <a:rPr lang="en-AU" altLang="en-US" sz="3600" b="1" i="1" dirty="0" smtClean="0">
                <a:latin typeface="Arial" pitchFamily="34" charset="0"/>
                <a:cs typeface="Arial" pitchFamily="34" charset="0"/>
              </a:rPr>
              <a:t>, M.J de Wit</a:t>
            </a:r>
            <a:r>
              <a:rPr lang="en-AU" altLang="en-US" sz="3600" b="1" i="1" baseline="30000" dirty="0">
                <a:latin typeface="Arial" pitchFamily="34" charset="0"/>
                <a:cs typeface="Arial" pitchFamily="34" charset="0"/>
              </a:rPr>
              <a:t>4</a:t>
            </a:r>
            <a:endParaRPr lang="en-AU" altLang="en-US" sz="3600" b="1" i="1" baseline="30000" dirty="0" smtClean="0">
              <a:latin typeface="Arial" pitchFamily="34" charset="0"/>
              <a:cs typeface="Arial" pitchFamily="34" charset="0"/>
            </a:endParaRPr>
          </a:p>
          <a:p>
            <a:pPr marL="431963" indent="-431963" algn="ctr"/>
            <a:r>
              <a:rPr lang="en-AU" altLang="en-US" sz="3600" i="1" dirty="0" smtClean="0">
                <a:latin typeface="Arial" pitchFamily="34" charset="0"/>
                <a:cs typeface="Arial" pitchFamily="34" charset="0"/>
              </a:rPr>
              <a:t>1-4. </a:t>
            </a:r>
            <a:r>
              <a:rPr lang="en-AU" altLang="en-US" sz="3600" i="1" dirty="0">
                <a:latin typeface="Arial" pitchFamily="34" charset="0"/>
                <a:cs typeface="Arial" pitchFamily="34" charset="0"/>
              </a:rPr>
              <a:t>Department of </a:t>
            </a:r>
            <a:r>
              <a:rPr lang="en-AU" altLang="en-US" sz="3600" i="1" dirty="0" smtClean="0">
                <a:latin typeface="Arial" pitchFamily="34" charset="0"/>
                <a:cs typeface="Arial" pitchFamily="34" charset="0"/>
              </a:rPr>
              <a:t>Geoscience, Nelson Mandela Metropolitan University, Port Elizabeth, South Africa</a:t>
            </a:r>
            <a:endParaRPr lang="en-US" altLang="en-US" sz="3600" i="1" dirty="0">
              <a:latin typeface="Arial" pitchFamily="34" charset="0"/>
              <a:cs typeface="Arial" pitchFamily="34" charset="0"/>
            </a:endParaRPr>
          </a:p>
        </p:txBody>
      </p:sp>
      <p:sp>
        <p:nvSpPr>
          <p:cNvPr id="96" name="TextBox 95"/>
          <p:cNvSpPr txBox="1"/>
          <p:nvPr/>
        </p:nvSpPr>
        <p:spPr>
          <a:xfrm>
            <a:off x="9404744" y="9018508"/>
            <a:ext cx="174562" cy="1352220"/>
          </a:xfrm>
          <a:prstGeom prst="rect">
            <a:avLst/>
          </a:prstGeom>
          <a:noFill/>
        </p:spPr>
        <p:txBody>
          <a:bodyPr wrap="none" lIns="86393" tIns="43196" rIns="86393" bIns="43196" rtlCol="0">
            <a:spAutoFit/>
          </a:bodyPr>
          <a:lstStyle/>
          <a:p>
            <a:endParaRPr lang="en-ZA" dirty="0"/>
          </a:p>
        </p:txBody>
      </p:sp>
      <p:sp>
        <p:nvSpPr>
          <p:cNvPr id="97" name="TextBox 96"/>
          <p:cNvSpPr txBox="1"/>
          <p:nvPr/>
        </p:nvSpPr>
        <p:spPr>
          <a:xfrm>
            <a:off x="2607707" y="9018507"/>
            <a:ext cx="174562" cy="378041"/>
          </a:xfrm>
          <a:prstGeom prst="rect">
            <a:avLst/>
          </a:prstGeom>
          <a:noFill/>
        </p:spPr>
        <p:txBody>
          <a:bodyPr wrap="none" lIns="86393" tIns="43196" rIns="86393" bIns="43196" rtlCol="0">
            <a:spAutoFit/>
          </a:bodyPr>
          <a:lstStyle/>
          <a:p>
            <a:endParaRPr lang="en-ZA" sz="1900" dirty="0"/>
          </a:p>
        </p:txBody>
      </p:sp>
      <p:sp>
        <p:nvSpPr>
          <p:cNvPr id="100" name="TextBox 99"/>
          <p:cNvSpPr txBox="1"/>
          <p:nvPr/>
        </p:nvSpPr>
        <p:spPr>
          <a:xfrm>
            <a:off x="1744912" y="8151615"/>
            <a:ext cx="8568952" cy="30469880"/>
          </a:xfrm>
          <a:prstGeom prst="rect">
            <a:avLst/>
          </a:prstGeom>
          <a:noFill/>
        </p:spPr>
        <p:txBody>
          <a:bodyPr wrap="square" rtlCol="0">
            <a:spAutoFit/>
          </a:bodyPr>
          <a:lstStyle/>
          <a:p>
            <a:pPr algn="just">
              <a:lnSpc>
                <a:spcPct val="150000"/>
              </a:lnSpc>
            </a:pPr>
            <a:endParaRPr lang="en-ZA" sz="1400" dirty="0" smtClean="0">
              <a:latin typeface="Arial" pitchFamily="34" charset="0"/>
              <a:cs typeface="Arial" pitchFamily="34" charset="0"/>
            </a:endParaRPr>
          </a:p>
          <a:p>
            <a:pPr algn="ctr">
              <a:lnSpc>
                <a:spcPct val="150000"/>
              </a:lnSpc>
            </a:pPr>
            <a:r>
              <a:rPr lang="en-US" sz="1600" b="1" dirty="0" smtClean="0">
                <a:latin typeface="Arial" pitchFamily="34" charset="0"/>
                <a:cs typeface="Arial" pitchFamily="34" charset="0"/>
              </a:rPr>
              <a:t>ABSTRACT</a:t>
            </a:r>
          </a:p>
          <a:p>
            <a:pPr algn="just">
              <a:lnSpc>
                <a:spcPct val="150000"/>
              </a:lnSpc>
            </a:pPr>
            <a:endParaRPr lang="en-AU" sz="1400" dirty="0">
              <a:latin typeface="Arial" pitchFamily="34" charset="0"/>
              <a:cs typeface="Arial" pitchFamily="34" charset="0"/>
            </a:endParaRPr>
          </a:p>
          <a:p>
            <a:pPr algn="just">
              <a:lnSpc>
                <a:spcPct val="150000"/>
              </a:lnSpc>
            </a:pPr>
            <a:r>
              <a:rPr lang="en-AU" sz="1400" dirty="0">
                <a:latin typeface="Arial" pitchFamily="34" charset="0"/>
                <a:cs typeface="Arial" pitchFamily="34" charset="0"/>
              </a:rPr>
              <a:t>The study incorporates the structural and sedimentologic characteristics of outcrops of the lower Ecca Group. The largest outcrop of the study area occurs along the Ecca Pass (situated approximately 25km North Of Grahamstown, en route to Fort Brown), and smaller outcrops are visible to the east. Attention is placed on facies characterization and petrographic analyses, in order to reconstruct the sedimentary environment of the lower Ecca Group. </a:t>
            </a:r>
            <a:r>
              <a:rPr lang="en-GB" sz="1400" dirty="0" smtClean="0">
                <a:latin typeface="Arial" pitchFamily="34" charset="0"/>
                <a:cs typeface="Arial" pitchFamily="34" charset="0"/>
              </a:rPr>
              <a:t>The </a:t>
            </a:r>
            <a:r>
              <a:rPr lang="en-GB" sz="1400" dirty="0">
                <a:latin typeface="Arial" pitchFamily="34" charset="0"/>
                <a:cs typeface="Arial" pitchFamily="34" charset="0"/>
              </a:rPr>
              <a:t>Ecca Group is thought </a:t>
            </a:r>
            <a:r>
              <a:rPr lang="en-GB" sz="1400" dirty="0" smtClean="0">
                <a:latin typeface="Arial" pitchFamily="34" charset="0"/>
                <a:cs typeface="Arial" pitchFamily="34" charset="0"/>
              </a:rPr>
              <a:t>by some to </a:t>
            </a:r>
            <a:r>
              <a:rPr lang="en-GB" sz="1400" dirty="0">
                <a:latin typeface="Arial" pitchFamily="34" charset="0"/>
                <a:cs typeface="Arial" pitchFamily="34" charset="0"/>
              </a:rPr>
              <a:t>have been deposited in a retro-arc foreland </a:t>
            </a:r>
            <a:r>
              <a:rPr lang="en-GB" sz="1400" dirty="0" smtClean="0">
                <a:latin typeface="Arial" pitchFamily="34" charset="0"/>
                <a:cs typeface="Arial" pitchFamily="34" charset="0"/>
              </a:rPr>
              <a:t>basin, with deposition occurring </a:t>
            </a:r>
            <a:r>
              <a:rPr lang="en-GB" sz="1400" dirty="0">
                <a:latin typeface="Arial" pitchFamily="34" charset="0"/>
                <a:cs typeface="Arial" pitchFamily="34" charset="0"/>
              </a:rPr>
              <a:t>mostly during the Permian. It comprises </a:t>
            </a:r>
            <a:r>
              <a:rPr lang="en-GB" sz="1400" dirty="0" smtClean="0">
                <a:latin typeface="Arial" pitchFamily="34" charset="0"/>
                <a:cs typeface="Arial" pitchFamily="34" charset="0"/>
              </a:rPr>
              <a:t>mostly  </a:t>
            </a:r>
            <a:r>
              <a:rPr lang="en-GB" sz="1400" dirty="0">
                <a:latin typeface="Arial" pitchFamily="34" charset="0"/>
                <a:cs typeface="Arial" pitchFamily="34" charset="0"/>
              </a:rPr>
              <a:t>sedimentary rocks with minor dolerite </a:t>
            </a:r>
            <a:r>
              <a:rPr lang="en-GB" sz="1400" dirty="0" smtClean="0">
                <a:latin typeface="Arial" pitchFamily="34" charset="0"/>
                <a:cs typeface="Arial" pitchFamily="34" charset="0"/>
              </a:rPr>
              <a:t>intrusions to the north. Approximately </a:t>
            </a:r>
            <a:r>
              <a:rPr lang="en-GB" sz="1400" dirty="0">
                <a:latin typeface="Arial" pitchFamily="34" charset="0"/>
                <a:cs typeface="Arial" pitchFamily="34" charset="0"/>
              </a:rPr>
              <a:t>2000m of sediment was </a:t>
            </a:r>
            <a:r>
              <a:rPr lang="en-AU" sz="1400" dirty="0">
                <a:latin typeface="Arial" pitchFamily="34" charset="0"/>
                <a:cs typeface="Arial" pitchFamily="34" charset="0"/>
              </a:rPr>
              <a:t>deposited in a large body of </a:t>
            </a:r>
            <a:r>
              <a:rPr lang="en-AU" sz="1400" dirty="0" smtClean="0">
                <a:latin typeface="Arial" pitchFamily="34" charset="0"/>
                <a:cs typeface="Arial" pitchFamily="34" charset="0"/>
              </a:rPr>
              <a:t>water and </a:t>
            </a:r>
            <a:r>
              <a:rPr lang="en-AU" sz="1400" dirty="0">
                <a:latin typeface="Arial" pitchFamily="34" charset="0"/>
                <a:cs typeface="Arial" pitchFamily="34" charset="0"/>
              </a:rPr>
              <a:t>is composed predominantly of rhythmites, mudstones, sandstones, and shales. The combined thickness of the Prince Albert, Whitehill, and Collingham Formations is approximately 130m, and therefore accounts for ~6.5% of the total thickness of the Ecca Group. </a:t>
            </a:r>
            <a:endParaRPr lang="en-AU" sz="1400" dirty="0" smtClean="0">
              <a:latin typeface="Arial" pitchFamily="34" charset="0"/>
              <a:cs typeface="Arial" pitchFamily="34" charset="0"/>
            </a:endParaRPr>
          </a:p>
          <a:p>
            <a:pPr algn="just">
              <a:lnSpc>
                <a:spcPct val="150000"/>
              </a:lnSpc>
            </a:pPr>
            <a:endParaRPr lang="en-US" sz="1400" dirty="0">
              <a:latin typeface="Arial" pitchFamily="34" charset="0"/>
              <a:cs typeface="Arial" pitchFamily="34" charset="0"/>
            </a:endParaRPr>
          </a:p>
          <a:p>
            <a:pPr algn="just">
              <a:lnSpc>
                <a:spcPct val="150000"/>
              </a:lnSpc>
            </a:pPr>
            <a:r>
              <a:rPr lang="en-AU" sz="1400" dirty="0" smtClean="0">
                <a:latin typeface="Arial" pitchFamily="34" charset="0"/>
                <a:cs typeface="Arial" pitchFamily="34" charset="0"/>
              </a:rPr>
              <a:t>The </a:t>
            </a:r>
            <a:r>
              <a:rPr lang="en-AU" sz="1400" dirty="0">
                <a:latin typeface="Arial" pitchFamily="34" charset="0"/>
                <a:cs typeface="Arial" pitchFamily="34" charset="0"/>
              </a:rPr>
              <a:t>shales of the Whitehill Formation are of particular interest to exploration companies as a potential reservoir of natural gas, as they are rich in organic content. Fracking in the U.S. has grown over the past decade, as has the wealth of information around the industry. Because of the large scale success in the U.S., many countries including South Africa that have potential shale gas reserves have started exploring for shale gas. There is currently a great deal of speculation as to the amount of shale gas reserves, and exploration is necessary to determine the gas potential</a:t>
            </a:r>
            <a:r>
              <a:rPr lang="en-AU" sz="1400" dirty="0" smtClean="0">
                <a:latin typeface="Arial" pitchFamily="34" charset="0"/>
                <a:cs typeface="Arial" pitchFamily="34" charset="0"/>
              </a:rPr>
              <a:t>.</a:t>
            </a:r>
            <a:endParaRPr lang="en-US" sz="1400" dirty="0">
              <a:latin typeface="Arial" pitchFamily="34" charset="0"/>
              <a:cs typeface="Arial" pitchFamily="34" charset="0"/>
            </a:endParaRPr>
          </a:p>
          <a:p>
            <a:pPr algn="just">
              <a:lnSpc>
                <a:spcPct val="150000"/>
              </a:lnSpc>
            </a:pPr>
            <a:endParaRPr lang="en-AU" sz="1400" dirty="0">
              <a:latin typeface="Arial" pitchFamily="34" charset="0"/>
              <a:cs typeface="Arial" pitchFamily="34" charset="0"/>
            </a:endParaRPr>
          </a:p>
          <a:p>
            <a:pPr algn="ctr">
              <a:lnSpc>
                <a:spcPct val="150000"/>
              </a:lnSpc>
            </a:pPr>
            <a:r>
              <a:rPr lang="en-AU" sz="1600" b="1" dirty="0">
                <a:latin typeface="Arial" pitchFamily="34" charset="0"/>
                <a:cs typeface="Arial" pitchFamily="34" charset="0"/>
              </a:rPr>
              <a:t>INTRODUCTION</a:t>
            </a:r>
          </a:p>
          <a:p>
            <a:pPr algn="just">
              <a:lnSpc>
                <a:spcPct val="150000"/>
              </a:lnSpc>
            </a:pPr>
            <a:endParaRPr lang="en-AU" sz="1400" dirty="0" smtClean="0">
              <a:latin typeface="Arial" pitchFamily="34" charset="0"/>
              <a:cs typeface="Arial" pitchFamily="34" charset="0"/>
            </a:endParaRPr>
          </a:p>
          <a:p>
            <a:pPr algn="just">
              <a:lnSpc>
                <a:spcPct val="150000"/>
              </a:lnSpc>
            </a:pPr>
            <a:r>
              <a:rPr lang="en-AU" sz="1400" dirty="0">
                <a:latin typeface="Arial" pitchFamily="34" charset="0"/>
                <a:cs typeface="Arial" pitchFamily="34" charset="0"/>
              </a:rPr>
              <a:t>The area of study lies in the Eastern Cape, between Grahamstown and Fort Beaufort, more specifically along the Ecca Pass (located approximately 20km north of Grahamstown en route to Fort Brown/Fort Beaufort) (see Figure 1.1 and 1.2). It includes outcrops visible along the Ecca Pass, and outcrops to the east of the Pass. The layers of the lower Ecca Group are all visible in succession along the Ecca Pass. This therefore aids in supplying a more accurate interpretation of the geology of the lower Ecca Group in this area as all the layers can be analysed in </a:t>
            </a:r>
            <a:r>
              <a:rPr lang="en-AU" sz="1400" dirty="0" smtClean="0">
                <a:latin typeface="Arial" pitchFamily="34" charset="0"/>
                <a:cs typeface="Arial" pitchFamily="34" charset="0"/>
              </a:rPr>
              <a:t>succession.</a:t>
            </a:r>
            <a:r>
              <a:rPr lang="en-US" sz="1400" dirty="0">
                <a:latin typeface="Arial" pitchFamily="34" charset="0"/>
                <a:cs typeface="Arial" pitchFamily="34" charset="0"/>
              </a:rPr>
              <a:t> </a:t>
            </a:r>
            <a:endParaRPr lang="en-US" sz="1400" dirty="0" smtClean="0">
              <a:latin typeface="Arial" pitchFamily="34" charset="0"/>
              <a:cs typeface="Arial" pitchFamily="34" charset="0"/>
            </a:endParaRPr>
          </a:p>
          <a:p>
            <a:pPr algn="just">
              <a:lnSpc>
                <a:spcPct val="150000"/>
              </a:lnSpc>
            </a:pPr>
            <a:endParaRPr lang="en-US" sz="1400" dirty="0" smtClean="0">
              <a:latin typeface="Arial" pitchFamily="34" charset="0"/>
              <a:cs typeface="Arial" pitchFamily="34" charset="0"/>
            </a:endParaRPr>
          </a:p>
          <a:p>
            <a:pPr algn="just">
              <a:lnSpc>
                <a:spcPct val="150000"/>
              </a:lnSpc>
            </a:pPr>
            <a:endParaRPr lang="en-US" sz="1400" dirty="0">
              <a:latin typeface="Arial" pitchFamily="34" charset="0"/>
              <a:cs typeface="Arial" pitchFamily="34" charset="0"/>
            </a:endParaRPr>
          </a:p>
          <a:p>
            <a:pPr algn="just">
              <a:lnSpc>
                <a:spcPct val="150000"/>
              </a:lnSpc>
            </a:pPr>
            <a:endParaRPr lang="en-US" sz="1400" dirty="0" smtClean="0">
              <a:latin typeface="Arial" pitchFamily="34" charset="0"/>
              <a:cs typeface="Arial" pitchFamily="34" charset="0"/>
            </a:endParaRPr>
          </a:p>
          <a:p>
            <a:pPr algn="just">
              <a:lnSpc>
                <a:spcPct val="150000"/>
              </a:lnSpc>
            </a:pPr>
            <a:endParaRPr lang="en-US" sz="1400" dirty="0">
              <a:latin typeface="Arial" pitchFamily="34" charset="0"/>
              <a:cs typeface="Arial" pitchFamily="34" charset="0"/>
            </a:endParaRPr>
          </a:p>
          <a:p>
            <a:pPr algn="just">
              <a:lnSpc>
                <a:spcPct val="150000"/>
              </a:lnSpc>
            </a:pPr>
            <a:endParaRPr lang="en-US" sz="1400" dirty="0" smtClean="0">
              <a:latin typeface="Arial" pitchFamily="34" charset="0"/>
              <a:cs typeface="Arial" pitchFamily="34" charset="0"/>
            </a:endParaRPr>
          </a:p>
          <a:p>
            <a:pPr algn="just">
              <a:lnSpc>
                <a:spcPct val="150000"/>
              </a:lnSpc>
            </a:pPr>
            <a:endParaRPr lang="en-US" sz="1400" dirty="0">
              <a:latin typeface="Arial" pitchFamily="34" charset="0"/>
              <a:cs typeface="Arial" pitchFamily="34" charset="0"/>
            </a:endParaRPr>
          </a:p>
          <a:p>
            <a:pPr algn="just">
              <a:lnSpc>
                <a:spcPct val="150000"/>
              </a:lnSpc>
            </a:pPr>
            <a:endParaRPr lang="en-US" sz="1400" dirty="0" smtClean="0">
              <a:latin typeface="Arial" pitchFamily="34" charset="0"/>
              <a:cs typeface="Arial" pitchFamily="34" charset="0"/>
            </a:endParaRPr>
          </a:p>
          <a:p>
            <a:pPr algn="just">
              <a:lnSpc>
                <a:spcPct val="150000"/>
              </a:lnSpc>
            </a:pPr>
            <a:endParaRPr lang="en-US" sz="1400" dirty="0">
              <a:latin typeface="Arial" pitchFamily="34" charset="0"/>
              <a:cs typeface="Arial" pitchFamily="34" charset="0"/>
            </a:endParaRPr>
          </a:p>
          <a:p>
            <a:pPr algn="just">
              <a:lnSpc>
                <a:spcPct val="150000"/>
              </a:lnSpc>
            </a:pPr>
            <a:endParaRPr lang="en-US" sz="1400" dirty="0" smtClean="0">
              <a:latin typeface="Arial" pitchFamily="34" charset="0"/>
              <a:cs typeface="Arial" pitchFamily="34" charset="0"/>
            </a:endParaRPr>
          </a:p>
          <a:p>
            <a:pPr algn="just">
              <a:lnSpc>
                <a:spcPct val="150000"/>
              </a:lnSpc>
            </a:pPr>
            <a:endParaRPr lang="en-GB" sz="1400" dirty="0" smtClean="0">
              <a:latin typeface="Arial" pitchFamily="34" charset="0"/>
              <a:cs typeface="Arial" pitchFamily="34" charset="0"/>
            </a:endParaRPr>
          </a:p>
          <a:p>
            <a:pPr algn="just">
              <a:lnSpc>
                <a:spcPct val="150000"/>
              </a:lnSpc>
            </a:pPr>
            <a:endParaRPr lang="en-GB" sz="1400" dirty="0" smtClean="0">
              <a:latin typeface="Arial" pitchFamily="34" charset="0"/>
              <a:cs typeface="Arial" pitchFamily="34" charset="0"/>
            </a:endParaRPr>
          </a:p>
          <a:p>
            <a:pPr algn="just">
              <a:lnSpc>
                <a:spcPct val="150000"/>
              </a:lnSpc>
            </a:pPr>
            <a:r>
              <a:rPr lang="en-GB" sz="1200" i="1" dirty="0" smtClean="0">
                <a:latin typeface="Arial" pitchFamily="34" charset="0"/>
                <a:cs typeface="Arial" pitchFamily="34" charset="0"/>
              </a:rPr>
              <a:t> </a:t>
            </a:r>
            <a:endParaRPr lang="en-GB" sz="1200" i="1" dirty="0" smtClean="0">
              <a:latin typeface="Arial" pitchFamily="34" charset="0"/>
              <a:cs typeface="Arial" pitchFamily="34" charset="0"/>
            </a:endParaRPr>
          </a:p>
          <a:p>
            <a:pPr algn="just">
              <a:lnSpc>
                <a:spcPct val="150000"/>
              </a:lnSpc>
            </a:pPr>
            <a:endParaRPr lang="en-GB" sz="1200" i="1" dirty="0" smtClean="0">
              <a:latin typeface="Arial" pitchFamily="34" charset="0"/>
              <a:cs typeface="Arial" pitchFamily="34" charset="0"/>
            </a:endParaRPr>
          </a:p>
          <a:p>
            <a:pPr algn="just">
              <a:lnSpc>
                <a:spcPct val="150000"/>
              </a:lnSpc>
            </a:pPr>
            <a:endParaRPr lang="en-GB" sz="1200" i="1" dirty="0" smtClean="0">
              <a:latin typeface="Arial" pitchFamily="34" charset="0"/>
              <a:cs typeface="Arial" pitchFamily="34" charset="0"/>
            </a:endParaRPr>
          </a:p>
          <a:p>
            <a:pPr algn="just">
              <a:lnSpc>
                <a:spcPct val="150000"/>
              </a:lnSpc>
            </a:pPr>
            <a:endParaRPr lang="en-US" sz="1400" dirty="0">
              <a:latin typeface="Arial" pitchFamily="34" charset="0"/>
              <a:cs typeface="Arial" pitchFamily="34" charset="0"/>
            </a:endParaRPr>
          </a:p>
          <a:p>
            <a:pPr algn="just">
              <a:lnSpc>
                <a:spcPct val="150000"/>
              </a:lnSpc>
            </a:pPr>
            <a:endParaRPr lang="en-US" sz="1400" dirty="0" smtClean="0">
              <a:latin typeface="Arial" pitchFamily="34" charset="0"/>
              <a:cs typeface="Arial" pitchFamily="34" charset="0"/>
            </a:endParaRPr>
          </a:p>
          <a:p>
            <a:pPr algn="just">
              <a:lnSpc>
                <a:spcPct val="150000"/>
              </a:lnSpc>
            </a:pPr>
            <a:endParaRPr lang="en-US"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r>
              <a:rPr lang="en-ZA" sz="1400" dirty="0" smtClean="0">
                <a:latin typeface="Arial" pitchFamily="34" charset="0"/>
                <a:cs typeface="Arial" pitchFamily="34" charset="0"/>
              </a:rPr>
              <a:t>The </a:t>
            </a:r>
            <a:r>
              <a:rPr lang="en-ZA" sz="1400" dirty="0">
                <a:latin typeface="Arial" pitchFamily="34" charset="0"/>
                <a:cs typeface="Arial" pitchFamily="34" charset="0"/>
              </a:rPr>
              <a:t>geological map of 3326 Grahamstown (see Figure 1.3) was used to draw a geological cross section (see Figure 1.4) of the study area. This was done in order to gain a better understanding of the underlying geological features of the Grahamstown-Fort Brown area. The geological cross section (figure 1.4) shows that the bedding of the Ecca Group dips in a general north-easterly direction, and this is confirmed by readings </a:t>
            </a:r>
            <a:r>
              <a:rPr lang="en-ZA" sz="1400" dirty="0" smtClean="0">
                <a:latin typeface="Arial" pitchFamily="34" charset="0"/>
                <a:cs typeface="Arial" pitchFamily="34" charset="0"/>
              </a:rPr>
              <a:t>taken in the field.</a:t>
            </a:r>
            <a:endParaRPr lang="en-US" sz="1400" dirty="0">
              <a:latin typeface="Arial" pitchFamily="34" charset="0"/>
              <a:cs typeface="Arial" pitchFamily="34" charset="0"/>
            </a:endParaRPr>
          </a:p>
          <a:p>
            <a:pPr algn="just">
              <a:lnSpc>
                <a:spcPct val="150000"/>
              </a:lnSpc>
            </a:pPr>
            <a:r>
              <a:rPr lang="en-AU" sz="1400" dirty="0">
                <a:latin typeface="Arial" pitchFamily="34" charset="0"/>
                <a:cs typeface="Arial" pitchFamily="34" charset="0"/>
              </a:rPr>
              <a:t> </a:t>
            </a:r>
          </a:p>
          <a:p>
            <a:pPr algn="just">
              <a:lnSpc>
                <a:spcPct val="150000"/>
              </a:lnSpc>
            </a:pPr>
            <a:endParaRPr lang="en-GB" sz="1400" dirty="0" smtClean="0">
              <a:latin typeface="Arial" pitchFamily="34" charset="0"/>
              <a:cs typeface="Arial" pitchFamily="34" charset="0"/>
            </a:endParaRPr>
          </a:p>
          <a:p>
            <a:pPr algn="just">
              <a:lnSpc>
                <a:spcPct val="150000"/>
              </a:lnSpc>
            </a:pPr>
            <a:endParaRPr lang="en-GB" sz="1400" dirty="0">
              <a:latin typeface="Arial" pitchFamily="34" charset="0"/>
              <a:cs typeface="Arial" pitchFamily="34" charset="0"/>
            </a:endParaRPr>
          </a:p>
          <a:p>
            <a:pPr algn="just">
              <a:lnSpc>
                <a:spcPct val="150000"/>
              </a:lnSpc>
            </a:pPr>
            <a:endParaRPr lang="en-GB" sz="1400" dirty="0" smtClean="0">
              <a:latin typeface="Arial" pitchFamily="34" charset="0"/>
              <a:cs typeface="Arial" pitchFamily="34" charset="0"/>
            </a:endParaRPr>
          </a:p>
          <a:p>
            <a:pPr algn="just">
              <a:lnSpc>
                <a:spcPct val="150000"/>
              </a:lnSpc>
            </a:pPr>
            <a:endParaRPr lang="en-GB" sz="1400" dirty="0">
              <a:latin typeface="Arial" pitchFamily="34" charset="0"/>
              <a:cs typeface="Arial" pitchFamily="34" charset="0"/>
            </a:endParaRPr>
          </a:p>
          <a:p>
            <a:pPr algn="just">
              <a:lnSpc>
                <a:spcPct val="150000"/>
              </a:lnSpc>
            </a:pPr>
            <a:endParaRPr lang="en-GB" sz="1400" dirty="0" smtClean="0">
              <a:latin typeface="Arial" pitchFamily="34" charset="0"/>
              <a:cs typeface="Arial" pitchFamily="34" charset="0"/>
            </a:endParaRPr>
          </a:p>
          <a:p>
            <a:pPr algn="just">
              <a:lnSpc>
                <a:spcPct val="150000"/>
              </a:lnSpc>
            </a:pPr>
            <a:endParaRPr lang="en-GB" sz="1400" dirty="0">
              <a:latin typeface="Arial" pitchFamily="34" charset="0"/>
              <a:cs typeface="Arial" pitchFamily="34" charset="0"/>
            </a:endParaRPr>
          </a:p>
          <a:p>
            <a:pPr algn="just">
              <a:lnSpc>
                <a:spcPct val="150000"/>
              </a:lnSpc>
            </a:pPr>
            <a:endParaRPr lang="en-GB" sz="1400" dirty="0" smtClean="0">
              <a:latin typeface="Arial" pitchFamily="34" charset="0"/>
              <a:cs typeface="Arial" pitchFamily="34" charset="0"/>
            </a:endParaRPr>
          </a:p>
          <a:p>
            <a:pPr algn="just">
              <a:lnSpc>
                <a:spcPct val="150000"/>
              </a:lnSpc>
            </a:pPr>
            <a:endParaRPr lang="en-GB" sz="1400" dirty="0">
              <a:latin typeface="Arial" pitchFamily="34" charset="0"/>
              <a:cs typeface="Arial" pitchFamily="34" charset="0"/>
            </a:endParaRPr>
          </a:p>
          <a:p>
            <a:pPr algn="just">
              <a:lnSpc>
                <a:spcPct val="150000"/>
              </a:lnSpc>
            </a:pPr>
            <a:endParaRPr lang="en-AU" sz="1400" dirty="0" smtClean="0">
              <a:latin typeface="Arial" pitchFamily="34" charset="0"/>
              <a:cs typeface="Arial" pitchFamily="34" charset="0"/>
            </a:endParaRPr>
          </a:p>
          <a:p>
            <a:pPr algn="just">
              <a:lnSpc>
                <a:spcPct val="150000"/>
              </a:lnSpc>
            </a:pPr>
            <a:endParaRPr lang="en-AU" sz="1400" dirty="0">
              <a:latin typeface="Arial" pitchFamily="34" charset="0"/>
              <a:cs typeface="Arial" pitchFamily="34" charset="0"/>
            </a:endParaRPr>
          </a:p>
          <a:p>
            <a:pPr algn="just">
              <a:lnSpc>
                <a:spcPct val="150000"/>
              </a:lnSpc>
            </a:pPr>
            <a:endParaRPr lang="en-AU" sz="1400" dirty="0">
              <a:latin typeface="Arial" pitchFamily="34" charset="0"/>
              <a:cs typeface="Arial" pitchFamily="34" charset="0"/>
            </a:endParaRPr>
          </a:p>
          <a:p>
            <a:pPr algn="just">
              <a:lnSpc>
                <a:spcPct val="150000"/>
              </a:lnSpc>
            </a:pPr>
            <a:endParaRPr lang="en-GB" sz="1400" dirty="0" smtClean="0">
              <a:latin typeface="Arial" pitchFamily="34" charset="0"/>
              <a:cs typeface="Arial" pitchFamily="34" charset="0"/>
            </a:endParaRPr>
          </a:p>
          <a:p>
            <a:pPr algn="just">
              <a:lnSpc>
                <a:spcPct val="150000"/>
              </a:lnSpc>
            </a:pPr>
            <a:endParaRPr lang="en-GB" sz="1400" dirty="0">
              <a:latin typeface="Arial" pitchFamily="34" charset="0"/>
              <a:cs typeface="Arial" pitchFamily="34" charset="0"/>
            </a:endParaRPr>
          </a:p>
          <a:p>
            <a:pPr algn="just">
              <a:lnSpc>
                <a:spcPct val="150000"/>
              </a:lnSpc>
            </a:pPr>
            <a:endParaRPr lang="en-GB" sz="1400" dirty="0" smtClean="0">
              <a:latin typeface="Arial" pitchFamily="34" charset="0"/>
              <a:cs typeface="Arial" pitchFamily="34" charset="0"/>
            </a:endParaRPr>
          </a:p>
          <a:p>
            <a:pPr algn="just">
              <a:lnSpc>
                <a:spcPct val="150000"/>
              </a:lnSpc>
            </a:pPr>
            <a:endParaRPr lang="en-GB" sz="1400" dirty="0">
              <a:latin typeface="Arial" pitchFamily="34" charset="0"/>
              <a:cs typeface="Arial" pitchFamily="34" charset="0"/>
            </a:endParaRPr>
          </a:p>
          <a:p>
            <a:pPr algn="just">
              <a:lnSpc>
                <a:spcPct val="150000"/>
              </a:lnSpc>
            </a:pPr>
            <a:endParaRPr lang="en-GB" sz="1400" dirty="0">
              <a:latin typeface="Arial" pitchFamily="34" charset="0"/>
              <a:cs typeface="Arial" pitchFamily="34" charset="0"/>
            </a:endParaRPr>
          </a:p>
          <a:p>
            <a:pPr algn="just">
              <a:lnSpc>
                <a:spcPct val="150000"/>
              </a:lnSpc>
            </a:pPr>
            <a:endParaRPr lang="en-US" sz="1400" dirty="0" smtClean="0">
              <a:latin typeface="Arial" pitchFamily="34" charset="0"/>
              <a:cs typeface="Arial" pitchFamily="34" charset="0"/>
            </a:endParaRPr>
          </a:p>
          <a:p>
            <a:pPr algn="just">
              <a:lnSpc>
                <a:spcPct val="150000"/>
              </a:lnSpc>
            </a:pPr>
            <a:endParaRPr lang="en-US" sz="1400" dirty="0">
              <a:latin typeface="Arial" pitchFamily="34" charset="0"/>
              <a:cs typeface="Arial" pitchFamily="34" charset="0"/>
            </a:endParaRPr>
          </a:p>
          <a:p>
            <a:pPr lvl="1" algn="just">
              <a:lnSpc>
                <a:spcPct val="150000"/>
              </a:lnSpc>
            </a:pPr>
            <a:r>
              <a:rPr lang="en-GB" sz="1600" b="1" i="1" dirty="0" smtClean="0">
                <a:latin typeface="Arial" pitchFamily="34" charset="0"/>
                <a:cs typeface="Arial" pitchFamily="34" charset="0"/>
              </a:rPr>
              <a:t>AIM AND PURPOSE OF THE STUDY</a:t>
            </a:r>
          </a:p>
          <a:p>
            <a:pPr lvl="1" algn="just">
              <a:lnSpc>
                <a:spcPct val="150000"/>
              </a:lnSpc>
            </a:pPr>
            <a:endParaRPr lang="en-US" sz="1400" b="1" i="1" dirty="0">
              <a:latin typeface="Arial" pitchFamily="34" charset="0"/>
              <a:cs typeface="Arial" pitchFamily="34" charset="0"/>
            </a:endParaRPr>
          </a:p>
          <a:p>
            <a:pPr algn="just">
              <a:lnSpc>
                <a:spcPct val="150000"/>
              </a:lnSpc>
            </a:pPr>
            <a:r>
              <a:rPr lang="en-GB" sz="1400" dirty="0">
                <a:latin typeface="Arial" pitchFamily="34" charset="0"/>
                <a:cs typeface="Arial" pitchFamily="34" charset="0"/>
              </a:rPr>
              <a:t>The research is aimed at documenting, analysing, and interpreting, the structural features and sedimentary petrology of the lower Ecca Group, with an emphasis placed on the individual layers of the Collingham Formation. </a:t>
            </a:r>
            <a:endParaRPr lang="en-GB" sz="1400" dirty="0" smtClean="0">
              <a:latin typeface="Arial" pitchFamily="34" charset="0"/>
              <a:cs typeface="Arial" pitchFamily="34" charset="0"/>
            </a:endParaRPr>
          </a:p>
          <a:p>
            <a:pPr algn="just">
              <a:lnSpc>
                <a:spcPct val="150000"/>
              </a:lnSpc>
            </a:pPr>
            <a:endParaRPr lang="en-GB" sz="1400" dirty="0" smtClean="0">
              <a:latin typeface="Arial" pitchFamily="34" charset="0"/>
              <a:cs typeface="Arial" pitchFamily="34" charset="0"/>
            </a:endParaRPr>
          </a:p>
          <a:p>
            <a:pPr algn="just">
              <a:lnSpc>
                <a:spcPct val="150000"/>
              </a:lnSpc>
            </a:pPr>
            <a:r>
              <a:rPr lang="en-GB" sz="1400" dirty="0">
                <a:latin typeface="Arial" pitchFamily="34" charset="0"/>
                <a:cs typeface="Arial" pitchFamily="34" charset="0"/>
              </a:rPr>
              <a:t>This will be achieved by:</a:t>
            </a:r>
            <a:endParaRPr lang="en-US" sz="1400" dirty="0">
              <a:latin typeface="Arial" pitchFamily="34" charset="0"/>
              <a:cs typeface="Arial" pitchFamily="34" charset="0"/>
            </a:endParaRPr>
          </a:p>
          <a:p>
            <a:pPr marL="342900" lvl="0" indent="-342900" algn="just">
              <a:lnSpc>
                <a:spcPct val="150000"/>
              </a:lnSpc>
              <a:buFont typeface="Arial" pitchFamily="34" charset="0"/>
              <a:buChar char="•"/>
            </a:pPr>
            <a:r>
              <a:rPr lang="en-GB" sz="1400" dirty="0">
                <a:latin typeface="Arial" pitchFamily="34" charset="0"/>
                <a:cs typeface="Arial" pitchFamily="34" charset="0"/>
              </a:rPr>
              <a:t>Describing and interpreting the structural characteristics observed in the field. The structural characteristics include that of folds (particularly of the Whitehill Formation), joints, and duplex faults (particularly of the Prince Albert Formation).</a:t>
            </a:r>
            <a:endParaRPr lang="en-US" sz="1400" dirty="0">
              <a:latin typeface="Arial" pitchFamily="34" charset="0"/>
              <a:cs typeface="Arial" pitchFamily="34" charset="0"/>
            </a:endParaRPr>
          </a:p>
          <a:p>
            <a:pPr marL="342900" lvl="0" indent="-342900" algn="just">
              <a:lnSpc>
                <a:spcPct val="150000"/>
              </a:lnSpc>
              <a:buFont typeface="Arial" pitchFamily="34" charset="0"/>
              <a:buChar char="•"/>
            </a:pPr>
            <a:r>
              <a:rPr lang="en-GB" sz="1400" dirty="0">
                <a:latin typeface="Arial" pitchFamily="34" charset="0"/>
                <a:cs typeface="Arial" pitchFamily="34" charset="0"/>
              </a:rPr>
              <a:t>Drawing numerous sections in an easterly direction starting with a section along the Ecca Pass and ending with a section along the Committees Drift Road, in order to ascertain general thickness of the formations in the area.</a:t>
            </a:r>
            <a:endParaRPr lang="en-US" sz="1400" dirty="0">
              <a:latin typeface="Arial" pitchFamily="34" charset="0"/>
              <a:cs typeface="Arial" pitchFamily="34" charset="0"/>
            </a:endParaRPr>
          </a:p>
          <a:p>
            <a:pPr marL="342900" lvl="0" indent="-342900" algn="just">
              <a:lnSpc>
                <a:spcPct val="150000"/>
              </a:lnSpc>
              <a:buFont typeface="Arial" pitchFamily="34" charset="0"/>
              <a:buChar char="•"/>
            </a:pPr>
            <a:r>
              <a:rPr lang="en-GB" sz="1400" dirty="0">
                <a:latin typeface="Arial" pitchFamily="34" charset="0"/>
                <a:cs typeface="Arial" pitchFamily="34" charset="0"/>
              </a:rPr>
              <a:t>Examining the sedimentary characteristics (e.g. grain size and mineral content) of the rocks, in order to determine the depositional environment of each of the members. </a:t>
            </a:r>
          </a:p>
          <a:p>
            <a:pPr algn="just">
              <a:lnSpc>
                <a:spcPct val="150000"/>
              </a:lnSpc>
            </a:pPr>
            <a:endParaRPr lang="en-GB" sz="1400" dirty="0">
              <a:latin typeface="Arial" pitchFamily="34" charset="0"/>
              <a:cs typeface="Arial" pitchFamily="34" charset="0"/>
            </a:endParaRPr>
          </a:p>
          <a:p>
            <a:pPr algn="just">
              <a:lnSpc>
                <a:spcPct val="150000"/>
              </a:lnSpc>
            </a:pPr>
            <a:r>
              <a:rPr lang="en-GB" sz="1400" dirty="0">
                <a:latin typeface="Arial" pitchFamily="34" charset="0"/>
                <a:cs typeface="Arial" pitchFamily="34" charset="0"/>
              </a:rPr>
              <a:t>The area was chosen as it incorporates an exceptionally well exposed outcrop along the Ecca Pass, portraying all the formations of the lower Ecca Group of the SE Karoo Basin in succession. The Ecca Pass will therefore serve as a reference area, which will allow for easier identification of these formations at other areas, based on the characteristics of the rocks observed along the Pass</a:t>
            </a:r>
            <a:r>
              <a:rPr lang="en-GB" sz="1400" dirty="0" smtClean="0">
                <a:latin typeface="Arial" pitchFamily="34" charset="0"/>
                <a:cs typeface="Arial" pitchFamily="34" charset="0"/>
              </a:rPr>
              <a:t>.</a:t>
            </a:r>
            <a:endParaRPr lang="en-GB" sz="1400" dirty="0">
              <a:latin typeface="Arial" pitchFamily="34" charset="0"/>
              <a:cs typeface="Arial"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83416" y="37783406"/>
            <a:ext cx="4136668" cy="4508448"/>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39000" y="1024653"/>
            <a:ext cx="8151388" cy="2590458"/>
          </a:xfrm>
          <a:prstGeom prst="rect">
            <a:avLst/>
          </a:prstGeom>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16843" t="12705" r="18508" b="12219"/>
          <a:stretch/>
        </p:blipFill>
        <p:spPr>
          <a:xfrm>
            <a:off x="1816920" y="18204182"/>
            <a:ext cx="3139184" cy="3556946"/>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l="4978" r="7470" b="6630"/>
          <a:stretch/>
        </p:blipFill>
        <p:spPr>
          <a:xfrm>
            <a:off x="5182556" y="18204181"/>
            <a:ext cx="4987292" cy="3988994"/>
          </a:xfrm>
          <a:prstGeom prst="rect">
            <a:avLst/>
          </a:prstGeom>
        </p:spPr>
      </p:pic>
      <p:sp>
        <p:nvSpPr>
          <p:cNvPr id="11" name="TextBox 10"/>
          <p:cNvSpPr txBox="1"/>
          <p:nvPr/>
        </p:nvSpPr>
        <p:spPr>
          <a:xfrm flipH="1">
            <a:off x="5197951" y="22156007"/>
            <a:ext cx="4752529" cy="1477328"/>
          </a:xfrm>
          <a:prstGeom prst="rect">
            <a:avLst/>
          </a:prstGeom>
          <a:noFill/>
        </p:spPr>
        <p:txBody>
          <a:bodyPr wrap="square" rtlCol="0">
            <a:spAutoFit/>
          </a:bodyPr>
          <a:lstStyle/>
          <a:p>
            <a:pPr algn="just">
              <a:lnSpc>
                <a:spcPct val="150000"/>
              </a:lnSpc>
            </a:pPr>
            <a:r>
              <a:rPr lang="en-GB" sz="1200" i="1" dirty="0">
                <a:latin typeface="Arial" pitchFamily="34" charset="0"/>
                <a:cs typeface="Arial" pitchFamily="34" charset="0"/>
              </a:rPr>
              <a:t>Figure  </a:t>
            </a:r>
            <a:r>
              <a:rPr lang="en-GB" sz="1200" i="1" dirty="0" smtClean="0">
                <a:latin typeface="Arial" pitchFamily="34" charset="0"/>
                <a:cs typeface="Arial" pitchFamily="34" charset="0"/>
              </a:rPr>
              <a:t>2</a:t>
            </a:r>
            <a:r>
              <a:rPr lang="en-GB" sz="1200" i="1" dirty="0">
                <a:latin typeface="Arial" pitchFamily="34" charset="0"/>
                <a:cs typeface="Arial" pitchFamily="34" charset="0"/>
              </a:rPr>
              <a:t>: The Ecca Group superimposed on a topographical map of Fort Brown. Topographical map obtained from: Chief directorate of surveys and mapping; insert obtained from: Council for Geoscience. </a:t>
            </a:r>
            <a:endParaRPr lang="en-US" sz="1200" i="1" dirty="0">
              <a:latin typeface="Arial" pitchFamily="34" charset="0"/>
              <a:cs typeface="Arial" pitchFamily="34" charset="0"/>
            </a:endParaRPr>
          </a:p>
          <a:p>
            <a:endParaRPr lang="en-US" sz="1800" dirty="0"/>
          </a:p>
        </p:txBody>
      </p:sp>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r="30399"/>
          <a:stretch/>
        </p:blipFill>
        <p:spPr>
          <a:xfrm>
            <a:off x="3517026" y="28385863"/>
            <a:ext cx="6652822" cy="2297372"/>
          </a:xfrm>
          <a:prstGeom prst="rect">
            <a:avLst/>
          </a:prstGeom>
        </p:spPr>
      </p:pic>
      <p:pic>
        <p:nvPicPr>
          <p:cNvPr id="33" name="Picture 32"/>
          <p:cNvPicPr>
            <a:picLocks noChangeAspect="1"/>
          </p:cNvPicPr>
          <p:nvPr/>
        </p:nvPicPr>
        <p:blipFill rotWithShape="1">
          <a:blip r:embed="rId10">
            <a:extLst>
              <a:ext uri="{28A0092B-C50C-407E-A947-70E740481C1C}">
                <a14:useLocalDpi xmlns:a14="http://schemas.microsoft.com/office/drawing/2010/main" val="0"/>
              </a:ext>
            </a:extLst>
          </a:blip>
          <a:srcRect l="68960" t="13004"/>
          <a:stretch/>
        </p:blipFill>
        <p:spPr>
          <a:xfrm>
            <a:off x="6281416" y="25649559"/>
            <a:ext cx="3987228" cy="2685916"/>
          </a:xfrm>
          <a:prstGeom prst="rect">
            <a:avLst/>
          </a:prstGeom>
        </p:spPr>
      </p:pic>
      <p:pic>
        <p:nvPicPr>
          <p:cNvPr id="34" name="Picture 33"/>
          <p:cNvPicPr>
            <a:picLocks noChangeAspect="1"/>
          </p:cNvPicPr>
          <p:nvPr/>
        </p:nvPicPr>
        <p:blipFill rotWithShape="1">
          <a:blip r:embed="rId11" cstate="print">
            <a:extLst>
              <a:ext uri="{28A0092B-C50C-407E-A947-70E740481C1C}">
                <a14:useLocalDpi xmlns:a14="http://schemas.microsoft.com/office/drawing/2010/main" val="0"/>
              </a:ext>
            </a:extLst>
          </a:blip>
          <a:srcRect t="4961" r="3198" b="20766"/>
          <a:stretch/>
        </p:blipFill>
        <p:spPr>
          <a:xfrm>
            <a:off x="5201296" y="18088719"/>
            <a:ext cx="1800200" cy="1035913"/>
          </a:xfrm>
          <a:prstGeom prst="rect">
            <a:avLst/>
          </a:prstGeom>
        </p:spPr>
      </p:pic>
      <p:sp>
        <p:nvSpPr>
          <p:cNvPr id="17" name="TextBox 16"/>
          <p:cNvSpPr txBox="1"/>
          <p:nvPr/>
        </p:nvSpPr>
        <p:spPr>
          <a:xfrm>
            <a:off x="3260932" y="29321967"/>
            <a:ext cx="356188" cy="430887"/>
          </a:xfrm>
          <a:prstGeom prst="rect">
            <a:avLst/>
          </a:prstGeom>
          <a:noFill/>
        </p:spPr>
        <p:txBody>
          <a:bodyPr wrap="none" rtlCol="0">
            <a:spAutoFit/>
          </a:bodyPr>
          <a:lstStyle/>
          <a:p>
            <a:r>
              <a:rPr lang="en-US" sz="2200" b="1" dirty="0" smtClean="0"/>
              <a:t>A</a:t>
            </a:r>
            <a:endParaRPr lang="en-US" sz="2200" b="1" dirty="0"/>
          </a:p>
        </p:txBody>
      </p:sp>
      <p:sp>
        <p:nvSpPr>
          <p:cNvPr id="38" name="TextBox 37"/>
          <p:cNvSpPr txBox="1"/>
          <p:nvPr/>
        </p:nvSpPr>
        <p:spPr>
          <a:xfrm>
            <a:off x="10007403" y="29249959"/>
            <a:ext cx="378469" cy="430887"/>
          </a:xfrm>
          <a:prstGeom prst="rect">
            <a:avLst/>
          </a:prstGeom>
          <a:noFill/>
        </p:spPr>
        <p:txBody>
          <a:bodyPr wrap="square" rtlCol="0">
            <a:spAutoFit/>
          </a:bodyPr>
          <a:lstStyle/>
          <a:p>
            <a:r>
              <a:rPr lang="en-US" sz="2200" b="1" dirty="0" smtClean="0"/>
              <a:t>B</a:t>
            </a:r>
            <a:endParaRPr lang="en-US" sz="2200" b="1" dirty="0"/>
          </a:p>
        </p:txBody>
      </p:sp>
      <p:sp>
        <p:nvSpPr>
          <p:cNvPr id="39" name="TextBox 38"/>
          <p:cNvSpPr txBox="1"/>
          <p:nvPr/>
        </p:nvSpPr>
        <p:spPr>
          <a:xfrm>
            <a:off x="1744912" y="27953815"/>
            <a:ext cx="4271291" cy="984885"/>
          </a:xfrm>
          <a:prstGeom prst="rect">
            <a:avLst/>
          </a:prstGeom>
          <a:noFill/>
        </p:spPr>
        <p:txBody>
          <a:bodyPr wrap="square" rtlCol="0">
            <a:spAutoFit/>
          </a:bodyPr>
          <a:lstStyle/>
          <a:p>
            <a:pPr>
              <a:lnSpc>
                <a:spcPct val="150000"/>
              </a:lnSpc>
            </a:pPr>
            <a:r>
              <a:rPr lang="en-GB" sz="1200" i="1" dirty="0" smtClean="0">
                <a:latin typeface="Arial" pitchFamily="34" charset="0"/>
                <a:cs typeface="Arial" pitchFamily="34" charset="0"/>
              </a:rPr>
              <a:t>Figure: 3: Geological </a:t>
            </a:r>
            <a:r>
              <a:rPr lang="en-GB" sz="1200" i="1" dirty="0">
                <a:latin typeface="Arial" pitchFamily="34" charset="0"/>
                <a:cs typeface="Arial" pitchFamily="34" charset="0"/>
              </a:rPr>
              <a:t>map of 3326 Grahamstown (Council for Geoscience).</a:t>
            </a:r>
            <a:endParaRPr lang="en-US" sz="1200" i="1" dirty="0">
              <a:latin typeface="Arial" pitchFamily="34" charset="0"/>
              <a:cs typeface="Arial" pitchFamily="34" charset="0"/>
            </a:endParaRPr>
          </a:p>
          <a:p>
            <a:endParaRPr lang="en-US" sz="2200" b="1" dirty="0"/>
          </a:p>
        </p:txBody>
      </p:sp>
      <p:sp>
        <p:nvSpPr>
          <p:cNvPr id="40" name="TextBox 39"/>
          <p:cNvSpPr txBox="1"/>
          <p:nvPr/>
        </p:nvSpPr>
        <p:spPr>
          <a:xfrm>
            <a:off x="3473193" y="30546103"/>
            <a:ext cx="6624647" cy="707886"/>
          </a:xfrm>
          <a:prstGeom prst="rect">
            <a:avLst/>
          </a:prstGeom>
          <a:noFill/>
        </p:spPr>
        <p:txBody>
          <a:bodyPr wrap="square" rtlCol="0">
            <a:spAutoFit/>
          </a:bodyPr>
          <a:lstStyle/>
          <a:p>
            <a:pPr>
              <a:lnSpc>
                <a:spcPct val="150000"/>
              </a:lnSpc>
            </a:pPr>
            <a:r>
              <a:rPr lang="en-GB" sz="1200" i="1" dirty="0">
                <a:latin typeface="Arial" pitchFamily="34" charset="0"/>
                <a:cs typeface="Arial" pitchFamily="34" charset="0"/>
              </a:rPr>
              <a:t>Figure </a:t>
            </a:r>
            <a:r>
              <a:rPr lang="en-GB" sz="1200" i="1" dirty="0" smtClean="0">
                <a:latin typeface="Arial" pitchFamily="34" charset="0"/>
                <a:cs typeface="Arial" pitchFamily="34" charset="0"/>
              </a:rPr>
              <a:t>4</a:t>
            </a:r>
            <a:r>
              <a:rPr lang="en-GB" sz="1200" i="1" dirty="0">
                <a:latin typeface="Arial" pitchFamily="34" charset="0"/>
                <a:cs typeface="Arial" pitchFamily="34" charset="0"/>
              </a:rPr>
              <a:t>: Geological cross section drawn from A-B of map 3326 Grahamstown.</a:t>
            </a:r>
            <a:endParaRPr lang="en-US" sz="1200" i="1" dirty="0">
              <a:latin typeface="Arial" pitchFamily="34" charset="0"/>
              <a:cs typeface="Arial" pitchFamily="34" charset="0"/>
            </a:endParaRPr>
          </a:p>
          <a:p>
            <a:endParaRPr lang="en-US" sz="2200" b="1" dirty="0" smtClean="0"/>
          </a:p>
        </p:txBody>
      </p:sp>
      <p:sp>
        <p:nvSpPr>
          <p:cNvPr id="43" name="TextBox 42"/>
          <p:cNvSpPr txBox="1"/>
          <p:nvPr/>
        </p:nvSpPr>
        <p:spPr>
          <a:xfrm>
            <a:off x="11013144" y="8135603"/>
            <a:ext cx="8491419" cy="30331380"/>
          </a:xfrm>
          <a:prstGeom prst="rect">
            <a:avLst/>
          </a:prstGeom>
          <a:noFill/>
        </p:spPr>
        <p:txBody>
          <a:bodyPr wrap="square" rtlCol="0">
            <a:spAutoFit/>
          </a:bodyPr>
          <a:lstStyle/>
          <a:p>
            <a:pPr lvl="0" algn="just">
              <a:lnSpc>
                <a:spcPct val="150000"/>
              </a:lnSpc>
            </a:pPr>
            <a:endParaRPr lang="en-GB" sz="1400" dirty="0" smtClean="0">
              <a:latin typeface="Arial" pitchFamily="34" charset="0"/>
              <a:cs typeface="Arial" pitchFamily="34" charset="0"/>
            </a:endParaRPr>
          </a:p>
          <a:p>
            <a:pPr algn="ctr">
              <a:lnSpc>
                <a:spcPct val="150000"/>
              </a:lnSpc>
            </a:pPr>
            <a:r>
              <a:rPr lang="en-US" sz="1600" b="1" dirty="0" smtClean="0">
                <a:latin typeface="Arial" pitchFamily="34" charset="0"/>
                <a:cs typeface="Arial" pitchFamily="34" charset="0"/>
              </a:rPr>
              <a:t>METHODOLGY</a:t>
            </a:r>
          </a:p>
          <a:p>
            <a:pPr algn="just">
              <a:lnSpc>
                <a:spcPct val="150000"/>
              </a:lnSpc>
            </a:pPr>
            <a:endParaRPr lang="en-GB" sz="1400" dirty="0" smtClean="0">
              <a:latin typeface="Arial" pitchFamily="34" charset="0"/>
              <a:cs typeface="Arial" pitchFamily="34" charset="0"/>
            </a:endParaRPr>
          </a:p>
          <a:p>
            <a:pPr algn="just">
              <a:lnSpc>
                <a:spcPct val="150000"/>
              </a:lnSpc>
            </a:pPr>
            <a:r>
              <a:rPr lang="en-AU" sz="1400" dirty="0" smtClean="0">
                <a:latin typeface="Arial" pitchFamily="34" charset="0"/>
                <a:cs typeface="Arial" pitchFamily="34" charset="0"/>
              </a:rPr>
              <a:t>A preliminary study of the site was conducted making use of various maps and google earth aerial photographs. The maps used were the 1:250 000 geological map of 3326 Grahamstown (1995, Council for Geoscience), and the 1:50 000 topographic map of 3326BA Fort Brown (1877, Chief Director of Surveys and Mapping). The geologic map was then enlarged and superimposed on the topographical map in order to identify where the Ecca Group outcrops in the study area. In order to better understand the underlying geologic  features of the Grahamstown-Fort Brown area, a geologic cross section was then drawn, making use of the geologic map of Grahamstown. </a:t>
            </a:r>
          </a:p>
          <a:p>
            <a:pPr algn="just">
              <a:lnSpc>
                <a:spcPct val="150000"/>
              </a:lnSpc>
            </a:pPr>
            <a:endParaRPr lang="en-US" sz="1400" dirty="0" smtClean="0">
              <a:latin typeface="Arial" pitchFamily="34" charset="0"/>
              <a:cs typeface="Arial" pitchFamily="34" charset="0"/>
            </a:endParaRPr>
          </a:p>
          <a:p>
            <a:pPr algn="just">
              <a:lnSpc>
                <a:spcPct val="150000"/>
              </a:lnSpc>
            </a:pPr>
            <a:r>
              <a:rPr lang="en-GB" sz="1400" dirty="0" smtClean="0">
                <a:latin typeface="Arial" pitchFamily="34" charset="0"/>
                <a:cs typeface="Arial" pitchFamily="34" charset="0"/>
              </a:rPr>
              <a:t>The structural and sedimentary characteristics have been documented, and will be analysed, and interpreted. The structural characteristics include that of folds (particularly of the Whitehill Formation), joints, and duplex faults (particularly of the Prince Albert Formation). The sedimentary characteristics include that of grain size and mineralogy in order to determine the depositional environment of each of the units. Several</a:t>
            </a:r>
            <a:r>
              <a:rPr lang="en-AU" sz="1400" dirty="0" smtClean="0">
                <a:latin typeface="Arial" pitchFamily="34" charset="0"/>
                <a:cs typeface="Arial" pitchFamily="34" charset="0"/>
              </a:rPr>
              <a:t> sections through the Lower Karoo strata will be drawn, in order to determine formation thicknesses and the structural configuration in depth.</a:t>
            </a:r>
          </a:p>
          <a:p>
            <a:pPr algn="just">
              <a:lnSpc>
                <a:spcPct val="150000"/>
              </a:lnSpc>
            </a:pPr>
            <a:endParaRPr lang="en-US" sz="1400" dirty="0" smtClean="0">
              <a:latin typeface="Arial" pitchFamily="34" charset="0"/>
              <a:cs typeface="Arial" pitchFamily="34" charset="0"/>
            </a:endParaRPr>
          </a:p>
          <a:p>
            <a:pPr algn="just">
              <a:lnSpc>
                <a:spcPct val="150000"/>
              </a:lnSpc>
            </a:pPr>
            <a:r>
              <a:rPr lang="en-GB" sz="1400" dirty="0" smtClean="0">
                <a:latin typeface="Arial" pitchFamily="34" charset="0"/>
                <a:cs typeface="Arial" pitchFamily="34" charset="0"/>
              </a:rPr>
              <a:t>The orientation, frequency and continuity of joints in each of the formations has been documented as this is an important aspect related to the possible escape of gas through the strata overlying the Whitehill Formation. </a:t>
            </a:r>
            <a:r>
              <a:rPr lang="en-AU" sz="1400" dirty="0" smtClean="0">
                <a:latin typeface="Arial" pitchFamily="34" charset="0"/>
                <a:cs typeface="Arial" pitchFamily="34" charset="0"/>
              </a:rPr>
              <a:t>Fresh samples, especially of organic rich shales, has been obtained for petrographic and geochemical analysis. Scanning Electron Microscope (SEM) work will be done in order to analyse some of the detailed mineralogy of the samples obtained from the study site. The degree of metamorphism of the sediments will also be determined.</a:t>
            </a:r>
          </a:p>
          <a:p>
            <a:pPr algn="just">
              <a:lnSpc>
                <a:spcPct val="150000"/>
              </a:lnSpc>
            </a:pPr>
            <a:endParaRPr lang="en-AU" sz="1400" dirty="0" smtClean="0">
              <a:latin typeface="Arial" pitchFamily="34" charset="0"/>
              <a:cs typeface="Arial" pitchFamily="34" charset="0"/>
            </a:endParaRPr>
          </a:p>
          <a:p>
            <a:pPr algn="just">
              <a:lnSpc>
                <a:spcPct val="150000"/>
              </a:lnSpc>
            </a:pPr>
            <a:endParaRPr lang="en-AU" sz="1400" dirty="0" smtClean="0">
              <a:latin typeface="Arial" pitchFamily="34" charset="0"/>
              <a:cs typeface="Arial" pitchFamily="34" charset="0"/>
            </a:endParaRPr>
          </a:p>
          <a:p>
            <a:pPr algn="ctr">
              <a:lnSpc>
                <a:spcPct val="150000"/>
              </a:lnSpc>
            </a:pPr>
            <a:r>
              <a:rPr lang="en-AU" sz="1600" b="1" dirty="0" smtClean="0">
                <a:latin typeface="Arial" pitchFamily="34" charset="0"/>
                <a:cs typeface="Arial" pitchFamily="34" charset="0"/>
              </a:rPr>
              <a:t>PALEO-DEPOSITIONAL ENVIRONMENT OF THE KAROO BASIN</a:t>
            </a:r>
          </a:p>
          <a:p>
            <a:pPr algn="just">
              <a:lnSpc>
                <a:spcPct val="150000"/>
              </a:lnSpc>
            </a:pPr>
            <a:endParaRPr lang="en-AU" sz="1400" b="1" dirty="0" smtClean="0">
              <a:latin typeface="Arial" pitchFamily="34" charset="0"/>
              <a:cs typeface="Arial" pitchFamily="34" charset="0"/>
            </a:endParaRPr>
          </a:p>
          <a:p>
            <a:pPr algn="just">
              <a:lnSpc>
                <a:spcPct val="150000"/>
              </a:lnSpc>
            </a:pPr>
            <a:r>
              <a:rPr lang="en-GB" sz="1400" dirty="0" smtClean="0">
                <a:latin typeface="Arial" pitchFamily="34" charset="0"/>
                <a:cs typeface="Arial" pitchFamily="34" charset="0"/>
              </a:rPr>
              <a:t>There are different theories put forward by authors regarding the geological history of the Karoo Basin. Most of these theories have been summed up  by Lindeque (2011) in figure 5.</a:t>
            </a: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600" b="1" dirty="0" smtClean="0">
              <a:latin typeface="Arial" pitchFamily="34" charset="0"/>
              <a:cs typeface="Arial" pitchFamily="34" charset="0"/>
            </a:endParaRPr>
          </a:p>
          <a:p>
            <a:pPr algn="ctr">
              <a:lnSpc>
                <a:spcPct val="150000"/>
              </a:lnSpc>
            </a:pPr>
            <a:r>
              <a:rPr lang="en-US" sz="1600" b="1" dirty="0" smtClean="0">
                <a:latin typeface="Arial" pitchFamily="34" charset="0"/>
                <a:cs typeface="Arial" pitchFamily="34" charset="0"/>
              </a:rPr>
              <a:t>DISCUSSION</a:t>
            </a: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r>
              <a:rPr lang="en-ZA" sz="1400" dirty="0" smtClean="0">
                <a:latin typeface="Arial" pitchFamily="34" charset="0"/>
                <a:cs typeface="Arial" pitchFamily="34" charset="0"/>
              </a:rPr>
              <a:t>The lowermost member of the Ecca Group, namely the Prince Albert Formation has an average thickness of ~58m, and is composed predominantly of greenish-grey, fairly arenaceous mudrock. The Prince Albert Formation along the Ecca Pass (see Figure 6) is quite weathered, but readings is still ascertainable and from figure 6 the general north easterly dip can be seen. Immediately east of the Ecca Pass along the Committees Drift road, there is evidence of duplexing within the shales of the Prince Albert Formation, due to thrust stacking (see Figure 7). This structural phenomenon is in all probability related to tectonism which took place during the northward compressional phases associated with the Cape Fold Belt, during the Permian/Triassic Periods. </a:t>
            </a: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r>
              <a:rPr lang="en-ZA" sz="1400" dirty="0">
                <a:latin typeface="Arial" pitchFamily="34" charset="0"/>
                <a:cs typeface="Arial" pitchFamily="34" charset="0"/>
              </a:rPr>
              <a:t>The Whitehill Formation has an average thickness of ~</a:t>
            </a:r>
            <a:r>
              <a:rPr lang="en-ZA" sz="1400" dirty="0" smtClean="0">
                <a:latin typeface="Arial" pitchFamily="34" charset="0"/>
                <a:cs typeface="Arial" pitchFamily="34" charset="0"/>
              </a:rPr>
              <a:t>20-30m </a:t>
            </a:r>
            <a:r>
              <a:rPr lang="en-ZA" sz="1400" dirty="0">
                <a:latin typeface="Arial" pitchFamily="34" charset="0"/>
                <a:cs typeface="Arial" pitchFamily="34" charset="0"/>
              </a:rPr>
              <a:t>and is composed predominantly of </a:t>
            </a:r>
            <a:r>
              <a:rPr lang="en-ZA" sz="1400" dirty="0" smtClean="0">
                <a:latin typeface="Arial" pitchFamily="34" charset="0"/>
                <a:cs typeface="Arial" pitchFamily="34" charset="0"/>
              </a:rPr>
              <a:t>shales </a:t>
            </a:r>
            <a:r>
              <a:rPr lang="en-ZA" sz="1400" dirty="0">
                <a:latin typeface="Arial" pitchFamily="34" charset="0"/>
                <a:cs typeface="Arial" pitchFamily="34" charset="0"/>
              </a:rPr>
              <a:t>and minor amounts of chert. The </a:t>
            </a:r>
            <a:r>
              <a:rPr lang="en-ZA" sz="1400" dirty="0" smtClean="0">
                <a:latin typeface="Arial" pitchFamily="34" charset="0"/>
                <a:cs typeface="Arial" pitchFamily="34" charset="0"/>
              </a:rPr>
              <a:t>shales have been weathered </a:t>
            </a:r>
            <a:r>
              <a:rPr lang="en-ZA" sz="1400" dirty="0">
                <a:latin typeface="Arial" pitchFamily="34" charset="0"/>
                <a:cs typeface="Arial" pitchFamily="34" charset="0"/>
              </a:rPr>
              <a:t>to a </a:t>
            </a:r>
            <a:r>
              <a:rPr lang="en-ZA" sz="1400" dirty="0" smtClean="0">
                <a:latin typeface="Arial" pitchFamily="34" charset="0"/>
                <a:cs typeface="Arial" pitchFamily="34" charset="0"/>
              </a:rPr>
              <a:t>distinct white </a:t>
            </a:r>
            <a:r>
              <a:rPr lang="en-ZA" sz="1400" dirty="0">
                <a:latin typeface="Arial" pitchFamily="34" charset="0"/>
                <a:cs typeface="Arial" pitchFamily="34" charset="0"/>
              </a:rPr>
              <a:t>colour, with minor shades of red and yellow visible (see Figure </a:t>
            </a:r>
            <a:r>
              <a:rPr lang="en-ZA" sz="1400" dirty="0" smtClean="0">
                <a:latin typeface="Arial" pitchFamily="34" charset="0"/>
                <a:cs typeface="Arial" pitchFamily="34" charset="0"/>
              </a:rPr>
              <a:t>8a and b). Extensive folding of this formation is evident along the Ecca Pass (see figure 8b), with the trend and plunge of the fold axis at ~100/15° (see figure 9).</a:t>
            </a:r>
            <a:endParaRPr lang="en-ZA" sz="1400" b="1" dirty="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a:latin typeface="Arial" pitchFamily="34" charset="0"/>
              <a:cs typeface="Arial" pitchFamily="34" charset="0"/>
            </a:endParaRPr>
          </a:p>
        </p:txBody>
      </p:sp>
      <p:sp>
        <p:nvSpPr>
          <p:cNvPr id="45" name="TextBox 44"/>
          <p:cNvSpPr txBox="1"/>
          <p:nvPr/>
        </p:nvSpPr>
        <p:spPr>
          <a:xfrm>
            <a:off x="20295463" y="8079607"/>
            <a:ext cx="8496944" cy="30469880"/>
          </a:xfrm>
          <a:prstGeom prst="rect">
            <a:avLst/>
          </a:prstGeom>
          <a:noFill/>
        </p:spPr>
        <p:txBody>
          <a:bodyPr wrap="square" rtlCol="0">
            <a:spAutoFit/>
          </a:bodyPr>
          <a:lstStyle/>
          <a:p>
            <a:pPr algn="just">
              <a:lnSpc>
                <a:spcPct val="150000"/>
              </a:lnSpc>
            </a:pPr>
            <a:endParaRPr lang="en-ZA" sz="1600" b="1" dirty="0" smtClean="0">
              <a:latin typeface="Arial" pitchFamily="34" charset="0"/>
              <a:cs typeface="Arial" pitchFamily="34" charset="0"/>
            </a:endParaRPr>
          </a:p>
          <a:p>
            <a:pPr algn="just">
              <a:lnSpc>
                <a:spcPct val="150000"/>
              </a:lnSpc>
            </a:pPr>
            <a:endParaRPr lang="en-ZA" sz="1600" b="1" dirty="0">
              <a:latin typeface="Arial" pitchFamily="34" charset="0"/>
              <a:cs typeface="Arial" pitchFamily="34" charset="0"/>
            </a:endParaRPr>
          </a:p>
          <a:p>
            <a:pPr algn="just">
              <a:lnSpc>
                <a:spcPct val="150000"/>
              </a:lnSpc>
            </a:pPr>
            <a:endParaRPr lang="en-ZA" sz="1600" b="1" dirty="0" smtClean="0">
              <a:latin typeface="Arial" pitchFamily="34" charset="0"/>
              <a:cs typeface="Arial" pitchFamily="34" charset="0"/>
            </a:endParaRPr>
          </a:p>
          <a:p>
            <a:pPr algn="just">
              <a:lnSpc>
                <a:spcPct val="150000"/>
              </a:lnSpc>
            </a:pPr>
            <a:endParaRPr lang="en-ZA" sz="1600" b="1" dirty="0" smtClean="0">
              <a:latin typeface="Arial" pitchFamily="34" charset="0"/>
              <a:cs typeface="Arial" pitchFamily="34" charset="0"/>
            </a:endParaRPr>
          </a:p>
          <a:p>
            <a:pPr algn="just">
              <a:lnSpc>
                <a:spcPct val="150000"/>
              </a:lnSpc>
            </a:pPr>
            <a:endParaRPr lang="en-ZA" sz="1600" b="1" dirty="0">
              <a:latin typeface="Arial" pitchFamily="34" charset="0"/>
              <a:cs typeface="Arial" pitchFamily="34" charset="0"/>
            </a:endParaRPr>
          </a:p>
          <a:p>
            <a:pPr algn="just">
              <a:lnSpc>
                <a:spcPct val="150000"/>
              </a:lnSpc>
            </a:pPr>
            <a:endParaRPr lang="en-ZA" sz="1600" b="1" dirty="0" smtClean="0">
              <a:latin typeface="Arial" pitchFamily="34" charset="0"/>
              <a:cs typeface="Arial" pitchFamily="34" charset="0"/>
            </a:endParaRPr>
          </a:p>
          <a:p>
            <a:pPr algn="just">
              <a:lnSpc>
                <a:spcPct val="150000"/>
              </a:lnSpc>
            </a:pPr>
            <a:endParaRPr lang="en-ZA" sz="1600" b="1" dirty="0">
              <a:latin typeface="Arial" pitchFamily="34" charset="0"/>
              <a:cs typeface="Arial" pitchFamily="34" charset="0"/>
            </a:endParaRPr>
          </a:p>
          <a:p>
            <a:pPr algn="just">
              <a:lnSpc>
                <a:spcPct val="150000"/>
              </a:lnSpc>
            </a:pPr>
            <a:endParaRPr lang="en-ZA" sz="1600" b="1" dirty="0" smtClean="0">
              <a:latin typeface="Arial" pitchFamily="34" charset="0"/>
              <a:cs typeface="Arial" pitchFamily="34" charset="0"/>
            </a:endParaRPr>
          </a:p>
          <a:p>
            <a:pPr algn="just">
              <a:lnSpc>
                <a:spcPct val="150000"/>
              </a:lnSpc>
            </a:pPr>
            <a:endParaRPr lang="en-ZA" sz="1600" b="1" dirty="0">
              <a:latin typeface="Arial" pitchFamily="34" charset="0"/>
              <a:cs typeface="Arial" pitchFamily="34" charset="0"/>
            </a:endParaRPr>
          </a:p>
          <a:p>
            <a:pPr algn="just">
              <a:lnSpc>
                <a:spcPct val="150000"/>
              </a:lnSpc>
            </a:pPr>
            <a:endParaRPr lang="en-ZA" sz="1600" b="1" dirty="0" smtClean="0">
              <a:latin typeface="Arial" pitchFamily="34" charset="0"/>
              <a:cs typeface="Arial" pitchFamily="34" charset="0"/>
            </a:endParaRPr>
          </a:p>
          <a:p>
            <a:pPr algn="just">
              <a:lnSpc>
                <a:spcPct val="150000"/>
              </a:lnSpc>
            </a:pPr>
            <a:endParaRPr lang="en-ZA" sz="1600" b="1" dirty="0">
              <a:latin typeface="Arial" pitchFamily="34" charset="0"/>
              <a:cs typeface="Arial" pitchFamily="34" charset="0"/>
            </a:endParaRPr>
          </a:p>
          <a:p>
            <a:pPr algn="just">
              <a:lnSpc>
                <a:spcPct val="150000"/>
              </a:lnSpc>
            </a:pPr>
            <a:endParaRPr lang="en-ZA" sz="1600" b="1" dirty="0" smtClean="0">
              <a:latin typeface="Arial" pitchFamily="34" charset="0"/>
              <a:cs typeface="Arial" pitchFamily="34" charset="0"/>
            </a:endParaRPr>
          </a:p>
          <a:p>
            <a:pPr algn="just">
              <a:lnSpc>
                <a:spcPct val="150000"/>
              </a:lnSpc>
            </a:pPr>
            <a:endParaRPr lang="en-ZA" sz="1600" b="1" dirty="0">
              <a:latin typeface="Arial" pitchFamily="34" charset="0"/>
              <a:cs typeface="Arial" pitchFamily="34" charset="0"/>
            </a:endParaRPr>
          </a:p>
          <a:p>
            <a:pPr algn="just">
              <a:lnSpc>
                <a:spcPct val="150000"/>
              </a:lnSpc>
            </a:pPr>
            <a:endParaRPr lang="en-ZA" sz="1600" b="1" dirty="0" smtClean="0">
              <a:latin typeface="Arial" pitchFamily="34" charset="0"/>
              <a:cs typeface="Arial" pitchFamily="34" charset="0"/>
            </a:endParaRPr>
          </a:p>
          <a:p>
            <a:pPr algn="just">
              <a:lnSpc>
                <a:spcPct val="150000"/>
              </a:lnSpc>
            </a:pPr>
            <a:endParaRPr lang="en-ZA" sz="1600" b="1" dirty="0">
              <a:latin typeface="Arial" pitchFamily="34" charset="0"/>
              <a:cs typeface="Arial" pitchFamily="34" charset="0"/>
            </a:endParaRPr>
          </a:p>
          <a:p>
            <a:pPr algn="just">
              <a:lnSpc>
                <a:spcPct val="150000"/>
              </a:lnSpc>
            </a:pPr>
            <a:endParaRPr lang="en-ZA" sz="1600" b="1" dirty="0" smtClean="0">
              <a:latin typeface="Arial" pitchFamily="34" charset="0"/>
              <a:cs typeface="Arial" pitchFamily="34" charset="0"/>
            </a:endParaRPr>
          </a:p>
          <a:p>
            <a:pPr algn="just">
              <a:lnSpc>
                <a:spcPct val="150000"/>
              </a:lnSpc>
            </a:pPr>
            <a:r>
              <a:rPr lang="en-US" sz="1600" b="1" dirty="0">
                <a:latin typeface="Arial" pitchFamily="34" charset="0"/>
                <a:cs typeface="Arial" pitchFamily="34" charset="0"/>
              </a:rPr>
              <a:t>a</a:t>
            </a:r>
          </a:p>
          <a:p>
            <a:pPr algn="just">
              <a:lnSpc>
                <a:spcPct val="150000"/>
              </a:lnSpc>
            </a:pPr>
            <a:endParaRPr lang="en-ZA" sz="1600" b="1" dirty="0" smtClean="0">
              <a:latin typeface="Arial" pitchFamily="34" charset="0"/>
              <a:cs typeface="Arial" pitchFamily="34" charset="0"/>
            </a:endParaRPr>
          </a:p>
          <a:p>
            <a:pPr algn="just">
              <a:lnSpc>
                <a:spcPct val="150000"/>
              </a:lnSpc>
            </a:pPr>
            <a:endParaRPr lang="en-ZA" sz="1600" b="1" dirty="0">
              <a:latin typeface="Arial" pitchFamily="34" charset="0"/>
              <a:cs typeface="Arial" pitchFamily="34" charset="0"/>
            </a:endParaRPr>
          </a:p>
          <a:p>
            <a:pPr algn="just">
              <a:lnSpc>
                <a:spcPct val="150000"/>
              </a:lnSpc>
            </a:pPr>
            <a:endParaRPr lang="en-ZA" sz="1600" b="1" dirty="0" smtClean="0">
              <a:latin typeface="Arial" pitchFamily="34" charset="0"/>
              <a:cs typeface="Arial" pitchFamily="34" charset="0"/>
            </a:endParaRPr>
          </a:p>
          <a:p>
            <a:pPr algn="ctr">
              <a:lnSpc>
                <a:spcPct val="150000"/>
              </a:lnSpc>
            </a:pPr>
            <a:endParaRPr lang="en-US" sz="1600" b="1" dirty="0" smtClean="0">
              <a:latin typeface="Arial" pitchFamily="34" charset="0"/>
              <a:cs typeface="Arial" pitchFamily="34" charset="0"/>
            </a:endParaRPr>
          </a:p>
          <a:p>
            <a:pPr algn="ctr">
              <a:lnSpc>
                <a:spcPct val="150000"/>
              </a:lnSpc>
            </a:pPr>
            <a:endParaRPr lang="en-US" sz="1600" b="1" dirty="0" smtClean="0">
              <a:latin typeface="Arial" pitchFamily="34" charset="0"/>
              <a:cs typeface="Arial" pitchFamily="34" charset="0"/>
            </a:endParaRPr>
          </a:p>
          <a:p>
            <a:pPr algn="ctr">
              <a:lnSpc>
                <a:spcPct val="150000"/>
              </a:lnSpc>
            </a:pPr>
            <a:endParaRPr lang="en-US" sz="1600" b="1" dirty="0">
              <a:latin typeface="Arial" pitchFamily="34" charset="0"/>
              <a:cs typeface="Arial" pitchFamily="34" charset="0"/>
            </a:endParaRPr>
          </a:p>
          <a:p>
            <a:pPr algn="ctr">
              <a:lnSpc>
                <a:spcPct val="150000"/>
              </a:lnSpc>
            </a:pPr>
            <a:endParaRPr lang="en-US" sz="1600" b="1" dirty="0" smtClean="0">
              <a:latin typeface="Arial" pitchFamily="34" charset="0"/>
              <a:cs typeface="Arial" pitchFamily="34" charset="0"/>
            </a:endParaRPr>
          </a:p>
          <a:p>
            <a:pPr algn="ctr">
              <a:lnSpc>
                <a:spcPct val="150000"/>
              </a:lnSpc>
            </a:pPr>
            <a:endParaRPr lang="en-US" sz="1600" b="1" dirty="0" smtClean="0">
              <a:latin typeface="Arial" pitchFamily="34" charset="0"/>
              <a:cs typeface="Arial" pitchFamily="34" charset="0"/>
            </a:endParaRPr>
          </a:p>
          <a:p>
            <a:pPr algn="ctr">
              <a:lnSpc>
                <a:spcPct val="150000"/>
              </a:lnSpc>
            </a:pPr>
            <a:endParaRPr lang="en-US" sz="1600" b="1" dirty="0" smtClean="0">
              <a:latin typeface="Arial" pitchFamily="34" charset="0"/>
              <a:cs typeface="Arial" pitchFamily="34" charset="0"/>
            </a:endParaRPr>
          </a:p>
          <a:p>
            <a:pPr algn="ctr">
              <a:lnSpc>
                <a:spcPct val="150000"/>
              </a:lnSpc>
            </a:pPr>
            <a:endParaRPr lang="en-US" sz="1600" b="1" dirty="0">
              <a:latin typeface="Arial" pitchFamily="34" charset="0"/>
              <a:cs typeface="Arial" pitchFamily="34" charset="0"/>
            </a:endParaRPr>
          </a:p>
          <a:p>
            <a:pPr algn="just">
              <a:lnSpc>
                <a:spcPct val="150000"/>
              </a:lnSpc>
            </a:pPr>
            <a:r>
              <a:rPr lang="en-ZA" sz="1400" dirty="0" smtClean="0">
                <a:latin typeface="Arial" pitchFamily="34" charset="0"/>
                <a:cs typeface="Arial" pitchFamily="34" charset="0"/>
              </a:rPr>
              <a:t>The </a:t>
            </a:r>
            <a:r>
              <a:rPr lang="en-ZA" sz="1400" dirty="0">
                <a:latin typeface="Arial" pitchFamily="34" charset="0"/>
                <a:cs typeface="Arial" pitchFamily="34" charset="0"/>
              </a:rPr>
              <a:t>Collingham Formation has a total thickness of approximately 30m and is comprised predominantly of </a:t>
            </a:r>
            <a:r>
              <a:rPr lang="en-ZA" sz="1400" dirty="0" smtClean="0">
                <a:latin typeface="Arial" pitchFamily="34" charset="0"/>
                <a:cs typeface="Arial" pitchFamily="34" charset="0"/>
              </a:rPr>
              <a:t>shales </a:t>
            </a:r>
            <a:r>
              <a:rPr lang="en-ZA" sz="1400" dirty="0">
                <a:latin typeface="Arial" pitchFamily="34" charset="0"/>
                <a:cs typeface="Arial" pitchFamily="34" charset="0"/>
              </a:rPr>
              <a:t>interlayered with a yellowish material </a:t>
            </a:r>
            <a:r>
              <a:rPr lang="en-ZA" sz="1400" dirty="0" smtClean="0">
                <a:latin typeface="Arial" pitchFamily="34" charset="0"/>
                <a:cs typeface="Arial" pitchFamily="34" charset="0"/>
              </a:rPr>
              <a:t>(ashfall tuff?) (see </a:t>
            </a:r>
            <a:r>
              <a:rPr lang="en-ZA" sz="1400" dirty="0">
                <a:latin typeface="Arial" pitchFamily="34" charset="0"/>
                <a:cs typeface="Arial" pitchFamily="34" charset="0"/>
              </a:rPr>
              <a:t>Figure </a:t>
            </a:r>
            <a:r>
              <a:rPr lang="en-ZA" sz="1400" dirty="0" smtClean="0">
                <a:latin typeface="Arial" pitchFamily="34" charset="0"/>
                <a:cs typeface="Arial" pitchFamily="34" charset="0"/>
              </a:rPr>
              <a:t>10). </a:t>
            </a:r>
            <a:r>
              <a:rPr lang="en-ZA" sz="1400" dirty="0">
                <a:latin typeface="Arial" pitchFamily="34" charset="0"/>
                <a:cs typeface="Arial" pitchFamily="34" charset="0"/>
              </a:rPr>
              <a:t>Some of the </a:t>
            </a:r>
            <a:r>
              <a:rPr lang="en-ZA" sz="1400" dirty="0" smtClean="0">
                <a:latin typeface="Arial" pitchFamily="34" charset="0"/>
                <a:cs typeface="Arial" pitchFamily="34" charset="0"/>
              </a:rPr>
              <a:t>shales </a:t>
            </a:r>
            <a:r>
              <a:rPr lang="en-ZA" sz="1400" dirty="0">
                <a:latin typeface="Arial" pitchFamily="34" charset="0"/>
                <a:cs typeface="Arial" pitchFamily="34" charset="0"/>
              </a:rPr>
              <a:t>in </a:t>
            </a:r>
            <a:r>
              <a:rPr lang="en-ZA" sz="1400" dirty="0" smtClean="0">
                <a:latin typeface="Arial" pitchFamily="34" charset="0"/>
                <a:cs typeface="Arial" pitchFamily="34" charset="0"/>
              </a:rPr>
              <a:t>the </a:t>
            </a:r>
            <a:r>
              <a:rPr lang="en-ZA" sz="1400" dirty="0">
                <a:latin typeface="Arial" pitchFamily="34" charset="0"/>
                <a:cs typeface="Arial" pitchFamily="34" charset="0"/>
              </a:rPr>
              <a:t>area tend to whether to a brown oxidised colour</a:t>
            </a:r>
            <a:r>
              <a:rPr lang="en-ZA" sz="1400" dirty="0" smtClean="0">
                <a:latin typeface="Arial" pitchFamily="34" charset="0"/>
                <a:cs typeface="Arial" pitchFamily="34" charset="0"/>
              </a:rPr>
              <a:t>.</a:t>
            </a:r>
            <a:r>
              <a:rPr lang="en-ZA" sz="1400" dirty="0">
                <a:latin typeface="Arial" pitchFamily="34" charset="0"/>
                <a:cs typeface="Arial" pitchFamily="34" charset="0"/>
              </a:rPr>
              <a:t> </a:t>
            </a:r>
          </a:p>
          <a:p>
            <a:pPr algn="ctr">
              <a:lnSpc>
                <a:spcPct val="150000"/>
              </a:lnSpc>
            </a:pPr>
            <a:endParaRPr lang="en-US" sz="1600" b="1" dirty="0" smtClean="0">
              <a:latin typeface="Arial" pitchFamily="34" charset="0"/>
              <a:cs typeface="Arial" pitchFamily="34" charset="0"/>
            </a:endParaRPr>
          </a:p>
          <a:p>
            <a:pPr algn="ctr">
              <a:lnSpc>
                <a:spcPct val="150000"/>
              </a:lnSpc>
            </a:pPr>
            <a:endParaRPr lang="en-US" sz="1600" b="1" dirty="0">
              <a:latin typeface="Arial" pitchFamily="34" charset="0"/>
              <a:cs typeface="Arial" pitchFamily="34" charset="0"/>
            </a:endParaRPr>
          </a:p>
          <a:p>
            <a:pPr algn="ctr">
              <a:lnSpc>
                <a:spcPct val="150000"/>
              </a:lnSpc>
            </a:pPr>
            <a:endParaRPr lang="en-US" sz="1600" b="1" dirty="0" smtClean="0">
              <a:latin typeface="Arial" pitchFamily="34" charset="0"/>
              <a:cs typeface="Arial" pitchFamily="34" charset="0"/>
            </a:endParaRPr>
          </a:p>
          <a:p>
            <a:pPr algn="ctr">
              <a:lnSpc>
                <a:spcPct val="150000"/>
              </a:lnSpc>
            </a:pPr>
            <a:endParaRPr lang="en-US" sz="1600" b="1" dirty="0">
              <a:latin typeface="Arial" pitchFamily="34" charset="0"/>
              <a:cs typeface="Arial" pitchFamily="34" charset="0"/>
            </a:endParaRPr>
          </a:p>
          <a:p>
            <a:pPr algn="ctr">
              <a:lnSpc>
                <a:spcPct val="150000"/>
              </a:lnSpc>
            </a:pPr>
            <a:endParaRPr lang="en-US" sz="1600" b="1" dirty="0" smtClean="0">
              <a:latin typeface="Arial" pitchFamily="34" charset="0"/>
              <a:cs typeface="Arial" pitchFamily="34" charset="0"/>
            </a:endParaRPr>
          </a:p>
          <a:p>
            <a:pPr algn="ctr">
              <a:lnSpc>
                <a:spcPct val="150000"/>
              </a:lnSpc>
            </a:pPr>
            <a:endParaRPr lang="en-US" sz="1600" b="1" dirty="0">
              <a:latin typeface="Arial" pitchFamily="34" charset="0"/>
              <a:cs typeface="Arial" pitchFamily="34" charset="0"/>
            </a:endParaRPr>
          </a:p>
          <a:p>
            <a:pPr algn="ctr">
              <a:lnSpc>
                <a:spcPct val="150000"/>
              </a:lnSpc>
            </a:pPr>
            <a:endParaRPr lang="en-US" sz="1600" b="1" dirty="0" smtClean="0">
              <a:latin typeface="Arial" pitchFamily="34" charset="0"/>
              <a:cs typeface="Arial" pitchFamily="34" charset="0"/>
            </a:endParaRPr>
          </a:p>
          <a:p>
            <a:pPr algn="ctr">
              <a:lnSpc>
                <a:spcPct val="150000"/>
              </a:lnSpc>
            </a:pPr>
            <a:endParaRPr lang="en-US" sz="1600" b="1" dirty="0">
              <a:latin typeface="Arial" pitchFamily="34" charset="0"/>
              <a:cs typeface="Arial" pitchFamily="34" charset="0"/>
            </a:endParaRPr>
          </a:p>
          <a:p>
            <a:pPr algn="ctr">
              <a:lnSpc>
                <a:spcPct val="150000"/>
              </a:lnSpc>
            </a:pPr>
            <a:endParaRPr lang="en-US" sz="1600" b="1" dirty="0" smtClean="0">
              <a:latin typeface="Arial" pitchFamily="34" charset="0"/>
              <a:cs typeface="Arial" pitchFamily="34" charset="0"/>
            </a:endParaRPr>
          </a:p>
          <a:p>
            <a:pPr algn="ctr">
              <a:lnSpc>
                <a:spcPct val="150000"/>
              </a:lnSpc>
            </a:pPr>
            <a:endParaRPr lang="en-US" sz="1600" b="1" dirty="0">
              <a:latin typeface="Arial" pitchFamily="34" charset="0"/>
              <a:cs typeface="Arial" pitchFamily="34" charset="0"/>
            </a:endParaRPr>
          </a:p>
          <a:p>
            <a:pPr algn="ctr">
              <a:lnSpc>
                <a:spcPct val="150000"/>
              </a:lnSpc>
            </a:pPr>
            <a:endParaRPr lang="en-US" sz="1600" b="1" dirty="0" smtClean="0">
              <a:latin typeface="Arial" pitchFamily="34" charset="0"/>
              <a:cs typeface="Arial" pitchFamily="34" charset="0"/>
            </a:endParaRPr>
          </a:p>
          <a:p>
            <a:pPr algn="just">
              <a:lnSpc>
                <a:spcPct val="150000"/>
              </a:lnSpc>
            </a:pPr>
            <a:r>
              <a:rPr lang="en-ZA" sz="1400" dirty="0" smtClean="0">
                <a:latin typeface="Arial" pitchFamily="34" charset="0"/>
                <a:cs typeface="Arial" pitchFamily="34" charset="0"/>
              </a:rPr>
              <a:t>Bedding </a:t>
            </a:r>
            <a:r>
              <a:rPr lang="en-ZA" sz="1400" dirty="0">
                <a:latin typeface="Arial" pitchFamily="34" charset="0"/>
                <a:cs typeface="Arial" pitchFamily="34" charset="0"/>
              </a:rPr>
              <a:t>of all strata </a:t>
            </a:r>
            <a:r>
              <a:rPr lang="en-ZA" sz="1400" dirty="0" smtClean="0">
                <a:latin typeface="Arial" pitchFamily="34" charset="0"/>
                <a:cs typeface="Arial" pitchFamily="34" charset="0"/>
              </a:rPr>
              <a:t>in the area dip </a:t>
            </a:r>
            <a:r>
              <a:rPr lang="en-ZA" sz="1400" dirty="0">
                <a:latin typeface="Arial" pitchFamily="34" charset="0"/>
                <a:cs typeface="Arial" pitchFamily="34" charset="0"/>
              </a:rPr>
              <a:t>in a north-easterly </a:t>
            </a:r>
            <a:r>
              <a:rPr lang="en-ZA" sz="1400" dirty="0" smtClean="0">
                <a:latin typeface="Arial" pitchFamily="34" charset="0"/>
                <a:cs typeface="Arial" pitchFamily="34" charset="0"/>
              </a:rPr>
              <a:t>direction with an average azimuth and dip reading </a:t>
            </a:r>
            <a:r>
              <a:rPr lang="en-ZA" sz="1400" dirty="0">
                <a:latin typeface="Arial" pitchFamily="34" charset="0"/>
                <a:cs typeface="Arial" pitchFamily="34" charset="0"/>
              </a:rPr>
              <a:t>of </a:t>
            </a:r>
            <a:r>
              <a:rPr lang="en-ZA" sz="1400" dirty="0" smtClean="0">
                <a:latin typeface="Arial" pitchFamily="34" charset="0"/>
                <a:cs typeface="Arial" pitchFamily="34" charset="0"/>
              </a:rPr>
              <a:t>~42/46° (see figure 11). Jointing of all formations have been collectively plotted  and has a general strike of  WNW-ESE and N-S (</a:t>
            </a:r>
            <a:r>
              <a:rPr lang="en-ZA" sz="1400" dirty="0">
                <a:latin typeface="Arial" pitchFamily="34" charset="0"/>
                <a:cs typeface="Arial" pitchFamily="34" charset="0"/>
              </a:rPr>
              <a:t>see figure </a:t>
            </a:r>
            <a:r>
              <a:rPr lang="en-ZA" sz="1400" dirty="0" smtClean="0">
                <a:latin typeface="Arial" pitchFamily="34" charset="0"/>
                <a:cs typeface="Arial" pitchFamily="34" charset="0"/>
              </a:rPr>
              <a:t>12), with a predominant southerly strike.</a:t>
            </a:r>
            <a:endParaRPr lang="en-ZA" sz="1400" dirty="0">
              <a:latin typeface="Arial" pitchFamily="34" charset="0"/>
              <a:cs typeface="Arial" pitchFamily="34" charset="0"/>
            </a:endParaRPr>
          </a:p>
          <a:p>
            <a:pPr algn="just">
              <a:lnSpc>
                <a:spcPct val="150000"/>
              </a:lnSpc>
            </a:pPr>
            <a:endParaRPr lang="en-ZA" sz="1400" dirty="0" smtClean="0">
              <a:latin typeface="Arial" pitchFamily="34" charset="0"/>
              <a:cs typeface="Arial" pitchFamily="34" charset="0"/>
            </a:endParaRPr>
          </a:p>
          <a:p>
            <a:pPr algn="just">
              <a:lnSpc>
                <a:spcPct val="150000"/>
              </a:lnSpc>
            </a:pPr>
            <a:endParaRPr lang="en-ZA" sz="1400" dirty="0">
              <a:latin typeface="Arial" pitchFamily="34" charset="0"/>
              <a:cs typeface="Arial" pitchFamily="34" charset="0"/>
            </a:endParaRPr>
          </a:p>
          <a:p>
            <a:pPr algn="just">
              <a:lnSpc>
                <a:spcPct val="150000"/>
              </a:lnSpc>
            </a:pPr>
            <a:endParaRPr lang="en-ZA" sz="1400" dirty="0">
              <a:latin typeface="Arial" pitchFamily="34" charset="0"/>
              <a:cs typeface="Arial" pitchFamily="34" charset="0"/>
            </a:endParaRPr>
          </a:p>
          <a:p>
            <a:pPr algn="ctr">
              <a:lnSpc>
                <a:spcPct val="150000"/>
              </a:lnSpc>
            </a:pPr>
            <a:endParaRPr lang="en-US" sz="1600" b="1" dirty="0">
              <a:latin typeface="Arial" pitchFamily="34" charset="0"/>
              <a:cs typeface="Arial" pitchFamily="34" charset="0"/>
            </a:endParaRPr>
          </a:p>
          <a:p>
            <a:pPr algn="ctr">
              <a:lnSpc>
                <a:spcPct val="150000"/>
              </a:lnSpc>
            </a:pPr>
            <a:endParaRPr lang="en-US" sz="1600" b="1" dirty="0" smtClean="0">
              <a:latin typeface="Arial" pitchFamily="34" charset="0"/>
              <a:cs typeface="Arial" pitchFamily="34" charset="0"/>
            </a:endParaRPr>
          </a:p>
          <a:p>
            <a:pPr algn="just">
              <a:lnSpc>
                <a:spcPct val="150000"/>
              </a:lnSpc>
            </a:pPr>
            <a:endParaRPr lang="en-ZA" sz="1600" dirty="0">
              <a:latin typeface="Arial" pitchFamily="34" charset="0"/>
              <a:cs typeface="Arial" pitchFamily="34" charset="0"/>
            </a:endParaRPr>
          </a:p>
          <a:p>
            <a:pPr algn="just">
              <a:lnSpc>
                <a:spcPct val="150000"/>
              </a:lnSpc>
            </a:pPr>
            <a:endParaRPr lang="en-ZA" sz="1600" dirty="0" smtClean="0">
              <a:latin typeface="Arial" pitchFamily="34" charset="0"/>
              <a:cs typeface="Arial" pitchFamily="34" charset="0"/>
            </a:endParaRPr>
          </a:p>
          <a:p>
            <a:pPr algn="just">
              <a:lnSpc>
                <a:spcPct val="150000"/>
              </a:lnSpc>
            </a:pPr>
            <a:endParaRPr lang="en-ZA" sz="1600" dirty="0">
              <a:latin typeface="Arial" pitchFamily="34" charset="0"/>
              <a:cs typeface="Arial" pitchFamily="34" charset="0"/>
            </a:endParaRPr>
          </a:p>
          <a:p>
            <a:pPr algn="just">
              <a:lnSpc>
                <a:spcPct val="150000"/>
              </a:lnSpc>
            </a:pPr>
            <a:endParaRPr lang="en-ZA" sz="1600" dirty="0" smtClean="0">
              <a:latin typeface="Arial" pitchFamily="34" charset="0"/>
              <a:cs typeface="Arial" pitchFamily="34" charset="0"/>
            </a:endParaRPr>
          </a:p>
          <a:p>
            <a:pPr algn="just">
              <a:lnSpc>
                <a:spcPct val="150000"/>
              </a:lnSpc>
            </a:pPr>
            <a:endParaRPr lang="en-ZA" sz="1600" dirty="0" smtClean="0">
              <a:latin typeface="Arial" pitchFamily="34" charset="0"/>
              <a:cs typeface="Arial" pitchFamily="34" charset="0"/>
            </a:endParaRPr>
          </a:p>
          <a:p>
            <a:pPr algn="just">
              <a:lnSpc>
                <a:spcPct val="150000"/>
              </a:lnSpc>
            </a:pPr>
            <a:endParaRPr lang="en-ZA" sz="1600" dirty="0">
              <a:latin typeface="Arial" pitchFamily="34" charset="0"/>
              <a:cs typeface="Arial" pitchFamily="34" charset="0"/>
            </a:endParaRPr>
          </a:p>
          <a:p>
            <a:pPr algn="just">
              <a:lnSpc>
                <a:spcPct val="150000"/>
              </a:lnSpc>
            </a:pPr>
            <a:endParaRPr lang="en-ZA" sz="1600" dirty="0" smtClean="0">
              <a:latin typeface="Arial" pitchFamily="34" charset="0"/>
              <a:cs typeface="Arial" pitchFamily="34" charset="0"/>
            </a:endParaRPr>
          </a:p>
          <a:p>
            <a:pPr algn="just">
              <a:lnSpc>
                <a:spcPct val="150000"/>
              </a:lnSpc>
            </a:pPr>
            <a:endParaRPr lang="en-ZA" sz="1600" dirty="0">
              <a:latin typeface="Arial" pitchFamily="34" charset="0"/>
              <a:cs typeface="Arial" pitchFamily="34" charset="0"/>
            </a:endParaRPr>
          </a:p>
          <a:p>
            <a:pPr algn="just">
              <a:lnSpc>
                <a:spcPct val="150000"/>
              </a:lnSpc>
            </a:pPr>
            <a:endParaRPr lang="en-ZA" sz="1600" dirty="0" smtClean="0">
              <a:latin typeface="Arial" pitchFamily="34" charset="0"/>
              <a:cs typeface="Arial" pitchFamily="34" charset="0"/>
            </a:endParaRPr>
          </a:p>
          <a:p>
            <a:pPr algn="just">
              <a:lnSpc>
                <a:spcPct val="150000"/>
              </a:lnSpc>
            </a:pPr>
            <a:endParaRPr lang="en-ZA" sz="1600" dirty="0">
              <a:latin typeface="Arial" pitchFamily="34" charset="0"/>
              <a:cs typeface="Arial" pitchFamily="34" charset="0"/>
            </a:endParaRPr>
          </a:p>
          <a:p>
            <a:pPr algn="just">
              <a:lnSpc>
                <a:spcPct val="150000"/>
              </a:lnSpc>
            </a:pPr>
            <a:endParaRPr lang="en-ZA" sz="1600" dirty="0" smtClean="0">
              <a:latin typeface="Arial" pitchFamily="34" charset="0"/>
              <a:cs typeface="Arial" pitchFamily="34" charset="0"/>
            </a:endParaRPr>
          </a:p>
          <a:p>
            <a:pPr algn="just">
              <a:lnSpc>
                <a:spcPct val="150000"/>
              </a:lnSpc>
            </a:pPr>
            <a:endParaRPr lang="en-ZA" sz="1600" dirty="0">
              <a:latin typeface="Arial" pitchFamily="34" charset="0"/>
              <a:cs typeface="Arial" pitchFamily="34" charset="0"/>
            </a:endParaRPr>
          </a:p>
          <a:p>
            <a:pPr algn="just">
              <a:lnSpc>
                <a:spcPct val="150000"/>
              </a:lnSpc>
            </a:pPr>
            <a:endParaRPr lang="en-ZA" sz="1600" dirty="0" smtClean="0">
              <a:latin typeface="Arial" pitchFamily="34" charset="0"/>
              <a:cs typeface="Arial" pitchFamily="34" charset="0"/>
            </a:endParaRPr>
          </a:p>
          <a:p>
            <a:pPr algn="just">
              <a:lnSpc>
                <a:spcPct val="150000"/>
              </a:lnSpc>
            </a:pPr>
            <a:endParaRPr lang="en-ZA" sz="1600" dirty="0">
              <a:latin typeface="Arial" pitchFamily="34" charset="0"/>
              <a:cs typeface="Arial" pitchFamily="34" charset="0"/>
            </a:endParaRPr>
          </a:p>
          <a:p>
            <a:pPr algn="just">
              <a:lnSpc>
                <a:spcPct val="150000"/>
              </a:lnSpc>
            </a:pPr>
            <a:endParaRPr lang="en-US" sz="1600" dirty="0">
              <a:latin typeface="Arial" pitchFamily="34" charset="0"/>
              <a:cs typeface="Arial" pitchFamily="34" charset="0"/>
            </a:endParaRPr>
          </a:p>
          <a:p>
            <a:pPr algn="just">
              <a:lnSpc>
                <a:spcPct val="150000"/>
              </a:lnSpc>
            </a:pPr>
            <a:endParaRPr lang="en-ZA" sz="1600" dirty="0">
              <a:latin typeface="Arial" pitchFamily="34" charset="0"/>
              <a:cs typeface="Arial" pitchFamily="34" charset="0"/>
            </a:endParaRPr>
          </a:p>
          <a:p>
            <a:pPr algn="ctr">
              <a:lnSpc>
                <a:spcPct val="150000"/>
              </a:lnSpc>
              <a:defRPr/>
            </a:pPr>
            <a:r>
              <a:rPr lang="en-US" sz="1600" b="1" dirty="0" smtClean="0">
                <a:latin typeface="Arial" pitchFamily="34" charset="0"/>
                <a:cs typeface="Arial" pitchFamily="34" charset="0"/>
              </a:rPr>
              <a:t>CONCLUSION</a:t>
            </a:r>
          </a:p>
          <a:p>
            <a:pPr algn="ctr">
              <a:lnSpc>
                <a:spcPct val="150000"/>
              </a:lnSpc>
              <a:defRPr/>
            </a:pPr>
            <a:endParaRPr lang="en-US" sz="1600" b="1" dirty="0">
              <a:latin typeface="Arial" pitchFamily="34" charset="0"/>
              <a:cs typeface="Arial" pitchFamily="34" charset="0"/>
            </a:endParaRPr>
          </a:p>
          <a:p>
            <a:pPr algn="just">
              <a:lnSpc>
                <a:spcPct val="150000"/>
              </a:lnSpc>
              <a:defRPr/>
            </a:pPr>
            <a:r>
              <a:rPr lang="en-GB" sz="1400" dirty="0" smtClean="0">
                <a:latin typeface="Arial" pitchFamily="34" charset="0"/>
                <a:cs typeface="Arial" pitchFamily="34" charset="0"/>
              </a:rPr>
              <a:t>The </a:t>
            </a:r>
            <a:r>
              <a:rPr lang="en-GB" sz="1400" dirty="0">
                <a:latin typeface="Arial" pitchFamily="34" charset="0"/>
                <a:cs typeface="Arial" pitchFamily="34" charset="0"/>
              </a:rPr>
              <a:t>interest in and subsequent debate on shale gas </a:t>
            </a:r>
            <a:r>
              <a:rPr lang="en-GB" sz="1400" dirty="0" smtClean="0">
                <a:latin typeface="Arial" pitchFamily="34" charset="0"/>
                <a:cs typeface="Arial" pitchFamily="34" charset="0"/>
              </a:rPr>
              <a:t>in the Karoo </a:t>
            </a:r>
            <a:r>
              <a:rPr lang="en-GB" sz="1400" dirty="0">
                <a:latin typeface="Arial" pitchFamily="34" charset="0"/>
                <a:cs typeface="Arial" pitchFamily="34" charset="0"/>
              </a:rPr>
              <a:t>(</a:t>
            </a:r>
            <a:r>
              <a:rPr lang="en-GB" sz="1400" dirty="0" smtClean="0">
                <a:latin typeface="Arial" pitchFamily="34" charset="0"/>
                <a:cs typeface="Arial" pitchFamily="34" charset="0"/>
              </a:rPr>
              <a:t>South Africa) has </a:t>
            </a:r>
            <a:r>
              <a:rPr lang="en-GB" sz="1400" dirty="0">
                <a:latin typeface="Arial" pitchFamily="34" charset="0"/>
                <a:cs typeface="Arial" pitchFamily="34" charset="0"/>
              </a:rPr>
              <a:t>grown exponentially over the past few years. </a:t>
            </a:r>
            <a:r>
              <a:rPr lang="en-GB" sz="1400" dirty="0" smtClean="0">
                <a:latin typeface="Arial" pitchFamily="34" charset="0"/>
                <a:cs typeface="Arial" pitchFamily="34" charset="0"/>
              </a:rPr>
              <a:t>This </a:t>
            </a:r>
            <a:r>
              <a:rPr lang="en-GB" sz="1400" dirty="0">
                <a:latin typeface="Arial" pitchFamily="34" charset="0"/>
                <a:cs typeface="Arial" pitchFamily="34" charset="0"/>
              </a:rPr>
              <a:t>study together with many others conducted will ultimately add to a better understanding of the Formations forming part of the extraction process. </a:t>
            </a:r>
            <a:r>
              <a:rPr lang="en-AU" sz="1400" dirty="0" smtClean="0">
                <a:latin typeface="Arial" pitchFamily="34" charset="0"/>
                <a:cs typeface="Arial" pitchFamily="34" charset="0"/>
              </a:rPr>
              <a:t>This </a:t>
            </a:r>
            <a:r>
              <a:rPr lang="en-AU" sz="1400" dirty="0">
                <a:latin typeface="Arial" pitchFamily="34" charset="0"/>
                <a:cs typeface="Arial" pitchFamily="34" charset="0"/>
              </a:rPr>
              <a:t>investigation aims to document the main characteristics of lithologies of the Ecca Group, as well as their thicknesses, sedimentary structures, mineralogy, and structural aspects (fold style, orientation of the main folds, fault patterns, and duplexing). From the information obtained, an interpretation of the sedimentary and structural history will be presented. </a:t>
            </a:r>
            <a:endParaRPr lang="en-US" sz="1600" dirty="0">
              <a:latin typeface="Arial" pitchFamily="34" charset="0"/>
              <a:cs typeface="Arial" pitchFamily="34" charset="0"/>
            </a:endParaRPr>
          </a:p>
          <a:p>
            <a:pPr algn="ctr">
              <a:lnSpc>
                <a:spcPct val="150000"/>
              </a:lnSpc>
            </a:pPr>
            <a:r>
              <a:rPr lang="en-ZA" sz="1600" b="1" dirty="0" smtClean="0">
                <a:latin typeface="Arial" pitchFamily="34" charset="0"/>
                <a:cs typeface="Arial" pitchFamily="34" charset="0"/>
              </a:rPr>
              <a:t>REFERENCES</a:t>
            </a:r>
          </a:p>
          <a:p>
            <a:pPr algn="just">
              <a:lnSpc>
                <a:spcPct val="150000"/>
              </a:lnSpc>
            </a:pPr>
            <a:endParaRPr lang="en-ZA" sz="1600" b="1" dirty="0" smtClean="0">
              <a:latin typeface="Arial" pitchFamily="34" charset="0"/>
              <a:cs typeface="Arial" pitchFamily="34" charset="0"/>
            </a:endParaRPr>
          </a:p>
          <a:p>
            <a:pPr algn="just">
              <a:lnSpc>
                <a:spcPct val="150000"/>
              </a:lnSpc>
            </a:pPr>
            <a:r>
              <a:rPr lang="en-GB" sz="1400" dirty="0" smtClean="0">
                <a:latin typeface="Arial" pitchFamily="34" charset="0"/>
                <a:cs typeface="Arial" pitchFamily="34" charset="0"/>
              </a:rPr>
              <a:t>Lindeque</a:t>
            </a:r>
            <a:r>
              <a:rPr lang="en-GB" sz="1400" dirty="0">
                <a:latin typeface="Arial" pitchFamily="34" charset="0"/>
                <a:cs typeface="Arial" pitchFamily="34" charset="0"/>
              </a:rPr>
              <a:t>, a. et al., 2011. Deep Crustal Profile Across the Southern Karoo Basin and Beattie Magnetic Anomaly, South Africa: an Integrated Interpretation With Tectonic Implications. </a:t>
            </a:r>
            <a:r>
              <a:rPr lang="en-GB" sz="1400" i="1" dirty="0">
                <a:latin typeface="Arial" pitchFamily="34" charset="0"/>
                <a:cs typeface="Arial" pitchFamily="34" charset="0"/>
              </a:rPr>
              <a:t>South African Journal of Geology</a:t>
            </a:r>
            <a:r>
              <a:rPr lang="en-GB" sz="1400" dirty="0">
                <a:latin typeface="Arial" pitchFamily="34" charset="0"/>
                <a:cs typeface="Arial" pitchFamily="34" charset="0"/>
              </a:rPr>
              <a:t>, 114, pp.265–292</a:t>
            </a:r>
            <a:r>
              <a:rPr lang="en-GB" sz="1400" dirty="0" smtClean="0">
                <a:latin typeface="Arial" pitchFamily="34" charset="0"/>
                <a:cs typeface="Arial" pitchFamily="34" charset="0"/>
              </a:rPr>
              <a:t>.</a:t>
            </a:r>
          </a:p>
          <a:p>
            <a:pPr algn="just">
              <a:lnSpc>
                <a:spcPct val="150000"/>
              </a:lnSpc>
            </a:pPr>
            <a:endParaRPr lang="en-GB" sz="1600" dirty="0" smtClean="0">
              <a:latin typeface="Arial" pitchFamily="34" charset="0"/>
              <a:cs typeface="Arial" pitchFamily="34" charset="0"/>
            </a:endParaRPr>
          </a:p>
          <a:p>
            <a:pPr algn="ctr">
              <a:lnSpc>
                <a:spcPct val="150000"/>
              </a:lnSpc>
            </a:pPr>
            <a:r>
              <a:rPr lang="en-GB" sz="1600" b="1" dirty="0" smtClean="0">
                <a:latin typeface="Arial" pitchFamily="34" charset="0"/>
                <a:cs typeface="Arial" pitchFamily="34" charset="0"/>
              </a:rPr>
              <a:t>ACKNOWLEDGEMENTS</a:t>
            </a:r>
          </a:p>
          <a:p>
            <a:pPr algn="ctr">
              <a:lnSpc>
                <a:spcPct val="150000"/>
              </a:lnSpc>
            </a:pPr>
            <a:endParaRPr lang="en-ZA" sz="1600" b="1" dirty="0" smtClean="0">
              <a:latin typeface="Arial" pitchFamily="34" charset="0"/>
              <a:cs typeface="Arial" pitchFamily="34" charset="0"/>
            </a:endParaRPr>
          </a:p>
          <a:p>
            <a:pPr algn="just">
              <a:lnSpc>
                <a:spcPct val="150000"/>
              </a:lnSpc>
            </a:pPr>
            <a:r>
              <a:rPr lang="en-ZA" sz="1400" dirty="0" smtClean="0">
                <a:latin typeface="Arial" pitchFamily="34" charset="0"/>
                <a:cs typeface="Arial" pitchFamily="34" charset="0"/>
              </a:rPr>
              <a:t>Ms S Slamang would like to thank Inkaba yeAfrica, NRF, NMMU, Prof M de Wit, Prof P Booth, and Prof D Mikeš for assistance throughout this project.</a:t>
            </a:r>
            <a:endParaRPr lang="en-ZA" sz="1600" dirty="0">
              <a:latin typeface="Arial" pitchFamily="34" charset="0"/>
              <a:cs typeface="Arial" pitchFamily="34" charset="0"/>
            </a:endParaRPr>
          </a:p>
        </p:txBody>
      </p:sp>
      <p:pic>
        <p:nvPicPr>
          <p:cNvPr id="36" name="Picture 35"/>
          <p:cNvPicPr/>
          <p:nvPr/>
        </p:nvPicPr>
        <p:blipFill>
          <a:blip r:embed="rId12">
            <a:extLst>
              <a:ext uri="{28A0092B-C50C-407E-A947-70E740481C1C}">
                <a14:useLocalDpi xmlns:a14="http://schemas.microsoft.com/office/drawing/2010/main" val="0"/>
              </a:ext>
            </a:extLst>
          </a:blip>
          <a:srcRect/>
          <a:stretch>
            <a:fillRect/>
          </a:stretch>
        </p:blipFill>
        <p:spPr bwMode="auto">
          <a:xfrm>
            <a:off x="11135221" y="18160727"/>
            <a:ext cx="4867275" cy="6550025"/>
          </a:xfrm>
          <a:prstGeom prst="rect">
            <a:avLst/>
          </a:prstGeom>
          <a:noFill/>
          <a:ln>
            <a:noFill/>
          </a:ln>
        </p:spPr>
      </p:pic>
      <p:sp>
        <p:nvSpPr>
          <p:cNvPr id="37" name="TextBox 36"/>
          <p:cNvSpPr txBox="1"/>
          <p:nvPr/>
        </p:nvSpPr>
        <p:spPr>
          <a:xfrm>
            <a:off x="16146512" y="18232735"/>
            <a:ext cx="3384376" cy="5632311"/>
          </a:xfrm>
          <a:prstGeom prst="rect">
            <a:avLst/>
          </a:prstGeom>
          <a:noFill/>
        </p:spPr>
        <p:txBody>
          <a:bodyPr wrap="square" rtlCol="0">
            <a:spAutoFit/>
          </a:bodyPr>
          <a:lstStyle/>
          <a:p>
            <a:pPr algn="just">
              <a:lnSpc>
                <a:spcPct val="150000"/>
              </a:lnSpc>
            </a:pPr>
            <a:r>
              <a:rPr lang="en-GB" sz="1200" i="1" dirty="0" smtClean="0">
                <a:latin typeface="Arial" pitchFamily="34" charset="0"/>
                <a:cs typeface="Arial" pitchFamily="34" charset="0"/>
              </a:rPr>
              <a:t>Figure </a:t>
            </a:r>
            <a:r>
              <a:rPr lang="en-GB" sz="1200" i="1" dirty="0">
                <a:latin typeface="Arial" pitchFamily="34" charset="0"/>
                <a:cs typeface="Arial" pitchFamily="34" charset="0"/>
              </a:rPr>
              <a:t>5</a:t>
            </a:r>
            <a:r>
              <a:rPr lang="en-US" sz="1200" i="1" dirty="0" smtClean="0">
                <a:latin typeface="Arial" pitchFamily="34" charset="0"/>
                <a:cs typeface="Arial" pitchFamily="34" charset="0"/>
              </a:rPr>
              <a:t>: </a:t>
            </a:r>
            <a:r>
              <a:rPr lang="en-US" sz="1200" i="1" dirty="0">
                <a:latin typeface="Arial" pitchFamily="34" charset="0"/>
                <a:cs typeface="Arial" pitchFamily="34" charset="0"/>
              </a:rPr>
              <a:t>(a) This represents the idea put forward by Johnson </a:t>
            </a:r>
            <a:r>
              <a:rPr lang="en-US" sz="1200" i="1" dirty="0" smtClean="0">
                <a:latin typeface="Arial" pitchFamily="34" charset="0"/>
                <a:cs typeface="Arial" pitchFamily="34" charset="0"/>
              </a:rPr>
              <a:t>(2006) and </a:t>
            </a:r>
            <a:r>
              <a:rPr lang="en-US" sz="1200" i="1" dirty="0">
                <a:latin typeface="Arial" pitchFamily="34" charset="0"/>
                <a:cs typeface="Arial" pitchFamily="34" charset="0"/>
              </a:rPr>
              <a:t>others, whereby the oceanic </a:t>
            </a:r>
            <a:r>
              <a:rPr lang="en-US" sz="1200" i="1" dirty="0" smtClean="0">
                <a:latin typeface="Arial" pitchFamily="34" charset="0"/>
                <a:cs typeface="Arial" pitchFamily="34" charset="0"/>
              </a:rPr>
              <a:t>paleo-Pacific </a:t>
            </a:r>
            <a:r>
              <a:rPr lang="en-US" sz="1200" i="1" dirty="0">
                <a:latin typeface="Arial" pitchFamily="34" charset="0"/>
                <a:cs typeface="Arial" pitchFamily="34" charset="0"/>
              </a:rPr>
              <a:t>plate subducted  northerly below the Gondwanan continental plate. </a:t>
            </a:r>
            <a:endParaRPr lang="en-US" sz="1200" i="1" dirty="0" smtClean="0">
              <a:latin typeface="Arial" pitchFamily="34" charset="0"/>
              <a:cs typeface="Arial" pitchFamily="34" charset="0"/>
            </a:endParaRPr>
          </a:p>
          <a:p>
            <a:pPr algn="just">
              <a:lnSpc>
                <a:spcPct val="150000"/>
              </a:lnSpc>
            </a:pPr>
            <a:endParaRPr lang="en-US" sz="1200" i="1" dirty="0">
              <a:latin typeface="Arial" pitchFamily="34" charset="0"/>
              <a:cs typeface="Arial" pitchFamily="34" charset="0"/>
            </a:endParaRPr>
          </a:p>
          <a:p>
            <a:pPr algn="just">
              <a:lnSpc>
                <a:spcPct val="150000"/>
              </a:lnSpc>
            </a:pPr>
            <a:r>
              <a:rPr lang="en-US" sz="1200" i="1" dirty="0" smtClean="0">
                <a:latin typeface="Arial" pitchFamily="34" charset="0"/>
                <a:cs typeface="Arial" pitchFamily="34" charset="0"/>
              </a:rPr>
              <a:t>(</a:t>
            </a:r>
            <a:r>
              <a:rPr lang="en-US" sz="1200" i="1" dirty="0">
                <a:latin typeface="Arial" pitchFamily="34" charset="0"/>
                <a:cs typeface="Arial" pitchFamily="34" charset="0"/>
              </a:rPr>
              <a:t>b)This model represents the idea put forward by </a:t>
            </a:r>
            <a:r>
              <a:rPr lang="en-US" sz="1200" i="1" dirty="0" smtClean="0">
                <a:latin typeface="Arial" pitchFamily="34" charset="0"/>
                <a:cs typeface="Arial" pitchFamily="34" charset="0"/>
              </a:rPr>
              <a:t>Winter (1984), </a:t>
            </a:r>
            <a:r>
              <a:rPr lang="en-US" sz="1200" i="1" dirty="0">
                <a:latin typeface="Arial" pitchFamily="34" charset="0"/>
                <a:cs typeface="Arial" pitchFamily="34" charset="0"/>
              </a:rPr>
              <a:t>of a southward subduction and subsequent continent on continent collision, thereby explaining the absence of 300Ma granites in the CFB and that of a suture zone and paleo-oceanic crust below the Karoo Basin. </a:t>
            </a:r>
            <a:endParaRPr lang="en-US" sz="1200" i="1" dirty="0" smtClean="0">
              <a:latin typeface="Arial" pitchFamily="34" charset="0"/>
              <a:cs typeface="Arial" pitchFamily="34" charset="0"/>
            </a:endParaRPr>
          </a:p>
          <a:p>
            <a:pPr algn="just">
              <a:lnSpc>
                <a:spcPct val="150000"/>
              </a:lnSpc>
            </a:pPr>
            <a:endParaRPr lang="en-US" sz="1200" i="1" dirty="0">
              <a:latin typeface="Arial" pitchFamily="34" charset="0"/>
              <a:cs typeface="Arial" pitchFamily="34" charset="0"/>
            </a:endParaRPr>
          </a:p>
          <a:p>
            <a:pPr algn="just">
              <a:lnSpc>
                <a:spcPct val="150000"/>
              </a:lnSpc>
            </a:pPr>
            <a:r>
              <a:rPr lang="en-US" sz="1200" i="1" dirty="0" smtClean="0">
                <a:latin typeface="Arial" pitchFamily="34" charset="0"/>
                <a:cs typeface="Arial" pitchFamily="34" charset="0"/>
              </a:rPr>
              <a:t>Models (c </a:t>
            </a:r>
            <a:r>
              <a:rPr lang="en-US" sz="1200" i="1" dirty="0">
                <a:latin typeface="Arial" pitchFamily="34" charset="0"/>
                <a:cs typeface="Arial" pitchFamily="34" charset="0"/>
              </a:rPr>
              <a:t>and d) are preferred by </a:t>
            </a:r>
            <a:r>
              <a:rPr lang="en-US" sz="1200" i="1" dirty="0" smtClean="0">
                <a:latin typeface="Arial" pitchFamily="34" charset="0"/>
                <a:cs typeface="Arial" pitchFamily="34" charset="0"/>
              </a:rPr>
              <a:t>Lindeque (2007 and 2011), </a:t>
            </a:r>
            <a:r>
              <a:rPr lang="en-US" sz="1200" i="1" dirty="0">
                <a:latin typeface="Arial" pitchFamily="34" charset="0"/>
                <a:cs typeface="Arial" pitchFamily="34" charset="0"/>
              </a:rPr>
              <a:t>as </a:t>
            </a:r>
            <a:r>
              <a:rPr lang="en-US" sz="1200" i="1" dirty="0" smtClean="0">
                <a:latin typeface="Arial" pitchFamily="34" charset="0"/>
                <a:cs typeface="Arial" pitchFamily="34" charset="0"/>
              </a:rPr>
              <a:t>it </a:t>
            </a:r>
            <a:r>
              <a:rPr lang="en-US" sz="1200" i="1" dirty="0">
                <a:latin typeface="Arial" pitchFamily="34" charset="0"/>
                <a:cs typeface="Arial" pitchFamily="34" charset="0"/>
              </a:rPr>
              <a:t>best explain the northerly dip of the mid-crust tectonic fabric, whereby </a:t>
            </a:r>
            <a:r>
              <a:rPr lang="en-US" sz="1200" i="1">
                <a:latin typeface="Arial" pitchFamily="34" charset="0"/>
                <a:cs typeface="Arial" pitchFamily="34" charset="0"/>
              </a:rPr>
              <a:t>subduction </a:t>
            </a:r>
            <a:r>
              <a:rPr lang="en-US" sz="1200" i="1" smtClean="0">
                <a:latin typeface="Arial" pitchFamily="34" charset="0"/>
                <a:cs typeface="Arial" pitchFamily="34" charset="0"/>
              </a:rPr>
              <a:t>occurred </a:t>
            </a:r>
            <a:r>
              <a:rPr lang="en-US" sz="1200" i="1" dirty="0">
                <a:latin typeface="Arial" pitchFamily="34" charset="0"/>
                <a:cs typeface="Arial" pitchFamily="34" charset="0"/>
              </a:rPr>
              <a:t>in a northerly direction, and the continental crust eventually </a:t>
            </a:r>
            <a:r>
              <a:rPr lang="en-US" sz="1200" i="1" dirty="0" smtClean="0">
                <a:latin typeface="Arial" pitchFamily="34" charset="0"/>
                <a:cs typeface="Arial" pitchFamily="34" charset="0"/>
              </a:rPr>
              <a:t>collided </a:t>
            </a:r>
            <a:r>
              <a:rPr lang="en-US" sz="1200" i="1" dirty="0">
                <a:latin typeface="Arial" pitchFamily="34" charset="0"/>
                <a:cs typeface="Arial" pitchFamily="34" charset="0"/>
              </a:rPr>
              <a:t>with the island </a:t>
            </a:r>
            <a:r>
              <a:rPr lang="en-US" sz="1200" i="1" dirty="0" smtClean="0">
                <a:latin typeface="Arial" pitchFamily="34" charset="0"/>
                <a:cs typeface="Arial" pitchFamily="34" charset="0"/>
              </a:rPr>
              <a:t>arc seen at (c).</a:t>
            </a:r>
            <a:endParaRPr lang="en-AU" sz="1200" b="1" i="1" dirty="0">
              <a:latin typeface="Arial" pitchFamily="34" charset="0"/>
              <a:cs typeface="Arial" pitchFamily="34" charset="0"/>
            </a:endParaRPr>
          </a:p>
        </p:txBody>
      </p:sp>
      <p:grpSp>
        <p:nvGrpSpPr>
          <p:cNvPr id="41" name="Group 40"/>
          <p:cNvGrpSpPr>
            <a:grpSpLocks/>
          </p:cNvGrpSpPr>
          <p:nvPr/>
        </p:nvGrpSpPr>
        <p:grpSpPr bwMode="auto">
          <a:xfrm>
            <a:off x="11105952" y="32639934"/>
            <a:ext cx="8152037" cy="3016996"/>
            <a:chOff x="14745220" y="17198675"/>
            <a:chExt cx="14849575" cy="4037419"/>
          </a:xfrm>
        </p:grpSpPr>
        <p:sp>
          <p:nvSpPr>
            <p:cNvPr id="42" name="TextBox 60"/>
            <p:cNvSpPr txBox="1">
              <a:spLocks noChangeArrowheads="1"/>
            </p:cNvSpPr>
            <p:nvPr/>
          </p:nvSpPr>
          <p:spPr bwMode="auto">
            <a:xfrm>
              <a:off x="14745220" y="20371158"/>
              <a:ext cx="14401183" cy="86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pPr>
                <a:lnSpc>
                  <a:spcPct val="150000"/>
                </a:lnSpc>
              </a:pPr>
              <a:r>
                <a:rPr lang="en-ZA" sz="1200" i="1" dirty="0"/>
                <a:t>Figure </a:t>
              </a:r>
              <a:r>
                <a:rPr lang="en-ZA" sz="1200" i="1" dirty="0" smtClean="0"/>
                <a:t>7: </a:t>
              </a:r>
              <a:r>
                <a:rPr lang="en-ZA" sz="1200" i="1" dirty="0"/>
                <a:t>Duplexing of the Prince Albert Formation along the Committees Drift Road, situated just east of the Ecca Pass</a:t>
              </a:r>
            </a:p>
          </p:txBody>
        </p:sp>
        <p:pic>
          <p:nvPicPr>
            <p:cNvPr id="44" name="Picture 39" descr="PAF-CD-updated.jpg"/>
            <p:cNvPicPr>
              <a:picLocks noChangeAspect="1"/>
            </p:cNvPicPr>
            <p:nvPr/>
          </p:nvPicPr>
          <p:blipFill>
            <a:blip r:embed="rId13">
              <a:extLst>
                <a:ext uri="{28A0092B-C50C-407E-A947-70E740481C1C}">
                  <a14:useLocalDpi xmlns:a14="http://schemas.microsoft.com/office/drawing/2010/main" val="0"/>
                </a:ext>
              </a:extLst>
            </a:blip>
            <a:srcRect t="7269" r="475"/>
            <a:stretch>
              <a:fillRect/>
            </a:stretch>
          </p:blipFill>
          <p:spPr bwMode="auto">
            <a:xfrm>
              <a:off x="14745220" y="17198675"/>
              <a:ext cx="14849575" cy="320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42"/>
          <p:cNvGrpSpPr>
            <a:grpSpLocks/>
          </p:cNvGrpSpPr>
          <p:nvPr/>
        </p:nvGrpSpPr>
        <p:grpSpPr bwMode="auto">
          <a:xfrm>
            <a:off x="11105952" y="28889919"/>
            <a:ext cx="7779643" cy="3382635"/>
            <a:chOff x="18183725" y="10600681"/>
            <a:chExt cx="10574188" cy="5180055"/>
          </a:xfrm>
        </p:grpSpPr>
        <p:sp>
          <p:nvSpPr>
            <p:cNvPr id="48" name="Rectangle 20"/>
            <p:cNvSpPr>
              <a:spLocks noChangeArrowheads="1"/>
            </p:cNvSpPr>
            <p:nvPr/>
          </p:nvSpPr>
          <p:spPr bwMode="auto">
            <a:xfrm>
              <a:off x="24937043" y="14790966"/>
              <a:ext cx="3820870" cy="98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AU" sz="1200" i="1" dirty="0">
                  <a:latin typeface="Arial" pitchFamily="34" charset="0"/>
                  <a:cs typeface="Arial" pitchFamily="34" charset="0"/>
                </a:rPr>
                <a:t>Figure </a:t>
              </a:r>
              <a:r>
                <a:rPr lang="en-AU" sz="1200" i="1" dirty="0" smtClean="0">
                  <a:latin typeface="Arial" pitchFamily="34" charset="0"/>
                  <a:cs typeface="Arial" pitchFamily="34" charset="0"/>
                </a:rPr>
                <a:t>6: Outcrop </a:t>
              </a:r>
              <a:r>
                <a:rPr lang="en-AU" sz="1200" i="1" dirty="0">
                  <a:latin typeface="Arial" pitchFamily="34" charset="0"/>
                  <a:cs typeface="Arial" pitchFamily="34" charset="0"/>
                </a:rPr>
                <a:t>of the  Prince Albert </a:t>
              </a:r>
            </a:p>
            <a:p>
              <a:pPr>
                <a:lnSpc>
                  <a:spcPct val="150000"/>
                </a:lnSpc>
              </a:pPr>
              <a:r>
                <a:rPr lang="en-AU" sz="1200" i="1" dirty="0">
                  <a:latin typeface="Arial" pitchFamily="34" charset="0"/>
                  <a:cs typeface="Arial" pitchFamily="34" charset="0"/>
                </a:rPr>
                <a:t>Formation along the Ecca pass</a:t>
              </a:r>
              <a:endParaRPr lang="en-ZA" sz="1200" i="1" dirty="0">
                <a:latin typeface="Arial" pitchFamily="34" charset="0"/>
                <a:cs typeface="Arial" pitchFamily="34" charset="0"/>
              </a:endParaRPr>
            </a:p>
          </p:txBody>
        </p:sp>
        <p:pic>
          <p:nvPicPr>
            <p:cNvPr id="49" name="Picture 41" descr="PAF-EP-updated.jpg"/>
            <p:cNvPicPr>
              <a:picLocks noChangeAspect="1"/>
            </p:cNvPicPr>
            <p:nvPr/>
          </p:nvPicPr>
          <p:blipFill>
            <a:blip r:embed="rId14">
              <a:extLst>
                <a:ext uri="{28A0092B-C50C-407E-A947-70E740481C1C}">
                  <a14:useLocalDpi xmlns:a14="http://schemas.microsoft.com/office/drawing/2010/main" val="0"/>
                </a:ext>
              </a:extLst>
            </a:blip>
            <a:srcRect l="1752" b="18022"/>
            <a:stretch>
              <a:fillRect/>
            </a:stretch>
          </p:blipFill>
          <p:spPr bwMode="auto">
            <a:xfrm>
              <a:off x="18183725" y="10600681"/>
              <a:ext cx="6739296"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 name="Picture 45" descr="Whitehill FM-updated.jpg"/>
          <p:cNvPicPr>
            <a:picLocks noChangeAspect="1"/>
          </p:cNvPicPr>
          <p:nvPr/>
        </p:nvPicPr>
        <p:blipFill>
          <a:blip r:embed="rId15" cstate="print">
            <a:extLst>
              <a:ext uri="{28A0092B-C50C-407E-A947-70E740481C1C}">
                <a14:useLocalDpi xmlns:a14="http://schemas.microsoft.com/office/drawing/2010/main" val="0"/>
              </a:ext>
            </a:extLst>
          </a:blip>
          <a:srcRect l="4070" t="3072"/>
          <a:stretch>
            <a:fillRect/>
          </a:stretch>
        </p:blipFill>
        <p:spPr bwMode="auto">
          <a:xfrm>
            <a:off x="20394984" y="11474547"/>
            <a:ext cx="4119905" cy="309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74"/>
          <p:cNvGrpSpPr>
            <a:grpSpLocks/>
          </p:cNvGrpSpPr>
          <p:nvPr/>
        </p:nvGrpSpPr>
        <p:grpSpPr bwMode="auto">
          <a:xfrm>
            <a:off x="20322976" y="8456835"/>
            <a:ext cx="8325415" cy="3439196"/>
            <a:chOff x="15337703" y="19673687"/>
            <a:chExt cx="15086371" cy="6264698"/>
          </a:xfrm>
        </p:grpSpPr>
        <p:sp>
          <p:nvSpPr>
            <p:cNvPr id="52" name="Rectangle 20"/>
            <p:cNvSpPr>
              <a:spLocks noChangeArrowheads="1"/>
            </p:cNvSpPr>
            <p:nvPr/>
          </p:nvSpPr>
          <p:spPr bwMode="auto">
            <a:xfrm>
              <a:off x="15337703" y="24972664"/>
              <a:ext cx="14777567" cy="56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ZA" sz="1400" i="1" dirty="0"/>
            </a:p>
          </p:txBody>
        </p:sp>
        <p:pic>
          <p:nvPicPr>
            <p:cNvPr id="53" name="Picture 63" descr="Whitehill3.jpg"/>
            <p:cNvPicPr>
              <a:picLocks noChangeAspect="1"/>
            </p:cNvPicPr>
            <p:nvPr/>
          </p:nvPicPr>
          <p:blipFill>
            <a:blip r:embed="rId16">
              <a:extLst>
                <a:ext uri="{28A0092B-C50C-407E-A947-70E740481C1C}">
                  <a14:useLocalDpi xmlns:a14="http://schemas.microsoft.com/office/drawing/2010/main" val="0"/>
                </a:ext>
              </a:extLst>
            </a:blip>
            <a:srcRect l="2060" t="5573"/>
            <a:stretch>
              <a:fillRect/>
            </a:stretch>
          </p:blipFill>
          <p:spPr bwMode="auto">
            <a:xfrm>
              <a:off x="15443554" y="19673687"/>
              <a:ext cx="14980520" cy="52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66"/>
            <p:cNvSpPr>
              <a:spLocks noChangeArrowheads="1"/>
            </p:cNvSpPr>
            <p:nvPr/>
          </p:nvSpPr>
          <p:spPr bwMode="auto">
            <a:xfrm>
              <a:off x="24498646" y="20321761"/>
              <a:ext cx="1728192" cy="1584176"/>
            </a:xfrm>
            <a:prstGeom prst="rect">
              <a:avLst/>
            </a:prstGeom>
            <a:noFill/>
            <a:ln w="2857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ZA" dirty="0"/>
            </a:p>
          </p:txBody>
        </p:sp>
        <p:cxnSp>
          <p:nvCxnSpPr>
            <p:cNvPr id="55" name="Straight Arrow Connector 68"/>
            <p:cNvCxnSpPr>
              <a:cxnSpLocks noChangeShapeType="1"/>
            </p:cNvCxnSpPr>
            <p:nvPr/>
          </p:nvCxnSpPr>
          <p:spPr bwMode="auto">
            <a:xfrm rot="5400000">
              <a:off x="21042262" y="22554009"/>
              <a:ext cx="3960440" cy="2808312"/>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grpSp>
      <p:grpSp>
        <p:nvGrpSpPr>
          <p:cNvPr id="56" name="Group 50"/>
          <p:cNvGrpSpPr>
            <a:grpSpLocks/>
          </p:cNvGrpSpPr>
          <p:nvPr/>
        </p:nvGrpSpPr>
        <p:grpSpPr bwMode="auto">
          <a:xfrm>
            <a:off x="20431661" y="19312854"/>
            <a:ext cx="7946150" cy="3515619"/>
            <a:chOff x="22842462" y="26297053"/>
            <a:chExt cx="14127127" cy="5945680"/>
          </a:xfrm>
        </p:grpSpPr>
        <p:sp>
          <p:nvSpPr>
            <p:cNvPr id="57" name="Rectangle 20"/>
            <p:cNvSpPr>
              <a:spLocks noChangeArrowheads="1"/>
            </p:cNvSpPr>
            <p:nvPr/>
          </p:nvSpPr>
          <p:spPr bwMode="auto">
            <a:xfrm>
              <a:off x="30260326" y="30681180"/>
              <a:ext cx="6709263" cy="156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AU" sz="1200" i="1" dirty="0">
                  <a:latin typeface="Arial" pitchFamily="34" charset="0"/>
                  <a:cs typeface="Arial" pitchFamily="34" charset="0"/>
                </a:rPr>
                <a:t>Figure </a:t>
              </a:r>
              <a:r>
                <a:rPr lang="en-AU" sz="1200" i="1" dirty="0" smtClean="0">
                  <a:latin typeface="Arial" pitchFamily="34" charset="0"/>
                  <a:cs typeface="Arial" pitchFamily="34" charset="0"/>
                </a:rPr>
                <a:t>10: </a:t>
              </a:r>
              <a:r>
                <a:rPr lang="en-AU" sz="1200" i="1" dirty="0">
                  <a:latin typeface="Arial" pitchFamily="34" charset="0"/>
                  <a:cs typeface="Arial" pitchFamily="34" charset="0"/>
                </a:rPr>
                <a:t>Outcrop of the Collingham Formation</a:t>
              </a:r>
            </a:p>
            <a:p>
              <a:pPr>
                <a:lnSpc>
                  <a:spcPct val="150000"/>
                </a:lnSpc>
              </a:pPr>
              <a:r>
                <a:rPr lang="en-AU" sz="1200" i="1" dirty="0" smtClean="0">
                  <a:latin typeface="Arial" pitchFamily="34" charset="0"/>
                  <a:cs typeface="Arial" pitchFamily="34" charset="0"/>
                </a:rPr>
                <a:t>along </a:t>
              </a:r>
              <a:r>
                <a:rPr lang="en-AU" sz="1200" i="1" dirty="0">
                  <a:latin typeface="Arial" pitchFamily="34" charset="0"/>
                  <a:cs typeface="Arial" pitchFamily="34" charset="0"/>
                </a:rPr>
                <a:t>the Ecca Pass. Note the thinly bedded</a:t>
              </a:r>
            </a:p>
            <a:p>
              <a:pPr>
                <a:lnSpc>
                  <a:spcPct val="150000"/>
                </a:lnSpc>
              </a:pPr>
              <a:r>
                <a:rPr lang="en-AU" sz="1200" i="1" dirty="0" smtClean="0">
                  <a:latin typeface="Arial" pitchFamily="34" charset="0"/>
                  <a:cs typeface="Arial" pitchFamily="34" charset="0"/>
                </a:rPr>
                <a:t>shales </a:t>
              </a:r>
              <a:r>
                <a:rPr lang="en-AU" sz="1200" i="1" dirty="0">
                  <a:latin typeface="Arial" pitchFamily="34" charset="0"/>
                  <a:cs typeface="Arial" pitchFamily="34" charset="0"/>
                </a:rPr>
                <a:t>interlayered with yellow material (ashfall tuff?)</a:t>
              </a:r>
              <a:endParaRPr lang="en-ZA" sz="1200" i="1" dirty="0">
                <a:latin typeface="Arial" pitchFamily="34" charset="0"/>
                <a:cs typeface="Arial" pitchFamily="34" charset="0"/>
              </a:endParaRPr>
            </a:p>
          </p:txBody>
        </p:sp>
        <p:pic>
          <p:nvPicPr>
            <p:cNvPr id="58" name="Picture 49" descr="Collingham FM-updated.jpg"/>
            <p:cNvPicPr>
              <a:picLocks noChangeAspect="1"/>
            </p:cNvPicPr>
            <p:nvPr/>
          </p:nvPicPr>
          <p:blipFill>
            <a:blip r:embed="rId17" cstate="print">
              <a:extLst>
                <a:ext uri="{28A0092B-C50C-407E-A947-70E740481C1C}">
                  <a14:useLocalDpi xmlns:a14="http://schemas.microsoft.com/office/drawing/2010/main" val="0"/>
                </a:ext>
              </a:extLst>
            </a:blip>
            <a:srcRect l="1093" t="1044"/>
            <a:stretch>
              <a:fillRect/>
            </a:stretch>
          </p:blipFill>
          <p:spPr bwMode="auto">
            <a:xfrm>
              <a:off x="22842462" y="26297053"/>
              <a:ext cx="7417865" cy="590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rotWithShape="1">
          <a:blip r:embed="rId18">
            <a:extLst>
              <a:ext uri="{28A0092B-C50C-407E-A947-70E740481C1C}">
                <a14:useLocalDpi xmlns:a14="http://schemas.microsoft.com/office/drawing/2010/main" val="0"/>
              </a:ext>
            </a:extLst>
          </a:blip>
          <a:srcRect t="4961" r="3198" b="20766"/>
          <a:stretch/>
        </p:blipFill>
        <p:spPr>
          <a:xfrm>
            <a:off x="1781236" y="25289519"/>
            <a:ext cx="4769330" cy="2744479"/>
          </a:xfrm>
          <a:prstGeom prst="rect">
            <a:avLst/>
          </a:prstGeom>
        </p:spPr>
      </p:pic>
      <p:pic>
        <p:nvPicPr>
          <p:cNvPr id="1026" name="Picture 2" descr="C:\Users\sslamang.NMMU\Desktop\Notepad Readings\Stereonet info\All jointing combined.bmp"/>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305615" y="27593775"/>
            <a:ext cx="5201937" cy="34679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slamang.NMMU\Desktop\Notepad Readings\Stereonet info\WH-Folding-Ecca PAss2.bmp"/>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0466992" y="14632335"/>
            <a:ext cx="4536505"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slamang.NMMU\Desktop\Notepad Readings\Stereonet info\Combined Bedding Readings.bmp"/>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322106" y="24065383"/>
            <a:ext cx="5016600" cy="334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571448" y="13524339"/>
            <a:ext cx="3656571" cy="1107996"/>
          </a:xfrm>
          <a:prstGeom prst="rect">
            <a:avLst/>
          </a:prstGeom>
          <a:noFill/>
        </p:spPr>
        <p:txBody>
          <a:bodyPr wrap="square" rtlCol="0">
            <a:spAutoFit/>
          </a:bodyPr>
          <a:lstStyle/>
          <a:p>
            <a:pPr algn="just">
              <a:lnSpc>
                <a:spcPct val="150000"/>
              </a:lnSpc>
            </a:pPr>
            <a:r>
              <a:rPr lang="en-AU" sz="1200" i="1" dirty="0" smtClean="0">
                <a:latin typeface="Arial" pitchFamily="34" charset="0"/>
                <a:cs typeface="Arial" pitchFamily="34" charset="0"/>
              </a:rPr>
              <a:t>Figure 8 a): </a:t>
            </a:r>
            <a:r>
              <a:rPr lang="en-AU" sz="1200" i="1" dirty="0">
                <a:latin typeface="Arial" pitchFamily="34" charset="0"/>
                <a:cs typeface="Arial" pitchFamily="34" charset="0"/>
              </a:rPr>
              <a:t>Outcrop of the  Whitehill Formation  along the Ecca </a:t>
            </a:r>
            <a:r>
              <a:rPr lang="en-AU" sz="1200" i="1" dirty="0" smtClean="0">
                <a:latin typeface="Arial" pitchFamily="34" charset="0"/>
                <a:cs typeface="Arial" pitchFamily="34" charset="0"/>
              </a:rPr>
              <a:t>Pass, b) </a:t>
            </a:r>
            <a:r>
              <a:rPr lang="en-US" sz="1200" i="1" dirty="0" smtClean="0">
                <a:latin typeface="Arial" pitchFamily="34" charset="0"/>
                <a:cs typeface="Arial" pitchFamily="34" charset="0"/>
              </a:rPr>
              <a:t>Zoomed in image of the Whitehill Formation showing extensive folding.</a:t>
            </a:r>
            <a:endParaRPr lang="en-ZA" sz="1200" i="1" dirty="0">
              <a:latin typeface="Arial" pitchFamily="34" charset="0"/>
              <a:cs typeface="Arial" pitchFamily="34" charset="0"/>
            </a:endParaRPr>
          </a:p>
          <a:p>
            <a:endParaRPr lang="en-US" sz="1200" dirty="0">
              <a:latin typeface="Arial" pitchFamily="34" charset="0"/>
              <a:cs typeface="Arial" pitchFamily="34" charset="0"/>
            </a:endParaRPr>
          </a:p>
        </p:txBody>
      </p:sp>
      <p:sp>
        <p:nvSpPr>
          <p:cNvPr id="16" name="TextBox 15"/>
          <p:cNvSpPr txBox="1"/>
          <p:nvPr/>
        </p:nvSpPr>
        <p:spPr>
          <a:xfrm>
            <a:off x="20397360" y="10878627"/>
            <a:ext cx="312906" cy="369332"/>
          </a:xfrm>
          <a:prstGeom prst="rect">
            <a:avLst/>
          </a:prstGeom>
          <a:noFill/>
        </p:spPr>
        <p:txBody>
          <a:bodyPr wrap="none" rtlCol="0">
            <a:spAutoFit/>
          </a:bodyPr>
          <a:lstStyle/>
          <a:p>
            <a:r>
              <a:rPr lang="en-US" sz="1800" b="1" dirty="0" smtClean="0">
                <a:latin typeface="Arial" pitchFamily="34" charset="0"/>
                <a:cs typeface="Arial" pitchFamily="34" charset="0"/>
              </a:rPr>
              <a:t>a</a:t>
            </a:r>
            <a:endParaRPr lang="en-US" sz="1800" b="1" dirty="0">
              <a:latin typeface="Arial" pitchFamily="34" charset="0"/>
              <a:cs typeface="Arial" pitchFamily="34" charset="0"/>
            </a:endParaRPr>
          </a:p>
        </p:txBody>
      </p:sp>
      <p:sp>
        <p:nvSpPr>
          <p:cNvPr id="59" name="TextBox 58"/>
          <p:cNvSpPr txBox="1"/>
          <p:nvPr/>
        </p:nvSpPr>
        <p:spPr>
          <a:xfrm>
            <a:off x="20357286" y="14128279"/>
            <a:ext cx="325730" cy="369332"/>
          </a:xfrm>
          <a:prstGeom prst="rect">
            <a:avLst/>
          </a:prstGeom>
          <a:noFill/>
        </p:spPr>
        <p:txBody>
          <a:bodyPr wrap="none" rtlCol="0">
            <a:spAutoFit/>
          </a:bodyPr>
          <a:lstStyle/>
          <a:p>
            <a:r>
              <a:rPr lang="en-US" sz="1800" b="1" dirty="0">
                <a:latin typeface="Arial" pitchFamily="34" charset="0"/>
                <a:cs typeface="Arial" pitchFamily="34" charset="0"/>
              </a:rPr>
              <a:t>b</a:t>
            </a:r>
          </a:p>
        </p:txBody>
      </p:sp>
      <p:sp>
        <p:nvSpPr>
          <p:cNvPr id="60" name="TextBox 59"/>
          <p:cNvSpPr txBox="1"/>
          <p:nvPr/>
        </p:nvSpPr>
        <p:spPr>
          <a:xfrm>
            <a:off x="24803309" y="16576551"/>
            <a:ext cx="3656571" cy="1107996"/>
          </a:xfrm>
          <a:prstGeom prst="rect">
            <a:avLst/>
          </a:prstGeom>
          <a:noFill/>
        </p:spPr>
        <p:txBody>
          <a:bodyPr wrap="square" rtlCol="0">
            <a:spAutoFit/>
          </a:bodyPr>
          <a:lstStyle/>
          <a:p>
            <a:pPr algn="just">
              <a:lnSpc>
                <a:spcPct val="150000"/>
              </a:lnSpc>
            </a:pPr>
            <a:r>
              <a:rPr lang="en-AU" sz="1200" i="1" dirty="0" smtClean="0">
                <a:latin typeface="Arial" pitchFamily="34" charset="0"/>
                <a:cs typeface="Arial" pitchFamily="34" charset="0"/>
              </a:rPr>
              <a:t>Figure 9: </a:t>
            </a:r>
            <a:r>
              <a:rPr lang="en-US" sz="1200" i="1" dirty="0" smtClean="0">
                <a:latin typeface="Arial" pitchFamily="34" charset="0"/>
                <a:cs typeface="Arial" pitchFamily="34" charset="0"/>
              </a:rPr>
              <a:t>Stereogram showing folding within the Whitehill Formation, with trend and plunge of the fold axis </a:t>
            </a:r>
            <a:r>
              <a:rPr lang="en-ZA" sz="1200" dirty="0" smtClean="0">
                <a:latin typeface="Arial" pitchFamily="34" charset="0"/>
                <a:cs typeface="Arial" pitchFamily="34" charset="0"/>
              </a:rPr>
              <a:t>at </a:t>
            </a:r>
            <a:r>
              <a:rPr lang="en-ZA" sz="1200" dirty="0">
                <a:latin typeface="Arial" pitchFamily="34" charset="0"/>
                <a:cs typeface="Arial" pitchFamily="34" charset="0"/>
              </a:rPr>
              <a:t>~100/15</a:t>
            </a:r>
            <a:r>
              <a:rPr lang="en-ZA" sz="1200" dirty="0" smtClean="0">
                <a:latin typeface="Arial" pitchFamily="34" charset="0"/>
                <a:cs typeface="Arial" pitchFamily="34" charset="0"/>
              </a:rPr>
              <a:t>°. </a:t>
            </a:r>
            <a:endParaRPr lang="en-ZA" sz="1200" i="1" dirty="0">
              <a:latin typeface="Arial" pitchFamily="34" charset="0"/>
              <a:cs typeface="Arial" pitchFamily="34" charset="0"/>
            </a:endParaRPr>
          </a:p>
          <a:p>
            <a:endParaRPr lang="en-US" sz="1200" dirty="0">
              <a:latin typeface="Arial" pitchFamily="34" charset="0"/>
              <a:cs typeface="Arial" pitchFamily="34" charset="0"/>
            </a:endParaRPr>
          </a:p>
        </p:txBody>
      </p:sp>
      <p:sp>
        <p:nvSpPr>
          <p:cNvPr id="61" name="TextBox 60"/>
          <p:cNvSpPr txBox="1"/>
          <p:nvPr/>
        </p:nvSpPr>
        <p:spPr>
          <a:xfrm>
            <a:off x="24947325" y="29942163"/>
            <a:ext cx="3656571" cy="1107996"/>
          </a:xfrm>
          <a:prstGeom prst="rect">
            <a:avLst/>
          </a:prstGeom>
          <a:noFill/>
        </p:spPr>
        <p:txBody>
          <a:bodyPr wrap="square" rtlCol="0">
            <a:spAutoFit/>
          </a:bodyPr>
          <a:lstStyle/>
          <a:p>
            <a:pPr algn="just">
              <a:lnSpc>
                <a:spcPct val="150000"/>
              </a:lnSpc>
            </a:pPr>
            <a:r>
              <a:rPr lang="en-AU" sz="1200" i="1" dirty="0" smtClean="0">
                <a:latin typeface="Arial" pitchFamily="34" charset="0"/>
                <a:cs typeface="Arial" pitchFamily="34" charset="0"/>
              </a:rPr>
              <a:t>Figure 12: </a:t>
            </a:r>
            <a:r>
              <a:rPr lang="en-US" sz="1200" i="1" dirty="0" smtClean="0">
                <a:latin typeface="Arial" pitchFamily="34" charset="0"/>
                <a:cs typeface="Arial" pitchFamily="34" charset="0"/>
              </a:rPr>
              <a:t>Rose diagram showing the predominant strike direction of south for jointing, with a secondary direction of  WNW-ESE.</a:t>
            </a:r>
            <a:endParaRPr lang="en-ZA" sz="1200" i="1" dirty="0">
              <a:latin typeface="Arial" pitchFamily="34" charset="0"/>
              <a:cs typeface="Arial" pitchFamily="34" charset="0"/>
            </a:endParaRPr>
          </a:p>
          <a:p>
            <a:endParaRPr lang="en-US" sz="1200" dirty="0">
              <a:latin typeface="Arial" pitchFamily="34" charset="0"/>
              <a:cs typeface="Arial" pitchFamily="34" charset="0"/>
            </a:endParaRPr>
          </a:p>
        </p:txBody>
      </p:sp>
      <p:sp>
        <p:nvSpPr>
          <p:cNvPr id="62" name="TextBox 61"/>
          <p:cNvSpPr txBox="1"/>
          <p:nvPr/>
        </p:nvSpPr>
        <p:spPr>
          <a:xfrm>
            <a:off x="25003496" y="26690770"/>
            <a:ext cx="3386636" cy="830997"/>
          </a:xfrm>
          <a:prstGeom prst="rect">
            <a:avLst/>
          </a:prstGeom>
          <a:noFill/>
        </p:spPr>
        <p:txBody>
          <a:bodyPr wrap="square" rtlCol="0">
            <a:spAutoFit/>
          </a:bodyPr>
          <a:lstStyle/>
          <a:p>
            <a:pPr algn="just">
              <a:lnSpc>
                <a:spcPct val="150000"/>
              </a:lnSpc>
            </a:pPr>
            <a:r>
              <a:rPr lang="en-AU" sz="1200" i="1" dirty="0" smtClean="0">
                <a:latin typeface="Arial" pitchFamily="34" charset="0"/>
                <a:cs typeface="Arial" pitchFamily="34" charset="0"/>
              </a:rPr>
              <a:t>Figure 11: </a:t>
            </a:r>
            <a:r>
              <a:rPr lang="en-US" sz="1200" i="1" dirty="0" smtClean="0">
                <a:latin typeface="Arial" pitchFamily="34" charset="0"/>
                <a:cs typeface="Arial" pitchFamily="34" charset="0"/>
              </a:rPr>
              <a:t>Stereogram showing an average bedding reading of </a:t>
            </a:r>
            <a:r>
              <a:rPr lang="en-ZA" sz="1200" dirty="0" smtClean="0">
                <a:latin typeface="Arial" pitchFamily="34" charset="0"/>
                <a:cs typeface="Arial" pitchFamily="34" charset="0"/>
              </a:rPr>
              <a:t>~42/46</a:t>
            </a:r>
            <a:r>
              <a:rPr lang="en-ZA" sz="1200" dirty="0">
                <a:latin typeface="Arial" pitchFamily="34" charset="0"/>
                <a:cs typeface="Arial" pitchFamily="34" charset="0"/>
              </a:rPr>
              <a:t> °</a:t>
            </a:r>
            <a:endParaRPr lang="en-ZA" sz="1200" i="1" dirty="0">
              <a:latin typeface="Arial" pitchFamily="34" charset="0"/>
              <a:cs typeface="Arial" pitchFamily="34" charset="0"/>
            </a:endParaRPr>
          </a:p>
          <a:p>
            <a:endParaRPr lang="en-US" sz="1200" dirty="0">
              <a:latin typeface="Arial" pitchFamily="34" charset="0"/>
              <a:cs typeface="Arial" pitchFamily="34" charset="0"/>
            </a:endParaRPr>
          </a:p>
        </p:txBody>
      </p:sp>
      <p:sp>
        <p:nvSpPr>
          <p:cNvPr id="63" name="TextBox 62"/>
          <p:cNvSpPr txBox="1"/>
          <p:nvPr/>
        </p:nvSpPr>
        <p:spPr>
          <a:xfrm flipH="1">
            <a:off x="1744912" y="21629885"/>
            <a:ext cx="3139184" cy="923330"/>
          </a:xfrm>
          <a:prstGeom prst="rect">
            <a:avLst/>
          </a:prstGeom>
          <a:noFill/>
        </p:spPr>
        <p:txBody>
          <a:bodyPr wrap="square" rtlCol="0">
            <a:spAutoFit/>
          </a:bodyPr>
          <a:lstStyle/>
          <a:p>
            <a:pPr algn="just">
              <a:lnSpc>
                <a:spcPct val="150000"/>
              </a:lnSpc>
            </a:pPr>
            <a:r>
              <a:rPr lang="en-GB" sz="1200" i="1" dirty="0">
                <a:latin typeface="Arial" pitchFamily="34" charset="0"/>
                <a:cs typeface="Arial" pitchFamily="34" charset="0"/>
              </a:rPr>
              <a:t> Figure 1: Map of the Eastern Cape</a:t>
            </a:r>
          </a:p>
          <a:p>
            <a:pPr algn="just">
              <a:lnSpc>
                <a:spcPct val="150000"/>
              </a:lnSpc>
            </a:pPr>
            <a:r>
              <a:rPr lang="en-GB" sz="1200" i="1" dirty="0">
                <a:latin typeface="Arial" pitchFamily="34" charset="0"/>
                <a:cs typeface="Arial" pitchFamily="34" charset="0"/>
              </a:rPr>
              <a:t> modified from (</a:t>
            </a:r>
            <a:r>
              <a:rPr lang="en-GB" sz="1200" i="1" dirty="0" err="1">
                <a:latin typeface="Arial" pitchFamily="34" charset="0"/>
                <a:cs typeface="Arial" pitchFamily="34" charset="0"/>
              </a:rPr>
              <a:t>Swanepoel</a:t>
            </a:r>
            <a:r>
              <a:rPr lang="en-GB" sz="1200" i="1" dirty="0">
                <a:latin typeface="Arial" pitchFamily="34" charset="0"/>
                <a:cs typeface="Arial" pitchFamily="34" charset="0"/>
              </a:rPr>
              <a:t> et al. 2009).</a:t>
            </a:r>
            <a:endParaRPr lang="en-US" sz="1200" i="1" dirty="0">
              <a:latin typeface="Arial" pitchFamily="34" charset="0"/>
              <a:cs typeface="Arial" pitchFamily="34" charset="0"/>
            </a:endParaRPr>
          </a:p>
          <a:p>
            <a:endParaRPr lang="en-US" sz="1800" dirty="0"/>
          </a:p>
        </p:txBody>
      </p:sp>
    </p:spTree>
    <p:extLst>
      <p:ext uri="{BB962C8B-B14F-4D97-AF65-F5344CB8AC3E}">
        <p14:creationId xmlns:p14="http://schemas.microsoft.com/office/powerpoint/2010/main" val="2034161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1738</Words>
  <Application>Microsoft Office PowerPoint</Application>
  <PresentationFormat>Custom</PresentationFormat>
  <Paragraphs>223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 geological study of the lower Ecca Group, north of Grahamstown, South-East Karoo Basin, South Africa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Slamang, Shereen (Ms) (Missionvale Campus)</cp:lastModifiedBy>
  <cp:revision>194</cp:revision>
  <cp:lastPrinted>2014-09-23T14:51:29Z</cp:lastPrinted>
  <dcterms:created xsi:type="dcterms:W3CDTF">2014-09-04T09:48:50Z</dcterms:created>
  <dcterms:modified xsi:type="dcterms:W3CDTF">2014-09-24T11:49:59Z</dcterms:modified>
</cp:coreProperties>
</file>