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1" r:id="rId3"/>
    <p:sldId id="304" r:id="rId4"/>
    <p:sldId id="305" r:id="rId5"/>
    <p:sldId id="307" r:id="rId6"/>
    <p:sldId id="313" r:id="rId7"/>
    <p:sldId id="314" r:id="rId8"/>
    <p:sldId id="308" r:id="rId9"/>
    <p:sldId id="311" r:id="rId10"/>
    <p:sldId id="295" r:id="rId11"/>
    <p:sldId id="315" r:id="rId12"/>
    <p:sldId id="300" r:id="rId13"/>
    <p:sldId id="301" r:id="rId14"/>
    <p:sldId id="303" r:id="rId15"/>
    <p:sldId id="312" r:id="rId16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0000"/>
    <a:srgbClr val="FF99FF"/>
    <a:srgbClr val="0066F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5713" autoAdjust="0"/>
  </p:normalViewPr>
  <p:slideViewPr>
    <p:cSldViewPr snapToGrid="0">
      <p:cViewPr>
        <p:scale>
          <a:sx n="60" d="100"/>
          <a:sy n="60" d="100"/>
        </p:scale>
        <p:origin x="-180" y="-264"/>
      </p:cViewPr>
      <p:guideLst>
        <p:guide orient="horz" pos="22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0A330BD-7B18-4FB4-85F1-D81A24531AC3}" type="datetimeFigureOut">
              <a:rPr lang="en-US" altLang="en-US"/>
              <a:pPr>
                <a:defRPr/>
              </a:pPr>
              <a:t>9/25/2014</a:t>
            </a:fld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84DC0EB-8012-4901-BECE-AE410BA15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A65CAFA-2D71-43DF-A67E-5209A44B0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C52CF0-1230-445F-96CA-BCF8395B733F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3200" smtClean="0">
              <a:cs typeface="+mn-cs"/>
            </a:endParaRPr>
          </a:p>
        </p:txBody>
      </p:sp>
      <p:pic>
        <p:nvPicPr>
          <p:cNvPr id="5" name="Picture 8" descr="Inkaba ye Africa 3D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37450" y="138113"/>
            <a:ext cx="15367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3200" smtClean="0">
              <a:cs typeface="+mn-cs"/>
            </a:endParaRPr>
          </a:p>
        </p:txBody>
      </p:sp>
      <p:pic>
        <p:nvPicPr>
          <p:cNvPr id="7" name="Picture 13" descr="Inkaba ye Africa 3D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3" y="47625"/>
            <a:ext cx="16637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FourieCJS\Documents\INKABA\2014\!Khure_logo3_2011-2 (2) (1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15875"/>
            <a:ext cx="10604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Tut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69213" y="6373813"/>
            <a:ext cx="14509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ZA" altLang="en-US"/>
              <a:t>Matjiesfontein 2014</a:t>
            </a: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05AB-8CB6-4B65-9B08-F5EB05450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70000">
              <a:srgbClr val="D49E6C"/>
            </a:gs>
            <a:gs pos="10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2978150" y="6454775"/>
            <a:ext cx="3313113" cy="312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 altLang="en-US"/>
              <a:t>Matjiesfontein 2014</a:t>
            </a: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2688" y="6577013"/>
            <a:ext cx="1133475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72DB8FD-4F57-4196-B73A-3FB8B7462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330325"/>
            <a:ext cx="7772400" cy="280352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Seismicity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Eastern Cape Province from 1970-1979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705225"/>
            <a:ext cx="6400800" cy="1760538"/>
          </a:xfrm>
        </p:spPr>
        <p:txBody>
          <a:bodyPr/>
          <a:lstStyle/>
          <a:p>
            <a:pPr marL="457200" indent="-457200"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Mpho Mogoswane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defRPr/>
            </a:pPr>
            <a:endParaRPr lang="en-AU" sz="4000" b="1" i="1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Environmental, Water and Earth Sciences,</a:t>
            </a:r>
          </a:p>
          <a:p>
            <a:pPr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Science at Tshwane University of Technology,</a:t>
            </a:r>
          </a:p>
          <a:p>
            <a:pPr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Africa</a:t>
            </a:r>
          </a:p>
          <a:p>
            <a:pPr marL="457200" indent="-457200">
              <a:defRPr/>
            </a:pPr>
            <a:endParaRPr lang="en-US" altLang="en-US" sz="1800" b="1" i="1" dirty="0" smtClean="0"/>
          </a:p>
          <a:p>
            <a:pPr marL="457200" indent="-457200" eaLnBrk="1" hangingPunct="1">
              <a:spcBef>
                <a:spcPct val="50000"/>
              </a:spcBef>
              <a:defRPr/>
            </a:pPr>
            <a:endParaRPr lang="en-US" altLang="en-US" sz="2800" dirty="0" smtClean="0"/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543050" y="104775"/>
            <a:ext cx="5908675" cy="115093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ZA" altLang="en-US" sz="1800" smtClean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en-ZA" altLang="en-US" sz="1800" baseline="30000" smtClean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ZA" altLang="en-US" sz="1800" smtClean="0">
                <a:solidFill>
                  <a:schemeClr val="tx1"/>
                </a:solidFill>
                <a:latin typeface="Arial" charset="0"/>
              </a:rPr>
              <a:t> Inkaba yeAfrica/!Khure Africa (AEON) Conference/Workshop </a:t>
            </a:r>
          </a:p>
          <a:p>
            <a:pPr>
              <a:defRPr/>
            </a:pPr>
            <a:r>
              <a:rPr lang="en-ZA" altLang="en-US" sz="1800" b="0" smtClean="0">
                <a:solidFill>
                  <a:schemeClr val="tx1"/>
                </a:solidFill>
                <a:latin typeface="Arial" charset="0"/>
              </a:rPr>
              <a:t>Lord Milner Hotel, Matjiesfontein - Karoo</a:t>
            </a:r>
          </a:p>
          <a:p>
            <a:pPr>
              <a:defRPr/>
            </a:pPr>
            <a:r>
              <a:rPr lang="en-US" altLang="en-US" sz="1800" b="0" smtClean="0">
                <a:solidFill>
                  <a:schemeClr val="tx1"/>
                </a:solidFill>
                <a:latin typeface="Arial" charset="0"/>
              </a:rPr>
              <a:t>29 September – 3 October 2014</a:t>
            </a:r>
          </a:p>
          <a:p>
            <a:pPr>
              <a:defRPr/>
            </a:pPr>
            <a:endParaRPr lang="en-US" altLang="en-US" sz="2000" b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03938"/>
            <a:ext cx="67595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5926138"/>
            <a:ext cx="7486650" cy="931862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/>
                </a:solidFill>
              </a:rPr>
              <a:t>Compiled from  SANSD and ISC online </a:t>
            </a:r>
            <a:r>
              <a:rPr lang="en-US" altLang="en-US" sz="2400" dirty="0" smtClean="0">
                <a:solidFill>
                  <a:schemeClr val="tx1"/>
                </a:solidFill>
              </a:rPr>
              <a:t>catalogue.                       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Error in location unacceptable (red big ellipses</a:t>
            </a:r>
            <a:r>
              <a:rPr lang="en-US" altLang="en-US" sz="2400" dirty="0" smtClean="0">
                <a:solidFill>
                  <a:schemeClr val="tx1"/>
                </a:solidFill>
              </a:rPr>
              <a:t>).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31788"/>
            <a:ext cx="5510213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Error Ellipses</a:t>
            </a:r>
            <a:endParaRPr lang="en-US" alt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6" name="Picture 1"/>
          <p:cNvSpPr>
            <a:spLocks noChangeAspect="1"/>
          </p:cNvSpPr>
          <p:nvPr/>
        </p:nvSpPr>
        <p:spPr bwMode="auto">
          <a:xfrm>
            <a:off x="2160588" y="1460500"/>
            <a:ext cx="484981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317" name="Picture 1"/>
          <p:cNvSpPr>
            <a:spLocks noChangeAspect="1"/>
          </p:cNvSpPr>
          <p:nvPr/>
        </p:nvSpPr>
        <p:spPr bwMode="auto">
          <a:xfrm>
            <a:off x="2306638" y="1377950"/>
            <a:ext cx="4572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318" name="Picture 1"/>
          <p:cNvSpPr>
            <a:spLocks noChangeAspect="1"/>
          </p:cNvSpPr>
          <p:nvPr/>
        </p:nvSpPr>
        <p:spPr bwMode="auto">
          <a:xfrm>
            <a:off x="2286000" y="1560513"/>
            <a:ext cx="45561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319" name="Picture 1"/>
          <p:cNvSpPr>
            <a:spLocks noChangeAspect="1"/>
          </p:cNvSpPr>
          <p:nvPr/>
        </p:nvSpPr>
        <p:spPr bwMode="auto">
          <a:xfrm>
            <a:off x="2238375" y="1450975"/>
            <a:ext cx="46942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88" y="1354138"/>
            <a:ext cx="6443662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 bwMode="auto">
          <a:xfrm>
            <a:off x="1812925" y="315913"/>
            <a:ext cx="5502275" cy="771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smtClean="0">
                <a:solidFill>
                  <a:srgbClr val="0000FF"/>
                </a:solidFill>
              </a:rPr>
              <a:t>The Geology and Seismicity after re-location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387475" y="1355725"/>
          <a:ext cx="6416675" cy="5391150"/>
        </p:xfrm>
        <a:graphic>
          <a:graphicData uri="http://schemas.openxmlformats.org/presentationml/2006/ole">
            <p:oleObj spid="_x0000_s1026" name="Bitmap Image" r:id="rId3" imgW="0" imgH="0" progId="PBrush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1775"/>
            <a:ext cx="8229600" cy="532288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Eastern Cape Province is not well endowed with large valuable deposits meaning less mines.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Therefor most of seismic events occurring are naturally induced, which were caused by the movement of Cape Fold Belt from Cape Town extending to Eastern Cape Province.</a:t>
            </a:r>
          </a:p>
          <a:p>
            <a:pPr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information I gathered from this study can be used for seismic hazard and risk determination.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 events detected due to insensitive or absence of equipment.</a:t>
            </a: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60363"/>
            <a:ext cx="5486400" cy="60642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sz="2400" b="1" dirty="0">
                <a:solidFill>
                  <a:srgbClr val="0000FF"/>
                </a:solidFill>
              </a:rPr>
              <a:t>Conclusions</a:t>
            </a:r>
            <a:endParaRPr lang="en-US" alt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7988" y="2351088"/>
            <a:ext cx="8229600" cy="24828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a need to compare historical seismic data of Eastern Cape with the present. This will improve the understanding of seismicity in the area.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Better seismic station coverage is needed in the Eastern Cape to improve the quality of the data.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44675" y="360363"/>
            <a:ext cx="5486400" cy="60642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sz="2400" b="1" dirty="0">
                <a:solidFill>
                  <a:srgbClr val="0000FF"/>
                </a:solidFill>
              </a:rPr>
              <a:t>Recommendation</a:t>
            </a:r>
            <a:endParaRPr lang="en-US" alt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19238"/>
            <a:ext cx="8229600" cy="5076825"/>
          </a:xfrm>
        </p:spPr>
        <p:txBody>
          <a:bodyPr/>
          <a:lstStyle/>
          <a:p>
            <a:pPr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Havskov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J and L.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Ottem</a:t>
            </a:r>
            <a:r>
              <a:rPr lang="az-Cyrl-A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ӧ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ller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(2010).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Processing earthquake data. Springer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Ottem</a:t>
            </a:r>
            <a:r>
              <a:rPr lang="az-Cyrl-A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ӧ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ller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J and P. Voss and J.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Havskov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(2012), editors. SEISAN: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earthquake analysis software for Windows, SOLARIS, LINUX And MACKINTOSH Version 9.1. Manual, Department of Earth Science, University of Bergen, Norway.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Saunders, I. 2005.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South African National Seismograph Network FDSN 2005 Report.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Chapman, C.H.C., Jen-Yi and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Lyness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D.G., 1988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The WKBJ seismogram algorithm.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In: Seismological Algorithms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edited by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Doornbos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D.J.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Academic Press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London.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60363"/>
            <a:ext cx="5486400" cy="60642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</a:rPr>
              <a:t>References</a:t>
            </a:r>
            <a:endParaRPr lang="en-US" alt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60363"/>
            <a:ext cx="5486400" cy="60642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19088"/>
            <a:ext cx="5486400" cy="6350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442539"/>
            <a:ext cx="8229600" cy="495825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Geology of the study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area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Seismicity before re-location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Seismological stations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Catalogue for Eastern Cape</a:t>
            </a:r>
          </a:p>
          <a:p>
            <a:pPr>
              <a:defRPr/>
            </a:pPr>
            <a:r>
              <a:rPr lang="en-Z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Methodology</a:t>
            </a:r>
          </a:p>
          <a:p>
            <a:pPr>
              <a:defRPr/>
            </a:pPr>
            <a:r>
              <a:rPr lang="en-Z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</a:p>
          <a:p>
            <a:pPr>
              <a:defRPr/>
            </a:pPr>
            <a:r>
              <a:rPr lang="en-Z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Geology and Seismicity after re-location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 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References</a:t>
            </a:r>
            <a:endParaRPr lang="en-US" sz="2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1470025"/>
            <a:ext cx="8686800" cy="5072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Seismology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the study of earthquakes and seismic waves that move through and around 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earth.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Aim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study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e-evaluate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phase readings and re-locate the earthquake epicenters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etermine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hypocenter depth of each earthquake using ray tracing (Chapman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al.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1988) to identify additional seismic phases after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relocation.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Determine fault plane solution through a </a:t>
            </a:r>
            <a:r>
              <a:rPr lang="en-US" sz="2400" dirty="0" smtClean="0">
                <a:solidFill>
                  <a:schemeClr val="tx1"/>
                </a:solidFill>
              </a:rPr>
              <a:t>grid search method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Snoke</a:t>
            </a:r>
            <a:r>
              <a:rPr lang="en-US" sz="2400" dirty="0">
                <a:solidFill>
                  <a:schemeClr val="tx1"/>
                </a:solidFill>
              </a:rPr>
              <a:t> et al. 1988).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Determine </a:t>
            </a:r>
            <a:r>
              <a:rPr lang="en-US" sz="2400" dirty="0">
                <a:solidFill>
                  <a:schemeClr val="tx1"/>
                </a:solidFill>
              </a:rPr>
              <a:t>moment tensor solution time </a:t>
            </a:r>
            <a:r>
              <a:rPr lang="en-US" sz="2400" dirty="0" smtClean="0">
                <a:solidFill>
                  <a:schemeClr val="tx1"/>
                </a:solidFill>
              </a:rPr>
              <a:t>domain seismic </a:t>
            </a:r>
            <a:r>
              <a:rPr lang="en-US" sz="2400" dirty="0">
                <a:solidFill>
                  <a:schemeClr val="tx1"/>
                </a:solidFill>
              </a:rPr>
              <a:t>moment inversion (</a:t>
            </a:r>
            <a:r>
              <a:rPr lang="en-US" sz="2400" dirty="0" err="1">
                <a:solidFill>
                  <a:schemeClr val="tx1"/>
                </a:solidFill>
              </a:rPr>
              <a:t>Dreger</a:t>
            </a:r>
            <a:r>
              <a:rPr lang="en-US" sz="2400" dirty="0">
                <a:solidFill>
                  <a:schemeClr val="tx1"/>
                </a:solidFill>
              </a:rPr>
              <a:t>, 2003) </a:t>
            </a:r>
            <a:r>
              <a:rPr lang="en-US" sz="2400" dirty="0" smtClean="0">
                <a:solidFill>
                  <a:schemeClr val="tx1"/>
                </a:solidFill>
              </a:rPr>
              <a:t>for earthquakes </a:t>
            </a:r>
            <a:r>
              <a:rPr lang="en-US" sz="2400" dirty="0">
                <a:solidFill>
                  <a:schemeClr val="tx1"/>
                </a:solidFill>
              </a:rPr>
              <a:t>M&gt;4.0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293688"/>
            <a:ext cx="5510213" cy="6604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Introduction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03350" y="293688"/>
            <a:ext cx="6384925" cy="80962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Seismicity of the study area before re-location</a:t>
            </a:r>
          </a:p>
        </p:txBody>
      </p:sp>
      <p:sp>
        <p:nvSpPr>
          <p:cNvPr id="7171" name="Picture 1"/>
          <p:cNvSpPr>
            <a:spLocks noChangeAspect="1"/>
          </p:cNvSpPr>
          <p:nvPr/>
        </p:nvSpPr>
        <p:spPr bwMode="auto">
          <a:xfrm>
            <a:off x="1681163" y="1363663"/>
            <a:ext cx="5402262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2" name="Picture 1"/>
          <p:cNvSpPr>
            <a:spLocks noChangeAspect="1"/>
          </p:cNvSpPr>
          <p:nvPr/>
        </p:nvSpPr>
        <p:spPr bwMode="auto">
          <a:xfrm>
            <a:off x="2144713" y="1446213"/>
            <a:ext cx="485457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3" name="Picture 1"/>
          <p:cNvSpPr>
            <a:spLocks noChangeAspect="1"/>
          </p:cNvSpPr>
          <p:nvPr/>
        </p:nvSpPr>
        <p:spPr bwMode="auto">
          <a:xfrm>
            <a:off x="1828800" y="1392238"/>
            <a:ext cx="54721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4" name="Picture 1"/>
          <p:cNvSpPr>
            <a:spLocks noChangeAspect="1"/>
          </p:cNvSpPr>
          <p:nvPr/>
        </p:nvSpPr>
        <p:spPr bwMode="auto">
          <a:xfrm>
            <a:off x="2160588" y="1671638"/>
            <a:ext cx="48529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5" name="Picture 1"/>
          <p:cNvSpPr>
            <a:spLocks noChangeAspect="1"/>
          </p:cNvSpPr>
          <p:nvPr/>
        </p:nvSpPr>
        <p:spPr bwMode="auto">
          <a:xfrm>
            <a:off x="2176463" y="1371600"/>
            <a:ext cx="4852987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6" name="Picture 1"/>
          <p:cNvSpPr>
            <a:spLocks noChangeAspect="1"/>
          </p:cNvSpPr>
          <p:nvPr/>
        </p:nvSpPr>
        <p:spPr bwMode="auto">
          <a:xfrm>
            <a:off x="1804988" y="1274763"/>
            <a:ext cx="5413375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7" name="Picture 1"/>
          <p:cNvSpPr>
            <a:spLocks noChangeAspect="1"/>
          </p:cNvSpPr>
          <p:nvPr/>
        </p:nvSpPr>
        <p:spPr bwMode="auto">
          <a:xfrm>
            <a:off x="709613" y="1363663"/>
            <a:ext cx="7772400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Picture 9" descr="seismicity_ecp.bmp"/>
          <p:cNvSpPr>
            <a:spLocks noChangeAspect="1"/>
          </p:cNvSpPr>
          <p:nvPr/>
        </p:nvSpPr>
        <p:spPr bwMode="auto">
          <a:xfrm>
            <a:off x="473075" y="1355725"/>
            <a:ext cx="8181975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seismicity_ec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65" y="1355834"/>
            <a:ext cx="7795584" cy="548639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38213" y="1600200"/>
            <a:ext cx="7170737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52613" y="395288"/>
            <a:ext cx="5462587" cy="6223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Seismological Stations</a:t>
            </a:r>
            <a:endParaRPr lang="en-US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1338263"/>
            <a:ext cx="7750175" cy="5519737"/>
          </a:xfrm>
          <a:prstGeom prst="rect">
            <a:avLst/>
          </a:prstGeom>
          <a:ln>
            <a:solidFill>
              <a:schemeClr val="tx2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24063"/>
            <a:ext cx="8229600" cy="3168650"/>
          </a:xfrm>
        </p:spPr>
        <p:txBody>
          <a:bodyPr/>
          <a:lstStyle/>
          <a:p>
            <a:pPr algn="just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data used for this study was obtained from Seismology Unit of Council for Geosciences which is responsible for the operation of the South African National Seismograph Network (SANSN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marL="0" indent="0" algn="just">
              <a:buFontTx/>
              <a:buNone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database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had 63 earthquakes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a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period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years. On this study only a period of 9 years is covered  from 1970 to1979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06388"/>
            <a:ext cx="5462588" cy="5969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Catalogue </a:t>
            </a:r>
            <a:endParaRPr lang="en-US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54325" y="1362075"/>
            <a:ext cx="3530600" cy="5619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Yearly Distribution</a:t>
            </a: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06388"/>
            <a:ext cx="5462588" cy="596900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ZA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Catalogue</a:t>
            </a:r>
            <a:r>
              <a:rPr lang="en-ZA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1908175"/>
            <a:ext cx="6416675" cy="409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1263"/>
            <a:ext cx="9144000" cy="5711825"/>
          </a:xfrm>
        </p:spPr>
        <p:txBody>
          <a:bodyPr/>
          <a:lstStyle/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Searched earthquake bulletin from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ouncil for Geoscience archive to compile the data, also used SANSD and ISC online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catalogue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 algn="just">
              <a:defRPr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Seisan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earthquake analysis software was used to process the data, version 9.0 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avskov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2011).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Used software to plot and analysis of the earthquake data.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Refined the original phase picks by re-picking seismic phases.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inaccurate phase readings (large time residuals and apply weighting – identify timing errors).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Re-locate the earthquake, find magnitude and d</a:t>
            </a:r>
            <a:r>
              <a:rPr lang="en-US" sz="2400" dirty="0" smtClean="0">
                <a:solidFill>
                  <a:schemeClr val="tx2"/>
                </a:solidFill>
              </a:rPr>
              <a:t>epth determination.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Fault plane mechanism (FOCMEC, FPFIT, HASH, INVRAD and PINV).</a:t>
            </a:r>
          </a:p>
          <a:p>
            <a:pPr algn="just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Determined errors related to data.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8800" y="360363"/>
            <a:ext cx="5486400" cy="60642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</a:rPr>
              <a:t>Methodology</a:t>
            </a:r>
            <a:endParaRPr lang="en-US" alt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1843088" y="341313"/>
            <a:ext cx="5472112" cy="668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smtClean="0">
                <a:solidFill>
                  <a:srgbClr val="0000FF"/>
                </a:solidFill>
              </a:rPr>
              <a:t>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38263"/>
            <a:ext cx="5770563" cy="6588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</a:rPr>
              <a:t>B-Value</a:t>
            </a:r>
            <a:endParaRPr lang="en-US" dirty="0">
              <a:solidFill>
                <a:schemeClr val="tx1"/>
              </a:solidFill>
              <a:uFill>
                <a:solidFill>
                  <a:srgbClr val="0000FF"/>
                </a:solidFill>
              </a:u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rcRect t="6898" r="10773"/>
          <a:stretch>
            <a:fillRect/>
          </a:stretch>
        </p:blipFill>
        <p:spPr bwMode="auto">
          <a:xfrm>
            <a:off x="-11113" y="1898650"/>
            <a:ext cx="5741988" cy="4486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35638" y="1893888"/>
            <a:ext cx="3465512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B-Value is expressed by </a:t>
            </a:r>
            <a:r>
              <a:rPr lang="en-US" sz="2000" b="1" dirty="0">
                <a:cs typeface="+mn-cs"/>
              </a:rPr>
              <a:t>Gutenberg-Richter law </a:t>
            </a:r>
            <a:r>
              <a:rPr lang="en-US" sz="2000" dirty="0">
                <a:cs typeface="+mn-cs"/>
              </a:rPr>
              <a:t>(</a:t>
            </a:r>
            <a:r>
              <a:rPr lang="en-US" sz="2000" i="1" dirty="0">
                <a:cs typeface="+mn-cs"/>
              </a:rPr>
              <a:t>Log N=a-</a:t>
            </a:r>
            <a:r>
              <a:rPr lang="en-US" sz="2000" i="1" dirty="0" err="1">
                <a:cs typeface="+mn-cs"/>
              </a:rPr>
              <a:t>bM</a:t>
            </a:r>
            <a:r>
              <a:rPr lang="en-US" sz="2000" dirty="0">
                <a:cs typeface="+mn-cs"/>
              </a:rPr>
              <a:t>) which shows the relationship between the magnitude and total number earthquakes.</a:t>
            </a:r>
          </a:p>
          <a:p>
            <a:pPr eaLnBrk="0" hangingPunct="0">
              <a:defRPr/>
            </a:pPr>
            <a:r>
              <a:rPr lang="en-US" sz="2000" dirty="0">
                <a:cs typeface="+mn-cs"/>
              </a:rPr>
              <a:t>Where;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000" i="1" dirty="0">
                <a:cs typeface="+mn-cs"/>
              </a:rPr>
              <a:t>N</a:t>
            </a:r>
            <a:r>
              <a:rPr lang="en-US" sz="2000" dirty="0">
                <a:cs typeface="+mn-cs"/>
              </a:rPr>
              <a:t> is the number of events having a magnitude ≥ </a:t>
            </a:r>
            <a:r>
              <a:rPr lang="en-US" sz="2000" i="1" dirty="0">
                <a:cs typeface="+mn-cs"/>
              </a:rPr>
              <a:t>M</a:t>
            </a:r>
            <a:r>
              <a:rPr lang="en-US" sz="2000" dirty="0">
                <a:cs typeface="+mn-cs"/>
              </a:rPr>
              <a:t>  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000" i="1" dirty="0">
                <a:cs typeface="+mn-cs"/>
              </a:rPr>
              <a:t>a</a:t>
            </a:r>
            <a:r>
              <a:rPr lang="en-US" sz="2000" dirty="0">
                <a:cs typeface="+mn-cs"/>
              </a:rPr>
              <a:t> and </a:t>
            </a:r>
            <a:r>
              <a:rPr lang="en-US" sz="2000" i="1" dirty="0">
                <a:cs typeface="+mn-cs"/>
              </a:rPr>
              <a:t>b</a:t>
            </a:r>
            <a:r>
              <a:rPr lang="en-US" sz="2000" dirty="0">
                <a:cs typeface="+mn-cs"/>
              </a:rPr>
              <a:t> are constant.                                                                  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4710113" y="2403475"/>
            <a:ext cx="657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1"/>
              <a:t>a</a:t>
            </a:r>
            <a:r>
              <a:rPr lang="en-US" sz="1200"/>
              <a:t>=3.45</a:t>
            </a:r>
          </a:p>
          <a:p>
            <a:pPr eaLnBrk="0" hangingPunct="0"/>
            <a:r>
              <a:rPr lang="en-US" sz="1200" i="1"/>
              <a:t>b</a:t>
            </a:r>
            <a:r>
              <a:rPr lang="en-US" sz="1200"/>
              <a:t>=0.63</a:t>
            </a:r>
            <a:endParaRPr lang="en-US" sz="1200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9502</TotalTime>
  <Words>654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2_Default Design</vt:lpstr>
      <vt:lpstr>Bitmap Image</vt:lpstr>
      <vt:lpstr>Seismicity of the Eastern Cape Province from 1970-1979 </vt:lpstr>
      <vt:lpstr>OUTLINE</vt:lpstr>
      <vt:lpstr>Introduction</vt:lpstr>
      <vt:lpstr>Seismicity of the study area before re-location</vt:lpstr>
      <vt:lpstr>Seismological Stations</vt:lpstr>
      <vt:lpstr>Catalogue </vt:lpstr>
      <vt:lpstr>Catalogue </vt:lpstr>
      <vt:lpstr>Methodology</vt:lpstr>
      <vt:lpstr>Results</vt:lpstr>
      <vt:lpstr>Error Ellipses</vt:lpstr>
      <vt:lpstr>The Geology and Seismicity after re-location </vt:lpstr>
      <vt:lpstr>Conclusions</vt:lpstr>
      <vt:lpstr>Recommendation</vt:lpstr>
      <vt:lpstr>References</vt:lpstr>
      <vt:lpstr>THANK YOU</vt:lpstr>
    </vt:vector>
  </TitlesOfParts>
  <Company>Pangaea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Inkaba Template</dc:title>
  <dc:creator>Stoffel Fourie</dc:creator>
  <cp:lastModifiedBy>DANOK17</cp:lastModifiedBy>
  <cp:revision>153</cp:revision>
  <cp:lastPrinted>2006-02-06T09:10:32Z</cp:lastPrinted>
  <dcterms:created xsi:type="dcterms:W3CDTF">2005-12-05T08:38:37Z</dcterms:created>
  <dcterms:modified xsi:type="dcterms:W3CDTF">2014-09-25T09:46:59Z</dcterms:modified>
</cp:coreProperties>
</file>