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6800" cy="42802175"/>
  <p:notesSz cx="6858000" cy="9144000"/>
  <p:defaultTextStyle>
    <a:defPPr>
      <a:defRPr lang="en-US"/>
    </a:defPPr>
    <a:lvl1pPr marL="0" algn="l" defTabSz="4175523" rtl="0" eaLnBrk="1" latinLnBrk="0" hangingPunct="1">
      <a:defRPr sz="8200" kern="1200">
        <a:solidFill>
          <a:schemeClr val="tx1"/>
        </a:solidFill>
        <a:latin typeface="+mn-lt"/>
        <a:ea typeface="+mn-ea"/>
        <a:cs typeface="+mn-cs"/>
      </a:defRPr>
    </a:lvl1pPr>
    <a:lvl2pPr marL="2087761" algn="l" defTabSz="4175523" rtl="0" eaLnBrk="1" latinLnBrk="0" hangingPunct="1">
      <a:defRPr sz="8200" kern="1200">
        <a:solidFill>
          <a:schemeClr val="tx1"/>
        </a:solidFill>
        <a:latin typeface="+mn-lt"/>
        <a:ea typeface="+mn-ea"/>
        <a:cs typeface="+mn-cs"/>
      </a:defRPr>
    </a:lvl2pPr>
    <a:lvl3pPr marL="4175523" algn="l" defTabSz="4175523" rtl="0" eaLnBrk="1" latinLnBrk="0" hangingPunct="1">
      <a:defRPr sz="8200" kern="1200">
        <a:solidFill>
          <a:schemeClr val="tx1"/>
        </a:solidFill>
        <a:latin typeface="+mn-lt"/>
        <a:ea typeface="+mn-ea"/>
        <a:cs typeface="+mn-cs"/>
      </a:defRPr>
    </a:lvl3pPr>
    <a:lvl4pPr marL="6263284" algn="l" defTabSz="4175523" rtl="0" eaLnBrk="1" latinLnBrk="0" hangingPunct="1">
      <a:defRPr sz="8200" kern="1200">
        <a:solidFill>
          <a:schemeClr val="tx1"/>
        </a:solidFill>
        <a:latin typeface="+mn-lt"/>
        <a:ea typeface="+mn-ea"/>
        <a:cs typeface="+mn-cs"/>
      </a:defRPr>
    </a:lvl4pPr>
    <a:lvl5pPr marL="8351046" algn="l" defTabSz="4175523" rtl="0" eaLnBrk="1" latinLnBrk="0" hangingPunct="1">
      <a:defRPr sz="8200" kern="1200">
        <a:solidFill>
          <a:schemeClr val="tx1"/>
        </a:solidFill>
        <a:latin typeface="+mn-lt"/>
        <a:ea typeface="+mn-ea"/>
        <a:cs typeface="+mn-cs"/>
      </a:defRPr>
    </a:lvl5pPr>
    <a:lvl6pPr marL="10438807" algn="l" defTabSz="4175523" rtl="0" eaLnBrk="1" latinLnBrk="0" hangingPunct="1">
      <a:defRPr sz="8200" kern="1200">
        <a:solidFill>
          <a:schemeClr val="tx1"/>
        </a:solidFill>
        <a:latin typeface="+mn-lt"/>
        <a:ea typeface="+mn-ea"/>
        <a:cs typeface="+mn-cs"/>
      </a:defRPr>
    </a:lvl6pPr>
    <a:lvl7pPr marL="12526568" algn="l" defTabSz="4175523" rtl="0" eaLnBrk="1" latinLnBrk="0" hangingPunct="1">
      <a:defRPr sz="8200" kern="1200">
        <a:solidFill>
          <a:schemeClr val="tx1"/>
        </a:solidFill>
        <a:latin typeface="+mn-lt"/>
        <a:ea typeface="+mn-ea"/>
        <a:cs typeface="+mn-cs"/>
      </a:defRPr>
    </a:lvl7pPr>
    <a:lvl8pPr marL="14614330" algn="l" defTabSz="4175523" rtl="0" eaLnBrk="1" latinLnBrk="0" hangingPunct="1">
      <a:defRPr sz="8200" kern="1200">
        <a:solidFill>
          <a:schemeClr val="tx1"/>
        </a:solidFill>
        <a:latin typeface="+mn-lt"/>
        <a:ea typeface="+mn-ea"/>
        <a:cs typeface="+mn-cs"/>
      </a:defRPr>
    </a:lvl8pPr>
    <a:lvl9pPr marL="16702091" algn="l" defTabSz="4175523"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p15:clr>
            <a:srgbClr val="A4A3A4"/>
          </p15:clr>
        </p15:guide>
        <p15:guide id="2"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653" y="19"/>
      </p:cViewPr>
      <p:guideLst>
        <p:guide orient="horz" pos="13481"/>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70DE6-56BF-447F-B02C-07BAC9C1FFD9}" type="datetimeFigureOut">
              <a:rPr lang="en-ZA" smtClean="0"/>
              <a:t>2014/09/17</a:t>
            </a:fld>
            <a:endParaRPr lang="en-ZA" dirty="0"/>
          </a:p>
        </p:txBody>
      </p:sp>
      <p:sp>
        <p:nvSpPr>
          <p:cNvPr id="4" name="Slide Image Placeholder 3"/>
          <p:cNvSpPr>
            <a:spLocks noGrp="1" noRot="1" noChangeAspect="1"/>
          </p:cNvSpPr>
          <p:nvPr>
            <p:ph type="sldImg" idx="2"/>
          </p:nvPr>
        </p:nvSpPr>
        <p:spPr>
          <a:xfrm>
            <a:off x="2336800" y="1143000"/>
            <a:ext cx="2184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96F3F-5E39-4CBC-A077-A6D10A11AF7B}" type="slidenum">
              <a:rPr lang="en-ZA" smtClean="0"/>
              <a:t>‹#›</a:t>
            </a:fld>
            <a:endParaRPr lang="en-ZA" dirty="0"/>
          </a:p>
        </p:txBody>
      </p:sp>
    </p:spTree>
    <p:extLst>
      <p:ext uri="{BB962C8B-B14F-4D97-AF65-F5344CB8AC3E}">
        <p14:creationId xmlns:p14="http://schemas.microsoft.com/office/powerpoint/2010/main" val="1062067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696F3F-5E39-4CBC-A077-A6D10A11AF7B}" type="slidenum">
              <a:rPr lang="en-ZA" smtClean="0"/>
              <a:t>1</a:t>
            </a:fld>
            <a:endParaRPr lang="en-ZA" dirty="0"/>
          </a:p>
        </p:txBody>
      </p:sp>
    </p:spTree>
    <p:extLst>
      <p:ext uri="{BB962C8B-B14F-4D97-AF65-F5344CB8AC3E}">
        <p14:creationId xmlns:p14="http://schemas.microsoft.com/office/powerpoint/2010/main" val="224206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760" y="13296425"/>
            <a:ext cx="25735280" cy="9174724"/>
          </a:xfrm>
        </p:spPr>
        <p:txBody>
          <a:bodyPr/>
          <a:lstStyle/>
          <a:p>
            <a:r>
              <a:rPr lang="en-US" smtClean="0"/>
              <a:t>Click to edit Master title style</a:t>
            </a:r>
            <a:endParaRPr lang="en-ZA"/>
          </a:p>
        </p:txBody>
      </p:sp>
      <p:sp>
        <p:nvSpPr>
          <p:cNvPr id="3" name="Subtitle 2"/>
          <p:cNvSpPr>
            <a:spLocks noGrp="1"/>
          </p:cNvSpPr>
          <p:nvPr>
            <p:ph type="subTitle" idx="1"/>
          </p:nvPr>
        </p:nvSpPr>
        <p:spPr>
          <a:xfrm>
            <a:off x="4541520" y="24254566"/>
            <a:ext cx="21193760" cy="10938334"/>
          </a:xfrm>
        </p:spPr>
        <p:txBody>
          <a:bodyPr/>
          <a:lstStyle>
            <a:lvl1pPr marL="0" indent="0" algn="ctr">
              <a:buNone/>
              <a:defRPr>
                <a:solidFill>
                  <a:schemeClr val="tx1">
                    <a:tint val="75000"/>
                  </a:schemeClr>
                </a:solidFill>
              </a:defRPr>
            </a:lvl1pPr>
            <a:lvl2pPr marL="2087761" indent="0" algn="ctr">
              <a:buNone/>
              <a:defRPr>
                <a:solidFill>
                  <a:schemeClr val="tx1">
                    <a:tint val="75000"/>
                  </a:schemeClr>
                </a:solidFill>
              </a:defRPr>
            </a:lvl2pPr>
            <a:lvl3pPr marL="4175523" indent="0" algn="ctr">
              <a:buNone/>
              <a:defRPr>
                <a:solidFill>
                  <a:schemeClr val="tx1">
                    <a:tint val="75000"/>
                  </a:schemeClr>
                </a:solidFill>
              </a:defRPr>
            </a:lvl3pPr>
            <a:lvl4pPr marL="6263284" indent="0" algn="ctr">
              <a:buNone/>
              <a:defRPr>
                <a:solidFill>
                  <a:schemeClr val="tx1">
                    <a:tint val="75000"/>
                  </a:schemeClr>
                </a:solidFill>
              </a:defRPr>
            </a:lvl4pPr>
            <a:lvl5pPr marL="8351046" indent="0" algn="ctr">
              <a:buNone/>
              <a:defRPr>
                <a:solidFill>
                  <a:schemeClr val="tx1">
                    <a:tint val="75000"/>
                  </a:schemeClr>
                </a:solidFill>
              </a:defRPr>
            </a:lvl5pPr>
            <a:lvl6pPr marL="10438807" indent="0" algn="ctr">
              <a:buNone/>
              <a:defRPr>
                <a:solidFill>
                  <a:schemeClr val="tx1">
                    <a:tint val="75000"/>
                  </a:schemeClr>
                </a:solidFill>
              </a:defRPr>
            </a:lvl6pPr>
            <a:lvl7pPr marL="12526568" indent="0" algn="ctr">
              <a:buNone/>
              <a:defRPr>
                <a:solidFill>
                  <a:schemeClr val="tx1">
                    <a:tint val="75000"/>
                  </a:schemeClr>
                </a:solidFill>
              </a:defRPr>
            </a:lvl7pPr>
            <a:lvl8pPr marL="14614330" indent="0" algn="ctr">
              <a:buNone/>
              <a:defRPr>
                <a:solidFill>
                  <a:schemeClr val="tx1">
                    <a:tint val="75000"/>
                  </a:schemeClr>
                </a:solidFill>
              </a:defRPr>
            </a:lvl8pPr>
            <a:lvl9pPr marL="16702091"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BB757F33-11D0-43B8-AE18-192E9641A7DD}" type="datetimeFigureOut">
              <a:rPr lang="en-ZA" smtClean="0"/>
              <a:t>2014/09/17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2845381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757F33-11D0-43B8-AE18-192E9641A7DD}" type="datetimeFigureOut">
              <a:rPr lang="en-ZA" smtClean="0"/>
              <a:t>2014/09/17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298487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463009" y="2288732"/>
            <a:ext cx="5109212" cy="48687474"/>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135383" y="2288732"/>
            <a:ext cx="14823018" cy="486874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757F33-11D0-43B8-AE18-192E9641A7DD}" type="datetimeFigureOut">
              <a:rPr lang="en-ZA" smtClean="0"/>
              <a:t>2014/09/17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416171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757F33-11D0-43B8-AE18-192E9641A7DD}" type="datetimeFigureOut">
              <a:rPr lang="en-ZA" smtClean="0"/>
              <a:t>2014/09/17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93908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660" y="27504362"/>
            <a:ext cx="25735280" cy="8500987"/>
          </a:xfrm>
        </p:spPr>
        <p:txBody>
          <a:bodyPr anchor="t"/>
          <a:lstStyle>
            <a:lvl1pPr algn="l">
              <a:defRPr sz="18200" b="1" cap="all"/>
            </a:lvl1pPr>
          </a:lstStyle>
          <a:p>
            <a:r>
              <a:rPr lang="en-US" smtClean="0"/>
              <a:t>Click to edit Master title style</a:t>
            </a:r>
            <a:endParaRPr lang="en-ZA"/>
          </a:p>
        </p:txBody>
      </p:sp>
      <p:sp>
        <p:nvSpPr>
          <p:cNvPr id="3" name="Text Placeholder 2"/>
          <p:cNvSpPr>
            <a:spLocks noGrp="1"/>
          </p:cNvSpPr>
          <p:nvPr>
            <p:ph type="body" idx="1"/>
          </p:nvPr>
        </p:nvSpPr>
        <p:spPr>
          <a:xfrm>
            <a:off x="2391660" y="18141394"/>
            <a:ext cx="25735280" cy="9362971"/>
          </a:xfrm>
        </p:spPr>
        <p:txBody>
          <a:bodyPr anchor="b"/>
          <a:lstStyle>
            <a:lvl1pPr marL="0" indent="0">
              <a:buNone/>
              <a:defRPr sz="9200">
                <a:solidFill>
                  <a:schemeClr val="tx1">
                    <a:tint val="75000"/>
                  </a:schemeClr>
                </a:solidFill>
              </a:defRPr>
            </a:lvl1pPr>
            <a:lvl2pPr marL="2087761" indent="0">
              <a:buNone/>
              <a:defRPr sz="8200">
                <a:solidFill>
                  <a:schemeClr val="tx1">
                    <a:tint val="75000"/>
                  </a:schemeClr>
                </a:solidFill>
              </a:defRPr>
            </a:lvl2pPr>
            <a:lvl3pPr marL="4175523" indent="0">
              <a:buNone/>
              <a:defRPr sz="7300">
                <a:solidFill>
                  <a:schemeClr val="tx1">
                    <a:tint val="75000"/>
                  </a:schemeClr>
                </a:solidFill>
              </a:defRPr>
            </a:lvl3pPr>
            <a:lvl4pPr marL="6263284" indent="0">
              <a:buNone/>
              <a:defRPr sz="6400">
                <a:solidFill>
                  <a:schemeClr val="tx1">
                    <a:tint val="75000"/>
                  </a:schemeClr>
                </a:solidFill>
              </a:defRPr>
            </a:lvl4pPr>
            <a:lvl5pPr marL="8351046" indent="0">
              <a:buNone/>
              <a:defRPr sz="6400">
                <a:solidFill>
                  <a:schemeClr val="tx1">
                    <a:tint val="75000"/>
                  </a:schemeClr>
                </a:solidFill>
              </a:defRPr>
            </a:lvl5pPr>
            <a:lvl6pPr marL="10438807" indent="0">
              <a:buNone/>
              <a:defRPr sz="6400">
                <a:solidFill>
                  <a:schemeClr val="tx1">
                    <a:tint val="75000"/>
                  </a:schemeClr>
                </a:solidFill>
              </a:defRPr>
            </a:lvl6pPr>
            <a:lvl7pPr marL="12526568" indent="0">
              <a:buNone/>
              <a:defRPr sz="6400">
                <a:solidFill>
                  <a:schemeClr val="tx1">
                    <a:tint val="75000"/>
                  </a:schemeClr>
                </a:solidFill>
              </a:defRPr>
            </a:lvl7pPr>
            <a:lvl8pPr marL="14614330" indent="0">
              <a:buNone/>
              <a:defRPr sz="6400">
                <a:solidFill>
                  <a:schemeClr val="tx1">
                    <a:tint val="75000"/>
                  </a:schemeClr>
                </a:solidFill>
              </a:defRPr>
            </a:lvl8pPr>
            <a:lvl9pPr marL="16702091"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757F33-11D0-43B8-AE18-192E9641A7DD}" type="datetimeFigureOut">
              <a:rPr lang="en-ZA" smtClean="0"/>
              <a:t>2014/09/17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149782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135383" y="13316235"/>
            <a:ext cx="9966113" cy="37659974"/>
          </a:xfrm>
        </p:spPr>
        <p:txBody>
          <a:bodyPr/>
          <a:lstStyle>
            <a:lvl1pPr>
              <a:defRPr sz="12800"/>
            </a:lvl1pPr>
            <a:lvl2pPr>
              <a:defRPr sz="110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11606110" y="13316235"/>
            <a:ext cx="9966113" cy="37659974"/>
          </a:xfrm>
        </p:spPr>
        <p:txBody>
          <a:bodyPr/>
          <a:lstStyle>
            <a:lvl1pPr>
              <a:defRPr sz="12800"/>
            </a:lvl1pPr>
            <a:lvl2pPr>
              <a:defRPr sz="110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B757F33-11D0-43B8-AE18-192E9641A7DD}" type="datetimeFigureOut">
              <a:rPr lang="en-ZA" smtClean="0"/>
              <a:t>2014/09/17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109374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840" y="1714072"/>
            <a:ext cx="27249120" cy="7133696"/>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1513843" y="9580952"/>
            <a:ext cx="13377511" cy="3992885"/>
          </a:xfrm>
        </p:spPr>
        <p:txBody>
          <a:bodyPr anchor="b"/>
          <a:lstStyle>
            <a:lvl1pPr marL="0" indent="0">
              <a:buNone/>
              <a:defRPr sz="11000" b="1"/>
            </a:lvl1pPr>
            <a:lvl2pPr marL="2087761" indent="0">
              <a:buNone/>
              <a:defRPr sz="9200" b="1"/>
            </a:lvl2pPr>
            <a:lvl3pPr marL="4175523" indent="0">
              <a:buNone/>
              <a:defRPr sz="8200" b="1"/>
            </a:lvl3pPr>
            <a:lvl4pPr marL="6263284" indent="0">
              <a:buNone/>
              <a:defRPr sz="7300" b="1"/>
            </a:lvl4pPr>
            <a:lvl5pPr marL="8351046" indent="0">
              <a:buNone/>
              <a:defRPr sz="7300" b="1"/>
            </a:lvl5pPr>
            <a:lvl6pPr marL="10438807" indent="0">
              <a:buNone/>
              <a:defRPr sz="7300" b="1"/>
            </a:lvl6pPr>
            <a:lvl7pPr marL="12526568" indent="0">
              <a:buNone/>
              <a:defRPr sz="7300" b="1"/>
            </a:lvl7pPr>
            <a:lvl8pPr marL="14614330" indent="0">
              <a:buNone/>
              <a:defRPr sz="7300" b="1"/>
            </a:lvl8pPr>
            <a:lvl9pPr marL="16702091"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3843" y="13573836"/>
            <a:ext cx="13377511" cy="24660793"/>
          </a:xfrm>
        </p:spPr>
        <p:txBody>
          <a:bodyPr/>
          <a:lstStyle>
            <a:lvl1pPr>
              <a:defRPr sz="11000"/>
            </a:lvl1pPr>
            <a:lvl2pPr>
              <a:defRPr sz="92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15380198" y="9580952"/>
            <a:ext cx="13382765" cy="3992885"/>
          </a:xfrm>
        </p:spPr>
        <p:txBody>
          <a:bodyPr anchor="b"/>
          <a:lstStyle>
            <a:lvl1pPr marL="0" indent="0">
              <a:buNone/>
              <a:defRPr sz="11000" b="1"/>
            </a:lvl1pPr>
            <a:lvl2pPr marL="2087761" indent="0">
              <a:buNone/>
              <a:defRPr sz="9200" b="1"/>
            </a:lvl2pPr>
            <a:lvl3pPr marL="4175523" indent="0">
              <a:buNone/>
              <a:defRPr sz="8200" b="1"/>
            </a:lvl3pPr>
            <a:lvl4pPr marL="6263284" indent="0">
              <a:buNone/>
              <a:defRPr sz="7300" b="1"/>
            </a:lvl4pPr>
            <a:lvl5pPr marL="8351046" indent="0">
              <a:buNone/>
              <a:defRPr sz="7300" b="1"/>
            </a:lvl5pPr>
            <a:lvl6pPr marL="10438807" indent="0">
              <a:buNone/>
              <a:defRPr sz="7300" b="1"/>
            </a:lvl6pPr>
            <a:lvl7pPr marL="12526568" indent="0">
              <a:buNone/>
              <a:defRPr sz="7300" b="1"/>
            </a:lvl7pPr>
            <a:lvl8pPr marL="14614330" indent="0">
              <a:buNone/>
              <a:defRPr sz="7300" b="1"/>
            </a:lvl8pPr>
            <a:lvl9pPr marL="16702091"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80198" y="13573836"/>
            <a:ext cx="13382765" cy="24660793"/>
          </a:xfrm>
        </p:spPr>
        <p:txBody>
          <a:bodyPr/>
          <a:lstStyle>
            <a:lvl1pPr>
              <a:defRPr sz="11000"/>
            </a:lvl1pPr>
            <a:lvl2pPr>
              <a:defRPr sz="92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B757F33-11D0-43B8-AE18-192E9641A7DD}" type="datetimeFigureOut">
              <a:rPr lang="en-ZA" smtClean="0"/>
              <a:t>2014/09/17</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245656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B757F33-11D0-43B8-AE18-192E9641A7DD}" type="datetimeFigureOut">
              <a:rPr lang="en-ZA" smtClean="0"/>
              <a:t>2014/09/17</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404118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57F33-11D0-43B8-AE18-192E9641A7DD}" type="datetimeFigureOut">
              <a:rPr lang="en-ZA" smtClean="0"/>
              <a:t>2014/09/17</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267483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842" y="1704163"/>
            <a:ext cx="9960860" cy="7252591"/>
          </a:xfrm>
        </p:spPr>
        <p:txBody>
          <a:bodyPr anchor="b"/>
          <a:lstStyle>
            <a:lvl1pPr algn="l">
              <a:defRPr sz="9200" b="1"/>
            </a:lvl1pPr>
          </a:lstStyle>
          <a:p>
            <a:r>
              <a:rPr lang="en-US" smtClean="0"/>
              <a:t>Click to edit Master title style</a:t>
            </a:r>
            <a:endParaRPr lang="en-ZA"/>
          </a:p>
        </p:txBody>
      </p:sp>
      <p:sp>
        <p:nvSpPr>
          <p:cNvPr id="3" name="Content Placeholder 2"/>
          <p:cNvSpPr>
            <a:spLocks noGrp="1"/>
          </p:cNvSpPr>
          <p:nvPr>
            <p:ph idx="1"/>
          </p:nvPr>
        </p:nvSpPr>
        <p:spPr>
          <a:xfrm>
            <a:off x="11837389" y="1704165"/>
            <a:ext cx="16925574" cy="36530472"/>
          </a:xfrm>
        </p:spPr>
        <p:txBody>
          <a:bodyPr/>
          <a:lstStyle>
            <a:lvl1pPr>
              <a:defRPr sz="14600"/>
            </a:lvl1pPr>
            <a:lvl2pPr>
              <a:defRPr sz="12800"/>
            </a:lvl2pPr>
            <a:lvl3pPr>
              <a:defRPr sz="11000"/>
            </a:lvl3pPr>
            <a:lvl4pPr>
              <a:defRPr sz="9200"/>
            </a:lvl4pPr>
            <a:lvl5pPr>
              <a:defRPr sz="9200"/>
            </a:lvl5pPr>
            <a:lvl6pPr>
              <a:defRPr sz="9200"/>
            </a:lvl6pPr>
            <a:lvl7pPr>
              <a:defRPr sz="9200"/>
            </a:lvl7pPr>
            <a:lvl8pPr>
              <a:defRPr sz="9200"/>
            </a:lvl8pPr>
            <a:lvl9pPr>
              <a:defRPr sz="9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1513842" y="8956756"/>
            <a:ext cx="9960860" cy="29277881"/>
          </a:xfrm>
        </p:spPr>
        <p:txBody>
          <a:bodyPr/>
          <a:lstStyle>
            <a:lvl1pPr marL="0" indent="0">
              <a:buNone/>
              <a:defRPr sz="6400"/>
            </a:lvl1pPr>
            <a:lvl2pPr marL="2087761" indent="0">
              <a:buNone/>
              <a:defRPr sz="5500"/>
            </a:lvl2pPr>
            <a:lvl3pPr marL="4175523" indent="0">
              <a:buNone/>
              <a:defRPr sz="4500"/>
            </a:lvl3pPr>
            <a:lvl4pPr marL="6263284" indent="0">
              <a:buNone/>
              <a:defRPr sz="4100"/>
            </a:lvl4pPr>
            <a:lvl5pPr marL="8351046" indent="0">
              <a:buNone/>
              <a:defRPr sz="4100"/>
            </a:lvl5pPr>
            <a:lvl6pPr marL="10438807" indent="0">
              <a:buNone/>
              <a:defRPr sz="4100"/>
            </a:lvl6pPr>
            <a:lvl7pPr marL="12526568" indent="0">
              <a:buNone/>
              <a:defRPr sz="4100"/>
            </a:lvl7pPr>
            <a:lvl8pPr marL="14614330" indent="0">
              <a:buNone/>
              <a:defRPr sz="4100"/>
            </a:lvl8pPr>
            <a:lvl9pPr marL="16702091"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57F33-11D0-43B8-AE18-192E9641A7DD}" type="datetimeFigureOut">
              <a:rPr lang="en-ZA" smtClean="0"/>
              <a:t>2014/09/17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181037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465" y="29961525"/>
            <a:ext cx="18166080" cy="3537129"/>
          </a:xfrm>
        </p:spPr>
        <p:txBody>
          <a:bodyPr anchor="b"/>
          <a:lstStyle>
            <a:lvl1pPr algn="l">
              <a:defRPr sz="9200" b="1"/>
            </a:lvl1pPr>
          </a:lstStyle>
          <a:p>
            <a:r>
              <a:rPr lang="en-US" smtClean="0"/>
              <a:t>Click to edit Master title style</a:t>
            </a:r>
            <a:endParaRPr lang="en-ZA"/>
          </a:p>
        </p:txBody>
      </p:sp>
      <p:sp>
        <p:nvSpPr>
          <p:cNvPr id="3" name="Picture Placeholder 2"/>
          <p:cNvSpPr>
            <a:spLocks noGrp="1"/>
          </p:cNvSpPr>
          <p:nvPr>
            <p:ph type="pic" idx="1"/>
          </p:nvPr>
        </p:nvSpPr>
        <p:spPr>
          <a:xfrm>
            <a:off x="5934465" y="3824452"/>
            <a:ext cx="18166080" cy="25681305"/>
          </a:xfrm>
        </p:spPr>
        <p:txBody>
          <a:bodyPr/>
          <a:lstStyle>
            <a:lvl1pPr marL="0" indent="0">
              <a:buNone/>
              <a:defRPr sz="14600"/>
            </a:lvl1pPr>
            <a:lvl2pPr marL="2087761" indent="0">
              <a:buNone/>
              <a:defRPr sz="12800"/>
            </a:lvl2pPr>
            <a:lvl3pPr marL="4175523" indent="0">
              <a:buNone/>
              <a:defRPr sz="11000"/>
            </a:lvl3pPr>
            <a:lvl4pPr marL="6263284" indent="0">
              <a:buNone/>
              <a:defRPr sz="9200"/>
            </a:lvl4pPr>
            <a:lvl5pPr marL="8351046" indent="0">
              <a:buNone/>
              <a:defRPr sz="9200"/>
            </a:lvl5pPr>
            <a:lvl6pPr marL="10438807" indent="0">
              <a:buNone/>
              <a:defRPr sz="9200"/>
            </a:lvl6pPr>
            <a:lvl7pPr marL="12526568" indent="0">
              <a:buNone/>
              <a:defRPr sz="9200"/>
            </a:lvl7pPr>
            <a:lvl8pPr marL="14614330" indent="0">
              <a:buNone/>
              <a:defRPr sz="9200"/>
            </a:lvl8pPr>
            <a:lvl9pPr marL="16702091" indent="0">
              <a:buNone/>
              <a:defRPr sz="9200"/>
            </a:lvl9pPr>
          </a:lstStyle>
          <a:p>
            <a:endParaRPr lang="en-ZA" dirty="0"/>
          </a:p>
        </p:txBody>
      </p:sp>
      <p:sp>
        <p:nvSpPr>
          <p:cNvPr id="4" name="Text Placeholder 3"/>
          <p:cNvSpPr>
            <a:spLocks noGrp="1"/>
          </p:cNvSpPr>
          <p:nvPr>
            <p:ph type="body" sz="half" idx="2"/>
          </p:nvPr>
        </p:nvSpPr>
        <p:spPr>
          <a:xfrm>
            <a:off x="5934465" y="33498654"/>
            <a:ext cx="18166080" cy="5023306"/>
          </a:xfrm>
        </p:spPr>
        <p:txBody>
          <a:bodyPr/>
          <a:lstStyle>
            <a:lvl1pPr marL="0" indent="0">
              <a:buNone/>
              <a:defRPr sz="6400"/>
            </a:lvl1pPr>
            <a:lvl2pPr marL="2087761" indent="0">
              <a:buNone/>
              <a:defRPr sz="5500"/>
            </a:lvl2pPr>
            <a:lvl3pPr marL="4175523" indent="0">
              <a:buNone/>
              <a:defRPr sz="4500"/>
            </a:lvl3pPr>
            <a:lvl4pPr marL="6263284" indent="0">
              <a:buNone/>
              <a:defRPr sz="4100"/>
            </a:lvl4pPr>
            <a:lvl5pPr marL="8351046" indent="0">
              <a:buNone/>
              <a:defRPr sz="4100"/>
            </a:lvl5pPr>
            <a:lvl6pPr marL="10438807" indent="0">
              <a:buNone/>
              <a:defRPr sz="4100"/>
            </a:lvl6pPr>
            <a:lvl7pPr marL="12526568" indent="0">
              <a:buNone/>
              <a:defRPr sz="4100"/>
            </a:lvl7pPr>
            <a:lvl8pPr marL="14614330" indent="0">
              <a:buNone/>
              <a:defRPr sz="4100"/>
            </a:lvl8pPr>
            <a:lvl9pPr marL="16702091"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57F33-11D0-43B8-AE18-192E9641A7DD}" type="datetimeFigureOut">
              <a:rPr lang="en-ZA" smtClean="0"/>
              <a:t>2014/09/17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355630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840" y="1714072"/>
            <a:ext cx="27249120" cy="7133696"/>
          </a:xfrm>
          <a:prstGeom prst="rect">
            <a:avLst/>
          </a:prstGeom>
        </p:spPr>
        <p:txBody>
          <a:bodyPr vert="horz" lIns="417552" tIns="208776" rIns="417552" bIns="208776"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1513840" y="9987182"/>
            <a:ext cx="27249120" cy="28247455"/>
          </a:xfrm>
          <a:prstGeom prst="rect">
            <a:avLst/>
          </a:prstGeom>
        </p:spPr>
        <p:txBody>
          <a:bodyPr vert="horz" lIns="417552" tIns="208776" rIns="417552" bIns="2087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1513840" y="39671281"/>
            <a:ext cx="7064587" cy="2278818"/>
          </a:xfrm>
          <a:prstGeom prst="rect">
            <a:avLst/>
          </a:prstGeom>
        </p:spPr>
        <p:txBody>
          <a:bodyPr vert="horz" lIns="417552" tIns="208776" rIns="417552" bIns="208776" rtlCol="0" anchor="ctr"/>
          <a:lstStyle>
            <a:lvl1pPr algn="l">
              <a:defRPr sz="5500">
                <a:solidFill>
                  <a:schemeClr val="tx1">
                    <a:tint val="75000"/>
                  </a:schemeClr>
                </a:solidFill>
              </a:defRPr>
            </a:lvl1pPr>
          </a:lstStyle>
          <a:p>
            <a:fld id="{BB757F33-11D0-43B8-AE18-192E9641A7DD}" type="datetimeFigureOut">
              <a:rPr lang="en-ZA" smtClean="0"/>
              <a:t>2014/09/17</a:t>
            </a:fld>
            <a:endParaRPr lang="en-ZA" dirty="0"/>
          </a:p>
        </p:txBody>
      </p:sp>
      <p:sp>
        <p:nvSpPr>
          <p:cNvPr id="5" name="Footer Placeholder 4"/>
          <p:cNvSpPr>
            <a:spLocks noGrp="1"/>
          </p:cNvSpPr>
          <p:nvPr>
            <p:ph type="ftr" sz="quarter" idx="3"/>
          </p:nvPr>
        </p:nvSpPr>
        <p:spPr>
          <a:xfrm>
            <a:off x="10344574" y="39671281"/>
            <a:ext cx="9587653" cy="2278818"/>
          </a:xfrm>
          <a:prstGeom prst="rect">
            <a:avLst/>
          </a:prstGeom>
        </p:spPr>
        <p:txBody>
          <a:bodyPr vert="horz" lIns="417552" tIns="208776" rIns="417552" bIns="208776" rtlCol="0" anchor="ctr"/>
          <a:lstStyle>
            <a:lvl1pPr algn="ctr">
              <a:defRPr sz="55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21698374" y="39671281"/>
            <a:ext cx="7064587" cy="2278818"/>
          </a:xfrm>
          <a:prstGeom prst="rect">
            <a:avLst/>
          </a:prstGeom>
        </p:spPr>
        <p:txBody>
          <a:bodyPr vert="horz" lIns="417552" tIns="208776" rIns="417552" bIns="208776" rtlCol="0" anchor="ctr"/>
          <a:lstStyle>
            <a:lvl1pPr algn="r">
              <a:defRPr sz="5500">
                <a:solidFill>
                  <a:schemeClr val="tx1">
                    <a:tint val="75000"/>
                  </a:schemeClr>
                </a:solidFill>
              </a:defRPr>
            </a:lvl1pPr>
          </a:lstStyle>
          <a:p>
            <a:fld id="{0E6DC4F2-0259-4D96-9C0E-560A38E1B589}" type="slidenum">
              <a:rPr lang="en-ZA" smtClean="0"/>
              <a:t>‹#›</a:t>
            </a:fld>
            <a:endParaRPr lang="en-ZA" dirty="0"/>
          </a:p>
        </p:txBody>
      </p:sp>
    </p:spTree>
    <p:extLst>
      <p:ext uri="{BB962C8B-B14F-4D97-AF65-F5344CB8AC3E}">
        <p14:creationId xmlns:p14="http://schemas.microsoft.com/office/powerpoint/2010/main" val="470354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523" rtl="0" eaLnBrk="1" latinLnBrk="0" hangingPunct="1">
        <a:spcBef>
          <a:spcPct val="0"/>
        </a:spcBef>
        <a:buNone/>
        <a:defRPr sz="20100" kern="1200">
          <a:solidFill>
            <a:schemeClr val="tx1"/>
          </a:solidFill>
          <a:latin typeface="+mj-lt"/>
          <a:ea typeface="+mj-ea"/>
          <a:cs typeface="+mj-cs"/>
        </a:defRPr>
      </a:lvl1pPr>
    </p:titleStyle>
    <p:bodyStyle>
      <a:lvl1pPr marL="1565821" indent="-1565821" algn="l" defTabSz="4175523"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2612" indent="-1304851" algn="l" defTabSz="4175523"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19404" indent="-1043881" algn="l" defTabSz="4175523"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7165"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4pPr>
      <a:lvl5pPr marL="9394927"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5pPr>
      <a:lvl6pPr marL="11482688"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570450"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658211"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745972"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en-US"/>
      </a:defPPr>
      <a:lvl1pPr marL="0" algn="l" defTabSz="4175523" rtl="0" eaLnBrk="1" latinLnBrk="0" hangingPunct="1">
        <a:defRPr sz="8200" kern="1200">
          <a:solidFill>
            <a:schemeClr val="tx1"/>
          </a:solidFill>
          <a:latin typeface="+mn-lt"/>
          <a:ea typeface="+mn-ea"/>
          <a:cs typeface="+mn-cs"/>
        </a:defRPr>
      </a:lvl1pPr>
      <a:lvl2pPr marL="2087761" algn="l" defTabSz="4175523" rtl="0" eaLnBrk="1" latinLnBrk="0" hangingPunct="1">
        <a:defRPr sz="8200" kern="1200">
          <a:solidFill>
            <a:schemeClr val="tx1"/>
          </a:solidFill>
          <a:latin typeface="+mn-lt"/>
          <a:ea typeface="+mn-ea"/>
          <a:cs typeface="+mn-cs"/>
        </a:defRPr>
      </a:lvl2pPr>
      <a:lvl3pPr marL="4175523" algn="l" defTabSz="4175523" rtl="0" eaLnBrk="1" latinLnBrk="0" hangingPunct="1">
        <a:defRPr sz="8200" kern="1200">
          <a:solidFill>
            <a:schemeClr val="tx1"/>
          </a:solidFill>
          <a:latin typeface="+mn-lt"/>
          <a:ea typeface="+mn-ea"/>
          <a:cs typeface="+mn-cs"/>
        </a:defRPr>
      </a:lvl3pPr>
      <a:lvl4pPr marL="6263284" algn="l" defTabSz="4175523" rtl="0" eaLnBrk="1" latinLnBrk="0" hangingPunct="1">
        <a:defRPr sz="8200" kern="1200">
          <a:solidFill>
            <a:schemeClr val="tx1"/>
          </a:solidFill>
          <a:latin typeface="+mn-lt"/>
          <a:ea typeface="+mn-ea"/>
          <a:cs typeface="+mn-cs"/>
        </a:defRPr>
      </a:lvl4pPr>
      <a:lvl5pPr marL="8351046" algn="l" defTabSz="4175523" rtl="0" eaLnBrk="1" latinLnBrk="0" hangingPunct="1">
        <a:defRPr sz="8200" kern="1200">
          <a:solidFill>
            <a:schemeClr val="tx1"/>
          </a:solidFill>
          <a:latin typeface="+mn-lt"/>
          <a:ea typeface="+mn-ea"/>
          <a:cs typeface="+mn-cs"/>
        </a:defRPr>
      </a:lvl5pPr>
      <a:lvl6pPr marL="10438807" algn="l" defTabSz="4175523" rtl="0" eaLnBrk="1" latinLnBrk="0" hangingPunct="1">
        <a:defRPr sz="8200" kern="1200">
          <a:solidFill>
            <a:schemeClr val="tx1"/>
          </a:solidFill>
          <a:latin typeface="+mn-lt"/>
          <a:ea typeface="+mn-ea"/>
          <a:cs typeface="+mn-cs"/>
        </a:defRPr>
      </a:lvl6pPr>
      <a:lvl7pPr marL="12526568" algn="l" defTabSz="4175523" rtl="0" eaLnBrk="1" latinLnBrk="0" hangingPunct="1">
        <a:defRPr sz="8200" kern="1200">
          <a:solidFill>
            <a:schemeClr val="tx1"/>
          </a:solidFill>
          <a:latin typeface="+mn-lt"/>
          <a:ea typeface="+mn-ea"/>
          <a:cs typeface="+mn-cs"/>
        </a:defRPr>
      </a:lvl7pPr>
      <a:lvl8pPr marL="14614330" algn="l" defTabSz="4175523" rtl="0" eaLnBrk="1" latinLnBrk="0" hangingPunct="1">
        <a:defRPr sz="8200" kern="1200">
          <a:solidFill>
            <a:schemeClr val="tx1"/>
          </a:solidFill>
          <a:latin typeface="+mn-lt"/>
          <a:ea typeface="+mn-ea"/>
          <a:cs typeface="+mn-cs"/>
        </a:defRPr>
      </a:lvl8pPr>
      <a:lvl9pPr marL="16702091" algn="l" defTabSz="4175523"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emf"/><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notesSlide" Target="../notesSlides/notesSlide1.xml"/><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8"/>
          <p:cNvPicPr>
            <a:picLocks noChangeAspect="1" noChangeArrowheads="1"/>
          </p:cNvPicPr>
          <p:nvPr/>
        </p:nvPicPr>
        <p:blipFill>
          <a:blip r:embed="rId3" cstate="print"/>
          <a:srcRect/>
          <a:stretch>
            <a:fillRect/>
          </a:stretch>
        </p:blipFill>
        <p:spPr bwMode="auto">
          <a:xfrm>
            <a:off x="563032" y="38258657"/>
            <a:ext cx="5358344" cy="4033197"/>
          </a:xfrm>
          <a:prstGeom prst="rect">
            <a:avLst/>
          </a:prstGeom>
          <a:noFill/>
          <a:ln w="9525">
            <a:noFill/>
            <a:miter lim="800000"/>
            <a:headEnd/>
            <a:tailEnd/>
          </a:ln>
          <a:effectLst/>
        </p:spPr>
      </p:pic>
      <p:pic>
        <p:nvPicPr>
          <p:cNvPr id="8" name="Picture 49"/>
          <p:cNvPicPr>
            <a:picLocks noChangeAspect="1" noChangeArrowheads="1"/>
          </p:cNvPicPr>
          <p:nvPr/>
        </p:nvPicPr>
        <p:blipFill>
          <a:blip r:embed="rId4" cstate="print"/>
          <a:srcRect/>
          <a:stretch>
            <a:fillRect/>
          </a:stretch>
        </p:blipFill>
        <p:spPr bwMode="auto">
          <a:xfrm>
            <a:off x="6425432" y="40867201"/>
            <a:ext cx="4217759" cy="1465256"/>
          </a:xfrm>
          <a:prstGeom prst="rect">
            <a:avLst/>
          </a:prstGeom>
          <a:noFill/>
        </p:spPr>
      </p:pic>
      <p:pic>
        <p:nvPicPr>
          <p:cNvPr id="9" name="Picture 50"/>
          <p:cNvPicPr>
            <a:picLocks noChangeAspect="1" noChangeArrowheads="1"/>
          </p:cNvPicPr>
          <p:nvPr/>
        </p:nvPicPr>
        <p:blipFill>
          <a:blip r:embed="rId5" cstate="print"/>
          <a:srcRect/>
          <a:stretch>
            <a:fillRect/>
          </a:stretch>
        </p:blipFill>
        <p:spPr bwMode="auto">
          <a:xfrm>
            <a:off x="14758232" y="40915948"/>
            <a:ext cx="3836552" cy="1511475"/>
          </a:xfrm>
          <a:prstGeom prst="rect">
            <a:avLst/>
          </a:prstGeom>
          <a:noFill/>
        </p:spPr>
      </p:pic>
      <p:grpSp>
        <p:nvGrpSpPr>
          <p:cNvPr id="4" name="Group 3"/>
          <p:cNvGrpSpPr/>
          <p:nvPr/>
        </p:nvGrpSpPr>
        <p:grpSpPr>
          <a:xfrm>
            <a:off x="1620469" y="371518"/>
            <a:ext cx="13517931" cy="2454199"/>
            <a:chOff x="1672904" y="651516"/>
            <a:chExt cx="18402046" cy="3474785"/>
          </a:xfrm>
        </p:grpSpPr>
        <p:sp>
          <p:nvSpPr>
            <p:cNvPr id="12" name="Text Box 14"/>
            <p:cNvSpPr txBox="1"/>
            <p:nvPr/>
          </p:nvSpPr>
          <p:spPr>
            <a:xfrm>
              <a:off x="5054004" y="1477414"/>
              <a:ext cx="15020946" cy="254567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6393" tIns="43196" rIns="86393" bIns="43196" numCol="1" spcCol="0" rtlCol="0" fromWordArt="0" anchor="t" anchorCtr="0" forceAA="0" compatLnSpc="1">
              <a:prstTxWarp prst="textNoShape">
                <a:avLst/>
              </a:prstTxWarp>
              <a:noAutofit/>
            </a:bodyPr>
            <a:lstStyle/>
            <a:p>
              <a:pPr algn="ctr"/>
              <a:r>
                <a:rPr lang="en-ZA" sz="6000" b="1" dirty="0">
                  <a:effectLst>
                    <a:outerShdw blurRad="69850" dist="43180" dir="5400000" sx="0" sy="0">
                      <a:srgbClr val="000000">
                        <a:alpha val="65000"/>
                      </a:srgbClr>
                    </a:outerShdw>
                  </a:effectLst>
                  <a:latin typeface="Trebuchet MS"/>
                  <a:ea typeface="Times New Roman"/>
                  <a:cs typeface="Times New Roman"/>
                </a:rPr>
                <a:t>Earth Stewardship Science </a:t>
              </a:r>
              <a:endParaRPr lang="en-ZA" sz="6000" b="1" dirty="0" smtClean="0">
                <a:effectLst>
                  <a:outerShdw blurRad="69850" dist="43180" dir="5400000" sx="0" sy="0">
                    <a:srgbClr val="000000">
                      <a:alpha val="65000"/>
                    </a:srgbClr>
                  </a:outerShdw>
                </a:effectLst>
                <a:latin typeface="Trebuchet MS"/>
                <a:ea typeface="Times New Roman"/>
                <a:cs typeface="Times New Roman"/>
              </a:endParaRPr>
            </a:p>
            <a:p>
              <a:pPr algn="ctr"/>
              <a:r>
                <a:rPr lang="en-ZA" sz="6000" b="1" dirty="0" smtClean="0">
                  <a:effectLst>
                    <a:outerShdw blurRad="69850" dist="43180" dir="5400000" sx="0" sy="0">
                      <a:srgbClr val="000000">
                        <a:alpha val="65000"/>
                      </a:srgbClr>
                    </a:outerShdw>
                  </a:effectLst>
                  <a:latin typeface="Trebuchet MS"/>
                  <a:ea typeface="Times New Roman"/>
                  <a:cs typeface="Times New Roman"/>
                </a:rPr>
                <a:t>Research </a:t>
              </a:r>
              <a:r>
                <a:rPr lang="en-ZA" sz="6000" b="1" dirty="0">
                  <a:effectLst>
                    <a:outerShdw blurRad="69850" dist="43180" dir="5400000" sx="0" sy="0">
                      <a:srgbClr val="000000">
                        <a:alpha val="65000"/>
                      </a:srgbClr>
                    </a:outerShdw>
                  </a:effectLst>
                  <a:latin typeface="Trebuchet MS"/>
                  <a:ea typeface="Times New Roman"/>
                  <a:cs typeface="Times New Roman"/>
                </a:rPr>
                <a:t>Institute</a:t>
              </a:r>
              <a:endParaRPr lang="en-ZA" sz="6000" dirty="0">
                <a:latin typeface="Times New Roman"/>
                <a:ea typeface="Times New Roman"/>
              </a:endParaRPr>
            </a:p>
          </p:txBody>
        </p:sp>
        <p:pic>
          <p:nvPicPr>
            <p:cNvPr id="15" name="Picture 14" descr="D:\AEON\CMD\AEON Pamphlets &amp; Leaflets\Banners Covers and Logos\AEON Symbol and Nam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2904" y="651516"/>
              <a:ext cx="3381099" cy="3474785"/>
            </a:xfrm>
            <a:prstGeom prst="rect">
              <a:avLst/>
            </a:prstGeom>
            <a:noFill/>
            <a:extLst>
              <a:ext uri="{909E8E84-426E-40DD-AFC4-6F175D3DCCD1}">
                <a14:hiddenFill xmlns:a14="http://schemas.microsoft.com/office/drawing/2010/main">
                  <a:solidFill>
                    <a:srgbClr val="FFFFFF"/>
                  </a:solidFill>
                </a14:hiddenFill>
              </a:ext>
            </a:extLst>
          </p:spPr>
        </p:pic>
      </p:grpSp>
      <p:sp>
        <p:nvSpPr>
          <p:cNvPr id="87" name="Rectangle 2"/>
          <p:cNvSpPr>
            <a:spLocks noGrp="1" noChangeArrowheads="1"/>
          </p:cNvSpPr>
          <p:nvPr>
            <p:ph type="ctrTitle"/>
          </p:nvPr>
        </p:nvSpPr>
        <p:spPr bwMode="auto">
          <a:xfrm>
            <a:off x="1168848" y="4983263"/>
            <a:ext cx="27973189" cy="26488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393" tIns="43196" rIns="86393" bIns="43196" numCol="1" anchor="ctr" anchorCtr="0" compatLnSpc="1">
            <a:prstTxWarp prst="textNoShape">
              <a:avLst/>
            </a:prstTxWarp>
            <a:noAutofit/>
          </a:bodyPr>
          <a:lstStyle/>
          <a:p>
            <a:pPr>
              <a:defRPr/>
            </a:pPr>
            <a:r>
              <a:rPr lang="en-ZA" altLang="en-US" sz="9600" b="1" dirty="0">
                <a:solidFill>
                  <a:schemeClr val="accent2"/>
                </a:solidFill>
                <a:effectLst>
                  <a:outerShdw blurRad="38100" dist="38100" dir="2700000" algn="tl">
                    <a:srgbClr val="FFFFFF"/>
                  </a:outerShdw>
                </a:effectLst>
                <a:latin typeface="Californian FB" panose="0207040306080B030204" pitchFamily="18" charset="0"/>
                <a:cs typeface="Arial" pitchFamily="34" charset="0"/>
              </a:rPr>
              <a:t>Gypsum Deposits Associated with the Whitehill Formation (Ecca Group) in the Steytlerville-Jansenville Area, Southern Karoo, South Africa</a:t>
            </a:r>
            <a:br>
              <a:rPr lang="en-ZA" altLang="en-US" sz="9600" b="1" dirty="0">
                <a:solidFill>
                  <a:schemeClr val="accent2"/>
                </a:solidFill>
                <a:effectLst>
                  <a:outerShdw blurRad="38100" dist="38100" dir="2700000" algn="tl">
                    <a:srgbClr val="FFFFFF"/>
                  </a:outerShdw>
                </a:effectLst>
                <a:latin typeface="Californian FB" panose="0207040306080B030204" pitchFamily="18" charset="0"/>
                <a:cs typeface="Arial" pitchFamily="34" charset="0"/>
              </a:rPr>
            </a:br>
            <a:endParaRPr lang="en-US" altLang="en-US" sz="9600" dirty="0">
              <a:solidFill>
                <a:schemeClr val="accent2"/>
              </a:solidFill>
              <a:effectLst>
                <a:outerShdw blurRad="38100" dist="38100" dir="2700000" algn="tl">
                  <a:srgbClr val="FFFFFF"/>
                </a:outerShdw>
              </a:effectLst>
              <a:latin typeface="Californian FB" panose="0207040306080B030204" pitchFamily="18" charset="0"/>
              <a:cs typeface="Arial" pitchFamily="34" charset="0"/>
            </a:endParaRPr>
          </a:p>
        </p:txBody>
      </p:sp>
      <p:sp>
        <p:nvSpPr>
          <p:cNvPr id="88" name="Rectangle 87"/>
          <p:cNvSpPr/>
          <p:nvPr/>
        </p:nvSpPr>
        <p:spPr>
          <a:xfrm>
            <a:off x="1168848" y="7975529"/>
            <a:ext cx="27973188" cy="1472230"/>
          </a:xfrm>
          <a:prstGeom prst="rect">
            <a:avLst/>
          </a:prstGeom>
        </p:spPr>
        <p:txBody>
          <a:bodyPr wrap="square" lIns="86393" tIns="43196" rIns="86393" bIns="43196">
            <a:spAutoFit/>
          </a:bodyPr>
          <a:lstStyle/>
          <a:p>
            <a:pPr marL="431963" indent="-431963" algn="ctr"/>
            <a:r>
              <a:rPr lang="en-ZA" altLang="en-US" sz="4500" b="1" i="1" dirty="0" smtClean="0">
                <a:solidFill>
                  <a:schemeClr val="tx2"/>
                </a:solidFill>
                <a:latin typeface="Californian FB" panose="0207040306080B030204" pitchFamily="18" charset="0"/>
                <a:cs typeface="Arial" pitchFamily="34" charset="0"/>
              </a:rPr>
              <a:t>Almanza, R.D., Booth P.W.K. and De Wit, M.J.</a:t>
            </a:r>
            <a:endParaRPr lang="en-ZA" altLang="en-US" sz="4500" b="1" i="1" dirty="0">
              <a:solidFill>
                <a:schemeClr val="tx2"/>
              </a:solidFill>
              <a:latin typeface="Californian FB" panose="0207040306080B030204" pitchFamily="18" charset="0"/>
              <a:cs typeface="Arial" pitchFamily="34" charset="0"/>
            </a:endParaRPr>
          </a:p>
          <a:p>
            <a:pPr marL="431963" indent="-431963" algn="ctr"/>
            <a:r>
              <a:rPr lang="en-ZA" altLang="en-US" sz="4500" i="1" dirty="0">
                <a:solidFill>
                  <a:schemeClr val="tx2"/>
                </a:solidFill>
                <a:latin typeface="Californian FB" panose="0207040306080B030204" pitchFamily="18" charset="0"/>
                <a:cs typeface="Arial" pitchFamily="34" charset="0"/>
              </a:rPr>
              <a:t>Nelson Mandela Metropolitan University , Department of Geosciences, Port Elizabeth, South Africa</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51568" y="37783406"/>
            <a:ext cx="4136668" cy="4508448"/>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454080" y="734791"/>
            <a:ext cx="5687957" cy="1807595"/>
          </a:xfrm>
          <a:prstGeom prst="rect">
            <a:avLst/>
          </a:prstGeom>
        </p:spPr>
      </p:pic>
      <p:sp>
        <p:nvSpPr>
          <p:cNvPr id="20" name="Rectangle 19"/>
          <p:cNvSpPr/>
          <p:nvPr/>
        </p:nvSpPr>
        <p:spPr>
          <a:xfrm>
            <a:off x="563032" y="9735791"/>
            <a:ext cx="29119799" cy="2703304"/>
          </a:xfrm>
          <a:prstGeom prst="rect">
            <a:avLst/>
          </a:prstGeom>
        </p:spPr>
        <p:txBody>
          <a:bodyPr wrap="square" tIns="0" bIns="0">
            <a:spAutoFit/>
          </a:bodyPr>
          <a:lstStyle/>
          <a:p>
            <a:pPr algn="just">
              <a:lnSpc>
                <a:spcPts val="2640"/>
              </a:lnSpc>
            </a:pPr>
            <a:endParaRPr lang="en-GB" sz="2200" dirty="0" smtClean="0">
              <a:latin typeface="Californian FB" panose="0207040306080B030204" pitchFamily="18" charset="0"/>
            </a:endParaRPr>
          </a:p>
          <a:p>
            <a:pPr algn="just"/>
            <a:r>
              <a:rPr lang="en-ZA" sz="2200" dirty="0" smtClean="0">
                <a:latin typeface="Californian FB" panose="0207040306080B030204" pitchFamily="18" charset="0"/>
              </a:rPr>
              <a:t>The </a:t>
            </a:r>
            <a:r>
              <a:rPr lang="en-ZA" sz="2200" dirty="0">
                <a:latin typeface="Californian FB" panose="0207040306080B030204" pitchFamily="18" charset="0"/>
              </a:rPr>
              <a:t>calcium and sulphate ions required to form the gypsum </a:t>
            </a:r>
            <a:r>
              <a:rPr lang="en-ZA" sz="2200" dirty="0" smtClean="0">
                <a:latin typeface="Californian FB" panose="0207040306080B030204" pitchFamily="18" charset="0"/>
              </a:rPr>
              <a:t>(CaSO</a:t>
            </a:r>
            <a:r>
              <a:rPr lang="en-ZA" sz="2200" baseline="-25000" dirty="0" smtClean="0">
                <a:latin typeface="Californian FB" panose="0207040306080B030204" pitchFamily="18" charset="0"/>
              </a:rPr>
              <a:t>4</a:t>
            </a:r>
            <a:r>
              <a:rPr lang="en-ZA" sz="2200" dirty="0" smtClean="0">
                <a:latin typeface="Californian FB" panose="0207040306080B030204" pitchFamily="18" charset="0"/>
              </a:rPr>
              <a:t>·2H</a:t>
            </a:r>
            <a:r>
              <a:rPr lang="en-ZA" sz="2200" baseline="-25000" dirty="0" smtClean="0">
                <a:latin typeface="Californian FB" panose="0207040306080B030204" pitchFamily="18" charset="0"/>
              </a:rPr>
              <a:t>2</a:t>
            </a:r>
            <a:r>
              <a:rPr lang="en-ZA" sz="2200" dirty="0" smtClean="0">
                <a:latin typeface="Californian FB" panose="0207040306080B030204" pitchFamily="18" charset="0"/>
              </a:rPr>
              <a:t>O) </a:t>
            </a:r>
            <a:r>
              <a:rPr lang="en-ZA" sz="2200" dirty="0">
                <a:latin typeface="Californian FB" panose="0207040306080B030204" pitchFamily="18" charset="0"/>
              </a:rPr>
              <a:t>are supplied by the Whitehill Formation shale which is carbonate and pyrite rich. </a:t>
            </a:r>
            <a:r>
              <a:rPr lang="en-ZA" sz="2200" dirty="0" smtClean="0">
                <a:latin typeface="Californian FB" panose="0207040306080B030204" pitchFamily="18" charset="0"/>
              </a:rPr>
              <a:t>This </a:t>
            </a:r>
            <a:r>
              <a:rPr lang="en-ZA" sz="2200" dirty="0">
                <a:latin typeface="Californian FB" panose="0207040306080B030204" pitchFamily="18" charset="0"/>
              </a:rPr>
              <a:t>particular shale is undergoing close study with regards to its potential to supply gas energy, but must also be recognised for its other economic </a:t>
            </a:r>
            <a:r>
              <a:rPr lang="en-ZA" sz="2200" dirty="0" smtClean="0">
                <a:latin typeface="Californian FB" panose="0207040306080B030204" pitchFamily="18" charset="0"/>
              </a:rPr>
              <a:t>benefits. Prerequisites </a:t>
            </a:r>
            <a:r>
              <a:rPr lang="en-ZA" sz="2200" dirty="0">
                <a:latin typeface="Californian FB" panose="0207040306080B030204" pitchFamily="18" charset="0"/>
              </a:rPr>
              <a:t>for gypsum formation include the supply of calcium and sulphate to a zone of weathering, restricted drainage such as a pan, a clay layer in the drainage area and an arid climate where evaporation exceeds </a:t>
            </a:r>
            <a:r>
              <a:rPr lang="en-ZA" sz="2200" dirty="0" smtClean="0">
                <a:latin typeface="Californian FB" panose="0207040306080B030204" pitchFamily="18" charset="0"/>
              </a:rPr>
              <a:t>precipitation. The </a:t>
            </a:r>
            <a:r>
              <a:rPr lang="en-ZA" sz="2200" dirty="0">
                <a:latin typeface="Californian FB" panose="0207040306080B030204" pitchFamily="18" charset="0"/>
              </a:rPr>
              <a:t>area of Klipplaat, Eastern Cape, in the Great Karoo meets these requirements and Pretoria Portland Cement (PPC) have mined gypsum from a weathered zone of the Whitehill Formation shale. Gypsum grades vary greatly from below 40% </a:t>
            </a:r>
            <a:r>
              <a:rPr lang="en-ZA" sz="2200" dirty="0" smtClean="0">
                <a:latin typeface="Californian FB" panose="0207040306080B030204" pitchFamily="18" charset="0"/>
              </a:rPr>
              <a:t>CaSO</a:t>
            </a:r>
            <a:r>
              <a:rPr lang="en-ZA" sz="2200" baseline="-25000" dirty="0" smtClean="0">
                <a:latin typeface="Californian FB" panose="0207040306080B030204" pitchFamily="18" charset="0"/>
              </a:rPr>
              <a:t>4</a:t>
            </a:r>
            <a:r>
              <a:rPr lang="en-ZA" sz="2200" dirty="0">
                <a:latin typeface="Californian FB" panose="0207040306080B030204" pitchFamily="18" charset="0"/>
              </a:rPr>
              <a:t>·2H</a:t>
            </a:r>
            <a:r>
              <a:rPr lang="en-ZA" sz="2200" baseline="-25000" dirty="0" smtClean="0">
                <a:latin typeface="Californian FB" panose="0207040306080B030204" pitchFamily="18" charset="0"/>
              </a:rPr>
              <a:t>2</a:t>
            </a:r>
            <a:r>
              <a:rPr lang="en-ZA" sz="2200" dirty="0" smtClean="0">
                <a:latin typeface="Californian FB" panose="0207040306080B030204" pitchFamily="18" charset="0"/>
              </a:rPr>
              <a:t>O </a:t>
            </a:r>
            <a:r>
              <a:rPr lang="en-ZA" sz="2200" dirty="0">
                <a:latin typeface="Californian FB" panose="0207040306080B030204" pitchFamily="18" charset="0"/>
              </a:rPr>
              <a:t>to well over 70% </a:t>
            </a:r>
            <a:r>
              <a:rPr lang="en-ZA" sz="2200" dirty="0" smtClean="0">
                <a:latin typeface="Californian FB" panose="0207040306080B030204" pitchFamily="18" charset="0"/>
              </a:rPr>
              <a:t>CaSO</a:t>
            </a:r>
            <a:r>
              <a:rPr lang="en-ZA" sz="2200" baseline="-25000" dirty="0" smtClean="0">
                <a:latin typeface="Californian FB" panose="0207040306080B030204" pitchFamily="18" charset="0"/>
              </a:rPr>
              <a:t>4</a:t>
            </a:r>
            <a:r>
              <a:rPr lang="en-ZA" sz="2200" dirty="0">
                <a:latin typeface="Californian FB" panose="0207040306080B030204" pitchFamily="18" charset="0"/>
              </a:rPr>
              <a:t>·2H</a:t>
            </a:r>
            <a:r>
              <a:rPr lang="en-ZA" sz="2200" baseline="-25000" dirty="0" smtClean="0">
                <a:latin typeface="Californian FB" panose="0207040306080B030204" pitchFamily="18" charset="0"/>
              </a:rPr>
              <a:t>2</a:t>
            </a:r>
            <a:r>
              <a:rPr lang="en-ZA" sz="2200" dirty="0" smtClean="0">
                <a:latin typeface="Californian FB" panose="0207040306080B030204" pitchFamily="18" charset="0"/>
              </a:rPr>
              <a:t>O</a:t>
            </a:r>
            <a:r>
              <a:rPr lang="en-ZA" sz="2200" dirty="0">
                <a:latin typeface="Californian FB" panose="0207040306080B030204" pitchFamily="18" charset="0"/>
              </a:rPr>
              <a:t>, and seem to be affected </a:t>
            </a:r>
            <a:r>
              <a:rPr lang="en-ZA" sz="2200" dirty="0" smtClean="0">
                <a:latin typeface="Californian FB" panose="0207040306080B030204" pitchFamily="18" charset="0"/>
              </a:rPr>
              <a:t>by </a:t>
            </a:r>
            <a:r>
              <a:rPr lang="en-ZA" sz="2200" dirty="0">
                <a:latin typeface="Californian FB" panose="0207040306080B030204" pitchFamily="18" charset="0"/>
              </a:rPr>
              <a:t>the degree of weathering as well as their topographical </a:t>
            </a:r>
            <a:r>
              <a:rPr lang="en-ZA" sz="2200" dirty="0" smtClean="0">
                <a:latin typeface="Californian FB" panose="0207040306080B030204" pitchFamily="18" charset="0"/>
              </a:rPr>
              <a:t>position. Folding </a:t>
            </a:r>
            <a:r>
              <a:rPr lang="en-ZA" sz="2200" dirty="0">
                <a:latin typeface="Californian FB" panose="0207040306080B030204" pitchFamily="18" charset="0"/>
              </a:rPr>
              <a:t>of the shale occurs as a series of large-scale and small-scale anticlines and synclines striking from East to </a:t>
            </a:r>
            <a:r>
              <a:rPr lang="en-ZA" sz="2200" dirty="0" smtClean="0">
                <a:latin typeface="Californian FB" panose="0207040306080B030204" pitchFamily="18" charset="0"/>
              </a:rPr>
              <a:t>West. Pyrite </a:t>
            </a:r>
            <a:r>
              <a:rPr lang="en-ZA" sz="2200" dirty="0">
                <a:latin typeface="Californian FB" panose="0207040306080B030204" pitchFamily="18" charset="0"/>
              </a:rPr>
              <a:t>should be concentrated in the fold </a:t>
            </a:r>
            <a:r>
              <a:rPr lang="en-ZA" sz="2200" dirty="0" smtClean="0">
                <a:latin typeface="Californian FB" panose="0207040306080B030204" pitchFamily="18" charset="0"/>
              </a:rPr>
              <a:t>axes </a:t>
            </a:r>
            <a:r>
              <a:rPr lang="en-ZA" sz="2200" dirty="0">
                <a:latin typeface="Californian FB" panose="0207040306080B030204" pitchFamily="18" charset="0"/>
              </a:rPr>
              <a:t>(weakest </a:t>
            </a:r>
            <a:r>
              <a:rPr lang="en-ZA" sz="2200" dirty="0" smtClean="0">
                <a:latin typeface="Californian FB" panose="0207040306080B030204" pitchFamily="18" charset="0"/>
              </a:rPr>
              <a:t>points) </a:t>
            </a:r>
            <a:r>
              <a:rPr lang="en-ZA" sz="2200" dirty="0">
                <a:latin typeface="Californian FB" panose="0207040306080B030204" pitchFamily="18" charset="0"/>
              </a:rPr>
              <a:t>and this is where the larger gypsum deposits are </a:t>
            </a:r>
            <a:r>
              <a:rPr lang="en-ZA" sz="2200" dirty="0" smtClean="0">
                <a:latin typeface="Californian FB" panose="0207040306080B030204" pitchFamily="18" charset="0"/>
              </a:rPr>
              <a:t>found. Carbonate </a:t>
            </a:r>
            <a:r>
              <a:rPr lang="en-ZA" sz="2200" dirty="0">
                <a:latin typeface="Californian FB" panose="0207040306080B030204" pitchFamily="18" charset="0"/>
              </a:rPr>
              <a:t>concretions </a:t>
            </a:r>
            <a:r>
              <a:rPr lang="en-ZA" sz="2200" dirty="0" smtClean="0">
                <a:latin typeface="Californian FB" panose="0207040306080B030204" pitchFamily="18" charset="0"/>
              </a:rPr>
              <a:t>are </a:t>
            </a:r>
            <a:r>
              <a:rPr lang="en-ZA" sz="2200" dirty="0">
                <a:latin typeface="Californian FB" panose="0207040306080B030204" pitchFamily="18" charset="0"/>
              </a:rPr>
              <a:t>common in the study area and literature suggests that they are associated </a:t>
            </a:r>
            <a:r>
              <a:rPr lang="en-ZA" sz="2200" dirty="0" smtClean="0">
                <a:latin typeface="Californian FB" panose="0207040306080B030204" pitchFamily="18" charset="0"/>
              </a:rPr>
              <a:t>with </a:t>
            </a:r>
            <a:r>
              <a:rPr lang="en-ZA" sz="2200" dirty="0">
                <a:latin typeface="Californian FB" panose="0207040306080B030204" pitchFamily="18" charset="0"/>
              </a:rPr>
              <a:t>a higher pyrite phase and this could explain the connection between the concretions and a </a:t>
            </a:r>
            <a:r>
              <a:rPr lang="en-ZA" sz="2200" dirty="0" smtClean="0">
                <a:latin typeface="Californian FB" panose="0207040306080B030204" pitchFamily="18" charset="0"/>
              </a:rPr>
              <a:t>richer </a:t>
            </a:r>
            <a:r>
              <a:rPr lang="en-ZA" sz="2200" dirty="0">
                <a:latin typeface="Californian FB" panose="0207040306080B030204" pitchFamily="18" charset="0"/>
              </a:rPr>
              <a:t>gypsum zone within the Whitehill Formation. It is also possible that organic carbon is concentrated in and around these concretions and this could provide ‘pockets’ of higher carbon content within the Whitehill Formation where shale gas might be </a:t>
            </a:r>
            <a:r>
              <a:rPr lang="en-ZA" sz="2200" dirty="0" smtClean="0">
                <a:latin typeface="Californian FB" panose="0207040306080B030204" pitchFamily="18" charset="0"/>
              </a:rPr>
              <a:t>trapped at depth. A summary of the study area is given in </a:t>
            </a:r>
            <a:r>
              <a:rPr lang="en-ZA" sz="2200" b="1" u="sng" dirty="0" smtClean="0">
                <a:latin typeface="Californian FB" panose="0207040306080B030204" pitchFamily="18" charset="0"/>
              </a:rPr>
              <a:t>Figure 1</a:t>
            </a:r>
            <a:r>
              <a:rPr lang="en-ZA" sz="2200" dirty="0" smtClean="0">
                <a:latin typeface="Californian FB" panose="0207040306080B030204" pitchFamily="18" charset="0"/>
              </a:rPr>
              <a:t>.</a:t>
            </a:r>
            <a:endParaRPr lang="en-ZA" sz="2200" b="1" u="sng" dirty="0">
              <a:latin typeface="Californian FB" panose="0207040306080B030204" pitchFamily="18" charset="0"/>
            </a:endParaRPr>
          </a:p>
        </p:txBody>
      </p:sp>
      <p:grpSp>
        <p:nvGrpSpPr>
          <p:cNvPr id="22" name="Group 21"/>
          <p:cNvGrpSpPr/>
          <p:nvPr/>
        </p:nvGrpSpPr>
        <p:grpSpPr>
          <a:xfrm>
            <a:off x="607804" y="12991326"/>
            <a:ext cx="14072064" cy="6601778"/>
            <a:chOff x="519982" y="13697025"/>
            <a:chExt cx="14072064" cy="6601778"/>
          </a:xfrm>
        </p:grpSpPr>
        <p:pic>
          <p:nvPicPr>
            <p:cNvPr id="23" name="Picture 22"/>
            <p:cNvPicPr>
              <a:picLocks noChangeAspect="1"/>
            </p:cNvPicPr>
            <p:nvPr/>
          </p:nvPicPr>
          <p:blipFill rotWithShape="1">
            <a:blip r:embed="rId9">
              <a:extLst>
                <a:ext uri="{28A0092B-C50C-407E-A947-70E740481C1C}">
                  <a14:useLocalDpi xmlns:a14="http://schemas.microsoft.com/office/drawing/2010/main" val="0"/>
                </a:ext>
              </a:extLst>
            </a:blip>
            <a:srcRect l="-907" t="-1263" r="-342" b="-396"/>
            <a:stretch/>
          </p:blipFill>
          <p:spPr>
            <a:xfrm>
              <a:off x="519982" y="13697025"/>
              <a:ext cx="10294901" cy="6601778"/>
            </a:xfrm>
            <a:prstGeom prst="rect">
              <a:avLst/>
            </a:prstGeom>
            <a:ln>
              <a:solidFill>
                <a:schemeClr val="tx1"/>
              </a:solidFill>
            </a:ln>
          </p:spPr>
        </p:pic>
        <p:pic>
          <p:nvPicPr>
            <p:cNvPr id="24" name="Picture 23"/>
            <p:cNvPicPr>
              <a:picLocks noChangeAspect="1"/>
            </p:cNvPicPr>
            <p:nvPr/>
          </p:nvPicPr>
          <p:blipFill rotWithShape="1">
            <a:blip r:embed="rId10"/>
            <a:srcRect l="43700" t="15570" r="13775" b="14105"/>
            <a:stretch/>
          </p:blipFill>
          <p:spPr>
            <a:xfrm>
              <a:off x="11108659" y="13697025"/>
              <a:ext cx="3483387" cy="3096344"/>
            </a:xfrm>
            <a:prstGeom prst="rect">
              <a:avLst/>
            </a:prstGeom>
            <a:ln>
              <a:solidFill>
                <a:schemeClr val="tx1"/>
              </a:solidFill>
            </a:ln>
          </p:spPr>
        </p:pic>
        <p:sp>
          <p:nvSpPr>
            <p:cNvPr id="25" name="Rectangle 24"/>
            <p:cNvSpPr/>
            <p:nvPr/>
          </p:nvSpPr>
          <p:spPr bwMode="auto">
            <a:xfrm>
              <a:off x="12689334" y="16152917"/>
              <a:ext cx="600959" cy="311320"/>
            </a:xfrm>
            <a:prstGeom prst="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Californian FB" panose="0207040306080B030204" pitchFamily="18" charset="0"/>
                <a:ea typeface="Geneva" pitchFamily="1" charset="-128"/>
              </a:endParaRPr>
            </a:p>
          </p:txBody>
        </p:sp>
        <p:pic>
          <p:nvPicPr>
            <p:cNvPr id="26" name="Picture 25"/>
            <p:cNvPicPr>
              <a:picLocks noChangeAspect="1"/>
            </p:cNvPicPr>
            <p:nvPr/>
          </p:nvPicPr>
          <p:blipFill rotWithShape="1">
            <a:blip r:embed="rId11"/>
            <a:srcRect l="43701" t="32419" r="27950" b="20718"/>
            <a:stretch/>
          </p:blipFill>
          <p:spPr>
            <a:xfrm>
              <a:off x="11102578" y="17198321"/>
              <a:ext cx="3489468" cy="3100482"/>
            </a:xfrm>
            <a:prstGeom prst="rect">
              <a:avLst/>
            </a:prstGeom>
            <a:ln>
              <a:solidFill>
                <a:schemeClr val="tx1"/>
              </a:solidFill>
            </a:ln>
          </p:spPr>
        </p:pic>
        <p:sp>
          <p:nvSpPr>
            <p:cNvPr id="27" name="Rectangle 26"/>
            <p:cNvSpPr/>
            <p:nvPr/>
          </p:nvSpPr>
          <p:spPr bwMode="auto">
            <a:xfrm>
              <a:off x="11282362" y="17604883"/>
              <a:ext cx="1000964" cy="518538"/>
            </a:xfrm>
            <a:prstGeom prst="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Californian FB" panose="0207040306080B030204" pitchFamily="18" charset="0"/>
                <a:ea typeface="Geneva" pitchFamily="1" charset="-128"/>
              </a:endParaRPr>
            </a:p>
          </p:txBody>
        </p:sp>
        <p:sp>
          <p:nvSpPr>
            <p:cNvPr id="28" name="Curved Left Arrow 27"/>
            <p:cNvSpPr/>
            <p:nvPr/>
          </p:nvSpPr>
          <p:spPr bwMode="auto">
            <a:xfrm>
              <a:off x="13297835" y="16289313"/>
              <a:ext cx="790131" cy="1440160"/>
            </a:xfrm>
            <a:prstGeom prst="curvedLeftArrow">
              <a:avLst>
                <a:gd name="adj1" fmla="val 5401"/>
                <a:gd name="adj2" fmla="val 50000"/>
                <a:gd name="adj3" fmla="val 25000"/>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Californian FB" panose="0207040306080B030204" pitchFamily="18" charset="0"/>
                <a:ea typeface="Geneva" pitchFamily="1" charset="-128"/>
              </a:endParaRPr>
            </a:p>
          </p:txBody>
        </p:sp>
        <p:sp>
          <p:nvSpPr>
            <p:cNvPr id="29" name="Curved Down Arrow 28"/>
            <p:cNvSpPr/>
            <p:nvPr/>
          </p:nvSpPr>
          <p:spPr bwMode="auto">
            <a:xfrm rot="10800000" flipV="1">
              <a:off x="9805450" y="16929715"/>
              <a:ext cx="2040306" cy="675168"/>
            </a:xfrm>
            <a:prstGeom prst="curvedDownArrow">
              <a:avLst>
                <a:gd name="adj1" fmla="val 10187"/>
                <a:gd name="adj2" fmla="val 50000"/>
                <a:gd name="adj3" fmla="val 25000"/>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Californian FB" panose="0207040306080B030204" pitchFamily="18" charset="0"/>
                <a:ea typeface="Geneva" pitchFamily="1" charset="-128"/>
              </a:endParaRPr>
            </a:p>
          </p:txBody>
        </p:sp>
      </p:grpSp>
      <p:sp>
        <p:nvSpPr>
          <p:cNvPr id="31" name="Rectangle 30"/>
          <p:cNvSpPr/>
          <p:nvPr/>
        </p:nvSpPr>
        <p:spPr>
          <a:xfrm>
            <a:off x="607804" y="19801889"/>
            <a:ext cx="14069952" cy="246221"/>
          </a:xfrm>
          <a:prstGeom prst="rect">
            <a:avLst/>
          </a:prstGeom>
        </p:spPr>
        <p:txBody>
          <a:bodyPr wrap="square" tIns="0" bIns="0">
            <a:spAutoFit/>
          </a:bodyPr>
          <a:lstStyle/>
          <a:p>
            <a:pPr algn="ctr"/>
            <a:r>
              <a:rPr lang="en-ZA" sz="1600" b="1" u="sng" dirty="0" smtClean="0">
                <a:latin typeface="Californian FB" panose="0207040306080B030204" pitchFamily="18" charset="0"/>
              </a:rPr>
              <a:t>Figure 1:</a:t>
            </a:r>
            <a:r>
              <a:rPr lang="en-ZA" sz="1600" b="1" dirty="0" smtClean="0">
                <a:latin typeface="Californian FB" panose="0207040306080B030204" pitchFamily="18" charset="0"/>
              </a:rPr>
              <a:t> </a:t>
            </a:r>
            <a:r>
              <a:rPr lang="en-GB" sz="1600" dirty="0" smtClean="0">
                <a:latin typeface="Californian FB" panose="0207040306080B030204" pitchFamily="18" charset="0"/>
              </a:rPr>
              <a:t>Geological and locality map of the study site outlining the lower Ecca Group stratigraphy.</a:t>
            </a:r>
            <a:endParaRPr lang="en-ZA" sz="1600" dirty="0" smtClean="0">
              <a:latin typeface="Californian FB" panose="0207040306080B030204" pitchFamily="18" charset="0"/>
            </a:endParaRPr>
          </a:p>
        </p:txBody>
      </p:sp>
      <p:grpSp>
        <p:nvGrpSpPr>
          <p:cNvPr id="17" name="Group 16"/>
          <p:cNvGrpSpPr/>
          <p:nvPr/>
        </p:nvGrpSpPr>
        <p:grpSpPr>
          <a:xfrm>
            <a:off x="607804" y="20753015"/>
            <a:ext cx="14293437" cy="16730789"/>
            <a:chOff x="15559241" y="9735791"/>
            <a:chExt cx="14293437" cy="16730789"/>
          </a:xfrm>
        </p:grpSpPr>
        <p:sp>
          <p:nvSpPr>
            <p:cNvPr id="21" name="Rectangle 20"/>
            <p:cNvSpPr/>
            <p:nvPr/>
          </p:nvSpPr>
          <p:spPr>
            <a:xfrm>
              <a:off x="22771248" y="9735791"/>
              <a:ext cx="6960566" cy="9171742"/>
            </a:xfrm>
            <a:prstGeom prst="rect">
              <a:avLst/>
            </a:prstGeom>
          </p:spPr>
          <p:txBody>
            <a:bodyPr wrap="square" tIns="0" bIns="0">
              <a:spAutoFit/>
            </a:bodyPr>
            <a:lstStyle/>
            <a:p>
              <a:pPr algn="just"/>
              <a:r>
                <a:rPr lang="en-GB" sz="2200" b="1" dirty="0" smtClean="0">
                  <a:solidFill>
                    <a:schemeClr val="accent2"/>
                  </a:solidFill>
                  <a:latin typeface="Californian FB" panose="0207040306080B030204" pitchFamily="18" charset="0"/>
                </a:rPr>
                <a:t>The Whitehill Formation - Ecca Group</a:t>
              </a:r>
            </a:p>
            <a:p>
              <a:pPr algn="just"/>
              <a:endParaRPr lang="en-GB" sz="2200" dirty="0" smtClean="0">
                <a:latin typeface="Californian FB" panose="0207040306080B030204" pitchFamily="18" charset="0"/>
              </a:endParaRPr>
            </a:p>
            <a:p>
              <a:pPr algn="just"/>
              <a:r>
                <a:rPr lang="en-ZA" sz="2200" dirty="0">
                  <a:latin typeface="Californian FB" panose="0207040306080B030204" pitchFamily="18" charset="0"/>
                </a:rPr>
                <a:t>The Whitehill Formation </a:t>
              </a:r>
              <a:r>
                <a:rPr lang="en-ZA" sz="2200" dirty="0" smtClean="0">
                  <a:latin typeface="Californian FB" panose="0207040306080B030204" pitchFamily="18" charset="0"/>
                </a:rPr>
                <a:t>is </a:t>
              </a:r>
              <a:r>
                <a:rPr lang="en-ZA" sz="2200" dirty="0">
                  <a:latin typeface="Californian FB" panose="0207040306080B030204" pitchFamily="18" charset="0"/>
                </a:rPr>
                <a:t>characterised by the fact that it weathers to a white colour at the surface. </a:t>
              </a:r>
              <a:r>
                <a:rPr lang="en-ZA" sz="2200" dirty="0" smtClean="0">
                  <a:latin typeface="Californian FB" panose="0207040306080B030204" pitchFamily="18" charset="0"/>
                </a:rPr>
                <a:t>Deposition occurred in approximately 265 Ma. </a:t>
              </a:r>
              <a:r>
                <a:rPr lang="en-GB" sz="2200" dirty="0" smtClean="0">
                  <a:latin typeface="Californian FB" panose="0207040306080B030204" pitchFamily="18" charset="0"/>
                </a:rPr>
                <a:t>The </a:t>
              </a:r>
              <a:r>
                <a:rPr lang="en-GB" sz="2200" dirty="0">
                  <a:latin typeface="Californian FB" panose="0207040306080B030204" pitchFamily="18" charset="0"/>
                </a:rPr>
                <a:t>lithology is split into ‘deep-water’ facies and ‘shallow-water’ facies. The former consisting of chert and carbonate concretions while the latter has silty horizons, carbonate beds, but no </a:t>
              </a:r>
              <a:r>
                <a:rPr lang="en-GB" sz="2200" dirty="0" smtClean="0">
                  <a:latin typeface="Californian FB" panose="0207040306080B030204" pitchFamily="18" charset="0"/>
                </a:rPr>
                <a:t>chert.</a:t>
              </a:r>
            </a:p>
            <a:p>
              <a:pPr algn="just"/>
              <a:endParaRPr lang="en-GB" sz="2200" dirty="0">
                <a:latin typeface="Californian FB" panose="0207040306080B030204" pitchFamily="18" charset="0"/>
              </a:endParaRPr>
            </a:p>
            <a:p>
              <a:pPr algn="just"/>
              <a:r>
                <a:rPr lang="en-GB" sz="2200" dirty="0" smtClean="0">
                  <a:latin typeface="Californian FB" panose="0207040306080B030204" pitchFamily="18" charset="0"/>
                </a:rPr>
                <a:t>The </a:t>
              </a:r>
              <a:r>
                <a:rPr lang="en-GB" sz="2200" dirty="0">
                  <a:latin typeface="Californian FB" panose="0207040306080B030204" pitchFamily="18" charset="0"/>
                </a:rPr>
                <a:t>Whitehill Formation is underlain by the Prince Albert Formation and overlain by the Collingham </a:t>
              </a:r>
              <a:r>
                <a:rPr lang="en-GB" sz="2200" dirty="0" smtClean="0">
                  <a:latin typeface="Californian FB" panose="0207040306080B030204" pitchFamily="18" charset="0"/>
                </a:rPr>
                <a:t>Formation (</a:t>
              </a:r>
              <a:r>
                <a:rPr lang="en-ZA" sz="2400" b="1" u="sng" dirty="0">
                  <a:latin typeface="Californian FB" panose="0207040306080B030204" pitchFamily="18" charset="0"/>
                </a:rPr>
                <a:t>Figure 2</a:t>
              </a:r>
              <a:r>
                <a:rPr lang="en-GB" sz="2200" dirty="0" smtClean="0">
                  <a:latin typeface="Californian FB" panose="0207040306080B030204" pitchFamily="18" charset="0"/>
                </a:rPr>
                <a:t>). </a:t>
              </a:r>
              <a:r>
                <a:rPr lang="en-GB" sz="2200" dirty="0">
                  <a:latin typeface="Californian FB" panose="0207040306080B030204" pitchFamily="18" charset="0"/>
                </a:rPr>
                <a:t>The latter contains the ‘Matjiesfontein chert’, a dark grey, white-weathering chert layer which acts as a helpful marker bed 10m above the contact with the Whitehill Formation (Visser, 1992).</a:t>
              </a:r>
            </a:p>
            <a:p>
              <a:pPr algn="just"/>
              <a:endParaRPr lang="en-GB" sz="2200" dirty="0">
                <a:latin typeface="Californian FB" panose="0207040306080B030204" pitchFamily="18" charset="0"/>
              </a:endParaRPr>
            </a:p>
            <a:p>
              <a:pPr algn="just"/>
              <a:r>
                <a:rPr lang="en-GB" sz="2200" dirty="0">
                  <a:latin typeface="Californian FB" panose="0207040306080B030204" pitchFamily="18" charset="0"/>
                </a:rPr>
                <a:t>Du Toit (1954) noted that the carbon content ranges between 12% and 14%, but Cole </a:t>
              </a:r>
              <a:r>
                <a:rPr lang="en-GB" sz="2200" dirty="0" smtClean="0">
                  <a:latin typeface="Californian FB" panose="0207040306080B030204" pitchFamily="18" charset="0"/>
                </a:rPr>
                <a:t>&amp; </a:t>
              </a:r>
              <a:r>
                <a:rPr lang="en-GB" sz="2200" dirty="0">
                  <a:latin typeface="Californian FB" panose="0207040306080B030204" pitchFamily="18" charset="0"/>
                </a:rPr>
                <a:t>Van Vuuren (1978) measured it to be 3.3% ± 2.1 and Geel </a:t>
              </a:r>
              <a:r>
                <a:rPr lang="en-GB" sz="2200" i="1" dirty="0">
                  <a:latin typeface="Californian FB" panose="0207040306080B030204" pitchFamily="18" charset="0"/>
                </a:rPr>
                <a:t>et al</a:t>
              </a:r>
              <a:r>
                <a:rPr lang="en-GB" sz="2200" dirty="0">
                  <a:latin typeface="Californian FB" panose="0207040306080B030204" pitchFamily="18" charset="0"/>
                </a:rPr>
                <a:t>. (2013) mention 4.5% total organic carbon (TOC) for the area near Wolwefontein. The Whitehill Formation also has the lowest quartz/mica ratio of the Ecca Group shales, as well as the highest sulphur weight percentage. Iron contained in the shale is in the form of pyrite, and sulphur has been oxidised to gypsum or barite (Geel </a:t>
              </a:r>
              <a:r>
                <a:rPr lang="en-GB" sz="2200" i="1" dirty="0">
                  <a:latin typeface="Californian FB" panose="0207040306080B030204" pitchFamily="18" charset="0"/>
                </a:rPr>
                <a:t>et al</a:t>
              </a:r>
              <a:r>
                <a:rPr lang="en-GB" sz="2200" dirty="0">
                  <a:latin typeface="Californian FB" panose="0207040306080B030204" pitchFamily="18" charset="0"/>
                </a:rPr>
                <a:t>., 2013).</a:t>
              </a:r>
            </a:p>
            <a:p>
              <a:pPr algn="just"/>
              <a:endParaRPr lang="en-GB" sz="2200" dirty="0" smtClean="0">
                <a:latin typeface="Californian FB" panose="0207040306080B030204" pitchFamily="18" charset="0"/>
              </a:endParaRPr>
            </a:p>
          </p:txBody>
        </p:sp>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559241" y="9735791"/>
              <a:ext cx="6583144" cy="10097652"/>
            </a:xfrm>
            <a:prstGeom prst="rect">
              <a:avLst/>
            </a:prstGeom>
          </p:spPr>
        </p:pic>
        <p:sp>
          <p:nvSpPr>
            <p:cNvPr id="32" name="Rectangle 31"/>
            <p:cNvSpPr/>
            <p:nvPr/>
          </p:nvSpPr>
          <p:spPr>
            <a:xfrm>
              <a:off x="15605956" y="19914545"/>
              <a:ext cx="6530687" cy="246221"/>
            </a:xfrm>
            <a:prstGeom prst="rect">
              <a:avLst/>
            </a:prstGeom>
          </p:spPr>
          <p:txBody>
            <a:bodyPr wrap="square" tIns="0" bIns="0">
              <a:spAutoFit/>
            </a:bodyPr>
            <a:lstStyle/>
            <a:p>
              <a:pPr algn="ctr"/>
              <a:r>
                <a:rPr lang="en-ZA" sz="1600" b="1" u="sng" dirty="0" smtClean="0">
                  <a:latin typeface="Californian FB" panose="0207040306080B030204" pitchFamily="18" charset="0"/>
                </a:rPr>
                <a:t>Figure </a:t>
              </a:r>
              <a:r>
                <a:rPr lang="en-ZA" sz="1600" b="1" u="sng" dirty="0">
                  <a:latin typeface="Californian FB" panose="0207040306080B030204" pitchFamily="18" charset="0"/>
                </a:rPr>
                <a:t>2</a:t>
              </a:r>
              <a:r>
                <a:rPr lang="en-ZA" sz="1600" b="1" u="sng" dirty="0" smtClean="0">
                  <a:latin typeface="Californian FB" panose="0207040306080B030204" pitchFamily="18" charset="0"/>
                </a:rPr>
                <a:t>:</a:t>
              </a:r>
              <a:r>
                <a:rPr lang="en-ZA" sz="1600" b="1" dirty="0" smtClean="0">
                  <a:latin typeface="Californian FB" panose="0207040306080B030204" pitchFamily="18" charset="0"/>
                </a:rPr>
                <a:t> </a:t>
              </a:r>
              <a:r>
                <a:rPr lang="en-GB" sz="1600" dirty="0">
                  <a:latin typeface="Californian FB" panose="0207040306080B030204" pitchFamily="18" charset="0"/>
                </a:rPr>
                <a:t>Whitehill Formation h</a:t>
              </a:r>
              <a:r>
                <a:rPr lang="en-GB" sz="1600" dirty="0" smtClean="0">
                  <a:latin typeface="Californian FB" panose="0207040306080B030204" pitchFamily="18" charset="0"/>
                </a:rPr>
                <a:t>olostratotype (Cole </a:t>
              </a:r>
              <a:r>
                <a:rPr lang="en-GB" sz="1600" dirty="0">
                  <a:latin typeface="Californian FB" panose="0207040306080B030204" pitchFamily="18" charset="0"/>
                </a:rPr>
                <a:t>and Basson, 1991)</a:t>
              </a:r>
              <a:endParaRPr lang="en-ZA" sz="1600" dirty="0" smtClean="0">
                <a:latin typeface="Californian FB" panose="0207040306080B030204" pitchFamily="18" charset="0"/>
              </a:endParaRPr>
            </a:p>
          </p:txBody>
        </p:sp>
        <p:sp>
          <p:nvSpPr>
            <p:cNvPr id="33" name="Rectangle 32"/>
            <p:cNvSpPr/>
            <p:nvPr/>
          </p:nvSpPr>
          <p:spPr>
            <a:xfrm>
              <a:off x="22761990" y="25733180"/>
              <a:ext cx="7038278" cy="492443"/>
            </a:xfrm>
            <a:prstGeom prst="rect">
              <a:avLst/>
            </a:prstGeom>
          </p:spPr>
          <p:txBody>
            <a:bodyPr wrap="square" tIns="0" bIns="0">
              <a:spAutoFit/>
            </a:bodyPr>
            <a:lstStyle/>
            <a:p>
              <a:pPr algn="ctr"/>
              <a:r>
                <a:rPr lang="en-ZA" sz="1600" b="1" u="sng" dirty="0" smtClean="0">
                  <a:latin typeface="Californian FB" panose="0207040306080B030204" pitchFamily="18" charset="0"/>
                </a:rPr>
                <a:t>Figure </a:t>
              </a:r>
              <a:r>
                <a:rPr lang="en-ZA" sz="1600" b="1" u="sng" dirty="0">
                  <a:latin typeface="Californian FB" panose="0207040306080B030204" pitchFamily="18" charset="0"/>
                </a:rPr>
                <a:t>3</a:t>
              </a:r>
              <a:r>
                <a:rPr lang="en-ZA" sz="1600" b="1" u="sng" dirty="0" smtClean="0">
                  <a:latin typeface="Californian FB" panose="0207040306080B030204" pitchFamily="18" charset="0"/>
                </a:rPr>
                <a:t>:</a:t>
              </a:r>
              <a:r>
                <a:rPr lang="en-ZA" sz="1600" b="1" dirty="0" smtClean="0">
                  <a:latin typeface="Californian FB" panose="0207040306080B030204" pitchFamily="18" charset="0"/>
                </a:rPr>
                <a:t> </a:t>
              </a:r>
              <a:r>
                <a:rPr lang="en-ZA" sz="1600" dirty="0">
                  <a:latin typeface="Californian FB" panose="0207040306080B030204" pitchFamily="18" charset="0"/>
                </a:rPr>
                <a:t>Gypsum fields in South </a:t>
              </a:r>
              <a:r>
                <a:rPr lang="en-ZA" sz="1600" dirty="0" smtClean="0">
                  <a:latin typeface="Californian FB" panose="0207040306080B030204" pitchFamily="18" charset="0"/>
                </a:rPr>
                <a:t>Africa highlighting the Steytlerville-Jansenville gypsum field in the Eastern Cape </a:t>
              </a:r>
              <a:r>
                <a:rPr lang="en-ZA" sz="1600" dirty="0">
                  <a:latin typeface="Californian FB" panose="0207040306080B030204" pitchFamily="18" charset="0"/>
                </a:rPr>
                <a:t>(from Oosterhuis, 1998).</a:t>
              </a:r>
              <a:endParaRPr lang="en-ZA" sz="1600" dirty="0" smtClean="0">
                <a:latin typeface="Californian FB" panose="0207040306080B030204" pitchFamily="18" charset="0"/>
              </a:endParaRPr>
            </a:p>
          </p:txBody>
        </p:sp>
        <p:pic>
          <p:nvPicPr>
            <p:cNvPr id="34" name="Picture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784926" y="18495229"/>
              <a:ext cx="7067752" cy="7131262"/>
            </a:xfrm>
            <a:prstGeom prst="rect">
              <a:avLst/>
            </a:prstGeom>
          </p:spPr>
        </p:pic>
        <p:sp>
          <p:nvSpPr>
            <p:cNvPr id="35" name="Rectangle 34"/>
            <p:cNvSpPr/>
            <p:nvPr/>
          </p:nvSpPr>
          <p:spPr>
            <a:xfrm>
              <a:off x="15562581" y="20716288"/>
              <a:ext cx="6745931" cy="5750292"/>
            </a:xfrm>
            <a:prstGeom prst="rect">
              <a:avLst/>
            </a:prstGeom>
          </p:spPr>
          <p:txBody>
            <a:bodyPr wrap="square" tIns="0" bIns="0">
              <a:spAutoFit/>
            </a:bodyPr>
            <a:lstStyle/>
            <a:p>
              <a:pPr algn="just">
                <a:lnSpc>
                  <a:spcPts val="2640"/>
                </a:lnSpc>
              </a:pPr>
              <a:r>
                <a:rPr lang="en-GB" sz="2200" b="1" dirty="0">
                  <a:solidFill>
                    <a:schemeClr val="accent2"/>
                  </a:solidFill>
                  <a:latin typeface="Californian FB" panose="0207040306080B030204" pitchFamily="18" charset="0"/>
                </a:rPr>
                <a:t>Steytlerville-Jansenville Gypsum Field</a:t>
              </a:r>
            </a:p>
            <a:p>
              <a:pPr algn="just"/>
              <a:endParaRPr lang="en-GB" sz="2200" dirty="0">
                <a:latin typeface="Californian FB" panose="0207040306080B030204" pitchFamily="18" charset="0"/>
              </a:endParaRPr>
            </a:p>
            <a:p>
              <a:pPr algn="just"/>
              <a:r>
                <a:rPr lang="en-ZA" sz="2200" dirty="0">
                  <a:latin typeface="Californian FB" panose="0207040306080B030204" pitchFamily="18" charset="0"/>
                </a:rPr>
                <a:t>Gypsum commonly occurs within 10m of the surface in ‘gypsum crusts’ which contain between 15 – 95 % gypsum and are approximately 5m thick. There are three types of crust: horizontally bedded crusts, surface crusts and non-bedded surface crusts. The latter occurs when surface deposits become consolidated by meteoric </a:t>
              </a:r>
              <a:r>
                <a:rPr lang="en-ZA" sz="2200" dirty="0" smtClean="0">
                  <a:latin typeface="Californian FB" panose="0207040306080B030204" pitchFamily="18" charset="0"/>
                </a:rPr>
                <a:t>water. The </a:t>
              </a:r>
              <a:r>
                <a:rPr lang="en-ZA" sz="2200" dirty="0">
                  <a:latin typeface="Californian FB" panose="0207040306080B030204" pitchFamily="18" charset="0"/>
                </a:rPr>
                <a:t>process of gypsum crystallization is affected by the salinity, temperature, pH and organic matter of the water (Oosterhuis, 1998</a:t>
              </a:r>
              <a:r>
                <a:rPr lang="en-ZA" sz="2200" dirty="0" smtClean="0">
                  <a:latin typeface="Californian FB" panose="0207040306080B030204" pitchFamily="18" charset="0"/>
                </a:rPr>
                <a:t>).</a:t>
              </a:r>
              <a:endParaRPr lang="en-GB" sz="2200" dirty="0">
                <a:latin typeface="Californian FB" panose="0207040306080B030204" pitchFamily="18" charset="0"/>
              </a:endParaRPr>
            </a:p>
            <a:p>
              <a:pPr algn="just"/>
              <a:endParaRPr lang="en-GB" sz="2200" dirty="0" smtClean="0">
                <a:latin typeface="Californian FB" panose="0207040306080B030204" pitchFamily="18" charset="0"/>
              </a:endParaRPr>
            </a:p>
            <a:p>
              <a:pPr algn="just"/>
              <a:r>
                <a:rPr lang="en-GB" sz="2200" dirty="0" smtClean="0">
                  <a:latin typeface="Californian FB" panose="0207040306080B030204" pitchFamily="18" charset="0"/>
                </a:rPr>
                <a:t>The gypsum here is of medium grade in an approximately 37cm thick layer which consists of powdery </a:t>
              </a:r>
              <a:r>
                <a:rPr lang="en-ZA" sz="2200" dirty="0" smtClean="0">
                  <a:latin typeface="Californian FB" panose="0207040306080B030204" pitchFamily="18" charset="0"/>
                </a:rPr>
                <a:t>CaSO</a:t>
              </a:r>
              <a:r>
                <a:rPr lang="en-ZA" sz="2200" baseline="-25000" dirty="0" smtClean="0">
                  <a:latin typeface="Californian FB" panose="0207040306080B030204" pitchFamily="18" charset="0"/>
                </a:rPr>
                <a:t>4</a:t>
              </a:r>
              <a:r>
                <a:rPr lang="en-ZA" sz="2200" dirty="0">
                  <a:latin typeface="Californian FB" panose="0207040306080B030204" pitchFamily="18" charset="0"/>
                </a:rPr>
                <a:t>·2H</a:t>
              </a:r>
              <a:r>
                <a:rPr lang="en-ZA" sz="2200" baseline="-25000" dirty="0" smtClean="0">
                  <a:latin typeface="Californian FB" panose="0207040306080B030204" pitchFamily="18" charset="0"/>
                </a:rPr>
                <a:t>2</a:t>
              </a:r>
              <a:r>
                <a:rPr lang="en-ZA" sz="2200" dirty="0" smtClean="0">
                  <a:latin typeface="Californian FB" panose="0207040306080B030204" pitchFamily="18" charset="0"/>
                </a:rPr>
                <a:t>O at an average of 65% (Fockema </a:t>
              </a:r>
              <a:r>
                <a:rPr lang="en-ZA" sz="2200" i="1" dirty="0" smtClean="0">
                  <a:latin typeface="Californian FB" panose="0207040306080B030204" pitchFamily="18" charset="0"/>
                </a:rPr>
                <a:t>et al.</a:t>
              </a:r>
              <a:r>
                <a:rPr lang="en-ZA" sz="2200" dirty="0" smtClean="0">
                  <a:latin typeface="Californian FB" panose="0207040306080B030204" pitchFamily="18" charset="0"/>
                </a:rPr>
                <a:t>, 1962). Many mines have been abandoned due to transportation costs and varying gypsum grades</a:t>
              </a:r>
              <a:r>
                <a:rPr lang="en-ZA" sz="2200" dirty="0">
                  <a:latin typeface="Californian FB" panose="0207040306080B030204" pitchFamily="18" charset="0"/>
                </a:rPr>
                <a:t> </a:t>
              </a:r>
              <a:r>
                <a:rPr lang="en-ZA" sz="2200" dirty="0" smtClean="0">
                  <a:latin typeface="Californian FB" panose="0207040306080B030204" pitchFamily="18" charset="0"/>
                </a:rPr>
                <a:t>(</a:t>
              </a:r>
              <a:r>
                <a:rPr lang="en-ZA" sz="2200" b="1" u="sng" dirty="0" smtClean="0">
                  <a:latin typeface="Californian FB" panose="0207040306080B030204" pitchFamily="18" charset="0"/>
                </a:rPr>
                <a:t>Figure 3</a:t>
              </a:r>
              <a:r>
                <a:rPr lang="en-ZA" sz="2200" dirty="0" smtClean="0">
                  <a:latin typeface="Californian FB" panose="0207040306080B030204" pitchFamily="18" charset="0"/>
                </a:rPr>
                <a:t>)</a:t>
              </a:r>
              <a:endParaRPr lang="en-GB" sz="2200" dirty="0" smtClean="0">
                <a:latin typeface="Californian FB" panose="0207040306080B030204" pitchFamily="18" charset="0"/>
              </a:endParaRPr>
            </a:p>
          </p:txBody>
        </p:sp>
      </p:grpSp>
      <p:sp>
        <p:nvSpPr>
          <p:cNvPr id="36" name="Rectangle 35"/>
          <p:cNvSpPr/>
          <p:nvPr/>
        </p:nvSpPr>
        <p:spPr>
          <a:xfrm>
            <a:off x="6336156" y="38015765"/>
            <a:ext cx="12258628" cy="2400657"/>
          </a:xfrm>
          <a:prstGeom prst="rect">
            <a:avLst/>
          </a:prstGeom>
        </p:spPr>
        <p:txBody>
          <a:bodyPr wrap="square" tIns="0" bIns="0">
            <a:spAutoFit/>
          </a:bodyPr>
          <a:lstStyle/>
          <a:p>
            <a:pPr algn="just"/>
            <a:r>
              <a:rPr lang="en-GB" sz="1800" b="1" dirty="0" smtClean="0">
                <a:solidFill>
                  <a:schemeClr val="tx2"/>
                </a:solidFill>
                <a:latin typeface="Californian FB" panose="0207040306080B030204" pitchFamily="18" charset="0"/>
              </a:rPr>
              <a:t>Key References</a:t>
            </a:r>
          </a:p>
          <a:p>
            <a:pPr algn="just"/>
            <a:endParaRPr lang="en-GB" sz="1200" b="1" dirty="0" smtClean="0">
              <a:latin typeface="Californian FB" panose="0207040306080B030204" pitchFamily="18" charset="0"/>
            </a:endParaRPr>
          </a:p>
          <a:p>
            <a:pPr algn="just">
              <a:lnSpc>
                <a:spcPct val="150000"/>
              </a:lnSpc>
            </a:pPr>
            <a:r>
              <a:rPr lang="en-GB" sz="1200" dirty="0">
                <a:latin typeface="Californian FB" panose="0207040306080B030204" pitchFamily="18" charset="0"/>
              </a:rPr>
              <a:t>Cole, D. and Van Vuuren, C.J., 1978, Preliminary Report on the Oil Potential of the Whitehill Formation Between Strydenburg (Cape Province) and Hertzogville (Orange Free State), </a:t>
            </a:r>
            <a:r>
              <a:rPr lang="en-GB" sz="1200" i="1" dirty="0">
                <a:latin typeface="Californian FB" panose="0207040306080B030204" pitchFamily="18" charset="0"/>
              </a:rPr>
              <a:t>Report (Geological Survey (South Africa))</a:t>
            </a:r>
            <a:r>
              <a:rPr lang="en-GB" sz="1200" dirty="0">
                <a:latin typeface="Californian FB" panose="0207040306080B030204" pitchFamily="18" charset="0"/>
              </a:rPr>
              <a:t>.</a:t>
            </a:r>
            <a:endParaRPr lang="en-ZA" sz="1200" dirty="0">
              <a:latin typeface="Californian FB" panose="0207040306080B030204" pitchFamily="18" charset="0"/>
            </a:endParaRPr>
          </a:p>
          <a:p>
            <a:pPr algn="just">
              <a:lnSpc>
                <a:spcPct val="150000"/>
              </a:lnSpc>
            </a:pPr>
            <a:r>
              <a:rPr lang="en-ZA" sz="1200" dirty="0" smtClean="0">
                <a:latin typeface="Californian FB" panose="0207040306080B030204" pitchFamily="18" charset="0"/>
              </a:rPr>
              <a:t>Du </a:t>
            </a:r>
            <a:r>
              <a:rPr lang="en-ZA" sz="1200" dirty="0">
                <a:latin typeface="Californian FB" panose="0207040306080B030204" pitchFamily="18" charset="0"/>
              </a:rPr>
              <a:t>Toit, A.L., 1954, </a:t>
            </a:r>
            <a:r>
              <a:rPr lang="en-ZA" sz="1200" i="1" dirty="0">
                <a:latin typeface="Californian FB" panose="0207040306080B030204" pitchFamily="18" charset="0"/>
              </a:rPr>
              <a:t>The Geology of South Africa</a:t>
            </a:r>
            <a:r>
              <a:rPr lang="en-ZA" sz="1200" dirty="0">
                <a:latin typeface="Californian FB" panose="0207040306080B030204" pitchFamily="18" charset="0"/>
              </a:rPr>
              <a:t>, 3rd Edition, Edinburgh: Oliver and Boyd</a:t>
            </a:r>
            <a:r>
              <a:rPr lang="en-ZA" sz="1200" dirty="0" smtClean="0">
                <a:latin typeface="Californian FB" panose="0207040306080B030204" pitchFamily="18" charset="0"/>
              </a:rPr>
              <a:t>.</a:t>
            </a:r>
          </a:p>
          <a:p>
            <a:pPr algn="just">
              <a:lnSpc>
                <a:spcPct val="150000"/>
              </a:lnSpc>
            </a:pPr>
            <a:r>
              <a:rPr lang="en-GB" sz="1200" dirty="0">
                <a:latin typeface="Californian FB" panose="0207040306080B030204" pitchFamily="18" charset="0"/>
              </a:rPr>
              <a:t>Geel, C. Schulz, H., Booth, P., de Wit, M. and Horsfield, B., 2013, Shale gas characteristics of Permian black shales in South Africa: results from recent drilling in the Ecca Group (Eastern Cape), </a:t>
            </a:r>
            <a:r>
              <a:rPr lang="en-GB" sz="1200" i="1" dirty="0">
                <a:latin typeface="Californian FB" panose="0207040306080B030204" pitchFamily="18" charset="0"/>
              </a:rPr>
              <a:t>Energy Procedia</a:t>
            </a:r>
            <a:r>
              <a:rPr lang="en-GB" sz="1200" dirty="0">
                <a:latin typeface="Californian FB" panose="0207040306080B030204" pitchFamily="18" charset="0"/>
              </a:rPr>
              <a:t>, vol. 40, pp. 256-265.</a:t>
            </a:r>
            <a:endParaRPr lang="en-ZA" sz="1200" dirty="0">
              <a:latin typeface="Californian FB" panose="0207040306080B030204" pitchFamily="18" charset="0"/>
            </a:endParaRPr>
          </a:p>
          <a:p>
            <a:pPr algn="just">
              <a:lnSpc>
                <a:spcPct val="150000"/>
              </a:lnSpc>
            </a:pPr>
            <a:r>
              <a:rPr lang="en-GB" sz="1200" dirty="0">
                <a:latin typeface="Californian FB" panose="0207040306080B030204" pitchFamily="18" charset="0"/>
              </a:rPr>
              <a:t>Oosterhuis, W.R., 1998, Gypsum, </a:t>
            </a:r>
            <a:r>
              <a:rPr lang="en-GB" sz="1200" i="1" dirty="0">
                <a:latin typeface="Californian FB" panose="0207040306080B030204" pitchFamily="18" charset="0"/>
              </a:rPr>
              <a:t>In:</a:t>
            </a:r>
            <a:r>
              <a:rPr lang="en-GB" sz="1200" dirty="0">
                <a:latin typeface="Californian FB" panose="0207040306080B030204" pitchFamily="18" charset="0"/>
              </a:rPr>
              <a:t> Wilson, M.G.C. and Anhaeusser, C.R. (Eds.), </a:t>
            </a:r>
            <a:r>
              <a:rPr lang="en-GB" sz="1200" i="1" dirty="0">
                <a:latin typeface="Californian FB" panose="0207040306080B030204" pitchFamily="18" charset="0"/>
              </a:rPr>
              <a:t>The Mineral Resources of South Africa: Handbook</a:t>
            </a:r>
            <a:r>
              <a:rPr lang="en-GB" sz="1200" dirty="0">
                <a:latin typeface="Californian FB" panose="0207040306080B030204" pitchFamily="18" charset="0"/>
              </a:rPr>
              <a:t>, Silverton: Council for Geoscience, pp. 394-399.</a:t>
            </a:r>
            <a:endParaRPr lang="en-ZA" sz="1200" dirty="0">
              <a:latin typeface="Californian FB" panose="0207040306080B030204" pitchFamily="18" charset="0"/>
            </a:endParaRPr>
          </a:p>
          <a:p>
            <a:pPr algn="just">
              <a:lnSpc>
                <a:spcPct val="150000"/>
              </a:lnSpc>
            </a:pPr>
            <a:r>
              <a:rPr lang="en-ZA" sz="1200" dirty="0" smtClean="0">
                <a:latin typeface="Californian FB" panose="0207040306080B030204" pitchFamily="18" charset="0"/>
              </a:rPr>
              <a:t>Visser</a:t>
            </a:r>
            <a:r>
              <a:rPr lang="en-ZA" sz="1200" dirty="0">
                <a:latin typeface="Californian FB" panose="0207040306080B030204" pitchFamily="18" charset="0"/>
              </a:rPr>
              <a:t>, J.N.J., 1992, Deposition of the Early to Late Permian Whitehill Formation during a sea-level highstand in a juvenile foreland basin, </a:t>
            </a:r>
            <a:r>
              <a:rPr lang="en-ZA" sz="1200" i="1" dirty="0">
                <a:latin typeface="Californian FB" panose="0207040306080B030204" pitchFamily="18" charset="0"/>
              </a:rPr>
              <a:t>South African Journal of Geology</a:t>
            </a:r>
            <a:r>
              <a:rPr lang="en-ZA" sz="1200" dirty="0">
                <a:latin typeface="Californian FB" panose="0207040306080B030204" pitchFamily="18" charset="0"/>
              </a:rPr>
              <a:t>, v. 95 (5/6), pp. 181-193</a:t>
            </a:r>
            <a:r>
              <a:rPr lang="en-ZA" sz="1200" dirty="0" smtClean="0">
                <a:latin typeface="Californian FB" panose="0207040306080B030204" pitchFamily="18" charset="0"/>
              </a:rPr>
              <a:t>.</a:t>
            </a:r>
            <a:endParaRPr lang="en-GB" sz="1200" dirty="0" smtClean="0">
              <a:latin typeface="Californian FB" panose="0207040306080B030204" pitchFamily="18" charset="0"/>
            </a:endParaRPr>
          </a:p>
        </p:txBody>
      </p:sp>
      <p:sp>
        <p:nvSpPr>
          <p:cNvPr id="37" name="Rectangle 36"/>
          <p:cNvSpPr/>
          <p:nvPr/>
        </p:nvSpPr>
        <p:spPr>
          <a:xfrm>
            <a:off x="15409240" y="12976151"/>
            <a:ext cx="8884762" cy="3036729"/>
          </a:xfrm>
          <a:prstGeom prst="rect">
            <a:avLst/>
          </a:prstGeom>
        </p:spPr>
        <p:txBody>
          <a:bodyPr wrap="square" tIns="0" bIns="0">
            <a:spAutoFit/>
          </a:bodyPr>
          <a:lstStyle/>
          <a:p>
            <a:pPr algn="just">
              <a:lnSpc>
                <a:spcPts val="2640"/>
              </a:lnSpc>
            </a:pPr>
            <a:r>
              <a:rPr lang="en-GB" sz="2200" b="1" dirty="0" smtClean="0">
                <a:solidFill>
                  <a:schemeClr val="accent2"/>
                </a:solidFill>
                <a:latin typeface="Californian FB" panose="0207040306080B030204" pitchFamily="18" charset="0"/>
              </a:rPr>
              <a:t>Fold Analysis</a:t>
            </a:r>
          </a:p>
          <a:p>
            <a:pPr algn="just">
              <a:lnSpc>
                <a:spcPts val="2640"/>
              </a:lnSpc>
            </a:pPr>
            <a:endParaRPr lang="en-GB" sz="2200" dirty="0" smtClean="0">
              <a:latin typeface="Californian FB" panose="0207040306080B030204" pitchFamily="18" charset="0"/>
            </a:endParaRPr>
          </a:p>
          <a:p>
            <a:pPr algn="just"/>
            <a:r>
              <a:rPr lang="en-ZA" sz="2200" dirty="0" smtClean="0">
                <a:latin typeface="Californian FB" panose="0207040306080B030204" pitchFamily="18" charset="0"/>
              </a:rPr>
              <a:t>The areas with tight folding and resultant faulting are closely associated with higher gypsum deposits (provided that water is able to accumulate in these areas). For this reason, the folding of the study site has been analysed to assess whether the smaller (minor folds) are associated with the forces that caused the tectonic shortening of the ‘major fold’ system. Two major folds have been recorded thus far along with minor folds which are often found near the axes of the major folds (</a:t>
            </a:r>
            <a:r>
              <a:rPr lang="en-ZA" sz="2200" b="1" u="sng" dirty="0" smtClean="0">
                <a:latin typeface="Californian FB" panose="0207040306080B030204" pitchFamily="18" charset="0"/>
              </a:rPr>
              <a:t>Figure 4</a:t>
            </a:r>
            <a:r>
              <a:rPr lang="en-ZA" sz="2200" dirty="0" smtClean="0">
                <a:latin typeface="Californian FB" panose="0207040306080B030204" pitchFamily="18" charset="0"/>
              </a:rPr>
              <a:t> &amp; </a:t>
            </a:r>
            <a:r>
              <a:rPr lang="en-ZA" sz="2200" b="1" u="sng" dirty="0" smtClean="0">
                <a:latin typeface="Californian FB" panose="0207040306080B030204" pitchFamily="18" charset="0"/>
              </a:rPr>
              <a:t>Table 1</a:t>
            </a:r>
            <a:r>
              <a:rPr lang="en-ZA" sz="2200" dirty="0" smtClean="0">
                <a:latin typeface="Californian FB" panose="0207040306080B030204" pitchFamily="18" charset="0"/>
              </a:rPr>
              <a:t>).</a:t>
            </a:r>
            <a:endParaRPr lang="en-ZA" sz="2200" dirty="0">
              <a:latin typeface="Californian FB" panose="0207040306080B030204" pitchFamily="18" charset="0"/>
            </a:endParaRPr>
          </a:p>
        </p:txBody>
      </p:sp>
      <p:sp>
        <p:nvSpPr>
          <p:cNvPr id="38" name="Rectangle 37"/>
          <p:cNvSpPr/>
          <p:nvPr/>
        </p:nvSpPr>
        <p:spPr>
          <a:xfrm>
            <a:off x="15479481" y="24540821"/>
            <a:ext cx="14348782" cy="5068054"/>
          </a:xfrm>
          <a:prstGeom prst="rect">
            <a:avLst/>
          </a:prstGeom>
        </p:spPr>
        <p:txBody>
          <a:bodyPr wrap="square" tIns="0" bIns="0">
            <a:spAutoFit/>
          </a:bodyPr>
          <a:lstStyle/>
          <a:p>
            <a:pPr algn="just">
              <a:lnSpc>
                <a:spcPts val="2640"/>
              </a:lnSpc>
            </a:pPr>
            <a:r>
              <a:rPr lang="en-GB" sz="2200" b="1" dirty="0" smtClean="0">
                <a:solidFill>
                  <a:schemeClr val="accent2"/>
                </a:solidFill>
                <a:latin typeface="Californian FB" panose="0207040306080B030204" pitchFamily="18" charset="0"/>
              </a:rPr>
              <a:t>Carbonate (Dolomitic) Concretions</a:t>
            </a:r>
          </a:p>
          <a:p>
            <a:pPr algn="just">
              <a:lnSpc>
                <a:spcPts val="2640"/>
              </a:lnSpc>
            </a:pPr>
            <a:endParaRPr lang="en-GB" sz="2200" dirty="0" smtClean="0">
              <a:latin typeface="Californian FB" panose="0207040306080B030204" pitchFamily="18" charset="0"/>
            </a:endParaRPr>
          </a:p>
          <a:p>
            <a:pPr algn="just"/>
            <a:r>
              <a:rPr lang="en-ZA" sz="2200" dirty="0" smtClean="0">
                <a:latin typeface="Californian FB" panose="0207040306080B030204" pitchFamily="18" charset="0"/>
              </a:rPr>
              <a:t>Similar to the Rhinestreet black shale of New York state, the Whitehill Formation contains concretions associated with calcium carbonate shells which grew in a shallow marine environment during a period of non-deposition (</a:t>
            </a:r>
            <a:r>
              <a:rPr lang="en-ZA" sz="2200" b="1" u="sng" dirty="0" smtClean="0">
                <a:latin typeface="Californian FB" panose="0207040306080B030204" pitchFamily="18" charset="0"/>
              </a:rPr>
              <a:t>Figure 5</a:t>
            </a:r>
            <a:r>
              <a:rPr lang="en-ZA" sz="2200" dirty="0" smtClean="0">
                <a:latin typeface="Californian FB" panose="0207040306080B030204" pitchFamily="18" charset="0"/>
              </a:rPr>
              <a:t>). The size and shape of the concretions is also controlled by the enrichment of pyrite and the length of non-deposition. Shale of </a:t>
            </a:r>
            <a:r>
              <a:rPr lang="en-ZA" sz="2200" dirty="0">
                <a:latin typeface="Californian FB" panose="0207040306080B030204" pitchFamily="18" charset="0"/>
              </a:rPr>
              <a:t>the Whitehill Formation </a:t>
            </a:r>
            <a:r>
              <a:rPr lang="en-ZA" sz="2200" dirty="0" smtClean="0">
                <a:latin typeface="Californian FB" panose="0207040306080B030204" pitchFamily="18" charset="0"/>
              </a:rPr>
              <a:t>contains </a:t>
            </a:r>
            <a:r>
              <a:rPr lang="en-ZA" sz="2200" dirty="0">
                <a:latin typeface="Californian FB" panose="0207040306080B030204" pitchFamily="18" charset="0"/>
              </a:rPr>
              <a:t>dolomite near the base of the formation. While the shale particles are tightly packed, the dolomite shows greater porosity under a scanning electron microscope (SEM). The porosity of the dolomite units are 2.9%, while the shales are 1.57% (Geel et al., 2013). Large concretions can be formed in less than 20 million years due to large concentrations of carbonate shells, widely spread nucleation growth sites as well as a stable hydrological cycle</a:t>
            </a:r>
            <a:r>
              <a:rPr lang="en-ZA" sz="2200" dirty="0" smtClean="0">
                <a:latin typeface="Californian FB" panose="0207040306080B030204" pitchFamily="18" charset="0"/>
              </a:rPr>
              <a:t>.</a:t>
            </a:r>
          </a:p>
          <a:p>
            <a:pPr algn="just"/>
            <a:endParaRPr lang="en-ZA" sz="2200" dirty="0">
              <a:latin typeface="Californian FB" panose="0207040306080B030204" pitchFamily="18" charset="0"/>
            </a:endParaRPr>
          </a:p>
          <a:p>
            <a:pPr algn="just"/>
            <a:r>
              <a:rPr lang="en-ZA" sz="2200" dirty="0" smtClean="0">
                <a:latin typeface="Californian FB" panose="0207040306080B030204" pitchFamily="18" charset="0"/>
              </a:rPr>
              <a:t>25 concretions were measured and it has been pre-determined that the concretions in this study area are generally subcircular and result in oblate spheroids (</a:t>
            </a:r>
            <a:r>
              <a:rPr lang="en-ZA" sz="2200" b="1" u="sng" dirty="0" smtClean="0">
                <a:latin typeface="Californian FB" panose="0207040306080B030204" pitchFamily="18" charset="0"/>
              </a:rPr>
              <a:t>Figure 6</a:t>
            </a:r>
            <a:r>
              <a:rPr lang="en-ZA" sz="2200" dirty="0" smtClean="0">
                <a:latin typeface="Californian FB" panose="0207040306080B030204" pitchFamily="18" charset="0"/>
              </a:rPr>
              <a:t>). This shape can be brought about during the depositional growth phase or during the lithifying (compaction) phase, but could also be affected by the folding which has caused lateral shortening of the lithology. Gypsum is often concentrated in shale surrounding the concretions and this is likely due to the higher pyrite content associated with the concretion surface. </a:t>
            </a:r>
            <a:endParaRPr lang="en-ZA" sz="2200" dirty="0">
              <a:latin typeface="Californian FB" panose="0207040306080B030204" pitchFamily="18" charset="0"/>
            </a:endParaRPr>
          </a:p>
        </p:txBody>
      </p:sp>
      <p:sp>
        <p:nvSpPr>
          <p:cNvPr id="39" name="Rectangle 38"/>
          <p:cNvSpPr/>
          <p:nvPr/>
        </p:nvSpPr>
        <p:spPr>
          <a:xfrm>
            <a:off x="15479481" y="34688688"/>
            <a:ext cx="14348782" cy="2698175"/>
          </a:xfrm>
          <a:prstGeom prst="rect">
            <a:avLst/>
          </a:prstGeom>
        </p:spPr>
        <p:txBody>
          <a:bodyPr wrap="square" tIns="0" bIns="0">
            <a:spAutoFit/>
          </a:bodyPr>
          <a:lstStyle/>
          <a:p>
            <a:pPr algn="just">
              <a:lnSpc>
                <a:spcPts val="2640"/>
              </a:lnSpc>
            </a:pPr>
            <a:r>
              <a:rPr lang="en-GB" sz="2200" b="1" dirty="0" smtClean="0">
                <a:solidFill>
                  <a:schemeClr val="accent2"/>
                </a:solidFill>
                <a:latin typeface="Californian FB" panose="0207040306080B030204" pitchFamily="18" charset="0"/>
              </a:rPr>
              <a:t>Conclusions</a:t>
            </a:r>
          </a:p>
          <a:p>
            <a:pPr algn="just">
              <a:lnSpc>
                <a:spcPts val="2640"/>
              </a:lnSpc>
            </a:pPr>
            <a:endParaRPr lang="en-GB" sz="2200" dirty="0" smtClean="0">
              <a:latin typeface="Californian FB" panose="0207040306080B030204" pitchFamily="18" charset="0"/>
            </a:endParaRPr>
          </a:p>
          <a:p>
            <a:pPr algn="just"/>
            <a:r>
              <a:rPr lang="en-ZA" sz="2200" dirty="0" smtClean="0">
                <a:latin typeface="Californian FB" panose="0207040306080B030204" pitchFamily="18" charset="0"/>
              </a:rPr>
              <a:t>So far it is clear that the gypsum deposits of the Steytlerville-Jansenville field are related directly to the Whitehill Formation shale due to their higher calcium carbonate and pyrite content. Small-scale folding, which is caused by the same forces as the large scale folding, contributes to the weakness of the rocks and this, along with faulting and ‘damming’ of water, supplies the depositional environment for gypsum precipitation. Carbonate concretions, which are also related to higher gypsum quality, are generally subcircular and oblate. </a:t>
            </a:r>
            <a:r>
              <a:rPr lang="en-ZA" sz="2200" dirty="0">
                <a:latin typeface="Californian FB" panose="0207040306080B030204" pitchFamily="18" charset="0"/>
              </a:rPr>
              <a:t>The concretions which are carbonate rich must also be considered as significant in the assessment of black shales of the Whitehill Formation for their gas potential because of their greater porosities. </a:t>
            </a:r>
          </a:p>
        </p:txBody>
      </p:sp>
      <p:sp>
        <p:nvSpPr>
          <p:cNvPr id="40" name="Rectangle 39"/>
          <p:cNvSpPr/>
          <p:nvPr/>
        </p:nvSpPr>
        <p:spPr>
          <a:xfrm>
            <a:off x="19818920" y="38015765"/>
            <a:ext cx="5209086" cy="4339650"/>
          </a:xfrm>
          <a:prstGeom prst="rect">
            <a:avLst/>
          </a:prstGeom>
        </p:spPr>
        <p:txBody>
          <a:bodyPr wrap="square" tIns="0" bIns="0">
            <a:spAutoFit/>
          </a:bodyPr>
          <a:lstStyle/>
          <a:p>
            <a:pPr algn="just"/>
            <a:r>
              <a:rPr lang="en-GB" sz="1800" b="1" dirty="0" smtClean="0">
                <a:solidFill>
                  <a:schemeClr val="tx2"/>
                </a:solidFill>
                <a:latin typeface="Californian FB" panose="0207040306080B030204" pitchFamily="18" charset="0"/>
              </a:rPr>
              <a:t>Acknowledgements</a:t>
            </a:r>
          </a:p>
          <a:p>
            <a:pPr algn="just"/>
            <a:endParaRPr lang="en-GB" sz="1200" b="1" dirty="0" smtClean="0">
              <a:latin typeface="Californian FB" panose="0207040306080B030204" pitchFamily="18" charset="0"/>
            </a:endParaRPr>
          </a:p>
          <a:p>
            <a:pPr algn="just">
              <a:lnSpc>
                <a:spcPct val="150000"/>
              </a:lnSpc>
            </a:pPr>
            <a:r>
              <a:rPr lang="en-ZA" sz="1200" dirty="0" smtClean="0">
                <a:latin typeface="Californian FB" panose="0207040306080B030204" pitchFamily="18" charset="0"/>
              </a:rPr>
              <a:t>Although this project is still in the early stages of data collection and analysis, I already have many people to thank for their various contributions – </a:t>
            </a:r>
          </a:p>
          <a:p>
            <a:pPr algn="just">
              <a:lnSpc>
                <a:spcPct val="150000"/>
              </a:lnSpc>
            </a:pPr>
            <a:endParaRPr lang="en-ZA" sz="1200" dirty="0">
              <a:latin typeface="Californian FB" panose="0207040306080B030204" pitchFamily="18" charset="0"/>
            </a:endParaRPr>
          </a:p>
          <a:p>
            <a:pPr algn="just">
              <a:lnSpc>
                <a:spcPct val="150000"/>
              </a:lnSpc>
            </a:pPr>
            <a:r>
              <a:rPr lang="en-ZA" sz="1200" dirty="0" smtClean="0">
                <a:latin typeface="Californian FB" panose="0207040306080B030204" pitchFamily="18" charset="0"/>
              </a:rPr>
              <a:t>Professor Booth, for undertaking the responsibility to supervise this project; Professor de Wit, for supporting the study and organising the funding through the </a:t>
            </a:r>
            <a:r>
              <a:rPr lang="en-ZA" sz="1200" dirty="0">
                <a:latin typeface="Californian FB" panose="0207040306080B030204" pitchFamily="18" charset="0"/>
              </a:rPr>
              <a:t>NRF </a:t>
            </a:r>
            <a:r>
              <a:rPr lang="en-ZA" sz="1200" dirty="0" smtClean="0">
                <a:latin typeface="Californian FB" panose="0207040306080B030204" pitchFamily="18" charset="0"/>
              </a:rPr>
              <a:t>and Inkaba yeAfrica; the other NMMU staff and students for their assistance; Mount Stewart and Klipplaat farmers for allowing access to their land; Mr Jo van Heerden and Mariri Trading, for the background knowledge and advice; family and friends for their support; Debbie Taylor, for her eternal support and encouragement.</a:t>
            </a:r>
          </a:p>
          <a:p>
            <a:pPr algn="just">
              <a:lnSpc>
                <a:spcPct val="150000"/>
              </a:lnSpc>
            </a:pPr>
            <a:endParaRPr lang="en-ZA" sz="1200" dirty="0">
              <a:latin typeface="Californian FB" panose="0207040306080B030204" pitchFamily="18" charset="0"/>
            </a:endParaRPr>
          </a:p>
          <a:p>
            <a:pPr algn="just">
              <a:lnSpc>
                <a:spcPct val="150000"/>
              </a:lnSpc>
            </a:pPr>
            <a:r>
              <a:rPr lang="en-ZA" sz="1200" dirty="0" smtClean="0">
                <a:latin typeface="Californian FB" panose="0207040306080B030204" pitchFamily="18" charset="0"/>
              </a:rPr>
              <a:t>Without these people this important study would not have begun and would not be progressing, however slowly, to result in an important contribution to understanding the geology of the Karoo. </a:t>
            </a:r>
            <a:endParaRPr lang="en-GB" sz="1200" dirty="0" smtClean="0">
              <a:latin typeface="Californian FB" panose="0207040306080B030204" pitchFamily="18" charset="0"/>
            </a:endParaRPr>
          </a:p>
        </p:txBody>
      </p:sp>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479481" y="29892354"/>
            <a:ext cx="5278329" cy="3956242"/>
          </a:xfrm>
          <a:prstGeom prst="rect">
            <a:avLst/>
          </a:prstGeom>
          <a:ln>
            <a:solidFill>
              <a:schemeClr val="tx1"/>
            </a:solidFill>
          </a:ln>
        </p:spPr>
      </p:pic>
      <p:sp>
        <p:nvSpPr>
          <p:cNvPr id="41" name="Rectangle 40"/>
          <p:cNvSpPr/>
          <p:nvPr/>
        </p:nvSpPr>
        <p:spPr>
          <a:xfrm>
            <a:off x="15479481" y="34044298"/>
            <a:ext cx="5277600" cy="246221"/>
          </a:xfrm>
          <a:prstGeom prst="rect">
            <a:avLst/>
          </a:prstGeom>
        </p:spPr>
        <p:txBody>
          <a:bodyPr wrap="square" tIns="0" bIns="0">
            <a:spAutoFit/>
          </a:bodyPr>
          <a:lstStyle/>
          <a:p>
            <a:pPr algn="ctr"/>
            <a:r>
              <a:rPr lang="en-ZA" sz="1600" b="1" u="sng" dirty="0" smtClean="0"/>
              <a:t>Figure </a:t>
            </a:r>
            <a:r>
              <a:rPr lang="en-ZA" sz="1600" b="1" u="sng" dirty="0"/>
              <a:t>5</a:t>
            </a:r>
            <a:r>
              <a:rPr lang="en-ZA" sz="1600" b="1" u="sng" dirty="0" smtClean="0"/>
              <a:t>:</a:t>
            </a:r>
            <a:r>
              <a:rPr lang="en-ZA" sz="1600" b="1" dirty="0" smtClean="0"/>
              <a:t> </a:t>
            </a:r>
            <a:r>
              <a:rPr lang="en-ZA" sz="1600" dirty="0" smtClean="0"/>
              <a:t>Dolomitic concretions exposed in the Site E quarry</a:t>
            </a:r>
          </a:p>
        </p:txBody>
      </p:sp>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037166" y="29890475"/>
            <a:ext cx="4255287" cy="3960000"/>
          </a:xfrm>
          <a:prstGeom prst="rect">
            <a:avLst/>
          </a:prstGeom>
          <a:ln>
            <a:solidFill>
              <a:schemeClr val="tx1"/>
            </a:solidFill>
          </a:ln>
        </p:spPr>
      </p:pic>
      <p:pic>
        <p:nvPicPr>
          <p:cNvPr id="10" name="Picture 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571809" y="29890475"/>
            <a:ext cx="4269125" cy="3960000"/>
          </a:xfrm>
          <a:prstGeom prst="rect">
            <a:avLst/>
          </a:prstGeom>
          <a:ln>
            <a:solidFill>
              <a:schemeClr val="tx1"/>
            </a:solidFill>
          </a:ln>
        </p:spPr>
      </p:pic>
      <p:sp>
        <p:nvSpPr>
          <p:cNvPr id="42" name="Rectangle 41"/>
          <p:cNvSpPr/>
          <p:nvPr/>
        </p:nvSpPr>
        <p:spPr>
          <a:xfrm>
            <a:off x="21037166" y="34044298"/>
            <a:ext cx="8803768" cy="246221"/>
          </a:xfrm>
          <a:prstGeom prst="rect">
            <a:avLst/>
          </a:prstGeom>
        </p:spPr>
        <p:txBody>
          <a:bodyPr wrap="square" tIns="0" bIns="0">
            <a:spAutoFit/>
          </a:bodyPr>
          <a:lstStyle/>
          <a:p>
            <a:pPr algn="ctr"/>
            <a:r>
              <a:rPr lang="en-ZA" sz="1600" b="1" u="sng" dirty="0" smtClean="0"/>
              <a:t>Figure </a:t>
            </a:r>
            <a:r>
              <a:rPr lang="en-ZA" sz="1600" b="1" u="sng" dirty="0"/>
              <a:t>6</a:t>
            </a:r>
            <a:r>
              <a:rPr lang="en-ZA" sz="1600" b="1" u="sng" dirty="0" smtClean="0"/>
              <a:t>:</a:t>
            </a:r>
            <a:r>
              <a:rPr lang="en-ZA" sz="1600" b="1" dirty="0" smtClean="0"/>
              <a:t> </a:t>
            </a:r>
            <a:r>
              <a:rPr lang="en-ZA" sz="1600" dirty="0" smtClean="0"/>
              <a:t>Cross-plots of the concretion dimensions measured at Site E</a:t>
            </a:r>
          </a:p>
        </p:txBody>
      </p:sp>
      <p:graphicFrame>
        <p:nvGraphicFramePr>
          <p:cNvPr id="13" name="Table 12"/>
          <p:cNvGraphicFramePr>
            <a:graphicFrameLocks noGrp="1"/>
          </p:cNvGraphicFramePr>
          <p:nvPr>
            <p:extLst>
              <p:ext uri="{D42A27DB-BD31-4B8C-83A1-F6EECF244321}">
                <p14:modId xmlns:p14="http://schemas.microsoft.com/office/powerpoint/2010/main" val="3418589140"/>
              </p:ext>
            </p:extLst>
          </p:nvPr>
        </p:nvGraphicFramePr>
        <p:xfrm>
          <a:off x="24571448" y="12976151"/>
          <a:ext cx="5121244" cy="3036732"/>
        </p:xfrm>
        <a:graphic>
          <a:graphicData uri="http://schemas.openxmlformats.org/drawingml/2006/table">
            <a:tbl>
              <a:tblPr>
                <a:tableStyleId>{5DA37D80-6434-44D0-A028-1B22A696006F}</a:tableStyleId>
              </a:tblPr>
              <a:tblGrid>
                <a:gridCol w="2952328"/>
                <a:gridCol w="676876"/>
                <a:gridCol w="720080"/>
                <a:gridCol w="771960"/>
              </a:tblGrid>
              <a:tr h="506122">
                <a:tc rowSpan="2">
                  <a:txBody>
                    <a:bodyPr/>
                    <a:lstStyle/>
                    <a:p>
                      <a:pPr marL="92075" indent="0" algn="l" fontAlgn="b"/>
                      <a:r>
                        <a:rPr kumimoji="0" lang="en-ZA" sz="1600" b="1" u="sng" strike="noStrike" kern="1200" cap="none" spc="0" normalizeH="0" baseline="0" noProof="0" dirty="0" smtClean="0">
                          <a:ln>
                            <a:noFill/>
                          </a:ln>
                          <a:effectLst/>
                          <a:uLnTx/>
                          <a:uFillTx/>
                          <a:latin typeface="Californian FB" panose="0207040306080B030204" pitchFamily="18" charset="0"/>
                        </a:rPr>
                        <a:t>Table 1:</a:t>
                      </a:r>
                    </a:p>
                    <a:p>
                      <a:pPr marL="92075" indent="0" algn="l" fontAlgn="b"/>
                      <a:r>
                        <a:rPr kumimoji="0" lang="en-GB" sz="1600" u="none" strike="noStrike" kern="1200" cap="none" spc="0" normalizeH="0" baseline="0" noProof="0" dirty="0" smtClean="0">
                          <a:ln>
                            <a:noFill/>
                          </a:ln>
                          <a:effectLst/>
                          <a:uLnTx/>
                          <a:uFillTx/>
                          <a:latin typeface="Californian FB" panose="0207040306080B030204" pitchFamily="18" charset="0"/>
                        </a:rPr>
                        <a:t>Summary of Azimuth and Dip Readings</a:t>
                      </a:r>
                      <a:endParaRPr lang="en-ZA" sz="2000" b="0" i="0" u="none" strike="noStrike" dirty="0">
                        <a:solidFill>
                          <a:srgbClr val="000000"/>
                        </a:solidFill>
                        <a:effectLst/>
                        <a:latin typeface="Californian FB" panose="0207040306080B030204" pitchFamily="18" charset="0"/>
                      </a:endParaRPr>
                    </a:p>
                  </a:txBody>
                  <a:tcPr marL="7620" marR="7620" marT="7620" marB="0" anchor="ctr"/>
                </a:tc>
                <a:tc gridSpan="2">
                  <a:txBody>
                    <a:bodyPr/>
                    <a:lstStyle/>
                    <a:p>
                      <a:pPr algn="ctr" fontAlgn="ctr"/>
                      <a:r>
                        <a:rPr lang="en-ZA" sz="2000" b="1" u="none" strike="noStrike" dirty="0">
                          <a:effectLst/>
                        </a:rPr>
                        <a:t>Major Folds</a:t>
                      </a:r>
                      <a:endParaRPr lang="en-ZA" sz="20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ZA"/>
                    </a:p>
                  </a:txBody>
                  <a:tcPr/>
                </a:tc>
                <a:tc rowSpan="2">
                  <a:txBody>
                    <a:bodyPr/>
                    <a:lstStyle/>
                    <a:p>
                      <a:pPr algn="ctr" fontAlgn="ctr"/>
                      <a:r>
                        <a:rPr lang="en-ZA" sz="2000" b="1" u="none" strike="noStrike" dirty="0">
                          <a:effectLst/>
                        </a:rPr>
                        <a:t>Minor Folds</a:t>
                      </a:r>
                      <a:endParaRPr lang="en-ZA" sz="2000" b="1" i="0" u="none" strike="noStrike" dirty="0">
                        <a:solidFill>
                          <a:srgbClr val="000000"/>
                        </a:solidFill>
                        <a:effectLst/>
                        <a:latin typeface="Calibri" panose="020F0502020204030204" pitchFamily="34" charset="0"/>
                      </a:endParaRPr>
                    </a:p>
                  </a:txBody>
                  <a:tcPr marL="7620" marR="7620" marT="7620" marB="0" anchor="ctr"/>
                </a:tc>
              </a:tr>
              <a:tr h="506122">
                <a:tc vMerge="1">
                  <a:txBody>
                    <a:bodyPr/>
                    <a:lstStyle/>
                    <a:p>
                      <a:endParaRPr lang="en-ZA"/>
                    </a:p>
                  </a:txBody>
                  <a:tcPr/>
                </a:tc>
                <a:tc>
                  <a:txBody>
                    <a:bodyPr/>
                    <a:lstStyle/>
                    <a:p>
                      <a:pPr algn="ctr" fontAlgn="ctr"/>
                      <a:r>
                        <a:rPr lang="en-ZA" sz="2000" i="1" u="none" strike="noStrike" dirty="0">
                          <a:effectLst/>
                        </a:rPr>
                        <a:t>Fold A</a:t>
                      </a:r>
                      <a:endParaRPr lang="en-ZA" sz="2000" b="0" i="1"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ZA" sz="2000" i="1" u="none" strike="noStrike" dirty="0">
                          <a:effectLst/>
                        </a:rPr>
                        <a:t>Fold B</a:t>
                      </a:r>
                      <a:endParaRPr lang="en-ZA" sz="2000" b="0" i="1" u="none" strike="noStrike" dirty="0">
                        <a:solidFill>
                          <a:srgbClr val="000000"/>
                        </a:solidFill>
                        <a:effectLst/>
                        <a:latin typeface="Calibri" panose="020F0502020204030204" pitchFamily="34" charset="0"/>
                      </a:endParaRPr>
                    </a:p>
                  </a:txBody>
                  <a:tcPr marL="7620" marR="7620" marT="7620" marB="0" anchor="ctr"/>
                </a:tc>
                <a:tc vMerge="1">
                  <a:txBody>
                    <a:bodyPr/>
                    <a:lstStyle/>
                    <a:p>
                      <a:endParaRPr lang="en-ZA"/>
                    </a:p>
                  </a:txBody>
                  <a:tcPr/>
                </a:tc>
              </a:tr>
              <a:tr h="506122">
                <a:tc>
                  <a:txBody>
                    <a:bodyPr/>
                    <a:lstStyle/>
                    <a:p>
                      <a:pPr marL="0" indent="92075" algn="l" fontAlgn="b"/>
                      <a:r>
                        <a:rPr lang="en-ZA" sz="2000" i="1" u="none" strike="noStrike" dirty="0">
                          <a:effectLst/>
                        </a:rPr>
                        <a:t>Northern Limb Ave Azimuth</a:t>
                      </a:r>
                      <a:endParaRPr lang="en-ZA" sz="2000" b="0" i="1"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ZA" sz="2000" u="none" strike="noStrike">
                          <a:effectLst/>
                        </a:rPr>
                        <a:t>6</a:t>
                      </a:r>
                      <a:endParaRPr lang="en-ZA"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ZA" sz="2000" u="none" strike="noStrike">
                          <a:effectLst/>
                        </a:rPr>
                        <a:t>18</a:t>
                      </a:r>
                      <a:endParaRPr lang="en-ZA"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ZA" sz="2000" u="none" strike="noStrike">
                          <a:effectLst/>
                        </a:rPr>
                        <a:t>14</a:t>
                      </a:r>
                      <a:endParaRPr lang="en-ZA" sz="2000" b="0" i="0" u="none" strike="noStrike">
                        <a:solidFill>
                          <a:srgbClr val="000000"/>
                        </a:solidFill>
                        <a:effectLst/>
                        <a:latin typeface="Calibri" panose="020F0502020204030204" pitchFamily="34" charset="0"/>
                      </a:endParaRPr>
                    </a:p>
                  </a:txBody>
                  <a:tcPr marL="7620" marR="7620" marT="7620" marB="0" anchor="ctr"/>
                </a:tc>
              </a:tr>
              <a:tr h="506122">
                <a:tc>
                  <a:txBody>
                    <a:bodyPr/>
                    <a:lstStyle/>
                    <a:p>
                      <a:pPr marL="0" indent="92075" algn="l" fontAlgn="b"/>
                      <a:r>
                        <a:rPr lang="en-ZA" sz="2000" i="1" u="none" strike="noStrike" dirty="0">
                          <a:effectLst/>
                        </a:rPr>
                        <a:t>Northern Limb Ave Dip</a:t>
                      </a:r>
                      <a:endParaRPr lang="en-ZA" sz="2000" b="0" i="1"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ZA" sz="2000" u="none" strike="noStrike" dirty="0">
                          <a:effectLst/>
                        </a:rPr>
                        <a:t>20</a:t>
                      </a:r>
                      <a:endParaRPr lang="en-ZA"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ZA" sz="2000" u="none" strike="noStrike" dirty="0">
                          <a:effectLst/>
                        </a:rPr>
                        <a:t>54</a:t>
                      </a:r>
                      <a:endParaRPr lang="en-ZA"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ZA" sz="2000" u="none" strike="noStrike">
                          <a:effectLst/>
                        </a:rPr>
                        <a:t>56</a:t>
                      </a:r>
                      <a:endParaRPr lang="en-ZA" sz="2000" b="0" i="0" u="none" strike="noStrike">
                        <a:solidFill>
                          <a:srgbClr val="000000"/>
                        </a:solidFill>
                        <a:effectLst/>
                        <a:latin typeface="Calibri" panose="020F0502020204030204" pitchFamily="34" charset="0"/>
                      </a:endParaRPr>
                    </a:p>
                  </a:txBody>
                  <a:tcPr marL="7620" marR="7620" marT="7620" marB="0" anchor="ctr"/>
                </a:tc>
              </a:tr>
              <a:tr h="506122">
                <a:tc>
                  <a:txBody>
                    <a:bodyPr/>
                    <a:lstStyle/>
                    <a:p>
                      <a:pPr marL="0" indent="92075" algn="l" fontAlgn="b"/>
                      <a:r>
                        <a:rPr lang="en-ZA" sz="2000" i="1" u="none" strike="noStrike" dirty="0">
                          <a:effectLst/>
                        </a:rPr>
                        <a:t>Southern Limb Ave Azimuth</a:t>
                      </a:r>
                      <a:endParaRPr lang="en-ZA" sz="2000" b="0" i="1"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ZA" sz="2000" u="none" strike="noStrike">
                          <a:effectLst/>
                        </a:rPr>
                        <a:t>198</a:t>
                      </a:r>
                      <a:endParaRPr lang="en-ZA"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ZA" sz="2000" u="none" strike="noStrike" dirty="0">
                          <a:effectLst/>
                        </a:rPr>
                        <a:t>198</a:t>
                      </a:r>
                      <a:endParaRPr lang="en-ZA"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ZA" sz="2000" u="none" strike="noStrike">
                          <a:effectLst/>
                        </a:rPr>
                        <a:t>193</a:t>
                      </a:r>
                      <a:endParaRPr lang="en-ZA" sz="2000" b="0" i="0" u="none" strike="noStrike">
                        <a:solidFill>
                          <a:srgbClr val="000000"/>
                        </a:solidFill>
                        <a:effectLst/>
                        <a:latin typeface="Calibri" panose="020F0502020204030204" pitchFamily="34" charset="0"/>
                      </a:endParaRPr>
                    </a:p>
                  </a:txBody>
                  <a:tcPr marL="7620" marR="7620" marT="7620" marB="0" anchor="ctr"/>
                </a:tc>
              </a:tr>
              <a:tr h="506122">
                <a:tc>
                  <a:txBody>
                    <a:bodyPr/>
                    <a:lstStyle/>
                    <a:p>
                      <a:pPr marL="0" indent="92075" algn="l" fontAlgn="b"/>
                      <a:r>
                        <a:rPr lang="en-ZA" sz="2000" i="1" u="none" strike="noStrike" dirty="0">
                          <a:effectLst/>
                        </a:rPr>
                        <a:t>Southern Limb Ave Dip</a:t>
                      </a:r>
                      <a:endParaRPr lang="en-ZA" sz="2000" b="0" i="1"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ZA" sz="2000" u="none" strike="noStrike">
                          <a:effectLst/>
                        </a:rPr>
                        <a:t>21</a:t>
                      </a:r>
                      <a:endParaRPr lang="en-ZA"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ZA" sz="2000" u="none" strike="noStrike">
                          <a:effectLst/>
                        </a:rPr>
                        <a:t>47</a:t>
                      </a:r>
                      <a:endParaRPr lang="en-ZA"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ZA" sz="2000" u="none" strike="noStrike" dirty="0">
                          <a:effectLst/>
                        </a:rPr>
                        <a:t>52</a:t>
                      </a:r>
                      <a:endParaRPr lang="en-ZA" sz="2000" b="0" i="0" u="none" strike="noStrike" dirty="0">
                        <a:solidFill>
                          <a:srgbClr val="000000"/>
                        </a:solidFill>
                        <a:effectLst/>
                        <a:latin typeface="Calibri" panose="020F0502020204030204" pitchFamily="34" charset="0"/>
                      </a:endParaRPr>
                    </a:p>
                  </a:txBody>
                  <a:tcPr marL="7620" marR="7620" marT="7620" marB="0" anchor="ctr"/>
                </a:tc>
              </a:tr>
            </a:tbl>
          </a:graphicData>
        </a:graphic>
      </p:graphicFrame>
      <p:pic>
        <p:nvPicPr>
          <p:cNvPr id="11" name="Picture 1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492871" y="16504543"/>
            <a:ext cx="14295363" cy="7107563"/>
          </a:xfrm>
          <a:prstGeom prst="rect">
            <a:avLst/>
          </a:prstGeom>
          <a:ln>
            <a:solidFill>
              <a:schemeClr val="tx1"/>
            </a:solidFill>
          </a:ln>
        </p:spPr>
      </p:pic>
      <p:sp>
        <p:nvSpPr>
          <p:cNvPr id="43" name="Rectangle 42"/>
          <p:cNvSpPr/>
          <p:nvPr/>
        </p:nvSpPr>
        <p:spPr>
          <a:xfrm>
            <a:off x="15396361" y="23769302"/>
            <a:ext cx="14384769" cy="246221"/>
          </a:xfrm>
          <a:prstGeom prst="rect">
            <a:avLst/>
          </a:prstGeom>
        </p:spPr>
        <p:txBody>
          <a:bodyPr wrap="square" tIns="0" bIns="0">
            <a:spAutoFit/>
          </a:bodyPr>
          <a:lstStyle/>
          <a:p>
            <a:pPr algn="ctr"/>
            <a:r>
              <a:rPr lang="en-ZA" sz="1600" b="1" u="sng" dirty="0" smtClean="0">
                <a:latin typeface="Californian FB" panose="0207040306080B030204" pitchFamily="18" charset="0"/>
              </a:rPr>
              <a:t>Figure 4:</a:t>
            </a:r>
            <a:r>
              <a:rPr lang="en-ZA" sz="1600" b="1" dirty="0" smtClean="0">
                <a:latin typeface="Californian FB" panose="0207040306080B030204" pitchFamily="18" charset="0"/>
              </a:rPr>
              <a:t> </a:t>
            </a:r>
            <a:r>
              <a:rPr lang="en-ZA" sz="1600" dirty="0" smtClean="0">
                <a:latin typeface="Californian FB" panose="0207040306080B030204" pitchFamily="18" charset="0"/>
              </a:rPr>
              <a:t>Fold analysis of the study area and the comparison of azimuth and dip readings between major and minor folds</a:t>
            </a:r>
          </a:p>
        </p:txBody>
      </p:sp>
    </p:spTree>
    <p:extLst>
      <p:ext uri="{BB962C8B-B14F-4D97-AF65-F5344CB8AC3E}">
        <p14:creationId xmlns:p14="http://schemas.microsoft.com/office/powerpoint/2010/main" val="2034161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TotalTime>
  <Words>1679</Words>
  <Application>Microsoft Office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Californian FB</vt:lpstr>
      <vt:lpstr>Geneva</vt:lpstr>
      <vt:lpstr>Times New Roman</vt:lpstr>
      <vt:lpstr>Trebuchet MS</vt:lpstr>
      <vt:lpstr>Office Theme</vt:lpstr>
      <vt:lpstr>Gypsum Deposits Associated with the Whitehill Formation (Ecca Group) in the Steytlerville-Jansenville Area, Southern Karoo, South Africa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Roberto</cp:lastModifiedBy>
  <cp:revision>50</cp:revision>
  <dcterms:created xsi:type="dcterms:W3CDTF">2014-09-04T09:48:50Z</dcterms:created>
  <dcterms:modified xsi:type="dcterms:W3CDTF">2014-09-17T13:34:33Z</dcterms:modified>
</cp:coreProperties>
</file>