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6800" cy="42802175"/>
  <p:notesSz cx="6858000" cy="9144000"/>
  <p:defaultTextStyle>
    <a:defPPr>
      <a:defRPr lang="en-US"/>
    </a:defPPr>
    <a:lvl1pPr marL="0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761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523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284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046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8807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6568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4330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2091" algn="l" defTabSz="417552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94" y="2070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60" y="13296425"/>
            <a:ext cx="25735280" cy="91747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20" y="24254566"/>
            <a:ext cx="21193760" cy="10938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538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48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63009" y="2288732"/>
            <a:ext cx="5109212" cy="486874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5383" y="2288732"/>
            <a:ext cx="14823018" cy="486874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171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90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60" y="27504362"/>
            <a:ext cx="25735280" cy="8500987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660" y="18141394"/>
            <a:ext cx="25735280" cy="936297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76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52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28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0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88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5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433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20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782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383" y="13316235"/>
            <a:ext cx="9966113" cy="3765997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6110" y="13316235"/>
            <a:ext cx="9966113" cy="3765997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374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0" y="1714072"/>
            <a:ext cx="27249120" cy="71336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43" y="9580952"/>
            <a:ext cx="13377511" cy="399288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761" indent="0">
              <a:buNone/>
              <a:defRPr sz="9200" b="1"/>
            </a:lvl2pPr>
            <a:lvl3pPr marL="4175523" indent="0">
              <a:buNone/>
              <a:defRPr sz="8200" b="1"/>
            </a:lvl3pPr>
            <a:lvl4pPr marL="6263284" indent="0">
              <a:buNone/>
              <a:defRPr sz="7300" b="1"/>
            </a:lvl4pPr>
            <a:lvl5pPr marL="8351046" indent="0">
              <a:buNone/>
              <a:defRPr sz="7300" b="1"/>
            </a:lvl5pPr>
            <a:lvl6pPr marL="10438807" indent="0">
              <a:buNone/>
              <a:defRPr sz="7300" b="1"/>
            </a:lvl6pPr>
            <a:lvl7pPr marL="12526568" indent="0">
              <a:buNone/>
              <a:defRPr sz="7300" b="1"/>
            </a:lvl7pPr>
            <a:lvl8pPr marL="14614330" indent="0">
              <a:buNone/>
              <a:defRPr sz="7300" b="1"/>
            </a:lvl8pPr>
            <a:lvl9pPr marL="16702091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843" y="13573836"/>
            <a:ext cx="13377511" cy="24660793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0198" y="9580952"/>
            <a:ext cx="13382765" cy="399288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761" indent="0">
              <a:buNone/>
              <a:defRPr sz="9200" b="1"/>
            </a:lvl2pPr>
            <a:lvl3pPr marL="4175523" indent="0">
              <a:buNone/>
              <a:defRPr sz="8200" b="1"/>
            </a:lvl3pPr>
            <a:lvl4pPr marL="6263284" indent="0">
              <a:buNone/>
              <a:defRPr sz="7300" b="1"/>
            </a:lvl4pPr>
            <a:lvl5pPr marL="8351046" indent="0">
              <a:buNone/>
              <a:defRPr sz="7300" b="1"/>
            </a:lvl5pPr>
            <a:lvl6pPr marL="10438807" indent="0">
              <a:buNone/>
              <a:defRPr sz="7300" b="1"/>
            </a:lvl6pPr>
            <a:lvl7pPr marL="12526568" indent="0">
              <a:buNone/>
              <a:defRPr sz="7300" b="1"/>
            </a:lvl7pPr>
            <a:lvl8pPr marL="14614330" indent="0">
              <a:buNone/>
              <a:defRPr sz="7300" b="1"/>
            </a:lvl8pPr>
            <a:lvl9pPr marL="16702091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0198" y="13573836"/>
            <a:ext cx="13382765" cy="24660793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656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118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8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2" y="1704163"/>
            <a:ext cx="9960860" cy="7252591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389" y="1704165"/>
            <a:ext cx="16925574" cy="3653047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842" y="8956756"/>
            <a:ext cx="9960860" cy="29277881"/>
          </a:xfrm>
        </p:spPr>
        <p:txBody>
          <a:bodyPr/>
          <a:lstStyle>
            <a:lvl1pPr marL="0" indent="0">
              <a:buNone/>
              <a:defRPr sz="6400"/>
            </a:lvl1pPr>
            <a:lvl2pPr marL="2087761" indent="0">
              <a:buNone/>
              <a:defRPr sz="5500"/>
            </a:lvl2pPr>
            <a:lvl3pPr marL="4175523" indent="0">
              <a:buNone/>
              <a:defRPr sz="4500"/>
            </a:lvl3pPr>
            <a:lvl4pPr marL="6263284" indent="0">
              <a:buNone/>
              <a:defRPr sz="4100"/>
            </a:lvl4pPr>
            <a:lvl5pPr marL="8351046" indent="0">
              <a:buNone/>
              <a:defRPr sz="4100"/>
            </a:lvl5pPr>
            <a:lvl6pPr marL="10438807" indent="0">
              <a:buNone/>
              <a:defRPr sz="4100"/>
            </a:lvl6pPr>
            <a:lvl7pPr marL="12526568" indent="0">
              <a:buNone/>
              <a:defRPr sz="4100"/>
            </a:lvl7pPr>
            <a:lvl8pPr marL="14614330" indent="0">
              <a:buNone/>
              <a:defRPr sz="4100"/>
            </a:lvl8pPr>
            <a:lvl9pPr marL="16702091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037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465" y="29961525"/>
            <a:ext cx="18166080" cy="3537129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465" y="3824452"/>
            <a:ext cx="18166080" cy="25681305"/>
          </a:xfrm>
        </p:spPr>
        <p:txBody>
          <a:bodyPr/>
          <a:lstStyle>
            <a:lvl1pPr marL="0" indent="0">
              <a:buNone/>
              <a:defRPr sz="14600"/>
            </a:lvl1pPr>
            <a:lvl2pPr marL="2087761" indent="0">
              <a:buNone/>
              <a:defRPr sz="12800"/>
            </a:lvl2pPr>
            <a:lvl3pPr marL="4175523" indent="0">
              <a:buNone/>
              <a:defRPr sz="11000"/>
            </a:lvl3pPr>
            <a:lvl4pPr marL="6263284" indent="0">
              <a:buNone/>
              <a:defRPr sz="9200"/>
            </a:lvl4pPr>
            <a:lvl5pPr marL="8351046" indent="0">
              <a:buNone/>
              <a:defRPr sz="9200"/>
            </a:lvl5pPr>
            <a:lvl6pPr marL="10438807" indent="0">
              <a:buNone/>
              <a:defRPr sz="9200"/>
            </a:lvl6pPr>
            <a:lvl7pPr marL="12526568" indent="0">
              <a:buNone/>
              <a:defRPr sz="9200"/>
            </a:lvl7pPr>
            <a:lvl8pPr marL="14614330" indent="0">
              <a:buNone/>
              <a:defRPr sz="9200"/>
            </a:lvl8pPr>
            <a:lvl9pPr marL="16702091" indent="0">
              <a:buNone/>
              <a:defRPr sz="92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465" y="33498654"/>
            <a:ext cx="18166080" cy="5023306"/>
          </a:xfrm>
        </p:spPr>
        <p:txBody>
          <a:bodyPr/>
          <a:lstStyle>
            <a:lvl1pPr marL="0" indent="0">
              <a:buNone/>
              <a:defRPr sz="6400"/>
            </a:lvl1pPr>
            <a:lvl2pPr marL="2087761" indent="0">
              <a:buNone/>
              <a:defRPr sz="5500"/>
            </a:lvl2pPr>
            <a:lvl3pPr marL="4175523" indent="0">
              <a:buNone/>
              <a:defRPr sz="4500"/>
            </a:lvl3pPr>
            <a:lvl4pPr marL="6263284" indent="0">
              <a:buNone/>
              <a:defRPr sz="4100"/>
            </a:lvl4pPr>
            <a:lvl5pPr marL="8351046" indent="0">
              <a:buNone/>
              <a:defRPr sz="4100"/>
            </a:lvl5pPr>
            <a:lvl6pPr marL="10438807" indent="0">
              <a:buNone/>
              <a:defRPr sz="4100"/>
            </a:lvl6pPr>
            <a:lvl7pPr marL="12526568" indent="0">
              <a:buNone/>
              <a:defRPr sz="4100"/>
            </a:lvl7pPr>
            <a:lvl8pPr marL="14614330" indent="0">
              <a:buNone/>
              <a:defRPr sz="4100"/>
            </a:lvl8pPr>
            <a:lvl9pPr marL="16702091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630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840" y="1714072"/>
            <a:ext cx="27249120" cy="7133696"/>
          </a:xfrm>
          <a:prstGeom prst="rect">
            <a:avLst/>
          </a:prstGeom>
        </p:spPr>
        <p:txBody>
          <a:bodyPr vert="horz" lIns="417552" tIns="208776" rIns="417552" bIns="2087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40" y="9987182"/>
            <a:ext cx="27249120" cy="28247455"/>
          </a:xfrm>
          <a:prstGeom prst="rect">
            <a:avLst/>
          </a:prstGeom>
        </p:spPr>
        <p:txBody>
          <a:bodyPr vert="horz" lIns="417552" tIns="208776" rIns="417552" bIns="2087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840" y="39671281"/>
            <a:ext cx="7064587" cy="2278818"/>
          </a:xfrm>
          <a:prstGeom prst="rect">
            <a:avLst/>
          </a:prstGeom>
        </p:spPr>
        <p:txBody>
          <a:bodyPr vert="horz" lIns="417552" tIns="208776" rIns="417552" bIns="208776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7F33-11D0-43B8-AE18-192E9641A7DD}" type="datetimeFigureOut">
              <a:rPr lang="en-ZA" smtClean="0"/>
              <a:t>2014/09/23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574" y="39671281"/>
            <a:ext cx="9587653" cy="2278818"/>
          </a:xfrm>
          <a:prstGeom prst="rect">
            <a:avLst/>
          </a:prstGeom>
        </p:spPr>
        <p:txBody>
          <a:bodyPr vert="horz" lIns="417552" tIns="208776" rIns="417552" bIns="208776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8374" y="39671281"/>
            <a:ext cx="7064587" cy="2278818"/>
          </a:xfrm>
          <a:prstGeom prst="rect">
            <a:avLst/>
          </a:prstGeom>
        </p:spPr>
        <p:txBody>
          <a:bodyPr vert="horz" lIns="417552" tIns="208776" rIns="417552" bIns="208776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4F2-0259-4D96-9C0E-560A38E1B58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3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52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821" indent="-1565821" algn="l" defTabSz="4175523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612" indent="-1304851" algn="l" defTabSz="4175523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404" indent="-1043881" algn="l" defTabSz="417552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165" indent="-1043881" algn="l" defTabSz="4175523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4927" indent="-1043881" algn="l" defTabSz="4175523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688" indent="-1043881" algn="l" defTabSz="417552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450" indent="-1043881" algn="l" defTabSz="417552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211" indent="-1043881" algn="l" defTabSz="417552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5972" indent="-1043881" algn="l" defTabSz="417552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761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523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284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046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8807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568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330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091" algn="l" defTabSz="417552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688" y="38021032"/>
            <a:ext cx="5358344" cy="403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3704" y="38975669"/>
            <a:ext cx="6113736" cy="2123922"/>
          </a:xfrm>
          <a:prstGeom prst="rect">
            <a:avLst/>
          </a:prstGeom>
          <a:noFill/>
        </p:spPr>
      </p:pic>
      <p:pic>
        <p:nvPicPr>
          <p:cNvPr id="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2536" y="38942172"/>
            <a:ext cx="5561168" cy="2190917"/>
          </a:xfrm>
          <a:prstGeom prst="rect">
            <a:avLst/>
          </a:prstGeom>
          <a:noFill/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20568" y="8553585"/>
            <a:ext cx="26354499" cy="2922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84872" y="4051869"/>
            <a:ext cx="27973189" cy="2648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393" tIns="43196" rIns="86393" bIns="4319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/>
              <a:t>Geochemical characterization of P1, P2, P3 and</a:t>
            </a:r>
            <a:br>
              <a:rPr lang="en-US" sz="3200" b="1" dirty="0"/>
            </a:br>
            <a:r>
              <a:rPr lang="en-US" sz="3200" b="1" dirty="0"/>
              <a:t>P4 units at the </a:t>
            </a:r>
            <a:r>
              <a:rPr lang="en-US" sz="3200" b="1" dirty="0" err="1"/>
              <a:t>Akanani</a:t>
            </a:r>
            <a:r>
              <a:rPr lang="en-US" sz="3200" b="1" dirty="0"/>
              <a:t> prospect area, </a:t>
            </a:r>
            <a:r>
              <a:rPr lang="en-US" sz="3200" b="1" dirty="0" err="1"/>
              <a:t>Bushveld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Complex, South Africa: Combination of R-Cluster,</a:t>
            </a:r>
            <a:br>
              <a:rPr lang="en-US" sz="3200" b="1" dirty="0"/>
            </a:br>
            <a:r>
              <a:rPr lang="en-US" sz="3200" b="1" dirty="0"/>
              <a:t>R-Factor and Discriminant analysis approach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873562" y="6457875"/>
            <a:ext cx="15136150" cy="1400416"/>
          </a:xfrm>
          <a:prstGeom prst="rect">
            <a:avLst/>
          </a:prstGeom>
        </p:spPr>
        <p:txBody>
          <a:bodyPr lIns="86393" tIns="43196" rIns="86393" bIns="43196">
            <a:spAutoFit/>
          </a:bodyPr>
          <a:lstStyle/>
          <a:p>
            <a:pPr marL="431963" indent="-431963" algn="ctr"/>
            <a:r>
              <a:rPr lang="en-ZA" sz="3200" b="1" i="1" dirty="0"/>
              <a:t>Mandende</a:t>
            </a:r>
            <a:r>
              <a:rPr lang="en-ZA" sz="3200" b="1" i="1" baseline="30000" dirty="0"/>
              <a:t>1</a:t>
            </a:r>
            <a:r>
              <a:rPr lang="en-ZA" sz="3200" b="1" i="1" dirty="0"/>
              <a:t>, H., Siad</a:t>
            </a:r>
            <a:r>
              <a:rPr lang="en-ZA" sz="3200" b="1" i="1" baseline="30000" dirty="0"/>
              <a:t>2</a:t>
            </a:r>
            <a:r>
              <a:rPr lang="en-ZA" sz="3200" b="1" i="1" dirty="0"/>
              <a:t>, A.M., Bailie</a:t>
            </a:r>
            <a:r>
              <a:rPr lang="en-ZA" sz="3200" b="1" i="1" baseline="30000" dirty="0"/>
              <a:t>3</a:t>
            </a:r>
            <a:r>
              <a:rPr lang="en-ZA" sz="3200" b="1" i="1" dirty="0"/>
              <a:t>, R., Okujeni</a:t>
            </a:r>
            <a:r>
              <a:rPr lang="en-ZA" sz="3200" b="1" i="1" baseline="30000" dirty="0"/>
              <a:t>4</a:t>
            </a:r>
            <a:r>
              <a:rPr lang="en-ZA" sz="3200" b="1" i="1" dirty="0"/>
              <a:t>, C</a:t>
            </a:r>
            <a:endParaRPr lang="en-US" sz="3200" dirty="0"/>
          </a:p>
          <a:p>
            <a:pPr marL="431963" indent="-431963" algn="ctr"/>
            <a:endParaRPr lang="en-AU" altLang="en-US" sz="3200" i="1" baseline="30000" dirty="0">
              <a:latin typeface="Arial" pitchFamily="34" charset="0"/>
              <a:cs typeface="Arial" pitchFamily="34" charset="0"/>
            </a:endParaRPr>
          </a:p>
          <a:p>
            <a:pPr marL="431963" indent="-431963" algn="ctr"/>
            <a:r>
              <a:rPr lang="en-AU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altLang="en-US" sz="3200" i="1" dirty="0">
                <a:latin typeface="Arial" pitchFamily="34" charset="0"/>
                <a:cs typeface="Arial" pitchFamily="34" charset="0"/>
              </a:rPr>
              <a:t>Department of </a:t>
            </a:r>
            <a:r>
              <a:rPr lang="en-AU" altLang="en-US" sz="3200" i="1" dirty="0" smtClean="0">
                <a:latin typeface="Arial" pitchFamily="34" charset="0"/>
                <a:cs typeface="Arial" pitchFamily="34" charset="0"/>
              </a:rPr>
              <a:t>Earth Sciences, University of the Western Cape</a:t>
            </a:r>
            <a:endParaRPr lang="en-US" altLang="en-US" sz="4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923704" y="33214599"/>
            <a:ext cx="5744088" cy="764344"/>
          </a:xfrm>
          <a:prstGeom prst="rect">
            <a:avLst/>
          </a:prstGeom>
          <a:noFill/>
        </p:spPr>
        <p:txBody>
          <a:bodyPr wrap="square" lIns="86393" tIns="43196" rIns="86393" bIns="43196" rtlCol="0">
            <a:spAutoFit/>
          </a:bodyPr>
          <a:lstStyle/>
          <a:p>
            <a:r>
              <a:rPr lang="en-ZA" sz="4400" u="sng" dirty="0" smtClean="0">
                <a:latin typeface="Arial" pitchFamily="34" charset="0"/>
                <a:cs typeface="Arial" pitchFamily="34" charset="0"/>
              </a:rPr>
              <a:t>Acknowledgements</a:t>
            </a:r>
            <a:r>
              <a:rPr lang="en-ZA" sz="4400" u="sng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404744" y="9018508"/>
            <a:ext cx="174562" cy="1352220"/>
          </a:xfrm>
          <a:prstGeom prst="rect">
            <a:avLst/>
          </a:prstGeom>
          <a:noFill/>
        </p:spPr>
        <p:txBody>
          <a:bodyPr wrap="none" lIns="86393" tIns="43196" rIns="86393" bIns="43196" rtlCol="0">
            <a:spAutoFit/>
          </a:bodyPr>
          <a:lstStyle/>
          <a:p>
            <a:endParaRPr lang="en-ZA" dirty="0"/>
          </a:p>
        </p:txBody>
      </p:sp>
      <p:sp>
        <p:nvSpPr>
          <p:cNvPr id="97" name="TextBox 96"/>
          <p:cNvSpPr txBox="1"/>
          <p:nvPr/>
        </p:nvSpPr>
        <p:spPr>
          <a:xfrm>
            <a:off x="2607707" y="9018507"/>
            <a:ext cx="174562" cy="378041"/>
          </a:xfrm>
          <a:prstGeom prst="rect">
            <a:avLst/>
          </a:prstGeom>
          <a:noFill/>
        </p:spPr>
        <p:txBody>
          <a:bodyPr wrap="none" lIns="86393" tIns="43196" rIns="86393" bIns="43196" rtlCol="0">
            <a:spAutoFit/>
          </a:bodyPr>
          <a:lstStyle/>
          <a:p>
            <a:endParaRPr lang="en-ZA" sz="1900" dirty="0"/>
          </a:p>
        </p:txBody>
      </p:sp>
      <p:sp>
        <p:nvSpPr>
          <p:cNvPr id="100" name="TextBox 99"/>
          <p:cNvSpPr txBox="1"/>
          <p:nvPr/>
        </p:nvSpPr>
        <p:spPr>
          <a:xfrm>
            <a:off x="2425117" y="9238634"/>
            <a:ext cx="26076584" cy="2799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10-400m thick package of texturally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heterogenous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pyroxenite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norite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gabbro-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norites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containing numerous xenoliths of dolomite,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-silicate	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granofels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derived from the floor rocks (Harris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Chaumba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2001).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varying nature of the floor rock along strike and down-dip from north to south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makes it difficult for geologists to make accurate predictions on the location of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mineralization. Furthermore the complexity of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at various localities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makes it difficult for mining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come up with a definitive criteria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classifying and characterizing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lithologies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Interplay of magmatic processes,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contamination of the magma by footwall rocks and post-magmatic processes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such as hydrothermal activity are proposed to be responsible for its complexity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heterogeneity (Nichol and Kinnaird, 2008). Because of this complexity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definitive criteria for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lithogeochemical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correlation of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rock succession 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not been provided.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study is focused on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prospect area, approximately 25 km northwest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Town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Mokopane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where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informally subdivided into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major lithological units (P1 to P4; from bottom to top (Van der Merwe, 2008;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McDonald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Holwell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sz="2400" dirty="0" smtClean="0"/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                          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1: Geological map of the Platreef showing the study area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Van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 Merwe et al. 2012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 and Objectives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present study was initiated to determine the distinctive geochemical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that 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used to identify each layer and in so doing determine the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geochemical elements characterizing each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pyroxenite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layers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400" b="1" dirty="0" smtClean="0">
              <a:latin typeface="+mj-lt"/>
              <a:cs typeface="Arial" pitchFamily="34" charset="0"/>
            </a:endParaRPr>
          </a:p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and Method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R-Mode Cluster analysis- 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reate and determine the number of geochemical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element association groups.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R-Mode Factor analysis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Create training samples for P1, P2, P3 and P4 unit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element associations created through r-mode cluster analysis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Discriminant analysis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To characterize the four groups created through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r-mode cluster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factor analysis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unknown samples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their respective pre-defined groups.</a:t>
            </a:r>
            <a:endParaRPr lang="en-Z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400" b="1" dirty="0" smtClean="0">
              <a:latin typeface="+mj-lt"/>
              <a:cs typeface="Arial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Interpretation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r-mode cluster analysis (Fig. 2) four groups were determined; group 1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characterized by the association of Al2O3, Na2O, K2O and SiO2 identified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P3 unit; group 2 shows high affinity for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P2O5 which represents the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P4 unit; group 3 shows enrichment of TiO2, Cr, Fe2O3 which shows high affinity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P1, while group four is characterized by the association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LOI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coroborates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highly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serpentinized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olivine-rich P2 unit.</a:t>
            </a:r>
          </a:p>
          <a:p>
            <a:endParaRPr lang="en-US" sz="2000" dirty="0"/>
          </a:p>
          <a:p>
            <a:endParaRPr lang="en-US" sz="2400" dirty="0" smtClean="0"/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2: Four groups representing the four lithological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Unit (P1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P2, P3, P4)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prospect area</a:t>
            </a: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endParaRPr lang="en-ZA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416" y="37783406"/>
            <a:ext cx="4136668" cy="4508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84506" y="3404461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would like to thank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Inkaba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yeAfrica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DST, NRF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, GFZ as well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my supervisor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Dr.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Abdi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Siad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, my co-supervisors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Dr.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Russel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Bailie, Professor Charles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Okujeni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 and Professor Jan Van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Bever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Donker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for the financial and academic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suport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they have offered me. </a:t>
            </a: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Hakundwi\Pictures\r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416" y="-6705"/>
            <a:ext cx="5769424" cy="67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920" b="1572"/>
          <a:stretch/>
        </p:blipFill>
        <p:spPr bwMode="auto">
          <a:xfrm>
            <a:off x="2507882" y="14812158"/>
            <a:ext cx="3906408" cy="651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1396" y="34690047"/>
            <a:ext cx="1590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1: Four factors scores for the four groups (P1-P4). (a) and (b) represent the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mafic group of P1 and P2, while (c) and (d) represent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feldspathized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P3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P4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melanorites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92823" y="8930470"/>
            <a:ext cx="9497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the discriminant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computed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the training groups, the 18 unknown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(Table 2)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classified into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one of the pre-defined four groups with a recognition rate of 100%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correctly classified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53 samples to their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 defined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groups (Table 3). In this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discriminant analysis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discriminant accuracies for the four groups are 100%, indicating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accurate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analyses is high for discriminating the four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thus results can be used with a high level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confidence. Figure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spatial distribution of the group membership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Akanani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prospect area resulting from the discriminant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analysis.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Figure 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a graphical representation of the concentration of some selected major elements in each of the four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lithological units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061" y="12315885"/>
            <a:ext cx="5128640" cy="287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91" y="28385863"/>
            <a:ext cx="407193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419320" y="11607999"/>
            <a:ext cx="413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2: Classification results for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samples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880" y="12472095"/>
            <a:ext cx="6220416" cy="27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928169" y="11824023"/>
            <a:ext cx="548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3: Classification results for the predicted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9" b="4028"/>
          <a:stretch/>
        </p:blipFill>
        <p:spPr bwMode="auto">
          <a:xfrm>
            <a:off x="11613872" y="12067668"/>
            <a:ext cx="3373568" cy="274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613872" y="14896787"/>
            <a:ext cx="6524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Figure 3: Discriminant plot showing the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dominance 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elements within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four lithological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04633" y="17440647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Petrography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Hakundwi\Pictures\inkaba-pic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048" y="17944703"/>
            <a:ext cx="2846239" cy="26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186072" y="20681007"/>
            <a:ext cx="11867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5: Petrographic photographs of the four lithological units. All panels are taken in crossed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pollars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lphaLcParenBoth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chromite (Cr) associated with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Fractured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oikocryst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extensively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serpentinized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olivine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unaltered primary Fe-Cr spinel and interstitial plagioclase. (c) Medium-coarse grained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Feldspathic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pyroxenite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abundant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orthopyroxene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interstitial plagioclase. (d)  Cumulus plagioclase,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abundant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clinopyroxene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Ilmenite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(bio).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98240" y="22913255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70248" y="23417311"/>
            <a:ext cx="10529486" cy="812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use of the three multivariate statistical techniques allowed for an evidence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analysis of the geochemical character of P1, P2, P3 and P4 unit at the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prospect area. The findings of this study show the enrichment of Fe2O3,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 and TiO2 in group one which is described as P1 unit. This classification is in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disagreement with previous misconception that the P1 unit 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finegrained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gabbro-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norite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websterite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(Mitchell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Scoon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2012). The Cr content of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P1 unit is interpreted as resulting from the depletion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Al2O3 and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increased TiO2 and Fe2O3 resulting in the re-distribution of Cr. Consistently high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LOI associated with the P2 unit suggests that this unit is ultramafic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highly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serpentinized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dominant alteration mineral is serpentine in the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P2 unit, which occurs as veining and unlike amphibole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sericite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maybe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late-stage magmatic indicates an influx of externally derived hydrothermal fluids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consistent with the high LOI contents. Elevated concentration of felsic elements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Al2O3, Na2O, K2O and SiO2 in P3 suggests that this unit may have underwent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feldspathization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classification of P3 as a fine-grained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feldspathic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pyroxenite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containing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70 modal 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clinopyroxene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(Lee, 1996) is not consistent with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findings of this study and should not be used to describe the texture of P3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feldspathic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pyroxenites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P4 unit is characterized by high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P2O5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can be interpreted as a late-stage residual melt of assimilated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that interacted with Main Zone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gabbro-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Judging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this study,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subdivision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complex and as such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stratigraphic subdivision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presented here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treated with caution and 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only relevant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correct classification of rock types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thus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rely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solemly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core-logging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mineralogy, but further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geochemicalanalysis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be done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conjuction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petrography and field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observations.The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approach in this investigation focuses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determining the changes 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elementassociation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mineralogy that reflects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distinctive nature of the four units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ofthe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 methodology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can be useful in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reconstructionof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stratigraphic subdivision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thus making it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easierfor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exploration for and recovery of PGEs easier and cost effective.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7284" y="32471033"/>
            <a:ext cx="1046542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Table 1 shows results from the factor analysis. The first factor shows positive loadings for Fe2O3, Cr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TiO2;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 factor is positively loaded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LOI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respresenting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extensively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serpentinized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olivine-rich variety of the Platreef; Factor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positively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loaded with Na2O, Al2O3, K2O and SiO2 representing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feldspathic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variety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while factor four has positive loadings for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P2O5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may represent a variety intermediate between the P3 unit and the Main Zone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gabbro-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norite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17" y="35705710"/>
            <a:ext cx="58642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804585" y="31842247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47480" y="32418311"/>
            <a:ext cx="805701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Lee, C.A. (1996). A review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mineralisation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Complex and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other layered intrusions. In: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Cawthorn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RG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Layered Intrusions; Elsevier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Science BV, Amsterdam, pp 103–145.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Harris, C.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Chaumba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J.B., 2001. Crustal contamination and fluid-rock interaction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formation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northern limb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Complex,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Africa. Journal of Petrology, 44, pp 1321-1347.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McDonald, I.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Holwell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D.A. ( 2011). Geology of the Northern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Complex and the setting and genesis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Ni-Cu-PGE deposit. Reviews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Economic Geology, 107, pp713-722.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Mitchell, A.A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Scoon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R.N. (2012).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Complex,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South Africa: A new hypothesis of multiple, non-sequential magma replenishment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observations at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project, North-West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Mokopane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South Africa; South African Journal of Geology, 115.4, pp 535-550.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Van der Merwe, F.,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Viljoen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Knoper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 (2012). The mineralogy and mineral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associations of platinum group elements and gold in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Platreef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Zwartfontein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Akanani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Project, Northern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Complex, South Africa. Miner Petrol 106,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pp25-38.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Van der Merwe, M.J. (2008). The geology and structure of the Rustenburg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layered suite in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potgietersrus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mokopane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area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Bushveld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Complex, South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Africa. Miner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Deposita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43, pp405–419.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" y="31047"/>
            <a:ext cx="5760641" cy="728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4963" y="200997"/>
            <a:ext cx="168515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the Western Cape</a:t>
            </a:r>
          </a:p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Earth Sciences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832" y="15504434"/>
            <a:ext cx="10035822" cy="40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06752" y="19528879"/>
            <a:ext cx="1002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4: Graphical representation of the concentration of major elements in each unit.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Note that all elements were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1220</Words>
  <Application>Microsoft Office PowerPoint</Application>
  <PresentationFormat>Custom</PresentationFormat>
  <Paragraphs>175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Geochemical characterization of P1, P2, P3 and P4 units at the Akanani prospect area, Bushveld Complex, South Africa: Combination of R-Cluster, R-Factor and Discriminant analysis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</cp:lastModifiedBy>
  <cp:revision>55</cp:revision>
  <dcterms:created xsi:type="dcterms:W3CDTF">2014-09-04T09:48:50Z</dcterms:created>
  <dcterms:modified xsi:type="dcterms:W3CDTF">2014-09-23T12:56:27Z</dcterms:modified>
</cp:coreProperties>
</file>