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4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11247D-F01A-4DDE-BBCD-BEBACBD68DDE}" v="3" dt="2026-05-18T08:10:14.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8"/>
    <p:restoredTop sz="75492"/>
  </p:normalViewPr>
  <p:slideViewPr>
    <p:cSldViewPr snapToGrid="0" showGuides="1">
      <p:cViewPr varScale="1">
        <p:scale>
          <a:sx n="77" d="100"/>
          <a:sy n="77" d="100"/>
        </p:scale>
        <p:origin x="1576"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wenya, Bonginkosi" userId="98d56eab-0b76-47d3-bfcf-249165d40e32" providerId="ADAL" clId="{3E8F8651-127F-451D-B4F2-282A22FACF63}"/>
    <pc:docChg chg="custSel modSld">
      <pc:chgData name="Ngwenya, Bonginkosi" userId="98d56eab-0b76-47d3-bfcf-249165d40e32" providerId="ADAL" clId="{3E8F8651-127F-451D-B4F2-282A22FACF63}" dt="2026-05-18T08:10:50.696" v="243" actId="1076"/>
      <pc:docMkLst>
        <pc:docMk/>
      </pc:docMkLst>
      <pc:sldChg chg="addSp modSp mod modTransition">
        <pc:chgData name="Ngwenya, Bonginkosi" userId="98d56eab-0b76-47d3-bfcf-249165d40e32" providerId="ADAL" clId="{3E8F8651-127F-451D-B4F2-282A22FACF63}" dt="2026-05-18T08:10:50.696" v="243" actId="1076"/>
        <pc:sldMkLst>
          <pc:docMk/>
          <pc:sldMk cId="712781781" sldId="261"/>
        </pc:sldMkLst>
        <pc:spChg chg="mod">
          <ac:chgData name="Ngwenya, Bonginkosi" userId="98d56eab-0b76-47d3-bfcf-249165d40e32" providerId="ADAL" clId="{3E8F8651-127F-451D-B4F2-282A22FACF63}" dt="2026-05-18T08:09:30.268" v="215" actId="20577"/>
          <ac:spMkLst>
            <pc:docMk/>
            <pc:sldMk cId="712781781" sldId="261"/>
            <ac:spMk id="2" creationId="{C0880464-1140-E0BC-E040-6BB6C6F75867}"/>
          </ac:spMkLst>
        </pc:spChg>
        <pc:spChg chg="add mod">
          <ac:chgData name="Ngwenya, Bonginkosi" userId="98d56eab-0b76-47d3-bfcf-249165d40e32" providerId="ADAL" clId="{3E8F8651-127F-451D-B4F2-282A22FACF63}" dt="2026-05-18T08:09:40.837" v="216" actId="767"/>
          <ac:spMkLst>
            <pc:docMk/>
            <pc:sldMk cId="712781781" sldId="261"/>
            <ac:spMk id="3" creationId="{02535662-3C20-95B0-A766-B749A5884EBE}"/>
          </ac:spMkLst>
        </pc:spChg>
        <pc:spChg chg="add mod">
          <ac:chgData name="Ngwenya, Bonginkosi" userId="98d56eab-0b76-47d3-bfcf-249165d40e32" providerId="ADAL" clId="{3E8F8651-127F-451D-B4F2-282A22FACF63}" dt="2026-05-18T08:10:50.696" v="243" actId="1076"/>
          <ac:spMkLst>
            <pc:docMk/>
            <pc:sldMk cId="712781781" sldId="261"/>
            <ac:spMk id="4" creationId="{4BB6A4B8-E5F7-A885-510B-84539CA0FE09}"/>
          </ac:spMkLst>
        </pc:spChg>
      </pc:sldChg>
      <pc:sldChg chg="modSp mod">
        <pc:chgData name="Ngwenya, Bonginkosi" userId="98d56eab-0b76-47d3-bfcf-249165d40e32" providerId="ADAL" clId="{3E8F8651-127F-451D-B4F2-282A22FACF63}" dt="2026-05-18T08:08:34.555" v="132" actId="20577"/>
        <pc:sldMkLst>
          <pc:docMk/>
          <pc:sldMk cId="685861891" sldId="262"/>
        </pc:sldMkLst>
        <pc:spChg chg="mod">
          <ac:chgData name="Ngwenya, Bonginkosi" userId="98d56eab-0b76-47d3-bfcf-249165d40e32" providerId="ADAL" clId="{3E8F8651-127F-451D-B4F2-282A22FACF63}" dt="2026-05-18T08:08:34.555" v="132" actId="20577"/>
          <ac:spMkLst>
            <pc:docMk/>
            <pc:sldMk cId="685861891" sldId="262"/>
            <ac:spMk id="2" creationId="{84B1A8D6-0CCB-30F6-84F8-5FC9DBDE5380}"/>
          </ac:spMkLst>
        </pc:spChg>
      </pc:sldChg>
      <pc:sldChg chg="modSp mod">
        <pc:chgData name="Ngwenya, Bonginkosi" userId="98d56eab-0b76-47d3-bfcf-249165d40e32" providerId="ADAL" clId="{3E8F8651-127F-451D-B4F2-282A22FACF63}" dt="2026-05-18T08:09:02.406" v="192" actId="20577"/>
        <pc:sldMkLst>
          <pc:docMk/>
          <pc:sldMk cId="2147371108" sldId="263"/>
        </pc:sldMkLst>
        <pc:spChg chg="mod">
          <ac:chgData name="Ngwenya, Bonginkosi" userId="98d56eab-0b76-47d3-bfcf-249165d40e32" providerId="ADAL" clId="{3E8F8651-127F-451D-B4F2-282A22FACF63}" dt="2026-05-18T08:09:02.406" v="192" actId="20577"/>
          <ac:spMkLst>
            <pc:docMk/>
            <pc:sldMk cId="2147371108" sldId="263"/>
            <ac:spMk id="2" creationId="{ED27E5D8-A6A1-BBCA-7E54-BE90D9EF4689}"/>
          </ac:spMkLst>
        </pc:spChg>
      </pc:sldChg>
      <pc:sldChg chg="modSp mod">
        <pc:chgData name="Ngwenya, Bonginkosi" userId="98d56eab-0b76-47d3-bfcf-249165d40e32" providerId="ADAL" clId="{3E8F8651-127F-451D-B4F2-282A22FACF63}" dt="2026-05-18T08:09:13.324" v="214" actId="20577"/>
        <pc:sldMkLst>
          <pc:docMk/>
          <pc:sldMk cId="1606863593" sldId="264"/>
        </pc:sldMkLst>
        <pc:spChg chg="mod">
          <ac:chgData name="Ngwenya, Bonginkosi" userId="98d56eab-0b76-47d3-bfcf-249165d40e32" providerId="ADAL" clId="{3E8F8651-127F-451D-B4F2-282A22FACF63}" dt="2026-05-18T08:09:13.324" v="214" actId="20577"/>
          <ac:spMkLst>
            <pc:docMk/>
            <pc:sldMk cId="1606863593" sldId="264"/>
            <ac:spMk id="2" creationId="{39262E5A-F07F-84E0-F3F3-2F98789C4BA3}"/>
          </ac:spMkLst>
        </pc:spChg>
      </pc:sldChg>
    </pc:docChg>
  </pc:docChgLst>
  <pc:docChgLst>
    <pc:chgData name="Nheta, Willie" userId="S::wnheta@uj.ac.za::b940d417-6a50-4cfd-918e-075393d5e942" providerId="AD" clId="Web-{B10C1733-AAD0-0441-6859-D336BB4AD37F}"/>
    <pc:docChg chg="addSld delSld modSld">
      <pc:chgData name="Nheta, Willie" userId="S::wnheta@uj.ac.za::b940d417-6a50-4cfd-918e-075393d5e942" providerId="AD" clId="Web-{B10C1733-AAD0-0441-6859-D336BB4AD37F}" dt="2026-04-28T12:30:07.991" v="14"/>
      <pc:docMkLst>
        <pc:docMk/>
      </pc:docMkLst>
      <pc:sldChg chg="modSp">
        <pc:chgData name="Nheta, Willie" userId="S::wnheta@uj.ac.za::b940d417-6a50-4cfd-918e-075393d5e942" providerId="AD" clId="Web-{B10C1733-AAD0-0441-6859-D336BB4AD37F}" dt="2026-04-28T12:30:07.975" v="13" actId="20577"/>
        <pc:sldMkLst>
          <pc:docMk/>
          <pc:sldMk cId="712781781" sldId="261"/>
        </pc:sldMkLst>
        <pc:spChg chg="mod">
          <ac:chgData name="Nheta, Willie" userId="S::wnheta@uj.ac.za::b940d417-6a50-4cfd-918e-075393d5e942" providerId="AD" clId="Web-{B10C1733-AAD0-0441-6859-D336BB4AD37F}" dt="2026-04-28T12:30:07.975" v="13" actId="20577"/>
          <ac:spMkLst>
            <pc:docMk/>
            <pc:sldMk cId="712781781" sldId="261"/>
            <ac:spMk id="2" creationId="{C0880464-1140-E0BC-E040-6BB6C6F758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3709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My field is experimental particle physics and detector instrumentation, within the ATLAS Collaboration. The thesis has two parts. Part one is instrumentation for the new ATLAS Inner Tracker that needs humidity monitoring that survives its radiation environment. For this, the aim is to develop and qualify a </a:t>
            </a:r>
            <a:r>
              <a:rPr dirty="0" err="1"/>
              <a:t>fibre</a:t>
            </a:r>
            <a:r>
              <a:rPr dirty="0"/>
              <a:t> optic sensor package for it. Part two is a physics analysis where we will be using Run 3 data to search for the Higgs boson decaying to two dark vector bosons, </a:t>
            </a:r>
            <a:r>
              <a:rPr dirty="0" err="1"/>
              <a:t>Zd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Each part starts from a concrete problem. The </a:t>
            </a:r>
            <a:r>
              <a:rPr dirty="0" err="1"/>
              <a:t>ITk</a:t>
            </a:r>
            <a:r>
              <a:rPr dirty="0"/>
              <a:t> will be cooled to between minus twenty and minus forty degrees, so its dew point must stay at or below minus sixty degrees. Electronic humidity sensors are not radiation hard, add material, and cannot be replaced once installed. On the physics side, the Higgs boson is a natural portal to a dark sector, giving four leptons. In the previous iteration of the analysis, we found from event displays that there is missing energy that accompanies the four lepton final state. Searches so far rely on mass variables; the missing energy and the angles between the leptons are not yet used.</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part one, I have five objectives: design a package that holds the gratings free of strain, build an automated system to control humidity and temperature during calibration, derive calibration curves and a method to separate temperature, humidity and radiation dose, qualify the package under irradiation, and define where the sensors go in the ITk. For part two, I have four: move the analysis to the Run 3 software framework and validate it, characterise the missing transverse energy in the four lepton final state, quantify how well five angular variables separate the signal topologies, and build a simulation-based inference analysis on these variables to set limits.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findings shape part one. Bragg gratings respond to temperature and strain, and their radiation response depends on the fibre, which can be used to measure dose. Long-period gratings respond to the refractive index around them; a titanium dioxide coating makes them humidity sensitive. Scherino's 2024 thesis at CERN established LPGs as a platform for environmental monitoring in particle physics. What is missing is the qualification of production packages under real ITk conditions, and how coating thickness affects the radiation response once the sensor is packaged.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part two, the model is the Hidden Abelian Higgs Model, where a dark boson Zd couples through kinetic and Higgs mixing; the Run 2 search found no excess. Two other bodies of work matter. The five angles of the four-lepton system are well understood from the ATLAS Higgs spin and parity measurement. And simulation-based inference, where neural networks learn from simulation, has now been used by ATLAS for the off-shell Higgs in four leptons. The gap: neither the angles, the missing energy nor this method have been used in the dark sector search.</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one will follow four steps. First, I will build a control system for the climatic chamber that controls the dry and moist air flow automatically, with reference sensors and an optical interrogator reading the gratings. Second, from the calibration data I will derive calibration curves and a sequential method that separates temperature, humidity and dose. Third, an irradiation campaign at CERN's IRRAD facility, comparing LPGs with different coating thicknesses. Fourth, integration: choosing where the sensors go in the ITk, guided by airflow simulations, and solving grounding and fibre routing.</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 two has six steps. First, the analysis moves to TopCPToolkit, the Run 3 framework, and is checked against the existing chain. Second, the selection, with ZZ star from simulation and Z+jets and ttbar from the ABCD method. The new part follows. The MET study looks at how much MET is left after applying each event selection cut to see if there could possibly be another particle in the final state. Then I compute the five angles between the leptons, because the signal and the main background produce different angle patterns. Finally, neural networks trained on simulation use the angles, masses and MET of every event in one fit, giving a limit for each Zd mass.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Putting this together, the proposed solution for part one is a low-mass, radiation-tolerant sensor package that measures temperature, humidity and dose, with an automated calibration procedure. For part two, it is a simulation-based inference analysis of Run 3 data that uses the missing energy and the full angular structure of each event. The original contributions are five: the qualification of production packages under real ITk conditions; dose compensation using two Bragg gratings with different radiation sensitivity; the automated calibration system and extraction method; a characterisation of missing energy in Higgs-portal topologies; and a new Run 3 search that uses the angles and missing energy in an SBI fit.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time, I plan four years with both parts running in parallel, which balances lab work with analysis work. Year one is the literature review, the package design, the calibration test stand, and setting up the Run 3 framework. Year two is calibration and the extraction method, alongside validation, the selection, the MET study and the angular variables. Year three is the irradiation campaign and training the SBI networks with backgrounds and systematics. Year four is the integration plan, the unbinned fit and limits, and writing the thesis.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money, the study will be funded by SA-CERN/CERN, with costs for travel and stays at CERN and for sensor fabrication; irradiation access comes through CERN's IRRAD facility. The equipment for part one is a climatic chamber with mass-flow controllers, a Hyperion optical interrogator and reference sensors. For part two, I need CERN's lxplus cluster and the ATLAS grid, GPU time to train the inference networks, the Run 3 data and mc23 simulation, and the ATLAS analysis software. On ethics: the study has no human or animal participants, so no ethical clearance is needed, and all ATLAS data are used under the collaboration's data and publication policy.</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progress: for part one, the literature review is complete, and I have chosen the package concept and materials, a Neoceram housing with a Kapton flex circuit for grounding. I am now commissioning the calibration test stand and the interrogator readout. For part two, the literature review covers the dark sector models, the four-lepton angles and simulation-based inference. I have set up a feasibility study of the missing energy on generated samples and coded the angular variables, and I have ported the analysis to TopCPToolkit. Over the next six months I will finish the calibration system and validate the ported analysis against the reference chain.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summarise: this PhD will deliver a humidity sensor package built to survive the High-Luminosity LHC, and a Run 3 dark sector search that uses missing energy and the angular structure of four-lepton events. The first research question will be answered by calibrating and irradiating the packages against the ITk dew-point requirement; the second by a simulation-based inference analysis of Run 3 data built on those variables. Thank you, and I am happy to take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AC6EB-4E11-67E3-06EB-45B3987C12A3}"/>
              </a:ext>
            </a:extLst>
          </p:cNvPr>
          <p:cNvSpPr/>
          <p:nvPr userDrawn="1"/>
        </p:nvSpPr>
        <p:spPr>
          <a:xfrm>
            <a:off x="0" y="0"/>
            <a:ext cx="12192000" cy="6858000"/>
          </a:xfrm>
          <a:prstGeom prst="rect">
            <a:avLst/>
          </a:prstGeom>
          <a:solidFill>
            <a:srgbClr val="0074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E0E6289-9DD2-1D1B-1D23-4585359BDD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0D4597-3C7D-ED74-AF26-CF46CE761809}"/>
              </a:ext>
            </a:extLst>
          </p:cNvPr>
          <p:cNvSpPr>
            <a:spLocks noGrp="1"/>
          </p:cNvSpPr>
          <p:nvPr>
            <p:ph type="ctrTitle" hasCustomPrompt="1"/>
          </p:nvPr>
        </p:nvSpPr>
        <p:spPr>
          <a:xfrm>
            <a:off x="467532" y="1051463"/>
            <a:ext cx="9144000" cy="1058146"/>
          </a:xfrm>
        </p:spPr>
        <p:txBody>
          <a:bodyPr anchor="b"/>
          <a:lstStyle>
            <a:lvl1pPr algn="l">
              <a:defRPr sz="6200">
                <a:solidFill>
                  <a:schemeClr val="bg1"/>
                </a:solidFill>
                <a:latin typeface="Ubuntu" panose="020B0504030602030204" pitchFamily="34" charset="0"/>
              </a:defRPr>
            </a:lvl1pPr>
          </a:lstStyle>
          <a:p>
            <a:r>
              <a:rPr lang="en-ZA" sz="6000" b="1" dirty="0"/>
              <a:t>Title Slide</a:t>
            </a:r>
            <a:endParaRPr lang="en-US" dirty="0"/>
          </a:p>
        </p:txBody>
      </p:sp>
      <p:sp>
        <p:nvSpPr>
          <p:cNvPr id="3" name="Subtitle 2">
            <a:extLst>
              <a:ext uri="{FF2B5EF4-FFF2-40B4-BE49-F238E27FC236}">
                <a16:creationId xmlns:a16="http://schemas.microsoft.com/office/drawing/2014/main" id="{2063A84D-621E-EB90-BBBE-D131AE1D3987}"/>
              </a:ext>
            </a:extLst>
          </p:cNvPr>
          <p:cNvSpPr>
            <a:spLocks noGrp="1"/>
          </p:cNvSpPr>
          <p:nvPr>
            <p:ph type="subTitle" idx="1"/>
          </p:nvPr>
        </p:nvSpPr>
        <p:spPr>
          <a:xfrm>
            <a:off x="467532" y="2185910"/>
            <a:ext cx="9144000" cy="1655762"/>
          </a:xfrm>
        </p:spPr>
        <p:txBody>
          <a:bodyPr/>
          <a:lstStyle>
            <a:lvl1pPr marL="0" indent="0" algn="l">
              <a:buNone/>
              <a:defRPr sz="2400">
                <a:solidFill>
                  <a:schemeClr val="bg1"/>
                </a:solidFill>
                <a:latin typeface="Ubuntu" panose="020B05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240188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E2A2EB-0714-67C8-1CAD-002A5F31A5BE}"/>
              </a:ext>
            </a:extLst>
          </p:cNvPr>
          <p:cNvPicPr>
            <a:picLocks noChangeAspect="1"/>
          </p:cNvPicPr>
          <p:nvPr userDrawn="1"/>
        </p:nvPicPr>
        <p:blipFill>
          <a:blip r:embed="rId2"/>
          <a:srcRect/>
          <a:stretch/>
        </p:blipFill>
        <p:spPr>
          <a:xfrm>
            <a:off x="0" y="0"/>
            <a:ext cx="12192000" cy="6858000"/>
          </a:xfrm>
          <a:prstGeom prst="rect">
            <a:avLst/>
          </a:prstGeom>
        </p:spPr>
      </p:pic>
      <p:sp>
        <p:nvSpPr>
          <p:cNvPr id="6" name="Title 1">
            <a:extLst>
              <a:ext uri="{FF2B5EF4-FFF2-40B4-BE49-F238E27FC236}">
                <a16:creationId xmlns:a16="http://schemas.microsoft.com/office/drawing/2014/main" id="{FB4A6A93-37D1-A1F7-35F3-040DD50ACE35}"/>
              </a:ext>
            </a:extLst>
          </p:cNvPr>
          <p:cNvSpPr>
            <a:spLocks noGrp="1"/>
          </p:cNvSpPr>
          <p:nvPr>
            <p:ph type="ctrTitle" hasCustomPrompt="1"/>
          </p:nvPr>
        </p:nvSpPr>
        <p:spPr>
          <a:xfrm>
            <a:off x="1734312" y="2394692"/>
            <a:ext cx="9144000" cy="1058146"/>
          </a:xfrm>
        </p:spPr>
        <p:txBody>
          <a:bodyPr anchor="b"/>
          <a:lstStyle>
            <a:lvl1pPr algn="l">
              <a:defRPr sz="6200">
                <a:solidFill>
                  <a:schemeClr val="bg1">
                    <a:lumMod val="50000"/>
                  </a:schemeClr>
                </a:solidFill>
                <a:latin typeface="Ubuntu" panose="020B0504030602030204" pitchFamily="34" charset="0"/>
              </a:defRPr>
            </a:lvl1pPr>
          </a:lstStyle>
          <a:p>
            <a:r>
              <a:rPr lang="en-ZA" sz="6000" b="1" dirty="0"/>
              <a:t>Divider Slide 01</a:t>
            </a:r>
            <a:endParaRPr lang="en-US" dirty="0"/>
          </a:p>
        </p:txBody>
      </p:sp>
    </p:spTree>
    <p:extLst>
      <p:ext uri="{BB962C8B-B14F-4D97-AF65-F5344CB8AC3E}">
        <p14:creationId xmlns:p14="http://schemas.microsoft.com/office/powerpoint/2010/main" val="93489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471CA9-9C8B-4466-3673-AA6A624E130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B23DAB-9B99-3B79-F655-6044E1A61BDE}"/>
              </a:ext>
            </a:extLst>
          </p:cNvPr>
          <p:cNvSpPr>
            <a:spLocks noGrp="1"/>
          </p:cNvSpPr>
          <p:nvPr>
            <p:ph type="ctrTitle" hasCustomPrompt="1"/>
          </p:nvPr>
        </p:nvSpPr>
        <p:spPr>
          <a:xfrm>
            <a:off x="1734312" y="2394692"/>
            <a:ext cx="9144000" cy="1058146"/>
          </a:xfrm>
        </p:spPr>
        <p:txBody>
          <a:bodyPr anchor="b"/>
          <a:lstStyle>
            <a:lvl1pPr algn="l">
              <a:defRPr sz="6200">
                <a:solidFill>
                  <a:schemeClr val="bg1">
                    <a:lumMod val="50000"/>
                  </a:schemeClr>
                </a:solidFill>
                <a:latin typeface="Ubuntu" panose="020B0504030602030204" pitchFamily="34" charset="0"/>
              </a:defRPr>
            </a:lvl1pPr>
          </a:lstStyle>
          <a:p>
            <a:r>
              <a:rPr lang="en-ZA" sz="6000" b="1" dirty="0"/>
              <a:t>Divider Slide 02</a:t>
            </a:r>
            <a:endParaRPr lang="en-US" dirty="0"/>
          </a:p>
        </p:txBody>
      </p:sp>
    </p:spTree>
    <p:extLst>
      <p:ext uri="{BB962C8B-B14F-4D97-AF65-F5344CB8AC3E}">
        <p14:creationId xmlns:p14="http://schemas.microsoft.com/office/powerpoint/2010/main" val="1560108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8A039A-D4C4-9A3F-34A9-E13E761D46BC}"/>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FD9D137-9291-F98F-8E86-118BB571B61E}"/>
              </a:ext>
            </a:extLst>
          </p:cNvPr>
          <p:cNvSpPr>
            <a:spLocks noGrp="1"/>
          </p:cNvSpPr>
          <p:nvPr>
            <p:ph type="ctrTitle" hasCustomPrompt="1"/>
          </p:nvPr>
        </p:nvSpPr>
        <p:spPr>
          <a:xfrm>
            <a:off x="1734312" y="2394692"/>
            <a:ext cx="9144000" cy="1058146"/>
          </a:xfrm>
        </p:spPr>
        <p:txBody>
          <a:bodyPr anchor="b"/>
          <a:lstStyle>
            <a:lvl1pPr algn="l">
              <a:defRPr sz="6200">
                <a:solidFill>
                  <a:schemeClr val="bg1">
                    <a:lumMod val="50000"/>
                  </a:schemeClr>
                </a:solidFill>
                <a:latin typeface="Ubuntu" panose="020B0504030602030204" pitchFamily="34" charset="0"/>
              </a:defRPr>
            </a:lvl1pPr>
          </a:lstStyle>
          <a:p>
            <a:r>
              <a:rPr lang="en-ZA" sz="6000" b="1" dirty="0"/>
              <a:t>Divider Slide 03</a:t>
            </a:r>
            <a:endParaRPr lang="en-US" dirty="0"/>
          </a:p>
        </p:txBody>
      </p:sp>
      <p:sp>
        <p:nvSpPr>
          <p:cNvPr id="3" name="TextBox 2">
            <a:extLst>
              <a:ext uri="{FF2B5EF4-FFF2-40B4-BE49-F238E27FC236}">
                <a16:creationId xmlns:a16="http://schemas.microsoft.com/office/drawing/2014/main" id="{48A72479-3AFD-0D59-716C-6F2A5F76E11A}"/>
              </a:ext>
            </a:extLst>
          </p:cNvPr>
          <p:cNvSpPr txBox="1"/>
          <p:nvPr userDrawn="1"/>
        </p:nvSpPr>
        <p:spPr>
          <a:xfrm>
            <a:off x="-719191" y="1849348"/>
            <a:ext cx="0" cy="0"/>
          </a:xfrm>
          <a:prstGeom prst="rect">
            <a:avLst/>
          </a:prstGeom>
        </p:spPr>
        <p:txBody>
          <a:bodyPr vert="horz" wrap="none" lIns="91440" tIns="45720" rIns="91440" bIns="45720" rtlCol="0" anchor="ctr">
            <a:noAutofit/>
          </a:bodyPr>
          <a:lstStyle/>
          <a:p>
            <a:pPr algn="l"/>
            <a:endParaRPr lang="en-US" sz="6200" b="1" dirty="0">
              <a:solidFill>
                <a:schemeClr val="bg1"/>
              </a:solidFill>
            </a:endParaRPr>
          </a:p>
        </p:txBody>
      </p:sp>
    </p:spTree>
    <p:extLst>
      <p:ext uri="{BB962C8B-B14F-4D97-AF65-F5344CB8AC3E}">
        <p14:creationId xmlns:p14="http://schemas.microsoft.com/office/powerpoint/2010/main" val="3110454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9DB668-E0F5-621C-8761-1BA46AC1CD1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0405243-2ACF-EE3D-2F83-CF6AAB2246B2}"/>
              </a:ext>
            </a:extLst>
          </p:cNvPr>
          <p:cNvSpPr>
            <a:spLocks noGrp="1"/>
          </p:cNvSpPr>
          <p:nvPr>
            <p:ph type="title"/>
          </p:nvPr>
        </p:nvSpPr>
        <p:spPr>
          <a:xfrm>
            <a:off x="397336" y="365125"/>
            <a:ext cx="8972695" cy="1325563"/>
          </a:xfrm>
        </p:spPr>
        <p:txBody>
          <a:bodyPr/>
          <a:lstStyle>
            <a:lvl1pPr>
              <a:defRPr>
                <a:latin typeface="Ubuntu" panose="020B050403060203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B143E87B-7BFA-6C1E-9CBC-7C221C4C919D}"/>
              </a:ext>
            </a:extLst>
          </p:cNvPr>
          <p:cNvSpPr>
            <a:spLocks noGrp="1"/>
          </p:cNvSpPr>
          <p:nvPr>
            <p:ph type="body" idx="1"/>
          </p:nvPr>
        </p:nvSpPr>
        <p:spPr>
          <a:xfrm>
            <a:off x="397336" y="1681163"/>
            <a:ext cx="8972694" cy="823912"/>
          </a:xfrm>
        </p:spPr>
        <p:txBody>
          <a:bodyPr anchor="b"/>
          <a:lstStyle>
            <a:lvl1pPr marL="0" indent="0">
              <a:buNone/>
              <a:defRPr sz="2400" b="1">
                <a:latin typeface="Ubuntu" panose="020B05040306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8000099-DF73-8627-4E72-049A8360A7F3}"/>
              </a:ext>
            </a:extLst>
          </p:cNvPr>
          <p:cNvSpPr>
            <a:spLocks noGrp="1"/>
          </p:cNvSpPr>
          <p:nvPr>
            <p:ph sz="half" idx="2"/>
          </p:nvPr>
        </p:nvSpPr>
        <p:spPr>
          <a:xfrm>
            <a:off x="397336" y="2505075"/>
            <a:ext cx="8972694" cy="368458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0724CF04-74AD-0FCD-B0F1-A7F62E3DEE54}"/>
              </a:ext>
            </a:extLst>
          </p:cNvPr>
          <p:cNvSpPr>
            <a:spLocks noGrp="1"/>
          </p:cNvSpPr>
          <p:nvPr>
            <p:ph type="dt" sz="half" idx="10"/>
          </p:nvPr>
        </p:nvSpPr>
        <p:spPr>
          <a:xfrm>
            <a:off x="397336" y="6356350"/>
            <a:ext cx="2743200" cy="365125"/>
          </a:xfrm>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6" name="Footer Placeholder 4">
            <a:extLst>
              <a:ext uri="{FF2B5EF4-FFF2-40B4-BE49-F238E27FC236}">
                <a16:creationId xmlns:a16="http://schemas.microsoft.com/office/drawing/2014/main" id="{63D0395F-04F0-BC5F-F8CD-32660E6E4BBA}"/>
              </a:ext>
            </a:extLst>
          </p:cNvPr>
          <p:cNvSpPr>
            <a:spLocks noGrp="1"/>
          </p:cNvSpPr>
          <p:nvPr>
            <p:ph type="ftr" sz="quarter" idx="11"/>
          </p:nvPr>
        </p:nvSpPr>
        <p:spPr>
          <a:xfrm>
            <a:off x="4038600" y="6356350"/>
            <a:ext cx="4114800" cy="365125"/>
          </a:xfrm>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11" name="Slide Number Placeholder 5">
            <a:extLst>
              <a:ext uri="{FF2B5EF4-FFF2-40B4-BE49-F238E27FC236}">
                <a16:creationId xmlns:a16="http://schemas.microsoft.com/office/drawing/2014/main" id="{9CC085C1-D661-8B02-FF3D-D2310322F676}"/>
              </a:ext>
            </a:extLst>
          </p:cNvPr>
          <p:cNvSpPr>
            <a:spLocks noGrp="1"/>
          </p:cNvSpPr>
          <p:nvPr>
            <p:ph type="sldNum" sz="quarter" idx="12"/>
          </p:nvPr>
        </p:nvSpPr>
        <p:spPr>
          <a:xfrm>
            <a:off x="8918825" y="6356350"/>
            <a:ext cx="2743200" cy="365125"/>
          </a:xfrm>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2049175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0312D8B-996E-7773-7A17-32172BA880FD}"/>
              </a:ext>
            </a:extLst>
          </p:cNvPr>
          <p:cNvSpPr>
            <a:spLocks noGrp="1"/>
          </p:cNvSpPr>
          <p:nvPr>
            <p:ph type="title"/>
          </p:nvPr>
        </p:nvSpPr>
        <p:spPr>
          <a:xfrm>
            <a:off x="397336" y="365125"/>
            <a:ext cx="10515600" cy="1325563"/>
          </a:xfrm>
        </p:spPr>
        <p:txBody>
          <a:bodyPr/>
          <a:lstStyle>
            <a:lvl1pPr>
              <a:defRPr>
                <a:latin typeface="Ubuntu" panose="020B0504030602030204" pitchFamily="34" charset="0"/>
              </a:defRPr>
            </a:lvl1pPr>
          </a:lstStyle>
          <a:p>
            <a:r>
              <a:rPr lang="en-GB" dirty="0"/>
              <a:t>Click to edit Master title style</a:t>
            </a:r>
            <a:endParaRPr lang="en-US" dirty="0"/>
          </a:p>
        </p:txBody>
      </p:sp>
      <p:sp>
        <p:nvSpPr>
          <p:cNvPr id="8" name="Text Placeholder 2">
            <a:extLst>
              <a:ext uri="{FF2B5EF4-FFF2-40B4-BE49-F238E27FC236}">
                <a16:creationId xmlns:a16="http://schemas.microsoft.com/office/drawing/2014/main" id="{A67E279A-B024-9392-F2C9-CE0F4F34CC13}"/>
              </a:ext>
            </a:extLst>
          </p:cNvPr>
          <p:cNvSpPr>
            <a:spLocks noGrp="1"/>
          </p:cNvSpPr>
          <p:nvPr>
            <p:ph type="body" idx="1"/>
          </p:nvPr>
        </p:nvSpPr>
        <p:spPr>
          <a:xfrm>
            <a:off x="397336" y="1681163"/>
            <a:ext cx="5157787" cy="823912"/>
          </a:xfrm>
        </p:spPr>
        <p:txBody>
          <a:bodyPr anchor="b"/>
          <a:lstStyle>
            <a:lvl1pPr marL="0" indent="0">
              <a:buNone/>
              <a:defRPr sz="2400" b="1">
                <a:latin typeface="Ubuntu" panose="020B05040306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9" name="Content Placeholder 3">
            <a:extLst>
              <a:ext uri="{FF2B5EF4-FFF2-40B4-BE49-F238E27FC236}">
                <a16:creationId xmlns:a16="http://schemas.microsoft.com/office/drawing/2014/main" id="{11B25FFA-AB4C-FD5D-68B4-042D2484B587}"/>
              </a:ext>
            </a:extLst>
          </p:cNvPr>
          <p:cNvSpPr>
            <a:spLocks noGrp="1"/>
          </p:cNvSpPr>
          <p:nvPr>
            <p:ph sz="half" idx="2"/>
          </p:nvPr>
        </p:nvSpPr>
        <p:spPr>
          <a:xfrm>
            <a:off x="397336" y="2505075"/>
            <a:ext cx="5157787" cy="368458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6">
            <a:extLst>
              <a:ext uri="{FF2B5EF4-FFF2-40B4-BE49-F238E27FC236}">
                <a16:creationId xmlns:a16="http://schemas.microsoft.com/office/drawing/2014/main" id="{45063617-F6FC-07AF-65F1-413083562E0E}"/>
              </a:ext>
            </a:extLst>
          </p:cNvPr>
          <p:cNvSpPr>
            <a:spLocks noGrp="1"/>
          </p:cNvSpPr>
          <p:nvPr>
            <p:ph type="dt" sz="half" idx="10"/>
          </p:nvPr>
        </p:nvSpPr>
        <p:spPr>
          <a:xfrm>
            <a:off x="395748" y="6356350"/>
            <a:ext cx="2089354" cy="365125"/>
          </a:xfrm>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11" name="Footer Placeholder 7">
            <a:extLst>
              <a:ext uri="{FF2B5EF4-FFF2-40B4-BE49-F238E27FC236}">
                <a16:creationId xmlns:a16="http://schemas.microsoft.com/office/drawing/2014/main" id="{15E56729-B409-1C21-956F-05C6C8F7FBD5}"/>
              </a:ext>
            </a:extLst>
          </p:cNvPr>
          <p:cNvSpPr>
            <a:spLocks noGrp="1"/>
          </p:cNvSpPr>
          <p:nvPr>
            <p:ph type="ftr" sz="quarter" idx="11"/>
          </p:nvPr>
        </p:nvSpPr>
        <p:spPr>
          <a:xfrm>
            <a:off x="2772696" y="6356350"/>
            <a:ext cx="4114800" cy="365125"/>
          </a:xfrm>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12" name="Slide Number Placeholder 8">
            <a:extLst>
              <a:ext uri="{FF2B5EF4-FFF2-40B4-BE49-F238E27FC236}">
                <a16:creationId xmlns:a16="http://schemas.microsoft.com/office/drawing/2014/main" id="{82191067-ABE3-EEDC-3CE5-E2C4BA2E2138}"/>
              </a:ext>
            </a:extLst>
          </p:cNvPr>
          <p:cNvSpPr>
            <a:spLocks noGrp="1"/>
          </p:cNvSpPr>
          <p:nvPr>
            <p:ph type="sldNum" sz="quarter" idx="12"/>
          </p:nvPr>
        </p:nvSpPr>
        <p:spPr>
          <a:xfrm>
            <a:off x="7175090" y="6356350"/>
            <a:ext cx="1900084" cy="365125"/>
          </a:xfrm>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4060102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242489-D688-D510-10A2-D233AF844A05}"/>
              </a:ext>
            </a:extLst>
          </p:cNvPr>
          <p:cNvSpPr>
            <a:spLocks noGrp="1"/>
          </p:cNvSpPr>
          <p:nvPr>
            <p:ph type="title"/>
          </p:nvPr>
        </p:nvSpPr>
        <p:spPr>
          <a:xfrm>
            <a:off x="397336" y="365125"/>
            <a:ext cx="10515600" cy="1325563"/>
          </a:xfrm>
        </p:spPr>
        <p:txBody>
          <a:bodyPr/>
          <a:lstStyle>
            <a:lvl1pPr>
              <a:defRPr>
                <a:latin typeface="Ubuntu" panose="020B0504030602030204" pitchFamily="34" charset="0"/>
              </a:defRPr>
            </a:lvl1pPr>
          </a:lstStyle>
          <a:p>
            <a:r>
              <a:rPr lang="en-GB" dirty="0"/>
              <a:t>Click to edit Master title style</a:t>
            </a:r>
            <a:endParaRPr lang="en-US" dirty="0"/>
          </a:p>
        </p:txBody>
      </p:sp>
      <p:sp>
        <p:nvSpPr>
          <p:cNvPr id="7" name="Text Placeholder 2">
            <a:extLst>
              <a:ext uri="{FF2B5EF4-FFF2-40B4-BE49-F238E27FC236}">
                <a16:creationId xmlns:a16="http://schemas.microsoft.com/office/drawing/2014/main" id="{08D835C6-D451-8B4B-98CA-80197B46942E}"/>
              </a:ext>
            </a:extLst>
          </p:cNvPr>
          <p:cNvSpPr>
            <a:spLocks noGrp="1"/>
          </p:cNvSpPr>
          <p:nvPr>
            <p:ph type="body" idx="1"/>
          </p:nvPr>
        </p:nvSpPr>
        <p:spPr>
          <a:xfrm>
            <a:off x="397336" y="1681163"/>
            <a:ext cx="5157787" cy="823912"/>
          </a:xfrm>
        </p:spPr>
        <p:txBody>
          <a:bodyPr anchor="b"/>
          <a:lstStyle>
            <a:lvl1pPr marL="0" indent="0">
              <a:buNone/>
              <a:defRPr sz="2400" b="1">
                <a:latin typeface="Ubuntu" panose="020B0504030602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Content Placeholder 3">
            <a:extLst>
              <a:ext uri="{FF2B5EF4-FFF2-40B4-BE49-F238E27FC236}">
                <a16:creationId xmlns:a16="http://schemas.microsoft.com/office/drawing/2014/main" id="{D2F17650-BF80-D14E-8ED4-8892C8EE0C23}"/>
              </a:ext>
            </a:extLst>
          </p:cNvPr>
          <p:cNvSpPr>
            <a:spLocks noGrp="1"/>
          </p:cNvSpPr>
          <p:nvPr>
            <p:ph sz="half" idx="2"/>
          </p:nvPr>
        </p:nvSpPr>
        <p:spPr>
          <a:xfrm>
            <a:off x="397336" y="2505075"/>
            <a:ext cx="5157787" cy="3684588"/>
          </a:xfr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Date Placeholder 6">
            <a:extLst>
              <a:ext uri="{FF2B5EF4-FFF2-40B4-BE49-F238E27FC236}">
                <a16:creationId xmlns:a16="http://schemas.microsoft.com/office/drawing/2014/main" id="{B8570FD1-976C-F264-2742-F7B85D37B179}"/>
              </a:ext>
            </a:extLst>
          </p:cNvPr>
          <p:cNvSpPr>
            <a:spLocks noGrp="1"/>
          </p:cNvSpPr>
          <p:nvPr>
            <p:ph type="dt" sz="half" idx="10"/>
          </p:nvPr>
        </p:nvSpPr>
        <p:spPr>
          <a:xfrm>
            <a:off x="395748" y="6356350"/>
            <a:ext cx="2089354" cy="365125"/>
          </a:xfrm>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10" name="Footer Placeholder 7">
            <a:extLst>
              <a:ext uri="{FF2B5EF4-FFF2-40B4-BE49-F238E27FC236}">
                <a16:creationId xmlns:a16="http://schemas.microsoft.com/office/drawing/2014/main" id="{2A727A95-E568-A8E0-804C-B5861A28C1A3}"/>
              </a:ext>
            </a:extLst>
          </p:cNvPr>
          <p:cNvSpPr>
            <a:spLocks noGrp="1"/>
          </p:cNvSpPr>
          <p:nvPr>
            <p:ph type="ftr" sz="quarter" idx="11"/>
          </p:nvPr>
        </p:nvSpPr>
        <p:spPr>
          <a:xfrm>
            <a:off x="2772696" y="6356350"/>
            <a:ext cx="4114800" cy="365125"/>
          </a:xfrm>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11" name="Slide Number Placeholder 8">
            <a:extLst>
              <a:ext uri="{FF2B5EF4-FFF2-40B4-BE49-F238E27FC236}">
                <a16:creationId xmlns:a16="http://schemas.microsoft.com/office/drawing/2014/main" id="{327E7AE2-0520-E1EA-87FE-71BE8E40B032}"/>
              </a:ext>
            </a:extLst>
          </p:cNvPr>
          <p:cNvSpPr>
            <a:spLocks noGrp="1"/>
          </p:cNvSpPr>
          <p:nvPr>
            <p:ph type="sldNum" sz="quarter" idx="12"/>
          </p:nvPr>
        </p:nvSpPr>
        <p:spPr>
          <a:xfrm>
            <a:off x="7175090" y="6356350"/>
            <a:ext cx="1900084" cy="365125"/>
          </a:xfrm>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221827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935D-7E7F-177C-3AE5-049065791B0D}"/>
              </a:ext>
            </a:extLst>
          </p:cNvPr>
          <p:cNvSpPr>
            <a:spLocks noGrp="1"/>
          </p:cNvSpPr>
          <p:nvPr>
            <p:ph type="title"/>
          </p:nvPr>
        </p:nvSpPr>
        <p:spPr>
          <a:xfrm>
            <a:off x="839788" y="457200"/>
            <a:ext cx="3932237" cy="1600200"/>
          </a:xfrm>
        </p:spPr>
        <p:txBody>
          <a:bodyPr anchor="b"/>
          <a:lstStyle>
            <a:lvl1pPr>
              <a:defRPr sz="3200">
                <a:latin typeface="Ubuntu" panose="020B050403060203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2358817-2F30-2030-C410-BC1FB3EA8A24}"/>
              </a:ext>
            </a:extLst>
          </p:cNvPr>
          <p:cNvSpPr>
            <a:spLocks noGrp="1"/>
          </p:cNvSpPr>
          <p:nvPr>
            <p:ph idx="1"/>
          </p:nvPr>
        </p:nvSpPr>
        <p:spPr>
          <a:xfrm>
            <a:off x="5183188" y="987425"/>
            <a:ext cx="6172200" cy="4873625"/>
          </a:xfrm>
        </p:spPr>
        <p:txBody>
          <a:bodyPr/>
          <a:lstStyle>
            <a:lvl1pPr>
              <a:defRPr sz="3200">
                <a:latin typeface="Ubuntu" panose="020B0504030602030204" pitchFamily="34" charset="0"/>
              </a:defRPr>
            </a:lvl1pPr>
            <a:lvl2pPr>
              <a:defRPr sz="2800">
                <a:latin typeface="Ubuntu" panose="020B0504030602030204" pitchFamily="34" charset="0"/>
              </a:defRPr>
            </a:lvl2pPr>
            <a:lvl3pPr>
              <a:defRPr sz="2400">
                <a:latin typeface="Ubuntu" panose="020B0504030602030204" pitchFamily="34" charset="0"/>
              </a:defRPr>
            </a:lvl3pPr>
            <a:lvl4pPr>
              <a:defRPr sz="2000">
                <a:latin typeface="Ubuntu" panose="020B0504030602030204" pitchFamily="34" charset="0"/>
              </a:defRPr>
            </a:lvl4pPr>
            <a:lvl5pPr>
              <a:defRPr sz="2000">
                <a:latin typeface="Ubuntu" panose="020B050403060203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3704F0C-BD40-6ADD-72EB-2AB0F24EA500}"/>
              </a:ext>
            </a:extLst>
          </p:cNvPr>
          <p:cNvSpPr>
            <a:spLocks noGrp="1"/>
          </p:cNvSpPr>
          <p:nvPr>
            <p:ph type="body" sz="half" idx="2"/>
          </p:nvPr>
        </p:nvSpPr>
        <p:spPr>
          <a:xfrm>
            <a:off x="839788" y="2057400"/>
            <a:ext cx="3932237" cy="3811588"/>
          </a:xfrm>
        </p:spPr>
        <p:txBody>
          <a:bodyPr/>
          <a:lstStyle>
            <a:lvl1pPr marL="0" indent="0">
              <a:buNone/>
              <a:defRPr sz="1600">
                <a:latin typeface="Ubuntu" panose="020B05040306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B981F3F-3705-49CF-4AE7-94638A2ADF05}"/>
              </a:ext>
            </a:extLst>
          </p:cNvPr>
          <p:cNvSpPr>
            <a:spLocks noGrp="1"/>
          </p:cNvSpPr>
          <p:nvPr>
            <p:ph type="dt" sz="half" idx="10"/>
          </p:nvPr>
        </p:nvSpPr>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6" name="Footer Placeholder 5">
            <a:extLst>
              <a:ext uri="{FF2B5EF4-FFF2-40B4-BE49-F238E27FC236}">
                <a16:creationId xmlns:a16="http://schemas.microsoft.com/office/drawing/2014/main" id="{1061086D-5A7D-9A6C-7C0E-46E7C3977C65}"/>
              </a:ext>
            </a:extLst>
          </p:cNvPr>
          <p:cNvSpPr>
            <a:spLocks noGrp="1"/>
          </p:cNvSpPr>
          <p:nvPr>
            <p:ph type="ftr" sz="quarter" idx="11"/>
          </p:nvPr>
        </p:nvSpPr>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7" name="Slide Number Placeholder 6">
            <a:extLst>
              <a:ext uri="{FF2B5EF4-FFF2-40B4-BE49-F238E27FC236}">
                <a16:creationId xmlns:a16="http://schemas.microsoft.com/office/drawing/2014/main" id="{181EF146-7E92-9BD2-E51D-78A37E0C60FA}"/>
              </a:ext>
            </a:extLst>
          </p:cNvPr>
          <p:cNvSpPr>
            <a:spLocks noGrp="1"/>
          </p:cNvSpPr>
          <p:nvPr>
            <p:ph type="sldNum" sz="quarter" idx="12"/>
          </p:nvPr>
        </p:nvSpPr>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753352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9FA7-B88A-0E3B-2DFB-0DE9CB7DB6E8}"/>
              </a:ext>
            </a:extLst>
          </p:cNvPr>
          <p:cNvSpPr>
            <a:spLocks noGrp="1"/>
          </p:cNvSpPr>
          <p:nvPr>
            <p:ph type="title"/>
          </p:nvPr>
        </p:nvSpPr>
        <p:spPr>
          <a:xfrm>
            <a:off x="839788" y="457200"/>
            <a:ext cx="3932237" cy="1600200"/>
          </a:xfrm>
        </p:spPr>
        <p:txBody>
          <a:bodyPr anchor="b"/>
          <a:lstStyle>
            <a:lvl1pPr>
              <a:defRPr sz="3200">
                <a:latin typeface="Ubuntu" panose="020B050403060203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7ED9AAF7-8F0D-DBA5-F2BB-0C29B493AD9E}"/>
              </a:ext>
            </a:extLst>
          </p:cNvPr>
          <p:cNvSpPr>
            <a:spLocks noGrp="1"/>
          </p:cNvSpPr>
          <p:nvPr>
            <p:ph type="pic" idx="1"/>
          </p:nvPr>
        </p:nvSpPr>
        <p:spPr>
          <a:xfrm>
            <a:off x="5183188" y="987425"/>
            <a:ext cx="6172200" cy="4873625"/>
          </a:xfrm>
        </p:spPr>
        <p:txBody>
          <a:bodyPr/>
          <a:lstStyle>
            <a:lvl1pPr marL="0" indent="0">
              <a:buNone/>
              <a:defRPr sz="3200">
                <a:latin typeface="Ubuntu" panose="020B0504030602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C8DDB2-ACC1-E24C-F30A-A7E6354F3DDD}"/>
              </a:ext>
            </a:extLst>
          </p:cNvPr>
          <p:cNvSpPr>
            <a:spLocks noGrp="1"/>
          </p:cNvSpPr>
          <p:nvPr>
            <p:ph type="body" sz="half" idx="2"/>
          </p:nvPr>
        </p:nvSpPr>
        <p:spPr>
          <a:xfrm>
            <a:off x="839788" y="2057400"/>
            <a:ext cx="3932237" cy="3811588"/>
          </a:xfrm>
        </p:spPr>
        <p:txBody>
          <a:bodyPr/>
          <a:lstStyle>
            <a:lvl1pPr marL="0" indent="0">
              <a:buNone/>
              <a:defRPr sz="1600">
                <a:latin typeface="Ubuntu" panose="020B0504030602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FC62BF-C728-0DC5-2ED5-9640DFAA9758}"/>
              </a:ext>
            </a:extLst>
          </p:cNvPr>
          <p:cNvSpPr>
            <a:spLocks noGrp="1"/>
          </p:cNvSpPr>
          <p:nvPr>
            <p:ph type="dt" sz="half" idx="10"/>
          </p:nvPr>
        </p:nvSpPr>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6" name="Footer Placeholder 5">
            <a:extLst>
              <a:ext uri="{FF2B5EF4-FFF2-40B4-BE49-F238E27FC236}">
                <a16:creationId xmlns:a16="http://schemas.microsoft.com/office/drawing/2014/main" id="{A50E43F5-D54A-A294-C82D-B3FE3EE9A7FE}"/>
              </a:ext>
            </a:extLst>
          </p:cNvPr>
          <p:cNvSpPr>
            <a:spLocks noGrp="1"/>
          </p:cNvSpPr>
          <p:nvPr>
            <p:ph type="ftr" sz="quarter" idx="11"/>
          </p:nvPr>
        </p:nvSpPr>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7" name="Slide Number Placeholder 6">
            <a:extLst>
              <a:ext uri="{FF2B5EF4-FFF2-40B4-BE49-F238E27FC236}">
                <a16:creationId xmlns:a16="http://schemas.microsoft.com/office/drawing/2014/main" id="{33FE1683-08A3-5871-756A-D54946E85483}"/>
              </a:ext>
            </a:extLst>
          </p:cNvPr>
          <p:cNvSpPr>
            <a:spLocks noGrp="1"/>
          </p:cNvSpPr>
          <p:nvPr>
            <p:ph type="sldNum" sz="quarter" idx="12"/>
          </p:nvPr>
        </p:nvSpPr>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3515631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E2C4-6BB8-77AE-6F46-4C4BB13AFA3D}"/>
              </a:ext>
            </a:extLst>
          </p:cNvPr>
          <p:cNvSpPr>
            <a:spLocks noGrp="1"/>
          </p:cNvSpPr>
          <p:nvPr>
            <p:ph type="title"/>
          </p:nvPr>
        </p:nvSpPr>
        <p:spPr/>
        <p:txBody>
          <a:bodyPr/>
          <a:lstStyle>
            <a:lvl1pPr>
              <a:defRPr>
                <a:latin typeface="Ubuntu" panose="020B0504030602030204" pitchFamily="34" charset="0"/>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AE83C14A-FF8B-925E-47E3-EBAD875724F5}"/>
              </a:ext>
            </a:extLst>
          </p:cNvPr>
          <p:cNvSpPr>
            <a:spLocks noGrp="1"/>
          </p:cNvSpPr>
          <p:nvPr>
            <p:ph type="body" orient="vert" idx="1"/>
          </p:nvPr>
        </p:nvSpPr>
        <p:spPr/>
        <p:txBody>
          <a:bodyPr vert="eaVert"/>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EEBAF2-C911-B5D5-0687-9E643EEDE4C4}"/>
              </a:ext>
            </a:extLst>
          </p:cNvPr>
          <p:cNvSpPr>
            <a:spLocks noGrp="1"/>
          </p:cNvSpPr>
          <p:nvPr>
            <p:ph type="dt" sz="half" idx="10"/>
          </p:nvPr>
        </p:nvSpPr>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5" name="Footer Placeholder 4">
            <a:extLst>
              <a:ext uri="{FF2B5EF4-FFF2-40B4-BE49-F238E27FC236}">
                <a16:creationId xmlns:a16="http://schemas.microsoft.com/office/drawing/2014/main" id="{84EE23BB-CE6F-DC16-2CDC-EFFDD9B26668}"/>
              </a:ext>
            </a:extLst>
          </p:cNvPr>
          <p:cNvSpPr>
            <a:spLocks noGrp="1"/>
          </p:cNvSpPr>
          <p:nvPr>
            <p:ph type="ftr" sz="quarter" idx="11"/>
          </p:nvPr>
        </p:nvSpPr>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6" name="Slide Number Placeholder 5">
            <a:extLst>
              <a:ext uri="{FF2B5EF4-FFF2-40B4-BE49-F238E27FC236}">
                <a16:creationId xmlns:a16="http://schemas.microsoft.com/office/drawing/2014/main" id="{D84CE857-42EF-5E3B-7E52-D99EBF181831}"/>
              </a:ext>
            </a:extLst>
          </p:cNvPr>
          <p:cNvSpPr>
            <a:spLocks noGrp="1"/>
          </p:cNvSpPr>
          <p:nvPr>
            <p:ph type="sldNum" sz="quarter" idx="12"/>
          </p:nvPr>
        </p:nvSpPr>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3211673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9779D0-3686-A9D0-43AF-A5B3C559E727}"/>
              </a:ext>
            </a:extLst>
          </p:cNvPr>
          <p:cNvSpPr>
            <a:spLocks noGrp="1"/>
          </p:cNvSpPr>
          <p:nvPr>
            <p:ph type="title" orient="vert"/>
          </p:nvPr>
        </p:nvSpPr>
        <p:spPr>
          <a:xfrm>
            <a:off x="8724900" y="365125"/>
            <a:ext cx="2628900" cy="5811838"/>
          </a:xfrm>
        </p:spPr>
        <p:txBody>
          <a:bodyPr vert="eaVert"/>
          <a:lstStyle>
            <a:lvl1pPr>
              <a:defRPr>
                <a:latin typeface="Ubuntu" panose="020B0504030602030204" pitchFamily="34" charset="0"/>
              </a:defRPr>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38B6B94-C448-8C73-18D3-2A832B93DE89}"/>
              </a:ext>
            </a:extLst>
          </p:cNvPr>
          <p:cNvSpPr>
            <a:spLocks noGrp="1"/>
          </p:cNvSpPr>
          <p:nvPr>
            <p:ph type="body" orient="vert" idx="1"/>
          </p:nvPr>
        </p:nvSpPr>
        <p:spPr>
          <a:xfrm>
            <a:off x="838200" y="365125"/>
            <a:ext cx="7734300" cy="5811838"/>
          </a:xfrm>
        </p:spPr>
        <p:txBody>
          <a:bodyPr vert="eaVert"/>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C774A2F4-7B27-2CE9-822D-D675BF8F9B9F}"/>
              </a:ext>
            </a:extLst>
          </p:cNvPr>
          <p:cNvSpPr>
            <a:spLocks noGrp="1"/>
          </p:cNvSpPr>
          <p:nvPr>
            <p:ph type="dt" sz="half" idx="10"/>
          </p:nvPr>
        </p:nvSpPr>
        <p:spPr/>
        <p:txBody>
          <a:bodyPr/>
          <a:lstStyle>
            <a:lvl1pPr>
              <a:defRPr>
                <a:latin typeface="Ubuntu" panose="020B0504030602030204" pitchFamily="34" charset="0"/>
              </a:defRPr>
            </a:lvl1pPr>
          </a:lstStyle>
          <a:p>
            <a:fld id="{5829D6FD-F340-3F4B-9C4C-BC50323B79B9}" type="datetimeFigureOut">
              <a:rPr lang="en-US" smtClean="0"/>
              <a:pPr/>
              <a:t>10/15/26</a:t>
            </a:fld>
            <a:endParaRPr lang="en-US">
              <a:latin typeface="Ubuntu" panose="020B0504030602030204" pitchFamily="34" charset="0"/>
            </a:endParaRPr>
          </a:p>
        </p:txBody>
      </p:sp>
      <p:sp>
        <p:nvSpPr>
          <p:cNvPr id="5" name="Footer Placeholder 4">
            <a:extLst>
              <a:ext uri="{FF2B5EF4-FFF2-40B4-BE49-F238E27FC236}">
                <a16:creationId xmlns:a16="http://schemas.microsoft.com/office/drawing/2014/main" id="{CE2AF0EE-5593-6B09-380E-FD2D929B17AD}"/>
              </a:ext>
            </a:extLst>
          </p:cNvPr>
          <p:cNvSpPr>
            <a:spLocks noGrp="1"/>
          </p:cNvSpPr>
          <p:nvPr>
            <p:ph type="ftr" sz="quarter" idx="11"/>
          </p:nvPr>
        </p:nvSpPr>
        <p:spPr/>
        <p:txBody>
          <a:bodyPr/>
          <a:lstStyle>
            <a:lvl1pPr>
              <a:defRPr>
                <a:latin typeface="Ubuntu" panose="020B0504030602030204" pitchFamily="34" charset="0"/>
              </a:defRPr>
            </a:lvl1pPr>
          </a:lstStyle>
          <a:p>
            <a:endParaRPr lang="en-US">
              <a:latin typeface="Ubuntu" panose="020B0504030602030204" pitchFamily="34" charset="0"/>
            </a:endParaRPr>
          </a:p>
        </p:txBody>
      </p:sp>
      <p:sp>
        <p:nvSpPr>
          <p:cNvPr id="6" name="Slide Number Placeholder 5">
            <a:extLst>
              <a:ext uri="{FF2B5EF4-FFF2-40B4-BE49-F238E27FC236}">
                <a16:creationId xmlns:a16="http://schemas.microsoft.com/office/drawing/2014/main" id="{DC15A2AE-F023-DEF6-614F-BEF25B94B934}"/>
              </a:ext>
            </a:extLst>
          </p:cNvPr>
          <p:cNvSpPr>
            <a:spLocks noGrp="1"/>
          </p:cNvSpPr>
          <p:nvPr>
            <p:ph type="sldNum" sz="quarter" idx="12"/>
          </p:nvPr>
        </p:nvSpPr>
        <p:spPr/>
        <p:txBody>
          <a:bodyPr/>
          <a:lstStyle>
            <a:lvl1pPr>
              <a:defRPr>
                <a:latin typeface="Ubuntu" panose="020B0504030602030204" pitchFamily="34" charset="0"/>
              </a:defRPr>
            </a:lvl1pPr>
          </a:lstStyle>
          <a:p>
            <a:fld id="{BBB1FF02-49FA-3043-9587-0BF77858B9B2}" type="slidenum">
              <a:rPr lang="en-US" smtClean="0"/>
              <a:pPr/>
              <a:t>‹#›</a:t>
            </a:fld>
            <a:endParaRPr lang="en-US">
              <a:latin typeface="Ubuntu" panose="020B0504030602030204" pitchFamily="34" charset="0"/>
            </a:endParaRPr>
          </a:p>
        </p:txBody>
      </p:sp>
    </p:spTree>
    <p:extLst>
      <p:ext uri="{BB962C8B-B14F-4D97-AF65-F5344CB8AC3E}">
        <p14:creationId xmlns:p14="http://schemas.microsoft.com/office/powerpoint/2010/main" val="173758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E3E601-33E8-A3B8-905B-35CDDDBC52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46AE0DE2-CD29-9CF9-0C3C-9B0AFBA1B3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EDC0B9-9432-7C41-1349-6D34C4F7A7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Ubuntu" panose="020B0504030602030204" pitchFamily="34" charset="0"/>
              </a:defRPr>
            </a:lvl1pPr>
          </a:lstStyle>
          <a:p>
            <a:fld id="{5829D6FD-F340-3F4B-9C4C-BC50323B79B9}" type="datetimeFigureOut">
              <a:rPr lang="en-US" smtClean="0"/>
              <a:pPr/>
              <a:t>10/15/26</a:t>
            </a:fld>
            <a:endParaRPr lang="en-US"/>
          </a:p>
        </p:txBody>
      </p:sp>
      <p:sp>
        <p:nvSpPr>
          <p:cNvPr id="5" name="Footer Placeholder 4">
            <a:extLst>
              <a:ext uri="{FF2B5EF4-FFF2-40B4-BE49-F238E27FC236}">
                <a16:creationId xmlns:a16="http://schemas.microsoft.com/office/drawing/2014/main" id="{FAB2BE6F-1E45-F8F1-5957-00FD843D5B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46537013-06DC-D785-C0E4-40BF88253B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Ubuntu" panose="020B0504030602030204" pitchFamily="34" charset="0"/>
              </a:defRPr>
            </a:lvl1pPr>
          </a:lstStyle>
          <a:p>
            <a:fld id="{BBB1FF02-49FA-3043-9587-0BF77858B9B2}" type="slidenum">
              <a:rPr lang="en-US" smtClean="0"/>
              <a:pPr/>
              <a:t>‹#›</a:t>
            </a:fld>
            <a:endParaRPr lang="en-US"/>
          </a:p>
        </p:txBody>
      </p:sp>
    </p:spTree>
    <p:extLst>
      <p:ext uri="{BB962C8B-B14F-4D97-AF65-F5344CB8AC3E}">
        <p14:creationId xmlns:p14="http://schemas.microsoft.com/office/powerpoint/2010/main" val="2707512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0464-1140-E0BC-E040-6BB6C6F75867}"/>
              </a:ext>
            </a:extLst>
          </p:cNvPr>
          <p:cNvSpPr>
            <a:spLocks noGrp="1"/>
          </p:cNvSpPr>
          <p:nvPr>
            <p:ph type="ctrTitle"/>
          </p:nvPr>
        </p:nvSpPr>
        <p:spPr>
          <a:xfrm>
            <a:off x="182880" y="228600"/>
            <a:ext cx="8778240" cy="1737360"/>
          </a:xfrm>
        </p:spPr>
        <p:txBody>
          <a:bodyPr wrap="square">
            <a:normAutofit/>
          </a:bodyPr>
          <a:lstStyle/>
          <a:p>
            <a:r>
              <a:rPr sz="3000" b="1">
                <a:effectLst>
                  <a:outerShdw blurRad="50800" dist="25400" dir="2700000" algn="tl" rotWithShape="0">
                    <a:srgbClr val="000000">
                      <a:alpha val="85000"/>
                    </a:srgbClr>
                  </a:outerShdw>
                </a:effectLst>
              </a:rPr>
              <a:t>Fibre optic humidity sensing for the ATLAS ITk and a search for H → ZdZd → 4ℓ in Run 3 data</a:t>
            </a:r>
          </a:p>
        </p:txBody>
      </p:sp>
      <p:sp>
        <p:nvSpPr>
          <p:cNvPr id="3" name="TextBox 2">
            <a:extLst>
              <a:ext uri="{FF2B5EF4-FFF2-40B4-BE49-F238E27FC236}">
                <a16:creationId xmlns:a16="http://schemas.microsoft.com/office/drawing/2014/main" id="{02535662-3C20-95B0-A766-B749A5884EBE}"/>
              </a:ext>
            </a:extLst>
          </p:cNvPr>
          <p:cNvSpPr txBox="1"/>
          <p:nvPr/>
        </p:nvSpPr>
        <p:spPr>
          <a:xfrm>
            <a:off x="3886200" y="5912427"/>
            <a:ext cx="914400" cy="914400"/>
          </a:xfrm>
          <a:prstGeom prst="rect">
            <a:avLst/>
          </a:prstGeom>
        </p:spPr>
        <p:txBody>
          <a:bodyPr vert="horz" wrap="none" lIns="91440" tIns="45720" rIns="91440" bIns="45720" rtlCol="0" anchor="ctr">
            <a:noAutofit/>
          </a:bodyPr>
          <a:lstStyle/>
          <a:p>
            <a:pPr algn="l"/>
            <a:endParaRPr lang="en-ZA" sz="6200" b="1" dirty="0">
              <a:solidFill>
                <a:schemeClr val="bg1"/>
              </a:solidFill>
            </a:endParaRPr>
          </a:p>
        </p:txBody>
      </p:sp>
      <p:sp>
        <p:nvSpPr>
          <p:cNvPr id="4" name="TextBox 3">
            <a:extLst>
              <a:ext uri="{FF2B5EF4-FFF2-40B4-BE49-F238E27FC236}">
                <a16:creationId xmlns:a16="http://schemas.microsoft.com/office/drawing/2014/main" id="{4BB6A4B8-E5F7-A885-510B-84539CA0FE09}"/>
              </a:ext>
            </a:extLst>
          </p:cNvPr>
          <p:cNvSpPr txBox="1"/>
          <p:nvPr/>
        </p:nvSpPr>
        <p:spPr>
          <a:xfrm>
            <a:off x="4310497" y="5631874"/>
            <a:ext cx="6161809" cy="914400"/>
          </a:xfrm>
          <a:prstGeom prst="rect">
            <a:avLst/>
          </a:prstGeom>
        </p:spPr>
        <p:txBody>
          <a:bodyPr vert="horz" wrap="none" lIns="91440" tIns="45720" rIns="91440" bIns="45720" rtlCol="0" anchor="ctr">
            <a:noAutofit/>
          </a:bodyPr>
          <a:lstStyle/>
          <a:p>
            <a:pPr algn="l"/>
            <a:r>
              <a:rPr lang="en-US" sz="3000" b="1" dirty="0">
                <a:solidFill>
                  <a:schemeClr val="bg1"/>
                </a:solidFill>
                <a:latin typeface="Ubuntu" panose="020B0504030602030204" pitchFamily="34" charset="0"/>
              </a:rPr>
              <a:t>PhD Proposal Defence 2026</a:t>
            </a:r>
            <a:endParaRPr lang="en-ZA" sz="3000" b="1" dirty="0">
              <a:solidFill>
                <a:schemeClr val="bg1"/>
              </a:solidFill>
              <a:latin typeface="Ubuntu" panose="020B0504030602030204" pitchFamily="34" charset="0"/>
            </a:endParaRPr>
          </a:p>
        </p:txBody>
      </p:sp>
      <p:sp>
        <p:nvSpPr>
          <p:cNvPr id="5" name="TextBox 4"/>
          <p:cNvSpPr txBox="1"/>
          <p:nvPr/>
        </p:nvSpPr>
        <p:spPr>
          <a:xfrm>
            <a:off x="274320" y="2011680"/>
            <a:ext cx="8595360" cy="1287532"/>
          </a:xfrm>
          <a:prstGeom prst="rect">
            <a:avLst/>
          </a:prstGeom>
          <a:noFill/>
        </p:spPr>
        <p:txBody>
          <a:bodyPr wrap="square" lIns="0" tIns="0" rIns="0" bIns="0" anchor="t">
            <a:spAutoFit/>
          </a:bodyPr>
          <a:lstStyle/>
          <a:p>
            <a:pPr algn="l">
              <a:spcAft>
                <a:spcPts val="600"/>
              </a:spcAft>
            </a:pPr>
            <a:r>
              <a:rPr sz="2400" b="1" i="0" dirty="0">
                <a:solidFill>
                  <a:srgbClr val="FFFFFF"/>
                </a:solidFill>
                <a:effectLst>
                  <a:outerShdw blurRad="50800" dist="25400" dir="2700000" algn="tl" rotWithShape="0">
                    <a:srgbClr val="000000">
                      <a:alpha val="85000"/>
                    </a:srgbClr>
                  </a:outerShdw>
                </a:effectLst>
                <a:latin typeface="Ubuntu"/>
              </a:rPr>
              <a:t>Xola Mapekula</a:t>
            </a:r>
          </a:p>
          <a:p>
            <a:pPr algn="l">
              <a:spcAft>
                <a:spcPts val="400"/>
              </a:spcAft>
            </a:pPr>
            <a:r>
              <a:rPr sz="1600" b="0" i="0" dirty="0">
                <a:solidFill>
                  <a:srgbClr val="FFFFFF"/>
                </a:solidFill>
                <a:effectLst>
                  <a:outerShdw blurRad="50800" dist="25400" dir="2700000" algn="tl" rotWithShape="0">
                    <a:srgbClr val="000000">
                      <a:alpha val="85000"/>
                    </a:srgbClr>
                  </a:outerShdw>
                </a:effectLst>
                <a:latin typeface="Arial"/>
              </a:rPr>
              <a:t>PhD (Mechanical Engineering) · Student no.</a:t>
            </a:r>
            <a:r>
              <a:rPr lang="en-US" sz="1600" b="0" i="0" dirty="0">
                <a:solidFill>
                  <a:srgbClr val="FFFFFF"/>
                </a:solidFill>
                <a:effectLst>
                  <a:outerShdw blurRad="50800" dist="25400" dir="2700000" algn="tl" rotWithShape="0">
                    <a:srgbClr val="000000">
                      <a:alpha val="85000"/>
                    </a:srgbClr>
                  </a:outerShdw>
                </a:effectLst>
                <a:latin typeface="Arial"/>
              </a:rPr>
              <a:t>201071570</a:t>
            </a:r>
            <a:r>
              <a:rPr sz="1600" b="0" i="0" dirty="0">
                <a:solidFill>
                  <a:srgbClr val="FFFFFF"/>
                </a:solidFill>
                <a:effectLst>
                  <a:outerShdw blurRad="50800" dist="25400" dir="2700000" algn="tl" rotWithShape="0">
                    <a:srgbClr val="000000">
                      <a:alpha val="85000"/>
                    </a:srgbClr>
                  </a:outerShdw>
                </a:effectLst>
                <a:latin typeface="Arial"/>
              </a:rPr>
              <a:t> · Registered </a:t>
            </a:r>
            <a:r>
              <a:rPr lang="en-US" sz="1600" b="0" i="0" dirty="0">
                <a:solidFill>
                  <a:srgbClr val="FFFFFF"/>
                </a:solidFill>
                <a:effectLst>
                  <a:outerShdw blurRad="50800" dist="25400" dir="2700000" algn="tl" rotWithShape="0">
                    <a:srgbClr val="000000">
                      <a:alpha val="85000"/>
                    </a:srgbClr>
                  </a:outerShdw>
                </a:effectLst>
                <a:latin typeface="Arial"/>
              </a:rPr>
              <a:t>30/01/2023</a:t>
            </a:r>
            <a:endParaRPr sz="1600" b="0" i="0" dirty="0">
              <a:solidFill>
                <a:srgbClr val="FFFFFF"/>
              </a:solidFill>
              <a:effectLst>
                <a:outerShdw blurRad="50800" dist="25400" dir="2700000" algn="tl" rotWithShape="0">
                  <a:srgbClr val="000000">
                    <a:alpha val="85000"/>
                  </a:srgbClr>
                </a:outerShdw>
              </a:effectLst>
              <a:latin typeface="Arial"/>
            </a:endParaRPr>
          </a:p>
          <a:p>
            <a:pPr algn="l">
              <a:spcAft>
                <a:spcPts val="400"/>
              </a:spcAft>
            </a:pPr>
            <a:r>
              <a:rPr sz="1600" b="0" i="0" dirty="0">
                <a:solidFill>
                  <a:srgbClr val="FFFFFF"/>
                </a:solidFill>
                <a:effectLst>
                  <a:outerShdw blurRad="50800" dist="25400" dir="2700000" algn="tl" rotWithShape="0">
                    <a:srgbClr val="000000">
                      <a:alpha val="85000"/>
                    </a:srgbClr>
                  </a:outerShdw>
                </a:effectLst>
                <a:latin typeface="Arial"/>
              </a:rPr>
              <a:t>Supervisors: Prof. S. H. Connell, Dr L. Truong, Dr K. </a:t>
            </a:r>
            <a:r>
              <a:rPr sz="1600" b="0" i="0" dirty="0" err="1">
                <a:solidFill>
                  <a:srgbClr val="FFFFFF"/>
                </a:solidFill>
                <a:effectLst>
                  <a:outerShdw blurRad="50800" dist="25400" dir="2700000" algn="tl" rotWithShape="0">
                    <a:srgbClr val="000000">
                      <a:alpha val="85000"/>
                    </a:srgbClr>
                  </a:outerShdw>
                </a:effectLst>
                <a:latin typeface="Arial"/>
              </a:rPr>
              <a:t>Assamagan</a:t>
            </a:r>
            <a:endParaRPr sz="1600" b="0" i="0" dirty="0">
              <a:solidFill>
                <a:srgbClr val="FFFFFF"/>
              </a:solidFill>
              <a:effectLst>
                <a:outerShdw blurRad="50800" dist="25400" dir="2700000" algn="tl" rotWithShape="0">
                  <a:srgbClr val="000000">
                    <a:alpha val="85000"/>
                  </a:srgbClr>
                </a:outerShdw>
              </a:effectLst>
              <a:latin typeface="Arial"/>
            </a:endParaRPr>
          </a:p>
          <a:p>
            <a:pPr algn="l"/>
            <a:r>
              <a:rPr sz="1600" b="0" i="0" dirty="0">
                <a:solidFill>
                  <a:srgbClr val="FFFFFF"/>
                </a:solidFill>
                <a:effectLst>
                  <a:outerShdw blurRad="50800" dist="25400" dir="2700000" algn="tl" rotWithShape="0">
                    <a:srgbClr val="000000">
                      <a:alpha val="85000"/>
                    </a:srgbClr>
                  </a:outerShdw>
                </a:effectLst>
                <a:latin typeface="Arial"/>
              </a:rPr>
              <a:t>In collaboration with the ATLAS Collaboration, CERN</a:t>
            </a:r>
          </a:p>
        </p:txBody>
      </p:sp>
    </p:spTree>
    <p:extLst>
      <p:ext uri="{BB962C8B-B14F-4D97-AF65-F5344CB8AC3E}">
        <p14:creationId xmlns:p14="http://schemas.microsoft.com/office/powerpoint/2010/main" val="712781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Study field and topic</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Experimental particle physics and detector instrumentation, within the ATLAS Collaboration at CERN. The detector enables the physics.</a:t>
            </a:r>
          </a:p>
        </p:txBody>
      </p:sp>
      <p:sp>
        <p:nvSpPr>
          <p:cNvPr id="4" name="TextBox 3"/>
          <p:cNvSpPr txBox="1"/>
          <p:nvPr/>
        </p:nvSpPr>
        <p:spPr>
          <a:xfrm>
            <a:off x="411480" y="2423160"/>
            <a:ext cx="5532120" cy="3566160"/>
          </a:xfrm>
          <a:prstGeom prst="rect">
            <a:avLst/>
          </a:prstGeom>
          <a:noFill/>
        </p:spPr>
        <p:txBody>
          <a:bodyPr wrap="square" lIns="0" tIns="0" rIns="0" bIns="0" anchor="t">
            <a:spAutoFit/>
          </a:bodyPr>
          <a:lstStyle/>
          <a:p>
            <a:pPr algn="l">
              <a:spcAft>
                <a:spcPts val="400"/>
              </a:spcAft>
            </a:pPr>
            <a:r>
              <a:rPr sz="1200" b="1" i="0">
                <a:solidFill>
                  <a:srgbClr val="007481"/>
                </a:solidFill>
                <a:latin typeface="Arial"/>
              </a:rPr>
              <a:t>PART I · INSTRUMENTATION</a:t>
            </a:r>
          </a:p>
          <a:p>
            <a:pPr algn="l">
              <a:spcAft>
                <a:spcPts val="600"/>
              </a:spcAft>
            </a:pPr>
            <a:r>
              <a:rPr sz="1900" b="1" i="0">
                <a:solidFill>
                  <a:srgbClr val="2E2E2E"/>
                </a:solidFill>
                <a:latin typeface="Ubuntu"/>
              </a:rPr>
              <a:t>Fibre optic humidity sensors for the ATLAS ITk</a:t>
            </a:r>
          </a:p>
          <a:p>
            <a:pPr algn="l">
              <a:lnSpc>
                <a:spcPct val="110000"/>
              </a:lnSpc>
              <a:spcAft>
                <a:spcPts val="400"/>
              </a:spcAft>
            </a:pPr>
            <a:r>
              <a:rPr sz="1700" b="0" i="0">
                <a:solidFill>
                  <a:srgbClr val="404040"/>
                </a:solidFill>
                <a:latin typeface="Arial"/>
              </a:rPr>
              <a:t>Develop and qualify a radiation-tolerant fibre optic sensor (FOS) package that monitors humidity and temperature inside the new Inner Tracker (ITk) for the High-Luminosity LHC.</a:t>
            </a:r>
          </a:p>
        </p:txBody>
      </p:sp>
      <p:sp>
        <p:nvSpPr>
          <p:cNvPr id="5" name="TextBox 4"/>
          <p:cNvSpPr txBox="1"/>
          <p:nvPr/>
        </p:nvSpPr>
        <p:spPr>
          <a:xfrm>
            <a:off x="6245352" y="2423160"/>
            <a:ext cx="5532120" cy="3566160"/>
          </a:xfrm>
          <a:prstGeom prst="rect">
            <a:avLst/>
          </a:prstGeom>
          <a:noFill/>
        </p:spPr>
        <p:txBody>
          <a:bodyPr wrap="square" lIns="0" tIns="0" rIns="0" bIns="0" anchor="t">
            <a:spAutoFit/>
          </a:bodyPr>
          <a:lstStyle/>
          <a:p>
            <a:pPr algn="l">
              <a:spcAft>
                <a:spcPts val="400"/>
              </a:spcAft>
            </a:pPr>
            <a:r>
              <a:rPr sz="1200" b="1" i="0">
                <a:solidFill>
                  <a:srgbClr val="B84A12"/>
                </a:solidFill>
                <a:latin typeface="Arial"/>
              </a:rPr>
              <a:t>PART II · PHYSICS ANALYSIS</a:t>
            </a:r>
          </a:p>
          <a:p>
            <a:pPr algn="l">
              <a:spcAft>
                <a:spcPts val="600"/>
              </a:spcAft>
            </a:pPr>
            <a:r>
              <a:rPr sz="1900" b="1" i="0">
                <a:solidFill>
                  <a:srgbClr val="2E2E2E"/>
                </a:solidFill>
                <a:latin typeface="Ubuntu"/>
              </a:rPr>
              <a:t>Search for H → ZdZd → 4ℓ</a:t>
            </a:r>
          </a:p>
          <a:p>
            <a:pPr algn="l">
              <a:lnSpc>
                <a:spcPct val="110000"/>
              </a:lnSpc>
              <a:spcAft>
                <a:spcPts val="400"/>
              </a:spcAft>
            </a:pPr>
            <a:r>
              <a:rPr sz="1700" b="0" i="0">
                <a:solidFill>
                  <a:srgbClr val="404040"/>
                </a:solidFill>
                <a:latin typeface="Arial"/>
              </a:rPr>
              <a:t>Use ATLAS Run 3 data at √s = 13.6 TeV to search for the Higgs boson decaying to two dark vector bosons, Zd.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Problem statement</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Two problems, each leading to one research question.</a:t>
            </a:r>
          </a:p>
        </p:txBody>
      </p:sp>
      <p:sp>
        <p:nvSpPr>
          <p:cNvPr id="4" name="TextBox 3"/>
          <p:cNvSpPr txBox="1"/>
          <p:nvPr/>
        </p:nvSpPr>
        <p:spPr>
          <a:xfrm>
            <a:off x="411480" y="2286000"/>
            <a:ext cx="5532120" cy="1737360"/>
          </a:xfrm>
          <a:prstGeom prst="rect">
            <a:avLst/>
          </a:prstGeom>
          <a:noFill/>
        </p:spPr>
        <p:txBody>
          <a:bodyPr wrap="square" lIns="0" tIns="0" rIns="0" bIns="0" anchor="t">
            <a:spAutoFit/>
          </a:bodyPr>
          <a:lstStyle/>
          <a:p>
            <a:pPr algn="l">
              <a:spcAft>
                <a:spcPts val="600"/>
              </a:spcAft>
            </a:pPr>
            <a:r>
              <a:rPr sz="1200" b="1" i="0">
                <a:solidFill>
                  <a:srgbClr val="007481"/>
                </a:solidFill>
                <a:latin typeface="Arial"/>
              </a:rPr>
              <a:t>PART I</a:t>
            </a:r>
          </a:p>
          <a:p>
            <a:pPr algn="l">
              <a:lnSpc>
                <a:spcPct val="110000"/>
              </a:lnSpc>
            </a:pPr>
            <a:r>
              <a:rPr sz="1600" b="0" i="0">
                <a:solidFill>
                  <a:srgbClr val="404040"/>
                </a:solidFill>
                <a:latin typeface="Arial"/>
              </a:rPr>
              <a:t>The ITk will operate at −20 to −40 °C, so its dew point must stay at or below −60 °C. Conventional humidity sensors are not radiation hard, add material and cables, and cannot be replaced for more than a decade.</a:t>
            </a:r>
          </a:p>
        </p:txBody>
      </p:sp>
      <p:sp>
        <p:nvSpPr>
          <p:cNvPr id="5" name="TextBox 4"/>
          <p:cNvSpPr txBox="1"/>
          <p:nvPr/>
        </p:nvSpPr>
        <p:spPr>
          <a:xfrm>
            <a:off x="411480" y="4206240"/>
            <a:ext cx="5532120" cy="1600200"/>
          </a:xfrm>
          <a:prstGeom prst="rect">
            <a:avLst/>
          </a:prstGeom>
          <a:noFill/>
        </p:spPr>
        <p:txBody>
          <a:bodyPr wrap="square" lIns="0" tIns="0" rIns="0" bIns="0" anchor="ctr">
            <a:spAutoFit/>
          </a:bodyPr>
          <a:lstStyle/>
          <a:p>
            <a:pPr algn="l">
              <a:lnSpc>
                <a:spcPct val="110000"/>
              </a:lnSpc>
            </a:pPr>
            <a:r>
              <a:rPr sz="1700" b="1" i="1">
                <a:solidFill>
                  <a:srgbClr val="2E2E2E"/>
                </a:solidFill>
                <a:latin typeface="Arial"/>
              </a:rPr>
              <a:t>RQ1: Can a hybrid FBG/LPG fibre optic package measure humidity in the ITk to a dew-point resolution of 0.5 °C at −60 °C, and remain usable after irradiation?</a:t>
            </a:r>
          </a:p>
        </p:txBody>
      </p:sp>
      <p:sp>
        <p:nvSpPr>
          <p:cNvPr id="6" name="TextBox 5"/>
          <p:cNvSpPr txBox="1"/>
          <p:nvPr/>
        </p:nvSpPr>
        <p:spPr>
          <a:xfrm>
            <a:off x="6245352" y="2286000"/>
            <a:ext cx="5532120" cy="1737360"/>
          </a:xfrm>
          <a:prstGeom prst="rect">
            <a:avLst/>
          </a:prstGeom>
          <a:noFill/>
        </p:spPr>
        <p:txBody>
          <a:bodyPr wrap="square" lIns="0" tIns="0" rIns="0" bIns="0" anchor="t">
            <a:spAutoFit/>
          </a:bodyPr>
          <a:lstStyle/>
          <a:p>
            <a:pPr algn="l">
              <a:spcAft>
                <a:spcPts val="600"/>
              </a:spcAft>
            </a:pPr>
            <a:r>
              <a:rPr sz="1200" b="1" i="0">
                <a:solidFill>
                  <a:srgbClr val="B84A12"/>
                </a:solidFill>
                <a:latin typeface="Arial"/>
              </a:rPr>
              <a:t>PART II</a:t>
            </a:r>
          </a:p>
          <a:p>
            <a:pPr algn="l">
              <a:lnSpc>
                <a:spcPct val="110000"/>
              </a:lnSpc>
            </a:pPr>
            <a:r>
              <a:rPr sz="1600" b="0" i="0">
                <a:solidFill>
                  <a:srgbClr val="404040"/>
                </a:solidFill>
                <a:latin typeface="Arial"/>
              </a:rPr>
              <a:t>The Higgs boson is a natural portal to a dark sector, giving H → ZdZd → 4ℓ. Event displays from the previous analysis show missing energy alongside the four leptons. Searches so far rely on mass variables; MET and the lepton angles are not yet used.</a:t>
            </a:r>
          </a:p>
        </p:txBody>
      </p:sp>
      <p:sp>
        <p:nvSpPr>
          <p:cNvPr id="7" name="TextBox 6"/>
          <p:cNvSpPr txBox="1"/>
          <p:nvPr/>
        </p:nvSpPr>
        <p:spPr>
          <a:xfrm>
            <a:off x="6245352" y="4206240"/>
            <a:ext cx="5532120" cy="1600200"/>
          </a:xfrm>
          <a:prstGeom prst="rect">
            <a:avLst/>
          </a:prstGeom>
          <a:noFill/>
        </p:spPr>
        <p:txBody>
          <a:bodyPr wrap="square" lIns="0" tIns="0" rIns="0" bIns="0" anchor="ctr">
            <a:spAutoFit/>
          </a:bodyPr>
          <a:lstStyle/>
          <a:p>
            <a:pPr algn="l">
              <a:lnSpc>
                <a:spcPct val="110000"/>
              </a:lnSpc>
            </a:pPr>
            <a:r>
              <a:rPr sz="1700" b="1" i="1">
                <a:solidFill>
                  <a:srgbClr val="2E2E2E"/>
                </a:solidFill>
                <a:latin typeface="Arial"/>
              </a:rPr>
              <a:t>RQ2: Can MET and the four-lepton angular variables, combined through simulation-based inference, improve the sensitivity to H → ZdZd in ATLAS Run 3 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Aim and objectives</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Aim: to develop and qualify a fibre optic humidity monitoring package for the ATLAS ITk, and to search for exotic Higgs decays to dark vector bosons in Run 3 data.</a:t>
            </a:r>
          </a:p>
        </p:txBody>
      </p:sp>
      <p:sp>
        <p:nvSpPr>
          <p:cNvPr id="4" name="TextBox 3"/>
          <p:cNvSpPr txBox="1"/>
          <p:nvPr/>
        </p:nvSpPr>
        <p:spPr>
          <a:xfrm>
            <a:off x="411480" y="2377440"/>
            <a:ext cx="5532120" cy="3657600"/>
          </a:xfrm>
          <a:prstGeom prst="rect">
            <a:avLst/>
          </a:prstGeom>
          <a:noFill/>
        </p:spPr>
        <p:txBody>
          <a:bodyPr wrap="square" lIns="0" tIns="0" rIns="0" bIns="0" anchor="t">
            <a:spAutoFit/>
          </a:bodyPr>
          <a:lstStyle/>
          <a:p>
            <a:pPr algn="l">
              <a:spcAft>
                <a:spcPts val="800"/>
              </a:spcAft>
            </a:pPr>
            <a:r>
              <a:rPr sz="1200" b="1" i="0">
                <a:solidFill>
                  <a:srgbClr val="007481"/>
                </a:solidFill>
                <a:latin typeface="Arial"/>
              </a:rPr>
              <a:t>PART I OBJECTIVES</a:t>
            </a:r>
          </a:p>
          <a:p>
            <a:pPr marL="256032" indent="-256032" algn="l">
              <a:lnSpc>
                <a:spcPct val="105000"/>
              </a:lnSpc>
              <a:spcAft>
                <a:spcPts val="600"/>
              </a:spcAft>
              <a:buFont typeface="Arial"/>
              <a:buAutoNum type="arabicPeriod"/>
            </a:pPr>
            <a:r>
              <a:rPr sz="1500" b="0" i="0">
                <a:solidFill>
                  <a:srgbClr val="404040"/>
                </a:solidFill>
                <a:latin typeface="Arial"/>
              </a:rPr>
              <a:t>Design a strain-free FOS package with FBGs and a TiO₂-coated LPG.</a:t>
            </a:r>
          </a:p>
          <a:p>
            <a:pPr marL="256032" indent="-256032" algn="l">
              <a:lnSpc>
                <a:spcPct val="105000"/>
              </a:lnSpc>
              <a:spcAft>
                <a:spcPts val="600"/>
              </a:spcAft>
              <a:buFont typeface="Arial"/>
              <a:buAutoNum type="arabicPeriod"/>
            </a:pPr>
            <a:r>
              <a:rPr sz="1500" b="0" i="0">
                <a:solidFill>
                  <a:srgbClr val="404040"/>
                </a:solidFill>
                <a:latin typeface="Arial"/>
              </a:rPr>
              <a:t>Build an automated environmental control system for calibration.</a:t>
            </a:r>
          </a:p>
          <a:p>
            <a:pPr marL="256032" indent="-256032" algn="l">
              <a:lnSpc>
                <a:spcPct val="105000"/>
              </a:lnSpc>
              <a:spcAft>
                <a:spcPts val="600"/>
              </a:spcAft>
              <a:buFont typeface="Arial"/>
              <a:buAutoNum type="arabicPeriod"/>
            </a:pPr>
            <a:r>
              <a:rPr sz="1500" b="0" i="0">
                <a:solidFill>
                  <a:srgbClr val="404040"/>
                </a:solidFill>
                <a:latin typeface="Arial"/>
              </a:rPr>
              <a:t>Derive calibration curves and a method to extract temperature, humidity and dose.</a:t>
            </a:r>
          </a:p>
          <a:p>
            <a:pPr marL="256032" indent="-256032" algn="l">
              <a:lnSpc>
                <a:spcPct val="105000"/>
              </a:lnSpc>
              <a:spcAft>
                <a:spcPts val="600"/>
              </a:spcAft>
              <a:buFont typeface="Arial"/>
              <a:buAutoNum type="arabicPeriod"/>
            </a:pPr>
            <a:r>
              <a:rPr sz="1500" b="0" i="0">
                <a:solidFill>
                  <a:srgbClr val="404040"/>
                </a:solidFill>
                <a:latin typeface="Arial"/>
              </a:rPr>
              <a:t>Qualify the package in an irradiation campaign.</a:t>
            </a:r>
          </a:p>
          <a:p>
            <a:pPr marL="256032" indent="-256032" algn="l">
              <a:lnSpc>
                <a:spcPct val="105000"/>
              </a:lnSpc>
              <a:spcAft>
                <a:spcPts val="600"/>
              </a:spcAft>
              <a:buFont typeface="Arial"/>
              <a:buAutoNum type="arabicPeriod"/>
            </a:pPr>
            <a:r>
              <a:rPr sz="1500" b="0" i="0">
                <a:solidFill>
                  <a:srgbClr val="404040"/>
                </a:solidFill>
                <a:latin typeface="Arial"/>
              </a:rPr>
              <a:t>Define sensor placement and integration in the ITk.</a:t>
            </a:r>
          </a:p>
        </p:txBody>
      </p:sp>
      <p:sp>
        <p:nvSpPr>
          <p:cNvPr id="5" name="TextBox 4"/>
          <p:cNvSpPr txBox="1"/>
          <p:nvPr/>
        </p:nvSpPr>
        <p:spPr>
          <a:xfrm>
            <a:off x="6245352" y="2377440"/>
            <a:ext cx="5532120" cy="3657600"/>
          </a:xfrm>
          <a:prstGeom prst="rect">
            <a:avLst/>
          </a:prstGeom>
          <a:noFill/>
        </p:spPr>
        <p:txBody>
          <a:bodyPr wrap="square" lIns="0" tIns="0" rIns="0" bIns="0" anchor="t">
            <a:spAutoFit/>
          </a:bodyPr>
          <a:lstStyle/>
          <a:p>
            <a:pPr algn="l">
              <a:spcAft>
                <a:spcPts val="800"/>
              </a:spcAft>
            </a:pPr>
            <a:r>
              <a:rPr sz="1200" b="1" i="0">
                <a:solidFill>
                  <a:srgbClr val="B84A12"/>
                </a:solidFill>
                <a:latin typeface="Arial"/>
              </a:rPr>
              <a:t>PART II OBJECTIVES</a:t>
            </a:r>
          </a:p>
          <a:p>
            <a:pPr marL="256032" indent="-256032" algn="l">
              <a:lnSpc>
                <a:spcPct val="105000"/>
              </a:lnSpc>
              <a:spcAft>
                <a:spcPts val="600"/>
              </a:spcAft>
              <a:buFont typeface="Arial"/>
              <a:buAutoNum type="arabicPeriod" startAt="6"/>
            </a:pPr>
            <a:r>
              <a:rPr sz="1500" b="0" i="0">
                <a:solidFill>
                  <a:srgbClr val="404040"/>
                </a:solidFill>
                <a:latin typeface="Arial"/>
              </a:rPr>
              <a:t>Port the analysis to the Run 3 framework (TopCPToolkit) and validate it.</a:t>
            </a:r>
          </a:p>
          <a:p>
            <a:pPr marL="256032" indent="-256032" algn="l">
              <a:lnSpc>
                <a:spcPct val="105000"/>
              </a:lnSpc>
              <a:spcAft>
                <a:spcPts val="600"/>
              </a:spcAft>
              <a:buFont typeface="Arial"/>
              <a:buAutoNum type="arabicPeriod" startAt="6"/>
            </a:pPr>
            <a:r>
              <a:rPr sz="1500" b="0" i="0">
                <a:solidFill>
                  <a:srgbClr val="404040"/>
                </a:solidFill>
                <a:latin typeface="Arial"/>
              </a:rPr>
              <a:t>Characterise the missing transverse energy (MET) in the four-lepton final state.</a:t>
            </a:r>
          </a:p>
          <a:p>
            <a:pPr marL="256032" indent="-256032" algn="l">
              <a:lnSpc>
                <a:spcPct val="105000"/>
              </a:lnSpc>
              <a:spcAft>
                <a:spcPts val="600"/>
              </a:spcAft>
              <a:buFont typeface="Arial"/>
              <a:buAutoNum type="arabicPeriod" startAt="6"/>
            </a:pPr>
            <a:r>
              <a:rPr sz="1500" b="0" i="0">
                <a:solidFill>
                  <a:srgbClr val="404040"/>
                </a:solidFill>
                <a:latin typeface="Arial"/>
              </a:rPr>
              <a:t>Quantify how well the angles φ, θ₁, θ₂, θ* and φ₁ separate signal topologies.</a:t>
            </a:r>
          </a:p>
          <a:p>
            <a:pPr marL="256032" indent="-256032" algn="l">
              <a:lnSpc>
                <a:spcPct val="105000"/>
              </a:lnSpc>
              <a:spcAft>
                <a:spcPts val="600"/>
              </a:spcAft>
              <a:buFont typeface="Arial"/>
              <a:buAutoNum type="arabicPeriod" startAt="6"/>
            </a:pPr>
            <a:r>
              <a:rPr sz="1500" b="0" i="0">
                <a:solidFill>
                  <a:srgbClr val="404040"/>
                </a:solidFill>
                <a:latin typeface="Arial"/>
              </a:rPr>
              <a:t>Build an SBI analysis with these variables and set limits on H → ZdZd.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Literature review · Part I</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Fibre gratings can sense humidity and survive radiation, but packaged sensors have not been qualified for the ITk.</a:t>
            </a:r>
          </a:p>
        </p:txBody>
      </p:sp>
      <p:sp>
        <p:nvSpPr>
          <p:cNvPr id="4" name="TextBox 3"/>
          <p:cNvSpPr txBox="1"/>
          <p:nvPr/>
        </p:nvSpPr>
        <p:spPr>
          <a:xfrm>
            <a:off x="411480" y="2286000"/>
            <a:ext cx="3630168" cy="251460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Fibre Bragg gratings</a:t>
            </a:r>
          </a:p>
          <a:p>
            <a:pPr algn="l">
              <a:lnSpc>
                <a:spcPct val="110000"/>
              </a:lnSpc>
              <a:spcAft>
                <a:spcPts val="400"/>
              </a:spcAft>
            </a:pPr>
            <a:r>
              <a:rPr sz="1500" b="0" i="0">
                <a:solidFill>
                  <a:srgbClr val="404040"/>
                </a:solidFill>
                <a:latin typeface="Arial"/>
              </a:rPr>
              <a:t>The Bragg wavelength shifts with temperature and strain. Gratings on radiation-hard fibre drift little under dose; gratings on B/Ge co-doped fibre are radiation sensitive.</a:t>
            </a:r>
          </a:p>
        </p:txBody>
      </p:sp>
      <p:sp>
        <p:nvSpPr>
          <p:cNvPr id="5" name="TextBox 4"/>
          <p:cNvSpPr txBox="1"/>
          <p:nvPr/>
        </p:nvSpPr>
        <p:spPr>
          <a:xfrm>
            <a:off x="4242816" y="2286000"/>
            <a:ext cx="3630168" cy="251460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Long-period gratings</a:t>
            </a:r>
          </a:p>
          <a:p>
            <a:pPr algn="l">
              <a:lnSpc>
                <a:spcPct val="110000"/>
              </a:lnSpc>
              <a:spcAft>
                <a:spcPts val="400"/>
              </a:spcAft>
            </a:pPr>
            <a:r>
              <a:rPr sz="1500" b="0" i="0">
                <a:solidFill>
                  <a:srgbClr val="404040"/>
                </a:solidFill>
                <a:latin typeface="Arial"/>
              </a:rPr>
              <a:t>Light couples into cladding modes, so the resonance tracks the surrounding refractive index. A TiO₂ coating gives humidity sensitivity, highest near the modal transition (Cusano et al., 2005).</a:t>
            </a:r>
          </a:p>
        </p:txBody>
      </p:sp>
      <p:sp>
        <p:nvSpPr>
          <p:cNvPr id="6" name="TextBox 5"/>
          <p:cNvSpPr txBox="1"/>
          <p:nvPr/>
        </p:nvSpPr>
        <p:spPr>
          <a:xfrm>
            <a:off x="8074152" y="2286000"/>
            <a:ext cx="3630168" cy="251460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LPGs in particle physics</a:t>
            </a:r>
          </a:p>
          <a:p>
            <a:pPr algn="l">
              <a:lnSpc>
                <a:spcPct val="110000"/>
              </a:lnSpc>
              <a:spcAft>
                <a:spcPts val="400"/>
              </a:spcAft>
            </a:pPr>
            <a:r>
              <a:rPr sz="1500" b="0" i="0">
                <a:solidFill>
                  <a:srgbClr val="404040"/>
                </a:solidFill>
                <a:latin typeface="Arial"/>
              </a:rPr>
              <a:t>LPGs have been studied for temperature, humidity and dose monitoring, with gamma, proton and neutron irradiations and an ITk device concept (Scherino, 2024).</a:t>
            </a:r>
          </a:p>
        </p:txBody>
      </p:sp>
      <p:sp>
        <p:nvSpPr>
          <p:cNvPr id="7" name="TextBox 6"/>
          <p:cNvSpPr txBox="1"/>
          <p:nvPr/>
        </p:nvSpPr>
        <p:spPr>
          <a:xfrm>
            <a:off x="411480" y="5522976"/>
            <a:ext cx="11365992" cy="1005840"/>
          </a:xfrm>
          <a:prstGeom prst="rect">
            <a:avLst/>
          </a:prstGeom>
          <a:noFill/>
        </p:spPr>
        <p:txBody>
          <a:bodyPr wrap="square" lIns="0" tIns="0" rIns="0" bIns="0" anchor="t">
            <a:spAutoFit/>
          </a:bodyPr>
          <a:lstStyle/>
          <a:p>
            <a:pPr algn="l">
              <a:spcAft>
                <a:spcPts val="400"/>
              </a:spcAft>
            </a:pPr>
            <a:r>
              <a:rPr sz="1200" b="1" i="0" dirty="0">
                <a:solidFill>
                  <a:srgbClr val="007481"/>
                </a:solidFill>
                <a:latin typeface="Arial"/>
              </a:rPr>
              <a:t>RESEARCH GAP</a:t>
            </a:r>
          </a:p>
          <a:p>
            <a:pPr algn="l">
              <a:lnSpc>
                <a:spcPct val="110000"/>
              </a:lnSpc>
            </a:pPr>
            <a:r>
              <a:rPr sz="1600" b="0" i="0" dirty="0">
                <a:solidFill>
                  <a:srgbClr val="2E2E2E"/>
                </a:solidFill>
                <a:latin typeface="Arial"/>
              </a:rPr>
              <a:t>No production FOS package has yet been calibrated and qualified under </a:t>
            </a:r>
            <a:r>
              <a:rPr sz="1600" b="0" i="0" dirty="0" err="1">
                <a:solidFill>
                  <a:srgbClr val="2E2E2E"/>
                </a:solidFill>
                <a:latin typeface="Arial"/>
              </a:rPr>
              <a:t>ITk</a:t>
            </a:r>
            <a:r>
              <a:rPr sz="1600" b="0" i="0" dirty="0">
                <a:solidFill>
                  <a:srgbClr val="2E2E2E"/>
                </a:solidFill>
                <a:latin typeface="Arial"/>
              </a:rPr>
              <a:t> conditions, and the effect of coating thickness on the radiation response of packaged LPGs is not yet established.</a:t>
            </a:r>
          </a:p>
        </p:txBody>
      </p:sp>
      <p:pic>
        <p:nvPicPr>
          <p:cNvPr id="9" name="Picture 8" descr="Diagram of a piece of metal with text&#10;&#10;Description automatically generated with medium confidence">
            <a:extLst>
              <a:ext uri="{FF2B5EF4-FFF2-40B4-BE49-F238E27FC236}">
                <a16:creationId xmlns:a16="http://schemas.microsoft.com/office/drawing/2014/main" id="{0A0B3541-DFD5-F963-4183-8C56B0BF7DE8}"/>
              </a:ext>
            </a:extLst>
          </p:cNvPr>
          <p:cNvPicPr>
            <a:picLocks noChangeAspect="1"/>
          </p:cNvPicPr>
          <p:nvPr/>
        </p:nvPicPr>
        <p:blipFill>
          <a:blip r:embed="rId3"/>
          <a:stretch>
            <a:fillRect/>
          </a:stretch>
        </p:blipFill>
        <p:spPr>
          <a:xfrm>
            <a:off x="3574472" y="4045270"/>
            <a:ext cx="3885853" cy="17713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Literature review · Part II</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Angles and SBI are proven in Higgs physics but unused in dark sector searches.</a:t>
            </a:r>
          </a:p>
        </p:txBody>
      </p:sp>
      <p:sp>
        <p:nvSpPr>
          <p:cNvPr id="4" name="TextBox 3"/>
          <p:cNvSpPr txBox="1"/>
          <p:nvPr/>
        </p:nvSpPr>
        <p:spPr>
          <a:xfrm>
            <a:off x="411480" y="2286000"/>
            <a:ext cx="3630168" cy="251460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Model and Run 2 search</a:t>
            </a:r>
          </a:p>
          <a:p>
            <a:pPr algn="l">
              <a:lnSpc>
                <a:spcPct val="110000"/>
              </a:lnSpc>
              <a:spcAft>
                <a:spcPts val="400"/>
              </a:spcAft>
            </a:pPr>
            <a:r>
              <a:rPr sz="1500" b="0" i="0">
                <a:solidFill>
                  <a:srgbClr val="404040"/>
                </a:solidFill>
                <a:latin typeface="Arial"/>
              </a:rPr>
              <a:t>A dark boson Zd couples to the SM through kinetic mixing ε and Higgs mixing κ (Curtin et al., 2014). ATLAS Run 2, 139 fb⁻¹: no excess for 15 &lt; mZd &lt; 60 GeV (JHEP 03 (2022) 041).</a:t>
            </a:r>
          </a:p>
        </p:txBody>
      </p:sp>
      <p:sp>
        <p:nvSpPr>
          <p:cNvPr id="5" name="TextBox 4"/>
          <p:cNvSpPr txBox="1"/>
          <p:nvPr/>
        </p:nvSpPr>
        <p:spPr>
          <a:xfrm>
            <a:off x="4242816" y="2286000"/>
            <a:ext cx="3630168" cy="251460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Four-lepton angles</a:t>
            </a:r>
          </a:p>
          <a:p>
            <a:pPr algn="l">
              <a:lnSpc>
                <a:spcPct val="110000"/>
              </a:lnSpc>
              <a:spcAft>
                <a:spcPts val="400"/>
              </a:spcAft>
            </a:pPr>
            <a:r>
              <a:rPr sz="1500" b="0" i="0">
                <a:solidFill>
                  <a:srgbClr val="404040"/>
                </a:solidFill>
                <a:latin typeface="Arial"/>
              </a:rPr>
              <a:t>Five angles of the 4ℓ system, φ, θ₁, θ₂, θ* and φ₁, were used to measure the Higgs spin and parity (ATLAS, EPJC 75 (2015) 476; notation of Banerjee et al., 2021).</a:t>
            </a:r>
          </a:p>
        </p:txBody>
      </p:sp>
      <p:sp>
        <p:nvSpPr>
          <p:cNvPr id="6" name="TextBox 5"/>
          <p:cNvSpPr txBox="1"/>
          <p:nvPr/>
        </p:nvSpPr>
        <p:spPr>
          <a:xfrm>
            <a:off x="8074152" y="2286000"/>
            <a:ext cx="3630168" cy="2514600"/>
          </a:xfrm>
          <a:prstGeom prst="rect">
            <a:avLst/>
          </a:prstGeom>
          <a:noFill/>
        </p:spPr>
        <p:txBody>
          <a:bodyPr wrap="square" lIns="0" tIns="0" rIns="0" bIns="0" anchor="t">
            <a:spAutoFit/>
          </a:bodyPr>
          <a:lstStyle/>
          <a:p>
            <a:pPr algn="l">
              <a:spcAft>
                <a:spcPts val="600"/>
              </a:spcAft>
            </a:pPr>
            <a:r>
              <a:rPr sz="1900" b="1" i="0" dirty="0">
                <a:solidFill>
                  <a:srgbClr val="2E2E2E"/>
                </a:solidFill>
                <a:latin typeface="Ubuntu"/>
              </a:rPr>
              <a:t>Simulation-based inference</a:t>
            </a:r>
          </a:p>
          <a:p>
            <a:pPr algn="l">
              <a:lnSpc>
                <a:spcPct val="110000"/>
              </a:lnSpc>
              <a:spcAft>
                <a:spcPts val="400"/>
              </a:spcAft>
            </a:pPr>
            <a:r>
              <a:rPr sz="1500" b="0" i="0" dirty="0">
                <a:solidFill>
                  <a:srgbClr val="404040"/>
                </a:solidFill>
                <a:latin typeface="Arial"/>
              </a:rPr>
              <a:t>Neural networks learn likelihood ratios from simulation, allowing </a:t>
            </a:r>
            <a:r>
              <a:rPr sz="1500" b="0" i="0" dirty="0" err="1">
                <a:solidFill>
                  <a:srgbClr val="404040"/>
                </a:solidFill>
                <a:latin typeface="Arial"/>
              </a:rPr>
              <a:t>unbinned</a:t>
            </a:r>
            <a:r>
              <a:rPr sz="1500" b="0" i="0" dirty="0">
                <a:solidFill>
                  <a:srgbClr val="404040"/>
                </a:solidFill>
                <a:latin typeface="Arial"/>
              </a:rPr>
              <a:t> fits in many variables; first used by ATLAS for off-shell H* → ZZ → 4ℓ (arXiv:2412.01548).</a:t>
            </a:r>
          </a:p>
        </p:txBody>
      </p:sp>
      <p:sp>
        <p:nvSpPr>
          <p:cNvPr id="7" name="TextBox 6"/>
          <p:cNvSpPr txBox="1"/>
          <p:nvPr/>
        </p:nvSpPr>
        <p:spPr>
          <a:xfrm>
            <a:off x="261684" y="4504135"/>
            <a:ext cx="3035389" cy="2110834"/>
          </a:xfrm>
          <a:prstGeom prst="rect">
            <a:avLst/>
          </a:prstGeom>
          <a:noFill/>
        </p:spPr>
        <p:txBody>
          <a:bodyPr wrap="square" lIns="0" tIns="0" rIns="0" bIns="0" anchor="t">
            <a:spAutoFit/>
          </a:bodyPr>
          <a:lstStyle/>
          <a:p>
            <a:pPr algn="l">
              <a:spcAft>
                <a:spcPts val="400"/>
              </a:spcAft>
            </a:pPr>
            <a:r>
              <a:rPr sz="1200" b="1" i="0" dirty="0">
                <a:solidFill>
                  <a:srgbClr val="B84A12"/>
                </a:solidFill>
                <a:latin typeface="Arial"/>
              </a:rPr>
              <a:t>RESEARCH GAP</a:t>
            </a:r>
          </a:p>
          <a:p>
            <a:pPr algn="l">
              <a:lnSpc>
                <a:spcPct val="110000"/>
              </a:lnSpc>
            </a:pPr>
            <a:r>
              <a:rPr sz="1600" b="0" i="0" dirty="0">
                <a:solidFill>
                  <a:srgbClr val="2E2E2E"/>
                </a:solidFill>
                <a:latin typeface="Arial"/>
              </a:rPr>
              <a:t>No Run 3 result exists for H → </a:t>
            </a:r>
            <a:r>
              <a:rPr sz="1600" b="0" i="0" dirty="0" err="1">
                <a:solidFill>
                  <a:srgbClr val="2E2E2E"/>
                </a:solidFill>
                <a:latin typeface="Arial"/>
              </a:rPr>
              <a:t>ZdZd</a:t>
            </a:r>
            <a:r>
              <a:rPr sz="1600" b="0" i="0" dirty="0">
                <a:solidFill>
                  <a:srgbClr val="2E2E2E"/>
                </a:solidFill>
                <a:latin typeface="Arial"/>
              </a:rPr>
              <a:t>, the MET and angular structure of these events have not been exploited, and SBI has not yet been applied to exotic Higgs decays to dark vector bosons.</a:t>
            </a:r>
          </a:p>
        </p:txBody>
      </p:sp>
      <p:pic>
        <p:nvPicPr>
          <p:cNvPr id="9" name="Picture 8" descr="A diagram of a mathematical equation&#10;&#10;Description automatically generated">
            <a:extLst>
              <a:ext uri="{FF2B5EF4-FFF2-40B4-BE49-F238E27FC236}">
                <a16:creationId xmlns:a16="http://schemas.microsoft.com/office/drawing/2014/main" id="{7180AE8E-371F-F999-9C81-549C2483CBFA}"/>
              </a:ext>
            </a:extLst>
          </p:cNvPr>
          <p:cNvPicPr>
            <a:picLocks noChangeAspect="1"/>
          </p:cNvPicPr>
          <p:nvPr/>
        </p:nvPicPr>
        <p:blipFill>
          <a:blip r:embed="rId3"/>
          <a:stretch>
            <a:fillRect/>
          </a:stretch>
        </p:blipFill>
        <p:spPr>
          <a:xfrm>
            <a:off x="5910373" y="4256116"/>
            <a:ext cx="2650569" cy="2216388"/>
          </a:xfrm>
          <a:prstGeom prst="rect">
            <a:avLst/>
          </a:prstGeom>
        </p:spPr>
      </p:pic>
      <p:pic>
        <p:nvPicPr>
          <p:cNvPr id="11" name="Picture 10" descr="A graph of a number of data&#10;&#10;Description automatically generated with medium confidence">
            <a:extLst>
              <a:ext uri="{FF2B5EF4-FFF2-40B4-BE49-F238E27FC236}">
                <a16:creationId xmlns:a16="http://schemas.microsoft.com/office/drawing/2014/main" id="{78876E14-3A3B-DFA7-D328-FC8EC4F50C06}"/>
              </a:ext>
            </a:extLst>
          </p:cNvPr>
          <p:cNvPicPr>
            <a:picLocks noChangeAspect="1"/>
          </p:cNvPicPr>
          <p:nvPr/>
        </p:nvPicPr>
        <p:blipFill>
          <a:blip r:embed="rId4"/>
          <a:stretch>
            <a:fillRect/>
          </a:stretch>
        </p:blipFill>
        <p:spPr>
          <a:xfrm>
            <a:off x="8748626" y="4248158"/>
            <a:ext cx="2959746" cy="2216389"/>
          </a:xfrm>
          <a:prstGeom prst="rect">
            <a:avLst/>
          </a:prstGeom>
        </p:spPr>
      </p:pic>
      <p:pic>
        <p:nvPicPr>
          <p:cNvPr id="13" name="Picture 12" descr="A diagram of a diagram of a line&#10;&#10;Description automatically generated">
            <a:extLst>
              <a:ext uri="{FF2B5EF4-FFF2-40B4-BE49-F238E27FC236}">
                <a16:creationId xmlns:a16="http://schemas.microsoft.com/office/drawing/2014/main" id="{5337DF75-1A9E-3A22-FB8E-A8B31BB7EF88}"/>
              </a:ext>
            </a:extLst>
          </p:cNvPr>
          <p:cNvPicPr>
            <a:picLocks noChangeAspect="1"/>
          </p:cNvPicPr>
          <p:nvPr/>
        </p:nvPicPr>
        <p:blipFill>
          <a:blip r:embed="rId5"/>
          <a:stretch>
            <a:fillRect/>
          </a:stretch>
        </p:blipFill>
        <p:spPr>
          <a:xfrm>
            <a:off x="3259803" y="4248158"/>
            <a:ext cx="2650570" cy="23668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Methodology · Part I</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Four steps take the sensor from calibration to installation in the ITk.</a:t>
            </a:r>
          </a:p>
        </p:txBody>
      </p:sp>
      <p:sp>
        <p:nvSpPr>
          <p:cNvPr id="4" name="TextBox 3"/>
          <p:cNvSpPr txBox="1"/>
          <p:nvPr/>
        </p:nvSpPr>
        <p:spPr>
          <a:xfrm>
            <a:off x="411480" y="2286000"/>
            <a:ext cx="8815647" cy="2875659"/>
          </a:xfrm>
          <a:prstGeom prst="rect">
            <a:avLst/>
          </a:prstGeom>
          <a:noFill/>
        </p:spPr>
        <p:txBody>
          <a:bodyPr wrap="square" lIns="0" tIns="0" rIns="0" bIns="0" anchor="t">
            <a:spAutoFit/>
          </a:bodyPr>
          <a:lstStyle/>
          <a:p>
            <a:pPr marL="256032" indent="-256032" algn="l">
              <a:lnSpc>
                <a:spcPct val="110000"/>
              </a:lnSpc>
              <a:spcAft>
                <a:spcPts val="1200"/>
              </a:spcAft>
              <a:buFont typeface="Arial"/>
              <a:buChar char="•"/>
            </a:pPr>
            <a:r>
              <a:rPr sz="1800" b="1" i="0" dirty="0">
                <a:solidFill>
                  <a:srgbClr val="007481"/>
                </a:solidFill>
                <a:latin typeface="Arial"/>
              </a:rPr>
              <a:t>Control system: </a:t>
            </a:r>
            <a:r>
              <a:rPr sz="1800" b="0" i="0" dirty="0">
                <a:solidFill>
                  <a:srgbClr val="404040"/>
                </a:solidFill>
                <a:latin typeface="Arial"/>
              </a:rPr>
              <a:t>Build a control system for the climatic chamber that sets the dry and moist air flow automatically, with reference sensors and an optical interrogator.</a:t>
            </a:r>
          </a:p>
          <a:p>
            <a:pPr marL="256032" indent="-256032" algn="l">
              <a:lnSpc>
                <a:spcPct val="110000"/>
              </a:lnSpc>
              <a:spcAft>
                <a:spcPts val="1200"/>
              </a:spcAft>
              <a:buFont typeface="Arial"/>
              <a:buChar char="•"/>
            </a:pPr>
            <a:r>
              <a:rPr sz="1800" b="1" i="0" dirty="0">
                <a:solidFill>
                  <a:srgbClr val="007481"/>
                </a:solidFill>
                <a:latin typeface="Arial"/>
              </a:rPr>
              <a:t>Extract: </a:t>
            </a:r>
            <a:r>
              <a:rPr sz="1800" b="0" i="0" dirty="0">
                <a:solidFill>
                  <a:srgbClr val="404040"/>
                </a:solidFill>
                <a:latin typeface="Arial"/>
              </a:rPr>
              <a:t>Calibration curves and a sequential method to separate temperature, humidity and dose.</a:t>
            </a:r>
          </a:p>
          <a:p>
            <a:pPr marL="256032" indent="-256032" algn="l">
              <a:lnSpc>
                <a:spcPct val="110000"/>
              </a:lnSpc>
              <a:spcAft>
                <a:spcPts val="1200"/>
              </a:spcAft>
              <a:buFont typeface="Arial"/>
              <a:buChar char="•"/>
            </a:pPr>
            <a:r>
              <a:rPr sz="1800" b="1" i="0" dirty="0">
                <a:solidFill>
                  <a:srgbClr val="007481"/>
                </a:solidFill>
                <a:latin typeface="Arial"/>
              </a:rPr>
              <a:t>Irradiate: </a:t>
            </a:r>
            <a:r>
              <a:rPr sz="1800" b="0" i="0" dirty="0">
                <a:solidFill>
                  <a:srgbClr val="404040"/>
                </a:solidFill>
                <a:latin typeface="Arial"/>
              </a:rPr>
              <a:t>Irradiation at CERN IRRAD, comparing LPGs with different numbers of </a:t>
            </a:r>
            <a:r>
              <a:rPr sz="1800" b="0" i="0" dirty="0" err="1">
                <a:solidFill>
                  <a:srgbClr val="404040"/>
                </a:solidFill>
                <a:latin typeface="Arial"/>
              </a:rPr>
              <a:t>TiO</a:t>
            </a:r>
            <a:r>
              <a:rPr sz="1800" b="0" i="0" dirty="0">
                <a:solidFill>
                  <a:srgbClr val="404040"/>
                </a:solidFill>
                <a:latin typeface="Arial"/>
              </a:rPr>
              <a:t>₂ layers.</a:t>
            </a:r>
          </a:p>
          <a:p>
            <a:pPr marL="256032" indent="-256032" algn="l">
              <a:lnSpc>
                <a:spcPct val="110000"/>
              </a:lnSpc>
              <a:spcAft>
                <a:spcPts val="1200"/>
              </a:spcAft>
              <a:buFont typeface="Arial"/>
              <a:buChar char="•"/>
            </a:pPr>
            <a:r>
              <a:rPr sz="1800" b="1" i="0" dirty="0">
                <a:solidFill>
                  <a:srgbClr val="007481"/>
                </a:solidFill>
                <a:latin typeface="Arial"/>
              </a:rPr>
              <a:t>Integrate: </a:t>
            </a:r>
            <a:r>
              <a:rPr sz="1800" b="0" i="0" dirty="0">
                <a:solidFill>
                  <a:srgbClr val="404040"/>
                </a:solidFill>
                <a:latin typeface="Arial"/>
              </a:rPr>
              <a:t>Sensor placement in the </a:t>
            </a:r>
            <a:r>
              <a:rPr sz="1800" b="0" i="0" dirty="0" err="1">
                <a:solidFill>
                  <a:srgbClr val="404040"/>
                </a:solidFill>
                <a:latin typeface="Arial"/>
              </a:rPr>
              <a:t>ITk</a:t>
            </a:r>
            <a:r>
              <a:rPr sz="1800" b="0" i="0" dirty="0">
                <a:solidFill>
                  <a:srgbClr val="404040"/>
                </a:solidFill>
                <a:latin typeface="Arial"/>
              </a:rPr>
              <a:t> informed by CFD, with grounding and </a:t>
            </a:r>
            <a:r>
              <a:rPr sz="1800" b="0" i="0" dirty="0" err="1">
                <a:solidFill>
                  <a:srgbClr val="404040"/>
                </a:solidFill>
                <a:latin typeface="Arial"/>
              </a:rPr>
              <a:t>fibre</a:t>
            </a:r>
            <a:r>
              <a:rPr sz="1800" b="0" i="0" dirty="0">
                <a:solidFill>
                  <a:srgbClr val="404040"/>
                </a:solidFill>
                <a:latin typeface="Arial"/>
              </a:rPr>
              <a:t> routing.</a:t>
            </a:r>
          </a:p>
        </p:txBody>
      </p:sp>
      <p:sp>
        <p:nvSpPr>
          <p:cNvPr id="5" name="TextBox 4"/>
          <p:cNvSpPr txBox="1"/>
          <p:nvPr/>
        </p:nvSpPr>
        <p:spPr>
          <a:xfrm>
            <a:off x="411480" y="5769799"/>
            <a:ext cx="11365992" cy="548640"/>
          </a:xfrm>
          <a:prstGeom prst="rect">
            <a:avLst/>
          </a:prstGeom>
          <a:noFill/>
        </p:spPr>
        <p:txBody>
          <a:bodyPr wrap="square" lIns="0" tIns="0" rIns="0" bIns="0" anchor="t">
            <a:spAutoFit/>
          </a:bodyPr>
          <a:lstStyle/>
          <a:p>
            <a:pPr algn="l"/>
            <a:r>
              <a:rPr sz="1800" b="1" i="0" dirty="0">
                <a:solidFill>
                  <a:srgbClr val="2E2E2E"/>
                </a:solidFill>
                <a:latin typeface="Arial"/>
              </a:rPr>
              <a:t>Output: </a:t>
            </a:r>
            <a:r>
              <a:rPr sz="1800" b="0" i="0" dirty="0">
                <a:solidFill>
                  <a:srgbClr val="2E2E2E"/>
                </a:solidFill>
                <a:latin typeface="Arial"/>
              </a:rPr>
              <a:t>calibrated, radiation-qualified FOS packages and a placement plan for the </a:t>
            </a:r>
            <a:r>
              <a:rPr sz="1800" b="0" i="0" dirty="0" err="1">
                <a:solidFill>
                  <a:srgbClr val="2E2E2E"/>
                </a:solidFill>
                <a:latin typeface="Arial"/>
              </a:rPr>
              <a:t>ITk</a:t>
            </a:r>
            <a:r>
              <a:rPr sz="1800" b="0" i="0" dirty="0">
                <a:solidFill>
                  <a:srgbClr val="2E2E2E"/>
                </a:solidFill>
                <a:latin typeface="Arial"/>
              </a:rPr>
              <a:t>.</a:t>
            </a:r>
          </a:p>
        </p:txBody>
      </p:sp>
      <p:pic>
        <p:nvPicPr>
          <p:cNvPr id="7" name="Picture 6" descr="A machine with wires and wires&#10;&#10;Description automatically generated">
            <a:extLst>
              <a:ext uri="{FF2B5EF4-FFF2-40B4-BE49-F238E27FC236}">
                <a16:creationId xmlns:a16="http://schemas.microsoft.com/office/drawing/2014/main" id="{24733170-9898-10B8-712B-3D2CCD5F93F2}"/>
              </a:ext>
            </a:extLst>
          </p:cNvPr>
          <p:cNvPicPr>
            <a:picLocks noChangeAspect="1"/>
          </p:cNvPicPr>
          <p:nvPr/>
        </p:nvPicPr>
        <p:blipFill>
          <a:blip r:embed="rId3"/>
          <a:stretch>
            <a:fillRect/>
          </a:stretch>
        </p:blipFill>
        <p:spPr>
          <a:xfrm>
            <a:off x="9421091" y="3099816"/>
            <a:ext cx="2571750" cy="3429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Methodology · Part II</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The analysis is rebuilt for Run 3, then extended with MET and the lepton angles.</a:t>
            </a:r>
          </a:p>
        </p:txBody>
      </p:sp>
      <p:sp>
        <p:nvSpPr>
          <p:cNvPr id="4" name="TextBox 3"/>
          <p:cNvSpPr txBox="1"/>
          <p:nvPr/>
        </p:nvSpPr>
        <p:spPr>
          <a:xfrm>
            <a:off x="411480" y="2240280"/>
            <a:ext cx="11365992" cy="4023360"/>
          </a:xfrm>
          <a:prstGeom prst="rect">
            <a:avLst/>
          </a:prstGeom>
          <a:noFill/>
        </p:spPr>
        <p:txBody>
          <a:bodyPr wrap="square" lIns="0" tIns="0" rIns="0" bIns="0" anchor="t">
            <a:spAutoFit/>
          </a:bodyPr>
          <a:lstStyle/>
          <a:p>
            <a:pPr marL="256032" indent="-256032" algn="l">
              <a:lnSpc>
                <a:spcPct val="106000"/>
              </a:lnSpc>
              <a:spcAft>
                <a:spcPts val="1200"/>
              </a:spcAft>
              <a:buFont typeface="Arial"/>
              <a:buChar char="•"/>
            </a:pPr>
            <a:r>
              <a:rPr sz="1800" b="1" i="0">
                <a:solidFill>
                  <a:srgbClr val="B84A12"/>
                </a:solidFill>
                <a:latin typeface="Arial"/>
              </a:rPr>
              <a:t>Framework: </a:t>
            </a:r>
            <a:r>
              <a:rPr sz="1800" b="0" i="0">
                <a:solidFill>
                  <a:srgbClr val="404040"/>
                </a:solidFill>
                <a:latin typeface="Arial"/>
              </a:rPr>
              <a:t>move the analysis to TopCPToolkit and check it against the existing chain.</a:t>
            </a:r>
          </a:p>
          <a:p>
            <a:pPr marL="256032" indent="-256032" algn="l">
              <a:lnSpc>
                <a:spcPct val="106000"/>
              </a:lnSpc>
              <a:spcAft>
                <a:spcPts val="1200"/>
              </a:spcAft>
              <a:buFont typeface="Arial"/>
              <a:buChar char="•"/>
            </a:pPr>
            <a:r>
              <a:rPr sz="1800" b="1" i="0">
                <a:solidFill>
                  <a:srgbClr val="B84A12"/>
                </a:solidFill>
                <a:latin typeface="Arial"/>
              </a:rPr>
              <a:t>Selection: </a:t>
            </a:r>
            <a:r>
              <a:rPr sz="1800" b="0" i="0">
                <a:solidFill>
                  <a:srgbClr val="404040"/>
                </a:solidFill>
                <a:latin typeface="Arial"/>
              </a:rPr>
              <a:t>keep events with four good leptons; ZZ* from simulation, Z+jets and tt̄ from data with the ABCD method.</a:t>
            </a:r>
          </a:p>
          <a:p>
            <a:pPr marL="256032" indent="-256032" algn="l">
              <a:lnSpc>
                <a:spcPct val="106000"/>
              </a:lnSpc>
              <a:spcAft>
                <a:spcPts val="1200"/>
              </a:spcAft>
              <a:buFont typeface="Arial"/>
              <a:buChar char="•"/>
            </a:pPr>
            <a:r>
              <a:rPr sz="1800" b="1" i="0">
                <a:solidFill>
                  <a:srgbClr val="B84A12"/>
                </a:solidFill>
                <a:latin typeface="Arial"/>
              </a:rPr>
              <a:t>MET study: </a:t>
            </a:r>
            <a:r>
              <a:rPr sz="1800" b="0" i="0">
                <a:solidFill>
                  <a:srgbClr val="404040"/>
                </a:solidFill>
                <a:latin typeface="Arial"/>
              </a:rPr>
              <a:t>measure how much MET is left after each selection cut, to test whether another particle could be in the final state.</a:t>
            </a:r>
          </a:p>
          <a:p>
            <a:pPr marL="256032" indent="-256032" algn="l">
              <a:lnSpc>
                <a:spcPct val="106000"/>
              </a:lnSpc>
              <a:spcAft>
                <a:spcPts val="1200"/>
              </a:spcAft>
              <a:buFont typeface="Arial"/>
              <a:buChar char="•"/>
            </a:pPr>
            <a:r>
              <a:rPr sz="1800" b="1" i="0">
                <a:solidFill>
                  <a:srgbClr val="B84A12"/>
                </a:solidFill>
                <a:latin typeface="Arial"/>
              </a:rPr>
              <a:t>Angles: </a:t>
            </a:r>
            <a:r>
              <a:rPr sz="1800" b="0" i="0">
                <a:solidFill>
                  <a:srgbClr val="404040"/>
                </a:solidFill>
                <a:latin typeface="Arial"/>
              </a:rPr>
              <a:t>compute the five angles between the leptons (φ, θ₁, θ₂, θ*, φ₁). Signal and ZZ* give different angle patterns.</a:t>
            </a:r>
          </a:p>
          <a:p>
            <a:pPr marL="256032" indent="-256032" algn="l">
              <a:lnSpc>
                <a:spcPct val="106000"/>
              </a:lnSpc>
              <a:spcAft>
                <a:spcPts val="1200"/>
              </a:spcAft>
              <a:buFont typeface="Arial"/>
              <a:buChar char="•"/>
            </a:pPr>
            <a:r>
              <a:rPr sz="1800" b="1" i="0">
                <a:solidFill>
                  <a:srgbClr val="B84A12"/>
                </a:solidFill>
                <a:latin typeface="Arial"/>
              </a:rPr>
              <a:t>SBI fit: </a:t>
            </a:r>
            <a:r>
              <a:rPr sz="1800" b="0" i="0">
                <a:solidFill>
                  <a:srgbClr val="404040"/>
                </a:solidFill>
                <a:latin typeface="Arial"/>
              </a:rPr>
              <a:t>neural networks trained on simulation use the angles, masses and MET of every event in one fit, as ATLAS did for the off-shell Higgs.</a:t>
            </a:r>
          </a:p>
          <a:p>
            <a:pPr marL="256032" indent="-256032" algn="l">
              <a:lnSpc>
                <a:spcPct val="106000"/>
              </a:lnSpc>
              <a:spcAft>
                <a:spcPts val="1200"/>
              </a:spcAft>
              <a:buFont typeface="Arial"/>
              <a:buChar char="•"/>
            </a:pPr>
            <a:r>
              <a:rPr sz="1800" b="1" i="0">
                <a:solidFill>
                  <a:srgbClr val="B84A12"/>
                </a:solidFill>
                <a:latin typeface="Arial"/>
              </a:rPr>
              <a:t>Result: </a:t>
            </a:r>
            <a:r>
              <a:rPr sz="1800" b="0" i="0">
                <a:solidFill>
                  <a:srgbClr val="404040"/>
                </a:solidFill>
                <a:latin typeface="Arial"/>
              </a:rPr>
              <a:t>a limit on H → ZdZd for each Zd mass.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Proposed solution and contribution</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A qualified ITk sensor and an SBI search using MET and angles: five contributions.</a:t>
            </a:r>
          </a:p>
        </p:txBody>
      </p:sp>
      <p:sp>
        <p:nvSpPr>
          <p:cNvPr id="4" name="TextBox 3"/>
          <p:cNvSpPr txBox="1"/>
          <p:nvPr/>
        </p:nvSpPr>
        <p:spPr>
          <a:xfrm>
            <a:off x="411480" y="2331720"/>
            <a:ext cx="4937760" cy="178308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Part I solution</a:t>
            </a:r>
          </a:p>
          <a:p>
            <a:pPr algn="l">
              <a:lnSpc>
                <a:spcPct val="110000"/>
              </a:lnSpc>
              <a:spcAft>
                <a:spcPts val="400"/>
              </a:spcAft>
            </a:pPr>
            <a:r>
              <a:rPr sz="1500" b="0" i="0">
                <a:solidFill>
                  <a:srgbClr val="404040"/>
                </a:solidFill>
                <a:latin typeface="Arial"/>
              </a:rPr>
              <a:t>A low-mass, radiation-tolerant FOS package that measures temperature, humidity and dose, calibrated with an automated procedure.</a:t>
            </a:r>
          </a:p>
        </p:txBody>
      </p:sp>
      <p:sp>
        <p:nvSpPr>
          <p:cNvPr id="5" name="TextBox 4"/>
          <p:cNvSpPr txBox="1"/>
          <p:nvPr/>
        </p:nvSpPr>
        <p:spPr>
          <a:xfrm>
            <a:off x="411480" y="4297680"/>
            <a:ext cx="4937760" cy="178308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Part II solution</a:t>
            </a:r>
          </a:p>
          <a:p>
            <a:pPr algn="l">
              <a:lnSpc>
                <a:spcPct val="110000"/>
              </a:lnSpc>
              <a:spcAft>
                <a:spcPts val="400"/>
              </a:spcAft>
            </a:pPr>
            <a:r>
              <a:rPr sz="1500" b="0" i="0">
                <a:solidFill>
                  <a:srgbClr val="404040"/>
                </a:solidFill>
                <a:latin typeface="Arial"/>
              </a:rPr>
              <a:t>An SBI analysis of H → ZdZd in Run 3 that uses MET and the angular structure of each event, on a validated TopCPToolkit implementation.</a:t>
            </a:r>
          </a:p>
        </p:txBody>
      </p:sp>
      <p:sp>
        <p:nvSpPr>
          <p:cNvPr id="6" name="TextBox 5"/>
          <p:cNvSpPr txBox="1"/>
          <p:nvPr/>
        </p:nvSpPr>
        <p:spPr>
          <a:xfrm>
            <a:off x="5715000" y="2377440"/>
            <a:ext cx="6035040" cy="3749039"/>
          </a:xfrm>
          <a:prstGeom prst="rect">
            <a:avLst/>
          </a:prstGeom>
          <a:noFill/>
        </p:spPr>
        <p:txBody>
          <a:bodyPr wrap="square" lIns="0" tIns="0" rIns="0" bIns="0" anchor="t">
            <a:spAutoFit/>
          </a:bodyPr>
          <a:lstStyle/>
          <a:p>
            <a:pPr algn="l">
              <a:spcAft>
                <a:spcPts val="800"/>
              </a:spcAft>
            </a:pPr>
            <a:r>
              <a:rPr sz="1200" b="1" i="0">
                <a:solidFill>
                  <a:srgbClr val="B84A12"/>
                </a:solidFill>
                <a:latin typeface="Arial"/>
              </a:rPr>
              <a:t>ORIGINAL CONTRIBUTION TO KNOWLEDGE</a:t>
            </a:r>
          </a:p>
          <a:p>
            <a:pPr marL="256032" indent="-256032" algn="l">
              <a:lnSpc>
                <a:spcPct val="105000"/>
              </a:lnSpc>
              <a:spcAft>
                <a:spcPts val="800"/>
              </a:spcAft>
              <a:buFont typeface="Arial"/>
              <a:buAutoNum type="arabicPeriod"/>
            </a:pPr>
            <a:r>
              <a:rPr sz="1600" b="0" i="0">
                <a:solidFill>
                  <a:srgbClr val="2E2E2E"/>
                </a:solidFill>
                <a:latin typeface="Arial"/>
              </a:rPr>
              <a:t>Qualification of production FOS packages under ITk temperature, humidity and radiation conditions.</a:t>
            </a:r>
          </a:p>
          <a:p>
            <a:pPr marL="256032" indent="-256032" algn="l">
              <a:lnSpc>
                <a:spcPct val="105000"/>
              </a:lnSpc>
              <a:spcAft>
                <a:spcPts val="800"/>
              </a:spcAft>
              <a:buFont typeface="Arial"/>
              <a:buAutoNum type="arabicPeriod"/>
            </a:pPr>
            <a:r>
              <a:rPr sz="1600" b="0" i="0">
                <a:solidFill>
                  <a:srgbClr val="2E2E2E"/>
                </a:solidFill>
                <a:latin typeface="Arial"/>
              </a:rPr>
              <a:t>Dose compensation with two FBGs of different radiation sensitivity.</a:t>
            </a:r>
          </a:p>
          <a:p>
            <a:pPr marL="256032" indent="-256032" algn="l">
              <a:lnSpc>
                <a:spcPct val="105000"/>
              </a:lnSpc>
              <a:spcAft>
                <a:spcPts val="800"/>
              </a:spcAft>
              <a:buFont typeface="Arial"/>
              <a:buAutoNum type="arabicPeriod"/>
            </a:pPr>
            <a:r>
              <a:rPr sz="1600" b="0" i="0">
                <a:solidFill>
                  <a:srgbClr val="2E2E2E"/>
                </a:solidFill>
                <a:latin typeface="Arial"/>
              </a:rPr>
              <a:t>An automated calibration system and multi-parameter extraction method.</a:t>
            </a:r>
          </a:p>
          <a:p>
            <a:pPr marL="256032" indent="-256032" algn="l">
              <a:lnSpc>
                <a:spcPct val="105000"/>
              </a:lnSpc>
              <a:spcAft>
                <a:spcPts val="800"/>
              </a:spcAft>
              <a:buFont typeface="Arial"/>
              <a:buAutoNum type="arabicPeriod"/>
            </a:pPr>
            <a:r>
              <a:rPr sz="1600" b="0" i="0">
                <a:solidFill>
                  <a:srgbClr val="2E2E2E"/>
                </a:solidFill>
                <a:latin typeface="Arial"/>
              </a:rPr>
              <a:t>A characterisation of MET in Higgs-portal topologies.</a:t>
            </a:r>
          </a:p>
          <a:p>
            <a:pPr marL="256032" indent="-256032" algn="l">
              <a:lnSpc>
                <a:spcPct val="105000"/>
              </a:lnSpc>
              <a:spcAft>
                <a:spcPts val="800"/>
              </a:spcAft>
              <a:buFont typeface="Arial"/>
              <a:buAutoNum type="arabicPeriod"/>
            </a:pPr>
            <a:r>
              <a:rPr sz="1600" b="0" i="0">
                <a:solidFill>
                  <a:srgbClr val="2E2E2E"/>
                </a:solidFill>
                <a:latin typeface="Arial"/>
              </a:rPr>
              <a:t>A new Run 3 search for H → ZdZd that uses four-lepton angular variables and MET in an SBI 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Resourcing plan · Time</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A four-year plan with both parts running in parallel.</a:t>
            </a:r>
          </a:p>
        </p:txBody>
      </p:sp>
      <p:graphicFrame>
        <p:nvGraphicFramePr>
          <p:cNvPr id="4" name="Table 3"/>
          <p:cNvGraphicFramePr>
            <a:graphicFrameLocks noGrp="1"/>
          </p:cNvGraphicFramePr>
          <p:nvPr/>
        </p:nvGraphicFramePr>
        <p:xfrm>
          <a:off x="411480" y="2331720"/>
          <a:ext cx="11365992" cy="3639312"/>
        </p:xfrm>
        <a:graphic>
          <a:graphicData uri="http://schemas.openxmlformats.org/drawingml/2006/table">
            <a:tbl>
              <a:tblPr>
                <a:tableStyleId>{5C22544A-7EE6-4342-B048-85BDC9FD1C3A}</a:tableStyleId>
              </a:tblPr>
              <a:tblGrid>
                <a:gridCol w="1463040">
                  <a:extLst>
                    <a:ext uri="{9D8B030D-6E8A-4147-A177-3AD203B41FA5}">
                      <a16:colId xmlns:a16="http://schemas.microsoft.com/office/drawing/2014/main" val="20000"/>
                    </a:ext>
                  </a:extLst>
                </a:gridCol>
                <a:gridCol w="4951476">
                  <a:extLst>
                    <a:ext uri="{9D8B030D-6E8A-4147-A177-3AD203B41FA5}">
                      <a16:colId xmlns:a16="http://schemas.microsoft.com/office/drawing/2014/main" val="20001"/>
                    </a:ext>
                  </a:extLst>
                </a:gridCol>
                <a:gridCol w="4951476">
                  <a:extLst>
                    <a:ext uri="{9D8B030D-6E8A-4147-A177-3AD203B41FA5}">
                      <a16:colId xmlns:a16="http://schemas.microsoft.com/office/drawing/2014/main" val="20002"/>
                    </a:ext>
                  </a:extLst>
                </a:gridCol>
              </a:tblGrid>
              <a:tr h="566928">
                <a:tc>
                  <a:txBody>
                    <a:bodyPr/>
                    <a:lstStyle/>
                    <a:p>
                      <a:r>
                        <a:rPr sz="1500" b="1">
                          <a:solidFill>
                            <a:srgbClr val="B84A12"/>
                          </a:solidFill>
                          <a:latin typeface="Arial"/>
                        </a:rPr>
                        <a:t>Year</a:t>
                      </a:r>
                    </a:p>
                  </a:txBody>
                  <a:tcPr marL="137160" marR="137160" anchor="ctr">
                    <a:noFill/>
                  </a:tcPr>
                </a:tc>
                <a:tc>
                  <a:txBody>
                    <a:bodyPr/>
                    <a:lstStyle/>
                    <a:p>
                      <a:r>
                        <a:rPr sz="1500" b="1">
                          <a:solidFill>
                            <a:srgbClr val="B84A12"/>
                          </a:solidFill>
                          <a:latin typeface="Arial"/>
                        </a:rPr>
                        <a:t>Part I · FOS</a:t>
                      </a:r>
                    </a:p>
                  </a:txBody>
                  <a:tcPr marL="137160" marR="137160" anchor="ctr">
                    <a:noFill/>
                  </a:tcPr>
                </a:tc>
                <a:tc>
                  <a:txBody>
                    <a:bodyPr/>
                    <a:lstStyle/>
                    <a:p>
                      <a:r>
                        <a:rPr sz="1500" b="1">
                          <a:solidFill>
                            <a:srgbClr val="B84A12"/>
                          </a:solidFill>
                          <a:latin typeface="Arial"/>
                        </a:rPr>
                        <a:t>Part II · Physics</a:t>
                      </a:r>
                    </a:p>
                  </a:txBody>
                  <a:tcPr marL="137160" marR="137160" anchor="ctr">
                    <a:noFill/>
                  </a:tcPr>
                </a:tc>
                <a:extLst>
                  <a:ext uri="{0D108BD9-81ED-4DB2-BD59-A6C34878D82A}">
                    <a16:rowId xmlns:a16="http://schemas.microsoft.com/office/drawing/2014/main" val="10000"/>
                  </a:ext>
                </a:extLst>
              </a:tr>
              <a:tr h="768096">
                <a:tc>
                  <a:txBody>
                    <a:bodyPr/>
                    <a:lstStyle/>
                    <a:p>
                      <a:r>
                        <a:rPr sz="1500" b="1">
                          <a:solidFill>
                            <a:srgbClr val="2E2E2E"/>
                          </a:solidFill>
                          <a:latin typeface="Arial"/>
                        </a:rPr>
                        <a:t>Year 1</a:t>
                      </a:r>
                    </a:p>
                  </a:txBody>
                  <a:tcPr marL="137160" marR="137160" anchor="ctr">
                    <a:noFill/>
                  </a:tcPr>
                </a:tc>
                <a:tc>
                  <a:txBody>
                    <a:bodyPr/>
                    <a:lstStyle/>
                    <a:p>
                      <a:r>
                        <a:rPr sz="1500" b="0">
                          <a:solidFill>
                            <a:srgbClr val="404040"/>
                          </a:solidFill>
                          <a:latin typeface="Arial"/>
                        </a:rPr>
                        <a:t>Literature review, package design, calibration test stand</a:t>
                      </a:r>
                    </a:p>
                  </a:txBody>
                  <a:tcPr marL="137160" marR="137160" anchor="ctr">
                    <a:noFill/>
                  </a:tcPr>
                </a:tc>
                <a:tc>
                  <a:txBody>
                    <a:bodyPr/>
                    <a:lstStyle/>
                    <a:p>
                      <a:r>
                        <a:rPr sz="1500" b="0">
                          <a:solidFill>
                            <a:srgbClr val="404040"/>
                          </a:solidFill>
                          <a:latin typeface="Arial"/>
                        </a:rPr>
                        <a:t>Literature review, Run 3 framework set-up, port of the analysis</a:t>
                      </a:r>
                    </a:p>
                  </a:txBody>
                  <a:tcPr marL="137160" marR="137160" anchor="ctr">
                    <a:noFill/>
                  </a:tcPr>
                </a:tc>
                <a:extLst>
                  <a:ext uri="{0D108BD9-81ED-4DB2-BD59-A6C34878D82A}">
                    <a16:rowId xmlns:a16="http://schemas.microsoft.com/office/drawing/2014/main" val="10001"/>
                  </a:ext>
                </a:extLst>
              </a:tr>
              <a:tr h="768096">
                <a:tc>
                  <a:txBody>
                    <a:bodyPr/>
                    <a:lstStyle/>
                    <a:p>
                      <a:r>
                        <a:rPr sz="1500" b="1">
                          <a:solidFill>
                            <a:srgbClr val="2E2E2E"/>
                          </a:solidFill>
                          <a:latin typeface="Arial"/>
                        </a:rPr>
                        <a:t>Year 2</a:t>
                      </a:r>
                    </a:p>
                  </a:txBody>
                  <a:tcPr marL="137160" marR="137160" anchor="ctr">
                    <a:noFill/>
                  </a:tcPr>
                </a:tc>
                <a:tc>
                  <a:txBody>
                    <a:bodyPr/>
                    <a:lstStyle/>
                    <a:p>
                      <a:r>
                        <a:rPr sz="1500" b="0">
                          <a:solidFill>
                            <a:srgbClr val="404040"/>
                          </a:solidFill>
                          <a:latin typeface="Arial"/>
                        </a:rPr>
                        <a:t>Automated calibration, calibration curves, extraction method</a:t>
                      </a:r>
                    </a:p>
                  </a:txBody>
                  <a:tcPr marL="137160" marR="137160" anchor="ctr">
                    <a:noFill/>
                  </a:tcPr>
                </a:tc>
                <a:tc>
                  <a:txBody>
                    <a:bodyPr/>
                    <a:lstStyle/>
                    <a:p>
                      <a:r>
                        <a:rPr sz="1500" b="0">
                          <a:solidFill>
                            <a:srgbClr val="404040"/>
                          </a:solidFill>
                          <a:latin typeface="Arial"/>
                        </a:rPr>
                        <a:t>Validation, event selection, MET study and angular variables</a:t>
                      </a:r>
                    </a:p>
                  </a:txBody>
                  <a:tcPr marL="137160" marR="137160" anchor="ctr">
                    <a:noFill/>
                  </a:tcPr>
                </a:tc>
                <a:extLst>
                  <a:ext uri="{0D108BD9-81ED-4DB2-BD59-A6C34878D82A}">
                    <a16:rowId xmlns:a16="http://schemas.microsoft.com/office/drawing/2014/main" val="10002"/>
                  </a:ext>
                </a:extLst>
              </a:tr>
              <a:tr h="768096">
                <a:tc>
                  <a:txBody>
                    <a:bodyPr/>
                    <a:lstStyle/>
                    <a:p>
                      <a:r>
                        <a:rPr sz="1500" b="1">
                          <a:solidFill>
                            <a:srgbClr val="2E2E2E"/>
                          </a:solidFill>
                          <a:latin typeface="Arial"/>
                        </a:rPr>
                        <a:t>Year 3</a:t>
                      </a:r>
                    </a:p>
                  </a:txBody>
                  <a:tcPr marL="137160" marR="137160" anchor="ctr">
                    <a:noFill/>
                  </a:tcPr>
                </a:tc>
                <a:tc>
                  <a:txBody>
                    <a:bodyPr/>
                    <a:lstStyle/>
                    <a:p>
                      <a:r>
                        <a:rPr sz="1500" b="0">
                          <a:solidFill>
                            <a:srgbClr val="404040"/>
                          </a:solidFill>
                          <a:latin typeface="Arial"/>
                        </a:rPr>
                        <a:t>Irradiation campaign and analysis of the radiation response</a:t>
                      </a:r>
                    </a:p>
                  </a:txBody>
                  <a:tcPr marL="137160" marR="137160" anchor="ctr">
                    <a:noFill/>
                  </a:tcPr>
                </a:tc>
                <a:tc>
                  <a:txBody>
                    <a:bodyPr/>
                    <a:lstStyle/>
                    <a:p>
                      <a:r>
                        <a:rPr sz="1500" b="0">
                          <a:solidFill>
                            <a:srgbClr val="404040"/>
                          </a:solidFill>
                          <a:latin typeface="Arial"/>
                        </a:rPr>
                        <a:t>SBI network training, backgrounds and systematic uncertainties</a:t>
                      </a:r>
                    </a:p>
                  </a:txBody>
                  <a:tcPr marL="137160" marR="137160" anchor="ctr">
                    <a:noFill/>
                  </a:tcPr>
                </a:tc>
                <a:extLst>
                  <a:ext uri="{0D108BD9-81ED-4DB2-BD59-A6C34878D82A}">
                    <a16:rowId xmlns:a16="http://schemas.microsoft.com/office/drawing/2014/main" val="10003"/>
                  </a:ext>
                </a:extLst>
              </a:tr>
              <a:tr h="768096">
                <a:tc>
                  <a:txBody>
                    <a:bodyPr/>
                    <a:lstStyle/>
                    <a:p>
                      <a:r>
                        <a:rPr sz="1500" b="1">
                          <a:solidFill>
                            <a:srgbClr val="2E2E2E"/>
                          </a:solidFill>
                          <a:latin typeface="Arial"/>
                        </a:rPr>
                        <a:t>Year 4</a:t>
                      </a:r>
                    </a:p>
                  </a:txBody>
                  <a:tcPr marL="137160" marR="137160" anchor="ctr">
                    <a:noFill/>
                  </a:tcPr>
                </a:tc>
                <a:tc>
                  <a:txBody>
                    <a:bodyPr/>
                    <a:lstStyle/>
                    <a:p>
                      <a:r>
                        <a:rPr sz="1500" b="0">
                          <a:solidFill>
                            <a:srgbClr val="404040"/>
                          </a:solidFill>
                          <a:latin typeface="Arial"/>
                        </a:rPr>
                        <a:t>Placement and integration plan, thesis writing</a:t>
                      </a:r>
                    </a:p>
                  </a:txBody>
                  <a:tcPr marL="137160" marR="137160" anchor="ctr">
                    <a:noFill/>
                  </a:tcPr>
                </a:tc>
                <a:tc>
                  <a:txBody>
                    <a:bodyPr/>
                    <a:lstStyle/>
                    <a:p>
                      <a:r>
                        <a:rPr sz="1500" b="0">
                          <a:solidFill>
                            <a:srgbClr val="404040"/>
                          </a:solidFill>
                          <a:latin typeface="Arial"/>
                        </a:rPr>
                        <a:t>Unbinned SBI fit and limits, thesis writing and submission</a:t>
                      </a:r>
                    </a:p>
                  </a:txBody>
                  <a:tcPr marL="137160" marR="137160" anchor="c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Resources and ethics</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The study relies on CERN facilities and ATLAS computing, with modest direct costs.</a:t>
            </a:r>
          </a:p>
        </p:txBody>
      </p:sp>
      <p:sp>
        <p:nvSpPr>
          <p:cNvPr id="4" name="TextBox 3"/>
          <p:cNvSpPr txBox="1"/>
          <p:nvPr/>
        </p:nvSpPr>
        <p:spPr>
          <a:xfrm>
            <a:off x="411480" y="2331720"/>
            <a:ext cx="3630168" cy="1782411"/>
          </a:xfrm>
          <a:prstGeom prst="rect">
            <a:avLst/>
          </a:prstGeom>
          <a:noFill/>
        </p:spPr>
        <p:txBody>
          <a:bodyPr wrap="square" lIns="0" tIns="0" rIns="0" bIns="0" anchor="t">
            <a:spAutoFit/>
          </a:bodyPr>
          <a:lstStyle/>
          <a:p>
            <a:pPr algn="l">
              <a:spcAft>
                <a:spcPts val="800"/>
              </a:spcAft>
            </a:pPr>
            <a:r>
              <a:rPr sz="1900" b="1" i="0" dirty="0">
                <a:solidFill>
                  <a:srgbClr val="2E2E2E"/>
                </a:solidFill>
                <a:latin typeface="Ubuntu"/>
              </a:rPr>
              <a:t>Money</a:t>
            </a:r>
          </a:p>
          <a:p>
            <a:pPr marL="256032" indent="-256032" algn="l">
              <a:lnSpc>
                <a:spcPct val="105000"/>
              </a:lnSpc>
              <a:spcAft>
                <a:spcPts val="500"/>
              </a:spcAft>
              <a:buFont typeface="Arial"/>
              <a:buChar char="•"/>
            </a:pPr>
            <a:r>
              <a:rPr sz="1500" b="0" i="0" dirty="0">
                <a:solidFill>
                  <a:srgbClr val="404040"/>
                </a:solidFill>
                <a:latin typeface="Arial"/>
              </a:rPr>
              <a:t>Funding: SA-CERN / CERN</a:t>
            </a:r>
          </a:p>
          <a:p>
            <a:pPr marL="713232" lvl="1" indent="-256032">
              <a:lnSpc>
                <a:spcPct val="105000"/>
              </a:lnSpc>
              <a:spcAft>
                <a:spcPts val="500"/>
              </a:spcAft>
              <a:buFont typeface="Arial"/>
              <a:buChar char="•"/>
            </a:pPr>
            <a:r>
              <a:rPr sz="1500" b="0" i="0" dirty="0">
                <a:solidFill>
                  <a:srgbClr val="404040"/>
                </a:solidFill>
                <a:latin typeface="Arial"/>
              </a:rPr>
              <a:t>CERN travel and stays</a:t>
            </a:r>
          </a:p>
          <a:p>
            <a:pPr marL="713232" lvl="1" indent="-256032">
              <a:lnSpc>
                <a:spcPct val="105000"/>
              </a:lnSpc>
              <a:spcAft>
                <a:spcPts val="500"/>
              </a:spcAft>
              <a:buFont typeface="Arial"/>
              <a:buChar char="•"/>
            </a:pPr>
            <a:r>
              <a:rPr sz="1500" b="0" i="0" dirty="0">
                <a:solidFill>
                  <a:srgbClr val="404040"/>
                </a:solidFill>
                <a:latin typeface="Arial"/>
              </a:rPr>
              <a:t>Sensor materials</a:t>
            </a:r>
          </a:p>
          <a:p>
            <a:pPr marL="713232" lvl="1" indent="-256032">
              <a:lnSpc>
                <a:spcPct val="105000"/>
              </a:lnSpc>
              <a:spcAft>
                <a:spcPts val="500"/>
              </a:spcAft>
              <a:buFont typeface="Arial"/>
              <a:buChar char="•"/>
            </a:pPr>
            <a:r>
              <a:rPr sz="1500" b="0" i="0" dirty="0">
                <a:solidFill>
                  <a:srgbClr val="404040"/>
                </a:solidFill>
                <a:latin typeface="Arial"/>
              </a:rPr>
              <a:t>Irradiation access through CERN IRRAD</a:t>
            </a:r>
          </a:p>
        </p:txBody>
      </p:sp>
      <p:sp>
        <p:nvSpPr>
          <p:cNvPr id="5" name="TextBox 4"/>
          <p:cNvSpPr txBox="1"/>
          <p:nvPr/>
        </p:nvSpPr>
        <p:spPr>
          <a:xfrm>
            <a:off x="4242816" y="2331720"/>
            <a:ext cx="3630168" cy="2560320"/>
          </a:xfrm>
          <a:prstGeom prst="rect">
            <a:avLst/>
          </a:prstGeom>
          <a:noFill/>
        </p:spPr>
        <p:txBody>
          <a:bodyPr wrap="square" lIns="0" tIns="0" rIns="0" bIns="0" anchor="t">
            <a:spAutoFit/>
          </a:bodyPr>
          <a:lstStyle/>
          <a:p>
            <a:pPr algn="l">
              <a:spcAft>
                <a:spcPts val="800"/>
              </a:spcAft>
            </a:pPr>
            <a:r>
              <a:rPr sz="1900" b="1" i="0">
                <a:solidFill>
                  <a:srgbClr val="2E2E2E"/>
                </a:solidFill>
                <a:latin typeface="Ubuntu"/>
              </a:rPr>
              <a:t>Equipment</a:t>
            </a:r>
          </a:p>
          <a:p>
            <a:pPr marL="256032" indent="-256032" algn="l">
              <a:lnSpc>
                <a:spcPct val="105000"/>
              </a:lnSpc>
              <a:spcAft>
                <a:spcPts val="500"/>
              </a:spcAft>
              <a:buFont typeface="Arial"/>
              <a:buChar char="•"/>
            </a:pPr>
            <a:r>
              <a:rPr sz="1500" b="0" i="0">
                <a:solidFill>
                  <a:srgbClr val="404040"/>
                </a:solidFill>
                <a:latin typeface="Arial"/>
              </a:rPr>
              <a:t>Climatic chamber with mass-flow controllers</a:t>
            </a:r>
          </a:p>
          <a:p>
            <a:pPr marL="256032" indent="-256032" algn="l">
              <a:lnSpc>
                <a:spcPct val="105000"/>
              </a:lnSpc>
              <a:spcAft>
                <a:spcPts val="500"/>
              </a:spcAft>
              <a:buFont typeface="Arial"/>
              <a:buChar char="•"/>
            </a:pPr>
            <a:r>
              <a:rPr sz="1500" b="0" i="0">
                <a:solidFill>
                  <a:srgbClr val="404040"/>
                </a:solidFill>
                <a:latin typeface="Arial"/>
              </a:rPr>
              <a:t>Hyperion si255 optical interrogator</a:t>
            </a:r>
          </a:p>
          <a:p>
            <a:pPr marL="256032" indent="-256032" algn="l">
              <a:lnSpc>
                <a:spcPct val="105000"/>
              </a:lnSpc>
              <a:spcAft>
                <a:spcPts val="500"/>
              </a:spcAft>
              <a:buFont typeface="Arial"/>
              <a:buChar char="•"/>
            </a:pPr>
            <a:r>
              <a:rPr sz="1500" b="0" i="0">
                <a:solidFill>
                  <a:srgbClr val="404040"/>
                </a:solidFill>
                <a:latin typeface="Arial"/>
              </a:rPr>
              <a:t>Reference temperature and humidity sensors</a:t>
            </a:r>
          </a:p>
          <a:p>
            <a:pPr marL="256032" indent="-256032" algn="l">
              <a:lnSpc>
                <a:spcPct val="105000"/>
              </a:lnSpc>
              <a:spcAft>
                <a:spcPts val="500"/>
              </a:spcAft>
              <a:buFont typeface="Arial"/>
              <a:buChar char="•"/>
            </a:pPr>
            <a:r>
              <a:rPr sz="1500" b="0" i="0">
                <a:solidFill>
                  <a:srgbClr val="404040"/>
                </a:solidFill>
                <a:latin typeface="Arial"/>
              </a:rPr>
              <a:t>CERN IRRAD proton facility</a:t>
            </a:r>
          </a:p>
        </p:txBody>
      </p:sp>
      <p:sp>
        <p:nvSpPr>
          <p:cNvPr id="6" name="TextBox 5"/>
          <p:cNvSpPr txBox="1"/>
          <p:nvPr/>
        </p:nvSpPr>
        <p:spPr>
          <a:xfrm>
            <a:off x="8074152" y="2331720"/>
            <a:ext cx="3630168" cy="2560320"/>
          </a:xfrm>
          <a:prstGeom prst="rect">
            <a:avLst/>
          </a:prstGeom>
          <a:noFill/>
        </p:spPr>
        <p:txBody>
          <a:bodyPr wrap="square" lIns="0" tIns="0" rIns="0" bIns="0" anchor="t">
            <a:spAutoFit/>
          </a:bodyPr>
          <a:lstStyle/>
          <a:p>
            <a:pPr algn="l">
              <a:spcAft>
                <a:spcPts val="800"/>
              </a:spcAft>
            </a:pPr>
            <a:r>
              <a:rPr sz="1900" b="1" i="0">
                <a:solidFill>
                  <a:srgbClr val="2E2E2E"/>
                </a:solidFill>
                <a:latin typeface="Ubuntu"/>
              </a:rPr>
              <a:t>Computing and data</a:t>
            </a:r>
          </a:p>
          <a:p>
            <a:pPr marL="256032" indent="-256032" algn="l">
              <a:lnSpc>
                <a:spcPct val="105000"/>
              </a:lnSpc>
              <a:spcAft>
                <a:spcPts val="500"/>
              </a:spcAft>
              <a:buFont typeface="Arial"/>
              <a:buChar char="•"/>
            </a:pPr>
            <a:r>
              <a:rPr sz="1500" b="0" i="0">
                <a:solidFill>
                  <a:srgbClr val="404040"/>
                </a:solidFill>
                <a:latin typeface="Arial"/>
              </a:rPr>
              <a:t>CERN lxplus and the ATLAS computing grid</a:t>
            </a:r>
          </a:p>
          <a:p>
            <a:pPr marL="256032" indent="-256032" algn="l">
              <a:lnSpc>
                <a:spcPct val="105000"/>
              </a:lnSpc>
              <a:spcAft>
                <a:spcPts val="500"/>
              </a:spcAft>
              <a:buFont typeface="Arial"/>
              <a:buChar char="•"/>
            </a:pPr>
            <a:r>
              <a:rPr sz="1500" b="0" i="0">
                <a:solidFill>
                  <a:srgbClr val="404040"/>
                </a:solidFill>
                <a:latin typeface="Arial"/>
              </a:rPr>
              <a:t>GPU time for training the SBI networks</a:t>
            </a:r>
          </a:p>
          <a:p>
            <a:pPr marL="256032" indent="-256032" algn="l">
              <a:lnSpc>
                <a:spcPct val="105000"/>
              </a:lnSpc>
              <a:spcAft>
                <a:spcPts val="500"/>
              </a:spcAft>
              <a:buFont typeface="Arial"/>
              <a:buChar char="•"/>
            </a:pPr>
            <a:r>
              <a:rPr sz="1500" b="0" i="0">
                <a:solidFill>
                  <a:srgbClr val="404040"/>
                </a:solidFill>
                <a:latin typeface="Arial"/>
              </a:rPr>
              <a:t>ATLAS Run 3 data and mc23 simulation</a:t>
            </a:r>
          </a:p>
          <a:p>
            <a:pPr marL="256032" indent="-256032" algn="l">
              <a:lnSpc>
                <a:spcPct val="105000"/>
              </a:lnSpc>
              <a:spcAft>
                <a:spcPts val="500"/>
              </a:spcAft>
              <a:buFont typeface="Arial"/>
              <a:buChar char="•"/>
            </a:pPr>
            <a:r>
              <a:rPr sz="1500" b="0" i="0">
                <a:solidFill>
                  <a:srgbClr val="404040"/>
                </a:solidFill>
                <a:latin typeface="Arial"/>
              </a:rPr>
              <a:t>AnalysisBase and TopCPToolkit software</a:t>
            </a:r>
          </a:p>
        </p:txBody>
      </p:sp>
      <p:sp>
        <p:nvSpPr>
          <p:cNvPr id="7" name="TextBox 6"/>
          <p:cNvSpPr txBox="1"/>
          <p:nvPr/>
        </p:nvSpPr>
        <p:spPr>
          <a:xfrm>
            <a:off x="411480" y="5029200"/>
            <a:ext cx="11365992" cy="1005840"/>
          </a:xfrm>
          <a:prstGeom prst="rect">
            <a:avLst/>
          </a:prstGeom>
          <a:noFill/>
        </p:spPr>
        <p:txBody>
          <a:bodyPr wrap="square" lIns="0" tIns="0" rIns="0" bIns="0" anchor="t">
            <a:spAutoFit/>
          </a:bodyPr>
          <a:lstStyle/>
          <a:p>
            <a:pPr algn="l">
              <a:spcAft>
                <a:spcPts val="400"/>
              </a:spcAft>
            </a:pPr>
            <a:r>
              <a:rPr sz="1200" b="1" i="0">
                <a:solidFill>
                  <a:srgbClr val="007481"/>
                </a:solidFill>
                <a:latin typeface="Arial"/>
              </a:rPr>
              <a:t>ETHICAL CONSIDERATIONS</a:t>
            </a:r>
          </a:p>
          <a:p>
            <a:pPr algn="l">
              <a:lnSpc>
                <a:spcPct val="110000"/>
              </a:lnSpc>
            </a:pPr>
            <a:r>
              <a:rPr sz="1600" b="0" i="0">
                <a:solidFill>
                  <a:srgbClr val="2E2E2E"/>
                </a:solidFill>
                <a:latin typeface="Arial"/>
              </a:rPr>
              <a:t>The study involves no human or animal participants, so ethical clearance is not required. ATLAS data are used under the ATLAS Collaboration's data access and publication policy.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 y="329184"/>
            <a:ext cx="9509760" cy="914400"/>
          </a:xfrm>
        </p:spPr>
        <p:txBody>
          <a:bodyPr/>
          <a:lstStyle/>
          <a:p>
            <a:r>
              <a:rPr sz="3400" b="1"/>
              <a:t>Progress to date</a:t>
            </a:r>
          </a:p>
        </p:txBody>
      </p:sp>
      <p:sp>
        <p:nvSpPr>
          <p:cNvPr id="3" name="TextBox 2"/>
          <p:cNvSpPr txBox="1"/>
          <p:nvPr/>
        </p:nvSpPr>
        <p:spPr>
          <a:xfrm>
            <a:off x="411480" y="1298448"/>
            <a:ext cx="9326880" cy="822960"/>
          </a:xfrm>
          <a:prstGeom prst="rect">
            <a:avLst/>
          </a:prstGeom>
          <a:noFill/>
        </p:spPr>
        <p:txBody>
          <a:bodyPr wrap="square" lIns="0" tIns="0" rIns="0" bIns="0" anchor="t">
            <a:spAutoFit/>
          </a:bodyPr>
          <a:lstStyle/>
          <a:p>
            <a:pPr algn="l">
              <a:lnSpc>
                <a:spcPct val="110000"/>
              </a:lnSpc>
            </a:pPr>
            <a:r>
              <a:rPr sz="1800" b="0" i="0">
                <a:solidFill>
                  <a:srgbClr val="2E2E2E"/>
                </a:solidFill>
                <a:latin typeface="Arial"/>
              </a:rPr>
              <a:t>The groundwork for both parts is in place.</a:t>
            </a:r>
          </a:p>
        </p:txBody>
      </p:sp>
      <p:sp>
        <p:nvSpPr>
          <p:cNvPr id="4" name="TextBox 3"/>
          <p:cNvSpPr txBox="1"/>
          <p:nvPr/>
        </p:nvSpPr>
        <p:spPr>
          <a:xfrm>
            <a:off x="411480" y="2331720"/>
            <a:ext cx="5532120" cy="2651760"/>
          </a:xfrm>
          <a:prstGeom prst="rect">
            <a:avLst/>
          </a:prstGeom>
          <a:noFill/>
        </p:spPr>
        <p:txBody>
          <a:bodyPr wrap="square" lIns="0" tIns="0" rIns="0" bIns="0" anchor="t">
            <a:spAutoFit/>
          </a:bodyPr>
          <a:lstStyle/>
          <a:p>
            <a:pPr algn="l">
              <a:spcAft>
                <a:spcPts val="800"/>
              </a:spcAft>
            </a:pPr>
            <a:r>
              <a:rPr sz="1200" b="1" i="0">
                <a:solidFill>
                  <a:srgbClr val="007481"/>
                </a:solidFill>
                <a:latin typeface="Arial"/>
              </a:rPr>
              <a:t>PART I · FOS</a:t>
            </a:r>
          </a:p>
          <a:p>
            <a:pPr algn="l">
              <a:lnSpc>
                <a:spcPct val="105000"/>
              </a:lnSpc>
              <a:spcAft>
                <a:spcPts val="800"/>
              </a:spcAft>
            </a:pPr>
            <a:r>
              <a:rPr sz="1500" b="1" i="0">
                <a:solidFill>
                  <a:srgbClr val="007481"/>
                </a:solidFill>
                <a:latin typeface="Arial"/>
              </a:rPr>
              <a:t>Done: </a:t>
            </a:r>
            <a:r>
              <a:rPr sz="1500" b="0" i="0">
                <a:solidFill>
                  <a:srgbClr val="404040"/>
                </a:solidFill>
                <a:latin typeface="Arial"/>
              </a:rPr>
              <a:t>Literature review on FBG and LPG sensing and radiation effects.</a:t>
            </a:r>
          </a:p>
          <a:p>
            <a:pPr algn="l">
              <a:lnSpc>
                <a:spcPct val="105000"/>
              </a:lnSpc>
              <a:spcAft>
                <a:spcPts val="800"/>
              </a:spcAft>
            </a:pPr>
            <a:r>
              <a:rPr sz="1500" b="1" i="0">
                <a:solidFill>
                  <a:srgbClr val="007481"/>
                </a:solidFill>
                <a:latin typeface="Arial"/>
              </a:rPr>
              <a:t>Done: </a:t>
            </a:r>
            <a:r>
              <a:rPr sz="1500" b="0" i="0">
                <a:solidFill>
                  <a:srgbClr val="404040"/>
                </a:solidFill>
                <a:latin typeface="Arial"/>
              </a:rPr>
              <a:t>Package concept and materials: Neoceram housing, Kapton flex grounding.</a:t>
            </a:r>
          </a:p>
          <a:p>
            <a:pPr algn="l">
              <a:lnSpc>
                <a:spcPct val="105000"/>
              </a:lnSpc>
              <a:spcAft>
                <a:spcPts val="800"/>
              </a:spcAft>
            </a:pPr>
            <a:r>
              <a:rPr sz="1500" b="1" i="0">
                <a:solidFill>
                  <a:srgbClr val="B84A12"/>
                </a:solidFill>
                <a:latin typeface="Arial"/>
              </a:rPr>
              <a:t>In progress: </a:t>
            </a:r>
            <a:r>
              <a:rPr sz="1500" b="0" i="0">
                <a:solidFill>
                  <a:srgbClr val="404040"/>
                </a:solidFill>
                <a:latin typeface="Arial"/>
              </a:rPr>
              <a:t>Commissioning the calibration test stand and interrogator readout.</a:t>
            </a:r>
          </a:p>
        </p:txBody>
      </p:sp>
      <p:sp>
        <p:nvSpPr>
          <p:cNvPr id="5" name="TextBox 4"/>
          <p:cNvSpPr txBox="1"/>
          <p:nvPr/>
        </p:nvSpPr>
        <p:spPr>
          <a:xfrm>
            <a:off x="6245352" y="2331720"/>
            <a:ext cx="5532120" cy="2651760"/>
          </a:xfrm>
          <a:prstGeom prst="rect">
            <a:avLst/>
          </a:prstGeom>
          <a:noFill/>
        </p:spPr>
        <p:txBody>
          <a:bodyPr wrap="square" lIns="0" tIns="0" rIns="0" bIns="0" anchor="t">
            <a:spAutoFit/>
          </a:bodyPr>
          <a:lstStyle/>
          <a:p>
            <a:pPr algn="l">
              <a:spcAft>
                <a:spcPts val="800"/>
              </a:spcAft>
            </a:pPr>
            <a:r>
              <a:rPr sz="1200" b="1" i="0">
                <a:solidFill>
                  <a:srgbClr val="B84A12"/>
                </a:solidFill>
                <a:latin typeface="Arial"/>
              </a:rPr>
              <a:t>PART II · PHYSICS</a:t>
            </a:r>
          </a:p>
          <a:p>
            <a:pPr algn="l">
              <a:lnSpc>
                <a:spcPct val="105000"/>
              </a:lnSpc>
              <a:spcAft>
                <a:spcPts val="800"/>
              </a:spcAft>
            </a:pPr>
            <a:r>
              <a:rPr sz="1500" b="1" i="0">
                <a:solidFill>
                  <a:srgbClr val="007481"/>
                </a:solidFill>
                <a:latin typeface="Arial"/>
              </a:rPr>
              <a:t>Done: </a:t>
            </a:r>
            <a:r>
              <a:rPr sz="1500" b="0" i="0">
                <a:solidFill>
                  <a:srgbClr val="404040"/>
                </a:solidFill>
                <a:latin typeface="Arial"/>
              </a:rPr>
              <a:t>Literature review on dark sector models, four-lepton angles and SBI.</a:t>
            </a:r>
          </a:p>
          <a:p>
            <a:pPr algn="l">
              <a:lnSpc>
                <a:spcPct val="105000"/>
              </a:lnSpc>
              <a:spcAft>
                <a:spcPts val="800"/>
              </a:spcAft>
            </a:pPr>
            <a:r>
              <a:rPr sz="1500" b="1" i="0">
                <a:solidFill>
                  <a:srgbClr val="007481"/>
                </a:solidFill>
                <a:latin typeface="Arial"/>
              </a:rPr>
              <a:t>Done: </a:t>
            </a:r>
            <a:r>
              <a:rPr sz="1500" b="0" i="0">
                <a:solidFill>
                  <a:srgbClr val="404040"/>
                </a:solidFill>
                <a:latin typeface="Arial"/>
              </a:rPr>
              <a:t>MET feasibility study on generated samples set up; angles coded.</a:t>
            </a:r>
          </a:p>
          <a:p>
            <a:pPr algn="l">
              <a:lnSpc>
                <a:spcPct val="105000"/>
              </a:lnSpc>
              <a:spcAft>
                <a:spcPts val="800"/>
              </a:spcAft>
            </a:pPr>
            <a:r>
              <a:rPr sz="1500" b="1" i="0">
                <a:solidFill>
                  <a:srgbClr val="007481"/>
                </a:solidFill>
                <a:latin typeface="Arial"/>
              </a:rPr>
              <a:t>Done: </a:t>
            </a:r>
            <a:r>
              <a:rPr sz="1500" b="0" i="0">
                <a:solidFill>
                  <a:srgbClr val="404040"/>
                </a:solidFill>
                <a:latin typeface="Arial"/>
              </a:rPr>
              <a:t>Analysis ported to TopCPToolkit; validation against the reference chain next.</a:t>
            </a:r>
          </a:p>
        </p:txBody>
      </p:sp>
      <p:sp>
        <p:nvSpPr>
          <p:cNvPr id="6" name="TextBox 5"/>
          <p:cNvSpPr txBox="1"/>
          <p:nvPr/>
        </p:nvSpPr>
        <p:spPr>
          <a:xfrm>
            <a:off x="411480" y="5257800"/>
            <a:ext cx="11365992" cy="822960"/>
          </a:xfrm>
          <a:prstGeom prst="rect">
            <a:avLst/>
          </a:prstGeom>
          <a:noFill/>
        </p:spPr>
        <p:txBody>
          <a:bodyPr wrap="square" lIns="0" tIns="0" rIns="0" bIns="0" anchor="t">
            <a:spAutoFit/>
          </a:bodyPr>
          <a:lstStyle/>
          <a:p>
            <a:pPr algn="l"/>
            <a:r>
              <a:rPr sz="1700" b="1" i="0">
                <a:solidFill>
                  <a:srgbClr val="2E2E2E"/>
                </a:solidFill>
                <a:latin typeface="Arial"/>
              </a:rPr>
              <a:t>Next six months: </a:t>
            </a:r>
            <a:r>
              <a:rPr sz="1700" b="0" i="0">
                <a:solidFill>
                  <a:srgbClr val="2E2E2E"/>
                </a:solidFill>
                <a:latin typeface="Arial"/>
              </a:rPr>
              <a:t>complete the calibration system and validate the ported analysis against the reference chain.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329184"/>
            <a:ext cx="9509760" cy="914400"/>
          </a:xfrm>
        </p:spPr>
        <p:txBody>
          <a:bodyPr/>
          <a:lstStyle/>
          <a:p>
            <a:r>
              <a:rPr sz="3400" b="1"/>
              <a:t>Summary</a:t>
            </a:r>
          </a:p>
        </p:txBody>
      </p:sp>
      <p:sp>
        <p:nvSpPr>
          <p:cNvPr id="3" name="TextBox 2"/>
          <p:cNvSpPr txBox="1"/>
          <p:nvPr/>
        </p:nvSpPr>
        <p:spPr>
          <a:xfrm>
            <a:off x="411480" y="1371600"/>
            <a:ext cx="9144000" cy="1188720"/>
          </a:xfrm>
          <a:prstGeom prst="rect">
            <a:avLst/>
          </a:prstGeom>
          <a:noFill/>
        </p:spPr>
        <p:txBody>
          <a:bodyPr wrap="square" lIns="0" tIns="0" rIns="0" bIns="0" anchor="t">
            <a:spAutoFit/>
          </a:bodyPr>
          <a:lstStyle/>
          <a:p>
            <a:pPr algn="l">
              <a:lnSpc>
                <a:spcPct val="110000"/>
              </a:lnSpc>
            </a:pPr>
            <a:r>
              <a:rPr sz="2400" b="1" i="0">
                <a:solidFill>
                  <a:srgbClr val="2E2E2E"/>
                </a:solidFill>
                <a:latin typeface="Ubuntu"/>
              </a:rPr>
              <a:t>A humidity sensor built to survive the HL-LHC, and a Run 3 dark sector search that uses MET and the angular structure of four-lepton events.</a:t>
            </a:r>
          </a:p>
        </p:txBody>
      </p:sp>
      <p:sp>
        <p:nvSpPr>
          <p:cNvPr id="4" name="TextBox 3"/>
          <p:cNvSpPr txBox="1"/>
          <p:nvPr/>
        </p:nvSpPr>
        <p:spPr>
          <a:xfrm>
            <a:off x="411480" y="2788920"/>
            <a:ext cx="4480560" cy="173736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RQ1</a:t>
            </a:r>
          </a:p>
          <a:p>
            <a:pPr algn="l">
              <a:lnSpc>
                <a:spcPct val="110000"/>
              </a:lnSpc>
              <a:spcAft>
                <a:spcPts val="400"/>
              </a:spcAft>
            </a:pPr>
            <a:r>
              <a:rPr sz="1600" b="0" i="0">
                <a:solidFill>
                  <a:srgbClr val="404040"/>
                </a:solidFill>
                <a:latin typeface="Arial"/>
              </a:rPr>
              <a:t>Answered by calibrating and irradiating FOS packages against the ITk dew-point requirement.</a:t>
            </a:r>
          </a:p>
        </p:txBody>
      </p:sp>
      <p:sp>
        <p:nvSpPr>
          <p:cNvPr id="5" name="TextBox 4"/>
          <p:cNvSpPr txBox="1"/>
          <p:nvPr/>
        </p:nvSpPr>
        <p:spPr>
          <a:xfrm>
            <a:off x="5120640" y="2788920"/>
            <a:ext cx="4480560" cy="1737360"/>
          </a:xfrm>
          <a:prstGeom prst="rect">
            <a:avLst/>
          </a:prstGeom>
          <a:noFill/>
        </p:spPr>
        <p:txBody>
          <a:bodyPr wrap="square" lIns="0" tIns="0" rIns="0" bIns="0" anchor="t">
            <a:spAutoFit/>
          </a:bodyPr>
          <a:lstStyle/>
          <a:p>
            <a:pPr algn="l">
              <a:spcAft>
                <a:spcPts val="600"/>
              </a:spcAft>
            </a:pPr>
            <a:r>
              <a:rPr sz="1900" b="1" i="0">
                <a:solidFill>
                  <a:srgbClr val="2E2E2E"/>
                </a:solidFill>
                <a:latin typeface="Ubuntu"/>
              </a:rPr>
              <a:t>RQ2</a:t>
            </a:r>
          </a:p>
          <a:p>
            <a:pPr algn="l">
              <a:lnSpc>
                <a:spcPct val="110000"/>
              </a:lnSpc>
              <a:spcAft>
                <a:spcPts val="400"/>
              </a:spcAft>
            </a:pPr>
            <a:r>
              <a:rPr sz="1600" b="0" i="0">
                <a:solidFill>
                  <a:srgbClr val="404040"/>
                </a:solidFill>
                <a:latin typeface="Arial"/>
              </a:rPr>
              <a:t>Answered by an SBI analysis of Run 3 data that uses MET and the four-lepton angles.</a:t>
            </a:r>
          </a:p>
        </p:txBody>
      </p:sp>
      <p:sp>
        <p:nvSpPr>
          <p:cNvPr id="6" name="TextBox 5"/>
          <p:cNvSpPr txBox="1"/>
          <p:nvPr/>
        </p:nvSpPr>
        <p:spPr>
          <a:xfrm>
            <a:off x="411480" y="4937760"/>
            <a:ext cx="9144000" cy="822960"/>
          </a:xfrm>
          <a:prstGeom prst="rect">
            <a:avLst/>
          </a:prstGeom>
          <a:noFill/>
        </p:spPr>
        <p:txBody>
          <a:bodyPr wrap="square" lIns="0" tIns="0" rIns="0" bIns="0" anchor="t">
            <a:spAutoFit/>
          </a:bodyPr>
          <a:lstStyle/>
          <a:p>
            <a:pPr algn="l"/>
            <a:r>
              <a:rPr sz="3600" b="1" i="0">
                <a:solidFill>
                  <a:srgbClr val="B84A12"/>
                </a:solidFill>
                <a:latin typeface="Ubuntu"/>
              </a:rPr>
              <a:t>Thank you ·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ctr">
        <a:noAutofit/>
      </a:bodyPr>
      <a:lstStyle>
        <a:defPPr algn="l">
          <a:defRPr sz="6200" b="1" dirty="0">
            <a:solidFill>
              <a:schemeClr val="bg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313</TotalTime>
  <Words>3007</Words>
  <Application>Microsoft Macintosh PowerPoint</Application>
  <PresentationFormat>Widescreen</PresentationFormat>
  <Paragraphs>148</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Ubuntu</vt:lpstr>
      <vt:lpstr>Office Theme</vt:lpstr>
      <vt:lpstr>Fibre optic humidity sensing for the ATLAS ITk and a search for H → ZdZd → 4ℓ in Run 3 data</vt:lpstr>
      <vt:lpstr>Study field and topic</vt:lpstr>
      <vt:lpstr>Problem statement</vt:lpstr>
      <vt:lpstr>Aim and objectives</vt:lpstr>
      <vt:lpstr>Literature review · Part I</vt:lpstr>
      <vt:lpstr>Literature review · Part II</vt:lpstr>
      <vt:lpstr>Methodology · Part I</vt:lpstr>
      <vt:lpstr>Methodology · Part II</vt:lpstr>
      <vt:lpstr>Proposed solution and contribution</vt:lpstr>
      <vt:lpstr>Resourcing plan · Time</vt:lpstr>
      <vt:lpstr>Resources and ethics</vt:lpstr>
      <vt:lpstr>Progress to date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Karim, Ebrahim</dc:creator>
  <cp:lastModifiedBy>Xola Gugulethu Mapekula</cp:lastModifiedBy>
  <cp:revision>26</cp:revision>
  <dcterms:created xsi:type="dcterms:W3CDTF">2026-02-13T13:37:11Z</dcterms:created>
  <dcterms:modified xsi:type="dcterms:W3CDTF">2026-10-15T12:31:25Z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0d31be4-bb77-46d3-b866-62153466896a_Enabled">
    <vt:lpwstr>true</vt:lpwstr>
  </property>
  <property fmtid="{D5CDD505-2E9C-101B-9397-08002B2CF9AE}" pid="3" name="MSIP_Label_b0d31be4-bb77-46d3-b866-62153466896a_SetDate">
    <vt:lpwstr>2026-02-13T13:51:11Z</vt:lpwstr>
  </property>
  <property fmtid="{D5CDD505-2E9C-101B-9397-08002B2CF9AE}" pid="4" name="MSIP_Label_b0d31be4-bb77-46d3-b866-62153466896a_Method">
    <vt:lpwstr>Standard</vt:lpwstr>
  </property>
  <property fmtid="{D5CDD505-2E9C-101B-9397-08002B2CF9AE}" pid="5" name="MSIP_Label_b0d31be4-bb77-46d3-b866-62153466896a_Name">
    <vt:lpwstr>Public</vt:lpwstr>
  </property>
  <property fmtid="{D5CDD505-2E9C-101B-9397-08002B2CF9AE}" pid="6" name="MSIP_Label_b0d31be4-bb77-46d3-b866-62153466896a_SiteId">
    <vt:lpwstr>fa785acd-36ef-41bc-8a94-89841327e045</vt:lpwstr>
  </property>
  <property fmtid="{D5CDD505-2E9C-101B-9397-08002B2CF9AE}" pid="7" name="MSIP_Label_b0d31be4-bb77-46d3-b866-62153466896a_ActionId">
    <vt:lpwstr>a0fea634-d4c8-40e8-ac22-2a4e115928b8</vt:lpwstr>
  </property>
  <property fmtid="{D5CDD505-2E9C-101B-9397-08002B2CF9AE}" pid="8" name="MSIP_Label_b0d31be4-bb77-46d3-b866-62153466896a_ContentBits">
    <vt:lpwstr>0</vt:lpwstr>
  </property>
  <property fmtid="{D5CDD505-2E9C-101B-9397-08002B2CF9AE}" pid="9" name="MSIP_Label_b0d31be4-bb77-46d3-b866-62153466896a_Tag">
    <vt:lpwstr>50, 3, 0, 1</vt:lpwstr>
  </property>
</Properties>
</file>