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6" r:id="rId2"/>
  </p:sldMasterIdLst>
  <p:notesMasterIdLst>
    <p:notesMasterId r:id="rId20"/>
  </p:notes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6" r:id="rId18"/>
    <p:sldId id="326" r:id="rId1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0CBA4B-9988-4793-8142-034A2584A874}" v="190" dt="2025-10-10T08:24:16.93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83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A8E07-EA2B-4753-92D1-6D1DE2C7BAB7}" type="datetimeFigureOut">
              <a:rPr lang="en-ZA" smtClean="0"/>
              <a:t>2025/10/10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06455-A98E-4ABB-AC5C-9378CF83D32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91622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literature identifies several sources of signal leakage in PET systems.</a:t>
            </a:r>
            <a:br>
              <a:rPr lang="en-GB" dirty="0"/>
            </a:br>
            <a:r>
              <a:rPr lang="en-GB" dirty="0"/>
              <a:t>Firstly, </a:t>
            </a:r>
            <a:r>
              <a:rPr lang="en-GB" b="1" dirty="0"/>
              <a:t>geometric collimation</a:t>
            </a:r>
            <a:r>
              <a:rPr lang="en-GB" dirty="0"/>
              <a:t> helps restrict photon entry angles, but it does not fully prevent leakage due to internal scattering.</a:t>
            </a:r>
            <a:br>
              <a:rPr lang="en-GB" dirty="0"/>
            </a:br>
            <a:r>
              <a:rPr lang="en-GB" dirty="0"/>
              <a:t>A key contributor is </a:t>
            </a:r>
            <a:r>
              <a:rPr lang="en-GB" b="1" dirty="0"/>
              <a:t>Compton scattering</a:t>
            </a:r>
            <a:r>
              <a:rPr lang="en-GB" dirty="0"/>
              <a:t>, where a photon deposits energy across multiple pixels, especially when entering at an angle.</a:t>
            </a:r>
            <a:br>
              <a:rPr lang="en-GB" dirty="0"/>
            </a:br>
            <a:r>
              <a:rPr lang="en-GB" dirty="0"/>
              <a:t>There’s also </a:t>
            </a:r>
            <a:r>
              <a:rPr lang="en-GB" b="1" dirty="0"/>
              <a:t>optical and electronic cross-talk</a:t>
            </a:r>
            <a:r>
              <a:rPr lang="en-GB" dirty="0"/>
              <a:t>, which can occur within the scintillator crystal matrix or at the electronics level — particularly in systems using </a:t>
            </a:r>
            <a:r>
              <a:rPr lang="en-GB" dirty="0" err="1"/>
              <a:t>SiPMs</a:t>
            </a:r>
            <a:r>
              <a:rPr lang="en-GB" dirty="0"/>
              <a:t> and ASICs.</a:t>
            </a:r>
          </a:p>
          <a:p>
            <a:endParaRPr lang="en-GB" dirty="0"/>
          </a:p>
          <a:p>
            <a:r>
              <a:rPr lang="en-GB" dirty="0"/>
              <a:t>uncorrected light sharing between adjacent pixels distorts energy reconstruction in Compton events — causing a shift above the 511 keV photopeak. After applying a correction algorithm, this distortion is resolved, aligning multi-pixel events back to the true energy value. This highlights the importance of correcting optical signal leakage for accurate event identification in PET detectors.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06455-A98E-4ABB-AC5C-9378CF83D32A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51331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9902" y="208026"/>
            <a:ext cx="11454765" cy="14061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4C149-8999-4897-ADAE-942008BDE55D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2907" y="192742"/>
            <a:ext cx="11806186" cy="647251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394821" y="3173508"/>
            <a:ext cx="114023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394821" y="2453901"/>
            <a:ext cx="7359650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divider title</a:t>
            </a:r>
            <a:endParaRPr lang="en-Z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9070" y="4969764"/>
            <a:ext cx="1266509" cy="12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59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2907" y="192742"/>
            <a:ext cx="11806186" cy="647251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>
            <a:cxnSpLocks/>
          </p:cNvCxnSpPr>
          <p:nvPr userDrawn="1"/>
        </p:nvCxnSpPr>
        <p:spPr>
          <a:xfrm>
            <a:off x="394821" y="3173508"/>
            <a:ext cx="114023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821" y="2453901"/>
            <a:ext cx="7359650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divider title</a:t>
            </a:r>
            <a:endParaRPr lang="en-ZA"/>
          </a:p>
        </p:txBody>
      </p:sp>
      <p:sp>
        <p:nvSpPr>
          <p:cNvPr id="7" name="Rectangle 6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18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694" y="1102659"/>
            <a:ext cx="11600330" cy="10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Rectangle 2"/>
          <p:cNvSpPr/>
          <p:nvPr userDrawn="1"/>
        </p:nvSpPr>
        <p:spPr>
          <a:xfrm>
            <a:off x="331694" y="896471"/>
            <a:ext cx="11600330" cy="206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80185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694" y="1102659"/>
            <a:ext cx="11600330" cy="10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Rectangle 2"/>
          <p:cNvSpPr/>
          <p:nvPr userDrawn="1"/>
        </p:nvSpPr>
        <p:spPr>
          <a:xfrm>
            <a:off x="331694" y="896471"/>
            <a:ext cx="11600330" cy="206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4903" y="6186557"/>
            <a:ext cx="508838" cy="5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92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694" y="1102659"/>
            <a:ext cx="11600330" cy="10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Rectangle 2"/>
          <p:cNvSpPr/>
          <p:nvPr userDrawn="1"/>
        </p:nvSpPr>
        <p:spPr>
          <a:xfrm>
            <a:off x="331694" y="896471"/>
            <a:ext cx="11600330" cy="206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04366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/>
              <a:t>Add title</a:t>
            </a:r>
            <a:endParaRPr lang="en-ZA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9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032244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/>
              <a:t>Add title</a:t>
            </a:r>
            <a:endParaRPr lang="en-ZA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933680"/>
            <a:ext cx="1145222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Add subtitle</a:t>
            </a:r>
            <a:endParaRPr lang="en-ZA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813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baseline="0" dirty="0"/>
            </a:lvl1pPr>
          </a:lstStyle>
          <a:p>
            <a:pPr lvl="0"/>
            <a:r>
              <a:rPr lang="en-US"/>
              <a:t>4 contacts with short description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368300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3" hasCustomPrompt="1"/>
          </p:nvPr>
        </p:nvSpPr>
        <p:spPr>
          <a:xfrm>
            <a:off x="2044700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Name Surname</a:t>
            </a:r>
            <a:endParaRPr lang="en-ZA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44" hasCustomPrompt="1"/>
          </p:nvPr>
        </p:nvSpPr>
        <p:spPr>
          <a:xfrm>
            <a:off x="2044700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ZA"/>
          </a:p>
        </p:txBody>
      </p:sp>
      <p:sp>
        <p:nvSpPr>
          <p:cNvPr id="94" name="Text Placehold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2044700" y="2212777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Body copy</a:t>
            </a:r>
            <a:endParaRPr lang="en-ZA"/>
          </a:p>
        </p:txBody>
      </p:sp>
      <p:sp>
        <p:nvSpPr>
          <p:cNvPr id="114" name="Picture Placeholder 2"/>
          <p:cNvSpPr>
            <a:spLocks noGrp="1"/>
          </p:cNvSpPr>
          <p:nvPr>
            <p:ph type="pic" sz="quarter" idx="46" hasCustomPrompt="1"/>
          </p:nvPr>
        </p:nvSpPr>
        <p:spPr>
          <a:xfrm>
            <a:off x="6281084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115" name="Text Placeholder 14"/>
          <p:cNvSpPr>
            <a:spLocks noGrp="1"/>
          </p:cNvSpPr>
          <p:nvPr>
            <p:ph type="body" sz="quarter" idx="47" hasCustomPrompt="1"/>
          </p:nvPr>
        </p:nvSpPr>
        <p:spPr>
          <a:xfrm>
            <a:off x="7957484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Name Surname</a:t>
            </a:r>
            <a:endParaRPr lang="en-ZA"/>
          </a:p>
        </p:txBody>
      </p:sp>
      <p:sp>
        <p:nvSpPr>
          <p:cNvPr id="116" name="Text Placeholder 14"/>
          <p:cNvSpPr>
            <a:spLocks noGrp="1"/>
          </p:cNvSpPr>
          <p:nvPr>
            <p:ph type="body" sz="quarter" idx="48" hasCustomPrompt="1"/>
          </p:nvPr>
        </p:nvSpPr>
        <p:spPr>
          <a:xfrm>
            <a:off x="7957484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ZA"/>
          </a:p>
        </p:txBody>
      </p:sp>
      <p:sp>
        <p:nvSpPr>
          <p:cNvPr id="117" name="Text Placeholder 14"/>
          <p:cNvSpPr>
            <a:spLocks noGrp="1"/>
          </p:cNvSpPr>
          <p:nvPr>
            <p:ph type="body" sz="quarter" idx="49" hasCustomPrompt="1"/>
          </p:nvPr>
        </p:nvSpPr>
        <p:spPr>
          <a:xfrm>
            <a:off x="7957484" y="2212777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Body copy</a:t>
            </a:r>
            <a:endParaRPr lang="en-ZA"/>
          </a:p>
        </p:txBody>
      </p:sp>
      <p:sp>
        <p:nvSpPr>
          <p:cNvPr id="118" name="Picture Placeholder 2"/>
          <p:cNvSpPr>
            <a:spLocks noGrp="1"/>
          </p:cNvSpPr>
          <p:nvPr>
            <p:ph type="pic" sz="quarter" idx="50" hasCustomPrompt="1"/>
          </p:nvPr>
        </p:nvSpPr>
        <p:spPr>
          <a:xfrm>
            <a:off x="368300" y="3930637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119" name="Text Placeholder 14"/>
          <p:cNvSpPr>
            <a:spLocks noGrp="1"/>
          </p:cNvSpPr>
          <p:nvPr>
            <p:ph type="body" sz="quarter" idx="51" hasCustomPrompt="1"/>
          </p:nvPr>
        </p:nvSpPr>
        <p:spPr>
          <a:xfrm>
            <a:off x="2044700" y="3930637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Name Surname</a:t>
            </a:r>
            <a:endParaRPr lang="en-ZA"/>
          </a:p>
        </p:txBody>
      </p:sp>
      <p:sp>
        <p:nvSpPr>
          <p:cNvPr id="120" name="Text Placeholder 14"/>
          <p:cNvSpPr>
            <a:spLocks noGrp="1"/>
          </p:cNvSpPr>
          <p:nvPr>
            <p:ph type="body" sz="quarter" idx="52" hasCustomPrompt="1"/>
          </p:nvPr>
        </p:nvSpPr>
        <p:spPr>
          <a:xfrm>
            <a:off x="2044700" y="4200897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ZA"/>
          </a:p>
        </p:txBody>
      </p:sp>
      <p:sp>
        <p:nvSpPr>
          <p:cNvPr id="121" name="Text Placeholder 14"/>
          <p:cNvSpPr>
            <a:spLocks noGrp="1"/>
          </p:cNvSpPr>
          <p:nvPr>
            <p:ph type="body" sz="quarter" idx="53" hasCustomPrompt="1"/>
          </p:nvPr>
        </p:nvSpPr>
        <p:spPr>
          <a:xfrm>
            <a:off x="2044700" y="4441439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Body copy</a:t>
            </a:r>
            <a:endParaRPr lang="en-ZA"/>
          </a:p>
        </p:txBody>
      </p:sp>
      <p:sp>
        <p:nvSpPr>
          <p:cNvPr id="122" name="Picture Placeholder 2"/>
          <p:cNvSpPr>
            <a:spLocks noGrp="1"/>
          </p:cNvSpPr>
          <p:nvPr>
            <p:ph type="pic" sz="quarter" idx="54" hasCustomPrompt="1"/>
          </p:nvPr>
        </p:nvSpPr>
        <p:spPr>
          <a:xfrm>
            <a:off x="6281084" y="3930637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123" name="Text Placeholder 14"/>
          <p:cNvSpPr>
            <a:spLocks noGrp="1"/>
          </p:cNvSpPr>
          <p:nvPr>
            <p:ph type="body" sz="quarter" idx="55" hasCustomPrompt="1"/>
          </p:nvPr>
        </p:nvSpPr>
        <p:spPr>
          <a:xfrm>
            <a:off x="7957484" y="3930637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Name Surname</a:t>
            </a:r>
            <a:endParaRPr lang="en-ZA"/>
          </a:p>
        </p:txBody>
      </p:sp>
      <p:sp>
        <p:nvSpPr>
          <p:cNvPr id="124" name="Text Placeholder 14"/>
          <p:cNvSpPr>
            <a:spLocks noGrp="1"/>
          </p:cNvSpPr>
          <p:nvPr>
            <p:ph type="body" sz="quarter" idx="56" hasCustomPrompt="1"/>
          </p:nvPr>
        </p:nvSpPr>
        <p:spPr>
          <a:xfrm>
            <a:off x="7957484" y="4200897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ZA"/>
          </a:p>
        </p:txBody>
      </p:sp>
      <p:sp>
        <p:nvSpPr>
          <p:cNvPr id="125" name="Text Placeholder 14"/>
          <p:cNvSpPr>
            <a:spLocks noGrp="1"/>
          </p:cNvSpPr>
          <p:nvPr>
            <p:ph type="body" sz="quarter" idx="57" hasCustomPrompt="1"/>
          </p:nvPr>
        </p:nvSpPr>
        <p:spPr>
          <a:xfrm>
            <a:off x="7957484" y="4441439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Body copy</a:t>
            </a:r>
            <a:endParaRPr lang="en-ZA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933680"/>
            <a:ext cx="1145222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Add subtitle</a:t>
            </a:r>
            <a:endParaRPr lang="en-ZA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821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baseline="0" dirty="0"/>
            </a:lvl1pPr>
          </a:lstStyle>
          <a:p>
            <a:pPr lvl="0"/>
            <a:r>
              <a:rPr lang="en-US"/>
              <a:t>2 contacts with long description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368300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3" hasCustomPrompt="1"/>
          </p:nvPr>
        </p:nvSpPr>
        <p:spPr>
          <a:xfrm>
            <a:off x="2044700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Name Surname</a:t>
            </a:r>
            <a:endParaRPr lang="en-ZA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44" hasCustomPrompt="1"/>
          </p:nvPr>
        </p:nvSpPr>
        <p:spPr>
          <a:xfrm>
            <a:off x="2044700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ZA"/>
          </a:p>
        </p:txBody>
      </p:sp>
      <p:sp>
        <p:nvSpPr>
          <p:cNvPr id="94" name="Text Placehold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2044700" y="2212776"/>
            <a:ext cx="3863041" cy="377209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Body copy</a:t>
            </a:r>
            <a:endParaRPr lang="en-ZA"/>
          </a:p>
        </p:txBody>
      </p:sp>
      <p:sp>
        <p:nvSpPr>
          <p:cNvPr id="114" name="Picture Placeholder 2"/>
          <p:cNvSpPr>
            <a:spLocks noGrp="1"/>
          </p:cNvSpPr>
          <p:nvPr>
            <p:ph type="pic" sz="quarter" idx="46" hasCustomPrompt="1"/>
          </p:nvPr>
        </p:nvSpPr>
        <p:spPr>
          <a:xfrm>
            <a:off x="6281084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115" name="Text Placeholder 14"/>
          <p:cNvSpPr>
            <a:spLocks noGrp="1"/>
          </p:cNvSpPr>
          <p:nvPr>
            <p:ph type="body" sz="quarter" idx="47" hasCustomPrompt="1"/>
          </p:nvPr>
        </p:nvSpPr>
        <p:spPr>
          <a:xfrm>
            <a:off x="7957484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Name Surname</a:t>
            </a:r>
            <a:endParaRPr lang="en-ZA"/>
          </a:p>
        </p:txBody>
      </p:sp>
      <p:sp>
        <p:nvSpPr>
          <p:cNvPr id="116" name="Text Placeholder 14"/>
          <p:cNvSpPr>
            <a:spLocks noGrp="1"/>
          </p:cNvSpPr>
          <p:nvPr>
            <p:ph type="body" sz="quarter" idx="48" hasCustomPrompt="1"/>
          </p:nvPr>
        </p:nvSpPr>
        <p:spPr>
          <a:xfrm>
            <a:off x="7957484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ZA"/>
          </a:p>
        </p:txBody>
      </p:sp>
      <p:sp>
        <p:nvSpPr>
          <p:cNvPr id="117" name="Text Placeholder 14"/>
          <p:cNvSpPr>
            <a:spLocks noGrp="1"/>
          </p:cNvSpPr>
          <p:nvPr>
            <p:ph type="body" sz="quarter" idx="49" hasCustomPrompt="1"/>
          </p:nvPr>
        </p:nvSpPr>
        <p:spPr>
          <a:xfrm>
            <a:off x="7957484" y="2212776"/>
            <a:ext cx="3863041" cy="377209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Body copy</a:t>
            </a:r>
            <a:endParaRPr lang="en-ZA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933680"/>
            <a:ext cx="1145222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Add subtitle</a:t>
            </a:r>
            <a:endParaRPr lang="en-ZA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444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/>
              <a:t>Add title</a:t>
            </a:r>
            <a:endParaRPr lang="en-ZA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034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1491B-10D7-4DC4-AA6C-58C327B3D3DA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674624"/>
            <a:ext cx="5530475" cy="4310251"/>
          </a:xfrm>
        </p:spPr>
        <p:txBody>
          <a:bodyPr/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/>
              <a:t>Add title</a:t>
            </a:r>
            <a:endParaRPr lang="en-ZA"/>
          </a:p>
        </p:txBody>
      </p:sp>
      <p:sp>
        <p:nvSpPr>
          <p:cNvPr id="9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290049" y="1674624"/>
            <a:ext cx="5530475" cy="4310251"/>
          </a:xfrm>
        </p:spPr>
        <p:txBody>
          <a:bodyPr/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1272142"/>
            <a:ext cx="55304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Add subtitle</a:t>
            </a:r>
            <a:endParaRPr lang="en-ZA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90048" y="1272142"/>
            <a:ext cx="55304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Add subtitle</a:t>
            </a:r>
            <a:endParaRPr lang="en-ZA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244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703294"/>
            <a:ext cx="3701675" cy="4281581"/>
          </a:xfrm>
        </p:spPr>
        <p:txBody>
          <a:bodyPr/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47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/>
              <a:t>Add title</a:t>
            </a:r>
            <a:endParaRPr lang="en-ZA"/>
          </a:p>
        </p:txBody>
      </p:sp>
      <p:sp>
        <p:nvSpPr>
          <p:cNvPr id="11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243575" y="1703294"/>
            <a:ext cx="3701675" cy="4281581"/>
          </a:xfrm>
        </p:spPr>
        <p:txBody>
          <a:bodyPr/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18849" y="1703294"/>
            <a:ext cx="3701675" cy="4281581"/>
          </a:xfrm>
        </p:spPr>
        <p:txBody>
          <a:bodyPr/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1272142"/>
            <a:ext cx="37016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Add subtitle</a:t>
            </a:r>
            <a:endParaRPr lang="en-ZA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243575" y="1272142"/>
            <a:ext cx="37016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Add subtitle</a:t>
            </a:r>
            <a:endParaRPr lang="en-ZA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118848" y="1272142"/>
            <a:ext cx="37016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Add subtitle</a:t>
            </a:r>
            <a:endParaRPr lang="en-ZA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707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277378"/>
            <a:ext cx="5592849" cy="4707497"/>
          </a:xfrm>
        </p:spPr>
        <p:txBody>
          <a:bodyPr/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/>
              <a:t>Add title</a:t>
            </a:r>
            <a:endParaRPr lang="en-ZA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227296" y="1268413"/>
            <a:ext cx="5593229" cy="47164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518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3378200"/>
            <a:ext cx="5592849" cy="2606675"/>
          </a:xfrm>
        </p:spPr>
        <p:txBody>
          <a:bodyPr/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/>
              <a:t>Add title</a:t>
            </a:r>
            <a:endParaRPr lang="en-Z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68300" y="1277378"/>
            <a:ext cx="5593229" cy="19478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1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227296" y="1277378"/>
            <a:ext cx="5592849" cy="2606675"/>
          </a:xfrm>
        </p:spPr>
        <p:txBody>
          <a:bodyPr/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227296" y="4037013"/>
            <a:ext cx="5593229" cy="19478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756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1" y="3440672"/>
            <a:ext cx="3620748" cy="2544203"/>
          </a:xfrm>
        </p:spPr>
        <p:txBody>
          <a:bodyPr/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47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/>
              <a:t>Add title</a:t>
            </a:r>
            <a:endParaRPr lang="en-Z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68301" y="1268413"/>
            <a:ext cx="3620994" cy="2010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1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283916" y="3440672"/>
            <a:ext cx="3620748" cy="2544203"/>
          </a:xfrm>
        </p:spPr>
        <p:txBody>
          <a:bodyPr/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283916" y="1268413"/>
            <a:ext cx="3620994" cy="2010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1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199531" y="3440672"/>
            <a:ext cx="3620748" cy="2544203"/>
          </a:xfrm>
        </p:spPr>
        <p:txBody>
          <a:bodyPr/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199531" y="1268413"/>
            <a:ext cx="3620994" cy="2010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420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268413"/>
            <a:ext cx="11452225" cy="4388316"/>
          </a:xfrm>
        </p:spPr>
        <p:txBody>
          <a:bodyPr/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/>
              <a:t>Add title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0" y="5814829"/>
            <a:ext cx="11452225" cy="268661"/>
          </a:xfrm>
        </p:spPr>
        <p:txBody>
          <a:bodyPr anchor="b"/>
          <a:lstStyle>
            <a:lvl1pPr marL="0" indent="0">
              <a:buNone/>
              <a:defRPr sz="9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footnote/source</a:t>
            </a:r>
            <a:endParaRPr lang="en-ZA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121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85372-5D5A-4D42-9B26-405FA1CECFE8}" type="datetime1">
              <a:rPr lang="en-US" smtClean="0"/>
              <a:t>10/10/2025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17C5C-EFD8-4B50-9828-4DA66276F19B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4167504" cy="6858000"/>
          </a:xfrm>
          <a:custGeom>
            <a:avLst/>
            <a:gdLst/>
            <a:ahLst/>
            <a:cxnLst/>
            <a:rect l="l" t="t" r="r" b="b"/>
            <a:pathLst>
              <a:path w="4167504" h="6858000">
                <a:moveTo>
                  <a:pt x="2259583" y="0"/>
                </a:moveTo>
                <a:lnTo>
                  <a:pt x="0" y="0"/>
                </a:lnTo>
                <a:lnTo>
                  <a:pt x="0" y="6857999"/>
                </a:lnTo>
                <a:lnTo>
                  <a:pt x="2259583" y="6857999"/>
                </a:lnTo>
                <a:lnTo>
                  <a:pt x="2387853" y="6775778"/>
                </a:lnTo>
                <a:lnTo>
                  <a:pt x="2427444" y="6748686"/>
                </a:lnTo>
                <a:lnTo>
                  <a:pt x="2466696" y="6721137"/>
                </a:lnTo>
                <a:lnTo>
                  <a:pt x="2505604" y="6693136"/>
                </a:lnTo>
                <a:lnTo>
                  <a:pt x="2544164" y="6664686"/>
                </a:lnTo>
                <a:lnTo>
                  <a:pt x="2582372" y="6635792"/>
                </a:lnTo>
                <a:lnTo>
                  <a:pt x="2620225" y="6606457"/>
                </a:lnTo>
                <a:lnTo>
                  <a:pt x="2657719" y="6576685"/>
                </a:lnTo>
                <a:lnTo>
                  <a:pt x="2694851" y="6546479"/>
                </a:lnTo>
                <a:lnTo>
                  <a:pt x="2731615" y="6515844"/>
                </a:lnTo>
                <a:lnTo>
                  <a:pt x="2768009" y="6484784"/>
                </a:lnTo>
                <a:lnTo>
                  <a:pt x="2804028" y="6453301"/>
                </a:lnTo>
                <a:lnTo>
                  <a:pt x="2839669" y="6421401"/>
                </a:lnTo>
                <a:lnTo>
                  <a:pt x="2874928" y="6389086"/>
                </a:lnTo>
                <a:lnTo>
                  <a:pt x="2909802" y="6356362"/>
                </a:lnTo>
                <a:lnTo>
                  <a:pt x="2944285" y="6323230"/>
                </a:lnTo>
                <a:lnTo>
                  <a:pt x="2978375" y="6289696"/>
                </a:lnTo>
                <a:lnTo>
                  <a:pt x="3012068" y="6255763"/>
                </a:lnTo>
                <a:lnTo>
                  <a:pt x="3045360" y="6221435"/>
                </a:lnTo>
                <a:lnTo>
                  <a:pt x="3078246" y="6186716"/>
                </a:lnTo>
                <a:lnTo>
                  <a:pt x="3110724" y="6151609"/>
                </a:lnTo>
                <a:lnTo>
                  <a:pt x="3142789" y="6116118"/>
                </a:lnTo>
                <a:lnTo>
                  <a:pt x="3174438" y="6080248"/>
                </a:lnTo>
                <a:lnTo>
                  <a:pt x="3205667" y="6044002"/>
                </a:lnTo>
                <a:lnTo>
                  <a:pt x="3236471" y="6007384"/>
                </a:lnTo>
                <a:lnTo>
                  <a:pt x="3266848" y="5970397"/>
                </a:lnTo>
                <a:lnTo>
                  <a:pt x="3296793" y="5933046"/>
                </a:lnTo>
                <a:lnTo>
                  <a:pt x="3326303" y="5895333"/>
                </a:lnTo>
                <a:lnTo>
                  <a:pt x="3355373" y="5857265"/>
                </a:lnTo>
                <a:lnTo>
                  <a:pt x="3384000" y="5818842"/>
                </a:lnTo>
                <a:lnTo>
                  <a:pt x="3412180" y="5780071"/>
                </a:lnTo>
                <a:lnTo>
                  <a:pt x="3439909" y="5740954"/>
                </a:lnTo>
                <a:lnTo>
                  <a:pt x="3467184" y="5701496"/>
                </a:lnTo>
                <a:lnTo>
                  <a:pt x="3494000" y="5661700"/>
                </a:lnTo>
                <a:lnTo>
                  <a:pt x="3520354" y="5621569"/>
                </a:lnTo>
                <a:lnTo>
                  <a:pt x="3546242" y="5581109"/>
                </a:lnTo>
                <a:lnTo>
                  <a:pt x="3571660" y="5540322"/>
                </a:lnTo>
                <a:lnTo>
                  <a:pt x="3596605" y="5499213"/>
                </a:lnTo>
                <a:lnTo>
                  <a:pt x="3621072" y="5457784"/>
                </a:lnTo>
                <a:lnTo>
                  <a:pt x="3645058" y="5416041"/>
                </a:lnTo>
                <a:lnTo>
                  <a:pt x="3668558" y="5373987"/>
                </a:lnTo>
                <a:lnTo>
                  <a:pt x="3691570" y="5331626"/>
                </a:lnTo>
                <a:lnTo>
                  <a:pt x="3714088" y="5288961"/>
                </a:lnTo>
                <a:lnTo>
                  <a:pt x="3736110" y="5245996"/>
                </a:lnTo>
                <a:lnTo>
                  <a:pt x="3757632" y="5202736"/>
                </a:lnTo>
                <a:lnTo>
                  <a:pt x="3778650" y="5159183"/>
                </a:lnTo>
                <a:lnTo>
                  <a:pt x="3799159" y="5115342"/>
                </a:lnTo>
                <a:lnTo>
                  <a:pt x="3819157" y="5071217"/>
                </a:lnTo>
                <a:lnTo>
                  <a:pt x="3838639" y="5026811"/>
                </a:lnTo>
                <a:lnTo>
                  <a:pt x="3857601" y="4982129"/>
                </a:lnTo>
                <a:lnTo>
                  <a:pt x="3876040" y="4937174"/>
                </a:lnTo>
                <a:lnTo>
                  <a:pt x="3893952" y="4891949"/>
                </a:lnTo>
                <a:lnTo>
                  <a:pt x="3911333" y="4846459"/>
                </a:lnTo>
                <a:lnTo>
                  <a:pt x="3928179" y="4800708"/>
                </a:lnTo>
                <a:lnTo>
                  <a:pt x="3944487" y="4754699"/>
                </a:lnTo>
                <a:lnTo>
                  <a:pt x="3960252" y="4708436"/>
                </a:lnTo>
                <a:lnTo>
                  <a:pt x="3975471" y="4661923"/>
                </a:lnTo>
                <a:lnTo>
                  <a:pt x="3990140" y="4615164"/>
                </a:lnTo>
                <a:lnTo>
                  <a:pt x="4004255" y="4568162"/>
                </a:lnTo>
                <a:lnTo>
                  <a:pt x="4017812" y="4520922"/>
                </a:lnTo>
                <a:lnTo>
                  <a:pt x="4030808" y="4473447"/>
                </a:lnTo>
                <a:lnTo>
                  <a:pt x="4043238" y="4425741"/>
                </a:lnTo>
                <a:lnTo>
                  <a:pt x="4055100" y="4377808"/>
                </a:lnTo>
                <a:lnTo>
                  <a:pt x="4066388" y="4329652"/>
                </a:lnTo>
                <a:lnTo>
                  <a:pt x="4077100" y="4281276"/>
                </a:lnTo>
                <a:lnTo>
                  <a:pt x="4087231" y="4232684"/>
                </a:lnTo>
                <a:lnTo>
                  <a:pt x="4096777" y="4183881"/>
                </a:lnTo>
                <a:lnTo>
                  <a:pt x="4105736" y="4134870"/>
                </a:lnTo>
                <a:lnTo>
                  <a:pt x="4114102" y="4085654"/>
                </a:lnTo>
                <a:lnTo>
                  <a:pt x="4121872" y="4036238"/>
                </a:lnTo>
                <a:lnTo>
                  <a:pt x="4129043" y="3986625"/>
                </a:lnTo>
                <a:lnTo>
                  <a:pt x="4135610" y="3936819"/>
                </a:lnTo>
                <a:lnTo>
                  <a:pt x="4141570" y="3886825"/>
                </a:lnTo>
                <a:lnTo>
                  <a:pt x="4146919" y="3836645"/>
                </a:lnTo>
                <a:lnTo>
                  <a:pt x="4151653" y="3786284"/>
                </a:lnTo>
                <a:lnTo>
                  <a:pt x="4155768" y="3735745"/>
                </a:lnTo>
                <a:lnTo>
                  <a:pt x="4159260" y="3685033"/>
                </a:lnTo>
                <a:lnTo>
                  <a:pt x="4162126" y="3634151"/>
                </a:lnTo>
                <a:lnTo>
                  <a:pt x="4164362" y="3583103"/>
                </a:lnTo>
                <a:lnTo>
                  <a:pt x="4165964" y="3531892"/>
                </a:lnTo>
                <a:lnTo>
                  <a:pt x="4166927" y="3480523"/>
                </a:lnTo>
                <a:lnTo>
                  <a:pt x="4167250" y="3429000"/>
                </a:lnTo>
                <a:lnTo>
                  <a:pt x="4166927" y="3377476"/>
                </a:lnTo>
                <a:lnTo>
                  <a:pt x="4165964" y="3326107"/>
                </a:lnTo>
                <a:lnTo>
                  <a:pt x="4164362" y="3274897"/>
                </a:lnTo>
                <a:lnTo>
                  <a:pt x="4162126" y="3223849"/>
                </a:lnTo>
                <a:lnTo>
                  <a:pt x="4159260" y="3172967"/>
                </a:lnTo>
                <a:lnTo>
                  <a:pt x="4155768" y="3122255"/>
                </a:lnTo>
                <a:lnTo>
                  <a:pt x="4151653" y="3071716"/>
                </a:lnTo>
                <a:lnTo>
                  <a:pt x="4146919" y="3021356"/>
                </a:lnTo>
                <a:lnTo>
                  <a:pt x="4141570" y="2971176"/>
                </a:lnTo>
                <a:lnTo>
                  <a:pt x="4135610" y="2921182"/>
                </a:lnTo>
                <a:lnTo>
                  <a:pt x="4129043" y="2871377"/>
                </a:lnTo>
                <a:lnTo>
                  <a:pt x="4121872" y="2821765"/>
                </a:lnTo>
                <a:lnTo>
                  <a:pt x="4114102" y="2772349"/>
                </a:lnTo>
                <a:lnTo>
                  <a:pt x="4105736" y="2723134"/>
                </a:lnTo>
                <a:lnTo>
                  <a:pt x="4096777" y="2674123"/>
                </a:lnTo>
                <a:lnTo>
                  <a:pt x="4087231" y="2625320"/>
                </a:lnTo>
                <a:lnTo>
                  <a:pt x="4077100" y="2576729"/>
                </a:lnTo>
                <a:lnTo>
                  <a:pt x="4066388" y="2528354"/>
                </a:lnTo>
                <a:lnTo>
                  <a:pt x="4055100" y="2480198"/>
                </a:lnTo>
                <a:lnTo>
                  <a:pt x="4043238" y="2432266"/>
                </a:lnTo>
                <a:lnTo>
                  <a:pt x="4030808" y="2384560"/>
                </a:lnTo>
                <a:lnTo>
                  <a:pt x="4017812" y="2337086"/>
                </a:lnTo>
                <a:lnTo>
                  <a:pt x="4004255" y="2289846"/>
                </a:lnTo>
                <a:lnTo>
                  <a:pt x="3990140" y="2242846"/>
                </a:lnTo>
                <a:lnTo>
                  <a:pt x="3975471" y="2196087"/>
                </a:lnTo>
                <a:lnTo>
                  <a:pt x="3960252" y="2149575"/>
                </a:lnTo>
                <a:lnTo>
                  <a:pt x="3944487" y="2103312"/>
                </a:lnTo>
                <a:lnTo>
                  <a:pt x="3928179" y="2057304"/>
                </a:lnTo>
                <a:lnTo>
                  <a:pt x="3911333" y="2011553"/>
                </a:lnTo>
                <a:lnTo>
                  <a:pt x="3893952" y="1966064"/>
                </a:lnTo>
                <a:lnTo>
                  <a:pt x="3876040" y="1920840"/>
                </a:lnTo>
                <a:lnTo>
                  <a:pt x="3857601" y="1875885"/>
                </a:lnTo>
                <a:lnTo>
                  <a:pt x="3838639" y="1831203"/>
                </a:lnTo>
                <a:lnTo>
                  <a:pt x="3819157" y="1786797"/>
                </a:lnTo>
                <a:lnTo>
                  <a:pt x="3799159" y="1742673"/>
                </a:lnTo>
                <a:lnTo>
                  <a:pt x="3778650" y="1698832"/>
                </a:lnTo>
                <a:lnTo>
                  <a:pt x="3757632" y="1655280"/>
                </a:lnTo>
                <a:lnTo>
                  <a:pt x="3736110" y="1612020"/>
                </a:lnTo>
                <a:lnTo>
                  <a:pt x="3714088" y="1569055"/>
                </a:lnTo>
                <a:lnTo>
                  <a:pt x="3691570" y="1526391"/>
                </a:lnTo>
                <a:lnTo>
                  <a:pt x="3668558" y="1484029"/>
                </a:lnTo>
                <a:lnTo>
                  <a:pt x="3645058" y="1441975"/>
                </a:lnTo>
                <a:lnTo>
                  <a:pt x="3621072" y="1400232"/>
                </a:lnTo>
                <a:lnTo>
                  <a:pt x="3596605" y="1358804"/>
                </a:lnTo>
                <a:lnTo>
                  <a:pt x="3571660" y="1317694"/>
                </a:lnTo>
                <a:lnTo>
                  <a:pt x="3546242" y="1276907"/>
                </a:lnTo>
                <a:lnTo>
                  <a:pt x="3520354" y="1236446"/>
                </a:lnTo>
                <a:lnTo>
                  <a:pt x="3494000" y="1196316"/>
                </a:lnTo>
                <a:lnTo>
                  <a:pt x="3467184" y="1156519"/>
                </a:lnTo>
                <a:lnTo>
                  <a:pt x="3439909" y="1117060"/>
                </a:lnTo>
                <a:lnTo>
                  <a:pt x="3412180" y="1077943"/>
                </a:lnTo>
                <a:lnTo>
                  <a:pt x="3384000" y="1039171"/>
                </a:lnTo>
                <a:lnTo>
                  <a:pt x="3355373" y="1000748"/>
                </a:lnTo>
                <a:lnTo>
                  <a:pt x="3326303" y="962678"/>
                </a:lnTo>
                <a:lnTo>
                  <a:pt x="3296793" y="924965"/>
                </a:lnTo>
                <a:lnTo>
                  <a:pt x="3266848" y="887613"/>
                </a:lnTo>
                <a:lnTo>
                  <a:pt x="3236471" y="850625"/>
                </a:lnTo>
                <a:lnTo>
                  <a:pt x="3205667" y="814006"/>
                </a:lnTo>
                <a:lnTo>
                  <a:pt x="3174438" y="777758"/>
                </a:lnTo>
                <a:lnTo>
                  <a:pt x="3142789" y="741886"/>
                </a:lnTo>
                <a:lnTo>
                  <a:pt x="3110724" y="706395"/>
                </a:lnTo>
                <a:lnTo>
                  <a:pt x="3078246" y="671286"/>
                </a:lnTo>
                <a:lnTo>
                  <a:pt x="3045360" y="636565"/>
                </a:lnTo>
                <a:lnTo>
                  <a:pt x="3012068" y="602235"/>
                </a:lnTo>
                <a:lnTo>
                  <a:pt x="2978375" y="568300"/>
                </a:lnTo>
                <a:lnTo>
                  <a:pt x="2944285" y="534764"/>
                </a:lnTo>
                <a:lnTo>
                  <a:pt x="2909802" y="501631"/>
                </a:lnTo>
                <a:lnTo>
                  <a:pt x="2874928" y="468903"/>
                </a:lnTo>
                <a:lnTo>
                  <a:pt x="2839669" y="436586"/>
                </a:lnTo>
                <a:lnTo>
                  <a:pt x="2804028" y="404684"/>
                </a:lnTo>
                <a:lnTo>
                  <a:pt x="2768009" y="373198"/>
                </a:lnTo>
                <a:lnTo>
                  <a:pt x="2731615" y="342135"/>
                </a:lnTo>
                <a:lnTo>
                  <a:pt x="2694851" y="311497"/>
                </a:lnTo>
                <a:lnTo>
                  <a:pt x="2657719" y="281288"/>
                </a:lnTo>
                <a:lnTo>
                  <a:pt x="2620225" y="251513"/>
                </a:lnTo>
                <a:lnTo>
                  <a:pt x="2582372" y="222174"/>
                </a:lnTo>
                <a:lnTo>
                  <a:pt x="2544164" y="193276"/>
                </a:lnTo>
                <a:lnTo>
                  <a:pt x="2505604" y="164823"/>
                </a:lnTo>
                <a:lnTo>
                  <a:pt x="2466696" y="136818"/>
                </a:lnTo>
                <a:lnTo>
                  <a:pt x="2427444" y="109265"/>
                </a:lnTo>
                <a:lnTo>
                  <a:pt x="2387853" y="82169"/>
                </a:lnTo>
                <a:lnTo>
                  <a:pt x="2259583" y="0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FAEAB-AF00-4510-975E-8E22F7F1B87A}" type="datetime1">
              <a:rPr lang="en-US" smtClean="0"/>
              <a:t>10/10/2025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907" y="192742"/>
            <a:ext cx="11806186" cy="647251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48235" y="4720197"/>
            <a:ext cx="9413501" cy="176128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ZA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Add subtitle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/>
              <a:t>Add 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8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urp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t="8782" b="8782"/>
          <a:stretch/>
        </p:blipFill>
        <p:spPr>
          <a:xfrm>
            <a:off x="192907" y="192742"/>
            <a:ext cx="11806186" cy="647251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48235" y="4720197"/>
            <a:ext cx="9413501" cy="176128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ZA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Add subtitle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/>
              <a:t>Add date</a:t>
            </a:r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04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2907" y="192742"/>
            <a:ext cx="11806186" cy="647251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ZA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subtitle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/>
              <a:t>Add date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9070" y="4969764"/>
            <a:ext cx="1266509" cy="12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29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ZA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Add subtitle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/>
              <a:t>Add date</a:t>
            </a:r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8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49477" y="416179"/>
            <a:ext cx="10093045" cy="1549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30929" y="3391004"/>
            <a:ext cx="5452745" cy="2557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A28BC-09D5-4ADB-A71E-FE8AAEFFBD91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197225"/>
            <a:ext cx="11460525" cy="72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1268413"/>
            <a:ext cx="11452225" cy="471646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8" name="TextBox 7"/>
          <p:cNvSpPr txBox="1"/>
          <p:nvPr userDrawn="1"/>
        </p:nvSpPr>
        <p:spPr>
          <a:xfrm>
            <a:off x="10784541" y="6360871"/>
            <a:ext cx="49306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0" u="none" strike="noStrike" kern="1200" spc="0" baseline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      </a:t>
            </a:r>
            <a:fld id="{B85E10F6-AA81-46B5-AAF7-516B34FC585A}" type="slidenum">
              <a:rPr lang="en-US" sz="1000" b="1" i="0" u="none" strike="noStrike" kern="1200" spc="0" baseline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ZA" sz="1000" b="1" spc="0" baseline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368300" y="6203579"/>
            <a:ext cx="1089137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494903" y="6186557"/>
            <a:ext cx="508838" cy="5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11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none" spc="-3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65100" indent="-165100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38138" indent="-182563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0225" indent="-182563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76275" indent="-155575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325" indent="-136525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70">
          <p15:clr>
            <a:srgbClr val="F26B43"/>
          </p15:clr>
        </p15:guide>
        <p15:guide id="2" pos="232">
          <p15:clr>
            <a:srgbClr val="F26B43"/>
          </p15:clr>
        </p15:guide>
        <p15:guide id="3" pos="7446">
          <p15:clr>
            <a:srgbClr val="F26B43"/>
          </p15:clr>
        </p15:guide>
        <p15:guide id="4" orient="horz" pos="7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y.clevelandclinic.org/health/diagnostics/10123-pet-scan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43858" y="0"/>
            <a:ext cx="4948141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0D0BA6-C0AE-0154-7B98-231DF0E6A845}"/>
              </a:ext>
            </a:extLst>
          </p:cNvPr>
          <p:cNvSpPr txBox="1"/>
          <p:nvPr/>
        </p:nvSpPr>
        <p:spPr>
          <a:xfrm>
            <a:off x="533400" y="457200"/>
            <a:ext cx="60936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800" b="1" i="0" u="none" strike="noStrike" kern="1200" cap="none" spc="-30" normalizeH="0" baseline="0" noProof="0" dirty="0">
                <a:ln>
                  <a:noFill/>
                </a:ln>
                <a:solidFill>
                  <a:srgbClr val="3C3C3C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Optimising PET Detector Performance for Diamond Sorting in MinPET</a:t>
            </a:r>
            <a:endParaRPr lang="en-Z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1662D9-5F16-D150-A418-2D3587FBC3BA}"/>
              </a:ext>
            </a:extLst>
          </p:cNvPr>
          <p:cNvSpPr txBox="1"/>
          <p:nvPr/>
        </p:nvSpPr>
        <p:spPr>
          <a:xfrm>
            <a:off x="533400" y="2362200"/>
            <a:ext cx="6093618" cy="765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20000"/>
              </a:lnSpc>
              <a:spcBef>
                <a:spcPts val="300"/>
              </a:spcBef>
              <a:defRPr/>
            </a:pPr>
            <a:r>
              <a:rPr lang="en-GB" b="1" kern="1200" spc="-30" dirty="0">
                <a:solidFill>
                  <a:srgbClr val="3C3C3C">
                    <a:lumMod val="50000"/>
                  </a:srgbClr>
                </a:solidFill>
                <a:latin typeface="Arial"/>
              </a:rPr>
              <a:t>By: Mwalimo Mandisa Maila</a:t>
            </a:r>
          </a:p>
          <a:p>
            <a:pPr algn="l" rtl="0">
              <a:lnSpc>
                <a:spcPct val="120000"/>
              </a:lnSpc>
              <a:spcBef>
                <a:spcPts val="300"/>
              </a:spcBef>
              <a:defRPr/>
            </a:pPr>
            <a:r>
              <a:rPr lang="en-GB" b="1" kern="1200" spc="-30" dirty="0">
                <a:solidFill>
                  <a:srgbClr val="3C3C3C">
                    <a:lumMod val="50000"/>
                  </a:srgbClr>
                </a:solidFill>
                <a:latin typeface="Arial"/>
              </a:rPr>
              <a:t>Student Number: 221088499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DCE926-7C91-DDB5-6B6D-E40A449DE661}"/>
              </a:ext>
            </a:extLst>
          </p:cNvPr>
          <p:cNvSpPr txBox="1"/>
          <p:nvPr/>
        </p:nvSpPr>
        <p:spPr>
          <a:xfrm>
            <a:off x="533400" y="3428999"/>
            <a:ext cx="6093618" cy="1135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i="0" u="none" strike="noStrike" kern="1200" cap="none" spc="-30" normalizeH="0" baseline="0" noProof="0" dirty="0">
                <a:ln>
                  <a:noFill/>
                </a:ln>
                <a:solidFill>
                  <a:srgbClr val="3C3C3C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Supervisor: Professor S. Connell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kern="1200" spc="-30" dirty="0">
                <a:solidFill>
                  <a:srgbClr val="3C3C3C">
                    <a:lumMod val="50000"/>
                  </a:srgbClr>
                </a:solidFill>
                <a:latin typeface="Arial"/>
                <a:ea typeface="+mj-ea"/>
                <a:cs typeface="+mj-cs"/>
              </a:rPr>
              <a:t>Co-supervisors: Mr T. </a:t>
            </a:r>
            <a:r>
              <a:rPr lang="en-GB" kern="1200" spc="-30" dirty="0" err="1">
                <a:solidFill>
                  <a:srgbClr val="3C3C3C">
                    <a:lumMod val="50000"/>
                  </a:srgbClr>
                </a:solidFill>
                <a:latin typeface="Arial"/>
                <a:ea typeface="+mj-ea"/>
                <a:cs typeface="+mj-cs"/>
              </a:rPr>
              <a:t>Mpai</a:t>
            </a:r>
            <a:endParaRPr lang="en-GB" kern="1200" spc="-30" dirty="0">
              <a:solidFill>
                <a:srgbClr val="3C3C3C">
                  <a:lumMod val="50000"/>
                </a:srgbClr>
              </a:solidFill>
              <a:latin typeface="Arial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i="0" u="none" strike="noStrike" kern="1200" cap="none" spc="-30" normalizeH="0" baseline="0" noProof="0" dirty="0">
                <a:ln>
                  <a:noFill/>
                </a:ln>
                <a:solidFill>
                  <a:srgbClr val="3C3C3C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Mr T. Brooks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891D47-CDE7-4BBA-9B79-A9E9E8E4F95C}"/>
              </a:ext>
            </a:extLst>
          </p:cNvPr>
          <p:cNvSpPr txBox="1"/>
          <p:nvPr/>
        </p:nvSpPr>
        <p:spPr>
          <a:xfrm>
            <a:off x="533400" y="5638800"/>
            <a:ext cx="6093618" cy="3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-30" normalizeH="0" baseline="0" noProof="0" dirty="0">
                <a:ln>
                  <a:noFill/>
                </a:ln>
                <a:solidFill>
                  <a:srgbClr val="3C3C3C">
                    <a:lumMod val="50000"/>
                  </a:srgbClr>
                </a:solidFill>
                <a:effectLst/>
                <a:uLnTx/>
                <a:uFillTx/>
                <a:latin typeface="Arial"/>
              </a:rPr>
              <a:t>10 October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548157"/>
            <a:ext cx="12191999" cy="3098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587ACC3-A358-0B00-76AC-43CACFDF50DB}"/>
              </a:ext>
            </a:extLst>
          </p:cNvPr>
          <p:cNvSpPr txBox="1"/>
          <p:nvPr/>
        </p:nvSpPr>
        <p:spPr>
          <a:xfrm>
            <a:off x="533400" y="381000"/>
            <a:ext cx="60936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2800" b="1" kern="1200" spc="-30" dirty="0">
                <a:solidFill>
                  <a:srgbClr val="26003B"/>
                </a:solidFill>
                <a:latin typeface="Arial"/>
                <a:ea typeface="+mj-ea"/>
                <a:cs typeface="+mj-cs"/>
              </a:rPr>
              <a:t>Results</a:t>
            </a: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2EA53F-2735-DD41-03DB-35BB5A49E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1" y="1371600"/>
            <a:ext cx="5586872" cy="3200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9FEAD8F-FD23-DFAA-856D-71935FD65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757" y="1371600"/>
            <a:ext cx="5608249" cy="3200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1734456-4E61-C676-79BA-8018DBEAD2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3232" y="4594485"/>
            <a:ext cx="566977" cy="4938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C0EECAF-9894-9CD3-26E8-2FEB1CAFD4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0091" y="4594485"/>
            <a:ext cx="566977" cy="49381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1724B6A-AE29-18C3-CF94-E8ECEE8B4969}"/>
              </a:ext>
            </a:extLst>
          </p:cNvPr>
          <p:cNvSpPr txBox="1"/>
          <p:nvPr/>
        </p:nvSpPr>
        <p:spPr>
          <a:xfrm>
            <a:off x="3810000" y="5642405"/>
            <a:ext cx="6093618" cy="3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Figure 5: </a:t>
            </a:r>
            <a:r>
              <a:rPr lang="en-GB" kern="1200" dirty="0">
                <a:solidFill>
                  <a:srgbClr val="3C3C3C"/>
                </a:solidFill>
                <a:latin typeface="Arial"/>
                <a:ea typeface="+mn-ea"/>
                <a:cs typeface="+mn-cs"/>
              </a:rPr>
              <a:t>Visual Results for 10° Offset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548157"/>
            <a:ext cx="12191999" cy="309841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2DC062-7B48-C14D-632D-AA6C5A44450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2219" y="6238316"/>
            <a:ext cx="525309" cy="309841"/>
          </a:xfrm>
        </p:spPr>
        <p:txBody>
          <a:bodyPr/>
          <a:lstStyle/>
          <a:p>
            <a:fld id="{B6F15528-21DE-4FAA-801E-634DDDAF4B2B}" type="slidenum">
              <a:rPr lang="en-ZA" smtClean="0"/>
              <a:t>11</a:t>
            </a:fld>
            <a:endParaRPr lang="en-Z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B95D95-A2B2-0D9A-49A8-F36040E2504A}"/>
              </a:ext>
            </a:extLst>
          </p:cNvPr>
          <p:cNvSpPr txBox="1"/>
          <p:nvPr/>
        </p:nvSpPr>
        <p:spPr>
          <a:xfrm>
            <a:off x="532135" y="457200"/>
            <a:ext cx="60936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1200" cap="none" spc="-30" normalizeH="0" baseline="0" noProof="0" dirty="0">
                <a:ln>
                  <a:noFill/>
                </a:ln>
                <a:solidFill>
                  <a:srgbClr val="26003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Results continued</a:t>
            </a: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FEC205-1799-B152-F023-131AB7ED5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4" y="1477804"/>
            <a:ext cx="5701125" cy="3953288"/>
          </a:xfrm>
          <a:prstGeom prst="rect">
            <a:avLst/>
          </a:prstGeom>
        </p:spPr>
      </p:pic>
      <p:pic>
        <p:nvPicPr>
          <p:cNvPr id="6" name="Picture 5" descr="A graph showing the leakage of energy&#10;&#10;AI-generated content may be incorrect.">
            <a:extLst>
              <a:ext uri="{FF2B5EF4-FFF2-40B4-BE49-F238E27FC236}">
                <a16:creationId xmlns:a16="http://schemas.microsoft.com/office/drawing/2014/main" id="{17836126-625B-4B44-718F-39B2A9E1F2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506379"/>
            <a:ext cx="5660246" cy="39532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209B7E-77A3-E95C-9648-AD6EEF47F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2259" y="5198470"/>
            <a:ext cx="566977" cy="4938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AE5984-1ADA-6927-EC9A-83153DE969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4163" y="5212757"/>
            <a:ext cx="566977" cy="4938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D411AA-BC0B-ACEE-AD98-7375139BB6B1}"/>
              </a:ext>
            </a:extLst>
          </p:cNvPr>
          <p:cNvSpPr txBox="1"/>
          <p:nvPr/>
        </p:nvSpPr>
        <p:spPr>
          <a:xfrm>
            <a:off x="3429000" y="5868984"/>
            <a:ext cx="6093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Figure 6: Energy Deposition Results for 10° Offset.</a:t>
            </a:r>
            <a:endParaRPr lang="en-Z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548157"/>
            <a:ext cx="12191999" cy="309841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721F2D7-6E84-783D-0158-74B659332E0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-152400" y="6200497"/>
            <a:ext cx="846772" cy="347660"/>
          </a:xfrm>
        </p:spPr>
        <p:txBody>
          <a:bodyPr/>
          <a:lstStyle/>
          <a:p>
            <a:fld id="{B6F15528-21DE-4FAA-801E-634DDDAF4B2B}" type="slidenum">
              <a:rPr lang="en-ZA" smtClean="0"/>
              <a:t>12</a:t>
            </a:fld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E998F9-90B6-04A4-35DA-7C96841BA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600200"/>
            <a:ext cx="6096500" cy="4199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F666A5-6E30-7934-2359-E50A93479E67}"/>
              </a:ext>
            </a:extLst>
          </p:cNvPr>
          <p:cNvSpPr txBox="1"/>
          <p:nvPr/>
        </p:nvSpPr>
        <p:spPr>
          <a:xfrm>
            <a:off x="563879" y="667028"/>
            <a:ext cx="60936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1200" cap="none" spc="-30" normalizeH="0" baseline="0" noProof="0" dirty="0">
                <a:ln>
                  <a:noFill/>
                </a:ln>
                <a:solidFill>
                  <a:srgbClr val="26003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Results: 10° Offset</a:t>
            </a:r>
            <a:endParaRPr kumimoji="0" lang="en-ZA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5465CA-9093-B38F-A692-5B4858998EB9}"/>
                  </a:ext>
                </a:extLst>
              </p:cNvPr>
              <p:cNvSpPr txBox="1"/>
              <p:nvPr/>
            </p:nvSpPr>
            <p:spPr>
              <a:xfrm>
                <a:off x="838200" y="1600200"/>
                <a:ext cx="5105400" cy="33227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65100" marR="0" lvl="0" indent="-165100" algn="l" defTabSz="914400" rtl="0" eaLnBrk="1" fontAlgn="auto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kern="1200" dirty="0">
                    <a:solidFill>
                      <a:srgbClr val="3C3C3C"/>
                    </a:solidFill>
                    <a:latin typeface="Arial"/>
                    <a:ea typeface="+mn-ea"/>
                    <a:cs typeface="+mn-cs"/>
                  </a:rPr>
                  <a:t>10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° Offset:</a:t>
                </a:r>
              </a:p>
              <a:p>
                <a:pPr marL="165100" marR="0" lvl="0" indent="-165100" algn="l" defTabSz="914400" rtl="0" eaLnBrk="1" fontAlgn="auto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165100" marR="0" lvl="0" indent="-165100" algn="l" defTabSz="914400" rtl="0" eaLnBrk="1" fontAlgn="auto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Signal entries: </a:t>
                </a:r>
                <a:r>
                  <a:rPr lang="en-US" kern="1200" dirty="0">
                    <a:solidFill>
                      <a:srgbClr val="3C3C3C"/>
                    </a:solidFill>
                    <a:latin typeface="Arial"/>
                    <a:ea typeface="+mn-ea"/>
                    <a:cs typeface="+mn-cs"/>
                  </a:rPr>
                  <a:t>7 972 340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lang="en-US" kern="1200" dirty="0">
                    <a:solidFill>
                      <a:srgbClr val="3C3C3C"/>
                    </a:solidFill>
                    <a:latin typeface="Arial"/>
                    <a:ea typeface="+mn-ea"/>
                    <a:cs typeface="+mn-cs"/>
                  </a:rPr>
                  <a:t>79,72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%</a:t>
                </a:r>
              </a:p>
              <a:p>
                <a:pPr marL="165100" marR="0" lvl="0" indent="-165100" algn="l" defTabSz="914400" rtl="0" eaLnBrk="1" fontAlgn="auto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Leakage entries: </a:t>
                </a:r>
                <a:r>
                  <a:rPr lang="en-US" kern="1200" dirty="0">
                    <a:solidFill>
                      <a:srgbClr val="3C3C3C"/>
                    </a:solidFill>
                    <a:latin typeface="Arial"/>
                    <a:ea typeface="+mn-ea"/>
                    <a:cs typeface="+mn-cs"/>
                  </a:rPr>
                  <a:t>1 095 611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lang="en-US" kern="1200" dirty="0">
                    <a:solidFill>
                      <a:srgbClr val="3C3C3C"/>
                    </a:solidFill>
                    <a:latin typeface="Arial"/>
                    <a:ea typeface="+mn-ea"/>
                    <a:cs typeface="+mn-cs"/>
                  </a:rPr>
                  <a:t>10,96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%</a:t>
                </a:r>
              </a:p>
              <a:p>
                <a:pPr marL="165100" marR="0" lvl="0" indent="-165100" algn="l" defTabSz="914400" rtl="0" eaLnBrk="1" fontAlgn="auto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en-US" kern="1200" dirty="0">
                  <a:solidFill>
                    <a:srgbClr val="3C3C3C"/>
                  </a:solidFill>
                  <a:latin typeface="Arial"/>
                  <a:ea typeface="+mn-ea"/>
                  <a:cs typeface="+mn-cs"/>
                </a:endParaRPr>
              </a:p>
              <a:p>
                <a:pPr marL="165100" marR="0" lvl="0" indent="-165100" algn="l" defTabSz="914400" rtl="0" eaLnBrk="1" fontAlgn="auto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Compton scattering edge: partial energy loss and validates leakage due to scatter.</a:t>
                </a:r>
              </a:p>
              <a:p>
                <a:pPr marL="165100" marR="0" lvl="0" indent="-165100" algn="l" defTabSz="914400" rtl="0" eaLnBrk="1" fontAlgn="auto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en-US" kern="1200" dirty="0">
                  <a:solidFill>
                    <a:srgbClr val="3C3C3C"/>
                  </a:solidFill>
                  <a:latin typeface="Arial"/>
                  <a:ea typeface="+mn-ea"/>
                  <a:cs typeface="+mn-cs"/>
                </a:endParaRPr>
              </a:p>
              <a:p>
                <a:pPr marL="165100" marR="0" lvl="0" indent="-165100" algn="l" defTabSz="914400" rtl="0" eaLnBrk="1" fontAlgn="auto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Photopeak at 511 keV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5465CA-9093-B38F-A692-5B4858998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00200"/>
                <a:ext cx="5105400" cy="3322704"/>
              </a:xfrm>
              <a:prstGeom prst="rect">
                <a:avLst/>
              </a:prstGeom>
              <a:blipFill>
                <a:blip r:embed="rId4"/>
                <a:stretch>
                  <a:fillRect l="-836" t="-183" b="-1835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041888B-69EF-998A-4008-34300E4A1DFC}"/>
              </a:ext>
            </a:extLst>
          </p:cNvPr>
          <p:cNvSpPr/>
          <p:nvPr/>
        </p:nvSpPr>
        <p:spPr>
          <a:xfrm>
            <a:off x="8534400" y="4419600"/>
            <a:ext cx="533400" cy="990600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4E95D8-6C04-CFC4-7286-4E9430A6DE47}"/>
              </a:ext>
            </a:extLst>
          </p:cNvPr>
          <p:cNvSpPr txBox="1"/>
          <p:nvPr/>
        </p:nvSpPr>
        <p:spPr>
          <a:xfrm>
            <a:off x="6324600" y="5962645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Figure 7: </a:t>
            </a:r>
            <a:r>
              <a:rPr lang="en-GB" kern="1200" dirty="0">
                <a:solidFill>
                  <a:srgbClr val="3C3C3C"/>
                </a:solidFill>
                <a:latin typeface="Arial"/>
                <a:ea typeface="+mn-ea"/>
                <a:cs typeface="+mn-cs"/>
              </a:rPr>
              <a:t>Energy Deposition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Results for 10° Offset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548157"/>
            <a:ext cx="12191999" cy="309841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5BBB091-68DF-F38E-D281-FF03206CC60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-2209800" y="6233832"/>
            <a:ext cx="2804160" cy="342900"/>
          </a:xfrm>
        </p:spPr>
        <p:txBody>
          <a:bodyPr/>
          <a:lstStyle/>
          <a:p>
            <a:fld id="{B6F15528-21DE-4FAA-801E-634DDDAF4B2B}" type="slidenum">
              <a:rPr lang="en-ZA" smtClean="0"/>
              <a:t>13</a:t>
            </a:fld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CE4D2B-5C08-89B0-2CCB-9C29B9A94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399052"/>
            <a:ext cx="6306430" cy="44011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958EAC-2383-72F2-CDC4-6CF676D54556}"/>
              </a:ext>
            </a:extLst>
          </p:cNvPr>
          <p:cNvSpPr txBox="1"/>
          <p:nvPr/>
        </p:nvSpPr>
        <p:spPr>
          <a:xfrm>
            <a:off x="457200" y="468324"/>
            <a:ext cx="60936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1200" cap="none" spc="-30" normalizeH="0" baseline="0" noProof="0" dirty="0">
                <a:ln>
                  <a:noFill/>
                </a:ln>
                <a:solidFill>
                  <a:srgbClr val="26003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Results: 20° Offset</a:t>
            </a: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08B8F6-F54C-F339-C315-815CECC4BC9D}"/>
                  </a:ext>
                </a:extLst>
              </p:cNvPr>
              <p:cNvSpPr txBox="1"/>
              <p:nvPr/>
            </p:nvSpPr>
            <p:spPr>
              <a:xfrm>
                <a:off x="461962" y="1399052"/>
                <a:ext cx="5024438" cy="15068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165100" marR="0" lvl="0" indent="-165100" algn="l" defTabSz="914400" rtl="0" eaLnBrk="1" fontAlgn="auto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kern="1200" dirty="0">
                    <a:solidFill>
                      <a:srgbClr val="3C3C3C"/>
                    </a:solidFill>
                    <a:latin typeface="Arial"/>
                    <a:ea typeface="+mn-ea"/>
                    <a:cs typeface="+mn-cs"/>
                  </a:rPr>
                  <a:t>Signal entries: 5 704 502 </a:t>
                </a:r>
                <a14:m>
                  <m:oMath xmlns:m="http://schemas.openxmlformats.org/officeDocument/2006/math">
                    <m:r>
                      <a:rPr lang="en-US" i="1" kern="1200" smtClean="0">
                        <a:solidFill>
                          <a:srgbClr val="3C3C3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</m:t>
                    </m:r>
                  </m:oMath>
                </a14:m>
                <a:r>
                  <a:rPr lang="en-US" kern="1200" dirty="0">
                    <a:solidFill>
                      <a:srgbClr val="3C3C3C"/>
                    </a:solidFill>
                    <a:latin typeface="Arial"/>
                    <a:ea typeface="+mn-ea"/>
                    <a:cs typeface="+mn-cs"/>
                  </a:rPr>
                  <a:t> 57,05%</a:t>
                </a:r>
              </a:p>
              <a:p>
                <a:pPr marL="165100" marR="0" lvl="0" indent="-165100" algn="l" defTabSz="914400" rtl="0" eaLnBrk="1" fontAlgn="auto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Leakage entries: </a:t>
                </a:r>
                <a:r>
                  <a:rPr lang="en-US" kern="1200" dirty="0">
                    <a:solidFill>
                      <a:srgbClr val="3C3C3C"/>
                    </a:solidFill>
                    <a:latin typeface="Arial"/>
                    <a:ea typeface="+mn-ea"/>
                    <a:cs typeface="+mn-cs"/>
                  </a:rPr>
                  <a:t>3 569 548 </a:t>
                </a:r>
                <a14:m>
                  <m:oMath xmlns:m="http://schemas.openxmlformats.org/officeDocument/2006/math">
                    <m:r>
                      <a:rPr lang="en-US" i="1" kern="1200" smtClean="0">
                        <a:solidFill>
                          <a:srgbClr val="3C3C3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</m:t>
                    </m:r>
                  </m:oMath>
                </a14:m>
                <a:r>
                  <a:rPr lang="en-US" kern="1200" dirty="0">
                    <a:solidFill>
                      <a:srgbClr val="3C3C3C"/>
                    </a:solidFill>
                    <a:latin typeface="Arial"/>
                    <a:ea typeface="+mn-ea"/>
                    <a:cs typeface="+mn-cs"/>
                  </a:rPr>
                  <a:t> 35,69%</a:t>
                </a:r>
              </a:p>
              <a:p>
                <a:pPr marL="165100" marR="0" lvl="0" indent="-165100" algn="l" defTabSz="914400" rtl="0" eaLnBrk="1" fontAlgn="auto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08B8F6-F54C-F339-C315-815CECC4B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62" y="1399052"/>
                <a:ext cx="5024438" cy="1506823"/>
              </a:xfrm>
              <a:prstGeom prst="rect">
                <a:avLst/>
              </a:prstGeom>
              <a:blipFill>
                <a:blip r:embed="rId4"/>
                <a:stretch>
                  <a:fillRect l="-850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139EEEB-8388-D8F2-6E5C-5E8F0BC7906A}"/>
              </a:ext>
            </a:extLst>
          </p:cNvPr>
          <p:cNvSpPr txBox="1"/>
          <p:nvPr/>
        </p:nvSpPr>
        <p:spPr>
          <a:xfrm>
            <a:off x="6119811" y="6007375"/>
            <a:ext cx="7200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Figure 8: Energy Deposition Results for 20° Offset</a:t>
            </a: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548157"/>
            <a:ext cx="12191999" cy="3098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61686-37B1-0C95-9FDA-36DB860B49B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-2209800" y="6233832"/>
            <a:ext cx="2804160" cy="342900"/>
          </a:xfrm>
        </p:spPr>
        <p:txBody>
          <a:bodyPr/>
          <a:lstStyle/>
          <a:p>
            <a:fld id="{B6F15528-21DE-4FAA-801E-634DDDAF4B2B}" type="slidenum">
              <a:rPr lang="en-ZA" smtClean="0"/>
              <a:t>14</a:t>
            </a:fld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71FE18-FC7C-BCEB-98BC-7C4B77704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485900"/>
            <a:ext cx="5913051" cy="410086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8BAB28-0F20-ED3D-AF52-5AB05792B37F}"/>
                  </a:ext>
                </a:extLst>
              </p:cNvPr>
              <p:cNvSpPr txBox="1"/>
              <p:nvPr/>
            </p:nvSpPr>
            <p:spPr>
              <a:xfrm>
                <a:off x="490537" y="1217941"/>
                <a:ext cx="5453063" cy="11359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165100" marR="0" lvl="0" indent="-165100" algn="l" defTabSz="914400" rtl="0" eaLnBrk="1" fontAlgn="auto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Signal entries: </a:t>
                </a:r>
                <a:r>
                  <a:rPr lang="en-US" kern="1200" dirty="0">
                    <a:solidFill>
                      <a:srgbClr val="3C3C3C"/>
                    </a:solidFill>
                    <a:latin typeface="Arial"/>
                    <a:ea typeface="+mn-ea"/>
                    <a:cs typeface="+mn-cs"/>
                  </a:rPr>
                  <a:t>4 400 611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lang="en-US" kern="1200" dirty="0">
                    <a:solidFill>
                      <a:srgbClr val="3C3C3C"/>
                    </a:solidFill>
                    <a:latin typeface="Arial"/>
                    <a:ea typeface="+mn-ea"/>
                    <a:cs typeface="+mn-cs"/>
                  </a:rPr>
                  <a:t>44,01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%</a:t>
                </a:r>
              </a:p>
              <a:p>
                <a:pPr marL="165100" marR="0" lvl="0" indent="-165100" algn="l" defTabSz="914400" rtl="0" eaLnBrk="1" fontAlgn="auto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Leakage entries: </a:t>
                </a:r>
                <a:r>
                  <a:rPr lang="en-US" kern="1200" dirty="0">
                    <a:solidFill>
                      <a:srgbClr val="3C3C3C"/>
                    </a:solidFill>
                    <a:latin typeface="Arial"/>
                    <a:ea typeface="+mn-ea"/>
                    <a:cs typeface="+mn-cs"/>
                  </a:rPr>
                  <a:t>4 282 335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lang="en-US" kern="1200" dirty="0">
                    <a:solidFill>
                      <a:srgbClr val="3C3C3C"/>
                    </a:solidFill>
                    <a:latin typeface="Arial"/>
                    <a:ea typeface="+mn-ea"/>
                    <a:cs typeface="+mn-cs"/>
                  </a:rPr>
                  <a:t>42,82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%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8BAB28-0F20-ED3D-AF52-5AB05792B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37" y="1217941"/>
                <a:ext cx="5453063" cy="1135952"/>
              </a:xfrm>
              <a:prstGeom prst="rect">
                <a:avLst/>
              </a:prstGeom>
              <a:blipFill>
                <a:blip r:embed="rId4"/>
                <a:stretch>
                  <a:fillRect l="-670" b="-8065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58CFA8E-504B-9636-FD15-8AAC03704890}"/>
              </a:ext>
            </a:extLst>
          </p:cNvPr>
          <p:cNvSpPr txBox="1"/>
          <p:nvPr/>
        </p:nvSpPr>
        <p:spPr>
          <a:xfrm>
            <a:off x="457200" y="524504"/>
            <a:ext cx="60936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1200" cap="none" spc="-30" normalizeH="0" baseline="0" noProof="0" dirty="0">
                <a:ln>
                  <a:noFill/>
                </a:ln>
                <a:solidFill>
                  <a:srgbClr val="26003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Results: 30° Offset</a:t>
            </a: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6D4567-C001-041B-217F-5A07E3DCED05}"/>
              </a:ext>
            </a:extLst>
          </p:cNvPr>
          <p:cNvSpPr txBox="1"/>
          <p:nvPr/>
        </p:nvSpPr>
        <p:spPr>
          <a:xfrm>
            <a:off x="6248400" y="5716420"/>
            <a:ext cx="7200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Figure </a:t>
            </a:r>
            <a:r>
              <a:rPr lang="en-GB" kern="1200" dirty="0">
                <a:solidFill>
                  <a:srgbClr val="3C3C3C"/>
                </a:solidFill>
                <a:latin typeface="Arial"/>
                <a:ea typeface="+mn-ea"/>
                <a:cs typeface="+mn-cs"/>
              </a:rPr>
              <a:t>9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Energy Deposition Results for 30° Offset</a:t>
            </a: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548157"/>
            <a:ext cx="12191999" cy="309841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4896AED-C7CF-335C-216E-15AD536293A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-2133600" y="6229350"/>
            <a:ext cx="2804160" cy="342900"/>
          </a:xfrm>
        </p:spPr>
        <p:txBody>
          <a:bodyPr/>
          <a:lstStyle/>
          <a:p>
            <a:fld id="{B6F15528-21DE-4FAA-801E-634DDDAF4B2B}" type="slidenum">
              <a:rPr lang="en-ZA" smtClean="0"/>
              <a:t>15</a:t>
            </a:fld>
            <a:endParaRPr lang="en-Z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648B30-C4EC-CF0C-BA78-D774B28F4828}"/>
              </a:ext>
            </a:extLst>
          </p:cNvPr>
          <p:cNvSpPr txBox="1"/>
          <p:nvPr/>
        </p:nvSpPr>
        <p:spPr>
          <a:xfrm>
            <a:off x="533400" y="457200"/>
            <a:ext cx="60936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2800" b="1" kern="1200" spc="-30" dirty="0">
                <a:solidFill>
                  <a:srgbClr val="26003B"/>
                </a:solidFill>
                <a:latin typeface="Arial"/>
                <a:ea typeface="+mj-ea"/>
                <a:cs typeface="+mj-cs"/>
              </a:rPr>
              <a:t>Conclusion and Recommendations</a:t>
            </a: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0079C3-B367-BDB8-225D-B2A700FCDF59}"/>
              </a:ext>
            </a:extLst>
          </p:cNvPr>
          <p:cNvSpPr txBox="1"/>
          <p:nvPr/>
        </p:nvSpPr>
        <p:spPr>
          <a:xfrm>
            <a:off x="518160" y="1306847"/>
            <a:ext cx="10988040" cy="3361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100" marR="0" lvl="0" indent="-1651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200" dirty="0">
                <a:solidFill>
                  <a:srgbClr val="3C3C3C"/>
                </a:solidFill>
                <a:latin typeface="Arial"/>
                <a:ea typeface="+mn-ea"/>
                <a:cs typeface="+mn-cs"/>
              </a:rPr>
              <a:t>Signal leakages increases significantly with angular offset in segmented PET detectors.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•10°: Minimal leakage (~11%), 30°: Significant leakage (~43%).</a:t>
            </a:r>
          </a:p>
          <a:p>
            <a:pPr marL="165100" marR="0" lvl="0" indent="-1651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Leakage linked to Compton scattering and energy spread.</a:t>
            </a:r>
          </a:p>
          <a:p>
            <a:pPr marL="165100" marR="0" lvl="0" indent="-1651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kern="1200" dirty="0">
              <a:solidFill>
                <a:srgbClr val="3C3C3C"/>
              </a:solidFill>
              <a:latin typeface="Arial"/>
              <a:ea typeface="+mn-ea"/>
              <a:cs typeface="+mn-cs"/>
            </a:endParaRPr>
          </a:p>
          <a:p>
            <a:pPr marL="165100" marR="0" lvl="0" indent="-1651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RECOMMENDATIONS</a:t>
            </a:r>
          </a:p>
          <a:p>
            <a:pPr marL="165100" marR="0" lvl="0" indent="-1651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Improve MinPET performance by:</a:t>
            </a:r>
          </a:p>
          <a:p>
            <a:pPr marL="285750" lvl="1" indent="-285750" algn="l" rtl="0">
              <a:lnSpc>
                <a:spcPct val="120000"/>
              </a:lnSpc>
              <a:spcBef>
                <a:spcPts val="300"/>
              </a:spcBef>
              <a:buFont typeface="Courier New" panose="02070309020205020404" pitchFamily="49" charset="0"/>
              <a:buChar char="o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Geometric collimation</a:t>
            </a:r>
          </a:p>
          <a:p>
            <a:pPr marL="285750" lvl="1" indent="-285750" algn="l" rtl="0">
              <a:lnSpc>
                <a:spcPct val="120000"/>
              </a:lnSpc>
              <a:spcBef>
                <a:spcPts val="300"/>
              </a:spcBef>
              <a:buFont typeface="Courier New" panose="02070309020205020404" pitchFamily="49" charset="0"/>
              <a:buChar char="o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Light-sharing correction algorithms</a:t>
            </a:r>
          </a:p>
          <a:p>
            <a:pPr marL="165100" marR="0" lvl="0" indent="-1651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3954526" y="1711318"/>
            <a:ext cx="4283075" cy="90805"/>
            <a:chOff x="3954526" y="1711318"/>
            <a:chExt cx="4283075" cy="90805"/>
          </a:xfrm>
        </p:grpSpPr>
        <p:sp>
          <p:nvSpPr>
            <p:cNvPr id="5" name="object 5"/>
            <p:cNvSpPr/>
            <p:nvPr/>
          </p:nvSpPr>
          <p:spPr>
            <a:xfrm>
              <a:off x="3973588" y="1732161"/>
              <a:ext cx="4244975" cy="50165"/>
            </a:xfrm>
            <a:custGeom>
              <a:avLst/>
              <a:gdLst/>
              <a:ahLst/>
              <a:cxnLst/>
              <a:rect l="l" t="t" r="r" b="b"/>
              <a:pathLst>
                <a:path w="4244975" h="50164">
                  <a:moveTo>
                    <a:pt x="2683045" y="9187"/>
                  </a:moveTo>
                  <a:lnTo>
                    <a:pt x="2635703" y="9523"/>
                  </a:lnTo>
                  <a:lnTo>
                    <a:pt x="2586503" y="10708"/>
                  </a:lnTo>
                  <a:lnTo>
                    <a:pt x="2233166" y="23071"/>
                  </a:lnTo>
                  <a:lnTo>
                    <a:pt x="2004509" y="33285"/>
                  </a:lnTo>
                  <a:lnTo>
                    <a:pt x="1952186" y="34902"/>
                  </a:lnTo>
                  <a:lnTo>
                    <a:pt x="1948555" y="34902"/>
                  </a:lnTo>
                  <a:lnTo>
                    <a:pt x="1902886" y="35410"/>
                  </a:lnTo>
                  <a:lnTo>
                    <a:pt x="1921718" y="35410"/>
                  </a:lnTo>
                  <a:lnTo>
                    <a:pt x="1981540" y="44975"/>
                  </a:lnTo>
                  <a:lnTo>
                    <a:pt x="2020575" y="48234"/>
                  </a:lnTo>
                  <a:lnTo>
                    <a:pt x="2063458" y="49550"/>
                  </a:lnTo>
                  <a:lnTo>
                    <a:pt x="2109902" y="49332"/>
                  </a:lnTo>
                  <a:lnTo>
                    <a:pt x="2159616" y="47992"/>
                  </a:lnTo>
                  <a:lnTo>
                    <a:pt x="2210771" y="45999"/>
                  </a:lnTo>
                  <a:lnTo>
                    <a:pt x="2325492" y="41340"/>
                  </a:lnTo>
                  <a:lnTo>
                    <a:pt x="2385398" y="39614"/>
                  </a:lnTo>
                  <a:lnTo>
                    <a:pt x="2447129" y="38817"/>
                  </a:lnTo>
                  <a:lnTo>
                    <a:pt x="2638028" y="38817"/>
                  </a:lnTo>
                  <a:lnTo>
                    <a:pt x="2680284" y="37617"/>
                  </a:lnTo>
                  <a:lnTo>
                    <a:pt x="2680852" y="37617"/>
                  </a:lnTo>
                  <a:lnTo>
                    <a:pt x="2786184" y="33285"/>
                  </a:lnTo>
                  <a:lnTo>
                    <a:pt x="2786025" y="33285"/>
                  </a:lnTo>
                  <a:lnTo>
                    <a:pt x="2894362" y="29090"/>
                  </a:lnTo>
                  <a:lnTo>
                    <a:pt x="2926937" y="28467"/>
                  </a:lnTo>
                  <a:lnTo>
                    <a:pt x="2928073" y="28467"/>
                  </a:lnTo>
                  <a:lnTo>
                    <a:pt x="2899653" y="25797"/>
                  </a:lnTo>
                  <a:lnTo>
                    <a:pt x="2818034" y="15643"/>
                  </a:lnTo>
                  <a:lnTo>
                    <a:pt x="2773798" y="12010"/>
                  </a:lnTo>
                  <a:lnTo>
                    <a:pt x="2728939" y="9937"/>
                  </a:lnTo>
                  <a:lnTo>
                    <a:pt x="2683045" y="9187"/>
                  </a:lnTo>
                  <a:close/>
                </a:path>
                <a:path w="4244975" h="50164">
                  <a:moveTo>
                    <a:pt x="3110214" y="38075"/>
                  </a:moveTo>
                  <a:lnTo>
                    <a:pt x="3107626" y="38075"/>
                  </a:lnTo>
                  <a:lnTo>
                    <a:pt x="3115158" y="39159"/>
                  </a:lnTo>
                  <a:lnTo>
                    <a:pt x="3156810" y="44721"/>
                  </a:lnTo>
                  <a:lnTo>
                    <a:pt x="3200301" y="47316"/>
                  </a:lnTo>
                  <a:lnTo>
                    <a:pt x="3246627" y="47684"/>
                  </a:lnTo>
                  <a:lnTo>
                    <a:pt x="3295374" y="46360"/>
                  </a:lnTo>
                  <a:lnTo>
                    <a:pt x="3421731" y="39409"/>
                  </a:lnTo>
                  <a:lnTo>
                    <a:pt x="3207325" y="39409"/>
                  </a:lnTo>
                  <a:lnTo>
                    <a:pt x="3150772" y="38948"/>
                  </a:lnTo>
                  <a:lnTo>
                    <a:pt x="3110214" y="38075"/>
                  </a:lnTo>
                  <a:close/>
                </a:path>
                <a:path w="4244975" h="50164">
                  <a:moveTo>
                    <a:pt x="1506536" y="30319"/>
                  </a:moveTo>
                  <a:lnTo>
                    <a:pt x="270714" y="30319"/>
                  </a:lnTo>
                  <a:lnTo>
                    <a:pt x="307381" y="30649"/>
                  </a:lnTo>
                  <a:lnTo>
                    <a:pt x="428482" y="33660"/>
                  </a:lnTo>
                  <a:lnTo>
                    <a:pt x="427913" y="33660"/>
                  </a:lnTo>
                  <a:lnTo>
                    <a:pt x="680997" y="43900"/>
                  </a:lnTo>
                  <a:lnTo>
                    <a:pt x="801474" y="46360"/>
                  </a:lnTo>
                  <a:lnTo>
                    <a:pt x="859512" y="46813"/>
                  </a:lnTo>
                  <a:lnTo>
                    <a:pt x="903523" y="46813"/>
                  </a:lnTo>
                  <a:lnTo>
                    <a:pt x="1046777" y="45323"/>
                  </a:lnTo>
                  <a:lnTo>
                    <a:pt x="1048455" y="45323"/>
                  </a:lnTo>
                  <a:lnTo>
                    <a:pt x="1181546" y="41930"/>
                  </a:lnTo>
                  <a:lnTo>
                    <a:pt x="1506536" y="30319"/>
                  </a:lnTo>
                  <a:close/>
                </a:path>
                <a:path w="4244975" h="50164">
                  <a:moveTo>
                    <a:pt x="4244701" y="33285"/>
                  </a:moveTo>
                  <a:lnTo>
                    <a:pt x="3623906" y="33285"/>
                  </a:lnTo>
                  <a:lnTo>
                    <a:pt x="3670441" y="34902"/>
                  </a:lnTo>
                  <a:lnTo>
                    <a:pt x="3669971" y="34902"/>
                  </a:lnTo>
                  <a:lnTo>
                    <a:pt x="3786230" y="44721"/>
                  </a:lnTo>
                  <a:lnTo>
                    <a:pt x="3787248" y="44721"/>
                  </a:lnTo>
                  <a:lnTo>
                    <a:pt x="3850451" y="46813"/>
                  </a:lnTo>
                  <a:lnTo>
                    <a:pt x="3832258" y="46813"/>
                  </a:lnTo>
                  <a:lnTo>
                    <a:pt x="3903985" y="46360"/>
                  </a:lnTo>
                  <a:lnTo>
                    <a:pt x="3961593" y="44215"/>
                  </a:lnTo>
                  <a:lnTo>
                    <a:pt x="3962632" y="44215"/>
                  </a:lnTo>
                  <a:lnTo>
                    <a:pt x="4118847" y="35410"/>
                  </a:lnTo>
                  <a:lnTo>
                    <a:pt x="4115922" y="35410"/>
                  </a:lnTo>
                  <a:lnTo>
                    <a:pt x="4164995" y="34199"/>
                  </a:lnTo>
                  <a:lnTo>
                    <a:pt x="4244889" y="34199"/>
                  </a:lnTo>
                  <a:lnTo>
                    <a:pt x="4244778" y="33660"/>
                  </a:lnTo>
                  <a:lnTo>
                    <a:pt x="4244701" y="33285"/>
                  </a:lnTo>
                  <a:close/>
                </a:path>
                <a:path w="4244975" h="50164">
                  <a:moveTo>
                    <a:pt x="2638028" y="38817"/>
                  </a:moveTo>
                  <a:lnTo>
                    <a:pt x="2447129" y="38817"/>
                  </a:lnTo>
                  <a:lnTo>
                    <a:pt x="2568635" y="39873"/>
                  </a:lnTo>
                  <a:lnTo>
                    <a:pt x="2626021" y="39159"/>
                  </a:lnTo>
                  <a:lnTo>
                    <a:pt x="2638028" y="38817"/>
                  </a:lnTo>
                  <a:close/>
                </a:path>
                <a:path w="4244975" h="50164">
                  <a:moveTo>
                    <a:pt x="622" y="21073"/>
                  </a:moveTo>
                  <a:lnTo>
                    <a:pt x="680" y="21593"/>
                  </a:lnTo>
                  <a:lnTo>
                    <a:pt x="776" y="22456"/>
                  </a:lnTo>
                  <a:lnTo>
                    <a:pt x="844" y="23071"/>
                  </a:lnTo>
                  <a:lnTo>
                    <a:pt x="969" y="24199"/>
                  </a:lnTo>
                  <a:lnTo>
                    <a:pt x="1014" y="36542"/>
                  </a:lnTo>
                  <a:lnTo>
                    <a:pt x="864" y="37617"/>
                  </a:lnTo>
                  <a:lnTo>
                    <a:pt x="801" y="38075"/>
                  </a:lnTo>
                  <a:lnTo>
                    <a:pt x="698" y="38817"/>
                  </a:lnTo>
                  <a:lnTo>
                    <a:pt x="616" y="39409"/>
                  </a:lnTo>
                  <a:lnTo>
                    <a:pt x="0" y="39409"/>
                  </a:lnTo>
                  <a:lnTo>
                    <a:pt x="37488" y="36542"/>
                  </a:lnTo>
                  <a:lnTo>
                    <a:pt x="75976" y="34199"/>
                  </a:lnTo>
                  <a:lnTo>
                    <a:pt x="113996" y="32474"/>
                  </a:lnTo>
                  <a:lnTo>
                    <a:pt x="112753" y="32474"/>
                  </a:lnTo>
                  <a:lnTo>
                    <a:pt x="159071" y="31070"/>
                  </a:lnTo>
                  <a:lnTo>
                    <a:pt x="158704" y="31070"/>
                  </a:lnTo>
                  <a:lnTo>
                    <a:pt x="205351" y="30319"/>
                  </a:lnTo>
                  <a:lnTo>
                    <a:pt x="1506536" y="30319"/>
                  </a:lnTo>
                  <a:lnTo>
                    <a:pt x="1551062" y="29090"/>
                  </a:lnTo>
                  <a:lnTo>
                    <a:pt x="180287" y="29090"/>
                  </a:lnTo>
                  <a:lnTo>
                    <a:pt x="118255" y="28733"/>
                  </a:lnTo>
                  <a:lnTo>
                    <a:pt x="76172" y="27473"/>
                  </a:lnTo>
                  <a:lnTo>
                    <a:pt x="36976" y="24992"/>
                  </a:lnTo>
                  <a:lnTo>
                    <a:pt x="622" y="21073"/>
                  </a:lnTo>
                  <a:close/>
                </a:path>
                <a:path w="4244975" h="50164">
                  <a:moveTo>
                    <a:pt x="3900241" y="0"/>
                  </a:moveTo>
                  <a:lnTo>
                    <a:pt x="3841797" y="0"/>
                  </a:lnTo>
                  <a:lnTo>
                    <a:pt x="3800921" y="626"/>
                  </a:lnTo>
                  <a:lnTo>
                    <a:pt x="3754301" y="2198"/>
                  </a:lnTo>
                  <a:lnTo>
                    <a:pt x="3709756" y="4556"/>
                  </a:lnTo>
                  <a:lnTo>
                    <a:pt x="3667324" y="7662"/>
                  </a:lnTo>
                  <a:lnTo>
                    <a:pt x="3626266" y="11549"/>
                  </a:lnTo>
                  <a:lnTo>
                    <a:pt x="3626417" y="11549"/>
                  </a:lnTo>
                  <a:lnTo>
                    <a:pt x="3588942" y="15960"/>
                  </a:lnTo>
                  <a:lnTo>
                    <a:pt x="3515346" y="26079"/>
                  </a:lnTo>
                  <a:lnTo>
                    <a:pt x="3471741" y="30319"/>
                  </a:lnTo>
                  <a:lnTo>
                    <a:pt x="3471560" y="30319"/>
                  </a:lnTo>
                  <a:lnTo>
                    <a:pt x="3424633" y="33660"/>
                  </a:lnTo>
                  <a:lnTo>
                    <a:pt x="3373112" y="36269"/>
                  </a:lnTo>
                  <a:lnTo>
                    <a:pt x="3319560" y="38075"/>
                  </a:lnTo>
                  <a:lnTo>
                    <a:pt x="3261915" y="39159"/>
                  </a:lnTo>
                  <a:lnTo>
                    <a:pt x="3207325" y="39409"/>
                  </a:lnTo>
                  <a:lnTo>
                    <a:pt x="3421731" y="39409"/>
                  </a:lnTo>
                  <a:lnTo>
                    <a:pt x="3506297" y="34902"/>
                  </a:lnTo>
                  <a:lnTo>
                    <a:pt x="3557678" y="33285"/>
                  </a:lnTo>
                  <a:lnTo>
                    <a:pt x="4244701" y="33285"/>
                  </a:lnTo>
                  <a:lnTo>
                    <a:pt x="4243837" y="29090"/>
                  </a:lnTo>
                  <a:lnTo>
                    <a:pt x="4243764" y="28733"/>
                  </a:lnTo>
                  <a:lnTo>
                    <a:pt x="4243691" y="24199"/>
                  </a:lnTo>
                  <a:lnTo>
                    <a:pt x="4243821" y="23404"/>
                  </a:lnTo>
                  <a:lnTo>
                    <a:pt x="4243904" y="22892"/>
                  </a:lnTo>
                  <a:lnTo>
                    <a:pt x="4243975" y="22456"/>
                  </a:lnTo>
                  <a:lnTo>
                    <a:pt x="4244095" y="21720"/>
                  </a:lnTo>
                  <a:lnTo>
                    <a:pt x="4244200" y="21073"/>
                  </a:lnTo>
                  <a:lnTo>
                    <a:pt x="4182296" y="14942"/>
                  </a:lnTo>
                  <a:lnTo>
                    <a:pt x="4122497" y="9937"/>
                  </a:lnTo>
                  <a:lnTo>
                    <a:pt x="4063870" y="5939"/>
                  </a:lnTo>
                  <a:lnTo>
                    <a:pt x="4007423" y="2990"/>
                  </a:lnTo>
                  <a:lnTo>
                    <a:pt x="3952867" y="1023"/>
                  </a:lnTo>
                  <a:lnTo>
                    <a:pt x="3900241" y="0"/>
                  </a:lnTo>
                  <a:close/>
                </a:path>
                <a:path w="4244975" h="50164">
                  <a:moveTo>
                    <a:pt x="4244889" y="34199"/>
                  </a:moveTo>
                  <a:lnTo>
                    <a:pt x="4168352" y="34199"/>
                  </a:lnTo>
                  <a:lnTo>
                    <a:pt x="4213508" y="35410"/>
                  </a:lnTo>
                  <a:lnTo>
                    <a:pt x="4209152" y="35410"/>
                  </a:lnTo>
                  <a:lnTo>
                    <a:pt x="4244623" y="39409"/>
                  </a:lnTo>
                  <a:lnTo>
                    <a:pt x="4244190" y="39409"/>
                  </a:lnTo>
                  <a:lnTo>
                    <a:pt x="4244798" y="36542"/>
                  </a:lnTo>
                  <a:lnTo>
                    <a:pt x="4244889" y="34199"/>
                  </a:lnTo>
                  <a:close/>
                </a:path>
                <a:path w="4244975" h="50164">
                  <a:moveTo>
                    <a:pt x="2992264" y="28467"/>
                  </a:moveTo>
                  <a:lnTo>
                    <a:pt x="2928073" y="28467"/>
                  </a:lnTo>
                  <a:lnTo>
                    <a:pt x="2942658" y="29837"/>
                  </a:lnTo>
                  <a:lnTo>
                    <a:pt x="2991609" y="33285"/>
                  </a:lnTo>
                  <a:lnTo>
                    <a:pt x="2992131" y="33285"/>
                  </a:lnTo>
                  <a:lnTo>
                    <a:pt x="3041295" y="35825"/>
                  </a:lnTo>
                  <a:lnTo>
                    <a:pt x="3097238" y="37825"/>
                  </a:lnTo>
                  <a:lnTo>
                    <a:pt x="3098630" y="37825"/>
                  </a:lnTo>
                  <a:lnTo>
                    <a:pt x="3110214" y="38075"/>
                  </a:lnTo>
                  <a:lnTo>
                    <a:pt x="3107626" y="38075"/>
                  </a:lnTo>
                  <a:lnTo>
                    <a:pt x="3076949" y="33660"/>
                  </a:lnTo>
                  <a:lnTo>
                    <a:pt x="3037244" y="30319"/>
                  </a:lnTo>
                  <a:lnTo>
                    <a:pt x="3040440" y="30319"/>
                  </a:lnTo>
                  <a:lnTo>
                    <a:pt x="2992264" y="28467"/>
                  </a:lnTo>
                  <a:close/>
                </a:path>
                <a:path w="4244975" h="50164">
                  <a:moveTo>
                    <a:pt x="1790787" y="27473"/>
                  </a:moveTo>
                  <a:lnTo>
                    <a:pt x="1773230" y="27473"/>
                  </a:lnTo>
                  <a:lnTo>
                    <a:pt x="1774878" y="27741"/>
                  </a:lnTo>
                  <a:lnTo>
                    <a:pt x="1816798" y="32131"/>
                  </a:lnTo>
                  <a:lnTo>
                    <a:pt x="1860849" y="34589"/>
                  </a:lnTo>
                  <a:lnTo>
                    <a:pt x="1908489" y="35410"/>
                  </a:lnTo>
                  <a:lnTo>
                    <a:pt x="1921718" y="35410"/>
                  </a:lnTo>
                  <a:lnTo>
                    <a:pt x="1916536" y="34589"/>
                  </a:lnTo>
                  <a:lnTo>
                    <a:pt x="1878528" y="31070"/>
                  </a:lnTo>
                  <a:lnTo>
                    <a:pt x="1834921" y="28733"/>
                  </a:lnTo>
                  <a:lnTo>
                    <a:pt x="1835902" y="28733"/>
                  </a:lnTo>
                  <a:lnTo>
                    <a:pt x="1790787" y="27473"/>
                  </a:lnTo>
                  <a:close/>
                </a:path>
                <a:path w="4244975" h="50164">
                  <a:moveTo>
                    <a:pt x="642608" y="21073"/>
                  </a:moveTo>
                  <a:lnTo>
                    <a:pt x="564375" y="21073"/>
                  </a:lnTo>
                  <a:lnTo>
                    <a:pt x="497541" y="21720"/>
                  </a:lnTo>
                  <a:lnTo>
                    <a:pt x="258672" y="27473"/>
                  </a:lnTo>
                  <a:lnTo>
                    <a:pt x="257790" y="27473"/>
                  </a:lnTo>
                  <a:lnTo>
                    <a:pt x="211268" y="28467"/>
                  </a:lnTo>
                  <a:lnTo>
                    <a:pt x="154330" y="29090"/>
                  </a:lnTo>
                  <a:lnTo>
                    <a:pt x="1550313" y="29090"/>
                  </a:lnTo>
                  <a:lnTo>
                    <a:pt x="1672170" y="26938"/>
                  </a:lnTo>
                  <a:lnTo>
                    <a:pt x="1769080" y="26788"/>
                  </a:lnTo>
                  <a:lnTo>
                    <a:pt x="1755817" y="24601"/>
                  </a:lnTo>
                  <a:lnTo>
                    <a:pt x="883681" y="24601"/>
                  </a:lnTo>
                  <a:lnTo>
                    <a:pt x="642608" y="21073"/>
                  </a:lnTo>
                  <a:close/>
                </a:path>
                <a:path w="4244975" h="50164">
                  <a:moveTo>
                    <a:pt x="2943156" y="28157"/>
                  </a:moveTo>
                  <a:lnTo>
                    <a:pt x="2926937" y="28467"/>
                  </a:lnTo>
                  <a:lnTo>
                    <a:pt x="3008883" y="28467"/>
                  </a:lnTo>
                  <a:lnTo>
                    <a:pt x="2943156" y="28157"/>
                  </a:lnTo>
                  <a:close/>
                </a:path>
                <a:path w="4244975" h="50164">
                  <a:moveTo>
                    <a:pt x="1769080" y="26788"/>
                  </a:moveTo>
                  <a:lnTo>
                    <a:pt x="1734334" y="26788"/>
                  </a:lnTo>
                  <a:lnTo>
                    <a:pt x="1803684" y="27473"/>
                  </a:lnTo>
                  <a:lnTo>
                    <a:pt x="1773230" y="27473"/>
                  </a:lnTo>
                  <a:lnTo>
                    <a:pt x="1769080" y="26788"/>
                  </a:lnTo>
                  <a:close/>
                </a:path>
                <a:path w="4244975" h="50164">
                  <a:moveTo>
                    <a:pt x="1524129" y="6291"/>
                  </a:moveTo>
                  <a:lnTo>
                    <a:pt x="1466058" y="6291"/>
                  </a:lnTo>
                  <a:lnTo>
                    <a:pt x="1411386" y="7072"/>
                  </a:lnTo>
                  <a:lnTo>
                    <a:pt x="1355794" y="8424"/>
                  </a:lnTo>
                  <a:lnTo>
                    <a:pt x="981052" y="23277"/>
                  </a:lnTo>
                  <a:lnTo>
                    <a:pt x="928979" y="24373"/>
                  </a:lnTo>
                  <a:lnTo>
                    <a:pt x="883681" y="24601"/>
                  </a:lnTo>
                  <a:lnTo>
                    <a:pt x="1755817" y="24601"/>
                  </a:lnTo>
                  <a:lnTo>
                    <a:pt x="1700513" y="15643"/>
                  </a:lnTo>
                  <a:lnTo>
                    <a:pt x="1661139" y="11549"/>
                  </a:lnTo>
                  <a:lnTo>
                    <a:pt x="1617351" y="8711"/>
                  </a:lnTo>
                  <a:lnTo>
                    <a:pt x="1572345" y="7072"/>
                  </a:lnTo>
                  <a:lnTo>
                    <a:pt x="1576019" y="7072"/>
                  </a:lnTo>
                  <a:lnTo>
                    <a:pt x="1524129" y="62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73576" y="1730368"/>
              <a:ext cx="4244975" cy="52705"/>
            </a:xfrm>
            <a:custGeom>
              <a:avLst/>
              <a:gdLst/>
              <a:ahLst/>
              <a:cxnLst/>
              <a:rect l="l" t="t" r="r" b="b"/>
              <a:pathLst>
                <a:path w="4244975" h="52705">
                  <a:moveTo>
                    <a:pt x="635" y="22866"/>
                  </a:moveTo>
                  <a:lnTo>
                    <a:pt x="45063" y="19214"/>
                  </a:lnTo>
                  <a:lnTo>
                    <a:pt x="92219" y="16689"/>
                  </a:lnTo>
                  <a:lnTo>
                    <a:pt x="141646" y="15158"/>
                  </a:lnTo>
                  <a:lnTo>
                    <a:pt x="192892" y="14491"/>
                  </a:lnTo>
                  <a:lnTo>
                    <a:pt x="245502" y="14554"/>
                  </a:lnTo>
                  <a:lnTo>
                    <a:pt x="299022" y="15215"/>
                  </a:lnTo>
                  <a:lnTo>
                    <a:pt x="352998" y="16342"/>
                  </a:lnTo>
                  <a:lnTo>
                    <a:pt x="406977" y="17803"/>
                  </a:lnTo>
                  <a:lnTo>
                    <a:pt x="460504" y="19466"/>
                  </a:lnTo>
                  <a:lnTo>
                    <a:pt x="513126" y="21198"/>
                  </a:lnTo>
                  <a:lnTo>
                    <a:pt x="564388" y="22866"/>
                  </a:lnTo>
                  <a:lnTo>
                    <a:pt x="625001" y="24225"/>
                  </a:lnTo>
                  <a:lnTo>
                    <a:pt x="683611" y="24593"/>
                  </a:lnTo>
                  <a:lnTo>
                    <a:pt x="740283" y="24249"/>
                  </a:lnTo>
                  <a:lnTo>
                    <a:pt x="795082" y="23473"/>
                  </a:lnTo>
                  <a:lnTo>
                    <a:pt x="848076" y="22542"/>
                  </a:lnTo>
                  <a:lnTo>
                    <a:pt x="899329" y="21737"/>
                  </a:lnTo>
                  <a:lnTo>
                    <a:pt x="948907" y="21337"/>
                  </a:lnTo>
                  <a:lnTo>
                    <a:pt x="996877" y="21620"/>
                  </a:lnTo>
                  <a:lnTo>
                    <a:pt x="1043304" y="22866"/>
                  </a:lnTo>
                  <a:lnTo>
                    <a:pt x="1085608" y="23652"/>
                  </a:lnTo>
                  <a:lnTo>
                    <a:pt x="1130259" y="22976"/>
                  </a:lnTo>
                  <a:lnTo>
                    <a:pt x="1177196" y="21322"/>
                  </a:lnTo>
                  <a:lnTo>
                    <a:pt x="1226357" y="19172"/>
                  </a:lnTo>
                  <a:lnTo>
                    <a:pt x="1277683" y="17009"/>
                  </a:lnTo>
                  <a:lnTo>
                    <a:pt x="1331112" y="15313"/>
                  </a:lnTo>
                  <a:lnTo>
                    <a:pt x="1386583" y="14569"/>
                  </a:lnTo>
                  <a:lnTo>
                    <a:pt x="1444035" y="15259"/>
                  </a:lnTo>
                  <a:lnTo>
                    <a:pt x="1503408" y="17863"/>
                  </a:lnTo>
                  <a:lnTo>
                    <a:pt x="1564639" y="22866"/>
                  </a:lnTo>
                  <a:lnTo>
                    <a:pt x="1611394" y="27474"/>
                  </a:lnTo>
                  <a:lnTo>
                    <a:pt x="1656407" y="31428"/>
                  </a:lnTo>
                  <a:lnTo>
                    <a:pt x="1700298" y="34697"/>
                  </a:lnTo>
                  <a:lnTo>
                    <a:pt x="1743684" y="37250"/>
                  </a:lnTo>
                  <a:lnTo>
                    <a:pt x="1787183" y="39057"/>
                  </a:lnTo>
                  <a:lnTo>
                    <a:pt x="1831412" y="40085"/>
                  </a:lnTo>
                  <a:lnTo>
                    <a:pt x="1876989" y="40303"/>
                  </a:lnTo>
                  <a:lnTo>
                    <a:pt x="1924532" y="39681"/>
                  </a:lnTo>
                  <a:lnTo>
                    <a:pt x="1974659" y="38187"/>
                  </a:lnTo>
                  <a:lnTo>
                    <a:pt x="2027987" y="35790"/>
                  </a:lnTo>
                  <a:lnTo>
                    <a:pt x="2085134" y="32458"/>
                  </a:lnTo>
                  <a:lnTo>
                    <a:pt x="2146717" y="28161"/>
                  </a:lnTo>
                  <a:lnTo>
                    <a:pt x="2213356" y="22866"/>
                  </a:lnTo>
                  <a:lnTo>
                    <a:pt x="2288345" y="16589"/>
                  </a:lnTo>
                  <a:lnTo>
                    <a:pt x="2351024" y="11490"/>
                  </a:lnTo>
                  <a:lnTo>
                    <a:pt x="2403914" y="7594"/>
                  </a:lnTo>
                  <a:lnTo>
                    <a:pt x="2449535" y="4929"/>
                  </a:lnTo>
                  <a:lnTo>
                    <a:pt x="2490409" y="3519"/>
                  </a:lnTo>
                  <a:lnTo>
                    <a:pt x="2529055" y="3390"/>
                  </a:lnTo>
                  <a:lnTo>
                    <a:pt x="2567996" y="4568"/>
                  </a:lnTo>
                  <a:lnTo>
                    <a:pt x="2609750" y="7079"/>
                  </a:lnTo>
                  <a:lnTo>
                    <a:pt x="2656840" y="10949"/>
                  </a:lnTo>
                  <a:lnTo>
                    <a:pt x="2711786" y="16202"/>
                  </a:lnTo>
                  <a:lnTo>
                    <a:pt x="2777108" y="22866"/>
                  </a:lnTo>
                  <a:lnTo>
                    <a:pt x="2852067" y="29961"/>
                  </a:lnTo>
                  <a:lnTo>
                    <a:pt x="2920366" y="35046"/>
                  </a:lnTo>
                  <a:lnTo>
                    <a:pt x="2982600" y="38284"/>
                  </a:lnTo>
                  <a:lnTo>
                    <a:pt x="3039367" y="39838"/>
                  </a:lnTo>
                  <a:lnTo>
                    <a:pt x="3091259" y="39869"/>
                  </a:lnTo>
                  <a:lnTo>
                    <a:pt x="3138873" y="38539"/>
                  </a:lnTo>
                  <a:lnTo>
                    <a:pt x="3182803" y="36012"/>
                  </a:lnTo>
                  <a:lnTo>
                    <a:pt x="3223645" y="32449"/>
                  </a:lnTo>
                  <a:lnTo>
                    <a:pt x="3261993" y="28013"/>
                  </a:lnTo>
                  <a:lnTo>
                    <a:pt x="3298444" y="22866"/>
                  </a:lnTo>
                  <a:lnTo>
                    <a:pt x="3321087" y="19989"/>
                  </a:lnTo>
                  <a:lnTo>
                    <a:pt x="3387175" y="14233"/>
                  </a:lnTo>
                  <a:lnTo>
                    <a:pt x="3429151" y="11475"/>
                  </a:lnTo>
                  <a:lnTo>
                    <a:pt x="3476100" y="8876"/>
                  </a:lnTo>
                  <a:lnTo>
                    <a:pt x="3527289" y="6497"/>
                  </a:lnTo>
                  <a:lnTo>
                    <a:pt x="3581982" y="4398"/>
                  </a:lnTo>
                  <a:lnTo>
                    <a:pt x="3639446" y="2639"/>
                  </a:lnTo>
                  <a:lnTo>
                    <a:pt x="3698945" y="1280"/>
                  </a:lnTo>
                  <a:lnTo>
                    <a:pt x="3759744" y="380"/>
                  </a:lnTo>
                  <a:lnTo>
                    <a:pt x="3821108" y="0"/>
                  </a:lnTo>
                  <a:lnTo>
                    <a:pt x="3882304" y="199"/>
                  </a:lnTo>
                  <a:lnTo>
                    <a:pt x="3942595" y="1038"/>
                  </a:lnTo>
                  <a:lnTo>
                    <a:pt x="4001248" y="2577"/>
                  </a:lnTo>
                  <a:lnTo>
                    <a:pt x="4057527" y="4876"/>
                  </a:lnTo>
                  <a:lnTo>
                    <a:pt x="4110698" y="7994"/>
                  </a:lnTo>
                  <a:lnTo>
                    <a:pt x="4160026" y="11992"/>
                  </a:lnTo>
                  <a:lnTo>
                    <a:pt x="4204775" y="16929"/>
                  </a:lnTo>
                  <a:lnTo>
                    <a:pt x="4244213" y="22866"/>
                  </a:lnTo>
                  <a:lnTo>
                    <a:pt x="4244594" y="30359"/>
                  </a:lnTo>
                  <a:lnTo>
                    <a:pt x="4244213" y="33661"/>
                  </a:lnTo>
                  <a:lnTo>
                    <a:pt x="4244213" y="41154"/>
                  </a:lnTo>
                  <a:lnTo>
                    <a:pt x="4174114" y="32697"/>
                  </a:lnTo>
                  <a:lnTo>
                    <a:pt x="4135229" y="29957"/>
                  </a:lnTo>
                  <a:lnTo>
                    <a:pt x="4093548" y="28144"/>
                  </a:lnTo>
                  <a:lnTo>
                    <a:pt x="4048894" y="27210"/>
                  </a:lnTo>
                  <a:lnTo>
                    <a:pt x="4001087" y="27105"/>
                  </a:lnTo>
                  <a:lnTo>
                    <a:pt x="3949949" y="27781"/>
                  </a:lnTo>
                  <a:lnTo>
                    <a:pt x="3895301" y="29188"/>
                  </a:lnTo>
                  <a:lnTo>
                    <a:pt x="3836965" y="31278"/>
                  </a:lnTo>
                  <a:lnTo>
                    <a:pt x="3774762" y="34002"/>
                  </a:lnTo>
                  <a:lnTo>
                    <a:pt x="3708514" y="37310"/>
                  </a:lnTo>
                  <a:lnTo>
                    <a:pt x="3638042" y="41154"/>
                  </a:lnTo>
                  <a:lnTo>
                    <a:pt x="3556541" y="45393"/>
                  </a:lnTo>
                  <a:lnTo>
                    <a:pt x="3485481" y="48299"/>
                  </a:lnTo>
                  <a:lnTo>
                    <a:pt x="3423393" y="50019"/>
                  </a:lnTo>
                  <a:lnTo>
                    <a:pt x="3368808" y="50701"/>
                  </a:lnTo>
                  <a:lnTo>
                    <a:pt x="3320256" y="50489"/>
                  </a:lnTo>
                  <a:lnTo>
                    <a:pt x="3276268" y="49530"/>
                  </a:lnTo>
                  <a:lnTo>
                    <a:pt x="3235376" y="47971"/>
                  </a:lnTo>
                  <a:lnTo>
                    <a:pt x="3196110" y="45958"/>
                  </a:lnTo>
                  <a:lnTo>
                    <a:pt x="3157001" y="43637"/>
                  </a:lnTo>
                  <a:lnTo>
                    <a:pt x="3116579" y="41154"/>
                  </a:lnTo>
                  <a:lnTo>
                    <a:pt x="3083705" y="39757"/>
                  </a:lnTo>
                  <a:lnTo>
                    <a:pt x="3044965" y="39075"/>
                  </a:lnTo>
                  <a:lnTo>
                    <a:pt x="3001191" y="38983"/>
                  </a:lnTo>
                  <a:lnTo>
                    <a:pt x="2953217" y="39355"/>
                  </a:lnTo>
                  <a:lnTo>
                    <a:pt x="2901874" y="40067"/>
                  </a:lnTo>
                  <a:lnTo>
                    <a:pt x="2847994" y="40994"/>
                  </a:lnTo>
                  <a:lnTo>
                    <a:pt x="2792412" y="42012"/>
                  </a:lnTo>
                  <a:lnTo>
                    <a:pt x="2735959" y="42994"/>
                  </a:lnTo>
                  <a:lnTo>
                    <a:pt x="2679467" y="43816"/>
                  </a:lnTo>
                  <a:lnTo>
                    <a:pt x="2623770" y="44353"/>
                  </a:lnTo>
                  <a:lnTo>
                    <a:pt x="2569699" y="44481"/>
                  </a:lnTo>
                  <a:lnTo>
                    <a:pt x="2518087" y="44074"/>
                  </a:lnTo>
                  <a:lnTo>
                    <a:pt x="2469768" y="43006"/>
                  </a:lnTo>
                  <a:lnTo>
                    <a:pt x="2425573" y="41154"/>
                  </a:lnTo>
                  <a:lnTo>
                    <a:pt x="2373535" y="38280"/>
                  </a:lnTo>
                  <a:lnTo>
                    <a:pt x="2323544" y="35512"/>
                  </a:lnTo>
                  <a:lnTo>
                    <a:pt x="2274968" y="33007"/>
                  </a:lnTo>
                  <a:lnTo>
                    <a:pt x="2227178" y="30919"/>
                  </a:lnTo>
                  <a:lnTo>
                    <a:pt x="2179543" y="29407"/>
                  </a:lnTo>
                  <a:lnTo>
                    <a:pt x="2131432" y="28625"/>
                  </a:lnTo>
                  <a:lnTo>
                    <a:pt x="2082217" y="28731"/>
                  </a:lnTo>
                  <a:lnTo>
                    <a:pt x="2031265" y="29881"/>
                  </a:lnTo>
                  <a:lnTo>
                    <a:pt x="1977948" y="32230"/>
                  </a:lnTo>
                  <a:lnTo>
                    <a:pt x="1921633" y="35936"/>
                  </a:lnTo>
                  <a:lnTo>
                    <a:pt x="1861693" y="41154"/>
                  </a:lnTo>
                  <a:lnTo>
                    <a:pt x="1796351" y="46037"/>
                  </a:lnTo>
                  <a:lnTo>
                    <a:pt x="1736234" y="47848"/>
                  </a:lnTo>
                  <a:lnTo>
                    <a:pt x="1680837" y="47331"/>
                  </a:lnTo>
                  <a:lnTo>
                    <a:pt x="1629654" y="45233"/>
                  </a:lnTo>
                  <a:lnTo>
                    <a:pt x="1582181" y="42297"/>
                  </a:lnTo>
                  <a:lnTo>
                    <a:pt x="1537913" y="39271"/>
                  </a:lnTo>
                  <a:lnTo>
                    <a:pt x="1496343" y="36898"/>
                  </a:lnTo>
                  <a:lnTo>
                    <a:pt x="1456967" y="35924"/>
                  </a:lnTo>
                  <a:lnTo>
                    <a:pt x="1419279" y="37094"/>
                  </a:lnTo>
                  <a:lnTo>
                    <a:pt x="1382776" y="41154"/>
                  </a:lnTo>
                  <a:lnTo>
                    <a:pt x="1353340" y="45090"/>
                  </a:lnTo>
                  <a:lnTo>
                    <a:pt x="1320485" y="48094"/>
                  </a:lnTo>
                  <a:lnTo>
                    <a:pt x="1284213" y="50243"/>
                  </a:lnTo>
                  <a:lnTo>
                    <a:pt x="1244527" y="51612"/>
                  </a:lnTo>
                  <a:lnTo>
                    <a:pt x="1201430" y="52274"/>
                  </a:lnTo>
                  <a:lnTo>
                    <a:pt x="1154925" y="52306"/>
                  </a:lnTo>
                  <a:lnTo>
                    <a:pt x="1105014" y="51781"/>
                  </a:lnTo>
                  <a:lnTo>
                    <a:pt x="1051700" y="50776"/>
                  </a:lnTo>
                  <a:lnTo>
                    <a:pt x="994986" y="49364"/>
                  </a:lnTo>
                  <a:lnTo>
                    <a:pt x="934875" y="47621"/>
                  </a:lnTo>
                  <a:lnTo>
                    <a:pt x="871370" y="45622"/>
                  </a:lnTo>
                  <a:lnTo>
                    <a:pt x="804473" y="43441"/>
                  </a:lnTo>
                  <a:lnTo>
                    <a:pt x="734187" y="41154"/>
                  </a:lnTo>
                  <a:lnTo>
                    <a:pt x="674745" y="38951"/>
                  </a:lnTo>
                  <a:lnTo>
                    <a:pt x="620602" y="36449"/>
                  </a:lnTo>
                  <a:lnTo>
                    <a:pt x="570883" y="33790"/>
                  </a:lnTo>
                  <a:lnTo>
                    <a:pt x="524711" y="31116"/>
                  </a:lnTo>
                  <a:lnTo>
                    <a:pt x="481212" y="28567"/>
                  </a:lnTo>
                  <a:lnTo>
                    <a:pt x="439510" y="26286"/>
                  </a:lnTo>
                  <a:lnTo>
                    <a:pt x="398730" y="24414"/>
                  </a:lnTo>
                  <a:lnTo>
                    <a:pt x="357996" y="23093"/>
                  </a:lnTo>
                  <a:lnTo>
                    <a:pt x="316434" y="22464"/>
                  </a:lnTo>
                  <a:lnTo>
                    <a:pt x="273167" y="22669"/>
                  </a:lnTo>
                  <a:lnTo>
                    <a:pt x="227321" y="23849"/>
                  </a:lnTo>
                  <a:lnTo>
                    <a:pt x="178020" y="26146"/>
                  </a:lnTo>
                  <a:lnTo>
                    <a:pt x="124389" y="29702"/>
                  </a:lnTo>
                  <a:lnTo>
                    <a:pt x="65552" y="34657"/>
                  </a:lnTo>
                  <a:lnTo>
                    <a:pt x="635" y="41154"/>
                  </a:lnTo>
                  <a:lnTo>
                    <a:pt x="0" y="36074"/>
                  </a:lnTo>
                  <a:lnTo>
                    <a:pt x="0" y="29216"/>
                  </a:lnTo>
                  <a:lnTo>
                    <a:pt x="635" y="2286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548157"/>
            <a:ext cx="12191999" cy="309841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AF5B9AF0-34F3-D33D-1F13-440AD9E65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14835"/>
            <a:ext cx="10093045" cy="430887"/>
          </a:xfrm>
        </p:spPr>
        <p:txBody>
          <a:bodyPr/>
          <a:lstStyle/>
          <a:p>
            <a:r>
              <a:rPr lang="en-ZA" sz="2800" b="1" kern="1200" spc="-30" dirty="0">
                <a:solidFill>
                  <a:srgbClr val="26003B"/>
                </a:solidFill>
                <a:latin typeface="Arial"/>
                <a:cs typeface="+mj-cs"/>
              </a:rPr>
              <a:t>References</a:t>
            </a:r>
            <a:endParaRPr lang="en-ZA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4735BF8-AFE1-F4CB-856D-2BCF97D7C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371601"/>
            <a:ext cx="10668000" cy="2769989"/>
          </a:xfrm>
        </p:spPr>
        <p:txBody>
          <a:bodyPr/>
          <a:lstStyle/>
          <a:p>
            <a:r>
              <a:rPr lang="en-ZA" sz="1800" dirty="0">
                <a:latin typeface="Arial (Body)"/>
                <a:hlinkClick r:id="rId3"/>
              </a:rPr>
              <a:t>[1] https://my.clevelandclinic.org/health/diagnostics/10123-pet-scan</a:t>
            </a:r>
            <a:endParaRPr lang="en-ZA" sz="1800" dirty="0">
              <a:latin typeface="Arial (Body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800" dirty="0">
              <a:latin typeface="Arial (Body)"/>
            </a:endParaRPr>
          </a:p>
          <a:p>
            <a:r>
              <a:rPr lang="en-Z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[2] T. </a:t>
            </a:r>
            <a:r>
              <a:rPr lang="en-ZA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Nemakhavhani</a:t>
            </a:r>
            <a:r>
              <a:rPr lang="en-Z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Z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et al.</a:t>
            </a:r>
            <a:r>
              <a:rPr lang="en-Z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“The MinPET diamond discovery technique,” </a:t>
            </a:r>
            <a:r>
              <a:rPr lang="en-Z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Proceedings of SAIP2017</a:t>
            </a:r>
            <a:r>
              <a:rPr lang="en-Z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pp. 355–360, 2017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800" dirty="0">
              <a:latin typeface="Arial (Body)"/>
            </a:endParaRPr>
          </a:p>
          <a:p>
            <a:r>
              <a:rPr lang="en-ZA" sz="1800" dirty="0">
                <a:latin typeface="Arial (Body)"/>
              </a:rPr>
              <a:t>[3]</a:t>
            </a:r>
            <a:r>
              <a:rPr lang="en-Z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Shalom EO, “LYSO(Ce) Scintillator Arrays,” Shalom Electro-optics Technology Co., Ltd.</a:t>
            </a:r>
          </a:p>
          <a:p>
            <a:endParaRPr lang="en-ZA" sz="1800" dirty="0">
              <a:latin typeface="Times New Roman" panose="02020603050405020304" pitchFamily="18" charset="0"/>
            </a:endParaRPr>
          </a:p>
          <a:p>
            <a:r>
              <a:rPr lang="en-ZA" sz="1800" dirty="0">
                <a:latin typeface="Times New Roman" panose="02020603050405020304" pitchFamily="18" charset="0"/>
              </a:rPr>
              <a:t>[4]</a:t>
            </a:r>
            <a:r>
              <a:rPr lang="en-ZA" sz="1800" dirty="0">
                <a:latin typeface="Arial (Body)"/>
              </a:rPr>
              <a:t> </a:t>
            </a:r>
            <a:r>
              <a:rPr lang="en-Z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M. Makek, D. </a:t>
            </a:r>
            <a:r>
              <a:rPr lang="en-Z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Bosnar</a:t>
            </a:r>
            <a:r>
              <a:rPr lang="en-Z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and L. Pavelić, “Scintillator Pixel Detectors for Measurement of Compton Scattering,” </a:t>
            </a:r>
            <a:r>
              <a:rPr lang="en-Z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Condens</a:t>
            </a:r>
            <a:r>
              <a:rPr lang="en-Z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Matter</a:t>
            </a:r>
            <a:r>
              <a:rPr lang="en-Z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vol. 4, no. 1, p. 24, Feb. 2019, </a:t>
            </a:r>
            <a:r>
              <a:rPr lang="en-Z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Z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10.3390/condmat4010024.</a:t>
            </a:r>
            <a:endParaRPr lang="en-ZA" sz="1800" dirty="0">
              <a:latin typeface="Arial (Body)"/>
            </a:endParaRPr>
          </a:p>
          <a:p>
            <a:endParaRPr lang="en-ZA" sz="1800" dirty="0">
              <a:latin typeface="Arial (Body)"/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4D86A2E-0472-E9C2-B2A4-98943A255C9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-2209800" y="6205257"/>
            <a:ext cx="2804160" cy="342900"/>
          </a:xfrm>
        </p:spPr>
        <p:txBody>
          <a:bodyPr/>
          <a:lstStyle/>
          <a:p>
            <a:fld id="{B6F15528-21DE-4FAA-801E-634DDDAF4B2B}" type="slidenum">
              <a:rPr lang="en-ZA" smtClean="0"/>
              <a:t>16</a:t>
            </a:fld>
            <a:endParaRPr lang="en-Z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99C5670-C9B4-EB88-CFBC-C03C7D039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3921" y="2530101"/>
            <a:ext cx="7359650" cy="450338"/>
          </a:xfrm>
        </p:spPr>
        <p:txBody>
          <a:bodyPr/>
          <a:lstStyle/>
          <a:p>
            <a:r>
              <a:rPr lang="en-US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49572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3400" y="629479"/>
            <a:ext cx="9523730" cy="5052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ZA" sz="3200" b="1" kern="1200" spc="-30" dirty="0">
                <a:solidFill>
                  <a:srgbClr val="26003B"/>
                </a:solidFill>
                <a:latin typeface="Arial"/>
              </a:rPr>
              <a:t>Contents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endParaRPr lang="en-ZA" sz="3200" dirty="0">
              <a:latin typeface="Calibri"/>
              <a:cs typeface="Calibri"/>
            </a:endParaRPr>
          </a:p>
          <a:p>
            <a:pPr marL="514350" indent="-514350" algn="l">
              <a:lnSpc>
                <a:spcPct val="100000"/>
              </a:lnSpc>
              <a:spcBef>
                <a:spcPts val="100"/>
              </a:spcBef>
              <a:buAutoNum type="arabicPeriod"/>
            </a:pPr>
            <a:r>
              <a:rPr lang="en-ZA" sz="3200" dirty="0">
                <a:latin typeface="Calibri"/>
                <a:cs typeface="Calibri"/>
              </a:rPr>
              <a:t>Introduction</a:t>
            </a:r>
          </a:p>
          <a:p>
            <a:pPr marL="514350" indent="-514350" algn="l">
              <a:lnSpc>
                <a:spcPct val="100000"/>
              </a:lnSpc>
              <a:spcBef>
                <a:spcPts val="100"/>
              </a:spcBef>
              <a:buAutoNum type="arabicPeriod"/>
            </a:pPr>
            <a:r>
              <a:rPr lang="en-ZA" sz="3200" dirty="0">
                <a:latin typeface="Calibri"/>
                <a:cs typeface="Calibri"/>
              </a:rPr>
              <a:t>Research Problem, Aim and Objectives</a:t>
            </a:r>
          </a:p>
          <a:p>
            <a:pPr marL="514350" indent="-514350" algn="l">
              <a:lnSpc>
                <a:spcPct val="100000"/>
              </a:lnSpc>
              <a:spcBef>
                <a:spcPts val="100"/>
              </a:spcBef>
              <a:buAutoNum type="arabicPeriod"/>
            </a:pPr>
            <a:r>
              <a:rPr lang="en-ZA" sz="3200" dirty="0">
                <a:latin typeface="Calibri"/>
                <a:cs typeface="Calibri"/>
              </a:rPr>
              <a:t>Literature Findings</a:t>
            </a:r>
          </a:p>
          <a:p>
            <a:pPr marL="514350" indent="-514350" algn="l">
              <a:lnSpc>
                <a:spcPct val="100000"/>
              </a:lnSpc>
              <a:spcBef>
                <a:spcPts val="100"/>
              </a:spcBef>
              <a:buAutoNum type="arabicPeriod"/>
            </a:pPr>
            <a:r>
              <a:rPr lang="en-ZA" sz="3200" dirty="0">
                <a:latin typeface="Calibri"/>
                <a:cs typeface="Calibri"/>
              </a:rPr>
              <a:t>Methodology</a:t>
            </a:r>
          </a:p>
          <a:p>
            <a:pPr marL="514350" indent="-514350" algn="l">
              <a:lnSpc>
                <a:spcPct val="100000"/>
              </a:lnSpc>
              <a:spcBef>
                <a:spcPts val="100"/>
              </a:spcBef>
              <a:buAutoNum type="arabicPeriod"/>
            </a:pPr>
            <a:r>
              <a:rPr lang="en-ZA" sz="3200" dirty="0">
                <a:latin typeface="Calibri"/>
                <a:cs typeface="Calibri"/>
              </a:rPr>
              <a:t>Results</a:t>
            </a:r>
          </a:p>
          <a:p>
            <a:pPr marL="514350" indent="-514350" algn="l">
              <a:lnSpc>
                <a:spcPct val="100000"/>
              </a:lnSpc>
              <a:spcBef>
                <a:spcPts val="100"/>
              </a:spcBef>
              <a:buAutoNum type="arabicPeriod"/>
            </a:pPr>
            <a:r>
              <a:rPr lang="en-ZA" sz="3200" dirty="0">
                <a:latin typeface="Calibri"/>
                <a:cs typeface="Calibri"/>
              </a:rPr>
              <a:t>Conclusion and Recommendations</a:t>
            </a:r>
          </a:p>
          <a:p>
            <a:pPr marL="514350" indent="-514350" algn="l">
              <a:lnSpc>
                <a:spcPct val="100000"/>
              </a:lnSpc>
              <a:spcBef>
                <a:spcPts val="100"/>
              </a:spcBef>
              <a:buAutoNum type="arabicPeriod"/>
            </a:pPr>
            <a:endParaRPr lang="en-ZA" sz="3200" dirty="0">
              <a:latin typeface="Calibri"/>
              <a:cs typeface="Calibri"/>
            </a:endParaRPr>
          </a:p>
          <a:p>
            <a:pPr marL="514350" indent="-514350" algn="l">
              <a:lnSpc>
                <a:spcPct val="100000"/>
              </a:lnSpc>
              <a:spcBef>
                <a:spcPts val="100"/>
              </a:spcBef>
              <a:buAutoNum type="arabicPeriod"/>
            </a:pPr>
            <a:endParaRPr lang="en-ZA" sz="32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548157"/>
            <a:ext cx="12191999" cy="3098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548157"/>
            <a:ext cx="12191999" cy="309841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566E8636-6CAB-94DD-3259-25DB9691D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10576"/>
            <a:ext cx="10093045" cy="430887"/>
          </a:xfrm>
        </p:spPr>
        <p:txBody>
          <a:bodyPr/>
          <a:lstStyle/>
          <a:p>
            <a:r>
              <a:rPr kumimoji="0" lang="en-ZA" sz="2800" b="1" i="0" u="none" strike="noStrike" kern="1200" cap="none" spc="-30" normalizeH="0" baseline="0" noProof="0" dirty="0">
                <a:ln>
                  <a:noFill/>
                </a:ln>
                <a:solidFill>
                  <a:srgbClr val="26003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Introduction</a:t>
            </a:r>
            <a:endParaRPr lang="en-ZA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72F248B-A8D0-5314-2B23-794C723E6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Positron Emission Tomography (PET) is a medical imaging technique used to visualise functional processes in the body by detecting gamma photons from positron annihilation.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PET scanners are commonly used in oncology, cardiology, and neurology to trace metabolic activity.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en-ZA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DE3D2D2-E785-AEA7-0B26-1E2042D1A7BF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3"/>
          <a:stretch>
            <a:fillRect/>
          </a:stretch>
        </p:blipFill>
        <p:spPr>
          <a:xfrm>
            <a:off x="6629400" y="1166018"/>
            <a:ext cx="4582926" cy="45259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E6396DF-C733-3A8D-18C8-5785D6F0D895}"/>
              </a:ext>
            </a:extLst>
          </p:cNvPr>
          <p:cNvSpPr txBox="1"/>
          <p:nvPr/>
        </p:nvSpPr>
        <p:spPr>
          <a:xfrm>
            <a:off x="7848600" y="5691981"/>
            <a:ext cx="3574256" cy="3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Figure 1: Medical PET Scan [1].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7EADCD4-40A2-6085-4BFF-B79201B33A6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-2286000" y="6263022"/>
            <a:ext cx="2804160" cy="342900"/>
          </a:xfrm>
        </p:spPr>
        <p:txBody>
          <a:bodyPr/>
          <a:lstStyle/>
          <a:p>
            <a:fld id="{B6F15528-21DE-4FAA-801E-634DDDAF4B2B}" type="slidenum">
              <a:rPr lang="en-ZA" smtClean="0"/>
              <a:t>3</a:t>
            </a:fld>
            <a:endParaRPr lang="en-Z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548157"/>
            <a:ext cx="12191999" cy="30984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773AB04-3F33-4ED6-7F1A-DFF9E11D5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8936"/>
            <a:ext cx="10093045" cy="430887"/>
          </a:xfrm>
        </p:spPr>
        <p:txBody>
          <a:bodyPr/>
          <a:lstStyle/>
          <a:p>
            <a:r>
              <a:rPr kumimoji="0" lang="en-ZA" sz="2800" b="1" i="0" u="none" strike="noStrike" kern="1200" cap="none" spc="-30" normalizeH="0" baseline="0" noProof="0" dirty="0">
                <a:ln>
                  <a:noFill/>
                </a:ln>
                <a:solidFill>
                  <a:srgbClr val="26003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Introduction</a:t>
            </a:r>
            <a:endParaRPr lang="en-ZA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A1ED94A-D498-0E2A-5EDA-D6E549E61C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247043"/>
          </a:xfrm>
        </p:spPr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MinPET adapts this technique for the mining industry by detecting positron-emitting isotopes formed in diamond-bearing kimberlite.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Unlike traditional methods, MinPET does not require crushing the ore, making it more energy-efficient and less destructive to diamonds.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en-ZA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45985A6-C205-EE43-8EEB-ACFF2BEFF72E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11" name="Picture 10" descr="A diagram of a pet processing plant&#10;&#10;AI-generated content may be incorrect.">
            <a:extLst>
              <a:ext uri="{FF2B5EF4-FFF2-40B4-BE49-F238E27FC236}">
                <a16:creationId xmlns:a16="http://schemas.microsoft.com/office/drawing/2014/main" id="{25B9A8BE-46C1-A392-1328-A926B6E3DB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099" r="3443" b="1"/>
          <a:stretch>
            <a:fillRect/>
          </a:stretch>
        </p:blipFill>
        <p:spPr>
          <a:xfrm>
            <a:off x="6019959" y="397798"/>
            <a:ext cx="5821362" cy="5454717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F7B645C-9F54-2C1C-B0DC-B771B998C3D9}"/>
              </a:ext>
            </a:extLst>
          </p:cNvPr>
          <p:cNvSpPr txBox="1"/>
          <p:nvPr/>
        </p:nvSpPr>
        <p:spPr>
          <a:xfrm>
            <a:off x="6264592" y="5838227"/>
            <a:ext cx="4236720" cy="726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kern="1200" dirty="0">
                <a:solidFill>
                  <a:srgbClr val="3C3C3C"/>
                </a:solidFill>
                <a:latin typeface="Arial"/>
                <a:ea typeface="+mn-ea"/>
                <a:cs typeface="+mn-cs"/>
              </a:rPr>
              <a:t>Figure 2: MinPET Process Schematic [2].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28C9803-B804-7AB2-5927-67381415800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-2286000" y="6240986"/>
            <a:ext cx="2804160" cy="342900"/>
          </a:xfrm>
        </p:spPr>
        <p:txBody>
          <a:bodyPr/>
          <a:lstStyle/>
          <a:p>
            <a:fld id="{B6F15528-21DE-4FAA-801E-634DDDAF4B2B}" type="slidenum">
              <a:rPr lang="en-ZA" smtClean="0"/>
              <a:t>4</a:t>
            </a:fld>
            <a:endParaRPr lang="en-Z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548157"/>
            <a:ext cx="12191999" cy="3098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483484-E782-DEE6-91FF-F504A31EBBFB}"/>
              </a:ext>
            </a:extLst>
          </p:cNvPr>
          <p:cNvSpPr txBox="1"/>
          <p:nvPr/>
        </p:nvSpPr>
        <p:spPr>
          <a:xfrm>
            <a:off x="457200" y="457200"/>
            <a:ext cx="10972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ZA" sz="2800" b="1" i="0" u="none" strike="noStrike" kern="1200" cap="none" spc="-30" normalizeH="0" baseline="0" noProof="0" dirty="0">
                <a:ln>
                  <a:noFill/>
                </a:ln>
                <a:solidFill>
                  <a:srgbClr val="26003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Research Problem</a:t>
            </a:r>
            <a:endParaRPr lang="en-Z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A6047D-2F4E-3A7F-40C7-159478B47762}"/>
              </a:ext>
            </a:extLst>
          </p:cNvPr>
          <p:cNvSpPr txBox="1"/>
          <p:nvPr/>
        </p:nvSpPr>
        <p:spPr>
          <a:xfrm>
            <a:off x="457200" y="1380990"/>
            <a:ext cx="5943600" cy="3598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100" marR="0" lvl="0" indent="-1651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PET relies on accurate spatial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localisation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photon</a:t>
            </a:r>
            <a:r>
              <a:rPr lang="en-US" kern="1200" dirty="0">
                <a:solidFill>
                  <a:srgbClr val="3C3C3C"/>
                </a:solidFill>
                <a:latin typeface="Arial"/>
                <a:ea typeface="+mn-ea"/>
                <a:cs typeface="+mn-cs"/>
              </a:rPr>
              <a:t> interactions in detector pixels.</a:t>
            </a:r>
          </a:p>
          <a:p>
            <a:pPr marL="165100" marR="0" lvl="0" indent="-1651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kern="1200" dirty="0">
              <a:solidFill>
                <a:srgbClr val="3C3C3C"/>
              </a:solidFill>
              <a:latin typeface="Arial"/>
              <a:ea typeface="+mn-ea"/>
              <a:cs typeface="+mn-cs"/>
            </a:endParaRPr>
          </a:p>
          <a:p>
            <a:pPr marL="165100" marR="0" lvl="0" indent="-1651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65100" marR="0" lvl="0" indent="-1651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200" dirty="0">
                <a:solidFill>
                  <a:srgbClr val="3C3C3C"/>
                </a:solidFill>
                <a:latin typeface="Arial"/>
                <a:ea typeface="+mn-ea"/>
                <a:cs typeface="+mn-cs"/>
              </a:rPr>
              <a:t>Signal leakage between adjacent scintillator pixels can lead to spatial mispositioning.</a:t>
            </a:r>
          </a:p>
          <a:p>
            <a:pPr marL="165100" marR="0" lvl="0" indent="-1651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kern="1200" dirty="0">
              <a:solidFill>
                <a:srgbClr val="3C3C3C"/>
              </a:solidFill>
              <a:latin typeface="Arial"/>
              <a:ea typeface="+mn-ea"/>
              <a:cs typeface="+mn-cs"/>
            </a:endParaRPr>
          </a:p>
          <a:p>
            <a:pPr marL="165100" marR="0" lvl="0" indent="-1651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kern="1200" dirty="0">
              <a:solidFill>
                <a:srgbClr val="3C3C3C"/>
              </a:solidFill>
              <a:latin typeface="Arial"/>
              <a:ea typeface="+mn-ea"/>
              <a:cs typeface="+mn-cs"/>
            </a:endParaRPr>
          </a:p>
          <a:p>
            <a:pPr marL="165100" marR="0" lvl="0" indent="-1651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Leakage is influenced by photon incident angle, particularly in segmented geometries.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52B68E-C533-91B0-E225-8DB7A04EA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380990"/>
            <a:ext cx="5120025" cy="40960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F1BCBE1-E6D8-591A-A8A7-4E08B69F929D}"/>
              </a:ext>
            </a:extLst>
          </p:cNvPr>
          <p:cNvSpPr txBox="1"/>
          <p:nvPr/>
        </p:nvSpPr>
        <p:spPr>
          <a:xfrm>
            <a:off x="7010400" y="5618373"/>
            <a:ext cx="6165056" cy="3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kern="1200" dirty="0">
                <a:solidFill>
                  <a:srgbClr val="3C3C3C"/>
                </a:solidFill>
                <a:latin typeface="Arial"/>
                <a:ea typeface="+mn-ea"/>
                <a:cs typeface="+mn-cs"/>
              </a:rPr>
              <a:t>Figure 3: Scintillator Crystal Array [3].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9C9F0AA-96A1-50C3-845C-9CD3FE0F360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-2209800" y="6233832"/>
            <a:ext cx="2804160" cy="342900"/>
          </a:xfrm>
        </p:spPr>
        <p:txBody>
          <a:bodyPr/>
          <a:lstStyle/>
          <a:p>
            <a:fld id="{B6F15528-21DE-4FAA-801E-634DDDAF4B2B}" type="slidenum">
              <a:rPr lang="en-ZA" smtClean="0"/>
              <a:t>5</a:t>
            </a:fld>
            <a:endParaRPr lang="en-Z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548157"/>
            <a:ext cx="12191999" cy="3098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0D00D70-C388-3559-FE0A-927CC06654E5}"/>
              </a:ext>
            </a:extLst>
          </p:cNvPr>
          <p:cNvSpPr txBox="1"/>
          <p:nvPr/>
        </p:nvSpPr>
        <p:spPr>
          <a:xfrm>
            <a:off x="533400" y="533400"/>
            <a:ext cx="10972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1200" cap="none" spc="-30" normalizeH="0" baseline="0" noProof="0" dirty="0">
                <a:ln>
                  <a:noFill/>
                </a:ln>
                <a:solidFill>
                  <a:srgbClr val="26003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Research </a:t>
            </a:r>
            <a:r>
              <a:rPr lang="en-ZA" sz="2800" b="1" kern="1200" spc="-30" dirty="0">
                <a:solidFill>
                  <a:srgbClr val="26003B"/>
                </a:solidFill>
                <a:latin typeface="Arial"/>
                <a:ea typeface="+mj-ea"/>
                <a:cs typeface="+mj-cs"/>
              </a:rPr>
              <a:t>Aim and Objectives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C4DCFB-31DE-3310-A18E-316979A11254}"/>
              </a:ext>
            </a:extLst>
          </p:cNvPr>
          <p:cNvSpPr txBox="1"/>
          <p:nvPr/>
        </p:nvSpPr>
        <p:spPr>
          <a:xfrm>
            <a:off x="609600" y="1295400"/>
            <a:ext cx="10744200" cy="3450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kern="1200" dirty="0">
                <a:solidFill>
                  <a:srgbClr val="3C3C3C"/>
                </a:solidFill>
                <a:latin typeface="Arial"/>
                <a:ea typeface="+mn-ea"/>
                <a:cs typeface="+mn-cs"/>
              </a:rPr>
              <a:t>Aim: </a:t>
            </a:r>
            <a:r>
              <a:rPr lang="en-US" kern="1200" dirty="0">
                <a:solidFill>
                  <a:srgbClr val="3C3C3C"/>
                </a:solidFill>
                <a:latin typeface="Arial"/>
                <a:ea typeface="+mn-ea"/>
                <a:cs typeface="+mn-cs"/>
              </a:rPr>
              <a:t>To investigate signal leakage in scintillator pixels under varying angular offset</a:t>
            </a:r>
            <a:r>
              <a:rPr lang="en-US" b="1" kern="1200" dirty="0">
                <a:solidFill>
                  <a:srgbClr val="3C3C3C"/>
                </a:solidFill>
                <a:latin typeface="Arial"/>
                <a:ea typeface="+mn-ea"/>
                <a:cs typeface="+mn-cs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65100" marR="0" lvl="0" indent="-1651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kern="1200" dirty="0">
                <a:solidFill>
                  <a:srgbClr val="3C3C3C"/>
                </a:solidFill>
                <a:latin typeface="Arial"/>
                <a:ea typeface="+mn-ea"/>
                <a:cs typeface="+mn-cs"/>
              </a:rPr>
              <a:t>Objectives: 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Simulate gamma photon interactions in PET-like pixel geometry using Geant4.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200" dirty="0">
                <a:solidFill>
                  <a:srgbClr val="3C3C3C"/>
                </a:solidFill>
                <a:latin typeface="Arial"/>
                <a:ea typeface="+mn-ea"/>
                <a:cs typeface="+mn-cs"/>
              </a:rPr>
              <a:t>Vary detector pixel angles (10°, 20°, 30°) and observe energy deposition.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Visualise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using ROOT and compare leakage patterns across configurations.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200" dirty="0">
                <a:solidFill>
                  <a:srgbClr val="3C3C3C"/>
                </a:solidFill>
                <a:latin typeface="Arial"/>
                <a:ea typeface="+mn-ea"/>
                <a:cs typeface="+mn-cs"/>
              </a:rPr>
              <a:t>Recommend how the issue can be mitigated in the MinPET system.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397E2FF-3968-7A8C-B0B6-B52AA8F780D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-2270760" y="6219544"/>
            <a:ext cx="2804160" cy="342900"/>
          </a:xfrm>
        </p:spPr>
        <p:txBody>
          <a:bodyPr/>
          <a:lstStyle/>
          <a:p>
            <a:fld id="{B6F15528-21DE-4FAA-801E-634DDDAF4B2B}" type="slidenum">
              <a:rPr lang="en-ZA" smtClean="0"/>
              <a:t>6</a:t>
            </a:fld>
            <a:endParaRPr lang="en-Z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548157"/>
            <a:ext cx="12191999" cy="3098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1498CF-5179-D280-64C7-DB5CF680CF7F}"/>
              </a:ext>
            </a:extLst>
          </p:cNvPr>
          <p:cNvSpPr txBox="1"/>
          <p:nvPr/>
        </p:nvSpPr>
        <p:spPr>
          <a:xfrm>
            <a:off x="457200" y="381000"/>
            <a:ext cx="61650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ZA" sz="2800" b="1" i="0" u="none" strike="noStrike" kern="1200" cap="none" spc="-30" normalizeH="0" baseline="0" noProof="0" dirty="0">
                <a:ln>
                  <a:noFill/>
                </a:ln>
                <a:solidFill>
                  <a:srgbClr val="26003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Literature Review and Findings</a:t>
            </a:r>
            <a:endParaRPr lang="en-ZA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A74887-A30F-56BA-AF6D-1F7619DB406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941" r="3922" b="6937"/>
          <a:stretch>
            <a:fillRect/>
          </a:stretch>
        </p:blipFill>
        <p:spPr>
          <a:xfrm>
            <a:off x="7477125" y="904220"/>
            <a:ext cx="3733800" cy="25780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80B174-870E-8B83-74F1-2B2D5ED9C95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922" r="3922" b="3974"/>
          <a:stretch>
            <a:fillRect/>
          </a:stretch>
        </p:blipFill>
        <p:spPr>
          <a:xfrm>
            <a:off x="7629525" y="3594073"/>
            <a:ext cx="3581400" cy="246633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45603AA-B83A-9EB7-7471-EA096E27E716}"/>
              </a:ext>
            </a:extLst>
          </p:cNvPr>
          <p:cNvSpPr txBox="1"/>
          <p:nvPr/>
        </p:nvSpPr>
        <p:spPr>
          <a:xfrm>
            <a:off x="6328172" y="6153947"/>
            <a:ext cx="6165056" cy="3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Figure 4: Observed Energy of 511 keV Gamma Ray [4].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D0720E-1560-6562-90E3-B8D611123BD1}"/>
              </a:ext>
            </a:extLst>
          </p:cNvPr>
          <p:cNvSpPr txBox="1"/>
          <p:nvPr/>
        </p:nvSpPr>
        <p:spPr>
          <a:xfrm>
            <a:off x="9344025" y="5910071"/>
            <a:ext cx="566737" cy="3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(b)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88BFA6-1B0E-0FCD-5AF9-4CA2E83A41A2}"/>
              </a:ext>
            </a:extLst>
          </p:cNvPr>
          <p:cNvSpPr txBox="1"/>
          <p:nvPr/>
        </p:nvSpPr>
        <p:spPr>
          <a:xfrm>
            <a:off x="9310687" y="3284232"/>
            <a:ext cx="490537" cy="3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(a)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784AF6-F65B-3D14-41EF-D9497445827D}"/>
              </a:ext>
            </a:extLst>
          </p:cNvPr>
          <p:cNvSpPr txBox="1"/>
          <p:nvPr/>
        </p:nvSpPr>
        <p:spPr>
          <a:xfrm>
            <a:off x="442912" y="1057548"/>
            <a:ext cx="6315074" cy="3227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65100" marR="0" lvl="0" indent="-1651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Signal leakage arises from Compton scattering and electronic cross-talk in segmented PET arrays.</a:t>
            </a:r>
          </a:p>
          <a:p>
            <a:pPr marL="165100" marR="0" lvl="0" indent="-1651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kern="1200" dirty="0">
              <a:solidFill>
                <a:srgbClr val="3C3C3C"/>
              </a:solidFill>
              <a:latin typeface="Arial"/>
              <a:ea typeface="+mn-ea"/>
              <a:cs typeface="+mn-cs"/>
            </a:endParaRPr>
          </a:p>
          <a:p>
            <a:pPr marL="165100" marR="0" lvl="0" indent="-1651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Optical cross-talk in crystal arrays and ASIC/PCB components can also degrade signal isolation.</a:t>
            </a:r>
          </a:p>
          <a:p>
            <a:pPr marL="165100" marR="0" lvl="0" indent="-1651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65100" marR="0" lvl="0" indent="-1651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Prior studies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emphasise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the need for angular and spatial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optimisation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detector design.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6359CC85-DDDD-2AAF-CE22-56ABCD6511B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-2209800" y="6236516"/>
            <a:ext cx="2804160" cy="342900"/>
          </a:xfrm>
        </p:spPr>
        <p:txBody>
          <a:bodyPr/>
          <a:lstStyle/>
          <a:p>
            <a:fld id="{B6F15528-21DE-4FAA-801E-634DDDAF4B2B}" type="slidenum">
              <a:rPr lang="en-ZA" smtClean="0"/>
              <a:t>7</a:t>
            </a:fld>
            <a:endParaRPr lang="en-Z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548157"/>
            <a:ext cx="12191999" cy="3098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E353D91-5196-3939-2793-93891B3B9414}"/>
              </a:ext>
            </a:extLst>
          </p:cNvPr>
          <p:cNvSpPr txBox="1"/>
          <p:nvPr/>
        </p:nvSpPr>
        <p:spPr>
          <a:xfrm>
            <a:off x="533400" y="381000"/>
            <a:ext cx="61650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2800" b="1" kern="1200" spc="-30" dirty="0">
                <a:solidFill>
                  <a:srgbClr val="26003B"/>
                </a:solidFill>
                <a:latin typeface="Arial"/>
                <a:ea typeface="+mj-ea"/>
                <a:cs typeface="+mj-cs"/>
              </a:rPr>
              <a:t>Methodology</a:t>
            </a:r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ADE6021-ED9D-D942-415E-C1F225D6552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-385763" y="6238317"/>
            <a:ext cx="914400" cy="523220"/>
          </a:xfrm>
          <a:noFill/>
        </p:spPr>
        <p:txBody>
          <a:bodyPr/>
          <a:lstStyle/>
          <a:p>
            <a:fld id="{B6F15528-21DE-4FAA-801E-634DDDAF4B2B}" type="slidenum">
              <a:rPr lang="en-ZA" smtClean="0"/>
              <a:t>8</a:t>
            </a:fld>
            <a:endParaRPr lang="en-Z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991FC7F-9065-DB73-3ABA-63FBA2039064}"/>
                  </a:ext>
                </a:extLst>
              </p:cNvPr>
              <p:cNvSpPr txBox="1"/>
              <p:nvPr/>
            </p:nvSpPr>
            <p:spPr>
              <a:xfrm>
                <a:off x="528636" y="1066800"/>
                <a:ext cx="10748963" cy="37320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 code was developed to create a simulation in Geant4.</a:t>
                </a:r>
                <a:endParaRPr lang="en-US" sz="1800" kern="1200" dirty="0">
                  <a:solidFill>
                    <a:srgbClr val="3C3C3C"/>
                  </a:solidFill>
                  <a:latin typeface="Arial"/>
                  <a:ea typeface="+mn-ea"/>
                  <a:cs typeface="+mn-cs"/>
                </a:endParaRPr>
              </a:p>
              <a:p>
                <a:pPr marL="342900" lvl="4" indent="-342900" algn="l" rtl="0">
                  <a:lnSpc>
                    <a:spcPct val="120000"/>
                  </a:lnSpc>
                  <a:spcBef>
                    <a:spcPts val="300"/>
                  </a:spcBef>
                  <a:buFont typeface="Courier New" panose="02070309020205020404" pitchFamily="49" charset="0"/>
                  <a:buChar char="o"/>
                  <a:defRPr/>
                </a:pPr>
                <a:r>
                  <a:rPr lang="en-US" kern="1200" dirty="0">
                    <a:solidFill>
                      <a:srgbClr val="3C3C3C"/>
                    </a:solidFill>
                    <a:latin typeface="Arial"/>
                    <a:ea typeface="+mn-ea"/>
                    <a:cs typeface="+mn-cs"/>
                  </a:rPr>
                  <a:t>Defined Simulation geometry (Air; </a:t>
                </a:r>
                <a14:m>
                  <m:oMath xmlns:m="http://schemas.openxmlformats.org/officeDocument/2006/math">
                    <m:r>
                      <a:rPr lang="en-ZA" b="0" i="1" kern="1200" smtClean="0">
                        <a:solidFill>
                          <a:srgbClr val="3C3C3C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20</m:t>
                    </m:r>
                    <m:r>
                      <a:rPr lang="en-ZA" b="0" i="1" kern="1200" smtClean="0">
                        <a:solidFill>
                          <a:srgbClr val="3C3C3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×20×20</m:t>
                    </m:r>
                  </m:oMath>
                </a14:m>
                <a:r>
                  <a:rPr lang="en-US" kern="1200" dirty="0">
                    <a:solidFill>
                      <a:srgbClr val="3C3C3C"/>
                    </a:solidFill>
                    <a:latin typeface="Arial"/>
                    <a:ea typeface="+mn-ea"/>
                    <a:cs typeface="+mn-cs"/>
                  </a:rPr>
                  <a:t> cm)</a:t>
                </a:r>
              </a:p>
              <a:p>
                <a:pPr marL="342900" lvl="4" indent="-342900" algn="l" rtl="0">
                  <a:lnSpc>
                    <a:spcPct val="120000"/>
                  </a:lnSpc>
                  <a:spcBef>
                    <a:spcPts val="300"/>
                  </a:spcBef>
                  <a:buFont typeface="Courier New" panose="02070309020205020404" pitchFamily="49" charset="0"/>
                  <a:buChar char="o"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Implemented Physics lists</a:t>
                </a:r>
              </a:p>
              <a:p>
                <a:pPr marL="342900" lvl="4" indent="-342900" algn="l" rtl="0">
                  <a:lnSpc>
                    <a:spcPct val="120000"/>
                  </a:lnSpc>
                  <a:spcBef>
                    <a:spcPts val="300"/>
                  </a:spcBef>
                  <a:buFont typeface="Courier New" panose="02070309020205020404" pitchFamily="49" charset="0"/>
                  <a:buChar char="o"/>
                  <a:defRPr/>
                </a:pPr>
                <a:r>
                  <a:rPr lang="en-US" kern="1200" dirty="0">
                    <a:solidFill>
                      <a:srgbClr val="3C3C3C"/>
                    </a:solidFill>
                    <a:latin typeface="Arial"/>
                    <a:ea typeface="+mn-ea"/>
                    <a:cs typeface="+mn-cs"/>
                  </a:rPr>
                  <a:t>Configured detector pixels (BGO; </a:t>
                </a:r>
                <a14:m>
                  <m:oMath xmlns:m="http://schemas.openxmlformats.org/officeDocument/2006/math">
                    <m:r>
                      <a:rPr lang="en-ZA" b="0" i="1" kern="1200" smtClean="0">
                        <a:solidFill>
                          <a:srgbClr val="3C3C3C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6</m:t>
                    </m:r>
                    <m:r>
                      <a:rPr lang="en-ZA" b="0" i="1" kern="1200" smtClean="0">
                        <a:solidFill>
                          <a:srgbClr val="3C3C3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×6×2 </m:t>
                    </m:r>
                  </m:oMath>
                </a14:m>
                <a:r>
                  <a:rPr lang="en-US" kern="1200" dirty="0">
                    <a:solidFill>
                      <a:srgbClr val="3C3C3C"/>
                    </a:solidFill>
                    <a:latin typeface="Arial"/>
                    <a:ea typeface="+mn-ea"/>
                    <a:cs typeface="+mn-cs"/>
                  </a:rPr>
                  <a:t>mm )</a:t>
                </a:r>
              </a:p>
              <a:p>
                <a:pPr marL="342900" lvl="2" indent="-342900" algn="l" rtl="0">
                  <a:lnSpc>
                    <a:spcPct val="120000"/>
                  </a:lnSpc>
                  <a:spcBef>
                    <a:spcPts val="300"/>
                  </a:spcBef>
                  <a:buFont typeface="Courier New" panose="02070309020205020404" pitchFamily="49" charset="0"/>
                  <a:buChar char="o"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342900" lvl="2" indent="-342900" algn="l" rtl="0">
                  <a:lnSpc>
                    <a:spcPct val="120000"/>
                  </a:lnSpc>
                  <a:spcBef>
                    <a:spcPts val="300"/>
                  </a:spcBef>
                  <a:buFont typeface="+mj-lt"/>
                  <a:buAutoNum type="arabicPeriod" startAt="2"/>
                  <a:defRPr/>
                </a:pPr>
                <a:r>
                  <a:rPr lang="en-US" kern="1200" dirty="0">
                    <a:solidFill>
                      <a:srgbClr val="3C3C3C"/>
                    </a:solidFill>
                    <a:latin typeface="Arial"/>
                    <a:ea typeface="+mn-ea"/>
                    <a:cs typeface="+mn-cs"/>
                  </a:rPr>
                  <a:t>The simulation was run.</a:t>
                </a:r>
              </a:p>
              <a:p>
                <a:pPr marL="342900" lvl="2" indent="-342900" algn="l" rtl="0">
                  <a:lnSpc>
                    <a:spcPct val="120000"/>
                  </a:lnSpc>
                  <a:spcBef>
                    <a:spcPts val="300"/>
                  </a:spcBef>
                  <a:buFont typeface="+mj-lt"/>
                  <a:buAutoNum type="arabicPeriod" startAt="2"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342900" lvl="2" indent="-342900" algn="l" rtl="0">
                  <a:lnSpc>
                    <a:spcPct val="120000"/>
                  </a:lnSpc>
                  <a:spcBef>
                    <a:spcPts val="300"/>
                  </a:spcBef>
                  <a:buFont typeface="+mj-lt"/>
                  <a:buAutoNum type="arabicPeriod" startAt="2"/>
                  <a:defRPr/>
                </a:pPr>
                <a:r>
                  <a:rPr lang="en-US" kern="1200" dirty="0">
                    <a:solidFill>
                      <a:srgbClr val="3C3C3C"/>
                    </a:solidFill>
                    <a:latin typeface="Arial"/>
                    <a:ea typeface="+mn-ea"/>
                    <a:cs typeface="+mn-cs"/>
                  </a:rPr>
                  <a:t>The energy deposition results for signal and leakage pixels was recorded.</a:t>
                </a:r>
              </a:p>
              <a:p>
                <a:pPr marL="342900" lvl="2" indent="-342900" algn="l" rtl="0">
                  <a:lnSpc>
                    <a:spcPct val="120000"/>
                  </a:lnSpc>
                  <a:spcBef>
                    <a:spcPts val="300"/>
                  </a:spcBef>
                  <a:buFont typeface="+mj-lt"/>
                  <a:buAutoNum type="arabicPeriod" startAt="2"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342900" lvl="2" indent="-342900" algn="l" rtl="0">
                  <a:lnSpc>
                    <a:spcPct val="120000"/>
                  </a:lnSpc>
                  <a:spcBef>
                    <a:spcPts val="300"/>
                  </a:spcBef>
                  <a:buFont typeface="+mj-lt"/>
                  <a:buAutoNum type="arabicPeriod" startAt="2"/>
                  <a:defRPr/>
                </a:pPr>
                <a:r>
                  <a:rPr lang="en-US" kern="1200" dirty="0">
                    <a:solidFill>
                      <a:srgbClr val="3C3C3C"/>
                    </a:solidFill>
                    <a:latin typeface="Arial"/>
                    <a:ea typeface="+mn-ea"/>
                    <a:cs typeface="+mn-cs"/>
                  </a:rPr>
                  <a:t>Developed a code to </a:t>
                </a:r>
                <a:r>
                  <a:rPr lang="en-US" kern="1200" dirty="0" err="1">
                    <a:solidFill>
                      <a:srgbClr val="3C3C3C"/>
                    </a:solidFill>
                    <a:latin typeface="Arial"/>
                    <a:ea typeface="+mn-ea"/>
                    <a:cs typeface="+mn-cs"/>
                  </a:rPr>
                  <a:t>analyse</a:t>
                </a:r>
                <a:r>
                  <a:rPr lang="en-US" kern="1200" dirty="0">
                    <a:solidFill>
                      <a:srgbClr val="3C3C3C"/>
                    </a:solidFill>
                    <a:latin typeface="Arial"/>
                    <a:ea typeface="+mn-ea"/>
                    <a:cs typeface="+mn-cs"/>
                  </a:rPr>
                  <a:t> the data in ROOT.</a:t>
                </a: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991FC7F-9065-DB73-3ABA-63FBA2039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36" y="1066800"/>
                <a:ext cx="10748963" cy="3732047"/>
              </a:xfrm>
              <a:prstGeom prst="rect">
                <a:avLst/>
              </a:prstGeom>
              <a:blipFill>
                <a:blip r:embed="rId3"/>
                <a:stretch>
                  <a:fillRect l="-397" b="-179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A2A3F21-D7A2-B9BA-D718-B32F7307F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5" y="643466"/>
            <a:ext cx="10662329" cy="5571067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6993CDE-B0CA-352B-1380-E788E0DF908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-2590800" y="6154332"/>
            <a:ext cx="3200400" cy="5296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en-US" kern="1200" dirty="0">
                <a:latin typeface="+mn-lt"/>
                <a:ea typeface="+mn-ea"/>
                <a:cs typeface="+mn-cs"/>
              </a:rPr>
              <a:t>9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548157"/>
            <a:ext cx="12191999" cy="3098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6788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J">
  <a:themeElements>
    <a:clrScheme name="UJ">
      <a:dk1>
        <a:srgbClr val="3C3C3C"/>
      </a:dk1>
      <a:lt1>
        <a:srgbClr val="FFFFFF"/>
      </a:lt1>
      <a:dk2>
        <a:srgbClr val="3C3C3C"/>
      </a:dk2>
      <a:lt2>
        <a:srgbClr val="A7A7A7"/>
      </a:lt2>
      <a:accent1>
        <a:srgbClr val="26003B"/>
      </a:accent1>
      <a:accent2>
        <a:srgbClr val="D95900"/>
      </a:accent2>
      <a:accent3>
        <a:srgbClr val="3C3C3C"/>
      </a:accent3>
      <a:accent4>
        <a:srgbClr val="E98837"/>
      </a:accent4>
      <a:accent5>
        <a:srgbClr val="A7A7A7"/>
      </a:accent5>
      <a:accent6>
        <a:srgbClr val="93809D"/>
      </a:accent6>
      <a:hlink>
        <a:srgbClr val="3C3C3C"/>
      </a:hlink>
      <a:folHlink>
        <a:srgbClr val="A7A7A7"/>
      </a:folHlink>
    </a:clrScheme>
    <a:fontScheme name="Custom 9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</TotalTime>
  <Words>877</Words>
  <Application>Microsoft Office PowerPoint</Application>
  <PresentationFormat>Widescreen</PresentationFormat>
  <Paragraphs>122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Aptos</vt:lpstr>
      <vt:lpstr>Arial</vt:lpstr>
      <vt:lpstr>Arial (Body)</vt:lpstr>
      <vt:lpstr>Calibri</vt:lpstr>
      <vt:lpstr>Cambria Math</vt:lpstr>
      <vt:lpstr>Courier New</vt:lpstr>
      <vt:lpstr>Times New Roman</vt:lpstr>
      <vt:lpstr>Trebuchet MS</vt:lpstr>
      <vt:lpstr>Office Theme</vt:lpstr>
      <vt:lpstr>UJ</vt:lpstr>
      <vt:lpstr>PowerPoint Presentation</vt:lpstr>
      <vt:lpstr>PowerPoint Presentation</vt:lpstr>
      <vt:lpstr>Introduction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Khanyisile Ndlozi</dc:creator>
  <cp:lastModifiedBy>MWALIMO MANDISA MAILA</cp:lastModifiedBy>
  <cp:revision>2</cp:revision>
  <dcterms:created xsi:type="dcterms:W3CDTF">2025-10-09T17:05:39Z</dcterms:created>
  <dcterms:modified xsi:type="dcterms:W3CDTF">2025-10-10T08:35:43Z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2025-10-06T00:00:00Z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2025-10-09T00:00:00Z</vt:filetime>
  </property>
  <property fmtid="{D5CDD505-2E9C-101B-9397-08002B2CF9AE}" pid="5" name="MSIP_Label_b0d31be4-bb77-46d3-b866-62153466896a_ActionId">
    <vt:lpwstr>ee0a0d62-ab3a-4958-b48b-c204c85863b7</vt:lpwstr>
  </property>
  <property fmtid="{D5CDD505-2E9C-101B-9397-08002B2CF9AE}" pid="6" name="MSIP_Label_b0d31be4-bb77-46d3-b866-62153466896a_ContentBits">
    <vt:lpwstr>0</vt:lpwstr>
  </property>
  <property fmtid="{D5CDD505-2E9C-101B-9397-08002B2CF9AE}" pid="7" name="MSIP_Label_b0d31be4-bb77-46d3-b866-62153466896a_Enabled">
    <vt:lpwstr>true</vt:lpwstr>
  </property>
  <property fmtid="{D5CDD505-2E9C-101B-9397-08002B2CF9AE}" pid="8" name="MSIP_Label_b0d31be4-bb77-46d3-b866-62153466896a_Method">
    <vt:lpwstr>Standard</vt:lpwstr>
  </property>
  <property fmtid="{D5CDD505-2E9C-101B-9397-08002B2CF9AE}" pid="9" name="MSIP_Label_b0d31be4-bb77-46d3-b866-62153466896a_Name">
    <vt:lpwstr>Public</vt:lpwstr>
  </property>
  <property fmtid="{D5CDD505-2E9C-101B-9397-08002B2CF9AE}" pid="10" name="MSIP_Label_b0d31be4-bb77-46d3-b866-62153466896a_SetDate">
    <vt:lpwstr>2025-02-04T07:35:34Z</vt:lpwstr>
  </property>
  <property fmtid="{D5CDD505-2E9C-101B-9397-08002B2CF9AE}" pid="11" name="MSIP_Label_b0d31be4-bb77-46d3-b866-62153466896a_SiteId">
    <vt:lpwstr>fa785acd-36ef-41bc-8a94-89841327e045</vt:lpwstr>
  </property>
  <property fmtid="{D5CDD505-2E9C-101B-9397-08002B2CF9AE}" pid="12" name="Producer">
    <vt:lpwstr>Microsoft® PowerPoint® for Microsoft 365</vt:lpwstr>
  </property>
</Properties>
</file>