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58" r:id="rId4"/>
    <p:sldMasterId id="2147483660" r:id="rId5"/>
    <p:sldMasterId id="2147483662" r:id="rId6"/>
    <p:sldMasterId id="2147483664" r:id="rId7"/>
    <p:sldMasterId id="2147483666" r:id="rId8"/>
    <p:sldMasterId id="2147483668" r:id="rId9"/>
    <p:sldMasterId id="2147483671" r:id="rId10"/>
  </p:sldMasterIdLst>
  <p:notesMasterIdLst>
    <p:notesMasterId r:id="rId27"/>
  </p:notesMasterIdLst>
  <p:sldIdLst>
    <p:sldId id="256" r:id="rId11"/>
    <p:sldId id="257" r:id="rId12"/>
    <p:sldId id="272" r:id="rId13"/>
    <p:sldId id="260" r:id="rId14"/>
    <p:sldId id="273" r:id="rId15"/>
    <p:sldId id="278" r:id="rId16"/>
    <p:sldId id="261" r:id="rId17"/>
    <p:sldId id="265" r:id="rId18"/>
    <p:sldId id="262" r:id="rId19"/>
    <p:sldId id="275" r:id="rId20"/>
    <p:sldId id="279" r:id="rId21"/>
    <p:sldId id="280" r:id="rId22"/>
    <p:sldId id="281" r:id="rId23"/>
    <p:sldId id="277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Simulated</a:t>
            </a:r>
            <a:r>
              <a:rPr lang="en-US" baseline="0" dirty="0"/>
              <a:t>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5.8116153645718108E-2"/>
                  <c:y val="-0.537036825654747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y = 143353e</a:t>
                    </a:r>
                    <a:r>
                      <a:rPr lang="en-US" sz="1600" baseline="30000" dirty="0"/>
                      <a:t>-24,95x</a:t>
                    </a:r>
                    <a:br>
                      <a:rPr lang="en-US" sz="1600" baseline="0" dirty="0"/>
                    </a:br>
                    <a:r>
                      <a:rPr lang="en-US" sz="1600" baseline="0" dirty="0"/>
                      <a:t>R² = 0,9964</a:t>
                    </a:r>
                    <a:endParaRPr lang="en-US" sz="16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Sheet1!$C$50:$C$60</c:f>
                <c:numCache>
                  <c:formatCode>General</c:formatCode>
                  <c:ptCount val="11"/>
                  <c:pt idx="0">
                    <c:v>368.94986109226278</c:v>
                  </c:pt>
                  <c:pt idx="1">
                    <c:v>329.27344259748617</c:v>
                  </c:pt>
                  <c:pt idx="2">
                    <c:v>302.05794146156791</c:v>
                  </c:pt>
                  <c:pt idx="3">
                    <c:v>256.87934911160141</c:v>
                  </c:pt>
                  <c:pt idx="4">
                    <c:v>233.47376726304822</c:v>
                  </c:pt>
                  <c:pt idx="5">
                    <c:v>206.1674077054858</c:v>
                  </c:pt>
                  <c:pt idx="6">
                    <c:v>178.52170736355845</c:v>
                  </c:pt>
                  <c:pt idx="7">
                    <c:v>163.05213890041429</c:v>
                  </c:pt>
                  <c:pt idx="8">
                    <c:v>143.17821063276352</c:v>
                  </c:pt>
                  <c:pt idx="9">
                    <c:v>123.08533625091171</c:v>
                  </c:pt>
                  <c:pt idx="10">
                    <c:v>103.24243313676794</c:v>
                  </c:pt>
                </c:numCache>
              </c:numRef>
            </c:plus>
            <c:minus>
              <c:numRef>
                <c:f>Sheet1!$C$50:$C$60</c:f>
                <c:numCache>
                  <c:formatCode>General</c:formatCode>
                  <c:ptCount val="11"/>
                  <c:pt idx="0">
                    <c:v>368.94986109226278</c:v>
                  </c:pt>
                  <c:pt idx="1">
                    <c:v>329.27344259748617</c:v>
                  </c:pt>
                  <c:pt idx="2">
                    <c:v>302.05794146156791</c:v>
                  </c:pt>
                  <c:pt idx="3">
                    <c:v>256.87934911160141</c:v>
                  </c:pt>
                  <c:pt idx="4">
                    <c:v>233.47376726304822</c:v>
                  </c:pt>
                  <c:pt idx="5">
                    <c:v>206.1674077054858</c:v>
                  </c:pt>
                  <c:pt idx="6">
                    <c:v>178.52170736355845</c:v>
                  </c:pt>
                  <c:pt idx="7">
                    <c:v>163.05213890041429</c:v>
                  </c:pt>
                  <c:pt idx="8">
                    <c:v>143.17821063276352</c:v>
                  </c:pt>
                  <c:pt idx="9">
                    <c:v>123.08533625091171</c:v>
                  </c:pt>
                  <c:pt idx="10">
                    <c:v>103.24243313676794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Sheet1!$A$50:$A$60</c:f>
              <c:numCache>
                <c:formatCode>General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xVal>
          <c:yVal>
            <c:numRef>
              <c:f>Sheet1!$B$50:$B$60</c:f>
              <c:numCache>
                <c:formatCode>General</c:formatCode>
                <c:ptCount val="11"/>
                <c:pt idx="0">
                  <c:v>136124</c:v>
                </c:pt>
                <c:pt idx="1">
                  <c:v>108421</c:v>
                </c:pt>
                <c:pt idx="2">
                  <c:v>91239</c:v>
                </c:pt>
                <c:pt idx="3">
                  <c:v>65987</c:v>
                </c:pt>
                <c:pt idx="4">
                  <c:v>54510</c:v>
                </c:pt>
                <c:pt idx="5">
                  <c:v>42505</c:v>
                </c:pt>
                <c:pt idx="6">
                  <c:v>31870</c:v>
                </c:pt>
                <c:pt idx="7">
                  <c:v>26586</c:v>
                </c:pt>
                <c:pt idx="8">
                  <c:v>20500</c:v>
                </c:pt>
                <c:pt idx="9">
                  <c:v>15150</c:v>
                </c:pt>
                <c:pt idx="10">
                  <c:v>10659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9C-4781-B8DC-71ED5852C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6495760"/>
        <c:axId val="656514960"/>
      </c:scatterChart>
      <c:valAx>
        <c:axId val="656495760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thickness/m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514960"/>
        <c:crosses val="autoZero"/>
        <c:crossBetween val="midCat"/>
      </c:valAx>
      <c:valAx>
        <c:axId val="65651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9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</a:t>
            </a:r>
            <a:r>
              <a:rPr lang="en-US" baseline="0" dirty="0"/>
              <a:t>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I(Counts/s)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7.6933729818796662E-2"/>
                  <c:y val="-0.488547554873581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y = 2,7471e</a:t>
                    </a:r>
                    <a:r>
                      <a:rPr lang="en-US" sz="1600" baseline="30000" dirty="0"/>
                      <a:t>-19,56x</a:t>
                    </a:r>
                    <a:br>
                      <a:rPr lang="en-US" sz="1600" baseline="0" dirty="0"/>
                    </a:br>
                    <a:r>
                      <a:rPr lang="en-US" sz="1600" baseline="0" dirty="0"/>
                      <a:t>R² = 0,9915</a:t>
                    </a:r>
                    <a:endParaRPr lang="en-US" sz="16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Sheet1!$A$37:$A$44</c:f>
              <c:numCache>
                <c:formatCode>General</c:formatCode>
                <c:ptCount val="8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0.1</c:v>
                </c:pt>
              </c:numCache>
            </c:numRef>
          </c:xVal>
          <c:yVal>
            <c:numRef>
              <c:f>Sheet1!$C$37:$C$44</c:f>
              <c:numCache>
                <c:formatCode>General</c:formatCode>
                <c:ptCount val="8"/>
                <c:pt idx="0">
                  <c:v>2.9507229271171438</c:v>
                </c:pt>
                <c:pt idx="1">
                  <c:v>2.2237046920169004</c:v>
                </c:pt>
                <c:pt idx="2">
                  <c:v>1.8618506795754981</c:v>
                </c:pt>
                <c:pt idx="3">
                  <c:v>1.4251104460595696</c:v>
                </c:pt>
                <c:pt idx="4">
                  <c:v>1.2558081125204068</c:v>
                </c:pt>
                <c:pt idx="5">
                  <c:v>1.0155377272265664</c:v>
                </c:pt>
                <c:pt idx="6">
                  <c:v>0.69396252602359476</c:v>
                </c:pt>
                <c:pt idx="7">
                  <c:v>0.40225261464199519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D2-4376-B984-78F5C3773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3865856"/>
        <c:axId val="823866816"/>
      </c:scatterChart>
      <c:valAx>
        <c:axId val="823865856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Thickness/m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866816"/>
        <c:crosses val="autoZero"/>
        <c:crossBetween val="midCat"/>
      </c:valAx>
      <c:valAx>
        <c:axId val="8238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(Counts/s)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865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7E35170-713C-4370-BF7E-B42CCC6BA7AE}" type="slidenum"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ZA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B71354-B754-4907-A604-4D5BF3CAA900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0A13-8911-7DDF-5EC4-F931AE8C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E387D956-071E-FE51-D66E-3262A598C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A1443C54-1711-42F4-CD47-F362B7B2F4B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6FDAFC9F-D751-10A7-9515-B6F4B014D547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39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68B0E-35E6-25D7-E832-5D051A516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E05867A3-C174-C9B7-0901-238F9C4F8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FA40E308-3A9F-E533-69DE-12CE7C7A8A3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300ABD25-D75C-CDE6-7367-4FE6C78241D4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63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D362B8A-400D-4395-8648-C094632F9D00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D67E09-66DB-41EE-9DB7-1F54AA76AEE2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9EEE-7883-A052-84DF-FEEA70D6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B95B5E77-843F-D9BE-210A-2EE50DE9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25243798-7A67-12BF-B2B8-29352491953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7EE50961-E6D9-EE23-815E-4375D157E4B9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756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27CB-35A0-E8E3-D3CD-F9AF2F44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638119A0-F1FB-0620-D166-B6C65FFFF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DD5FA8BA-ACAF-8E8C-3E77-C93DC8C7B1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33C84DA1-5CAA-D3CF-7DC1-F933023ECF40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59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3757-56E2-B683-BB6B-AF71A44F4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149A011D-7B6F-2C0B-A680-54A69032F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65279DE8-973A-2572-D7E7-273C7E5062C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3F67FAB8-ADC2-9935-9BD8-178E8B92D429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07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CF8D-6A7E-30FE-C66B-3F0155A3F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0A675A15-2426-9E86-6C1A-4F8E00400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1F5E4ADB-AADA-6519-AEBB-6B4E5756E2A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77177D74-EAF1-2E8F-EA10-9BDB49BAF68E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694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04EE-1848-ADA0-0903-51CA387B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>
            <a:extLst>
              <a:ext uri="{FF2B5EF4-FFF2-40B4-BE49-F238E27FC236}">
                <a16:creationId xmlns:a16="http://schemas.microsoft.com/office/drawing/2014/main" id="{77DA78F5-B989-6486-5F94-F058A117E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>
            <a:extLst>
              <a:ext uri="{FF2B5EF4-FFF2-40B4-BE49-F238E27FC236}">
                <a16:creationId xmlns:a16="http://schemas.microsoft.com/office/drawing/2014/main" id="{C7FF8C20-B69E-38E9-B419-C2084517AE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>
            <a:extLst>
              <a:ext uri="{FF2B5EF4-FFF2-40B4-BE49-F238E27FC236}">
                <a16:creationId xmlns:a16="http://schemas.microsoft.com/office/drawing/2014/main" id="{1E69B657-2A5A-D1D8-1082-4F6B52CB825B}"/>
              </a:ext>
            </a:extLst>
          </p:cNvPr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0623B8-B31E-428B-BFAB-8031E2FE8549}" type="slidenum">
              <a:rPr lang="en-ZA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00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1DDD83-0AAA-431A-A1C8-EB598C1C164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37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8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13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49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00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329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59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9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29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9B59A1-1139-4B25-BC4A-4937DF4C8B1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5909C8-67FA-4A57-A91C-FF643F9F4D18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38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C904C62-EA79-46D0-BF93-5AE11E2BFD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19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FC778CF-337F-4B85-BD53-B618E7C857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61F55EC-9CCE-4001-9321-A92A91CFA0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DE8798A-B941-46AB-B845-C8E8FF9B803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4BB0612-AE59-4E01-9143-41D12DDDAED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DBC50E-B471-4CED-965B-11229EECBC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02BAABC-1C7B-46F3-92E2-D64EDC5D4B6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864875F-2008-4BC9-9C80-AD82D21129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45FDDB-F69A-40CB-9334-DED9BE64789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645FDDB-F69A-40CB-9334-DED9BE647891}" type="slidenum">
              <a:rPr lang="en-ZA" sz="1200" b="0" strike="noStrike" spc="-1" smtClean="0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047D3C9-2AD1-42D3-B528-C14B9C983BA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AE31454-4C34-4D77-9091-771B482704A4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C0E200-2624-4479-9725-0AC414ACA0C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CE1198-CFB4-4EF2-854F-DE45E9ED167C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ZA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D5879E-F9B3-4FED-9A88-33C37DC5FA2F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2E9747E-B0BB-4EEE-9655-496F58C83250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88B8D70-1B3B-43A2-B0C3-21DE22B85E01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3D950C1-826B-4DD1-953C-62A8A305EA08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Z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ZA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itl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Gaol. </a:t>
            </a:r>
            <a:br>
              <a:rPr sz="6000"/>
            </a:br>
            <a:endParaRPr lang="en-ZA" sz="6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" name="object 2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pic>
          <p:nvPicPr>
            <p:cNvPr id="59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1400" cy="685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object 4"/>
            <p:cNvSpPr/>
            <p:nvPr/>
          </p:nvSpPr>
          <p:spPr>
            <a:xfrm>
              <a:off x="10150560" y="4796280"/>
              <a:ext cx="1814760" cy="1865880"/>
            </a:xfrm>
            <a:custGeom>
              <a:avLst/>
              <a:gdLst>
                <a:gd name="textAreaLeft" fmla="*/ 0 w 1814760"/>
                <a:gd name="textAreaRight" fmla="*/ 1815480 w 1814760"/>
                <a:gd name="textAreaTop" fmla="*/ 0 h 1865880"/>
                <a:gd name="textAreaBottom" fmla="*/ 1866600 h 1865880"/>
              </a:gdLst>
              <a:ahLst/>
              <a:cxnLst/>
              <a:rect l="textAreaLeft" t="textAreaTop" r="textAreaRight" b="textAreaBottom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58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Aptos"/>
              </a:endParaRPr>
            </a:p>
          </p:txBody>
        </p:sp>
        <p:pic>
          <p:nvPicPr>
            <p:cNvPr id="61" name="object 5"/>
            <p:cNvPicPr/>
            <p:nvPr/>
          </p:nvPicPr>
          <p:blipFill>
            <a:blip r:embed="rId3"/>
            <a:stretch/>
          </p:blipFill>
          <p:spPr>
            <a:xfrm>
              <a:off x="10114200" y="4759200"/>
              <a:ext cx="1892880" cy="194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object 6"/>
            <p:cNvSpPr/>
            <p:nvPr/>
          </p:nvSpPr>
          <p:spPr>
            <a:xfrm>
              <a:off x="262800" y="4796280"/>
              <a:ext cx="9721800" cy="1865880"/>
            </a:xfrm>
            <a:custGeom>
              <a:avLst/>
              <a:gdLst>
                <a:gd name="textAreaLeft" fmla="*/ 0 w 9721800"/>
                <a:gd name="textAreaRight" fmla="*/ 9722520 w 9721800"/>
                <a:gd name="textAreaTop" fmla="*/ 0 h 1865880"/>
                <a:gd name="textAreaBottom" fmla="*/ 1866600 h 1865880"/>
              </a:gdLst>
              <a:ahLst/>
              <a:cxnLst/>
              <a:rect l="textAreaLeft" t="textAreaTop" r="textAreaRight" b="textAreaBottom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Aptos"/>
              </a:endParaRPr>
            </a:p>
          </p:txBody>
        </p:sp>
      </p:grpSp>
      <p:sp>
        <p:nvSpPr>
          <p:cNvPr id="63" name="TextBox 9"/>
          <p:cNvSpPr/>
          <p:nvPr/>
        </p:nvSpPr>
        <p:spPr>
          <a:xfrm>
            <a:off x="638280" y="4837680"/>
            <a:ext cx="885780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Studying the Absorption &amp; Scattering</a:t>
            </a:r>
            <a:r>
              <a:rPr lang="en-ZA" sz="2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strike="noStrike" spc="-1" dirty="0">
                <a:solidFill>
                  <a:schemeClr val="dk1"/>
                </a:solidFill>
                <a:latin typeface="Aptos"/>
              </a:rPr>
              <a:t>of PET Photons in Medical &amp; Mineral PET</a:t>
            </a: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000" b="1" spc="-1" dirty="0">
              <a:solidFill>
                <a:schemeClr val="dk1"/>
              </a:solidFill>
              <a:latin typeface="Aptos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dk1"/>
                </a:solidFill>
                <a:latin typeface="Aptos"/>
              </a:rPr>
              <a:t>Prince Nqobizitha Ncube </a:t>
            </a: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object 9"/>
          <p:cNvSpPr/>
          <p:nvPr/>
        </p:nvSpPr>
        <p:spPr>
          <a:xfrm>
            <a:off x="638280" y="6021720"/>
            <a:ext cx="6624720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fr-FR" sz="2000" b="0" strike="noStrike" spc="-1" dirty="0">
                <a:solidFill>
                  <a:schemeClr val="dk1"/>
                </a:solidFill>
                <a:latin typeface="Aptos Display"/>
              </a:rPr>
              <a:t>10 </a:t>
            </a:r>
            <a:r>
              <a:rPr lang="fr-FR" sz="2000" b="0" strike="noStrike" spc="-1" dirty="0" err="1">
                <a:solidFill>
                  <a:schemeClr val="dk1"/>
                </a:solidFill>
                <a:latin typeface="Aptos Display"/>
              </a:rPr>
              <a:t>October</a:t>
            </a:r>
            <a:r>
              <a:rPr lang="fr-FR" sz="2000" b="0" strike="noStrike" spc="-1" dirty="0">
                <a:solidFill>
                  <a:schemeClr val="dk1"/>
                </a:solidFill>
                <a:latin typeface="Aptos Display"/>
              </a:rPr>
              <a:t> 2025</a:t>
            </a:r>
            <a:endParaRPr lang="en-ZA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12248F-6628-4AB4-8012-67FDFFBDB646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2015-93EB-6D81-1CB0-4331C2E1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055D32EC-CD73-B5A5-1042-1A87955F2C73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ECF8C134-BB7D-B2EE-AB23-151ACB0AFFBE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10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B0EF3DA1-6023-8E02-CB1C-D89E7757FE92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9D7BEB72-75A8-A7CA-8823-14337CF854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B9FF23-7719-F37B-DA9B-D2BAF51C1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26557"/>
              </p:ext>
            </p:extLst>
          </p:nvPr>
        </p:nvGraphicFramePr>
        <p:xfrm>
          <a:off x="368968" y="1826807"/>
          <a:ext cx="7860632" cy="405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1801ED-BB29-192D-3F51-88A8390AEEC3}"/>
                  </a:ext>
                </a:extLst>
              </p:cNvPr>
              <p:cNvSpPr txBox="1"/>
              <p:nvPr/>
            </p:nvSpPr>
            <p:spPr>
              <a:xfrm>
                <a:off x="8718698" y="2493680"/>
                <a:ext cx="2792882" cy="15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Linear attenuation coefficient</a:t>
                </a:r>
              </a:p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𝐼𝑜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en-Z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I</a:t>
                </a:r>
                <a:r>
                  <a:rPr lang="en-ZA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Z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1801ED-BB29-192D-3F51-88A8390A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98" y="2493680"/>
                <a:ext cx="2792882" cy="1593641"/>
              </a:xfrm>
              <a:prstGeom prst="rect">
                <a:avLst/>
              </a:prstGeom>
              <a:blipFill>
                <a:blip r:embed="rId5"/>
                <a:stretch>
                  <a:fillRect l="-1747" t="-1916" b="-536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6712BC-ED08-E454-43B2-D489209C46B2}"/>
              </a:ext>
            </a:extLst>
          </p:cNvPr>
          <p:cNvSpPr txBox="1"/>
          <p:nvPr/>
        </p:nvSpPr>
        <p:spPr>
          <a:xfrm>
            <a:off x="8734740" y="4943308"/>
            <a:ext cx="2929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µ</a:t>
            </a:r>
            <a:r>
              <a:rPr lang="en-ZA" sz="1200" dirty="0"/>
              <a:t>simulation</a:t>
            </a:r>
            <a:r>
              <a:rPr lang="en-ZA" dirty="0"/>
              <a:t> = 24.96 ± 0.62 m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-1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E9027-4CD1-DA5D-4C2F-A88018D3F363}"/>
              </a:ext>
            </a:extLst>
          </p:cNvPr>
          <p:cNvSpPr txBox="1"/>
          <p:nvPr/>
        </p:nvSpPr>
        <p:spPr>
          <a:xfrm>
            <a:off x="4020358" y="587794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1.7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91784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954E-2BB8-952B-FD2B-E0067DAC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7933CD2C-EAA2-2C8E-082E-3A0DEB388321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9E6D6D1F-C0B9-6ACB-F708-1DC02749E3BE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11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48043DCF-72D8-9838-7346-6EFC09F19471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9F9E23D4-9D68-D3C6-39A5-D82740A98E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23AEA-DDD9-82DC-0208-6848D9296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3" y="2247439"/>
            <a:ext cx="7420967" cy="3576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0D49D6-D307-AA4A-266C-887A62C77855}"/>
              </a:ext>
            </a:extLst>
          </p:cNvPr>
          <p:cNvSpPr txBox="1"/>
          <p:nvPr/>
        </p:nvSpPr>
        <p:spPr>
          <a:xfrm>
            <a:off x="5473001" y="588239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1.7</a:t>
            </a:r>
            <a:endParaRPr lang="en-ZA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C9ED4-9DD7-5443-114A-1F7ACFCE471E}"/>
              </a:ext>
            </a:extLst>
          </p:cNvPr>
          <p:cNvSpPr txBox="1"/>
          <p:nvPr/>
        </p:nvSpPr>
        <p:spPr>
          <a:xfrm>
            <a:off x="127000" y="1846540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Experimental deviate for 10000 counts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119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F77CF-B0DF-FC70-5EC8-565312B7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94CDCDA4-A2F1-D429-4A1A-607F61819C1F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A722D339-340E-6C4D-5A23-236A2316EE9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D01D9407-903E-5FBE-9AD4-78AD82B1218D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FF02BE0B-92AD-C2D1-5275-525BA6D7F91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 descr="A graph of energy&#10;&#10;AI-generated content may be incorrect.">
            <a:extLst>
              <a:ext uri="{FF2B5EF4-FFF2-40B4-BE49-F238E27FC236}">
                <a16:creationId xmlns:a16="http://schemas.microsoft.com/office/drawing/2014/main" id="{41508FB3-A9CE-59A4-A723-9FC40A9EF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56" y="1787040"/>
            <a:ext cx="10262824" cy="42275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DD5504-09AE-C656-EC9B-46FD6414FBD0}"/>
              </a:ext>
            </a:extLst>
          </p:cNvPr>
          <p:cNvCxnSpPr/>
          <p:nvPr/>
        </p:nvCxnSpPr>
        <p:spPr>
          <a:xfrm flipV="1">
            <a:off x="1117600" y="2362200"/>
            <a:ext cx="3721100" cy="431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613256-385E-D011-053F-247831FA3A98}"/>
              </a:ext>
            </a:extLst>
          </p:cNvPr>
          <p:cNvSpPr txBox="1"/>
          <p:nvPr/>
        </p:nvSpPr>
        <p:spPr>
          <a:xfrm>
            <a:off x="281478" y="2554675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511 keV Peak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226DA-7E47-3CAD-63BA-2F9DFE6B64F4}"/>
              </a:ext>
            </a:extLst>
          </p:cNvPr>
          <p:cNvSpPr txBox="1"/>
          <p:nvPr/>
        </p:nvSpPr>
        <p:spPr>
          <a:xfrm>
            <a:off x="5397200" y="590692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1.8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28966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F11E-5C78-6DD4-E0A3-AD3049D0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78B09CFF-8438-BF2A-17CE-140A90C646A1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EF252981-2E55-A74F-AECF-D867DCE6C286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B8C7E89A-BFB7-B358-3E44-79D7F1ED4214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7C59C799-CA5A-6009-1BCB-18AB399BF3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B46B58-7FC1-F0ED-DD4E-FA0CAE4DC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34690"/>
              </p:ext>
            </p:extLst>
          </p:nvPr>
        </p:nvGraphicFramePr>
        <p:xfrm>
          <a:off x="473386" y="1689840"/>
          <a:ext cx="7997514" cy="421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591728-1512-CF38-BFBF-CE689F456D5D}"/>
              </a:ext>
            </a:extLst>
          </p:cNvPr>
          <p:cNvSpPr txBox="1"/>
          <p:nvPr/>
        </p:nvSpPr>
        <p:spPr>
          <a:xfrm>
            <a:off x="8678777" y="3666393"/>
            <a:ext cx="3039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µ</a:t>
            </a:r>
            <a:r>
              <a:rPr lang="en-ZA" sz="1100" dirty="0"/>
              <a:t>experimental</a:t>
            </a:r>
            <a:r>
              <a:rPr lang="en-ZA" dirty="0"/>
              <a:t> = 19.56 ± 0.51 m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-1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F8499-1FA2-06A0-FFAE-46EC8A0A89CE}"/>
              </a:ext>
            </a:extLst>
          </p:cNvPr>
          <p:cNvSpPr txBox="1"/>
          <p:nvPr/>
        </p:nvSpPr>
        <p:spPr>
          <a:xfrm>
            <a:off x="4071158" y="588239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1.8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72262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62464-3AD0-F7FA-4D06-6465ADF1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F9A9FC16-E147-0A67-5041-E70308529220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coefficient Benchmarking</a:t>
            </a: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FFCB450D-61E6-A3DA-B7F7-81003277A47D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14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14B19869-1616-46C3-256A-EE60F0163696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70EEB2D2-DEB9-497B-4F25-15D9DC2521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B07F90-F82E-6C04-42CF-41054768A60A}"/>
                  </a:ext>
                </a:extLst>
              </p:cNvPr>
              <p:cNvSpPr txBox="1"/>
              <p:nvPr/>
            </p:nvSpPr>
            <p:spPr>
              <a:xfrm>
                <a:off x="3104780" y="1830584"/>
                <a:ext cx="5981840" cy="82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Theoretical linear attenuation coefficient Calculation</a:t>
                </a:r>
                <a:r>
                  <a:rPr lang="en-US" b="1" dirty="0"/>
                  <a:t>:</a:t>
                </a:r>
              </a:p>
              <a:p>
                <a:pPr algn="ctr"/>
                <a:r>
                  <a:rPr lang="el-GR" dirty="0"/>
                  <a:t>μ=ρ</a:t>
                </a:r>
                <a:r>
                  <a:rPr lang="en-US" dirty="0"/>
                  <a:t> </a:t>
                </a:r>
                <a:r>
                  <a:rPr lang="en-ZA" dirty="0"/>
                  <a:t>∑​</a:t>
                </a:r>
                <a:r>
                  <a:rPr lang="en-ZA" dirty="0" err="1"/>
                  <a:t>wi</a:t>
                </a:r>
                <a:r>
                  <a:rPr lang="en-ZA" dirty="0"/>
                  <a:t>​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/>
                          <m:t>μ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ZA" dirty="0"/>
                  <a:t>)i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B07F90-F82E-6C04-42CF-41054768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780" y="1830584"/>
                <a:ext cx="5981840" cy="828175"/>
              </a:xfrm>
              <a:prstGeom prst="rect">
                <a:avLst/>
              </a:prstGeom>
              <a:blipFill>
                <a:blip r:embed="rId4"/>
                <a:stretch>
                  <a:fillRect t="-3676" b="-147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CDF1F-C80F-34C1-8814-5384F19E234A}"/>
                  </a:ext>
                </a:extLst>
              </p:cNvPr>
              <p:cNvSpPr txBox="1"/>
              <p:nvPr/>
            </p:nvSpPr>
            <p:spPr>
              <a:xfrm>
                <a:off x="407600" y="2858316"/>
                <a:ext cx="3749675" cy="422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600" dirty="0"/>
                  <a:t>Kimberlite Density  = [ 2.5 – 3.1 </a:t>
                </a:r>
                <a:r>
                  <a:rPr lang="en-US" sz="1600" baseline="30000" dirty="0"/>
                  <a:t> </a:t>
                </a:r>
                <a:r>
                  <a:rPr lang="en-ZA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1600" dirty="0"/>
                          <m:t>cm</m:t>
                        </m:r>
                        <m:r>
                          <m:rPr>
                            <m:nor/>
                          </m:rPr>
                          <a:rPr lang="en-US" sz="1600" baseline="30000" dirty="0"/>
                          <m:t> 3</m:t>
                        </m:r>
                      </m:den>
                    </m:f>
                  </m:oMath>
                </a14:m>
                <a:r>
                  <a:rPr lang="en-ZA" sz="1600" dirty="0"/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CDF1F-C80F-34C1-8814-5384F19E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0" y="2858316"/>
                <a:ext cx="3749675" cy="422423"/>
              </a:xfrm>
              <a:prstGeom prst="rect">
                <a:avLst/>
              </a:prstGeom>
              <a:blipFill>
                <a:blip r:embed="rId5"/>
                <a:stretch>
                  <a:fillRect l="-976" b="-724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75B132F-CCD7-7F69-1B4B-F49D5800C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76570"/>
              </p:ext>
            </p:extLst>
          </p:nvPr>
        </p:nvGraphicFramePr>
        <p:xfrm>
          <a:off x="5222437" y="2803905"/>
          <a:ext cx="64389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51">
                  <a:extLst>
                    <a:ext uri="{9D8B030D-6E8A-4147-A177-3AD203B41FA5}">
                      <a16:colId xmlns:a16="http://schemas.microsoft.com/office/drawing/2014/main" val="4020863768"/>
                    </a:ext>
                  </a:extLst>
                </a:gridCol>
                <a:gridCol w="2488075">
                  <a:extLst>
                    <a:ext uri="{9D8B030D-6E8A-4147-A177-3AD203B41FA5}">
                      <a16:colId xmlns:a16="http://schemas.microsoft.com/office/drawing/2014/main" val="4266663374"/>
                    </a:ext>
                  </a:extLst>
                </a:gridCol>
                <a:gridCol w="2488075">
                  <a:extLst>
                    <a:ext uri="{9D8B030D-6E8A-4147-A177-3AD203B41FA5}">
                      <a16:colId xmlns:a16="http://schemas.microsoft.com/office/drawing/2014/main" val="526434222"/>
                    </a:ext>
                  </a:extLst>
                </a:gridCol>
              </a:tblGrid>
              <a:tr h="347947">
                <a:tc>
                  <a:txBody>
                    <a:bodyPr/>
                    <a:lstStyle/>
                    <a:p>
                      <a:r>
                        <a:rPr lang="en-US" dirty="0"/>
                        <a:t>Theoretical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[21.65 m⁻¹ , 26.85 m⁻¹]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Benchmarking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72709"/>
                  </a:ext>
                </a:extLst>
              </a:tr>
              <a:tr h="347947">
                <a:tc>
                  <a:txBody>
                    <a:bodyPr/>
                    <a:lstStyle/>
                    <a:p>
                      <a:r>
                        <a:rPr lang="en-ZA" sz="1800" dirty="0"/>
                        <a:t>Experimental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19.56 ± 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in range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35178"/>
                  </a:ext>
                </a:extLst>
              </a:tr>
              <a:tr h="347947">
                <a:tc>
                  <a:txBody>
                    <a:bodyPr/>
                    <a:lstStyle/>
                    <a:p>
                      <a:r>
                        <a:rPr lang="en-ZA" sz="1800" dirty="0"/>
                        <a:t>Simulation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24.96 ± 0.62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range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0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32A15C-D9EC-ACB1-5305-40502660B11F}"/>
                  </a:ext>
                </a:extLst>
              </p:cNvPr>
              <p:cNvSpPr txBox="1"/>
              <p:nvPr/>
            </p:nvSpPr>
            <p:spPr>
              <a:xfrm>
                <a:off x="407600" y="3246130"/>
                <a:ext cx="4531261" cy="472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600" dirty="0"/>
                  <a:t>Mass attenuation coefficient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1600" dirty="0"/>
                          <m:t>μ</m:t>
                        </m:r>
                      </m:num>
                      <m:den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ZA" sz="1600"/>
                      <m:t>0.0866 </m:t>
                    </m:r>
                    <m:r>
                      <m:rPr>
                        <m:nor/>
                      </m:rPr>
                      <a:rPr lang="en-ZA" sz="1600"/>
                      <m:t>cm</m:t>
                    </m:r>
                    <m:r>
                      <m:rPr>
                        <m:nor/>
                      </m:rPr>
                      <a:rPr lang="en-ZA" sz="1600"/>
                      <m:t>²/</m:t>
                    </m:r>
                    <m:r>
                      <m:rPr>
                        <m:nor/>
                      </m:rPr>
                      <a:rPr lang="en-ZA" sz="1600"/>
                      <m:t>g</m:t>
                    </m:r>
                  </m:oMath>
                </a14:m>
                <a:endParaRPr lang="en-ZA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32A15C-D9EC-ACB1-5305-40502660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0" y="3246130"/>
                <a:ext cx="4531261" cy="472886"/>
              </a:xfrm>
              <a:prstGeom prst="rect">
                <a:avLst/>
              </a:prstGeom>
              <a:blipFill>
                <a:blip r:embed="rId6"/>
                <a:stretch>
                  <a:fillRect l="-808" b="-129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2853E03-341A-CA1B-E708-D06A9D5A2E6C}"/>
              </a:ext>
            </a:extLst>
          </p:cNvPr>
          <p:cNvSpPr txBox="1"/>
          <p:nvPr/>
        </p:nvSpPr>
        <p:spPr>
          <a:xfrm>
            <a:off x="3819130" y="4129785"/>
            <a:ext cx="405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Sources of Experimental Error:</a:t>
            </a:r>
            <a:endParaRPr lang="en-ZA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7FCD2-CA6D-9CAB-0C35-BDF377EAB962}"/>
              </a:ext>
            </a:extLst>
          </p:cNvPr>
          <p:cNvSpPr txBox="1"/>
          <p:nvPr/>
        </p:nvSpPr>
        <p:spPr>
          <a:xfrm>
            <a:off x="880272" y="5138229"/>
            <a:ext cx="23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a) Hand-Sawn Slabs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D4B55D-A302-6BAB-7AC3-06FC4A7F1936}"/>
              </a:ext>
            </a:extLst>
          </p:cNvPr>
          <p:cNvSpPr txBox="1"/>
          <p:nvPr/>
        </p:nvSpPr>
        <p:spPr>
          <a:xfrm>
            <a:off x="5987393" y="5101665"/>
            <a:ext cx="264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b) Concentric Alignment:</a:t>
            </a:r>
            <a:endParaRPr lang="en-ZA" dirty="0"/>
          </a:p>
        </p:txBody>
      </p:sp>
      <p:pic>
        <p:nvPicPr>
          <p:cNvPr id="26" name="Picture 25" descr="A diagram of a circular object with arrows&#10;&#10;AI-generated content may be incorrect.">
            <a:extLst>
              <a:ext uri="{FF2B5EF4-FFF2-40B4-BE49-F238E27FC236}">
                <a16:creationId xmlns:a16="http://schemas.microsoft.com/office/drawing/2014/main" id="{76C5DE28-33C6-608A-996A-36FF5722E3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72" y="4480483"/>
            <a:ext cx="2647993" cy="16998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889F11-8B11-6C95-37B8-F3F719CE0EDF}"/>
              </a:ext>
            </a:extLst>
          </p:cNvPr>
          <p:cNvSpPr/>
          <p:nvPr/>
        </p:nvSpPr>
        <p:spPr>
          <a:xfrm>
            <a:off x="8610600" y="4472955"/>
            <a:ext cx="2697565" cy="16998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85741-9488-8A24-5F1C-A4472E4EED79}"/>
              </a:ext>
            </a:extLst>
          </p:cNvPr>
          <p:cNvSpPr txBox="1"/>
          <p:nvPr/>
        </p:nvSpPr>
        <p:spPr>
          <a:xfrm>
            <a:off x="9285668" y="6090453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1.9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84613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D47E-7106-1E6E-B0FC-4ABB672C6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9810C8AC-9DE3-34A6-562E-04B1047D035B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0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ZA" sz="4000" b="0" strike="noStrike" spc="-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29328EDB-4318-6169-1FA9-18716BAE60CD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8476ED43-D34B-A70D-72A1-EE8412AB2B51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519691C0-B547-A3A7-B9A0-C8B2068E8A5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B84E4-8B6D-0DB1-7C55-C0758BDF499E}"/>
              </a:ext>
            </a:extLst>
          </p:cNvPr>
          <p:cNvSpPr txBox="1"/>
          <p:nvPr/>
        </p:nvSpPr>
        <p:spPr>
          <a:xfrm>
            <a:off x="329710" y="1972814"/>
            <a:ext cx="10379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Aim</a:t>
            </a:r>
            <a:r>
              <a:rPr lang="en-US" sz="2000" dirty="0"/>
              <a:t>: </a:t>
            </a:r>
            <a:r>
              <a:rPr lang="en-US" sz="20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how PET photons behave in kimberlite slabs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Result</a:t>
            </a:r>
            <a:r>
              <a:rPr lang="en-US" sz="2000" dirty="0"/>
              <a:t>: No confluence of the 3 values of linear coefficient of attenuation</a:t>
            </a:r>
          </a:p>
          <a:p>
            <a:endParaRPr lang="en-US" sz="2000" dirty="0"/>
          </a:p>
          <a:p>
            <a:r>
              <a:rPr lang="en-US" sz="2000" dirty="0"/>
              <a:t>             Although there is not confluence, this is still a valuable study.</a:t>
            </a:r>
          </a:p>
          <a:p>
            <a:endParaRPr lang="en-US" sz="2000" dirty="0"/>
          </a:p>
          <a:p>
            <a:r>
              <a:rPr lang="en-US" sz="2000" b="1" dirty="0"/>
              <a:t>Recommendations</a:t>
            </a:r>
            <a:r>
              <a:rPr lang="en-US" sz="2000" dirty="0"/>
              <a:t>: Future study utilizing more accurate machining methods.</a:t>
            </a:r>
          </a:p>
          <a:p>
            <a:r>
              <a:rPr lang="en-US" sz="2000" dirty="0"/>
              <a:t>                                    Improve alignment using a laser </a:t>
            </a:r>
          </a:p>
          <a:p>
            <a:r>
              <a:rPr lang="en-US" sz="2000" dirty="0"/>
              <a:t>                                    Measure the density of all the slabs and adjust for the density</a:t>
            </a:r>
            <a:r>
              <a:rPr lang="en-US" dirty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816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C454A-F369-ADCC-A752-3DE4132F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>
            <a:extLst>
              <a:ext uri="{FF2B5EF4-FFF2-40B4-BE49-F238E27FC236}">
                <a16:creationId xmlns:a16="http://schemas.microsoft.com/office/drawing/2014/main" id="{8846E368-E592-BEE4-88FD-3A45BF0B98BE}"/>
              </a:ext>
            </a:extLst>
          </p:cNvPr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ZA" sz="3600" b="0" strike="noStrike" spc="-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PlaceHolder 2">
            <a:extLst>
              <a:ext uri="{FF2B5EF4-FFF2-40B4-BE49-F238E27FC236}">
                <a16:creationId xmlns:a16="http://schemas.microsoft.com/office/drawing/2014/main" id="{E9C5400D-E132-8DB5-D269-E61CA5E6E98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16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>
            <a:extLst>
              <a:ext uri="{FF2B5EF4-FFF2-40B4-BE49-F238E27FC236}">
                <a16:creationId xmlns:a16="http://schemas.microsoft.com/office/drawing/2014/main" id="{A23219C9-500A-B09E-C17B-F3CA4771EF0A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7" name="object 5">
            <a:extLst>
              <a:ext uri="{FF2B5EF4-FFF2-40B4-BE49-F238E27FC236}">
                <a16:creationId xmlns:a16="http://schemas.microsoft.com/office/drawing/2014/main" id="{83E6BCAD-A01A-626F-81A8-3310ECAB713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FD32F-CF7C-CA28-F761-0B92F97BDA74}"/>
              </a:ext>
            </a:extLst>
          </p:cNvPr>
          <p:cNvSpPr txBox="1"/>
          <p:nvPr/>
        </p:nvSpPr>
        <p:spPr>
          <a:xfrm>
            <a:off x="2094701" y="2721114"/>
            <a:ext cx="7500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YOU!</a:t>
            </a:r>
            <a:endParaRPr lang="en-ZA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1405E-EEAD-E40F-6706-2BAA451B53DD}"/>
              </a:ext>
            </a:extLst>
          </p:cNvPr>
          <p:cNvSpPr txBox="1"/>
          <p:nvPr/>
        </p:nvSpPr>
        <p:spPr>
          <a:xfrm>
            <a:off x="1850630" y="4632097"/>
            <a:ext cx="79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QUESTIONS ?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33696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8400" y="2370240"/>
            <a:ext cx="10974600" cy="308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6111"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r>
              <a:rPr lang="en-US" sz="1800" spc="-1" dirty="0" err="1">
                <a:solidFill>
                  <a:srgbClr val="000000"/>
                </a:solidFill>
                <a:latin typeface="Arial"/>
              </a:rPr>
              <a:t>Backgroundjj</a:t>
            </a:r>
            <a:endParaRPr lang="en-ZA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932C08-A1E4-4A1A-B606-5F56FE78FB19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2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70" name="TextBox 13"/>
          <p:cNvSpPr/>
          <p:nvPr/>
        </p:nvSpPr>
        <p:spPr>
          <a:xfrm>
            <a:off x="202240" y="365040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PRESENTATION CONTENTS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9A85AF38-BB6A-1BCD-2F72-F6170E95CF4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B2C0D-67D6-87B9-2956-D82CB5FD05DF}"/>
              </a:ext>
            </a:extLst>
          </p:cNvPr>
          <p:cNvSpPr txBox="1"/>
          <p:nvPr/>
        </p:nvSpPr>
        <p:spPr>
          <a:xfrm>
            <a:off x="376411" y="1768015"/>
            <a:ext cx="92030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Rationale for conducting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PET and </a:t>
            </a:r>
            <a:r>
              <a:rPr lang="en-ZA" sz="3200" dirty="0" err="1"/>
              <a:t>MinPet</a:t>
            </a:r>
            <a:endParaRPr lang="en-Z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Project Aim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Simulation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Simulation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Experimental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PET Background</a:t>
            </a:r>
            <a:endParaRPr lang="en-ZA" sz="4800" b="0" strike="noStrike" spc="-1" dirty="0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83" name="object 5"/>
          <p:cNvPicPr/>
          <p:nvPr/>
        </p:nvPicPr>
        <p:blipFill>
          <a:blip r:embed="rId3"/>
          <a:stretch/>
        </p:blipFill>
        <p:spPr>
          <a:xfrm>
            <a:off x="11468160" y="6176880"/>
            <a:ext cx="718560" cy="68040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1D342DE-070B-4E9E-9DC4-B5E201B1FEFB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3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85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Picture 2" descr="A diagram of a person lying on a bar&#10;&#10;AI-generated content may be incorrect.">
            <a:extLst>
              <a:ext uri="{FF2B5EF4-FFF2-40B4-BE49-F238E27FC236}">
                <a16:creationId xmlns:a16="http://schemas.microsoft.com/office/drawing/2014/main" id="{C165AE94-57FD-3628-E454-DFC85D5E0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2" y="2516040"/>
            <a:ext cx="4835065" cy="2829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C2BC7-665D-E0D7-8372-D151D2DDA611}"/>
              </a:ext>
            </a:extLst>
          </p:cNvPr>
          <p:cNvSpPr txBox="1"/>
          <p:nvPr/>
        </p:nvSpPr>
        <p:spPr>
          <a:xfrm>
            <a:off x="5222353" y="1921253"/>
            <a:ext cx="68539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material similar to glucose is injected in a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releases positrons.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detect the photons.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creates a 3D 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used in: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tumor detection.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Assessing myocardial perfusion and viability.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diagnosis of epilepsy &amp; Alzheimer's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8920E-E91E-BD88-2DEA-8F1EB762319C}"/>
              </a:ext>
            </a:extLst>
          </p:cNvPr>
          <p:cNvSpPr txBox="1"/>
          <p:nvPr/>
        </p:nvSpPr>
        <p:spPr>
          <a:xfrm>
            <a:off x="2070100" y="5345563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1.1</a:t>
            </a:r>
            <a:endParaRPr lang="en-ZA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6AD3DB-11A0-45F8-BBD4-979589AF4F8D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4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Rectangle 11"/>
          <p:cNvSpPr/>
          <p:nvPr/>
        </p:nvSpPr>
        <p:spPr>
          <a:xfrm>
            <a:off x="-4680" y="-72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1" name="TextBox 13"/>
          <p:cNvSpPr/>
          <p:nvPr/>
        </p:nvSpPr>
        <p:spPr>
          <a:xfrm>
            <a:off x="193739" y="367188"/>
            <a:ext cx="117945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Adaptation </a:t>
            </a:r>
            <a:r>
              <a:rPr lang="en-US" sz="4800" spc="-1" dirty="0">
                <a:solidFill>
                  <a:schemeClr val="lt1"/>
                </a:solidFill>
                <a:latin typeface="Aptos"/>
              </a:rPr>
              <a:t>To </a:t>
            </a:r>
            <a:r>
              <a:rPr lang="en-US" sz="4800" b="0" strike="noStrike" spc="-1" dirty="0" err="1">
                <a:solidFill>
                  <a:schemeClr val="lt1"/>
                </a:solidFill>
                <a:latin typeface="Aptos"/>
              </a:rPr>
              <a:t>MinPet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2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3BCC6201-EB4F-1F50-44FD-0434CE5454F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2" name="Image2">
            <a:extLst>
              <a:ext uri="{FF2B5EF4-FFF2-40B4-BE49-F238E27FC236}">
                <a16:creationId xmlns:a16="http://schemas.microsoft.com/office/drawing/2014/main" id="{46C0A753-685F-3D91-ABF1-DED3E4CF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1"/>
          <a:stretch>
            <a:fillRect/>
          </a:stretch>
        </p:blipFill>
        <p:spPr bwMode="auto">
          <a:xfrm>
            <a:off x="403980" y="1831868"/>
            <a:ext cx="5083107" cy="4143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EBFF6-6BFF-F1AF-F4B5-4878BA5887CC}"/>
              </a:ext>
            </a:extLst>
          </p:cNvPr>
          <p:cNvSpPr txBox="1"/>
          <p:nvPr/>
        </p:nvSpPr>
        <p:spPr>
          <a:xfrm>
            <a:off x="6016781" y="1816181"/>
            <a:ext cx="61699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Reduces barren rock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Avoids accidental diamond crushing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Rapid detection (&lt;20 s per decision)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Reducing sediment runoff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Energy Use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/>
              <a:t>Elimination of exploitative labour (in manual processing</a:t>
            </a:r>
          </a:p>
        </p:txBody>
      </p:sp>
      <p:pic>
        <p:nvPicPr>
          <p:cNvPr id="6" name="Picture 5" descr="A blue circle with a yellow circle in the center&#10;&#10;AI-generated content may be incorrect.">
            <a:extLst>
              <a:ext uri="{FF2B5EF4-FFF2-40B4-BE49-F238E27FC236}">
                <a16:creationId xmlns:a16="http://schemas.microsoft.com/office/drawing/2014/main" id="{B3B2E6C0-3363-F0DC-0371-9206A989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332590"/>
            <a:ext cx="2021240" cy="1643222"/>
          </a:xfrm>
          <a:prstGeom prst="rect">
            <a:avLst/>
          </a:prstGeom>
        </p:spPr>
      </p:pic>
      <p:pic>
        <p:nvPicPr>
          <p:cNvPr id="8" name="Picture 7" descr="A close-up of a stone&#10;&#10;AI-generated content may be incorrect.">
            <a:extLst>
              <a:ext uri="{FF2B5EF4-FFF2-40B4-BE49-F238E27FC236}">
                <a16:creationId xmlns:a16="http://schemas.microsoft.com/office/drawing/2014/main" id="{6029D8E5-A719-F063-E947-50E3C7DFB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4389020"/>
            <a:ext cx="2159000" cy="1282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E8E02D-D158-644E-B5C2-FF6F09A7262C}"/>
              </a:ext>
            </a:extLst>
          </p:cNvPr>
          <p:cNvSpPr/>
          <p:nvPr/>
        </p:nvSpPr>
        <p:spPr>
          <a:xfrm>
            <a:off x="6704914" y="4332590"/>
            <a:ext cx="2400300" cy="154977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382384-BD38-3F0D-75E7-AB26C1486BA0}"/>
              </a:ext>
            </a:extLst>
          </p:cNvPr>
          <p:cNvCxnSpPr>
            <a:cxnSpLocks/>
          </p:cNvCxnSpPr>
          <p:nvPr/>
        </p:nvCxnSpPr>
        <p:spPr>
          <a:xfrm>
            <a:off x="9225178" y="5107478"/>
            <a:ext cx="5477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A76FAF-41F0-B827-9658-9FA0CB4D8C25}"/>
              </a:ext>
            </a:extLst>
          </p:cNvPr>
          <p:cNvSpPr txBox="1"/>
          <p:nvPr/>
        </p:nvSpPr>
        <p:spPr>
          <a:xfrm>
            <a:off x="2032000" y="5791146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1.2</a:t>
            </a:r>
            <a:endParaRPr lang="en-ZA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F7B21-E093-98AB-49AB-0FD60C238008}"/>
              </a:ext>
            </a:extLst>
          </p:cNvPr>
          <p:cNvSpPr txBox="1"/>
          <p:nvPr/>
        </p:nvSpPr>
        <p:spPr>
          <a:xfrm>
            <a:off x="7366002" y="5860185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1.3(a)</a:t>
            </a:r>
            <a:endParaRPr lang="en-ZA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AEF9B-466E-7785-5001-54C54BA9E2D3}"/>
              </a:ext>
            </a:extLst>
          </p:cNvPr>
          <p:cNvSpPr txBox="1"/>
          <p:nvPr/>
        </p:nvSpPr>
        <p:spPr>
          <a:xfrm>
            <a:off x="10335860" y="5882367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1.3(b)</a:t>
            </a:r>
            <a:endParaRPr lang="en-ZA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4400" b="0" strike="noStrike" spc="-1" dirty="0">
                <a:solidFill>
                  <a:schemeClr val="lt1"/>
                </a:solidFill>
                <a:latin typeface="Aptos"/>
              </a:rPr>
              <a:t>Photon Interaction</a:t>
            </a:r>
            <a:endParaRPr lang="en-ZA" sz="4400" b="0" strike="noStrike" spc="-1" dirty="0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92" name="object 5"/>
          <p:cNvPicPr/>
          <p:nvPr/>
        </p:nvPicPr>
        <p:blipFill>
          <a:blip r:embed="rId3"/>
          <a:stretch/>
        </p:blipFill>
        <p:spPr>
          <a:xfrm>
            <a:off x="11468160" y="6176880"/>
            <a:ext cx="718560" cy="68040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09B812-A8A9-492E-853F-4AC0140BD534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4" descr="A graph on a screen&#10;&#10;AI-generated content may be incorrect.">
            <a:extLst>
              <a:ext uri="{FF2B5EF4-FFF2-40B4-BE49-F238E27FC236}">
                <a16:creationId xmlns:a16="http://schemas.microsoft.com/office/drawing/2014/main" id="{7C5CB0BE-8346-E0D9-7D13-CC8EB8D2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6" y="1689840"/>
            <a:ext cx="4857007" cy="4287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B2A69C-1269-1B6A-7143-B04BAD83C003}"/>
              </a:ext>
            </a:extLst>
          </p:cNvPr>
          <p:cNvSpPr txBox="1"/>
          <p:nvPr/>
        </p:nvSpPr>
        <p:spPr>
          <a:xfrm>
            <a:off x="4996543" y="2243519"/>
            <a:ext cx="7195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Photoelectric effect – photon is absorbed. photoelectron released</a:t>
            </a:r>
            <a:r>
              <a:rPr lang="en-ZA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– photon transfers some energy and knocks off electron. Photon deflected.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Production – Due to photon-nucleus interaction. A positron-electron pair formed (1.022 MeV threshold) </a:t>
            </a:r>
          </a:p>
          <a:p>
            <a:endParaRPr lang="en-ZA" sz="2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 keV photons primarily interact via Compton scattering &amp; photoelectric effect.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8569E-161D-3BA9-EB5B-BAEF5988EBB6}"/>
              </a:ext>
            </a:extLst>
          </p:cNvPr>
          <p:cNvSpPr txBox="1"/>
          <p:nvPr/>
        </p:nvSpPr>
        <p:spPr>
          <a:xfrm>
            <a:off x="1968500" y="580754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1.4</a:t>
            </a:r>
            <a:endParaRPr lang="en-ZA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B812-D4FC-42B4-9B9C-EFD8ADF1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>
            <a:extLst>
              <a:ext uri="{FF2B5EF4-FFF2-40B4-BE49-F238E27FC236}">
                <a16:creationId xmlns:a16="http://schemas.microsoft.com/office/drawing/2014/main" id="{A22A288C-5CCA-3AC8-626C-1877EFAF63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139407" y="3630522"/>
            <a:ext cx="9894953" cy="26212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standard reference exists for kimberlite - photon interaction</a:t>
            </a:r>
            <a:endParaRPr lang="en-ZA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ZA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understand how signal is influenced kimberlite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ZA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helps optimize detector placement and shielding.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ZA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ZA" sz="28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MinPet</a:t>
            </a:r>
            <a:r>
              <a:rPr lang="en-ZA" sz="28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development</a:t>
            </a:r>
            <a:endParaRPr lang="en-ZA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laceHolder 1">
            <a:extLst>
              <a:ext uri="{FF2B5EF4-FFF2-40B4-BE49-F238E27FC236}">
                <a16:creationId xmlns:a16="http://schemas.microsoft.com/office/drawing/2014/main" id="{4E7CD287-C30E-C29A-2159-CE10168C96A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>
            <a:extLst>
              <a:ext uri="{FF2B5EF4-FFF2-40B4-BE49-F238E27FC236}">
                <a16:creationId xmlns:a16="http://schemas.microsoft.com/office/drawing/2014/main" id="{3F60BE04-9A7B-A358-8700-8E9190C3C68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6AD3DB-11A0-45F8-BBD4-979589AF4F8D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6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Rectangle 11">
            <a:extLst>
              <a:ext uri="{FF2B5EF4-FFF2-40B4-BE49-F238E27FC236}">
                <a16:creationId xmlns:a16="http://schemas.microsoft.com/office/drawing/2014/main" id="{985E4923-0974-718C-3554-9519201C6C9D}"/>
              </a:ext>
            </a:extLst>
          </p:cNvPr>
          <p:cNvSpPr/>
          <p:nvPr/>
        </p:nvSpPr>
        <p:spPr>
          <a:xfrm>
            <a:off x="-4680" y="-72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1" name="TextBox 13">
            <a:extLst>
              <a:ext uri="{FF2B5EF4-FFF2-40B4-BE49-F238E27FC236}">
                <a16:creationId xmlns:a16="http://schemas.microsoft.com/office/drawing/2014/main" id="{D20876A7-FE7E-3416-A6BC-A224A3F48009}"/>
              </a:ext>
            </a:extLst>
          </p:cNvPr>
          <p:cNvSpPr/>
          <p:nvPr/>
        </p:nvSpPr>
        <p:spPr>
          <a:xfrm>
            <a:off x="193739" y="367188"/>
            <a:ext cx="117945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Why Study this Photon Behavior?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2" name="Straight Connector 14">
            <a:extLst>
              <a:ext uri="{FF2B5EF4-FFF2-40B4-BE49-F238E27FC236}">
                <a16:creationId xmlns:a16="http://schemas.microsoft.com/office/drawing/2014/main" id="{ED279D4F-F1D1-71A6-8966-9A5705B109A1}"/>
              </a:ext>
            </a:extLst>
          </p:cNvPr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30857221-7C5B-154A-F364-B456403D73E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7AC12-B9B8-F166-D61E-B21BD75E76C5}"/>
              </a:ext>
            </a:extLst>
          </p:cNvPr>
          <p:cNvSpPr txBox="1"/>
          <p:nvPr/>
        </p:nvSpPr>
        <p:spPr>
          <a:xfrm>
            <a:off x="838080" y="2207399"/>
            <a:ext cx="144822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Annihilation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0C63-4DD5-C083-0DCD-1196A87FAA8A}"/>
              </a:ext>
            </a:extLst>
          </p:cNvPr>
          <p:cNvSpPr txBox="1"/>
          <p:nvPr/>
        </p:nvSpPr>
        <p:spPr>
          <a:xfrm>
            <a:off x="3244707" y="1930400"/>
            <a:ext cx="1676820" cy="9233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Photon Passage through material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1EB4-AB96-D5A7-C157-C01F2FB62AE0}"/>
              </a:ext>
            </a:extLst>
          </p:cNvPr>
          <p:cNvSpPr txBox="1"/>
          <p:nvPr/>
        </p:nvSpPr>
        <p:spPr>
          <a:xfrm>
            <a:off x="6130890" y="2178225"/>
            <a:ext cx="167682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Detector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6020B-8823-6B87-4AA3-2F2968B91081}"/>
              </a:ext>
            </a:extLst>
          </p:cNvPr>
          <p:cNvSpPr txBox="1"/>
          <p:nvPr/>
        </p:nvSpPr>
        <p:spPr>
          <a:xfrm>
            <a:off x="9062048" y="2039724"/>
            <a:ext cx="167682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Reconstruction</a:t>
            </a:r>
            <a:endParaRPr lang="en-Z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DCE9C3-1EB4-4F3A-4E29-ED22105F4BA2}"/>
              </a:ext>
            </a:extLst>
          </p:cNvPr>
          <p:cNvCxnSpPr>
            <a:cxnSpLocks/>
          </p:cNvCxnSpPr>
          <p:nvPr/>
        </p:nvCxnSpPr>
        <p:spPr>
          <a:xfrm>
            <a:off x="2286300" y="2392065"/>
            <a:ext cx="92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906640-8E7E-8AA0-DF75-6EAD6B551FFE}"/>
              </a:ext>
            </a:extLst>
          </p:cNvPr>
          <p:cNvCxnSpPr>
            <a:cxnSpLocks/>
          </p:cNvCxnSpPr>
          <p:nvPr/>
        </p:nvCxnSpPr>
        <p:spPr>
          <a:xfrm flipV="1">
            <a:off x="4921527" y="2362891"/>
            <a:ext cx="1131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4B991-3BF1-E9B1-0019-0BAD28E3339C}"/>
              </a:ext>
            </a:extLst>
          </p:cNvPr>
          <p:cNvCxnSpPr>
            <a:cxnSpLocks/>
          </p:cNvCxnSpPr>
          <p:nvPr/>
        </p:nvCxnSpPr>
        <p:spPr>
          <a:xfrm flipV="1">
            <a:off x="7807710" y="2362890"/>
            <a:ext cx="124707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FFE46E-CEA9-55F5-A6DD-FEFDE2EB7E07}"/>
              </a:ext>
            </a:extLst>
          </p:cNvPr>
          <p:cNvSpPr txBox="1"/>
          <p:nvPr/>
        </p:nvSpPr>
        <p:spPr>
          <a:xfrm>
            <a:off x="9357540" y="1711943"/>
            <a:ext cx="1676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Contrast 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706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58800" y="1768016"/>
            <a:ext cx="11024020" cy="44048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5000"/>
          </a:bodyPr>
          <a:lstStyle/>
          <a:p>
            <a:pPr marL="0" indent="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2300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2900" b="1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1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9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study how PET photons behave in kimberlite slabs</a:t>
            </a: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19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29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measured and GEANT4 simulated absorption and scattering</a:t>
            </a:r>
            <a:endParaRPr lang="en-ZA" sz="29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AC9686-3536-44B1-95BA-744D516D1112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7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00" name="TextBox 13"/>
          <p:cNvSpPr/>
          <p:nvPr/>
        </p:nvSpPr>
        <p:spPr>
          <a:xfrm>
            <a:off x="198720" y="430148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Project Aim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5DCEA0C6-4E6B-0378-CE2D-4446CCBEC7B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ZA" sz="3600" b="0" strike="noStrike" spc="-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 Variables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84421D-E287-4CA6-8D97-201CB6CD9EB3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8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4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B58A82-1511-117E-0D40-3057ED095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9510"/>
              </p:ext>
            </p:extLst>
          </p:nvPr>
        </p:nvGraphicFramePr>
        <p:xfrm>
          <a:off x="3092158" y="2006600"/>
          <a:ext cx="6369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996">
                  <a:extLst>
                    <a:ext uri="{9D8B030D-6E8A-4147-A177-3AD203B41FA5}">
                      <a16:colId xmlns:a16="http://schemas.microsoft.com/office/drawing/2014/main" val="1437644468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863583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Control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Photon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4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Detector type and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2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Source-detector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9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Kimberlite 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3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Simulation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9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Independent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Kimberlite slab thickness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Dependent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Photon count rate at detector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7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Energy spectrum at detector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Attenuation coefficient (</a:t>
                      </a:r>
                      <a:r>
                        <a:rPr lang="el-GR" dirty="0"/>
                        <a:t>μ)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91736"/>
                  </a:ext>
                </a:extLst>
              </a:tr>
            </a:tbl>
          </a:graphicData>
        </a:graphic>
      </p:graphicFrame>
      <p:pic>
        <p:nvPicPr>
          <p:cNvPr id="7" name="object 5">
            <a:extLst>
              <a:ext uri="{FF2B5EF4-FFF2-40B4-BE49-F238E27FC236}">
                <a16:creationId xmlns:a16="http://schemas.microsoft.com/office/drawing/2014/main" id="{F6C57EF2-9149-E112-6FCC-7FB025B45CE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975763" y="4851000"/>
            <a:ext cx="7746572" cy="1686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Positrons from Na-22 annihilate with diamond electrons</a:t>
            </a:r>
            <a:endParaRPr lang="en-US" sz="18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 keV photons emitted in all directions.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interact with </a:t>
            </a:r>
            <a:r>
              <a:rPr lang="en-US" sz="18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kimberlite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 at the detector informs us how the material affects the signal.</a:t>
            </a:r>
            <a:endParaRPr lang="en-ZA" sz="1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</a:pPr>
            <a:endParaRPr lang="en-Z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065AA2E-C9F7-49AC-9708-914ECEB23535}" type="slidenum">
              <a:rPr lang="en-ZA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9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Rectangle 11"/>
          <p:cNvSpPr/>
          <p:nvPr/>
        </p:nvSpPr>
        <p:spPr>
          <a:xfrm>
            <a:off x="0" y="0"/>
            <a:ext cx="12191400" cy="168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ZA" sz="1800" b="0" strike="noStrike" spc="-1" dirty="0">
              <a:solidFill>
                <a:schemeClr val="lt1"/>
              </a:solidFill>
              <a:latin typeface="Aptos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202240" y="405153"/>
            <a:ext cx="841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lt1"/>
                </a:solidFill>
                <a:latin typeface="Aptos"/>
              </a:rPr>
              <a:t>Simulation</a:t>
            </a:r>
            <a:endParaRPr lang="en-ZA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0" name="Straight Connector 14"/>
          <p:cNvCxnSpPr/>
          <p:nvPr/>
        </p:nvCxnSpPr>
        <p:spPr>
          <a:xfrm flipH="1">
            <a:off x="655200" y="6537960"/>
            <a:ext cx="10379160" cy="72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3" name="object 5">
            <a:extLst>
              <a:ext uri="{FF2B5EF4-FFF2-40B4-BE49-F238E27FC236}">
                <a16:creationId xmlns:a16="http://schemas.microsoft.com/office/drawing/2014/main" id="{AF2EA159-2CD1-8D72-7BA7-0C92FFACB34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4360" y="319320"/>
            <a:ext cx="954440" cy="9252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 descr="A diagram of a diagram of a line&#10;&#10;AI-generated content may be incorrect.">
            <a:extLst>
              <a:ext uri="{FF2B5EF4-FFF2-40B4-BE49-F238E27FC236}">
                <a16:creationId xmlns:a16="http://schemas.microsoft.com/office/drawing/2014/main" id="{3FE4FD42-E832-84CA-CC5B-C85898EB4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015"/>
            <a:ext cx="5481220" cy="2646106"/>
          </a:xfrm>
          <a:prstGeom prst="rect">
            <a:avLst/>
          </a:prstGeom>
        </p:spPr>
      </p:pic>
      <p:pic>
        <p:nvPicPr>
          <p:cNvPr id="6" name="Picture 5" descr="A close-up of a graph&#10;&#10;AI-generated content may be incorrect.">
            <a:extLst>
              <a:ext uri="{FF2B5EF4-FFF2-40B4-BE49-F238E27FC236}">
                <a16:creationId xmlns:a16="http://schemas.microsoft.com/office/drawing/2014/main" id="{AB733C3C-5BDD-548F-39E1-3A2B9174B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3170"/>
          <a:stretch>
            <a:fillRect/>
          </a:stretch>
        </p:blipFill>
        <p:spPr>
          <a:xfrm>
            <a:off x="5977782" y="1729953"/>
            <a:ext cx="6213618" cy="2849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DB582-16E0-4456-79DF-4D4411178AC1}"/>
              </a:ext>
            </a:extLst>
          </p:cNvPr>
          <p:cNvSpPr txBox="1"/>
          <p:nvPr/>
        </p:nvSpPr>
        <p:spPr>
          <a:xfrm>
            <a:off x="1975763" y="430763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1.5</a:t>
            </a:r>
            <a:endParaRPr lang="en-ZA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27104-8989-9CA8-9959-D820A6C0BDCA}"/>
              </a:ext>
            </a:extLst>
          </p:cNvPr>
          <p:cNvSpPr txBox="1"/>
          <p:nvPr/>
        </p:nvSpPr>
        <p:spPr>
          <a:xfrm>
            <a:off x="8503458" y="4492296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1.6</a:t>
            </a:r>
            <a:endParaRPr lang="en-ZA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Widescreen</PresentationFormat>
  <Paragraphs>162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Retrospect</vt:lpstr>
      <vt:lpstr>PowerPoint Presentation</vt:lpstr>
      <vt:lpstr>Backgroundjj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LIONEL NDUMISO MKHWANAZI</dc:creator>
  <dc:description/>
  <cp:lastModifiedBy>PRINCE NQOBIZITHA NCUBE</cp:lastModifiedBy>
  <cp:revision>161</cp:revision>
  <dcterms:created xsi:type="dcterms:W3CDTF">2025-04-15T05:38:30Z</dcterms:created>
  <dcterms:modified xsi:type="dcterms:W3CDTF">2025-10-10T11:16:46Z</dcterms:modified>
  <dc:language>en-ZA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0x0101001C2DD614109E504494D6B1BA72B2BF24</vt:lpwstr>
  </property>
  <property fmtid="{D5CDD505-2E9C-101B-9397-08002B2CF9AE}" pid="3" name="HiddenSlides">
    <vt:i4>3</vt:i4>
  </property>
  <property fmtid="{D5CDD505-2E9C-101B-9397-08002B2CF9AE}" pid="4" name="Notes">
    <vt:i4>12</vt:i4>
  </property>
  <property fmtid="{D5CDD505-2E9C-101B-9397-08002B2CF9AE}" pid="5" name="PresentationFormat">
    <vt:lpwstr>Widescreen</vt:lpwstr>
  </property>
  <property fmtid="{D5CDD505-2E9C-101B-9397-08002B2CF9AE}" pid="6" name="Slides">
    <vt:i4>19</vt:i4>
  </property>
</Properties>
</file>