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89" r:id="rId6"/>
    <p:sldId id="298" r:id="rId7"/>
    <p:sldId id="300" r:id="rId8"/>
    <p:sldId id="284" r:id="rId9"/>
    <p:sldId id="301" r:id="rId10"/>
    <p:sldId id="302" r:id="rId11"/>
    <p:sldId id="303" r:id="rId12"/>
    <p:sldId id="305" r:id="rId13"/>
    <p:sldId id="307" r:id="rId14"/>
    <p:sldId id="308" r:id="rId15"/>
    <p:sldId id="306" r:id="rId16"/>
    <p:sldId id="295" r:id="rId17"/>
    <p:sldId id="275" r:id="rId18"/>
  </p:sldIdLst>
  <p:sldSz cx="18288000" cy="10287000"/>
  <p:notesSz cx="6858000" cy="9144000"/>
  <p:embeddedFontLst>
    <p:embeddedFont>
      <p:font typeface="Arial Bold" panose="020B0704020202020204" pitchFamily="34" charset="0"/>
      <p:regular r:id="rId20"/>
      <p:bold r:id="rId21"/>
    </p:embeddedFont>
    <p:embeddedFont>
      <p:font typeface="DM Serif Display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37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6D5D-58A4-4D13-AE29-63B90979A78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D97F-DA6D-41DB-A952-761673CE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30A9F-7641-0FBF-0983-DFDA741D7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A56C3-CAF5-9C47-60A2-01D97CEAC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F9C70-A385-1D87-1C28-D39D565E0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 pictures are obtained from sources 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Phoengsongkhro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Tangpornprasert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Yotnuengnit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Samala, and 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Virulsri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“Development of four-bar polycentric knee joint with stance-phase knee flexion,”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 Rep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13, no. 1, pp. 1–11, Dec. 2023” and “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 assessment of carbon fabric reinforced polymer made prosthetic knee: Mechanics, finite element simulations and experimental evaluation by Kannan Amudhan, 2024,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for Numerical Methods in Biomedical Engineering”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6A843-1CAF-1880-E389-E6E19B154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1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BC5D-0784-0340-86AF-61A609C49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B7050-A63C-ED42-63EE-9C60E2C3B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6DB6C-FAB9-1A79-9117-E622DFD57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7CC80-B9E9-1530-FE21-C3D1E89D5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DCC93-768A-6F96-F4C6-2E6F64B1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C2D6D-7B20-2638-20A3-4CD29374F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AE2EE-CC9C-4CA3-AD95-227BB8AFF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D9E69-FE75-D57F-8F23-E718C69F6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6D211-8F52-2A59-5B5A-64EE9056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BA2E6-C9ED-081A-9A30-097D700D4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76F1594-6924-1DDD-5611-7A05EA52B23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Higgs boson</a:t>
                </a:r>
                <a:r>
                  <a:rPr lang="en-GB" dirty="0"/>
                  <a:t> is a fundamental particle that gives </a:t>
                </a:r>
                <a:r>
                  <a:rPr lang="en-GB" b="1" dirty="0"/>
                  <a:t>mass</a:t>
                </a:r>
                <a:r>
                  <a:rPr lang="en-GB" dirty="0"/>
                  <a:t> to other particles — it’s often called </a:t>
                </a:r>
                <a:r>
                  <a:rPr lang="en-GB" i="1" dirty="0"/>
                  <a:t>“the God particle”</a:t>
                </a:r>
                <a:r>
                  <a:rPr lang="en-GB" dirty="0"/>
                  <a:t> because it explains why matter has mass at all.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One intriguing hypothesis is that dark matter may be connected to a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hidden or “dark” sector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containing new particles like a dark Z boson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which could couple weakly to Standard Model particles. 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76F1594-6924-1DDD-5611-7A05EA52B23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Higgs boson</a:t>
                </a:r>
                <a:r>
                  <a:rPr lang="en-GB" dirty="0"/>
                  <a:t> is a fundamental particle that gives </a:t>
                </a:r>
                <a:r>
                  <a:rPr lang="en-GB" b="1" dirty="0"/>
                  <a:t>mass</a:t>
                </a:r>
                <a:r>
                  <a:rPr lang="en-GB" dirty="0"/>
                  <a:t> to other particles — it’s often called </a:t>
                </a:r>
                <a:r>
                  <a:rPr lang="en-GB" i="1" dirty="0"/>
                  <a:t>“the God particle”</a:t>
                </a:r>
                <a:r>
                  <a:rPr lang="en-GB" dirty="0"/>
                  <a:t> because it explains why matter has mass at all.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One intriguing hypothesis is that dark matter may be connected to a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hidden or “dark” sector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containing new particles like a dark Z boson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𝑍_𝑑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which could couple weakly to Standard Model particles.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BCCFD-241E-F1DF-46C5-4709ACB1F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6AB2-C35C-FD18-4CD4-D650214F6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2B59F-16F6-71B2-B28D-52F6F2BAB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06DEE-EB6B-7F7A-B1A4-32E8A3DC2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Higgs boson</a:t>
            </a:r>
            <a:r>
              <a:rPr lang="en-GB" dirty="0"/>
              <a:t> is a fundamental particle that gives </a:t>
            </a:r>
            <a:r>
              <a:rPr lang="en-GB" b="1" dirty="0"/>
              <a:t>mass</a:t>
            </a:r>
            <a:r>
              <a:rPr lang="en-GB" dirty="0"/>
              <a:t> to other particles — it’s often called </a:t>
            </a:r>
            <a:r>
              <a:rPr lang="en-GB" i="1" dirty="0"/>
              <a:t>“the God particle”</a:t>
            </a:r>
            <a:r>
              <a:rPr lang="en-GB" dirty="0"/>
              <a:t> because it explains why matter has mass at all.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85022-A930-60D2-1CA5-0D89357A3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C7ED3-DA80-7809-B10E-5A81FFAD6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18724-8E46-C8ED-BA66-8F2835C0B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2BA5F-7F3C-F80A-FAC6-DD288422E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B9915-040E-806B-9F2B-073BEF35A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F934F-0D77-6A13-AA01-3C38CE438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7464E-3168-EE0D-91E0-F56EF925B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7B7E4-DA5F-B56A-1336-70B70C46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C5598-099F-C49E-F6E1-D123BEB4C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67650-C57D-0171-E984-A9CE3EAD0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DA82F-CA6F-BF6D-4B0C-FEE0956E8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739EC-5F4A-22D8-EEE2-724642329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DC96-F114-C214-3035-1676EC842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7C0D5-3BBC-E09F-3A52-EB0318D8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0BEE8-F9BB-7169-B940-E7C739D8F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72EDD-D06D-40A6-B0CD-51ED631D9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A4319-5D3C-D2FD-881C-E82ED0DCF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7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0C79D-DD98-AB27-7B6F-3182F25CF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E0438-31E6-0CDD-DC81-FA9EE06B9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88014-E0BA-CC5F-0A8A-451123AFA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7E743-8EA9-022A-2043-832CDBD46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2D97F-DA6D-41DB-A952-761673CE81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3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176812" y="9503206"/>
            <a:ext cx="739590" cy="36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D95900"/>
                </a:solidFill>
                <a:latin typeface="Arial Bold"/>
              </a:rPr>
              <a:t> </a:t>
            </a:r>
            <a:r>
              <a:rPr lang="en-US" sz="1500">
                <a:solidFill>
                  <a:srgbClr val="1E1E1E"/>
                </a:solidFill>
                <a:latin typeface="Arial Bold"/>
              </a:rPr>
              <a:t>‹#›</a:t>
            </a:r>
          </a:p>
        </p:txBody>
      </p:sp>
      <p:sp>
        <p:nvSpPr>
          <p:cNvPr id="3" name="AutoShape 3"/>
          <p:cNvSpPr/>
          <p:nvPr/>
        </p:nvSpPr>
        <p:spPr>
          <a:xfrm rot="8995">
            <a:off x="530991" y="9295844"/>
            <a:ext cx="16379975" cy="0"/>
          </a:xfrm>
          <a:prstGeom prst="line">
            <a:avLst/>
          </a:prstGeom>
          <a:ln w="19050" cap="rnd">
            <a:solidFill>
              <a:srgbClr val="2600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7242354" y="9279836"/>
            <a:ext cx="763257" cy="765425"/>
          </a:xfrm>
          <a:custGeom>
            <a:avLst/>
            <a:gdLst/>
            <a:ahLst/>
            <a:cxnLst/>
            <a:rect l="l" t="t" r="r" b="b"/>
            <a:pathLst>
              <a:path w="763257" h="765425">
                <a:moveTo>
                  <a:pt x="0" y="0"/>
                </a:moveTo>
                <a:lnTo>
                  <a:pt x="763258" y="0"/>
                </a:lnTo>
                <a:lnTo>
                  <a:pt x="763258" y="765424"/>
                </a:lnTo>
                <a:lnTo>
                  <a:pt x="0" y="76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Freeform 5" descr="A close up of a screen  Description automatically generated"/>
          <p:cNvSpPr/>
          <p:nvPr/>
        </p:nvSpPr>
        <p:spPr>
          <a:xfrm>
            <a:off x="9225873" y="295838"/>
            <a:ext cx="8522126" cy="1116058"/>
          </a:xfrm>
          <a:custGeom>
            <a:avLst/>
            <a:gdLst/>
            <a:ahLst/>
            <a:cxnLst/>
            <a:rect l="l" t="t" r="r" b="b"/>
            <a:pathLst>
              <a:path w="8522126" h="1116058">
                <a:moveTo>
                  <a:pt x="0" y="0"/>
                </a:moveTo>
                <a:lnTo>
                  <a:pt x="8522126" y="0"/>
                </a:lnTo>
                <a:lnTo>
                  <a:pt x="8522126" y="1116058"/>
                </a:lnTo>
                <a:lnTo>
                  <a:pt x="0" y="11160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296332" y="266700"/>
            <a:ext cx="17709279" cy="9708776"/>
          </a:xfrm>
          <a:custGeom>
            <a:avLst/>
            <a:gdLst/>
            <a:ahLst/>
            <a:cxnLst/>
            <a:rect l="l" t="t" r="r" b="b"/>
            <a:pathLst>
              <a:path w="17709279" h="9708776">
                <a:moveTo>
                  <a:pt x="0" y="0"/>
                </a:moveTo>
                <a:lnTo>
                  <a:pt x="17709280" y="0"/>
                </a:lnTo>
                <a:lnTo>
                  <a:pt x="17709280" y="9708776"/>
                </a:lnTo>
                <a:lnTo>
                  <a:pt x="0" y="9708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7" name="Group 7"/>
          <p:cNvGrpSpPr/>
          <p:nvPr/>
        </p:nvGrpSpPr>
        <p:grpSpPr>
          <a:xfrm>
            <a:off x="15033812" y="7080296"/>
            <a:ext cx="2635625" cy="2641928"/>
            <a:chOff x="0" y="0"/>
            <a:chExt cx="3514166" cy="35225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14217" cy="3522599"/>
            </a:xfrm>
            <a:custGeom>
              <a:avLst/>
              <a:gdLst/>
              <a:ahLst/>
              <a:cxnLst/>
              <a:rect l="l" t="t" r="r" b="b"/>
              <a:pathLst>
                <a:path w="3514217" h="3522599">
                  <a:moveTo>
                    <a:pt x="0" y="0"/>
                  </a:moveTo>
                  <a:lnTo>
                    <a:pt x="3514217" y="0"/>
                  </a:lnTo>
                  <a:lnTo>
                    <a:pt x="3514217" y="3522599"/>
                  </a:lnTo>
                  <a:lnTo>
                    <a:pt x="0" y="3522599"/>
                  </a:lnTo>
                  <a:close/>
                </a:path>
              </a:pathLst>
            </a:custGeom>
            <a:solidFill>
              <a:srgbClr val="D95900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9" name="Freeform 9"/>
          <p:cNvSpPr/>
          <p:nvPr/>
        </p:nvSpPr>
        <p:spPr>
          <a:xfrm>
            <a:off x="14980023" y="7026435"/>
            <a:ext cx="2750764" cy="2756850"/>
          </a:xfrm>
          <a:custGeom>
            <a:avLst/>
            <a:gdLst/>
            <a:ahLst/>
            <a:cxnLst/>
            <a:rect l="l" t="t" r="r" b="b"/>
            <a:pathLst>
              <a:path w="2750764" h="2756850">
                <a:moveTo>
                  <a:pt x="0" y="0"/>
                </a:moveTo>
                <a:lnTo>
                  <a:pt x="2750765" y="0"/>
                </a:lnTo>
                <a:lnTo>
                  <a:pt x="2750765" y="2756850"/>
                </a:lnTo>
                <a:lnTo>
                  <a:pt x="0" y="2756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0" name="Group 10"/>
          <p:cNvGrpSpPr/>
          <p:nvPr/>
        </p:nvGrpSpPr>
        <p:grpSpPr>
          <a:xfrm>
            <a:off x="540007" y="7035766"/>
            <a:ext cx="14120251" cy="2641928"/>
            <a:chOff x="0" y="0"/>
            <a:chExt cx="18827002" cy="35225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26987" cy="3522599"/>
            </a:xfrm>
            <a:custGeom>
              <a:avLst/>
              <a:gdLst/>
              <a:ahLst/>
              <a:cxnLst/>
              <a:rect l="l" t="t" r="r" b="b"/>
              <a:pathLst>
                <a:path w="18826987" h="3522599">
                  <a:moveTo>
                    <a:pt x="0" y="0"/>
                  </a:moveTo>
                  <a:lnTo>
                    <a:pt x="18826987" y="0"/>
                  </a:lnTo>
                  <a:lnTo>
                    <a:pt x="18826987" y="3522599"/>
                  </a:lnTo>
                  <a:lnTo>
                    <a:pt x="0" y="3522599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74350" y="6994216"/>
            <a:ext cx="13553919" cy="116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GB" sz="3900" b="1" spc="-41" dirty="0">
                <a:solidFill>
                  <a:srgbClr val="1E1E1E"/>
                </a:solidFill>
                <a:latin typeface="Arial Bold"/>
              </a:rPr>
              <a:t>Investigating the Use of Big Data Tools in High-Energy Physics for Identifying Unique Dark Matter Signatures</a:t>
            </a:r>
            <a:endParaRPr lang="en-US" sz="3900" b="1" spc="-41" dirty="0">
              <a:solidFill>
                <a:srgbClr val="1E1E1E"/>
              </a:solidFill>
              <a:latin typeface="Ari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02783" y="8148222"/>
            <a:ext cx="1307462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ZA" sz="3000" dirty="0">
                <a:solidFill>
                  <a:srgbClr val="D95900"/>
                </a:solidFill>
                <a:latin typeface="Arial"/>
              </a:rPr>
              <a:t>U</a:t>
            </a:r>
            <a:r>
              <a:rPr lang="en-US" sz="3000" dirty="0" err="1">
                <a:solidFill>
                  <a:srgbClr val="D95900"/>
                </a:solidFill>
                <a:latin typeface="Arial"/>
              </a:rPr>
              <a:t>nathi</a:t>
            </a:r>
            <a:r>
              <a:rPr lang="en-US" sz="3000" dirty="0">
                <a:solidFill>
                  <a:srgbClr val="D95900"/>
                </a:solidFill>
                <a:latin typeface="Arial"/>
              </a:rPr>
              <a:t> Bosika - 221117812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5466" y="9203292"/>
            <a:ext cx="7584788" cy="40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2400" spc="-45" dirty="0">
                <a:solidFill>
                  <a:srgbClr val="1E1E1E"/>
                </a:solidFill>
                <a:latin typeface="Arial Bold"/>
              </a:rPr>
              <a:t>10 October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325105-9527-FE98-E426-0153A2A73E88}"/>
              </a:ext>
            </a:extLst>
          </p:cNvPr>
          <p:cNvSpPr txBox="1"/>
          <p:nvPr/>
        </p:nvSpPr>
        <p:spPr>
          <a:xfrm>
            <a:off x="1032262" y="8442306"/>
            <a:ext cx="9296400" cy="4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ZA" sz="1800" dirty="0">
                <a:solidFill>
                  <a:srgbClr val="D95900"/>
                </a:solidFill>
                <a:latin typeface="Arial"/>
              </a:rPr>
              <a:t>Su</a:t>
            </a:r>
            <a:r>
              <a:rPr lang="en-ZA" dirty="0">
                <a:solidFill>
                  <a:srgbClr val="D95900"/>
                </a:solidFill>
                <a:latin typeface="Arial"/>
              </a:rPr>
              <a:t>pervisor – Prof Simon Connel</a:t>
            </a:r>
            <a:endParaRPr lang="en-US" sz="1800" dirty="0">
              <a:solidFill>
                <a:srgbClr val="D95900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CBD8CB-2CE1-3027-30FA-B1CD6CF26968}"/>
              </a:ext>
            </a:extLst>
          </p:cNvPr>
          <p:cNvSpPr txBox="1"/>
          <p:nvPr/>
        </p:nvSpPr>
        <p:spPr>
          <a:xfrm>
            <a:off x="1023274" y="8762479"/>
            <a:ext cx="9296400" cy="4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r>
              <a:rPr lang="en-ZA" dirty="0">
                <a:solidFill>
                  <a:srgbClr val="D95900"/>
                </a:solidFill>
                <a:latin typeface="Arial"/>
              </a:rPr>
              <a:t>Co-Supervisor – Mr Xola </a:t>
            </a:r>
            <a:r>
              <a:rPr lang="en-ZA" dirty="0" err="1">
                <a:solidFill>
                  <a:srgbClr val="D95900"/>
                </a:solidFill>
                <a:latin typeface="Arial"/>
              </a:rPr>
              <a:t>Mapekula</a:t>
            </a:r>
            <a:endParaRPr lang="en-US" sz="1800" dirty="0">
              <a:solidFill>
                <a:srgbClr val="D959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DFAF-56C1-57E5-9978-C9A321467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6CDB7C67-30E0-1491-2BBC-D22116E7FAEF}"/>
              </a:ext>
            </a:extLst>
          </p:cNvPr>
          <p:cNvSpPr txBox="1"/>
          <p:nvPr/>
        </p:nvSpPr>
        <p:spPr>
          <a:xfrm>
            <a:off x="926046" y="7901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Results and Discussion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48EC793-04BB-BAAE-089D-F18893C4ACC4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71F185B-7A44-1D3B-24C0-A71565A2A197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96428D66-A79D-0106-4F1A-7656C04198F2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E6984-3E08-7536-0FB8-39E458DC7B59}"/>
              </a:ext>
            </a:extLst>
          </p:cNvPr>
          <p:cNvSpPr txBox="1"/>
          <p:nvPr/>
        </p:nvSpPr>
        <p:spPr>
          <a:xfrm>
            <a:off x="476226" y="1607261"/>
            <a:ext cx="646678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Proton – Proton ATLAS Collision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Cluster observed near (m₁₂, m₃₄) ≈ (30, 30) GeV in the signal sample.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Suggests both dilepton pairs come from identical intermediate particles.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Matches the expected signature of H→Z_dZ_d→4l decays.</a:t>
            </a:r>
          </a:p>
          <a:p>
            <a:pPr lvl="1"/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Distinct from SM H→ZZ* background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2800" dirty="0"/>
              <a:t>One dilepton mass ≈ 91 GeV (Z boson).</a:t>
            </a:r>
            <a:endParaRPr lang="en-ZA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Other broadly distributed below 91 GeV.</a:t>
            </a: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Next step: Compare with Standard Model MC predictions (</a:t>
            </a:r>
            <a:r>
              <a:rPr lang="en-GB" sz="2800" dirty="0" err="1"/>
              <a:t>ggF</a:t>
            </a:r>
            <a:r>
              <a:rPr lang="en-GB" sz="2800" dirty="0"/>
              <a:t>) and (</a:t>
            </a:r>
            <a:r>
              <a:rPr lang="en-GB" sz="2800" dirty="0" err="1"/>
              <a:t>vbF</a:t>
            </a:r>
            <a:r>
              <a:rPr lang="en-GB" sz="2800" dirty="0"/>
              <a:t>) to confirm.</a:t>
            </a:r>
            <a:endParaRPr lang="fr-FR" sz="2800" dirty="0"/>
          </a:p>
        </p:txBody>
      </p:sp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8943E5CA-80DF-C0B4-80BA-38FABF4F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8" y="1290292"/>
            <a:ext cx="5442731" cy="3894486"/>
          </a:xfrm>
          <a:prstGeom prst="rect">
            <a:avLst/>
          </a:prstGeom>
        </p:spPr>
      </p:pic>
      <p:pic>
        <p:nvPicPr>
          <p:cNvPr id="16" name="Picture 15" descr="A graph with red lines&#10;&#10;AI-generated content may be incorrect.">
            <a:extLst>
              <a:ext uri="{FF2B5EF4-FFF2-40B4-BE49-F238E27FC236}">
                <a16:creationId xmlns:a16="http://schemas.microsoft.com/office/drawing/2014/main" id="{7C79E2D2-8679-2D24-C8BB-76F3DD898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16" y="1311544"/>
            <a:ext cx="5442732" cy="3894486"/>
          </a:xfrm>
          <a:prstGeom prst="rect">
            <a:avLst/>
          </a:prstGeom>
        </p:spPr>
      </p:pic>
      <p:pic>
        <p:nvPicPr>
          <p:cNvPr id="18" name="Picture 17" descr="A graph of a line&#10;&#10;AI-generated content may be incorrect.">
            <a:extLst>
              <a:ext uri="{FF2B5EF4-FFF2-40B4-BE49-F238E27FC236}">
                <a16:creationId xmlns:a16="http://schemas.microsoft.com/office/drawing/2014/main" id="{AC6F397D-60E7-178D-0D49-84FC80A1B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09" y="5393213"/>
            <a:ext cx="5401895" cy="3865266"/>
          </a:xfrm>
          <a:prstGeom prst="rect">
            <a:avLst/>
          </a:prstGeom>
        </p:spPr>
      </p:pic>
      <p:pic>
        <p:nvPicPr>
          <p:cNvPr id="21" name="Picture 20" descr="A graph with numbers and a number of objects&#10;&#10;AI-generated content may be incorrect.">
            <a:extLst>
              <a:ext uri="{FF2B5EF4-FFF2-40B4-BE49-F238E27FC236}">
                <a16:creationId xmlns:a16="http://schemas.microsoft.com/office/drawing/2014/main" id="{D6FE9828-7E80-D584-5B67-A0028765D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268" y="5371961"/>
            <a:ext cx="5442731" cy="3894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FFC406C-0938-D706-AEE8-2463DF061F20}"/>
              </a:ext>
            </a:extLst>
          </p:cNvPr>
          <p:cNvSpPr txBox="1"/>
          <p:nvPr/>
        </p:nvSpPr>
        <p:spPr>
          <a:xfrm>
            <a:off x="7381577" y="5023881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14. Mass region before cut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118DA-FC2A-C20A-85DA-C31A63024551}"/>
              </a:ext>
            </a:extLst>
          </p:cNvPr>
          <p:cNvSpPr txBox="1"/>
          <p:nvPr/>
        </p:nvSpPr>
        <p:spPr>
          <a:xfrm>
            <a:off x="12803951" y="4944172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15. Mass region after cut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CEEEC8-A154-7E30-5EF4-B8A163298A7C}"/>
              </a:ext>
            </a:extLst>
          </p:cNvPr>
          <p:cNvSpPr txBox="1"/>
          <p:nvPr/>
        </p:nvSpPr>
        <p:spPr>
          <a:xfrm>
            <a:off x="7457776" y="9251138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16. Invariant mass region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66453B-BBB1-3CB3-B1F2-44C12F91572B}"/>
              </a:ext>
            </a:extLst>
          </p:cNvPr>
          <p:cNvSpPr txBox="1"/>
          <p:nvPr/>
        </p:nvSpPr>
        <p:spPr>
          <a:xfrm>
            <a:off x="12487804" y="9278872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17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ZA" i="1" dirty="0" err="1">
                <a:solidFill>
                  <a:prstClr val="black"/>
                </a:solidFill>
                <a:latin typeface="Calibri"/>
              </a:rPr>
              <a:t>Cutflow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 Diagram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9B7318-309A-B2C0-A94F-ADB7A009E9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125" y="5388739"/>
            <a:ext cx="5308143" cy="38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FAC2B-0C08-D916-C184-4E9E02FEA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39143B3A-37FF-E44B-0A79-F73F140FA601}"/>
              </a:ext>
            </a:extLst>
          </p:cNvPr>
          <p:cNvSpPr txBox="1"/>
          <p:nvPr/>
        </p:nvSpPr>
        <p:spPr>
          <a:xfrm>
            <a:off x="417095" y="20371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Discussion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B064321-66D5-CD80-1486-A0940335E778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F5C469D-133B-F9BC-B61D-C15207FE52C8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A33A5FC0-FE62-429D-F5DB-12E89EA81E0B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81DCA-B9F1-61C4-4FEC-D551DB718371}"/>
              </a:ext>
            </a:extLst>
          </p:cNvPr>
          <p:cNvSpPr txBox="1"/>
          <p:nvPr/>
        </p:nvSpPr>
        <p:spPr>
          <a:xfrm>
            <a:off x="381000" y="1457528"/>
            <a:ext cx="66392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Interpretation:</a:t>
            </a:r>
            <a:endParaRPr lang="en-US" sz="4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 err="1"/>
              <a:t>ggF</a:t>
            </a:r>
            <a:r>
              <a:rPr lang="en-GB" sz="2800" dirty="0"/>
              <a:t> (SM) sample: Dilepton masses cluster around ≈60 GeV (off-shell Z* region).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Signal sample: Shows a tight cluster near ≈30 GeV.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The 30 GeV feature cannot be explained by standard SM kinematics.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Suggests an additional process — consistent with </a:t>
            </a:r>
            <a:r>
              <a:rPr lang="en-GB" sz="2800" dirty="0" err="1"/>
              <a:t>H→ZdZd</a:t>
            </a:r>
            <a:r>
              <a:rPr lang="en-GB" sz="2800" dirty="0"/>
              <a:t> decays.</a:t>
            </a:r>
            <a:endParaRPr lang="fr-FR" sz="2800" dirty="0"/>
          </a:p>
          <a:p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2B125-E79C-4049-17E2-A9ED2D225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6288" y="1246055"/>
            <a:ext cx="5102229" cy="3650843"/>
          </a:xfrm>
          <a:prstGeom prst="rect">
            <a:avLst/>
          </a:prstGeom>
        </p:spPr>
      </p:pic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11736FF0-39D1-6EDF-576A-12B0A72E3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06" y="5373935"/>
            <a:ext cx="5094207" cy="3645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3F0E2-AB19-ED51-651C-255244AED491}"/>
              </a:ext>
            </a:extLst>
          </p:cNvPr>
          <p:cNvSpPr txBox="1"/>
          <p:nvPr/>
        </p:nvSpPr>
        <p:spPr>
          <a:xfrm>
            <a:off x="12803951" y="4785167"/>
            <a:ext cx="3864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19.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Gluon </a:t>
            </a:r>
            <a:r>
              <a:rPr lang="en-ZA" i="1" dirty="0" err="1">
                <a:solidFill>
                  <a:prstClr val="black"/>
                </a:solidFill>
                <a:latin typeface="Calibri"/>
              </a:rPr>
              <a:t>Gluon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Fusion - Collision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A97F8-A288-DA5E-2DAB-9E721F7B63A6}"/>
              </a:ext>
            </a:extLst>
          </p:cNvPr>
          <p:cNvSpPr txBox="1"/>
          <p:nvPr/>
        </p:nvSpPr>
        <p:spPr>
          <a:xfrm>
            <a:off x="12916238" y="8910809"/>
            <a:ext cx="3864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21.  ATLAS Proton – Proton  - Collision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89E8B-8747-C817-B4A2-6D451E47B81F}"/>
              </a:ext>
            </a:extLst>
          </p:cNvPr>
          <p:cNvSpPr txBox="1"/>
          <p:nvPr/>
        </p:nvSpPr>
        <p:spPr>
          <a:xfrm>
            <a:off x="7833404" y="8952573"/>
            <a:ext cx="3864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20. Vector Boson Fusion - Collision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DC475-7708-B13F-AAAD-0B8F8F52B444}"/>
              </a:ext>
            </a:extLst>
          </p:cNvPr>
          <p:cNvSpPr txBox="1"/>
          <p:nvPr/>
        </p:nvSpPr>
        <p:spPr>
          <a:xfrm>
            <a:off x="7815776" y="4794074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18. MC Proton </a:t>
            </a:r>
            <a:r>
              <a:rPr kumimoji="0" lang="en-ZA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Proton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Collision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diagram of a graph&#10;&#10;AI-generated content may be incorrect.">
            <a:extLst>
              <a:ext uri="{FF2B5EF4-FFF2-40B4-BE49-F238E27FC236}">
                <a16:creationId xmlns:a16="http://schemas.microsoft.com/office/drawing/2014/main" id="{F0C20E98-09F2-3115-B5A4-77ACDCFBD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90" y="1137360"/>
            <a:ext cx="5097985" cy="3647807"/>
          </a:xfrm>
          <a:prstGeom prst="rect">
            <a:avLst/>
          </a:prstGeom>
        </p:spPr>
      </p:pic>
      <p:pic>
        <p:nvPicPr>
          <p:cNvPr id="18" name="Picture 17" descr="A graph of a line&#10;&#10;AI-generated content may be incorrect.">
            <a:extLst>
              <a:ext uri="{FF2B5EF4-FFF2-40B4-BE49-F238E27FC236}">
                <a16:creationId xmlns:a16="http://schemas.microsoft.com/office/drawing/2014/main" id="{35972CC7-D736-6CD0-D130-1501D482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792" y="5431498"/>
            <a:ext cx="4920872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0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9EE42-BF84-5927-F89A-213F1FF99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1960C91C-572B-F37F-6B36-21961D09171C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Conclusion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DE79BDB5-45B1-AABC-F12C-60E202B96DB3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DCFC052-E729-3D82-C3A8-1BC50456D6E9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B5CB6DF6-5E59-4864-30A0-289F0480D837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186C8-D2DE-C495-9678-7F9B9F774878}"/>
              </a:ext>
            </a:extLst>
          </p:cNvPr>
          <p:cNvSpPr txBox="1"/>
          <p:nvPr/>
        </p:nvSpPr>
        <p:spPr>
          <a:xfrm>
            <a:off x="381000" y="1963496"/>
            <a:ext cx="97536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Baseline: Standard Higgs decay H→ZZ*→4l.</a:t>
            </a: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Extension: Search for exotic decay H→Z_dZ_d→4l.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Results: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Signal cluster: (m₁₂, m₃₄) ≈ (30, 30) GeV.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Background (</a:t>
            </a:r>
            <a:r>
              <a:rPr lang="en-GB" sz="2800" dirty="0" err="1"/>
              <a:t>ggF</a:t>
            </a:r>
            <a:r>
              <a:rPr lang="en-GB" sz="2800" dirty="0"/>
              <a:t> and </a:t>
            </a:r>
            <a:r>
              <a:rPr lang="en-GB" sz="2800" dirty="0" err="1"/>
              <a:t>vbF</a:t>
            </a:r>
            <a:r>
              <a:rPr lang="en-GB" sz="2800" dirty="0"/>
              <a:t>): around 50–70 GeV.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Pattern supports </a:t>
            </a:r>
            <a:r>
              <a:rPr lang="en-GB" sz="2800" dirty="0" err="1"/>
              <a:t>H→ZdZd</a:t>
            </a:r>
            <a:r>
              <a:rPr lang="en-GB" sz="2800" dirty="0"/>
              <a:t> hypothesis.</a:t>
            </a:r>
          </a:p>
          <a:p>
            <a:pPr lvl="1"/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Big-Data Tools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l-PL" sz="2800" dirty="0"/>
              <a:t>Monte Carlo + Geant4 for realistic event simulation.</a:t>
            </a:r>
            <a:endParaRPr lang="en-ZA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Scalable storage systems: Handled terabytes of collision data securely and accessibly.</a:t>
            </a:r>
            <a:endParaRPr lang="en-ZA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Visualization and statistical tools: Used to identify patterns like the (30,30) GeV cluster..</a:t>
            </a: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Takeaway: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Big-data techniques enable exploration of dark-sector signals in the Higgs decay channel.</a:t>
            </a:r>
            <a:endParaRPr lang="fr-FR" sz="28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84254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8C53-26EB-D406-E5CC-C3E9E8E7E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FE1E5C-65EF-4232-B7FE-2EEDEA82E5A3}"/>
              </a:ext>
            </a:extLst>
          </p:cNvPr>
          <p:cNvSpPr txBox="1"/>
          <p:nvPr/>
        </p:nvSpPr>
        <p:spPr>
          <a:xfrm>
            <a:off x="1143000" y="342900"/>
            <a:ext cx="15468600" cy="1383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References</a:t>
            </a:r>
            <a:endParaRPr kumimoji="0" lang="en-US" sz="7469" b="0" i="0" u="none" strike="noStrike" kern="1200" cap="none" spc="0" normalizeH="0" baseline="0" noProof="0" dirty="0">
              <a:ln>
                <a:noFill/>
              </a:ln>
              <a:solidFill>
                <a:srgbClr val="D95900"/>
              </a:solidFill>
              <a:effectLst/>
              <a:uLnTx/>
              <a:uFillTx/>
              <a:latin typeface="DM Serif Display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621F5-C35F-D8F5-1ED4-BF3E1A0DCAD7}"/>
              </a:ext>
            </a:extLst>
          </p:cNvPr>
          <p:cNvSpPr txBox="1"/>
          <p:nvPr/>
        </p:nvSpPr>
        <p:spPr>
          <a:xfrm>
            <a:off x="1143000" y="1725971"/>
            <a:ext cx="1531620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[1]	ATLAS Collaboration, “Search for Higgs boson decays to beyond-the-Standard-Model light bosons in four-lepton events with the ATLAS detector at $\sqrt{s}=13$ TeV,” </a:t>
            </a:r>
            <a:r>
              <a:rPr lang="en-US" sz="2800" i="1" dirty="0"/>
              <a:t>Journal of High Energy Physics</a:t>
            </a:r>
            <a:r>
              <a:rPr lang="en-US" sz="2800" dirty="0"/>
              <a:t>, vol. 2018, no. 6, Jul. 2018, </a:t>
            </a:r>
            <a:r>
              <a:rPr lang="en-US" sz="2800" dirty="0" err="1"/>
              <a:t>doi</a:t>
            </a:r>
            <a:r>
              <a:rPr lang="en-US" sz="2800" dirty="0"/>
              <a:t>: 10.1007/JHEP06(2018)166.</a:t>
            </a:r>
          </a:p>
          <a:p>
            <a:r>
              <a:rPr lang="en-US" sz="2800" dirty="0"/>
              <a:t>[2]	“Gluon fusion (</a:t>
            </a:r>
            <a:r>
              <a:rPr lang="en-US" sz="2800" dirty="0" err="1"/>
              <a:t>ggF</a:t>
            </a:r>
            <a:r>
              <a:rPr lang="en-US" sz="2800" dirty="0"/>
              <a:t>) | ATLAS Experiment at CERN.” Accessed: Oct. 10, 2025. [Online]. Available: https://atlas.cern/glossary/gluon-fusion</a:t>
            </a:r>
          </a:p>
          <a:p>
            <a:r>
              <a:rPr lang="en-US" sz="2800" dirty="0"/>
              <a:t>[3]	“Published for SISSA by Springer Search for Higgs bosons decaying into new spin-0 or spin-1 particles in four-lepton final states with the ATLAS detector with 139 fb −1 of pp collision data at √ s = 13 TeV The ATLAS collaboration”, </a:t>
            </a:r>
            <a:r>
              <a:rPr lang="en-US" sz="2800" dirty="0" err="1"/>
              <a:t>doi</a:t>
            </a:r>
            <a:r>
              <a:rPr lang="en-US" sz="2800" dirty="0"/>
              <a:t>: 10.1007/JHEP03(2022)041.</a:t>
            </a:r>
          </a:p>
          <a:p>
            <a:r>
              <a:rPr lang="en-US" sz="2800" dirty="0"/>
              <a:t>[4]	ATLAS Collaboration, “Search for new light gauge bosons in Higgs boson decays to four-lepton final states in $pp$ collisions at $\sqrt{s}=8$ TeV with the ATLAS detector at the LHC,” </a:t>
            </a:r>
            <a:r>
              <a:rPr lang="en-US" sz="2800" i="1" dirty="0"/>
              <a:t>Physical Review D - Particles, Fields, Gravitation and Cosmology</a:t>
            </a:r>
            <a:r>
              <a:rPr lang="en-US" sz="2800" dirty="0"/>
              <a:t>, vol. 92, no. 9, Nov. 2015, </a:t>
            </a:r>
            <a:r>
              <a:rPr lang="en-US" sz="2800" dirty="0" err="1"/>
              <a:t>doi</a:t>
            </a:r>
            <a:r>
              <a:rPr lang="en-US" sz="2800" dirty="0"/>
              <a:t>: 10.1103/PhysRevD.92.092001.</a:t>
            </a:r>
          </a:p>
          <a:p>
            <a:r>
              <a:rPr lang="en-US" sz="2800" dirty="0"/>
              <a:t>[5]	“Search for new light gauge bosons in Higgs boson decays to four-lepton final states in $pp$ collisions at $\sqrt{s}=8~$TeV with the ATLAS detector at the LHC.,” Mar. 17, 2015. Accessed: Oct. 10, 2025. [Online]. Available: https://cds.cern.ch/record/2002118</a:t>
            </a:r>
          </a:p>
          <a:p>
            <a:r>
              <a:rPr lang="en-US" sz="2800" dirty="0"/>
              <a:t>[6]	“particle physics - What dictates how the Higgs boson will decay? - Physics Stack Exchange.” Accessed: Oct. 10, 2025. [Online]. Available: https://physics.stackexchange.com/questions/426243/what-dictates-how-the-higgs-boson-will-decay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06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59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3732" y="3714978"/>
            <a:ext cx="10860535" cy="90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ZA" sz="5267" dirty="0">
                <a:solidFill>
                  <a:srgbClr val="FFFFFF"/>
                </a:solidFill>
                <a:latin typeface="DM Serif Display"/>
              </a:rPr>
              <a:t>THANK YOU</a:t>
            </a:r>
            <a:endParaRPr lang="en-US" sz="5267" dirty="0">
              <a:solidFill>
                <a:srgbClr val="FFFFFF"/>
              </a:solidFill>
              <a:latin typeface="DM Serif Display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333539" y="8361792"/>
            <a:ext cx="1659004" cy="1662997"/>
            <a:chOff x="0" y="0"/>
            <a:chExt cx="2532888" cy="25389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2888" cy="2538984"/>
            </a:xfrm>
            <a:custGeom>
              <a:avLst/>
              <a:gdLst/>
              <a:ahLst/>
              <a:cxnLst/>
              <a:rect l="l" t="t" r="r" b="b"/>
              <a:pathLst>
                <a:path w="2532888" h="2538984">
                  <a:moveTo>
                    <a:pt x="0" y="0"/>
                  </a:moveTo>
                  <a:lnTo>
                    <a:pt x="2532888" y="0"/>
                  </a:lnTo>
                  <a:lnTo>
                    <a:pt x="2532888" y="2538984"/>
                  </a:lnTo>
                  <a:lnTo>
                    <a:pt x="0" y="2538984"/>
                  </a:lnTo>
                  <a:close/>
                </a:path>
              </a:pathLst>
            </a:custGeom>
            <a:blipFill>
              <a:blip r:embed="rId2"/>
              <a:stretch>
                <a:fillRect t="-60" b="-60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53CFE-2DCE-C10F-343D-D82D287A8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7CC80CA1-88D9-6160-895B-3C7296DB7178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Contents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6C6CEF5-5D81-C13D-F511-2DD32225D222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4E363CD-4B89-26E0-E221-C2A987D295A2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8C5656C-C752-A55E-DD02-8B2166EE92B3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8022E-35FA-DDD0-D8C6-75B5EE75068D}"/>
              </a:ext>
            </a:extLst>
          </p:cNvPr>
          <p:cNvSpPr txBox="1"/>
          <p:nvPr/>
        </p:nvSpPr>
        <p:spPr>
          <a:xfrm>
            <a:off x="510249" y="1527935"/>
            <a:ext cx="5975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FR" sz="4400" dirty="0"/>
          </a:p>
          <a:p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4BE60-3820-6E42-AFA3-5E7084298878}"/>
              </a:ext>
            </a:extLst>
          </p:cNvPr>
          <p:cNvSpPr txBox="1"/>
          <p:nvPr/>
        </p:nvSpPr>
        <p:spPr>
          <a:xfrm>
            <a:off x="951066" y="1711791"/>
            <a:ext cx="1413653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Introduction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Aims and Objectives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Literature Review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Experimental Set-up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Methodology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Results and Discussion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Conclusion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4000" dirty="0">
              <a:solidFill>
                <a:prstClr val="black"/>
              </a:solidFill>
              <a:latin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32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3E25-F888-71B3-236E-E32C4EA7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443FFB1F-6930-31CC-F6F8-EF6C1A26D0A2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Introduction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E345D19-77B6-A030-2CFD-164D6AC4E071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29FC92F-D12A-A6E9-FEEC-19DB0DEC708E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A0231834-9955-7BA9-98E2-D6D75C9EDDA5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1C365-08F9-ECA2-3460-EF8D1BA76FAD}"/>
              </a:ext>
            </a:extLst>
          </p:cNvPr>
          <p:cNvSpPr txBox="1"/>
          <p:nvPr/>
        </p:nvSpPr>
        <p:spPr>
          <a:xfrm>
            <a:off x="381000" y="1604070"/>
            <a:ext cx="5975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FR" sz="4400" dirty="0"/>
          </a:p>
          <a:p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E5A47D-D5CD-641D-5BD5-B619965C126A}"/>
              </a:ext>
            </a:extLst>
          </p:cNvPr>
          <p:cNvSpPr txBox="1"/>
          <p:nvPr/>
        </p:nvSpPr>
        <p:spPr>
          <a:xfrm>
            <a:off x="951066" y="1711790"/>
            <a:ext cx="781193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Higgs Discovery (2012):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 at the Large Hadron Collider (LHC).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Completed the Standard Model (SM) by explaining how particles acquire mass.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Beyond The Standard Model (BSM):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Physicists study rare and exotic Higgs decay channels.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These decays could uncover new physics and insights into dark matter.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Dark Matter Overview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Dark Sector Hypothesis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514C1-D36C-2F35-FD48-CF82B9B3F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608" y="1604070"/>
            <a:ext cx="6128465" cy="4200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A85F4F-59FC-3D1B-A6C4-F5B8B2FA5145}"/>
              </a:ext>
            </a:extLst>
          </p:cNvPr>
          <p:cNvSpPr txBox="1"/>
          <p:nvPr/>
        </p:nvSpPr>
        <p:spPr>
          <a:xfrm>
            <a:off x="10134600" y="59564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1.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Higgs Event Digital Reconstruction [1].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55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1E4F-4818-B8CC-EBD1-8E8B9E7E6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79E1B81B-BACF-3867-D36C-7EAF39EDD4A8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Aim and Objectives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6516A74-7F14-B4FE-F27A-BB6EFAE83C92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F4E122D-F593-B1E9-355E-2D1743210404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8D6642B-49F5-7937-005F-363EE25DBD75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A212F-31D7-EEBF-1409-CBC8F87196DE}"/>
              </a:ext>
            </a:extLst>
          </p:cNvPr>
          <p:cNvSpPr txBox="1"/>
          <p:nvPr/>
        </p:nvSpPr>
        <p:spPr>
          <a:xfrm>
            <a:off x="381000" y="1604070"/>
            <a:ext cx="5975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FR" sz="4400" dirty="0"/>
          </a:p>
          <a:p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0CC72-5CC9-0A78-238A-304698D7309A}"/>
              </a:ext>
            </a:extLst>
          </p:cNvPr>
          <p:cNvSpPr txBox="1"/>
          <p:nvPr/>
        </p:nvSpPr>
        <p:spPr>
          <a:xfrm>
            <a:off x="951066" y="1711790"/>
            <a:ext cx="89549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Aim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Search for distinctive dark </a:t>
            </a:r>
            <a:r>
              <a:rPr lang="en-GB" sz="2800" dirty="0">
                <a:solidFill>
                  <a:prstClr val="black"/>
                </a:solidFill>
              </a:rPr>
              <a:t>matter signatures using big data analysis techniques .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Objectives: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Data Collection.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Processing and Reduction.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Simulated Data Analysis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 Data Analysis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Visualization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08105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62F84-553B-3C16-9AC7-9BD01B013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B8334A4E-0761-BA0A-7F09-1A6A09059833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Literature Review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E977EC6-8078-CD60-7EEC-02DD20B6FE3E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AB7744A-42C6-5A7A-C114-8F934134D7EB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52D13A5-B94A-6619-ACC1-592524D9BC8F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AB923-6535-80EB-B6F8-0F74A9664F69}"/>
              </a:ext>
            </a:extLst>
          </p:cNvPr>
          <p:cNvSpPr txBox="1"/>
          <p:nvPr/>
        </p:nvSpPr>
        <p:spPr>
          <a:xfrm>
            <a:off x="510248" y="1527934"/>
            <a:ext cx="10081552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Standard Model (SM):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Higgs decays into two Z bosons → four charged leptons (H→ZZ→4l*)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Invariant masses: one near 91 GeV (Z mass), the other broad (30–60 GeV).</a:t>
            </a:r>
          </a:p>
          <a:p>
            <a:pPr lvl="1"/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Beyond the SM (BSM):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Higgs may decay into two dark Z bosons (</a:t>
            </a:r>
            <a:r>
              <a:rPr lang="en-GB" sz="2800" dirty="0" err="1"/>
              <a:t>Zd</a:t>
            </a:r>
            <a:r>
              <a:rPr lang="en-GB" sz="2800" dirty="0"/>
              <a:t>) → H→ZdZd→4l.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Both dilepton invariant masses cluster near </a:t>
            </a:r>
            <a:r>
              <a:rPr lang="en-GB" sz="2800" dirty="0" err="1"/>
              <a:t>Zd</a:t>
            </a:r>
            <a:r>
              <a:rPr lang="en-GB" sz="2800" dirty="0"/>
              <a:t> mass (~30–60 GeV).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Indicates possible new physics beyond the SM.</a:t>
            </a:r>
          </a:p>
          <a:p>
            <a:pPr lvl="1"/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Dark Sector Search at LHC: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 err="1"/>
              <a:t>Zd</a:t>
            </a:r>
            <a:r>
              <a:rPr lang="en-GB" sz="2800" dirty="0"/>
              <a:t> bosons interact weakly, but their lepton decay products are detectable.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By </a:t>
            </a:r>
            <a:r>
              <a:rPr lang="en-GB" sz="2800" dirty="0" err="1"/>
              <a:t>analyzing</a:t>
            </a:r>
            <a:r>
              <a:rPr lang="en-GB" sz="2800" dirty="0"/>
              <a:t> invariant mass peaks, scientists can infer new particles.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The Higgs acts as a portal to the dark sector and possibly dark matter.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400" dirty="0"/>
          </a:p>
          <a:p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B6C04-AB07-2CDE-F80E-EC6EB56ED031}"/>
              </a:ext>
            </a:extLst>
          </p:cNvPr>
          <p:cNvSpPr txBox="1"/>
          <p:nvPr/>
        </p:nvSpPr>
        <p:spPr>
          <a:xfrm>
            <a:off x="12260343" y="492258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Higgs decay into ZZ to 4l [2].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A1935-2F42-64E8-4866-0652D9159952}"/>
              </a:ext>
            </a:extLst>
          </p:cNvPr>
          <p:cNvSpPr txBox="1"/>
          <p:nvPr/>
        </p:nvSpPr>
        <p:spPr>
          <a:xfrm>
            <a:off x="603458" y="9168095"/>
            <a:ext cx="1622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242B5-64E6-5A94-E3E8-43F7DCA06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0" y="2013518"/>
            <a:ext cx="4298561" cy="27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2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9F63A-B5A3-29F8-B7FB-5D193D8BD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A6EDF487-B811-B9CC-9544-134C9139DF94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Experimental Set-Up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A3C5B05-251E-7F2D-1FA5-DCBEF3796D77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68B7F9D-0DD7-0E29-66FE-2B8A4FBE9F22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E0A6820-F6BF-F033-C3DA-5D7F46D4B403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33DA4-8E56-AB10-94CF-9173FEC96B86}"/>
              </a:ext>
            </a:extLst>
          </p:cNvPr>
          <p:cNvSpPr txBox="1"/>
          <p:nvPr/>
        </p:nvSpPr>
        <p:spPr>
          <a:xfrm>
            <a:off x="510248" y="1527934"/>
            <a:ext cx="84051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ATLAS Detector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Main Components: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Inner Detector: Tracks charged particles using silicon sensors and a transition radiation tracker.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2800" dirty="0"/>
              <a:t>Calorimeters: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800" dirty="0"/>
              <a:t>Electromagnetic: Measures electrons and photons.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800" dirty="0"/>
              <a:t>Hadronic: Measures hadrons (protons, neutrons).</a:t>
            </a:r>
            <a:endParaRPr lang="fr-FR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Muon Spectrometer: Detects and measures muons that penetrate outer layers.</a:t>
            </a:r>
            <a:endParaRPr lang="fr-FR" sz="2800" dirty="0"/>
          </a:p>
          <a:p>
            <a:endParaRPr lang="fr-FR" sz="28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58A7FC-E9FD-2368-AF28-52DD0036052F}"/>
              </a:ext>
            </a:extLst>
          </p:cNvPr>
          <p:cNvSpPr txBox="1"/>
          <p:nvPr/>
        </p:nvSpPr>
        <p:spPr>
          <a:xfrm>
            <a:off x="9986461" y="703713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ATLAS Detector[3].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269C0-4346-0836-FF11-796E8DA1BE6F}"/>
              </a:ext>
            </a:extLst>
          </p:cNvPr>
          <p:cNvSpPr txBox="1"/>
          <p:nvPr/>
        </p:nvSpPr>
        <p:spPr>
          <a:xfrm>
            <a:off x="-1066800" y="7886700"/>
            <a:ext cx="1622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2B1C5-AEF3-E062-D36F-F33918277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968" y="1961472"/>
            <a:ext cx="7562328" cy="435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6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C2E3D-F36B-C492-B3E2-BE51CF1B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99345D78-2EDF-2EBC-BB76-680AE3632AFD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Methodology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E9D7948-DF4D-6A2B-0067-0F94BBFC5B7E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2FBBEAF-023C-D8D8-4695-6A0FE5F6AAA0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0075C95A-C059-F090-AF6E-7A1D5534A017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2A154-7CBD-5E84-4A60-C28A472C0210}"/>
              </a:ext>
            </a:extLst>
          </p:cNvPr>
          <p:cNvSpPr txBox="1"/>
          <p:nvPr/>
        </p:nvSpPr>
        <p:spPr>
          <a:xfrm>
            <a:off x="510248" y="1527934"/>
            <a:ext cx="10081552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Monte Carlo Simulations: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Model proton–proton collisions and detector responses in ATLAS.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Include backgrounds like </a:t>
            </a:r>
            <a:r>
              <a:rPr lang="en-GB" sz="2800" dirty="0" err="1"/>
              <a:t>ggF</a:t>
            </a:r>
            <a:r>
              <a:rPr lang="en-GB" sz="2800" dirty="0"/>
              <a:t> and VBF that can mimic Higgs decays.</a:t>
            </a:r>
          </a:p>
          <a:p>
            <a:pPr lvl="1"/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Data Collection: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Use real collision data recorded by the ATLAS detector..</a:t>
            </a:r>
          </a:p>
          <a:p>
            <a:pPr lvl="1"/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Event Selection: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Select four isolated leptons (electrons or muons) with opposite charges.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Pair into two same-</a:t>
            </a:r>
            <a:r>
              <a:rPr lang="en-GB" sz="2800" dirty="0" err="1"/>
              <a:t>flavor</a:t>
            </a:r>
            <a:r>
              <a:rPr lang="en-GB" sz="2800" dirty="0"/>
              <a:t>, opposite-sign dileptons.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Apply mass cuts on m₁₂, m₃₄, and m₄ to remove background</a:t>
            </a: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Result: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Cuts improve signal purity and highlight potential dark-sector Higgs decays (H→Z_dZ_d→4l).</a:t>
            </a:r>
            <a:endParaRPr lang="fr-FR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400" dirty="0"/>
          </a:p>
          <a:p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AA1FF-ABC1-59BC-4BBF-02F018E42C26}"/>
              </a:ext>
            </a:extLst>
          </p:cNvPr>
          <p:cNvSpPr txBox="1"/>
          <p:nvPr/>
        </p:nvSpPr>
        <p:spPr>
          <a:xfrm>
            <a:off x="11201400" y="458193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4.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Gluon – Gluon Fusion [3]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EF1A4-B403-A934-2FD5-2A984D1145C1}"/>
              </a:ext>
            </a:extLst>
          </p:cNvPr>
          <p:cNvSpPr txBox="1"/>
          <p:nvPr/>
        </p:nvSpPr>
        <p:spPr>
          <a:xfrm>
            <a:off x="603458" y="9168095"/>
            <a:ext cx="1622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C1DB1C-F723-E655-B186-B68C8257C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0" y="1481238"/>
            <a:ext cx="4362450" cy="30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CA3A-5C3C-E969-3EEA-C561AEABA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04EC09E-28E6-4611-78A9-4FFE40905AEB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Results and Discussion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4E1173A-BD34-5265-27D9-27F4EF5874DC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CAE2FC9-FB27-16A5-03FE-9E6B945CA269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1B20A0ED-EF31-C378-C19D-3786F0B4F2AB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E62C6-4851-03D5-6934-97C6FA950C79}"/>
              </a:ext>
            </a:extLst>
          </p:cNvPr>
          <p:cNvSpPr txBox="1"/>
          <p:nvPr/>
        </p:nvSpPr>
        <p:spPr>
          <a:xfrm>
            <a:off x="510248" y="1527934"/>
            <a:ext cx="6804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Proton – Proton Collison: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Selection cuts applied to Monte Carlo data.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Histogram shows a clear Higgs peak near 125 GeV after event reduction.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Indicates cuts effectively preserved genuine Higgs events.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Background processes significantly reduced, confirming cleaner detection.</a:t>
            </a:r>
          </a:p>
          <a:p>
            <a:pPr lvl="1"/>
            <a:endParaRPr lang="fr-FR" sz="2800" dirty="0"/>
          </a:p>
          <a:p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42F9F-FD88-7F6D-E765-382C7BAFD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553201"/>
            <a:ext cx="5026419" cy="3590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1C605-A72A-A1B8-0E51-B88178200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2239" y="1553201"/>
            <a:ext cx="5026419" cy="3596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51377-01D9-A449-6E1E-EDD30683B184}"/>
              </a:ext>
            </a:extLst>
          </p:cNvPr>
          <p:cNvSpPr txBox="1"/>
          <p:nvPr/>
        </p:nvSpPr>
        <p:spPr>
          <a:xfrm>
            <a:off x="7848600" y="5075769"/>
            <a:ext cx="4040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5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Mass Region Before Cuts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642B0-365B-A9D6-5459-6D4D3092A57B}"/>
              </a:ext>
            </a:extLst>
          </p:cNvPr>
          <p:cNvSpPr txBox="1"/>
          <p:nvPr/>
        </p:nvSpPr>
        <p:spPr>
          <a:xfrm>
            <a:off x="12971185" y="5086780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6. Mass Region After Cuts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graph of cutflow&#10;&#10;AI-generated content may be incorrect.">
            <a:extLst>
              <a:ext uri="{FF2B5EF4-FFF2-40B4-BE49-F238E27FC236}">
                <a16:creationId xmlns:a16="http://schemas.microsoft.com/office/drawing/2014/main" id="{87052A4C-5E40-18E1-78BD-D926D992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019" y="5513177"/>
            <a:ext cx="4922958" cy="3522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C17AA0-ACEE-1890-346C-EF0432B60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1136" y="5536489"/>
            <a:ext cx="4859346" cy="3475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CCB563-F170-3126-E4EF-763ED34EF962}"/>
              </a:ext>
            </a:extLst>
          </p:cNvPr>
          <p:cNvSpPr txBox="1"/>
          <p:nvPr/>
        </p:nvSpPr>
        <p:spPr>
          <a:xfrm>
            <a:off x="7848600" y="8908492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8. Invariant Mass Region Plot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E2DF1-5D4F-A954-AE36-1F936AFB54FD}"/>
              </a:ext>
            </a:extLst>
          </p:cNvPr>
          <p:cNvSpPr txBox="1"/>
          <p:nvPr/>
        </p:nvSpPr>
        <p:spPr>
          <a:xfrm>
            <a:off x="12815324" y="8952573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9. </a:t>
            </a:r>
            <a:r>
              <a:rPr lang="en-ZA" i="1" dirty="0" err="1">
                <a:solidFill>
                  <a:prstClr val="black"/>
                </a:solidFill>
                <a:latin typeface="Calibri"/>
              </a:rPr>
              <a:t>Cutflow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 Diagram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74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21B7-CB1E-2775-DB12-405C9F5F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1BAA3DF-8B2C-AC00-750D-E6B29A05D80F}"/>
              </a:ext>
            </a:extLst>
          </p:cNvPr>
          <p:cNvSpPr txBox="1"/>
          <p:nvPr/>
        </p:nvSpPr>
        <p:spPr>
          <a:xfrm>
            <a:off x="926046" y="190500"/>
            <a:ext cx="11386270" cy="129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57"/>
              </a:lnSpc>
            </a:pPr>
            <a:r>
              <a:rPr lang="en-ZA" sz="7469" dirty="0">
                <a:solidFill>
                  <a:srgbClr val="D95900"/>
                </a:solidFill>
                <a:latin typeface="DM Serif Display"/>
              </a:rPr>
              <a:t>Results and Discussion</a:t>
            </a:r>
            <a:endParaRPr lang="en-US" sz="7469" dirty="0">
              <a:solidFill>
                <a:srgbClr val="D95900"/>
              </a:solidFill>
              <a:latin typeface="DM Serif Display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FDFD6E5-734E-0E25-FADD-43B90B70B10F}"/>
              </a:ext>
            </a:extLst>
          </p:cNvPr>
          <p:cNvGrpSpPr/>
          <p:nvPr/>
        </p:nvGrpSpPr>
        <p:grpSpPr>
          <a:xfrm>
            <a:off x="17243296" y="9278872"/>
            <a:ext cx="761238" cy="765810"/>
            <a:chOff x="0" y="0"/>
            <a:chExt cx="1014984" cy="10210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23B9E3D-E33F-4D95-AB7B-67A4D97A8AF1}"/>
                </a:ext>
              </a:extLst>
            </p:cNvPr>
            <p:cNvSpPr/>
            <p:nvPr/>
          </p:nvSpPr>
          <p:spPr>
            <a:xfrm>
              <a:off x="0" y="0"/>
              <a:ext cx="1014984" cy="1021080"/>
            </a:xfrm>
            <a:custGeom>
              <a:avLst/>
              <a:gdLst/>
              <a:ahLst/>
              <a:cxnLst/>
              <a:rect l="l" t="t" r="r" b="b"/>
              <a:pathLst>
                <a:path w="1014984" h="1021080">
                  <a:moveTo>
                    <a:pt x="0" y="0"/>
                  </a:moveTo>
                  <a:lnTo>
                    <a:pt x="1014984" y="0"/>
                  </a:lnTo>
                  <a:lnTo>
                    <a:pt x="1014984" y="1021080"/>
                  </a:lnTo>
                  <a:lnTo>
                    <a:pt x="0" y="1021080"/>
                  </a:lnTo>
                  <a:close/>
                </a:path>
              </a:pathLst>
            </a:custGeom>
            <a:blipFill>
              <a:blip r:embed="rId3"/>
              <a:stretch>
                <a:fillRect t="-153" b="-153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607A7D6E-CF5D-9D6A-2283-106954A93426}"/>
              </a:ext>
            </a:extLst>
          </p:cNvPr>
          <p:cNvSpPr txBox="1"/>
          <p:nvPr/>
        </p:nvSpPr>
        <p:spPr>
          <a:xfrm>
            <a:off x="16668940" y="9546934"/>
            <a:ext cx="286701" cy="28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7">
                <a:solidFill>
                  <a:srgbClr val="1E1E1E"/>
                </a:solidFill>
                <a:latin typeface="Arial Bold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7AE67-569A-8931-4480-F19F6E5A1A87}"/>
              </a:ext>
            </a:extLst>
          </p:cNvPr>
          <p:cNvSpPr txBox="1"/>
          <p:nvPr/>
        </p:nvSpPr>
        <p:spPr>
          <a:xfrm>
            <a:off x="381000" y="1550626"/>
            <a:ext cx="678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/>
              <a:t>Gluon-Gluon and Vector Boson Fusion: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Selection cuts applied to Monte Carlo data.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Histogram shows a clear Higgs peak near 125 GeV after event reduction.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Indicates cuts effectively preserved genuine Higgs events.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/>
              <a:t>Background </a:t>
            </a:r>
            <a:r>
              <a:rPr lang="en-GB" sz="2800" dirty="0" err="1"/>
              <a:t>proccesses</a:t>
            </a:r>
            <a:r>
              <a:rPr lang="en-GB" sz="2800" dirty="0"/>
              <a:t> significantly reduced, confirming cleaner signal detection.</a:t>
            </a:r>
          </a:p>
          <a:p>
            <a:pPr lvl="1"/>
            <a:endParaRPr lang="fr-FR" sz="2800" dirty="0"/>
          </a:p>
          <a:p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C4AF2-2AB0-A703-6A6B-7D10C830E5F8}"/>
              </a:ext>
            </a:extLst>
          </p:cNvPr>
          <p:cNvSpPr txBox="1"/>
          <p:nvPr/>
        </p:nvSpPr>
        <p:spPr>
          <a:xfrm>
            <a:off x="603458" y="9168095"/>
            <a:ext cx="1622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</a:t>
            </a: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78262155-1C5B-7016-2440-0D5EE4A93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34" y="1483393"/>
            <a:ext cx="5094207" cy="3645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87EB4-6AD6-35C6-4D99-6AC42DA46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2950" y="1333146"/>
            <a:ext cx="5102229" cy="3650843"/>
          </a:xfrm>
          <a:prstGeom prst="rect">
            <a:avLst/>
          </a:prstGeom>
        </p:spPr>
      </p:pic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383F9B6A-15A7-EE45-069B-34E026111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34" y="5359718"/>
            <a:ext cx="5094207" cy="3645104"/>
          </a:xfrm>
          <a:prstGeom prst="rect">
            <a:avLst/>
          </a:prstGeom>
        </p:spPr>
      </p:pic>
      <p:pic>
        <p:nvPicPr>
          <p:cNvPr id="19" name="Picture 18" descr="A graph of cutflow&#10;&#10;AI-generated content may be incorrect.">
            <a:extLst>
              <a:ext uri="{FF2B5EF4-FFF2-40B4-BE49-F238E27FC236}">
                <a16:creationId xmlns:a16="http://schemas.microsoft.com/office/drawing/2014/main" id="{C2AA41DD-651D-3068-C5AE-DBFFAA92E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16" y="5402547"/>
            <a:ext cx="5094207" cy="3645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E8036-7B8F-E5E7-1117-F07B9A52F9B1}"/>
              </a:ext>
            </a:extLst>
          </p:cNvPr>
          <p:cNvSpPr txBox="1"/>
          <p:nvPr/>
        </p:nvSpPr>
        <p:spPr>
          <a:xfrm>
            <a:off x="7620000" y="5011779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10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ZA" i="1" dirty="0" err="1">
                <a:solidFill>
                  <a:prstClr val="black"/>
                </a:solidFill>
                <a:latin typeface="Calibri"/>
              </a:rPr>
              <a:t>ggf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ZA" i="1" dirty="0" err="1">
                <a:solidFill>
                  <a:prstClr val="black"/>
                </a:solidFill>
                <a:latin typeface="Calibri"/>
              </a:rPr>
              <a:t>vbf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 mass regions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B7E7B-E502-EB4E-E7E4-C2A8774FE57B}"/>
              </a:ext>
            </a:extLst>
          </p:cNvPr>
          <p:cNvSpPr txBox="1"/>
          <p:nvPr/>
        </p:nvSpPr>
        <p:spPr>
          <a:xfrm>
            <a:off x="12714207" y="4888708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11. </a:t>
            </a:r>
            <a:r>
              <a:rPr lang="en-ZA" i="1" dirty="0" err="1">
                <a:solidFill>
                  <a:prstClr val="black"/>
                </a:solidFill>
                <a:latin typeface="Calibri"/>
              </a:rPr>
              <a:t>ggf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 Invariant mass plot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ABA63-96E9-0732-C445-B22182B4662B}"/>
              </a:ext>
            </a:extLst>
          </p:cNvPr>
          <p:cNvSpPr txBox="1"/>
          <p:nvPr/>
        </p:nvSpPr>
        <p:spPr>
          <a:xfrm>
            <a:off x="7772400" y="8901793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12. </a:t>
            </a:r>
            <a:r>
              <a:rPr kumimoji="0" lang="en-ZA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Vbf</a:t>
            </a: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Invariant mass plot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283AC-C966-79D9-19E8-A0ECFEFA1F36}"/>
              </a:ext>
            </a:extLst>
          </p:cNvPr>
          <p:cNvSpPr txBox="1"/>
          <p:nvPr/>
        </p:nvSpPr>
        <p:spPr>
          <a:xfrm>
            <a:off x="12645296" y="8928307"/>
            <a:ext cx="386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13. </a:t>
            </a:r>
            <a:r>
              <a:rPr lang="en-ZA" i="1" dirty="0" err="1">
                <a:solidFill>
                  <a:prstClr val="black"/>
                </a:solidFill>
                <a:latin typeface="Calibri"/>
              </a:rPr>
              <a:t>Cutflow</a:t>
            </a:r>
            <a:r>
              <a:rPr lang="en-ZA" i="1" dirty="0">
                <a:solidFill>
                  <a:prstClr val="black"/>
                </a:solidFill>
                <a:latin typeface="Calibri"/>
              </a:rPr>
              <a:t> Diagram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09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5978dd3-a897-4aa3-b6cb-3ac82d8d02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F3CAEE8A1634899644138B2FC858E" ma:contentTypeVersion="10" ma:contentTypeDescription="Create a new document." ma:contentTypeScope="" ma:versionID="84122acb9d8fe265adb063c01e0c5c02">
  <xsd:schema xmlns:xsd="http://www.w3.org/2001/XMLSchema" xmlns:xs="http://www.w3.org/2001/XMLSchema" xmlns:p="http://schemas.microsoft.com/office/2006/metadata/properties" xmlns:ns3="35978dd3-a897-4aa3-b6cb-3ac82d8d02ac" xmlns:ns4="3023e744-8f0f-4bcf-8672-14fa509d3349" targetNamespace="http://schemas.microsoft.com/office/2006/metadata/properties" ma:root="true" ma:fieldsID="1d7812f8d8f7df9be38bbd5205e64089" ns3:_="" ns4:_="">
    <xsd:import namespace="35978dd3-a897-4aa3-b6cb-3ac82d8d02ac"/>
    <xsd:import namespace="3023e744-8f0f-4bcf-8672-14fa509d33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78dd3-a897-4aa3-b6cb-3ac82d8d0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3e744-8f0f-4bcf-8672-14fa509d334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57E89-E0D7-4958-9E10-F9B381515CC3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35978dd3-a897-4aa3-b6cb-3ac82d8d02a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023e744-8f0f-4bcf-8672-14fa509d3349"/>
  </ds:schemaRefs>
</ds:datastoreItem>
</file>

<file path=customXml/itemProps2.xml><?xml version="1.0" encoding="utf-8"?>
<ds:datastoreItem xmlns:ds="http://schemas.openxmlformats.org/officeDocument/2006/customXml" ds:itemID="{21D5D9A2-5C56-4EFD-9180-DE7689C7D3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237A8-A821-41B0-8585-04C49A645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78dd3-a897-4aa3-b6cb-3ac82d8d02ac"/>
    <ds:schemaRef ds:uri="3023e744-8f0f-4bcf-8672-14fa509d3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8bf7c18-5725-4b9e-b118-13388f52e44e}" enabled="0" method="" siteId="{d8bf7c18-5725-4b9e-b118-13388f52e4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1537</Words>
  <Application>Microsoft Office PowerPoint</Application>
  <PresentationFormat>Custom</PresentationFormat>
  <Paragraphs>172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Bold</vt:lpstr>
      <vt:lpstr>Arial</vt:lpstr>
      <vt:lpstr>DM Serif Display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2023-026-Culinary School Induction_JM24</dc:title>
  <dc:creator>Mathapelo Sekwai</dc:creator>
  <cp:lastModifiedBy>UNATHI BOSIKA</cp:lastModifiedBy>
  <cp:revision>12</cp:revision>
  <dcterms:created xsi:type="dcterms:W3CDTF">2006-08-16T00:00:00Z</dcterms:created>
  <dcterms:modified xsi:type="dcterms:W3CDTF">2025-10-10T10:29:15Z</dcterms:modified>
  <dc:identifier>DAGHFRlYfXQ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0x010100062F3CAEE8A1634899644138B2FC858E</vt:lpwstr>
  </property>
</Properties>
</file>