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79" r:id="rId5"/>
  </p:sldMasterIdLst>
  <p:notesMasterIdLst>
    <p:notesMasterId r:id="rId19"/>
  </p:notesMasterIdLst>
  <p:sldIdLst>
    <p:sldId id="304" r:id="rId6"/>
    <p:sldId id="318" r:id="rId7"/>
    <p:sldId id="346" r:id="rId8"/>
    <p:sldId id="347" r:id="rId9"/>
    <p:sldId id="349" r:id="rId10"/>
    <p:sldId id="351" r:id="rId11"/>
    <p:sldId id="355" r:id="rId12"/>
    <p:sldId id="356" r:id="rId13"/>
    <p:sldId id="357" r:id="rId14"/>
    <p:sldId id="359" r:id="rId15"/>
    <p:sldId id="358" r:id="rId16"/>
    <p:sldId id="352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3FDA-C61A-493B-9843-23D8B919EACE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C34BF-CF1C-454C-9C13-666C19489D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776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X-Ray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C34BF-CF1C-454C-9C13-666C19489DE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163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Sensitivity analysis. To determine which factors significantly affect detection efficiency and energy response before physical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C34BF-CF1C-454C-9C13-666C19489DE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333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raw data may include minor artifacts from the detector's response that smoothing algorithms are designed to correct. 160 (k electron </a:t>
            </a:r>
            <a:r>
              <a:rPr lang="en-GB" dirty="0" err="1"/>
              <a:t>volatage</a:t>
            </a:r>
            <a:r>
              <a:rPr lang="en-GB" dirty="0"/>
              <a:t>) determines the maximum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C34BF-CF1C-454C-9C13-666C19489DE6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884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CFEC7-FA2A-4715-5923-6653A3F5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868C0-3EE4-C782-A82E-12B564214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A5312A-FE96-D6E9-8F80-1E16266F0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Such results point to a misalignment between the X-ray beam and the detector modules, or a rotated tube causing the beam to bypass the detectors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94952-0617-2C92-2A56-95D438AA7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C34BF-CF1C-454C-9C13-666C19489DE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308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936C0-C68F-F8B8-3DD6-082CAFFD2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095412-78E7-4A7E-5351-9688CDCA6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4D7A9-5A0B-2C91-38CC-6FAD32A21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Correct positioning of the detectors and beam alignment will spread hits across multiple pixels.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15BDB-3EBF-C5D9-B45D-C65658DC7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C34BF-CF1C-454C-9C13-666C19489DE6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344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27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hite block">
  <p:cSld name="Title white bloc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907" y="192744"/>
            <a:ext cx="11806187" cy="64725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10022541" y="4720199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683" y="4684290"/>
            <a:ext cx="1833843" cy="18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/>
          <p:nvPr/>
        </p:nvSpPr>
        <p:spPr>
          <a:xfrm>
            <a:off x="448236" y="4720199"/>
            <a:ext cx="9413501" cy="176128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ctrTitle"/>
          </p:nvPr>
        </p:nvSpPr>
        <p:spPr>
          <a:xfrm>
            <a:off x="750311" y="4980501"/>
            <a:ext cx="8716419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750311" y="5439804"/>
            <a:ext cx="8716419" cy="27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750888" y="5986981"/>
            <a:ext cx="4583112" cy="30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SzPts val="1350"/>
              <a:buNone/>
              <a:defRPr sz="135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81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pos="232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09600" y="250826"/>
            <a:ext cx="10972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D95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D95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D95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D95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D95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09600" y="1187451"/>
            <a:ext cx="10972800" cy="413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D959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 txBox="1"/>
          <p:nvPr/>
        </p:nvSpPr>
        <p:spPr>
          <a:xfrm>
            <a:off x="10096500" y="6491289"/>
            <a:ext cx="1771651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TechnoLab</a:t>
            </a:r>
            <a:endParaRPr sz="900" b="0" i="0" u="none" strike="noStrike" cap="none">
              <a:solidFill>
                <a:srgbClr val="F796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7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j.ac.za/postgraduate-schoo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j.ac.za/postgraduate-schoo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j.ac.za/postgraduate-schoo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j.ac.za/postgraduate-schoo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j.ac.za/postgraduate-schoo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j.ac.za/postgraduate-sch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j.ac.za/postgraduate-schoo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j.ac.za/postgraduate-schoo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j.ac.za/postgraduate-schoo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j.ac.za/postgraduate-schoo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j.ac.za/postgraduate-schoo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j.ac.za/postgraduate-schoo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0A24-24FA-D090-1D30-B5E087CAE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078" y="4758289"/>
            <a:ext cx="8716419" cy="450338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XRT Sorting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B830-8C9B-203D-BFE1-EA35EA4BF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014" y="5411161"/>
            <a:ext cx="8716419" cy="707557"/>
          </a:xfrm>
        </p:spPr>
        <p:txBody>
          <a:bodyPr/>
          <a:lstStyle/>
          <a:p>
            <a:r>
              <a:rPr lang="en-Z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Goitsemodimo Zeanest Meno - 222048662</a:t>
            </a:r>
          </a:p>
          <a:p>
            <a:r>
              <a:rPr lang="en-Z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Prof. S Connel</a:t>
            </a:r>
          </a:p>
          <a:p>
            <a:r>
              <a:rPr lang="en-Z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CoSupervisor: T Brooks</a:t>
            </a:r>
          </a:p>
          <a:p>
            <a:r>
              <a:rPr lang="en-Z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(PJMMCY4)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3E94C-E2F0-D4FD-B021-6D9B3DFC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07" y="4679631"/>
            <a:ext cx="1796716" cy="18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3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C27F3-73AA-ACED-2240-AF7776C5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96517-925E-D28D-9B8C-D9133A6F7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BC36D0A5-68CA-99D4-8ABA-DFE39733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Detector Data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E4781-CCFF-CA4C-221A-A18F631214ED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A770-CD61-20AE-A642-20C9E789CACD}"/>
              </a:ext>
            </a:extLst>
          </p:cNvPr>
          <p:cNvSpPr txBox="1"/>
          <p:nvPr/>
        </p:nvSpPr>
        <p:spPr>
          <a:xfrm>
            <a:off x="368300" y="1958813"/>
            <a:ext cx="70820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 shows expected statistical variations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smoothing algorithms for data processing.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Misalignment between the X-ray beam and the detector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Rotated tube causing the beam to bypass the detectors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A1395-F95D-4115-D9BA-CED9F9CAE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4D2A7-7488-7287-A4FF-893636B46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B5D9A-D498-4CD8-460E-B509D2917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3FFA741C-9F9C-8CBB-CE0E-CA9FA0F2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kern="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A0713-9644-C55C-7729-121DDC3C28ED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84EC8-450F-12B3-F997-E402F280D21E}"/>
              </a:ext>
            </a:extLst>
          </p:cNvPr>
          <p:cNvSpPr txBox="1"/>
          <p:nvPr/>
        </p:nvSpPr>
        <p:spPr>
          <a:xfrm>
            <a:off x="1072928" y="2144161"/>
            <a:ext cx="7082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the geometry: align the X-ray tube with the phantom and detector array.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Re‑run sensitivity scans varying phantom size, material, and beam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smoothing on spectral data to highlight characteristic peaks and calculate signal‑to‑noise ratios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9C863-9409-96F2-7676-2A7195FC0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7BEC-AC13-B503-DA15-01F6430A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5B94B-A0AA-8655-1380-77A3C56F9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A4EBC02-1932-14E0-7E2B-F2A7A066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b="1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839D1-2757-D454-382E-08FA40D589FE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FE9D7-8CE4-4E4E-E562-2E6A9D1D59BC}"/>
              </a:ext>
            </a:extLst>
          </p:cNvPr>
          <p:cNvSpPr txBox="1"/>
          <p:nvPr/>
        </p:nvSpPr>
        <p:spPr>
          <a:xfrm>
            <a:off x="368300" y="1766120"/>
            <a:ext cx="10516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	S.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Ballestrero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“Gem Sorter Report,” Jun. 2021.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	T. Brooks, M. Cook, and S. Connell, “Report on XRT evaluation and 	simulation,” Jun. 2023. </a:t>
            </a:r>
            <a:endParaRPr lang="en-Z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CB77FA-DE01-DDC3-3DFE-AF921A4F1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1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94DC6-0816-5B73-F33C-9C8053902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52701-3D6C-1DDB-8FE0-54899BDA2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D66A1599-2EE8-0BFC-4C83-DB9DE01F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197007"/>
            <a:ext cx="11452225" cy="1347537"/>
          </a:xfrm>
        </p:spPr>
        <p:txBody>
          <a:bodyPr/>
          <a:lstStyle/>
          <a:p>
            <a:pPr algn="ctr"/>
            <a:r>
              <a:rPr lang="en-US" sz="3600" b="1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YOU…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731D5-2CE5-B8E0-312F-24AD92887B60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0F2EC-1DC4-5158-0E2F-75ABE7AC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8143D-70A5-4AEF-A316-0235E847F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35115128-E481-4F1E-ABD0-42AF285C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b="1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</a:t>
            </a:r>
            <a: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2C954-29AA-A207-F992-83E5DE11A242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4B7F6-F398-E1BB-C714-2A6188AF444C}"/>
              </a:ext>
            </a:extLst>
          </p:cNvPr>
          <p:cNvSpPr txBox="1"/>
          <p:nvPr/>
        </p:nvSpPr>
        <p:spPr>
          <a:xfrm>
            <a:off x="358588" y="1130968"/>
            <a:ext cx="442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Background</a:t>
            </a:r>
            <a:endParaRPr lang="en-ZA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80AA30-D5BB-8D20-13B5-245A1F972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9747" y="1195364"/>
            <a:ext cx="4203290" cy="3245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A1EE3-8518-712E-D46F-64F6F2416A6C}"/>
              </a:ext>
            </a:extLst>
          </p:cNvPr>
          <p:cNvSpPr txBox="1"/>
          <p:nvPr/>
        </p:nvSpPr>
        <p:spPr>
          <a:xfrm>
            <a:off x="8642554" y="4614974"/>
            <a:ext cx="293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XRT Machine [1]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FD6433-E915-F9DB-85E8-245504D39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B80D60-DCBA-F3DD-833E-1BC229B64445}"/>
              </a:ext>
            </a:extLst>
          </p:cNvPr>
          <p:cNvSpPr txBox="1"/>
          <p:nvPr/>
        </p:nvSpPr>
        <p:spPr>
          <a:xfrm>
            <a:off x="427704" y="1612232"/>
            <a:ext cx="66416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XRT is a sensor-based sorting method that differentiates materials by density.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medical scans and mining.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such as diamonds, chromite, coal, iron ore, limestone, etc, are detected using XRT in mines.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Diamonds in mines are identified in kimberlites using XRT.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obtaining an X-ray radiograph of kimberlite rock.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12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4C974-9A69-4FF1-2950-C37D7CB49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38FA8-3CA5-8272-671D-6A50962EF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D19C2B5-D6D9-7624-5759-0235148F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b="1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</a:t>
            </a:r>
            <a: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87D6C-42E4-99E5-7643-47E47017536D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5B8C9-0460-2F09-D3D9-9F54D0A36D3E}"/>
              </a:ext>
            </a:extLst>
          </p:cNvPr>
          <p:cNvSpPr txBox="1"/>
          <p:nvPr/>
        </p:nvSpPr>
        <p:spPr>
          <a:xfrm>
            <a:off x="358588" y="1130968"/>
            <a:ext cx="442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 </a:t>
            </a:r>
            <a:endParaRPr lang="en-ZA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CE559-F30A-7D71-7755-3C2CD9FEABAB}"/>
              </a:ext>
            </a:extLst>
          </p:cNvPr>
          <p:cNvSpPr txBox="1"/>
          <p:nvPr/>
        </p:nvSpPr>
        <p:spPr>
          <a:xfrm>
            <a:off x="427704" y="3591761"/>
            <a:ext cx="519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3FD8AE-7B53-F8F5-F3EC-17608EFC9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676EC-16F2-8525-F817-FAE73D84D41E}"/>
              </a:ext>
            </a:extLst>
          </p:cNvPr>
          <p:cNvSpPr txBox="1"/>
          <p:nvPr/>
        </p:nvSpPr>
        <p:spPr>
          <a:xfrm>
            <a:off x="427704" y="1663623"/>
            <a:ext cx="78805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Inaccurate sorting for larger rocks &gt;3cm.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positives due to large kimberlite rocks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diamonds.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414BC-E37D-5ED1-D50E-42E5A36CD364}"/>
              </a:ext>
            </a:extLst>
          </p:cNvPr>
          <p:cNvSpPr txBox="1"/>
          <p:nvPr/>
        </p:nvSpPr>
        <p:spPr>
          <a:xfrm>
            <a:off x="560438" y="4164295"/>
            <a:ext cx="7973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shortcomings of an XRT sorting machine and improve through digital prototyping. With the use of Geat4, and Root.</a:t>
            </a:r>
          </a:p>
        </p:txBody>
      </p:sp>
    </p:spTree>
    <p:extLst>
      <p:ext uri="{BB962C8B-B14F-4D97-AF65-F5344CB8AC3E}">
        <p14:creationId xmlns:p14="http://schemas.microsoft.com/office/powerpoint/2010/main" val="207567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CC49-3C16-83ED-E6A9-F8554DD9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F5801-E792-279F-71EA-F584C7DF9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ED7CC650-F91F-A816-E8D4-1A7C6494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b="1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XRT Sortin</a:t>
            </a:r>
            <a: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9633B7-8EC3-8916-2BD5-7CE9B2022257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76D21D-58C0-526A-A5AB-06AE3C4061D2}"/>
                  </a:ext>
                </a:extLst>
              </p:cNvPr>
              <p:cNvSpPr txBox="1"/>
              <p:nvPr/>
            </p:nvSpPr>
            <p:spPr>
              <a:xfrm>
                <a:off x="358588" y="1130968"/>
                <a:ext cx="4577206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XRT relies on Beer’s law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sz="20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ZA" sz="2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Transmission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sz="20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ZA" sz="2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Attenuated Intensity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2000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b="0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ZA" sz="2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Unattenuated Intensity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sz="20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GB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GB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ZA" sz="2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Mass attenuation coefficient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sz="20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ZA" sz="2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Material Thickness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ZA" sz="2000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ZA" sz="2000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ZA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Optical Density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ZA" sz="20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Measurement of reduction of X-ray intensity through a material.</a:t>
                </a:r>
              </a:p>
              <a:p>
                <a:endParaRPr lang="en-ZA" sz="2000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76D21D-58C0-526A-A5AB-06AE3C406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1130968"/>
                <a:ext cx="4577206" cy="3908762"/>
              </a:xfrm>
              <a:prstGeom prst="rect">
                <a:avLst/>
              </a:prstGeom>
              <a:blipFill>
                <a:blip r:embed="rId3"/>
                <a:stretch>
                  <a:fillRect l="-2130" t="-1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17F4475-077E-61DA-48AB-0FAD84B9C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C18C91-D8E8-8E36-2E7B-83A40B9791A5}"/>
                  </a:ext>
                </a:extLst>
              </p:cNvPr>
              <p:cNvSpPr txBox="1"/>
              <p:nvPr/>
            </p:nvSpPr>
            <p:spPr>
              <a:xfrm>
                <a:off x="7135922" y="2094531"/>
                <a:ext cx="3982065" cy="97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C18C91-D8E8-8E36-2E7B-83A40B979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922" y="2094531"/>
                <a:ext cx="3982065" cy="972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26A036-DF10-BAE6-9129-C7F9ACCCA299}"/>
                  </a:ext>
                </a:extLst>
              </p:cNvPr>
              <p:cNvSpPr txBox="1"/>
              <p:nvPr/>
            </p:nvSpPr>
            <p:spPr>
              <a:xfrm>
                <a:off x="5617037" y="4409574"/>
                <a:ext cx="6096000" cy="972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26A036-DF10-BAE6-9129-C7F9ACCCA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7" y="4409574"/>
                <a:ext cx="6096000" cy="972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31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3E7C1-E456-94B2-BDA4-A50D66A1B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53502-91B5-7E59-82EF-6DCABBD40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5737722-E157-0784-E397-9795107E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b="1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06480-6FCC-CF06-A0C2-E9B7E27A263E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48D3C-EDA8-D237-CC0A-EBE0D7B95E0D}"/>
              </a:ext>
            </a:extLst>
          </p:cNvPr>
          <p:cNvSpPr txBox="1"/>
          <p:nvPr/>
        </p:nvSpPr>
        <p:spPr>
          <a:xfrm>
            <a:off x="566199" y="4950832"/>
            <a:ext cx="64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distance from origin means higher optical densities will correspond to thicker materials.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46298-161E-4C5F-F37B-9965B6C2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E15E3-63F9-38E6-45B4-FC6385734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449" y="1612232"/>
            <a:ext cx="3659699" cy="2962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1E23D-88B2-F31E-C35C-41C8054D05D1}"/>
              </a:ext>
            </a:extLst>
          </p:cNvPr>
          <p:cNvSpPr txBox="1"/>
          <p:nvPr/>
        </p:nvSpPr>
        <p:spPr>
          <a:xfrm>
            <a:off x="7098370" y="4614974"/>
            <a:ext cx="425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High vs low optical density 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95295B-F7F7-B4D0-61B7-096FC44365E7}"/>
                  </a:ext>
                </a:extLst>
              </p:cNvPr>
              <p:cNvSpPr txBox="1"/>
              <p:nvPr/>
            </p:nvSpPr>
            <p:spPr>
              <a:xfrm>
                <a:off x="502290" y="1650838"/>
                <a:ext cx="6204154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95295B-F7F7-B4D0-61B7-096FC4436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0" y="1650838"/>
                <a:ext cx="6204154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C3C9D1-B9C7-BDFD-0204-4283E0644ADE}"/>
                  </a:ext>
                </a:extLst>
              </p:cNvPr>
              <p:cNvSpPr txBox="1"/>
              <p:nvPr/>
            </p:nvSpPr>
            <p:spPr>
              <a:xfrm>
                <a:off x="556367" y="3015370"/>
                <a:ext cx="6096000" cy="1029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C3C9D1-B9C7-BDFD-0204-4283E0644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7" y="3015370"/>
                <a:ext cx="6096000" cy="10299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F38FE72-763E-E449-0165-53C94E9CF432}"/>
              </a:ext>
            </a:extLst>
          </p:cNvPr>
          <p:cNvSpPr txBox="1"/>
          <p:nvPr/>
        </p:nvSpPr>
        <p:spPr>
          <a:xfrm>
            <a:off x="556367" y="1145095"/>
            <a:ext cx="5211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law model is used to identify type: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FC7FBE-CB3D-AD24-EF3B-6D6E0E7EF90A}"/>
              </a:ext>
            </a:extLst>
          </p:cNvPr>
          <p:cNvSpPr txBox="1"/>
          <p:nvPr/>
        </p:nvSpPr>
        <p:spPr>
          <a:xfrm>
            <a:off x="556367" y="2290916"/>
            <a:ext cx="513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mass attenuation coefficient of individual material: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54A27-0660-508A-9BA4-08A3D21B1C47}"/>
              </a:ext>
            </a:extLst>
          </p:cNvPr>
          <p:cNvSpPr txBox="1"/>
          <p:nvPr/>
        </p:nvSpPr>
        <p:spPr>
          <a:xfrm>
            <a:off x="566199" y="4116616"/>
            <a:ext cx="57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difference of 11% between the slope of kimberlite and diamond.</a:t>
            </a:r>
          </a:p>
        </p:txBody>
      </p:sp>
    </p:spTree>
    <p:extLst>
      <p:ext uri="{BB962C8B-B14F-4D97-AF65-F5344CB8AC3E}">
        <p14:creationId xmlns:p14="http://schemas.microsoft.com/office/powerpoint/2010/main" val="353245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68F9A-56EF-EB07-66B4-235109AD5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AF96C-F965-3FA5-116A-7DB09C99E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AD3237A-D48E-56FF-D7AF-EFDCBE3C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b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Process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C6EA7-9BCA-988C-B280-2098D7D32AAD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BB1DE-928F-2D9F-56FF-233E34ADD808}"/>
              </a:ext>
            </a:extLst>
          </p:cNvPr>
          <p:cNvSpPr txBox="1"/>
          <p:nvPr/>
        </p:nvSpPr>
        <p:spPr>
          <a:xfrm>
            <a:off x="368300" y="1766120"/>
            <a:ext cx="7082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Geant4 simulations with different parameter sets.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Varied: Tube voltage (energy, e.g., 80–160 keV)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phantom thickness.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event count (Beam count)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9B9C4E-5641-386F-DD9E-5AC5961CC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E76239-F064-0051-5B2D-79514740A49D}"/>
              </a:ext>
            </a:extLst>
          </p:cNvPr>
          <p:cNvSpPr txBox="1"/>
          <p:nvPr/>
        </p:nvSpPr>
        <p:spPr>
          <a:xfrm>
            <a:off x="368300" y="3060025"/>
            <a:ext cx="7082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photon interactions at detector volumes.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 energy deposition histograms into ROOT files.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Analyse and smooth data using ROOT macros or fitting routines.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Output: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X-ray peaks.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photon counts with tube voltage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 detector responses across configurations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9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EE919-0A2C-3FA7-19EC-C91E6D88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9BC14-2354-7E4E-1F54-D470D51A6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DDC9D1B6-C4A9-7A8E-8C5A-EAA2AAD5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Hit Patterns and Geometry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37C31-D9BD-6A5A-7FA2-1803B3FCFC65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32586B-9B1A-7709-940F-3CB718A24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CF2E3E-4AF6-E27A-DF63-8BFDB3B73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7102"/>
            <a:ext cx="6199729" cy="3198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7A25CE-D24E-9B03-6929-1FD83CE04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12" y="937377"/>
            <a:ext cx="5831239" cy="3008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3E1A2A-8A25-C78E-84DF-83E1520D6E2D}"/>
              </a:ext>
            </a:extLst>
          </p:cNvPr>
          <p:cNvSpPr txBox="1"/>
          <p:nvPr/>
        </p:nvSpPr>
        <p:spPr>
          <a:xfrm>
            <a:off x="6903110" y="3972674"/>
            <a:ext cx="44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filtered hits of photon 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3D8C7-DCDB-44AE-0936-47F9876BE7BB}"/>
              </a:ext>
            </a:extLst>
          </p:cNvPr>
          <p:cNvSpPr txBox="1"/>
          <p:nvPr/>
        </p:nvSpPr>
        <p:spPr>
          <a:xfrm>
            <a:off x="935689" y="4065898"/>
            <a:ext cx="45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Raw spectrum of photon 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20721-B024-170F-FD3E-A52E902FC59D}"/>
              </a:ext>
            </a:extLst>
          </p:cNvPr>
          <p:cNvSpPr txBox="1"/>
          <p:nvPr/>
        </p:nvSpPr>
        <p:spPr>
          <a:xfrm>
            <a:off x="512902" y="4548903"/>
            <a:ext cx="70820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due to limited counts and statistical fluctuations.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interaction classes, only discrete photon energies remain.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Sharp peaks are the characteristic X-ray lines of the anode material (Tungsten).</a:t>
            </a: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2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150E9-7F92-33B7-E602-F05F1B085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E66D9-987D-E8FD-6A12-D0F59DBF4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B88CB7ED-F2CA-5315-3DAB-B14AE4D6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-113260"/>
            <a:ext cx="11452225" cy="1347537"/>
          </a:xfrm>
        </p:spPr>
        <p:txBody>
          <a:bodyPr/>
          <a:lstStyle/>
          <a:p>
            <a:pPr algn="ctr"/>
            <a: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Pixel Hit Distribution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4F1F4-C55C-31F0-E631-3D71E6A5BAC2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F394AB-D050-DECA-BEF9-B203F70AB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B41C2C-EFBC-D9F2-A3DE-0E1AB46A5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733" y="861936"/>
            <a:ext cx="5607247" cy="3203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07A403-092D-4412-13F4-0B1CCE1CC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023" y="937377"/>
            <a:ext cx="5653790" cy="3008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2B78CE-E274-30A9-66A8-77143E82F43E}"/>
              </a:ext>
            </a:extLst>
          </p:cNvPr>
          <p:cNvSpPr txBox="1"/>
          <p:nvPr/>
        </p:nvSpPr>
        <p:spPr>
          <a:xfrm>
            <a:off x="6903110" y="3972674"/>
            <a:ext cx="44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Hard layer sensitivity: Hit ratio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DC888-B058-5C0E-B1F6-63C757822AA0}"/>
              </a:ext>
            </a:extLst>
          </p:cNvPr>
          <p:cNvSpPr txBox="1"/>
          <p:nvPr/>
        </p:nvSpPr>
        <p:spPr>
          <a:xfrm>
            <a:off x="1484269" y="4122734"/>
            <a:ext cx="45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Events vs hits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C8DE2-35A7-94AC-22F7-7A9282FD616B}"/>
              </a:ext>
            </a:extLst>
          </p:cNvPr>
          <p:cNvSpPr txBox="1"/>
          <p:nvPr/>
        </p:nvSpPr>
        <p:spPr>
          <a:xfrm>
            <a:off x="463741" y="4548903"/>
            <a:ext cx="7082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hits equals the number of events, suggesting no particles reaches the detector.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hard layer hit ratio indicates that the simulated beam misses the sensitive volumes. </a:t>
            </a:r>
            <a:endParaRPr lang="en-Z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2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90A20-8052-51F8-4D75-AB440A2EC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22E8C-CC5F-5B7D-ECBC-09F077BB7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121824"/>
            <a:ext cx="9000000" cy="45518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40F7720-3159-B516-5D9F-CD3AA161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0"/>
            <a:ext cx="11452225" cy="1347537"/>
          </a:xfrm>
        </p:spPr>
        <p:txBody>
          <a:bodyPr/>
          <a:lstStyle/>
          <a:p>
            <a:pPr algn="ctr"/>
            <a:r>
              <a:rPr lang="en-US" sz="3600" kern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Hit Patterns and Geometry</a:t>
            </a:r>
            <a:br>
              <a:rPr lang="en-US" sz="2800" b="1" kern="0" dirty="0">
                <a:solidFill>
                  <a:srgbClr val="D95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135B52-7957-5DAC-5168-FA382817A189}"/>
              </a:ext>
            </a:extLst>
          </p:cNvPr>
          <p:cNvSpPr txBox="1"/>
          <p:nvPr/>
        </p:nvSpPr>
        <p:spPr>
          <a:xfrm>
            <a:off x="7941845" y="1612232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28BF98-46FA-FEB9-C7F3-14C40D710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11352921" y="6121824"/>
            <a:ext cx="720232" cy="583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6FF3A6-2A31-1298-4B70-FA63AFE7C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67102"/>
            <a:ext cx="6199729" cy="31987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BB458-A49B-ADEE-515C-F7B74452F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4412" y="937377"/>
            <a:ext cx="5831239" cy="3008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03DF5B-E601-5F41-0EB5-AE9FA1498453}"/>
              </a:ext>
            </a:extLst>
          </p:cNvPr>
          <p:cNvSpPr txBox="1"/>
          <p:nvPr/>
        </p:nvSpPr>
        <p:spPr>
          <a:xfrm>
            <a:off x="6905232" y="4012937"/>
            <a:ext cx="44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8: High Energy hits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F29D9-8677-DA33-26D3-D8BCBAA2F155}"/>
              </a:ext>
            </a:extLst>
          </p:cNvPr>
          <p:cNvSpPr txBox="1"/>
          <p:nvPr/>
        </p:nvSpPr>
        <p:spPr>
          <a:xfrm>
            <a:off x="935689" y="4065898"/>
            <a:ext cx="45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Low Energy hits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9FFC1-0845-9EC5-299B-A1E1CC583843}"/>
              </a:ext>
            </a:extLst>
          </p:cNvPr>
          <p:cNvSpPr txBox="1"/>
          <p:nvPr/>
        </p:nvSpPr>
        <p:spPr>
          <a:xfrm>
            <a:off x="463741" y="4548903"/>
            <a:ext cx="7082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Counts in pixel 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counts in Pixel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intersect the edge of the detector assembly rather than passing through its full array.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588FE-1D23-1124-538B-BC4D6223B121}"/>
              </a:ext>
            </a:extLst>
          </p:cNvPr>
          <p:cNvSpPr txBox="1"/>
          <p:nvPr/>
        </p:nvSpPr>
        <p:spPr>
          <a:xfrm>
            <a:off x="7341881" y="4482013"/>
            <a:ext cx="505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Low-energy photons are more easily absorbed</a:t>
            </a:r>
          </a:p>
        </p:txBody>
      </p:sp>
    </p:spTree>
    <p:extLst>
      <p:ext uri="{BB962C8B-B14F-4D97-AF65-F5344CB8AC3E}">
        <p14:creationId xmlns:p14="http://schemas.microsoft.com/office/powerpoint/2010/main" val="2869048003"/>
      </p:ext>
    </p:extLst>
  </p:cSld>
  <p:clrMapOvr>
    <a:masterClrMapping/>
  </p:clrMapOvr>
</p:sld>
</file>

<file path=ppt/theme/theme1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 point presentat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1275527-8ce9-449e-90c9-1835f70252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DD614109E504494D6B1BA72B2BF24" ma:contentTypeVersion="10" ma:contentTypeDescription="Create a new document." ma:contentTypeScope="" ma:versionID="89f21887b302aea88f609c33302579e1">
  <xsd:schema xmlns:xsd="http://www.w3.org/2001/XMLSchema" xmlns:xs="http://www.w3.org/2001/XMLSchema" xmlns:p="http://schemas.microsoft.com/office/2006/metadata/properties" xmlns:ns3="71275527-8ce9-449e-90c9-1835f7025285" xmlns:ns4="25362c9a-cce4-4156-8af6-624a190b2eac" targetNamespace="http://schemas.microsoft.com/office/2006/metadata/properties" ma:root="true" ma:fieldsID="ceb0f97d3af12761c2c10a4a3b182431" ns3:_="" ns4:_="">
    <xsd:import namespace="71275527-8ce9-449e-90c9-1835f7025285"/>
    <xsd:import namespace="25362c9a-cce4-4156-8af6-624a190b2e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75527-8ce9-449e-90c9-1835f7025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62c9a-cce4-4156-8af6-624a190b2e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FB562C-C494-4DF5-8923-3644E1CDA184}">
  <ds:schemaRefs>
    <ds:schemaRef ds:uri="http://purl.org/dc/dcmitype/"/>
    <ds:schemaRef ds:uri="71275527-8ce9-449e-90c9-1835f7025285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25362c9a-cce4-4156-8af6-624a190b2eac"/>
  </ds:schemaRefs>
</ds:datastoreItem>
</file>

<file path=customXml/itemProps2.xml><?xml version="1.0" encoding="utf-8"?>
<ds:datastoreItem xmlns:ds="http://schemas.openxmlformats.org/officeDocument/2006/customXml" ds:itemID="{92B3C89B-00CC-409C-AA2F-C148588A1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8FEFC2-1753-48DF-A03D-84AAC14FB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75527-8ce9-449e-90c9-1835f7025285"/>
    <ds:schemaRef ds:uri="25362c9a-cce4-4156-8af6-624a190b2e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8bf7c18-5725-4b9e-b118-13388f52e44e}" enabled="0" method="" siteId="{d8bf7c18-5725-4b9e-b118-13388f52e4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11668</TotalTime>
  <Words>783</Words>
  <Application>Microsoft Office PowerPoint</Application>
  <PresentationFormat>Widescreen</PresentationFormat>
  <Paragraphs>124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Cambria Math</vt:lpstr>
      <vt:lpstr>Times New Roman</vt:lpstr>
      <vt:lpstr>UJ</vt:lpstr>
      <vt:lpstr>power point presentation</vt:lpstr>
      <vt:lpstr>Optimisation of XRT Sorting.</vt:lpstr>
      <vt:lpstr>Introduction </vt:lpstr>
      <vt:lpstr>Introduction </vt:lpstr>
      <vt:lpstr>Physics of XRT Sorting </vt:lpstr>
      <vt:lpstr>Segmentation </vt:lpstr>
      <vt:lpstr> Data Acquisition Process </vt:lpstr>
      <vt:lpstr>Simulation Hit Patterns and Geometry </vt:lpstr>
      <vt:lpstr>Detector Pixel Hit Distribution </vt:lpstr>
      <vt:lpstr>Simulation Hit Patterns and Geometry </vt:lpstr>
      <vt:lpstr>Summary of Detector Data </vt:lpstr>
      <vt:lpstr>Optimisation </vt:lpstr>
      <vt:lpstr>References </vt:lpstr>
      <vt:lpstr>THANK YOU…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BRAKING SYSTEM OF DUMP TRUCK</dc:title>
  <dc:creator>LONWABO SOMPHALI</dc:creator>
  <cp:lastModifiedBy>GOITSEMODIMO ZEANEST MENO</cp:lastModifiedBy>
  <cp:revision>17</cp:revision>
  <dcterms:created xsi:type="dcterms:W3CDTF">2024-04-25T15:01:22Z</dcterms:created>
  <dcterms:modified xsi:type="dcterms:W3CDTF">2025-10-10T10:14:42Z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0x0101001C2DD614109E504494D6B1BA72B2BF24</vt:lpwstr>
  </property>
</Properties>
</file>