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media/image16.jpg" ContentType="image/jpeg"/>
  <Override PartName="/ppt/media/image17.jpg" ContentType="image/jpeg"/>
  <Override PartName="/ppt/media/image21.jpg" ContentType="image/jpeg"/>
  <Override PartName="/ppt/media/image22.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6"/>
  </p:notesMasterIdLst>
  <p:sldIdLst>
    <p:sldId id="297" r:id="rId6"/>
    <p:sldId id="320" r:id="rId7"/>
    <p:sldId id="321" r:id="rId8"/>
    <p:sldId id="324" r:id="rId9"/>
    <p:sldId id="323" r:id="rId10"/>
    <p:sldId id="338" r:id="rId11"/>
    <p:sldId id="340" r:id="rId12"/>
    <p:sldId id="325" r:id="rId13"/>
    <p:sldId id="339" r:id="rId14"/>
    <p:sldId id="326" r:id="rId15"/>
    <p:sldId id="327" r:id="rId16"/>
    <p:sldId id="328" r:id="rId17"/>
    <p:sldId id="329" r:id="rId18"/>
    <p:sldId id="330" r:id="rId19"/>
    <p:sldId id="335" r:id="rId20"/>
    <p:sldId id="336" r:id="rId21"/>
    <p:sldId id="337" r:id="rId22"/>
    <p:sldId id="332" r:id="rId23"/>
    <p:sldId id="333" r:id="rId24"/>
    <p:sldId id="33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2"/>
    <a:srgbClr val="D95900"/>
    <a:srgbClr val="FFFFFF"/>
    <a:srgbClr val="93809D"/>
    <a:srgbClr val="55C5E9"/>
    <a:srgbClr val="666666"/>
    <a:srgbClr val="FDB913"/>
    <a:srgbClr val="9A9B9D"/>
    <a:srgbClr val="D4D4D5"/>
    <a:srgbClr val="AC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CB0693-DFF7-40AF-AD81-5671E3E80409}" v="1" dt="2023-10-03T09:56:16.8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4660"/>
  </p:normalViewPr>
  <p:slideViewPr>
    <p:cSldViewPr snapToGrid="0">
      <p:cViewPr>
        <p:scale>
          <a:sx n="66" d="100"/>
          <a:sy n="66" d="100"/>
        </p:scale>
        <p:origin x="60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F7E2D-7B8F-4F80-BF99-5B46D35C2FAD}" type="datetimeFigureOut">
              <a:rPr lang="en-ZA" smtClean="0"/>
              <a:t>2025/10/08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46900-4EDF-44E7-B007-0B5AD608C128}" type="slidenum">
              <a:rPr lang="en-ZA" smtClean="0"/>
              <a:t>‹#›</a:t>
            </a:fld>
            <a:endParaRPr lang="en-ZA"/>
          </a:p>
        </p:txBody>
      </p:sp>
    </p:spTree>
    <p:extLst>
      <p:ext uri="{BB962C8B-B14F-4D97-AF65-F5344CB8AC3E}">
        <p14:creationId xmlns:p14="http://schemas.microsoft.com/office/powerpoint/2010/main" val="446554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hite bloc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2907" y="192742"/>
            <a:ext cx="11806186" cy="6472517"/>
          </a:xfrm>
          <a:prstGeom prst="rect">
            <a:avLst/>
          </a:prstGeom>
        </p:spPr>
      </p:pic>
      <p:sp>
        <p:nvSpPr>
          <p:cNvPr id="15" name="Rectangle 14"/>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3"/>
          <a:stretch>
            <a:fillRect/>
          </a:stretch>
        </p:blipFill>
        <p:spPr>
          <a:xfrm>
            <a:off x="9986682" y="4684290"/>
            <a:ext cx="1833843" cy="1837900"/>
          </a:xfrm>
          <a:prstGeom prst="rect">
            <a:avLst/>
          </a:prstGeom>
        </p:spPr>
      </p:pic>
      <p:sp>
        <p:nvSpPr>
          <p:cNvPr id="7" name="Rectangle 6"/>
          <p:cNvSpPr/>
          <p:nvPr userDrawn="1"/>
        </p:nvSpPr>
        <p:spPr>
          <a:xfrm>
            <a:off x="448235" y="4720197"/>
            <a:ext cx="9413501" cy="176128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a:t>Add presentation title</a:t>
            </a:r>
            <a:endParaRPr lang="en-ZA"/>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a:t>Add subtitle</a:t>
            </a:r>
            <a:endParaRPr lang="en-GB"/>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a:t>Add date</a:t>
            </a:r>
            <a:endParaRPr lang="en-GB"/>
          </a:p>
        </p:txBody>
      </p:sp>
    </p:spTree>
    <p:extLst>
      <p:ext uri="{BB962C8B-B14F-4D97-AF65-F5344CB8AC3E}">
        <p14:creationId xmlns:p14="http://schemas.microsoft.com/office/powerpoint/2010/main" val="333278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a:t>Add title</a:t>
            </a:r>
            <a:endParaRPr lang="en-ZA"/>
          </a:p>
        </p:txBody>
      </p:sp>
      <p:sp>
        <p:nvSpPr>
          <p:cNvPr id="3" name="Text Placeholder 5"/>
          <p:cNvSpPr>
            <a:spLocks noGrp="1"/>
          </p:cNvSpPr>
          <p:nvPr>
            <p:ph type="body" sz="quarter" idx="10" hasCustomPrompt="1"/>
          </p:nvPr>
        </p:nvSpPr>
        <p:spPr>
          <a:xfrm>
            <a:off x="358589"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p>
        </p:txBody>
      </p:sp>
    </p:spTree>
    <p:extLst>
      <p:ext uri="{BB962C8B-B14F-4D97-AF65-F5344CB8AC3E}">
        <p14:creationId xmlns:p14="http://schemas.microsoft.com/office/powerpoint/2010/main" val="93533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a:t>Add title</a:t>
            </a:r>
            <a:endParaRPr lang="en-ZA"/>
          </a:p>
        </p:txBody>
      </p:sp>
      <p:sp>
        <p:nvSpPr>
          <p:cNvPr id="6"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a:t>Add subtitle</a:t>
            </a:r>
            <a:endParaRPr lang="en-ZA"/>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a:p>
        </p:txBody>
      </p:sp>
    </p:spTree>
    <p:extLst>
      <p:ext uri="{BB962C8B-B14F-4D97-AF65-F5344CB8AC3E}">
        <p14:creationId xmlns:p14="http://schemas.microsoft.com/office/powerpoint/2010/main" val="48015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a:t>4 contacts with short description</a:t>
            </a:r>
            <a:endParaRPr lang="en-ZA"/>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a:t>Add picture</a:t>
            </a:r>
            <a:endParaRPr lang="en-ZA"/>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a:t>Name Surname</a:t>
            </a:r>
            <a:endParaRPr lang="en-ZA"/>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a:t>Title</a:t>
            </a:r>
            <a:endParaRPr lang="en-ZA"/>
          </a:p>
        </p:txBody>
      </p:sp>
      <p:sp>
        <p:nvSpPr>
          <p:cNvPr id="94" name="Text Placeholder 14"/>
          <p:cNvSpPr>
            <a:spLocks noGrp="1"/>
          </p:cNvSpPr>
          <p:nvPr>
            <p:ph type="body" sz="quarter" idx="45" hasCustomPrompt="1"/>
          </p:nvPr>
        </p:nvSpPr>
        <p:spPr>
          <a:xfrm>
            <a:off x="2044700"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a:t>Body copy</a:t>
            </a:r>
            <a:endParaRPr lang="en-ZA"/>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a:t>Add picture</a:t>
            </a:r>
            <a:endParaRPr lang="en-ZA"/>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a:t>Name Surname</a:t>
            </a:r>
            <a:endParaRPr lang="en-ZA"/>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a:t>Title</a:t>
            </a:r>
            <a:endParaRPr lang="en-ZA"/>
          </a:p>
        </p:txBody>
      </p:sp>
      <p:sp>
        <p:nvSpPr>
          <p:cNvPr id="117" name="Text Placeholder 14"/>
          <p:cNvSpPr>
            <a:spLocks noGrp="1"/>
          </p:cNvSpPr>
          <p:nvPr>
            <p:ph type="body" sz="quarter" idx="49" hasCustomPrompt="1"/>
          </p:nvPr>
        </p:nvSpPr>
        <p:spPr>
          <a:xfrm>
            <a:off x="7957484" y="2212777"/>
            <a:ext cx="3863041" cy="1543436"/>
          </a:xfrm>
        </p:spPr>
        <p:txBody>
          <a:bodyPr anchor="t"/>
          <a:lstStyle>
            <a:lvl1pPr marL="0" indent="0">
              <a:lnSpc>
                <a:spcPct val="100000"/>
              </a:lnSpc>
              <a:spcBef>
                <a:spcPts val="0"/>
              </a:spcBef>
              <a:buNone/>
              <a:defRPr sz="1200">
                <a:solidFill>
                  <a:schemeClr val="tx1"/>
                </a:solidFill>
              </a:defRPr>
            </a:lvl1pPr>
          </a:lstStyle>
          <a:p>
            <a:pPr lvl="0"/>
            <a:r>
              <a:rPr lang="en-US"/>
              <a:t>Body copy</a:t>
            </a:r>
            <a:endParaRPr lang="en-ZA"/>
          </a:p>
        </p:txBody>
      </p:sp>
      <p:sp>
        <p:nvSpPr>
          <p:cNvPr id="118" name="Picture Placeholder 2"/>
          <p:cNvSpPr>
            <a:spLocks noGrp="1"/>
          </p:cNvSpPr>
          <p:nvPr>
            <p:ph type="pic" sz="quarter" idx="50" hasCustomPrompt="1"/>
          </p:nvPr>
        </p:nvSpPr>
        <p:spPr>
          <a:xfrm>
            <a:off x="368300" y="3930637"/>
            <a:ext cx="1505323" cy="1416050"/>
          </a:xfrm>
        </p:spPr>
        <p:txBody>
          <a:bodyPr/>
          <a:lstStyle>
            <a:lvl1pPr marL="0" indent="0">
              <a:buNone/>
              <a:defRPr/>
            </a:lvl1pPr>
          </a:lstStyle>
          <a:p>
            <a:r>
              <a:rPr lang="en-US"/>
              <a:t>Add picture</a:t>
            </a:r>
            <a:endParaRPr lang="en-ZA"/>
          </a:p>
        </p:txBody>
      </p:sp>
      <p:sp>
        <p:nvSpPr>
          <p:cNvPr id="119" name="Text Placeholder 14"/>
          <p:cNvSpPr>
            <a:spLocks noGrp="1"/>
          </p:cNvSpPr>
          <p:nvPr>
            <p:ph type="body" sz="quarter" idx="51" hasCustomPrompt="1"/>
          </p:nvPr>
        </p:nvSpPr>
        <p:spPr>
          <a:xfrm>
            <a:off x="2044700"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a:t>Name Surname</a:t>
            </a:r>
            <a:endParaRPr lang="en-ZA"/>
          </a:p>
        </p:txBody>
      </p:sp>
      <p:sp>
        <p:nvSpPr>
          <p:cNvPr id="120" name="Text Placeholder 14"/>
          <p:cNvSpPr>
            <a:spLocks noGrp="1"/>
          </p:cNvSpPr>
          <p:nvPr>
            <p:ph type="body" sz="quarter" idx="52" hasCustomPrompt="1"/>
          </p:nvPr>
        </p:nvSpPr>
        <p:spPr>
          <a:xfrm>
            <a:off x="2044700"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a:t>Title</a:t>
            </a:r>
            <a:endParaRPr lang="en-ZA"/>
          </a:p>
        </p:txBody>
      </p:sp>
      <p:sp>
        <p:nvSpPr>
          <p:cNvPr id="121" name="Text Placeholder 14"/>
          <p:cNvSpPr>
            <a:spLocks noGrp="1"/>
          </p:cNvSpPr>
          <p:nvPr>
            <p:ph type="body" sz="quarter" idx="53" hasCustomPrompt="1"/>
          </p:nvPr>
        </p:nvSpPr>
        <p:spPr>
          <a:xfrm>
            <a:off x="2044700"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a:t>Body copy</a:t>
            </a:r>
            <a:endParaRPr lang="en-ZA"/>
          </a:p>
        </p:txBody>
      </p:sp>
      <p:sp>
        <p:nvSpPr>
          <p:cNvPr id="122" name="Picture Placeholder 2"/>
          <p:cNvSpPr>
            <a:spLocks noGrp="1"/>
          </p:cNvSpPr>
          <p:nvPr>
            <p:ph type="pic" sz="quarter" idx="54" hasCustomPrompt="1"/>
          </p:nvPr>
        </p:nvSpPr>
        <p:spPr>
          <a:xfrm>
            <a:off x="6281084" y="3930637"/>
            <a:ext cx="1505323" cy="1416050"/>
          </a:xfrm>
        </p:spPr>
        <p:txBody>
          <a:bodyPr/>
          <a:lstStyle>
            <a:lvl1pPr marL="0" indent="0">
              <a:buNone/>
              <a:defRPr/>
            </a:lvl1pPr>
          </a:lstStyle>
          <a:p>
            <a:r>
              <a:rPr lang="en-US"/>
              <a:t>Add picture</a:t>
            </a:r>
            <a:endParaRPr lang="en-ZA"/>
          </a:p>
        </p:txBody>
      </p:sp>
      <p:sp>
        <p:nvSpPr>
          <p:cNvPr id="123" name="Text Placeholder 14"/>
          <p:cNvSpPr>
            <a:spLocks noGrp="1"/>
          </p:cNvSpPr>
          <p:nvPr>
            <p:ph type="body" sz="quarter" idx="55" hasCustomPrompt="1"/>
          </p:nvPr>
        </p:nvSpPr>
        <p:spPr>
          <a:xfrm>
            <a:off x="7957484" y="3930637"/>
            <a:ext cx="3863041" cy="270259"/>
          </a:xfrm>
        </p:spPr>
        <p:txBody>
          <a:bodyPr anchor="t"/>
          <a:lstStyle>
            <a:lvl1pPr marL="0" indent="0">
              <a:lnSpc>
                <a:spcPct val="100000"/>
              </a:lnSpc>
              <a:spcBef>
                <a:spcPts val="0"/>
              </a:spcBef>
              <a:buNone/>
              <a:defRPr sz="1400">
                <a:solidFill>
                  <a:schemeClr val="tx2"/>
                </a:solidFill>
              </a:defRPr>
            </a:lvl1pPr>
          </a:lstStyle>
          <a:p>
            <a:pPr lvl="0"/>
            <a:r>
              <a:rPr lang="en-US"/>
              <a:t>Name Surname</a:t>
            </a:r>
            <a:endParaRPr lang="en-ZA"/>
          </a:p>
        </p:txBody>
      </p:sp>
      <p:sp>
        <p:nvSpPr>
          <p:cNvPr id="124" name="Text Placeholder 14"/>
          <p:cNvSpPr>
            <a:spLocks noGrp="1"/>
          </p:cNvSpPr>
          <p:nvPr>
            <p:ph type="body" sz="quarter" idx="56" hasCustomPrompt="1"/>
          </p:nvPr>
        </p:nvSpPr>
        <p:spPr>
          <a:xfrm>
            <a:off x="7957484" y="4200897"/>
            <a:ext cx="3863041" cy="197223"/>
          </a:xfrm>
        </p:spPr>
        <p:txBody>
          <a:bodyPr anchor="t"/>
          <a:lstStyle>
            <a:lvl1pPr marL="0" indent="0">
              <a:lnSpc>
                <a:spcPct val="100000"/>
              </a:lnSpc>
              <a:spcBef>
                <a:spcPts val="0"/>
              </a:spcBef>
              <a:buNone/>
              <a:defRPr sz="1200">
                <a:solidFill>
                  <a:schemeClr val="tx1"/>
                </a:solidFill>
              </a:defRPr>
            </a:lvl1pPr>
          </a:lstStyle>
          <a:p>
            <a:pPr lvl="0"/>
            <a:r>
              <a:rPr lang="en-US"/>
              <a:t>Title</a:t>
            </a:r>
            <a:endParaRPr lang="en-ZA"/>
          </a:p>
        </p:txBody>
      </p:sp>
      <p:sp>
        <p:nvSpPr>
          <p:cNvPr id="125" name="Text Placeholder 14"/>
          <p:cNvSpPr>
            <a:spLocks noGrp="1"/>
          </p:cNvSpPr>
          <p:nvPr>
            <p:ph type="body" sz="quarter" idx="57" hasCustomPrompt="1"/>
          </p:nvPr>
        </p:nvSpPr>
        <p:spPr>
          <a:xfrm>
            <a:off x="7957484" y="4441439"/>
            <a:ext cx="3863041" cy="1543436"/>
          </a:xfrm>
        </p:spPr>
        <p:txBody>
          <a:bodyPr anchor="t"/>
          <a:lstStyle>
            <a:lvl1pPr marL="0" indent="0">
              <a:lnSpc>
                <a:spcPct val="100000"/>
              </a:lnSpc>
              <a:spcBef>
                <a:spcPts val="0"/>
              </a:spcBef>
              <a:buNone/>
              <a:defRPr sz="1200">
                <a:solidFill>
                  <a:schemeClr val="tx1"/>
                </a:solidFill>
              </a:defRPr>
            </a:lvl1pPr>
          </a:lstStyle>
          <a:p>
            <a:pPr lvl="0"/>
            <a:r>
              <a:rPr lang="en-US"/>
              <a:t>Body copy</a:t>
            </a:r>
            <a:endParaRPr lang="en-ZA"/>
          </a:p>
        </p:txBody>
      </p:sp>
      <p:sp>
        <p:nvSpPr>
          <p:cNvPr id="22"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a:t>Add subtitle</a:t>
            </a:r>
            <a:endParaRPr lang="en-ZA"/>
          </a:p>
        </p:txBody>
      </p:sp>
      <p:sp>
        <p:nvSpPr>
          <p:cNvPr id="2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a:p>
        </p:txBody>
      </p:sp>
    </p:spTree>
    <p:extLst>
      <p:ext uri="{BB962C8B-B14F-4D97-AF65-F5344CB8AC3E}">
        <p14:creationId xmlns:p14="http://schemas.microsoft.com/office/powerpoint/2010/main" val="271581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mp; sub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baseline="0" dirty="0"/>
            </a:lvl1pPr>
          </a:lstStyle>
          <a:p>
            <a:pPr lvl="0"/>
            <a:r>
              <a:rPr lang="en-US"/>
              <a:t>2 contacts with long description</a:t>
            </a:r>
            <a:endParaRPr lang="en-ZA"/>
          </a:p>
        </p:txBody>
      </p:sp>
      <p:sp>
        <p:nvSpPr>
          <p:cNvPr id="3" name="Picture Placeholder 2"/>
          <p:cNvSpPr>
            <a:spLocks noGrp="1"/>
          </p:cNvSpPr>
          <p:nvPr>
            <p:ph type="pic" sz="quarter" idx="40" hasCustomPrompt="1"/>
          </p:nvPr>
        </p:nvSpPr>
        <p:spPr>
          <a:xfrm>
            <a:off x="368300" y="1701975"/>
            <a:ext cx="1505323" cy="1416050"/>
          </a:xfrm>
        </p:spPr>
        <p:txBody>
          <a:bodyPr/>
          <a:lstStyle>
            <a:lvl1pPr marL="0" indent="0">
              <a:buNone/>
              <a:defRPr/>
            </a:lvl1pPr>
          </a:lstStyle>
          <a:p>
            <a:r>
              <a:rPr lang="en-US"/>
              <a:t>Add picture</a:t>
            </a:r>
            <a:endParaRPr lang="en-ZA"/>
          </a:p>
        </p:txBody>
      </p:sp>
      <p:sp>
        <p:nvSpPr>
          <p:cNvPr id="15" name="Text Placeholder 14"/>
          <p:cNvSpPr>
            <a:spLocks noGrp="1"/>
          </p:cNvSpPr>
          <p:nvPr>
            <p:ph type="body" sz="quarter" idx="43" hasCustomPrompt="1"/>
          </p:nvPr>
        </p:nvSpPr>
        <p:spPr>
          <a:xfrm>
            <a:off x="2044700"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a:t>Name Surname</a:t>
            </a:r>
            <a:endParaRPr lang="en-ZA"/>
          </a:p>
        </p:txBody>
      </p:sp>
      <p:sp>
        <p:nvSpPr>
          <p:cNvPr id="16" name="Text Placeholder 14"/>
          <p:cNvSpPr>
            <a:spLocks noGrp="1"/>
          </p:cNvSpPr>
          <p:nvPr>
            <p:ph type="body" sz="quarter" idx="44" hasCustomPrompt="1"/>
          </p:nvPr>
        </p:nvSpPr>
        <p:spPr>
          <a:xfrm>
            <a:off x="2044700"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a:t>Title</a:t>
            </a:r>
            <a:endParaRPr lang="en-ZA"/>
          </a:p>
        </p:txBody>
      </p:sp>
      <p:sp>
        <p:nvSpPr>
          <p:cNvPr id="94" name="Text Placeholder 14"/>
          <p:cNvSpPr>
            <a:spLocks noGrp="1"/>
          </p:cNvSpPr>
          <p:nvPr>
            <p:ph type="body" sz="quarter" idx="45" hasCustomPrompt="1"/>
          </p:nvPr>
        </p:nvSpPr>
        <p:spPr>
          <a:xfrm>
            <a:off x="2044700"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a:t>Body copy</a:t>
            </a:r>
            <a:endParaRPr lang="en-ZA"/>
          </a:p>
        </p:txBody>
      </p:sp>
      <p:sp>
        <p:nvSpPr>
          <p:cNvPr id="114" name="Picture Placeholder 2"/>
          <p:cNvSpPr>
            <a:spLocks noGrp="1"/>
          </p:cNvSpPr>
          <p:nvPr>
            <p:ph type="pic" sz="quarter" idx="46" hasCustomPrompt="1"/>
          </p:nvPr>
        </p:nvSpPr>
        <p:spPr>
          <a:xfrm>
            <a:off x="6281084" y="1701975"/>
            <a:ext cx="1505323" cy="1416050"/>
          </a:xfrm>
        </p:spPr>
        <p:txBody>
          <a:bodyPr/>
          <a:lstStyle>
            <a:lvl1pPr marL="0" indent="0">
              <a:buNone/>
              <a:defRPr/>
            </a:lvl1pPr>
          </a:lstStyle>
          <a:p>
            <a:r>
              <a:rPr lang="en-US"/>
              <a:t>Add picture</a:t>
            </a:r>
            <a:endParaRPr lang="en-ZA"/>
          </a:p>
        </p:txBody>
      </p:sp>
      <p:sp>
        <p:nvSpPr>
          <p:cNvPr id="115" name="Text Placeholder 14"/>
          <p:cNvSpPr>
            <a:spLocks noGrp="1"/>
          </p:cNvSpPr>
          <p:nvPr>
            <p:ph type="body" sz="quarter" idx="47" hasCustomPrompt="1"/>
          </p:nvPr>
        </p:nvSpPr>
        <p:spPr>
          <a:xfrm>
            <a:off x="7957484" y="1701976"/>
            <a:ext cx="3863041" cy="270259"/>
          </a:xfrm>
        </p:spPr>
        <p:txBody>
          <a:bodyPr anchor="t"/>
          <a:lstStyle>
            <a:lvl1pPr marL="0" indent="0">
              <a:lnSpc>
                <a:spcPct val="100000"/>
              </a:lnSpc>
              <a:spcBef>
                <a:spcPts val="0"/>
              </a:spcBef>
              <a:buNone/>
              <a:defRPr sz="1400">
                <a:solidFill>
                  <a:schemeClr val="tx2"/>
                </a:solidFill>
              </a:defRPr>
            </a:lvl1pPr>
          </a:lstStyle>
          <a:p>
            <a:pPr lvl="0"/>
            <a:r>
              <a:rPr lang="en-US"/>
              <a:t>Name Surname</a:t>
            </a:r>
            <a:endParaRPr lang="en-ZA"/>
          </a:p>
        </p:txBody>
      </p:sp>
      <p:sp>
        <p:nvSpPr>
          <p:cNvPr id="116" name="Text Placeholder 14"/>
          <p:cNvSpPr>
            <a:spLocks noGrp="1"/>
          </p:cNvSpPr>
          <p:nvPr>
            <p:ph type="body" sz="quarter" idx="48" hasCustomPrompt="1"/>
          </p:nvPr>
        </p:nvSpPr>
        <p:spPr>
          <a:xfrm>
            <a:off x="7957484" y="1972235"/>
            <a:ext cx="3863041" cy="197223"/>
          </a:xfrm>
        </p:spPr>
        <p:txBody>
          <a:bodyPr anchor="t"/>
          <a:lstStyle>
            <a:lvl1pPr marL="0" indent="0">
              <a:lnSpc>
                <a:spcPct val="100000"/>
              </a:lnSpc>
              <a:spcBef>
                <a:spcPts val="0"/>
              </a:spcBef>
              <a:buNone/>
              <a:defRPr sz="1200">
                <a:solidFill>
                  <a:schemeClr val="tx1"/>
                </a:solidFill>
              </a:defRPr>
            </a:lvl1pPr>
          </a:lstStyle>
          <a:p>
            <a:pPr lvl="0"/>
            <a:r>
              <a:rPr lang="en-US"/>
              <a:t>Title</a:t>
            </a:r>
            <a:endParaRPr lang="en-ZA"/>
          </a:p>
        </p:txBody>
      </p:sp>
      <p:sp>
        <p:nvSpPr>
          <p:cNvPr id="117" name="Text Placeholder 14"/>
          <p:cNvSpPr>
            <a:spLocks noGrp="1"/>
          </p:cNvSpPr>
          <p:nvPr>
            <p:ph type="body" sz="quarter" idx="49" hasCustomPrompt="1"/>
          </p:nvPr>
        </p:nvSpPr>
        <p:spPr>
          <a:xfrm>
            <a:off x="7957484" y="2212776"/>
            <a:ext cx="3863041" cy="3772099"/>
          </a:xfrm>
        </p:spPr>
        <p:txBody>
          <a:bodyPr anchor="t"/>
          <a:lstStyle>
            <a:lvl1pPr marL="0" indent="0">
              <a:lnSpc>
                <a:spcPct val="100000"/>
              </a:lnSpc>
              <a:spcBef>
                <a:spcPts val="0"/>
              </a:spcBef>
              <a:buNone/>
              <a:defRPr sz="1200">
                <a:solidFill>
                  <a:schemeClr val="tx1"/>
                </a:solidFill>
              </a:defRPr>
            </a:lvl1pPr>
          </a:lstStyle>
          <a:p>
            <a:pPr lvl="0"/>
            <a:r>
              <a:rPr lang="en-US"/>
              <a:t>Body copy</a:t>
            </a:r>
            <a:endParaRPr lang="en-ZA"/>
          </a:p>
        </p:txBody>
      </p:sp>
      <p:sp>
        <p:nvSpPr>
          <p:cNvPr id="13" name="Text Placeholder 5"/>
          <p:cNvSpPr>
            <a:spLocks noGrp="1"/>
          </p:cNvSpPr>
          <p:nvPr>
            <p:ph type="body" sz="quarter" idx="11" hasCustomPrompt="1"/>
          </p:nvPr>
        </p:nvSpPr>
        <p:spPr>
          <a:xfrm>
            <a:off x="368300" y="933680"/>
            <a:ext cx="1145222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a:t>Add subtitle</a:t>
            </a:r>
            <a:endParaRPr lang="en-ZA"/>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a:p>
        </p:txBody>
      </p:sp>
    </p:spTree>
    <p:extLst>
      <p:ext uri="{BB962C8B-B14F-4D97-AF65-F5344CB8AC3E}">
        <p14:creationId xmlns:p14="http://schemas.microsoft.com/office/powerpoint/2010/main" val="314413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a:t>Add title</a:t>
            </a:r>
            <a:endParaRPr lang="en-ZA"/>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a:p>
        </p:txBody>
      </p:sp>
    </p:spTree>
    <p:extLst>
      <p:ext uri="{BB962C8B-B14F-4D97-AF65-F5344CB8AC3E}">
        <p14:creationId xmlns:p14="http://schemas.microsoft.com/office/powerpoint/2010/main" val="3084739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674624"/>
            <a:ext cx="5530475" cy="4310251"/>
          </a:xfrm>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a:t>Add title</a:t>
            </a:r>
            <a:endParaRPr lang="en-ZA"/>
          </a:p>
        </p:txBody>
      </p:sp>
      <p:sp>
        <p:nvSpPr>
          <p:cNvPr id="9" name="Content Placeholder 2"/>
          <p:cNvSpPr>
            <a:spLocks noGrp="1"/>
          </p:cNvSpPr>
          <p:nvPr>
            <p:ph idx="12" hasCustomPrompt="1"/>
          </p:nvPr>
        </p:nvSpPr>
        <p:spPr>
          <a:xfrm>
            <a:off x="6290049" y="1674624"/>
            <a:ext cx="5530475" cy="4310251"/>
          </a:xfrm>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7" name="Text Placeholder 5"/>
          <p:cNvSpPr>
            <a:spLocks noGrp="1"/>
          </p:cNvSpPr>
          <p:nvPr>
            <p:ph type="body" sz="quarter" idx="11" hasCustomPrompt="1"/>
          </p:nvPr>
        </p:nvSpPr>
        <p:spPr>
          <a:xfrm>
            <a:off x="368300"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a:t>Add subtitle</a:t>
            </a:r>
            <a:endParaRPr lang="en-ZA"/>
          </a:p>
        </p:txBody>
      </p:sp>
      <p:sp>
        <p:nvSpPr>
          <p:cNvPr id="8" name="Text Placeholder 5"/>
          <p:cNvSpPr>
            <a:spLocks noGrp="1"/>
          </p:cNvSpPr>
          <p:nvPr>
            <p:ph type="body" sz="quarter" idx="13" hasCustomPrompt="1"/>
          </p:nvPr>
        </p:nvSpPr>
        <p:spPr>
          <a:xfrm>
            <a:off x="6290048" y="1272142"/>
            <a:ext cx="55304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a:t>Add subtitle</a:t>
            </a:r>
            <a:endParaRPr lang="en-ZA"/>
          </a:p>
        </p:txBody>
      </p:sp>
      <p:sp>
        <p:nvSpPr>
          <p:cNvPr id="10"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a:p>
        </p:txBody>
      </p:sp>
    </p:spTree>
    <p:extLst>
      <p:ext uri="{BB962C8B-B14F-4D97-AF65-F5344CB8AC3E}">
        <p14:creationId xmlns:p14="http://schemas.microsoft.com/office/powerpoint/2010/main" val="422967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3 sub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703294"/>
            <a:ext cx="3701675" cy="4281581"/>
          </a:xfrm>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a:t>Add title</a:t>
            </a:r>
            <a:endParaRPr lang="en-ZA"/>
          </a:p>
        </p:txBody>
      </p:sp>
      <p:sp>
        <p:nvSpPr>
          <p:cNvPr id="11" name="Content Placeholder 2"/>
          <p:cNvSpPr>
            <a:spLocks noGrp="1"/>
          </p:cNvSpPr>
          <p:nvPr>
            <p:ph idx="12" hasCustomPrompt="1"/>
          </p:nvPr>
        </p:nvSpPr>
        <p:spPr>
          <a:xfrm>
            <a:off x="4243575" y="1703294"/>
            <a:ext cx="3701675" cy="4281581"/>
          </a:xfrm>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13" name="Content Placeholder 2"/>
          <p:cNvSpPr>
            <a:spLocks noGrp="1"/>
          </p:cNvSpPr>
          <p:nvPr>
            <p:ph idx="14" hasCustomPrompt="1"/>
          </p:nvPr>
        </p:nvSpPr>
        <p:spPr>
          <a:xfrm>
            <a:off x="8118849" y="1703294"/>
            <a:ext cx="3701675" cy="4281581"/>
          </a:xfrm>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9" name="Text Placeholder 5"/>
          <p:cNvSpPr>
            <a:spLocks noGrp="1"/>
          </p:cNvSpPr>
          <p:nvPr>
            <p:ph type="body" sz="quarter" idx="11" hasCustomPrompt="1"/>
          </p:nvPr>
        </p:nvSpPr>
        <p:spPr>
          <a:xfrm>
            <a:off x="368300"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a:t>Add subtitle</a:t>
            </a:r>
            <a:endParaRPr lang="en-ZA"/>
          </a:p>
        </p:txBody>
      </p:sp>
      <p:sp>
        <p:nvSpPr>
          <p:cNvPr id="10" name="Text Placeholder 5"/>
          <p:cNvSpPr>
            <a:spLocks noGrp="1"/>
          </p:cNvSpPr>
          <p:nvPr>
            <p:ph type="body" sz="quarter" idx="15" hasCustomPrompt="1"/>
          </p:nvPr>
        </p:nvSpPr>
        <p:spPr>
          <a:xfrm>
            <a:off x="4243575"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a:t>Add subtitle</a:t>
            </a:r>
            <a:endParaRPr lang="en-ZA"/>
          </a:p>
        </p:txBody>
      </p:sp>
      <p:sp>
        <p:nvSpPr>
          <p:cNvPr id="15" name="Text Placeholder 5"/>
          <p:cNvSpPr>
            <a:spLocks noGrp="1"/>
          </p:cNvSpPr>
          <p:nvPr>
            <p:ph type="body" sz="quarter" idx="16" hasCustomPrompt="1"/>
          </p:nvPr>
        </p:nvSpPr>
        <p:spPr>
          <a:xfrm>
            <a:off x="8118848" y="1272142"/>
            <a:ext cx="3701675" cy="334733"/>
          </a:xfrm>
        </p:spPr>
        <p:txBody>
          <a:bodyPr/>
          <a:lstStyle>
            <a:lvl1pPr marL="0" indent="0">
              <a:lnSpc>
                <a:spcPct val="100000"/>
              </a:lnSpc>
              <a:spcBef>
                <a:spcPts val="0"/>
              </a:spcBef>
              <a:buNone/>
              <a:defRPr sz="2000">
                <a:solidFill>
                  <a:schemeClr val="tx1">
                    <a:lumMod val="50000"/>
                  </a:schemeClr>
                </a:solidFill>
              </a:defRPr>
            </a:lvl1pPr>
          </a:lstStyle>
          <a:p>
            <a:pPr lvl="0"/>
            <a:r>
              <a:rPr lang="en-US"/>
              <a:t>Add subtitle</a:t>
            </a:r>
            <a:endParaRPr lang="en-ZA"/>
          </a:p>
        </p:txBody>
      </p:sp>
      <p:sp>
        <p:nvSpPr>
          <p:cNvPr id="12"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a:p>
        </p:txBody>
      </p:sp>
    </p:spTree>
    <p:extLst>
      <p:ext uri="{BB962C8B-B14F-4D97-AF65-F5344CB8AC3E}">
        <p14:creationId xmlns:p14="http://schemas.microsoft.com/office/powerpoint/2010/main" val="1382022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77378"/>
            <a:ext cx="5592849" cy="4707497"/>
          </a:xfrm>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a:t>Add title</a:t>
            </a:r>
            <a:endParaRPr lang="en-ZA"/>
          </a:p>
        </p:txBody>
      </p:sp>
      <p:sp>
        <p:nvSpPr>
          <p:cNvPr id="16" name="Picture Placeholder 4"/>
          <p:cNvSpPr>
            <a:spLocks noGrp="1"/>
          </p:cNvSpPr>
          <p:nvPr>
            <p:ph type="pic" sz="quarter" idx="12" hasCustomPrompt="1"/>
          </p:nvPr>
        </p:nvSpPr>
        <p:spPr>
          <a:xfrm>
            <a:off x="6227296" y="1268413"/>
            <a:ext cx="5593229" cy="4716462"/>
          </a:xfrm>
        </p:spPr>
        <p:txBody>
          <a:bodyPr/>
          <a:lstStyle>
            <a:lvl1pPr marL="0" indent="0">
              <a:buNone/>
              <a:defRPr/>
            </a:lvl1pPr>
          </a:lstStyle>
          <a:p>
            <a:r>
              <a:rPr lang="en-US"/>
              <a:t>Add picture</a:t>
            </a:r>
            <a:endParaRPr lang="en-ZA"/>
          </a:p>
        </p:txBody>
      </p:sp>
      <p:sp>
        <p:nvSpPr>
          <p:cNvPr id="5" name="Text Placeholder 5"/>
          <p:cNvSpPr>
            <a:spLocks noGrp="1"/>
          </p:cNvSpPr>
          <p:nvPr>
            <p:ph type="body" sz="quarter" idx="10"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a:p>
        </p:txBody>
      </p:sp>
    </p:spTree>
    <p:extLst>
      <p:ext uri="{BB962C8B-B14F-4D97-AF65-F5344CB8AC3E}">
        <p14:creationId xmlns:p14="http://schemas.microsoft.com/office/powerpoint/2010/main" val="251527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2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3378200"/>
            <a:ext cx="5592849" cy="2606675"/>
          </a:xfrm>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a:t>Add title</a:t>
            </a:r>
            <a:endParaRPr lang="en-ZA"/>
          </a:p>
        </p:txBody>
      </p:sp>
      <p:sp>
        <p:nvSpPr>
          <p:cNvPr id="5" name="Picture Placeholder 4"/>
          <p:cNvSpPr>
            <a:spLocks noGrp="1"/>
          </p:cNvSpPr>
          <p:nvPr>
            <p:ph type="pic" sz="quarter" idx="10" hasCustomPrompt="1"/>
          </p:nvPr>
        </p:nvSpPr>
        <p:spPr>
          <a:xfrm>
            <a:off x="368300" y="1277378"/>
            <a:ext cx="5593229" cy="1947862"/>
          </a:xfrm>
        </p:spPr>
        <p:txBody>
          <a:bodyPr/>
          <a:lstStyle>
            <a:lvl1pPr marL="0" indent="0">
              <a:buNone/>
              <a:defRPr/>
            </a:lvl1pPr>
          </a:lstStyle>
          <a:p>
            <a:r>
              <a:rPr lang="en-US"/>
              <a:t>Add picture</a:t>
            </a:r>
            <a:endParaRPr lang="en-ZA"/>
          </a:p>
        </p:txBody>
      </p:sp>
      <p:sp>
        <p:nvSpPr>
          <p:cNvPr id="15" name="Content Placeholder 2"/>
          <p:cNvSpPr>
            <a:spLocks noGrp="1"/>
          </p:cNvSpPr>
          <p:nvPr>
            <p:ph idx="11" hasCustomPrompt="1"/>
          </p:nvPr>
        </p:nvSpPr>
        <p:spPr>
          <a:xfrm>
            <a:off x="6227296" y="1277378"/>
            <a:ext cx="5592849" cy="2606675"/>
          </a:xfrm>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16" name="Picture Placeholder 4"/>
          <p:cNvSpPr>
            <a:spLocks noGrp="1"/>
          </p:cNvSpPr>
          <p:nvPr>
            <p:ph type="pic" sz="quarter" idx="12" hasCustomPrompt="1"/>
          </p:nvPr>
        </p:nvSpPr>
        <p:spPr>
          <a:xfrm>
            <a:off x="6227296" y="4037013"/>
            <a:ext cx="5593229" cy="1947862"/>
          </a:xfrm>
        </p:spPr>
        <p:txBody>
          <a:bodyPr/>
          <a:lstStyle>
            <a:lvl1pPr marL="0" indent="0">
              <a:buNone/>
              <a:defRPr/>
            </a:lvl1pPr>
          </a:lstStyle>
          <a:p>
            <a:r>
              <a:rPr lang="en-US"/>
              <a:t>Add picture</a:t>
            </a:r>
            <a:endParaRPr lang="en-ZA"/>
          </a:p>
        </p:txBody>
      </p:sp>
      <p:sp>
        <p:nvSpPr>
          <p:cNvPr id="7" name="Text Placeholder 5"/>
          <p:cNvSpPr>
            <a:spLocks noGrp="1"/>
          </p:cNvSpPr>
          <p:nvPr>
            <p:ph type="body" sz="quarter" idx="13"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a:p>
        </p:txBody>
      </p:sp>
    </p:spTree>
    <p:extLst>
      <p:ext uri="{BB962C8B-B14F-4D97-AF65-F5344CB8AC3E}">
        <p14:creationId xmlns:p14="http://schemas.microsoft.com/office/powerpoint/2010/main" val="3686121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3 pictur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1" y="3440672"/>
            <a:ext cx="3620748" cy="2544203"/>
          </a:xfrm>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hasCustomPrompt="1"/>
          </p:nvPr>
        </p:nvSpPr>
        <p:spPr>
          <a:xfrm>
            <a:off x="368300" y="195747"/>
            <a:ext cx="11452225" cy="720000"/>
          </a:xfrm>
        </p:spPr>
        <p:txBody>
          <a:bodyPr vert="horz" lIns="0" tIns="0" rIns="0" bIns="0" rtlCol="0" anchor="b">
            <a:noAutofit/>
          </a:bodyPr>
          <a:lstStyle>
            <a:lvl1pPr>
              <a:defRPr lang="en-ZA" dirty="0"/>
            </a:lvl1pPr>
          </a:lstStyle>
          <a:p>
            <a:pPr lvl="0"/>
            <a:r>
              <a:rPr lang="en-US"/>
              <a:t>Add title</a:t>
            </a:r>
            <a:endParaRPr lang="en-ZA"/>
          </a:p>
        </p:txBody>
      </p:sp>
      <p:sp>
        <p:nvSpPr>
          <p:cNvPr id="5" name="Picture Placeholder 4"/>
          <p:cNvSpPr>
            <a:spLocks noGrp="1"/>
          </p:cNvSpPr>
          <p:nvPr>
            <p:ph type="pic" sz="quarter" idx="10" hasCustomPrompt="1"/>
          </p:nvPr>
        </p:nvSpPr>
        <p:spPr>
          <a:xfrm>
            <a:off x="368301" y="1268413"/>
            <a:ext cx="3620994" cy="2010617"/>
          </a:xfrm>
        </p:spPr>
        <p:txBody>
          <a:bodyPr/>
          <a:lstStyle>
            <a:lvl1pPr marL="0" indent="0">
              <a:buNone/>
              <a:defRPr/>
            </a:lvl1pPr>
          </a:lstStyle>
          <a:p>
            <a:r>
              <a:rPr lang="en-US"/>
              <a:t>Add picture</a:t>
            </a:r>
            <a:endParaRPr lang="en-ZA"/>
          </a:p>
        </p:txBody>
      </p:sp>
      <p:sp>
        <p:nvSpPr>
          <p:cNvPr id="17" name="Content Placeholder 2"/>
          <p:cNvSpPr>
            <a:spLocks noGrp="1"/>
          </p:cNvSpPr>
          <p:nvPr>
            <p:ph idx="11" hasCustomPrompt="1"/>
          </p:nvPr>
        </p:nvSpPr>
        <p:spPr>
          <a:xfrm>
            <a:off x="4283916" y="3440672"/>
            <a:ext cx="3620748" cy="2544203"/>
          </a:xfrm>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18" name="Picture Placeholder 4"/>
          <p:cNvSpPr>
            <a:spLocks noGrp="1"/>
          </p:cNvSpPr>
          <p:nvPr>
            <p:ph type="pic" sz="quarter" idx="12" hasCustomPrompt="1"/>
          </p:nvPr>
        </p:nvSpPr>
        <p:spPr>
          <a:xfrm>
            <a:off x="4283916" y="1268413"/>
            <a:ext cx="3620994" cy="2010617"/>
          </a:xfrm>
        </p:spPr>
        <p:txBody>
          <a:bodyPr/>
          <a:lstStyle>
            <a:lvl1pPr marL="0" indent="0">
              <a:buNone/>
              <a:defRPr/>
            </a:lvl1pPr>
          </a:lstStyle>
          <a:p>
            <a:r>
              <a:rPr lang="en-US"/>
              <a:t>Add picture</a:t>
            </a:r>
            <a:endParaRPr lang="en-ZA"/>
          </a:p>
        </p:txBody>
      </p:sp>
      <p:sp>
        <p:nvSpPr>
          <p:cNvPr id="19" name="Content Placeholder 2"/>
          <p:cNvSpPr>
            <a:spLocks noGrp="1"/>
          </p:cNvSpPr>
          <p:nvPr>
            <p:ph idx="13" hasCustomPrompt="1"/>
          </p:nvPr>
        </p:nvSpPr>
        <p:spPr>
          <a:xfrm>
            <a:off x="8199531" y="3440672"/>
            <a:ext cx="3620748" cy="2544203"/>
          </a:xfrm>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20" name="Picture Placeholder 4"/>
          <p:cNvSpPr>
            <a:spLocks noGrp="1"/>
          </p:cNvSpPr>
          <p:nvPr>
            <p:ph type="pic" sz="quarter" idx="14" hasCustomPrompt="1"/>
          </p:nvPr>
        </p:nvSpPr>
        <p:spPr>
          <a:xfrm>
            <a:off x="8199531" y="1268413"/>
            <a:ext cx="3620994" cy="2010617"/>
          </a:xfrm>
        </p:spPr>
        <p:txBody>
          <a:bodyPr/>
          <a:lstStyle>
            <a:lvl1pPr marL="0" indent="0">
              <a:buNone/>
              <a:defRPr/>
            </a:lvl1pPr>
          </a:lstStyle>
          <a:p>
            <a:r>
              <a:rPr lang="en-US"/>
              <a:t>Add picture</a:t>
            </a:r>
            <a:endParaRPr lang="en-ZA"/>
          </a:p>
        </p:txBody>
      </p:sp>
      <p:sp>
        <p:nvSpPr>
          <p:cNvPr id="9" name="Text Placeholder 5"/>
          <p:cNvSpPr>
            <a:spLocks noGrp="1"/>
          </p:cNvSpPr>
          <p:nvPr>
            <p:ph type="body" sz="quarter" idx="15"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a:p>
        </p:txBody>
      </p:sp>
    </p:spTree>
    <p:extLst>
      <p:ext uri="{BB962C8B-B14F-4D97-AF65-F5344CB8AC3E}">
        <p14:creationId xmlns:p14="http://schemas.microsoft.com/office/powerpoint/2010/main" val="322031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urple bloc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srcRect t="8782" b="8782"/>
          <a:stretch/>
        </p:blipFill>
        <p:spPr>
          <a:xfrm>
            <a:off x="192907" y="192742"/>
            <a:ext cx="11806186" cy="6472517"/>
          </a:xfrm>
          <a:prstGeom prst="rect">
            <a:avLst/>
          </a:prstGeom>
        </p:spPr>
      </p:pic>
      <p:sp>
        <p:nvSpPr>
          <p:cNvPr id="7" name="Rectangle 6"/>
          <p:cNvSpPr/>
          <p:nvPr userDrawn="1"/>
        </p:nvSpPr>
        <p:spPr>
          <a:xfrm>
            <a:off x="448235" y="4720197"/>
            <a:ext cx="9413501" cy="1761285"/>
          </a:xfrm>
          <a:prstGeom prst="rect">
            <a:avLst/>
          </a:prstGeom>
          <a:solidFill>
            <a:schemeClr val="accent1">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a:t>Add presentation title</a:t>
            </a:r>
            <a:endParaRPr lang="en-ZA"/>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a:t>Add subtitle</a:t>
            </a:r>
            <a:endParaRPr lang="en-GB"/>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a:t>Add date</a:t>
            </a:r>
            <a:endParaRPr lang="en-GB"/>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3"/>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005538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mp;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8300" y="1268413"/>
            <a:ext cx="11452225" cy="4388316"/>
          </a:xfrm>
        </p:spPr>
        <p:txBody>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itle 1"/>
          <p:cNvSpPr>
            <a:spLocks noGrp="1"/>
          </p:cNvSpPr>
          <p:nvPr>
            <p:ph type="title" hasCustomPrompt="1"/>
          </p:nvPr>
        </p:nvSpPr>
        <p:spPr>
          <a:xfrm>
            <a:off x="368300" y="195750"/>
            <a:ext cx="11452225" cy="720000"/>
          </a:xfrm>
        </p:spPr>
        <p:txBody>
          <a:bodyPr vert="horz" lIns="0" tIns="0" rIns="0" bIns="0" rtlCol="0" anchor="b">
            <a:noAutofit/>
          </a:bodyPr>
          <a:lstStyle>
            <a:lvl1pPr>
              <a:defRPr lang="en-ZA" dirty="0"/>
            </a:lvl1pPr>
          </a:lstStyle>
          <a:p>
            <a:pPr lvl="0"/>
            <a:r>
              <a:rPr lang="en-US"/>
              <a:t>Add title</a:t>
            </a:r>
            <a:endParaRPr lang="en-ZA"/>
          </a:p>
        </p:txBody>
      </p:sp>
      <p:sp>
        <p:nvSpPr>
          <p:cNvPr id="5" name="Text Placeholder 4"/>
          <p:cNvSpPr>
            <a:spLocks noGrp="1"/>
          </p:cNvSpPr>
          <p:nvPr>
            <p:ph type="body" sz="quarter" idx="10" hasCustomPrompt="1"/>
          </p:nvPr>
        </p:nvSpPr>
        <p:spPr>
          <a:xfrm>
            <a:off x="368300" y="5814829"/>
            <a:ext cx="11452225" cy="268661"/>
          </a:xfrm>
        </p:spPr>
        <p:txBody>
          <a:bodyPr anchor="b"/>
          <a:lstStyle>
            <a:lvl1pPr marL="0" indent="0">
              <a:buNone/>
              <a:defRPr sz="900" i="1">
                <a:solidFill>
                  <a:schemeClr val="tx2"/>
                </a:solidFill>
              </a:defRPr>
            </a:lvl1pPr>
          </a:lstStyle>
          <a:p>
            <a:pPr lvl="0"/>
            <a:r>
              <a:rPr lang="en-US"/>
              <a:t>Add footnote/source</a:t>
            </a:r>
            <a:endParaRPr lang="en-ZA"/>
          </a:p>
        </p:txBody>
      </p:sp>
      <p:sp>
        <p:nvSpPr>
          <p:cNvPr id="6" name="Text Placeholder 5"/>
          <p:cNvSpPr>
            <a:spLocks noGrp="1"/>
          </p:cNvSpPr>
          <p:nvPr>
            <p:ph type="body" sz="quarter" idx="11" hasCustomPrompt="1"/>
          </p:nvPr>
        </p:nvSpPr>
        <p:spPr>
          <a:xfrm>
            <a:off x="358588" y="6361113"/>
            <a:ext cx="9000000" cy="215900"/>
          </a:xfrm>
          <a:noFill/>
        </p:spPr>
        <p:txBody>
          <a:bodyPr wrap="square" lIns="0" tIns="0" rIns="0" bIns="0" rtlCol="0" anchor="ctr">
            <a:noAutofit/>
          </a:bodyPr>
          <a:lstStyle>
            <a:lvl1pPr marL="0" indent="0">
              <a:buNone/>
              <a:defRPr lang="en-GB" sz="1000" b="0" i="0" u="none" strike="noStrike" spc="0" baseline="0" dirty="0">
                <a:solidFill>
                  <a:schemeClr val="tx1">
                    <a:lumMod val="50000"/>
                  </a:schemeClr>
                </a:solidFill>
              </a:defRPr>
            </a:lvl1pPr>
          </a:lstStyle>
          <a:p>
            <a:pPr marL="165100" marR="0" lvl="0" indent="-165100" fontAlgn="auto">
              <a:lnSpc>
                <a:spcPct val="100000"/>
              </a:lnSpc>
              <a:spcBef>
                <a:spcPts val="0"/>
              </a:spcBef>
              <a:spcAft>
                <a:spcPts val="0"/>
              </a:spcAft>
              <a:buClrTx/>
              <a:buSzTx/>
              <a:tabLst/>
            </a:pPr>
            <a:r>
              <a:rPr lang="en-US"/>
              <a:t>Footnote</a:t>
            </a:r>
            <a:endParaRPr lang="en-GB"/>
          </a:p>
        </p:txBody>
      </p:sp>
    </p:spTree>
    <p:extLst>
      <p:ext uri="{BB962C8B-B14F-4D97-AF65-F5344CB8AC3E}">
        <p14:creationId xmlns:p14="http://schemas.microsoft.com/office/powerpoint/2010/main" val="319202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a:t>Add presentation title</a:t>
            </a:r>
            <a:endParaRPr lang="en-ZA"/>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bg1"/>
                </a:solidFill>
              </a:defRPr>
            </a:lvl1pPr>
          </a:lstStyle>
          <a:p>
            <a:pPr lvl="0"/>
            <a:r>
              <a:rPr lang="en-US"/>
              <a:t>Add subtitle</a:t>
            </a:r>
            <a:endParaRPr lang="en-GB"/>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bg1"/>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a:t>Add date</a:t>
            </a:r>
            <a:endParaRPr lang="en-GB"/>
          </a:p>
        </p:txBody>
      </p:sp>
      <p:pic>
        <p:nvPicPr>
          <p:cNvPr id="3" name="Picture 2"/>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1783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0311" y="4980501"/>
            <a:ext cx="8716418" cy="450338"/>
          </a:xfrm>
        </p:spPr>
        <p:txBody>
          <a:bodyPr tIns="0" rIns="0" bIns="0" anchor="t">
            <a:noAutofit/>
          </a:bodyPr>
          <a:lstStyle>
            <a:lvl1pPr algn="l">
              <a:lnSpc>
                <a:spcPct val="100000"/>
              </a:lnSpc>
              <a:spcBef>
                <a:spcPts val="0"/>
              </a:spcBef>
              <a:defRPr sz="2800" b="1" cap="none" baseline="0">
                <a:solidFill>
                  <a:schemeClr val="tx1">
                    <a:lumMod val="50000"/>
                  </a:schemeClr>
                </a:solidFill>
              </a:defRPr>
            </a:lvl1pPr>
          </a:lstStyle>
          <a:p>
            <a:r>
              <a:rPr lang="en-US"/>
              <a:t>Add presentation title</a:t>
            </a:r>
            <a:endParaRPr lang="en-ZA"/>
          </a:p>
        </p:txBody>
      </p:sp>
      <p:sp>
        <p:nvSpPr>
          <p:cNvPr id="10" name="Text Placeholder 9"/>
          <p:cNvSpPr>
            <a:spLocks noGrp="1"/>
          </p:cNvSpPr>
          <p:nvPr>
            <p:ph type="body" sz="quarter" idx="10" hasCustomPrompt="1"/>
          </p:nvPr>
        </p:nvSpPr>
        <p:spPr>
          <a:xfrm>
            <a:off x="750311" y="5439804"/>
            <a:ext cx="8716418" cy="277906"/>
          </a:xfrm>
        </p:spPr>
        <p:txBody>
          <a:bodyPr tIns="0" rIns="0" bIns="0" anchor="t">
            <a:noAutofit/>
          </a:bodyPr>
          <a:lstStyle>
            <a:lvl1pPr marL="0" indent="0">
              <a:lnSpc>
                <a:spcPct val="100000"/>
              </a:lnSpc>
              <a:spcBef>
                <a:spcPts val="0"/>
              </a:spcBef>
              <a:buNone/>
              <a:defRPr sz="2000">
                <a:solidFill>
                  <a:schemeClr val="accent2"/>
                </a:solidFill>
              </a:defRPr>
            </a:lvl1pPr>
          </a:lstStyle>
          <a:p>
            <a:pPr lvl="0"/>
            <a:r>
              <a:rPr lang="en-US"/>
              <a:t>Add subtitle</a:t>
            </a:r>
            <a:endParaRPr lang="en-GB"/>
          </a:p>
        </p:txBody>
      </p:sp>
      <p:sp>
        <p:nvSpPr>
          <p:cNvPr id="12" name="Text Placeholder 11"/>
          <p:cNvSpPr>
            <a:spLocks noGrp="1"/>
          </p:cNvSpPr>
          <p:nvPr>
            <p:ph type="body" sz="quarter" idx="11" hasCustomPrompt="1"/>
          </p:nvPr>
        </p:nvSpPr>
        <p:spPr>
          <a:xfrm>
            <a:off x="750888" y="5986979"/>
            <a:ext cx="4583112" cy="306245"/>
          </a:xfrm>
        </p:spPr>
        <p:txBody>
          <a:bodyPr vert="horz" lIns="0" tIns="0" rIns="0" bIns="0" rtlCol="0" anchor="t">
            <a:noAutofit/>
          </a:bodyPr>
          <a:lstStyle>
            <a:lvl1pPr marL="0" indent="0">
              <a:buNone/>
              <a:defRPr lang="en-US" sz="1800" b="1" cap="none" spc="-30" baseline="0" smtClean="0">
                <a:solidFill>
                  <a:schemeClr val="tx1">
                    <a:lumMod val="50000"/>
                  </a:schemeClr>
                </a:solidFill>
                <a:latin typeface="+mj-lt"/>
                <a:ea typeface="+mj-ea"/>
                <a:cs typeface="+mj-cs"/>
              </a:defRPr>
            </a:lvl1pPr>
            <a:lvl2pPr>
              <a:defRPr lang="en-US" smtClean="0"/>
            </a:lvl2pPr>
            <a:lvl3pPr>
              <a:defRPr lang="en-US" smtClean="0"/>
            </a:lvl3pPr>
            <a:lvl4pPr>
              <a:defRPr lang="en-US" smtClean="0"/>
            </a:lvl4pPr>
            <a:lvl5pPr>
              <a:defRPr lang="en-GB"/>
            </a:lvl5pPr>
          </a:lstStyle>
          <a:p>
            <a:pPr marL="165100" lvl="0" indent="-165100">
              <a:lnSpc>
                <a:spcPct val="100000"/>
              </a:lnSpc>
              <a:spcBef>
                <a:spcPts val="0"/>
              </a:spcBef>
            </a:pPr>
            <a:r>
              <a:rPr lang="en-US"/>
              <a:t>Add date</a:t>
            </a:r>
            <a:endParaRPr lang="en-GB"/>
          </a:p>
        </p:txBody>
      </p:sp>
      <p:sp>
        <p:nvSpPr>
          <p:cNvPr id="14" name="Rectangle 13"/>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1128063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orang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a:t>Add divider title</a:t>
            </a:r>
            <a:endParaRPr lang="en-ZA"/>
          </a:p>
        </p:txBody>
      </p:sp>
      <p:pic>
        <p:nvPicPr>
          <p:cNvPr id="6" name="Picture 5"/>
          <p:cNvPicPr>
            <a:picLocks noChangeAspect="1"/>
          </p:cNvPicPr>
          <p:nvPr userDrawn="1"/>
        </p:nvPicPr>
        <p:blipFill>
          <a:blip r:embed="rId2"/>
          <a:stretch>
            <a:fillRect/>
          </a:stretch>
        </p:blipFill>
        <p:spPr>
          <a:xfrm>
            <a:off x="10269070" y="4969764"/>
            <a:ext cx="1266509" cy="1269672"/>
          </a:xfrm>
          <a:prstGeom prst="rect">
            <a:avLst/>
          </a:prstGeom>
        </p:spPr>
      </p:pic>
    </p:spTree>
    <p:extLst>
      <p:ext uri="{BB962C8B-B14F-4D97-AF65-F5344CB8AC3E}">
        <p14:creationId xmlns:p14="http://schemas.microsoft.com/office/powerpoint/2010/main" val="165431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purple">
    <p:spTree>
      <p:nvGrpSpPr>
        <p:cNvPr id="1" name=""/>
        <p:cNvGrpSpPr/>
        <p:nvPr/>
      </p:nvGrpSpPr>
      <p:grpSpPr>
        <a:xfrm>
          <a:off x="0" y="0"/>
          <a:ext cx="0" cy="0"/>
          <a:chOff x="0" y="0"/>
          <a:chExt cx="0" cy="0"/>
        </a:xfrm>
      </p:grpSpPr>
      <p:sp>
        <p:nvSpPr>
          <p:cNvPr id="4" name="Rectangle 3"/>
          <p:cNvSpPr/>
          <p:nvPr userDrawn="1"/>
        </p:nvSpPr>
        <p:spPr>
          <a:xfrm>
            <a:off x="192907" y="192742"/>
            <a:ext cx="11806186" cy="6472517"/>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a:cxnSpLocks/>
          </p:cNvCxnSpPr>
          <p:nvPr userDrawn="1"/>
        </p:nvCxnSpPr>
        <p:spPr>
          <a:xfrm>
            <a:off x="394821" y="3173508"/>
            <a:ext cx="114023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394821" y="2453901"/>
            <a:ext cx="7359650" cy="450338"/>
          </a:xfrm>
        </p:spPr>
        <p:txBody>
          <a:bodyPr tIns="0" rIns="0" bIns="0" anchor="t">
            <a:noAutofit/>
          </a:bodyPr>
          <a:lstStyle>
            <a:lvl1pPr algn="l">
              <a:lnSpc>
                <a:spcPct val="100000"/>
              </a:lnSpc>
              <a:spcBef>
                <a:spcPts val="0"/>
              </a:spcBef>
              <a:defRPr sz="2800" b="1" cap="none" baseline="0">
                <a:solidFill>
                  <a:schemeClr val="bg1"/>
                </a:solidFill>
              </a:defRPr>
            </a:lvl1pPr>
          </a:lstStyle>
          <a:p>
            <a:r>
              <a:rPr lang="en-US"/>
              <a:t>Add divider title</a:t>
            </a:r>
            <a:endParaRPr lang="en-ZA"/>
          </a:p>
        </p:txBody>
      </p:sp>
      <p:sp>
        <p:nvSpPr>
          <p:cNvPr id="7" name="Rectangle 6"/>
          <p:cNvSpPr/>
          <p:nvPr userDrawn="1"/>
        </p:nvSpPr>
        <p:spPr>
          <a:xfrm>
            <a:off x="10022541" y="4720197"/>
            <a:ext cx="1757083" cy="17612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a:stretch>
            <a:fillRect/>
          </a:stretch>
        </p:blipFill>
        <p:spPr>
          <a:xfrm>
            <a:off x="9986682" y="4684290"/>
            <a:ext cx="1833843" cy="1837900"/>
          </a:xfrm>
          <a:prstGeom prst="rect">
            <a:avLst/>
          </a:prstGeom>
        </p:spPr>
      </p:pic>
    </p:spTree>
    <p:extLst>
      <p:ext uri="{BB962C8B-B14F-4D97-AF65-F5344CB8AC3E}">
        <p14:creationId xmlns:p14="http://schemas.microsoft.com/office/powerpoint/2010/main" val="315192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47319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with icon">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Picture 3"/>
          <p:cNvPicPr>
            <a:picLocks noChangeAspect="1"/>
          </p:cNvPicPr>
          <p:nvPr userDrawn="1"/>
        </p:nvPicPr>
        <p:blipFill>
          <a:blip r:embed="rId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421435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331694" y="1102659"/>
            <a:ext cx="11600330" cy="107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Rectangle 2"/>
          <p:cNvSpPr/>
          <p:nvPr userDrawn="1"/>
        </p:nvSpPr>
        <p:spPr>
          <a:xfrm>
            <a:off x="331694" y="896471"/>
            <a:ext cx="11600330" cy="206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476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197225"/>
            <a:ext cx="11460525" cy="720000"/>
          </a:xfrm>
          <a:prstGeom prst="rect">
            <a:avLst/>
          </a:prstGeom>
        </p:spPr>
        <p:txBody>
          <a:bodyPr vert="horz" lIns="0" tIns="0" rIns="0" bIns="0" rtlCol="0" anchor="b">
            <a:noAutofit/>
          </a:bodyPr>
          <a:lstStyle/>
          <a:p>
            <a:r>
              <a:rPr lang="en-US"/>
              <a:t>Add title</a:t>
            </a:r>
            <a:endParaRPr lang="en-ZA"/>
          </a:p>
        </p:txBody>
      </p:sp>
      <p:sp>
        <p:nvSpPr>
          <p:cNvPr id="3" name="Text Placeholder 2"/>
          <p:cNvSpPr>
            <a:spLocks noGrp="1"/>
          </p:cNvSpPr>
          <p:nvPr>
            <p:ph type="body" idx="1"/>
          </p:nvPr>
        </p:nvSpPr>
        <p:spPr>
          <a:xfrm>
            <a:off x="368300" y="1268413"/>
            <a:ext cx="11452225" cy="4716462"/>
          </a:xfrm>
          <a:prstGeom prst="rect">
            <a:avLst/>
          </a:prstGeom>
        </p:spPr>
        <p:txBody>
          <a:bodyPr vert="horz" lIns="0" tIns="45720" rIns="91440" bIns="45720" rtlCol="0">
            <a:noAutofit/>
          </a:bodyPr>
          <a:lstStyle/>
          <a:p>
            <a:pPr lvl="0"/>
            <a:r>
              <a:rPr lang="en-US"/>
              <a:t>Add first level bullet</a:t>
            </a:r>
          </a:p>
          <a:p>
            <a:pPr lvl="1"/>
            <a:r>
              <a:rPr lang="en-US"/>
              <a:t>Second level</a:t>
            </a:r>
          </a:p>
          <a:p>
            <a:pPr lvl="2"/>
            <a:r>
              <a:rPr lang="en-US"/>
              <a:t>Third level</a:t>
            </a:r>
          </a:p>
          <a:p>
            <a:pPr lvl="3"/>
            <a:r>
              <a:rPr lang="en-US"/>
              <a:t>Fourth level</a:t>
            </a:r>
          </a:p>
          <a:p>
            <a:pPr lvl="4"/>
            <a:r>
              <a:rPr lang="en-US"/>
              <a:t>Fifth level</a:t>
            </a:r>
            <a:endParaRPr lang="en-ZA"/>
          </a:p>
        </p:txBody>
      </p:sp>
      <p:sp>
        <p:nvSpPr>
          <p:cNvPr id="8" name="TextBox 7"/>
          <p:cNvSpPr txBox="1"/>
          <p:nvPr userDrawn="1"/>
        </p:nvSpPr>
        <p:spPr>
          <a:xfrm>
            <a:off x="10784541" y="6360871"/>
            <a:ext cx="493060" cy="215444"/>
          </a:xfrm>
          <a:prstGeom prst="rect">
            <a:avLst/>
          </a:prstGeom>
          <a:noFill/>
        </p:spPr>
        <p:txBody>
          <a:bodyPr wrap="square" lIns="0" tIns="0" rIns="0" bIns="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b="1" i="0" u="none" strike="noStrike" kern="1200" spc="0" baseline="0">
                <a:solidFill>
                  <a:schemeClr val="accent2"/>
                </a:solidFill>
                <a:latin typeface="+mn-lt"/>
                <a:ea typeface="+mn-ea"/>
                <a:cs typeface="+mn-cs"/>
              </a:rPr>
              <a:t>       </a:t>
            </a:r>
            <a:fld id="{B85E10F6-AA81-46B5-AAF7-516B34FC585A}" type="slidenum">
              <a:rPr lang="en-US" sz="1000" b="1" i="0" u="none" strike="noStrike" kern="1200" spc="0" baseline="0" smtClean="0">
                <a:solidFill>
                  <a:schemeClr val="tx1">
                    <a:lumMod val="50000"/>
                  </a:schemeClr>
                </a:solidFill>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ZA" sz="1000" b="1" spc="0" baseline="0">
              <a:solidFill>
                <a:schemeClr val="tx1">
                  <a:lumMod val="50000"/>
                </a:schemeClr>
              </a:solidFill>
            </a:endParaRPr>
          </a:p>
        </p:txBody>
      </p:sp>
      <p:cxnSp>
        <p:nvCxnSpPr>
          <p:cNvPr id="10" name="Straight Connector 9"/>
          <p:cNvCxnSpPr>
            <a:cxnSpLocks/>
          </p:cNvCxnSpPr>
          <p:nvPr userDrawn="1"/>
        </p:nvCxnSpPr>
        <p:spPr>
          <a:xfrm>
            <a:off x="368300" y="6203579"/>
            <a:ext cx="1089137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2"/>
          <a:stretch>
            <a:fillRect/>
          </a:stretch>
        </p:blipFill>
        <p:spPr>
          <a:xfrm>
            <a:off x="11494903" y="6186557"/>
            <a:ext cx="508838" cy="510283"/>
          </a:xfrm>
          <a:prstGeom prst="rect">
            <a:avLst/>
          </a:prstGeom>
        </p:spPr>
      </p:pic>
    </p:spTree>
    <p:extLst>
      <p:ext uri="{BB962C8B-B14F-4D97-AF65-F5344CB8AC3E}">
        <p14:creationId xmlns:p14="http://schemas.microsoft.com/office/powerpoint/2010/main" val="3245909001"/>
      </p:ext>
    </p:extLst>
  </p:cSld>
  <p:clrMap bg1="lt1" tx1="dk1" bg2="lt2" tx2="dk2" accent1="accent1" accent2="accent2" accent3="accent3" accent4="accent4" accent5="accent5" accent6="accent6" hlink="hlink" folHlink="folHlink"/>
  <p:sldLayoutIdLst>
    <p:sldLayoutId id="2147483679" r:id="rId1"/>
    <p:sldLayoutId id="2147483719" r:id="rId2"/>
    <p:sldLayoutId id="2147483722" r:id="rId3"/>
    <p:sldLayoutId id="2147483727" r:id="rId4"/>
    <p:sldLayoutId id="2147483724" r:id="rId5"/>
    <p:sldLayoutId id="2147483725" r:id="rId6"/>
    <p:sldLayoutId id="2147483650" r:id="rId7"/>
    <p:sldLayoutId id="2147483721" r:id="rId8"/>
    <p:sldLayoutId id="2147483720" r:id="rId9"/>
    <p:sldLayoutId id="2147483664" r:id="rId10"/>
    <p:sldLayoutId id="2147483711" r:id="rId11"/>
    <p:sldLayoutId id="2147483713" r:id="rId12"/>
    <p:sldLayoutId id="2147483714" r:id="rId13"/>
    <p:sldLayoutId id="2147483663" r:id="rId14"/>
    <p:sldLayoutId id="2147483715" r:id="rId15"/>
    <p:sldLayoutId id="2147483716" r:id="rId16"/>
    <p:sldLayoutId id="2147483717" r:id="rId17"/>
    <p:sldLayoutId id="2147483728" r:id="rId18"/>
    <p:sldLayoutId id="2147483718" r:id="rId19"/>
    <p:sldLayoutId id="2147483709" r:id="rId20"/>
  </p:sldLayoutIdLst>
  <p:txStyles>
    <p:titleStyle>
      <a:lvl1pPr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p:titleStyle>
    <p:bodyStyle>
      <a:lvl1pPr marL="165100" indent="-165100" algn="l" defTabSz="914400" rtl="0" eaLnBrk="1" latinLnBrk="0" hangingPunct="1">
        <a:lnSpc>
          <a:spcPct val="120000"/>
        </a:lnSpc>
        <a:spcBef>
          <a:spcPts val="300"/>
        </a:spcBef>
        <a:buFont typeface="Arial" panose="020B0604020202020204" pitchFamily="34" charset="0"/>
        <a:buChar char="•"/>
        <a:defRPr sz="1800" kern="1200">
          <a:solidFill>
            <a:schemeClr val="tx1"/>
          </a:solidFill>
          <a:latin typeface="+mn-lt"/>
          <a:ea typeface="+mn-ea"/>
          <a:cs typeface="+mn-cs"/>
        </a:defRPr>
      </a:lvl1pPr>
      <a:lvl2pPr marL="338138" indent="-182563" algn="l" defTabSz="914400" rtl="0" eaLnBrk="1" latinLnBrk="0" hangingPunct="1">
        <a:lnSpc>
          <a:spcPct val="120000"/>
        </a:lnSpc>
        <a:spcBef>
          <a:spcPts val="300"/>
        </a:spcBef>
        <a:buFont typeface="Arial" panose="020B0604020202020204" pitchFamily="34" charset="0"/>
        <a:buChar char="•"/>
        <a:defRPr sz="1600" kern="1200">
          <a:solidFill>
            <a:schemeClr val="tx1"/>
          </a:solidFill>
          <a:latin typeface="+mn-lt"/>
          <a:ea typeface="+mn-ea"/>
          <a:cs typeface="+mn-cs"/>
        </a:defRPr>
      </a:lvl2pPr>
      <a:lvl3pPr marL="530225" indent="-182563" algn="l" defTabSz="914400" rtl="0" eaLnBrk="1" latinLnBrk="0" hangingPunct="1">
        <a:lnSpc>
          <a:spcPct val="120000"/>
        </a:lnSpc>
        <a:spcBef>
          <a:spcPts val="300"/>
        </a:spcBef>
        <a:buFont typeface="Arial" panose="020B0604020202020204" pitchFamily="34" charset="0"/>
        <a:buChar char="•"/>
        <a:defRPr sz="1400" kern="1200">
          <a:solidFill>
            <a:schemeClr val="tx1"/>
          </a:solidFill>
          <a:latin typeface="+mn-lt"/>
          <a:ea typeface="+mn-ea"/>
          <a:cs typeface="+mn-cs"/>
        </a:defRPr>
      </a:lvl3pPr>
      <a:lvl4pPr marL="676275" indent="-155575" algn="l" defTabSz="914400" rtl="0" eaLnBrk="1" latinLnBrk="0" hangingPunct="1">
        <a:lnSpc>
          <a:spcPct val="120000"/>
        </a:lnSpc>
        <a:spcBef>
          <a:spcPts val="300"/>
        </a:spcBef>
        <a:buFont typeface="Arial" panose="020B0604020202020204" pitchFamily="34" charset="0"/>
        <a:buChar char="•"/>
        <a:defRPr sz="1200" kern="1200">
          <a:solidFill>
            <a:schemeClr val="tx1"/>
          </a:solidFill>
          <a:latin typeface="+mn-lt"/>
          <a:ea typeface="+mn-ea"/>
          <a:cs typeface="+mn-cs"/>
        </a:defRPr>
      </a:lvl4pPr>
      <a:lvl5pPr marL="822325" indent="-136525" algn="l" defTabSz="914400" rtl="0" eaLnBrk="1" latinLnBrk="0" hangingPunct="1">
        <a:lnSpc>
          <a:spcPct val="120000"/>
        </a:lnSpc>
        <a:spcBef>
          <a:spcPts val="300"/>
        </a:spcBef>
        <a:buFont typeface="Arial" panose="020B0604020202020204" pitchFamily="34" charset="0"/>
        <a:buChar char="•"/>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70" userDrawn="1">
          <p15:clr>
            <a:srgbClr val="F26B43"/>
          </p15:clr>
        </p15:guide>
        <p15:guide id="2" pos="232" userDrawn="1">
          <p15:clr>
            <a:srgbClr val="F26B43"/>
          </p15:clr>
        </p15:guide>
        <p15:guide id="3" pos="7446" userDrawn="1">
          <p15:clr>
            <a:srgbClr val="F26B43"/>
          </p15:clr>
        </p15:guide>
        <p15:guide id="4"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www.ijser.in/" TargetMode="External"/><Relationship Id="rId2" Type="http://schemas.openxmlformats.org/officeDocument/2006/relationships/hyperlink" Target="https://api.semanticscholar.org/CorpusID:18282480"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8.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50311" y="4706181"/>
            <a:ext cx="8716418" cy="450338"/>
          </a:xfrm>
        </p:spPr>
        <p:txBody>
          <a:bodyPr/>
          <a:lstStyle/>
          <a:p>
            <a:r>
              <a:rPr lang="en-GB" dirty="0" smtClean="0"/>
              <a:t>Development of Vibration Detection Analysis</a:t>
            </a:r>
            <a:endParaRPr lang="en-GB" dirty="0"/>
          </a:p>
        </p:txBody>
      </p:sp>
      <p:sp>
        <p:nvSpPr>
          <p:cNvPr id="9" name="Text Placeholder 8"/>
          <p:cNvSpPr>
            <a:spLocks noGrp="1"/>
          </p:cNvSpPr>
          <p:nvPr>
            <p:ph type="body" sz="quarter" idx="10"/>
          </p:nvPr>
        </p:nvSpPr>
        <p:spPr>
          <a:xfrm>
            <a:off x="750311" y="5156519"/>
            <a:ext cx="8716418" cy="277906"/>
          </a:xfrm>
        </p:spPr>
        <p:txBody>
          <a:bodyPr/>
          <a:lstStyle/>
          <a:p>
            <a:r>
              <a:rPr lang="en-GB" dirty="0" smtClean="0"/>
              <a:t>TR Chauke 221028189</a:t>
            </a:r>
            <a:endParaRPr lang="en-GB" dirty="0"/>
          </a:p>
        </p:txBody>
      </p:sp>
      <p:sp>
        <p:nvSpPr>
          <p:cNvPr id="10" name="Text Placeholder 9"/>
          <p:cNvSpPr>
            <a:spLocks noGrp="1"/>
          </p:cNvSpPr>
          <p:nvPr>
            <p:ph type="body" sz="quarter" idx="11"/>
          </p:nvPr>
        </p:nvSpPr>
        <p:spPr>
          <a:xfrm>
            <a:off x="750310" y="5434425"/>
            <a:ext cx="6392169" cy="1210215"/>
          </a:xfrm>
        </p:spPr>
        <p:txBody>
          <a:bodyPr/>
          <a:lstStyle/>
          <a:p>
            <a:r>
              <a:rPr lang="en-GB" dirty="0" smtClean="0"/>
              <a:t>Project Investigation (PJMMCY4)</a:t>
            </a:r>
          </a:p>
          <a:p>
            <a:r>
              <a:rPr lang="en-GB" dirty="0" smtClean="0"/>
              <a:t>Supervisor: Dr TNL </a:t>
            </a:r>
            <a:r>
              <a:rPr lang="en-US" dirty="0" smtClean="0"/>
              <a:t>Truong, </a:t>
            </a:r>
            <a:r>
              <a:rPr lang="en-US" dirty="0"/>
              <a:t>Co-supervisor: Mr AS Cassim</a:t>
            </a:r>
          </a:p>
          <a:p>
            <a:r>
              <a:rPr lang="en-US" dirty="0" smtClean="0"/>
              <a:t>10 October 2025</a:t>
            </a:r>
          </a:p>
          <a:p>
            <a:endParaRPr lang="en-US" dirty="0"/>
          </a:p>
          <a:p>
            <a:endParaRPr lang="en-GB" dirty="0"/>
          </a:p>
        </p:txBody>
      </p:sp>
    </p:spTree>
    <p:extLst>
      <p:ext uri="{BB962C8B-B14F-4D97-AF65-F5344CB8AC3E}">
        <p14:creationId xmlns:p14="http://schemas.microsoft.com/office/powerpoint/2010/main" val="3543861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2 experiments were conducted by mounting the sensors at 2 different locations: Top and side of the bearing.</a:t>
            </a:r>
          </a:p>
          <a:p>
            <a:endParaRPr lang="en-US" dirty="0"/>
          </a:p>
        </p:txBody>
      </p:sp>
      <p:sp>
        <p:nvSpPr>
          <p:cNvPr id="3" name="Title 2"/>
          <p:cNvSpPr>
            <a:spLocks noGrp="1"/>
          </p:cNvSpPr>
          <p:nvPr>
            <p:ph type="title"/>
          </p:nvPr>
        </p:nvSpPr>
        <p:spPr/>
        <p:txBody>
          <a:bodyPr/>
          <a:lstStyle/>
          <a:p>
            <a:r>
              <a:rPr lang="en-US" dirty="0" smtClean="0"/>
              <a:t>Methodology Cont. </a:t>
            </a:r>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18148" y="2709914"/>
            <a:ext cx="5930900" cy="3187700"/>
          </a:xfrm>
          <a:prstGeom prst="rect">
            <a:avLst/>
          </a:prstGeom>
        </p:spPr>
      </p:pic>
      <p:cxnSp>
        <p:nvCxnSpPr>
          <p:cNvPr id="7" name="Straight Arrow Connector 6"/>
          <p:cNvCxnSpPr>
            <a:stCxn id="13" idx="2"/>
          </p:cNvCxnSpPr>
          <p:nvPr/>
        </p:nvCxnSpPr>
        <p:spPr>
          <a:xfrm>
            <a:off x="2000568" y="2488282"/>
            <a:ext cx="1032828" cy="181548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Rounded Rectangle 12"/>
          <p:cNvSpPr/>
          <p:nvPr/>
        </p:nvSpPr>
        <p:spPr>
          <a:xfrm>
            <a:off x="1533208" y="2132682"/>
            <a:ext cx="934720" cy="355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Sensor</a:t>
            </a:r>
            <a:endParaRPr lang="en-US" sz="1400" dirty="0"/>
          </a:p>
        </p:txBody>
      </p:sp>
      <p:cxnSp>
        <p:nvCxnSpPr>
          <p:cNvPr id="15" name="Straight Arrow Connector 14"/>
          <p:cNvCxnSpPr>
            <a:stCxn id="19" idx="2"/>
          </p:cNvCxnSpPr>
          <p:nvPr/>
        </p:nvCxnSpPr>
        <p:spPr>
          <a:xfrm>
            <a:off x="777875" y="2481109"/>
            <a:ext cx="277813" cy="26293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310515" y="2153161"/>
            <a:ext cx="934720" cy="3279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Gearbox</a:t>
            </a:r>
            <a:endParaRPr lang="en-US" sz="1400" dirty="0"/>
          </a:p>
        </p:txBody>
      </p:sp>
      <p:cxnSp>
        <p:nvCxnSpPr>
          <p:cNvPr id="21" name="Straight Arrow Connector 20"/>
          <p:cNvCxnSpPr/>
          <p:nvPr/>
        </p:nvCxnSpPr>
        <p:spPr>
          <a:xfrm flipH="1" flipV="1">
            <a:off x="5560695" y="4577260"/>
            <a:ext cx="941229" cy="299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6130608" y="4876800"/>
            <a:ext cx="914400" cy="2641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Bearing</a:t>
            </a:r>
            <a:endParaRPr lang="en-US" sz="1400" dirty="0"/>
          </a:p>
        </p:txBody>
      </p:sp>
      <p:cxnSp>
        <p:nvCxnSpPr>
          <p:cNvPr id="27" name="Straight Arrow Connector 26"/>
          <p:cNvCxnSpPr>
            <a:stCxn id="30" idx="2"/>
          </p:cNvCxnSpPr>
          <p:nvPr/>
        </p:nvCxnSpPr>
        <p:spPr>
          <a:xfrm>
            <a:off x="3704590" y="2517617"/>
            <a:ext cx="273686" cy="6618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247390" y="2196884"/>
            <a:ext cx="914400" cy="3207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Arduino</a:t>
            </a:r>
            <a:endParaRPr lang="en-US" sz="1400" dirty="0"/>
          </a:p>
        </p:txBody>
      </p:sp>
      <p:cxnSp>
        <p:nvCxnSpPr>
          <p:cNvPr id="32" name="Straight Arrow Connector 31"/>
          <p:cNvCxnSpPr/>
          <p:nvPr/>
        </p:nvCxnSpPr>
        <p:spPr>
          <a:xfrm flipH="1" flipV="1">
            <a:off x="4435476" y="3064165"/>
            <a:ext cx="2222658" cy="1247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5973128" y="3064165"/>
            <a:ext cx="1229360" cy="2494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Breadboard</a:t>
            </a:r>
            <a:endParaRPr lang="en-US" sz="1400" dirty="0"/>
          </a:p>
        </p:txBody>
      </p:sp>
      <p:cxnSp>
        <p:nvCxnSpPr>
          <p:cNvPr id="48" name="Straight Arrow Connector 47"/>
          <p:cNvCxnSpPr/>
          <p:nvPr/>
        </p:nvCxnSpPr>
        <p:spPr>
          <a:xfrm flipH="1">
            <a:off x="4979075" y="2517617"/>
            <a:ext cx="339765" cy="1786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4858588" y="2209608"/>
            <a:ext cx="1141275" cy="3121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Shaft</a:t>
            </a:r>
            <a:endParaRPr lang="en-US" sz="1400" dirty="0"/>
          </a:p>
        </p:txBody>
      </p:sp>
      <p:pic>
        <p:nvPicPr>
          <p:cNvPr id="53" name="Picture 52"/>
          <p:cNvPicPr/>
          <p:nvPr/>
        </p:nvPicPr>
        <p:blipFill>
          <a:blip r:embed="rId3">
            <a:extLst>
              <a:ext uri="{28A0092B-C50C-407E-A947-70E740481C1C}">
                <a14:useLocalDpi xmlns:a14="http://schemas.microsoft.com/office/drawing/2010/main" val="0"/>
              </a:ext>
            </a:extLst>
          </a:blip>
          <a:stretch>
            <a:fillRect/>
          </a:stretch>
        </p:blipFill>
        <p:spPr>
          <a:xfrm>
            <a:off x="7166333" y="2709914"/>
            <a:ext cx="4328159" cy="3187700"/>
          </a:xfrm>
          <a:prstGeom prst="rect">
            <a:avLst/>
          </a:prstGeom>
        </p:spPr>
      </p:pic>
      <p:sp>
        <p:nvSpPr>
          <p:cNvPr id="54" name="TextBox 53"/>
          <p:cNvSpPr txBox="1"/>
          <p:nvPr/>
        </p:nvSpPr>
        <p:spPr>
          <a:xfrm>
            <a:off x="2127012" y="5871020"/>
            <a:ext cx="2852063" cy="369332"/>
          </a:xfrm>
          <a:prstGeom prst="rect">
            <a:avLst/>
          </a:prstGeom>
          <a:noFill/>
        </p:spPr>
        <p:txBody>
          <a:bodyPr wrap="none" rtlCol="0">
            <a:spAutoFit/>
          </a:bodyPr>
          <a:lstStyle/>
          <a:p>
            <a:r>
              <a:rPr lang="en-US" dirty="0" smtClean="0"/>
              <a:t>Figure 12: Configuration 1</a:t>
            </a:r>
            <a:endParaRPr lang="en-US" dirty="0"/>
          </a:p>
        </p:txBody>
      </p:sp>
      <p:sp>
        <p:nvSpPr>
          <p:cNvPr id="55" name="TextBox 54"/>
          <p:cNvSpPr txBox="1"/>
          <p:nvPr/>
        </p:nvSpPr>
        <p:spPr>
          <a:xfrm>
            <a:off x="8107760" y="5886592"/>
            <a:ext cx="2787943" cy="369332"/>
          </a:xfrm>
          <a:prstGeom prst="rect">
            <a:avLst/>
          </a:prstGeom>
          <a:noFill/>
        </p:spPr>
        <p:txBody>
          <a:bodyPr wrap="none" rtlCol="0">
            <a:spAutoFit/>
          </a:bodyPr>
          <a:lstStyle/>
          <a:p>
            <a:r>
              <a:rPr lang="en-US" dirty="0" smtClean="0"/>
              <a:t>Figure 13:Configuration 2</a:t>
            </a:r>
            <a:endParaRPr lang="en-US" dirty="0"/>
          </a:p>
        </p:txBody>
      </p:sp>
    </p:spTree>
    <p:extLst>
      <p:ext uri="{BB962C8B-B14F-4D97-AF65-F5344CB8AC3E}">
        <p14:creationId xmlns:p14="http://schemas.microsoft.com/office/powerpoint/2010/main" val="1758475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Data Analysis</a:t>
            </a:r>
            <a:endParaRPr lang="en-US" dirty="0"/>
          </a:p>
        </p:txBody>
      </p:sp>
      <p:sp>
        <p:nvSpPr>
          <p:cNvPr id="4" name="Text Placeholder 3"/>
          <p:cNvSpPr>
            <a:spLocks noGrp="1"/>
          </p:cNvSpPr>
          <p:nvPr>
            <p:ph type="body" sz="quarter" idx="10"/>
          </p:nvPr>
        </p:nvSpPr>
        <p:spPr/>
        <p:txBody>
          <a:bodyPr/>
          <a:lstStyle/>
          <a:p>
            <a:endParaRPr lang="en-US"/>
          </a:p>
        </p:txBody>
      </p:sp>
      <p:sp>
        <p:nvSpPr>
          <p:cNvPr id="5" name="Rounded Rectangle 4"/>
          <p:cNvSpPr/>
          <p:nvPr/>
        </p:nvSpPr>
        <p:spPr>
          <a:xfrm>
            <a:off x="528964" y="1829965"/>
            <a:ext cx="1849120" cy="4978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Start of the test</a:t>
            </a:r>
            <a:endParaRPr lang="en-US" sz="1400" dirty="0"/>
          </a:p>
        </p:txBody>
      </p:sp>
      <p:sp>
        <p:nvSpPr>
          <p:cNvPr id="8" name="Right Arrow 7"/>
          <p:cNvSpPr/>
          <p:nvPr/>
        </p:nvSpPr>
        <p:spPr>
          <a:xfrm>
            <a:off x="2532541" y="1980552"/>
            <a:ext cx="467360" cy="193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154358" y="1005046"/>
            <a:ext cx="3444240" cy="21501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Sensor setup</a:t>
            </a:r>
          </a:p>
          <a:p>
            <a:pPr marL="285750" indent="-285750" algn="just">
              <a:lnSpc>
                <a:spcPct val="150000"/>
              </a:lnSpc>
              <a:buFont typeface="Arial" panose="020B0604020202020204" pitchFamily="34" charset="0"/>
              <a:buChar char="•"/>
            </a:pPr>
            <a:r>
              <a:rPr lang="en-US" sz="1400" dirty="0" smtClean="0"/>
              <a:t>ADXL 345 mounted on the bearing house.</a:t>
            </a:r>
          </a:p>
          <a:p>
            <a:pPr marL="285750" indent="-285750" algn="just">
              <a:lnSpc>
                <a:spcPct val="150000"/>
              </a:lnSpc>
              <a:buFont typeface="Arial" panose="020B0604020202020204" pitchFamily="34" charset="0"/>
              <a:buChar char="•"/>
            </a:pPr>
            <a:r>
              <a:rPr lang="en-US" sz="1400" dirty="0" smtClean="0"/>
              <a:t>Orientation calibrated.</a:t>
            </a:r>
          </a:p>
          <a:p>
            <a:pPr marL="285750" indent="-285750" algn="just">
              <a:lnSpc>
                <a:spcPct val="150000"/>
              </a:lnSpc>
              <a:buFont typeface="Arial" panose="020B0604020202020204" pitchFamily="34" charset="0"/>
              <a:buChar char="•"/>
            </a:pPr>
            <a:r>
              <a:rPr lang="en-US" sz="1400" dirty="0" smtClean="0"/>
              <a:t>Frequency of the motor 22 Hz.</a:t>
            </a:r>
          </a:p>
          <a:p>
            <a:pPr marL="285750" indent="-285750" algn="ctr">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a:p>
        </p:txBody>
      </p:sp>
      <p:sp>
        <p:nvSpPr>
          <p:cNvPr id="10" name="Right Arrow 9"/>
          <p:cNvSpPr/>
          <p:nvPr/>
        </p:nvSpPr>
        <p:spPr>
          <a:xfrm>
            <a:off x="6664960" y="2080141"/>
            <a:ext cx="650240" cy="193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315200" y="1119238"/>
            <a:ext cx="3413760" cy="179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solidFill>
                  <a:srgbClr val="00B050"/>
                </a:solidFill>
              </a:rPr>
              <a:t>Data acquisition</a:t>
            </a:r>
          </a:p>
          <a:p>
            <a:pPr marL="285750" indent="-285750" algn="ctr">
              <a:lnSpc>
                <a:spcPct val="150000"/>
              </a:lnSpc>
              <a:buFont typeface="Arial" panose="020B0604020202020204" pitchFamily="34" charset="0"/>
              <a:buChar char="•"/>
            </a:pPr>
            <a:r>
              <a:rPr lang="en-US" sz="1400" dirty="0" smtClean="0">
                <a:solidFill>
                  <a:schemeClr val="tx1"/>
                </a:solidFill>
              </a:rPr>
              <a:t>Sampling frequencies: 1300 Hz, 1500 Hz.</a:t>
            </a:r>
          </a:p>
          <a:p>
            <a:pPr marL="285750" indent="-285750" algn="ctr">
              <a:lnSpc>
                <a:spcPct val="150000"/>
              </a:lnSpc>
              <a:buFont typeface="Arial" panose="020B0604020202020204" pitchFamily="34" charset="0"/>
              <a:buChar char="•"/>
            </a:pPr>
            <a:r>
              <a:rPr lang="en-US" sz="1400" dirty="0" smtClean="0">
                <a:solidFill>
                  <a:schemeClr val="tx1"/>
                </a:solidFill>
              </a:rPr>
              <a:t>Test shaft speeds: High speed of 150 RPM and medium to low speed of 50 RPM .</a:t>
            </a:r>
            <a:endParaRPr lang="en-US" sz="1400" dirty="0">
              <a:solidFill>
                <a:schemeClr val="tx1"/>
              </a:solidFill>
            </a:endParaRPr>
          </a:p>
        </p:txBody>
      </p:sp>
      <p:sp>
        <p:nvSpPr>
          <p:cNvPr id="12" name="Down Arrow 11"/>
          <p:cNvSpPr/>
          <p:nvPr/>
        </p:nvSpPr>
        <p:spPr>
          <a:xfrm>
            <a:off x="9230974" y="2962034"/>
            <a:ext cx="255228" cy="782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804108" y="3913071"/>
            <a:ext cx="3108960" cy="15595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70C0"/>
                </a:solidFill>
              </a:rPr>
              <a:t>Detrending</a:t>
            </a:r>
          </a:p>
          <a:p>
            <a:pPr marL="285750" indent="-285750" algn="ctr">
              <a:buFont typeface="Arial" panose="020B0604020202020204" pitchFamily="34" charset="0"/>
              <a:buChar char="•"/>
            </a:pPr>
            <a:r>
              <a:rPr lang="en-US" sz="1400" dirty="0" smtClean="0"/>
              <a:t>Remove DC offset (subtracts the average to analyze true vibration)</a:t>
            </a:r>
            <a:endParaRPr lang="en-US" sz="1400" dirty="0"/>
          </a:p>
        </p:txBody>
      </p:sp>
      <p:sp>
        <p:nvSpPr>
          <p:cNvPr id="14" name="Left Arrow 13"/>
          <p:cNvSpPr/>
          <p:nvPr/>
        </p:nvSpPr>
        <p:spPr>
          <a:xfrm>
            <a:off x="6833214" y="4731866"/>
            <a:ext cx="802640" cy="238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114040" y="3913071"/>
            <a:ext cx="3515360" cy="162468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7030A0"/>
                </a:solidFill>
              </a:rPr>
              <a:t>Filtering</a:t>
            </a:r>
          </a:p>
          <a:p>
            <a:pPr marL="285750" indent="-285750">
              <a:lnSpc>
                <a:spcPct val="150000"/>
              </a:lnSpc>
              <a:buFont typeface="Arial" panose="020B0604020202020204" pitchFamily="34" charset="0"/>
              <a:buChar char="•"/>
            </a:pPr>
            <a:r>
              <a:rPr lang="en-US" sz="1400" dirty="0" smtClean="0"/>
              <a:t>Savitzky Golay smoothening (window length = 51 and the polynomial order 3.</a:t>
            </a:r>
          </a:p>
        </p:txBody>
      </p:sp>
      <p:sp>
        <p:nvSpPr>
          <p:cNvPr id="16" name="Left Arrow 15"/>
          <p:cNvSpPr/>
          <p:nvPr/>
        </p:nvSpPr>
        <p:spPr>
          <a:xfrm>
            <a:off x="2349020" y="4627643"/>
            <a:ext cx="619760" cy="2387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2860" y="4362649"/>
            <a:ext cx="2296160" cy="8340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smtClean="0"/>
              <a:t>Perform time domain and frequency domain analysis</a:t>
            </a:r>
            <a:endParaRPr lang="en-US" sz="1400" dirty="0"/>
          </a:p>
        </p:txBody>
      </p:sp>
      <p:pic>
        <p:nvPicPr>
          <p:cNvPr id="18" name="Picture 17"/>
          <p:cNvPicPr/>
          <p:nvPr/>
        </p:nvPicPr>
        <p:blipFill>
          <a:blip r:embed="rId2">
            <a:extLst>
              <a:ext uri="{28A0092B-C50C-407E-A947-70E740481C1C}">
                <a14:useLocalDpi xmlns:a14="http://schemas.microsoft.com/office/drawing/2010/main" val="0"/>
              </a:ext>
            </a:extLst>
          </a:blip>
          <a:stretch>
            <a:fillRect/>
          </a:stretch>
        </p:blipFill>
        <p:spPr>
          <a:xfrm>
            <a:off x="8061638" y="55529"/>
            <a:ext cx="2085340" cy="1082973"/>
          </a:xfrm>
          <a:prstGeom prst="rect">
            <a:avLst/>
          </a:prstGeom>
        </p:spPr>
      </p:pic>
      <p:pic>
        <p:nvPicPr>
          <p:cNvPr id="19" name="Picture 18"/>
          <p:cNvPicPr/>
          <p:nvPr/>
        </p:nvPicPr>
        <p:blipFill>
          <a:blip r:embed="rId3">
            <a:extLst>
              <a:ext uri="{28A0092B-C50C-407E-A947-70E740481C1C}">
                <a14:useLocalDpi xmlns:a14="http://schemas.microsoft.com/office/drawing/2010/main" val="0"/>
              </a:ext>
            </a:extLst>
          </a:blip>
          <a:stretch>
            <a:fillRect/>
          </a:stretch>
        </p:blipFill>
        <p:spPr>
          <a:xfrm>
            <a:off x="6398968" y="5472203"/>
            <a:ext cx="1832464" cy="736875"/>
          </a:xfrm>
          <a:prstGeom prst="rect">
            <a:avLst/>
          </a:prstGeom>
        </p:spPr>
      </p:pic>
    </p:spTree>
    <p:extLst>
      <p:ext uri="{BB962C8B-B14F-4D97-AF65-F5344CB8AC3E}">
        <p14:creationId xmlns:p14="http://schemas.microsoft.com/office/powerpoint/2010/main" val="3370535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 – Time Domain (Configuration 1)</a:t>
            </a:r>
            <a:endParaRPr lang="en-US" dirty="0"/>
          </a:p>
        </p:txBody>
      </p:sp>
      <p:sp>
        <p:nvSpPr>
          <p:cNvPr id="4" name="Text Placeholder 3"/>
          <p:cNvSpPr>
            <a:spLocks noGrp="1"/>
          </p:cNvSpPr>
          <p:nvPr>
            <p:ph type="body" sz="quarter" idx="10"/>
          </p:nvPr>
        </p:nvSpPr>
        <p:spPr/>
        <p:txBody>
          <a:bodyPr/>
          <a:lstStyle/>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58588" y="2805311"/>
            <a:ext cx="5544372" cy="290068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902960" y="2867474"/>
            <a:ext cx="5917565" cy="2824480"/>
          </a:xfrm>
          <a:prstGeom prst="rect">
            <a:avLst/>
          </a:prstGeom>
        </p:spPr>
      </p:pic>
      <p:sp>
        <p:nvSpPr>
          <p:cNvPr id="7" name="TextBox 6"/>
          <p:cNvSpPr txBox="1"/>
          <p:nvPr/>
        </p:nvSpPr>
        <p:spPr>
          <a:xfrm>
            <a:off x="1259840" y="5822831"/>
            <a:ext cx="2954655" cy="369332"/>
          </a:xfrm>
          <a:prstGeom prst="rect">
            <a:avLst/>
          </a:prstGeom>
          <a:noFill/>
        </p:spPr>
        <p:txBody>
          <a:bodyPr wrap="none" rtlCol="0">
            <a:spAutoFit/>
          </a:bodyPr>
          <a:lstStyle/>
          <a:p>
            <a:r>
              <a:rPr lang="en-US" dirty="0" smtClean="0"/>
              <a:t>Figure 14: Sensor 1 results</a:t>
            </a:r>
            <a:endParaRPr lang="en-US" dirty="0"/>
          </a:p>
        </p:txBody>
      </p:sp>
      <p:sp>
        <p:nvSpPr>
          <p:cNvPr id="8" name="TextBox 7"/>
          <p:cNvSpPr txBox="1"/>
          <p:nvPr/>
        </p:nvSpPr>
        <p:spPr>
          <a:xfrm>
            <a:off x="6984717" y="5758101"/>
            <a:ext cx="2954655" cy="369332"/>
          </a:xfrm>
          <a:prstGeom prst="rect">
            <a:avLst/>
          </a:prstGeom>
          <a:noFill/>
        </p:spPr>
        <p:txBody>
          <a:bodyPr wrap="none" rtlCol="0">
            <a:spAutoFit/>
          </a:bodyPr>
          <a:lstStyle/>
          <a:p>
            <a:r>
              <a:rPr lang="en-US" dirty="0" smtClean="0"/>
              <a:t>Figure 15: Sensor 2 results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83572924"/>
              </p:ext>
            </p:extLst>
          </p:nvPr>
        </p:nvGraphicFramePr>
        <p:xfrm>
          <a:off x="695558" y="1680527"/>
          <a:ext cx="8589168" cy="741680"/>
        </p:xfrm>
        <a:graphic>
          <a:graphicData uri="http://schemas.openxmlformats.org/drawingml/2006/table">
            <a:tbl>
              <a:tblPr firstRow="1" bandRow="1">
                <a:tableStyleId>{5C22544A-7EE6-4342-B048-85BDC9FD1C3A}</a:tableStyleId>
              </a:tblPr>
              <a:tblGrid>
                <a:gridCol w="2863056">
                  <a:extLst>
                    <a:ext uri="{9D8B030D-6E8A-4147-A177-3AD203B41FA5}">
                      <a16:colId xmlns:a16="http://schemas.microsoft.com/office/drawing/2014/main" val="2981994143"/>
                    </a:ext>
                  </a:extLst>
                </a:gridCol>
                <a:gridCol w="2863056">
                  <a:extLst>
                    <a:ext uri="{9D8B030D-6E8A-4147-A177-3AD203B41FA5}">
                      <a16:colId xmlns:a16="http://schemas.microsoft.com/office/drawing/2014/main" val="3890751861"/>
                    </a:ext>
                  </a:extLst>
                </a:gridCol>
                <a:gridCol w="2863056">
                  <a:extLst>
                    <a:ext uri="{9D8B030D-6E8A-4147-A177-3AD203B41FA5}">
                      <a16:colId xmlns:a16="http://schemas.microsoft.com/office/drawing/2014/main" val="199353819"/>
                    </a:ext>
                  </a:extLst>
                </a:gridCol>
              </a:tblGrid>
              <a:tr h="370840">
                <a:tc>
                  <a:txBody>
                    <a:bodyPr/>
                    <a:lstStyle/>
                    <a:p>
                      <a:r>
                        <a:rPr lang="en-US" dirty="0" smtClean="0"/>
                        <a:t>Sampling frequency</a:t>
                      </a:r>
                      <a:endParaRPr lang="en-US" dirty="0"/>
                    </a:p>
                  </a:txBody>
                  <a:tcPr/>
                </a:tc>
                <a:tc>
                  <a:txBody>
                    <a:bodyPr/>
                    <a:lstStyle/>
                    <a:p>
                      <a:r>
                        <a:rPr lang="en-US" dirty="0" smtClean="0"/>
                        <a:t>Mounting orientation</a:t>
                      </a:r>
                      <a:endParaRPr lang="en-US" dirty="0"/>
                    </a:p>
                  </a:txBody>
                  <a:tcPr/>
                </a:tc>
                <a:tc>
                  <a:txBody>
                    <a:bodyPr/>
                    <a:lstStyle/>
                    <a:p>
                      <a:r>
                        <a:rPr lang="en-US" dirty="0" smtClean="0"/>
                        <a:t>Motor speed</a:t>
                      </a:r>
                      <a:endParaRPr lang="en-US" dirty="0"/>
                    </a:p>
                  </a:txBody>
                  <a:tcPr/>
                </a:tc>
                <a:extLst>
                  <a:ext uri="{0D108BD9-81ED-4DB2-BD59-A6C34878D82A}">
                    <a16:rowId xmlns:a16="http://schemas.microsoft.com/office/drawing/2014/main" val="4074268394"/>
                  </a:ext>
                </a:extLst>
              </a:tr>
              <a:tr h="370840">
                <a:tc>
                  <a:txBody>
                    <a:bodyPr/>
                    <a:lstStyle/>
                    <a:p>
                      <a:r>
                        <a:rPr lang="en-US" dirty="0" smtClean="0"/>
                        <a:t>1500 Hz</a:t>
                      </a:r>
                      <a:endParaRPr lang="en-US" dirty="0"/>
                    </a:p>
                  </a:txBody>
                  <a:tcPr/>
                </a:tc>
                <a:tc>
                  <a:txBody>
                    <a:bodyPr/>
                    <a:lstStyle/>
                    <a:p>
                      <a:r>
                        <a:rPr lang="en-US" dirty="0" smtClean="0"/>
                        <a:t>Top of bearing</a:t>
                      </a:r>
                      <a:endParaRPr lang="en-US" dirty="0"/>
                    </a:p>
                  </a:txBody>
                  <a:tcPr/>
                </a:tc>
                <a:tc>
                  <a:txBody>
                    <a:bodyPr/>
                    <a:lstStyle/>
                    <a:p>
                      <a:r>
                        <a:rPr lang="en-US" dirty="0" smtClean="0"/>
                        <a:t>1320</a:t>
                      </a:r>
                      <a:r>
                        <a:rPr lang="en-US" baseline="0" dirty="0" smtClean="0"/>
                        <a:t> RPM</a:t>
                      </a:r>
                      <a:endParaRPr lang="en-US" dirty="0"/>
                    </a:p>
                  </a:txBody>
                  <a:tcPr/>
                </a:tc>
                <a:extLst>
                  <a:ext uri="{0D108BD9-81ED-4DB2-BD59-A6C34878D82A}">
                    <a16:rowId xmlns:a16="http://schemas.microsoft.com/office/drawing/2014/main" val="737173233"/>
                  </a:ext>
                </a:extLst>
              </a:tr>
            </a:tbl>
          </a:graphicData>
        </a:graphic>
      </p:graphicFrame>
      <p:sp>
        <p:nvSpPr>
          <p:cNvPr id="11" name="TextBox 10"/>
          <p:cNvSpPr txBox="1"/>
          <p:nvPr/>
        </p:nvSpPr>
        <p:spPr>
          <a:xfrm>
            <a:off x="599306" y="1297423"/>
            <a:ext cx="4519250" cy="369332"/>
          </a:xfrm>
          <a:prstGeom prst="rect">
            <a:avLst/>
          </a:prstGeom>
          <a:noFill/>
        </p:spPr>
        <p:txBody>
          <a:bodyPr wrap="none" rtlCol="0">
            <a:spAutoFit/>
          </a:bodyPr>
          <a:lstStyle/>
          <a:p>
            <a:r>
              <a:rPr lang="en-US" dirty="0" smtClean="0"/>
              <a:t>Table 1: Parameters used configuration 1  </a:t>
            </a:r>
            <a:endParaRPr lang="en-US" dirty="0"/>
          </a:p>
        </p:txBody>
      </p:sp>
    </p:spTree>
    <p:extLst>
      <p:ext uri="{BB962C8B-B14F-4D97-AF65-F5344CB8AC3E}">
        <p14:creationId xmlns:p14="http://schemas.microsoft.com/office/powerpoint/2010/main" val="3730817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FFT spectrums of the raw data of the two sensors looks exactly the same.</a:t>
            </a:r>
          </a:p>
        </p:txBody>
      </p:sp>
      <p:sp>
        <p:nvSpPr>
          <p:cNvPr id="3" name="Title 2"/>
          <p:cNvSpPr>
            <a:spLocks noGrp="1"/>
          </p:cNvSpPr>
          <p:nvPr>
            <p:ph type="title"/>
          </p:nvPr>
        </p:nvSpPr>
        <p:spPr/>
        <p:txBody>
          <a:bodyPr/>
          <a:lstStyle/>
          <a:p>
            <a:r>
              <a:rPr lang="en-US" dirty="0" smtClean="0"/>
              <a:t>Results – FFT (Configuration 1) </a:t>
            </a:r>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0965" y="2585720"/>
            <a:ext cx="5775960" cy="245872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974080" y="2595880"/>
            <a:ext cx="5943600" cy="2377440"/>
          </a:xfrm>
          <a:prstGeom prst="rect">
            <a:avLst/>
          </a:prstGeom>
        </p:spPr>
      </p:pic>
      <p:sp>
        <p:nvSpPr>
          <p:cNvPr id="7" name="TextBox 6"/>
          <p:cNvSpPr txBox="1"/>
          <p:nvPr/>
        </p:nvSpPr>
        <p:spPr>
          <a:xfrm>
            <a:off x="1503680" y="5051346"/>
            <a:ext cx="3707105" cy="369332"/>
          </a:xfrm>
          <a:prstGeom prst="rect">
            <a:avLst/>
          </a:prstGeom>
          <a:noFill/>
        </p:spPr>
        <p:txBody>
          <a:bodyPr wrap="none" rtlCol="0">
            <a:spAutoFit/>
          </a:bodyPr>
          <a:lstStyle/>
          <a:p>
            <a:r>
              <a:rPr lang="en-US" dirty="0" smtClean="0"/>
              <a:t>Figure 16: Sensor 1 FFT spectrum</a:t>
            </a:r>
            <a:endParaRPr lang="en-US" dirty="0"/>
          </a:p>
        </p:txBody>
      </p:sp>
      <p:sp>
        <p:nvSpPr>
          <p:cNvPr id="8" name="TextBox 7"/>
          <p:cNvSpPr txBox="1"/>
          <p:nvPr/>
        </p:nvSpPr>
        <p:spPr>
          <a:xfrm>
            <a:off x="7505035" y="5051346"/>
            <a:ext cx="3707105" cy="369332"/>
          </a:xfrm>
          <a:prstGeom prst="rect">
            <a:avLst/>
          </a:prstGeom>
          <a:noFill/>
        </p:spPr>
        <p:txBody>
          <a:bodyPr wrap="none" rtlCol="0">
            <a:spAutoFit/>
          </a:bodyPr>
          <a:lstStyle/>
          <a:p>
            <a:r>
              <a:rPr lang="en-US" dirty="0" smtClean="0"/>
              <a:t>Figure 17: Sensor 2 FFT spectrum</a:t>
            </a:r>
            <a:endParaRPr lang="en-US" dirty="0"/>
          </a:p>
        </p:txBody>
      </p:sp>
    </p:spTree>
    <p:extLst>
      <p:ext uri="{BB962C8B-B14F-4D97-AF65-F5344CB8AC3E}">
        <p14:creationId xmlns:p14="http://schemas.microsoft.com/office/powerpoint/2010/main" val="2260558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Results – Configuration 1 (Reduced Samples)  </a:t>
            </a:r>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68300" y="915750"/>
            <a:ext cx="5943600" cy="237744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248400" y="915750"/>
            <a:ext cx="5943600" cy="2377440"/>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368300" y="3561080"/>
            <a:ext cx="5943600" cy="2377440"/>
          </a:xfrm>
          <a:prstGeom prst="rect">
            <a:avLst/>
          </a:prstGeom>
        </p:spPr>
      </p:pic>
      <p:pic>
        <p:nvPicPr>
          <p:cNvPr id="8" name="Picture 7"/>
          <p:cNvPicPr/>
          <p:nvPr/>
        </p:nvPicPr>
        <p:blipFill>
          <a:blip r:embed="rId5">
            <a:extLst>
              <a:ext uri="{28A0092B-C50C-407E-A947-70E740481C1C}">
                <a14:useLocalDpi xmlns:a14="http://schemas.microsoft.com/office/drawing/2010/main" val="0"/>
              </a:ext>
            </a:extLst>
          </a:blip>
          <a:stretch>
            <a:fillRect/>
          </a:stretch>
        </p:blipFill>
        <p:spPr>
          <a:xfrm>
            <a:off x="6385560" y="3537983"/>
            <a:ext cx="5806440" cy="2377440"/>
          </a:xfrm>
          <a:prstGeom prst="rect">
            <a:avLst/>
          </a:prstGeom>
        </p:spPr>
      </p:pic>
      <p:sp>
        <p:nvSpPr>
          <p:cNvPr id="9" name="TextBox 8"/>
          <p:cNvSpPr txBox="1"/>
          <p:nvPr/>
        </p:nvSpPr>
        <p:spPr>
          <a:xfrm>
            <a:off x="1361440" y="3244851"/>
            <a:ext cx="4378122" cy="369332"/>
          </a:xfrm>
          <a:prstGeom prst="rect">
            <a:avLst/>
          </a:prstGeom>
          <a:noFill/>
        </p:spPr>
        <p:txBody>
          <a:bodyPr wrap="none" rtlCol="0">
            <a:spAutoFit/>
          </a:bodyPr>
          <a:lstStyle/>
          <a:p>
            <a:r>
              <a:rPr lang="en-US" dirty="0" smtClean="0"/>
              <a:t>Figure 18: Sensor 1 time domain signals </a:t>
            </a:r>
            <a:endParaRPr lang="en-US" dirty="0"/>
          </a:p>
        </p:txBody>
      </p:sp>
      <p:sp>
        <p:nvSpPr>
          <p:cNvPr id="10" name="TextBox 9"/>
          <p:cNvSpPr txBox="1"/>
          <p:nvPr/>
        </p:nvSpPr>
        <p:spPr>
          <a:xfrm>
            <a:off x="7031139" y="3187781"/>
            <a:ext cx="4378122" cy="369332"/>
          </a:xfrm>
          <a:prstGeom prst="rect">
            <a:avLst/>
          </a:prstGeom>
          <a:noFill/>
        </p:spPr>
        <p:txBody>
          <a:bodyPr wrap="none" rtlCol="0">
            <a:spAutoFit/>
          </a:bodyPr>
          <a:lstStyle/>
          <a:p>
            <a:r>
              <a:rPr lang="en-US" dirty="0" smtClean="0"/>
              <a:t>Figure 19: Sensor 2 time domain signals </a:t>
            </a:r>
            <a:endParaRPr lang="en-US" dirty="0"/>
          </a:p>
        </p:txBody>
      </p:sp>
      <p:sp>
        <p:nvSpPr>
          <p:cNvPr id="11" name="TextBox 10"/>
          <p:cNvSpPr txBox="1"/>
          <p:nvPr/>
        </p:nvSpPr>
        <p:spPr>
          <a:xfrm>
            <a:off x="1486547" y="5869861"/>
            <a:ext cx="3707105" cy="369332"/>
          </a:xfrm>
          <a:prstGeom prst="rect">
            <a:avLst/>
          </a:prstGeom>
          <a:noFill/>
        </p:spPr>
        <p:txBody>
          <a:bodyPr wrap="none" rtlCol="0">
            <a:spAutoFit/>
          </a:bodyPr>
          <a:lstStyle/>
          <a:p>
            <a:r>
              <a:rPr lang="en-US" dirty="0" smtClean="0"/>
              <a:t>Figure 20: Sensor 1 FFT spectrum</a:t>
            </a:r>
            <a:endParaRPr lang="en-US" dirty="0"/>
          </a:p>
        </p:txBody>
      </p:sp>
      <p:sp>
        <p:nvSpPr>
          <p:cNvPr id="12" name="TextBox 11"/>
          <p:cNvSpPr txBox="1"/>
          <p:nvPr/>
        </p:nvSpPr>
        <p:spPr>
          <a:xfrm>
            <a:off x="7193280" y="5768936"/>
            <a:ext cx="3707105" cy="369332"/>
          </a:xfrm>
          <a:prstGeom prst="rect">
            <a:avLst/>
          </a:prstGeom>
          <a:noFill/>
        </p:spPr>
        <p:txBody>
          <a:bodyPr wrap="none" rtlCol="0">
            <a:spAutoFit/>
          </a:bodyPr>
          <a:lstStyle/>
          <a:p>
            <a:r>
              <a:rPr lang="en-US" dirty="0" smtClean="0"/>
              <a:t>Figure 21: Sensor 2 FFT spectrum</a:t>
            </a:r>
            <a:endParaRPr lang="en-US" dirty="0"/>
          </a:p>
        </p:txBody>
      </p:sp>
    </p:spTree>
    <p:extLst>
      <p:ext uri="{BB962C8B-B14F-4D97-AF65-F5344CB8AC3E}">
        <p14:creationId xmlns:p14="http://schemas.microsoft.com/office/powerpoint/2010/main" val="4142564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62489085"/>
              </p:ext>
            </p:extLst>
          </p:nvPr>
        </p:nvGraphicFramePr>
        <p:xfrm>
          <a:off x="368301" y="1464707"/>
          <a:ext cx="11452224" cy="741680"/>
        </p:xfrm>
        <a:graphic>
          <a:graphicData uri="http://schemas.openxmlformats.org/drawingml/2006/table">
            <a:tbl>
              <a:tblPr firstRow="1" bandRow="1">
                <a:tableStyleId>{5C22544A-7EE6-4342-B048-85BDC9FD1C3A}</a:tableStyleId>
              </a:tblPr>
              <a:tblGrid>
                <a:gridCol w="3817408">
                  <a:extLst>
                    <a:ext uri="{9D8B030D-6E8A-4147-A177-3AD203B41FA5}">
                      <a16:colId xmlns:a16="http://schemas.microsoft.com/office/drawing/2014/main" val="2159473421"/>
                    </a:ext>
                  </a:extLst>
                </a:gridCol>
                <a:gridCol w="3817408">
                  <a:extLst>
                    <a:ext uri="{9D8B030D-6E8A-4147-A177-3AD203B41FA5}">
                      <a16:colId xmlns:a16="http://schemas.microsoft.com/office/drawing/2014/main" val="3878031310"/>
                    </a:ext>
                  </a:extLst>
                </a:gridCol>
                <a:gridCol w="3817408">
                  <a:extLst>
                    <a:ext uri="{9D8B030D-6E8A-4147-A177-3AD203B41FA5}">
                      <a16:colId xmlns:a16="http://schemas.microsoft.com/office/drawing/2014/main" val="3743686837"/>
                    </a:ext>
                  </a:extLst>
                </a:gridCol>
              </a:tblGrid>
              <a:tr h="370840">
                <a:tc>
                  <a:txBody>
                    <a:bodyPr/>
                    <a:lstStyle/>
                    <a:p>
                      <a:r>
                        <a:rPr lang="en-US" dirty="0" smtClean="0"/>
                        <a:t>Sampling frequency </a:t>
                      </a:r>
                      <a:endParaRPr lang="en-US" dirty="0"/>
                    </a:p>
                  </a:txBody>
                  <a:tcPr/>
                </a:tc>
                <a:tc>
                  <a:txBody>
                    <a:bodyPr/>
                    <a:lstStyle/>
                    <a:p>
                      <a:r>
                        <a:rPr lang="en-US" dirty="0" smtClean="0"/>
                        <a:t>Mounting orientation</a:t>
                      </a:r>
                      <a:endParaRPr lang="en-US" dirty="0"/>
                    </a:p>
                  </a:txBody>
                  <a:tcPr/>
                </a:tc>
                <a:tc>
                  <a:txBody>
                    <a:bodyPr/>
                    <a:lstStyle/>
                    <a:p>
                      <a:r>
                        <a:rPr lang="en-US" dirty="0" smtClean="0"/>
                        <a:t>Motor</a:t>
                      </a:r>
                      <a:r>
                        <a:rPr lang="en-US" baseline="0" dirty="0" smtClean="0"/>
                        <a:t> speed</a:t>
                      </a:r>
                      <a:endParaRPr lang="en-US" dirty="0"/>
                    </a:p>
                  </a:txBody>
                  <a:tcPr/>
                </a:tc>
                <a:extLst>
                  <a:ext uri="{0D108BD9-81ED-4DB2-BD59-A6C34878D82A}">
                    <a16:rowId xmlns:a16="http://schemas.microsoft.com/office/drawing/2014/main" val="361047171"/>
                  </a:ext>
                </a:extLst>
              </a:tr>
              <a:tr h="370840">
                <a:tc>
                  <a:txBody>
                    <a:bodyPr/>
                    <a:lstStyle/>
                    <a:p>
                      <a:r>
                        <a:rPr lang="en-US" dirty="0" smtClean="0"/>
                        <a:t>1300 Hz</a:t>
                      </a:r>
                      <a:endParaRPr lang="en-US" dirty="0"/>
                    </a:p>
                  </a:txBody>
                  <a:tcPr/>
                </a:tc>
                <a:tc>
                  <a:txBody>
                    <a:bodyPr/>
                    <a:lstStyle/>
                    <a:p>
                      <a:r>
                        <a:rPr lang="en-US" dirty="0" smtClean="0"/>
                        <a:t>Side of bearings</a:t>
                      </a:r>
                      <a:endParaRPr lang="en-US" dirty="0"/>
                    </a:p>
                  </a:txBody>
                  <a:tcPr/>
                </a:tc>
                <a:tc>
                  <a:txBody>
                    <a:bodyPr/>
                    <a:lstStyle/>
                    <a:p>
                      <a:r>
                        <a:rPr lang="en-US" dirty="0" smtClean="0"/>
                        <a:t>1320 RPM</a:t>
                      </a:r>
                      <a:endParaRPr lang="en-US" dirty="0"/>
                    </a:p>
                  </a:txBody>
                  <a:tcPr/>
                </a:tc>
                <a:extLst>
                  <a:ext uri="{0D108BD9-81ED-4DB2-BD59-A6C34878D82A}">
                    <a16:rowId xmlns:a16="http://schemas.microsoft.com/office/drawing/2014/main" val="3799307919"/>
                  </a:ext>
                </a:extLst>
              </a:tr>
            </a:tbl>
          </a:graphicData>
        </a:graphic>
      </p:graphicFrame>
      <p:sp>
        <p:nvSpPr>
          <p:cNvPr id="3" name="Title 2"/>
          <p:cNvSpPr>
            <a:spLocks noGrp="1"/>
          </p:cNvSpPr>
          <p:nvPr>
            <p:ph type="title"/>
          </p:nvPr>
        </p:nvSpPr>
        <p:spPr/>
        <p:txBody>
          <a:bodyPr/>
          <a:lstStyle/>
          <a:p>
            <a:r>
              <a:rPr lang="en-US" dirty="0" smtClean="0"/>
              <a:t>Results Cont. – Time Domain (Configuration 2)</a:t>
            </a:r>
            <a:endParaRPr lang="en-US" dirty="0"/>
          </a:p>
        </p:txBody>
      </p:sp>
      <p:sp>
        <p:nvSpPr>
          <p:cNvPr id="4" name="Text Placeholder 3"/>
          <p:cNvSpPr>
            <a:spLocks noGrp="1"/>
          </p:cNvSpPr>
          <p:nvPr>
            <p:ph type="body" sz="quarter" idx="10"/>
          </p:nvPr>
        </p:nvSpPr>
        <p:spPr/>
        <p:txBody>
          <a:bodyPr/>
          <a:lstStyle/>
          <a:p>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499586" y="2364105"/>
            <a:ext cx="5872798" cy="3448050"/>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503670" y="2364105"/>
            <a:ext cx="5316855" cy="3448051"/>
          </a:xfrm>
          <a:prstGeom prst="rect">
            <a:avLst/>
          </a:prstGeom>
        </p:spPr>
      </p:pic>
      <p:sp>
        <p:nvSpPr>
          <p:cNvPr id="8" name="TextBox 7"/>
          <p:cNvSpPr txBox="1"/>
          <p:nvPr/>
        </p:nvSpPr>
        <p:spPr>
          <a:xfrm>
            <a:off x="368300" y="1073468"/>
            <a:ext cx="4160178" cy="369332"/>
          </a:xfrm>
          <a:prstGeom prst="rect">
            <a:avLst/>
          </a:prstGeom>
          <a:noFill/>
        </p:spPr>
        <p:txBody>
          <a:bodyPr wrap="none" rtlCol="0">
            <a:spAutoFit/>
          </a:bodyPr>
          <a:lstStyle/>
          <a:p>
            <a:r>
              <a:rPr lang="en-US" dirty="0" smtClean="0"/>
              <a:t>Table 2: Parameters for configuration 2</a:t>
            </a:r>
            <a:endParaRPr lang="en-US" dirty="0"/>
          </a:p>
        </p:txBody>
      </p:sp>
    </p:spTree>
    <p:extLst>
      <p:ext uri="{BB962C8B-B14F-4D97-AF65-F5344CB8AC3E}">
        <p14:creationId xmlns:p14="http://schemas.microsoft.com/office/powerpoint/2010/main" val="3109430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FFT spectrum of the sensor shows that the both sensor 1 and 2 were able to pick up the same frequency of 21 Hz. </a:t>
            </a:r>
          </a:p>
          <a:p>
            <a:endParaRPr lang="en-US" dirty="0"/>
          </a:p>
        </p:txBody>
      </p:sp>
      <p:sp>
        <p:nvSpPr>
          <p:cNvPr id="3" name="Title 2"/>
          <p:cNvSpPr>
            <a:spLocks noGrp="1"/>
          </p:cNvSpPr>
          <p:nvPr>
            <p:ph type="title"/>
          </p:nvPr>
        </p:nvSpPr>
        <p:spPr/>
        <p:txBody>
          <a:bodyPr/>
          <a:lstStyle/>
          <a:p>
            <a:r>
              <a:rPr lang="en-US" dirty="0" smtClean="0"/>
              <a:t>Results  – FFT (Configuration 2)</a:t>
            </a:r>
            <a:endParaRPr lang="en-US" dirty="0"/>
          </a:p>
        </p:txBody>
      </p:sp>
      <p:sp>
        <p:nvSpPr>
          <p:cNvPr id="4" name="Text Placeholder 3"/>
          <p:cNvSpPr>
            <a:spLocks noGrp="1"/>
          </p:cNvSpPr>
          <p:nvPr>
            <p:ph type="body" sz="quarter" idx="10"/>
          </p:nvPr>
        </p:nvSpPr>
        <p:spPr/>
        <p:txBody>
          <a:bodyPr/>
          <a:lstStyle/>
          <a:p>
            <a:endParaRPr lang="en-US"/>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368300" y="2449711"/>
            <a:ext cx="5589738" cy="3055939"/>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5958037" y="2449710"/>
            <a:ext cx="6044665" cy="3055939"/>
          </a:xfrm>
          <a:prstGeom prst="rect">
            <a:avLst/>
          </a:prstGeom>
        </p:spPr>
      </p:pic>
    </p:spTree>
    <p:extLst>
      <p:ext uri="{BB962C8B-B14F-4D97-AF65-F5344CB8AC3E}">
        <p14:creationId xmlns:p14="http://schemas.microsoft.com/office/powerpoint/2010/main" val="35840074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lnSpc>
                <a:spcPct val="150000"/>
              </a:lnSpc>
            </a:pPr>
            <a:r>
              <a:rPr lang="en-US" dirty="0"/>
              <a:t>Accelerometer are very sensitive to noise so therefore proper filtering were needed for data </a:t>
            </a:r>
            <a:r>
              <a:rPr lang="en-US" dirty="0" smtClean="0"/>
              <a:t>analysis.</a:t>
            </a:r>
          </a:p>
          <a:p>
            <a:pPr algn="just">
              <a:lnSpc>
                <a:spcPct val="150000"/>
              </a:lnSpc>
            </a:pPr>
            <a:r>
              <a:rPr lang="en-US" dirty="0" smtClean="0"/>
              <a:t>The experiment was conducted for two different configurations, configuration 1, the sensors were mounted at the top of the bearings and configuration 2, the sensors were mounted by the side of the bearings.</a:t>
            </a:r>
          </a:p>
          <a:p>
            <a:pPr algn="just">
              <a:lnSpc>
                <a:spcPct val="150000"/>
              </a:lnSpc>
            </a:pPr>
            <a:r>
              <a:rPr lang="en-US" dirty="0"/>
              <a:t>The 1 second samples gives better time domain and FFT for visualization</a:t>
            </a:r>
            <a:r>
              <a:rPr lang="en-US" dirty="0" smtClean="0"/>
              <a:t>.</a:t>
            </a:r>
          </a:p>
          <a:p>
            <a:pPr algn="just">
              <a:lnSpc>
                <a:spcPct val="150000"/>
              </a:lnSpc>
            </a:pPr>
            <a:r>
              <a:rPr lang="en-US" dirty="0" smtClean="0"/>
              <a:t>For configuration 1, the sensor 1 was able to pick the frequency motor of 22 Hz and configuration 2, was able to pick the frequency of 21 Hz for both sensors.</a:t>
            </a:r>
          </a:p>
          <a:p>
            <a:pPr algn="just">
              <a:lnSpc>
                <a:spcPct val="150000"/>
              </a:lnSpc>
            </a:pPr>
            <a:r>
              <a:rPr lang="en-US" dirty="0" smtClean="0"/>
              <a:t>For both experiments, the sensors were not able to pick the exact frequency of the bearing frequency and gear mesh frequency, however new vibrations were picked.</a:t>
            </a:r>
          </a:p>
          <a:p>
            <a:pPr algn="just">
              <a:lnSpc>
                <a:spcPct val="150000"/>
              </a:lnSpc>
            </a:pPr>
            <a:r>
              <a:rPr lang="en-US" dirty="0"/>
              <a:t>The new </a:t>
            </a:r>
            <a:r>
              <a:rPr lang="en-US" dirty="0" smtClean="0"/>
              <a:t>peaks that were picked on both experiment needs further </a:t>
            </a:r>
            <a:r>
              <a:rPr lang="en-US" dirty="0"/>
              <a:t>investigation</a:t>
            </a:r>
            <a:r>
              <a:rPr lang="en-US" dirty="0" smtClean="0"/>
              <a:t>.</a:t>
            </a:r>
          </a:p>
          <a:p>
            <a:pPr algn="just">
              <a:lnSpc>
                <a:spcPct val="150000"/>
              </a:lnSpc>
            </a:pPr>
            <a:r>
              <a:rPr lang="en-US" dirty="0" smtClean="0"/>
              <a:t>Overall, the aim of the project was successfully met. </a:t>
            </a:r>
          </a:p>
          <a:p>
            <a:endParaRPr lang="en-US" dirty="0" smtClean="0"/>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511168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just">
              <a:lnSpc>
                <a:spcPct val="100000"/>
              </a:lnSpc>
              <a:buNone/>
            </a:pPr>
            <a:r>
              <a:rPr lang="en-US" dirty="0"/>
              <a:t>[</a:t>
            </a:r>
            <a:r>
              <a:rPr lang="en-US" sz="1600" dirty="0" smtClean="0"/>
              <a:t>1] D</a:t>
            </a:r>
            <a:r>
              <a:rPr lang="en-US" sz="1600" dirty="0"/>
              <a:t>. </a:t>
            </a:r>
            <a:r>
              <a:rPr lang="en-US" sz="1600" dirty="0" err="1"/>
              <a:t>Goyal</a:t>
            </a:r>
            <a:r>
              <a:rPr lang="en-US" sz="1600" dirty="0"/>
              <a:t> and B. S. </a:t>
            </a:r>
            <a:r>
              <a:rPr lang="en-US" sz="1600" dirty="0" err="1"/>
              <a:t>Pabla</a:t>
            </a:r>
            <a:r>
              <a:rPr lang="en-US" sz="1600" dirty="0"/>
              <a:t>, “The Vibration Monitoring Methods and Signal Processing Techniques for Structural Health Monitoring: A Review,” </a:t>
            </a:r>
            <a:r>
              <a:rPr lang="en-US" sz="1600" i="1" dirty="0"/>
              <a:t>Archives of Computational Methods in Engineering</a:t>
            </a:r>
            <a:r>
              <a:rPr lang="en-US" sz="1600" dirty="0"/>
              <a:t>, vol. 23, no. 4, pp. 585–594, Dec. 2016, </a:t>
            </a:r>
            <a:r>
              <a:rPr lang="en-US" sz="1600" dirty="0" err="1"/>
              <a:t>doi</a:t>
            </a:r>
            <a:r>
              <a:rPr lang="en-US" sz="1600" dirty="0"/>
              <a:t>: 10.1007/s11831-015-9145-0</a:t>
            </a:r>
            <a:r>
              <a:rPr lang="en-US" sz="1600" dirty="0" smtClean="0"/>
              <a:t>.</a:t>
            </a:r>
          </a:p>
          <a:p>
            <a:pPr marL="0" indent="0" algn="just">
              <a:lnSpc>
                <a:spcPct val="100000"/>
              </a:lnSpc>
              <a:buNone/>
            </a:pPr>
            <a:r>
              <a:rPr lang="en-US" sz="1600" dirty="0" smtClean="0"/>
              <a:t>[2]</a:t>
            </a:r>
            <a:r>
              <a:rPr lang="en-US" sz="1600" dirty="0"/>
              <a:t> </a:t>
            </a:r>
            <a:r>
              <a:rPr lang="en-US" sz="1600" dirty="0" smtClean="0"/>
              <a:t>“</a:t>
            </a:r>
            <a:r>
              <a:rPr lang="en-US" sz="1600" dirty="0"/>
              <a:t>Mechanics Map - </a:t>
            </a:r>
            <a:r>
              <a:rPr lang="en-US" sz="1600" dirty="0" err="1"/>
              <a:t>Undamped</a:t>
            </a:r>
            <a:r>
              <a:rPr lang="en-US" sz="1600" dirty="0"/>
              <a:t> Harmonic Forced Vibrations.” Accessed: Sep. 01, 2025. [Online]. Available: https://</a:t>
            </a:r>
            <a:r>
              <a:rPr lang="en-US" sz="1600" dirty="0" smtClean="0"/>
              <a:t>mechanicsmap.psu.edu/websites/16_one_dof_vibrations/16-4_undamped_harmonic/16-4_undamped_harmonic.html</a:t>
            </a:r>
          </a:p>
          <a:p>
            <a:pPr marL="0" indent="0" algn="just">
              <a:lnSpc>
                <a:spcPct val="100000"/>
              </a:lnSpc>
              <a:buNone/>
            </a:pPr>
            <a:r>
              <a:rPr lang="en-US" sz="1600" dirty="0" smtClean="0"/>
              <a:t>[3]</a:t>
            </a:r>
            <a:r>
              <a:rPr lang="en-US" sz="1600" dirty="0"/>
              <a:t> </a:t>
            </a:r>
            <a:r>
              <a:rPr lang="en-US" sz="1600" dirty="0" smtClean="0"/>
              <a:t>V</a:t>
            </a:r>
            <a:r>
              <a:rPr lang="en-US" sz="1600" dirty="0"/>
              <a:t>. P. Raj, Dr. K. Natarajan, Sri, and T. G. </a:t>
            </a:r>
            <a:r>
              <a:rPr lang="en-US" sz="1600" dirty="0" err="1"/>
              <a:t>Girikumar</a:t>
            </a:r>
            <a:r>
              <a:rPr lang="en-US" sz="1600" dirty="0"/>
              <a:t>, “Induction motor fault detection and diagnosis by vibration analysis using MEMS accelerometer,” </a:t>
            </a:r>
            <a:r>
              <a:rPr lang="en-US" sz="1600" i="1" dirty="0"/>
              <a:t>2013 International Conference on Emerging Trends in Communication, Control, Signal Processing and Computing Applications (C2SPCA)</a:t>
            </a:r>
            <a:r>
              <a:rPr lang="en-US" sz="1600" dirty="0"/>
              <a:t>, pp. 1–6, 2013, [Online]. Available: </a:t>
            </a:r>
            <a:r>
              <a:rPr lang="en-US" sz="1600" dirty="0">
                <a:hlinkClick r:id="rId2"/>
              </a:rPr>
              <a:t>https://</a:t>
            </a:r>
            <a:r>
              <a:rPr lang="en-US" sz="1600" dirty="0" smtClean="0">
                <a:hlinkClick r:id="rId2"/>
              </a:rPr>
              <a:t>api.semanticscholar.org/CorpusID:18282480</a:t>
            </a:r>
            <a:r>
              <a:rPr lang="en-US" sz="1600" dirty="0" smtClean="0"/>
              <a:t>.</a:t>
            </a:r>
          </a:p>
          <a:p>
            <a:pPr marL="0" indent="0" algn="just">
              <a:lnSpc>
                <a:spcPct val="100000"/>
              </a:lnSpc>
              <a:buNone/>
            </a:pPr>
            <a:r>
              <a:rPr lang="en-US" sz="1600" dirty="0" smtClean="0"/>
              <a:t>[4] S</a:t>
            </a:r>
            <a:r>
              <a:rPr lang="en-US" sz="1600" dirty="0"/>
              <a:t>. B. </a:t>
            </a:r>
            <a:r>
              <a:rPr lang="en-US" sz="1600" dirty="0" err="1"/>
              <a:t>Chaudhury</a:t>
            </a:r>
            <a:r>
              <a:rPr lang="en-US" sz="1600" dirty="0"/>
              <a:t>, M. </a:t>
            </a:r>
            <a:r>
              <a:rPr lang="en-US" sz="1600" dirty="0" err="1"/>
              <a:t>Sengupta</a:t>
            </a:r>
            <a:r>
              <a:rPr lang="en-US" sz="1600" dirty="0"/>
              <a:t>, and K. Mukherjee, “Vibration Monitoring of Rotating Machines Using MEMS Accelerometer,” 2014, [Online]. Available: </a:t>
            </a:r>
            <a:r>
              <a:rPr lang="en-US" sz="1600" dirty="0" smtClean="0">
                <a:hlinkClick r:id="rId3"/>
              </a:rPr>
              <a:t>www.ijser.in</a:t>
            </a:r>
            <a:r>
              <a:rPr lang="en-US" sz="1600" dirty="0" smtClean="0"/>
              <a:t>.</a:t>
            </a:r>
          </a:p>
          <a:p>
            <a:pPr marL="0" indent="0" algn="just">
              <a:lnSpc>
                <a:spcPct val="100000"/>
              </a:lnSpc>
              <a:buNone/>
            </a:pPr>
            <a:r>
              <a:rPr lang="en-US" sz="1600" dirty="0" smtClean="0"/>
              <a:t>[5] A</a:t>
            </a:r>
            <a:r>
              <a:rPr lang="en-US" sz="1600" dirty="0"/>
              <a:t>. D. </a:t>
            </a:r>
            <a:r>
              <a:rPr lang="en-US" sz="1600" dirty="0" err="1"/>
              <a:t>Nembhard</a:t>
            </a:r>
            <a:r>
              <a:rPr lang="en-US" sz="1600" dirty="0"/>
              <a:t>, J. K. Sinha, A. J. Pinkerton, and K. </a:t>
            </a:r>
            <a:r>
              <a:rPr lang="en-US" sz="1600" dirty="0" err="1"/>
              <a:t>Elbhbah</a:t>
            </a:r>
            <a:r>
              <a:rPr lang="en-US" sz="1600" dirty="0"/>
              <a:t>, “Combined vibration and thermal analysis for the condition monitoring of rotating machinery,” </a:t>
            </a:r>
            <a:r>
              <a:rPr lang="en-US" sz="1600" i="1" dirty="0" err="1"/>
              <a:t>Struct</a:t>
            </a:r>
            <a:r>
              <a:rPr lang="en-US" sz="1600" i="1" dirty="0"/>
              <a:t> Health </a:t>
            </a:r>
            <a:r>
              <a:rPr lang="en-US" sz="1600" i="1" dirty="0" err="1"/>
              <a:t>Monit</a:t>
            </a:r>
            <a:r>
              <a:rPr lang="en-US" sz="1600" dirty="0"/>
              <a:t>, vol. 13, no. 3, pp. 281–295, 2014, </a:t>
            </a:r>
            <a:r>
              <a:rPr lang="en-US" sz="1600" dirty="0" err="1"/>
              <a:t>doi</a:t>
            </a:r>
            <a:r>
              <a:rPr lang="en-US" sz="1600" dirty="0"/>
              <a:t>: 10.1177/1475921714522843</a:t>
            </a:r>
            <a:r>
              <a:rPr lang="en-US" sz="1600" dirty="0" smtClean="0"/>
              <a:t>.</a:t>
            </a:r>
          </a:p>
          <a:p>
            <a:pPr marL="0" indent="0" algn="just">
              <a:lnSpc>
                <a:spcPct val="100000"/>
              </a:lnSpc>
              <a:buNone/>
            </a:pPr>
            <a:r>
              <a:rPr lang="en-US" dirty="0" smtClean="0"/>
              <a:t>[6] A</a:t>
            </a:r>
            <a:r>
              <a:rPr lang="en-US" dirty="0"/>
              <a:t>. S. Cassim, D. M. </a:t>
            </a:r>
            <a:r>
              <a:rPr lang="en-US" dirty="0" err="1"/>
              <a:t>Madyira</a:t>
            </a:r>
            <a:r>
              <a:rPr lang="en-US" dirty="0"/>
              <a:t>, and R. T. </a:t>
            </a:r>
            <a:r>
              <a:rPr lang="en-US" dirty="0" err="1"/>
              <a:t>Tebeta</a:t>
            </a:r>
            <a:r>
              <a:rPr lang="en-US" dirty="0"/>
              <a:t>, “Investigating Torsional Vibration Monitoring Using Optical Sensors and Encoder Wheels,” in </a:t>
            </a:r>
            <a:r>
              <a:rPr lang="en-US" i="1" dirty="0"/>
              <a:t>2024 15th International Conference on Mechanical and Intelligent Manufacturing Technologies, ICMIMT 2024</a:t>
            </a:r>
            <a:r>
              <a:rPr lang="en-US" dirty="0"/>
              <a:t>, Institute of Electrical and Electronics Engineers Inc., 2024, pp. 74–79. </a:t>
            </a:r>
            <a:r>
              <a:rPr lang="en-US" dirty="0" err="1"/>
              <a:t>doi</a:t>
            </a:r>
            <a:r>
              <a:rPr lang="en-US" dirty="0"/>
              <a:t>: 10.1109/ICMIMT61937.2024.10585646</a:t>
            </a:r>
            <a:endParaRPr lang="en-US" sz="1600" dirty="0" smtClean="0"/>
          </a:p>
          <a:p>
            <a:pPr marL="0" indent="0" algn="just">
              <a:lnSpc>
                <a:spcPct val="100000"/>
              </a:lnSpc>
              <a:buNone/>
            </a:pPr>
            <a:endParaRPr lang="en-US" sz="1600" dirty="0"/>
          </a:p>
          <a:p>
            <a:pPr marL="0" indent="0" algn="just">
              <a:lnSpc>
                <a:spcPct val="100000"/>
              </a:lnSpc>
              <a:buNone/>
            </a:pPr>
            <a:endParaRPr lang="en-US" dirty="0"/>
          </a:p>
          <a:p>
            <a:pPr marL="0" indent="0" algn="just">
              <a:lnSpc>
                <a:spcPct val="100000"/>
              </a:lnSpc>
              <a:buNone/>
            </a:pPr>
            <a:endParaRPr lang="en-US" dirty="0" smtClean="0"/>
          </a:p>
          <a:p>
            <a:pPr marL="0" indent="0">
              <a:buNone/>
            </a:pPr>
            <a:endParaRPr lang="en-US" dirty="0"/>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28124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p:cNvSpPr>
          <p:nvPr/>
        </p:nvSpPr>
        <p:spPr>
          <a:xfrm>
            <a:off x="3860801" y="1990801"/>
            <a:ext cx="4846319" cy="2228815"/>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2800" b="1" kern="1200" cap="none" spc="-30" baseline="0">
                <a:solidFill>
                  <a:schemeClr val="accent1"/>
                </a:solidFill>
                <a:latin typeface="+mj-lt"/>
                <a:ea typeface="+mj-ea"/>
                <a:cs typeface="+mj-cs"/>
              </a:defRPr>
            </a:lvl1pPr>
          </a:lstStyle>
          <a:p>
            <a:pPr marL="12700" marR="5080" indent="1224915">
              <a:lnSpc>
                <a:spcPct val="100000"/>
              </a:lnSpc>
              <a:spcBef>
                <a:spcPts val="100"/>
              </a:spcBef>
            </a:pPr>
            <a:r>
              <a:rPr lang="en-US" sz="7200" spc="-555" dirty="0" smtClean="0"/>
              <a:t>Any </a:t>
            </a:r>
            <a:r>
              <a:rPr lang="en-US" sz="7200" spc="-670" dirty="0" smtClean="0"/>
              <a:t>Questions?</a:t>
            </a:r>
            <a:endParaRPr lang="en-US" sz="7200" dirty="0"/>
          </a:p>
        </p:txBody>
      </p:sp>
    </p:spTree>
    <p:extLst>
      <p:ext uri="{BB962C8B-B14F-4D97-AF65-F5344CB8AC3E}">
        <p14:creationId xmlns:p14="http://schemas.microsoft.com/office/powerpoint/2010/main" val="185780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Presentation outlines</a:t>
            </a:r>
            <a:endParaRPr lang="en-US" dirty="0"/>
          </a:p>
        </p:txBody>
      </p:sp>
      <p:sp>
        <p:nvSpPr>
          <p:cNvPr id="4" name="Text Placeholder 3"/>
          <p:cNvSpPr>
            <a:spLocks noGrp="1"/>
          </p:cNvSpPr>
          <p:nvPr>
            <p:ph type="body" sz="quarter" idx="10"/>
          </p:nvPr>
        </p:nvSpPr>
        <p:spPr/>
        <p:txBody>
          <a:bodyPr/>
          <a:lstStyle/>
          <a:p>
            <a:endParaRPr lang="en-US"/>
          </a:p>
        </p:txBody>
      </p:sp>
      <p:sp>
        <p:nvSpPr>
          <p:cNvPr id="5" name="Rectangle: Rounded Corners 4">
            <a:extLst>
              <a:ext uri="{FF2B5EF4-FFF2-40B4-BE49-F238E27FC236}">
                <a16:creationId xmlns:a16="http://schemas.microsoft.com/office/drawing/2014/main" id="{B7443E83-A650-1BD7-6589-5C36ACCA7551}"/>
              </a:ext>
            </a:extLst>
          </p:cNvPr>
          <p:cNvSpPr/>
          <p:nvPr/>
        </p:nvSpPr>
        <p:spPr>
          <a:xfrm>
            <a:off x="590283" y="1273108"/>
            <a:ext cx="1171140" cy="4730647"/>
          </a:xfrm>
          <a:prstGeom prst="roundRect">
            <a:avLst/>
          </a:prstGeom>
          <a:solidFill>
            <a:schemeClr val="accent2">
              <a:lumMod val="20000"/>
              <a:lumOff val="80000"/>
            </a:schemeClr>
          </a:solidFill>
          <a:ln>
            <a:solidFill>
              <a:schemeClr val="bg1">
                <a:lumMod val="50000"/>
              </a:schemeClr>
            </a:solidFill>
          </a:ln>
          <a:effectLst>
            <a:glow rad="63500">
              <a:schemeClr val="accent1">
                <a:satMod val="175000"/>
                <a:alpha val="40000"/>
              </a:schemeClr>
            </a:glow>
            <a:softEdge rad="127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Arrow: Right 6">
            <a:extLst>
              <a:ext uri="{FF2B5EF4-FFF2-40B4-BE49-F238E27FC236}">
                <a16:creationId xmlns:a16="http://schemas.microsoft.com/office/drawing/2014/main" id="{3F8FC1B9-CF45-B5D6-AEE5-0085123E5223}"/>
              </a:ext>
            </a:extLst>
          </p:cNvPr>
          <p:cNvSpPr/>
          <p:nvPr/>
        </p:nvSpPr>
        <p:spPr>
          <a:xfrm>
            <a:off x="2034885" y="1296002"/>
            <a:ext cx="737420" cy="570271"/>
          </a:xfrm>
          <a:prstGeom prst="rightArrow">
            <a:avLst/>
          </a:prstGeom>
          <a:solidFill>
            <a:schemeClr val="accent2">
              <a:lumMod val="75000"/>
            </a:schemeClr>
          </a:solidFill>
          <a:ln>
            <a:solidFill>
              <a:schemeClr val="accent4">
                <a:lumMod val="50000"/>
              </a:schemeClr>
            </a:solidFill>
          </a:ln>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Rounded Corners 5">
            <a:extLst>
              <a:ext uri="{FF2B5EF4-FFF2-40B4-BE49-F238E27FC236}">
                <a16:creationId xmlns:a16="http://schemas.microsoft.com/office/drawing/2014/main" id="{AF896FF3-0D18-48FE-BBA7-55EDA3641CF8}"/>
              </a:ext>
            </a:extLst>
          </p:cNvPr>
          <p:cNvSpPr/>
          <p:nvPr/>
        </p:nvSpPr>
        <p:spPr>
          <a:xfrm>
            <a:off x="2848774" y="1267951"/>
            <a:ext cx="7561007" cy="617697"/>
          </a:xfrm>
          <a:prstGeom prst="roundRect">
            <a:avLst/>
          </a:prstGeom>
          <a:solidFill>
            <a:schemeClr val="accent2"/>
          </a:solidFill>
          <a:ln>
            <a:solidFill>
              <a:schemeClr val="accent4"/>
            </a:solidFill>
          </a:ln>
          <a:effectLst>
            <a:outerShdw blurRad="50800" dist="38100" dir="16200000" rotWithShape="0">
              <a:prstClr val="black">
                <a:alpha val="40000"/>
              </a:prstClr>
            </a:outerShdw>
            <a:softEdge rad="63500"/>
          </a:effectLst>
          <a:scene3d>
            <a:camera prst="obliqueTop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ZA" b="1" cap="all" dirty="0"/>
              <a:t>Introduction</a:t>
            </a:r>
            <a:r>
              <a:rPr lang="en-ZA" dirty="0"/>
              <a:t> </a:t>
            </a:r>
          </a:p>
        </p:txBody>
      </p:sp>
      <p:sp>
        <p:nvSpPr>
          <p:cNvPr id="8" name="Rectangle: Rounded Corners 5">
            <a:extLst>
              <a:ext uri="{FF2B5EF4-FFF2-40B4-BE49-F238E27FC236}">
                <a16:creationId xmlns:a16="http://schemas.microsoft.com/office/drawing/2014/main" id="{AF896FF3-0D18-48FE-BBA7-55EDA3641CF8}"/>
              </a:ext>
            </a:extLst>
          </p:cNvPr>
          <p:cNvSpPr/>
          <p:nvPr/>
        </p:nvSpPr>
        <p:spPr>
          <a:xfrm>
            <a:off x="2848774" y="1981286"/>
            <a:ext cx="7561007" cy="617697"/>
          </a:xfrm>
          <a:prstGeom prst="roundRect">
            <a:avLst/>
          </a:prstGeom>
          <a:solidFill>
            <a:schemeClr val="accent2"/>
          </a:solidFill>
          <a:ln>
            <a:solidFill>
              <a:schemeClr val="accent4"/>
            </a:solidFill>
          </a:ln>
          <a:effectLst>
            <a:outerShdw blurRad="50800" dist="38100" dir="16200000" rotWithShape="0">
              <a:prstClr val="black">
                <a:alpha val="40000"/>
              </a:prstClr>
            </a:outerShdw>
            <a:softEdge rad="63500"/>
          </a:effectLst>
          <a:scene3d>
            <a:camera prst="obliqueTop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ZA" b="1" cap="all" dirty="0" smtClean="0"/>
              <a:t>Problem statement, aim and objectives</a:t>
            </a:r>
            <a:r>
              <a:rPr lang="en-ZA" dirty="0" smtClean="0"/>
              <a:t> </a:t>
            </a:r>
            <a:endParaRPr lang="en-ZA" dirty="0"/>
          </a:p>
        </p:txBody>
      </p:sp>
      <p:sp>
        <p:nvSpPr>
          <p:cNvPr id="9" name="Rectangle: Rounded Corners 5">
            <a:extLst>
              <a:ext uri="{FF2B5EF4-FFF2-40B4-BE49-F238E27FC236}">
                <a16:creationId xmlns:a16="http://schemas.microsoft.com/office/drawing/2014/main" id="{AF896FF3-0D18-48FE-BBA7-55EDA3641CF8}"/>
              </a:ext>
            </a:extLst>
          </p:cNvPr>
          <p:cNvSpPr/>
          <p:nvPr/>
        </p:nvSpPr>
        <p:spPr>
          <a:xfrm>
            <a:off x="2848774" y="2687613"/>
            <a:ext cx="7561007" cy="617697"/>
          </a:xfrm>
          <a:prstGeom prst="roundRect">
            <a:avLst/>
          </a:prstGeom>
          <a:solidFill>
            <a:schemeClr val="accent2"/>
          </a:solidFill>
          <a:ln>
            <a:solidFill>
              <a:schemeClr val="accent4"/>
            </a:solidFill>
          </a:ln>
          <a:effectLst>
            <a:outerShdw blurRad="50800" dist="38100" dir="16200000" rotWithShape="0">
              <a:prstClr val="black">
                <a:alpha val="40000"/>
              </a:prstClr>
            </a:outerShdw>
            <a:softEdge rad="63500"/>
          </a:effectLst>
          <a:scene3d>
            <a:camera prst="obliqueTop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ZA" b="1" cap="all" dirty="0" smtClean="0"/>
              <a:t>Brief key findings from literature</a:t>
            </a:r>
            <a:r>
              <a:rPr lang="en-ZA" dirty="0" smtClean="0"/>
              <a:t> </a:t>
            </a:r>
            <a:endParaRPr lang="en-ZA" dirty="0"/>
          </a:p>
        </p:txBody>
      </p:sp>
      <p:sp>
        <p:nvSpPr>
          <p:cNvPr id="10" name="Rectangle: Rounded Corners 5">
            <a:extLst>
              <a:ext uri="{FF2B5EF4-FFF2-40B4-BE49-F238E27FC236}">
                <a16:creationId xmlns:a16="http://schemas.microsoft.com/office/drawing/2014/main" id="{AF896FF3-0D18-48FE-BBA7-55EDA3641CF8}"/>
              </a:ext>
            </a:extLst>
          </p:cNvPr>
          <p:cNvSpPr/>
          <p:nvPr/>
        </p:nvSpPr>
        <p:spPr>
          <a:xfrm>
            <a:off x="2848774" y="3380509"/>
            <a:ext cx="7561007" cy="617697"/>
          </a:xfrm>
          <a:prstGeom prst="roundRect">
            <a:avLst/>
          </a:prstGeom>
          <a:solidFill>
            <a:schemeClr val="accent2"/>
          </a:solidFill>
          <a:ln>
            <a:solidFill>
              <a:schemeClr val="accent4"/>
            </a:solidFill>
          </a:ln>
          <a:effectLst>
            <a:outerShdw blurRad="50800" dist="38100" dir="16200000" rotWithShape="0">
              <a:prstClr val="black">
                <a:alpha val="40000"/>
              </a:prstClr>
            </a:outerShdw>
            <a:softEdge rad="63500"/>
          </a:effectLst>
          <a:scene3d>
            <a:camera prst="obliqueTop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ZA" b="1" cap="all" dirty="0" smtClean="0"/>
              <a:t>methodology</a:t>
            </a:r>
            <a:r>
              <a:rPr lang="en-ZA" dirty="0" smtClean="0"/>
              <a:t> </a:t>
            </a:r>
            <a:endParaRPr lang="en-ZA" dirty="0"/>
          </a:p>
        </p:txBody>
      </p:sp>
      <p:sp>
        <p:nvSpPr>
          <p:cNvPr id="11" name="Rectangle: Rounded Corners 5">
            <a:extLst>
              <a:ext uri="{FF2B5EF4-FFF2-40B4-BE49-F238E27FC236}">
                <a16:creationId xmlns:a16="http://schemas.microsoft.com/office/drawing/2014/main" id="{AF896FF3-0D18-48FE-BBA7-55EDA3641CF8}"/>
              </a:ext>
            </a:extLst>
          </p:cNvPr>
          <p:cNvSpPr/>
          <p:nvPr/>
        </p:nvSpPr>
        <p:spPr>
          <a:xfrm>
            <a:off x="2848774" y="4066254"/>
            <a:ext cx="7561007" cy="617697"/>
          </a:xfrm>
          <a:prstGeom prst="roundRect">
            <a:avLst/>
          </a:prstGeom>
          <a:solidFill>
            <a:schemeClr val="accent2"/>
          </a:solidFill>
          <a:ln>
            <a:solidFill>
              <a:schemeClr val="accent4"/>
            </a:solidFill>
          </a:ln>
          <a:effectLst>
            <a:outerShdw blurRad="50800" dist="38100" dir="16200000" rotWithShape="0">
              <a:prstClr val="black">
                <a:alpha val="40000"/>
              </a:prstClr>
            </a:outerShdw>
            <a:softEdge rad="63500"/>
          </a:effectLst>
          <a:scene3d>
            <a:camera prst="obliqueTop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ZA" b="1" cap="all" dirty="0" smtClean="0"/>
              <a:t>Data analysis</a:t>
            </a:r>
            <a:r>
              <a:rPr lang="en-ZA" dirty="0" smtClean="0"/>
              <a:t> </a:t>
            </a:r>
            <a:endParaRPr lang="en-ZA" dirty="0"/>
          </a:p>
        </p:txBody>
      </p:sp>
      <p:sp>
        <p:nvSpPr>
          <p:cNvPr id="12" name="Rectangle: Rounded Corners 5">
            <a:extLst>
              <a:ext uri="{FF2B5EF4-FFF2-40B4-BE49-F238E27FC236}">
                <a16:creationId xmlns:a16="http://schemas.microsoft.com/office/drawing/2014/main" id="{AF896FF3-0D18-48FE-BBA7-55EDA3641CF8}"/>
              </a:ext>
            </a:extLst>
          </p:cNvPr>
          <p:cNvSpPr/>
          <p:nvPr/>
        </p:nvSpPr>
        <p:spPr>
          <a:xfrm>
            <a:off x="2848774" y="4707057"/>
            <a:ext cx="7561007" cy="617697"/>
          </a:xfrm>
          <a:prstGeom prst="roundRect">
            <a:avLst/>
          </a:prstGeom>
          <a:solidFill>
            <a:schemeClr val="accent2"/>
          </a:solidFill>
          <a:ln>
            <a:solidFill>
              <a:schemeClr val="accent4"/>
            </a:solidFill>
          </a:ln>
          <a:effectLst>
            <a:outerShdw blurRad="50800" dist="38100" dir="16200000" rotWithShape="0">
              <a:prstClr val="black">
                <a:alpha val="40000"/>
              </a:prstClr>
            </a:outerShdw>
            <a:softEdge rad="63500"/>
          </a:effectLst>
          <a:scene3d>
            <a:camera prst="obliqueTop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ZA" b="1" cap="all" dirty="0" smtClean="0"/>
              <a:t>results</a:t>
            </a:r>
            <a:r>
              <a:rPr lang="en-ZA" dirty="0" smtClean="0"/>
              <a:t> </a:t>
            </a:r>
            <a:endParaRPr lang="en-ZA" dirty="0"/>
          </a:p>
        </p:txBody>
      </p:sp>
      <p:sp>
        <p:nvSpPr>
          <p:cNvPr id="13" name="Rectangle: Rounded Corners 5">
            <a:extLst>
              <a:ext uri="{FF2B5EF4-FFF2-40B4-BE49-F238E27FC236}">
                <a16:creationId xmlns:a16="http://schemas.microsoft.com/office/drawing/2014/main" id="{AF896FF3-0D18-48FE-BBA7-55EDA3641CF8}"/>
              </a:ext>
            </a:extLst>
          </p:cNvPr>
          <p:cNvSpPr/>
          <p:nvPr/>
        </p:nvSpPr>
        <p:spPr>
          <a:xfrm>
            <a:off x="2848774" y="5366519"/>
            <a:ext cx="7561007" cy="617697"/>
          </a:xfrm>
          <a:prstGeom prst="roundRect">
            <a:avLst/>
          </a:prstGeom>
          <a:solidFill>
            <a:schemeClr val="accent2"/>
          </a:solidFill>
          <a:ln>
            <a:solidFill>
              <a:schemeClr val="accent4"/>
            </a:solidFill>
          </a:ln>
          <a:effectLst>
            <a:outerShdw blurRad="50800" dist="38100" dir="16200000" rotWithShape="0">
              <a:prstClr val="black">
                <a:alpha val="40000"/>
              </a:prstClr>
            </a:outerShdw>
            <a:softEdge rad="63500"/>
          </a:effectLst>
          <a:scene3d>
            <a:camera prst="obliqueTopRigh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ZA" b="1" cap="all" dirty="0" smtClean="0"/>
              <a:t>Conclusion</a:t>
            </a:r>
            <a:r>
              <a:rPr lang="en-ZA" dirty="0" smtClean="0"/>
              <a:t> </a:t>
            </a:r>
            <a:endParaRPr lang="en-ZA" dirty="0"/>
          </a:p>
        </p:txBody>
      </p:sp>
      <p:sp>
        <p:nvSpPr>
          <p:cNvPr id="17" name="Arrow: Right 6">
            <a:extLst>
              <a:ext uri="{FF2B5EF4-FFF2-40B4-BE49-F238E27FC236}">
                <a16:creationId xmlns:a16="http://schemas.microsoft.com/office/drawing/2014/main" id="{3F8FC1B9-CF45-B5D6-AEE5-0085123E5223}"/>
              </a:ext>
            </a:extLst>
          </p:cNvPr>
          <p:cNvSpPr/>
          <p:nvPr/>
        </p:nvSpPr>
        <p:spPr>
          <a:xfrm>
            <a:off x="2004090" y="2053347"/>
            <a:ext cx="737420" cy="570271"/>
          </a:xfrm>
          <a:prstGeom prst="rightArrow">
            <a:avLst/>
          </a:prstGeom>
          <a:solidFill>
            <a:schemeClr val="accent2">
              <a:lumMod val="75000"/>
            </a:schemeClr>
          </a:solidFill>
          <a:ln>
            <a:solidFill>
              <a:schemeClr val="accent4">
                <a:lumMod val="50000"/>
              </a:schemeClr>
            </a:solidFill>
          </a:ln>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Arrow: Right 6">
            <a:extLst>
              <a:ext uri="{FF2B5EF4-FFF2-40B4-BE49-F238E27FC236}">
                <a16:creationId xmlns:a16="http://schemas.microsoft.com/office/drawing/2014/main" id="{3F8FC1B9-CF45-B5D6-AEE5-0085123E5223}"/>
              </a:ext>
            </a:extLst>
          </p:cNvPr>
          <p:cNvSpPr/>
          <p:nvPr/>
        </p:nvSpPr>
        <p:spPr>
          <a:xfrm>
            <a:off x="1992588" y="2666778"/>
            <a:ext cx="737420" cy="570271"/>
          </a:xfrm>
          <a:prstGeom prst="rightArrow">
            <a:avLst/>
          </a:prstGeom>
          <a:solidFill>
            <a:schemeClr val="accent2">
              <a:lumMod val="75000"/>
            </a:schemeClr>
          </a:solidFill>
          <a:ln>
            <a:solidFill>
              <a:schemeClr val="accent4">
                <a:lumMod val="50000"/>
              </a:schemeClr>
            </a:solidFill>
          </a:ln>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Arrow: Right 6">
            <a:extLst>
              <a:ext uri="{FF2B5EF4-FFF2-40B4-BE49-F238E27FC236}">
                <a16:creationId xmlns:a16="http://schemas.microsoft.com/office/drawing/2014/main" id="{3F8FC1B9-CF45-B5D6-AEE5-0085123E5223}"/>
              </a:ext>
            </a:extLst>
          </p:cNvPr>
          <p:cNvSpPr/>
          <p:nvPr/>
        </p:nvSpPr>
        <p:spPr>
          <a:xfrm>
            <a:off x="2034885" y="5327028"/>
            <a:ext cx="737420" cy="570271"/>
          </a:xfrm>
          <a:prstGeom prst="rightArrow">
            <a:avLst/>
          </a:prstGeom>
          <a:solidFill>
            <a:schemeClr val="accent2">
              <a:lumMod val="75000"/>
            </a:schemeClr>
          </a:solidFill>
          <a:ln>
            <a:solidFill>
              <a:schemeClr val="accent4">
                <a:lumMod val="50000"/>
              </a:schemeClr>
            </a:solidFill>
          </a:ln>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Arrow: Right 6">
            <a:extLst>
              <a:ext uri="{FF2B5EF4-FFF2-40B4-BE49-F238E27FC236}">
                <a16:creationId xmlns:a16="http://schemas.microsoft.com/office/drawing/2014/main" id="{3F8FC1B9-CF45-B5D6-AEE5-0085123E5223}"/>
              </a:ext>
            </a:extLst>
          </p:cNvPr>
          <p:cNvSpPr/>
          <p:nvPr/>
        </p:nvSpPr>
        <p:spPr>
          <a:xfrm>
            <a:off x="1992588" y="3324281"/>
            <a:ext cx="737420" cy="570271"/>
          </a:xfrm>
          <a:prstGeom prst="rightArrow">
            <a:avLst/>
          </a:prstGeom>
          <a:solidFill>
            <a:schemeClr val="accent2">
              <a:lumMod val="75000"/>
            </a:schemeClr>
          </a:solidFill>
          <a:ln>
            <a:solidFill>
              <a:schemeClr val="accent4">
                <a:lumMod val="50000"/>
              </a:schemeClr>
            </a:solidFill>
          </a:ln>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Arrow: Right 6">
            <a:extLst>
              <a:ext uri="{FF2B5EF4-FFF2-40B4-BE49-F238E27FC236}">
                <a16:creationId xmlns:a16="http://schemas.microsoft.com/office/drawing/2014/main" id="{3F8FC1B9-CF45-B5D6-AEE5-0085123E5223}"/>
              </a:ext>
            </a:extLst>
          </p:cNvPr>
          <p:cNvSpPr/>
          <p:nvPr/>
        </p:nvSpPr>
        <p:spPr>
          <a:xfrm>
            <a:off x="2024288" y="4632370"/>
            <a:ext cx="737420" cy="570271"/>
          </a:xfrm>
          <a:prstGeom prst="rightArrow">
            <a:avLst/>
          </a:prstGeom>
          <a:solidFill>
            <a:schemeClr val="accent2">
              <a:lumMod val="75000"/>
            </a:schemeClr>
          </a:solidFill>
          <a:ln>
            <a:solidFill>
              <a:schemeClr val="accent4">
                <a:lumMod val="50000"/>
              </a:schemeClr>
            </a:solidFill>
          </a:ln>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Arrow: Right 6">
            <a:extLst>
              <a:ext uri="{FF2B5EF4-FFF2-40B4-BE49-F238E27FC236}">
                <a16:creationId xmlns:a16="http://schemas.microsoft.com/office/drawing/2014/main" id="{3F8FC1B9-CF45-B5D6-AEE5-0085123E5223}"/>
              </a:ext>
            </a:extLst>
          </p:cNvPr>
          <p:cNvSpPr/>
          <p:nvPr/>
        </p:nvSpPr>
        <p:spPr>
          <a:xfrm>
            <a:off x="2004090" y="4018939"/>
            <a:ext cx="737420" cy="570271"/>
          </a:xfrm>
          <a:prstGeom prst="rightArrow">
            <a:avLst/>
          </a:prstGeom>
          <a:solidFill>
            <a:schemeClr val="accent2">
              <a:lumMod val="75000"/>
            </a:schemeClr>
          </a:solidFill>
          <a:ln>
            <a:solidFill>
              <a:schemeClr val="accent4">
                <a:lumMod val="50000"/>
              </a:schemeClr>
            </a:solidFill>
          </a:ln>
          <a:effectLst>
            <a:glow rad="2286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644232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495041" y="2794000"/>
            <a:ext cx="5661532" cy="889000"/>
            <a:chOff x="3393947" y="3032760"/>
            <a:chExt cx="5315585" cy="680720"/>
          </a:xfrm>
        </p:grpSpPr>
        <p:pic>
          <p:nvPicPr>
            <p:cNvPr id="3" name="object 3"/>
            <p:cNvPicPr/>
            <p:nvPr/>
          </p:nvPicPr>
          <p:blipFill>
            <a:blip r:embed="rId2" cstate="print"/>
            <a:stretch>
              <a:fillRect/>
            </a:stretch>
          </p:blipFill>
          <p:spPr>
            <a:xfrm>
              <a:off x="3401821" y="3039618"/>
              <a:ext cx="5301233" cy="667639"/>
            </a:xfrm>
            <a:prstGeom prst="rect">
              <a:avLst/>
            </a:prstGeom>
          </p:spPr>
        </p:pic>
        <p:sp>
          <p:nvSpPr>
            <p:cNvPr id="4" name="object 4"/>
            <p:cNvSpPr/>
            <p:nvPr/>
          </p:nvSpPr>
          <p:spPr>
            <a:xfrm>
              <a:off x="4781422" y="3169666"/>
              <a:ext cx="3147695" cy="407670"/>
            </a:xfrm>
            <a:custGeom>
              <a:avLst/>
              <a:gdLst/>
              <a:ahLst/>
              <a:cxnLst/>
              <a:rect l="l" t="t" r="r" b="b"/>
              <a:pathLst>
                <a:path w="3147695" h="407670">
                  <a:moveTo>
                    <a:pt x="76580" y="90297"/>
                  </a:moveTo>
                  <a:lnTo>
                    <a:pt x="0" y="282448"/>
                  </a:lnTo>
                  <a:lnTo>
                    <a:pt x="154812" y="282448"/>
                  </a:lnTo>
                  <a:lnTo>
                    <a:pt x="76580" y="90297"/>
                  </a:lnTo>
                  <a:close/>
                </a:path>
                <a:path w="3147695" h="407670">
                  <a:moveTo>
                    <a:pt x="2966720" y="0"/>
                  </a:moveTo>
                  <a:lnTo>
                    <a:pt x="2927760" y="2974"/>
                  </a:lnTo>
                  <a:lnTo>
                    <a:pt x="2861796" y="31307"/>
                  </a:lnTo>
                  <a:lnTo>
                    <a:pt x="2812837" y="87737"/>
                  </a:lnTo>
                  <a:lnTo>
                    <a:pt x="2797159" y="123094"/>
                  </a:lnTo>
                  <a:lnTo>
                    <a:pt x="2787743" y="162690"/>
                  </a:lnTo>
                  <a:lnTo>
                    <a:pt x="2784602" y="206501"/>
                  </a:lnTo>
                  <a:lnTo>
                    <a:pt x="2787794" y="248076"/>
                  </a:lnTo>
                  <a:lnTo>
                    <a:pt x="2797381" y="285924"/>
                  </a:lnTo>
                  <a:lnTo>
                    <a:pt x="2835782" y="350393"/>
                  </a:lnTo>
                  <a:lnTo>
                    <a:pt x="2893583" y="393255"/>
                  </a:lnTo>
                  <a:lnTo>
                    <a:pt x="2964815" y="407543"/>
                  </a:lnTo>
                  <a:lnTo>
                    <a:pt x="3003796" y="404018"/>
                  </a:lnTo>
                  <a:lnTo>
                    <a:pt x="3069899" y="375824"/>
                  </a:lnTo>
                  <a:lnTo>
                    <a:pt x="3119098" y="320722"/>
                  </a:lnTo>
                  <a:lnTo>
                    <a:pt x="3134852" y="285813"/>
                  </a:lnTo>
                  <a:lnTo>
                    <a:pt x="3144295" y="246427"/>
                  </a:lnTo>
                  <a:lnTo>
                    <a:pt x="3147441" y="202564"/>
                  </a:lnTo>
                  <a:lnTo>
                    <a:pt x="3144347" y="159369"/>
                  </a:lnTo>
                  <a:lnTo>
                    <a:pt x="3135074" y="120650"/>
                  </a:lnTo>
                  <a:lnTo>
                    <a:pt x="3098037" y="56642"/>
                  </a:lnTo>
                  <a:lnTo>
                    <a:pt x="3040522" y="14890"/>
                  </a:lnTo>
                  <a:lnTo>
                    <a:pt x="2966720" y="0"/>
                  </a:lnTo>
                  <a:close/>
                </a:path>
              </a:pathLst>
            </a:custGeom>
            <a:ln w="12192">
              <a:solidFill>
                <a:srgbClr val="426625"/>
              </a:solidFill>
            </a:ln>
          </p:spPr>
          <p:txBody>
            <a:bodyPr wrap="square" lIns="0" tIns="0" rIns="0" bIns="0" rtlCol="0"/>
            <a:lstStyle/>
            <a:p>
              <a:endParaRPr/>
            </a:p>
          </p:txBody>
        </p:sp>
        <p:pic>
          <p:nvPicPr>
            <p:cNvPr id="5" name="object 5"/>
            <p:cNvPicPr/>
            <p:nvPr/>
          </p:nvPicPr>
          <p:blipFill>
            <a:blip r:embed="rId3" cstate="print"/>
            <a:stretch>
              <a:fillRect/>
            </a:stretch>
          </p:blipFill>
          <p:spPr>
            <a:xfrm>
              <a:off x="3393947" y="3032760"/>
              <a:ext cx="5315204" cy="680592"/>
            </a:xfrm>
            <a:prstGeom prst="rect">
              <a:avLst/>
            </a:prstGeom>
          </p:spPr>
        </p:pic>
      </p:grpSp>
    </p:spTree>
    <p:extLst>
      <p:ext uri="{BB962C8B-B14F-4D97-AF65-F5344CB8AC3E}">
        <p14:creationId xmlns:p14="http://schemas.microsoft.com/office/powerpoint/2010/main" val="116916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a:t>
            </a:r>
            <a:endParaRPr lang="en-US" dirty="0"/>
          </a:p>
        </p:txBody>
      </p:sp>
      <p:sp>
        <p:nvSpPr>
          <p:cNvPr id="4" name="Text Placeholder 3"/>
          <p:cNvSpPr>
            <a:spLocks noGrp="1"/>
          </p:cNvSpPr>
          <p:nvPr>
            <p:ph type="body" sz="quarter" idx="10"/>
          </p:nvPr>
        </p:nvSpPr>
        <p:spPr/>
        <p:txBody>
          <a:bodyPr/>
          <a:lstStyle/>
          <a:p>
            <a:endParaRPr lang="en-US"/>
          </a:p>
        </p:txBody>
      </p:sp>
      <p:sp>
        <p:nvSpPr>
          <p:cNvPr id="8" name="TextBox 7"/>
          <p:cNvSpPr txBox="1"/>
          <p:nvPr/>
        </p:nvSpPr>
        <p:spPr>
          <a:xfrm>
            <a:off x="8680037" y="3241079"/>
            <a:ext cx="2890535" cy="369332"/>
          </a:xfrm>
          <a:prstGeom prst="rect">
            <a:avLst/>
          </a:prstGeom>
          <a:noFill/>
        </p:spPr>
        <p:txBody>
          <a:bodyPr wrap="none" rtlCol="0">
            <a:spAutoFit/>
          </a:bodyPr>
          <a:lstStyle/>
          <a:p>
            <a:r>
              <a:rPr lang="en-US" dirty="0" smtClean="0"/>
              <a:t>Figure 1: Free vibration [2]</a:t>
            </a:r>
            <a:endParaRPr lang="en-US" dirty="0"/>
          </a:p>
        </p:txBody>
      </p:sp>
      <p:sp>
        <p:nvSpPr>
          <p:cNvPr id="9" name="TextBox 8"/>
          <p:cNvSpPr txBox="1"/>
          <p:nvPr/>
        </p:nvSpPr>
        <p:spPr>
          <a:xfrm>
            <a:off x="8680037" y="5751075"/>
            <a:ext cx="3070071" cy="369332"/>
          </a:xfrm>
          <a:prstGeom prst="rect">
            <a:avLst/>
          </a:prstGeom>
          <a:noFill/>
        </p:spPr>
        <p:txBody>
          <a:bodyPr wrap="none" rtlCol="0">
            <a:spAutoFit/>
          </a:bodyPr>
          <a:lstStyle/>
          <a:p>
            <a:r>
              <a:rPr lang="en-US" dirty="0" smtClean="0"/>
              <a:t>Figure2: Forced vibration [2]</a:t>
            </a:r>
            <a:endParaRPr lang="en-US" dirty="0"/>
          </a:p>
        </p:txBody>
      </p:sp>
      <p:sp>
        <p:nvSpPr>
          <p:cNvPr id="10" name="Content Placeholder 9"/>
          <p:cNvSpPr>
            <a:spLocks noGrp="1"/>
          </p:cNvSpPr>
          <p:nvPr>
            <p:ph idx="1"/>
          </p:nvPr>
        </p:nvSpPr>
        <p:spPr>
          <a:xfrm>
            <a:off x="368301" y="1249680"/>
            <a:ext cx="7322820" cy="4735195"/>
          </a:xfrm>
        </p:spPr>
        <p:txBody>
          <a:bodyPr/>
          <a:lstStyle/>
          <a:p>
            <a:r>
              <a:rPr lang="en-US" b="1" spc="-10" dirty="0" smtClean="0">
                <a:solidFill>
                  <a:srgbClr val="002D62"/>
                </a:solidFill>
                <a:latin typeface="Times New Roman"/>
                <a:cs typeface="Times New Roman"/>
              </a:rPr>
              <a:t>BACKGROUND</a:t>
            </a:r>
          </a:p>
          <a:p>
            <a:r>
              <a:rPr lang="en-US" spc="-10" dirty="0" smtClean="0">
                <a:solidFill>
                  <a:srgbClr val="FF0000"/>
                </a:solidFill>
                <a:latin typeface="Times New Roman"/>
                <a:cs typeface="Times New Roman"/>
              </a:rPr>
              <a:t>Vibrations</a:t>
            </a:r>
            <a:r>
              <a:rPr lang="en-US" spc="-55" dirty="0" smtClean="0">
                <a:solidFill>
                  <a:srgbClr val="FF0000"/>
                </a:solidFill>
                <a:latin typeface="Times New Roman"/>
                <a:cs typeface="Times New Roman"/>
              </a:rPr>
              <a:t> </a:t>
            </a:r>
            <a:r>
              <a:rPr lang="en-US" dirty="0">
                <a:latin typeface="Times New Roman"/>
                <a:cs typeface="Times New Roman"/>
              </a:rPr>
              <a:t>may</a:t>
            </a:r>
            <a:r>
              <a:rPr lang="en-US" spc="-10" dirty="0">
                <a:latin typeface="Times New Roman"/>
                <a:cs typeface="Times New Roman"/>
              </a:rPr>
              <a:t> </a:t>
            </a:r>
            <a:r>
              <a:rPr lang="en-US" dirty="0">
                <a:latin typeface="Times New Roman"/>
                <a:cs typeface="Times New Roman"/>
              </a:rPr>
              <a:t>be</a:t>
            </a:r>
            <a:r>
              <a:rPr lang="en-US" spc="-10" dirty="0">
                <a:latin typeface="Times New Roman"/>
                <a:cs typeface="Times New Roman"/>
              </a:rPr>
              <a:t> </a:t>
            </a:r>
            <a:r>
              <a:rPr lang="en-US" dirty="0">
                <a:latin typeface="Times New Roman"/>
                <a:cs typeface="Times New Roman"/>
              </a:rPr>
              <a:t>defined</a:t>
            </a:r>
            <a:r>
              <a:rPr lang="en-US" spc="-50" dirty="0">
                <a:latin typeface="Times New Roman"/>
                <a:cs typeface="Times New Roman"/>
              </a:rPr>
              <a:t> </a:t>
            </a:r>
            <a:r>
              <a:rPr lang="en-US" dirty="0">
                <a:latin typeface="Times New Roman"/>
                <a:cs typeface="Times New Roman"/>
              </a:rPr>
              <a:t>as</a:t>
            </a:r>
            <a:r>
              <a:rPr lang="en-US" spc="-10" dirty="0">
                <a:latin typeface="Times New Roman"/>
                <a:cs typeface="Times New Roman"/>
              </a:rPr>
              <a:t> </a:t>
            </a:r>
            <a:r>
              <a:rPr lang="en-US" dirty="0">
                <a:latin typeface="Times New Roman"/>
                <a:cs typeface="Times New Roman"/>
              </a:rPr>
              <a:t>an</a:t>
            </a:r>
            <a:r>
              <a:rPr lang="en-US" spc="-10" dirty="0">
                <a:latin typeface="Times New Roman"/>
                <a:cs typeface="Times New Roman"/>
              </a:rPr>
              <a:t> </a:t>
            </a:r>
            <a:r>
              <a:rPr lang="en-US" dirty="0">
                <a:latin typeface="Times New Roman"/>
                <a:cs typeface="Times New Roman"/>
              </a:rPr>
              <a:t>oscillatory</a:t>
            </a:r>
            <a:r>
              <a:rPr lang="en-US" spc="-50" dirty="0">
                <a:latin typeface="Times New Roman"/>
                <a:cs typeface="Times New Roman"/>
              </a:rPr>
              <a:t> </a:t>
            </a:r>
            <a:r>
              <a:rPr lang="en-US" dirty="0">
                <a:latin typeface="Times New Roman"/>
                <a:cs typeface="Times New Roman"/>
              </a:rPr>
              <a:t>motion</a:t>
            </a:r>
            <a:r>
              <a:rPr lang="en-US" spc="-15" dirty="0">
                <a:latin typeface="Times New Roman"/>
                <a:cs typeface="Times New Roman"/>
              </a:rPr>
              <a:t> </a:t>
            </a:r>
            <a:r>
              <a:rPr lang="en-US" dirty="0">
                <a:latin typeface="Times New Roman"/>
                <a:cs typeface="Times New Roman"/>
              </a:rPr>
              <a:t>of</a:t>
            </a:r>
            <a:r>
              <a:rPr lang="en-US" spc="-25" dirty="0">
                <a:latin typeface="Times New Roman"/>
                <a:cs typeface="Times New Roman"/>
              </a:rPr>
              <a:t> </a:t>
            </a:r>
            <a:r>
              <a:rPr lang="en-US" dirty="0">
                <a:latin typeface="Times New Roman"/>
                <a:cs typeface="Times New Roman"/>
              </a:rPr>
              <a:t>a</a:t>
            </a:r>
            <a:r>
              <a:rPr lang="en-US" spc="-10" dirty="0">
                <a:latin typeface="Times New Roman"/>
                <a:cs typeface="Times New Roman"/>
              </a:rPr>
              <a:t> </a:t>
            </a:r>
            <a:r>
              <a:rPr lang="en-US" spc="-10" dirty="0" smtClean="0">
                <a:latin typeface="Times New Roman"/>
                <a:cs typeface="Times New Roman"/>
              </a:rPr>
              <a:t>system [1].</a:t>
            </a:r>
          </a:p>
          <a:p>
            <a:r>
              <a:rPr lang="en-US" spc="-10" dirty="0" smtClean="0">
                <a:latin typeface="Times New Roman"/>
                <a:cs typeface="Times New Roman"/>
              </a:rPr>
              <a:t>Two common types of vibrations:</a:t>
            </a:r>
          </a:p>
          <a:p>
            <a:pPr lvl="1">
              <a:buFont typeface="Wingdings" panose="05000000000000000000" pitchFamily="2" charset="2"/>
              <a:buChar char="Ø"/>
            </a:pPr>
            <a:r>
              <a:rPr lang="en-US" spc="-10" dirty="0" smtClean="0">
                <a:latin typeface="Times New Roman"/>
                <a:cs typeface="Times New Roman"/>
              </a:rPr>
              <a:t>Free vibration</a:t>
            </a:r>
          </a:p>
          <a:p>
            <a:pPr lvl="1">
              <a:buFont typeface="Wingdings" panose="05000000000000000000" pitchFamily="2" charset="2"/>
              <a:buChar char="Ø"/>
            </a:pPr>
            <a:r>
              <a:rPr lang="en-US" spc="-10" dirty="0" smtClean="0">
                <a:latin typeface="Times New Roman"/>
                <a:cs typeface="Times New Roman"/>
              </a:rPr>
              <a:t>Forced vibration</a:t>
            </a:r>
          </a:p>
        </p:txBody>
      </p:sp>
      <p:pic>
        <p:nvPicPr>
          <p:cNvPr id="12" name="object 5"/>
          <p:cNvPicPr/>
          <p:nvPr/>
        </p:nvPicPr>
        <p:blipFill>
          <a:blip r:embed="rId2" cstate="print"/>
          <a:stretch>
            <a:fillRect/>
          </a:stretch>
        </p:blipFill>
        <p:spPr>
          <a:xfrm>
            <a:off x="8087041" y="1596683"/>
            <a:ext cx="2781300" cy="1644396"/>
          </a:xfrm>
          <a:prstGeom prst="rect">
            <a:avLst/>
          </a:prstGeom>
        </p:spPr>
      </p:pic>
      <p:pic>
        <p:nvPicPr>
          <p:cNvPr id="13" name="object 6"/>
          <p:cNvPicPr/>
          <p:nvPr/>
        </p:nvPicPr>
        <p:blipFill>
          <a:blip r:embed="rId3" cstate="print"/>
          <a:stretch>
            <a:fillRect/>
          </a:stretch>
        </p:blipFill>
        <p:spPr>
          <a:xfrm>
            <a:off x="8019986" y="3894316"/>
            <a:ext cx="2848355" cy="1813560"/>
          </a:xfrm>
          <a:prstGeom prst="rect">
            <a:avLst/>
          </a:prstGeom>
        </p:spPr>
      </p:pic>
      <p:pic>
        <p:nvPicPr>
          <p:cNvPr id="14" name="object 2"/>
          <p:cNvPicPr/>
          <p:nvPr/>
        </p:nvPicPr>
        <p:blipFill>
          <a:blip r:embed="rId4" cstate="print"/>
          <a:stretch>
            <a:fillRect/>
          </a:stretch>
        </p:blipFill>
        <p:spPr>
          <a:xfrm>
            <a:off x="148412" y="3214795"/>
            <a:ext cx="3702228" cy="1879800"/>
          </a:xfrm>
          <a:prstGeom prst="rect">
            <a:avLst/>
          </a:prstGeom>
        </p:spPr>
      </p:pic>
      <p:pic>
        <p:nvPicPr>
          <p:cNvPr id="15" name="object 3"/>
          <p:cNvPicPr/>
          <p:nvPr/>
        </p:nvPicPr>
        <p:blipFill>
          <a:blip r:embed="rId5" cstate="print"/>
          <a:stretch>
            <a:fillRect/>
          </a:stretch>
        </p:blipFill>
        <p:spPr>
          <a:xfrm>
            <a:off x="4470763" y="3241079"/>
            <a:ext cx="3319780" cy="1953657"/>
          </a:xfrm>
          <a:prstGeom prst="rect">
            <a:avLst/>
          </a:prstGeom>
        </p:spPr>
      </p:pic>
      <p:sp>
        <p:nvSpPr>
          <p:cNvPr id="16" name="TextBox 15"/>
          <p:cNvSpPr txBox="1"/>
          <p:nvPr/>
        </p:nvSpPr>
        <p:spPr>
          <a:xfrm>
            <a:off x="972152" y="5408593"/>
            <a:ext cx="2749471" cy="369332"/>
          </a:xfrm>
          <a:prstGeom prst="rect">
            <a:avLst/>
          </a:prstGeom>
          <a:noFill/>
        </p:spPr>
        <p:txBody>
          <a:bodyPr wrap="none" rtlCol="0">
            <a:spAutoFit/>
          </a:bodyPr>
          <a:lstStyle/>
          <a:p>
            <a:r>
              <a:rPr lang="en-US" dirty="0" smtClean="0"/>
              <a:t>Figure 3: Gear failure [3].</a:t>
            </a:r>
            <a:endParaRPr lang="en-US" dirty="0"/>
          </a:p>
        </p:txBody>
      </p:sp>
      <p:sp>
        <p:nvSpPr>
          <p:cNvPr id="17" name="TextBox 16"/>
          <p:cNvSpPr txBox="1"/>
          <p:nvPr/>
        </p:nvSpPr>
        <p:spPr>
          <a:xfrm>
            <a:off x="5024388" y="5409573"/>
            <a:ext cx="2710999" cy="369332"/>
          </a:xfrm>
          <a:prstGeom prst="rect">
            <a:avLst/>
          </a:prstGeom>
          <a:noFill/>
        </p:spPr>
        <p:txBody>
          <a:bodyPr wrap="none" rtlCol="0">
            <a:spAutoFit/>
          </a:bodyPr>
          <a:lstStyle/>
          <a:p>
            <a:r>
              <a:rPr lang="en-US" dirty="0" smtClean="0"/>
              <a:t>Figure 4: Shaft failure [4]</a:t>
            </a:r>
            <a:endParaRPr lang="en-US" dirty="0"/>
          </a:p>
        </p:txBody>
      </p:sp>
    </p:spTree>
    <p:extLst>
      <p:ext uri="{BB962C8B-B14F-4D97-AF65-F5344CB8AC3E}">
        <p14:creationId xmlns:p14="http://schemas.microsoft.com/office/powerpoint/2010/main" val="326953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Times New Roman"/>
                <a:cs typeface="Times New Roman"/>
              </a:rPr>
              <a:t>This</a:t>
            </a:r>
            <a:r>
              <a:rPr lang="en-US" spc="-40" dirty="0">
                <a:latin typeface="Times New Roman"/>
                <a:cs typeface="Times New Roman"/>
              </a:rPr>
              <a:t> </a:t>
            </a:r>
            <a:r>
              <a:rPr lang="en-US" dirty="0">
                <a:latin typeface="Times New Roman"/>
                <a:cs typeface="Times New Roman"/>
              </a:rPr>
              <a:t>technique</a:t>
            </a:r>
            <a:r>
              <a:rPr lang="en-US" spc="-50" dirty="0">
                <a:latin typeface="Times New Roman"/>
                <a:cs typeface="Times New Roman"/>
              </a:rPr>
              <a:t> </a:t>
            </a:r>
            <a:r>
              <a:rPr lang="en-US" dirty="0">
                <a:latin typeface="Times New Roman"/>
                <a:cs typeface="Times New Roman"/>
              </a:rPr>
              <a:t>evaluates</a:t>
            </a:r>
            <a:r>
              <a:rPr lang="en-US" spc="-45" dirty="0">
                <a:latin typeface="Times New Roman"/>
                <a:cs typeface="Times New Roman"/>
              </a:rPr>
              <a:t> </a:t>
            </a:r>
            <a:r>
              <a:rPr lang="en-US" dirty="0">
                <a:latin typeface="Times New Roman"/>
                <a:cs typeface="Times New Roman"/>
              </a:rPr>
              <a:t>raw</a:t>
            </a:r>
            <a:r>
              <a:rPr lang="en-US" spc="-10" dirty="0">
                <a:latin typeface="Times New Roman"/>
                <a:cs typeface="Times New Roman"/>
              </a:rPr>
              <a:t> vibration </a:t>
            </a:r>
            <a:r>
              <a:rPr lang="en-US" dirty="0">
                <a:latin typeface="Times New Roman"/>
                <a:cs typeface="Times New Roman"/>
              </a:rPr>
              <a:t>signals</a:t>
            </a:r>
            <a:r>
              <a:rPr lang="en-US" spc="-40" dirty="0">
                <a:latin typeface="Times New Roman"/>
                <a:cs typeface="Times New Roman"/>
              </a:rPr>
              <a:t> </a:t>
            </a:r>
            <a:r>
              <a:rPr lang="en-US" dirty="0">
                <a:latin typeface="Times New Roman"/>
                <a:cs typeface="Times New Roman"/>
              </a:rPr>
              <a:t>from</a:t>
            </a:r>
            <a:r>
              <a:rPr lang="en-US" spc="-30" dirty="0">
                <a:latin typeface="Times New Roman"/>
                <a:cs typeface="Times New Roman"/>
              </a:rPr>
              <a:t> </a:t>
            </a:r>
            <a:r>
              <a:rPr lang="en-US" spc="-10" dirty="0" smtClean="0">
                <a:latin typeface="Times New Roman"/>
                <a:cs typeface="Times New Roman"/>
              </a:rPr>
              <a:t>waveforms [5].</a:t>
            </a:r>
            <a:endParaRPr lang="en-US" dirty="0">
              <a:latin typeface="Times New Roman"/>
              <a:cs typeface="Times New Roman"/>
            </a:endParaRPr>
          </a:p>
          <a:p>
            <a:r>
              <a:rPr lang="en-US" dirty="0">
                <a:latin typeface="Times New Roman"/>
                <a:cs typeface="Times New Roman"/>
              </a:rPr>
              <a:t>It</a:t>
            </a:r>
            <a:r>
              <a:rPr lang="en-US" spc="-25" dirty="0">
                <a:latin typeface="Times New Roman"/>
                <a:cs typeface="Times New Roman"/>
              </a:rPr>
              <a:t> </a:t>
            </a:r>
            <a:r>
              <a:rPr lang="en-US" dirty="0">
                <a:latin typeface="Times New Roman"/>
                <a:cs typeface="Times New Roman"/>
              </a:rPr>
              <a:t>identifies</a:t>
            </a:r>
            <a:r>
              <a:rPr lang="en-US" spc="-35" dirty="0">
                <a:latin typeface="Times New Roman"/>
                <a:cs typeface="Times New Roman"/>
              </a:rPr>
              <a:t> </a:t>
            </a:r>
            <a:r>
              <a:rPr lang="en-US" dirty="0">
                <a:latin typeface="Times New Roman"/>
                <a:cs typeface="Times New Roman"/>
              </a:rPr>
              <a:t>transient</a:t>
            </a:r>
            <a:r>
              <a:rPr lang="en-US" spc="-45" dirty="0">
                <a:latin typeface="Times New Roman"/>
                <a:cs typeface="Times New Roman"/>
              </a:rPr>
              <a:t> </a:t>
            </a:r>
            <a:r>
              <a:rPr lang="en-US" dirty="0">
                <a:latin typeface="Times New Roman"/>
                <a:cs typeface="Times New Roman"/>
              </a:rPr>
              <a:t>events,</a:t>
            </a:r>
            <a:r>
              <a:rPr lang="en-US" spc="-35" dirty="0">
                <a:latin typeface="Times New Roman"/>
                <a:cs typeface="Times New Roman"/>
              </a:rPr>
              <a:t> </a:t>
            </a:r>
            <a:r>
              <a:rPr lang="en-US" spc="-10" dirty="0">
                <a:latin typeface="Times New Roman"/>
                <a:cs typeface="Times New Roman"/>
              </a:rPr>
              <a:t>tracks </a:t>
            </a:r>
            <a:r>
              <a:rPr lang="en-US" dirty="0">
                <a:latin typeface="Times New Roman"/>
                <a:cs typeface="Times New Roman"/>
              </a:rPr>
              <a:t>vibration</a:t>
            </a:r>
            <a:r>
              <a:rPr lang="en-US" spc="-45" dirty="0">
                <a:latin typeface="Times New Roman"/>
                <a:cs typeface="Times New Roman"/>
              </a:rPr>
              <a:t> </a:t>
            </a:r>
            <a:r>
              <a:rPr lang="en-US" dirty="0">
                <a:latin typeface="Times New Roman"/>
                <a:cs typeface="Times New Roman"/>
              </a:rPr>
              <a:t>levels,</a:t>
            </a:r>
            <a:r>
              <a:rPr lang="en-US" spc="-35" dirty="0">
                <a:latin typeface="Times New Roman"/>
                <a:cs typeface="Times New Roman"/>
              </a:rPr>
              <a:t> </a:t>
            </a:r>
            <a:r>
              <a:rPr lang="en-US" dirty="0">
                <a:latin typeface="Times New Roman"/>
                <a:cs typeface="Times New Roman"/>
              </a:rPr>
              <a:t>and</a:t>
            </a:r>
            <a:r>
              <a:rPr lang="en-US" spc="-20" dirty="0">
                <a:latin typeface="Times New Roman"/>
                <a:cs typeface="Times New Roman"/>
              </a:rPr>
              <a:t> </a:t>
            </a:r>
            <a:r>
              <a:rPr lang="en-US" dirty="0">
                <a:latin typeface="Times New Roman"/>
                <a:cs typeface="Times New Roman"/>
              </a:rPr>
              <a:t>sets</a:t>
            </a:r>
            <a:r>
              <a:rPr lang="en-US" spc="-20" dirty="0">
                <a:latin typeface="Times New Roman"/>
                <a:cs typeface="Times New Roman"/>
              </a:rPr>
              <a:t> </a:t>
            </a:r>
            <a:r>
              <a:rPr lang="en-US" spc="-10" dirty="0">
                <a:latin typeface="Times New Roman"/>
                <a:cs typeface="Times New Roman"/>
              </a:rPr>
              <a:t>operational limits.</a:t>
            </a:r>
            <a:endParaRPr lang="en-US" dirty="0">
              <a:latin typeface="Times New Roman"/>
              <a:cs typeface="Times New Roman"/>
            </a:endParaRPr>
          </a:p>
          <a:p>
            <a:endParaRPr lang="en-US" dirty="0"/>
          </a:p>
        </p:txBody>
      </p:sp>
      <p:sp>
        <p:nvSpPr>
          <p:cNvPr id="3" name="Title 2"/>
          <p:cNvSpPr>
            <a:spLocks noGrp="1"/>
          </p:cNvSpPr>
          <p:nvPr>
            <p:ph type="title"/>
          </p:nvPr>
        </p:nvSpPr>
        <p:spPr/>
        <p:txBody>
          <a:bodyPr/>
          <a:lstStyle/>
          <a:p>
            <a:r>
              <a:rPr lang="en-US" dirty="0" smtClean="0"/>
              <a:t>Types of Vibration Analysis</a:t>
            </a:r>
            <a:endParaRPr lang="en-US" dirty="0"/>
          </a:p>
        </p:txBody>
      </p:sp>
      <p:sp>
        <p:nvSpPr>
          <p:cNvPr id="4" name="Content Placeholder 3"/>
          <p:cNvSpPr>
            <a:spLocks noGrp="1"/>
          </p:cNvSpPr>
          <p:nvPr>
            <p:ph idx="12"/>
          </p:nvPr>
        </p:nvSpPr>
        <p:spPr/>
        <p:txBody>
          <a:bodyPr/>
          <a:lstStyle/>
          <a:p>
            <a:r>
              <a:rPr lang="en-US" dirty="0">
                <a:latin typeface="Times New Roman"/>
                <a:cs typeface="Times New Roman"/>
              </a:rPr>
              <a:t>This</a:t>
            </a:r>
            <a:r>
              <a:rPr lang="en-US" spc="-50" dirty="0">
                <a:latin typeface="Times New Roman"/>
                <a:cs typeface="Times New Roman"/>
              </a:rPr>
              <a:t> </a:t>
            </a:r>
            <a:r>
              <a:rPr lang="en-US" dirty="0">
                <a:latin typeface="Times New Roman"/>
                <a:cs typeface="Times New Roman"/>
              </a:rPr>
              <a:t>technique</a:t>
            </a:r>
            <a:r>
              <a:rPr lang="en-US" spc="-60" dirty="0">
                <a:latin typeface="Times New Roman"/>
                <a:cs typeface="Times New Roman"/>
              </a:rPr>
              <a:t> </a:t>
            </a:r>
            <a:r>
              <a:rPr lang="en-US" dirty="0">
                <a:latin typeface="Times New Roman"/>
                <a:cs typeface="Times New Roman"/>
              </a:rPr>
              <a:t>typically</a:t>
            </a:r>
            <a:r>
              <a:rPr lang="en-US" spc="-55" dirty="0">
                <a:latin typeface="Times New Roman"/>
                <a:cs typeface="Times New Roman"/>
              </a:rPr>
              <a:t> </a:t>
            </a:r>
            <a:r>
              <a:rPr lang="en-US" dirty="0">
                <a:latin typeface="Times New Roman"/>
                <a:cs typeface="Times New Roman"/>
              </a:rPr>
              <a:t>utilizes</a:t>
            </a:r>
            <a:r>
              <a:rPr lang="en-US" spc="-60" dirty="0">
                <a:latin typeface="Times New Roman"/>
                <a:cs typeface="Times New Roman"/>
              </a:rPr>
              <a:t> </a:t>
            </a:r>
            <a:r>
              <a:rPr lang="en-US" spc="-25" dirty="0">
                <a:latin typeface="Times New Roman"/>
                <a:cs typeface="Times New Roman"/>
              </a:rPr>
              <a:t>the</a:t>
            </a:r>
            <a:r>
              <a:rPr lang="en-US" spc="500" dirty="0">
                <a:latin typeface="Times New Roman"/>
                <a:cs typeface="Times New Roman"/>
              </a:rPr>
              <a:t> </a:t>
            </a:r>
            <a:r>
              <a:rPr lang="en-US" dirty="0">
                <a:latin typeface="Times New Roman"/>
                <a:cs typeface="Times New Roman"/>
              </a:rPr>
              <a:t>Fast</a:t>
            </a:r>
            <a:r>
              <a:rPr lang="en-US" spc="-10" dirty="0">
                <a:latin typeface="Times New Roman"/>
                <a:cs typeface="Times New Roman"/>
              </a:rPr>
              <a:t> </a:t>
            </a:r>
            <a:r>
              <a:rPr lang="en-US" dirty="0">
                <a:latin typeface="Times New Roman"/>
                <a:cs typeface="Times New Roman"/>
              </a:rPr>
              <a:t>Fourier</a:t>
            </a:r>
            <a:r>
              <a:rPr lang="en-US" spc="-45" dirty="0">
                <a:latin typeface="Times New Roman"/>
                <a:cs typeface="Times New Roman"/>
              </a:rPr>
              <a:t> </a:t>
            </a:r>
            <a:r>
              <a:rPr lang="en-US" dirty="0">
                <a:latin typeface="Times New Roman"/>
                <a:cs typeface="Times New Roman"/>
              </a:rPr>
              <a:t>transform</a:t>
            </a:r>
            <a:r>
              <a:rPr lang="en-US" spc="-40" dirty="0">
                <a:latin typeface="Times New Roman"/>
                <a:cs typeface="Times New Roman"/>
              </a:rPr>
              <a:t> </a:t>
            </a:r>
            <a:r>
              <a:rPr lang="en-US" dirty="0">
                <a:latin typeface="Times New Roman"/>
                <a:cs typeface="Times New Roman"/>
              </a:rPr>
              <a:t>(FFT)</a:t>
            </a:r>
            <a:r>
              <a:rPr lang="en-US" spc="-35" dirty="0">
                <a:latin typeface="Times New Roman"/>
                <a:cs typeface="Times New Roman"/>
              </a:rPr>
              <a:t> </a:t>
            </a:r>
            <a:r>
              <a:rPr lang="en-US" dirty="0">
                <a:latin typeface="Times New Roman"/>
                <a:cs typeface="Times New Roman"/>
              </a:rPr>
              <a:t>to</a:t>
            </a:r>
            <a:r>
              <a:rPr lang="en-US" spc="-20" dirty="0">
                <a:latin typeface="Times New Roman"/>
                <a:cs typeface="Times New Roman"/>
              </a:rPr>
              <a:t> </a:t>
            </a:r>
            <a:r>
              <a:rPr lang="en-US" spc="-10" dirty="0">
                <a:latin typeface="Times New Roman"/>
                <a:cs typeface="Times New Roman"/>
              </a:rPr>
              <a:t>convert time-</a:t>
            </a:r>
            <a:r>
              <a:rPr lang="en-US" dirty="0">
                <a:latin typeface="Times New Roman"/>
                <a:cs typeface="Times New Roman"/>
              </a:rPr>
              <a:t>domain</a:t>
            </a:r>
            <a:r>
              <a:rPr lang="en-US" spc="-20" dirty="0">
                <a:latin typeface="Times New Roman"/>
                <a:cs typeface="Times New Roman"/>
              </a:rPr>
              <a:t> </a:t>
            </a:r>
            <a:r>
              <a:rPr lang="en-US" dirty="0">
                <a:latin typeface="Times New Roman"/>
                <a:cs typeface="Times New Roman"/>
              </a:rPr>
              <a:t>signals</a:t>
            </a:r>
            <a:r>
              <a:rPr lang="en-US" spc="-40" dirty="0">
                <a:latin typeface="Times New Roman"/>
                <a:cs typeface="Times New Roman"/>
              </a:rPr>
              <a:t> </a:t>
            </a:r>
            <a:r>
              <a:rPr lang="en-US" dirty="0">
                <a:latin typeface="Times New Roman"/>
                <a:cs typeface="Times New Roman"/>
              </a:rPr>
              <a:t>into</a:t>
            </a:r>
            <a:r>
              <a:rPr lang="en-US" spc="-25" dirty="0">
                <a:latin typeface="Times New Roman"/>
                <a:cs typeface="Times New Roman"/>
              </a:rPr>
              <a:t> </a:t>
            </a:r>
            <a:r>
              <a:rPr lang="en-US" spc="-10" dirty="0">
                <a:latin typeface="Times New Roman"/>
                <a:cs typeface="Times New Roman"/>
              </a:rPr>
              <a:t>frequency- </a:t>
            </a:r>
            <a:r>
              <a:rPr lang="en-US" spc="-10" dirty="0" smtClean="0">
                <a:latin typeface="Times New Roman"/>
                <a:cs typeface="Times New Roman"/>
              </a:rPr>
              <a:t>domain [5].</a:t>
            </a:r>
            <a:endParaRPr lang="en-US" dirty="0">
              <a:latin typeface="Times New Roman"/>
              <a:cs typeface="Times New Roman"/>
            </a:endParaRPr>
          </a:p>
          <a:p>
            <a:endParaRPr lang="en-US" dirty="0"/>
          </a:p>
        </p:txBody>
      </p:sp>
      <p:sp>
        <p:nvSpPr>
          <p:cNvPr id="5" name="Content Placeholder 4"/>
          <p:cNvSpPr>
            <a:spLocks noGrp="1"/>
          </p:cNvSpPr>
          <p:nvPr>
            <p:ph idx="14"/>
          </p:nvPr>
        </p:nvSpPr>
        <p:spPr>
          <a:xfrm>
            <a:off x="8098756" y="1703293"/>
            <a:ext cx="3701675" cy="4281581"/>
          </a:xfrm>
        </p:spPr>
        <p:txBody>
          <a:bodyPr/>
          <a:lstStyle/>
          <a:p>
            <a:r>
              <a:rPr lang="en-US" dirty="0">
                <a:latin typeface="Times New Roman"/>
                <a:cs typeface="Times New Roman"/>
              </a:rPr>
              <a:t>An</a:t>
            </a:r>
            <a:r>
              <a:rPr lang="en-US" spc="-10" dirty="0">
                <a:latin typeface="Times New Roman"/>
                <a:cs typeface="Times New Roman"/>
              </a:rPr>
              <a:t> </a:t>
            </a:r>
            <a:r>
              <a:rPr lang="en-US" dirty="0">
                <a:latin typeface="Times New Roman"/>
                <a:cs typeface="Times New Roman"/>
              </a:rPr>
              <a:t>advanced</a:t>
            </a:r>
            <a:r>
              <a:rPr lang="en-US" spc="-40" dirty="0">
                <a:latin typeface="Times New Roman"/>
                <a:cs typeface="Times New Roman"/>
              </a:rPr>
              <a:t> </a:t>
            </a:r>
            <a:r>
              <a:rPr lang="en-US" dirty="0">
                <a:latin typeface="Times New Roman"/>
                <a:cs typeface="Times New Roman"/>
              </a:rPr>
              <a:t>method</a:t>
            </a:r>
            <a:r>
              <a:rPr lang="en-US" spc="-30" dirty="0">
                <a:latin typeface="Times New Roman"/>
                <a:cs typeface="Times New Roman"/>
              </a:rPr>
              <a:t> </a:t>
            </a:r>
            <a:r>
              <a:rPr lang="en-US" dirty="0">
                <a:latin typeface="Times New Roman"/>
                <a:cs typeface="Times New Roman"/>
              </a:rPr>
              <a:t>that</a:t>
            </a:r>
            <a:r>
              <a:rPr lang="en-US" spc="-40" dirty="0">
                <a:latin typeface="Times New Roman"/>
                <a:cs typeface="Times New Roman"/>
              </a:rPr>
              <a:t> </a:t>
            </a:r>
            <a:r>
              <a:rPr lang="en-US" dirty="0">
                <a:latin typeface="Times New Roman"/>
                <a:cs typeface="Times New Roman"/>
              </a:rPr>
              <a:t>pinpoints</a:t>
            </a:r>
            <a:r>
              <a:rPr lang="en-US" spc="-45" dirty="0">
                <a:latin typeface="Times New Roman"/>
                <a:cs typeface="Times New Roman"/>
              </a:rPr>
              <a:t> </a:t>
            </a:r>
            <a:r>
              <a:rPr lang="en-US" spc="-50" dirty="0">
                <a:latin typeface="Times New Roman"/>
                <a:cs typeface="Times New Roman"/>
              </a:rPr>
              <a:t>a </a:t>
            </a:r>
            <a:r>
              <a:rPr lang="en-US" spc="-10" dirty="0">
                <a:latin typeface="Times New Roman"/>
                <a:cs typeface="Times New Roman"/>
              </a:rPr>
              <a:t>machine’s </a:t>
            </a:r>
            <a:r>
              <a:rPr lang="en-US" dirty="0">
                <a:latin typeface="Times New Roman"/>
                <a:cs typeface="Times New Roman"/>
              </a:rPr>
              <a:t>natural</a:t>
            </a:r>
            <a:r>
              <a:rPr lang="en-US" spc="-45" dirty="0">
                <a:latin typeface="Times New Roman"/>
                <a:cs typeface="Times New Roman"/>
              </a:rPr>
              <a:t> </a:t>
            </a:r>
            <a:r>
              <a:rPr lang="en-US" dirty="0">
                <a:latin typeface="Times New Roman"/>
                <a:cs typeface="Times New Roman"/>
              </a:rPr>
              <a:t>frequencies</a:t>
            </a:r>
            <a:r>
              <a:rPr lang="en-US" spc="-45" dirty="0">
                <a:latin typeface="Times New Roman"/>
                <a:cs typeface="Times New Roman"/>
              </a:rPr>
              <a:t> </a:t>
            </a:r>
            <a:r>
              <a:rPr lang="en-US" dirty="0">
                <a:latin typeface="Times New Roman"/>
                <a:cs typeface="Times New Roman"/>
              </a:rPr>
              <a:t>aiding</a:t>
            </a:r>
            <a:r>
              <a:rPr lang="en-US" spc="-15" dirty="0">
                <a:latin typeface="Times New Roman"/>
                <a:cs typeface="Times New Roman"/>
              </a:rPr>
              <a:t> </a:t>
            </a:r>
            <a:r>
              <a:rPr lang="en-US" spc="-25" dirty="0">
                <a:latin typeface="Times New Roman"/>
                <a:cs typeface="Times New Roman"/>
              </a:rPr>
              <a:t>in </a:t>
            </a:r>
            <a:r>
              <a:rPr lang="en-US" dirty="0">
                <a:latin typeface="Times New Roman"/>
                <a:cs typeface="Times New Roman"/>
              </a:rPr>
              <a:t>understanding</a:t>
            </a:r>
            <a:r>
              <a:rPr lang="en-US" spc="-40" dirty="0">
                <a:latin typeface="Times New Roman"/>
                <a:cs typeface="Times New Roman"/>
              </a:rPr>
              <a:t> </a:t>
            </a:r>
            <a:r>
              <a:rPr lang="en-US" dirty="0">
                <a:latin typeface="Times New Roman"/>
                <a:cs typeface="Times New Roman"/>
              </a:rPr>
              <a:t>the</a:t>
            </a:r>
            <a:r>
              <a:rPr lang="en-US" spc="-70" dirty="0">
                <a:latin typeface="Times New Roman"/>
                <a:cs typeface="Times New Roman"/>
              </a:rPr>
              <a:t> </a:t>
            </a:r>
            <a:r>
              <a:rPr lang="en-US" spc="-10" dirty="0">
                <a:latin typeface="Times New Roman"/>
                <a:cs typeface="Times New Roman"/>
              </a:rPr>
              <a:t>machine’s</a:t>
            </a:r>
            <a:r>
              <a:rPr lang="en-US" spc="-30" dirty="0">
                <a:latin typeface="Times New Roman"/>
                <a:cs typeface="Times New Roman"/>
              </a:rPr>
              <a:t> </a:t>
            </a:r>
            <a:r>
              <a:rPr lang="en-US" spc="-10" dirty="0">
                <a:latin typeface="Times New Roman"/>
                <a:cs typeface="Times New Roman"/>
              </a:rPr>
              <a:t>dynamic </a:t>
            </a:r>
            <a:r>
              <a:rPr lang="en-US" dirty="0">
                <a:latin typeface="Times New Roman"/>
                <a:cs typeface="Times New Roman"/>
              </a:rPr>
              <a:t>behavior</a:t>
            </a:r>
            <a:r>
              <a:rPr lang="en-US" spc="-50" dirty="0">
                <a:latin typeface="Times New Roman"/>
                <a:cs typeface="Times New Roman"/>
              </a:rPr>
              <a:t> </a:t>
            </a:r>
            <a:r>
              <a:rPr lang="en-US" dirty="0">
                <a:latin typeface="Times New Roman"/>
                <a:cs typeface="Times New Roman"/>
              </a:rPr>
              <a:t>and</a:t>
            </a:r>
            <a:r>
              <a:rPr lang="en-US" spc="-15" dirty="0">
                <a:latin typeface="Times New Roman"/>
                <a:cs typeface="Times New Roman"/>
              </a:rPr>
              <a:t> </a:t>
            </a:r>
            <a:r>
              <a:rPr lang="en-US" dirty="0">
                <a:latin typeface="Times New Roman"/>
                <a:cs typeface="Times New Roman"/>
              </a:rPr>
              <a:t>potential</a:t>
            </a:r>
            <a:r>
              <a:rPr lang="en-US" spc="-35" dirty="0">
                <a:latin typeface="Times New Roman"/>
                <a:cs typeface="Times New Roman"/>
              </a:rPr>
              <a:t> </a:t>
            </a:r>
            <a:r>
              <a:rPr lang="en-US" dirty="0">
                <a:latin typeface="Times New Roman"/>
                <a:cs typeface="Times New Roman"/>
              </a:rPr>
              <a:t>structural</a:t>
            </a:r>
            <a:r>
              <a:rPr lang="en-US" spc="-35" dirty="0">
                <a:latin typeface="Times New Roman"/>
                <a:cs typeface="Times New Roman"/>
              </a:rPr>
              <a:t> </a:t>
            </a:r>
            <a:r>
              <a:rPr lang="en-US" spc="-25" dirty="0">
                <a:latin typeface="Times New Roman"/>
                <a:cs typeface="Times New Roman"/>
              </a:rPr>
              <a:t>or </a:t>
            </a:r>
            <a:r>
              <a:rPr lang="en-US" dirty="0">
                <a:latin typeface="Times New Roman"/>
                <a:cs typeface="Times New Roman"/>
              </a:rPr>
              <a:t>resonance</a:t>
            </a:r>
            <a:r>
              <a:rPr lang="en-US" spc="-45" dirty="0">
                <a:latin typeface="Times New Roman"/>
                <a:cs typeface="Times New Roman"/>
              </a:rPr>
              <a:t> </a:t>
            </a:r>
            <a:r>
              <a:rPr lang="en-US" spc="-10" dirty="0" smtClean="0">
                <a:latin typeface="Times New Roman"/>
                <a:cs typeface="Times New Roman"/>
              </a:rPr>
              <a:t>issues [5].</a:t>
            </a:r>
            <a:endParaRPr lang="en-US" dirty="0">
              <a:latin typeface="Times New Roman"/>
              <a:cs typeface="Times New Roman"/>
            </a:endParaRPr>
          </a:p>
          <a:p>
            <a:endParaRPr lang="en-US" dirty="0"/>
          </a:p>
        </p:txBody>
      </p:sp>
      <p:sp>
        <p:nvSpPr>
          <p:cNvPr id="6" name="Text Placeholder 5"/>
          <p:cNvSpPr>
            <a:spLocks noGrp="1"/>
          </p:cNvSpPr>
          <p:nvPr>
            <p:ph type="body" sz="quarter" idx="11"/>
          </p:nvPr>
        </p:nvSpPr>
        <p:spPr/>
        <p:txBody>
          <a:bodyPr/>
          <a:lstStyle/>
          <a:p>
            <a:r>
              <a:rPr lang="en-US" dirty="0" smtClean="0">
                <a:solidFill>
                  <a:srgbClr val="FF0000"/>
                </a:solidFill>
              </a:rPr>
              <a:t>Time-Domain Analysis</a:t>
            </a:r>
            <a:endParaRPr lang="en-US" dirty="0">
              <a:solidFill>
                <a:srgbClr val="FF0000"/>
              </a:solidFill>
            </a:endParaRPr>
          </a:p>
        </p:txBody>
      </p:sp>
      <p:sp>
        <p:nvSpPr>
          <p:cNvPr id="7" name="Text Placeholder 6"/>
          <p:cNvSpPr>
            <a:spLocks noGrp="1"/>
          </p:cNvSpPr>
          <p:nvPr>
            <p:ph type="body" sz="quarter" idx="15"/>
          </p:nvPr>
        </p:nvSpPr>
        <p:spPr/>
        <p:txBody>
          <a:bodyPr/>
          <a:lstStyle/>
          <a:p>
            <a:r>
              <a:rPr lang="en-US" dirty="0" smtClean="0">
                <a:solidFill>
                  <a:srgbClr val="FF0000"/>
                </a:solidFill>
              </a:rPr>
              <a:t>Frequency-Domain Analysis</a:t>
            </a:r>
            <a:endParaRPr lang="en-US" dirty="0">
              <a:solidFill>
                <a:srgbClr val="FF0000"/>
              </a:solidFill>
            </a:endParaRPr>
          </a:p>
        </p:txBody>
      </p:sp>
      <p:sp>
        <p:nvSpPr>
          <p:cNvPr id="8" name="Text Placeholder 7"/>
          <p:cNvSpPr>
            <a:spLocks noGrp="1"/>
          </p:cNvSpPr>
          <p:nvPr>
            <p:ph type="body" sz="quarter" idx="16"/>
          </p:nvPr>
        </p:nvSpPr>
        <p:spPr/>
        <p:txBody>
          <a:bodyPr/>
          <a:lstStyle/>
          <a:p>
            <a:r>
              <a:rPr lang="en-US" dirty="0" smtClean="0"/>
              <a:t>Vibration Modal Analysis</a:t>
            </a:r>
            <a:endParaRPr lang="en-US" dirty="0"/>
          </a:p>
        </p:txBody>
      </p:sp>
      <p:sp>
        <p:nvSpPr>
          <p:cNvPr id="9" name="Text Placeholder 8"/>
          <p:cNvSpPr>
            <a:spLocks noGrp="1"/>
          </p:cNvSpPr>
          <p:nvPr>
            <p:ph type="body" sz="quarter" idx="10"/>
          </p:nvPr>
        </p:nvSpPr>
        <p:spPr/>
        <p:txBody>
          <a:bodyPr/>
          <a:lstStyle/>
          <a:p>
            <a:endParaRPr lang="en-US"/>
          </a:p>
        </p:txBody>
      </p:sp>
      <p:pic>
        <p:nvPicPr>
          <p:cNvPr id="11" name="object 10"/>
          <p:cNvPicPr/>
          <p:nvPr/>
        </p:nvPicPr>
        <p:blipFill>
          <a:blip r:embed="rId2" cstate="print"/>
          <a:stretch>
            <a:fillRect/>
          </a:stretch>
        </p:blipFill>
        <p:spPr>
          <a:xfrm>
            <a:off x="279279" y="3723005"/>
            <a:ext cx="3576828" cy="1435608"/>
          </a:xfrm>
          <a:prstGeom prst="rect">
            <a:avLst/>
          </a:prstGeom>
        </p:spPr>
      </p:pic>
      <p:sp>
        <p:nvSpPr>
          <p:cNvPr id="13" name="TextBox 12"/>
          <p:cNvSpPr txBox="1"/>
          <p:nvPr/>
        </p:nvSpPr>
        <p:spPr>
          <a:xfrm>
            <a:off x="619949" y="5250167"/>
            <a:ext cx="3262496" cy="369332"/>
          </a:xfrm>
          <a:prstGeom prst="rect">
            <a:avLst/>
          </a:prstGeom>
          <a:noFill/>
        </p:spPr>
        <p:txBody>
          <a:bodyPr wrap="none" rtlCol="0">
            <a:spAutoFit/>
          </a:bodyPr>
          <a:lstStyle/>
          <a:p>
            <a:r>
              <a:rPr lang="en-US" dirty="0" smtClean="0"/>
              <a:t>Figure 7: Time domain signals</a:t>
            </a:r>
            <a:endParaRPr lang="en-US" dirty="0"/>
          </a:p>
        </p:txBody>
      </p:sp>
      <p:pic>
        <p:nvPicPr>
          <p:cNvPr id="14" name="object 7"/>
          <p:cNvPicPr/>
          <p:nvPr/>
        </p:nvPicPr>
        <p:blipFill>
          <a:blip r:embed="rId3" cstate="print"/>
          <a:stretch>
            <a:fillRect/>
          </a:stretch>
        </p:blipFill>
        <p:spPr>
          <a:xfrm>
            <a:off x="4395855" y="3746024"/>
            <a:ext cx="3549395" cy="1435608"/>
          </a:xfrm>
          <a:prstGeom prst="rect">
            <a:avLst/>
          </a:prstGeom>
        </p:spPr>
      </p:pic>
      <p:sp>
        <p:nvSpPr>
          <p:cNvPr id="15" name="TextBox 14"/>
          <p:cNvSpPr txBox="1"/>
          <p:nvPr/>
        </p:nvSpPr>
        <p:spPr>
          <a:xfrm>
            <a:off x="4955757" y="5235142"/>
            <a:ext cx="2591415" cy="369332"/>
          </a:xfrm>
          <a:prstGeom prst="rect">
            <a:avLst/>
          </a:prstGeom>
          <a:noFill/>
        </p:spPr>
        <p:txBody>
          <a:bodyPr wrap="none" rtlCol="0">
            <a:spAutoFit/>
          </a:bodyPr>
          <a:lstStyle/>
          <a:p>
            <a:r>
              <a:rPr lang="en-US" dirty="0" smtClean="0"/>
              <a:t>Figure 8: FFT spectrum</a:t>
            </a:r>
            <a:endParaRPr lang="en-US" dirty="0"/>
          </a:p>
        </p:txBody>
      </p:sp>
      <p:pic>
        <p:nvPicPr>
          <p:cNvPr id="16" name="object 8"/>
          <p:cNvPicPr/>
          <p:nvPr/>
        </p:nvPicPr>
        <p:blipFill>
          <a:blip r:embed="rId4" cstate="print"/>
          <a:stretch>
            <a:fillRect/>
          </a:stretch>
        </p:blipFill>
        <p:spPr>
          <a:xfrm>
            <a:off x="8402251" y="3844083"/>
            <a:ext cx="3134868" cy="1435608"/>
          </a:xfrm>
          <a:prstGeom prst="rect">
            <a:avLst/>
          </a:prstGeom>
        </p:spPr>
      </p:pic>
      <p:sp>
        <p:nvSpPr>
          <p:cNvPr id="17" name="TextBox 16"/>
          <p:cNvSpPr txBox="1"/>
          <p:nvPr/>
        </p:nvSpPr>
        <p:spPr>
          <a:xfrm>
            <a:off x="8607730" y="5235142"/>
            <a:ext cx="2044214" cy="369332"/>
          </a:xfrm>
          <a:prstGeom prst="rect">
            <a:avLst/>
          </a:prstGeom>
          <a:noFill/>
        </p:spPr>
        <p:txBody>
          <a:bodyPr wrap="none" rtlCol="0">
            <a:spAutoFit/>
          </a:bodyPr>
          <a:lstStyle/>
          <a:p>
            <a:r>
              <a:rPr lang="en-US" dirty="0" smtClean="0"/>
              <a:t>Figure 9: </a:t>
            </a:r>
            <a:r>
              <a:rPr lang="en-US" dirty="0"/>
              <a:t>A</a:t>
            </a:r>
            <a:r>
              <a:rPr lang="en-US" dirty="0" smtClean="0"/>
              <a:t>nalyzer</a:t>
            </a:r>
            <a:endParaRPr lang="en-US" dirty="0"/>
          </a:p>
        </p:txBody>
      </p:sp>
    </p:spTree>
    <p:extLst>
      <p:ext uri="{BB962C8B-B14F-4D97-AF65-F5344CB8AC3E}">
        <p14:creationId xmlns:p14="http://schemas.microsoft.com/office/powerpoint/2010/main" val="990922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45250" y="2662261"/>
            <a:ext cx="3701675" cy="3211195"/>
          </a:xfrm>
        </p:spPr>
        <p:txBody>
          <a:bodyPr/>
          <a:lstStyle/>
          <a:p>
            <a:r>
              <a:rPr lang="en-US" dirty="0" smtClean="0"/>
              <a:t>Measures accelerations directly via Micro-Electro-Mechanical </a:t>
            </a:r>
            <a:r>
              <a:rPr lang="en-US" dirty="0"/>
              <a:t>S</a:t>
            </a:r>
            <a:r>
              <a:rPr lang="en-US" dirty="0" smtClean="0"/>
              <a:t>ystem (MEMS) or piezoelectric sensors.</a:t>
            </a:r>
          </a:p>
          <a:p>
            <a:r>
              <a:rPr lang="en-US" b="1" dirty="0" smtClean="0"/>
              <a:t>Advantages</a:t>
            </a:r>
          </a:p>
          <a:p>
            <a:pPr lvl="1">
              <a:buFont typeface="Wingdings" panose="05000000000000000000" pitchFamily="2" charset="2"/>
              <a:buChar char="Ø"/>
            </a:pPr>
            <a:r>
              <a:rPr lang="en-US" dirty="0" smtClean="0"/>
              <a:t>Compact and cheap.</a:t>
            </a:r>
          </a:p>
          <a:p>
            <a:pPr lvl="1">
              <a:buFont typeface="Wingdings" panose="05000000000000000000" pitchFamily="2" charset="2"/>
              <a:buChar char="Ø"/>
            </a:pPr>
            <a:r>
              <a:rPr lang="en-US" dirty="0" smtClean="0"/>
              <a:t>Accurate.</a:t>
            </a:r>
          </a:p>
          <a:p>
            <a:r>
              <a:rPr lang="en-US" b="1" dirty="0" smtClean="0"/>
              <a:t>Disadvantages</a:t>
            </a:r>
          </a:p>
          <a:p>
            <a:pPr lvl="1">
              <a:buFont typeface="Wingdings" panose="05000000000000000000" pitchFamily="2" charset="2"/>
              <a:buChar char="Ø"/>
            </a:pPr>
            <a:r>
              <a:rPr lang="en-US" dirty="0" smtClean="0"/>
              <a:t>Very sensitive to noise.</a:t>
            </a:r>
          </a:p>
          <a:p>
            <a:pPr lvl="1"/>
            <a:endParaRPr lang="en-US" dirty="0"/>
          </a:p>
        </p:txBody>
      </p:sp>
      <p:sp>
        <p:nvSpPr>
          <p:cNvPr id="3" name="Title 2"/>
          <p:cNvSpPr>
            <a:spLocks noGrp="1"/>
          </p:cNvSpPr>
          <p:nvPr>
            <p:ph type="title"/>
          </p:nvPr>
        </p:nvSpPr>
        <p:spPr>
          <a:xfrm>
            <a:off x="368300" y="195747"/>
            <a:ext cx="11452225" cy="566253"/>
          </a:xfrm>
        </p:spPr>
        <p:txBody>
          <a:bodyPr/>
          <a:lstStyle/>
          <a:p>
            <a:r>
              <a:rPr lang="en-US" dirty="0" smtClean="0"/>
              <a:t>Vibration Measurements Techniques</a:t>
            </a:r>
            <a:endParaRPr lang="en-US" dirty="0"/>
          </a:p>
        </p:txBody>
      </p:sp>
      <p:sp>
        <p:nvSpPr>
          <p:cNvPr id="4" name="Content Placeholder 3"/>
          <p:cNvSpPr>
            <a:spLocks noGrp="1"/>
          </p:cNvSpPr>
          <p:nvPr>
            <p:ph idx="12"/>
          </p:nvPr>
        </p:nvSpPr>
        <p:spPr>
          <a:xfrm>
            <a:off x="4243575" y="2773680"/>
            <a:ext cx="3701675" cy="3211195"/>
          </a:xfrm>
        </p:spPr>
        <p:txBody>
          <a:bodyPr/>
          <a:lstStyle/>
          <a:p>
            <a:r>
              <a:rPr lang="en-US" dirty="0" smtClean="0"/>
              <a:t>Uses doppler effect to detect the moving surface.</a:t>
            </a:r>
          </a:p>
          <a:p>
            <a:r>
              <a:rPr lang="en-US" b="1" dirty="0" smtClean="0"/>
              <a:t>Advantages</a:t>
            </a:r>
          </a:p>
          <a:p>
            <a:pPr lvl="1">
              <a:buFont typeface="Wingdings" panose="05000000000000000000" pitchFamily="2" charset="2"/>
              <a:buChar char="Ø"/>
            </a:pPr>
            <a:r>
              <a:rPr lang="en-US" dirty="0" smtClean="0"/>
              <a:t>Non contact.</a:t>
            </a:r>
          </a:p>
          <a:p>
            <a:pPr lvl="1">
              <a:buFont typeface="Wingdings" panose="05000000000000000000" pitchFamily="2" charset="2"/>
              <a:buChar char="Ø"/>
            </a:pPr>
            <a:r>
              <a:rPr lang="en-US" dirty="0" smtClean="0"/>
              <a:t>High precision.</a:t>
            </a:r>
          </a:p>
          <a:p>
            <a:r>
              <a:rPr lang="en-US" b="1" dirty="0" smtClean="0"/>
              <a:t>Disadvantages</a:t>
            </a:r>
          </a:p>
          <a:p>
            <a:pPr lvl="1">
              <a:buFont typeface="Wingdings" panose="05000000000000000000" pitchFamily="2" charset="2"/>
              <a:buChar char="Ø"/>
            </a:pPr>
            <a:r>
              <a:rPr lang="en-US" dirty="0" smtClean="0"/>
              <a:t>Expensive.</a:t>
            </a:r>
          </a:p>
          <a:p>
            <a:pPr lvl="1">
              <a:buFont typeface="Wingdings" panose="05000000000000000000" pitchFamily="2" charset="2"/>
              <a:buChar char="Ø"/>
            </a:pPr>
            <a:r>
              <a:rPr lang="en-US" dirty="0" smtClean="0"/>
              <a:t>Not suitable for all surfaces.</a:t>
            </a:r>
            <a:endParaRPr lang="en-US" dirty="0"/>
          </a:p>
        </p:txBody>
      </p:sp>
      <p:sp>
        <p:nvSpPr>
          <p:cNvPr id="5" name="Content Placeholder 4"/>
          <p:cNvSpPr>
            <a:spLocks noGrp="1"/>
          </p:cNvSpPr>
          <p:nvPr>
            <p:ph idx="14"/>
          </p:nvPr>
        </p:nvSpPr>
        <p:spPr>
          <a:xfrm>
            <a:off x="242953" y="2841739"/>
            <a:ext cx="3701675" cy="3217768"/>
          </a:xfrm>
        </p:spPr>
        <p:txBody>
          <a:bodyPr/>
          <a:lstStyle/>
          <a:p>
            <a:r>
              <a:rPr lang="en-US" dirty="0" smtClean="0"/>
              <a:t>Measures strain directly infer vibrations.</a:t>
            </a:r>
          </a:p>
          <a:p>
            <a:r>
              <a:rPr lang="en-US" b="1" dirty="0" smtClean="0"/>
              <a:t>Advantages</a:t>
            </a:r>
          </a:p>
          <a:p>
            <a:pPr lvl="1">
              <a:buFont typeface="Wingdings" panose="05000000000000000000" pitchFamily="2" charset="2"/>
              <a:buChar char="Ø"/>
            </a:pPr>
            <a:r>
              <a:rPr lang="en-US" dirty="0" smtClean="0"/>
              <a:t>Good for structural analysis.</a:t>
            </a:r>
          </a:p>
          <a:p>
            <a:r>
              <a:rPr lang="en-US" b="1" dirty="0" smtClean="0"/>
              <a:t>Disadvantages</a:t>
            </a:r>
          </a:p>
          <a:p>
            <a:pPr lvl="1">
              <a:buFont typeface="Wingdings" panose="05000000000000000000" pitchFamily="2" charset="2"/>
              <a:buChar char="Ø"/>
            </a:pPr>
            <a:r>
              <a:rPr lang="en-US" dirty="0" smtClean="0"/>
              <a:t>Limited frequency range.</a:t>
            </a:r>
          </a:p>
          <a:p>
            <a:endParaRPr lang="en-US" dirty="0"/>
          </a:p>
        </p:txBody>
      </p:sp>
      <p:sp>
        <p:nvSpPr>
          <p:cNvPr id="6" name="Text Placeholder 5"/>
          <p:cNvSpPr>
            <a:spLocks noGrp="1"/>
          </p:cNvSpPr>
          <p:nvPr>
            <p:ph type="body" sz="quarter" idx="11"/>
          </p:nvPr>
        </p:nvSpPr>
        <p:spPr>
          <a:xfrm>
            <a:off x="8135735" y="2334296"/>
            <a:ext cx="3701675" cy="334733"/>
          </a:xfrm>
        </p:spPr>
        <p:txBody>
          <a:bodyPr/>
          <a:lstStyle/>
          <a:p>
            <a:r>
              <a:rPr lang="en-US" b="1" dirty="0" smtClean="0">
                <a:solidFill>
                  <a:srgbClr val="FF0000"/>
                </a:solidFill>
              </a:rPr>
              <a:t> Accelerometer</a:t>
            </a:r>
            <a:endParaRPr lang="en-US" b="1" dirty="0">
              <a:solidFill>
                <a:srgbClr val="FF0000"/>
              </a:solidFill>
            </a:endParaRPr>
          </a:p>
        </p:txBody>
      </p:sp>
      <p:sp>
        <p:nvSpPr>
          <p:cNvPr id="7" name="Text Placeholder 6"/>
          <p:cNvSpPr>
            <a:spLocks noGrp="1"/>
          </p:cNvSpPr>
          <p:nvPr>
            <p:ph type="body" sz="quarter" idx="15"/>
          </p:nvPr>
        </p:nvSpPr>
        <p:spPr>
          <a:xfrm>
            <a:off x="4243575" y="2397441"/>
            <a:ext cx="3701675" cy="334733"/>
          </a:xfrm>
        </p:spPr>
        <p:txBody>
          <a:bodyPr/>
          <a:lstStyle/>
          <a:p>
            <a:r>
              <a:rPr lang="en-US" dirty="0" smtClean="0"/>
              <a:t>Laser Doppler Vibrometer</a:t>
            </a:r>
            <a:endParaRPr lang="en-US" dirty="0"/>
          </a:p>
        </p:txBody>
      </p:sp>
      <p:sp>
        <p:nvSpPr>
          <p:cNvPr id="8" name="Text Placeholder 7"/>
          <p:cNvSpPr>
            <a:spLocks noGrp="1"/>
          </p:cNvSpPr>
          <p:nvPr>
            <p:ph type="body" sz="quarter" idx="16"/>
          </p:nvPr>
        </p:nvSpPr>
        <p:spPr>
          <a:xfrm>
            <a:off x="351415" y="2431583"/>
            <a:ext cx="3701675" cy="334733"/>
          </a:xfrm>
        </p:spPr>
        <p:txBody>
          <a:bodyPr/>
          <a:lstStyle/>
          <a:p>
            <a:r>
              <a:rPr lang="en-US" dirty="0" smtClean="0"/>
              <a:t>Strain Gauges</a:t>
            </a:r>
            <a:endParaRPr lang="en-US" dirty="0"/>
          </a:p>
        </p:txBody>
      </p:sp>
      <p:sp>
        <p:nvSpPr>
          <p:cNvPr id="9" name="Text Placeholder 8"/>
          <p:cNvSpPr>
            <a:spLocks noGrp="1"/>
          </p:cNvSpPr>
          <p:nvPr>
            <p:ph type="body" sz="quarter" idx="10"/>
          </p:nvPr>
        </p:nvSpPr>
        <p:spPr/>
        <p:txBody>
          <a:bodyPr/>
          <a:lstStyle/>
          <a:p>
            <a:endParaRPr lang="en-US"/>
          </a:p>
        </p:txBody>
      </p:sp>
      <p:pic>
        <p:nvPicPr>
          <p:cNvPr id="10" name="object 16"/>
          <p:cNvPicPr/>
          <p:nvPr/>
        </p:nvPicPr>
        <p:blipFill>
          <a:blip r:embed="rId2" cstate="print"/>
          <a:stretch>
            <a:fillRect/>
          </a:stretch>
        </p:blipFill>
        <p:spPr>
          <a:xfrm>
            <a:off x="8582160" y="762000"/>
            <a:ext cx="1816609" cy="1481695"/>
          </a:xfrm>
          <a:prstGeom prst="rect">
            <a:avLst/>
          </a:prstGeom>
        </p:spPr>
      </p:pic>
      <p:pic>
        <p:nvPicPr>
          <p:cNvPr id="11" name="object 17"/>
          <p:cNvPicPr/>
          <p:nvPr/>
        </p:nvPicPr>
        <p:blipFill>
          <a:blip r:embed="rId3" cstate="print"/>
          <a:stretch>
            <a:fillRect/>
          </a:stretch>
        </p:blipFill>
        <p:spPr>
          <a:xfrm>
            <a:off x="4404168" y="924127"/>
            <a:ext cx="2418587" cy="1558333"/>
          </a:xfrm>
          <a:prstGeom prst="rect">
            <a:avLst/>
          </a:prstGeom>
        </p:spPr>
      </p:pic>
      <p:pic>
        <p:nvPicPr>
          <p:cNvPr id="12" name="object 18"/>
          <p:cNvPicPr/>
          <p:nvPr/>
        </p:nvPicPr>
        <p:blipFill>
          <a:blip r:embed="rId4" cstate="print"/>
          <a:stretch>
            <a:fillRect/>
          </a:stretch>
        </p:blipFill>
        <p:spPr>
          <a:xfrm>
            <a:off x="468436" y="869483"/>
            <a:ext cx="2292096" cy="1562100"/>
          </a:xfrm>
          <a:prstGeom prst="rect">
            <a:avLst/>
          </a:prstGeom>
        </p:spPr>
      </p:pic>
    </p:spTree>
    <p:extLst>
      <p:ext uri="{BB962C8B-B14F-4D97-AF65-F5344CB8AC3E}">
        <p14:creationId xmlns:p14="http://schemas.microsoft.com/office/powerpoint/2010/main" val="2386159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Problem Statement, Aim and Objectives</a:t>
            </a:r>
            <a:endParaRPr lang="en-US" dirty="0"/>
          </a:p>
        </p:txBody>
      </p:sp>
      <p:sp>
        <p:nvSpPr>
          <p:cNvPr id="4" name="Text Placeholder 3"/>
          <p:cNvSpPr>
            <a:spLocks noGrp="1"/>
          </p:cNvSpPr>
          <p:nvPr>
            <p:ph type="body" sz="quarter" idx="10"/>
          </p:nvPr>
        </p:nvSpPr>
        <p:spPr/>
        <p:txBody>
          <a:bodyPr/>
          <a:lstStyle/>
          <a:p>
            <a:endParaRPr lang="en-US"/>
          </a:p>
        </p:txBody>
      </p:sp>
      <p:sp>
        <p:nvSpPr>
          <p:cNvPr id="10" name="Content Placeholder 9"/>
          <p:cNvSpPr>
            <a:spLocks noGrp="1"/>
          </p:cNvSpPr>
          <p:nvPr>
            <p:ph idx="1"/>
          </p:nvPr>
        </p:nvSpPr>
        <p:spPr>
          <a:xfrm>
            <a:off x="464553" y="1374809"/>
            <a:ext cx="5897746" cy="4735195"/>
          </a:xfrm>
        </p:spPr>
        <p:txBody>
          <a:bodyPr/>
          <a:lstStyle/>
          <a:p>
            <a:pPr marL="0" indent="0">
              <a:buNone/>
            </a:pPr>
            <a:r>
              <a:rPr lang="en-US" b="1" dirty="0" smtClean="0">
                <a:solidFill>
                  <a:srgbClr val="002D62"/>
                </a:solidFill>
              </a:rPr>
              <a:t>Problem Statement</a:t>
            </a:r>
          </a:p>
          <a:p>
            <a:pPr lvl="2">
              <a:buFont typeface="Wingdings" panose="05000000000000000000" pitchFamily="2" charset="2"/>
              <a:buChar char="Ø"/>
            </a:pPr>
            <a:r>
              <a:rPr lang="en-US" sz="1600" dirty="0" smtClean="0">
                <a:latin typeface="Times New Roman"/>
                <a:cs typeface="Times New Roman"/>
              </a:rPr>
              <a:t>MEMS</a:t>
            </a:r>
            <a:r>
              <a:rPr lang="en-US" sz="1600" spc="-20" dirty="0" smtClean="0">
                <a:latin typeface="Times New Roman"/>
                <a:cs typeface="Times New Roman"/>
              </a:rPr>
              <a:t> </a:t>
            </a:r>
            <a:r>
              <a:rPr lang="en-US" sz="1600" spc="-10" dirty="0">
                <a:latin typeface="Times New Roman"/>
                <a:cs typeface="Times New Roman"/>
              </a:rPr>
              <a:t>accelerometers</a:t>
            </a:r>
            <a:r>
              <a:rPr lang="en-US" sz="1600" spc="-25" dirty="0">
                <a:latin typeface="Times New Roman"/>
                <a:cs typeface="Times New Roman"/>
              </a:rPr>
              <a:t> </a:t>
            </a:r>
            <a:r>
              <a:rPr lang="en-US" sz="1600" dirty="0">
                <a:latin typeface="Times New Roman"/>
                <a:cs typeface="Times New Roman"/>
              </a:rPr>
              <a:t>commonly </a:t>
            </a:r>
            <a:r>
              <a:rPr lang="en-US" sz="1600" spc="-10" dirty="0" smtClean="0">
                <a:latin typeface="Times New Roman"/>
                <a:cs typeface="Times New Roman"/>
              </a:rPr>
              <a:t>used.</a:t>
            </a:r>
            <a:endParaRPr lang="en-US" sz="1600" dirty="0" smtClean="0">
              <a:latin typeface="Times New Roman"/>
              <a:cs typeface="Times New Roman"/>
            </a:endParaRPr>
          </a:p>
          <a:p>
            <a:pPr lvl="2">
              <a:buFont typeface="Wingdings" panose="05000000000000000000" pitchFamily="2" charset="2"/>
              <a:buChar char="Ø"/>
            </a:pPr>
            <a:r>
              <a:rPr lang="en-US" sz="1600" dirty="0" smtClean="0">
                <a:latin typeface="Times New Roman"/>
                <a:cs typeface="Times New Roman"/>
              </a:rPr>
              <a:t>Chosen</a:t>
            </a:r>
            <a:r>
              <a:rPr lang="en-US" sz="1600" spc="-5" dirty="0" smtClean="0">
                <a:latin typeface="Times New Roman"/>
                <a:cs typeface="Times New Roman"/>
              </a:rPr>
              <a:t> </a:t>
            </a:r>
            <a:r>
              <a:rPr lang="en-US" sz="1600" dirty="0">
                <a:latin typeface="Times New Roman"/>
                <a:cs typeface="Times New Roman"/>
              </a:rPr>
              <a:t>for low</a:t>
            </a:r>
            <a:r>
              <a:rPr lang="en-US" sz="1600" spc="-20" dirty="0">
                <a:latin typeface="Times New Roman"/>
                <a:cs typeface="Times New Roman"/>
              </a:rPr>
              <a:t> </a:t>
            </a:r>
            <a:r>
              <a:rPr lang="en-US" sz="1600" dirty="0">
                <a:latin typeface="Times New Roman"/>
                <a:cs typeface="Times New Roman"/>
              </a:rPr>
              <a:t>cost and</a:t>
            </a:r>
            <a:r>
              <a:rPr lang="en-US" sz="1600" spc="-5" dirty="0">
                <a:latin typeface="Times New Roman"/>
                <a:cs typeface="Times New Roman"/>
              </a:rPr>
              <a:t> </a:t>
            </a:r>
            <a:r>
              <a:rPr lang="en-US" sz="1600" dirty="0">
                <a:latin typeface="Times New Roman"/>
                <a:cs typeface="Times New Roman"/>
              </a:rPr>
              <a:t>ease</a:t>
            </a:r>
            <a:r>
              <a:rPr lang="en-US" sz="1600" spc="-5" dirty="0">
                <a:latin typeface="Times New Roman"/>
                <a:cs typeface="Times New Roman"/>
              </a:rPr>
              <a:t> </a:t>
            </a:r>
            <a:r>
              <a:rPr lang="en-US" sz="1600" dirty="0">
                <a:latin typeface="Times New Roman"/>
                <a:cs typeface="Times New Roman"/>
              </a:rPr>
              <a:t>of</a:t>
            </a:r>
            <a:r>
              <a:rPr lang="en-US" sz="1600" spc="-10" dirty="0">
                <a:latin typeface="Times New Roman"/>
                <a:cs typeface="Times New Roman"/>
              </a:rPr>
              <a:t> </a:t>
            </a:r>
            <a:r>
              <a:rPr lang="en-US" sz="1600" spc="-20" dirty="0" smtClean="0">
                <a:latin typeface="Times New Roman"/>
                <a:cs typeface="Times New Roman"/>
              </a:rPr>
              <a:t>use.</a:t>
            </a:r>
          </a:p>
          <a:p>
            <a:pPr lvl="2">
              <a:buFont typeface="Wingdings" panose="05000000000000000000" pitchFamily="2" charset="2"/>
              <a:buChar char="Ø"/>
            </a:pPr>
            <a:r>
              <a:rPr lang="en-US" sz="1600" spc="-20" dirty="0" smtClean="0">
                <a:latin typeface="Times New Roman"/>
                <a:cs typeface="Times New Roman"/>
              </a:rPr>
              <a:t>Infiltrated by noise from the environment.</a:t>
            </a:r>
            <a:endParaRPr lang="en-US" sz="1600" dirty="0" smtClean="0">
              <a:latin typeface="Times New Roman"/>
              <a:cs typeface="Times New Roman"/>
            </a:endParaRPr>
          </a:p>
          <a:p>
            <a:pPr lvl="2">
              <a:buFont typeface="Wingdings" panose="05000000000000000000" pitchFamily="2" charset="2"/>
              <a:buChar char="Ø"/>
            </a:pPr>
            <a:r>
              <a:rPr lang="en-US" sz="1600" dirty="0" smtClean="0">
                <a:latin typeface="Times New Roman"/>
                <a:cs typeface="Times New Roman"/>
              </a:rPr>
              <a:t>Need</a:t>
            </a:r>
            <a:r>
              <a:rPr lang="en-US" sz="1600" spc="-40" dirty="0" smtClean="0">
                <a:latin typeface="Times New Roman"/>
                <a:cs typeface="Times New Roman"/>
              </a:rPr>
              <a:t> </a:t>
            </a:r>
            <a:r>
              <a:rPr lang="en-US" sz="1600" dirty="0">
                <a:latin typeface="Times New Roman"/>
                <a:cs typeface="Times New Roman"/>
              </a:rPr>
              <a:t>for</a:t>
            </a:r>
            <a:r>
              <a:rPr lang="en-US" sz="1600" spc="-25" dirty="0">
                <a:latin typeface="Times New Roman"/>
                <a:cs typeface="Times New Roman"/>
              </a:rPr>
              <a:t> </a:t>
            </a:r>
            <a:r>
              <a:rPr lang="en-US" sz="1600" dirty="0">
                <a:latin typeface="Times New Roman"/>
                <a:cs typeface="Times New Roman"/>
              </a:rPr>
              <a:t>better</a:t>
            </a:r>
            <a:r>
              <a:rPr lang="en-US" sz="1600" spc="-45" dirty="0">
                <a:latin typeface="Times New Roman"/>
                <a:cs typeface="Times New Roman"/>
              </a:rPr>
              <a:t> </a:t>
            </a:r>
            <a:r>
              <a:rPr lang="en-US" sz="1600" dirty="0" smtClean="0">
                <a:latin typeface="Times New Roman"/>
                <a:cs typeface="Times New Roman"/>
              </a:rPr>
              <a:t>data analysis</a:t>
            </a:r>
            <a:r>
              <a:rPr lang="en-US" sz="1600" spc="-10" dirty="0">
                <a:latin typeface="Times New Roman"/>
                <a:cs typeface="Times New Roman"/>
              </a:rPr>
              <a:t> </a:t>
            </a:r>
            <a:r>
              <a:rPr lang="en-US" sz="1600" spc="-10" dirty="0" smtClean="0">
                <a:latin typeface="Times New Roman"/>
                <a:cs typeface="Times New Roman"/>
              </a:rPr>
              <a:t>to detect vibrations.</a:t>
            </a:r>
            <a:endParaRPr lang="en-US" sz="1600" dirty="0">
              <a:latin typeface="Times New Roman"/>
              <a:cs typeface="Times New Roman"/>
            </a:endParaRPr>
          </a:p>
          <a:p>
            <a:pPr marL="155575" lvl="1" indent="0">
              <a:buNone/>
            </a:pPr>
            <a:r>
              <a:rPr lang="en-US" b="1" dirty="0" smtClean="0">
                <a:solidFill>
                  <a:srgbClr val="002D62"/>
                </a:solidFill>
              </a:rPr>
              <a:t>Aim of the experiment</a:t>
            </a:r>
          </a:p>
          <a:p>
            <a:pPr lvl="2">
              <a:buFont typeface="Wingdings" panose="05000000000000000000" pitchFamily="2" charset="2"/>
              <a:buChar char="Ø"/>
            </a:pPr>
            <a:r>
              <a:rPr lang="en-US" sz="1600" spc="-30" dirty="0">
                <a:latin typeface="Times New Roman"/>
                <a:cs typeface="Times New Roman"/>
              </a:rPr>
              <a:t>To</a:t>
            </a:r>
            <a:r>
              <a:rPr lang="en-US" sz="1600" spc="-35" dirty="0">
                <a:latin typeface="Times New Roman"/>
                <a:cs typeface="Times New Roman"/>
              </a:rPr>
              <a:t> </a:t>
            </a:r>
            <a:r>
              <a:rPr lang="en-US" sz="1600" dirty="0">
                <a:latin typeface="Times New Roman"/>
                <a:cs typeface="Times New Roman"/>
              </a:rPr>
              <a:t>measure</a:t>
            </a:r>
            <a:r>
              <a:rPr lang="en-US" sz="1600" spc="-20" dirty="0">
                <a:latin typeface="Times New Roman"/>
                <a:cs typeface="Times New Roman"/>
              </a:rPr>
              <a:t> </a:t>
            </a:r>
            <a:r>
              <a:rPr lang="en-US" sz="1600" dirty="0" smtClean="0">
                <a:solidFill>
                  <a:srgbClr val="FF0000"/>
                </a:solidFill>
                <a:latin typeface="Times New Roman"/>
                <a:cs typeface="Times New Roman"/>
              </a:rPr>
              <a:t>vibration</a:t>
            </a:r>
            <a:r>
              <a:rPr lang="en-US" sz="1600" spc="-35" dirty="0" smtClean="0">
                <a:solidFill>
                  <a:srgbClr val="FF0000"/>
                </a:solidFill>
                <a:latin typeface="Times New Roman"/>
                <a:cs typeface="Times New Roman"/>
              </a:rPr>
              <a:t> </a:t>
            </a:r>
            <a:r>
              <a:rPr lang="en-US" sz="1600" dirty="0">
                <a:latin typeface="Times New Roman"/>
                <a:cs typeface="Times New Roman"/>
              </a:rPr>
              <a:t>on</a:t>
            </a:r>
            <a:r>
              <a:rPr lang="en-US" sz="1600" spc="-25" dirty="0">
                <a:latin typeface="Times New Roman"/>
                <a:cs typeface="Times New Roman"/>
              </a:rPr>
              <a:t> </a:t>
            </a:r>
            <a:r>
              <a:rPr lang="en-US" sz="1600" dirty="0">
                <a:latin typeface="Times New Roman"/>
                <a:cs typeface="Times New Roman"/>
              </a:rPr>
              <a:t>a</a:t>
            </a:r>
            <a:r>
              <a:rPr lang="en-US" sz="1600" spc="-20" dirty="0">
                <a:latin typeface="Times New Roman"/>
                <a:cs typeface="Times New Roman"/>
              </a:rPr>
              <a:t> </a:t>
            </a:r>
            <a:r>
              <a:rPr lang="en-US" sz="1600" spc="-20" dirty="0" smtClean="0">
                <a:latin typeface="Times New Roman"/>
                <a:cs typeface="Times New Roman"/>
              </a:rPr>
              <a:t>rotating </a:t>
            </a:r>
            <a:r>
              <a:rPr lang="en-US" sz="1600" dirty="0" smtClean="0">
                <a:latin typeface="Times New Roman"/>
                <a:cs typeface="Times New Roman"/>
              </a:rPr>
              <a:t>shaft apparatus</a:t>
            </a:r>
            <a:r>
              <a:rPr lang="en-US" sz="1600" spc="-10" dirty="0" smtClean="0">
                <a:latin typeface="Times New Roman"/>
                <a:cs typeface="Times New Roman"/>
              </a:rPr>
              <a:t>.</a:t>
            </a:r>
          </a:p>
          <a:p>
            <a:pPr marL="155575" lvl="1" indent="0">
              <a:buNone/>
            </a:pPr>
            <a:r>
              <a:rPr lang="en-US" sz="1800" b="1" spc="-10" dirty="0" smtClean="0">
                <a:solidFill>
                  <a:srgbClr val="002060"/>
                </a:solidFill>
                <a:latin typeface="Times New Roman"/>
                <a:cs typeface="Times New Roman"/>
              </a:rPr>
              <a:t>Objectives</a:t>
            </a:r>
          </a:p>
          <a:p>
            <a:pPr lvl="2">
              <a:buFont typeface="Wingdings" panose="05000000000000000000" pitchFamily="2" charset="2"/>
              <a:buChar char="Ø"/>
            </a:pPr>
            <a:r>
              <a:rPr lang="en-US" sz="1600" spc="-10" dirty="0" smtClean="0">
                <a:latin typeface="Times New Roman"/>
                <a:cs typeface="Times New Roman"/>
              </a:rPr>
              <a:t>Review vibration data analysis methods.</a:t>
            </a:r>
          </a:p>
          <a:p>
            <a:pPr lvl="2">
              <a:buFont typeface="Wingdings" panose="05000000000000000000" pitchFamily="2" charset="2"/>
              <a:buChar char="Ø"/>
            </a:pPr>
            <a:r>
              <a:rPr lang="en-US" sz="1600" spc="-10" dirty="0" smtClean="0">
                <a:latin typeface="Times New Roman"/>
                <a:cs typeface="Times New Roman"/>
              </a:rPr>
              <a:t>Design a data acquisition system using accelerometers.</a:t>
            </a:r>
          </a:p>
          <a:p>
            <a:pPr lvl="2">
              <a:buFont typeface="Wingdings" panose="05000000000000000000" pitchFamily="2" charset="2"/>
              <a:buChar char="Ø"/>
            </a:pPr>
            <a:r>
              <a:rPr lang="en-US" sz="1600" spc="-10" dirty="0" smtClean="0">
                <a:latin typeface="Times New Roman"/>
                <a:cs typeface="Times New Roman"/>
              </a:rPr>
              <a:t>Measure acceleration data from shaft apparatus.</a:t>
            </a:r>
          </a:p>
          <a:p>
            <a:pPr lvl="2">
              <a:buFont typeface="Wingdings" panose="05000000000000000000" pitchFamily="2" charset="2"/>
              <a:buChar char="Ø"/>
            </a:pPr>
            <a:r>
              <a:rPr lang="en-US" sz="1600" spc="-10" dirty="0" smtClean="0">
                <a:latin typeface="Times New Roman"/>
                <a:cs typeface="Times New Roman"/>
              </a:rPr>
              <a:t>Develop data analysis method to obtain vibration.</a:t>
            </a:r>
          </a:p>
          <a:p>
            <a:pPr lvl="2">
              <a:buFont typeface="Wingdings" panose="05000000000000000000" pitchFamily="2" charset="2"/>
              <a:buChar char="Ø"/>
            </a:pPr>
            <a:r>
              <a:rPr lang="en-US" sz="1600" spc="-10" dirty="0" smtClean="0">
                <a:latin typeface="Times New Roman"/>
                <a:cs typeface="Times New Roman"/>
              </a:rPr>
              <a:t>Present vibration results.</a:t>
            </a:r>
            <a:endParaRPr lang="en-US" sz="1600" dirty="0" smtClean="0"/>
          </a:p>
        </p:txBody>
      </p:sp>
      <p:sp>
        <p:nvSpPr>
          <p:cNvPr id="2" name="Rounded Rectangle 1"/>
          <p:cNvSpPr/>
          <p:nvPr/>
        </p:nvSpPr>
        <p:spPr>
          <a:xfrm>
            <a:off x="6094412" y="1374809"/>
            <a:ext cx="1963554" cy="9160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Measuring vibration </a:t>
            </a:r>
            <a:endParaRPr lang="en-US" dirty="0"/>
          </a:p>
        </p:txBody>
      </p:sp>
      <p:sp>
        <p:nvSpPr>
          <p:cNvPr id="5" name="Rounded Rectangle 4"/>
          <p:cNvSpPr/>
          <p:nvPr/>
        </p:nvSpPr>
        <p:spPr>
          <a:xfrm>
            <a:off x="9259503" y="1374810"/>
            <a:ext cx="1809550" cy="9160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Mitigate  damages in a machinery</a:t>
            </a:r>
            <a:endParaRPr lang="en-US" dirty="0"/>
          </a:p>
        </p:txBody>
      </p:sp>
      <p:sp>
        <p:nvSpPr>
          <p:cNvPr id="6" name="Right Arrow 5"/>
          <p:cNvSpPr/>
          <p:nvPr/>
        </p:nvSpPr>
        <p:spPr>
          <a:xfrm>
            <a:off x="8225597" y="1655545"/>
            <a:ext cx="866274" cy="5101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9894771" y="2550695"/>
            <a:ext cx="558265" cy="10876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8225597" y="3709353"/>
            <a:ext cx="3850106" cy="11069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Prevent failure and reduce costs</a:t>
            </a:r>
            <a:endParaRPr lang="en-US" dirty="0"/>
          </a:p>
        </p:txBody>
      </p:sp>
    </p:spTree>
    <p:extLst>
      <p:ext uri="{BB962C8B-B14F-4D97-AF65-F5344CB8AC3E}">
        <p14:creationId xmlns:p14="http://schemas.microsoft.com/office/powerpoint/2010/main" val="51461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apparatus used in this experiment was used for torsional vibrations.</a:t>
            </a:r>
          </a:p>
          <a:p>
            <a:r>
              <a:rPr lang="en-US" dirty="0" smtClean="0"/>
              <a:t>The optical sensors were used and found a 610 Hz signal stemming from the gearbox.</a:t>
            </a:r>
          </a:p>
          <a:p>
            <a:endParaRPr lang="en-US" dirty="0"/>
          </a:p>
        </p:txBody>
      </p:sp>
      <p:sp>
        <p:nvSpPr>
          <p:cNvPr id="3" name="Title 2"/>
          <p:cNvSpPr>
            <a:spLocks noGrp="1"/>
          </p:cNvSpPr>
          <p:nvPr>
            <p:ph type="title"/>
          </p:nvPr>
        </p:nvSpPr>
        <p:spPr/>
        <p:txBody>
          <a:bodyPr/>
          <a:lstStyle/>
          <a:p>
            <a:r>
              <a:rPr lang="en-US" dirty="0" smtClean="0"/>
              <a:t>The Previous </a:t>
            </a:r>
            <a:r>
              <a:rPr lang="en-US" dirty="0"/>
              <a:t>S</a:t>
            </a:r>
            <a:r>
              <a:rPr lang="en-US" dirty="0" smtClean="0"/>
              <a:t>tudy</a:t>
            </a:r>
            <a:endParaRPr lang="en-US" dirty="0"/>
          </a:p>
        </p:txBody>
      </p:sp>
      <p:sp>
        <p:nvSpPr>
          <p:cNvPr id="4" name="Text Placeholder 3"/>
          <p:cNvSpPr>
            <a:spLocks noGrp="1"/>
          </p:cNvSpPr>
          <p:nvPr>
            <p:ph type="body" sz="quarter" idx="10"/>
          </p:nvPr>
        </p:nvSpPr>
        <p:spPr/>
        <p:txBody>
          <a:bodyPr/>
          <a:lstStyle/>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429" y="2001655"/>
            <a:ext cx="4929405" cy="3407744"/>
          </a:xfrm>
          <a:prstGeom prst="rect">
            <a:avLst/>
          </a:prstGeom>
        </p:spPr>
      </p:pic>
      <p:sp>
        <p:nvSpPr>
          <p:cNvPr id="7" name="TextBox 6"/>
          <p:cNvSpPr txBox="1"/>
          <p:nvPr/>
        </p:nvSpPr>
        <p:spPr>
          <a:xfrm>
            <a:off x="452387" y="5457949"/>
            <a:ext cx="6169318" cy="369332"/>
          </a:xfrm>
          <a:prstGeom prst="rect">
            <a:avLst/>
          </a:prstGeom>
          <a:noFill/>
        </p:spPr>
        <p:txBody>
          <a:bodyPr wrap="none" rtlCol="0">
            <a:spAutoFit/>
          </a:bodyPr>
          <a:lstStyle/>
          <a:p>
            <a:r>
              <a:rPr lang="en-US" dirty="0" smtClean="0"/>
              <a:t>Figure 10: The shaft apparatus used for previous study [6].</a:t>
            </a:r>
            <a:endParaRPr lang="en-US" dirty="0"/>
          </a:p>
        </p:txBody>
      </p:sp>
      <p:sp>
        <p:nvSpPr>
          <p:cNvPr id="8" name="TextBox 7"/>
          <p:cNvSpPr txBox="1"/>
          <p:nvPr/>
        </p:nvSpPr>
        <p:spPr>
          <a:xfrm>
            <a:off x="6651056" y="5478781"/>
            <a:ext cx="3848041" cy="369332"/>
          </a:xfrm>
          <a:prstGeom prst="rect">
            <a:avLst/>
          </a:prstGeom>
          <a:noFill/>
        </p:spPr>
        <p:txBody>
          <a:bodyPr wrap="none" rtlCol="0">
            <a:spAutoFit/>
          </a:bodyPr>
          <a:lstStyle/>
          <a:p>
            <a:r>
              <a:rPr lang="en-US" dirty="0" smtClean="0"/>
              <a:t>Figure 11: Previous study results [6]</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586" y="2502568"/>
            <a:ext cx="4166244" cy="2839451"/>
          </a:xfrm>
          <a:prstGeom prst="rect">
            <a:avLst/>
          </a:prstGeom>
        </p:spPr>
      </p:pic>
    </p:spTree>
    <p:extLst>
      <p:ext uri="{BB962C8B-B14F-4D97-AF65-F5344CB8AC3E}">
        <p14:creationId xmlns:p14="http://schemas.microsoft.com/office/powerpoint/2010/main" val="169250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5147" y="1300479"/>
            <a:ext cx="11452225" cy="4612363"/>
          </a:xfrm>
          <a:ln>
            <a:noFill/>
          </a:ln>
        </p:spPr>
        <p:style>
          <a:lnRef idx="2">
            <a:schemeClr val="dk1"/>
          </a:lnRef>
          <a:fillRef idx="1">
            <a:schemeClr val="lt1"/>
          </a:fillRef>
          <a:effectRef idx="0">
            <a:schemeClr val="dk1"/>
          </a:effectRef>
          <a:fontRef idx="minor">
            <a:schemeClr val="dk1"/>
          </a:fontRef>
        </p:style>
        <p:txBody>
          <a:bodyPr/>
          <a:lstStyle/>
          <a:p>
            <a:r>
              <a:rPr lang="en-US" dirty="0" smtClean="0"/>
              <a:t>The following steps were followed to obtain the desired data.</a:t>
            </a:r>
          </a:p>
          <a:p>
            <a:endParaRPr lang="en-US" dirty="0"/>
          </a:p>
        </p:txBody>
      </p:sp>
      <p:sp>
        <p:nvSpPr>
          <p:cNvPr id="3" name="Title 2"/>
          <p:cNvSpPr>
            <a:spLocks noGrp="1"/>
          </p:cNvSpPr>
          <p:nvPr>
            <p:ph type="title"/>
          </p:nvPr>
        </p:nvSpPr>
        <p:spPr/>
        <p:txBody>
          <a:bodyPr/>
          <a:lstStyle/>
          <a:p>
            <a:r>
              <a:rPr lang="en-US" dirty="0" smtClean="0"/>
              <a:t>Methodology</a:t>
            </a:r>
            <a:endParaRPr lang="en-US" dirty="0"/>
          </a:p>
        </p:txBody>
      </p:sp>
      <p:sp>
        <p:nvSpPr>
          <p:cNvPr id="4" name="Text Placeholder 3"/>
          <p:cNvSpPr>
            <a:spLocks noGrp="1"/>
          </p:cNvSpPr>
          <p:nvPr>
            <p:ph type="body" sz="quarter" idx="10"/>
          </p:nvPr>
        </p:nvSpPr>
        <p:spPr/>
        <p:txBody>
          <a:bodyPr/>
          <a:lstStyle/>
          <a:p>
            <a:endParaRPr lang="en-US"/>
          </a:p>
        </p:txBody>
      </p:sp>
      <p:pic>
        <p:nvPicPr>
          <p:cNvPr id="5" name="object 43"/>
          <p:cNvPicPr/>
          <p:nvPr/>
        </p:nvPicPr>
        <p:blipFill>
          <a:blip r:embed="rId2" cstate="print"/>
          <a:stretch>
            <a:fillRect/>
          </a:stretch>
        </p:blipFill>
        <p:spPr>
          <a:xfrm>
            <a:off x="621608" y="1843171"/>
            <a:ext cx="1996949" cy="1339088"/>
          </a:xfrm>
          <a:prstGeom prst="rect">
            <a:avLst/>
          </a:prstGeom>
        </p:spPr>
      </p:pic>
      <p:pic>
        <p:nvPicPr>
          <p:cNvPr id="6" name="object 42"/>
          <p:cNvPicPr/>
          <p:nvPr/>
        </p:nvPicPr>
        <p:blipFill>
          <a:blip r:embed="rId3" cstate="print"/>
          <a:stretch>
            <a:fillRect/>
          </a:stretch>
        </p:blipFill>
        <p:spPr>
          <a:xfrm>
            <a:off x="3986860" y="1932432"/>
            <a:ext cx="1814500" cy="1159764"/>
          </a:xfrm>
          <a:prstGeom prst="rect">
            <a:avLst/>
          </a:prstGeom>
        </p:spPr>
      </p:pic>
      <p:pic>
        <p:nvPicPr>
          <p:cNvPr id="7" name="object 44"/>
          <p:cNvPicPr/>
          <p:nvPr/>
        </p:nvPicPr>
        <p:blipFill>
          <a:blip r:embed="rId4" cstate="print"/>
          <a:stretch>
            <a:fillRect/>
          </a:stretch>
        </p:blipFill>
        <p:spPr>
          <a:xfrm>
            <a:off x="7373619" y="1932432"/>
            <a:ext cx="2255520" cy="1159764"/>
          </a:xfrm>
          <a:prstGeom prst="rect">
            <a:avLst/>
          </a:prstGeom>
        </p:spPr>
      </p:pic>
      <p:sp>
        <p:nvSpPr>
          <p:cNvPr id="12" name="Rounded Rectangle 11"/>
          <p:cNvSpPr/>
          <p:nvPr/>
        </p:nvSpPr>
        <p:spPr>
          <a:xfrm>
            <a:off x="695452" y="3271520"/>
            <a:ext cx="1830910" cy="5791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S</a:t>
            </a:r>
            <a:r>
              <a:rPr lang="en-US" sz="1600" dirty="0" smtClean="0"/>
              <a:t>haft test rig</a:t>
            </a:r>
            <a:endParaRPr lang="en-US" sz="1600" dirty="0"/>
          </a:p>
        </p:txBody>
      </p:sp>
      <p:sp>
        <p:nvSpPr>
          <p:cNvPr id="13" name="Rounded Rectangle 12"/>
          <p:cNvSpPr/>
          <p:nvPr/>
        </p:nvSpPr>
        <p:spPr>
          <a:xfrm>
            <a:off x="3875100" y="3181858"/>
            <a:ext cx="2296160" cy="7584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Mounting of the ADXL 345 accelerometer</a:t>
            </a:r>
            <a:endParaRPr lang="en-US" sz="1600" dirty="0"/>
          </a:p>
        </p:txBody>
      </p:sp>
      <p:sp>
        <p:nvSpPr>
          <p:cNvPr id="14" name="Rounded Rectangle 13"/>
          <p:cNvSpPr/>
          <p:nvPr/>
        </p:nvSpPr>
        <p:spPr>
          <a:xfrm>
            <a:off x="7447280" y="3271520"/>
            <a:ext cx="2418080" cy="66878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Data acquisition (IDE)</a:t>
            </a:r>
            <a:endParaRPr lang="en-US" sz="1600" dirty="0"/>
          </a:p>
        </p:txBody>
      </p:sp>
      <p:grpSp>
        <p:nvGrpSpPr>
          <p:cNvPr id="15" name="object 4"/>
          <p:cNvGrpSpPr/>
          <p:nvPr/>
        </p:nvGrpSpPr>
        <p:grpSpPr>
          <a:xfrm>
            <a:off x="2795765" y="3412371"/>
            <a:ext cx="882650" cy="317500"/>
            <a:chOff x="3649979" y="3409188"/>
            <a:chExt cx="882650" cy="317500"/>
          </a:xfrm>
        </p:grpSpPr>
        <p:sp>
          <p:nvSpPr>
            <p:cNvPr id="16" name="object 5"/>
            <p:cNvSpPr/>
            <p:nvPr/>
          </p:nvSpPr>
          <p:spPr>
            <a:xfrm>
              <a:off x="3657599" y="3416808"/>
              <a:ext cx="867410" cy="302260"/>
            </a:xfrm>
            <a:custGeom>
              <a:avLst/>
              <a:gdLst/>
              <a:ahLst/>
              <a:cxnLst/>
              <a:rect l="l" t="t" r="r" b="b"/>
              <a:pathLst>
                <a:path w="867410" h="302260">
                  <a:moveTo>
                    <a:pt x="716279" y="0"/>
                  </a:moveTo>
                  <a:lnTo>
                    <a:pt x="716279" y="75437"/>
                  </a:lnTo>
                  <a:lnTo>
                    <a:pt x="0" y="75437"/>
                  </a:lnTo>
                  <a:lnTo>
                    <a:pt x="0" y="226313"/>
                  </a:lnTo>
                  <a:lnTo>
                    <a:pt x="716279" y="226313"/>
                  </a:lnTo>
                  <a:lnTo>
                    <a:pt x="716279" y="301751"/>
                  </a:lnTo>
                  <a:lnTo>
                    <a:pt x="867155" y="150875"/>
                  </a:lnTo>
                  <a:lnTo>
                    <a:pt x="716279" y="0"/>
                  </a:lnTo>
                  <a:close/>
                </a:path>
              </a:pathLst>
            </a:custGeom>
            <a:solidFill>
              <a:srgbClr val="2EA2ED"/>
            </a:solidFill>
          </p:spPr>
          <p:txBody>
            <a:bodyPr wrap="square" lIns="0" tIns="0" rIns="0" bIns="0" rtlCol="0"/>
            <a:lstStyle/>
            <a:p>
              <a:endParaRPr/>
            </a:p>
          </p:txBody>
        </p:sp>
        <p:sp>
          <p:nvSpPr>
            <p:cNvPr id="17" name="object 6"/>
            <p:cNvSpPr/>
            <p:nvPr/>
          </p:nvSpPr>
          <p:spPr>
            <a:xfrm>
              <a:off x="3657599" y="3416808"/>
              <a:ext cx="867410" cy="302260"/>
            </a:xfrm>
            <a:custGeom>
              <a:avLst/>
              <a:gdLst/>
              <a:ahLst/>
              <a:cxnLst/>
              <a:rect l="l" t="t" r="r" b="b"/>
              <a:pathLst>
                <a:path w="867410" h="302260">
                  <a:moveTo>
                    <a:pt x="0" y="75437"/>
                  </a:moveTo>
                  <a:lnTo>
                    <a:pt x="716279" y="75437"/>
                  </a:lnTo>
                  <a:lnTo>
                    <a:pt x="716279" y="0"/>
                  </a:lnTo>
                  <a:lnTo>
                    <a:pt x="867155" y="150875"/>
                  </a:lnTo>
                  <a:lnTo>
                    <a:pt x="716279" y="301751"/>
                  </a:lnTo>
                  <a:lnTo>
                    <a:pt x="716279" y="226313"/>
                  </a:lnTo>
                  <a:lnTo>
                    <a:pt x="0" y="226313"/>
                  </a:lnTo>
                  <a:lnTo>
                    <a:pt x="0" y="75437"/>
                  </a:lnTo>
                  <a:close/>
                </a:path>
              </a:pathLst>
            </a:custGeom>
            <a:ln w="15240">
              <a:solidFill>
                <a:srgbClr val="1F77AE"/>
              </a:solidFill>
            </a:ln>
          </p:spPr>
          <p:txBody>
            <a:bodyPr wrap="square" lIns="0" tIns="0" rIns="0" bIns="0" rtlCol="0"/>
            <a:lstStyle/>
            <a:p>
              <a:endParaRPr/>
            </a:p>
          </p:txBody>
        </p:sp>
      </p:grpSp>
      <p:grpSp>
        <p:nvGrpSpPr>
          <p:cNvPr id="18" name="object 4"/>
          <p:cNvGrpSpPr/>
          <p:nvPr/>
        </p:nvGrpSpPr>
        <p:grpSpPr>
          <a:xfrm>
            <a:off x="6367945" y="3419991"/>
            <a:ext cx="882650" cy="317500"/>
            <a:chOff x="3649979" y="3409188"/>
            <a:chExt cx="882650" cy="317500"/>
          </a:xfrm>
        </p:grpSpPr>
        <p:sp>
          <p:nvSpPr>
            <p:cNvPr id="19" name="object 5"/>
            <p:cNvSpPr/>
            <p:nvPr/>
          </p:nvSpPr>
          <p:spPr>
            <a:xfrm>
              <a:off x="3657599" y="3416808"/>
              <a:ext cx="867410" cy="302260"/>
            </a:xfrm>
            <a:custGeom>
              <a:avLst/>
              <a:gdLst/>
              <a:ahLst/>
              <a:cxnLst/>
              <a:rect l="l" t="t" r="r" b="b"/>
              <a:pathLst>
                <a:path w="867410" h="302260">
                  <a:moveTo>
                    <a:pt x="716279" y="0"/>
                  </a:moveTo>
                  <a:lnTo>
                    <a:pt x="716279" y="75437"/>
                  </a:lnTo>
                  <a:lnTo>
                    <a:pt x="0" y="75437"/>
                  </a:lnTo>
                  <a:lnTo>
                    <a:pt x="0" y="226313"/>
                  </a:lnTo>
                  <a:lnTo>
                    <a:pt x="716279" y="226313"/>
                  </a:lnTo>
                  <a:lnTo>
                    <a:pt x="716279" y="301751"/>
                  </a:lnTo>
                  <a:lnTo>
                    <a:pt x="867155" y="150875"/>
                  </a:lnTo>
                  <a:lnTo>
                    <a:pt x="716279" y="0"/>
                  </a:lnTo>
                  <a:close/>
                </a:path>
              </a:pathLst>
            </a:custGeom>
            <a:solidFill>
              <a:srgbClr val="2EA2ED"/>
            </a:solidFill>
          </p:spPr>
          <p:txBody>
            <a:bodyPr wrap="square" lIns="0" tIns="0" rIns="0" bIns="0" rtlCol="0"/>
            <a:lstStyle/>
            <a:p>
              <a:endParaRPr/>
            </a:p>
          </p:txBody>
        </p:sp>
        <p:sp>
          <p:nvSpPr>
            <p:cNvPr id="20" name="object 6"/>
            <p:cNvSpPr/>
            <p:nvPr/>
          </p:nvSpPr>
          <p:spPr>
            <a:xfrm>
              <a:off x="3657599" y="3416808"/>
              <a:ext cx="867410" cy="302260"/>
            </a:xfrm>
            <a:custGeom>
              <a:avLst/>
              <a:gdLst/>
              <a:ahLst/>
              <a:cxnLst/>
              <a:rect l="l" t="t" r="r" b="b"/>
              <a:pathLst>
                <a:path w="867410" h="302260">
                  <a:moveTo>
                    <a:pt x="0" y="75437"/>
                  </a:moveTo>
                  <a:lnTo>
                    <a:pt x="716279" y="75437"/>
                  </a:lnTo>
                  <a:lnTo>
                    <a:pt x="716279" y="0"/>
                  </a:lnTo>
                  <a:lnTo>
                    <a:pt x="867155" y="150875"/>
                  </a:lnTo>
                  <a:lnTo>
                    <a:pt x="716279" y="301751"/>
                  </a:lnTo>
                  <a:lnTo>
                    <a:pt x="716279" y="226313"/>
                  </a:lnTo>
                  <a:lnTo>
                    <a:pt x="0" y="226313"/>
                  </a:lnTo>
                  <a:lnTo>
                    <a:pt x="0" y="75437"/>
                  </a:lnTo>
                  <a:close/>
                </a:path>
              </a:pathLst>
            </a:custGeom>
            <a:ln w="15240">
              <a:solidFill>
                <a:srgbClr val="1F77AE"/>
              </a:solidFill>
            </a:ln>
          </p:spPr>
          <p:txBody>
            <a:bodyPr wrap="square" lIns="0" tIns="0" rIns="0" bIns="0" rtlCol="0"/>
            <a:lstStyle/>
            <a:p>
              <a:endParaRPr/>
            </a:p>
          </p:txBody>
        </p:sp>
      </p:grpSp>
      <p:sp>
        <p:nvSpPr>
          <p:cNvPr id="27" name="object 19"/>
          <p:cNvSpPr/>
          <p:nvPr/>
        </p:nvSpPr>
        <p:spPr>
          <a:xfrm>
            <a:off x="8471852" y="4086312"/>
            <a:ext cx="368935" cy="594360"/>
          </a:xfrm>
          <a:custGeom>
            <a:avLst/>
            <a:gdLst/>
            <a:ahLst/>
            <a:cxnLst/>
            <a:rect l="l" t="t" r="r" b="b"/>
            <a:pathLst>
              <a:path w="368934" h="594360">
                <a:moveTo>
                  <a:pt x="276605" y="0"/>
                </a:moveTo>
                <a:lnTo>
                  <a:pt x="92201" y="0"/>
                </a:lnTo>
                <a:lnTo>
                  <a:pt x="92201" y="409956"/>
                </a:lnTo>
                <a:lnTo>
                  <a:pt x="0" y="409956"/>
                </a:lnTo>
                <a:lnTo>
                  <a:pt x="184403" y="594360"/>
                </a:lnTo>
                <a:lnTo>
                  <a:pt x="368807" y="409956"/>
                </a:lnTo>
                <a:lnTo>
                  <a:pt x="276605" y="409956"/>
                </a:lnTo>
                <a:lnTo>
                  <a:pt x="276605" y="0"/>
                </a:lnTo>
                <a:close/>
              </a:path>
            </a:pathLst>
          </a:custGeom>
          <a:solidFill>
            <a:srgbClr val="2EA2ED"/>
          </a:solidFill>
        </p:spPr>
        <p:txBody>
          <a:bodyPr wrap="square" lIns="0" tIns="0" rIns="0" bIns="0" rtlCol="0"/>
          <a:lstStyle/>
          <a:p>
            <a:endParaRPr/>
          </a:p>
        </p:txBody>
      </p:sp>
      <p:sp>
        <p:nvSpPr>
          <p:cNvPr id="28" name="Rounded Rectangle 27"/>
          <p:cNvSpPr/>
          <p:nvPr/>
        </p:nvSpPr>
        <p:spPr>
          <a:xfrm>
            <a:off x="7716518" y="4680672"/>
            <a:ext cx="2057401" cy="81852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Data filtering, smoothening and normalization</a:t>
            </a:r>
            <a:endParaRPr lang="en-US" sz="1600" dirty="0"/>
          </a:p>
        </p:txBody>
      </p:sp>
      <p:grpSp>
        <p:nvGrpSpPr>
          <p:cNvPr id="29" name="object 31"/>
          <p:cNvGrpSpPr/>
          <p:nvPr/>
        </p:nvGrpSpPr>
        <p:grpSpPr>
          <a:xfrm>
            <a:off x="6603999" y="4870410"/>
            <a:ext cx="769620" cy="373380"/>
            <a:chOff x="3901440" y="5120640"/>
            <a:chExt cx="769620" cy="373380"/>
          </a:xfrm>
        </p:grpSpPr>
        <p:sp>
          <p:nvSpPr>
            <p:cNvPr id="30" name="object 32"/>
            <p:cNvSpPr/>
            <p:nvPr/>
          </p:nvSpPr>
          <p:spPr>
            <a:xfrm>
              <a:off x="3909060" y="5128260"/>
              <a:ext cx="754380" cy="358140"/>
            </a:xfrm>
            <a:custGeom>
              <a:avLst/>
              <a:gdLst/>
              <a:ahLst/>
              <a:cxnLst/>
              <a:rect l="l" t="t" r="r" b="b"/>
              <a:pathLst>
                <a:path w="754379" h="358139">
                  <a:moveTo>
                    <a:pt x="179069" y="0"/>
                  </a:moveTo>
                  <a:lnTo>
                    <a:pt x="0" y="179069"/>
                  </a:lnTo>
                  <a:lnTo>
                    <a:pt x="179069" y="358139"/>
                  </a:lnTo>
                  <a:lnTo>
                    <a:pt x="179069" y="268604"/>
                  </a:lnTo>
                  <a:lnTo>
                    <a:pt x="754379" y="268604"/>
                  </a:lnTo>
                  <a:lnTo>
                    <a:pt x="754379" y="89534"/>
                  </a:lnTo>
                  <a:lnTo>
                    <a:pt x="179069" y="89534"/>
                  </a:lnTo>
                  <a:lnTo>
                    <a:pt x="179069" y="0"/>
                  </a:lnTo>
                  <a:close/>
                </a:path>
              </a:pathLst>
            </a:custGeom>
            <a:solidFill>
              <a:srgbClr val="2EA2ED"/>
            </a:solidFill>
          </p:spPr>
          <p:txBody>
            <a:bodyPr wrap="square" lIns="0" tIns="0" rIns="0" bIns="0" rtlCol="0"/>
            <a:lstStyle/>
            <a:p>
              <a:endParaRPr/>
            </a:p>
          </p:txBody>
        </p:sp>
        <p:sp>
          <p:nvSpPr>
            <p:cNvPr id="31" name="object 33"/>
            <p:cNvSpPr/>
            <p:nvPr/>
          </p:nvSpPr>
          <p:spPr>
            <a:xfrm>
              <a:off x="3909060" y="5128260"/>
              <a:ext cx="754380" cy="358140"/>
            </a:xfrm>
            <a:custGeom>
              <a:avLst/>
              <a:gdLst/>
              <a:ahLst/>
              <a:cxnLst/>
              <a:rect l="l" t="t" r="r" b="b"/>
              <a:pathLst>
                <a:path w="754379" h="358139">
                  <a:moveTo>
                    <a:pt x="0" y="179069"/>
                  </a:moveTo>
                  <a:lnTo>
                    <a:pt x="179069" y="0"/>
                  </a:lnTo>
                  <a:lnTo>
                    <a:pt x="179069" y="89534"/>
                  </a:lnTo>
                  <a:lnTo>
                    <a:pt x="754379" y="89534"/>
                  </a:lnTo>
                  <a:lnTo>
                    <a:pt x="754379" y="268604"/>
                  </a:lnTo>
                  <a:lnTo>
                    <a:pt x="179069" y="268604"/>
                  </a:lnTo>
                  <a:lnTo>
                    <a:pt x="179069" y="358139"/>
                  </a:lnTo>
                  <a:lnTo>
                    <a:pt x="0" y="179069"/>
                  </a:lnTo>
                  <a:close/>
                </a:path>
              </a:pathLst>
            </a:custGeom>
            <a:ln w="15240">
              <a:solidFill>
                <a:srgbClr val="1F77AE"/>
              </a:solidFill>
            </a:ln>
          </p:spPr>
          <p:txBody>
            <a:bodyPr wrap="square" lIns="0" tIns="0" rIns="0" bIns="0" rtlCol="0"/>
            <a:lstStyle/>
            <a:p>
              <a:endParaRPr/>
            </a:p>
          </p:txBody>
        </p:sp>
      </p:grpSp>
      <p:sp>
        <p:nvSpPr>
          <p:cNvPr id="32" name="Rounded Rectangle 31"/>
          <p:cNvSpPr/>
          <p:nvPr/>
        </p:nvSpPr>
        <p:spPr>
          <a:xfrm>
            <a:off x="3027680" y="4515044"/>
            <a:ext cx="3468688" cy="108411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Data visualization and data analysis (time-domain and frequency domain analysis FFT)</a:t>
            </a:r>
            <a:endParaRPr lang="en-US" dirty="0"/>
          </a:p>
        </p:txBody>
      </p:sp>
      <p:pic>
        <p:nvPicPr>
          <p:cNvPr id="33" name="object 45"/>
          <p:cNvPicPr/>
          <p:nvPr/>
        </p:nvPicPr>
        <p:blipFill>
          <a:blip r:embed="rId5" cstate="print"/>
          <a:stretch>
            <a:fillRect/>
          </a:stretch>
        </p:blipFill>
        <p:spPr>
          <a:xfrm>
            <a:off x="621608" y="4236514"/>
            <a:ext cx="2229611" cy="1418844"/>
          </a:xfrm>
          <a:prstGeom prst="rect">
            <a:avLst/>
          </a:prstGeom>
        </p:spPr>
      </p:pic>
    </p:spTree>
    <p:extLst>
      <p:ext uri="{BB962C8B-B14F-4D97-AF65-F5344CB8AC3E}">
        <p14:creationId xmlns:p14="http://schemas.microsoft.com/office/powerpoint/2010/main" val="1716549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experimental matrix used for the experiments.</a:t>
            </a:r>
          </a:p>
          <a:p>
            <a:endParaRPr lang="en-US" dirty="0"/>
          </a:p>
        </p:txBody>
      </p:sp>
      <p:sp>
        <p:nvSpPr>
          <p:cNvPr id="3" name="Title 2"/>
          <p:cNvSpPr>
            <a:spLocks noGrp="1"/>
          </p:cNvSpPr>
          <p:nvPr>
            <p:ph type="title"/>
          </p:nvPr>
        </p:nvSpPr>
        <p:spPr/>
        <p:txBody>
          <a:bodyPr/>
          <a:lstStyle/>
          <a:p>
            <a:r>
              <a:rPr lang="en-US" dirty="0" smtClean="0"/>
              <a:t>Experimental Matrix</a:t>
            </a:r>
            <a:endParaRPr lang="en-US" dirty="0"/>
          </a:p>
        </p:txBody>
      </p:sp>
      <p:sp>
        <p:nvSpPr>
          <p:cNvPr id="4" name="Text Placeholder 3"/>
          <p:cNvSpPr>
            <a:spLocks noGrp="1"/>
          </p:cNvSpPr>
          <p:nvPr>
            <p:ph type="body" sz="quarter" idx="10"/>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816784770"/>
              </p:ext>
            </p:extLst>
          </p:nvPr>
        </p:nvGraphicFramePr>
        <p:xfrm>
          <a:off x="1819458" y="2023877"/>
          <a:ext cx="8127999" cy="33375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160242793"/>
                    </a:ext>
                  </a:extLst>
                </a:gridCol>
                <a:gridCol w="2709333">
                  <a:extLst>
                    <a:ext uri="{9D8B030D-6E8A-4147-A177-3AD203B41FA5}">
                      <a16:colId xmlns:a16="http://schemas.microsoft.com/office/drawing/2014/main" val="2024458817"/>
                    </a:ext>
                  </a:extLst>
                </a:gridCol>
                <a:gridCol w="2709333">
                  <a:extLst>
                    <a:ext uri="{9D8B030D-6E8A-4147-A177-3AD203B41FA5}">
                      <a16:colId xmlns:a16="http://schemas.microsoft.com/office/drawing/2014/main" val="3391589701"/>
                    </a:ext>
                  </a:extLst>
                </a:gridCol>
              </a:tblGrid>
              <a:tr h="370840">
                <a:tc>
                  <a:txBody>
                    <a:bodyPr/>
                    <a:lstStyle/>
                    <a:p>
                      <a:pPr algn="ctr"/>
                      <a:endParaRPr lang="en-US" dirty="0"/>
                    </a:p>
                  </a:txBody>
                  <a:tcPr/>
                </a:tc>
                <a:tc>
                  <a:txBody>
                    <a:bodyPr/>
                    <a:lstStyle/>
                    <a:p>
                      <a:pPr algn="ctr"/>
                      <a:r>
                        <a:rPr lang="en-US" dirty="0" smtClean="0"/>
                        <a:t>Sampling frequency</a:t>
                      </a:r>
                      <a:endParaRPr lang="en-US" dirty="0"/>
                    </a:p>
                  </a:txBody>
                  <a:tcPr/>
                </a:tc>
                <a:tc>
                  <a:txBody>
                    <a:bodyPr/>
                    <a:lstStyle/>
                    <a:p>
                      <a:pPr algn="ctr"/>
                      <a:r>
                        <a:rPr lang="en-US" dirty="0" smtClean="0"/>
                        <a:t>Mounting orientation</a:t>
                      </a:r>
                      <a:endParaRPr lang="en-US" dirty="0"/>
                    </a:p>
                  </a:txBody>
                  <a:tcPr/>
                </a:tc>
                <a:extLst>
                  <a:ext uri="{0D108BD9-81ED-4DB2-BD59-A6C34878D82A}">
                    <a16:rowId xmlns:a16="http://schemas.microsoft.com/office/drawing/2014/main" val="1143720874"/>
                  </a:ext>
                </a:extLst>
              </a:tr>
              <a:tr h="370840">
                <a:tc>
                  <a:txBody>
                    <a:bodyPr/>
                    <a:lstStyle/>
                    <a:p>
                      <a:pPr algn="ctr"/>
                      <a:r>
                        <a:rPr lang="en-US" dirty="0" smtClean="0"/>
                        <a:t>High</a:t>
                      </a:r>
                      <a:r>
                        <a:rPr lang="en-US" baseline="0" dirty="0" smtClean="0"/>
                        <a:t> speed (150 RPM)</a:t>
                      </a:r>
                      <a:endParaRPr lang="en-US" dirty="0"/>
                    </a:p>
                  </a:txBody>
                  <a:tcPr/>
                </a:tc>
                <a:tc>
                  <a:txBody>
                    <a:bodyPr/>
                    <a:lstStyle/>
                    <a:p>
                      <a:pPr algn="ctr"/>
                      <a:r>
                        <a:rPr lang="en-US" dirty="0" smtClean="0"/>
                        <a:t>1300</a:t>
                      </a:r>
                      <a:endParaRPr lang="en-US" dirty="0"/>
                    </a:p>
                  </a:txBody>
                  <a:tcPr/>
                </a:tc>
                <a:tc>
                  <a:txBody>
                    <a:bodyPr/>
                    <a:lstStyle/>
                    <a:p>
                      <a:pPr algn="ctr"/>
                      <a:r>
                        <a:rPr lang="en-US" dirty="0" smtClean="0"/>
                        <a:t>Top of bearing</a:t>
                      </a:r>
                      <a:endParaRPr lang="en-US" dirty="0"/>
                    </a:p>
                  </a:txBody>
                  <a:tcPr/>
                </a:tc>
                <a:extLst>
                  <a:ext uri="{0D108BD9-81ED-4DB2-BD59-A6C34878D82A}">
                    <a16:rowId xmlns:a16="http://schemas.microsoft.com/office/drawing/2014/main" val="3728614281"/>
                  </a:ext>
                </a:extLst>
              </a:tr>
              <a:tr h="370840">
                <a:tc>
                  <a:txBody>
                    <a:bodyPr/>
                    <a:lstStyle/>
                    <a:p>
                      <a:pPr algn="ctr"/>
                      <a:r>
                        <a:rPr lang="en-US" dirty="0" smtClean="0"/>
                        <a:t>Medium to low (50 RPM)</a:t>
                      </a:r>
                      <a:endParaRPr lang="en-US" dirty="0"/>
                    </a:p>
                  </a:txBody>
                  <a:tcPr/>
                </a:tc>
                <a:tc>
                  <a:txBody>
                    <a:bodyPr/>
                    <a:lstStyle/>
                    <a:p>
                      <a:pPr algn="ctr"/>
                      <a:r>
                        <a:rPr lang="en-US" dirty="0" smtClean="0"/>
                        <a:t>1300</a:t>
                      </a:r>
                      <a:endParaRPr lang="en-US" dirty="0"/>
                    </a:p>
                  </a:txBody>
                  <a:tcPr/>
                </a:tc>
                <a:tc>
                  <a:txBody>
                    <a:bodyPr/>
                    <a:lstStyle/>
                    <a:p>
                      <a:pPr algn="ctr"/>
                      <a:r>
                        <a:rPr lang="en-US" dirty="0" smtClean="0"/>
                        <a:t>Top of bearing</a:t>
                      </a:r>
                      <a:endParaRPr lang="en-US" dirty="0"/>
                    </a:p>
                  </a:txBody>
                  <a:tcPr/>
                </a:tc>
                <a:extLst>
                  <a:ext uri="{0D108BD9-81ED-4DB2-BD59-A6C34878D82A}">
                    <a16:rowId xmlns:a16="http://schemas.microsoft.com/office/drawing/2014/main" val="508179471"/>
                  </a:ext>
                </a:extLst>
              </a:tr>
              <a:tr h="370840">
                <a:tc>
                  <a:txBody>
                    <a:bodyPr/>
                    <a:lstStyle/>
                    <a:p>
                      <a:pPr algn="ctr"/>
                      <a:r>
                        <a:rPr lang="en-US" dirty="0" smtClean="0"/>
                        <a:t>High</a:t>
                      </a:r>
                      <a:r>
                        <a:rPr lang="en-US" baseline="0" dirty="0" smtClean="0"/>
                        <a:t> speed (150 RPM)</a:t>
                      </a:r>
                      <a:endParaRPr lang="en-US" dirty="0"/>
                    </a:p>
                  </a:txBody>
                  <a:tcPr/>
                </a:tc>
                <a:tc>
                  <a:txBody>
                    <a:bodyPr/>
                    <a:lstStyle/>
                    <a:p>
                      <a:pPr algn="ctr"/>
                      <a:r>
                        <a:rPr lang="en-US" dirty="0" smtClean="0"/>
                        <a:t>1500</a:t>
                      </a:r>
                      <a:endParaRPr lang="en-US" dirty="0"/>
                    </a:p>
                  </a:txBody>
                  <a:tcPr/>
                </a:tc>
                <a:tc>
                  <a:txBody>
                    <a:bodyPr/>
                    <a:lstStyle/>
                    <a:p>
                      <a:pPr algn="ctr"/>
                      <a:r>
                        <a:rPr lang="en-US" dirty="0" smtClean="0"/>
                        <a:t>Top of bearing</a:t>
                      </a:r>
                      <a:endParaRPr lang="en-US" dirty="0"/>
                    </a:p>
                  </a:txBody>
                  <a:tcPr/>
                </a:tc>
                <a:extLst>
                  <a:ext uri="{0D108BD9-81ED-4DB2-BD59-A6C34878D82A}">
                    <a16:rowId xmlns:a16="http://schemas.microsoft.com/office/drawing/2014/main" val="2233482562"/>
                  </a:ext>
                </a:extLst>
              </a:tr>
              <a:tr h="370840">
                <a:tc>
                  <a:txBody>
                    <a:bodyPr/>
                    <a:lstStyle/>
                    <a:p>
                      <a:pPr algn="ctr"/>
                      <a:r>
                        <a:rPr lang="en-US" dirty="0" smtClean="0"/>
                        <a:t>Medium to low (50 RPM)</a:t>
                      </a:r>
                      <a:endParaRPr lang="en-US" dirty="0"/>
                    </a:p>
                  </a:txBody>
                  <a:tcPr/>
                </a:tc>
                <a:tc>
                  <a:txBody>
                    <a:bodyPr/>
                    <a:lstStyle/>
                    <a:p>
                      <a:pPr algn="ctr"/>
                      <a:r>
                        <a:rPr lang="en-US" dirty="0" smtClean="0"/>
                        <a:t>1500</a:t>
                      </a:r>
                      <a:endParaRPr lang="en-US" dirty="0"/>
                    </a:p>
                  </a:txBody>
                  <a:tcPr/>
                </a:tc>
                <a:tc>
                  <a:txBody>
                    <a:bodyPr/>
                    <a:lstStyle/>
                    <a:p>
                      <a:pPr algn="ctr"/>
                      <a:r>
                        <a:rPr lang="en-US" dirty="0" smtClean="0"/>
                        <a:t>Top</a:t>
                      </a:r>
                      <a:r>
                        <a:rPr lang="en-US" baseline="0" dirty="0" smtClean="0"/>
                        <a:t> of bearing</a:t>
                      </a:r>
                      <a:endParaRPr lang="en-US" dirty="0"/>
                    </a:p>
                  </a:txBody>
                  <a:tcPr/>
                </a:tc>
                <a:extLst>
                  <a:ext uri="{0D108BD9-81ED-4DB2-BD59-A6C34878D82A}">
                    <a16:rowId xmlns:a16="http://schemas.microsoft.com/office/drawing/2014/main" val="1323571891"/>
                  </a:ext>
                </a:extLst>
              </a:tr>
              <a:tr h="370840">
                <a:tc>
                  <a:txBody>
                    <a:bodyPr/>
                    <a:lstStyle/>
                    <a:p>
                      <a:pPr algn="ctr"/>
                      <a:r>
                        <a:rPr lang="en-US" dirty="0" smtClean="0"/>
                        <a:t>High speed</a:t>
                      </a:r>
                      <a:r>
                        <a:rPr lang="en-US" baseline="0" dirty="0" smtClean="0"/>
                        <a:t> (150 RPM_</a:t>
                      </a:r>
                      <a:endParaRPr lang="en-US" dirty="0"/>
                    </a:p>
                  </a:txBody>
                  <a:tcPr/>
                </a:tc>
                <a:tc>
                  <a:txBody>
                    <a:bodyPr/>
                    <a:lstStyle/>
                    <a:p>
                      <a:pPr algn="ctr"/>
                      <a:r>
                        <a:rPr lang="en-US" dirty="0" smtClean="0"/>
                        <a:t>1300</a:t>
                      </a:r>
                      <a:endParaRPr lang="en-US" dirty="0"/>
                    </a:p>
                  </a:txBody>
                  <a:tcPr/>
                </a:tc>
                <a:tc>
                  <a:txBody>
                    <a:bodyPr/>
                    <a:lstStyle/>
                    <a:p>
                      <a:pPr algn="ctr"/>
                      <a:r>
                        <a:rPr lang="en-US" dirty="0" smtClean="0"/>
                        <a:t>Side of bearing</a:t>
                      </a:r>
                      <a:endParaRPr lang="en-US" dirty="0"/>
                    </a:p>
                  </a:txBody>
                  <a:tcPr/>
                </a:tc>
                <a:extLst>
                  <a:ext uri="{0D108BD9-81ED-4DB2-BD59-A6C34878D82A}">
                    <a16:rowId xmlns:a16="http://schemas.microsoft.com/office/drawing/2014/main" val="2841381635"/>
                  </a:ext>
                </a:extLst>
              </a:tr>
              <a:tr h="370840">
                <a:tc>
                  <a:txBody>
                    <a:bodyPr/>
                    <a:lstStyle/>
                    <a:p>
                      <a:pPr algn="ctr"/>
                      <a:r>
                        <a:rPr lang="en-US" dirty="0" smtClean="0"/>
                        <a:t>Medium to low (50 RPM)</a:t>
                      </a:r>
                      <a:endParaRPr lang="en-US" dirty="0"/>
                    </a:p>
                  </a:txBody>
                  <a:tcPr/>
                </a:tc>
                <a:tc>
                  <a:txBody>
                    <a:bodyPr/>
                    <a:lstStyle/>
                    <a:p>
                      <a:pPr algn="ctr"/>
                      <a:r>
                        <a:rPr lang="en-US" dirty="0" smtClean="0"/>
                        <a:t>1300</a:t>
                      </a:r>
                      <a:endParaRPr lang="en-US" dirty="0"/>
                    </a:p>
                  </a:txBody>
                  <a:tcPr/>
                </a:tc>
                <a:tc>
                  <a:txBody>
                    <a:bodyPr/>
                    <a:lstStyle/>
                    <a:p>
                      <a:pPr algn="ctr"/>
                      <a:r>
                        <a:rPr lang="en-US" dirty="0" smtClean="0"/>
                        <a:t>Side of bearing</a:t>
                      </a:r>
                      <a:endParaRPr lang="en-US" dirty="0"/>
                    </a:p>
                  </a:txBody>
                  <a:tcPr/>
                </a:tc>
                <a:extLst>
                  <a:ext uri="{0D108BD9-81ED-4DB2-BD59-A6C34878D82A}">
                    <a16:rowId xmlns:a16="http://schemas.microsoft.com/office/drawing/2014/main" val="3787548752"/>
                  </a:ext>
                </a:extLst>
              </a:tr>
              <a:tr h="370840">
                <a:tc>
                  <a:txBody>
                    <a:bodyPr/>
                    <a:lstStyle/>
                    <a:p>
                      <a:pPr algn="ctr"/>
                      <a:r>
                        <a:rPr lang="en-US" dirty="0" smtClean="0"/>
                        <a:t>High</a:t>
                      </a:r>
                      <a:r>
                        <a:rPr lang="en-US" baseline="0" dirty="0" smtClean="0"/>
                        <a:t> speed (150 RPM)</a:t>
                      </a:r>
                      <a:endParaRPr lang="en-US" dirty="0"/>
                    </a:p>
                  </a:txBody>
                  <a:tcPr/>
                </a:tc>
                <a:tc>
                  <a:txBody>
                    <a:bodyPr/>
                    <a:lstStyle/>
                    <a:p>
                      <a:pPr algn="ctr"/>
                      <a:r>
                        <a:rPr lang="en-US" dirty="0" smtClean="0"/>
                        <a:t>1500</a:t>
                      </a:r>
                      <a:endParaRPr lang="en-US" dirty="0"/>
                    </a:p>
                  </a:txBody>
                  <a:tcPr/>
                </a:tc>
                <a:tc>
                  <a:txBody>
                    <a:bodyPr/>
                    <a:lstStyle/>
                    <a:p>
                      <a:pPr algn="ctr"/>
                      <a:r>
                        <a:rPr lang="en-US" dirty="0" smtClean="0"/>
                        <a:t>Side of bearing</a:t>
                      </a:r>
                      <a:endParaRPr lang="en-US" dirty="0"/>
                    </a:p>
                  </a:txBody>
                  <a:tcPr/>
                </a:tc>
                <a:extLst>
                  <a:ext uri="{0D108BD9-81ED-4DB2-BD59-A6C34878D82A}">
                    <a16:rowId xmlns:a16="http://schemas.microsoft.com/office/drawing/2014/main" val="2309450447"/>
                  </a:ext>
                </a:extLst>
              </a:tr>
              <a:tr h="370840">
                <a:tc>
                  <a:txBody>
                    <a:bodyPr/>
                    <a:lstStyle/>
                    <a:p>
                      <a:pPr algn="ctr"/>
                      <a:r>
                        <a:rPr lang="en-US" dirty="0" smtClean="0"/>
                        <a:t>Medium to low (50 RPM)</a:t>
                      </a:r>
                      <a:endParaRPr lang="en-US" dirty="0"/>
                    </a:p>
                  </a:txBody>
                  <a:tcPr/>
                </a:tc>
                <a:tc>
                  <a:txBody>
                    <a:bodyPr/>
                    <a:lstStyle/>
                    <a:p>
                      <a:pPr algn="ctr"/>
                      <a:r>
                        <a:rPr lang="en-US" dirty="0" smtClean="0"/>
                        <a:t>1500</a:t>
                      </a:r>
                      <a:endParaRPr lang="en-US" dirty="0"/>
                    </a:p>
                  </a:txBody>
                  <a:tcPr/>
                </a:tc>
                <a:tc>
                  <a:txBody>
                    <a:bodyPr/>
                    <a:lstStyle/>
                    <a:p>
                      <a:pPr algn="ctr"/>
                      <a:r>
                        <a:rPr lang="en-US" dirty="0" smtClean="0"/>
                        <a:t>Side of bearing</a:t>
                      </a:r>
                      <a:endParaRPr lang="en-US" dirty="0"/>
                    </a:p>
                  </a:txBody>
                  <a:tcPr/>
                </a:tc>
                <a:extLst>
                  <a:ext uri="{0D108BD9-81ED-4DB2-BD59-A6C34878D82A}">
                    <a16:rowId xmlns:a16="http://schemas.microsoft.com/office/drawing/2014/main" val="3891009362"/>
                  </a:ext>
                </a:extLst>
              </a:tr>
            </a:tbl>
          </a:graphicData>
        </a:graphic>
      </p:graphicFrame>
      <p:sp>
        <p:nvSpPr>
          <p:cNvPr id="8" name="TextBox 7"/>
          <p:cNvSpPr txBox="1"/>
          <p:nvPr/>
        </p:nvSpPr>
        <p:spPr>
          <a:xfrm>
            <a:off x="4112527" y="1647639"/>
            <a:ext cx="3159904" cy="369332"/>
          </a:xfrm>
          <a:prstGeom prst="rect">
            <a:avLst/>
          </a:prstGeom>
          <a:noFill/>
        </p:spPr>
        <p:txBody>
          <a:bodyPr wrap="none" rtlCol="0">
            <a:spAutoFit/>
          </a:bodyPr>
          <a:lstStyle/>
          <a:p>
            <a:r>
              <a:rPr lang="en-US" dirty="0" smtClean="0"/>
              <a:t>Table 1: Experimental matrix </a:t>
            </a:r>
            <a:endParaRPr lang="en-US" dirty="0"/>
          </a:p>
        </p:txBody>
      </p:sp>
    </p:spTree>
    <p:extLst>
      <p:ext uri="{BB962C8B-B14F-4D97-AF65-F5344CB8AC3E}">
        <p14:creationId xmlns:p14="http://schemas.microsoft.com/office/powerpoint/2010/main" val="1415921382"/>
      </p:ext>
    </p:extLst>
  </p:cSld>
  <p:clrMapOvr>
    <a:masterClrMapping/>
  </p:clrMapOvr>
</p:sld>
</file>

<file path=ppt/theme/theme1.xml><?xml version="1.0" encoding="utf-8"?>
<a:theme xmlns:a="http://schemas.openxmlformats.org/drawingml/2006/main" name="UJ">
  <a:themeElements>
    <a:clrScheme name="UJ">
      <a:dk1>
        <a:srgbClr val="3C3C3C"/>
      </a:dk1>
      <a:lt1>
        <a:srgbClr val="FFFFFF"/>
      </a:lt1>
      <a:dk2>
        <a:srgbClr val="3C3C3C"/>
      </a:dk2>
      <a:lt2>
        <a:srgbClr val="A7A7A7"/>
      </a:lt2>
      <a:accent1>
        <a:srgbClr val="26003B"/>
      </a:accent1>
      <a:accent2>
        <a:srgbClr val="D95900"/>
      </a:accent2>
      <a:accent3>
        <a:srgbClr val="3C3C3C"/>
      </a:accent3>
      <a:accent4>
        <a:srgbClr val="E98837"/>
      </a:accent4>
      <a:accent5>
        <a:srgbClr val="A7A7A7"/>
      </a:accent5>
      <a:accent6>
        <a:srgbClr val="93809D"/>
      </a:accent6>
      <a:hlink>
        <a:srgbClr val="3C3C3C"/>
      </a:hlink>
      <a:folHlink>
        <a:srgbClr val="A7A7A7"/>
      </a:folHlink>
    </a:clrScheme>
    <a:fontScheme name="Custom 9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27AAAD3FFA8143AB628CC5D787BD17" ma:contentTypeVersion="45" ma:contentTypeDescription="Create a new document." ma:contentTypeScope="" ma:versionID="b2d70c40931f6180f20b69207bacc04a">
  <xsd:schema xmlns:xsd="http://www.w3.org/2001/XMLSchema" xmlns:xs="http://www.w3.org/2001/XMLSchema" xmlns:p="http://schemas.microsoft.com/office/2006/metadata/properties" xmlns:ns2="6b7a7fbb-e22d-4ebc-973b-292b8e1ba110" xmlns:ns3="337a800a-df0f-44c0-8d8e-cc6d6568c314" targetNamespace="http://schemas.microsoft.com/office/2006/metadata/properties" ma:root="true" ma:fieldsID="f2a7208e5807bd9fc99b50b8906743f7" ns2:_="" ns3:_="">
    <xsd:import namespace="6b7a7fbb-e22d-4ebc-973b-292b8e1ba110"/>
    <xsd:import namespace="337a800a-df0f-44c0-8d8e-cc6d6568c314"/>
    <xsd:element name="properties">
      <xsd:complexType>
        <xsd:sequence>
          <xsd:element name="documentManagement">
            <xsd:complexType>
              <xsd:all>
                <xsd:element ref="ns2:_dlc_DocId" minOccurs="0"/>
                <xsd:element ref="ns2:_dlc_DocIdUrl" minOccurs="0"/>
                <xsd:element ref="ns2:_dlc_DocIdPersistId" minOccurs="0"/>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7a7fbb-e22d-4ebc-973b-292b8e1ba11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false">
      <xsd:simpleType>
        <xsd:restriction base="dms:Text"/>
      </xsd:simpleType>
    </xsd:element>
    <xsd:element name="_dlc_DocIdUrl" ma:index="9" nillable="true" ma:displayName="Document ID" ma:description="Permanent link to this document." ma:format="Hyperlink"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dbfe5fc-bf31-40e7-b284-e9115557f0bc"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7a800a-df0f-44c0-8d8e-cc6d6568c31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c003f4f-f4cc-49d4-8d1b-c7ee2c8697a1}" ma:internalName="TaxCatchAll" ma:showField="CatchAllData" ma:web="337a800a-df0f-44c0-8d8e-cc6d6568c3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6b7a7fbb-e22d-4ebc-973b-292b8e1ba110" xsi:nil="true"/>
    <_dlc_DocIdPersistId xmlns="6b7a7fbb-e22d-4ebc-973b-292b8e1ba110" xsi:nil="true"/>
    <_dlc_DocIdUrl xmlns="6b7a7fbb-e22d-4ebc-973b-292b8e1ba110">
      <Url xsi:nil="true"/>
      <Description xsi:nil="true"/>
    </_dlc_DocIdUrl>
    <lcf76f155ced4ddcb4097134ff3c332f xmlns="6b7a7fbb-e22d-4ebc-973b-292b8e1ba110">
      <Terms xmlns="http://schemas.microsoft.com/office/infopath/2007/PartnerControls"/>
    </lcf76f155ced4ddcb4097134ff3c332f>
    <TaxCatchAll xmlns="337a800a-df0f-44c0-8d8e-cc6d6568c314" xsi:nil="true"/>
  </documentManagement>
</p:properties>
</file>

<file path=customXml/itemProps1.xml><?xml version="1.0" encoding="utf-8"?>
<ds:datastoreItem xmlns:ds="http://schemas.openxmlformats.org/officeDocument/2006/customXml" ds:itemID="{17996018-CE5B-4B46-93FE-D1860649F15D}">
  <ds:schemaRefs>
    <ds:schemaRef ds:uri="http://schemas.microsoft.com/sharepoint/events"/>
  </ds:schemaRefs>
</ds:datastoreItem>
</file>

<file path=customXml/itemProps2.xml><?xml version="1.0" encoding="utf-8"?>
<ds:datastoreItem xmlns:ds="http://schemas.openxmlformats.org/officeDocument/2006/customXml" ds:itemID="{33683DFE-C4F2-48A6-9622-294C8423E8BA}">
  <ds:schemaRefs>
    <ds:schemaRef ds:uri="http://schemas.microsoft.com/sharepoint/v3/contenttype/forms"/>
  </ds:schemaRefs>
</ds:datastoreItem>
</file>

<file path=customXml/itemProps3.xml><?xml version="1.0" encoding="utf-8"?>
<ds:datastoreItem xmlns:ds="http://schemas.openxmlformats.org/officeDocument/2006/customXml" ds:itemID="{1C4F01A0-7F20-4D77-A76E-D925D89813C8}">
  <ds:schemaRefs>
    <ds:schemaRef ds:uri="337a800a-df0f-44c0-8d8e-cc6d6568c314"/>
    <ds:schemaRef ds:uri="6b7a7fbb-e22d-4ebc-973b-292b8e1ba1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40245372-7EF7-422D-931A-7CE04A008678}">
  <ds:schemaRefs>
    <ds:schemaRef ds:uri="http://purl.org/dc/elements/1.1/"/>
    <ds:schemaRef ds:uri="6b7a7fbb-e22d-4ebc-973b-292b8e1ba110"/>
    <ds:schemaRef ds:uri="337a800a-df0f-44c0-8d8e-cc6d6568c314"/>
    <ds:schemaRef ds:uri="http://www.w3.org/XML/1998/namespace"/>
    <ds:schemaRef ds:uri="http://schemas.microsoft.com/office/2006/documentManagement/types"/>
    <ds:schemaRef ds:uri="http://purl.org/dc/terms/"/>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2880</TotalTime>
  <Words>1362</Words>
  <Application>Microsoft Office PowerPoint</Application>
  <PresentationFormat>Widescreen</PresentationFormat>
  <Paragraphs>189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UJ</vt:lpstr>
      <vt:lpstr>Development of Vibration Detection Analysis</vt:lpstr>
      <vt:lpstr>Presentation outlines</vt:lpstr>
      <vt:lpstr>Introduction</vt:lpstr>
      <vt:lpstr>Types of Vibration Analysis</vt:lpstr>
      <vt:lpstr>Vibration Measurements Techniques</vt:lpstr>
      <vt:lpstr>Problem Statement, Aim and Objectives</vt:lpstr>
      <vt:lpstr>The Previous Study</vt:lpstr>
      <vt:lpstr>Methodology</vt:lpstr>
      <vt:lpstr>Experimental Matrix</vt:lpstr>
      <vt:lpstr>Methodology Cont. </vt:lpstr>
      <vt:lpstr>Data Analysis</vt:lpstr>
      <vt:lpstr>Results – Time Domain (Configuration 1)</vt:lpstr>
      <vt:lpstr>Results – FFT (Configuration 1) </vt:lpstr>
      <vt:lpstr>Results – Configuration 1 (Reduced Samples)  </vt:lpstr>
      <vt:lpstr>Results Cont. – Time Domain (Configuration 2)</vt:lpstr>
      <vt:lpstr>Results  – FFT (Configuration 2)</vt:lpstr>
      <vt:lpstr>Conclusion</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dc:creator>
  <cp:lastModifiedBy>Windows User</cp:lastModifiedBy>
  <cp:revision>68</cp:revision>
  <dcterms:created xsi:type="dcterms:W3CDTF">2016-08-29T16:05:45Z</dcterms:created>
  <dcterms:modified xsi:type="dcterms:W3CDTF">2025-10-10T09:56:51Z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0x010100FC27AAAD3FFA8143AB628CC5D787BD17</vt:lpwstr>
  </property>
  <property fmtid="{D5CDD505-2E9C-101B-9397-08002B2CF9AE}" pid="3" name="MediaServiceImageTags">
    <vt:lpwstr/>
  </property>
</Properties>
</file>