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67" r:id="rId5"/>
    <p:sldId id="270" r:id="rId6"/>
    <p:sldId id="259" r:id="rId7"/>
    <p:sldId id="262" r:id="rId8"/>
    <p:sldId id="269" r:id="rId9"/>
    <p:sldId id="271" r:id="rId10"/>
    <p:sldId id="275" r:id="rId11"/>
    <p:sldId id="274" r:id="rId12"/>
    <p:sldId id="272" r:id="rId13"/>
    <p:sldId id="273" r:id="rId14"/>
    <p:sldId id="264" r:id="rId15"/>
    <p:sldId id="266" r:id="rId16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672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5BFC81-3AEF-49F7-A6A8-0DE6C3396027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59A8FE-BDF6-45C6-AE2B-F8AB3EF4F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272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25003A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3B3B3B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DA18A-1D61-453C-AC15-6F09623CAAF0}" type="datetime1">
              <a:rPr lang="en-US" smtClean="0"/>
              <a:t>10/10/2025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1E1E1E"/>
                </a:solidFill>
                <a:latin typeface="Arial"/>
                <a:cs typeface="Arial"/>
              </a:defRPr>
            </a:lvl1pPr>
          </a:lstStyle>
          <a:p>
            <a:pPr marL="82550">
              <a:lnSpc>
                <a:spcPct val="100000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25003A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3B3B3B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2170AE-5C39-4983-B35D-0A02C3B3B5B7}" type="datetime1">
              <a:rPr lang="en-US" smtClean="0"/>
              <a:t>10/10/2025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1E1E1E"/>
                </a:solidFill>
                <a:latin typeface="Arial"/>
                <a:cs typeface="Arial"/>
              </a:defRPr>
            </a:lvl1pPr>
          </a:lstStyle>
          <a:p>
            <a:pPr marL="82550">
              <a:lnSpc>
                <a:spcPct val="100000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25003A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BC3085-FADD-4DA3-8D83-BFC590D437C4}" type="datetime1">
              <a:rPr lang="en-US" smtClean="0"/>
              <a:t>10/10/2025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1E1E1E"/>
                </a:solidFill>
                <a:latin typeface="Arial"/>
                <a:cs typeface="Arial"/>
              </a:defRPr>
            </a:lvl1pPr>
          </a:lstStyle>
          <a:p>
            <a:pPr marL="82550">
              <a:lnSpc>
                <a:spcPct val="100000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93547" y="192023"/>
            <a:ext cx="11805285" cy="6474460"/>
          </a:xfrm>
          <a:custGeom>
            <a:avLst/>
            <a:gdLst/>
            <a:ahLst/>
            <a:cxnLst/>
            <a:rect l="l" t="t" r="r" b="b"/>
            <a:pathLst>
              <a:path w="11805285" h="6474459">
                <a:moveTo>
                  <a:pt x="11804904" y="0"/>
                </a:moveTo>
                <a:lnTo>
                  <a:pt x="0" y="0"/>
                </a:lnTo>
                <a:lnTo>
                  <a:pt x="0" y="6473952"/>
                </a:lnTo>
                <a:lnTo>
                  <a:pt x="11804904" y="6473952"/>
                </a:lnTo>
                <a:lnTo>
                  <a:pt x="11804904" y="0"/>
                </a:lnTo>
                <a:close/>
              </a:path>
            </a:pathLst>
          </a:custGeom>
          <a:solidFill>
            <a:srgbClr val="2500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395477" y="3173729"/>
            <a:ext cx="11402695" cy="0"/>
          </a:xfrm>
          <a:custGeom>
            <a:avLst/>
            <a:gdLst/>
            <a:ahLst/>
            <a:cxnLst/>
            <a:rect l="l" t="t" r="r" b="b"/>
            <a:pathLst>
              <a:path w="11402695">
                <a:moveTo>
                  <a:pt x="0" y="0"/>
                </a:moveTo>
                <a:lnTo>
                  <a:pt x="11402314" y="0"/>
                </a:lnTo>
              </a:path>
            </a:pathLst>
          </a:custGeom>
          <a:ln w="285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0021823" y="4719828"/>
            <a:ext cx="1757680" cy="1762125"/>
          </a:xfrm>
          <a:custGeom>
            <a:avLst/>
            <a:gdLst/>
            <a:ahLst/>
            <a:cxnLst/>
            <a:rect l="l" t="t" r="r" b="b"/>
            <a:pathLst>
              <a:path w="1757679" h="1762125">
                <a:moveTo>
                  <a:pt x="1757172" y="0"/>
                </a:moveTo>
                <a:lnTo>
                  <a:pt x="0" y="0"/>
                </a:lnTo>
                <a:lnTo>
                  <a:pt x="0" y="1761744"/>
                </a:lnTo>
                <a:lnTo>
                  <a:pt x="1757172" y="1761744"/>
                </a:lnTo>
                <a:lnTo>
                  <a:pt x="1757172" y="0"/>
                </a:lnTo>
                <a:close/>
              </a:path>
            </a:pathLst>
          </a:custGeom>
          <a:solidFill>
            <a:srgbClr val="D958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86771" y="4684776"/>
            <a:ext cx="1833372" cy="183794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25003A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E8913-15CF-47AD-B46A-9C39ADE7F414}" type="datetime1">
              <a:rPr lang="en-US" smtClean="0"/>
              <a:t>10/10/2025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1E1E1E"/>
                </a:solidFill>
                <a:latin typeface="Arial"/>
                <a:cs typeface="Arial"/>
              </a:defRPr>
            </a:lvl1pPr>
          </a:lstStyle>
          <a:p>
            <a:pPr marL="82550">
              <a:lnSpc>
                <a:spcPct val="100000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ED51A-13D5-4488-9904-D00022B9FD1A}" type="datetime1">
              <a:rPr lang="en-US" smtClean="0"/>
              <a:t>10/10/2025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1E1E1E"/>
                </a:solidFill>
                <a:latin typeface="Arial"/>
                <a:cs typeface="Arial"/>
              </a:defRPr>
            </a:lvl1pPr>
          </a:lstStyle>
          <a:p>
            <a:pPr marL="82550">
              <a:lnSpc>
                <a:spcPct val="100000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69570" y="6204965"/>
            <a:ext cx="10891520" cy="0"/>
          </a:xfrm>
          <a:custGeom>
            <a:avLst/>
            <a:gdLst/>
            <a:ahLst/>
            <a:cxnLst/>
            <a:rect l="l" t="t" r="r" b="b"/>
            <a:pathLst>
              <a:path w="10891520">
                <a:moveTo>
                  <a:pt x="0" y="0"/>
                </a:moveTo>
                <a:lnTo>
                  <a:pt x="10891393" y="0"/>
                </a:lnTo>
              </a:path>
            </a:pathLst>
          </a:custGeom>
          <a:ln w="28575">
            <a:solidFill>
              <a:srgbClr val="2500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500145" y="6195114"/>
            <a:ext cx="498264" cy="49214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26967" y="464311"/>
            <a:ext cx="5339715" cy="453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25003A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55803" y="1192130"/>
            <a:ext cx="9429750" cy="41579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3B3B3B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C4247C-B3AF-4D7B-AA78-0B6C5D93AD66}" type="datetime1">
              <a:rPr lang="en-US" smtClean="0"/>
              <a:t>10/10/2025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125327" y="6390328"/>
            <a:ext cx="204089" cy="1670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1" i="0">
                <a:solidFill>
                  <a:srgbClr val="1E1E1E"/>
                </a:solidFill>
                <a:latin typeface="Arial"/>
                <a:cs typeface="Arial"/>
              </a:defRPr>
            </a:lvl1pPr>
          </a:lstStyle>
          <a:p>
            <a:pPr marL="82550">
              <a:lnSpc>
                <a:spcPct val="100000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2400" y="191770"/>
            <a:ext cx="11805285" cy="6474460"/>
            <a:chOff x="193547" y="192023"/>
            <a:chExt cx="11805285" cy="647446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896475" y="5379242"/>
              <a:ext cx="1543050" cy="105727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3547" y="192023"/>
              <a:ext cx="11804904" cy="6473952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0021824" y="4719827"/>
              <a:ext cx="1757680" cy="1762125"/>
            </a:xfrm>
            <a:custGeom>
              <a:avLst/>
              <a:gdLst/>
              <a:ahLst/>
              <a:cxnLst/>
              <a:rect l="l" t="t" r="r" b="b"/>
              <a:pathLst>
                <a:path w="1757679" h="1762125">
                  <a:moveTo>
                    <a:pt x="1757172" y="0"/>
                  </a:moveTo>
                  <a:lnTo>
                    <a:pt x="0" y="0"/>
                  </a:lnTo>
                  <a:lnTo>
                    <a:pt x="0" y="1761744"/>
                  </a:lnTo>
                  <a:lnTo>
                    <a:pt x="1757172" y="1761744"/>
                  </a:lnTo>
                  <a:lnTo>
                    <a:pt x="1757172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986771" y="4684776"/>
              <a:ext cx="1833372" cy="1837944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448056" y="4719827"/>
              <a:ext cx="9413875" cy="1762125"/>
            </a:xfrm>
            <a:custGeom>
              <a:avLst/>
              <a:gdLst/>
              <a:ahLst/>
              <a:cxnLst/>
              <a:rect l="l" t="t" r="r" b="b"/>
              <a:pathLst>
                <a:path w="9413875" h="1762125">
                  <a:moveTo>
                    <a:pt x="9413748" y="0"/>
                  </a:moveTo>
                  <a:lnTo>
                    <a:pt x="0" y="0"/>
                  </a:lnTo>
                  <a:lnTo>
                    <a:pt x="0" y="1761744"/>
                  </a:lnTo>
                  <a:lnTo>
                    <a:pt x="9413748" y="1761744"/>
                  </a:lnTo>
                  <a:lnTo>
                    <a:pt x="9413748" y="0"/>
                  </a:lnTo>
                  <a:close/>
                </a:path>
              </a:pathLst>
            </a:custGeom>
            <a:solidFill>
              <a:srgbClr val="FFFFFF">
                <a:alpha val="69802"/>
              </a:srgbClr>
            </a:solidFill>
          </p:spPr>
          <p:txBody>
            <a:bodyPr wrap="square" lIns="0" tIns="0" rIns="0" bIns="0" rtlCol="0"/>
            <a:lstStyle/>
            <a:p>
              <a:pPr algn="ctr"/>
              <a:r>
                <a:rPr lang="en-ZA" sz="2000" b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Data Analysis for Fiber Optic Sensors in the SAFARI-1 Nuclear Reactor</a:t>
              </a:r>
            </a:p>
            <a:p>
              <a:pPr algn="l"/>
              <a:r>
                <a:rPr lang="en-US" dirty="0"/>
                <a:t>    </a:t>
              </a:r>
              <a:r>
                <a:rPr lang="en-US" dirty="0">
                  <a:solidFill>
                    <a:schemeClr val="accent6">
                      <a:lumMod val="75000"/>
                    </a:schemeClr>
                  </a:solidFill>
                </a:rPr>
                <a:t>NGOMANE Z</a:t>
              </a:r>
            </a:p>
            <a:p>
              <a:pPr algn="l"/>
              <a:r>
                <a:rPr lang="en-US" dirty="0">
                  <a:solidFill>
                    <a:schemeClr val="accent6">
                      <a:lumMod val="75000"/>
                    </a:schemeClr>
                  </a:solidFill>
                </a:rPr>
                <a:t>    221122211</a:t>
              </a:r>
              <a:endParaRPr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663384" y="5443396"/>
            <a:ext cx="4426585" cy="9284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440"/>
              </a:lnSpc>
              <a:spcBef>
                <a:spcPts val="100"/>
              </a:spcBef>
            </a:pPr>
            <a:endParaRPr lang="en-US" sz="1200" spc="-10" dirty="0">
              <a:solidFill>
                <a:srgbClr val="0F243E"/>
              </a:solidFill>
              <a:latin typeface="Arial MT"/>
              <a:cs typeface="Arial MT"/>
            </a:endParaRPr>
          </a:p>
          <a:p>
            <a:pPr marL="12700">
              <a:lnSpc>
                <a:spcPts val="1920"/>
              </a:lnSpc>
            </a:pPr>
            <a:r>
              <a:rPr lang="en-US" sz="1600" dirty="0">
                <a:solidFill>
                  <a:srgbClr val="E36C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 Investigation 4000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>
              <a:lnSpc>
                <a:spcPct val="100000"/>
              </a:lnSpc>
            </a:pPr>
            <a:r>
              <a:rPr sz="1600" dirty="0">
                <a:solidFill>
                  <a:srgbClr val="E36C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Faculty</a:t>
            </a:r>
            <a:r>
              <a:rPr sz="1600" spc="-35" dirty="0">
                <a:solidFill>
                  <a:srgbClr val="E36C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solidFill>
                  <a:srgbClr val="E36C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sz="1600" spc="-20" dirty="0">
                <a:solidFill>
                  <a:srgbClr val="E36C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solidFill>
                  <a:srgbClr val="E36C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Engineering</a:t>
            </a:r>
            <a:r>
              <a:rPr sz="1600" spc="-40" dirty="0">
                <a:solidFill>
                  <a:srgbClr val="E36C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solidFill>
                  <a:srgbClr val="E36C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sz="1600" spc="-35" dirty="0">
                <a:solidFill>
                  <a:srgbClr val="E36C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solidFill>
                  <a:srgbClr val="E36C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sz="1600" spc="-25" dirty="0">
                <a:solidFill>
                  <a:srgbClr val="E36C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solidFill>
                  <a:srgbClr val="E36C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Built</a:t>
            </a:r>
            <a:r>
              <a:rPr sz="1600" spc="-45" dirty="0">
                <a:solidFill>
                  <a:srgbClr val="E36C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" dirty="0">
                <a:solidFill>
                  <a:srgbClr val="E36C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Environment </a:t>
            </a:r>
            <a:r>
              <a:rPr sz="1600" dirty="0">
                <a:solidFill>
                  <a:srgbClr val="E36C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</a:t>
            </a:r>
            <a:r>
              <a:rPr sz="1600" spc="-40" dirty="0">
                <a:solidFill>
                  <a:srgbClr val="E36C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solidFill>
                  <a:srgbClr val="E36C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sz="1600" spc="-50" dirty="0">
                <a:solidFill>
                  <a:srgbClr val="E36C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solidFill>
                  <a:srgbClr val="E36C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Mechanical</a:t>
            </a:r>
            <a:r>
              <a:rPr sz="1600" spc="-70" dirty="0">
                <a:solidFill>
                  <a:srgbClr val="E36C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solidFill>
                  <a:srgbClr val="E36C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Engineering</a:t>
            </a:r>
            <a:r>
              <a:rPr sz="1600" spc="-65" dirty="0">
                <a:solidFill>
                  <a:srgbClr val="E36C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" dirty="0">
                <a:solidFill>
                  <a:srgbClr val="E36C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Science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792B147-9EEF-DEC8-0975-8631E69DC9A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82550">
              <a:lnSpc>
                <a:spcPct val="100000"/>
              </a:lnSpc>
            </a:pPr>
            <a:fld id="{81D60167-4931-47E6-BA6A-407CBD079E47}" type="slidenum">
              <a:rPr lang="en-US" spc="-50" smtClean="0"/>
              <a:t>1</a:t>
            </a:fld>
            <a:endParaRPr lang="en-US" spc="-5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78779-82F3-4BA3-1FA6-543288CD6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6967" y="464311"/>
            <a:ext cx="5339715" cy="492443"/>
          </a:xfrm>
        </p:spPr>
        <p:txBody>
          <a:bodyPr/>
          <a:lstStyle/>
          <a:p>
            <a:r>
              <a:rPr lang="en-US" sz="3200" dirty="0"/>
              <a:t>Results (cont.)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4707D6-0DE6-E60F-129D-9A06DFE2FD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5803" y="1192130"/>
            <a:ext cx="9429750" cy="307777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Channel 4 peaks.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96FBC6-6ACD-0D0F-833E-37F5AF3C6C0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82550">
              <a:lnSpc>
                <a:spcPct val="100000"/>
              </a:lnSpc>
            </a:pPr>
            <a:fld id="{81D60167-4931-47E6-BA6A-407CBD079E47}" type="slidenum">
              <a:rPr lang="en-US" spc="-50" smtClean="0"/>
              <a:t>10</a:t>
            </a:fld>
            <a:endParaRPr lang="en-US" spc="-50" dirty="0"/>
          </a:p>
        </p:txBody>
      </p:sp>
      <p:pic>
        <p:nvPicPr>
          <p:cNvPr id="5" name="Picture 4" descr="A graph of a graph showing a blue and green line&#10;&#10;AI-generated content may be incorrect.">
            <a:extLst>
              <a:ext uri="{FF2B5EF4-FFF2-40B4-BE49-F238E27FC236}">
                <a16:creationId xmlns:a16="http://schemas.microsoft.com/office/drawing/2014/main" id="{4603AC11-79DB-DF03-DE87-72884EE1A5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803" y="1499907"/>
            <a:ext cx="10845597" cy="416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68413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3FF44-8833-5BAB-1A47-129A5E5EE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6967" y="464311"/>
            <a:ext cx="5339715" cy="430887"/>
          </a:xfrm>
        </p:spPr>
        <p:txBody>
          <a:bodyPr/>
          <a:lstStyle/>
          <a:p>
            <a:r>
              <a:rPr lang="en-US" dirty="0"/>
              <a:t>Results (cont.)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E84512-D343-FDCE-DDC3-A975BDE8CB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5803" y="1192130"/>
            <a:ext cx="9429750" cy="30777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Calibration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720869-185B-DD4E-AE84-675631F1CF0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82550">
              <a:lnSpc>
                <a:spcPct val="100000"/>
              </a:lnSpc>
            </a:pPr>
            <a:fld id="{81D60167-4931-47E6-BA6A-407CBD079E47}" type="slidenum">
              <a:rPr lang="en-US" spc="-50" smtClean="0"/>
              <a:t>11</a:t>
            </a:fld>
            <a:endParaRPr lang="en-US" spc="-5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96BE930-8E7C-89E0-1304-ECFE2049AA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007" y="1623017"/>
            <a:ext cx="10321393" cy="4320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1462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6E2E9-035A-F0A4-FAB1-3DC7EE08B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6967" y="464311"/>
            <a:ext cx="5339715" cy="492443"/>
          </a:xfrm>
        </p:spPr>
        <p:txBody>
          <a:bodyPr/>
          <a:lstStyle/>
          <a:p>
            <a:pPr algn="ctr"/>
            <a:r>
              <a:rPr lang="en-US" sz="3200" dirty="0"/>
              <a:t>Results (cont.)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FF3DCA-8C08-8A0E-26F7-FE5FC0BBD0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5803" y="1192130"/>
            <a:ext cx="9429750" cy="307777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Output temperature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0D1BA2D0-A11B-6D5C-FDE1-ABF1A9F93D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8183729"/>
              </p:ext>
            </p:extLst>
          </p:nvPr>
        </p:nvGraphicFramePr>
        <p:xfrm>
          <a:off x="152400" y="1831498"/>
          <a:ext cx="11887200" cy="418830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887200">
                  <a:extLst>
                    <a:ext uri="{9D8B030D-6E8A-4147-A177-3AD203B41FA5}">
                      <a16:colId xmlns:a16="http://schemas.microsoft.com/office/drawing/2014/main" val="2953297121"/>
                    </a:ext>
                  </a:extLst>
                </a:gridCol>
              </a:tblGrid>
              <a:tr h="418830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015944"/>
                  </a:ext>
                </a:extLst>
              </a:tr>
            </a:tbl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34F0F931-8DCE-6D03-4513-6A79181DB4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23017"/>
            <a:ext cx="9848850" cy="4042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68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A26C8-521F-9717-2146-2E1500DEA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6967" y="464311"/>
            <a:ext cx="5339715" cy="492443"/>
          </a:xfrm>
        </p:spPr>
        <p:txBody>
          <a:bodyPr/>
          <a:lstStyle/>
          <a:p>
            <a:pPr algn="ctr"/>
            <a:r>
              <a:rPr lang="en-US" sz="3200" dirty="0"/>
              <a:t>Radiation effect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DC05E2-A2A7-BC2B-B94F-49F365F46B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1295400"/>
            <a:ext cx="9429750" cy="301621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Wavelength range: 1549.4–1550.0 nm →stable under irradiation.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Temperature range: 15–75 °C (expected reactor variation).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Effect: Minor red-shift during exposure, reversible after cooling.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Signal: Low peak count → radiation noise.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1316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27413" y="463550"/>
            <a:ext cx="5338762" cy="566181"/>
          </a:xfrm>
        </p:spPr>
        <p:txBody>
          <a:bodyPr vert="horz" wrap="square" lIns="0" tIns="12065" rIns="0" bIns="0" rtlCol="0">
            <a:spAutoFit/>
          </a:bodyPr>
          <a:lstStyle/>
          <a:p>
            <a:pPr algn="ctr"/>
            <a:r>
              <a:rPr lang="en-US" sz="3600" dirty="0"/>
              <a:t>CONCLUSION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AEA93B6-C67F-4394-7FF7-BDC3CF8B88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52600"/>
            <a:ext cx="9429750" cy="1953868"/>
          </a:xfrm>
        </p:spPr>
        <p:txBody>
          <a:bodyPr/>
          <a:lstStyle/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sz="2000" dirty="0"/>
              <a:t>Fibre optic sensors accurately measured temperature inside the reactor.</a:t>
            </a: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sz="2000" dirty="0"/>
              <a:t>Radiation caused only small, reversible wavelength shifts.</a:t>
            </a: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sz="2000" dirty="0"/>
              <a:t>Sensors remained stable, fast, and radiation-resistant ideal for nuclear monitoring</a:t>
            </a:r>
            <a:br>
              <a:rPr lang="en-ZA" dirty="0"/>
            </a:br>
            <a:endParaRPr lang="en-US"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11125327" y="6390328"/>
            <a:ext cx="204089" cy="167004"/>
          </a:xfrm>
        </p:spPr>
        <p:txBody>
          <a:bodyPr vert="horz" wrap="square" lIns="0" tIns="0" rIns="0" bIns="0" rtlCol="0">
            <a:spAutoFit/>
          </a:bodyPr>
          <a:lstStyle/>
          <a:p>
            <a:fld id="{81D60167-4931-47E6-BA6A-407CBD079E47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38400" y="685800"/>
            <a:ext cx="6833870" cy="247567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8000" dirty="0">
                <a:solidFill>
                  <a:srgbClr val="FFFFFF"/>
                </a:solidFill>
              </a:rPr>
              <a:t>Thank you.</a:t>
            </a:r>
            <a:br>
              <a:rPr lang="en-US" sz="8000" dirty="0">
                <a:solidFill>
                  <a:srgbClr val="FFFFFF"/>
                </a:solidFill>
              </a:rPr>
            </a:br>
            <a:r>
              <a:rPr sz="8000" dirty="0">
                <a:solidFill>
                  <a:srgbClr val="FFFFFF"/>
                </a:solidFill>
              </a:rPr>
              <a:t>Any</a:t>
            </a:r>
            <a:r>
              <a:rPr sz="8000" spc="-145" dirty="0">
                <a:solidFill>
                  <a:srgbClr val="FFFFFF"/>
                </a:solidFill>
              </a:rPr>
              <a:t> </a:t>
            </a:r>
            <a:r>
              <a:rPr sz="8000" spc="-30" dirty="0">
                <a:solidFill>
                  <a:srgbClr val="FFFFFF"/>
                </a:solidFill>
              </a:rPr>
              <a:t>Questions?</a:t>
            </a:r>
            <a:endParaRPr sz="8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9A971C-C5EB-E929-5ED2-0D7C8D35DA8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82550">
              <a:lnSpc>
                <a:spcPct val="100000"/>
              </a:lnSpc>
            </a:pPr>
            <a:fld id="{81D60167-4931-47E6-BA6A-407CBD079E47}" type="slidenum">
              <a:rPr lang="en-US" spc="-50" smtClean="0"/>
              <a:t>15</a:t>
            </a:fld>
            <a:endParaRPr lang="en-US" spc="-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76200" y="7620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023439" y="4721443"/>
              <a:ext cx="1760037" cy="176460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718819" y="3032836"/>
            <a:ext cx="213804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spc="-30" dirty="0">
                <a:solidFill>
                  <a:srgbClr val="FFFFFF"/>
                </a:solidFill>
                <a:latin typeface="Times New Roman"/>
                <a:cs typeface="Times New Roman"/>
              </a:rPr>
              <a:t>Contents</a:t>
            </a:r>
            <a:endParaRPr sz="4400" dirty="0">
              <a:latin typeface="Times New Roman"/>
              <a:cs typeface="Times New Roman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7A81C0F-6E7C-1B11-A79F-0F7BDF9EAEF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82550">
              <a:lnSpc>
                <a:spcPct val="100000"/>
              </a:lnSpc>
            </a:pPr>
            <a:fld id="{81D60167-4931-47E6-BA6A-407CBD079E47}" type="slidenum">
              <a:rPr lang="en-US" spc="-50" smtClean="0"/>
              <a:t>2</a:t>
            </a:fld>
            <a:endParaRPr lang="en-US" spc="-50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B56AD366-65CB-D029-D1AA-21FDF44CA4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7991847"/>
              </p:ext>
            </p:extLst>
          </p:nvPr>
        </p:nvGraphicFramePr>
        <p:xfrm>
          <a:off x="6934200" y="1379972"/>
          <a:ext cx="5410200" cy="508937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10200">
                  <a:extLst>
                    <a:ext uri="{9D8B030D-6E8A-4147-A177-3AD203B41FA5}">
                      <a16:colId xmlns:a16="http://schemas.microsoft.com/office/drawing/2014/main" val="2110749839"/>
                    </a:ext>
                  </a:extLst>
                </a:gridCol>
              </a:tblGrid>
              <a:tr h="5089376"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Introduction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Research objectives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Experimental set up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Results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Radiation effect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Conclusion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992812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26967" y="464311"/>
            <a:ext cx="5339715" cy="453644"/>
          </a:xfrm>
        </p:spPr>
        <p:txBody>
          <a:bodyPr vert="horz" wrap="square" lIns="0" tIns="12065" rIns="0" bIns="0" rtlCol="0">
            <a:normAutofit/>
          </a:bodyPr>
          <a:lstStyle/>
          <a:p>
            <a:pPr marL="1088390">
              <a:spcBef>
                <a:spcPts val="95"/>
              </a:spcBef>
            </a:pPr>
            <a:r>
              <a:rPr lang="en-US" spc="-25" dirty="0"/>
              <a:t>INTRODUCTION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7EB1264-1124-4232-B4EB-AC128D13B5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8533" y="989015"/>
            <a:ext cx="5638800" cy="4879969"/>
          </a:xfrm>
        </p:spPr>
        <p:txBody>
          <a:bodyPr wrap="square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ZA" sz="2400" b="1" dirty="0">
                <a:solidFill>
                  <a:schemeClr val="tx1"/>
                </a:solidFill>
              </a:rPr>
              <a:t>What is a nuclear reactor?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ZA" sz="2000" dirty="0"/>
              <a:t>A nuclear reactor is a system that controls a sustained chain reaction, typically to produce energy, conduct research, or create medical isotopes.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ZA" sz="2000" dirty="0"/>
              <a:t>Operates under extreme temperature and radiation.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ZA" sz="2000" dirty="0"/>
              <a:t>Temperature monitoring is critical for safety.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ZA" sz="2400" b="1" dirty="0">
                <a:solidFill>
                  <a:schemeClr val="tx1"/>
                </a:solidFill>
              </a:rPr>
              <a:t>Purpose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Z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 the use of optical </a:t>
            </a:r>
            <a:r>
              <a:rPr lang="en-ZA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fiber</a:t>
            </a:r>
            <a:r>
              <a:rPr lang="en-Z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sensors for temperature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Z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measurement.</a:t>
            </a:r>
            <a:endParaRPr lang="en-ZA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ZA" sz="1600" dirty="0">
                <a:solidFill>
                  <a:srgbClr val="3B3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n-ZA" sz="2000" dirty="0">
                <a:solidFill>
                  <a:srgbClr val="3B3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ZA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fibre optic sensors?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000" dirty="0">
                <a:solidFill>
                  <a:schemeClr val="tx1"/>
                </a:solidFill>
              </a:rPr>
              <a:t>Traditional sensors degrade in radiation.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000" dirty="0">
                <a:solidFill>
                  <a:schemeClr val="tx1"/>
                </a:solidFill>
              </a:rPr>
              <a:t>FBGs: radiation-resistant up to 12 </a:t>
            </a:r>
            <a:r>
              <a:rPr lang="en-ZA" sz="2000" dirty="0" err="1">
                <a:solidFill>
                  <a:schemeClr val="tx1"/>
                </a:solidFill>
              </a:rPr>
              <a:t>GGy</a:t>
            </a:r>
            <a:r>
              <a:rPr lang="en-ZA" sz="2000" dirty="0">
                <a:solidFill>
                  <a:schemeClr val="tx1"/>
                </a:solidFill>
              </a:rPr>
              <a:t>.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ZA" sz="2400" b="1" dirty="0">
              <a:solidFill>
                <a:srgbClr val="3B3B3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A high angle view of a machine&#10;&#10;AI-generated content may be incorrect.">
            <a:extLst>
              <a:ext uri="{FF2B5EF4-FFF2-40B4-BE49-F238E27FC236}">
                <a16:creationId xmlns:a16="http://schemas.microsoft.com/office/drawing/2014/main" id="{FA7DC4B8-BBE8-7EFA-A7B6-33D0BB1131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9169" y="1165860"/>
            <a:ext cx="5246678" cy="4526280"/>
          </a:xfrm>
          <a:prstGeom prst="rect">
            <a:avLst/>
          </a:prstGeom>
          <a:noFill/>
        </p:spPr>
      </p:pic>
      <p:sp>
        <p:nvSpPr>
          <p:cNvPr id="4" name="object 4" hidden="1"/>
          <p:cNvSpPr txBox="1">
            <a:spLocks noGrp="1"/>
          </p:cNvSpPr>
          <p:nvPr>
            <p:ph type="sldNum" sz="quarter" idx="7"/>
          </p:nvPr>
        </p:nvSpPr>
        <p:spPr>
          <a:xfrm>
            <a:off x="11125327" y="6390328"/>
            <a:ext cx="204089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2550">
              <a:spcAft>
                <a:spcPts val="600"/>
              </a:spcAft>
            </a:pPr>
            <a:fld id="{81D60167-4931-47E6-BA6A-407CBD079E47}" type="slidenum">
              <a:rPr spc="-50" dirty="0"/>
              <a:pPr marL="82550">
                <a:spcAft>
                  <a:spcPts val="600"/>
                </a:spcAft>
              </a:pPr>
              <a:t>3</a:t>
            </a:fld>
            <a:endParaRPr lang="en-US" spc="-5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6896A5-5057-1D05-603D-A3434EE4C603}"/>
              </a:ext>
            </a:extLst>
          </p:cNvPr>
          <p:cNvSpPr txBox="1"/>
          <p:nvPr/>
        </p:nvSpPr>
        <p:spPr>
          <a:xfrm>
            <a:off x="6743616" y="5702912"/>
            <a:ext cx="4852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1: </a:t>
            </a:r>
            <a:r>
              <a:rPr lang="en-ZA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Top view of the SAFARI-1 reactor [1].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DF849C2-BAE2-954E-B67B-21C97B41D290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152400" y="6377940"/>
            <a:ext cx="11125200" cy="338554"/>
          </a:xfrm>
        </p:spPr>
        <p:txBody>
          <a:bodyPr/>
          <a:lstStyle/>
          <a:p>
            <a:pPr algn="just"/>
            <a:r>
              <a:rPr lang="en-ZA" sz="1100" dirty="0">
                <a:solidFill>
                  <a:schemeClr val="tx1"/>
                </a:solidFill>
              </a:rPr>
              <a:t>[1]	B. G. Maqabuka</a:t>
            </a:r>
            <a:r>
              <a:rPr lang="en-ZA" sz="1100" baseline="30000" dirty="0">
                <a:solidFill>
                  <a:schemeClr val="tx1"/>
                </a:solidFill>
              </a:rPr>
              <a:t>1</a:t>
            </a:r>
            <a:r>
              <a:rPr lang="en-ZA" sz="1100" dirty="0">
                <a:solidFill>
                  <a:schemeClr val="tx1"/>
                </a:solidFill>
              </a:rPr>
              <a:t> </a:t>
            </a:r>
            <a:r>
              <a:rPr lang="en-ZA" sz="1100" baseline="30000" dirty="0">
                <a:solidFill>
                  <a:schemeClr val="tx1"/>
                </a:solidFill>
              </a:rPr>
              <a:t>3</a:t>
            </a:r>
            <a:r>
              <a:rPr lang="en-ZA" sz="1100" dirty="0">
                <a:solidFill>
                  <a:schemeClr val="tx1"/>
                </a:solidFill>
              </a:rPr>
              <a:t> </a:t>
            </a:r>
            <a:r>
              <a:rPr lang="en-ZA" sz="1100" i="1" dirty="0">
                <a:solidFill>
                  <a:schemeClr val="tx1"/>
                </a:solidFill>
              </a:rPr>
              <a:t>et al.</a:t>
            </a:r>
            <a:r>
              <a:rPr lang="en-ZA" sz="1100" dirty="0">
                <a:solidFill>
                  <a:schemeClr val="tx1"/>
                </a:solidFill>
              </a:rPr>
              <a:t>, “10 </a:t>
            </a:r>
            <a:r>
              <a:rPr lang="en-ZA" sz="1100" dirty="0" err="1">
                <a:solidFill>
                  <a:schemeClr val="tx1"/>
                </a:solidFill>
              </a:rPr>
              <a:t>th</a:t>
            </a:r>
            <a:r>
              <a:rPr lang="en-ZA" sz="1100" dirty="0">
                <a:solidFill>
                  <a:schemeClr val="tx1"/>
                </a:solidFill>
              </a:rPr>
              <a:t> CIGRE Southern Africa Regional Conference 2 nd-4 </a:t>
            </a:r>
            <a:r>
              <a:rPr lang="en-ZA" sz="1100" dirty="0" err="1">
                <a:solidFill>
                  <a:schemeClr val="tx1"/>
                </a:solidFill>
              </a:rPr>
              <a:t>th</a:t>
            </a:r>
            <a:r>
              <a:rPr lang="en-ZA" sz="1100" dirty="0">
                <a:solidFill>
                  <a:schemeClr val="tx1"/>
                </a:solidFill>
              </a:rPr>
              <a:t>,” 2021.</a:t>
            </a:r>
            <a:endParaRPr lang="en-US" sz="1100" dirty="0">
              <a:solidFill>
                <a:schemeClr val="tx1"/>
              </a:solidFill>
            </a:endParaRPr>
          </a:p>
          <a:p>
            <a:pPr algn="just"/>
            <a:endParaRPr lang="en-US" sz="1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EB8D3-2D0E-1761-48F1-794B38E0E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>
            <a:normAutofit/>
          </a:bodyPr>
          <a:lstStyle/>
          <a:p>
            <a:r>
              <a:rPr lang="en-US" dirty="0"/>
              <a:t>INTRODUCTION (cont.)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40FA53-5815-A94A-43C0-5A037EE2AD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wrap="square">
            <a:normAutofit/>
          </a:bodyPr>
          <a:lstStyle/>
          <a:p>
            <a:pPr algn="ctr"/>
            <a:r>
              <a:rPr lang="en-US" b="1" dirty="0"/>
              <a:t>		</a:t>
            </a:r>
            <a:r>
              <a:rPr lang="en-US" b="1" dirty="0">
                <a:solidFill>
                  <a:schemeClr val="tx1"/>
                </a:solidFill>
              </a:rPr>
              <a:t>Fiber Optic Sensor</a:t>
            </a:r>
          </a:p>
          <a:p>
            <a:pPr algn="l">
              <a:lnSpc>
                <a:spcPct val="150000"/>
              </a:lnSpc>
              <a:spcAft>
                <a:spcPts val="600"/>
              </a:spcAft>
            </a:pPr>
            <a:endParaRPr lang="en-ZA" sz="2000" b="1" dirty="0"/>
          </a:p>
          <a:p>
            <a:endParaRPr lang="en-US" dirty="0"/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A257944E-9178-ABA5-C296-531E6B9535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6438068"/>
              </p:ext>
            </p:extLst>
          </p:nvPr>
        </p:nvGraphicFramePr>
        <p:xfrm>
          <a:off x="990600" y="1752600"/>
          <a:ext cx="10210800" cy="3657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19800">
                  <a:extLst>
                    <a:ext uri="{9D8B030D-6E8A-4147-A177-3AD203B41FA5}">
                      <a16:colId xmlns:a16="http://schemas.microsoft.com/office/drawing/2014/main" val="1328650893"/>
                    </a:ext>
                  </a:extLst>
                </a:gridCol>
                <a:gridCol w="4191000">
                  <a:extLst>
                    <a:ext uri="{9D8B030D-6E8A-4147-A177-3AD203B41FA5}">
                      <a16:colId xmlns:a16="http://schemas.microsoft.com/office/drawing/2014/main" val="290837114"/>
                    </a:ext>
                  </a:extLst>
                </a:gridCol>
              </a:tblGrid>
              <a:tr h="365760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ZA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Fibre Optic Sensors (FOS): These are gadgets that sense and measure environmental conditions.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ZA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Function: They turn pressure, temperature, or strain into modulated light signals.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ZA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Transmission: The light signals move through optical </a:t>
                      </a:r>
                      <a:r>
                        <a:rPr lang="en-ZA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fibers</a:t>
                      </a:r>
                      <a:r>
                        <a:rPr lang="en-ZA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with silica core.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ZA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Design: The </a:t>
                      </a:r>
                      <a:r>
                        <a:rPr lang="en-ZA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fibers</a:t>
                      </a:r>
                      <a:r>
                        <a:rPr lang="en-ZA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come with special coatings that boost sensitivity.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ZA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Durability: They are designed to work reliably, even in tough or extreme environments.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9319621"/>
                  </a:ext>
                </a:extLst>
              </a:tr>
            </a:tbl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9504FF4D-B735-82E5-D737-C29C657FBB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7600" y="2133600"/>
            <a:ext cx="3324225" cy="177165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D78E8F9-42B8-D731-E2BB-B04EDA166B63}"/>
              </a:ext>
            </a:extLst>
          </p:cNvPr>
          <p:cNvSpPr txBox="1"/>
          <p:nvPr/>
        </p:nvSpPr>
        <p:spPr>
          <a:xfrm>
            <a:off x="7848600" y="41910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2: Optical Fiber [2]. 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A9563E9B-D7D2-45E9-C4AB-D95D5CFE189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82550">
              <a:lnSpc>
                <a:spcPct val="100000"/>
              </a:lnSpc>
            </a:pPr>
            <a:fld id="{81D60167-4931-47E6-BA6A-407CBD079E47}" type="slidenum">
              <a:rPr lang="en-US" spc="-50" smtClean="0"/>
              <a:t>4</a:t>
            </a:fld>
            <a:endParaRPr lang="en-US" spc="-50" dirty="0"/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12D1E134-9481-8A29-1210-085C7C6A684C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228599" y="6377940"/>
            <a:ext cx="10896727" cy="338554"/>
          </a:xfrm>
        </p:spPr>
        <p:txBody>
          <a:bodyPr/>
          <a:lstStyle/>
          <a:p>
            <a:pPr algn="just"/>
            <a:r>
              <a:rPr lang="en-ZA" sz="1100" dirty="0">
                <a:solidFill>
                  <a:schemeClr val="tx1"/>
                </a:solidFill>
              </a:rPr>
              <a:t>[2]	“Fiber Optic Sensors and Their Applications.” [Online]. Available: www.erpublication.org</a:t>
            </a:r>
            <a:endParaRPr lang="en-US" sz="1100" dirty="0">
              <a:solidFill>
                <a:schemeClr val="tx1"/>
              </a:solidFill>
            </a:endParaRPr>
          </a:p>
          <a:p>
            <a:pPr algn="just"/>
            <a:endParaRPr lang="en-US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0644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8B3B0-6EA1-0EF3-F96D-259CC0D33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6967" y="464311"/>
            <a:ext cx="5339715" cy="430887"/>
          </a:xfrm>
        </p:spPr>
        <p:txBody>
          <a:bodyPr/>
          <a:lstStyle/>
          <a:p>
            <a:r>
              <a:rPr lang="en-US" dirty="0"/>
              <a:t>INTRODUCTION (cont.)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75E607-D740-010F-8ABE-A0400E7D41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5803" y="1192130"/>
            <a:ext cx="9429750" cy="430887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Fiber Bragg Gratings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D72B1E-FA72-F938-BD9B-E3F3A4C767D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82550">
              <a:lnSpc>
                <a:spcPct val="100000"/>
              </a:lnSpc>
            </a:pPr>
            <a:fld id="{81D60167-4931-47E6-BA6A-407CBD079E47}" type="slidenum">
              <a:rPr lang="en-US" spc="-50" smtClean="0"/>
              <a:t>5</a:t>
            </a:fld>
            <a:endParaRPr lang="en-US" spc="-50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4D520B8-F427-1B7B-5166-37B1B2C23E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9269384"/>
              </p:ext>
            </p:extLst>
          </p:nvPr>
        </p:nvGraphicFramePr>
        <p:xfrm>
          <a:off x="355802" y="1887300"/>
          <a:ext cx="11378998" cy="41325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883198">
                  <a:extLst>
                    <a:ext uri="{9D8B030D-6E8A-4147-A177-3AD203B41FA5}">
                      <a16:colId xmlns:a16="http://schemas.microsoft.com/office/drawing/2014/main" val="1227595599"/>
                    </a:ext>
                  </a:extLst>
                </a:gridCol>
                <a:gridCol w="4495800">
                  <a:extLst>
                    <a:ext uri="{9D8B030D-6E8A-4147-A177-3AD203B41FA5}">
                      <a16:colId xmlns:a16="http://schemas.microsoft.com/office/drawing/2014/main" val="3559245052"/>
                    </a:ext>
                  </a:extLst>
                </a:gridCol>
              </a:tblGrid>
              <a:tr h="413250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ZA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ZA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ZA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ZA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ZA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Fiber Bragg Gratings (FBGs): Optical sensors in </a:t>
                      </a:r>
                      <a:r>
                        <a:rPr lang="en-ZA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fiber</a:t>
                      </a:r>
                      <a:r>
                        <a:rPr lang="en-ZA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cores.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ZA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ZA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Function: Reflect specific wavelengths of light.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ZA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ZA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Use: Measure temperature, strain, and pressure accurately.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9318319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207912A4-336D-0DC5-1000-3AB7F84112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0791" y="1725476"/>
            <a:ext cx="4238625" cy="250225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8E082DC-E90A-08D3-BC8C-BEF083EB31D5}"/>
              </a:ext>
            </a:extLst>
          </p:cNvPr>
          <p:cNvSpPr txBox="1"/>
          <p:nvPr/>
        </p:nvSpPr>
        <p:spPr>
          <a:xfrm>
            <a:off x="7543800" y="4495800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3:</a:t>
            </a:r>
            <a:r>
              <a:rPr lang="en-ZA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Spectral response of a standard FBG photowritten [3].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CAFBD2D0-6CF2-4C73-48C0-B892AE68FC2B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228599" y="6377941"/>
            <a:ext cx="10820401" cy="369332"/>
          </a:xfrm>
        </p:spPr>
        <p:txBody>
          <a:bodyPr/>
          <a:lstStyle/>
          <a:p>
            <a:r>
              <a:rPr lang="en-ZA" sz="1200" dirty="0">
                <a:solidFill>
                  <a:schemeClr val="tx1"/>
                </a:solidFill>
              </a:rPr>
              <a:t>[3]	G. Laffont, R. Cotillard, N. Roussel, R. </a:t>
            </a:r>
            <a:r>
              <a:rPr lang="en-ZA" sz="1200" dirty="0" err="1">
                <a:solidFill>
                  <a:schemeClr val="tx1"/>
                </a:solidFill>
              </a:rPr>
              <a:t>Desmarchelier</a:t>
            </a:r>
            <a:r>
              <a:rPr lang="en-ZA" sz="1200" dirty="0">
                <a:solidFill>
                  <a:schemeClr val="tx1"/>
                </a:solidFill>
              </a:rPr>
              <a:t>, and S. </a:t>
            </a:r>
            <a:r>
              <a:rPr lang="en-ZA" sz="1200" dirty="0" err="1">
                <a:solidFill>
                  <a:schemeClr val="tx1"/>
                </a:solidFill>
              </a:rPr>
              <a:t>Rougeault</a:t>
            </a:r>
            <a:r>
              <a:rPr lang="en-ZA" sz="1200" dirty="0">
                <a:solidFill>
                  <a:schemeClr val="tx1"/>
                </a:solidFill>
              </a:rPr>
              <a:t>, “Temperature resistant </a:t>
            </a:r>
            <a:r>
              <a:rPr lang="en-ZA" sz="1200" dirty="0" err="1">
                <a:solidFill>
                  <a:schemeClr val="tx1"/>
                </a:solidFill>
              </a:rPr>
              <a:t>fiber</a:t>
            </a:r>
            <a:r>
              <a:rPr lang="en-ZA" sz="1200" dirty="0">
                <a:solidFill>
                  <a:schemeClr val="tx1"/>
                </a:solidFill>
              </a:rPr>
              <a:t> </a:t>
            </a:r>
            <a:r>
              <a:rPr lang="en-ZA" sz="1200" dirty="0" err="1">
                <a:solidFill>
                  <a:schemeClr val="tx1"/>
                </a:solidFill>
              </a:rPr>
              <a:t>bragg</a:t>
            </a:r>
            <a:r>
              <a:rPr lang="en-ZA" sz="1200" dirty="0">
                <a:solidFill>
                  <a:schemeClr val="tx1"/>
                </a:solidFill>
              </a:rPr>
              <a:t> gratings for on-line and structural health monitoring of the next-generation of nuclear reactors,” </a:t>
            </a:r>
            <a:r>
              <a:rPr lang="en-ZA" sz="1200" i="1" dirty="0">
                <a:solidFill>
                  <a:schemeClr val="tx1"/>
                </a:solidFill>
              </a:rPr>
              <a:t>Sensors (Switzerland)</a:t>
            </a:r>
            <a:r>
              <a:rPr lang="en-ZA" sz="1200" dirty="0">
                <a:solidFill>
                  <a:schemeClr val="tx1"/>
                </a:solidFill>
              </a:rPr>
              <a:t>, vol. 18, no. 6, Jun. 2018, </a:t>
            </a:r>
            <a:r>
              <a:rPr lang="en-ZA" sz="1200" dirty="0" err="1">
                <a:solidFill>
                  <a:schemeClr val="tx1"/>
                </a:solidFill>
              </a:rPr>
              <a:t>doi</a:t>
            </a:r>
            <a:r>
              <a:rPr lang="en-ZA" sz="1200" dirty="0">
                <a:solidFill>
                  <a:schemeClr val="tx1"/>
                </a:solidFill>
              </a:rPr>
              <a:t>: 10.3390/s18061791.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0449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76400" y="381000"/>
            <a:ext cx="9220200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7790" algn="ctr">
              <a:lnSpc>
                <a:spcPct val="100000"/>
              </a:lnSpc>
              <a:spcBef>
                <a:spcPts val="95"/>
              </a:spcBef>
            </a:pPr>
            <a:r>
              <a:rPr lang="en-US" sz="3600" spc="-55" dirty="0"/>
              <a:t>RESEARCH OBJECTIVES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2550">
              <a:lnSpc>
                <a:spcPct val="100000"/>
              </a:lnSpc>
            </a:pPr>
            <a:fld id="{81D60167-4931-47E6-BA6A-407CBD079E47}" type="slidenum">
              <a:rPr spc="-50" dirty="0"/>
              <a:t>6</a:t>
            </a:fld>
            <a:endParaRPr spc="-50" dirty="0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038F50F1-7F6A-CA48-41D7-EBA2B11490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545513"/>
            <a:ext cx="8556655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alt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altLang="en-US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Z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Develop computational algorithms using Python and ROOT.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Z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Validate algorithms using real-time reactor data</a:t>
            </a:r>
            <a:r>
              <a:rPr lang="en-Z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26967" y="464311"/>
            <a:ext cx="5339715" cy="453644"/>
          </a:xfrm>
        </p:spPr>
        <p:txBody>
          <a:bodyPr vert="horz" wrap="square" lIns="0" tIns="12065" rIns="0" bIns="0" rtlCol="0">
            <a:noAutofit/>
          </a:bodyPr>
          <a:lstStyle/>
          <a:p>
            <a:pPr marL="12700">
              <a:spcBef>
                <a:spcPts val="95"/>
              </a:spcBef>
            </a:pPr>
            <a:r>
              <a:rPr lang="en-US" sz="3200" spc="-10" dirty="0"/>
              <a:t>EXPERIMENTAL SET UP</a:t>
            </a:r>
          </a:p>
        </p:txBody>
      </p:sp>
      <p:sp>
        <p:nvSpPr>
          <p:cNvPr id="5" name="object 5" hidden="1"/>
          <p:cNvSpPr txBox="1">
            <a:spLocks noGrp="1"/>
          </p:cNvSpPr>
          <p:nvPr>
            <p:ph type="sldNum" sz="quarter" idx="7"/>
          </p:nvPr>
        </p:nvSpPr>
        <p:spPr>
          <a:xfrm>
            <a:off x="11125327" y="6390328"/>
            <a:ext cx="204089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2550">
              <a:spcAft>
                <a:spcPts val="600"/>
              </a:spcAft>
            </a:pPr>
            <a:fld id="{81D60167-4931-47E6-BA6A-407CBD079E47}" type="slidenum">
              <a:rPr lang="en-US" spc="-50" smtClean="0"/>
              <a:pPr marL="82550">
                <a:spcAft>
                  <a:spcPts val="600"/>
                </a:spcAft>
              </a:pPr>
              <a:t>7</a:t>
            </a:fld>
            <a:endParaRPr lang="en-US" spc="-5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8A5DFE3-DF99-CE61-3F74-4208D8D4619F}"/>
              </a:ext>
            </a:extLst>
          </p:cNvPr>
          <p:cNvSpPr/>
          <p:nvPr/>
        </p:nvSpPr>
        <p:spPr>
          <a:xfrm>
            <a:off x="304800" y="1143000"/>
            <a:ext cx="2743200" cy="1143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Sensor Preparation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FBGs inscribed and calibrated overnight</a:t>
            </a:r>
          </a:p>
          <a:p>
            <a:pPr algn="ctr"/>
            <a:endParaRPr lang="en-US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7693BA0-358F-CF42-7007-C21E4BCC5D01}"/>
              </a:ext>
            </a:extLst>
          </p:cNvPr>
          <p:cNvSpPr/>
          <p:nvPr/>
        </p:nvSpPr>
        <p:spPr>
          <a:xfrm>
            <a:off x="1689847" y="3053346"/>
            <a:ext cx="2743200" cy="182345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Assembly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ZA" dirty="0">
                <a:latin typeface="Times New Roman" panose="02020603050405020304" pitchFamily="18" charset="0"/>
                <a:cs typeface="Times New Roman" panose="02020603050405020304" pitchFamily="18" charset="0"/>
              </a:rPr>
              <a:t>4-channel </a:t>
            </a:r>
            <a:r>
              <a:rPr lang="en-Z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fiber</a:t>
            </a:r>
            <a:r>
              <a:rPr lang="en-Z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(Telecom, Fujikura, Ge/B-doped, </a:t>
            </a:r>
            <a:r>
              <a:rPr lang="en-Z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iXBlue</a:t>
            </a:r>
            <a:r>
              <a:rPr lang="en-ZA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crimped &amp; connected.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80EF45C-D25D-AD88-4FA3-112C726BF959}"/>
              </a:ext>
            </a:extLst>
          </p:cNvPr>
          <p:cNvSpPr/>
          <p:nvPr/>
        </p:nvSpPr>
        <p:spPr>
          <a:xfrm>
            <a:off x="5303520" y="3393573"/>
            <a:ext cx="2743200" cy="1143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Installation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Sensor lowered into reactor test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postion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9CDCE02-9FB9-DC64-9DD9-D4E0850A4967}"/>
              </a:ext>
            </a:extLst>
          </p:cNvPr>
          <p:cNvSpPr/>
          <p:nvPr/>
        </p:nvSpPr>
        <p:spPr>
          <a:xfrm>
            <a:off x="8917193" y="3393573"/>
            <a:ext cx="2743200" cy="1143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Collection.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Record Spectra</a:t>
            </a:r>
          </a:p>
          <a:p>
            <a:pPr algn="ctr"/>
            <a:endParaRPr lang="en-US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046907E-1C1C-0818-7E9B-844E59C7FD24}"/>
              </a:ext>
            </a:extLst>
          </p:cNvPr>
          <p:cNvSpPr/>
          <p:nvPr/>
        </p:nvSpPr>
        <p:spPr>
          <a:xfrm>
            <a:off x="8935122" y="4953000"/>
            <a:ext cx="2743200" cy="12192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Processing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Detect peaks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Convert to Temperature output</a:t>
            </a:r>
          </a:p>
          <a:p>
            <a:pPr algn="ctr"/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9D1618D-0DD3-48B8-EE2D-D8635595CD23}"/>
              </a:ext>
            </a:extLst>
          </p:cNvPr>
          <p:cNvCxnSpPr/>
          <p:nvPr/>
        </p:nvCxnSpPr>
        <p:spPr>
          <a:xfrm>
            <a:off x="2133600" y="2286000"/>
            <a:ext cx="0" cy="767347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23D2AB7-7ED1-CB66-DA2D-D9AD605D7C96}"/>
              </a:ext>
            </a:extLst>
          </p:cNvPr>
          <p:cNvCxnSpPr>
            <a:cxnSpLocks/>
            <a:stCxn id="7" idx="3"/>
            <a:endCxn id="9" idx="1"/>
          </p:cNvCxnSpPr>
          <p:nvPr/>
        </p:nvCxnSpPr>
        <p:spPr>
          <a:xfrm>
            <a:off x="4433047" y="3965073"/>
            <a:ext cx="870473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5904FE9-551F-824D-56D6-82FA0F7FC320}"/>
              </a:ext>
            </a:extLst>
          </p:cNvPr>
          <p:cNvCxnSpPr>
            <a:cxnSpLocks/>
            <a:stCxn id="9" idx="3"/>
            <a:endCxn id="10" idx="1"/>
          </p:cNvCxnSpPr>
          <p:nvPr/>
        </p:nvCxnSpPr>
        <p:spPr>
          <a:xfrm>
            <a:off x="8046720" y="3965073"/>
            <a:ext cx="870473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9B6B977-54F6-82CD-3F33-F0653F7FA836}"/>
              </a:ext>
            </a:extLst>
          </p:cNvPr>
          <p:cNvCxnSpPr>
            <a:cxnSpLocks/>
            <a:stCxn id="10" idx="2"/>
            <a:endCxn id="11" idx="0"/>
          </p:cNvCxnSpPr>
          <p:nvPr/>
        </p:nvCxnSpPr>
        <p:spPr>
          <a:xfrm>
            <a:off x="10288793" y="4536573"/>
            <a:ext cx="17929" cy="416427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8131A-6953-FD01-2279-9E3E9B3AD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6967" y="464311"/>
            <a:ext cx="5339715" cy="492443"/>
          </a:xfrm>
        </p:spPr>
        <p:txBody>
          <a:bodyPr/>
          <a:lstStyle/>
          <a:p>
            <a:pPr algn="ctr"/>
            <a:r>
              <a:rPr lang="en-US" sz="3200" dirty="0"/>
              <a:t>Results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8DC64F-34B9-27AF-2E4F-62571F817D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982912"/>
            <a:ext cx="9429750" cy="61555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Spectra response.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Why channel 4 (</a:t>
            </a:r>
            <a:r>
              <a:rPr lang="en-US" sz="2000" dirty="0" err="1"/>
              <a:t>iXBlue</a:t>
            </a:r>
            <a:r>
              <a:rPr lang="en-US" sz="2000" dirty="0"/>
              <a:t>).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22F69D-F163-32B0-B352-C887B7A6227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82550">
              <a:lnSpc>
                <a:spcPct val="100000"/>
              </a:lnSpc>
            </a:pPr>
            <a:fld id="{81D60167-4931-47E6-BA6A-407CBD079E47}" type="slidenum">
              <a:rPr lang="en-US" spc="-50" smtClean="0"/>
              <a:t>8</a:t>
            </a:fld>
            <a:endParaRPr lang="en-US" spc="-50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1246ED08-E50C-C65A-23BF-FBA295BB9B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7214798"/>
              </p:ext>
            </p:extLst>
          </p:nvPr>
        </p:nvGraphicFramePr>
        <p:xfrm>
          <a:off x="0" y="2209800"/>
          <a:ext cx="12192000" cy="3886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2593109886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3390416242"/>
                    </a:ext>
                  </a:extLst>
                </a:gridCol>
              </a:tblGrid>
              <a:tr h="3886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769603534"/>
                  </a:ext>
                </a:extLst>
              </a:tr>
            </a:tbl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DF0E4974-70FC-3C12-A12B-DEB97DFD5D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1645921"/>
            <a:ext cx="6012282" cy="3886200"/>
          </a:xfrm>
          <a:prstGeom prst="rect">
            <a:avLst/>
          </a:prstGeom>
        </p:spPr>
      </p:pic>
      <p:pic>
        <p:nvPicPr>
          <p:cNvPr id="15" name="Picture 14" descr="A graph of a graph&#10;&#10;AI-generated content may be incorrect.">
            <a:extLst>
              <a:ext uri="{FF2B5EF4-FFF2-40B4-BE49-F238E27FC236}">
                <a16:creationId xmlns:a16="http://schemas.microsoft.com/office/drawing/2014/main" id="{3524941A-52F7-A0B3-F722-0BCA5803A7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21" y="1828800"/>
            <a:ext cx="6089902" cy="3607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6587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53EC5-0455-D85D-CD75-A01393A2F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6967" y="464311"/>
            <a:ext cx="5339715" cy="492443"/>
          </a:xfrm>
        </p:spPr>
        <p:txBody>
          <a:bodyPr/>
          <a:lstStyle/>
          <a:p>
            <a:pPr algn="ctr"/>
            <a:r>
              <a:rPr lang="en-US" sz="3200" dirty="0"/>
              <a:t>Results (cont.)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897C64-FD39-A0AC-CDA2-D625368AD9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5803" y="1192130"/>
            <a:ext cx="9429750" cy="307777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Channel 4 read outs.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F7665F-D839-69D2-7C41-1AEB062E910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82550">
              <a:lnSpc>
                <a:spcPct val="100000"/>
              </a:lnSpc>
            </a:pPr>
            <a:fld id="{81D60167-4931-47E6-BA6A-407CBD079E47}" type="slidenum">
              <a:rPr lang="en-US" spc="-50" smtClean="0"/>
              <a:t>9</a:t>
            </a:fld>
            <a:endParaRPr lang="en-US" spc="-50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EC75D97-D908-4F1E-9EFA-7E567EA92E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5751781"/>
              </p:ext>
            </p:extLst>
          </p:nvPr>
        </p:nvGraphicFramePr>
        <p:xfrm>
          <a:off x="0" y="1827016"/>
          <a:ext cx="12192000" cy="411658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3299729850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1118108201"/>
                    </a:ext>
                  </a:extLst>
                </a:gridCol>
              </a:tblGrid>
              <a:tr h="411658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997401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5E220A4E-0CF8-F060-BDB3-3DCD63A1BF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8099" y="1468531"/>
            <a:ext cx="5777165" cy="456433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F06C4F4-DC35-DAC3-6EC5-514EA377D4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873" y="1499907"/>
            <a:ext cx="5969270" cy="4695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1487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F243E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2990</TotalTime>
  <Words>589</Words>
  <Application>Microsoft Office PowerPoint</Application>
  <PresentationFormat>Widescreen</PresentationFormat>
  <Paragraphs>102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Aptos</vt:lpstr>
      <vt:lpstr>Arial</vt:lpstr>
      <vt:lpstr>Arial MT</vt:lpstr>
      <vt:lpstr>Times New Roman</vt:lpstr>
      <vt:lpstr>Wingdings</vt:lpstr>
      <vt:lpstr>Office Theme</vt:lpstr>
      <vt:lpstr>PowerPoint Presentation</vt:lpstr>
      <vt:lpstr>PowerPoint Presentation</vt:lpstr>
      <vt:lpstr>INTRODUCTION</vt:lpstr>
      <vt:lpstr>INTRODUCTION (cont.)</vt:lpstr>
      <vt:lpstr>INTRODUCTION (cont.)</vt:lpstr>
      <vt:lpstr>RESEARCH OBJECTIVES</vt:lpstr>
      <vt:lpstr>EXPERIMENTAL SET UP</vt:lpstr>
      <vt:lpstr>Results</vt:lpstr>
      <vt:lpstr>Results (cont.)</vt:lpstr>
      <vt:lpstr>Results (cont.)</vt:lpstr>
      <vt:lpstr>Results (cont.)</vt:lpstr>
      <vt:lpstr>Results (cont.)</vt:lpstr>
      <vt:lpstr>Radiation effect </vt:lpstr>
      <vt:lpstr>CONCLUSION</vt:lpstr>
      <vt:lpstr>Thank you. Any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FAILURE ANALYSIS INVESTIGATION ASSIGNMENT PRESENTATION</dc:title>
  <dc:creator>Sambulo Bhekinkosi Gumede</dc:creator>
  <cp:lastModifiedBy>ZENITH NGOMANE</cp:lastModifiedBy>
  <cp:revision>13</cp:revision>
  <dcterms:created xsi:type="dcterms:W3CDTF">2025-02-14T16:43:09Z</dcterms:created>
  <dcterms:modified xsi:type="dcterms:W3CDTF">2025-10-10T10:59:41Z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2022-02-21T00:00:00Z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2025-02-14T00:00:00Z</vt:filetime>
  </property>
  <property fmtid="{D5CDD505-2E9C-101B-9397-08002B2CF9AE}" pid="5" name="Producer">
    <vt:lpwstr>Microsoft® PowerPoint® for Microsoft 365</vt:lpwstr>
  </property>
</Properties>
</file>