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305" r:id="rId18"/>
    <p:sldId id="306" r:id="rId19"/>
    <p:sldId id="275" r:id="rId20"/>
    <p:sldId id="302" r:id="rId21"/>
    <p:sldId id="303" r:id="rId22"/>
    <p:sldId id="304" r:id="rId23"/>
    <p:sldId id="307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EE52E-AAD2-4F91-FAE0-76653A8F6E6C}" v="977" dt="2025-10-10T09:52:12.861"/>
    <p1510:client id="{32E3CA33-2120-6EEC-780B-C166487B8D45}" v="4" dt="2025-10-09T22:13:00.046"/>
    <p1510:client id="{4AC0D8FC-A158-C0CE-6561-FBF4D06B636B}" v="2312" dt="2025-10-09T18:26:48.795"/>
    <p1510:client id="{583F90BA-96A2-1728-1983-55E3CF65B705}" v="6859" dt="2025-10-09T09:15:14.007"/>
    <p1510:client id="{A26DCC14-E5A3-F9CD-86AA-5D09B01D0570}" v="539" dt="2025-10-09T09:51:54.702"/>
    <p1510:client id="{D00E75E4-084E-4206-65E6-06EEA1B9837E}" v="2520" dt="2025-10-09T22:11:58.506"/>
    <p1510:client id="{FFC26408-DE9E-C772-7533-EE8BA4EAE51E}" v="1854" dt="2025-10-09T16:06:22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41FDA-C2D0-4630-90B2-F79EA9D8844C}" type="datetimeFigureOut"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24A58-703A-4487-8B7D-FFDC12F623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886A-2C62-0211-4E27-6BF78274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5D1E2-8EFE-ED73-D360-4B5AC59FD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FFE70-7A13-E1C2-8E3F-D364D1FFD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DAAFB-30E4-1F60-E778-1C84B69E9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070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DA825-36B5-79FB-741C-3C86B58A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5B7EA-3D4E-4B15-0B38-0EE345CB6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F5861-8332-BA76-C341-30386576A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631B-22C8-FC89-C897-4041C3E48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837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43F79-6ED6-9907-3D68-C1A986443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3698B-3A78-848A-C7D8-64C44CCA3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D10E3-6133-273F-7E9F-3262B8DF5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22D5-052D-80C8-006F-ABA86A409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202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6E21-8E0D-00E0-C1FD-10504EC5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3F75F-9FD1-76A4-5E17-CB66DFEB1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6732F-CACA-A3D1-6765-ED006706E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39D2D-EBDA-5B6B-E458-DDFA2F7CA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87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731/CYRM-2020-00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748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B3565A-D247-94A9-48A3-A0E8B2B0315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Gaol. </a:t>
            </a:r>
            <a:br>
              <a:rPr lang="en-US"/>
            </a:br>
            <a:endParaRPr lang="en-ZA"/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CE394AF4-FB37-B3C2-D39E-B6ED55E166C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1804904" cy="6473952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C0BC1445-6A36-2CCC-D3AE-EBA04B0F75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04904" cy="6473952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216E7E2C-A872-E782-254F-C3C5DEF1CC5A}"/>
                </a:ext>
              </a:extLst>
            </p:cNvPr>
            <p:cNvSpPr/>
            <p:nvPr/>
          </p:nvSpPr>
          <p:spPr>
            <a:xfrm>
              <a:off x="9828277" y="4527804"/>
              <a:ext cx="1757680" cy="1762125"/>
            </a:xfrm>
            <a:custGeom>
              <a:avLst/>
              <a:gdLst/>
              <a:ahLst/>
              <a:cxnLst/>
              <a:rect l="l" t="t" r="r" b="b"/>
              <a:pathLst>
                <a:path w="1757679" h="1762125">
                  <a:moveTo>
                    <a:pt x="1757172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1757172" y="176174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58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78DFFA8F-074A-1D21-B6E5-75F81CAF03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3224" y="4492753"/>
              <a:ext cx="1833372" cy="1837944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E2AE094-37C1-B640-4384-4FEAB0DC72FA}"/>
                </a:ext>
              </a:extLst>
            </p:cNvPr>
            <p:cNvSpPr/>
            <p:nvPr/>
          </p:nvSpPr>
          <p:spPr>
            <a:xfrm>
              <a:off x="254509" y="4527804"/>
              <a:ext cx="9413875" cy="1762125"/>
            </a:xfrm>
            <a:custGeom>
              <a:avLst/>
              <a:gdLst/>
              <a:ahLst/>
              <a:cxnLst/>
              <a:rect l="l" t="t" r="r" b="b"/>
              <a:pathLst>
                <a:path w="9413875" h="1762125">
                  <a:moveTo>
                    <a:pt x="9413748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9413748" y="1761744"/>
                  </a:lnTo>
                  <a:lnTo>
                    <a:pt x="9413748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6" name="TextBox 9">
            <a:extLst>
              <a:ext uri="{FF2B5EF4-FFF2-40B4-BE49-F238E27FC236}">
                <a16:creationId xmlns:a16="http://schemas.microsoft.com/office/drawing/2014/main" id="{329710DA-2044-B5AD-5CA1-0443C7AFD3C9}"/>
              </a:ext>
            </a:extLst>
          </p:cNvPr>
          <p:cNvSpPr txBox="1"/>
          <p:nvPr/>
        </p:nvSpPr>
        <p:spPr>
          <a:xfrm>
            <a:off x="638156" y="4837578"/>
            <a:ext cx="885835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 GEANT4 SIMULATION FOR FOS PACKAGE AT ATLAS </a:t>
            </a:r>
            <a:r>
              <a:rPr lang="en-US" sz="3600" b="1" err="1"/>
              <a:t>ITk</a:t>
            </a:r>
            <a:endParaRPr lang="en-US" sz="3600" b="1"/>
          </a:p>
          <a:p>
            <a:r>
              <a:rPr lang="en-US" sz="3600" b="1" dirty="0"/>
              <a:t>LN MKHWANAZI 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8BDD5BA-CC3F-D45E-DC18-D54B7A55C6B6}"/>
              </a:ext>
            </a:extLst>
          </p:cNvPr>
          <p:cNvSpPr txBox="1"/>
          <p:nvPr/>
        </p:nvSpPr>
        <p:spPr>
          <a:xfrm>
            <a:off x="5879795" y="5724682"/>
            <a:ext cx="662559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>
                <a:solidFill>
                  <a:srgbClr val="D95800"/>
                </a:solidFill>
                <a:latin typeface="+mj-lt"/>
                <a:cs typeface="Arial" panose="020B0604020202020204" pitchFamily="34" charset="0"/>
              </a:rPr>
              <a:t>PROJECT INVESIGATION (PJMMCY4)</a:t>
            </a:r>
            <a:endParaRPr lang="fr-FR" sz="2000">
              <a:latin typeface="+mj-lt"/>
              <a:cs typeface="Arial" panose="020B0604020202020204" pitchFamily="34" charset="0"/>
            </a:endParaRPr>
          </a:p>
          <a:p>
            <a:pPr marL="12700"/>
            <a:r>
              <a:rPr lang="fr-FR" sz="2000">
                <a:latin typeface="+mj-lt"/>
                <a:cs typeface="Arial"/>
              </a:rPr>
              <a:t>10 OCTOBER 2025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DEF0E40E-73CF-0961-14A7-D1AB61140A6F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F34E-DE58-BF66-31B0-D4CAC6B6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5AC72-E78B-CB9E-23CC-D1CAA6A55BE7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AA3BB2C6-FBE4-8882-A7BA-8ABF1D90BF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4313" y="6201282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112E3672-91CB-5CAD-E1BB-C870492C2871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Radiation Maps 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79EE1D-296C-81B8-9478-56655E112298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7F8B2DA0-CDA0-C80D-9DF7-B8B244DAF406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10</a:t>
            </a:fld>
            <a:endParaRPr lang="en-Z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989023-0EA0-4613-A22D-0F6EE7EB95C4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65B0239-617D-5750-EDDB-76EB9A042566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60BC6054-F740-FBA4-1981-908FBBE3971C}"/>
              </a:ext>
            </a:extLst>
          </p:cNvPr>
          <p:cNvSpPr txBox="1"/>
          <p:nvPr/>
        </p:nvSpPr>
        <p:spPr>
          <a:xfrm>
            <a:off x="169090" y="834242"/>
            <a:ext cx="525055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Creation of radiation maps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91A88D-3145-C88B-C6B9-70C22BEC7E78}"/>
              </a:ext>
            </a:extLst>
          </p:cNvPr>
          <p:cNvSpPr>
            <a:spLocks noGrp="1"/>
          </p:cNvSpPr>
          <p:nvPr/>
        </p:nvSpPr>
        <p:spPr>
          <a:xfrm>
            <a:off x="163936" y="1158226"/>
            <a:ext cx="12191162" cy="99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800"/>
              <a:t>Process split into two sections. </a:t>
            </a:r>
          </a:p>
          <a:p>
            <a:pPr marL="342900" indent="-342900" algn="just"/>
            <a:r>
              <a:rPr lang="en-ZA" sz="1800" b="1"/>
              <a:t>Platform:</a:t>
            </a:r>
            <a:r>
              <a:rPr lang="en-ZA" sz="1800"/>
              <a:t> Code ran on ROOT (software framework developed by CERN).</a:t>
            </a:r>
          </a:p>
          <a:p>
            <a:pPr marL="342900" indent="-342900" algn="just"/>
            <a:r>
              <a:rPr lang="en-ZA" sz="1800" b="1"/>
              <a:t>Source: </a:t>
            </a:r>
            <a:r>
              <a:rPr lang="en-ZA" sz="1800"/>
              <a:t>C files obtained from </a:t>
            </a:r>
            <a:r>
              <a:rPr lang="en-ZA" sz="1800" err="1"/>
              <a:t>gitlab</a:t>
            </a:r>
            <a:r>
              <a:rPr lang="en-ZA" sz="1800"/>
              <a:t> forum with code needed to evaluate simulation output data.</a:t>
            </a:r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AAF21E3-E641-5CFB-68C7-BFD29A3E2A8A}"/>
              </a:ext>
            </a:extLst>
          </p:cNvPr>
          <p:cNvSpPr txBox="1"/>
          <p:nvPr/>
        </p:nvSpPr>
        <p:spPr>
          <a:xfrm>
            <a:off x="-1239" y="2272030"/>
            <a:ext cx="432642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1. </a:t>
            </a:r>
            <a:r>
              <a:rPr lang="en-US" sz="2400" b="1" err="1">
                <a:solidFill>
                  <a:schemeClr val="accent2"/>
                </a:solidFill>
              </a:rPr>
              <a:t>AverageRadMaps.C</a:t>
            </a:r>
            <a:r>
              <a:rPr lang="en-US" sz="2400" b="1">
                <a:solidFill>
                  <a:schemeClr val="accent2"/>
                </a:solidFill>
              </a:rPr>
              <a:t> 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68C6C2B-B53E-9580-0238-DB8427511E7E}"/>
              </a:ext>
            </a:extLst>
          </p:cNvPr>
          <p:cNvSpPr txBox="1"/>
          <p:nvPr/>
        </p:nvSpPr>
        <p:spPr>
          <a:xfrm>
            <a:off x="5989854" y="2302357"/>
            <a:ext cx="432642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2. </a:t>
            </a:r>
            <a:r>
              <a:rPr lang="en-US" sz="2400" b="1" err="1">
                <a:solidFill>
                  <a:schemeClr val="accent2"/>
                </a:solidFill>
              </a:rPr>
              <a:t>PlotRadMaps.C</a:t>
            </a:r>
            <a:r>
              <a:rPr lang="en-US" sz="2400" b="1">
                <a:solidFill>
                  <a:schemeClr val="accent2"/>
                </a:solidFill>
              </a:rPr>
              <a:t> 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73759A-5F39-FAA6-7285-A015541E2969}"/>
              </a:ext>
            </a:extLst>
          </p:cNvPr>
          <p:cNvSpPr>
            <a:spLocks noGrp="1"/>
          </p:cNvSpPr>
          <p:nvPr/>
        </p:nvSpPr>
        <p:spPr>
          <a:xfrm>
            <a:off x="166702" y="2664985"/>
            <a:ext cx="5452659" cy="3741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800" b="1"/>
              <a:t>Input: </a:t>
            </a:r>
            <a:r>
              <a:rPr lang="en-ZA" sz="1800"/>
              <a:t>Results from conducted simulation, stored as root file. </a:t>
            </a:r>
            <a:endParaRPr lang="en-ZA" sz="1800">
              <a:ea typeface="+mn-lt"/>
              <a:cs typeface="+mn-lt"/>
            </a:endParaRPr>
          </a:p>
          <a:p>
            <a:pPr lvl="1" algn="just"/>
            <a:r>
              <a:rPr lang="en-ZA" sz="1800">
                <a:ea typeface="+mn-lt"/>
                <a:cs typeface="+mn-lt"/>
              </a:rPr>
              <a:t>averageRadMaps_25events_R2-2025-01-00-01-14TeV.root</a:t>
            </a:r>
            <a:endParaRPr lang="en-ZA" sz="1800"/>
          </a:p>
          <a:p>
            <a:pPr marL="342900" indent="-342900" algn="just"/>
            <a:r>
              <a:rPr lang="en-ZA" sz="1800"/>
              <a:t>Takes directory of ROOT files with 2D or 3D histograms.</a:t>
            </a:r>
          </a:p>
          <a:p>
            <a:pPr marL="342900" indent="-342900" algn="just"/>
            <a:r>
              <a:rPr lang="en-ZA" sz="1800"/>
              <a:t>Computes average value per bin across all input histograms. </a:t>
            </a:r>
          </a:p>
          <a:p>
            <a:pPr marL="342900" indent="-342900" algn="just"/>
            <a:r>
              <a:rPr lang="en-ZA" sz="1800" b="1"/>
              <a:t>Output:</a:t>
            </a:r>
            <a:r>
              <a:rPr lang="en-ZA" sz="1800"/>
              <a:t> Saved into </a:t>
            </a:r>
            <a:r>
              <a:rPr lang="en-ZA" sz="1800" err="1"/>
              <a:t>RadMaps.root</a:t>
            </a:r>
            <a:r>
              <a:rPr lang="en-ZA" sz="1800"/>
              <a:t> file that contains:</a:t>
            </a:r>
          </a:p>
          <a:p>
            <a:pPr marL="800100" lvl="1" algn="just"/>
            <a:r>
              <a:rPr lang="en-ZA" sz="1800"/>
              <a:t>Averaged histogram for each plot based on radiation quantities.</a:t>
            </a:r>
          </a:p>
          <a:p>
            <a:pPr marL="342900" indent="-342900" algn="just"/>
            <a:endParaRPr lang="en-ZA" sz="1900"/>
          </a:p>
          <a:p>
            <a:pPr marL="342900" indent="-342900" algn="just"/>
            <a:endParaRPr lang="en-ZA" sz="1900"/>
          </a:p>
          <a:p>
            <a:pPr marL="342900" indent="-342900" algn="just"/>
            <a:endParaRPr lang="en-ZA" sz="2000"/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528163-C18F-6EF7-1C95-F7F8F5A6EC65}"/>
              </a:ext>
            </a:extLst>
          </p:cNvPr>
          <p:cNvSpPr>
            <a:spLocks noGrp="1"/>
          </p:cNvSpPr>
          <p:nvPr/>
        </p:nvSpPr>
        <p:spPr>
          <a:xfrm>
            <a:off x="5987084" y="2681196"/>
            <a:ext cx="6141700" cy="1504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 b="1"/>
              <a:t>Input: </a:t>
            </a:r>
            <a:r>
              <a:rPr lang="en-ZA" sz="1900"/>
              <a:t>Output root file from first section. </a:t>
            </a:r>
            <a:endParaRPr lang="en-ZA" sz="1900">
              <a:ea typeface="+mn-lt"/>
              <a:cs typeface="+mn-lt"/>
            </a:endParaRPr>
          </a:p>
          <a:p>
            <a:pPr lvl="1" algn="just"/>
            <a:r>
              <a:rPr lang="en-ZA" sz="1900" err="1">
                <a:ea typeface="+mn-lt"/>
                <a:cs typeface="+mn-lt"/>
              </a:rPr>
              <a:t>RadMaps.root</a:t>
            </a:r>
            <a:endParaRPr lang="en-ZA" sz="1900" err="1"/>
          </a:p>
          <a:p>
            <a:pPr marL="342900" indent="-342900" algn="just"/>
            <a:r>
              <a:rPr lang="en-ZA" sz="1900" b="1"/>
              <a:t>Code variables: </a:t>
            </a:r>
            <a:r>
              <a:rPr lang="en-ZA" sz="1900"/>
              <a:t>Used to physically scale histograms.</a:t>
            </a:r>
          </a:p>
          <a:p>
            <a:pPr marL="342900" indent="-342900" algn="just"/>
            <a:endParaRPr lang="en-ZA" sz="1900"/>
          </a:p>
          <a:p>
            <a:pPr marL="342900" indent="-342900" algn="just"/>
            <a:endParaRPr lang="en-ZA" sz="2000"/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50DE2-B260-E39C-2E65-3E38C52C4D1E}"/>
              </a:ext>
            </a:extLst>
          </p:cNvPr>
          <p:cNvSpPr txBox="1"/>
          <p:nvPr/>
        </p:nvSpPr>
        <p:spPr>
          <a:xfrm>
            <a:off x="6568671" y="3683217"/>
            <a:ext cx="269977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/>
              <a:t>No. of Events = 3 events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700"/>
              <a:t>Luminosity = 4000 fb</a:t>
            </a:r>
            <a:r>
              <a:rPr lang="en-US" sz="1700" baseline="30000"/>
              <a:t>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CBB0AF-E39F-3229-AC2A-822F865057C4}"/>
              </a:ext>
            </a:extLst>
          </p:cNvPr>
          <p:cNvSpPr txBox="1"/>
          <p:nvPr/>
        </p:nvSpPr>
        <p:spPr>
          <a:xfrm>
            <a:off x="9535607" y="3683218"/>
            <a:ext cx="2707876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/>
              <a:t>Cross section = 79 mb.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D4C4B22-2A35-76FE-FAFC-444233222553}"/>
              </a:ext>
            </a:extLst>
          </p:cNvPr>
          <p:cNvSpPr>
            <a:spLocks noGrp="1"/>
          </p:cNvSpPr>
          <p:nvPr/>
        </p:nvSpPr>
        <p:spPr>
          <a:xfrm>
            <a:off x="5987083" y="4302473"/>
            <a:ext cx="5987680" cy="20638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800"/>
              <a:t>Reads histograms from attached </a:t>
            </a:r>
            <a:r>
              <a:rPr lang="en-ZA" sz="1800" err="1"/>
              <a:t>RapMaps.root</a:t>
            </a:r>
            <a:r>
              <a:rPr lang="en-ZA" sz="1800"/>
              <a:t> file.</a:t>
            </a:r>
          </a:p>
          <a:p>
            <a:pPr marL="342900" indent="-342900" algn="just"/>
            <a:r>
              <a:rPr lang="en-ZA" sz="1800"/>
              <a:t>Defines histogram names based on radiation quantities.</a:t>
            </a:r>
          </a:p>
          <a:p>
            <a:pPr marL="342900" indent="-342900" algn="just"/>
            <a:r>
              <a:rPr lang="en-ZA" sz="1800"/>
              <a:t>Normalize based variables and draw revised histograms.</a:t>
            </a:r>
          </a:p>
          <a:p>
            <a:pPr marL="342900" indent="-342900" algn="just"/>
            <a:r>
              <a:rPr lang="en-ZA" sz="1800" b="1"/>
              <a:t>Output:</a:t>
            </a:r>
            <a:r>
              <a:rPr lang="en-ZA" sz="1800"/>
              <a:t> Radiation maps and radmaps.txt file with plot data.</a:t>
            </a:r>
          </a:p>
          <a:p>
            <a:pPr marL="342900" indent="-342900" algn="just"/>
            <a:endParaRPr lang="en-ZA" sz="1900"/>
          </a:p>
          <a:p>
            <a:pPr marL="342900" indent="-342900" algn="just"/>
            <a:endParaRPr lang="en-ZA" sz="1900"/>
          </a:p>
          <a:p>
            <a:pPr marL="342900" indent="-342900" algn="just"/>
            <a:endParaRPr lang="en-ZA" sz="2000"/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48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46660-BC91-3310-2EC1-134FD883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0E281F-D259-44C3-EE78-F3BCB76D3A4E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49B2BC45-C949-78CC-5811-87F4726BDD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F9A42BF-3D06-F84C-66F9-D39C0E45771A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Radiation Maps 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B262A5-57CF-A6BB-27C4-ADE75F71AAFD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651E7D4-D694-AC6B-F546-73E6B5CD755C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81697A8-3679-B136-2AFA-F67089640C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35A34-D4EE-E8F7-48F2-D5BF999968BC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96F958C-8707-BC6A-1C7A-3EB3C78C8D84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2FAC45D-348C-2A7A-D098-E97A3D19DF39}"/>
              </a:ext>
            </a:extLst>
          </p:cNvPr>
          <p:cNvSpPr txBox="1"/>
          <p:nvPr/>
        </p:nvSpPr>
        <p:spPr>
          <a:xfrm>
            <a:off x="290686" y="1004478"/>
            <a:ext cx="68880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Density Plot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pic>
        <p:nvPicPr>
          <p:cNvPr id="14" name="Picture 13" descr="A multi-colored image of a building&#10;&#10;AI-generated content may be incorrect.">
            <a:extLst>
              <a:ext uri="{FF2B5EF4-FFF2-40B4-BE49-F238E27FC236}">
                <a16:creationId xmlns:a16="http://schemas.microsoft.com/office/drawing/2014/main" id="{DD2FADAC-CB6F-5F36-61D3-DF91FAB14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3" y="1598073"/>
            <a:ext cx="5771340" cy="413202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C782857-FBE7-8CDD-66D7-C0DF48B9DDF9}"/>
              </a:ext>
            </a:extLst>
          </p:cNvPr>
          <p:cNvSpPr txBox="1"/>
          <p:nvPr/>
        </p:nvSpPr>
        <p:spPr>
          <a:xfrm>
            <a:off x="168547" y="5728110"/>
            <a:ext cx="600792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Figure 5 - </a:t>
            </a:r>
            <a:r>
              <a:rPr lang="en-US" sz="1600" i="1" dirty="0">
                <a:ea typeface="+mn-lt"/>
                <a:cs typeface="+mn-lt"/>
              </a:rPr>
              <a:t>Resultant radiation distribution map based on density. [6]</a:t>
            </a:r>
          </a:p>
          <a:p>
            <a:endParaRPr lang="en-US" sz="1600" i="1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3FE165-7029-AD0C-72B4-05F431D18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1600200"/>
            <a:ext cx="5591175" cy="413385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2EEAAB40-C616-884A-0B60-7B761B75D65C}"/>
              </a:ext>
            </a:extLst>
          </p:cNvPr>
          <p:cNvSpPr txBox="1"/>
          <p:nvPr/>
        </p:nvSpPr>
        <p:spPr>
          <a:xfrm>
            <a:off x="6462886" y="1061628"/>
            <a:ext cx="688804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Particle </a:t>
            </a:r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spectra visualization plot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8C833C13-A332-E839-BA26-FBC28CBE67F5}"/>
              </a:ext>
            </a:extLst>
          </p:cNvPr>
          <p:cNvSpPr txBox="1"/>
          <p:nvPr/>
        </p:nvSpPr>
        <p:spPr>
          <a:xfrm>
            <a:off x="6464572" y="5728110"/>
            <a:ext cx="58575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Figure 6 – Particle spectra visualization plot. [6]</a:t>
            </a:r>
            <a:endParaRPr lang="en-US" sz="16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91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09101-2B28-20BC-A019-F0CDE7D8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5F8D78-8C7B-8A99-F7E5-25A90B8DE5C6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142509D7-F58C-E816-A46E-6A99C8CE34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8083E918-BE87-46A8-EDA6-77F35DB67BDA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Radiation Maps 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516B14-E039-7070-E6DB-453D9E3AB6C0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D0AC2B3-F543-0BE5-3010-A3FDDFFF16E0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1A15349C-5375-A158-35E3-F2552403FB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018B51-64E4-E612-0C68-C6A78BF12BBC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AF0EC28-5826-1214-D79B-66D4A4D8621D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12</a:t>
            </a:fld>
            <a:endParaRPr lang="en-Z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3E6C451-43D4-7A15-C5BB-AC3661182C27}"/>
              </a:ext>
            </a:extLst>
          </p:cNvPr>
          <p:cNvSpPr txBox="1"/>
          <p:nvPr/>
        </p:nvSpPr>
        <p:spPr>
          <a:xfrm>
            <a:off x="290686" y="1004478"/>
            <a:ext cx="68880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NEUT Plot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3D3DAD2-632D-847F-D8B5-EC51D42D0680}"/>
              </a:ext>
            </a:extLst>
          </p:cNvPr>
          <p:cNvSpPr txBox="1"/>
          <p:nvPr/>
        </p:nvSpPr>
        <p:spPr>
          <a:xfrm>
            <a:off x="168547" y="5728110"/>
            <a:ext cx="58575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Figure 7 - </a:t>
            </a:r>
            <a:r>
              <a:rPr lang="en-US" sz="1600" i="1" dirty="0">
                <a:ea typeface="+mn-lt"/>
                <a:cs typeface="+mn-lt"/>
              </a:rPr>
              <a:t>Resultant radiation distribution map based on NUET. [6]</a:t>
            </a:r>
            <a:endParaRPr lang="en-ZA" sz="1600" i="1" dirty="0">
              <a:ea typeface="+mn-lt"/>
              <a:cs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29C75-672E-F2DA-8FAB-738682B7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4" t="111" r="2185" b="-1000"/>
          <a:stretch>
            <a:fillRect/>
          </a:stretch>
        </p:blipFill>
        <p:spPr>
          <a:xfrm>
            <a:off x="289445" y="1529515"/>
            <a:ext cx="5798378" cy="4209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E913D-687C-987D-DC7D-060F4C95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365" y="1524203"/>
            <a:ext cx="5720067" cy="4070620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567D54CA-001E-3794-6E34-FB75B59A2F87}"/>
              </a:ext>
            </a:extLst>
          </p:cNvPr>
          <p:cNvSpPr txBox="1"/>
          <p:nvPr/>
        </p:nvSpPr>
        <p:spPr>
          <a:xfrm>
            <a:off x="6347774" y="1134585"/>
            <a:ext cx="437506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TID Plot</a:t>
            </a:r>
            <a:r>
              <a:rPr lang="en-US" sz="2400" b="1">
                <a:solidFill>
                  <a:srgbClr val="000000"/>
                </a:solidFill>
              </a:rPr>
              <a:t>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D11EDEE-232E-9597-74AC-44758191D5D0}"/>
              </a:ext>
            </a:extLst>
          </p:cNvPr>
          <p:cNvSpPr txBox="1"/>
          <p:nvPr/>
        </p:nvSpPr>
        <p:spPr>
          <a:xfrm>
            <a:off x="6352705" y="5717167"/>
            <a:ext cx="559813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Figure 8 - </a:t>
            </a:r>
            <a:r>
              <a:rPr lang="en-US" sz="1600" i="1" dirty="0">
                <a:ea typeface="+mn-lt"/>
                <a:cs typeface="+mn-lt"/>
              </a:rPr>
              <a:t>Resultant radiation distribution map based on TID. [6]</a:t>
            </a:r>
            <a:endParaRPr lang="en-ZA" sz="16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32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728E3-3286-DF2E-B649-788714F3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561BC2-D9F3-7149-0725-0B8BAEB1A999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51A5CE6C-BBF1-6DCA-94FD-2953CBB07F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045E23B2-63F7-0784-7DA4-826CD75B3BC1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Results Analysis 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E3B991-8DB0-3766-2839-14A48E2B4FEE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3FF370F4-9D6C-6C89-DFF7-3CBC2703BCED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13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41BCA70A-0A1F-B528-55C0-903DE78BA5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C3C2D-2EF3-CFF0-CF66-F2EB54855A61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5F3680D-CC6A-2648-B202-0308F9891BAE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13</a:t>
            </a:fld>
            <a:endParaRPr lang="en-ZA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85C54F2-A5B9-F6D3-587F-3E4509340270}"/>
              </a:ext>
            </a:extLst>
          </p:cNvPr>
          <p:cNvSpPr txBox="1"/>
          <p:nvPr/>
        </p:nvSpPr>
        <p:spPr>
          <a:xfrm>
            <a:off x="217729" y="834244"/>
            <a:ext cx="487766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Computed data at set position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pic>
        <p:nvPicPr>
          <p:cNvPr id="15" name="Picture 14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5660902D-1991-70D3-5861-79A92DBB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2" b="1994"/>
          <a:stretch>
            <a:fillRect/>
          </a:stretch>
        </p:blipFill>
        <p:spPr>
          <a:xfrm>
            <a:off x="220190" y="2407293"/>
            <a:ext cx="6249828" cy="2210153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ADD0C8A1-99E0-4D4C-AEE9-1F5081061148}"/>
              </a:ext>
            </a:extLst>
          </p:cNvPr>
          <p:cNvSpPr txBox="1"/>
          <p:nvPr/>
        </p:nvSpPr>
        <p:spPr>
          <a:xfrm>
            <a:off x="220226" y="4617941"/>
            <a:ext cx="68708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/>
              <a:t>Table 2 </a:t>
            </a:r>
            <a:r>
              <a:rPr lang="en-US" sz="1400" i="1">
                <a:ea typeface="+mn-lt"/>
                <a:cs typeface="+mn-lt"/>
              </a:rPr>
              <a:t>-  Fluence output data for protons provided by simulations.</a:t>
            </a:r>
            <a:endParaRPr lang="en-ZA" sz="1400" i="1">
              <a:ea typeface="+mn-lt"/>
              <a:cs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814B34-FAE9-2708-D8B6-90201D7761A8}"/>
              </a:ext>
            </a:extLst>
          </p:cNvPr>
          <p:cNvSpPr>
            <a:spLocks noGrp="1"/>
          </p:cNvSpPr>
          <p:nvPr/>
        </p:nvSpPr>
        <p:spPr>
          <a:xfrm>
            <a:off x="220681" y="1287927"/>
            <a:ext cx="11753418" cy="1685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/>
              <a:t>Using FOS positions at </a:t>
            </a:r>
            <a:r>
              <a:rPr lang="en-ZA" sz="1900" err="1"/>
              <a:t>ITk</a:t>
            </a:r>
            <a:r>
              <a:rPr lang="en-ZA" sz="1900"/>
              <a:t>, each are selected on interactive radiation map.</a:t>
            </a:r>
          </a:p>
          <a:p>
            <a:pPr marL="342900" indent="-342900" algn="just"/>
            <a:r>
              <a:rPr lang="en-ZA" sz="1900"/>
              <a:t>Data produced for each particle (protons, neutrons, electrons, </a:t>
            </a:r>
            <a:r>
              <a:rPr lang="en-ZA" sz="1900" err="1"/>
              <a:t>pions</a:t>
            </a:r>
            <a:r>
              <a:rPr lang="en-ZA" sz="1900"/>
              <a:t>, muons and gamma) at each sensor position for HL-LHC </a:t>
            </a:r>
            <a:r>
              <a:rPr lang="en-ZA" sz="1900" err="1"/>
              <a:t>ITk</a:t>
            </a:r>
            <a:r>
              <a:rPr lang="en-ZA" sz="1900"/>
              <a:t> Run-4.</a:t>
            </a:r>
          </a:p>
        </p:txBody>
      </p:sp>
      <p:pic>
        <p:nvPicPr>
          <p:cNvPr id="12" name="Picture 11" descr="A diagram of a graph&#10;&#10;AI-generated content may be incorrect.">
            <a:extLst>
              <a:ext uri="{FF2B5EF4-FFF2-40B4-BE49-F238E27FC236}">
                <a16:creationId xmlns:a16="http://schemas.microsoft.com/office/drawing/2014/main" id="{279D6BC0-C7F2-6539-5BE2-FD5C0A09B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2328863"/>
            <a:ext cx="5105400" cy="336232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A057EEC2-D980-8F5C-B03C-1B6AB20CB854}"/>
              </a:ext>
            </a:extLst>
          </p:cNvPr>
          <p:cNvSpPr txBox="1"/>
          <p:nvPr/>
        </p:nvSpPr>
        <p:spPr>
          <a:xfrm>
            <a:off x="7087751" y="5579965"/>
            <a:ext cx="54706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Figure 9 </a:t>
            </a:r>
            <a:r>
              <a:rPr lang="en-US" sz="1400" i="1" dirty="0">
                <a:ea typeface="+mn-lt"/>
                <a:cs typeface="+mn-lt"/>
              </a:rPr>
              <a:t>-  2D layout of the </a:t>
            </a:r>
            <a:r>
              <a:rPr lang="en-US" sz="1400" i="1" dirty="0" err="1">
                <a:ea typeface="+mn-lt"/>
                <a:cs typeface="+mn-lt"/>
              </a:rPr>
              <a:t>ITk</a:t>
            </a:r>
            <a:r>
              <a:rPr lang="en-US" sz="1400" i="1" dirty="0">
                <a:ea typeface="+mn-lt"/>
                <a:cs typeface="+mn-lt"/>
              </a:rPr>
              <a:t>, with the blue lines representing the strip detector and the red lines representing the pixel detector. [5]</a:t>
            </a:r>
            <a:endParaRPr lang="en-ZA" sz="1400" i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9325B0-1F9E-9EC1-142F-13D3CC5B45ED}"/>
              </a:ext>
            </a:extLst>
          </p:cNvPr>
          <p:cNvSpPr>
            <a:spLocks noGrp="1"/>
          </p:cNvSpPr>
          <p:nvPr/>
        </p:nvSpPr>
        <p:spPr>
          <a:xfrm>
            <a:off x="220681" y="5164601"/>
            <a:ext cx="5905068" cy="1685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/>
              <a:t>To get overall fluence, the data depicted in table are summed for each particle.</a:t>
            </a:r>
          </a:p>
          <a:p>
            <a:pPr marL="342900" indent="-342900" algn="just"/>
            <a:endParaRPr lang="en-ZA" sz="1900"/>
          </a:p>
        </p:txBody>
      </p:sp>
    </p:spTree>
    <p:extLst>
      <p:ext uri="{BB962C8B-B14F-4D97-AF65-F5344CB8AC3E}">
        <p14:creationId xmlns:p14="http://schemas.microsoft.com/office/powerpoint/2010/main" val="264757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244F4-AE5F-3DE3-BEC3-205E27D6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C26BC5-48B2-271E-EE72-F53798E15A2E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701504D2-CCB6-FA1D-0C19-213BC99834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A223CE66-3DD9-3620-5F1F-8A9A3B8DF019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Results Analysis 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C8F21-1A1B-F720-3868-E0A1031C8A04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3F5A86F7-B802-2C14-F06F-DA3681AD9FC1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45445538-8CAA-FB50-1956-5A1FE38DB9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B7EA0E-7237-AB9A-6A46-4666AAB07368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DD92070-CC6E-D919-27E0-CAA40C4C4898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E574798-2172-C95F-6393-EAF1045B3B30}"/>
              </a:ext>
            </a:extLst>
          </p:cNvPr>
          <p:cNvSpPr txBox="1"/>
          <p:nvPr/>
        </p:nvSpPr>
        <p:spPr>
          <a:xfrm>
            <a:off x="217729" y="931521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Computed data at sensor positions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6DE062-E50C-1316-43ED-AB244888A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26126"/>
              </p:ext>
            </p:extLst>
          </p:nvPr>
        </p:nvGraphicFramePr>
        <p:xfrm>
          <a:off x="220169" y="1614078"/>
          <a:ext cx="11479384" cy="34340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39912">
                  <a:extLst>
                    <a:ext uri="{9D8B030D-6E8A-4147-A177-3AD203B41FA5}">
                      <a16:colId xmlns:a16="http://schemas.microsoft.com/office/drawing/2014/main" val="1688088203"/>
                    </a:ext>
                  </a:extLst>
                </a:gridCol>
                <a:gridCol w="1639912">
                  <a:extLst>
                    <a:ext uri="{9D8B030D-6E8A-4147-A177-3AD203B41FA5}">
                      <a16:colId xmlns:a16="http://schemas.microsoft.com/office/drawing/2014/main" val="2620090063"/>
                    </a:ext>
                  </a:extLst>
                </a:gridCol>
                <a:gridCol w="1639912">
                  <a:extLst>
                    <a:ext uri="{9D8B030D-6E8A-4147-A177-3AD203B41FA5}">
                      <a16:colId xmlns:a16="http://schemas.microsoft.com/office/drawing/2014/main" val="2146576100"/>
                    </a:ext>
                  </a:extLst>
                </a:gridCol>
                <a:gridCol w="1639912">
                  <a:extLst>
                    <a:ext uri="{9D8B030D-6E8A-4147-A177-3AD203B41FA5}">
                      <a16:colId xmlns:a16="http://schemas.microsoft.com/office/drawing/2014/main" val="4249717514"/>
                    </a:ext>
                  </a:extLst>
                </a:gridCol>
                <a:gridCol w="1639912">
                  <a:extLst>
                    <a:ext uri="{9D8B030D-6E8A-4147-A177-3AD203B41FA5}">
                      <a16:colId xmlns:a16="http://schemas.microsoft.com/office/drawing/2014/main" val="338641549"/>
                    </a:ext>
                  </a:extLst>
                </a:gridCol>
                <a:gridCol w="1639912">
                  <a:extLst>
                    <a:ext uri="{9D8B030D-6E8A-4147-A177-3AD203B41FA5}">
                      <a16:colId xmlns:a16="http://schemas.microsoft.com/office/drawing/2014/main" val="1466817319"/>
                    </a:ext>
                  </a:extLst>
                </a:gridCol>
                <a:gridCol w="1639912">
                  <a:extLst>
                    <a:ext uri="{9D8B030D-6E8A-4147-A177-3AD203B41FA5}">
                      <a16:colId xmlns:a16="http://schemas.microsoft.com/office/drawing/2014/main" val="49389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Position of sensor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dirty="0"/>
                        <a:t>[radius/z-axis]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dirty="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Electrons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Pions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008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399/0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1.44e</a:t>
                      </a:r>
                      <a:r>
                        <a:rPr lang="en-US" sz="1600" baseline="30000" dirty="0"/>
                        <a:t>06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5.52e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0.00e</a:t>
                      </a:r>
                      <a:r>
                        <a:rPr lang="en-US" sz="1600" baseline="300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1.87e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3.45e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3.08e</a:t>
                      </a:r>
                      <a:r>
                        <a:rPr lang="en-US" sz="1600" baseline="30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5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562/813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1.44e</a:t>
                      </a:r>
                      <a:r>
                        <a:rPr lang="en-US" sz="1600" baseline="30000" dirty="0"/>
                        <a:t>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9.95e</a:t>
                      </a:r>
                      <a:r>
                        <a:rPr lang="en-US" sz="1600" baseline="300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0.00e</a:t>
                      </a:r>
                      <a:r>
                        <a:rPr lang="en-US" sz="1100" b="0" i="0" u="none" strike="noStrike" baseline="30000" noProof="0" dirty="0">
                          <a:solidFill>
                            <a:srgbClr val="000000"/>
                          </a:solidFill>
                          <a:latin typeface="Aptos"/>
                        </a:rPr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2.47e</a:t>
                      </a:r>
                      <a:r>
                        <a:rPr lang="en-US" sz="1600" baseline="30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8.87e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1.18e</a:t>
                      </a:r>
                      <a:r>
                        <a:rPr lang="en-US" sz="1600" baseline="30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74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762/934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8.32e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6.49e</a:t>
                      </a:r>
                      <a:r>
                        <a:rPr lang="en-US" sz="1600" baseline="300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0.00e</a:t>
                      </a:r>
                      <a:r>
                        <a:rPr lang="en-US" sz="1100" b="0" i="0" u="none" strike="noStrike" baseline="30000" noProof="0" dirty="0">
                          <a:solidFill>
                            <a:srgbClr val="000000"/>
                          </a:solidFill>
                          <a:latin typeface="Aptos"/>
                        </a:rPr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1.34e</a:t>
                      </a:r>
                      <a:r>
                        <a:rPr lang="en-US" sz="1600" baseline="30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1.32e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7.06e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406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1000/1200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2.34e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5.20e</a:t>
                      </a:r>
                      <a:r>
                        <a:rPr lang="en-US" sz="1600" baseline="300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0.00e</a:t>
                      </a:r>
                      <a:r>
                        <a:rPr lang="en-US" sz="1100" b="0" i="0" u="none" strike="noStrike" baseline="30000" noProof="0" dirty="0">
                          <a:solidFill>
                            <a:srgbClr val="000000"/>
                          </a:solidFill>
                          <a:latin typeface="Aptos"/>
                        </a:rPr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5.89e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1.52e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3.83e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95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1058/943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2.70e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5.92e</a:t>
                      </a:r>
                      <a:r>
                        <a:rPr lang="en-US" sz="1600" baseline="300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0.00e</a:t>
                      </a:r>
                      <a:r>
                        <a:rPr lang="en-US" sz="1100" b="0" i="0" u="none" strike="noStrike" baseline="30000" noProof="0" dirty="0">
                          <a:solidFill>
                            <a:srgbClr val="000000"/>
                          </a:solidFill>
                          <a:latin typeface="Aptos"/>
                        </a:rPr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4.26e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1.23e</a:t>
                      </a:r>
                      <a:r>
                        <a:rPr lang="en-US" sz="1600" baseline="300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3.33e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898"/>
                  </a:ext>
                </a:extLst>
              </a:tr>
            </a:tbl>
          </a:graphicData>
        </a:graphic>
      </p:graphicFrame>
      <p:sp>
        <p:nvSpPr>
          <p:cNvPr id="12" name="TextBox 3">
            <a:extLst>
              <a:ext uri="{FF2B5EF4-FFF2-40B4-BE49-F238E27FC236}">
                <a16:creationId xmlns:a16="http://schemas.microsoft.com/office/drawing/2014/main" id="{B7003C64-99AF-239F-61FD-FC00F94BDE35}"/>
              </a:ext>
            </a:extLst>
          </p:cNvPr>
          <p:cNvSpPr txBox="1"/>
          <p:nvPr/>
        </p:nvSpPr>
        <p:spPr>
          <a:xfrm>
            <a:off x="220226" y="5256116"/>
            <a:ext cx="68708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Table 3 </a:t>
            </a:r>
            <a:r>
              <a:rPr lang="en-US" sz="1400" i="1" dirty="0">
                <a:ea typeface="+mn-lt"/>
                <a:cs typeface="+mn-lt"/>
              </a:rPr>
              <a:t>-  Fluence output data for different particles at various sensor locations</a:t>
            </a:r>
            <a:endParaRPr lang="en-ZA" sz="14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78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B7537-0E49-1C8A-0A94-D65215B92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6D66E7-D029-5190-7C58-EB3F4C5649B9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B993EB0B-6C58-B55A-9169-17ECFB1E10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3A407971-8B30-9206-8589-33F7C629C925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Results Analysis 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B67130-3353-41DD-43E3-0C72990BA078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A23818C-1EA7-C01B-EA7B-3D01B02FB00E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15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0D181586-4BF8-6284-D6D8-920C69C619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CD869E-4E8E-3912-2821-00D01E01F6BD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409E905-2D15-5ECB-5700-3542FB4ABCBF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F05B76-FEAB-41DB-C625-85C0B5A36554}"/>
              </a:ext>
            </a:extLst>
          </p:cNvPr>
          <p:cNvSpPr>
            <a:spLocks noGrp="1"/>
          </p:cNvSpPr>
          <p:nvPr/>
        </p:nvSpPr>
        <p:spPr>
          <a:xfrm>
            <a:off x="282973" y="1500218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>
                <a:ea typeface="+mn-lt"/>
                <a:cs typeface="+mn-lt"/>
              </a:rPr>
              <a:t>An estimation of the TID (Gy) through using the proton fluence [4].</a:t>
            </a:r>
            <a:endParaRPr lang="en-US"/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pic>
        <p:nvPicPr>
          <p:cNvPr id="12" name="Picture 11" descr="A black numbers on a white background&#10;&#10;AI-generated content may be incorrect.">
            <a:extLst>
              <a:ext uri="{FF2B5EF4-FFF2-40B4-BE49-F238E27FC236}">
                <a16:creationId xmlns:a16="http://schemas.microsoft.com/office/drawing/2014/main" id="{4F0798F7-C9F9-C62F-78B8-554222251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216" y="1954172"/>
            <a:ext cx="5896786" cy="99303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CDB684-37B1-7750-8F58-66518907C3FA}"/>
              </a:ext>
            </a:extLst>
          </p:cNvPr>
          <p:cNvSpPr>
            <a:spLocks noGrp="1"/>
          </p:cNvSpPr>
          <p:nvPr/>
        </p:nvSpPr>
        <p:spPr>
          <a:xfrm>
            <a:off x="-8218" y="1452219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7C8C67D-3C30-BC0D-4365-C8F47FA0E8B6}"/>
              </a:ext>
            </a:extLst>
          </p:cNvPr>
          <p:cNvSpPr txBox="1"/>
          <p:nvPr/>
        </p:nvSpPr>
        <p:spPr>
          <a:xfrm>
            <a:off x="207702" y="2866812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Obtaining NIEL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BBBAFAC-E2D0-AF64-1465-6736021A43F2}"/>
              </a:ext>
            </a:extLst>
          </p:cNvPr>
          <p:cNvSpPr>
            <a:spLocks noGrp="1"/>
          </p:cNvSpPr>
          <p:nvPr/>
        </p:nvSpPr>
        <p:spPr>
          <a:xfrm>
            <a:off x="208948" y="3472628"/>
            <a:ext cx="12126312" cy="1040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2000" dirty="0">
                <a:ea typeface="+mn-lt"/>
                <a:cs typeface="+mn-lt"/>
              </a:rPr>
              <a:t>The equivalent 1 MeV neutron fluence was calculated through multiplying the proton fluence</a:t>
            </a:r>
            <a:endParaRPr lang="en-US" dirty="0">
              <a:ea typeface="+mn-lt"/>
              <a:cs typeface="+mn-lt"/>
            </a:endParaRPr>
          </a:p>
          <a:p>
            <a:pPr marL="342900" indent="-342900" algn="just"/>
            <a:r>
              <a:rPr lang="en-ZA" sz="2000" err="1">
                <a:ea typeface="+mn-lt"/>
                <a:cs typeface="+mn-lt"/>
              </a:rPr>
              <a:t>φ</a:t>
            </a:r>
            <a:r>
              <a:rPr lang="en-ZA" sz="2000" baseline="-25000" err="1">
                <a:ea typeface="+mn-lt"/>
                <a:cs typeface="+mn-lt"/>
              </a:rPr>
              <a:t>protons</a:t>
            </a:r>
            <a:r>
              <a:rPr lang="en-ZA" sz="2000" dirty="0">
                <a:ea typeface="+mn-lt"/>
                <a:cs typeface="+mn-lt"/>
              </a:rPr>
              <a:t> by the hardness factor k [4]:</a:t>
            </a:r>
            <a:endParaRPr lang="en-US" dirty="0">
              <a:ea typeface="+mn-lt"/>
              <a:cs typeface="+mn-lt"/>
            </a:endParaRPr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9BB363-83BB-92C7-0406-676A28741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279" y="4222732"/>
            <a:ext cx="3496081" cy="84103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9B3D31F-BF2D-2AE1-0E44-235115017D55}"/>
              </a:ext>
            </a:extLst>
          </p:cNvPr>
          <p:cNvSpPr txBox="1"/>
          <p:nvPr/>
        </p:nvSpPr>
        <p:spPr>
          <a:xfrm>
            <a:off x="207703" y="981652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Obtaining TID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D637F-BD16-DC4C-89B2-9FB7ABEC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33A16E-584F-07E3-43DC-1DCEA00BD5E0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C1EC933-1809-F216-93CA-5FC996D978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C06D8A0E-B1C8-7BC2-05A3-A09AB2C3C8AB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Results Analysis 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393962-2F0E-E30F-8B94-44D04D0BF711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11446D6-A843-08D6-7E4D-D18F9FF0B8F7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B3656E4A-B689-52A5-65C3-8F8627D8E1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E73A49-369A-01C2-A0EE-2BCA312EC97D}"/>
              </a:ext>
            </a:extLst>
          </p:cNvPr>
          <p:cNvCxnSpPr/>
          <p:nvPr/>
        </p:nvCxnSpPr>
        <p:spPr>
          <a:xfrm flipH="1">
            <a:off x="595162" y="6517907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04C5A38-4B58-6201-5FE7-8012C6FA483C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C97DF39-B650-430C-DD0B-CB9E1C5DC07A}"/>
              </a:ext>
            </a:extLst>
          </p:cNvPr>
          <p:cNvSpPr txBox="1"/>
          <p:nvPr/>
        </p:nvSpPr>
        <p:spPr>
          <a:xfrm>
            <a:off x="217729" y="931521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Computed TID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9BF096-D8C4-526D-E29A-C2C585FC1136}"/>
              </a:ext>
            </a:extLst>
          </p:cNvPr>
          <p:cNvSpPr>
            <a:spLocks noGrp="1"/>
          </p:cNvSpPr>
          <p:nvPr/>
        </p:nvSpPr>
        <p:spPr>
          <a:xfrm>
            <a:off x="1808" y="2695482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9D8EEC5-7A40-3993-0B7B-73283209B208}"/>
              </a:ext>
            </a:extLst>
          </p:cNvPr>
          <p:cNvSpPr txBox="1"/>
          <p:nvPr/>
        </p:nvSpPr>
        <p:spPr>
          <a:xfrm>
            <a:off x="6670409" y="931520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Computed NIEL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01CC00-8599-3414-2A10-B4E549238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23278"/>
              </p:ext>
            </p:extLst>
          </p:nvPr>
        </p:nvGraphicFramePr>
        <p:xfrm>
          <a:off x="220169" y="1614078"/>
          <a:ext cx="5277390" cy="37693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9130">
                  <a:extLst>
                    <a:ext uri="{9D8B030D-6E8A-4147-A177-3AD203B41FA5}">
                      <a16:colId xmlns:a16="http://schemas.microsoft.com/office/drawing/2014/main" val="168808820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262009006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1678848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Position of sensor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[radius/z-axis]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Protons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200" b="1" i="0" u="none" strike="noStrike" noProof="0" err="1">
                          <a:solidFill>
                            <a:schemeClr val="bg1"/>
                          </a:solidFill>
                          <a:latin typeface="Aptos"/>
                        </a:rPr>
                        <a:t>ϕ</a:t>
                      </a:r>
                      <a:r>
                        <a:rPr lang="en-US" sz="2200" b="1" i="0" u="none" strike="noStrike" baseline="-25000" noProof="0" err="1">
                          <a:solidFill>
                            <a:schemeClr val="bg1"/>
                          </a:solidFill>
                          <a:latin typeface="Aptos"/>
                        </a:rPr>
                        <a:t>p</a:t>
                      </a: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]</a:t>
                      </a:r>
                      <a:endParaRPr lang="en-US" sz="240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US" sz="2200" b="1" i="0" u="none" strike="noStrike" noProof="0">
                        <a:solidFill>
                          <a:schemeClr val="bg1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endParaRPr lang="en-US" sz="2200" b="1" i="0" u="none" strike="noStrike" noProof="0">
                        <a:solidFill>
                          <a:schemeClr val="bg1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(cm</a:t>
                      </a:r>
                      <a:r>
                        <a:rPr lang="en-US" sz="2200" b="1" i="0" u="none" strike="noStrike" baseline="30000" noProof="0">
                          <a:solidFill>
                            <a:schemeClr val="bg1"/>
                          </a:solidFill>
                          <a:latin typeface="Aptos"/>
                        </a:rPr>
                        <a:t>-2</a:t>
                      </a: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Calculated TID</a:t>
                      </a:r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008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399/0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1.44e</a:t>
                      </a:r>
                      <a:r>
                        <a:rPr lang="en-US" sz="1800" baseline="3000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1.44e</a:t>
                      </a:r>
                      <a:r>
                        <a:rPr lang="en-US" sz="1800" baseline="30000"/>
                        <a:t>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5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562/813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1.44e</a:t>
                      </a:r>
                      <a:r>
                        <a:rPr lang="en-US" sz="1800" baseline="3000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3.84e</a:t>
                      </a:r>
                      <a:r>
                        <a:rPr lang="en-US" sz="1800" baseline="30000"/>
                        <a:t>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74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762/934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8.32e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2.22e</a:t>
                      </a:r>
                      <a:r>
                        <a:rPr lang="en-US" sz="1800" baseline="30000"/>
                        <a:t>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406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1000/1200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2.34e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6.24e</a:t>
                      </a:r>
                      <a:r>
                        <a:rPr lang="en-US" sz="1800" baseline="30000"/>
                        <a:t>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95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1058/943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2.70e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7.20e</a:t>
                      </a:r>
                      <a:r>
                        <a:rPr lang="en-US" sz="1800" baseline="30000"/>
                        <a:t>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89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178560-1CB4-9D17-CF87-FAFBDD040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60733"/>
              </p:ext>
            </p:extLst>
          </p:nvPr>
        </p:nvGraphicFramePr>
        <p:xfrm>
          <a:off x="6606932" y="1614078"/>
          <a:ext cx="5277390" cy="37693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9130">
                  <a:extLst>
                    <a:ext uri="{9D8B030D-6E8A-4147-A177-3AD203B41FA5}">
                      <a16:colId xmlns:a16="http://schemas.microsoft.com/office/drawing/2014/main" val="168808820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262009006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1678848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Position of sensor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[radius/z-axis]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Protons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[</a:t>
                      </a:r>
                      <a:r>
                        <a:rPr lang="en-US" sz="2200" b="1" i="0" u="none" strike="noStrike" noProof="0" err="1">
                          <a:solidFill>
                            <a:schemeClr val="bg1"/>
                          </a:solidFill>
                          <a:latin typeface="Aptos"/>
                        </a:rPr>
                        <a:t>ϕ</a:t>
                      </a:r>
                      <a:r>
                        <a:rPr lang="en-US" sz="2200" b="1" i="0" u="none" strike="noStrike" baseline="-25000" noProof="0" err="1">
                          <a:solidFill>
                            <a:schemeClr val="bg1"/>
                          </a:solidFill>
                          <a:latin typeface="Aptos"/>
                        </a:rPr>
                        <a:t>p</a:t>
                      </a: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]</a:t>
                      </a:r>
                      <a:endParaRPr lang="en-US" sz="2200" b="1" i="0" u="none" strike="noStrike" noProof="0">
                        <a:solidFill>
                          <a:srgbClr val="FFFFFF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endParaRPr lang="en-US" sz="2200" b="1" i="0" u="none" strike="noStrike" noProof="0">
                        <a:solidFill>
                          <a:srgbClr val="FFFFFF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endParaRPr lang="en-US" sz="2200" b="1" i="0" u="none" strike="noStrike" noProof="0">
                        <a:solidFill>
                          <a:srgbClr val="FFFFFF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(cm</a:t>
                      </a:r>
                      <a:r>
                        <a:rPr lang="en-US" sz="1500" b="1" i="0" u="none" strike="noStrike" baseline="30000" noProof="0">
                          <a:solidFill>
                            <a:schemeClr val="bg1"/>
                          </a:solidFill>
                          <a:latin typeface="Aptos"/>
                        </a:rPr>
                        <a:t>-2</a:t>
                      </a: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Calculated NIEL</a:t>
                      </a:r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008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399/0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1.44e</a:t>
                      </a:r>
                      <a:r>
                        <a:rPr lang="en-US" sz="1800" baseline="3000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8.93e</a:t>
                      </a:r>
                      <a:r>
                        <a:rPr lang="en-US" sz="1800" baseline="30000"/>
                        <a:t>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5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562/813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1.44e</a:t>
                      </a:r>
                      <a:r>
                        <a:rPr lang="en-US" sz="1800" baseline="3000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8.93e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74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762/934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8.32e</a:t>
                      </a:r>
                      <a:r>
                        <a:rPr lang="en-US" sz="1800" baseline="30000"/>
                        <a:t>08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5.12e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406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1000/1200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2.34e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1.45e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95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1058/943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2.70e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1.67e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898"/>
                  </a:ext>
                </a:extLst>
              </a:tr>
            </a:tbl>
          </a:graphicData>
        </a:graphic>
      </p:graphicFrame>
      <p:sp>
        <p:nvSpPr>
          <p:cNvPr id="16" name="TextBox 3">
            <a:extLst>
              <a:ext uri="{FF2B5EF4-FFF2-40B4-BE49-F238E27FC236}">
                <a16:creationId xmlns:a16="http://schemas.microsoft.com/office/drawing/2014/main" id="{DCA90413-7CA2-0F1E-B11E-6B87752CA8F8}"/>
              </a:ext>
            </a:extLst>
          </p:cNvPr>
          <p:cNvSpPr txBox="1"/>
          <p:nvPr/>
        </p:nvSpPr>
        <p:spPr>
          <a:xfrm>
            <a:off x="220226" y="5637116"/>
            <a:ext cx="68708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Table 3 – Calculated proton fluence and TID.</a:t>
            </a:r>
            <a:endParaRPr lang="en-ZA" sz="1400" i="1" dirty="0">
              <a:ea typeface="+mn-lt"/>
              <a:cs typeface="+mn-lt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8C5CC492-BA2D-1E6B-B537-B904C803188E}"/>
              </a:ext>
            </a:extLst>
          </p:cNvPr>
          <p:cNvSpPr txBox="1"/>
          <p:nvPr/>
        </p:nvSpPr>
        <p:spPr>
          <a:xfrm>
            <a:off x="6611501" y="5637115"/>
            <a:ext cx="68708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Table 4 – Calculated proton fluence and NIEL.</a:t>
            </a:r>
            <a:endParaRPr lang="en-ZA" sz="14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9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222BA-B2E3-506B-CB49-CEDF2CCA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17D906-55B5-ABAA-B7D4-25A09A21FADC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67A4DAC-480A-9566-6977-FFDF20996C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B969B979-6E8D-17C4-7B67-BA2FFD97B7D8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Results Analysis 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DE7524-7A33-AF3E-8087-D267670AB879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993878A-2576-7773-FC59-9EE76540C9E5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17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7137614D-64D8-06BA-EA3F-03E94A3DE9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2CB119-8257-317C-169F-3B0C913101A8}"/>
              </a:ext>
            </a:extLst>
          </p:cNvPr>
          <p:cNvCxnSpPr/>
          <p:nvPr/>
        </p:nvCxnSpPr>
        <p:spPr>
          <a:xfrm flipH="1">
            <a:off x="595162" y="6517907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3C6505B-D25A-F27C-F0A7-A115165C780E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7F55EE0-DE90-5F2B-1146-1F6A86F92B76}"/>
              </a:ext>
            </a:extLst>
          </p:cNvPr>
          <p:cNvSpPr txBox="1"/>
          <p:nvPr/>
        </p:nvSpPr>
        <p:spPr>
          <a:xfrm>
            <a:off x="217729" y="931521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Comparison of TID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DF401A-3E25-C007-1D96-6AA2DAA13C23}"/>
              </a:ext>
            </a:extLst>
          </p:cNvPr>
          <p:cNvSpPr>
            <a:spLocks noGrp="1"/>
          </p:cNvSpPr>
          <p:nvPr/>
        </p:nvSpPr>
        <p:spPr>
          <a:xfrm>
            <a:off x="1808" y="2695482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B3E6F17-578D-B341-F794-2C732FBEF4AA}"/>
              </a:ext>
            </a:extLst>
          </p:cNvPr>
          <p:cNvSpPr txBox="1"/>
          <p:nvPr/>
        </p:nvSpPr>
        <p:spPr>
          <a:xfrm>
            <a:off x="6670409" y="931520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Comparison of NIEL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7D8E2F-E197-0D35-F969-F08E2AF0B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32796"/>
              </p:ext>
            </p:extLst>
          </p:nvPr>
        </p:nvGraphicFramePr>
        <p:xfrm>
          <a:off x="220169" y="1614078"/>
          <a:ext cx="5277390" cy="37693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9130">
                  <a:extLst>
                    <a:ext uri="{9D8B030D-6E8A-4147-A177-3AD203B41FA5}">
                      <a16:colId xmlns:a16="http://schemas.microsoft.com/office/drawing/2014/main" val="168808820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262009006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1678848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Position of sensor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[radius/z-axis]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TID from radiation maps</a:t>
                      </a:r>
                    </a:p>
                    <a:p>
                      <a:pPr lvl="0" algn="ctr">
                        <a:buNone/>
                      </a:pPr>
                      <a:endParaRPr lang="en-US" sz="2200" b="1" i="0" u="none" strike="noStrike" noProof="0">
                        <a:solidFill>
                          <a:schemeClr val="bg1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(Gy)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Calculated TID</a:t>
                      </a:r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008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399/0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4.86e</a:t>
                      </a:r>
                      <a:r>
                        <a:rPr lang="en-US" sz="1800" baseline="30000"/>
                        <a:t>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1.44e</a:t>
                      </a:r>
                      <a:r>
                        <a:rPr lang="en-US" sz="1800" baseline="30000"/>
                        <a:t>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5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562/813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1.08e</a:t>
                      </a:r>
                      <a:r>
                        <a:rPr lang="en-US" sz="1800" baseline="3000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3.84e</a:t>
                      </a:r>
                      <a:r>
                        <a:rPr lang="en-US" sz="1800" baseline="30000"/>
                        <a:t>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74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762/934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5.32e</a:t>
                      </a:r>
                      <a:r>
                        <a:rPr lang="en-US" sz="1800" baseline="3000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2.22e</a:t>
                      </a:r>
                      <a:r>
                        <a:rPr lang="en-US" sz="1800" baseline="30000"/>
                        <a:t>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406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1008/1202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4.28e</a:t>
                      </a:r>
                      <a:r>
                        <a:rPr lang="en-US" sz="1800" baseline="30000"/>
                        <a:t>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6.24e</a:t>
                      </a:r>
                      <a:r>
                        <a:rPr lang="en-US" sz="1800" baseline="30000"/>
                        <a:t>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95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1058/943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4.55e</a:t>
                      </a:r>
                      <a:r>
                        <a:rPr lang="en-US" sz="1800" baseline="3000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7.20e</a:t>
                      </a:r>
                      <a:r>
                        <a:rPr lang="en-US" sz="1800" baseline="30000"/>
                        <a:t>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89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F37BDA-ADFA-3F98-E2F4-8848F7B8D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18405"/>
              </p:ext>
            </p:extLst>
          </p:nvPr>
        </p:nvGraphicFramePr>
        <p:xfrm>
          <a:off x="6606932" y="1614078"/>
          <a:ext cx="5277390" cy="37693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9130">
                  <a:extLst>
                    <a:ext uri="{9D8B030D-6E8A-4147-A177-3AD203B41FA5}">
                      <a16:colId xmlns:a16="http://schemas.microsoft.com/office/drawing/2014/main" val="168808820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2620090063"/>
                    </a:ext>
                  </a:extLst>
                </a:gridCol>
                <a:gridCol w="1759130">
                  <a:extLst>
                    <a:ext uri="{9D8B030D-6E8A-4147-A177-3AD203B41FA5}">
                      <a16:colId xmlns:a16="http://schemas.microsoft.com/office/drawing/2014/main" val="1678848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Position of sensor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[radius/z-axis]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NIEL from radiation maps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US" sz="2200" b="1" i="0" u="none" strike="noStrike" noProof="0">
                        <a:solidFill>
                          <a:srgbClr val="FFFFFF"/>
                        </a:solidFill>
                        <a:latin typeface="Apto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(Gy)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Calculated NIEL</a:t>
                      </a:r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(Gy)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008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399/0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4.82e</a:t>
                      </a:r>
                      <a:r>
                        <a:rPr lang="en-US" sz="1800" baseline="30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8.93e</a:t>
                      </a:r>
                      <a:r>
                        <a:rPr lang="en-US" sz="1800" baseline="30000"/>
                        <a:t>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5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562/813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5.79e</a:t>
                      </a:r>
                      <a:r>
                        <a:rPr lang="en-US" sz="1800" baseline="30000"/>
                        <a:t>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8.93e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74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762/934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2.88e</a:t>
                      </a:r>
                      <a:r>
                        <a:rPr lang="en-US" sz="1800" baseline="30000"/>
                        <a:t>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5.12e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406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1008/1202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1.29e</a:t>
                      </a:r>
                      <a:r>
                        <a:rPr lang="en-US" sz="1800" baseline="300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1.45e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95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1058/943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1.05e</a:t>
                      </a:r>
                      <a:r>
                        <a:rPr lang="en-US" sz="1800" baseline="300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aseline="0"/>
                        <a:t>1.67e</a:t>
                      </a:r>
                      <a:r>
                        <a:rPr lang="en-US" sz="1800" baseline="30000"/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898"/>
                  </a:ext>
                </a:extLst>
              </a:tr>
            </a:tbl>
          </a:graphicData>
        </a:graphic>
      </p:graphicFrame>
      <p:sp>
        <p:nvSpPr>
          <p:cNvPr id="16" name="TextBox 3">
            <a:extLst>
              <a:ext uri="{FF2B5EF4-FFF2-40B4-BE49-F238E27FC236}">
                <a16:creationId xmlns:a16="http://schemas.microsoft.com/office/drawing/2014/main" id="{048B5FD0-93A0-FDE2-623C-E5A91DF60FEB}"/>
              </a:ext>
            </a:extLst>
          </p:cNvPr>
          <p:cNvSpPr txBox="1"/>
          <p:nvPr/>
        </p:nvSpPr>
        <p:spPr>
          <a:xfrm>
            <a:off x="220226" y="5637116"/>
            <a:ext cx="68708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Table 6 – Comparison of TID</a:t>
            </a:r>
            <a:endParaRPr lang="en-ZA" sz="1400" i="1" dirty="0">
              <a:ea typeface="+mn-lt"/>
              <a:cs typeface="+mn-lt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6E678F55-60C3-68B5-F4DD-CB07843EAB69}"/>
              </a:ext>
            </a:extLst>
          </p:cNvPr>
          <p:cNvSpPr txBox="1"/>
          <p:nvPr/>
        </p:nvSpPr>
        <p:spPr>
          <a:xfrm>
            <a:off x="6611501" y="5637115"/>
            <a:ext cx="68708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Table 7 – Comparison of TID</a:t>
            </a:r>
            <a:endParaRPr lang="en-ZA" sz="14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45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166C-907C-C5B2-1257-AFA83176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15A116-7AD9-8E2B-CB3E-4C8FB1121BCA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6C9C3D74-BE6A-A1DE-E301-8F2A25AF79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60CBD1A0-503E-9595-BBA2-8B5BEA91C064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Conclusion 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CBFC7D-5047-364B-5A59-8C7C2245DECE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4DBCDB4-65EC-7F10-003D-875C9A93F131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E544A8E8-DB87-8913-BEE8-D2CA7144C5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C2CCA-FE3F-65FE-8F50-3A632074AE39}"/>
              </a:ext>
            </a:extLst>
          </p:cNvPr>
          <p:cNvCxnSpPr/>
          <p:nvPr/>
        </p:nvCxnSpPr>
        <p:spPr>
          <a:xfrm flipH="1">
            <a:off x="595162" y="6517907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D8E12A6-1361-E38F-0462-698A4069B0C6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18</a:t>
            </a:fld>
            <a:endParaRPr lang="en-Z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DB5EC1-C41C-0D1E-16C6-E3F42CF45D01}"/>
              </a:ext>
            </a:extLst>
          </p:cNvPr>
          <p:cNvSpPr>
            <a:spLocks noGrp="1"/>
          </p:cNvSpPr>
          <p:nvPr/>
        </p:nvSpPr>
        <p:spPr>
          <a:xfrm>
            <a:off x="1808" y="2695482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7057D-CA23-3656-3E20-E362528E9E34}"/>
              </a:ext>
            </a:extLst>
          </p:cNvPr>
          <p:cNvSpPr>
            <a:spLocks noGrp="1"/>
          </p:cNvSpPr>
          <p:nvPr/>
        </p:nvSpPr>
        <p:spPr>
          <a:xfrm>
            <a:off x="56771" y="900213"/>
            <a:ext cx="12235017" cy="370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400" dirty="0"/>
              <a:t>Through the calculation of TID and NIEL, the values are compared to TID and NIEL values obtained from the radiation maps data. </a:t>
            </a:r>
          </a:p>
          <a:p>
            <a:pPr marL="342900" indent="-342900" algn="just"/>
            <a:r>
              <a:rPr lang="en-ZA" sz="2400" dirty="0"/>
              <a:t>Calculated values are less than values from radiation maps.</a:t>
            </a:r>
          </a:p>
          <a:p>
            <a:pPr marL="342900" indent="-342900" algn="just"/>
            <a:r>
              <a:rPr lang="en-ZA" sz="2400" b="1" dirty="0"/>
              <a:t>Cause:</a:t>
            </a:r>
            <a:r>
              <a:rPr lang="en-ZA" sz="2400" dirty="0"/>
              <a:t> </a:t>
            </a:r>
            <a:r>
              <a:rPr lang="en-Z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Calculated TID and NIEL values are only based on protons, compared to the inclusion of all particles for the other values. </a:t>
            </a:r>
          </a:p>
          <a:p>
            <a:pPr marL="342900" indent="-342900" algn="just"/>
            <a:r>
              <a:rPr lang="en-ZA" sz="2200" b="1" dirty="0"/>
              <a:t>Results:</a:t>
            </a:r>
            <a:r>
              <a:rPr lang="en-ZA" sz="2200" dirty="0"/>
              <a:t> </a:t>
            </a:r>
            <a:r>
              <a:rPr lang="en-ZA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Fundamentally proves that data obtained from conducted simulation corresponds with the existing TID and NIEL values.</a:t>
            </a:r>
          </a:p>
          <a:p>
            <a:pPr marL="342900" indent="-342900" algn="just"/>
            <a:r>
              <a:rPr lang="en-ZA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Radiation dosage levels acting on FOS packages.</a:t>
            </a:r>
          </a:p>
          <a:p>
            <a:pPr marL="0" indent="0" algn="just">
              <a:buNone/>
            </a:pPr>
            <a:endParaRPr lang="en-ZA" sz="2200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940A10D-24CF-BE3D-9D13-C7DCEDF4CF7C}"/>
              </a:ext>
            </a:extLst>
          </p:cNvPr>
          <p:cNvSpPr txBox="1"/>
          <p:nvPr/>
        </p:nvSpPr>
        <p:spPr>
          <a:xfrm>
            <a:off x="107768" y="4028550"/>
            <a:ext cx="639355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accent2"/>
                </a:solidFill>
              </a:rPr>
              <a:t>Last development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8B6D94-D7DB-1088-E130-CDCED984FBB9}"/>
              </a:ext>
            </a:extLst>
          </p:cNvPr>
          <p:cNvSpPr>
            <a:spLocks noGrp="1"/>
          </p:cNvSpPr>
          <p:nvPr/>
        </p:nvSpPr>
        <p:spPr>
          <a:xfrm>
            <a:off x="1542" y="4603538"/>
            <a:ext cx="12235017" cy="370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400"/>
              <a:t>Integration of FOS geometry and material to evaluate changes.</a:t>
            </a:r>
          </a:p>
          <a:p>
            <a:pPr marL="342900" indent="-342900" algn="just"/>
            <a:r>
              <a:rPr lang="en-ZA" sz="2400"/>
              <a:t>Material and geometry updated in code files.</a:t>
            </a:r>
          </a:p>
          <a:p>
            <a:pPr marL="342900" indent="-342900" algn="just"/>
            <a:r>
              <a:rPr lang="en-ZA" sz="2400"/>
              <a:t>Wait on colleagues at CERN to finalize simulation. </a:t>
            </a:r>
          </a:p>
          <a:p>
            <a:pPr marL="342900" indent="-342900" algn="just"/>
            <a:endParaRPr lang="en-ZA" sz="2400"/>
          </a:p>
          <a:p>
            <a:pPr marL="342900" indent="-342900" algn="just"/>
            <a:endParaRPr lang="en-ZA" sz="2200"/>
          </a:p>
          <a:p>
            <a:pPr marL="342900" indent="-342900" algn="just"/>
            <a:endParaRPr lang="en-ZA" sz="2200"/>
          </a:p>
        </p:txBody>
      </p:sp>
    </p:spTree>
    <p:extLst>
      <p:ext uri="{BB962C8B-B14F-4D97-AF65-F5344CB8AC3E}">
        <p14:creationId xmlns:p14="http://schemas.microsoft.com/office/powerpoint/2010/main" val="64003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7DD6A-5BD0-41B4-2486-5CB1D1D1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7920AB-FB7B-3BA9-6465-10D4BCAC0898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AAD53992-353B-503E-865E-1077CAFB9A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9CEA2698-F5DB-3FED-9CE4-77AB9DF9574C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References   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B1F3F3-5C16-584D-5190-C04EAFC9D2E2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F3CD515-8F58-2D93-66D5-2A5A1357CA99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19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167195B0-3384-9FA5-DBB5-BF162FD669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4B133C-C9F3-C77E-F207-94FCBD4FFAF8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47AE2D2-2755-F040-C903-7B7D8BFB0C11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9B7F55-FF05-5695-3EF5-67643A4B72F7}"/>
              </a:ext>
            </a:extLst>
          </p:cNvPr>
          <p:cNvSpPr>
            <a:spLocks noGrp="1"/>
          </p:cNvSpPr>
          <p:nvPr/>
        </p:nvSpPr>
        <p:spPr>
          <a:xfrm>
            <a:off x="1808" y="2695482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DFAA01-BEBC-31E5-E203-FC2196A66DC0}"/>
              </a:ext>
            </a:extLst>
          </p:cNvPr>
          <p:cNvSpPr>
            <a:spLocks noGrp="1"/>
          </p:cNvSpPr>
          <p:nvPr/>
        </p:nvSpPr>
        <p:spPr>
          <a:xfrm>
            <a:off x="223203" y="831015"/>
            <a:ext cx="11542833" cy="525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600"/>
              <a:t>[1]</a:t>
            </a:r>
            <a:r>
              <a:rPr lang="en-US" sz="1600"/>
              <a:t> </a:t>
            </a:r>
            <a:r>
              <a:rPr lang="en-US" sz="1800"/>
              <a:t>I. Béjar Alonso, O. Brüning, P. </a:t>
            </a:r>
            <a:r>
              <a:rPr lang="en-US" sz="1800" err="1"/>
              <a:t>Fessia</a:t>
            </a:r>
            <a:r>
              <a:rPr lang="en-US" sz="1800"/>
              <a:t>, M. Lamont, L. Rossi, L. Tavian, M. </a:t>
            </a:r>
            <a:r>
              <a:rPr lang="en-US" sz="1800" err="1"/>
              <a:t>Zerlauth</a:t>
            </a:r>
            <a:r>
              <a:rPr lang="en-US" sz="1800"/>
              <a:t>. “Vol. 10 (2020): High-Luminosity Large Hadron Collider (HL-LHC): Technical design report”. Accessed: May 20, 2025. </a:t>
            </a:r>
            <a:r>
              <a:rPr lang="en-ZA" sz="1800">
                <a:latin typeface="Noto Sans"/>
                <a:ea typeface="Noto Sans"/>
                <a:cs typeface="Noto Sans"/>
              </a:rPr>
              <a:t>ISBN 978-92-9083-586-8. </a:t>
            </a:r>
            <a:r>
              <a:rPr lang="en-ZA" sz="1800">
                <a:latin typeface="Noto Sans"/>
                <a:ea typeface="Noto Sans"/>
                <a:cs typeface="Noto Sans"/>
                <a:hlinkClick r:id="rId3"/>
              </a:rPr>
              <a:t>https://doi.org/10.23731/CYRM-2020-0010</a:t>
            </a:r>
            <a:endParaRPr lang="en-ZA" sz="1800"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ZA" sz="1800">
                <a:latin typeface="Noto Sans"/>
                <a:ea typeface="Noto Sans"/>
                <a:cs typeface="Noto Sans"/>
              </a:rPr>
              <a:t>[2]</a:t>
            </a:r>
            <a:r>
              <a:rPr lang="en-ZA" sz="1800">
                <a:latin typeface="Aptos"/>
                <a:ea typeface="Noto Sans"/>
                <a:cs typeface="Noto Sans"/>
              </a:rPr>
              <a:t> ATLAS Collaboration. “</a:t>
            </a:r>
            <a:r>
              <a:rPr lang="en-US" sz="1800">
                <a:latin typeface="Aptos"/>
                <a:ea typeface="Noto Sans"/>
                <a:cs typeface="Noto Sans"/>
              </a:rPr>
              <a:t>The ATLAS Experiment at the CERN Large Hadron Collider: A Description of the Detector  Configuration for Run 3”. Instrumentation and Detectors (</a:t>
            </a:r>
            <a:r>
              <a:rPr lang="en-US" sz="1800" err="1">
                <a:latin typeface="Aptos"/>
                <a:ea typeface="Noto Sans"/>
                <a:cs typeface="Noto Sans"/>
              </a:rPr>
              <a:t>physics.ins</a:t>
            </a:r>
            <a:r>
              <a:rPr lang="en-US" sz="1800">
                <a:latin typeface="Aptos"/>
                <a:ea typeface="Noto Sans"/>
                <a:cs typeface="Noto Sans"/>
              </a:rPr>
              <a:t>-det); High Energy Physics – Experiment. Accessed: May 20, 2025. </a:t>
            </a:r>
            <a:r>
              <a:rPr lang="en-US" sz="1800">
                <a:latin typeface="Aptos"/>
                <a:ea typeface="Noto Sans"/>
                <a:cs typeface="Noto Sans"/>
                <a:hlinkClick r:id="rId4"/>
              </a:rPr>
              <a:t>https://doi.org/10.1088/1748-</a:t>
            </a:r>
            <a:r>
              <a:rPr lang="en-US" sz="1800">
                <a:latin typeface="Aptos"/>
                <a:ea typeface="Noto Sans"/>
                <a:cs typeface="Noto Sans"/>
              </a:rPr>
              <a:t> 0221/19/05/P05063</a:t>
            </a:r>
            <a:endParaRPr lang="en-ZA" sz="180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US" sz="1800">
                <a:ea typeface="Noto Sans"/>
                <a:cs typeface="Noto Sans"/>
              </a:rPr>
              <a:t>[3] </a:t>
            </a:r>
            <a:r>
              <a:rPr lang="en-US" sz="2000">
                <a:ea typeface="Noto Sans"/>
                <a:cs typeface="Noto Sans"/>
              </a:rPr>
              <a:t>M. Elsherif, A. Salih. “Optical Fiber Sensors: Working Principle, Applications, and Limitations”. Advanced Photonics Research. Accessed: May 20, 2025. https://doi.org/10.1002/adpr.202100371</a:t>
            </a:r>
            <a:endParaRPr lang="en-US" sz="1800"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US" sz="1800">
                <a:ea typeface="Noto Sans"/>
                <a:cs typeface="Noto Sans"/>
              </a:rPr>
              <a:t>[4] 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F. Ravotti, "Dosimetry Techniques and Radiation Test Facilities for Total Ionizing Dose Testing," in IEEE Transactions on Nuclear Science, vol. 65, no. 8, pp. 1440-1464, Aug. 2018,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doi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: 10.1109/TNS.2018.2829864. keywords: {Ionizing radiation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sensors;Dosimetry;Radiation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effects;total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 ionizing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dose;Dosimetry;ionizing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 radiation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sensors;radiation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effects;test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 </a:t>
            </a:r>
            <a:r>
              <a:rPr lang="en-US" sz="1800" err="1">
                <a:solidFill>
                  <a:srgbClr val="000000"/>
                </a:solidFill>
                <a:ea typeface="Noto Sans"/>
                <a:cs typeface="Noto Sans"/>
              </a:rPr>
              <a:t>facilities;total</a:t>
            </a:r>
            <a:r>
              <a:rPr lang="en-US" sz="1800">
                <a:solidFill>
                  <a:srgbClr val="000000"/>
                </a:solidFill>
                <a:ea typeface="Noto Sans"/>
                <a:cs typeface="Noto Sans"/>
              </a:rPr>
              <a:t> ionizing dose (TID)},</a:t>
            </a:r>
          </a:p>
          <a:p>
            <a:pPr marL="0" indent="0">
              <a:buNone/>
            </a:pPr>
            <a:r>
              <a:rPr lang="en-US" sz="1800">
                <a:ea typeface="Noto Sans"/>
                <a:cs typeface="Noto Sans"/>
              </a:rPr>
              <a:t>[5] T. Saleem, ‘Development of pixel detector for ATLAS Inner Tracker(ITK) upgrade at HL-LHC and Searching for the Standard Model Higgs boson decay into b-quark pair with ATLAS experiment’, Université Paris </a:t>
            </a:r>
            <a:r>
              <a:rPr lang="en-US" sz="1800" err="1">
                <a:ea typeface="Noto Sans"/>
                <a:cs typeface="Noto Sans"/>
              </a:rPr>
              <a:t>Saclay</a:t>
            </a:r>
            <a:r>
              <a:rPr lang="en-US" sz="1800">
                <a:ea typeface="Noto Sans"/>
                <a:cs typeface="Noto Sans"/>
              </a:rPr>
              <a:t> (</a:t>
            </a:r>
            <a:r>
              <a:rPr lang="en-US" sz="1800" err="1">
                <a:ea typeface="Noto Sans"/>
                <a:cs typeface="Noto Sans"/>
              </a:rPr>
              <a:t>COmUE</a:t>
            </a:r>
            <a:r>
              <a:rPr lang="en-US" sz="1800">
                <a:ea typeface="Noto Sans"/>
                <a:cs typeface="Noto Sans"/>
              </a:rPr>
              <a:t>), 2019. Accessed: May 05,2025. [Online]. Available: Université Paris </a:t>
            </a:r>
            <a:r>
              <a:rPr lang="en-US" sz="1800" err="1">
                <a:ea typeface="Noto Sans"/>
                <a:cs typeface="Noto Sans"/>
              </a:rPr>
              <a:t>Saclay</a:t>
            </a:r>
            <a:r>
              <a:rPr lang="en-US" sz="1800">
                <a:ea typeface="Noto Sans"/>
                <a:cs typeface="Noto Sans"/>
              </a:rPr>
              <a:t> (</a:t>
            </a:r>
            <a:r>
              <a:rPr lang="en-US" sz="1800" err="1">
                <a:ea typeface="Noto Sans"/>
                <a:cs typeface="Noto Sans"/>
              </a:rPr>
              <a:t>COmUE</a:t>
            </a:r>
            <a:r>
              <a:rPr lang="en-US" sz="1800">
                <a:ea typeface="Noto Sans"/>
                <a:cs typeface="Noto Sans"/>
              </a:rPr>
              <a:t>)</a:t>
            </a:r>
            <a:endParaRPr lang="en-US"/>
          </a:p>
          <a:p>
            <a:pPr marL="0" indent="0">
              <a:buNone/>
            </a:pPr>
            <a:r>
              <a:rPr lang="en-US" sz="1800">
                <a:ea typeface="Noto Sans"/>
                <a:cs typeface="Noto Sans"/>
              </a:rPr>
              <a:t>[6] Mika </a:t>
            </a:r>
            <a:r>
              <a:rPr lang="en-US" sz="1800" err="1">
                <a:ea typeface="Noto Sans"/>
                <a:cs typeface="Noto Sans"/>
              </a:rPr>
              <a:t>Huhtinen</a:t>
            </a:r>
            <a:r>
              <a:rPr lang="en-US" sz="1800">
                <a:ea typeface="Noto Sans"/>
                <a:cs typeface="Noto Sans"/>
              </a:rPr>
              <a:t>, Sven Menke, “Radiation Maps from Geant4 Simulations.” Accessed: Sep. 09, 2025. [Online]. </a:t>
            </a:r>
            <a:r>
              <a:rPr lang="en-US" sz="1800" err="1">
                <a:ea typeface="Noto Sans"/>
                <a:cs typeface="Noto Sans"/>
              </a:rPr>
              <a:t>Available:https</a:t>
            </a:r>
            <a:r>
              <a:rPr lang="en-US" sz="1800">
                <a:ea typeface="Noto Sans"/>
                <a:cs typeface="Noto Sans"/>
              </a:rPr>
              <a:t>://twiki.cern.ch/</a:t>
            </a:r>
            <a:r>
              <a:rPr lang="en-US" sz="1800" err="1">
                <a:ea typeface="Noto Sans"/>
                <a:cs typeface="Noto Sans"/>
              </a:rPr>
              <a:t>twiki</a:t>
            </a:r>
            <a:r>
              <a:rPr lang="en-US" sz="1800">
                <a:ea typeface="Noto Sans"/>
                <a:cs typeface="Noto Sans"/>
              </a:rPr>
              <a:t>/bin/</a:t>
            </a:r>
            <a:r>
              <a:rPr lang="en-US" sz="1800" err="1">
                <a:ea typeface="Noto Sans"/>
                <a:cs typeface="Noto Sans"/>
              </a:rPr>
              <a:t>viewauth</a:t>
            </a:r>
            <a:r>
              <a:rPr lang="en-US" sz="1800">
                <a:ea typeface="Noto Sans"/>
                <a:cs typeface="Noto Sans"/>
              </a:rPr>
              <a:t>/Atlas/RadiationMapsGeant4View#Radiation_Maps_for_Phase_II</a:t>
            </a:r>
          </a:p>
          <a:p>
            <a:pPr marL="0" indent="0">
              <a:buNone/>
            </a:pPr>
            <a:endParaRPr lang="en-US" sz="1800">
              <a:ea typeface="Noto Sans"/>
              <a:cs typeface="Noto Sans"/>
            </a:endParaRPr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9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AE615-DE28-B5D3-6968-44EA9DF30213}"/>
              </a:ext>
            </a:extLst>
          </p:cNvPr>
          <p:cNvSpPr>
            <a:spLocks noGrp="1"/>
          </p:cNvSpPr>
          <p:nvPr/>
        </p:nvSpPr>
        <p:spPr>
          <a:xfrm>
            <a:off x="655022" y="1042112"/>
            <a:ext cx="10975206" cy="4781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/>
              <a:t>Brief background of project apparatus</a:t>
            </a:r>
          </a:p>
          <a:p>
            <a:pPr algn="just"/>
            <a:r>
              <a:rPr lang="en-ZA"/>
              <a:t>Fibre optic sensors (FOS)</a:t>
            </a:r>
          </a:p>
          <a:p>
            <a:pPr algn="just"/>
            <a:r>
              <a:rPr lang="en-ZA"/>
              <a:t>Problem statement and aim</a:t>
            </a:r>
          </a:p>
          <a:p>
            <a:pPr algn="just"/>
            <a:r>
              <a:rPr lang="en-ZA"/>
              <a:t>Methodology</a:t>
            </a:r>
          </a:p>
          <a:p>
            <a:pPr algn="just"/>
            <a:r>
              <a:rPr lang="en-ZA"/>
              <a:t>SolidWorks model </a:t>
            </a:r>
          </a:p>
          <a:p>
            <a:pPr algn="just"/>
            <a:r>
              <a:rPr lang="en-ZA"/>
              <a:t>GEANT4 simulation </a:t>
            </a:r>
          </a:p>
          <a:p>
            <a:pPr algn="just"/>
            <a:r>
              <a:rPr lang="en-ZA"/>
              <a:t>Radiation maps </a:t>
            </a:r>
          </a:p>
          <a:p>
            <a:pPr algn="just"/>
            <a:r>
              <a:rPr lang="en-ZA"/>
              <a:t>Results analysis</a:t>
            </a:r>
          </a:p>
          <a:p>
            <a:pPr algn="just"/>
            <a:endParaRPr lang="en-ZA"/>
          </a:p>
          <a:p>
            <a:pPr marL="0" indent="0" algn="just">
              <a:buNone/>
            </a:pPr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272FF4-1274-9FB2-954F-26304F581792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761F4A4F-2771-C84B-9330-03C12D8BB0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AEF96EE7-ABCE-8B84-2F93-D5C81B879D50}"/>
              </a:ext>
            </a:extLst>
          </p:cNvPr>
          <p:cNvSpPr txBox="1"/>
          <p:nvPr/>
        </p:nvSpPr>
        <p:spPr>
          <a:xfrm>
            <a:off x="1893234" y="-3637"/>
            <a:ext cx="84126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Contents </a:t>
            </a:r>
            <a:endParaRPr lang="en-ZA" sz="440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7449E6-BA3B-E03C-4D09-2B03736EF96A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322FF34-B2A5-8943-2597-74D52DBF1370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412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D64F8-E909-E9EA-29D1-6A03D766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E0BEE6-FB96-EEDB-F535-40F8F87F7C25}"/>
              </a:ext>
            </a:extLst>
          </p:cNvPr>
          <p:cNvSpPr/>
          <p:nvPr/>
        </p:nvSpPr>
        <p:spPr>
          <a:xfrm>
            <a:off x="-4572" y="1"/>
            <a:ext cx="12192000" cy="685799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58C3BF2-F2F5-F85C-ED7A-FBFDA75374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6664B4-C97E-E61B-D62F-59590DF38CEC}"/>
              </a:ext>
            </a:extLst>
          </p:cNvPr>
          <p:cNvSpPr txBox="1"/>
          <p:nvPr/>
        </p:nvSpPr>
        <p:spPr>
          <a:xfrm>
            <a:off x="843761" y="2967335"/>
            <a:ext cx="1049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THANK YOU</a:t>
            </a:r>
            <a:endParaRPr lang="en-ZA" sz="45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FB975C-DD61-32A7-4443-BD73339BA0AB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142F70B9-E81A-033C-5505-AD1D15F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040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0C5D0-EE85-E968-9DD4-33045B4D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DCB5CF-4A29-CFFC-E4BA-8DF56CA9C654}"/>
              </a:ext>
            </a:extLst>
          </p:cNvPr>
          <p:cNvSpPr/>
          <p:nvPr/>
        </p:nvSpPr>
        <p:spPr>
          <a:xfrm>
            <a:off x="-4572" y="1"/>
            <a:ext cx="12192000" cy="685799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53F3B527-FFD9-42BA-96EF-0D61075FB2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BB85C9-1CEB-A5A6-E57A-D58DE7AE08B5}"/>
              </a:ext>
            </a:extLst>
          </p:cNvPr>
          <p:cNvSpPr txBox="1"/>
          <p:nvPr/>
        </p:nvSpPr>
        <p:spPr>
          <a:xfrm>
            <a:off x="843761" y="2967335"/>
            <a:ext cx="104953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BACKUP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6E895B-3AEB-13BB-6A93-8EB228D25513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11008CBB-8FC4-1E94-E19A-536C2A9E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487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65F29-17C7-7AC3-528E-1D0654F58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0F3414-038B-7082-CA99-E65E34F026DC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ADA0A29C-F7D6-0C9D-E28B-67BF340108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6206" y="6176963"/>
            <a:ext cx="719328" cy="6810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8563AA-7D56-A309-09E3-FD77612FA992}"/>
              </a:ext>
            </a:extLst>
          </p:cNvPr>
          <p:cNvCxnSpPr/>
          <p:nvPr/>
        </p:nvCxnSpPr>
        <p:spPr>
          <a:xfrm flipH="1">
            <a:off x="492894" y="6518489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7E7E8337-E6D8-2EE5-B04F-2C7AC0EBD3CC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22</a:t>
            </a:fld>
            <a:endParaRPr lang="en-ZA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D81F9FD-B295-E44D-4559-7D0D343C9642}"/>
              </a:ext>
            </a:extLst>
          </p:cNvPr>
          <p:cNvSpPr txBox="1"/>
          <p:nvPr/>
        </p:nvSpPr>
        <p:spPr>
          <a:xfrm>
            <a:off x="312139" y="71086"/>
            <a:ext cx="1133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Performance Improvements of ID and ITK     </a:t>
            </a:r>
            <a:endParaRPr lang="en-ZA" sz="44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4EFF2B-02F7-B3C8-24C8-CF55709E8F0C}"/>
              </a:ext>
            </a:extLst>
          </p:cNvPr>
          <p:cNvSpPr>
            <a:spLocks noGrp="1"/>
          </p:cNvSpPr>
          <p:nvPr/>
        </p:nvSpPr>
        <p:spPr>
          <a:xfrm>
            <a:off x="492894" y="1306011"/>
            <a:ext cx="10975206" cy="1993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ZA"/>
          </a:p>
          <a:p>
            <a:pPr algn="just"/>
            <a:endParaRPr lang="en-ZA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C22248-A712-BE67-A2DD-B699E9CAC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688"/>
              </p:ext>
            </p:extLst>
          </p:nvPr>
        </p:nvGraphicFramePr>
        <p:xfrm>
          <a:off x="1540212" y="1718553"/>
          <a:ext cx="8886672" cy="39925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2224">
                  <a:extLst>
                    <a:ext uri="{9D8B030D-6E8A-4147-A177-3AD203B41FA5}">
                      <a16:colId xmlns:a16="http://schemas.microsoft.com/office/drawing/2014/main" val="2598398288"/>
                    </a:ext>
                  </a:extLst>
                </a:gridCol>
                <a:gridCol w="2962224">
                  <a:extLst>
                    <a:ext uri="{9D8B030D-6E8A-4147-A177-3AD203B41FA5}">
                      <a16:colId xmlns:a16="http://schemas.microsoft.com/office/drawing/2014/main" val="1335976867"/>
                    </a:ext>
                  </a:extLst>
                </a:gridCol>
                <a:gridCol w="2962224">
                  <a:extLst>
                    <a:ext uri="{9D8B030D-6E8A-4147-A177-3AD203B41FA5}">
                      <a16:colId xmlns:a16="http://schemas.microsoft.com/office/drawing/2014/main" val="1695979050"/>
                    </a:ext>
                  </a:extLst>
                </a:gridCol>
              </a:tblGrid>
              <a:tr h="95418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Feature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Current Inner Detector 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Itk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9497"/>
                  </a:ext>
                </a:extLst>
              </a:tr>
              <a:tr h="60264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Peak luminosity</a:t>
                      </a:r>
                      <a:endParaRPr lang="en-US">
                        <a:effectLst/>
                      </a:endParaRPr>
                    </a:p>
                  </a:txBody>
                  <a:tcPr>
                    <a:lnL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r>
                        <a:rPr lang="en-US" sz="1600" baseline="30000">
                          <a:effectLst/>
                          <a:latin typeface="Aptos" panose="020B0004020202020204" pitchFamily="34" charset="0"/>
                        </a:rPr>
                        <a:t>34</a:t>
                      </a: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 cm</a:t>
                      </a:r>
                      <a:r>
                        <a:rPr lang="en-US" sz="1600" baseline="30000">
                          <a:effectLst/>
                          <a:latin typeface="Aptos" panose="020B0004020202020204" pitchFamily="34" charset="0"/>
                        </a:rPr>
                        <a:t>-2</a:t>
                      </a: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s</a:t>
                      </a:r>
                      <a:r>
                        <a:rPr lang="en-US" sz="1600" baseline="30000">
                          <a:effectLst/>
                          <a:latin typeface="Aptos" panose="020B0004020202020204" pitchFamily="34" charset="0"/>
                        </a:rPr>
                        <a:t>-1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7,5 * 10</a:t>
                      </a:r>
                      <a:r>
                        <a:rPr lang="en-US" sz="1600" baseline="30000">
                          <a:effectLst/>
                          <a:latin typeface="Aptos" panose="020B0004020202020204" pitchFamily="34" charset="0"/>
                        </a:rPr>
                        <a:t>34</a:t>
                      </a: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 cm</a:t>
                      </a:r>
                      <a:r>
                        <a:rPr lang="en-US" sz="1600" baseline="30000">
                          <a:effectLst/>
                          <a:latin typeface="Aptos" panose="020B0004020202020204" pitchFamily="34" charset="0"/>
                        </a:rPr>
                        <a:t>-2</a:t>
                      </a: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s</a:t>
                      </a:r>
                      <a:r>
                        <a:rPr lang="en-US" sz="1600" baseline="30000">
                          <a:effectLst/>
                          <a:latin typeface="Aptos" panose="020B0004020202020204" pitchFamily="34" charset="0"/>
                        </a:rPr>
                        <a:t>-1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82899"/>
                  </a:ext>
                </a:extLst>
              </a:tr>
              <a:tr h="95418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Extreme pile up</a:t>
                      </a:r>
                      <a:endParaRPr lang="en-US">
                        <a:effectLst/>
                      </a:endParaRPr>
                    </a:p>
                  </a:txBody>
                  <a:tcPr>
                    <a:lnL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20 - 40 proton-proton collisions 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200 proton-proton collisions 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04640"/>
                  </a:ext>
                </a:extLst>
              </a:tr>
              <a:tr h="95418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Radiation tolerance</a:t>
                      </a:r>
                      <a:endParaRPr lang="en-US">
                        <a:effectLst/>
                      </a:endParaRPr>
                    </a:p>
                  </a:txBody>
                  <a:tcPr>
                    <a:lnL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Up to 100 Mrad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&gt;1 Grad 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812474"/>
                  </a:ext>
                </a:extLst>
              </a:tr>
              <a:tr h="52731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Granularity</a:t>
                      </a:r>
                      <a:endParaRPr lang="en-US">
                        <a:effectLst/>
                      </a:endParaRPr>
                    </a:p>
                  </a:txBody>
                  <a:tcPr>
                    <a:lnL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mm-scale (TRT)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400">
                          <a:effectLst/>
                          <a:latin typeface="Aptos" panose="020B0004020202020204" pitchFamily="34" charset="0"/>
                        </a:rPr>
                        <a:t>um-scale (pixels)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493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7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A8DF-0373-24EE-F25A-6D52D2BD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5A074-0187-A194-29E1-738B89F4EC10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258CB72A-4434-3A65-9D50-C3BCFB2E52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6206" y="6176963"/>
            <a:ext cx="719328" cy="6810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1C7A35-24A7-F27A-A473-B8A1CB690CC8}"/>
              </a:ext>
            </a:extLst>
          </p:cNvPr>
          <p:cNvCxnSpPr/>
          <p:nvPr/>
        </p:nvCxnSpPr>
        <p:spPr>
          <a:xfrm flipH="1">
            <a:off x="492894" y="6518489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9B43ECC3-F02F-9D8D-7F94-7A5ED4EF24B2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23</a:t>
            </a:fld>
            <a:endParaRPr lang="en-ZA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308D7C2-D149-8518-1E16-814AE89F4A65}"/>
              </a:ext>
            </a:extLst>
          </p:cNvPr>
          <p:cNvSpPr txBox="1"/>
          <p:nvPr/>
        </p:nvSpPr>
        <p:spPr>
          <a:xfrm>
            <a:off x="312139" y="71086"/>
            <a:ext cx="113367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Creating Radiation Maps</a:t>
            </a:r>
            <a:endParaRPr lang="en-ZA" sz="44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91605-A148-FCAB-DC6C-D3B0E4480254}"/>
              </a:ext>
            </a:extLst>
          </p:cNvPr>
          <p:cNvSpPr>
            <a:spLocks noGrp="1"/>
          </p:cNvSpPr>
          <p:nvPr/>
        </p:nvSpPr>
        <p:spPr>
          <a:xfrm>
            <a:off x="492894" y="1306011"/>
            <a:ext cx="10975206" cy="1993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2" name="PlaceHolder 2">
            <a:extLst>
              <a:ext uri="{FF2B5EF4-FFF2-40B4-BE49-F238E27FC236}">
                <a16:creationId xmlns:a16="http://schemas.microsoft.com/office/drawing/2014/main" id="{D6F721EF-BF52-1D16-771A-5B51B9F63D7E}"/>
              </a:ext>
            </a:extLst>
          </p:cNvPr>
          <p:cNvSpPr>
            <a:spLocks noGrp="1"/>
          </p:cNvSpPr>
          <p:nvPr/>
        </p:nvSpPr>
        <p:spPr>
          <a:xfrm>
            <a:off x="-1860" y="1095394"/>
            <a:ext cx="10974000" cy="77605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 dirty="0">
                <a:solidFill>
                  <a:schemeClr val="dk1"/>
                </a:solidFill>
                <a:effectLst/>
                <a:uFillTx/>
                <a:latin typeface="Aptos"/>
              </a:rPr>
              <a:t>Luminosity calculation</a:t>
            </a:r>
            <a:endParaRPr lang="en-US" sz="2400" b="1" u="none" strike="noStrike" dirty="0">
              <a:solidFill>
                <a:schemeClr val="dk1"/>
              </a:solidFill>
              <a:effectLst/>
              <a:uFillTx/>
              <a:latin typeface="Arial"/>
              <a:cs typeface="Arial"/>
            </a:endParaRPr>
          </a:p>
          <a:p>
            <a:pPr marL="5715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Calibri"/>
              <a:buChar char="-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Aptos"/>
                <a:ea typeface="Noto Sans CJK SC"/>
              </a:rPr>
              <a:t>To obtain the luminosity used for this simulation, the formula below is used. </a:t>
            </a:r>
            <a:endParaRPr lang="en-US" sz="2400" b="1" u="none" strike="noStrike" dirty="0">
              <a:solidFill>
                <a:schemeClr val="dk1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13" name="Picture 12" descr="A black and white symbol&#10;&#10;AI-generated content may be incorrect.">
            <a:extLst>
              <a:ext uri="{FF2B5EF4-FFF2-40B4-BE49-F238E27FC236}">
                <a16:creationId xmlns:a16="http://schemas.microsoft.com/office/drawing/2014/main" id="{90E56C0D-C5FB-210C-4050-912C8BB06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752" b="14815"/>
          <a:stretch>
            <a:fillRect/>
          </a:stretch>
        </p:blipFill>
        <p:spPr>
          <a:xfrm>
            <a:off x="5000683" y="1976976"/>
            <a:ext cx="1366178" cy="337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CF3B48-B55A-5F00-1A6F-0EE94473647D}"/>
              </a:ext>
            </a:extLst>
          </p:cNvPr>
          <p:cNvSpPr txBox="1"/>
          <p:nvPr/>
        </p:nvSpPr>
        <p:spPr>
          <a:xfrm>
            <a:off x="394740" y="2409753"/>
            <a:ext cx="115479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Where N is the number of events, </a:t>
            </a:r>
            <a:r>
              <a:rPr lang="en-US" sz="2400" dirty="0">
                <a:solidFill>
                  <a:srgbClr val="000000"/>
                </a:solidFill>
                <a:latin typeface="Aptos"/>
                <a:cs typeface="Arial"/>
              </a:rPr>
              <a:t>σ is the cross section (79 mb) and L is the luminosity.</a:t>
            </a:r>
            <a:endParaRPr lang="en-US" sz="2400">
              <a:solidFill>
                <a:srgbClr val="000000"/>
              </a:solidFill>
              <a:latin typeface="Apto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Since cross section is constant, formula is manipulated to obtain desired values.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3BCFAE-BD79-2FF9-8499-AF4F27612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195" y="3662891"/>
            <a:ext cx="2056342" cy="759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7771F3-C679-BB5C-AD96-C5CCF2759117}"/>
              </a:ext>
            </a:extLst>
          </p:cNvPr>
          <p:cNvSpPr txBox="1"/>
          <p:nvPr/>
        </p:nvSpPr>
        <p:spPr>
          <a:xfrm>
            <a:off x="310073" y="4509485"/>
            <a:ext cx="1154794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Given the values: </a:t>
            </a:r>
            <a:r>
              <a:rPr lang="en-US" sz="2400" err="1"/>
              <a:t>L</a:t>
            </a:r>
            <a:r>
              <a:rPr lang="en-US" sz="2400" baseline="-25000" err="1"/>
              <a:t>initial</a:t>
            </a:r>
            <a:r>
              <a:rPr lang="en-US" sz="2400" dirty="0"/>
              <a:t> = 4000 fb</a:t>
            </a:r>
            <a:r>
              <a:rPr lang="en-US" sz="2400" baseline="30000" dirty="0"/>
              <a:t>-1</a:t>
            </a:r>
            <a:r>
              <a:rPr lang="en-US" sz="2400" dirty="0"/>
              <a:t>, </a:t>
            </a:r>
            <a:r>
              <a:rPr lang="en-US" sz="2400" err="1"/>
              <a:t>N</a:t>
            </a:r>
            <a:r>
              <a:rPr lang="en-US" sz="2400" baseline="-25000" err="1"/>
              <a:t>initial</a:t>
            </a:r>
            <a:r>
              <a:rPr lang="en-US" sz="2400" dirty="0"/>
              <a:t> = 21</a:t>
            </a:r>
            <a:r>
              <a:rPr lang="en-US" sz="2400" dirty="0">
                <a:cs typeface="Arial"/>
              </a:rPr>
              <a:t>•10</a:t>
            </a:r>
            <a:r>
              <a:rPr lang="en-US" sz="2400" baseline="30000" dirty="0">
                <a:cs typeface="Arial"/>
              </a:rPr>
              <a:t>6</a:t>
            </a:r>
            <a:r>
              <a:rPr lang="en-US" sz="2400" dirty="0">
                <a:cs typeface="Arial"/>
              </a:rPr>
              <a:t> events and </a:t>
            </a:r>
            <a:r>
              <a:rPr lang="en-US" sz="2400" err="1">
                <a:cs typeface="Arial"/>
              </a:rPr>
              <a:t>N</a:t>
            </a:r>
            <a:r>
              <a:rPr lang="en-US" sz="2400" baseline="-25000" err="1">
                <a:cs typeface="Arial"/>
              </a:rPr>
              <a:t>new</a:t>
            </a:r>
            <a:r>
              <a:rPr lang="en-US" sz="2400" dirty="0">
                <a:cs typeface="Arial"/>
              </a:rPr>
              <a:t> = 3 events.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Calculated luminosity to be used in simulation is:</a:t>
            </a:r>
          </a:p>
          <a:p>
            <a:pPr algn="ctr"/>
            <a:r>
              <a:rPr lang="en-US" sz="2400" err="1">
                <a:cs typeface="Arial"/>
              </a:rPr>
              <a:t>L</a:t>
            </a:r>
            <a:r>
              <a:rPr lang="en-US" sz="2400" baseline="-25000" err="1">
                <a:cs typeface="Arial"/>
              </a:rPr>
              <a:t>new</a:t>
            </a:r>
            <a:r>
              <a:rPr lang="en-US" sz="2400" dirty="0">
                <a:cs typeface="Arial"/>
              </a:rPr>
              <a:t> = 5.714285714 • 10</a:t>
            </a:r>
            <a:r>
              <a:rPr lang="en-US" sz="2400" baseline="30000" dirty="0">
                <a:cs typeface="Arial"/>
              </a:rPr>
              <a:t>-4</a:t>
            </a:r>
            <a:r>
              <a:rPr lang="en-US" sz="2400" dirty="0">
                <a:cs typeface="Arial"/>
              </a:rPr>
              <a:t> fb</a:t>
            </a:r>
            <a:r>
              <a:rPr lang="en-US" sz="2400" baseline="30000" dirty="0">
                <a:cs typeface="Arial"/>
              </a:rPr>
              <a:t>-1</a:t>
            </a:r>
          </a:p>
          <a:p>
            <a:pPr algn="ctr"/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41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5C24-9F67-8ACA-2FD8-5425D3F65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A832B-5F63-A94D-ED73-1DB2A420EF26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2913678-0132-2760-589E-6D94180256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0054B6EA-98B0-24B2-6A3F-4AC7AA85CFCA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Radiation Maps 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93E0E8-EDAA-AEC0-9BFF-9F93620A7BC9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EB445A0-1F86-D0AE-640F-5661DAF23607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24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BED61934-13D0-9F19-4F4E-F338E5075C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F63813-C81D-1A91-E2DC-D8677ACE6D9A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773BB6B-E47A-C3FD-E484-C51F0727C706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24</a:t>
            </a:fld>
            <a:endParaRPr lang="en-Z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FDA38A8-C76F-20AD-8F9D-74DC6F7EFDA9}"/>
              </a:ext>
            </a:extLst>
          </p:cNvPr>
          <p:cNvSpPr txBox="1"/>
          <p:nvPr/>
        </p:nvSpPr>
        <p:spPr>
          <a:xfrm>
            <a:off x="290686" y="1004478"/>
            <a:ext cx="68880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NIEL Plot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6FD0FB6-0361-AEA1-70AF-FF211069E8CB}"/>
              </a:ext>
            </a:extLst>
          </p:cNvPr>
          <p:cNvSpPr txBox="1"/>
          <p:nvPr/>
        </p:nvSpPr>
        <p:spPr>
          <a:xfrm>
            <a:off x="6500174" y="1077435"/>
            <a:ext cx="437506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SEE Plot</a:t>
            </a:r>
            <a:r>
              <a:rPr lang="en-US" sz="2400" b="1">
                <a:solidFill>
                  <a:srgbClr val="000000"/>
                </a:solidFill>
              </a:rPr>
              <a:t> 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2A8F60B-A12A-9E01-A867-65811E8CDD51}"/>
              </a:ext>
            </a:extLst>
          </p:cNvPr>
          <p:cNvSpPr txBox="1"/>
          <p:nvPr/>
        </p:nvSpPr>
        <p:spPr>
          <a:xfrm>
            <a:off x="6305080" y="5736217"/>
            <a:ext cx="5598131" cy="346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/>
              <a:t>Figure __ - </a:t>
            </a:r>
            <a:r>
              <a:rPr lang="en-US" sz="1600" i="1">
                <a:ea typeface="+mn-lt"/>
                <a:cs typeface="+mn-lt"/>
              </a:rPr>
              <a:t>Resultant radiation distribution map based on SEE.</a:t>
            </a:r>
            <a:endParaRPr lang="en-ZA" sz="1600" i="1">
              <a:ea typeface="+mn-lt"/>
              <a:cs typeface="+mn-lt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F182399-6C6D-13C6-8BE5-7ADE80AEB5BC}"/>
              </a:ext>
            </a:extLst>
          </p:cNvPr>
          <p:cNvSpPr txBox="1"/>
          <p:nvPr/>
        </p:nvSpPr>
        <p:spPr>
          <a:xfrm>
            <a:off x="168547" y="5728110"/>
            <a:ext cx="58575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/>
              <a:t>Figure __ - </a:t>
            </a:r>
            <a:r>
              <a:rPr lang="en-US" sz="1600" i="1">
                <a:ea typeface="+mn-lt"/>
                <a:cs typeface="+mn-lt"/>
              </a:rPr>
              <a:t>Resultant radiation distribution map based on NIEL.</a:t>
            </a:r>
            <a:endParaRPr lang="en-ZA" sz="1600" i="1"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D11646-BC7F-B90B-4D6A-AB3E41CA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7" y="1592296"/>
            <a:ext cx="5719054" cy="4127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6BE8F3-777F-A1F8-E447-0547578C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739" y="1592296"/>
            <a:ext cx="5816330" cy="4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0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F3A82-8D2F-15F8-9F82-B8A31028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TLAS,trackers,Computer Generated Images,Outreach,Technology,Detectors,Inner Detector">
            <a:extLst>
              <a:ext uri="{FF2B5EF4-FFF2-40B4-BE49-F238E27FC236}">
                <a16:creationId xmlns:a16="http://schemas.microsoft.com/office/drawing/2014/main" id="{5242ED61-EE9B-F727-6BB7-10ADE919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081" y="4091798"/>
            <a:ext cx="3372458" cy="2265532"/>
          </a:xfrm>
          <a:prstGeom prst="rect">
            <a:avLst/>
          </a:prstGeom>
        </p:spPr>
      </p:pic>
      <p:pic>
        <p:nvPicPr>
          <p:cNvPr id="13" name="Picture 12" descr="A diagram of a strip end barrel&#10;&#10;AI-generated content may be incorrect.">
            <a:extLst>
              <a:ext uri="{FF2B5EF4-FFF2-40B4-BE49-F238E27FC236}">
                <a16:creationId xmlns:a16="http://schemas.microsoft.com/office/drawing/2014/main" id="{7599A797-7FD7-5730-4B02-A1D9353A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40" y="4251870"/>
            <a:ext cx="3393297" cy="2213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47F2A-79C8-B1A0-C60A-9E45EEB5E60A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AD6F5662-1FCF-1841-1460-6D0456D97B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802FB139-6756-6972-A2D5-44A14CCAF4F6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Background on Project Apparatus </a:t>
            </a:r>
            <a:endParaRPr lang="en-ZA" sz="440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CDC93-B037-9648-DB71-C8CBAE0D3679}"/>
              </a:ext>
            </a:extLst>
          </p:cNvPr>
          <p:cNvCxnSpPr/>
          <p:nvPr/>
        </p:nvCxnSpPr>
        <p:spPr>
          <a:xfrm flipH="1">
            <a:off x="673249" y="6645536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3015D00B-4E05-9FC9-5DCC-A7D3FF8C6084}"/>
              </a:ext>
            </a:extLst>
          </p:cNvPr>
          <p:cNvSpPr>
            <a:spLocks noGrp="1"/>
          </p:cNvSpPr>
          <p:nvPr/>
        </p:nvSpPr>
        <p:spPr>
          <a:xfrm>
            <a:off x="8610600" y="64639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3A626E-0AD7-8C6B-8852-D0059F2F68FA}"/>
              </a:ext>
            </a:extLst>
          </p:cNvPr>
          <p:cNvSpPr>
            <a:spLocks noGrp="1"/>
          </p:cNvSpPr>
          <p:nvPr/>
        </p:nvSpPr>
        <p:spPr>
          <a:xfrm>
            <a:off x="146172" y="831513"/>
            <a:ext cx="6264740" cy="4022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/>
              <a:t>LHC and HL-LHC</a:t>
            </a:r>
          </a:p>
          <a:p>
            <a:pPr marL="285750" indent="-285750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Explores fundamental components of matter and governing interaction forces.</a:t>
            </a:r>
          </a:p>
          <a:p>
            <a:pPr marL="285750" indent="-285750">
              <a:lnSpc>
                <a:spcPct val="100000"/>
              </a:lnSpc>
            </a:pPr>
            <a:r>
              <a:rPr lang="en-US" sz="1800" dirty="0"/>
              <a:t>Particle colliders: Accelerate particles and colliding them. </a:t>
            </a:r>
          </a:p>
          <a:p>
            <a:pPr marL="285750" indent="-285750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World’s biggest and most powerful particle accelerator.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Located at CERN (European </a:t>
            </a:r>
            <a:r>
              <a:rPr lang="en-US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Oganization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Nuclear Research) in Geneva, Switzerland.</a:t>
            </a:r>
          </a:p>
          <a:p>
            <a:pPr algn="just">
              <a:lnSpc>
                <a:spcPct val="100000"/>
              </a:lnSpc>
            </a:pPr>
            <a:r>
              <a:rPr lang="en-ZA" sz="1800" dirty="0"/>
              <a:t>Although the LHC has been monumental in particle physics, upgrades are required heighten its capabilities. </a:t>
            </a:r>
          </a:p>
          <a:p>
            <a:pPr algn="just">
              <a:lnSpc>
                <a:spcPct val="100000"/>
              </a:lnSpc>
            </a:pPr>
            <a:r>
              <a:rPr lang="en-ZA" sz="1800" dirty="0"/>
              <a:t>Inception of the </a:t>
            </a:r>
            <a:r>
              <a:rPr lang="en-ZA" sz="1800" b="1" dirty="0"/>
              <a:t>High-Luminosity Large Hadron Collider (HL-LHC)</a:t>
            </a:r>
            <a:r>
              <a:rPr lang="en-ZA" sz="1800" dirty="0"/>
              <a:t> project. </a:t>
            </a:r>
          </a:p>
          <a:p>
            <a:pPr algn="just"/>
            <a:endParaRPr lang="en-ZA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D7073D-CF85-EA42-CA9D-3F66D9DB79F4}"/>
              </a:ext>
            </a:extLst>
          </p:cNvPr>
          <p:cNvSpPr>
            <a:spLocks noGrp="1"/>
          </p:cNvSpPr>
          <p:nvPr/>
        </p:nvSpPr>
        <p:spPr>
          <a:xfrm>
            <a:off x="6610773" y="832371"/>
            <a:ext cx="5505889" cy="3010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/>
              <a:t>Inner Detector (ID)  &amp; Inner Tracker (</a:t>
            </a:r>
            <a:r>
              <a:rPr lang="en-US" sz="2300" b="1" dirty="0" err="1"/>
              <a:t>ITk</a:t>
            </a:r>
            <a:r>
              <a:rPr lang="en-US" sz="2300" b="1" dirty="0"/>
              <a:t>)</a:t>
            </a:r>
            <a:endParaRPr lang="en-US" sz="2300" dirty="0"/>
          </a:p>
          <a:p>
            <a:pPr marL="285750" indent="-285750">
              <a:lnSpc>
                <a:spcPct val="100000"/>
              </a:lnSpc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 is the innermost component of the ATLAS detector, closest to the proton-proton collision points. </a:t>
            </a:r>
          </a:p>
          <a:p>
            <a:pPr marL="285750" indent="-285750">
              <a:lnSpc>
                <a:spcPct val="100000"/>
              </a:lnSpc>
            </a:pPr>
            <a:r>
              <a:rPr lang="en-US" sz="1900" dirty="0"/>
              <a:t>Tracks the paths of charged particles as they emerge from collision point.</a:t>
            </a:r>
          </a:p>
          <a:p>
            <a:pPr marL="285750" indent="-285750">
              <a:lnSpc>
                <a:spcPct val="100000"/>
              </a:lnSpc>
            </a:pPr>
            <a:r>
              <a:rPr lang="en-US" sz="19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ITk</a:t>
            </a: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- new all silicon tracking system, upgraded version of ID.</a:t>
            </a:r>
          </a:p>
          <a:p>
            <a:pPr algn="just"/>
            <a:endParaRPr lang="en-ZA" sz="240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A274062-AA6E-6E39-19DD-2C210DE82DFB}"/>
              </a:ext>
            </a:extLst>
          </p:cNvPr>
          <p:cNvSpPr txBox="1">
            <a:spLocks/>
          </p:cNvSpPr>
          <p:nvPr/>
        </p:nvSpPr>
        <p:spPr>
          <a:xfrm>
            <a:off x="148792" y="4766825"/>
            <a:ext cx="5282946" cy="1839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/>
              <a:t>ATLAS Detector</a:t>
            </a:r>
          </a:p>
          <a:p>
            <a:r>
              <a:rPr lang="en-US" sz="1800" dirty="0"/>
              <a:t>ATLAS – A Toroidal LHC </a:t>
            </a:r>
            <a:r>
              <a:rPr lang="en-US" sz="1800" dirty="0" err="1"/>
              <a:t>ApparatuS</a:t>
            </a:r>
            <a:r>
              <a:rPr lang="en-US" sz="1800" dirty="0"/>
              <a:t>.</a:t>
            </a:r>
          </a:p>
          <a:p>
            <a:r>
              <a:rPr lang="en-US" sz="1800" dirty="0"/>
              <a:t>One of the major multi-purpose particle detectors at LHC.</a:t>
            </a:r>
          </a:p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Surrounds one of the four main collision points.</a:t>
            </a:r>
            <a:endParaRPr lang="en-ZA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C41B10C-1BFA-FDF5-24A5-BB9B0DF93A13}"/>
              </a:ext>
            </a:extLst>
          </p:cNvPr>
          <p:cNvSpPr txBox="1"/>
          <p:nvPr/>
        </p:nvSpPr>
        <p:spPr>
          <a:xfrm>
            <a:off x="8619997" y="3842327"/>
            <a:ext cx="320346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/>
              <a:t>Figure 2 – ATLAS inner detector [2] </a:t>
            </a:r>
            <a:endParaRPr lang="en-ZA" sz="1200" i="1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BAF3BC4-4710-33F3-F97E-8860B10982FF}"/>
              </a:ext>
            </a:extLst>
          </p:cNvPr>
          <p:cNvSpPr txBox="1"/>
          <p:nvPr/>
        </p:nvSpPr>
        <p:spPr>
          <a:xfrm>
            <a:off x="5237438" y="6376203"/>
            <a:ext cx="39744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/>
              <a:t>Figure 1 – ATLAS inner  tracker [1]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0563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63BA-39DA-56DF-C98D-F998AD41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D3AC9E-9D09-2BD1-E977-BA5E1687E13E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1C2136E-AC3B-41C6-CB94-8D09737277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884C7984-D96F-C81E-64DF-F0E1DDD14634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err="1">
                <a:solidFill>
                  <a:schemeClr val="bg1"/>
                </a:solidFill>
              </a:rPr>
              <a:t>Fibre</a:t>
            </a:r>
            <a:r>
              <a:rPr lang="en-US" sz="4800">
                <a:solidFill>
                  <a:schemeClr val="bg1"/>
                </a:solidFill>
              </a:rPr>
              <a:t> Optic Sensors (FOS)</a:t>
            </a:r>
            <a:endParaRPr lang="en-ZA" sz="440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674A0-4EE5-EDF7-1115-8176754CCEC9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BBB52D2-6953-E6DE-D0F7-615DBDA2A454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7671D6DF-A3A4-9C49-D4C7-B4FA6BB3E0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10D152-B5DE-B006-702F-3E01F4B61AD4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CE49FFE-7C95-96BC-F4EC-C090EF0E9AB6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6D0516-76B3-DB5A-1992-A416B4D4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42" r="40958"/>
          <a:stretch/>
        </p:blipFill>
        <p:spPr>
          <a:xfrm>
            <a:off x="8248095" y="1190504"/>
            <a:ext cx="3584820" cy="210092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4F4E18-8E39-9856-8503-5262F0FC387E}"/>
              </a:ext>
            </a:extLst>
          </p:cNvPr>
          <p:cNvSpPr>
            <a:spLocks noGrp="1"/>
          </p:cNvSpPr>
          <p:nvPr/>
        </p:nvSpPr>
        <p:spPr>
          <a:xfrm>
            <a:off x="163937" y="831015"/>
            <a:ext cx="12110099" cy="732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 sensing devices that use optical fibres to detect and measure physical, chemical or environmental parameter.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en-ZA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8B6D0E6-F6C6-D217-58C7-262E7921C68C}"/>
              </a:ext>
            </a:extLst>
          </p:cNvPr>
          <p:cNvSpPr txBox="1"/>
          <p:nvPr/>
        </p:nvSpPr>
        <p:spPr>
          <a:xfrm>
            <a:off x="8404633" y="3223238"/>
            <a:ext cx="306083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/>
              <a:t>Figure 3 – Schematic of FOS [3].</a:t>
            </a:r>
            <a:endParaRPr lang="en-ZA" sz="1600" i="1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FEDC3759-AF63-2026-7AC8-8C95BDC3899B}"/>
              </a:ext>
            </a:extLst>
          </p:cNvPr>
          <p:cNvSpPr txBox="1"/>
          <p:nvPr/>
        </p:nvSpPr>
        <p:spPr>
          <a:xfrm>
            <a:off x="7365815" y="3678839"/>
            <a:ext cx="483057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800" b="1" dirty="0"/>
              <a:t>Basic Principle of FOS: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Based on the interaction between light and the environment.</a:t>
            </a:r>
          </a:p>
          <a:p>
            <a:pPr marL="285750" indent="-285750">
              <a:buFontTx/>
              <a:buChar char="-"/>
            </a:pPr>
            <a:r>
              <a:rPr lang="en-ZA" sz="1800" b="1" dirty="0"/>
              <a:t>Light Alteration: </a:t>
            </a:r>
            <a:r>
              <a:rPr lang="en-ZA" sz="1800" dirty="0"/>
              <a:t>External influences can modify the light traveling through the fibre.</a:t>
            </a:r>
          </a:p>
          <a:p>
            <a:pPr marL="285750" indent="-285750">
              <a:buFontTx/>
              <a:buChar char="-"/>
            </a:pPr>
            <a:r>
              <a:rPr lang="en-ZA" sz="1800" b="1" dirty="0"/>
              <a:t>Property Changes: </a:t>
            </a:r>
            <a:r>
              <a:rPr lang="en-ZA" sz="1800" dirty="0"/>
              <a:t>These influences alter the properties of the light</a:t>
            </a:r>
            <a:r>
              <a:rPr lang="en-ZA" dirty="0"/>
              <a:t>, therefore transmitting light.</a:t>
            </a:r>
            <a:endParaRPr lang="en-ZA" sz="1800" dirty="0"/>
          </a:p>
          <a:p>
            <a:pPr marL="285750" indent="-285750">
              <a:buChar char="-"/>
            </a:pPr>
            <a:r>
              <a:rPr lang="en-ZA" b="1" dirty="0"/>
              <a:t>Material:</a:t>
            </a:r>
            <a:r>
              <a:rPr lang="en-ZA" dirty="0"/>
              <a:t> </a:t>
            </a:r>
            <a: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FOS used in ID &amp; </a:t>
            </a:r>
            <a:r>
              <a:rPr lang="en-ZA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ITk</a:t>
            </a:r>
            <a: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made from silica. </a:t>
            </a:r>
            <a:endParaRPr lang="en-ZA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ZA" sz="1800"/>
          </a:p>
          <a:p>
            <a:pPr marL="285750" indent="-285750">
              <a:buFontTx/>
              <a:buChar char="-"/>
            </a:pPr>
            <a:endParaRPr lang="en-ZA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18239FA-9DA1-ED22-55FE-CE67C1737166}"/>
              </a:ext>
            </a:extLst>
          </p:cNvPr>
          <p:cNvSpPr txBox="1"/>
          <p:nvPr/>
        </p:nvSpPr>
        <p:spPr>
          <a:xfrm>
            <a:off x="162721" y="2239645"/>
            <a:ext cx="57646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Table 1: Why FOS selected for ID and </a:t>
            </a:r>
            <a:r>
              <a:rPr lang="en-US" sz="2000" b="1" err="1"/>
              <a:t>ITk</a:t>
            </a:r>
            <a:r>
              <a:rPr lang="en-US" sz="2000" b="1"/>
              <a:t>?  </a:t>
            </a:r>
            <a:endParaRPr lang="en-ZA" sz="2000" b="1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68EF2F9-E551-C90D-E319-D96896EE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2793"/>
              </p:ext>
            </p:extLst>
          </p:nvPr>
        </p:nvGraphicFramePr>
        <p:xfrm>
          <a:off x="163035" y="2596081"/>
          <a:ext cx="6829425" cy="39484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val="3051998027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39497910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968444208"/>
                    </a:ext>
                  </a:extLst>
                </a:gridCol>
              </a:tblGrid>
              <a:tr h="56338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</a:rPr>
                        <a:t>Challenge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</a:rPr>
                        <a:t>Sensor Requirement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</a:rPr>
                        <a:t>FOS Advantage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8856"/>
                  </a:ext>
                </a:extLst>
              </a:tr>
              <a:tr h="82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High radiation</a:t>
                      </a:r>
                      <a:endParaRPr lang="en-ZA">
                        <a:effectLst/>
                      </a:endParaRPr>
                    </a:p>
                  </a:txBody>
                  <a:tcPr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Radiation hardness</a:t>
                      </a:r>
                      <a:endParaRPr lang="en-ZA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>
                          <a:solidFill>
                            <a:srgbClr val="0070C0"/>
                          </a:solidFill>
                          <a:effectLst/>
                        </a:rPr>
                        <a:t>Properly selected fibers withstand high doses</a:t>
                      </a:r>
                      <a:endParaRPr lang="en-US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589984"/>
                  </a:ext>
                </a:extLst>
              </a:tr>
              <a:tr h="82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Strong magnetic field</a:t>
                      </a:r>
                      <a:endParaRPr lang="en-ZA">
                        <a:effectLst/>
                      </a:endParaRPr>
                    </a:p>
                  </a:txBody>
                  <a:tcPr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No electromagnetic interference</a:t>
                      </a:r>
                      <a:endParaRPr lang="en-ZA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>
                          <a:solidFill>
                            <a:srgbClr val="0070C0"/>
                          </a:solidFill>
                          <a:effectLst/>
                        </a:rPr>
                        <a:t>Optical sensors unaffected by EM fields</a:t>
                      </a:r>
                      <a:endParaRPr lang="en-US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567957"/>
                  </a:ext>
                </a:extLst>
              </a:tr>
              <a:tr h="82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Temperature gradients</a:t>
                      </a:r>
                      <a:endParaRPr lang="en-ZA">
                        <a:effectLst/>
                      </a:endParaRPr>
                    </a:p>
                  </a:txBody>
                  <a:tcPr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High-resolution temperature measurement</a:t>
                      </a:r>
                      <a:endParaRPr lang="en-ZA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solidFill>
                            <a:srgbClr val="0070C0"/>
                          </a:solidFill>
                          <a:effectLst/>
                        </a:rPr>
                        <a:t>FBGs or distributed sensing</a:t>
                      </a:r>
                      <a:endParaRPr lang="en-ZA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16751"/>
                  </a:ext>
                </a:extLst>
              </a:tr>
              <a:tr h="82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effectLst/>
                        </a:rPr>
                        <a:t>Limited access</a:t>
                      </a:r>
                      <a:endParaRPr lang="en-ZA">
                        <a:effectLst/>
                      </a:endParaRPr>
                    </a:p>
                  </a:txBody>
                  <a:tcPr>
                    <a:lnL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Reliability and minimal need for maintenance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ZA" sz="1600">
                          <a:solidFill>
                            <a:srgbClr val="0070C0"/>
                          </a:solidFill>
                          <a:effectLst/>
                        </a:rPr>
                        <a:t>Passive and long-life components</a:t>
                      </a:r>
                      <a:endParaRPr lang="en-ZA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1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314383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5AC2D5-610A-53D4-DF9F-DE0FA1AB123B}"/>
              </a:ext>
            </a:extLst>
          </p:cNvPr>
          <p:cNvSpPr>
            <a:spLocks noGrp="1"/>
          </p:cNvSpPr>
          <p:nvPr/>
        </p:nvSpPr>
        <p:spPr>
          <a:xfrm>
            <a:off x="163936" y="1397124"/>
            <a:ext cx="8405482" cy="732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/>
              <a:t>Two main types of FOSs:</a:t>
            </a:r>
            <a:endParaRPr lang="en-US" sz="2000" b="1"/>
          </a:p>
          <a:p>
            <a:pPr marL="0" indent="0" algn="just">
              <a:buNone/>
            </a:pPr>
            <a:r>
              <a:rPr lang="en-ZA" sz="2000"/>
              <a:t>   - Long Period Gratings (LPG)   - Fibre Bragg Gratings (FBG)</a:t>
            </a:r>
          </a:p>
          <a:p>
            <a:pPr algn="just"/>
            <a:endParaRPr lang="en-ZA"/>
          </a:p>
          <a:p>
            <a:pPr algn="just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080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EC4E5-6162-1EE0-66EB-0F96BFA9F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EE248-0738-D083-719F-969A04ABBC45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775F510F-DD95-984B-760E-3EB1AE9BDC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CA1B6483-2CB6-FB82-17F7-F7BAB41AA0D0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Problem Statement and Aim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2912C9-8653-97ED-25A8-768C3B876455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F8BC9B7-3521-77E2-6148-6D7561D7F50C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CA6243FE-0FA2-BEF8-3F92-40CBE76DE4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B943A-4D97-BA21-1700-5FCA82403D72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9134FDA-477D-BFD8-1796-F3B283A83D2E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7A9624F-4BAB-9EFB-7CD0-9AFE000CEEC8}"/>
              </a:ext>
            </a:extLst>
          </p:cNvPr>
          <p:cNvSpPr txBox="1"/>
          <p:nvPr/>
        </p:nvSpPr>
        <p:spPr>
          <a:xfrm>
            <a:off x="2847146" y="830561"/>
            <a:ext cx="609361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accent2"/>
                </a:solidFill>
              </a:rPr>
              <a:t>Problem Statement 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0BECF98-23B0-F344-0038-BA21151A69ED}"/>
              </a:ext>
            </a:extLst>
          </p:cNvPr>
          <p:cNvSpPr txBox="1"/>
          <p:nvPr/>
        </p:nvSpPr>
        <p:spPr>
          <a:xfrm>
            <a:off x="441356" y="4336319"/>
            <a:ext cx="11222699" cy="21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dirty="0"/>
              <a:t>This study aims to:</a:t>
            </a:r>
          </a:p>
          <a:p>
            <a:pPr algn="ctr"/>
            <a:endParaRPr lang="en-ZA" sz="1000">
              <a:solidFill>
                <a:srgbClr val="FFC000"/>
              </a:solidFill>
            </a:endParaRPr>
          </a:p>
          <a:p>
            <a:pPr algn="ctr"/>
            <a:r>
              <a:rPr lang="en-ZA" sz="2200" b="1" dirty="0"/>
              <a:t>Obtain a model for a FOS package body through SolidWorks</a:t>
            </a:r>
          </a:p>
          <a:p>
            <a:pPr algn="ctr"/>
            <a:endParaRPr lang="en-ZA" sz="1000" b="1"/>
          </a:p>
          <a:p>
            <a:pPr algn="ctr"/>
            <a:r>
              <a:rPr lang="en-ZA" sz="1600" dirty="0"/>
              <a:t>and</a:t>
            </a:r>
          </a:p>
          <a:p>
            <a:pPr algn="ctr"/>
            <a:endParaRPr lang="en-ZA" sz="1000"/>
          </a:p>
          <a:p>
            <a:pPr algn="ctr"/>
            <a:r>
              <a:rPr lang="en-ZA" sz="2200" b="1" dirty="0"/>
              <a:t>Create a GEANT4 simulation to assess the level of radiation and possible impairments on the FOS package body.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063B9E-70FD-095C-CBD3-294E0C093975}"/>
              </a:ext>
            </a:extLst>
          </p:cNvPr>
          <p:cNvSpPr txBox="1"/>
          <p:nvPr/>
        </p:nvSpPr>
        <p:spPr>
          <a:xfrm>
            <a:off x="3054964" y="3809287"/>
            <a:ext cx="609361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accent2"/>
                </a:solidFill>
              </a:rPr>
              <a:t>Aim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D2A523-EFF4-D37E-5FEA-DE684356EA4C}"/>
              </a:ext>
            </a:extLst>
          </p:cNvPr>
          <p:cNvSpPr/>
          <p:nvPr/>
        </p:nvSpPr>
        <p:spPr>
          <a:xfrm>
            <a:off x="538505" y="1568410"/>
            <a:ext cx="2054029" cy="216824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System comprised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multiple FOS packages is being developed for the ATLAS ITK</a:t>
            </a:r>
            <a:r>
              <a:rPr lang="en-US" dirty="0"/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CF0C67-AA1E-C9B4-A0C5-25898E5072E4}"/>
              </a:ext>
            </a:extLst>
          </p:cNvPr>
          <p:cNvSpPr/>
          <p:nvPr/>
        </p:nvSpPr>
        <p:spPr>
          <a:xfrm>
            <a:off x="3499912" y="1568409"/>
            <a:ext cx="2054029" cy="216824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Exposed to hostile conditions including harsh radiation emitted by colliding particles.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764BF-8DB0-0D27-EB6F-340AEC1BA1EF}"/>
              </a:ext>
            </a:extLst>
          </p:cNvPr>
          <p:cNvSpPr/>
          <p:nvPr/>
        </p:nvSpPr>
        <p:spPr>
          <a:xfrm>
            <a:off x="6513278" y="1568408"/>
            <a:ext cx="2054029" cy="216824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Effects of radiation include damage to sensors,</a:t>
            </a:r>
            <a:r>
              <a:rPr lang="en-US" dirty="0"/>
              <a:t> operation mechanics and material degradation.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F071C-43F3-D1E2-6959-FF7ABE4B6267}"/>
              </a:ext>
            </a:extLst>
          </p:cNvPr>
          <p:cNvSpPr/>
          <p:nvPr/>
        </p:nvSpPr>
        <p:spPr>
          <a:xfrm>
            <a:off x="9517981" y="1568407"/>
            <a:ext cx="2054029" cy="216824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Investigate radiation effects on FOS packages</a:t>
            </a:r>
            <a:r>
              <a:rPr lang="en-US" dirty="0"/>
              <a:t> to be installed inside ATLAS ITK at the HL-LHC.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2DAEBCC-C7D2-F810-629B-90A96B95E6A0}"/>
              </a:ext>
            </a:extLst>
          </p:cNvPr>
          <p:cNvSpPr/>
          <p:nvPr/>
        </p:nvSpPr>
        <p:spPr>
          <a:xfrm>
            <a:off x="2588521" y="2434799"/>
            <a:ext cx="912031" cy="2899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694A038-C1F3-7FD6-5644-D41365CBE0C7}"/>
              </a:ext>
            </a:extLst>
          </p:cNvPr>
          <p:cNvSpPr/>
          <p:nvPr/>
        </p:nvSpPr>
        <p:spPr>
          <a:xfrm>
            <a:off x="5601884" y="2434798"/>
            <a:ext cx="912031" cy="2899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D75879F-BA7F-7F0C-2F98-1D888723C585}"/>
              </a:ext>
            </a:extLst>
          </p:cNvPr>
          <p:cNvSpPr/>
          <p:nvPr/>
        </p:nvSpPr>
        <p:spPr>
          <a:xfrm>
            <a:off x="8606589" y="2434799"/>
            <a:ext cx="912031" cy="2899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417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900D-82AB-2B7A-0E36-7B5A001B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21AC3A-C7C1-5D4F-FE57-DF19D1DCC195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4CCCB7CB-2E51-1EC0-E248-CC80101202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EE4F8CA4-26FC-117F-C03B-DAAF34A17DBA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Methodology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BDE0FB-269A-A9A7-639E-F47AB83CCE34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7B1315F-8DEB-4AE9-8121-E95505AFC70B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BC68E12D-1667-4E99-321E-C9A564B584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C373BB-1BFB-68D3-A059-57029437ABC9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378DC1E-966F-55CA-183D-4F5FF4A08CC3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2FAB635-16A9-8830-F62F-FCA52AAA8248}"/>
              </a:ext>
            </a:extLst>
          </p:cNvPr>
          <p:cNvSpPr txBox="1"/>
          <p:nvPr/>
        </p:nvSpPr>
        <p:spPr>
          <a:xfrm>
            <a:off x="242049" y="931521"/>
            <a:ext cx="432642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1. FOS SolidWorks model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93ECC0-247D-210A-94CF-279F161082A6}"/>
              </a:ext>
            </a:extLst>
          </p:cNvPr>
          <p:cNvSpPr>
            <a:spLocks noGrp="1"/>
          </p:cNvSpPr>
          <p:nvPr/>
        </p:nvSpPr>
        <p:spPr>
          <a:xfrm>
            <a:off x="163936" y="1447100"/>
            <a:ext cx="12191162" cy="5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/>
              <a:t>Provision of FOS SolidWorks model used to for this project. </a:t>
            </a:r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631EB41-6F4F-0A8F-4247-77351E12B722}"/>
              </a:ext>
            </a:extLst>
          </p:cNvPr>
          <p:cNvSpPr txBox="1"/>
          <p:nvPr/>
        </p:nvSpPr>
        <p:spPr>
          <a:xfrm>
            <a:off x="242048" y="1977243"/>
            <a:ext cx="974149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2. Simulation approach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ABA07F-B90E-C4E4-6498-F9107AF58198}"/>
              </a:ext>
            </a:extLst>
          </p:cNvPr>
          <p:cNvSpPr>
            <a:spLocks noGrp="1"/>
          </p:cNvSpPr>
          <p:nvPr/>
        </p:nvSpPr>
        <p:spPr>
          <a:xfrm>
            <a:off x="163936" y="2492823"/>
            <a:ext cx="12174950" cy="1697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/>
              <a:t>Simulation conducted on </a:t>
            </a:r>
            <a:r>
              <a:rPr lang="en-ZA" sz="2000" err="1"/>
              <a:t>lxplus</a:t>
            </a:r>
            <a:r>
              <a:rPr lang="en-ZA" sz="2000"/>
              <a:t> high performing computing cluster locating at CERN.</a:t>
            </a:r>
          </a:p>
          <a:p>
            <a:pPr marL="342900" indent="-342900" algn="just"/>
            <a:r>
              <a:rPr lang="en-ZA" sz="2000"/>
              <a:t>Use of GEANT4 framework formulated based Monte Carlo methods.</a:t>
            </a:r>
          </a:p>
          <a:p>
            <a:pPr marL="342900" indent="-342900" algn="just"/>
            <a:r>
              <a:rPr lang="en-ZA" sz="2000"/>
              <a:t>Change in simulation configuration.</a:t>
            </a:r>
          </a:p>
          <a:p>
            <a:pPr marL="342900" indent="-342900" algn="just"/>
            <a:r>
              <a:rPr lang="en-ZA" sz="2000"/>
              <a:t>Implementation of FOS geometry and material in  simulation.</a:t>
            </a:r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10354C8D-222D-6D7E-4661-29A1E0139CFC}"/>
              </a:ext>
            </a:extLst>
          </p:cNvPr>
          <p:cNvSpPr txBox="1"/>
          <p:nvPr/>
        </p:nvSpPr>
        <p:spPr>
          <a:xfrm>
            <a:off x="242047" y="4247030"/>
            <a:ext cx="974149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3. Radiation maps 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AE66EE-710C-C978-15A4-74ED68E3C3C6}"/>
              </a:ext>
            </a:extLst>
          </p:cNvPr>
          <p:cNvSpPr>
            <a:spLocks noGrp="1"/>
          </p:cNvSpPr>
          <p:nvPr/>
        </p:nvSpPr>
        <p:spPr>
          <a:xfrm>
            <a:off x="163936" y="4705865"/>
            <a:ext cx="12191162" cy="5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/>
              <a:t>Use of simulation output data to form radiation maps. </a:t>
            </a:r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36C7B3A-713D-5A2B-B8C2-BC817130F0E6}"/>
              </a:ext>
            </a:extLst>
          </p:cNvPr>
          <p:cNvSpPr txBox="1"/>
          <p:nvPr/>
        </p:nvSpPr>
        <p:spPr>
          <a:xfrm>
            <a:off x="242046" y="5236008"/>
            <a:ext cx="974149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4. Analysis 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FF52705-EFFF-7AB6-0CC9-4A15DB69B54C}"/>
              </a:ext>
            </a:extLst>
          </p:cNvPr>
          <p:cNvSpPr>
            <a:spLocks noGrp="1"/>
          </p:cNvSpPr>
          <p:nvPr/>
        </p:nvSpPr>
        <p:spPr>
          <a:xfrm>
            <a:off x="163934" y="5702949"/>
            <a:ext cx="12191162" cy="943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/>
              <a:t>Calculation of TID and fluence. </a:t>
            </a:r>
            <a:endParaRPr lang="en-US"/>
          </a:p>
          <a:p>
            <a:pPr marL="342900" indent="-342900" algn="just"/>
            <a:r>
              <a:rPr lang="en-ZA" sz="2000"/>
              <a:t>Calculation of radiation dose.</a:t>
            </a:r>
          </a:p>
          <a:p>
            <a:pPr algn="just"/>
            <a:endParaRPr lang="en-ZA"/>
          </a:p>
          <a:p>
            <a:pPr algn="just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512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8236-3CD3-BF64-C329-DD5809AA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4F50A6-FBEC-AFDD-25E1-6A1349B87D9D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7F4A6A05-F574-4030-693B-0E3524D7C7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F263B65A-C92F-BBB0-E5F3-971D3511CEF4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FOS SolidWorks Model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6287A6-B123-A15C-8F20-438D9D931124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37C3016-0B5F-9665-31E6-98D8D459B261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E2AAEA15-3FA6-0920-CEA6-3846F3D796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3F9DAF-AA11-07BF-646A-264E50174F30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DB1881A-A858-C2C6-58AE-911C7E8274AA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B77433-D8CA-6359-E8E1-9426192D7B5A}"/>
              </a:ext>
            </a:extLst>
          </p:cNvPr>
          <p:cNvSpPr>
            <a:spLocks noGrp="1"/>
          </p:cNvSpPr>
          <p:nvPr/>
        </p:nvSpPr>
        <p:spPr>
          <a:xfrm>
            <a:off x="382809" y="976930"/>
            <a:ext cx="12191162" cy="5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/>
              <a:t>Provision of FOS SolidWorks model used to for this project. </a:t>
            </a:r>
          </a:p>
          <a:p>
            <a:pPr algn="just"/>
            <a:endParaRPr lang="en-ZA"/>
          </a:p>
          <a:p>
            <a:pPr algn="just"/>
            <a:endParaRPr lang="en-ZA"/>
          </a:p>
        </p:txBody>
      </p:sp>
      <p:pic>
        <p:nvPicPr>
          <p:cNvPr id="4" name="Picture 3" descr="A metal piece with green dots&#10;&#10;AI-generated content may be incorrect.">
            <a:extLst>
              <a:ext uri="{FF2B5EF4-FFF2-40B4-BE49-F238E27FC236}">
                <a16:creationId xmlns:a16="http://schemas.microsoft.com/office/drawing/2014/main" id="{4DDCB117-FA3B-14C0-C263-0437085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17" y="1711855"/>
            <a:ext cx="5143500" cy="4162425"/>
          </a:xfrm>
          <a:prstGeom prst="rect">
            <a:avLst/>
          </a:prstGeom>
        </p:spPr>
      </p:pic>
      <p:pic>
        <p:nvPicPr>
          <p:cNvPr id="12" name="Picture 11" descr="A grey rectangular object with green lights&#10;&#10;AI-generated content may be incorrect.">
            <a:extLst>
              <a:ext uri="{FF2B5EF4-FFF2-40B4-BE49-F238E27FC236}">
                <a16:creationId xmlns:a16="http://schemas.microsoft.com/office/drawing/2014/main" id="{F0CCFAC7-C412-4595-6081-F638BE83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" y="1828271"/>
            <a:ext cx="4848225" cy="404812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5F25422C-1F9E-E4EF-9637-70A90BD32585}"/>
              </a:ext>
            </a:extLst>
          </p:cNvPr>
          <p:cNvSpPr txBox="1"/>
          <p:nvPr/>
        </p:nvSpPr>
        <p:spPr>
          <a:xfrm>
            <a:off x="776166" y="5932571"/>
            <a:ext cx="47965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Figure 4 – CAD model of FOS package </a:t>
            </a:r>
            <a:endParaRPr lang="en-ZA" sz="1600" i="1" dirty="0"/>
          </a:p>
        </p:txBody>
      </p:sp>
    </p:spTree>
    <p:extLst>
      <p:ext uri="{BB962C8B-B14F-4D97-AF65-F5344CB8AC3E}">
        <p14:creationId xmlns:p14="http://schemas.microsoft.com/office/powerpoint/2010/main" val="382908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3E2E8-2063-A9CE-E459-315BFAA8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6B9EB-6A21-6D57-4D3E-BD0E1406BCF1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F89246E-69D9-8A00-2EFE-BA32E42AA5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1556B859-D26F-313B-CBFE-60575DEC30C4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Simulation Approach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5C992-3482-8B92-15A6-05848F6D210B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2123814-42F7-E76B-EF4E-63622A4D430E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E03845F6-77E9-ED4C-CCC9-9CAFE0B0FE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1E240A-B4A5-81E3-1B15-F5B920D69A97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3632F2D-86B5-3B9B-A324-655929E6591E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476495-EA57-6755-4CBE-6825060689BA}"/>
              </a:ext>
            </a:extLst>
          </p:cNvPr>
          <p:cNvSpPr>
            <a:spLocks noGrp="1"/>
          </p:cNvSpPr>
          <p:nvPr/>
        </p:nvSpPr>
        <p:spPr>
          <a:xfrm>
            <a:off x="103949" y="1305687"/>
            <a:ext cx="5389907" cy="5053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 b="1" dirty="0"/>
              <a:t>Goal: </a:t>
            </a:r>
            <a:r>
              <a:rPr lang="en-ZA" sz="1900" dirty="0"/>
              <a:t>To model how radiation is transferred during particle collisions in the ATLAS </a:t>
            </a:r>
            <a:r>
              <a:rPr lang="en-ZA" sz="1900" dirty="0" err="1"/>
              <a:t>ITk</a:t>
            </a:r>
            <a:r>
              <a:rPr lang="en-ZA" sz="1900" dirty="0"/>
              <a:t>. </a:t>
            </a:r>
          </a:p>
          <a:p>
            <a:pPr marL="342900" indent="-342900" algn="just"/>
            <a:r>
              <a:rPr lang="en-ZA" sz="1900" b="1" dirty="0"/>
              <a:t>Expected results:</a:t>
            </a:r>
            <a:r>
              <a:rPr lang="en-ZA" sz="1900" dirty="0"/>
              <a:t> Used to show the intensity of radiation expected on different sections of the ATLAS detector. </a:t>
            </a:r>
          </a:p>
          <a:p>
            <a:pPr marL="342900" indent="-342900" algn="just"/>
            <a:r>
              <a:rPr lang="en-ZA" sz="1900" b="1" dirty="0"/>
              <a:t>Tools:</a:t>
            </a:r>
            <a:r>
              <a:rPr lang="en-ZA" sz="1900" dirty="0"/>
              <a:t> The GEANT4/Athena framework used.</a:t>
            </a:r>
          </a:p>
          <a:p>
            <a:pPr marL="342900" indent="-342900" algn="just"/>
            <a:r>
              <a:rPr lang="en-ZA" sz="1900" b="1" dirty="0"/>
              <a:t>Configuration:</a:t>
            </a:r>
            <a:r>
              <a:rPr lang="en-ZA" sz="1900" dirty="0"/>
              <a:t> Simulation setup is based on the HL-LHC </a:t>
            </a:r>
            <a:r>
              <a:rPr lang="en-ZA" sz="1900" dirty="0" err="1"/>
              <a:t>ITk</a:t>
            </a:r>
            <a:r>
              <a:rPr lang="en-ZA" sz="1900" dirty="0"/>
              <a:t> Run-4 operating conditions, with 14 TeV proton-proton collisions.</a:t>
            </a:r>
          </a:p>
          <a:p>
            <a:pPr marL="342900" indent="-342900" algn="just"/>
            <a:r>
              <a:rPr lang="en-ZA" sz="1900" b="1" dirty="0"/>
              <a:t>Process:</a:t>
            </a:r>
            <a:r>
              <a:rPr lang="en-ZA" sz="1900" dirty="0"/>
              <a:t> 3 proton-proton events per dataset. </a:t>
            </a:r>
          </a:p>
          <a:p>
            <a:pPr marL="800100" lvl="1" indent="-342900" algn="just"/>
            <a:r>
              <a:rPr lang="en-ZA" sz="2000" b="1" dirty="0"/>
              <a:t>Time: </a:t>
            </a:r>
            <a:r>
              <a:rPr lang="en-ZA" sz="2000" dirty="0"/>
              <a:t>Approx. takes 1.5 hours to run for 3 events.</a:t>
            </a:r>
          </a:p>
          <a:p>
            <a:pPr marL="342900" indent="-342900" algn="just"/>
            <a:r>
              <a:rPr lang="en-ZA" sz="1900" b="1" dirty="0"/>
              <a:t>Output:</a:t>
            </a:r>
            <a:r>
              <a:rPr lang="en-ZA" sz="1900" dirty="0"/>
              <a:t> Simulation results in .</a:t>
            </a:r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root file containing pseudo-density plots, 2D and 3D radiation map data </a:t>
            </a:r>
          </a:p>
          <a:p>
            <a:pPr marL="342900" indent="-342900" algn="just"/>
            <a:endParaRPr lang="en-ZA" sz="2000"/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1590EED-28EB-28B3-F95B-E167776CF3C6}"/>
              </a:ext>
            </a:extLst>
          </p:cNvPr>
          <p:cNvSpPr txBox="1"/>
          <p:nvPr/>
        </p:nvSpPr>
        <p:spPr>
          <a:xfrm>
            <a:off x="346351" y="838388"/>
            <a:ext cx="432642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Overview</a:t>
            </a:r>
            <a:r>
              <a:rPr lang="en-US" sz="2800" b="1">
                <a:solidFill>
                  <a:schemeClr val="accent2"/>
                </a:solidFill>
              </a:rPr>
              <a:t> 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A8DA7A-1F74-F2B9-092F-205E31D54B12}"/>
              </a:ext>
            </a:extLst>
          </p:cNvPr>
          <p:cNvSpPr>
            <a:spLocks noGrp="1"/>
          </p:cNvSpPr>
          <p:nvPr/>
        </p:nvSpPr>
        <p:spPr>
          <a:xfrm>
            <a:off x="6430169" y="1305326"/>
            <a:ext cx="5398373" cy="317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 dirty="0"/>
              <a:t>GEANT4/Athena framework tracks </a:t>
            </a:r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particle paths and energy deposit</a:t>
            </a:r>
            <a:endParaRPr lang="en-US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/>
            <a:r>
              <a:rPr lang="en-ZA" sz="1900" dirty="0"/>
              <a:t>As they interact with each other (and with detector material) when move within detector.</a:t>
            </a:r>
            <a:endParaRPr lang="en-US" sz="1900" dirty="0"/>
          </a:p>
          <a:p>
            <a:pPr marL="342900" indent="-342900" algn="just"/>
            <a:r>
              <a:rPr lang="en-ZA" sz="1900" dirty="0"/>
              <a:t>Tracked particle path provide info on:</a:t>
            </a:r>
          </a:p>
          <a:p>
            <a:pPr marL="857250" lvl="1" indent="-285750"/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  &amp; position of particle, velocity,  particle composition.</a:t>
            </a:r>
          </a:p>
          <a:p>
            <a:pPr marL="400050" indent="-342900" algn="just"/>
            <a:r>
              <a:rPr lang="en-ZA" sz="1900" dirty="0"/>
              <a:t>Results saved as data further processed into maps that provide radiation quantities.</a:t>
            </a:r>
          </a:p>
          <a:p>
            <a:pPr marL="857250" lvl="1" indent="-285750" algn="just"/>
            <a:endParaRPr lang="en-ZA" sz="18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8D16656-EE4D-AA9E-C20E-7E36B2CEC583}"/>
              </a:ext>
            </a:extLst>
          </p:cNvPr>
          <p:cNvSpPr txBox="1"/>
          <p:nvPr/>
        </p:nvSpPr>
        <p:spPr>
          <a:xfrm>
            <a:off x="6573494" y="838387"/>
            <a:ext cx="525055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Simulation Functionality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7C821-EB6B-2372-FDC9-C81EB4A419E8}"/>
              </a:ext>
            </a:extLst>
          </p:cNvPr>
          <p:cNvSpPr txBox="1"/>
          <p:nvPr/>
        </p:nvSpPr>
        <p:spPr>
          <a:xfrm>
            <a:off x="7063160" y="4291196"/>
            <a:ext cx="144328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/>
              <a:t>TID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700"/>
              <a:t>Fluence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732B0-1CBD-5DF5-E3EF-CF68BC9E6FA5}"/>
              </a:ext>
            </a:extLst>
          </p:cNvPr>
          <p:cNvSpPr txBox="1"/>
          <p:nvPr/>
        </p:nvSpPr>
        <p:spPr>
          <a:xfrm>
            <a:off x="8536359" y="4291195"/>
            <a:ext cx="144328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/>
              <a:t>NEUT</a:t>
            </a:r>
          </a:p>
          <a:p>
            <a:pPr marL="285750" indent="-285750">
              <a:buFont typeface="Arial"/>
              <a:buChar char="•"/>
            </a:pPr>
            <a:r>
              <a:rPr lang="en-US" sz="1700"/>
              <a:t>Density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F5783-4AE6-0EA7-2506-49E8D768F5F4}"/>
              </a:ext>
            </a:extLst>
          </p:cNvPr>
          <p:cNvSpPr txBox="1"/>
          <p:nvPr/>
        </p:nvSpPr>
        <p:spPr>
          <a:xfrm>
            <a:off x="10136560" y="4291195"/>
            <a:ext cx="1443282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/>
              <a:t>SEE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7FEC-CAA7-35C5-832E-6FCB1FE04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1E6151-EA24-BF8D-BFAF-98EFAA26A2F6}"/>
              </a:ext>
            </a:extLst>
          </p:cNvPr>
          <p:cNvSpPr/>
          <p:nvPr/>
        </p:nvSpPr>
        <p:spPr>
          <a:xfrm>
            <a:off x="3534" y="2394"/>
            <a:ext cx="12192000" cy="81893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C375C450-2A4F-914D-6859-6507E629D8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7D0F1128-3F28-AA74-0E4C-4550A886AB7E}"/>
              </a:ext>
            </a:extLst>
          </p:cNvPr>
          <p:cNvSpPr txBox="1"/>
          <p:nvPr/>
        </p:nvSpPr>
        <p:spPr>
          <a:xfrm>
            <a:off x="4447" y="4469"/>
            <a:ext cx="12198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Radiation Quantities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5284A3-85DF-D4C1-830C-8D2E416A5E60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E449193-BCAB-3F1C-DCF7-C3974E61E95F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57D45D7-FE47-BEFC-EF82-03F9CBFED6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A9EDD-7AE3-512A-F20A-CC02AD99DB0B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020D908-2256-E42E-915B-22479E6F98EB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030FF-11E7-4687-87A3-815B4135751A}" type="slidenum">
              <a:rPr lang="en-ZA" smtClean="0"/>
              <a:pPr/>
              <a:t>9</a:t>
            </a:fld>
            <a:endParaRPr lang="en-ZA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7F0609-CD71-75E5-6C53-E967939D8220}"/>
              </a:ext>
            </a:extLst>
          </p:cNvPr>
          <p:cNvSpPr>
            <a:spLocks noGrp="1"/>
          </p:cNvSpPr>
          <p:nvPr/>
        </p:nvSpPr>
        <p:spPr>
          <a:xfrm>
            <a:off x="180149" y="1169681"/>
            <a:ext cx="5389907" cy="1819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TID measures energy deposited in through ionization per unit mass.</a:t>
            </a:r>
          </a:p>
          <a:p>
            <a:pPr marL="342900" indent="-342900" algn="just"/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Expressed through unit, grey (Gy = J/kg) defined as the absorption of one joule of radiation energy per kilogram of matter.</a:t>
            </a:r>
            <a:r>
              <a:rPr lang="en-ZA" sz="1900" dirty="0"/>
              <a:t> </a:t>
            </a:r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48CAA8C-9A33-670C-D8B7-F174B0E12CFA}"/>
              </a:ext>
            </a:extLst>
          </p:cNvPr>
          <p:cNvSpPr txBox="1"/>
          <p:nvPr/>
        </p:nvSpPr>
        <p:spPr>
          <a:xfrm>
            <a:off x="371751" y="834244"/>
            <a:ext cx="432642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rgbClr val="000000"/>
                </a:solidFill>
              </a:rPr>
              <a:t>Total Ionizing Dose (TID)</a:t>
            </a:r>
            <a:r>
              <a:rPr lang="en-US" sz="2200" b="1">
                <a:solidFill>
                  <a:schemeClr val="accent2"/>
                </a:solidFill>
              </a:rPr>
              <a:t> 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88D1DA-B9FF-DEAE-B280-028249CEFD6C}"/>
              </a:ext>
            </a:extLst>
          </p:cNvPr>
          <p:cNvSpPr>
            <a:spLocks noGrp="1"/>
          </p:cNvSpPr>
          <p:nvPr/>
        </p:nvSpPr>
        <p:spPr>
          <a:xfrm>
            <a:off x="6284254" y="1169679"/>
            <a:ext cx="5381441" cy="13102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 of particles passing through a surface per unit area.</a:t>
            </a:r>
          </a:p>
          <a:p>
            <a:pPr marL="342900" indent="-342900" algn="just"/>
            <a:r>
              <a:rPr lang="en-ZA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Energy fluence (J/m</a:t>
            </a:r>
            <a:r>
              <a:rPr lang="en-ZA" sz="20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ZA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defined as the energy transported by particles through a unit area.</a:t>
            </a:r>
          </a:p>
          <a:p>
            <a:pPr algn="just"/>
            <a:endParaRPr lang="en-ZA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2AFE26E2-4B27-4F47-FA43-AD17E2361AE2}"/>
              </a:ext>
            </a:extLst>
          </p:cNvPr>
          <p:cNvSpPr txBox="1"/>
          <p:nvPr/>
        </p:nvSpPr>
        <p:spPr>
          <a:xfrm>
            <a:off x="6500176" y="834243"/>
            <a:ext cx="5250554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Fluence (</a:t>
            </a:r>
            <a:r>
              <a:rPr lang="en-US" sz="2200" b="1">
                <a:ea typeface="+mn-lt"/>
                <a:cs typeface="+mn-lt"/>
              </a:rPr>
              <a:t>ϕ</a:t>
            </a:r>
            <a:r>
              <a:rPr lang="en-US" sz="2200" b="1"/>
              <a:t>)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8A859E4-54CE-B36B-4428-B4A49D9EA4D7}"/>
              </a:ext>
            </a:extLst>
          </p:cNvPr>
          <p:cNvSpPr txBox="1"/>
          <p:nvPr/>
        </p:nvSpPr>
        <p:spPr>
          <a:xfrm>
            <a:off x="371750" y="2723211"/>
            <a:ext cx="487766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rgbClr val="000000"/>
                </a:solidFill>
              </a:rPr>
              <a:t>Non-Ionizing Energy Loss (NIEL)</a:t>
            </a:r>
            <a:endParaRPr lang="en-US" sz="2200" b="1">
              <a:solidFill>
                <a:schemeClr val="accent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8973C9-4CCE-5DFC-FB0D-CA01313AFD92}"/>
              </a:ext>
            </a:extLst>
          </p:cNvPr>
          <p:cNvSpPr>
            <a:spLocks noGrp="1"/>
          </p:cNvSpPr>
          <p:nvPr/>
        </p:nvSpPr>
        <p:spPr>
          <a:xfrm>
            <a:off x="115297" y="2989473"/>
            <a:ext cx="5389907" cy="2402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/>
              <a:t>Defined as the part of the incident particle energy consumed through Coulombic, nuclear elastic and inelastic interactions. </a:t>
            </a:r>
          </a:p>
          <a:p>
            <a:pPr marL="342900" indent="-342900" algn="just"/>
            <a:r>
              <a:rPr lang="en-ZA" sz="1900"/>
              <a:t>Interactions that occur between lattice atoms and incident particle. </a:t>
            </a:r>
          </a:p>
          <a:p>
            <a:pPr marL="342900" indent="-342900" algn="just"/>
            <a:r>
              <a:rPr lang="en-ZA" sz="1900"/>
              <a:t>Aims to produce vacancy-interstitial pair which is the displacement damage.</a:t>
            </a:r>
            <a:endParaRPr lang="en-ZA"/>
          </a:p>
          <a:p>
            <a:pPr marL="342900" indent="-342900" algn="just"/>
            <a:endParaRPr lang="en-ZA" sz="2000"/>
          </a:p>
          <a:p>
            <a:pPr algn="just"/>
            <a:endParaRPr lang="en-ZA"/>
          </a:p>
          <a:p>
            <a:pPr algn="just"/>
            <a:endParaRPr lang="en-ZA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B11F4E9-D3A8-C763-5448-E01FEF0DED66}"/>
              </a:ext>
            </a:extLst>
          </p:cNvPr>
          <p:cNvSpPr txBox="1"/>
          <p:nvPr/>
        </p:nvSpPr>
        <p:spPr>
          <a:xfrm>
            <a:off x="6500175" y="2482721"/>
            <a:ext cx="5250554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Single Event Effects (SEE)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82BB21-2C5F-29F4-FF53-725724CB00ED}"/>
              </a:ext>
            </a:extLst>
          </p:cNvPr>
          <p:cNvSpPr>
            <a:spLocks noGrp="1"/>
          </p:cNvSpPr>
          <p:nvPr/>
        </p:nvSpPr>
        <p:spPr>
          <a:xfrm>
            <a:off x="6284253" y="2825542"/>
            <a:ext cx="5381441" cy="1078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/>
              <a:t>Fluence of hadrons (proton and neutrons).</a:t>
            </a:r>
          </a:p>
          <a:p>
            <a:pPr marL="342900" indent="-342900" algn="just"/>
            <a:r>
              <a:rPr lang="en-ZA" sz="1900"/>
              <a:t>Parameterized by hadron fluence greater than 20 MeV (h&gt;20 MeV/cm</a:t>
            </a:r>
            <a:r>
              <a:rPr lang="en-ZA" sz="1900" baseline="30000"/>
              <a:t>2</a:t>
            </a:r>
            <a:r>
              <a:rPr lang="en-ZA" sz="1900"/>
              <a:t>).</a:t>
            </a:r>
          </a:p>
          <a:p>
            <a:pPr algn="just"/>
            <a:endParaRPr lang="en-ZA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3604E065-1113-F9DD-9981-4B77FAC50E7F}"/>
              </a:ext>
            </a:extLst>
          </p:cNvPr>
          <p:cNvSpPr txBox="1"/>
          <p:nvPr/>
        </p:nvSpPr>
        <p:spPr>
          <a:xfrm>
            <a:off x="6579977" y="3896653"/>
            <a:ext cx="5250554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Density (</a:t>
            </a:r>
            <a:r>
              <a:rPr lang="en-US" sz="2200" b="1">
                <a:ea typeface="+mn-lt"/>
                <a:cs typeface="+mn-lt"/>
              </a:rPr>
              <a:t>ρ</a:t>
            </a:r>
            <a:r>
              <a:rPr lang="en-US" sz="2200" b="1">
                <a:solidFill>
                  <a:srgbClr val="464649"/>
                </a:solidFill>
                <a:ea typeface="+mn-lt"/>
                <a:cs typeface="+mn-lt"/>
              </a:rPr>
              <a:t>)</a:t>
            </a:r>
            <a:endParaRPr lang="en-US" sz="2200" b="1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32BE287-FD3E-E2F8-6516-796F825DCF7C}"/>
              </a:ext>
            </a:extLst>
          </p:cNvPr>
          <p:cNvSpPr txBox="1"/>
          <p:nvPr/>
        </p:nvSpPr>
        <p:spPr>
          <a:xfrm>
            <a:off x="370306" y="5250237"/>
            <a:ext cx="5250554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NEUT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E1E4731-C132-BA17-7532-F230CB9C0788}"/>
              </a:ext>
            </a:extLst>
          </p:cNvPr>
          <p:cNvSpPr>
            <a:spLocks noGrp="1"/>
          </p:cNvSpPr>
          <p:nvPr/>
        </p:nvSpPr>
        <p:spPr>
          <a:xfrm>
            <a:off x="306786" y="5560275"/>
            <a:ext cx="5381441" cy="1078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/>
              <a:t>Fluence of neutrons.</a:t>
            </a:r>
          </a:p>
          <a:p>
            <a:pPr marL="342900" indent="-342900" algn="just"/>
            <a:r>
              <a:rPr lang="en-ZA" sz="1900"/>
              <a:t>Parameterized by </a:t>
            </a:r>
            <a:r>
              <a:rPr lang="en-ZA" sz="1900" err="1"/>
              <a:t>netron</a:t>
            </a:r>
            <a:r>
              <a:rPr lang="en-ZA" sz="1900"/>
              <a:t> fluence greater than 100 keV (h&gt;100 keV/cm</a:t>
            </a:r>
            <a:r>
              <a:rPr lang="en-ZA" sz="1900" baseline="30000"/>
              <a:t>2</a:t>
            </a:r>
            <a:r>
              <a:rPr lang="en-ZA" sz="1900"/>
              <a:t>).</a:t>
            </a:r>
          </a:p>
          <a:p>
            <a:pPr algn="just"/>
            <a:endParaRPr lang="en-ZA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050B766-57FC-C885-33A2-7B8FC5FCF970}"/>
              </a:ext>
            </a:extLst>
          </p:cNvPr>
          <p:cNvSpPr>
            <a:spLocks noGrp="1"/>
          </p:cNvSpPr>
          <p:nvPr/>
        </p:nvSpPr>
        <p:spPr>
          <a:xfrm>
            <a:off x="6284252" y="4171741"/>
            <a:ext cx="5381441" cy="1078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Spatial distribution of energy deposited (</a:t>
            </a:r>
            <a:r>
              <a:rPr lang="en-ZA" sz="19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</a:t>
            </a:r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ZA" sz="19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dV</a:t>
            </a:r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or radiation dose (D = </a:t>
            </a:r>
            <a:r>
              <a:rPr lang="en-ZA" sz="19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</a:t>
            </a:r>
            <a:r>
              <a:rPr lang="en-ZA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/dm) per unit volume 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546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188</cp:revision>
  <dcterms:created xsi:type="dcterms:W3CDTF">2025-10-08T18:57:11Z</dcterms:created>
  <dcterms:modified xsi:type="dcterms:W3CDTF">2025-10-10T11:07:49Z</dcterms:modified>
</cp:coreProperties>
</file>