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1" r:id="rId2"/>
    <p:sldId id="280" r:id="rId3"/>
    <p:sldId id="258" r:id="rId4"/>
    <p:sldId id="270" r:id="rId5"/>
    <p:sldId id="269" r:id="rId6"/>
    <p:sldId id="282" r:id="rId7"/>
    <p:sldId id="283" r:id="rId8"/>
    <p:sldId id="275" r:id="rId9"/>
    <p:sldId id="276" r:id="rId10"/>
    <p:sldId id="287" r:id="rId11"/>
    <p:sldId id="285" r:id="rId12"/>
    <p:sldId id="284" r:id="rId13"/>
    <p:sldId id="286" r:id="rId14"/>
    <p:sldId id="266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385"/>
  </p:normalViewPr>
  <p:slideViewPr>
    <p:cSldViewPr>
      <p:cViewPr varScale="1">
        <p:scale>
          <a:sx n="94" d="100"/>
          <a:sy n="94" d="100"/>
        </p:scale>
        <p:origin x="127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28E5-2891-9245-9167-B341211CC14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6DCCA-F618-484E-8401-ABAC44EE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6DCCA-F618-484E-8401-ABAC44EE4A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1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6DCCA-F618-484E-8401-ABAC44EE4A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B3B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CA36-3B55-974E-B06D-18E9B28B7C4C}" type="datetime1">
              <a:rPr lang="en-ZA" smtClean="0"/>
              <a:t>2025/10/10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B3B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F5A-B19B-124E-A8CF-1DD6BA7A26C0}" type="datetime1">
              <a:rPr lang="en-ZA" smtClean="0"/>
              <a:t>2025/10/10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9202-213C-1A4C-A7F7-03ED9436FBA5}" type="datetime1">
              <a:rPr lang="en-ZA" smtClean="0"/>
              <a:t>2025/10/10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3547" y="192023"/>
            <a:ext cx="11805285" cy="6474460"/>
          </a:xfrm>
          <a:custGeom>
            <a:avLst/>
            <a:gdLst/>
            <a:ahLst/>
            <a:cxnLst/>
            <a:rect l="l" t="t" r="r" b="b"/>
            <a:pathLst>
              <a:path w="11805285" h="6474459">
                <a:moveTo>
                  <a:pt x="11804904" y="0"/>
                </a:moveTo>
                <a:lnTo>
                  <a:pt x="0" y="0"/>
                </a:lnTo>
                <a:lnTo>
                  <a:pt x="0" y="6473952"/>
                </a:lnTo>
                <a:lnTo>
                  <a:pt x="11804904" y="6473952"/>
                </a:lnTo>
                <a:lnTo>
                  <a:pt x="11804904" y="0"/>
                </a:lnTo>
                <a:close/>
              </a:path>
            </a:pathLst>
          </a:custGeom>
          <a:solidFill>
            <a:srgbClr val="250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5477" y="3173729"/>
            <a:ext cx="11402695" cy="0"/>
          </a:xfrm>
          <a:custGeom>
            <a:avLst/>
            <a:gdLst/>
            <a:ahLst/>
            <a:cxnLst/>
            <a:rect l="l" t="t" r="r" b="b"/>
            <a:pathLst>
              <a:path w="11402695">
                <a:moveTo>
                  <a:pt x="0" y="0"/>
                </a:moveTo>
                <a:lnTo>
                  <a:pt x="11402314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21823" y="4719828"/>
            <a:ext cx="1757680" cy="1762125"/>
          </a:xfrm>
          <a:custGeom>
            <a:avLst/>
            <a:gdLst/>
            <a:ahLst/>
            <a:cxnLst/>
            <a:rect l="l" t="t" r="r" b="b"/>
            <a:pathLst>
              <a:path w="1757679" h="1762125">
                <a:moveTo>
                  <a:pt x="1757172" y="0"/>
                </a:moveTo>
                <a:lnTo>
                  <a:pt x="0" y="0"/>
                </a:lnTo>
                <a:lnTo>
                  <a:pt x="0" y="1761744"/>
                </a:lnTo>
                <a:lnTo>
                  <a:pt x="1757172" y="1761744"/>
                </a:lnTo>
                <a:lnTo>
                  <a:pt x="1757172" y="0"/>
                </a:lnTo>
                <a:close/>
              </a:path>
            </a:pathLst>
          </a:custGeom>
          <a:solidFill>
            <a:srgbClr val="D95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6771" y="4684776"/>
            <a:ext cx="1833372" cy="1837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C562-A4AF-7E4D-8138-2E3A6414098D}" type="datetime1">
              <a:rPr lang="en-ZA" smtClean="0"/>
              <a:t>2025/10/10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51AA-B4E5-7045-801A-C73905079570}" type="datetime1">
              <a:rPr lang="en-ZA" smtClean="0"/>
              <a:t>2025/10/10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9570" y="6204965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8575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00145" y="6195114"/>
            <a:ext cx="498264" cy="4921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53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415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B3B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9B20-4092-2D4A-865A-D7A721DAF23E}" type="datetime1">
              <a:rPr lang="en-ZA" smtClean="0"/>
              <a:t>2025/10/10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25327" y="6390328"/>
            <a:ext cx="20408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548" y="192024"/>
            <a:ext cx="11804904" cy="6473952"/>
            <a:chOff x="193547" y="192023"/>
            <a:chExt cx="11804904" cy="647395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6475" y="5379242"/>
              <a:ext cx="1543050" cy="10572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" y="192023"/>
              <a:ext cx="11804904" cy="64739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21824" y="4719827"/>
              <a:ext cx="1757680" cy="1762125"/>
            </a:xfrm>
            <a:custGeom>
              <a:avLst/>
              <a:gdLst/>
              <a:ahLst/>
              <a:cxnLst/>
              <a:rect l="l" t="t" r="r" b="b"/>
              <a:pathLst>
                <a:path w="1757679" h="1762125">
                  <a:moveTo>
                    <a:pt x="1757172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1757172" y="1761744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6771" y="4684776"/>
              <a:ext cx="1833372" cy="18379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2600" y="990599"/>
              <a:ext cx="9413875" cy="5445917"/>
            </a:xfrm>
            <a:custGeom>
              <a:avLst/>
              <a:gdLst/>
              <a:ahLst/>
              <a:cxnLst/>
              <a:rect l="l" t="t" r="r" b="b"/>
              <a:pathLst>
                <a:path w="9413875" h="1762125">
                  <a:moveTo>
                    <a:pt x="9413748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9413748" y="1761744"/>
                  </a:lnTo>
                  <a:lnTo>
                    <a:pt x="9413748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en-ZA" sz="3600" dirty="0">
                  <a:solidFill>
                    <a:schemeClr val="accent6">
                      <a:lumMod val="75000"/>
                    </a:schemeClr>
                  </a:solidFill>
                </a:rPr>
                <a:t>Data Analysis For Fibre Optic Sensors In The ATLAS Inner Detector At The Large Hadron Collider</a:t>
              </a: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6676" y="4419600"/>
            <a:ext cx="4757324" cy="1482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en-ZA"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Lwazilwenkosi Ndumiso Mthethwa</a:t>
            </a:r>
          </a:p>
          <a:p>
            <a:pPr marL="12700">
              <a:lnSpc>
                <a:spcPts val="1920"/>
              </a:lnSpc>
            </a:pPr>
            <a:r>
              <a:rPr lang="en-ZA"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222015002</a:t>
            </a:r>
          </a:p>
          <a:p>
            <a:pPr marL="12700">
              <a:lnSpc>
                <a:spcPts val="1920"/>
              </a:lnSpc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Project Investigation (Mechanical) 4	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Faculty</a:t>
            </a:r>
            <a:r>
              <a:rPr sz="1600" spc="-35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Engineering</a:t>
            </a:r>
            <a:r>
              <a:rPr sz="1600" spc="-4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and</a:t>
            </a:r>
            <a:r>
              <a:rPr sz="1600" spc="-35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Built</a:t>
            </a:r>
            <a:r>
              <a:rPr sz="1600" spc="-45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Environment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Department</a:t>
            </a:r>
            <a:r>
              <a:rPr sz="1600" spc="-4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of</a:t>
            </a:r>
            <a:r>
              <a:rPr sz="1600" spc="-5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Mechanical</a:t>
            </a:r>
            <a:r>
              <a:rPr sz="1600" spc="-7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Engineering</a:t>
            </a:r>
            <a:r>
              <a:rPr sz="1600" spc="-65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Science</a:t>
            </a:r>
            <a:endParaRPr lang="en-GB" sz="1600" spc="-10" dirty="0">
              <a:solidFill>
                <a:schemeClr val="accent6">
                  <a:lumMod val="75000"/>
                </a:schemeClr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lang="en-ZA" sz="1600" spc="-1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Supervisor: Dr Truong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5D93BA-51CB-5626-FF62-972427D4882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E7C436B-8A6B-9F41-98B2-70FF7425A752}" type="datetime1">
              <a:rPr lang="en-ZA" smtClean="0"/>
              <a:t>2025/10/10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1AEF0E-9224-A365-DCC6-26EC67B4EA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1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24072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9AE8-CF0D-CA5E-FC45-6713BC7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6EF1-8F07-A06F-E344-2E0F232B4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5509200"/>
          </a:xfrm>
        </p:spPr>
        <p:txBody>
          <a:bodyPr/>
          <a:lstStyle/>
          <a:p>
            <a:pPr algn="l"/>
            <a:r>
              <a:rPr lang="en-ZA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quote-cjk-patch"/>
              </a:rPr>
              <a:t>Method: Comparative Historical Analysis</a:t>
            </a:r>
            <a:endParaRPr lang="en-ZA" sz="2000" dirty="0">
              <a:solidFill>
                <a:schemeClr val="accent6">
                  <a:lumMod val="75000"/>
                </a:schemeClr>
              </a:solidFill>
              <a:latin typeface="quote-cjk-patch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b="0" i="0" dirty="0">
                <a:solidFill>
                  <a:schemeClr val="tx1"/>
                </a:solidFill>
                <a:effectLst/>
                <a:latin typeface="quote-cjk-patch"/>
              </a:rPr>
              <a:t>Conducted a direct comparison of the LPG attenuation dip wavelengths across three years: 2020, 2021, and 2022.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b="0" i="0" dirty="0">
                <a:solidFill>
                  <a:schemeClr val="tx1"/>
                </a:solidFill>
                <a:effectLst/>
                <a:latin typeface="quote-cjk-patch"/>
              </a:rPr>
              <a:t>This analysis aimed to identify any systematic shifts in the sensor's spectral response over time.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ZA" sz="1800" dirty="0">
              <a:solidFill>
                <a:schemeClr val="tx1"/>
              </a:solidFill>
              <a:latin typeface="quote-cjk-patch"/>
            </a:endParaRPr>
          </a:p>
          <a:p>
            <a:pPr algn="l"/>
            <a:r>
              <a:rPr lang="en-ZA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quote-cjk-patch"/>
              </a:rPr>
              <a:t>Key Finding: Confirmed Wavelength Shift</a:t>
            </a:r>
            <a:endParaRPr lang="en-ZA" sz="2000" dirty="0">
              <a:solidFill>
                <a:schemeClr val="accent6">
                  <a:lumMod val="75000"/>
                </a:schemeClr>
              </a:solidFill>
              <a:latin typeface="quote-cjk-patch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b="0" i="0" dirty="0">
                <a:solidFill>
                  <a:schemeClr val="tx1"/>
                </a:solidFill>
                <a:effectLst/>
                <a:latin typeface="quote-cjk-patch"/>
              </a:rPr>
              <a:t>A clear and progressive shift in the central wavelength of the LPG attenuation dip was observed between 2020 and 2022.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b="0" i="0" dirty="0">
                <a:solidFill>
                  <a:schemeClr val="tx1"/>
                </a:solidFill>
                <a:effectLst/>
                <a:latin typeface="quote-cjk-patch"/>
              </a:rPr>
              <a:t>This shift indicates a change in the sensor's baseline calibration, consistent with the effects of cumulative radiation exposure.</a:t>
            </a:r>
          </a:p>
          <a:p>
            <a:pPr algn="l"/>
            <a:endParaRPr lang="en-ZA" dirty="0">
              <a:solidFill>
                <a:schemeClr val="tx1"/>
              </a:solidFill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marL="457200" lvl="1" algn="l"/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2245-44A8-DD01-21F1-8EA37FF173D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64F9202-213C-1A4C-A7F7-03ED9436FBA5}" type="datetime1">
              <a:rPr lang="en-ZA" smtClean="0"/>
              <a:t>2025/10/10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E57C-8B4A-D7EB-A5C3-94BEE0F249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972801" y="6377940"/>
            <a:ext cx="356616" cy="179392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10</a:t>
            </a:fld>
            <a:endParaRPr lang="en-ZA" spc="-5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5217BF-AC7C-7BA0-1E4F-47953EE88305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3" y="1066800"/>
            <a:ext cx="6039137" cy="48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76DC-920C-F5D4-9DBE-14519E9A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Results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FCA6F-CA2B-B77A-9685-D97B1D2BA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6121197" cy="3816429"/>
          </a:xfrm>
        </p:spPr>
        <p:txBody>
          <a:bodyPr/>
          <a:lstStyle/>
          <a:p>
            <a:pPr algn="l"/>
            <a:r>
              <a:rPr lang="en-ZA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quote-cjk-patch"/>
              </a:rPr>
              <a:t>Supporting FBG Data</a:t>
            </a:r>
            <a:endParaRPr lang="en-ZA" sz="2000" dirty="0">
              <a:solidFill>
                <a:schemeClr val="accent6">
                  <a:lumMod val="75000"/>
                </a:schemeClr>
              </a:solidFill>
              <a:latin typeface="quote-cjk-patch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b="0" i="0" dirty="0">
                <a:solidFill>
                  <a:schemeClr val="tx1"/>
                </a:solidFill>
                <a:effectLst/>
                <a:latin typeface="quote-cjk-patch"/>
              </a:rPr>
              <a:t>Initial plots of FBG sensors also show wavelength shifts over the same period, reinforcing the trend of radiation-induced drift affecting different sensor types.</a:t>
            </a:r>
          </a:p>
          <a:p>
            <a:pPr lvl="1" algn="l"/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lvl="1" algn="l"/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/>
            <a:r>
              <a:rPr lang="en-ZA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quote-cjk-patch"/>
              </a:rPr>
              <a:t>Interpretation</a:t>
            </a:r>
            <a:endParaRPr lang="en-ZA" sz="2000" dirty="0">
              <a:solidFill>
                <a:schemeClr val="accent6">
                  <a:lumMod val="75000"/>
                </a:schemeClr>
              </a:solidFill>
              <a:latin typeface="quote-cjk-patch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b="0" i="0" dirty="0">
                <a:solidFill>
                  <a:schemeClr val="tx1"/>
                </a:solidFill>
                <a:effectLst/>
                <a:latin typeface="quote-cjk-patch"/>
              </a:rPr>
              <a:t>The year-on-year change in the LPG dip provides direct evidence of calibration degradation.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b="0" i="0" dirty="0">
                <a:solidFill>
                  <a:schemeClr val="tx1"/>
                </a:solidFill>
                <a:effectLst/>
                <a:latin typeface="quote-cjk-patch"/>
              </a:rPr>
              <a:t>This confirms the problem statement: while the sensors are functional, their readings are no longer reliable without applying a correction for this drift.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54E4-9E31-7AB0-E5B0-2B11DD89678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FF9F5A-B19B-124E-A8CF-1DD6BA7A26C0}" type="datetime1">
              <a:rPr lang="en-ZA" smtClean="0"/>
              <a:t>2025/10/10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0313C-2DE5-DB82-E36D-1095D10A45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972801" y="6377940"/>
            <a:ext cx="356616" cy="179392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11</a:t>
            </a:fld>
            <a:endParaRPr lang="en-ZA" spc="-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3E2A5-A540-1567-636F-791B2354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92130"/>
            <a:ext cx="5731510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6A55-86C3-2E27-EC82-C0910DFA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865E8-92A5-BFA5-1AD6-8D91B5A0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017354"/>
            <a:ext cx="10720166" cy="4985980"/>
          </a:xfrm>
        </p:spPr>
        <p:txBody>
          <a:bodyPr/>
          <a:lstStyle/>
          <a:p>
            <a:pPr algn="l"/>
            <a:r>
              <a:rPr lang="en-ZA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n-ZA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comparative analysis successfully identified a progressive, radiation-induced wavelength shift in the LPG sensors from 2020 to 2022.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confirms the initial degradation of sensor calibration, validating the core problem of this investigation.</a:t>
            </a:r>
          </a:p>
          <a:p>
            <a:pPr algn="l"/>
            <a:endParaRPr lang="en-ZA" sz="18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ZA" sz="180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work provides the essential foundational evidence needed to justify the development of a correction model.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proves that the sensor drift is measurable and systematic, making it possible to correct.</a:t>
            </a:r>
          </a:p>
          <a:p>
            <a:pPr lvl="1" algn="l"/>
            <a:endParaRPr lang="en-ZA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ZA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Next Steps for Model Development</a:t>
            </a:r>
            <a:endParaRPr lang="en-ZA" sz="18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 Correction Algorithm: Use the quantified drift to create a mathematical model that can adjust raw sensor data back to its accurate value.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ZA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ZA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 Goal</a:t>
            </a:r>
            <a:endParaRPr lang="en-ZA" sz="18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deliver a robust calibration method that restores the accuracy of the environmental monitoring system, ensuring the long-term stability of the ATLAS Inner Detector.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47D7C-4740-A1EF-34A8-C61DEBEDABA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FF9F5A-B19B-124E-A8CF-1DD6BA7A26C0}" type="datetime1">
              <a:rPr lang="en-ZA" smtClean="0"/>
              <a:t>2025/10/10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1B8FA-25CD-C764-2826-0EAFC97CC7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972801" y="6377940"/>
            <a:ext cx="356616" cy="179392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12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1263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7E8A-FB81-5A51-06C5-350D083D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BD19-E062-7C97-58F2-8648A4B2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4339650"/>
          </a:xfrm>
        </p:spPr>
        <p:txBody>
          <a:bodyPr/>
          <a:lstStyle/>
          <a:p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 “LHC The guide,” CERN, [Online]. Available: http://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press.cern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/press-kit. [Accessed 07 08 2025].</a:t>
            </a:r>
          </a:p>
          <a:p>
            <a:endParaRPr lang="en-ZA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 ATLAS collaboration, “The ATLAS experiment at the CERN Large Hadron Collider: a description of the detector configuration for Run 3,” </a:t>
            </a:r>
            <a:r>
              <a:rPr lang="en-ZA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Instrumentation, 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vol. 19, no. 5, May 2019</a:t>
            </a:r>
            <a:r>
              <a:rPr lang="en-ZA" sz="1200" dirty="0">
                <a:effectLst/>
              </a:rPr>
              <a:t> </a:t>
            </a:r>
            <a:endParaRPr lang="en-ZA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200" dirty="0">
                <a:effectLst/>
              </a:rPr>
              <a:t> </a:t>
            </a:r>
            <a:endParaRPr lang="en-ZA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 L.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Scherino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E.J.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Schioppa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Arapova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G.M.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Berruti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W.J. Bock, A.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Boniello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Borriello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Campopiano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Consales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Cusano, F. Esposito, A.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Iadicicco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Kachiguine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Mikulic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Nagai, T. Neves, P. Petagna, G.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Quero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 Robinson, A. Srivastava,, “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Fiber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optic sensors in the ATLAS Inner Detector,” </a:t>
            </a:r>
            <a:r>
              <a:rPr lang="en-ZA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Instruments and Methods in Physics Research Section A: Accelerators, Spectrometers, Detectors and Associated Equipment, 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vol. 1029, no. 10.1016/j.nima.2022.166470,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Aprill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2022. </a:t>
            </a:r>
          </a:p>
          <a:p>
            <a:endParaRPr lang="en-ZA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800" dirty="0">
                <a:latin typeface="Times New Roman" panose="02020603050405020304" pitchFamily="18" charset="0"/>
              </a:rPr>
              <a:t>[4] Q. 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Wu, Y. Qu, J. Liu, J. Yuan, S.-P. Wan, T. Wu, X.-D. He, B. Liu, D. Liu, Y. Ma, Y.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Semenova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Wang, X. Xin, G. Farrell , “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Singlemode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-multimode-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singlemode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Z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fiber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structures for sensing applications—A review,” </a:t>
            </a:r>
            <a:r>
              <a:rPr lang="en-ZA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Sensors Journal, </a:t>
            </a:r>
            <a:r>
              <a:rPr lang="en-Z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vol. 21, no. 11, p. 12734–12751, June 2001.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2E6E4-1F10-9EC7-5BE5-1AAB6779C2B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FF9F5A-B19B-124E-A8CF-1DD6BA7A26C0}" type="datetime1">
              <a:rPr lang="en-ZA" smtClean="0"/>
              <a:t>2025/10/10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AF408-FFC0-1102-6D6A-A060B86D99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896601" y="6377940"/>
            <a:ext cx="432816" cy="179392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13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189381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065" y="685800"/>
            <a:ext cx="683387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ZA" sz="8000" dirty="0">
                <a:solidFill>
                  <a:srgbClr val="FFFFFF"/>
                </a:solidFill>
              </a:rPr>
              <a:t>THANK YOU</a:t>
            </a:r>
            <a:br>
              <a:rPr lang="en-ZA" sz="8000" dirty="0">
                <a:solidFill>
                  <a:srgbClr val="FFFFFF"/>
                </a:solidFill>
              </a:rPr>
            </a:br>
            <a:r>
              <a:rPr sz="8000" dirty="0">
                <a:solidFill>
                  <a:srgbClr val="FFFFFF"/>
                </a:solidFill>
              </a:rPr>
              <a:t>Any</a:t>
            </a:r>
            <a:r>
              <a:rPr sz="8000" spc="-145" dirty="0">
                <a:solidFill>
                  <a:srgbClr val="FFFFFF"/>
                </a:solidFill>
              </a:rPr>
              <a:t> </a:t>
            </a:r>
            <a:r>
              <a:rPr sz="8000" spc="-30" dirty="0">
                <a:solidFill>
                  <a:srgbClr val="FFFFFF"/>
                </a:solidFill>
              </a:rPr>
              <a:t>Questions?</a:t>
            </a:r>
            <a:endParaRPr sz="8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0E630-1328-A050-532E-E08BDD30DA2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58BE153-C9E4-2A4F-B6A6-A8BA0144CDE7}" type="datetime1">
              <a:rPr lang="en-ZA" smtClean="0"/>
              <a:t>2025/10/10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DC23B-65FD-58BF-633E-83A6AFDE8C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14</a:t>
            </a:fld>
            <a:endParaRPr lang="en-ZA"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B0AC-1DC8-BCD4-4BE9-34F6815A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92443"/>
          </a:xfrm>
        </p:spPr>
        <p:txBody>
          <a:bodyPr/>
          <a:lstStyle/>
          <a:p>
            <a:r>
              <a:rPr lang="en-US" sz="3200" dirty="0"/>
              <a:t>Contents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25F3A-2D78-D3BE-1FBF-D3AC5E1AE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1"/>
            <a:ext cx="9429750" cy="449353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CERN &amp; ATLAS Inner Detector Overview</a:t>
            </a:r>
            <a:endParaRPr lang="en-GB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Problem statement, Aim and Objectives </a:t>
            </a:r>
          </a:p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Fibre Optic Sensors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Experimental set up and methodology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Conclusion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References 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br>
              <a:rPr lang="en-GB" sz="2000" b="1" i="0" dirty="0">
                <a:latin typeface="Times New Roman"/>
                <a:ea typeface="+mj-ea"/>
                <a:cs typeface="Times New Roman"/>
              </a:rPr>
            </a:b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D94F-CD6C-B8CE-7C78-32419EAE8F9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C34EF6B-8158-5B4F-8FFA-3CCBD5AB9386}" type="datetime1">
              <a:rPr lang="en-ZA" smtClean="0"/>
              <a:t>2025/10/10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31A41-4789-127F-1CE4-83C58829AA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2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52893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7924799" cy="689355"/>
          </a:xfrm>
        </p:spPr>
        <p:txBody>
          <a:bodyPr vert="horz" wrap="square" lIns="0" tIns="0" rIns="0" bIns="0" rtlCol="0">
            <a:noAutofit/>
          </a:bodyPr>
          <a:lstStyle/>
          <a:p>
            <a:pPr marL="1088390">
              <a:lnSpc>
                <a:spcPct val="90000"/>
              </a:lnSpc>
              <a:spcBef>
                <a:spcPts val="95"/>
              </a:spcBef>
            </a:pPr>
            <a:r>
              <a:rPr lang="en-ZA" sz="2400" dirty="0">
                <a:solidFill>
                  <a:schemeClr val="accent6">
                    <a:lumMod val="75000"/>
                  </a:schemeClr>
                </a:solidFill>
              </a:rPr>
              <a:t>CERN &amp; ATLAS Inner Detector Overview</a:t>
            </a:r>
            <a:endParaRPr lang="en-GB" sz="2400" b="1" i="0" spc="-25" dirty="0">
              <a:solidFill>
                <a:schemeClr val="accent6">
                  <a:lumMod val="75000"/>
                </a:schemeClr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03ED2-389E-E7B0-997F-00B4D8C1354B}"/>
              </a:ext>
            </a:extLst>
          </p:cNvPr>
          <p:cNvSpPr txBox="1"/>
          <p:nvPr/>
        </p:nvSpPr>
        <p:spPr>
          <a:xfrm>
            <a:off x="609600" y="1219200"/>
            <a:ext cx="5303520" cy="4884420"/>
          </a:xfrm>
          <a:prstGeom prst="rect">
            <a:avLst/>
          </a:prstGeom>
        </p:spPr>
        <p:txBody>
          <a:bodyPr wrap="square" lIns="0" tIns="0" rIns="0" bIns="0" rtlCol="0"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CERN – Geneva (Switzerland–France border)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Home to the Large Hadron Collider (LHC)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 Enable high-energy proton and heavy ion collisions to study fundamental particles and forces</a:t>
            </a:r>
          </a:p>
          <a:p>
            <a:endParaRPr lang="en-ZA" sz="2800" dirty="0"/>
          </a:p>
          <a:p>
            <a:r>
              <a:rPr lang="en-ZA" sz="2800" dirty="0">
                <a:solidFill>
                  <a:schemeClr val="accent6">
                    <a:lumMod val="75000"/>
                  </a:schemeClr>
                </a:solidFill>
              </a:rPr>
              <a:t>ATLAS Detector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46 m × 25 m, ~7 000 tonnes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Studies particle interactions and radiation effects</a:t>
            </a:r>
          </a:p>
          <a:p>
            <a:endParaRPr lang="en-ZA" sz="2800" dirty="0"/>
          </a:p>
          <a:p>
            <a:r>
              <a:rPr lang="en-ZA" sz="2800" dirty="0">
                <a:solidFill>
                  <a:schemeClr val="accent6">
                    <a:lumMod val="75000"/>
                  </a:schemeClr>
                </a:solidFill>
              </a:rPr>
              <a:t>Inner Detector (Core of ATLAS)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Tracks charged particles, measures momentum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Operates in high radiation &amp; magnetic fields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 Needs stable temperature &amp; humidity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ZA" sz="2800" dirty="0"/>
              <a:t>6.2 m × 2.1 m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34B11-E8DA-C30D-8CA8-03BACFFA7132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wrap="square" lIns="0" tIns="0" rIns="0" bIns="0">
            <a:normAutofit/>
          </a:bodyPr>
          <a:lstStyle/>
          <a:p>
            <a:pPr>
              <a:spcAft>
                <a:spcPts val="600"/>
              </a:spcAft>
            </a:pPr>
            <a:fld id="{22EBCE19-26D5-5345-BC4A-E73E2E69B8A0}" type="datetime1">
              <a:rPr lang="en-ZA" smtClean="0"/>
              <a:pPr>
                <a:spcAft>
                  <a:spcPts val="600"/>
                </a:spcAft>
              </a:pPr>
              <a:t>2025/10/10</a:t>
            </a:fld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125327" y="6390328"/>
            <a:ext cx="204089" cy="167004"/>
          </a:xfrm>
        </p:spPr>
        <p:txBody>
          <a:bodyPr vert="horz" wrap="square" lIns="0" tIns="0" rIns="0" bIns="0" rtlCol="0">
            <a:normAutofit/>
          </a:bodyPr>
          <a:lstStyle/>
          <a:p>
            <a:pPr marL="82550">
              <a:spcAft>
                <a:spcPts val="600"/>
              </a:spcAft>
            </a:pPr>
            <a:fld id="{81D60167-4931-47E6-BA6A-407CBD079E47}" type="slidenum">
              <a:rPr spc="-50" dirty="0"/>
              <a:pPr marL="82550">
                <a:spcAft>
                  <a:spcPts val="600"/>
                </a:spcAft>
              </a:pPr>
              <a:t>3</a:t>
            </a:fld>
            <a:endParaRPr lang="en-ZA" spc="-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9BFFB-B4A3-5980-AA77-3F908293D4A3}"/>
              </a:ext>
            </a:extLst>
          </p:cNvPr>
          <p:cNvSpPr txBox="1"/>
          <p:nvPr/>
        </p:nvSpPr>
        <p:spPr>
          <a:xfrm>
            <a:off x="6431280" y="4648200"/>
            <a:ext cx="5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Cross-sectional view of the ATLAS ID showing the arrangement of the pixel detector, semiconductor tracker and transition radiation tracker. [1] </a:t>
            </a:r>
          </a:p>
        </p:txBody>
      </p:sp>
      <p:pic>
        <p:nvPicPr>
          <p:cNvPr id="14" name="Picture 13" descr="A diagram of a semiconductor&#10;&#10;Description automatically generated">
            <a:extLst>
              <a:ext uri="{FF2B5EF4-FFF2-40B4-BE49-F238E27FC236}">
                <a16:creationId xmlns:a16="http://schemas.microsoft.com/office/drawing/2014/main" id="{269E8729-6618-365E-42C1-ED9D2FC5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2" r="19999" b="3"/>
          <a:stretch>
            <a:fillRect/>
          </a:stretch>
        </p:blipFill>
        <p:spPr>
          <a:xfrm>
            <a:off x="6302328" y="602585"/>
            <a:ext cx="5303520" cy="3882644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698BF-5555-07FB-5DAA-4A3C85868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C95B937-117B-4896-1A37-974A36B6488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C7865-71E6-86F5-375A-4937F10BD60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2F9A404-2278-8745-8D49-62869CA7FDA4}" type="datetime1">
              <a:rPr lang="en-ZA" smtClean="0"/>
              <a:t>2025/10/10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DDAC3-A3CE-684A-C0BB-052C1FCFF511}"/>
              </a:ext>
            </a:extLst>
          </p:cNvPr>
          <p:cNvSpPr txBox="1"/>
          <p:nvPr/>
        </p:nvSpPr>
        <p:spPr>
          <a:xfrm>
            <a:off x="2514600" y="381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Problem statement, Aim and Objectives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5F4EC-4C11-D4D2-55A2-A6D28B8B9893}"/>
              </a:ext>
            </a:extLst>
          </p:cNvPr>
          <p:cNvSpPr txBox="1"/>
          <p:nvPr/>
        </p:nvSpPr>
        <p:spPr>
          <a:xfrm>
            <a:off x="762000" y="1524000"/>
            <a:ext cx="109728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dirty="0">
                <a:solidFill>
                  <a:schemeClr val="accent6">
                    <a:lumMod val="75000"/>
                  </a:schemeClr>
                </a:solidFill>
              </a:rPr>
              <a:t> Problem statement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2000" dirty="0"/>
              <a:t>Fibre optic sensors were installed in 2019 to monitor environmental conditions.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2000" dirty="0"/>
              <a:t>Over time, radiation exposure degraded calibration accuracy.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2000" dirty="0"/>
              <a:t>Sensors still function, and measurements are no longer reliable without correction.</a:t>
            </a:r>
          </a:p>
          <a:p>
            <a:endParaRPr lang="en-ZA" sz="2000" dirty="0"/>
          </a:p>
          <a:p>
            <a:r>
              <a:rPr lang="en-ZA" sz="2000" dirty="0">
                <a:solidFill>
                  <a:schemeClr val="accent6">
                    <a:lumMod val="75000"/>
                  </a:schemeClr>
                </a:solidFill>
              </a:rPr>
              <a:t> Aim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2000" dirty="0">
                <a:effectLst/>
                <a:latin typeface="TimesNewRomanPSMT"/>
              </a:rPr>
              <a:t>This research aims to develop a new calibration method for analysing environmental readings from the ATLAS ID installed at the LHC. </a:t>
            </a:r>
          </a:p>
          <a:p>
            <a:endParaRPr lang="en-ZA" sz="2000" dirty="0">
              <a:effectLst/>
              <a:latin typeface="TimesNewRomanPSMT"/>
            </a:endParaRPr>
          </a:p>
          <a:p>
            <a:r>
              <a:rPr lang="en-ZA" sz="20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Objectives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spectral output from installed FOS over time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how radiation affects temperature and humidity readings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correction model </a:t>
            </a:r>
          </a:p>
          <a:p>
            <a:endParaRPr lang="en-ZA" sz="1600" dirty="0"/>
          </a:p>
          <a:p>
            <a:pPr marL="285750" indent="-285750">
              <a:buFont typeface="Wingdings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734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696B2-CA4F-5405-9E98-3E7A8D914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3C74ECD-59C2-90B0-F5CF-4D6F0B56CD3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5B6F01-395A-119C-E1D2-D565D608D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95"/>
              </a:spcBef>
            </a:pPr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 Fibre Optic Sensors </a:t>
            </a:r>
            <a:endParaRPr spc="-55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8D2B5F-5E0B-0B6D-F3B0-78D7E6C0C86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D106A2C-FA06-8948-BB16-F70355632291}" type="datetime1">
              <a:rPr lang="en-ZA" smtClean="0"/>
              <a:t>2025/10/10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44363-A4D9-EDCC-A665-EC8E6365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25389"/>
            <a:ext cx="5731510" cy="3328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BBABB9-54DC-B34D-9840-DB3DE27A4061}"/>
              </a:ext>
            </a:extLst>
          </p:cNvPr>
          <p:cNvSpPr txBox="1"/>
          <p:nvPr/>
        </p:nvSpPr>
        <p:spPr>
          <a:xfrm>
            <a:off x="762000" y="10668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Principle: Light is guided through the core by total </a:t>
            </a:r>
            <a:r>
              <a:rPr lang="en-Z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nternal </a:t>
            </a:r>
            <a:r>
              <a:rPr lang="en-Z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eflection at the core-cladding boundary.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Fibres for ATLAS use pure silica or fluorine-doped cores for superior performance in high-radiation environments.</a:t>
            </a:r>
          </a:p>
          <a:p>
            <a:pPr algn="l"/>
            <a:endParaRPr lang="en-ZA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ZA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Z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Core: Central channel, carries the light.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Cladding: Surrounds the core with a lower refractive index to trap light via Total Internal Reflection.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Coating: Protective layer for durability and handling</a:t>
            </a: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Intensive radiation.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D2448-D887-A9CE-1D56-91A2790905EF}"/>
              </a:ext>
            </a:extLst>
          </p:cNvPr>
          <p:cNvSpPr txBox="1"/>
          <p:nvPr/>
        </p:nvSpPr>
        <p:spPr>
          <a:xfrm>
            <a:off x="533400" y="5105400"/>
            <a:ext cx="10591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External environmental factors like Temperature, Strain, or Pressure interact with the optical fibre.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This interaction alters the properties of the light traveling through it (its wavelength, intensity, or phase).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By precisely measuring these changes in the light, we derive quantitative physical measurements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A751B-E732-BF53-3BF8-06798B2ACC22}"/>
              </a:ext>
            </a:extLst>
          </p:cNvPr>
          <p:cNvSpPr txBox="1"/>
          <p:nvPr/>
        </p:nvSpPr>
        <p:spPr>
          <a:xfrm>
            <a:off x="6553200" y="4419600"/>
            <a:ext cx="55029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Dimetric view of the fiber optic sensor. [2]</a:t>
            </a:r>
          </a:p>
        </p:txBody>
      </p:sp>
    </p:spTree>
    <p:extLst>
      <p:ext uri="{BB962C8B-B14F-4D97-AF65-F5344CB8AC3E}">
        <p14:creationId xmlns:p14="http://schemas.microsoft.com/office/powerpoint/2010/main" val="205083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E6F5-A450-D121-A42C-BCC217F1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Fiber optic sensors cont.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FC357-A21F-20B3-E366-3805A7777DD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FF9F5A-B19B-124E-A8CF-1DD6BA7A26C0}" type="datetime1">
              <a:rPr lang="en-ZA" smtClean="0"/>
              <a:t>2025/10/10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701EB-FBDD-168E-4B45-6D5508E7BD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6</a:t>
            </a:fld>
            <a:endParaRPr lang="en-ZA" spc="-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FBA1C-70AD-DFFC-D6E9-49CB008368D5}"/>
              </a:ext>
            </a:extLst>
          </p:cNvPr>
          <p:cNvSpPr txBox="1"/>
          <p:nvPr/>
        </p:nvSpPr>
        <p:spPr>
          <a:xfrm>
            <a:off x="914400" y="12192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 i="0" dirty="0" err="1">
                <a:solidFill>
                  <a:schemeClr val="accent6"/>
                </a:solidFill>
                <a:effectLst/>
                <a:latin typeface="quote-cjk-patch"/>
              </a:rPr>
              <a:t>Fiber</a:t>
            </a:r>
            <a:r>
              <a:rPr lang="en-ZA" b="1" i="0" dirty="0">
                <a:solidFill>
                  <a:schemeClr val="accent6"/>
                </a:solidFill>
                <a:effectLst/>
                <a:latin typeface="quote-cjk-patch"/>
              </a:rPr>
              <a:t> Bragg Gratings (FBGs)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b="1" i="0" dirty="0">
                <a:solidFill>
                  <a:schemeClr val="tx1"/>
                </a:solidFill>
                <a:effectLst/>
                <a:latin typeface="quote-cjk-patch"/>
              </a:rPr>
              <a:t>What is it?</a:t>
            </a: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 A periodic grating inscribed in the fibre core that reflects a specific wavelength.</a:t>
            </a:r>
          </a:p>
          <a:p>
            <a:pPr algn="l"/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/>
            <a:r>
              <a:rPr lang="en-ZA" b="1" i="0" dirty="0">
                <a:solidFill>
                  <a:schemeClr val="tx1"/>
                </a:solidFill>
                <a:effectLst/>
                <a:latin typeface="quote-cjk-patch"/>
              </a:rPr>
              <a:t>Working Principle:</a:t>
            </a:r>
            <a:endParaRPr lang="en-ZA" dirty="0">
              <a:solidFill>
                <a:schemeClr val="tx1"/>
              </a:solidFill>
              <a:latin typeface="quote-cjk-patch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Changes in temperature shift the Bragg wavelength.</a:t>
            </a:r>
          </a:p>
          <a:p>
            <a:pPr marL="457200" lvl="1" algn="l"/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/>
            <a:r>
              <a:rPr lang="en-ZA" b="1" i="0" dirty="0">
                <a:solidFill>
                  <a:schemeClr val="tx1"/>
                </a:solidFill>
                <a:effectLst/>
                <a:latin typeface="quote-cjk-patch"/>
              </a:rPr>
              <a:t>Key Features:</a:t>
            </a:r>
            <a:endParaRPr lang="en-ZA" dirty="0">
              <a:solidFill>
                <a:schemeClr val="tx1"/>
              </a:solidFill>
              <a:latin typeface="quote-cjk-patch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High Multiplexing: &gt;100 sensors on a single fibre.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Radiation Tolerant: Up to 10 </a:t>
            </a:r>
            <a:r>
              <a:rPr lang="en-ZA" i="0" dirty="0" err="1">
                <a:solidFill>
                  <a:schemeClr val="tx1"/>
                </a:solidFill>
                <a:effectLst/>
                <a:latin typeface="quote-cjk-patch"/>
              </a:rPr>
              <a:t>GGy</a:t>
            </a: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Fast Response: &lt;100 </a:t>
            </a:r>
            <a:r>
              <a:rPr lang="en-ZA" i="0" dirty="0" err="1">
                <a:solidFill>
                  <a:schemeClr val="tx1"/>
                </a:solidFill>
                <a:effectLst/>
                <a:latin typeface="quote-cjk-patch"/>
              </a:rPr>
              <a:t>ms</a:t>
            </a: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.</a:t>
            </a:r>
          </a:p>
          <a:p>
            <a:pPr marL="457200" lvl="1" algn="l"/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/>
            <a:r>
              <a:rPr lang="en-ZA" b="1" i="0" dirty="0">
                <a:solidFill>
                  <a:schemeClr val="tx1"/>
                </a:solidFill>
                <a:effectLst/>
                <a:latin typeface="quote-cjk-patch"/>
              </a:rPr>
              <a:t>Applications:</a:t>
            </a: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 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Structural health monitoring, and temperature/strain mapping in the ATLAS Inner Detector.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Diagram of a diagram of a fiber bristles grating&#10;&#10;Description automatically generated">
            <a:extLst>
              <a:ext uri="{FF2B5EF4-FFF2-40B4-BE49-F238E27FC236}">
                <a16:creationId xmlns:a16="http://schemas.microsoft.com/office/drawing/2014/main" id="{CABEDDEB-1093-429B-73BC-6F5E59227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90800"/>
            <a:ext cx="5292000" cy="2048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F9D334-66F1-C1DD-47DD-3F77E5C6AF17}"/>
              </a:ext>
            </a:extLst>
          </p:cNvPr>
          <p:cNvSpPr txBox="1"/>
          <p:nvPr/>
        </p:nvSpPr>
        <p:spPr>
          <a:xfrm>
            <a:off x="7239000" y="480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3: FBG sensor [3, 4]. </a:t>
            </a:r>
          </a:p>
        </p:txBody>
      </p:sp>
    </p:spTree>
    <p:extLst>
      <p:ext uri="{BB962C8B-B14F-4D97-AF65-F5344CB8AC3E}">
        <p14:creationId xmlns:p14="http://schemas.microsoft.com/office/powerpoint/2010/main" val="70409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D6BD-DEB4-C020-01DB-FF91F495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Fiber optic sensors cont.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BF8A2-BB9C-1AE1-C83D-5CA74F822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6273597" cy="461664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ZA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 Period Gratings (LPGs)</a:t>
            </a:r>
            <a:endParaRPr lang="en-ZA" sz="200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it: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grating that couples core light to cladding modes, creating attenuation bands.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n-Z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ZA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Feature: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sensitivity to refractive index and chemical environment.</a:t>
            </a:r>
          </a:p>
          <a:p>
            <a:pPr algn="l"/>
            <a:endParaRPr lang="en-ZA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Chemical sensing and environmental monitoring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Use Case in ATLAS: Replaced failing commercial humidity sensors.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Integrated into the Inner Detector endplate for reliable dew-point monitoring during operation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1A852-C36C-73F9-476F-D655A5D64ED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FF9F5A-B19B-124E-A8CF-1DD6BA7A26C0}" type="datetime1">
              <a:rPr lang="en-ZA" smtClean="0"/>
              <a:t>2025/10/10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AB349-FD76-D135-1117-E48E8D6C88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7</a:t>
            </a:fld>
            <a:endParaRPr lang="en-ZA" spc="-50" dirty="0"/>
          </a:p>
        </p:txBody>
      </p:sp>
      <p:pic>
        <p:nvPicPr>
          <p:cNvPr id="11" name="Picture 10" descr="Diagram of a diagram of a fiber jacket&#10;&#10;Description automatically generated">
            <a:extLst>
              <a:ext uri="{FF2B5EF4-FFF2-40B4-BE49-F238E27FC236}">
                <a16:creationId xmlns:a16="http://schemas.microsoft.com/office/drawing/2014/main" id="{F0DDE96E-4B09-B086-877D-443CE1D7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95198"/>
            <a:ext cx="2654300" cy="1816100"/>
          </a:xfrm>
          <a:prstGeom prst="rect">
            <a:avLst/>
          </a:prstGeom>
        </p:spPr>
      </p:pic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123E28C9-1D9A-C071-E570-B9C251CF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20265"/>
            <a:ext cx="2654300" cy="1816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3E4813-3862-7C5B-9D78-1FC16D9F0F3A}"/>
              </a:ext>
            </a:extLst>
          </p:cNvPr>
          <p:cNvSpPr txBox="1"/>
          <p:nvPr/>
        </p:nvSpPr>
        <p:spPr>
          <a:xfrm>
            <a:off x="8153400" y="2743200"/>
            <a:ext cx="297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4: LPG sensor [3]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87B34-81B3-6350-C3EF-4A553F3CB018}"/>
              </a:ext>
            </a:extLst>
          </p:cNvPr>
          <p:cNvSpPr txBox="1"/>
          <p:nvPr/>
        </p:nvSpPr>
        <p:spPr>
          <a:xfrm>
            <a:off x="7696200" y="5715000"/>
            <a:ext cx="34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5: LPG expected plot [3]. </a:t>
            </a:r>
          </a:p>
        </p:txBody>
      </p:sp>
    </p:spTree>
    <p:extLst>
      <p:ext uri="{BB962C8B-B14F-4D97-AF65-F5344CB8AC3E}">
        <p14:creationId xmlns:p14="http://schemas.microsoft.com/office/powerpoint/2010/main" val="281059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29E7-9F86-E49A-AB5E-FDC91E08C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07632DC-2FF4-6B84-A045-FBBD6D495F6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ZA" spc="-50" smtClean="0"/>
              <a:t>8</a:t>
            </a:fld>
            <a:endParaRPr lang="en-ZA" spc="-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56267-8763-91B5-A404-8715713DB7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7E27C67-27C3-E946-86F7-9B7E6B1B3CCD}" type="datetime1">
              <a:rPr lang="en-ZA" smtClean="0"/>
              <a:t>2025/10/10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E3E49-16DC-4B36-1FC6-84C9D892C67D}"/>
              </a:ext>
            </a:extLst>
          </p:cNvPr>
          <p:cNvSpPr txBox="1"/>
          <p:nvPr/>
        </p:nvSpPr>
        <p:spPr>
          <a:xfrm>
            <a:off x="2209800" y="15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Experimental set up and methodology</a:t>
            </a:r>
          </a:p>
        </p:txBody>
      </p:sp>
      <p:pic>
        <p:nvPicPr>
          <p:cNvPr id="15" name="Picture 14" descr="A circular structure with many colored wires&#10;&#10;Description automatically generated with medium confidence">
            <a:extLst>
              <a:ext uri="{FF2B5EF4-FFF2-40B4-BE49-F238E27FC236}">
                <a16:creationId xmlns:a16="http://schemas.microsoft.com/office/drawing/2014/main" id="{53014D25-DBE3-A765-4FD6-24F3EECB7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11540" r="19199" b="2654"/>
          <a:stretch/>
        </p:blipFill>
        <p:spPr>
          <a:xfrm>
            <a:off x="538463" y="2349442"/>
            <a:ext cx="4032000" cy="3166048"/>
          </a:xfrm>
          <a:prstGeom prst="rect">
            <a:avLst/>
          </a:prstGeom>
        </p:spPr>
      </p:pic>
      <p:pic>
        <p:nvPicPr>
          <p:cNvPr id="21" name="Picture 20" descr="A diagram of a fiber patch panel&#10;&#10;Description automatically generated">
            <a:extLst>
              <a:ext uri="{FF2B5EF4-FFF2-40B4-BE49-F238E27FC236}">
                <a16:creationId xmlns:a16="http://schemas.microsoft.com/office/drawing/2014/main" id="{99E3FEB7-1A5E-B626-BADD-D57B956E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6" t="20993" r="15278" b="4586"/>
          <a:stretch/>
        </p:blipFill>
        <p:spPr>
          <a:xfrm>
            <a:off x="6694800" y="914400"/>
            <a:ext cx="5040000" cy="28700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FEDBD3-A6AA-8388-5F40-1E145F0D4252}"/>
              </a:ext>
            </a:extLst>
          </p:cNvPr>
          <p:cNvSpPr txBox="1"/>
          <p:nvPr/>
        </p:nvSpPr>
        <p:spPr>
          <a:xfrm>
            <a:off x="457200" y="67562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a maintenance shutdown, we installed sensor bundles directly onto key structural points (ABR3) inside the detector.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sensors w</a:t>
            </a:r>
            <a:r>
              <a:rPr lang="en-Z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 installed on side A and C</a:t>
            </a:r>
            <a:endParaRPr lang="en-ZA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CFF71-B233-8498-1492-320D3E198A0C}"/>
              </a:ext>
            </a:extLst>
          </p:cNvPr>
          <p:cNvSpPr txBox="1"/>
          <p:nvPr/>
        </p:nvSpPr>
        <p:spPr>
          <a:xfrm>
            <a:off x="4800600" y="4495800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This diagram traces the signal's journey from the detector, through over 70 meters of </a:t>
            </a:r>
            <a:r>
              <a:rPr lang="en-ZA" b="0" i="0" dirty="0" err="1">
                <a:solidFill>
                  <a:schemeClr val="tx1"/>
                </a:solidFill>
                <a:effectLst/>
                <a:latin typeface="quote-cjk-patch"/>
              </a:rPr>
              <a:t>fiber</a:t>
            </a: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 optic cables and patch panels, to the interrogator and control PC in the USA15 service room."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It shows the critical infrastructure that brings the data from the harsh experimental environment to a safe location where we can read and analyse it.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F5E63A-9AFA-A3E0-CC2E-31C06922DA11}"/>
              </a:ext>
            </a:extLst>
          </p:cNvPr>
          <p:cNvSpPr txBox="1"/>
          <p:nvPr/>
        </p:nvSpPr>
        <p:spPr>
          <a:xfrm>
            <a:off x="228600" y="5791200"/>
            <a:ext cx="43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6: FOS installation [3].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453023-393D-98A8-9E9B-F783EFDD1AB7}"/>
              </a:ext>
            </a:extLst>
          </p:cNvPr>
          <p:cNvSpPr txBox="1"/>
          <p:nvPr/>
        </p:nvSpPr>
        <p:spPr>
          <a:xfrm>
            <a:off x="6781800" y="4038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7:Installation in the ATLAS IDEP [3].</a:t>
            </a:r>
          </a:p>
        </p:txBody>
      </p:sp>
    </p:spTree>
    <p:extLst>
      <p:ext uri="{BB962C8B-B14F-4D97-AF65-F5344CB8AC3E}">
        <p14:creationId xmlns:p14="http://schemas.microsoft.com/office/powerpoint/2010/main" val="231133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6B4-D2AB-F76F-A8C0-212680B1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64311"/>
            <a:ext cx="7086599" cy="453644"/>
          </a:xfrm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Experimental set up and methodology cont.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9EF87-C70F-FAEB-A67C-DFBBF7980C91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87917C43-9CC6-A446-9F9E-7C71DB86BAE5}" type="datetime1">
              <a:rPr lang="en-ZA" smtClean="0"/>
              <a:pPr>
                <a:spcAft>
                  <a:spcPts val="600"/>
                </a:spcAft>
              </a:pPr>
              <a:t>2025/10/10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6386F-EFC7-1DE0-7E92-A2D171F393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327" y="6390328"/>
            <a:ext cx="204089" cy="167004"/>
          </a:xfrm>
        </p:spPr>
        <p:txBody>
          <a:bodyPr wrap="square">
            <a:normAutofit/>
          </a:bodyPr>
          <a:lstStyle/>
          <a:p>
            <a:pPr marL="82550">
              <a:spcAft>
                <a:spcPts val="600"/>
              </a:spcAft>
            </a:pPr>
            <a:fld id="{81D60167-4931-47E6-BA6A-407CBD079E47}" type="slidenum">
              <a:rPr lang="en-ZA" spc="-50" smtClean="0"/>
              <a:pPr marL="82550">
                <a:spcAft>
                  <a:spcPts val="600"/>
                </a:spcAft>
              </a:pPr>
              <a:t>9</a:t>
            </a:fld>
            <a:endParaRPr lang="en-ZA" spc="-50"/>
          </a:p>
        </p:txBody>
      </p:sp>
      <p:pic>
        <p:nvPicPr>
          <p:cNvPr id="7" name="Picture 6" descr="A diagram of a video game system&#10;&#10;Description automatically generated">
            <a:extLst>
              <a:ext uri="{FF2B5EF4-FFF2-40B4-BE49-F238E27FC236}">
                <a16:creationId xmlns:a16="http://schemas.microsoft.com/office/drawing/2014/main" id="{BE417A97-3746-142F-4D2A-8C82FFC2E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22415"/>
          <a:stretch/>
        </p:blipFill>
        <p:spPr>
          <a:xfrm>
            <a:off x="4876800" y="917955"/>
            <a:ext cx="7162800" cy="3030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3FA12E-4E01-0292-40FD-BB8C9E6A8B89}"/>
              </a:ext>
            </a:extLst>
          </p:cNvPr>
          <p:cNvSpPr txBox="1"/>
          <p:nvPr/>
        </p:nvSpPr>
        <p:spPr>
          <a:xfrm>
            <a:off x="762000" y="1066800"/>
            <a:ext cx="411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 i="0" dirty="0">
                <a:solidFill>
                  <a:schemeClr val="accent6">
                    <a:lumMod val="75000"/>
                  </a:schemeClr>
                </a:solidFill>
                <a:effectLst/>
                <a:latin typeface="quote-cjk-patch"/>
              </a:rPr>
              <a:t>Readout and analysis</a:t>
            </a:r>
            <a:endParaRPr lang="en-ZA" b="0" i="0" dirty="0">
              <a:solidFill>
                <a:schemeClr val="accent6">
                  <a:lumMod val="75000"/>
                </a:schemeClr>
              </a:solidFill>
              <a:effectLst/>
              <a:latin typeface="quote-cjk-patch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The interrogator in USA15 measures the tiny wavelength shifts in the light.</a:t>
            </a:r>
          </a:p>
          <a:p>
            <a:pPr algn="l"/>
            <a:endParaRPr lang="en-ZA" dirty="0">
              <a:solidFill>
                <a:schemeClr val="tx1"/>
              </a:solidFill>
              <a:latin typeface="quote-cjk-patch"/>
            </a:endParaRPr>
          </a:p>
          <a:p>
            <a:pPr algn="l"/>
            <a:endParaRPr lang="en-Z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/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 </a:t>
            </a:r>
            <a:r>
              <a:rPr lang="en-ZA" b="1" i="0" dirty="0">
                <a:solidFill>
                  <a:schemeClr val="tx1"/>
                </a:solidFill>
                <a:effectLst/>
                <a:latin typeface="quote-cjk-patch"/>
              </a:rPr>
              <a:t>Python scripts</a:t>
            </a:r>
            <a:endParaRPr lang="en-ZA" dirty="0">
              <a:solidFill>
                <a:schemeClr val="tx1"/>
              </a:solidFill>
              <a:latin typeface="quote-cjk-patch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ZA" dirty="0">
                <a:solidFill>
                  <a:schemeClr val="tx1"/>
                </a:solidFill>
                <a:latin typeface="quote-cjk-patch"/>
              </a:rPr>
              <a:t>R</a:t>
            </a: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aw spectral data was processed and convert it into temperature and humidity values on the DCS PC.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dirty="0">
                <a:solidFill>
                  <a:schemeClr val="tx1"/>
                </a:solidFill>
                <a:latin typeface="quote-cjk-patch"/>
              </a:rPr>
              <a:t>E</a:t>
            </a:r>
            <a:r>
              <a:rPr lang="en-ZA" b="0" i="0" dirty="0">
                <a:solidFill>
                  <a:schemeClr val="tx1"/>
                </a:solidFill>
                <a:effectLst/>
                <a:latin typeface="quote-cjk-patch"/>
              </a:rPr>
              <a:t>nabling real-time monitoring of the detector through automated data visualization and analysis.</a:t>
            </a:r>
          </a:p>
          <a:p>
            <a:pPr algn="l"/>
            <a:endParaRPr lang="en-US" b="0" i="0" dirty="0">
              <a:solidFill>
                <a:schemeClr val="tx1"/>
              </a:solidFill>
              <a:effectLst/>
              <a:latin typeface="quote-cjk-patch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F3C3B-747B-386B-5D2F-907E5B3AE86C}"/>
              </a:ext>
            </a:extLst>
          </p:cNvPr>
          <p:cNvSpPr txBox="1"/>
          <p:nvPr/>
        </p:nvSpPr>
        <p:spPr>
          <a:xfrm>
            <a:off x="609600" y="4483120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 i="0" dirty="0">
                <a:solidFill>
                  <a:schemeClr val="tx1"/>
                </a:solidFill>
                <a:effectLst/>
                <a:latin typeface="quote-cjk-patch"/>
              </a:rPr>
              <a:t>The key additions are: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Python scripts for data processing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dirty="0">
                <a:solidFill>
                  <a:schemeClr val="tx1"/>
                </a:solidFill>
                <a:latin typeface="quote-cjk-patch"/>
              </a:rPr>
              <a:t>R</a:t>
            </a: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aw spectral data as the input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ZA" dirty="0">
                <a:solidFill>
                  <a:schemeClr val="tx1"/>
                </a:solidFill>
                <a:latin typeface="quote-cjk-patch"/>
              </a:rPr>
              <a:t>A</a:t>
            </a:r>
            <a:r>
              <a:rPr lang="en-ZA" i="0" dirty="0">
                <a:solidFill>
                  <a:schemeClr val="tx1"/>
                </a:solidFill>
                <a:effectLst/>
                <a:latin typeface="quote-cjk-patch"/>
              </a:rPr>
              <a:t>utomated data visualization and analysis to describe the plotting functionality</a:t>
            </a:r>
          </a:p>
          <a:p>
            <a:br>
              <a:rPr lang="en-ZA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E3BB7-CD93-4E2A-79BE-ABF77CDB716D}"/>
              </a:ext>
            </a:extLst>
          </p:cNvPr>
          <p:cNvSpPr txBox="1"/>
          <p:nvPr/>
        </p:nvSpPr>
        <p:spPr>
          <a:xfrm>
            <a:off x="6858000" y="4191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8: ATLAS FOS final setup scheme [3]</a:t>
            </a:r>
          </a:p>
        </p:txBody>
      </p:sp>
    </p:spTree>
    <p:extLst>
      <p:ext uri="{BB962C8B-B14F-4D97-AF65-F5344CB8AC3E}">
        <p14:creationId xmlns:p14="http://schemas.microsoft.com/office/powerpoint/2010/main" val="103874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6204</TotalTime>
  <Words>1440</Words>
  <Application>Microsoft Macintosh PowerPoint</Application>
  <PresentationFormat>Widescreen</PresentationFormat>
  <Paragraphs>179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Arial MT</vt:lpstr>
      <vt:lpstr>quote-cjk-patch</vt:lpstr>
      <vt:lpstr>Times New Roman</vt:lpstr>
      <vt:lpstr>TimesNewRomanPSMT</vt:lpstr>
      <vt:lpstr>Wingdings</vt:lpstr>
      <vt:lpstr>Office Theme</vt:lpstr>
      <vt:lpstr>PowerPoint Presentation</vt:lpstr>
      <vt:lpstr>Contents </vt:lpstr>
      <vt:lpstr>CERN &amp; ATLAS Inner Detector Overview</vt:lpstr>
      <vt:lpstr>PowerPoint Presentation</vt:lpstr>
      <vt:lpstr> Fibre Optic Sensors </vt:lpstr>
      <vt:lpstr>Fiber optic sensors cont.</vt:lpstr>
      <vt:lpstr>Fiber optic sensors cont.</vt:lpstr>
      <vt:lpstr>PowerPoint Presentation</vt:lpstr>
      <vt:lpstr>Experimental set up and methodology cont. </vt:lpstr>
      <vt:lpstr>Results </vt:lpstr>
      <vt:lpstr>Results cont.</vt:lpstr>
      <vt:lpstr>Conclusion</vt:lpstr>
      <vt:lpstr>References</vt:lpstr>
      <vt:lpstr>THANK YOU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ANALYSIS INVESTIGATION ASSIGNMENT PRESENTATION</dc:title>
  <dc:creator>Sambulo Bhekinkosi Gumede</dc:creator>
  <cp:lastModifiedBy>LWAZILWENKOSI NDUMISO MTHETHWA</cp:lastModifiedBy>
  <cp:revision>16</cp:revision>
  <dcterms:created xsi:type="dcterms:W3CDTF">2025-02-14T16:43:09Z</dcterms:created>
  <dcterms:modified xsi:type="dcterms:W3CDTF">2025-10-10T11:45:59Z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2025-02-14T00:00:00Z</vt:filetime>
  </property>
  <property fmtid="{D5CDD505-2E9C-101B-9397-08002B2CF9AE}" pid="5" name="Producer">
    <vt:lpwstr>Microsoft® PowerPoint® for Microsoft 365</vt:lpwstr>
  </property>
</Properties>
</file>