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58" r:id="rId6"/>
    <p:sldId id="259" r:id="rId7"/>
    <p:sldId id="270" r:id="rId8"/>
    <p:sldId id="269" r:id="rId9"/>
    <p:sldId id="295" r:id="rId10"/>
    <p:sldId id="296" r:id="rId11"/>
    <p:sldId id="263" r:id="rId12"/>
    <p:sldId id="298" r:id="rId13"/>
    <p:sldId id="275" r:id="rId14"/>
    <p:sldId id="290" r:id="rId15"/>
    <p:sldId id="287" r:id="rId16"/>
    <p:sldId id="278" r:id="rId17"/>
    <p:sldId id="279" r:id="rId18"/>
    <p:sldId id="280" r:id="rId19"/>
    <p:sldId id="281" r:id="rId20"/>
    <p:sldId id="291" r:id="rId21"/>
    <p:sldId id="292" r:id="rId22"/>
    <p:sldId id="293" r:id="rId23"/>
    <p:sldId id="294" r:id="rId24"/>
    <p:sldId id="282" r:id="rId25"/>
    <p:sldId id="284" r:id="rId26"/>
    <p:sldId id="265" r:id="rId27"/>
    <p:sldId id="267" r:id="rId28"/>
    <p:sldId id="266" r:id="rId29"/>
    <p:sldId id="297"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3595" autoAdjust="0"/>
  </p:normalViewPr>
  <p:slideViewPr>
    <p:cSldViewPr snapToGrid="0">
      <p:cViewPr varScale="1">
        <p:scale>
          <a:sx n="52" d="100"/>
          <a:sy n="52" d="100"/>
        </p:scale>
        <p:origin x="161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08320-304E-4398-910C-50E4D9291B46}"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ZA"/>
        </a:p>
      </dgm:t>
    </dgm:pt>
    <dgm:pt modelId="{1651C32E-A823-4C8A-B7E6-1C605B6394CB}">
      <dgm:prSet phldrT="[Text]" custT="1"/>
      <dgm:spPr/>
      <dgm:t>
        <a:bodyPr/>
        <a:lstStyle/>
        <a:p>
          <a:pPr>
            <a:buNone/>
          </a:pPr>
          <a:r>
            <a:rPr lang="en-ZA" sz="1800" dirty="0"/>
            <a:t>The LPG FOS model was recreated in </a:t>
          </a:r>
          <a:r>
            <a:rPr lang="en-ZA" sz="1800" b="1" dirty="0"/>
            <a:t>SolidWorks</a:t>
          </a:r>
          <a:r>
            <a:rPr lang="en-ZA" sz="1800" dirty="0"/>
            <a:t>, including the fibre core, cladding, grating, and </a:t>
          </a:r>
          <a:r>
            <a:rPr lang="en-ZA" sz="1800" dirty="0" err="1"/>
            <a:t>TiO</a:t>
          </a:r>
          <a:r>
            <a:rPr lang="en-ZA" sz="1800" dirty="0"/>
            <a:t>₂ coating.</a:t>
          </a:r>
        </a:p>
      </dgm:t>
    </dgm:pt>
    <dgm:pt modelId="{1B139CEA-9D02-4552-AA66-D2FB09F39FC5}" type="parTrans" cxnId="{207A1EFC-2573-435B-A6F3-E5D316336C15}">
      <dgm:prSet/>
      <dgm:spPr/>
      <dgm:t>
        <a:bodyPr/>
        <a:lstStyle/>
        <a:p>
          <a:endParaRPr lang="en-ZA" sz="2800"/>
        </a:p>
      </dgm:t>
    </dgm:pt>
    <dgm:pt modelId="{C513DEF0-B555-4D6A-95EE-C82457235475}" type="sibTrans" cxnId="{207A1EFC-2573-435B-A6F3-E5D316336C15}">
      <dgm:prSet/>
      <dgm:spPr/>
      <dgm:t>
        <a:bodyPr/>
        <a:lstStyle/>
        <a:p>
          <a:endParaRPr lang="en-ZA" sz="2800"/>
        </a:p>
      </dgm:t>
    </dgm:pt>
    <dgm:pt modelId="{8FEB948A-4CFA-4977-85F2-A539BCC32B10}">
      <dgm:prSet phldrT="[Text]" custT="1"/>
      <dgm:spPr/>
      <dgm:t>
        <a:bodyPr/>
        <a:lstStyle/>
        <a:p>
          <a:pPr>
            <a:buNone/>
          </a:pPr>
          <a:r>
            <a:rPr lang="en-ZA" sz="1800" dirty="0"/>
            <a:t>The simulation was run on the </a:t>
          </a:r>
          <a:r>
            <a:rPr lang="en-ZA" sz="1800" dirty="0" err="1"/>
            <a:t>lxplus</a:t>
          </a:r>
          <a:r>
            <a:rPr lang="en-ZA" sz="1800" dirty="0"/>
            <a:t> </a:t>
          </a:r>
          <a:r>
            <a:rPr lang="en-ZA" sz="1800" b="1" dirty="0"/>
            <a:t>High-Performance Computing</a:t>
          </a:r>
          <a:r>
            <a:rPr lang="en-ZA" sz="1800" dirty="0"/>
            <a:t>       (HPC) cluster, and radiation plots were made using GitLab tools.</a:t>
          </a:r>
        </a:p>
      </dgm:t>
    </dgm:pt>
    <dgm:pt modelId="{6C639BAD-3EFF-47F3-A9A5-E5E926211074}" type="parTrans" cxnId="{441978C7-FB45-42DD-95DC-3AEDF527521B}">
      <dgm:prSet/>
      <dgm:spPr/>
      <dgm:t>
        <a:bodyPr/>
        <a:lstStyle/>
        <a:p>
          <a:endParaRPr lang="en-ZA" sz="2800"/>
        </a:p>
      </dgm:t>
    </dgm:pt>
    <dgm:pt modelId="{652EBB85-19C7-4ED2-A68C-8C225FE7F59C}" type="sibTrans" cxnId="{441978C7-FB45-42DD-95DC-3AEDF527521B}">
      <dgm:prSet/>
      <dgm:spPr/>
      <dgm:t>
        <a:bodyPr/>
        <a:lstStyle/>
        <a:p>
          <a:endParaRPr lang="en-ZA" sz="2800"/>
        </a:p>
      </dgm:t>
    </dgm:pt>
    <dgm:pt modelId="{5F1A6747-FDFC-43E0-831A-476A2DDE65B9}">
      <dgm:prSet custT="1"/>
      <dgm:spPr/>
      <dgm:t>
        <a:bodyPr/>
        <a:lstStyle/>
        <a:p>
          <a:pPr>
            <a:buNone/>
          </a:pPr>
          <a:r>
            <a:rPr lang="en-ZA" sz="1800" dirty="0"/>
            <a:t>The total radiation doses were then calculated and recorded</a:t>
          </a:r>
          <a:r>
            <a:rPr lang="en-GB" sz="1800" b="0" i="0" dirty="0"/>
            <a:t>.</a:t>
          </a:r>
          <a:endParaRPr lang="en-GB" sz="1800" dirty="0"/>
        </a:p>
      </dgm:t>
    </dgm:pt>
    <dgm:pt modelId="{1C2F8FD5-AC4A-4FEA-B2B7-48C7B3994B1C}" type="parTrans" cxnId="{CAC4BA99-8623-4586-B423-E283298863CB}">
      <dgm:prSet/>
      <dgm:spPr/>
      <dgm:t>
        <a:bodyPr/>
        <a:lstStyle/>
        <a:p>
          <a:endParaRPr lang="en-ZA" sz="2800"/>
        </a:p>
      </dgm:t>
    </dgm:pt>
    <dgm:pt modelId="{1ED74363-64FA-44F3-9913-4DB6D96B6122}" type="sibTrans" cxnId="{CAC4BA99-8623-4586-B423-E283298863CB}">
      <dgm:prSet/>
      <dgm:spPr/>
      <dgm:t>
        <a:bodyPr/>
        <a:lstStyle/>
        <a:p>
          <a:endParaRPr lang="en-ZA" sz="2800"/>
        </a:p>
      </dgm:t>
    </dgm:pt>
    <dgm:pt modelId="{7C0A3B8A-F602-4F38-B1A3-3F39E52F3F70}">
      <dgm:prSet custT="1"/>
      <dgm:spPr/>
      <dgm:t>
        <a:bodyPr/>
        <a:lstStyle/>
        <a:p>
          <a:pPr>
            <a:buNone/>
          </a:pPr>
          <a:r>
            <a:rPr lang="en-ZA" sz="1800" dirty="0"/>
            <a:t>Radiation doses for other years were calculated using the luminosity ratio between 2021 and those years. </a:t>
          </a:r>
          <a:r>
            <a:rPr lang="en-GB" sz="1800" b="0" i="0" dirty="0"/>
            <a:t>(</a:t>
          </a:r>
          <a:r>
            <a:rPr lang="en-GB" sz="1800" b="0" i="0" dirty="0">
              <a:solidFill>
                <a:schemeClr val="tx1"/>
              </a:solidFill>
            </a:rPr>
            <a:t>Proportional to the number of collisions which happen in a unit area and time</a:t>
          </a:r>
          <a:r>
            <a:rPr lang="en-GB" sz="1800" b="0" i="0" dirty="0"/>
            <a:t>)</a:t>
          </a:r>
          <a:endParaRPr lang="en-GB" sz="1800" dirty="0"/>
        </a:p>
      </dgm:t>
    </dgm:pt>
    <dgm:pt modelId="{48656F9F-683F-4156-9DD2-4DB3684B63CE}" type="parTrans" cxnId="{A39AAEBE-0ED3-42B7-ACB4-6456FB5579D0}">
      <dgm:prSet/>
      <dgm:spPr/>
      <dgm:t>
        <a:bodyPr/>
        <a:lstStyle/>
        <a:p>
          <a:endParaRPr lang="en-ZA" sz="2800"/>
        </a:p>
      </dgm:t>
    </dgm:pt>
    <dgm:pt modelId="{CB92E023-88FB-443A-969C-53E430A973AA}" type="sibTrans" cxnId="{A39AAEBE-0ED3-42B7-ACB4-6456FB5579D0}">
      <dgm:prSet/>
      <dgm:spPr/>
      <dgm:t>
        <a:bodyPr/>
        <a:lstStyle/>
        <a:p>
          <a:endParaRPr lang="en-ZA" sz="2800"/>
        </a:p>
      </dgm:t>
    </dgm:pt>
    <dgm:pt modelId="{2C31F30A-64A9-4AFA-9285-B5125410E940}">
      <dgm:prSet custT="1"/>
      <dgm:spPr/>
      <dgm:t>
        <a:bodyPr/>
        <a:lstStyle/>
        <a:p>
          <a:endParaRPr lang="en-ZA"/>
        </a:p>
      </dgm:t>
    </dgm:pt>
    <dgm:pt modelId="{DB047C88-82ED-4F7C-8313-CB52CA9F21EC}" type="parTrans" cxnId="{2619D08D-01CD-484E-ACE2-6EA55A995147}">
      <dgm:prSet/>
      <dgm:spPr/>
      <dgm:t>
        <a:bodyPr/>
        <a:lstStyle/>
        <a:p>
          <a:endParaRPr lang="en-ZA" sz="2800"/>
        </a:p>
      </dgm:t>
    </dgm:pt>
    <dgm:pt modelId="{33962EE0-B4D8-4D6F-B991-71B123868C94}" type="sibTrans" cxnId="{2619D08D-01CD-484E-ACE2-6EA55A995147}">
      <dgm:prSet/>
      <dgm:spPr/>
      <dgm:t>
        <a:bodyPr/>
        <a:lstStyle/>
        <a:p>
          <a:endParaRPr lang="en-ZA" sz="2800"/>
        </a:p>
      </dgm:t>
    </dgm:pt>
    <dgm:pt modelId="{3B1C9A8B-61EC-497F-A690-0BF4359F954E}">
      <dgm:prSet phldrT="[Text]" custT="1"/>
      <dgm:spPr/>
      <dgm:t>
        <a:bodyPr/>
        <a:lstStyle/>
        <a:p>
          <a:pPr>
            <a:buNone/>
          </a:pPr>
          <a:r>
            <a:rPr lang="en-ZA" sz="1800" dirty="0"/>
            <a:t>The </a:t>
          </a:r>
          <a:r>
            <a:rPr lang="en-ZA" sz="1800" b="1" dirty="0"/>
            <a:t>GEANT4</a:t>
          </a:r>
          <a:r>
            <a:rPr lang="en-ZA" sz="1800" dirty="0"/>
            <a:t> Monte Carlo simulation code (C++) was updated to include the FOS geometry.</a:t>
          </a:r>
        </a:p>
      </dgm:t>
    </dgm:pt>
    <dgm:pt modelId="{D9F29E8D-D5FA-49B8-ABEE-D5CAB85BDD5A}" type="parTrans" cxnId="{0A1AE8AE-520E-4101-ADA1-263E86DD86E9}">
      <dgm:prSet/>
      <dgm:spPr/>
      <dgm:t>
        <a:bodyPr/>
        <a:lstStyle/>
        <a:p>
          <a:endParaRPr lang="en-ZA" sz="2800"/>
        </a:p>
      </dgm:t>
    </dgm:pt>
    <dgm:pt modelId="{B581774B-D0AC-4223-BF67-1A79055208A7}" type="sibTrans" cxnId="{0A1AE8AE-520E-4101-ADA1-263E86DD86E9}">
      <dgm:prSet/>
      <dgm:spPr/>
      <dgm:t>
        <a:bodyPr/>
        <a:lstStyle/>
        <a:p>
          <a:endParaRPr lang="en-ZA" sz="2800"/>
        </a:p>
      </dgm:t>
    </dgm:pt>
    <dgm:pt modelId="{66234112-1BB9-4305-B2EC-C3110A50B7B2}" type="pres">
      <dgm:prSet presAssocID="{C1208320-304E-4398-910C-50E4D9291B46}" presName="outerComposite" presStyleCnt="0">
        <dgm:presLayoutVars>
          <dgm:chMax val="5"/>
          <dgm:dir/>
          <dgm:resizeHandles val="exact"/>
        </dgm:presLayoutVars>
      </dgm:prSet>
      <dgm:spPr/>
    </dgm:pt>
    <dgm:pt modelId="{D182956E-A0A2-4D86-8CE4-0A7A343508E7}" type="pres">
      <dgm:prSet presAssocID="{C1208320-304E-4398-910C-50E4D9291B46}" presName="dummyMaxCanvas" presStyleCnt="0">
        <dgm:presLayoutVars/>
      </dgm:prSet>
      <dgm:spPr/>
    </dgm:pt>
    <dgm:pt modelId="{B87AF5C3-0D49-46E4-A94B-FCD10ACE0D20}" type="pres">
      <dgm:prSet presAssocID="{C1208320-304E-4398-910C-50E4D9291B46}" presName="FiveNodes_1" presStyleLbl="node1" presStyleIdx="0" presStyleCnt="5" custScaleX="86151" custLinFactNeighborX="-1833" custLinFactNeighborY="-23969">
        <dgm:presLayoutVars>
          <dgm:bulletEnabled val="1"/>
        </dgm:presLayoutVars>
      </dgm:prSet>
      <dgm:spPr/>
    </dgm:pt>
    <dgm:pt modelId="{E63846B7-DF0E-44B1-AFEB-5F57FC19A1F3}" type="pres">
      <dgm:prSet presAssocID="{C1208320-304E-4398-910C-50E4D9291B46}" presName="FiveNodes_2" presStyleLbl="node1" presStyleIdx="1" presStyleCnt="5" custScaleX="88007" custLinFactNeighborX="-10180" custLinFactNeighborY="-4016">
        <dgm:presLayoutVars>
          <dgm:bulletEnabled val="1"/>
        </dgm:presLayoutVars>
      </dgm:prSet>
      <dgm:spPr/>
    </dgm:pt>
    <dgm:pt modelId="{20712F91-9688-4747-B2F5-462E64F4E0BE}" type="pres">
      <dgm:prSet presAssocID="{C1208320-304E-4398-910C-50E4D9291B46}" presName="FiveNodes_3" presStyleLbl="node1" presStyleIdx="2" presStyleCnt="5" custScaleX="102455" custScaleY="134167" custLinFactNeighborX="-8839" custLinFactNeighborY="13345">
        <dgm:presLayoutVars>
          <dgm:bulletEnabled val="1"/>
        </dgm:presLayoutVars>
      </dgm:prSet>
      <dgm:spPr/>
    </dgm:pt>
    <dgm:pt modelId="{18A3013F-2F87-4673-8C19-2ED9D06CD4ED}" type="pres">
      <dgm:prSet presAssocID="{C1208320-304E-4398-910C-50E4D9291B46}" presName="FiveNodes_4" presStyleLbl="node1" presStyleIdx="3" presStyleCnt="5" custScaleX="111904" custLinFactNeighborX="-4184" custLinFactNeighborY="32401">
        <dgm:presLayoutVars>
          <dgm:bulletEnabled val="1"/>
        </dgm:presLayoutVars>
      </dgm:prSet>
      <dgm:spPr/>
    </dgm:pt>
    <dgm:pt modelId="{9D555906-4561-464A-8CC5-894DF6FF2147}" type="pres">
      <dgm:prSet presAssocID="{C1208320-304E-4398-910C-50E4D9291B46}" presName="FiveNodes_5" presStyleLbl="node1" presStyleIdx="4" presStyleCnt="5" custScaleY="58076" custLinFactNeighborX="-711" custLinFactNeighborY="1741">
        <dgm:presLayoutVars>
          <dgm:bulletEnabled val="1"/>
        </dgm:presLayoutVars>
      </dgm:prSet>
      <dgm:spPr/>
    </dgm:pt>
    <dgm:pt modelId="{66CF8DDC-4F90-40F5-81DD-0ADB84E5B99D}" type="pres">
      <dgm:prSet presAssocID="{C1208320-304E-4398-910C-50E4D9291B46}" presName="FiveConn_1-2" presStyleLbl="fgAccFollowNode1" presStyleIdx="0" presStyleCnt="4" custLinFactX="-73784" custLinFactNeighborX="-100000" custLinFactNeighborY="-4203">
        <dgm:presLayoutVars>
          <dgm:bulletEnabled val="1"/>
        </dgm:presLayoutVars>
      </dgm:prSet>
      <dgm:spPr/>
    </dgm:pt>
    <dgm:pt modelId="{2AF08930-841F-41ED-B1CD-71959D756D57}" type="pres">
      <dgm:prSet presAssocID="{C1208320-304E-4398-910C-50E4D9291B46}" presName="FiveConn_2-3" presStyleLbl="fgAccFollowNode1" presStyleIdx="1" presStyleCnt="4" custLinFactX="-84164" custLinFactNeighborX="-100000" custLinFactNeighborY="-12089">
        <dgm:presLayoutVars>
          <dgm:bulletEnabled val="1"/>
        </dgm:presLayoutVars>
      </dgm:prSet>
      <dgm:spPr/>
    </dgm:pt>
    <dgm:pt modelId="{29CBC26E-200F-4559-B188-3DB9ECAD6ABB}" type="pres">
      <dgm:prSet presAssocID="{C1208320-304E-4398-910C-50E4D9291B46}" presName="FiveConn_3-4" presStyleLbl="fgAccFollowNode1" presStyleIdx="2" presStyleCnt="4" custLinFactX="-38310" custLinFactNeighborX="-100000" custLinFactNeighborY="29690">
        <dgm:presLayoutVars>
          <dgm:bulletEnabled val="1"/>
        </dgm:presLayoutVars>
      </dgm:prSet>
      <dgm:spPr/>
    </dgm:pt>
    <dgm:pt modelId="{09A93148-3F6C-4E79-9550-901FFB356020}" type="pres">
      <dgm:prSet presAssocID="{C1208320-304E-4398-910C-50E4D9291B46}" presName="FiveConn_4-5" presStyleLbl="fgAccFollowNode1" presStyleIdx="3" presStyleCnt="4" custLinFactNeighborX="1901" custLinFactNeighborY="27111">
        <dgm:presLayoutVars>
          <dgm:bulletEnabled val="1"/>
        </dgm:presLayoutVars>
      </dgm:prSet>
      <dgm:spPr/>
    </dgm:pt>
    <dgm:pt modelId="{883736C0-4CD3-4935-B77F-0A1DD75D1DF3}" type="pres">
      <dgm:prSet presAssocID="{C1208320-304E-4398-910C-50E4D9291B46}" presName="FiveNodes_1_text" presStyleLbl="node1" presStyleIdx="4" presStyleCnt="5">
        <dgm:presLayoutVars>
          <dgm:bulletEnabled val="1"/>
        </dgm:presLayoutVars>
      </dgm:prSet>
      <dgm:spPr/>
    </dgm:pt>
    <dgm:pt modelId="{9542110F-E7DE-4AAF-AED6-A5151C0873AC}" type="pres">
      <dgm:prSet presAssocID="{C1208320-304E-4398-910C-50E4D9291B46}" presName="FiveNodes_2_text" presStyleLbl="node1" presStyleIdx="4" presStyleCnt="5">
        <dgm:presLayoutVars>
          <dgm:bulletEnabled val="1"/>
        </dgm:presLayoutVars>
      </dgm:prSet>
      <dgm:spPr/>
    </dgm:pt>
    <dgm:pt modelId="{5AFC8A63-744B-4BCA-B015-6E872C57F7C2}" type="pres">
      <dgm:prSet presAssocID="{C1208320-304E-4398-910C-50E4D9291B46}" presName="FiveNodes_3_text" presStyleLbl="node1" presStyleIdx="4" presStyleCnt="5">
        <dgm:presLayoutVars>
          <dgm:bulletEnabled val="1"/>
        </dgm:presLayoutVars>
      </dgm:prSet>
      <dgm:spPr/>
    </dgm:pt>
    <dgm:pt modelId="{4F5E0AB8-C18C-42CA-821B-B3EA706B0258}" type="pres">
      <dgm:prSet presAssocID="{C1208320-304E-4398-910C-50E4D9291B46}" presName="FiveNodes_4_text" presStyleLbl="node1" presStyleIdx="4" presStyleCnt="5">
        <dgm:presLayoutVars>
          <dgm:bulletEnabled val="1"/>
        </dgm:presLayoutVars>
      </dgm:prSet>
      <dgm:spPr/>
    </dgm:pt>
    <dgm:pt modelId="{5F2ABC5B-0697-4DAB-AE46-F02D8CDA1463}" type="pres">
      <dgm:prSet presAssocID="{C1208320-304E-4398-910C-50E4D9291B46}" presName="FiveNodes_5_text" presStyleLbl="node1" presStyleIdx="4" presStyleCnt="5">
        <dgm:presLayoutVars>
          <dgm:bulletEnabled val="1"/>
        </dgm:presLayoutVars>
      </dgm:prSet>
      <dgm:spPr/>
    </dgm:pt>
  </dgm:ptLst>
  <dgm:cxnLst>
    <dgm:cxn modelId="{9B9F3803-748F-455B-B577-EB8754FE8AA9}" type="presOf" srcId="{B581774B-D0AC-4223-BF67-1A79055208A7}" destId="{2AF08930-841F-41ED-B1CD-71959D756D57}" srcOrd="0" destOrd="0" presId="urn:microsoft.com/office/officeart/2005/8/layout/vProcess5"/>
    <dgm:cxn modelId="{DEB87703-F997-4FF7-A80B-D52B10E0129F}" type="presOf" srcId="{1651C32E-A823-4C8A-B7E6-1C605B6394CB}" destId="{883736C0-4CD3-4935-B77F-0A1DD75D1DF3}" srcOrd="1" destOrd="0" presId="urn:microsoft.com/office/officeart/2005/8/layout/vProcess5"/>
    <dgm:cxn modelId="{62F6BC12-B380-434F-9FF0-328B7B6F4797}" type="presOf" srcId="{7C0A3B8A-F602-4F38-B1A3-3F39E52F3F70}" destId="{4F5E0AB8-C18C-42CA-821B-B3EA706B0258}" srcOrd="1" destOrd="0" presId="urn:microsoft.com/office/officeart/2005/8/layout/vProcess5"/>
    <dgm:cxn modelId="{25579025-2671-4FE7-827C-AEAC2F2A81FE}" type="presOf" srcId="{8FEB948A-4CFA-4977-85F2-A539BCC32B10}" destId="{20712F91-9688-4747-B2F5-462E64F4E0BE}" srcOrd="0" destOrd="0" presId="urn:microsoft.com/office/officeart/2005/8/layout/vProcess5"/>
    <dgm:cxn modelId="{01E4A05C-C263-4B6B-A86C-D745302C997D}" type="presOf" srcId="{652EBB85-19C7-4ED2-A68C-8C225FE7F59C}" destId="{29CBC26E-200F-4559-B188-3DB9ECAD6ABB}" srcOrd="0" destOrd="0" presId="urn:microsoft.com/office/officeart/2005/8/layout/vProcess5"/>
    <dgm:cxn modelId="{09DB6374-77A4-4B6A-8A4C-DC2CC854D018}" type="presOf" srcId="{5F1A6747-FDFC-43E0-831A-476A2DDE65B9}" destId="{5F2ABC5B-0697-4DAB-AE46-F02D8CDA1463}" srcOrd="1" destOrd="0" presId="urn:microsoft.com/office/officeart/2005/8/layout/vProcess5"/>
    <dgm:cxn modelId="{8AD82357-A530-4707-A906-728CEE17550C}" type="presOf" srcId="{5F1A6747-FDFC-43E0-831A-476A2DDE65B9}" destId="{9D555906-4561-464A-8CC5-894DF6FF2147}" srcOrd="0" destOrd="0" presId="urn:microsoft.com/office/officeart/2005/8/layout/vProcess5"/>
    <dgm:cxn modelId="{7E4EA57C-DD09-4DEA-8D09-96CADA5059E7}" type="presOf" srcId="{CB92E023-88FB-443A-969C-53E430A973AA}" destId="{09A93148-3F6C-4E79-9550-901FFB356020}" srcOrd="0" destOrd="0" presId="urn:microsoft.com/office/officeart/2005/8/layout/vProcess5"/>
    <dgm:cxn modelId="{4EFD5781-171F-403C-B5B3-52F2F8875624}" type="presOf" srcId="{C513DEF0-B555-4D6A-95EE-C82457235475}" destId="{66CF8DDC-4F90-40F5-81DD-0ADB84E5B99D}" srcOrd="0" destOrd="0" presId="urn:microsoft.com/office/officeart/2005/8/layout/vProcess5"/>
    <dgm:cxn modelId="{4ECC5485-F7AF-4DDC-85EA-0B71BD173412}" type="presOf" srcId="{3B1C9A8B-61EC-497F-A690-0BF4359F954E}" destId="{E63846B7-DF0E-44B1-AFEB-5F57FC19A1F3}" srcOrd="0" destOrd="0" presId="urn:microsoft.com/office/officeart/2005/8/layout/vProcess5"/>
    <dgm:cxn modelId="{426D7D8C-4482-4CEA-A94E-8485D8D23EC3}" type="presOf" srcId="{7C0A3B8A-F602-4F38-B1A3-3F39E52F3F70}" destId="{18A3013F-2F87-4673-8C19-2ED9D06CD4ED}" srcOrd="0" destOrd="0" presId="urn:microsoft.com/office/officeart/2005/8/layout/vProcess5"/>
    <dgm:cxn modelId="{2619D08D-01CD-484E-ACE2-6EA55A995147}" srcId="{C1208320-304E-4398-910C-50E4D9291B46}" destId="{2C31F30A-64A9-4AFA-9285-B5125410E940}" srcOrd="5" destOrd="0" parTransId="{DB047C88-82ED-4F7C-8313-CB52CA9F21EC}" sibTransId="{33962EE0-B4D8-4D6F-B991-71B123868C94}"/>
    <dgm:cxn modelId="{CAC4BA99-8623-4586-B423-E283298863CB}" srcId="{C1208320-304E-4398-910C-50E4D9291B46}" destId="{5F1A6747-FDFC-43E0-831A-476A2DDE65B9}" srcOrd="4" destOrd="0" parTransId="{1C2F8FD5-AC4A-4FEA-B2B7-48C7B3994B1C}" sibTransId="{1ED74363-64FA-44F3-9913-4DB6D96B6122}"/>
    <dgm:cxn modelId="{FF88B29C-7D5B-4AAD-93FB-3BFC2A2F035A}" type="presOf" srcId="{8FEB948A-4CFA-4977-85F2-A539BCC32B10}" destId="{5AFC8A63-744B-4BCA-B015-6E872C57F7C2}" srcOrd="1" destOrd="0" presId="urn:microsoft.com/office/officeart/2005/8/layout/vProcess5"/>
    <dgm:cxn modelId="{0A1AE8AE-520E-4101-ADA1-263E86DD86E9}" srcId="{C1208320-304E-4398-910C-50E4D9291B46}" destId="{3B1C9A8B-61EC-497F-A690-0BF4359F954E}" srcOrd="1" destOrd="0" parTransId="{D9F29E8D-D5FA-49B8-ABEE-D5CAB85BDD5A}" sibTransId="{B581774B-D0AC-4223-BF67-1A79055208A7}"/>
    <dgm:cxn modelId="{A39AAEBE-0ED3-42B7-ACB4-6456FB5579D0}" srcId="{C1208320-304E-4398-910C-50E4D9291B46}" destId="{7C0A3B8A-F602-4F38-B1A3-3F39E52F3F70}" srcOrd="3" destOrd="0" parTransId="{48656F9F-683F-4156-9DD2-4DB3684B63CE}" sibTransId="{CB92E023-88FB-443A-969C-53E430A973AA}"/>
    <dgm:cxn modelId="{86818DC3-FCE7-465B-B4BC-05FA187A94FE}" type="presOf" srcId="{1651C32E-A823-4C8A-B7E6-1C605B6394CB}" destId="{B87AF5C3-0D49-46E4-A94B-FCD10ACE0D20}" srcOrd="0" destOrd="0" presId="urn:microsoft.com/office/officeart/2005/8/layout/vProcess5"/>
    <dgm:cxn modelId="{BA0A46C7-36DD-443A-A62F-DD284B864FE9}" type="presOf" srcId="{C1208320-304E-4398-910C-50E4D9291B46}" destId="{66234112-1BB9-4305-B2EC-C3110A50B7B2}" srcOrd="0" destOrd="0" presId="urn:microsoft.com/office/officeart/2005/8/layout/vProcess5"/>
    <dgm:cxn modelId="{441978C7-FB45-42DD-95DC-3AEDF527521B}" srcId="{C1208320-304E-4398-910C-50E4D9291B46}" destId="{8FEB948A-4CFA-4977-85F2-A539BCC32B10}" srcOrd="2" destOrd="0" parTransId="{6C639BAD-3EFF-47F3-A9A5-E5E926211074}" sibTransId="{652EBB85-19C7-4ED2-A68C-8C225FE7F59C}"/>
    <dgm:cxn modelId="{7F7680F6-2F0F-4370-BE33-67D31BFD631C}" type="presOf" srcId="{3B1C9A8B-61EC-497F-A690-0BF4359F954E}" destId="{9542110F-E7DE-4AAF-AED6-A5151C0873AC}" srcOrd="1" destOrd="0" presId="urn:microsoft.com/office/officeart/2005/8/layout/vProcess5"/>
    <dgm:cxn modelId="{207A1EFC-2573-435B-A6F3-E5D316336C15}" srcId="{C1208320-304E-4398-910C-50E4D9291B46}" destId="{1651C32E-A823-4C8A-B7E6-1C605B6394CB}" srcOrd="0" destOrd="0" parTransId="{1B139CEA-9D02-4552-AA66-D2FB09F39FC5}" sibTransId="{C513DEF0-B555-4D6A-95EE-C82457235475}"/>
    <dgm:cxn modelId="{DAA080FB-88AD-408B-B74B-C4244744CD6D}" type="presParOf" srcId="{66234112-1BB9-4305-B2EC-C3110A50B7B2}" destId="{D182956E-A0A2-4D86-8CE4-0A7A343508E7}" srcOrd="0" destOrd="0" presId="urn:microsoft.com/office/officeart/2005/8/layout/vProcess5"/>
    <dgm:cxn modelId="{316EAB8F-02A9-4780-9589-FC176A08D65C}" type="presParOf" srcId="{66234112-1BB9-4305-B2EC-C3110A50B7B2}" destId="{B87AF5C3-0D49-46E4-A94B-FCD10ACE0D20}" srcOrd="1" destOrd="0" presId="urn:microsoft.com/office/officeart/2005/8/layout/vProcess5"/>
    <dgm:cxn modelId="{7894985C-80EF-43D0-977E-86A1AADABC4D}" type="presParOf" srcId="{66234112-1BB9-4305-B2EC-C3110A50B7B2}" destId="{E63846B7-DF0E-44B1-AFEB-5F57FC19A1F3}" srcOrd="2" destOrd="0" presId="urn:microsoft.com/office/officeart/2005/8/layout/vProcess5"/>
    <dgm:cxn modelId="{4D74FBD0-6108-4BAB-9848-AB11922450DD}" type="presParOf" srcId="{66234112-1BB9-4305-B2EC-C3110A50B7B2}" destId="{20712F91-9688-4747-B2F5-462E64F4E0BE}" srcOrd="3" destOrd="0" presId="urn:microsoft.com/office/officeart/2005/8/layout/vProcess5"/>
    <dgm:cxn modelId="{3A515909-8903-4506-B8E2-BF90C780A2E1}" type="presParOf" srcId="{66234112-1BB9-4305-B2EC-C3110A50B7B2}" destId="{18A3013F-2F87-4673-8C19-2ED9D06CD4ED}" srcOrd="4" destOrd="0" presId="urn:microsoft.com/office/officeart/2005/8/layout/vProcess5"/>
    <dgm:cxn modelId="{DBF46FC0-CC3E-4FDD-AB6F-EED4B61F8BAD}" type="presParOf" srcId="{66234112-1BB9-4305-B2EC-C3110A50B7B2}" destId="{9D555906-4561-464A-8CC5-894DF6FF2147}" srcOrd="5" destOrd="0" presId="urn:microsoft.com/office/officeart/2005/8/layout/vProcess5"/>
    <dgm:cxn modelId="{D3C9907D-EED5-4669-ACA4-881A03E78398}" type="presParOf" srcId="{66234112-1BB9-4305-B2EC-C3110A50B7B2}" destId="{66CF8DDC-4F90-40F5-81DD-0ADB84E5B99D}" srcOrd="6" destOrd="0" presId="urn:microsoft.com/office/officeart/2005/8/layout/vProcess5"/>
    <dgm:cxn modelId="{1C878368-C231-407D-BFAA-953AABBA65B7}" type="presParOf" srcId="{66234112-1BB9-4305-B2EC-C3110A50B7B2}" destId="{2AF08930-841F-41ED-B1CD-71959D756D57}" srcOrd="7" destOrd="0" presId="urn:microsoft.com/office/officeart/2005/8/layout/vProcess5"/>
    <dgm:cxn modelId="{07C67A37-3ECA-435B-A905-BDEF84C70E78}" type="presParOf" srcId="{66234112-1BB9-4305-B2EC-C3110A50B7B2}" destId="{29CBC26E-200F-4559-B188-3DB9ECAD6ABB}" srcOrd="8" destOrd="0" presId="urn:microsoft.com/office/officeart/2005/8/layout/vProcess5"/>
    <dgm:cxn modelId="{F5D9267E-03C9-4D50-8E73-27AEA9FB1CD9}" type="presParOf" srcId="{66234112-1BB9-4305-B2EC-C3110A50B7B2}" destId="{09A93148-3F6C-4E79-9550-901FFB356020}" srcOrd="9" destOrd="0" presId="urn:microsoft.com/office/officeart/2005/8/layout/vProcess5"/>
    <dgm:cxn modelId="{75994F30-08E1-4BDC-B2E7-6B63DF71695A}" type="presParOf" srcId="{66234112-1BB9-4305-B2EC-C3110A50B7B2}" destId="{883736C0-4CD3-4935-B77F-0A1DD75D1DF3}" srcOrd="10" destOrd="0" presId="urn:microsoft.com/office/officeart/2005/8/layout/vProcess5"/>
    <dgm:cxn modelId="{29E566E2-684E-4CB1-948A-FB392EB2E752}" type="presParOf" srcId="{66234112-1BB9-4305-B2EC-C3110A50B7B2}" destId="{9542110F-E7DE-4AAF-AED6-A5151C0873AC}" srcOrd="11" destOrd="0" presId="urn:microsoft.com/office/officeart/2005/8/layout/vProcess5"/>
    <dgm:cxn modelId="{6CC31DF9-1A90-49B2-A287-F9731DCCE7AE}" type="presParOf" srcId="{66234112-1BB9-4305-B2EC-C3110A50B7B2}" destId="{5AFC8A63-744B-4BCA-B015-6E872C57F7C2}" srcOrd="12" destOrd="0" presId="urn:microsoft.com/office/officeart/2005/8/layout/vProcess5"/>
    <dgm:cxn modelId="{9F89777B-A143-4B80-9695-30AE158573EC}" type="presParOf" srcId="{66234112-1BB9-4305-B2EC-C3110A50B7B2}" destId="{4F5E0AB8-C18C-42CA-821B-B3EA706B0258}" srcOrd="13" destOrd="0" presId="urn:microsoft.com/office/officeart/2005/8/layout/vProcess5"/>
    <dgm:cxn modelId="{8D680E3F-D35F-43A8-B605-39C53F81E275}" type="presParOf" srcId="{66234112-1BB9-4305-B2EC-C3110A50B7B2}" destId="{5F2ABC5B-0697-4DAB-AE46-F02D8CDA1463}"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AF5C3-0D49-46E4-A94B-FCD10ACE0D20}">
      <dsp:nvSpPr>
        <dsp:cNvPr id="0" name=""/>
        <dsp:cNvSpPr/>
      </dsp:nvSpPr>
      <dsp:spPr>
        <a:xfrm>
          <a:off x="454972" y="0"/>
          <a:ext cx="7698389" cy="95253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The LPG FOS model was recreated in </a:t>
          </a:r>
          <a:r>
            <a:rPr lang="en-ZA" sz="1800" b="1" kern="1200" dirty="0"/>
            <a:t>SolidWorks</a:t>
          </a:r>
          <a:r>
            <a:rPr lang="en-ZA" sz="1800" kern="1200" dirty="0"/>
            <a:t>, including the fibre core, cladding, grating, and </a:t>
          </a:r>
          <a:r>
            <a:rPr lang="en-ZA" sz="1800" kern="1200" dirty="0" err="1"/>
            <a:t>TiO</a:t>
          </a:r>
          <a:r>
            <a:rPr lang="en-ZA" sz="1800" kern="1200" dirty="0"/>
            <a:t>₂ coating.</a:t>
          </a:r>
        </a:p>
      </dsp:txBody>
      <dsp:txXfrm>
        <a:off x="482871" y="27899"/>
        <a:ext cx="6709140" cy="896734"/>
      </dsp:txXfrm>
    </dsp:sp>
    <dsp:sp modelId="{E63846B7-DF0E-44B1-AFEB-5F57FC19A1F3}">
      <dsp:nvSpPr>
        <dsp:cNvPr id="0" name=""/>
        <dsp:cNvSpPr/>
      </dsp:nvSpPr>
      <dsp:spPr>
        <a:xfrm>
          <a:off x="293458" y="1046574"/>
          <a:ext cx="7864239" cy="95253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The </a:t>
          </a:r>
          <a:r>
            <a:rPr lang="en-ZA" sz="1800" b="1" kern="1200" dirty="0"/>
            <a:t>GEANT4</a:t>
          </a:r>
          <a:r>
            <a:rPr lang="en-ZA" sz="1800" kern="1200" dirty="0"/>
            <a:t> Monte Carlo simulation code (C++) was updated to include the FOS geometry.</a:t>
          </a:r>
        </a:p>
      </dsp:txBody>
      <dsp:txXfrm>
        <a:off x="321357" y="1074473"/>
        <a:ext cx="6676285" cy="896734"/>
      </dsp:txXfrm>
    </dsp:sp>
    <dsp:sp modelId="{20712F91-9688-4747-B2F5-462E64F4E0BE}">
      <dsp:nvSpPr>
        <dsp:cNvPr id="0" name=""/>
        <dsp:cNvSpPr/>
      </dsp:nvSpPr>
      <dsp:spPr>
        <a:xfrm>
          <a:off x="435051" y="2134046"/>
          <a:ext cx="9155302" cy="1277984"/>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The simulation was run on the </a:t>
          </a:r>
          <a:r>
            <a:rPr lang="en-ZA" sz="1800" kern="1200" dirty="0" err="1"/>
            <a:t>lxplus</a:t>
          </a:r>
          <a:r>
            <a:rPr lang="en-ZA" sz="1800" kern="1200" dirty="0"/>
            <a:t> </a:t>
          </a:r>
          <a:r>
            <a:rPr lang="en-ZA" sz="1800" b="1" kern="1200" dirty="0"/>
            <a:t>High-Performance Computing</a:t>
          </a:r>
          <a:r>
            <a:rPr lang="en-ZA" sz="1800" kern="1200" dirty="0"/>
            <a:t>       (HPC) cluster, and radiation plots were made using GitLab tools.</a:t>
          </a:r>
        </a:p>
      </dsp:txBody>
      <dsp:txXfrm>
        <a:off x="472482" y="2171477"/>
        <a:ext cx="7762419" cy="1203122"/>
      </dsp:txXfrm>
    </dsp:sp>
    <dsp:sp modelId="{18A3013F-2F87-4673-8C19-2ED9D06CD4ED}">
      <dsp:nvSpPr>
        <dsp:cNvPr id="0" name=""/>
        <dsp:cNvSpPr/>
      </dsp:nvSpPr>
      <dsp:spPr>
        <a:xfrm>
          <a:off x="1096134" y="3563115"/>
          <a:ext cx="9999658" cy="95253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Radiation doses for other years were calculated using the luminosity ratio between 2021 and those years. </a:t>
          </a:r>
          <a:r>
            <a:rPr lang="en-GB" sz="1800" b="0" i="0" kern="1200" dirty="0"/>
            <a:t>(</a:t>
          </a:r>
          <a:r>
            <a:rPr lang="en-GB" sz="1800" b="0" i="0" kern="1200" dirty="0">
              <a:solidFill>
                <a:schemeClr val="tx1"/>
              </a:solidFill>
            </a:rPr>
            <a:t>Proportional to the number of collisions which happen in a unit area and time</a:t>
          </a:r>
          <a:r>
            <a:rPr lang="en-GB" sz="1800" b="0" i="0" kern="1200" dirty="0"/>
            <a:t>)</a:t>
          </a:r>
          <a:endParaRPr lang="en-GB" sz="1800" kern="1200" dirty="0"/>
        </a:p>
      </dsp:txBody>
      <dsp:txXfrm>
        <a:off x="1124033" y="3591014"/>
        <a:ext cx="8504283" cy="896734"/>
      </dsp:txXfrm>
    </dsp:sp>
    <dsp:sp modelId="{9D555906-4561-464A-8CC5-894DF6FF2147}">
      <dsp:nvSpPr>
        <dsp:cNvPr id="0" name=""/>
        <dsp:cNvSpPr/>
      </dsp:nvSpPr>
      <dsp:spPr>
        <a:xfrm>
          <a:off x="2605638" y="4555567"/>
          <a:ext cx="8935925" cy="553192"/>
        </a:xfrm>
        <a:prstGeom prst="roundRect">
          <a:avLst>
            <a:gd name="adj" fmla="val 10000"/>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t>The total radiation doses were then calculated and recorded</a:t>
          </a:r>
          <a:r>
            <a:rPr lang="en-GB" sz="1800" b="0" i="0" kern="1200" dirty="0"/>
            <a:t>.</a:t>
          </a:r>
          <a:endParaRPr lang="en-GB" sz="1800" kern="1200" dirty="0"/>
        </a:p>
      </dsp:txBody>
      <dsp:txXfrm>
        <a:off x="2621840" y="4571769"/>
        <a:ext cx="7617082" cy="520788"/>
      </dsp:txXfrm>
    </dsp:sp>
    <dsp:sp modelId="{66CF8DDC-4F90-40F5-81DD-0ADB84E5B99D}">
      <dsp:nvSpPr>
        <dsp:cNvPr id="0" name=""/>
        <dsp:cNvSpPr/>
      </dsp:nvSpPr>
      <dsp:spPr>
        <a:xfrm>
          <a:off x="7240802" y="669855"/>
          <a:ext cx="619146" cy="619146"/>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7380110" y="669855"/>
        <a:ext cx="340530" cy="465907"/>
      </dsp:txXfrm>
    </dsp:sp>
    <dsp:sp modelId="{2AF08930-841F-41ED-B1CD-71959D756D57}">
      <dsp:nvSpPr>
        <dsp:cNvPr id="0" name=""/>
        <dsp:cNvSpPr/>
      </dsp:nvSpPr>
      <dsp:spPr>
        <a:xfrm>
          <a:off x="7843828" y="1705857"/>
          <a:ext cx="619146" cy="619146"/>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7983136" y="1705857"/>
        <a:ext cx="340530" cy="465907"/>
      </dsp:txXfrm>
    </dsp:sp>
    <dsp:sp modelId="{29CBC26E-200F-4559-B188-3DB9ECAD6ABB}">
      <dsp:nvSpPr>
        <dsp:cNvPr id="0" name=""/>
        <dsp:cNvSpPr/>
      </dsp:nvSpPr>
      <dsp:spPr>
        <a:xfrm>
          <a:off x="8795024" y="3033484"/>
          <a:ext cx="619146" cy="619146"/>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8934332" y="3033484"/>
        <a:ext cx="340530" cy="465907"/>
      </dsp:txXfrm>
    </dsp:sp>
    <dsp:sp modelId="{09A93148-3F6C-4E79-9550-901FFB356020}">
      <dsp:nvSpPr>
        <dsp:cNvPr id="0" name=""/>
        <dsp:cNvSpPr/>
      </dsp:nvSpPr>
      <dsp:spPr>
        <a:xfrm>
          <a:off x="10330428" y="4112928"/>
          <a:ext cx="619146" cy="619146"/>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ZA" sz="2800" kern="1200"/>
        </a:p>
      </dsp:txBody>
      <dsp:txXfrm>
        <a:off x="10469736" y="4112928"/>
        <a:ext cx="340530" cy="4659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2E25-77F0-4D42-AAF1-22A1CCA3061B}" type="datetimeFigureOut">
              <a:rPr lang="en-ZA" smtClean="0"/>
              <a:t>2025/10/10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DE2FC-A0BE-43A6-BD2E-E459D4097FA6}" type="slidenum">
              <a:rPr lang="en-ZA" smtClean="0"/>
              <a:t>‹#›</a:t>
            </a:fld>
            <a:endParaRPr lang="en-ZA"/>
          </a:p>
        </p:txBody>
      </p:sp>
    </p:spTree>
    <p:extLst>
      <p:ext uri="{BB962C8B-B14F-4D97-AF65-F5344CB8AC3E}">
        <p14:creationId xmlns:p14="http://schemas.microsoft.com/office/powerpoint/2010/main" val="294474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ATLAS: </a:t>
            </a:r>
            <a:r>
              <a:rPr lang="en-ZA" sz="1200" dirty="0">
                <a:effectLst/>
                <a:latin typeface="Times New Roman" panose="02020603050405020304" pitchFamily="18" charset="0"/>
                <a:ea typeface="Calibri" panose="020F0502020204030204" pitchFamily="34" charset="0"/>
              </a:rPr>
              <a:t>engineered to fully leverage the LHC's particle physics discovery potential and expand the boundaries of scientific understanding about almost everything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CERN’s Large Hadron Collider (LHC) hosts the ATLAS detector, whose Inner Detector precisely tracks charged particles from high-energy collisions.</a:t>
            </a: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3</a:t>
            </a:fld>
            <a:endParaRPr lang="en-ZA"/>
          </a:p>
        </p:txBody>
      </p:sp>
    </p:spTree>
    <p:extLst>
      <p:ext uri="{BB962C8B-B14F-4D97-AF65-F5344CB8AC3E}">
        <p14:creationId xmlns:p14="http://schemas.microsoft.com/office/powerpoint/2010/main" val="266117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 key words and improve visuals</a:t>
            </a:r>
          </a:p>
        </p:txBody>
      </p:sp>
      <p:sp>
        <p:nvSpPr>
          <p:cNvPr id="4" name="Slide Number Placeholder 3"/>
          <p:cNvSpPr>
            <a:spLocks noGrp="1"/>
          </p:cNvSpPr>
          <p:nvPr>
            <p:ph type="sldNum" sz="quarter" idx="5"/>
          </p:nvPr>
        </p:nvSpPr>
        <p:spPr/>
        <p:txBody>
          <a:bodyPr/>
          <a:lstStyle/>
          <a:p>
            <a:fld id="{AEFDE2FC-A0BE-43A6-BD2E-E459D4097FA6}" type="slidenum">
              <a:rPr lang="en-ZA" smtClean="0"/>
              <a:t>15</a:t>
            </a:fld>
            <a:endParaRPr lang="en-ZA"/>
          </a:p>
        </p:txBody>
      </p:sp>
    </p:spTree>
    <p:extLst>
      <p:ext uri="{BB962C8B-B14F-4D97-AF65-F5344CB8AC3E}">
        <p14:creationId xmlns:p14="http://schemas.microsoft.com/office/powerpoint/2010/main" val="33724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dE</a:t>
            </a:r>
            <a:r>
              <a:rPr lang="en-ZA" dirty="0"/>
              <a:t>/dx was det by subtracting the appropriate values and dividing it by the pseudo density</a:t>
            </a:r>
          </a:p>
          <a:p>
            <a:r>
              <a:rPr lang="en-ZA" dirty="0"/>
              <a:t>Include other equations</a:t>
            </a:r>
          </a:p>
        </p:txBody>
      </p:sp>
      <p:sp>
        <p:nvSpPr>
          <p:cNvPr id="4" name="Slide Number Placeholder 3"/>
          <p:cNvSpPr>
            <a:spLocks noGrp="1"/>
          </p:cNvSpPr>
          <p:nvPr>
            <p:ph type="sldNum" sz="quarter" idx="5"/>
          </p:nvPr>
        </p:nvSpPr>
        <p:spPr/>
        <p:txBody>
          <a:bodyPr/>
          <a:lstStyle/>
          <a:p>
            <a:fld id="{AEFDE2FC-A0BE-43A6-BD2E-E459D4097FA6}" type="slidenum">
              <a:rPr lang="en-ZA" smtClean="0"/>
              <a:t>17</a:t>
            </a:fld>
            <a:endParaRPr lang="en-ZA"/>
          </a:p>
        </p:txBody>
      </p:sp>
    </p:spTree>
    <p:extLst>
      <p:ext uri="{BB962C8B-B14F-4D97-AF65-F5344CB8AC3E}">
        <p14:creationId xmlns:p14="http://schemas.microsoft.com/office/powerpoint/2010/main" val="410981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Add NIEL equation results also</a:t>
            </a:r>
          </a:p>
          <a:p>
            <a:endParaRPr lang="en-ZA" dirty="0"/>
          </a:p>
        </p:txBody>
      </p:sp>
      <p:sp>
        <p:nvSpPr>
          <p:cNvPr id="4" name="Slide Number Placeholder 3"/>
          <p:cNvSpPr>
            <a:spLocks noGrp="1"/>
          </p:cNvSpPr>
          <p:nvPr>
            <p:ph type="sldNum" sz="quarter" idx="5"/>
          </p:nvPr>
        </p:nvSpPr>
        <p:spPr/>
        <p:txBody>
          <a:bodyPr/>
          <a:lstStyle/>
          <a:p>
            <a:fld id="{AEFDE2FC-A0BE-43A6-BD2E-E459D4097FA6}" type="slidenum">
              <a:rPr lang="en-ZA" smtClean="0"/>
              <a:t>18</a:t>
            </a:fld>
            <a:endParaRPr lang="en-ZA"/>
          </a:p>
        </p:txBody>
      </p:sp>
    </p:spTree>
    <p:extLst>
      <p:ext uri="{BB962C8B-B14F-4D97-AF65-F5344CB8AC3E}">
        <p14:creationId xmlns:p14="http://schemas.microsoft.com/office/powerpoint/2010/main" val="318605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Add table of luminosity for each year</a:t>
            </a:r>
          </a:p>
        </p:txBody>
      </p:sp>
      <p:sp>
        <p:nvSpPr>
          <p:cNvPr id="4" name="Slide Number Placeholder 3"/>
          <p:cNvSpPr>
            <a:spLocks noGrp="1"/>
          </p:cNvSpPr>
          <p:nvPr>
            <p:ph type="sldNum" sz="quarter" idx="5"/>
          </p:nvPr>
        </p:nvSpPr>
        <p:spPr/>
        <p:txBody>
          <a:bodyPr/>
          <a:lstStyle/>
          <a:p>
            <a:fld id="{AEFDE2FC-A0BE-43A6-BD2E-E459D4097FA6}" type="slidenum">
              <a:rPr lang="en-ZA" smtClean="0"/>
              <a:t>20</a:t>
            </a:fld>
            <a:endParaRPr lang="en-ZA"/>
          </a:p>
        </p:txBody>
      </p:sp>
    </p:spTree>
    <p:extLst>
      <p:ext uri="{BB962C8B-B14F-4D97-AF65-F5344CB8AC3E}">
        <p14:creationId xmlns:p14="http://schemas.microsoft.com/office/powerpoint/2010/main" val="178321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Add N=sigma*Luminosity</a:t>
            </a:r>
          </a:p>
        </p:txBody>
      </p:sp>
      <p:sp>
        <p:nvSpPr>
          <p:cNvPr id="4" name="Slide Number Placeholder 3"/>
          <p:cNvSpPr>
            <a:spLocks noGrp="1"/>
          </p:cNvSpPr>
          <p:nvPr>
            <p:ph type="sldNum" sz="quarter" idx="5"/>
          </p:nvPr>
        </p:nvSpPr>
        <p:spPr/>
        <p:txBody>
          <a:bodyPr/>
          <a:lstStyle/>
          <a:p>
            <a:fld id="{AEFDE2FC-A0BE-43A6-BD2E-E459D4097FA6}" type="slidenum">
              <a:rPr lang="en-ZA" smtClean="0"/>
              <a:t>26</a:t>
            </a:fld>
            <a:endParaRPr lang="en-ZA"/>
          </a:p>
        </p:txBody>
      </p:sp>
    </p:spTree>
    <p:extLst>
      <p:ext uri="{BB962C8B-B14F-4D97-AF65-F5344CB8AC3E}">
        <p14:creationId xmlns:p14="http://schemas.microsoft.com/office/powerpoint/2010/main" val="307335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Note cluster : </a:t>
            </a:r>
            <a:r>
              <a:rPr lang="en-ZA" dirty="0" err="1"/>
              <a:t>lxplus</a:t>
            </a:r>
            <a:r>
              <a:rPr lang="en-ZA" dirty="0"/>
              <a:t> high performance computing cluster HPC @cern. </a:t>
            </a:r>
          </a:p>
          <a:p>
            <a:r>
              <a:rPr lang="en-ZA" dirty="0"/>
              <a:t>Reduce text and add images</a:t>
            </a:r>
          </a:p>
        </p:txBody>
      </p:sp>
      <p:sp>
        <p:nvSpPr>
          <p:cNvPr id="4" name="Slide Number Placeholder 3"/>
          <p:cNvSpPr>
            <a:spLocks noGrp="1"/>
          </p:cNvSpPr>
          <p:nvPr>
            <p:ph type="sldNum" sz="quarter" idx="5"/>
          </p:nvPr>
        </p:nvSpPr>
        <p:spPr/>
        <p:txBody>
          <a:bodyPr/>
          <a:lstStyle/>
          <a:p>
            <a:fld id="{AEFDE2FC-A0BE-43A6-BD2E-E459D4097FA6}" type="slidenum">
              <a:rPr lang="en-ZA" smtClean="0"/>
              <a:t>6</a:t>
            </a:fld>
            <a:endParaRPr lang="en-ZA"/>
          </a:p>
        </p:txBody>
      </p:sp>
    </p:spTree>
    <p:extLst>
      <p:ext uri="{BB962C8B-B14F-4D97-AF65-F5344CB8AC3E}">
        <p14:creationId xmlns:p14="http://schemas.microsoft.com/office/powerpoint/2010/main" val="156176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Put size as well</a:t>
            </a:r>
          </a:p>
        </p:txBody>
      </p:sp>
      <p:sp>
        <p:nvSpPr>
          <p:cNvPr id="4" name="Slide Number Placeholder 3"/>
          <p:cNvSpPr>
            <a:spLocks noGrp="1"/>
          </p:cNvSpPr>
          <p:nvPr>
            <p:ph type="sldNum" sz="quarter" idx="5"/>
          </p:nvPr>
        </p:nvSpPr>
        <p:spPr/>
        <p:txBody>
          <a:bodyPr/>
          <a:lstStyle/>
          <a:p>
            <a:fld id="{AEFDE2FC-A0BE-43A6-BD2E-E459D4097FA6}" type="slidenum">
              <a:rPr lang="en-ZA" smtClean="0"/>
              <a:t>7</a:t>
            </a:fld>
            <a:endParaRPr lang="en-ZA"/>
          </a:p>
        </p:txBody>
      </p:sp>
    </p:spTree>
    <p:extLst>
      <p:ext uri="{BB962C8B-B14F-4D97-AF65-F5344CB8AC3E}">
        <p14:creationId xmlns:p14="http://schemas.microsoft.com/office/powerpoint/2010/main" val="288261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run is 2025 apart of</a:t>
            </a:r>
          </a:p>
        </p:txBody>
      </p:sp>
      <p:sp>
        <p:nvSpPr>
          <p:cNvPr id="4" name="Slide Number Placeholder 3"/>
          <p:cNvSpPr>
            <a:spLocks noGrp="1"/>
          </p:cNvSpPr>
          <p:nvPr>
            <p:ph type="sldNum" sz="quarter" idx="5"/>
          </p:nvPr>
        </p:nvSpPr>
        <p:spPr/>
        <p:txBody>
          <a:bodyPr/>
          <a:lstStyle/>
          <a:p>
            <a:fld id="{B80A011C-9E23-4E3B-AF3A-F7F4DC917ED6}" type="slidenum">
              <a:rPr lang="en-ZA" smtClean="0"/>
              <a:t>8</a:t>
            </a:fld>
            <a:endParaRPr lang="en-ZA"/>
          </a:p>
        </p:txBody>
      </p:sp>
    </p:spTree>
    <p:extLst>
      <p:ext uri="{BB962C8B-B14F-4D97-AF65-F5344CB8AC3E}">
        <p14:creationId xmlns:p14="http://schemas.microsoft.com/office/powerpoint/2010/main" val="315004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Explain in simple terms only NIEL NEUT SEE</a:t>
            </a:r>
          </a:p>
        </p:txBody>
      </p:sp>
      <p:sp>
        <p:nvSpPr>
          <p:cNvPr id="4" name="Slide Number Placeholder 3"/>
          <p:cNvSpPr>
            <a:spLocks noGrp="1"/>
          </p:cNvSpPr>
          <p:nvPr>
            <p:ph type="sldNum" sz="quarter" idx="5"/>
          </p:nvPr>
        </p:nvSpPr>
        <p:spPr/>
        <p:txBody>
          <a:bodyPr/>
          <a:lstStyle/>
          <a:p>
            <a:fld id="{AEFDE2FC-A0BE-43A6-BD2E-E459D4097FA6}" type="slidenum">
              <a:rPr lang="en-ZA" smtClean="0"/>
              <a:t>9</a:t>
            </a:fld>
            <a:endParaRPr lang="en-ZA"/>
          </a:p>
        </p:txBody>
      </p:sp>
    </p:spTree>
    <p:extLst>
      <p:ext uri="{BB962C8B-B14F-4D97-AF65-F5344CB8AC3E}">
        <p14:creationId xmlns:p14="http://schemas.microsoft.com/office/powerpoint/2010/main" val="190444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45 seconds, different events combined  (Results include TID etc.) Normalized to a relevant </a:t>
            </a:r>
            <a:r>
              <a:rPr lang="en-ZA" dirty="0" err="1"/>
              <a:t>lum</a:t>
            </a:r>
            <a:endParaRPr lang="en-ZA" dirty="0"/>
          </a:p>
        </p:txBody>
      </p:sp>
      <p:sp>
        <p:nvSpPr>
          <p:cNvPr id="4" name="Slide Number Placeholder 3"/>
          <p:cNvSpPr>
            <a:spLocks noGrp="1"/>
          </p:cNvSpPr>
          <p:nvPr>
            <p:ph type="sldNum" sz="quarter" idx="5"/>
          </p:nvPr>
        </p:nvSpPr>
        <p:spPr/>
        <p:txBody>
          <a:bodyPr/>
          <a:lstStyle/>
          <a:p>
            <a:fld id="{AEFDE2FC-A0BE-43A6-BD2E-E459D4097FA6}" type="slidenum">
              <a:rPr lang="en-ZA" smtClean="0"/>
              <a:t>10</a:t>
            </a:fld>
            <a:endParaRPr lang="en-ZA"/>
          </a:p>
        </p:txBody>
      </p:sp>
    </p:spTree>
    <p:extLst>
      <p:ext uri="{BB962C8B-B14F-4D97-AF65-F5344CB8AC3E}">
        <p14:creationId xmlns:p14="http://schemas.microsoft.com/office/powerpoint/2010/main" val="96699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NEUT</a:t>
            </a:r>
            <a:r>
              <a:rPr lang="en-GB" dirty="0"/>
              <a:t> refers to the fluence of neutrons with kinetic energy above 100 keV, which contribute to material damage in detectors.</a:t>
            </a:r>
            <a:br>
              <a:rPr lang="en-GB" dirty="0"/>
            </a:br>
            <a:r>
              <a:rPr lang="en-GB" b="1" dirty="0"/>
              <a:t>NIEL</a:t>
            </a:r>
            <a:r>
              <a:rPr lang="en-GB" dirty="0"/>
              <a:t> (Non-Ionizing Energy Loss) measures the energy deposited by particles that displace atoms in a material’s lattice, causing long-term structural damage.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Brighter or darker </a:t>
            </a:r>
            <a:r>
              <a:rPr lang="en-GB" dirty="0" err="1"/>
              <a:t>colors</a:t>
            </a:r>
            <a:r>
              <a:rPr lang="en-GB" dirty="0"/>
              <a:t> indicate areas of higher or lower radiation intensity.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Log scale gradient</a:t>
            </a:r>
          </a:p>
        </p:txBody>
      </p:sp>
      <p:sp>
        <p:nvSpPr>
          <p:cNvPr id="4" name="Slide Number Placeholder 3"/>
          <p:cNvSpPr>
            <a:spLocks noGrp="1"/>
          </p:cNvSpPr>
          <p:nvPr>
            <p:ph type="sldNum" sz="quarter" idx="5"/>
          </p:nvPr>
        </p:nvSpPr>
        <p:spPr/>
        <p:txBody>
          <a:bodyPr/>
          <a:lstStyle/>
          <a:p>
            <a:fld id="{AEFDE2FC-A0BE-43A6-BD2E-E459D4097FA6}" type="slidenum">
              <a:rPr lang="en-ZA" smtClean="0"/>
              <a:t>11</a:t>
            </a:fld>
            <a:endParaRPr lang="en-ZA"/>
          </a:p>
        </p:txBody>
      </p:sp>
    </p:spTree>
    <p:extLst>
      <p:ext uri="{BB962C8B-B14F-4D97-AF65-F5344CB8AC3E}">
        <p14:creationId xmlns:p14="http://schemas.microsoft.com/office/powerpoint/2010/main" val="19381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integrated luminosity Normalized to 1 fb^-1, validated using fluence</a:t>
            </a:r>
          </a:p>
        </p:txBody>
      </p:sp>
      <p:sp>
        <p:nvSpPr>
          <p:cNvPr id="4" name="Slide Number Placeholder 3"/>
          <p:cNvSpPr>
            <a:spLocks noGrp="1"/>
          </p:cNvSpPr>
          <p:nvPr>
            <p:ph type="sldNum" sz="quarter" idx="5"/>
          </p:nvPr>
        </p:nvSpPr>
        <p:spPr/>
        <p:txBody>
          <a:bodyPr/>
          <a:lstStyle/>
          <a:p>
            <a:fld id="{AEFDE2FC-A0BE-43A6-BD2E-E459D4097FA6}" type="slidenum">
              <a:rPr lang="en-ZA" smtClean="0"/>
              <a:t>13</a:t>
            </a:fld>
            <a:endParaRPr lang="en-ZA"/>
          </a:p>
        </p:txBody>
      </p:sp>
    </p:spTree>
    <p:extLst>
      <p:ext uri="{BB962C8B-B14F-4D97-AF65-F5344CB8AC3E}">
        <p14:creationId xmlns:p14="http://schemas.microsoft.com/office/powerpoint/2010/main" val="336723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EFDE2FC-A0BE-43A6-BD2E-E459D4097FA6}" type="slidenum">
              <a:rPr lang="en-ZA" smtClean="0"/>
              <a:t>14</a:t>
            </a:fld>
            <a:endParaRPr lang="en-ZA"/>
          </a:p>
        </p:txBody>
      </p:sp>
    </p:spTree>
    <p:extLst>
      <p:ext uri="{BB962C8B-B14F-4D97-AF65-F5344CB8AC3E}">
        <p14:creationId xmlns:p14="http://schemas.microsoft.com/office/powerpoint/2010/main" val="355346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871B-88FF-520C-2795-0D02C150A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F5C6B57-E8EF-26A6-87D1-03D2C9A91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2B59AD60-D3C4-D785-8C30-BE1CFDC515F8}"/>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32B37965-00D8-E5E5-F540-075F06DCE28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2D87ED2-D3B6-87A7-824A-DE33ADDE44A7}"/>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58037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741E-310A-D784-6B9F-08D2A1A29E1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1F752F6-F3AF-9E11-CC76-B11BAFDB1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CDD9E4-FB74-E6AE-C698-9A2D14151EF8}"/>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FF9467E7-46EA-B080-82DB-5AE5099A11B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EBC89E9-3DB9-E597-B86F-B50DA81D2E28}"/>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50407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81744-FB2D-D22E-D708-9D3CE73BFF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182117E-6571-35DE-6B0A-D40CC383DA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B1BDF1B-4915-D96F-8B1A-8880693F8123}"/>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744E719C-5A45-8D0A-5BC5-0C1F4CD72A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B8F0657-F698-582E-89A9-0B1320FA2847}"/>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285169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7880-C9CE-85E4-F364-F3C01451443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9AF9FA3-5AC0-0F1B-240F-48F85487E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A0197EB-9701-FC48-07E8-35D8A9CBCE1B}"/>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506E8764-7691-06EA-D32D-6E3EC910401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96FDA35-5B95-6848-0428-BD78145BFD0E}"/>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284438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74B5-0910-EEC2-99B4-B56C64F6E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502B516-DB94-13C8-4ACF-99E64AB72C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6CC9E-E0A2-6DD6-762D-EEB12E9E7494}"/>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004F42B4-97E3-DE72-6050-2488461595E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D9806F5-2B4E-B700-0674-A8450173C70A}"/>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314979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CEE3-4801-53B4-4DB3-33C888DB9FF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F50A5DA-C08F-140D-9871-4EB7876F6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C3153C8-0BEB-620E-B5B4-0D1F2309A5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8827080-D63D-D95A-DD4F-ADBE5A9E3B4D}"/>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6" name="Footer Placeholder 5">
            <a:extLst>
              <a:ext uri="{FF2B5EF4-FFF2-40B4-BE49-F238E27FC236}">
                <a16:creationId xmlns:a16="http://schemas.microsoft.com/office/drawing/2014/main" id="{F8FA2E1F-4FE9-8CF2-2CF3-AEE8A2D8725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3D75BC-1F3E-953B-EB58-54B528ABB0B9}"/>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09574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1D17-F77D-1D55-9D10-E541A0834EE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2051C5-197C-8842-7F21-CE946C761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AF98A6-FB94-5674-8092-64C70F2CE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F6E2323-F781-3B12-99B5-F86D72E63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F0334-61B8-ACD2-777A-7AC737A25B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436647B-24C0-4068-4A44-C63FDACDE5F8}"/>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8" name="Footer Placeholder 7">
            <a:extLst>
              <a:ext uri="{FF2B5EF4-FFF2-40B4-BE49-F238E27FC236}">
                <a16:creationId xmlns:a16="http://schemas.microsoft.com/office/drawing/2014/main" id="{A17AC7DA-2041-6F22-BEF8-DE44DF2EB85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068D1A1-85FA-E602-D869-5E680FB5ABED}"/>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98260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78EE-3E36-7F3B-6638-2BAEF240D3A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ED613E8-1FBF-2238-B0D6-CFD811EA46F6}"/>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4" name="Footer Placeholder 3">
            <a:extLst>
              <a:ext uri="{FF2B5EF4-FFF2-40B4-BE49-F238E27FC236}">
                <a16:creationId xmlns:a16="http://schemas.microsoft.com/office/drawing/2014/main" id="{D0295AC4-FA1F-D8D7-C1DE-7BEA917F4329}"/>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DC6384F-7C4E-C76A-BAD5-FC63498CDC35}"/>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74478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127DD-EB19-F474-3817-41B393D4FD22}"/>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3" name="Footer Placeholder 2">
            <a:extLst>
              <a:ext uri="{FF2B5EF4-FFF2-40B4-BE49-F238E27FC236}">
                <a16:creationId xmlns:a16="http://schemas.microsoft.com/office/drawing/2014/main" id="{01143522-7AB6-F0B6-8ACB-D4A5828CE85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0339D04-9D33-48B1-DE77-1B40DB8463C6}"/>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364268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F80-E63C-946D-E83D-38E261251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63C5DC3-05D7-5F56-956F-86BC3A9E6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413726B-BAB2-B349-61D8-43F03A632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9E20A-E076-8B49-DD9D-3095E9961A35}"/>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6" name="Footer Placeholder 5">
            <a:extLst>
              <a:ext uri="{FF2B5EF4-FFF2-40B4-BE49-F238E27FC236}">
                <a16:creationId xmlns:a16="http://schemas.microsoft.com/office/drawing/2014/main" id="{B332C004-75F3-2402-9662-8FA3E660C25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F968B4E-DF66-075B-BF05-8D7863D17C49}"/>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4361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A8D5-B563-A0A0-FCE0-67C9760E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2FEFDDC-8905-1B02-DC54-4C372B879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8BA39BE-834C-0E31-CB3A-336FE76FC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02C5C-E7CC-B890-22A9-D50086F2D27B}"/>
              </a:ext>
            </a:extLst>
          </p:cNvPr>
          <p:cNvSpPr>
            <a:spLocks noGrp="1"/>
          </p:cNvSpPr>
          <p:nvPr>
            <p:ph type="dt" sz="half" idx="10"/>
          </p:nvPr>
        </p:nvSpPr>
        <p:spPr/>
        <p:txBody>
          <a:bodyPr/>
          <a:lstStyle/>
          <a:p>
            <a:fld id="{DEF9F5CF-2113-4560-B280-5C3622F7D08A}" type="datetimeFigureOut">
              <a:rPr lang="en-ZA" smtClean="0"/>
              <a:t>2025/10/10</a:t>
            </a:fld>
            <a:endParaRPr lang="en-ZA"/>
          </a:p>
        </p:txBody>
      </p:sp>
      <p:sp>
        <p:nvSpPr>
          <p:cNvPr id="6" name="Footer Placeholder 5">
            <a:extLst>
              <a:ext uri="{FF2B5EF4-FFF2-40B4-BE49-F238E27FC236}">
                <a16:creationId xmlns:a16="http://schemas.microsoft.com/office/drawing/2014/main" id="{BE0BA5E2-7D12-1FE2-7281-872898B13B2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E13E833-58F6-DF86-5F39-CA3A8515C46E}"/>
              </a:ext>
            </a:extLst>
          </p:cNvPr>
          <p:cNvSpPr>
            <a:spLocks noGrp="1"/>
          </p:cNvSpPr>
          <p:nvPr>
            <p:ph type="sldNum" sz="quarter" idx="12"/>
          </p:nvPr>
        </p:nvSpPr>
        <p:spPr/>
        <p:txBody>
          <a:bodyPr/>
          <a:lstStyle/>
          <a:p>
            <a:fld id="{60A8053F-8C0A-40E1-BE95-DF6B6F31951C}" type="slidenum">
              <a:rPr lang="en-ZA" smtClean="0"/>
              <a:t>‹#›</a:t>
            </a:fld>
            <a:endParaRPr lang="en-ZA"/>
          </a:p>
        </p:txBody>
      </p:sp>
    </p:spTree>
    <p:extLst>
      <p:ext uri="{BB962C8B-B14F-4D97-AF65-F5344CB8AC3E}">
        <p14:creationId xmlns:p14="http://schemas.microsoft.com/office/powerpoint/2010/main" val="10652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5660F-9149-D25C-E1E8-A6372E501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409BF84-6FA9-E4D8-106D-54C72103B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27D6FEA-7097-BE63-DCD3-FA79A486A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F9F5CF-2113-4560-B280-5C3622F7D08A}" type="datetimeFigureOut">
              <a:rPr lang="en-ZA" smtClean="0"/>
              <a:t>2025/10/10</a:t>
            </a:fld>
            <a:endParaRPr lang="en-ZA"/>
          </a:p>
        </p:txBody>
      </p:sp>
      <p:sp>
        <p:nvSpPr>
          <p:cNvPr id="5" name="Footer Placeholder 4">
            <a:extLst>
              <a:ext uri="{FF2B5EF4-FFF2-40B4-BE49-F238E27FC236}">
                <a16:creationId xmlns:a16="http://schemas.microsoft.com/office/drawing/2014/main" id="{76C8741C-83FE-2987-8097-D957BB67C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FC4B4BF5-D3BC-BB78-18B5-F0AEFD334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A8053F-8C0A-40E1-BE95-DF6B6F31951C}" type="slidenum">
              <a:rPr lang="en-ZA" smtClean="0"/>
              <a:t>‹#›</a:t>
            </a:fld>
            <a:endParaRPr lang="en-ZA"/>
          </a:p>
        </p:txBody>
      </p:sp>
    </p:spTree>
    <p:extLst>
      <p:ext uri="{BB962C8B-B14F-4D97-AF65-F5344CB8AC3E}">
        <p14:creationId xmlns:p14="http://schemas.microsoft.com/office/powerpoint/2010/main" val="299915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5581-A36B-10F0-722F-1C2514882EBC}"/>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2F76A8B9-E7EF-A137-C389-4D38F78BB8F0}"/>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581184A2-6066-358A-616F-89130FA8524D}"/>
              </a:ext>
            </a:extLst>
          </p:cNvPr>
          <p:cNvPicPr>
            <a:picLocks noChangeAspect="1"/>
          </p:cNvPicPr>
          <p:nvPr/>
        </p:nvPicPr>
        <p:blipFill>
          <a:blip r:embed="rId2"/>
          <a:stretch>
            <a:fillRect/>
          </a:stretch>
        </p:blipFill>
        <p:spPr>
          <a:xfrm>
            <a:off x="-13931" y="67455"/>
            <a:ext cx="12219862" cy="6723089"/>
          </a:xfrm>
          <a:prstGeom prst="rect">
            <a:avLst/>
          </a:prstGeom>
        </p:spPr>
      </p:pic>
      <p:sp>
        <p:nvSpPr>
          <p:cNvPr id="6" name="TextBox 5">
            <a:extLst>
              <a:ext uri="{FF2B5EF4-FFF2-40B4-BE49-F238E27FC236}">
                <a16:creationId xmlns:a16="http://schemas.microsoft.com/office/drawing/2014/main" id="{F694D37E-708A-93CE-63CB-3A47772B39FB}"/>
              </a:ext>
            </a:extLst>
          </p:cNvPr>
          <p:cNvSpPr txBox="1"/>
          <p:nvPr/>
        </p:nvSpPr>
        <p:spPr>
          <a:xfrm>
            <a:off x="234845" y="4463762"/>
            <a:ext cx="9718623" cy="2062103"/>
          </a:xfrm>
          <a:prstGeom prst="rect">
            <a:avLst/>
          </a:prstGeom>
          <a:solidFill>
            <a:schemeClr val="bg2"/>
          </a:solidFill>
        </p:spPr>
        <p:txBody>
          <a:bodyPr wrap="square" rtlCol="0">
            <a:spAutoFit/>
          </a:bodyPr>
          <a:lstStyle/>
          <a:p>
            <a:r>
              <a:rPr lang="en-GB" sz="2800" b="1" dirty="0"/>
              <a:t>Investigation of radiation damage to fibre optic humidity sensors inside the Inner Detector in the ATLAS detector</a:t>
            </a:r>
          </a:p>
          <a:p>
            <a:endParaRPr lang="en-GB" dirty="0"/>
          </a:p>
          <a:p>
            <a:r>
              <a:rPr lang="en-GB" dirty="0"/>
              <a:t>Enrique Moodley</a:t>
            </a:r>
          </a:p>
          <a:p>
            <a:r>
              <a:rPr lang="en-GB" dirty="0"/>
              <a:t>10/10/2025</a:t>
            </a:r>
          </a:p>
          <a:p>
            <a:endParaRPr lang="en-GB" dirty="0"/>
          </a:p>
        </p:txBody>
      </p:sp>
    </p:spTree>
    <p:extLst>
      <p:ext uri="{BB962C8B-B14F-4D97-AF65-F5344CB8AC3E}">
        <p14:creationId xmlns:p14="http://schemas.microsoft.com/office/powerpoint/2010/main" val="287571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F8AD-8683-06A5-5AFF-E7DE14B8A981}"/>
              </a:ext>
            </a:extLst>
          </p:cNvPr>
          <p:cNvSpPr>
            <a:spLocks noGrp="1"/>
          </p:cNvSpPr>
          <p:nvPr>
            <p:ph type="title"/>
          </p:nvPr>
        </p:nvSpPr>
        <p:spPr/>
        <p:txBody>
          <a:bodyPr/>
          <a:lstStyle/>
          <a:p>
            <a:r>
              <a:rPr lang="en-ZA" dirty="0"/>
              <a:t>Creating the Radiation maps</a:t>
            </a:r>
          </a:p>
        </p:txBody>
      </p:sp>
      <p:sp>
        <p:nvSpPr>
          <p:cNvPr id="3" name="Content Placeholder 2">
            <a:extLst>
              <a:ext uri="{FF2B5EF4-FFF2-40B4-BE49-F238E27FC236}">
                <a16:creationId xmlns:a16="http://schemas.microsoft.com/office/drawing/2014/main" id="{CCE6FE5F-F807-0515-AEE5-82B331815117}"/>
              </a:ext>
            </a:extLst>
          </p:cNvPr>
          <p:cNvSpPr>
            <a:spLocks noGrp="1"/>
          </p:cNvSpPr>
          <p:nvPr>
            <p:ph idx="1"/>
          </p:nvPr>
        </p:nvSpPr>
        <p:spPr>
          <a:xfrm>
            <a:off x="228600" y="2009548"/>
            <a:ext cx="5867400" cy="4351338"/>
          </a:xfrm>
        </p:spPr>
        <p:txBody>
          <a:bodyPr>
            <a:normAutofit/>
          </a:bodyPr>
          <a:lstStyle/>
          <a:p>
            <a:r>
              <a:rPr lang="en-GB" b="1" dirty="0"/>
              <a:t>Purpose:</a:t>
            </a:r>
            <a:br>
              <a:rPr lang="en-GB" dirty="0"/>
            </a:br>
            <a:r>
              <a:rPr lang="en-GB" dirty="0"/>
              <a:t>This program takes several radiation map results from simulations and combines them into one averaged map.</a:t>
            </a:r>
          </a:p>
          <a:p>
            <a:r>
              <a:rPr lang="en-GB" b="1" dirty="0"/>
              <a:t>How It Works:</a:t>
            </a:r>
          </a:p>
          <a:p>
            <a:pPr marL="457200" lvl="1" indent="0">
              <a:buNone/>
            </a:pPr>
            <a:r>
              <a:rPr lang="en-GB" dirty="0"/>
              <a:t>Calculates radiation values at each (r, z)       position in the detector with 4 cm     resolution, creating one file that represents the overall radiation pattern for that dataset.</a:t>
            </a:r>
          </a:p>
          <a:p>
            <a:pPr marL="0" indent="0">
              <a:buNone/>
            </a:pPr>
            <a:endParaRPr lang="en-GB" dirty="0"/>
          </a:p>
          <a:p>
            <a:endParaRPr lang="en-ZA" dirty="0">
              <a:latin typeface="Times New Roman" panose="02020603050405020304" pitchFamily="18" charset="0"/>
              <a:cs typeface="Times New Roman" panose="02020603050405020304" pitchFamily="18" charset="0"/>
            </a:endParaRPr>
          </a:p>
        </p:txBody>
      </p:sp>
      <p:sp>
        <p:nvSpPr>
          <p:cNvPr id="4" name="Date Placeholder 1">
            <a:extLst>
              <a:ext uri="{FF2B5EF4-FFF2-40B4-BE49-F238E27FC236}">
                <a16:creationId xmlns:a16="http://schemas.microsoft.com/office/drawing/2014/main" id="{D7ACF8D9-C3FB-9725-33C7-E2648633B965}"/>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01BB00EC-C4BC-EE6E-A89A-17BFDC74C948}"/>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0117FD66-3AD5-E86E-B736-C7E672477068}"/>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10</a:t>
            </a:fld>
            <a:endParaRPr lang="en-ZA"/>
          </a:p>
        </p:txBody>
      </p:sp>
      <p:sp>
        <p:nvSpPr>
          <p:cNvPr id="8" name="TextBox 7">
            <a:extLst>
              <a:ext uri="{FF2B5EF4-FFF2-40B4-BE49-F238E27FC236}">
                <a16:creationId xmlns:a16="http://schemas.microsoft.com/office/drawing/2014/main" id="{84F21FA4-F167-E3FE-E0AC-1747F05910A4}"/>
              </a:ext>
            </a:extLst>
          </p:cNvPr>
          <p:cNvSpPr txBox="1"/>
          <p:nvPr/>
        </p:nvSpPr>
        <p:spPr>
          <a:xfrm>
            <a:off x="6096000" y="2067172"/>
            <a:ext cx="5981700" cy="3785652"/>
          </a:xfrm>
          <a:prstGeom prst="rect">
            <a:avLst/>
          </a:prstGeom>
          <a:noFill/>
        </p:spPr>
        <p:txBody>
          <a:bodyPr wrap="square">
            <a:spAutoFit/>
          </a:bodyPr>
          <a:lstStyle/>
          <a:p>
            <a:pPr marL="285750" indent="-285750">
              <a:buFont typeface="Arial" panose="020B0604020202020204" pitchFamily="34" charset="0"/>
              <a:buChar char="•"/>
            </a:pPr>
            <a:r>
              <a:rPr lang="en-GB" sz="2400" b="1" dirty="0"/>
              <a:t>Purpose:</a:t>
            </a:r>
            <a:br>
              <a:rPr lang="en-GB" sz="2400" dirty="0"/>
            </a:br>
            <a:r>
              <a:rPr lang="en-GB" sz="2400" dirty="0"/>
              <a:t>This program takes the averaged radiation map and turns it into a visual representation.</a:t>
            </a:r>
          </a:p>
          <a:p>
            <a:pPr marL="285750" indent="-285750">
              <a:buFont typeface="Arial" panose="020B0604020202020204" pitchFamily="34" charset="0"/>
              <a:buChar char="•"/>
            </a:pPr>
            <a:r>
              <a:rPr lang="en-GB" sz="2400" b="1" dirty="0"/>
              <a:t>How It Works:</a:t>
            </a:r>
            <a:endParaRPr lang="en-GB" sz="2400" dirty="0"/>
          </a:p>
          <a:p>
            <a:pPr lvl="1"/>
            <a:r>
              <a:rPr lang="en-GB" sz="2400" dirty="0"/>
              <a:t>Converts averaged simulation data into </a:t>
            </a:r>
            <a:r>
              <a:rPr lang="en-GB" sz="2400" dirty="0" err="1"/>
              <a:t>color</a:t>
            </a:r>
            <a:r>
              <a:rPr lang="en-GB" sz="2400" dirty="0"/>
              <a:t>-based images that visually show radiation intensity across the detector, with bright and dark areas representing higher and lower doses.</a:t>
            </a:r>
          </a:p>
        </p:txBody>
      </p:sp>
      <p:sp>
        <p:nvSpPr>
          <p:cNvPr id="9" name="TextBox 8">
            <a:extLst>
              <a:ext uri="{FF2B5EF4-FFF2-40B4-BE49-F238E27FC236}">
                <a16:creationId xmlns:a16="http://schemas.microsoft.com/office/drawing/2014/main" id="{683F7E6E-C160-4833-E367-4BFC61F795C4}"/>
              </a:ext>
            </a:extLst>
          </p:cNvPr>
          <p:cNvSpPr txBox="1"/>
          <p:nvPr/>
        </p:nvSpPr>
        <p:spPr>
          <a:xfrm>
            <a:off x="449943" y="1350663"/>
            <a:ext cx="4862286" cy="369332"/>
          </a:xfrm>
          <a:prstGeom prst="rect">
            <a:avLst/>
          </a:prstGeom>
          <a:noFill/>
        </p:spPr>
        <p:txBody>
          <a:bodyPr wrap="square" rtlCol="0">
            <a:spAutoFit/>
          </a:bodyPr>
          <a:lstStyle/>
          <a:p>
            <a:r>
              <a:rPr lang="en-ZA" dirty="0" err="1"/>
              <a:t>averageRadMaps.C</a:t>
            </a:r>
            <a:r>
              <a:rPr lang="en-ZA" dirty="0"/>
              <a:t> from Gitlab</a:t>
            </a:r>
          </a:p>
        </p:txBody>
      </p:sp>
      <p:sp>
        <p:nvSpPr>
          <p:cNvPr id="10" name="TextBox 9">
            <a:extLst>
              <a:ext uri="{FF2B5EF4-FFF2-40B4-BE49-F238E27FC236}">
                <a16:creationId xmlns:a16="http://schemas.microsoft.com/office/drawing/2014/main" id="{EAEFACE1-2A70-3E2B-D5C7-CB8344F2FBF2}"/>
              </a:ext>
            </a:extLst>
          </p:cNvPr>
          <p:cNvSpPr txBox="1"/>
          <p:nvPr/>
        </p:nvSpPr>
        <p:spPr>
          <a:xfrm>
            <a:off x="6096000" y="1336010"/>
            <a:ext cx="4862286" cy="369332"/>
          </a:xfrm>
          <a:prstGeom prst="rect">
            <a:avLst/>
          </a:prstGeom>
          <a:noFill/>
        </p:spPr>
        <p:txBody>
          <a:bodyPr wrap="square" rtlCol="0">
            <a:spAutoFit/>
          </a:bodyPr>
          <a:lstStyle/>
          <a:p>
            <a:r>
              <a:rPr lang="en-ZA" dirty="0" err="1"/>
              <a:t>plotRadMaps.C</a:t>
            </a:r>
            <a:r>
              <a:rPr lang="en-ZA" dirty="0"/>
              <a:t> from Gitlab</a:t>
            </a:r>
          </a:p>
        </p:txBody>
      </p:sp>
    </p:spTree>
    <p:extLst>
      <p:ext uri="{BB962C8B-B14F-4D97-AF65-F5344CB8AC3E}">
        <p14:creationId xmlns:p14="http://schemas.microsoft.com/office/powerpoint/2010/main" val="35889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7567D9-DA55-9DB0-881E-E4DE2457C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01" y="968522"/>
            <a:ext cx="5375885" cy="4179015"/>
          </a:xfrm>
          <a:prstGeom prst="rect">
            <a:avLst/>
          </a:prstGeom>
        </p:spPr>
      </p:pic>
      <p:pic>
        <p:nvPicPr>
          <p:cNvPr id="15" name="Picture 14">
            <a:extLst>
              <a:ext uri="{FF2B5EF4-FFF2-40B4-BE49-F238E27FC236}">
                <a16:creationId xmlns:a16="http://schemas.microsoft.com/office/drawing/2014/main" id="{CEB43027-07AA-94BE-CD1C-F992661A0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15" y="948463"/>
            <a:ext cx="5375885" cy="4199074"/>
          </a:xfrm>
          <a:prstGeom prst="rect">
            <a:avLst/>
          </a:prstGeom>
        </p:spPr>
      </p:pic>
      <p:sp>
        <p:nvSpPr>
          <p:cNvPr id="2" name="TextBox 1">
            <a:extLst>
              <a:ext uri="{FF2B5EF4-FFF2-40B4-BE49-F238E27FC236}">
                <a16:creationId xmlns:a16="http://schemas.microsoft.com/office/drawing/2014/main" id="{B37905D7-0324-65D2-D771-0451BB34123C}"/>
              </a:ext>
            </a:extLst>
          </p:cNvPr>
          <p:cNvSpPr txBox="1"/>
          <p:nvPr/>
        </p:nvSpPr>
        <p:spPr>
          <a:xfrm>
            <a:off x="2064621" y="5147537"/>
            <a:ext cx="3852806" cy="307777"/>
          </a:xfrm>
          <a:prstGeom prst="rect">
            <a:avLst/>
          </a:prstGeom>
          <a:noFill/>
        </p:spPr>
        <p:txBody>
          <a:bodyPr wrap="square">
            <a:spAutoFit/>
          </a:bodyPr>
          <a:lstStyle/>
          <a:p>
            <a:r>
              <a:rPr lang="en-ZA" sz="1400" dirty="0"/>
              <a:t>Figure 8: Full NIEL plot</a:t>
            </a:r>
          </a:p>
        </p:txBody>
      </p:sp>
      <p:sp>
        <p:nvSpPr>
          <p:cNvPr id="3" name="TextBox 2">
            <a:extLst>
              <a:ext uri="{FF2B5EF4-FFF2-40B4-BE49-F238E27FC236}">
                <a16:creationId xmlns:a16="http://schemas.microsoft.com/office/drawing/2014/main" id="{58CEAB0D-67A7-62C9-C6AC-C0D987F480E8}"/>
              </a:ext>
            </a:extLst>
          </p:cNvPr>
          <p:cNvSpPr txBox="1"/>
          <p:nvPr/>
        </p:nvSpPr>
        <p:spPr>
          <a:xfrm>
            <a:off x="7660391" y="5147537"/>
            <a:ext cx="3852806" cy="307777"/>
          </a:xfrm>
          <a:prstGeom prst="rect">
            <a:avLst/>
          </a:prstGeom>
          <a:noFill/>
        </p:spPr>
        <p:txBody>
          <a:bodyPr wrap="square">
            <a:spAutoFit/>
          </a:bodyPr>
          <a:lstStyle/>
          <a:p>
            <a:r>
              <a:rPr lang="en-ZA" sz="1400" dirty="0"/>
              <a:t>Figure 9: Full NIEL error plot</a:t>
            </a:r>
          </a:p>
        </p:txBody>
      </p:sp>
      <p:sp>
        <p:nvSpPr>
          <p:cNvPr id="4" name="TextBox 3">
            <a:extLst>
              <a:ext uri="{FF2B5EF4-FFF2-40B4-BE49-F238E27FC236}">
                <a16:creationId xmlns:a16="http://schemas.microsoft.com/office/drawing/2014/main" id="{01AC4D71-D59B-3FAF-5476-F0CB29160B12}"/>
              </a:ext>
            </a:extLst>
          </p:cNvPr>
          <p:cNvSpPr txBox="1"/>
          <p:nvPr/>
        </p:nvSpPr>
        <p:spPr>
          <a:xfrm>
            <a:off x="529366" y="199080"/>
            <a:ext cx="8805134" cy="461665"/>
          </a:xfrm>
          <a:prstGeom prst="rect">
            <a:avLst/>
          </a:prstGeom>
          <a:noFill/>
        </p:spPr>
        <p:txBody>
          <a:bodyPr wrap="square" rtlCol="0">
            <a:spAutoFit/>
          </a:bodyPr>
          <a:lstStyle/>
          <a:p>
            <a:r>
              <a:rPr lang="en-ZA" sz="2400" dirty="0">
                <a:solidFill>
                  <a:schemeClr val="tx2">
                    <a:lumMod val="75000"/>
                    <a:lumOff val="25000"/>
                  </a:schemeClr>
                </a:solidFill>
              </a:rPr>
              <a:t>Simulation results for the Non-Ionizing Energy Loss (NIEL)  plots</a:t>
            </a:r>
            <a:r>
              <a:rPr lang="en-ZA" sz="2400" dirty="0"/>
              <a:t>:</a:t>
            </a:r>
          </a:p>
        </p:txBody>
      </p:sp>
      <p:sp>
        <p:nvSpPr>
          <p:cNvPr id="5" name="Date Placeholder 1">
            <a:extLst>
              <a:ext uri="{FF2B5EF4-FFF2-40B4-BE49-F238E27FC236}">
                <a16:creationId xmlns:a16="http://schemas.microsoft.com/office/drawing/2014/main" id="{473A4A48-8159-605B-2B33-0BEAAF768081}"/>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6" name="Footer Placeholder 2">
            <a:extLst>
              <a:ext uri="{FF2B5EF4-FFF2-40B4-BE49-F238E27FC236}">
                <a16:creationId xmlns:a16="http://schemas.microsoft.com/office/drawing/2014/main" id="{09E72BFC-7B0B-4C82-1232-5AFED7077706}"/>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7" name="Slide Number Placeholder 3">
            <a:extLst>
              <a:ext uri="{FF2B5EF4-FFF2-40B4-BE49-F238E27FC236}">
                <a16:creationId xmlns:a16="http://schemas.microsoft.com/office/drawing/2014/main" id="{BDABDAD6-91C8-6A38-F9DB-46406FF3D7A6}"/>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11</a:t>
            </a:fld>
            <a:endParaRPr lang="en-ZA"/>
          </a:p>
        </p:txBody>
      </p:sp>
    </p:spTree>
    <p:extLst>
      <p:ext uri="{BB962C8B-B14F-4D97-AF65-F5344CB8AC3E}">
        <p14:creationId xmlns:p14="http://schemas.microsoft.com/office/powerpoint/2010/main" val="193798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FADD1-E84D-F13A-B57F-530C5E96E3CF}"/>
              </a:ext>
            </a:extLst>
          </p:cNvPr>
          <p:cNvSpPr txBox="1"/>
          <p:nvPr/>
        </p:nvSpPr>
        <p:spPr>
          <a:xfrm>
            <a:off x="7304113" y="5307207"/>
            <a:ext cx="4049687" cy="369332"/>
          </a:xfrm>
          <a:prstGeom prst="rect">
            <a:avLst/>
          </a:prstGeom>
          <a:noFill/>
        </p:spPr>
        <p:txBody>
          <a:bodyPr wrap="square">
            <a:spAutoFit/>
          </a:bodyPr>
          <a:lstStyle/>
          <a:p>
            <a:r>
              <a:rPr lang="en-ZA" dirty="0"/>
              <a:t>Figure 11: SEE error plot</a:t>
            </a:r>
          </a:p>
        </p:txBody>
      </p:sp>
      <p:sp>
        <p:nvSpPr>
          <p:cNvPr id="5" name="TextBox 4">
            <a:extLst>
              <a:ext uri="{FF2B5EF4-FFF2-40B4-BE49-F238E27FC236}">
                <a16:creationId xmlns:a16="http://schemas.microsoft.com/office/drawing/2014/main" id="{DED42DB3-ADA0-A8C7-3F23-9778B01C739C}"/>
              </a:ext>
            </a:extLst>
          </p:cNvPr>
          <p:cNvSpPr txBox="1"/>
          <p:nvPr/>
        </p:nvSpPr>
        <p:spPr>
          <a:xfrm>
            <a:off x="1899465" y="5253512"/>
            <a:ext cx="4049687" cy="369332"/>
          </a:xfrm>
          <a:prstGeom prst="rect">
            <a:avLst/>
          </a:prstGeom>
          <a:noFill/>
        </p:spPr>
        <p:txBody>
          <a:bodyPr wrap="square">
            <a:spAutoFit/>
          </a:bodyPr>
          <a:lstStyle/>
          <a:p>
            <a:r>
              <a:rPr lang="en-ZA" dirty="0"/>
              <a:t>Figure 10: SEE plot</a:t>
            </a:r>
          </a:p>
        </p:txBody>
      </p:sp>
      <p:sp>
        <p:nvSpPr>
          <p:cNvPr id="2" name="TextBox 1">
            <a:extLst>
              <a:ext uri="{FF2B5EF4-FFF2-40B4-BE49-F238E27FC236}">
                <a16:creationId xmlns:a16="http://schemas.microsoft.com/office/drawing/2014/main" id="{84A32987-87FC-37B7-A2B7-033BABB95760}"/>
              </a:ext>
            </a:extLst>
          </p:cNvPr>
          <p:cNvSpPr txBox="1"/>
          <p:nvPr/>
        </p:nvSpPr>
        <p:spPr>
          <a:xfrm>
            <a:off x="609599" y="252107"/>
            <a:ext cx="6923315" cy="461665"/>
          </a:xfrm>
          <a:prstGeom prst="rect">
            <a:avLst/>
          </a:prstGeom>
          <a:noFill/>
        </p:spPr>
        <p:txBody>
          <a:bodyPr wrap="square" rtlCol="0">
            <a:spAutoFit/>
          </a:bodyPr>
          <a:lstStyle/>
          <a:p>
            <a:r>
              <a:rPr lang="en-ZA" sz="2400" dirty="0">
                <a:solidFill>
                  <a:schemeClr val="tx2">
                    <a:lumMod val="75000"/>
                    <a:lumOff val="25000"/>
                  </a:schemeClr>
                </a:solidFill>
              </a:rPr>
              <a:t>Single Event Effect (SEE) plots:</a:t>
            </a:r>
          </a:p>
        </p:txBody>
      </p:sp>
      <p:sp>
        <p:nvSpPr>
          <p:cNvPr id="3" name="Date Placeholder 1">
            <a:extLst>
              <a:ext uri="{FF2B5EF4-FFF2-40B4-BE49-F238E27FC236}">
                <a16:creationId xmlns:a16="http://schemas.microsoft.com/office/drawing/2014/main" id="{F06A3187-9162-6985-A625-8CAAC4C142DC}"/>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6" name="Footer Placeholder 2">
            <a:extLst>
              <a:ext uri="{FF2B5EF4-FFF2-40B4-BE49-F238E27FC236}">
                <a16:creationId xmlns:a16="http://schemas.microsoft.com/office/drawing/2014/main" id="{C2E3D823-D2E3-E3CB-5B88-FFFF192170FE}"/>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7" name="Slide Number Placeholder 3">
            <a:extLst>
              <a:ext uri="{FF2B5EF4-FFF2-40B4-BE49-F238E27FC236}">
                <a16:creationId xmlns:a16="http://schemas.microsoft.com/office/drawing/2014/main" id="{2C2D388B-ABAC-D4D0-7206-9D4D9F2A45AC}"/>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12</a:t>
            </a:fld>
            <a:endParaRPr lang="en-ZA"/>
          </a:p>
        </p:txBody>
      </p:sp>
      <p:pic>
        <p:nvPicPr>
          <p:cNvPr id="9" name="Picture 8">
            <a:extLst>
              <a:ext uri="{FF2B5EF4-FFF2-40B4-BE49-F238E27FC236}">
                <a16:creationId xmlns:a16="http://schemas.microsoft.com/office/drawing/2014/main" id="{3C345EA7-F30C-EB05-C87A-60C3291D4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880" y="1521303"/>
            <a:ext cx="4815422" cy="3727494"/>
          </a:xfrm>
          <a:prstGeom prst="rect">
            <a:avLst/>
          </a:prstGeom>
        </p:spPr>
      </p:pic>
      <p:pic>
        <p:nvPicPr>
          <p:cNvPr id="11" name="Picture 10">
            <a:extLst>
              <a:ext uri="{FF2B5EF4-FFF2-40B4-BE49-F238E27FC236}">
                <a16:creationId xmlns:a16="http://schemas.microsoft.com/office/drawing/2014/main" id="{BC1C1BDF-3F67-326D-2F04-10AD7A8F5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1419822"/>
            <a:ext cx="4771427" cy="3727493"/>
          </a:xfrm>
          <a:prstGeom prst="rect">
            <a:avLst/>
          </a:prstGeom>
        </p:spPr>
      </p:pic>
    </p:spTree>
    <p:extLst>
      <p:ext uri="{BB962C8B-B14F-4D97-AF65-F5344CB8AC3E}">
        <p14:creationId xmlns:p14="http://schemas.microsoft.com/office/powerpoint/2010/main" val="405184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E067-46DD-B499-86F1-435EC38306B6}"/>
              </a:ext>
            </a:extLst>
          </p:cNvPr>
          <p:cNvSpPr>
            <a:spLocks noGrp="1"/>
          </p:cNvSpPr>
          <p:nvPr>
            <p:ph type="title"/>
          </p:nvPr>
        </p:nvSpPr>
        <p:spPr>
          <a:xfrm>
            <a:off x="241300" y="182562"/>
            <a:ext cx="10515600" cy="1325563"/>
          </a:xfrm>
        </p:spPr>
        <p:txBody>
          <a:bodyPr/>
          <a:lstStyle/>
          <a:p>
            <a:r>
              <a:rPr lang="en-ZA" dirty="0"/>
              <a:t>Relating to the Interactive plots </a:t>
            </a:r>
          </a:p>
        </p:txBody>
      </p:sp>
      <p:pic>
        <p:nvPicPr>
          <p:cNvPr id="5" name="Content Placeholder 4">
            <a:extLst>
              <a:ext uri="{FF2B5EF4-FFF2-40B4-BE49-F238E27FC236}">
                <a16:creationId xmlns:a16="http://schemas.microsoft.com/office/drawing/2014/main" id="{FD921913-F2A3-B670-54EC-5FB46E2F83E6}"/>
              </a:ext>
            </a:extLst>
          </p:cNvPr>
          <p:cNvPicPr>
            <a:picLocks noGrp="1" noChangeAspect="1"/>
          </p:cNvPicPr>
          <p:nvPr>
            <p:ph idx="1"/>
          </p:nvPr>
        </p:nvPicPr>
        <p:blipFill>
          <a:blip r:embed="rId3"/>
          <a:stretch>
            <a:fillRect/>
          </a:stretch>
        </p:blipFill>
        <p:spPr>
          <a:xfrm>
            <a:off x="217821" y="1143881"/>
            <a:ext cx="6589966" cy="4461349"/>
          </a:xfrm>
          <a:prstGeom prst="rect">
            <a:avLst/>
          </a:prstGeom>
        </p:spPr>
      </p:pic>
      <p:pic>
        <p:nvPicPr>
          <p:cNvPr id="7" name="Picture 6">
            <a:extLst>
              <a:ext uri="{FF2B5EF4-FFF2-40B4-BE49-F238E27FC236}">
                <a16:creationId xmlns:a16="http://schemas.microsoft.com/office/drawing/2014/main" id="{CCDD1C97-314C-F75B-AB27-C52E139BF976}"/>
              </a:ext>
            </a:extLst>
          </p:cNvPr>
          <p:cNvPicPr>
            <a:picLocks noChangeAspect="1"/>
          </p:cNvPicPr>
          <p:nvPr/>
        </p:nvPicPr>
        <p:blipFill>
          <a:blip r:embed="rId4"/>
          <a:stretch>
            <a:fillRect/>
          </a:stretch>
        </p:blipFill>
        <p:spPr>
          <a:xfrm>
            <a:off x="6807787" y="1508126"/>
            <a:ext cx="5092998" cy="3623432"/>
          </a:xfrm>
          <a:prstGeom prst="rect">
            <a:avLst/>
          </a:prstGeom>
        </p:spPr>
      </p:pic>
      <p:sp>
        <p:nvSpPr>
          <p:cNvPr id="8" name="TextBox 7">
            <a:extLst>
              <a:ext uri="{FF2B5EF4-FFF2-40B4-BE49-F238E27FC236}">
                <a16:creationId xmlns:a16="http://schemas.microsoft.com/office/drawing/2014/main" id="{4E89FC53-69EF-5EC8-4BAD-5196094B16D2}"/>
              </a:ext>
            </a:extLst>
          </p:cNvPr>
          <p:cNvSpPr txBox="1"/>
          <p:nvPr/>
        </p:nvSpPr>
        <p:spPr>
          <a:xfrm>
            <a:off x="6346209" y="5349875"/>
            <a:ext cx="5759292" cy="646331"/>
          </a:xfrm>
          <a:prstGeom prst="rect">
            <a:avLst/>
          </a:prstGeom>
          <a:noFill/>
        </p:spPr>
        <p:txBody>
          <a:bodyPr wrap="square">
            <a:spAutoFit/>
          </a:bodyPr>
          <a:lstStyle/>
          <a:p>
            <a:r>
              <a:rPr lang="en-ZA" dirty="0"/>
              <a:t>Figure 13: Fluence plotted against energy for a single point on the Radiation map [7].</a:t>
            </a:r>
          </a:p>
        </p:txBody>
      </p:sp>
      <p:sp>
        <p:nvSpPr>
          <p:cNvPr id="9" name="TextBox 8">
            <a:extLst>
              <a:ext uri="{FF2B5EF4-FFF2-40B4-BE49-F238E27FC236}">
                <a16:creationId xmlns:a16="http://schemas.microsoft.com/office/drawing/2014/main" id="{E0F737FA-4C3F-7719-BEAE-12E88270E74D}"/>
              </a:ext>
            </a:extLst>
          </p:cNvPr>
          <p:cNvSpPr txBox="1"/>
          <p:nvPr/>
        </p:nvSpPr>
        <p:spPr>
          <a:xfrm>
            <a:off x="888208" y="5461233"/>
            <a:ext cx="5207792" cy="646331"/>
          </a:xfrm>
          <a:prstGeom prst="rect">
            <a:avLst/>
          </a:prstGeom>
          <a:noFill/>
        </p:spPr>
        <p:txBody>
          <a:bodyPr wrap="square">
            <a:spAutoFit/>
          </a:bodyPr>
          <a:lstStyle/>
          <a:p>
            <a:r>
              <a:rPr lang="en-ZA" dirty="0"/>
              <a:t>Figure 12: The Radiation Map generated using 50K events  [7].</a:t>
            </a:r>
          </a:p>
        </p:txBody>
      </p:sp>
      <p:sp>
        <p:nvSpPr>
          <p:cNvPr id="10" name="Oval 9">
            <a:extLst>
              <a:ext uri="{FF2B5EF4-FFF2-40B4-BE49-F238E27FC236}">
                <a16:creationId xmlns:a16="http://schemas.microsoft.com/office/drawing/2014/main" id="{1BE6C287-5427-2F60-32A0-A47DBAF9D719}"/>
              </a:ext>
            </a:extLst>
          </p:cNvPr>
          <p:cNvSpPr/>
          <p:nvPr/>
        </p:nvSpPr>
        <p:spPr>
          <a:xfrm>
            <a:off x="1640114" y="4484914"/>
            <a:ext cx="215996" cy="26314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Arrow Connector 11">
            <a:extLst>
              <a:ext uri="{FF2B5EF4-FFF2-40B4-BE49-F238E27FC236}">
                <a16:creationId xmlns:a16="http://schemas.microsoft.com/office/drawing/2014/main" id="{6EE1B500-0253-C2B4-EC74-4BD66F64F699}"/>
              </a:ext>
            </a:extLst>
          </p:cNvPr>
          <p:cNvCxnSpPr>
            <a:cxnSpLocks/>
          </p:cNvCxnSpPr>
          <p:nvPr/>
        </p:nvCxnSpPr>
        <p:spPr>
          <a:xfrm>
            <a:off x="1856110" y="4602840"/>
            <a:ext cx="4951677" cy="13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Date Placeholder 1">
            <a:extLst>
              <a:ext uri="{FF2B5EF4-FFF2-40B4-BE49-F238E27FC236}">
                <a16:creationId xmlns:a16="http://schemas.microsoft.com/office/drawing/2014/main" id="{4FFD0A29-2745-B6D7-24B5-1CD131C55B4F}"/>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4" name="Footer Placeholder 2">
            <a:extLst>
              <a:ext uri="{FF2B5EF4-FFF2-40B4-BE49-F238E27FC236}">
                <a16:creationId xmlns:a16="http://schemas.microsoft.com/office/drawing/2014/main" id="{8B715C51-0A99-F20F-D23A-CE9ACD6A1315}"/>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7CC1E8EC-5F8C-E95E-F098-DE8F0BC24ADD}"/>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13</a:t>
            </a:fld>
            <a:endParaRPr lang="en-ZA"/>
          </a:p>
        </p:txBody>
      </p:sp>
    </p:spTree>
    <p:extLst>
      <p:ext uri="{BB962C8B-B14F-4D97-AF65-F5344CB8AC3E}">
        <p14:creationId xmlns:p14="http://schemas.microsoft.com/office/powerpoint/2010/main" val="274096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46B7-AC57-EAB3-393C-8D9872A5BD6C}"/>
              </a:ext>
            </a:extLst>
          </p:cNvPr>
          <p:cNvSpPr>
            <a:spLocks noGrp="1"/>
          </p:cNvSpPr>
          <p:nvPr>
            <p:ph type="title"/>
          </p:nvPr>
        </p:nvSpPr>
        <p:spPr/>
        <p:txBody>
          <a:bodyPr>
            <a:normAutofit/>
          </a:bodyPr>
          <a:lstStyle/>
          <a:p>
            <a:r>
              <a:rPr lang="en-ZA" sz="4000" dirty="0"/>
              <a:t>Data used for the Fluence vs Kinetic Energy plot:</a:t>
            </a:r>
          </a:p>
        </p:txBody>
      </p:sp>
      <p:pic>
        <p:nvPicPr>
          <p:cNvPr id="5" name="Content Placeholder 4">
            <a:extLst>
              <a:ext uri="{FF2B5EF4-FFF2-40B4-BE49-F238E27FC236}">
                <a16:creationId xmlns:a16="http://schemas.microsoft.com/office/drawing/2014/main" id="{E50A049F-5992-5F26-BC9D-42423B4F1953}"/>
              </a:ext>
            </a:extLst>
          </p:cNvPr>
          <p:cNvPicPr>
            <a:picLocks noGrp="1" noChangeAspect="1"/>
          </p:cNvPicPr>
          <p:nvPr>
            <p:ph idx="1"/>
          </p:nvPr>
        </p:nvPicPr>
        <p:blipFill>
          <a:blip r:embed="rId3"/>
          <a:srcRect b="61052"/>
          <a:stretch>
            <a:fillRect/>
          </a:stretch>
        </p:blipFill>
        <p:spPr>
          <a:xfrm>
            <a:off x="0" y="2125216"/>
            <a:ext cx="12073516" cy="2403475"/>
          </a:xfrm>
          <a:prstGeom prst="rect">
            <a:avLst/>
          </a:prstGeom>
        </p:spPr>
      </p:pic>
      <p:sp>
        <p:nvSpPr>
          <p:cNvPr id="6" name="TextBox 5">
            <a:extLst>
              <a:ext uri="{FF2B5EF4-FFF2-40B4-BE49-F238E27FC236}">
                <a16:creationId xmlns:a16="http://schemas.microsoft.com/office/drawing/2014/main" id="{E9DDD965-FDAB-8EF1-5818-FFC6929457FD}"/>
              </a:ext>
            </a:extLst>
          </p:cNvPr>
          <p:cNvSpPr txBox="1"/>
          <p:nvPr/>
        </p:nvSpPr>
        <p:spPr>
          <a:xfrm>
            <a:off x="1845481" y="4963219"/>
            <a:ext cx="7900916" cy="369332"/>
          </a:xfrm>
          <a:prstGeom prst="rect">
            <a:avLst/>
          </a:prstGeom>
          <a:noFill/>
        </p:spPr>
        <p:txBody>
          <a:bodyPr wrap="square">
            <a:spAutoFit/>
          </a:bodyPr>
          <a:lstStyle/>
          <a:p>
            <a:r>
              <a:rPr lang="en-ZA" dirty="0"/>
              <a:t>Figure 14: The data used to plot the graphs seen in Fluence vs Energy graph [7].</a:t>
            </a:r>
          </a:p>
        </p:txBody>
      </p:sp>
      <p:sp>
        <p:nvSpPr>
          <p:cNvPr id="3" name="Date Placeholder 1">
            <a:extLst>
              <a:ext uri="{FF2B5EF4-FFF2-40B4-BE49-F238E27FC236}">
                <a16:creationId xmlns:a16="http://schemas.microsoft.com/office/drawing/2014/main" id="{AA96045C-43A3-241F-1E9D-6EF5F54EAD5F}"/>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4" name="Footer Placeholder 2">
            <a:extLst>
              <a:ext uri="{FF2B5EF4-FFF2-40B4-BE49-F238E27FC236}">
                <a16:creationId xmlns:a16="http://schemas.microsoft.com/office/drawing/2014/main" id="{882599E0-755B-3B4C-3334-B09E69E88042}"/>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7" name="Slide Number Placeholder 3">
            <a:extLst>
              <a:ext uri="{FF2B5EF4-FFF2-40B4-BE49-F238E27FC236}">
                <a16:creationId xmlns:a16="http://schemas.microsoft.com/office/drawing/2014/main" id="{8C3C8612-A61E-C634-DAB3-A6E056C991DD}"/>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14</a:t>
            </a:fld>
            <a:endParaRPr lang="en-ZA"/>
          </a:p>
        </p:txBody>
      </p:sp>
    </p:spTree>
    <p:extLst>
      <p:ext uri="{BB962C8B-B14F-4D97-AF65-F5344CB8AC3E}">
        <p14:creationId xmlns:p14="http://schemas.microsoft.com/office/powerpoint/2010/main" val="221850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6F98-8071-D481-189F-85C4034C0EED}"/>
              </a:ext>
            </a:extLst>
          </p:cNvPr>
          <p:cNvSpPr>
            <a:spLocks noGrp="1"/>
          </p:cNvSpPr>
          <p:nvPr>
            <p:ph type="title"/>
          </p:nvPr>
        </p:nvSpPr>
        <p:spPr/>
        <p:txBody>
          <a:bodyPr/>
          <a:lstStyle/>
          <a:p>
            <a:r>
              <a:rPr lang="en-ZA" dirty="0"/>
              <a:t>Calculations:</a:t>
            </a:r>
          </a:p>
        </p:txBody>
      </p:sp>
      <p:sp>
        <p:nvSpPr>
          <p:cNvPr id="3" name="Content Placeholder 2">
            <a:extLst>
              <a:ext uri="{FF2B5EF4-FFF2-40B4-BE49-F238E27FC236}">
                <a16:creationId xmlns:a16="http://schemas.microsoft.com/office/drawing/2014/main" id="{59F25200-3061-7930-CACD-80F32DA6EF34}"/>
              </a:ext>
            </a:extLst>
          </p:cNvPr>
          <p:cNvSpPr>
            <a:spLocks noGrp="1"/>
          </p:cNvSpPr>
          <p:nvPr>
            <p:ph idx="1"/>
          </p:nvPr>
        </p:nvSpPr>
        <p:spPr>
          <a:xfrm>
            <a:off x="495300" y="1524000"/>
            <a:ext cx="3352800" cy="1325563"/>
          </a:xfrm>
        </p:spPr>
        <p:txBody>
          <a:bodyPr>
            <a:normAutofit fontScale="77500" lnSpcReduction="20000"/>
          </a:bodyPr>
          <a:lstStyle/>
          <a:p>
            <a:r>
              <a:rPr lang="en-ZA" dirty="0">
                <a:latin typeface="Times New Roman" panose="02020603050405020304" pitchFamily="18" charset="0"/>
                <a:cs typeface="Times New Roman" panose="02020603050405020304" pitchFamily="18" charset="0"/>
              </a:rPr>
              <a:t>FOS position is selected on the interactive radiation map (514 mm/853 mm). </a:t>
            </a:r>
          </a:p>
          <a:p>
            <a:pPr marL="0" indent="0">
              <a:buNone/>
            </a:pPr>
            <a:endParaRPr lang="en-ZA"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7CBEBA-F770-C7D1-1A75-25FC65ECECB6}"/>
              </a:ext>
            </a:extLst>
          </p:cNvPr>
          <p:cNvSpPr txBox="1"/>
          <p:nvPr/>
        </p:nvSpPr>
        <p:spPr>
          <a:xfrm>
            <a:off x="8349729" y="3814996"/>
            <a:ext cx="3409950" cy="1754326"/>
          </a:xfrm>
          <a:prstGeom prst="rect">
            <a:avLst/>
          </a:prstGeom>
          <a:noFill/>
        </p:spPr>
        <p:txBody>
          <a:bodyPr wrap="square" rtlCol="0">
            <a:spAutoFit/>
          </a:bodyPr>
          <a:lstStyle/>
          <a:p>
            <a:pPr marL="457200" indent="-457200">
              <a:buFont typeface="Arial" panose="020B0604020202020204" pitchFamily="34" charset="0"/>
              <a:buChar char="•"/>
            </a:pPr>
            <a:r>
              <a:rPr lang="en-ZA" dirty="0">
                <a:latin typeface="Times New Roman" panose="02020603050405020304" pitchFamily="18" charset="0"/>
                <a:cs typeface="Times New Roman" panose="02020603050405020304" pitchFamily="18" charset="0"/>
              </a:rPr>
              <a:t>Next, the total fluence for the proton particles is the sum of the values taken from Figure 14 which resulted in a proton fluence of 8,72E+09 p/cm</a:t>
            </a:r>
            <a:r>
              <a:rPr lang="en-ZA" baseline="30000" dirty="0">
                <a:latin typeface="Times New Roman" panose="02020603050405020304" pitchFamily="18" charset="0"/>
                <a:cs typeface="Times New Roman" panose="02020603050405020304" pitchFamily="18" charset="0"/>
              </a:rPr>
              <a:t>2</a:t>
            </a:r>
            <a:r>
              <a:rPr lang="en-ZA"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endParaRPr lang="en-ZA" dirty="0"/>
          </a:p>
        </p:txBody>
      </p:sp>
      <p:sp>
        <p:nvSpPr>
          <p:cNvPr id="5" name="TextBox 4">
            <a:extLst>
              <a:ext uri="{FF2B5EF4-FFF2-40B4-BE49-F238E27FC236}">
                <a16:creationId xmlns:a16="http://schemas.microsoft.com/office/drawing/2014/main" id="{6BD68700-F165-7322-CB92-AB0C1C415632}"/>
              </a:ext>
            </a:extLst>
          </p:cNvPr>
          <p:cNvSpPr txBox="1"/>
          <p:nvPr/>
        </p:nvSpPr>
        <p:spPr>
          <a:xfrm>
            <a:off x="898" y="3668404"/>
            <a:ext cx="4470779" cy="1938992"/>
          </a:xfrm>
          <a:prstGeom prst="rect">
            <a:avLst/>
          </a:prstGeom>
          <a:noFill/>
        </p:spPr>
        <p:txBody>
          <a:bodyPr wrap="square" rtlCol="0">
            <a:spAutoFit/>
          </a:bodyPr>
          <a:lstStyle/>
          <a:p>
            <a:pPr marL="457200" indent="-457200">
              <a:buFont typeface="Arial" panose="020B0604020202020204" pitchFamily="34" charset="0"/>
              <a:buChar char="•"/>
            </a:pPr>
            <a:r>
              <a:rPr lang="en-ZA" sz="2000" dirty="0">
                <a:latin typeface="Times New Roman" panose="02020603050405020304" pitchFamily="18" charset="0"/>
                <a:cs typeface="Times New Roman" panose="02020603050405020304" pitchFamily="18" charset="0"/>
              </a:rPr>
              <a:t>This was done for each particle shown in in Figure 13 (Neutrons, Muons, Electrons, </a:t>
            </a:r>
            <a:r>
              <a:rPr lang="en-ZA" sz="2000" dirty="0" err="1">
                <a:latin typeface="Times New Roman" panose="02020603050405020304" pitchFamily="18" charset="0"/>
                <a:cs typeface="Times New Roman" panose="02020603050405020304" pitchFamily="18" charset="0"/>
              </a:rPr>
              <a:t>Pions</a:t>
            </a:r>
            <a:r>
              <a:rPr lang="en-ZA" sz="2000" dirty="0">
                <a:latin typeface="Times New Roman" panose="02020603050405020304" pitchFamily="18" charset="0"/>
                <a:cs typeface="Times New Roman" panose="02020603050405020304" pitchFamily="18" charset="0"/>
              </a:rPr>
              <a:t>, Gamma and the rest) for each different sensor position and for Run 3 in 2021. </a:t>
            </a:r>
          </a:p>
          <a:p>
            <a:pPr marL="457200" indent="-457200">
              <a:buFont typeface="Arial" panose="020B0604020202020204" pitchFamily="34" charset="0"/>
              <a:buChar char="•"/>
            </a:pPr>
            <a:endParaRPr lang="en-ZA" sz="2000" dirty="0"/>
          </a:p>
        </p:txBody>
      </p:sp>
      <p:pic>
        <p:nvPicPr>
          <p:cNvPr id="6" name="Picture 5">
            <a:extLst>
              <a:ext uri="{FF2B5EF4-FFF2-40B4-BE49-F238E27FC236}">
                <a16:creationId xmlns:a16="http://schemas.microsoft.com/office/drawing/2014/main" id="{C1DA6611-D4C4-3CE1-65C2-02088CF32173}"/>
              </a:ext>
            </a:extLst>
          </p:cNvPr>
          <p:cNvPicPr>
            <a:picLocks noChangeAspect="1"/>
          </p:cNvPicPr>
          <p:nvPr/>
        </p:nvPicPr>
        <p:blipFill>
          <a:blip r:embed="rId3"/>
          <a:stretch>
            <a:fillRect/>
          </a:stretch>
        </p:blipFill>
        <p:spPr>
          <a:xfrm>
            <a:off x="5047549" y="3676650"/>
            <a:ext cx="3138407" cy="2232831"/>
          </a:xfrm>
          <a:prstGeom prst="rect">
            <a:avLst/>
          </a:prstGeom>
        </p:spPr>
      </p:pic>
      <p:pic>
        <p:nvPicPr>
          <p:cNvPr id="7" name="Picture 6">
            <a:extLst>
              <a:ext uri="{FF2B5EF4-FFF2-40B4-BE49-F238E27FC236}">
                <a16:creationId xmlns:a16="http://schemas.microsoft.com/office/drawing/2014/main" id="{F9F16ACB-6BB9-2984-858F-879DACBDE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397" y="687997"/>
            <a:ext cx="6059606" cy="2804127"/>
          </a:xfrm>
          <a:prstGeom prst="rect">
            <a:avLst/>
          </a:prstGeom>
        </p:spPr>
      </p:pic>
    </p:spTree>
    <p:extLst>
      <p:ext uri="{BB962C8B-B14F-4D97-AF65-F5344CB8AC3E}">
        <p14:creationId xmlns:p14="http://schemas.microsoft.com/office/powerpoint/2010/main" val="346471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29BD-4FE9-11F6-EE7E-600870585E82}"/>
              </a:ext>
            </a:extLst>
          </p:cNvPr>
          <p:cNvSpPr>
            <a:spLocks noGrp="1"/>
          </p:cNvSpPr>
          <p:nvPr>
            <p:ph type="title"/>
          </p:nvPr>
        </p:nvSpPr>
        <p:spPr/>
        <p:txBody>
          <a:bodyPr>
            <a:normAutofit fontScale="90000"/>
          </a:bodyPr>
          <a:lstStyle/>
          <a:p>
            <a:r>
              <a:rPr lang="en-ZA" dirty="0"/>
              <a:t>This was done for each sensor position and resulted in the following table:</a:t>
            </a:r>
            <a:br>
              <a:rPr lang="en-ZA" dirty="0"/>
            </a:br>
            <a:endParaRPr lang="en-ZA" dirty="0"/>
          </a:p>
        </p:txBody>
      </p:sp>
      <p:graphicFrame>
        <p:nvGraphicFramePr>
          <p:cNvPr id="5" name="Content Placeholder 4">
            <a:extLst>
              <a:ext uri="{FF2B5EF4-FFF2-40B4-BE49-F238E27FC236}">
                <a16:creationId xmlns:a16="http://schemas.microsoft.com/office/drawing/2014/main" id="{7C18D9D4-5708-619B-3A8D-C0BC063786E9}"/>
              </a:ext>
            </a:extLst>
          </p:cNvPr>
          <p:cNvGraphicFramePr>
            <a:graphicFrameLocks noGrp="1"/>
          </p:cNvGraphicFramePr>
          <p:nvPr>
            <p:ph idx="1"/>
            <p:extLst>
              <p:ext uri="{D42A27DB-BD31-4B8C-83A1-F6EECF244321}">
                <p14:modId xmlns:p14="http://schemas.microsoft.com/office/powerpoint/2010/main" val="1032041423"/>
              </p:ext>
            </p:extLst>
          </p:nvPr>
        </p:nvGraphicFramePr>
        <p:xfrm>
          <a:off x="2095500" y="1898436"/>
          <a:ext cx="7848599" cy="3643873"/>
        </p:xfrm>
        <a:graphic>
          <a:graphicData uri="http://schemas.openxmlformats.org/drawingml/2006/table">
            <a:tbl>
              <a:tblPr firstRow="1" firstCol="1" bandRow="1">
                <a:tableStyleId>{912C8C85-51F0-491E-9774-3900AFEF0FD7}</a:tableStyleId>
              </a:tblPr>
              <a:tblGrid>
                <a:gridCol w="1584657">
                  <a:extLst>
                    <a:ext uri="{9D8B030D-6E8A-4147-A177-3AD203B41FA5}">
                      <a16:colId xmlns:a16="http://schemas.microsoft.com/office/drawing/2014/main" val="973445048"/>
                    </a:ext>
                  </a:extLst>
                </a:gridCol>
                <a:gridCol w="867717">
                  <a:extLst>
                    <a:ext uri="{9D8B030D-6E8A-4147-A177-3AD203B41FA5}">
                      <a16:colId xmlns:a16="http://schemas.microsoft.com/office/drawing/2014/main" val="902663800"/>
                    </a:ext>
                  </a:extLst>
                </a:gridCol>
                <a:gridCol w="1031439">
                  <a:extLst>
                    <a:ext uri="{9D8B030D-6E8A-4147-A177-3AD203B41FA5}">
                      <a16:colId xmlns:a16="http://schemas.microsoft.com/office/drawing/2014/main" val="1555052363"/>
                    </a:ext>
                  </a:extLst>
                </a:gridCol>
                <a:gridCol w="873448">
                  <a:extLst>
                    <a:ext uri="{9D8B030D-6E8A-4147-A177-3AD203B41FA5}">
                      <a16:colId xmlns:a16="http://schemas.microsoft.com/office/drawing/2014/main" val="3009090977"/>
                    </a:ext>
                  </a:extLst>
                </a:gridCol>
                <a:gridCol w="863625">
                  <a:extLst>
                    <a:ext uri="{9D8B030D-6E8A-4147-A177-3AD203B41FA5}">
                      <a16:colId xmlns:a16="http://schemas.microsoft.com/office/drawing/2014/main" val="2681379647"/>
                    </a:ext>
                  </a:extLst>
                </a:gridCol>
                <a:gridCol w="897187">
                  <a:extLst>
                    <a:ext uri="{9D8B030D-6E8A-4147-A177-3AD203B41FA5}">
                      <a16:colId xmlns:a16="http://schemas.microsoft.com/office/drawing/2014/main" val="1260724586"/>
                    </a:ext>
                  </a:extLst>
                </a:gridCol>
                <a:gridCol w="865263">
                  <a:extLst>
                    <a:ext uri="{9D8B030D-6E8A-4147-A177-3AD203B41FA5}">
                      <a16:colId xmlns:a16="http://schemas.microsoft.com/office/drawing/2014/main" val="4254308195"/>
                    </a:ext>
                  </a:extLst>
                </a:gridCol>
                <a:gridCol w="865263">
                  <a:extLst>
                    <a:ext uri="{9D8B030D-6E8A-4147-A177-3AD203B41FA5}">
                      <a16:colId xmlns:a16="http://schemas.microsoft.com/office/drawing/2014/main" val="2190011838"/>
                    </a:ext>
                  </a:extLst>
                </a:gridCol>
              </a:tblGrid>
              <a:tr h="250312">
                <a:tc>
                  <a:txBody>
                    <a:bodyPr/>
                    <a:lstStyle/>
                    <a:p>
                      <a:pPr algn="just">
                        <a:lnSpc>
                          <a:spcPct val="150000"/>
                        </a:lnSpc>
                        <a:spcAft>
                          <a:spcPts val="800"/>
                        </a:spcAft>
                        <a:buNone/>
                      </a:pPr>
                      <a:r>
                        <a:rPr lang="en-ZA" sz="1200">
                          <a:solidFill>
                            <a:srgbClr val="000000"/>
                          </a:solidFill>
                          <a:effectLst/>
                        </a:rPr>
                        <a:t> </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B w="12700" cap="flat" cmpd="sng" algn="ctr">
                      <a:solidFill>
                        <a:schemeClr val="tx1"/>
                      </a:solidFill>
                      <a:prstDash val="solid"/>
                      <a:round/>
                      <a:headEnd type="none" w="med" len="med"/>
                      <a:tailEnd type="none" w="med" len="med"/>
                    </a:lnB>
                  </a:tcPr>
                </a:tc>
                <a:tc gridSpan="7">
                  <a:txBody>
                    <a:bodyPr/>
                    <a:lstStyle/>
                    <a:p>
                      <a:pPr algn="ctr">
                        <a:lnSpc>
                          <a:spcPct val="150000"/>
                        </a:lnSpc>
                        <a:spcAft>
                          <a:spcPts val="800"/>
                        </a:spcAft>
                        <a:buNone/>
                      </a:pPr>
                      <a:r>
                        <a:rPr lang="en-ZA" sz="1200" dirty="0">
                          <a:solidFill>
                            <a:srgbClr val="000000"/>
                          </a:solidFill>
                          <a:effectLst/>
                        </a:rPr>
                        <a:t>Particle Fluence</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99223854"/>
                  </a:ext>
                </a:extLst>
              </a:tr>
              <a:tr h="937352">
                <a:tc>
                  <a:txBody>
                    <a:bodyPr/>
                    <a:lstStyle/>
                    <a:p>
                      <a:pPr algn="just">
                        <a:lnSpc>
                          <a:spcPct val="150000"/>
                        </a:lnSpc>
                        <a:spcAft>
                          <a:spcPts val="800"/>
                        </a:spcAft>
                        <a:buNone/>
                      </a:pPr>
                      <a:r>
                        <a:rPr lang="en-ZA" sz="1200" b="1" dirty="0">
                          <a:solidFill>
                            <a:srgbClr val="000000"/>
                          </a:solidFill>
                          <a:effectLst/>
                        </a:rPr>
                        <a:t>Position of sensor (radius/Z-axis location) (mm)</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chemeClr val="tx1"/>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Neutrons</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Gamma</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Protons</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err="1">
                          <a:solidFill>
                            <a:srgbClr val="000000"/>
                          </a:solidFill>
                          <a:effectLst/>
                        </a:rPr>
                        <a:t>Pions</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Electrons</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Muons</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800"/>
                        </a:spcAft>
                        <a:buNone/>
                      </a:pPr>
                      <a:r>
                        <a:rPr lang="en-ZA" sz="1200" b="1" dirty="0">
                          <a:solidFill>
                            <a:srgbClr val="000000"/>
                          </a:solidFill>
                          <a:effectLst/>
                        </a:rPr>
                        <a:t>Rest</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nchor="ctr">
                    <a:lnL w="1270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67451"/>
                  </a:ext>
                </a:extLst>
              </a:tr>
              <a:tr h="350887">
                <a:tc>
                  <a:txBody>
                    <a:bodyPr/>
                    <a:lstStyle/>
                    <a:p>
                      <a:pPr algn="just">
                        <a:lnSpc>
                          <a:spcPct val="150000"/>
                        </a:lnSpc>
                        <a:spcAft>
                          <a:spcPts val="800"/>
                        </a:spcAft>
                        <a:buNone/>
                      </a:pPr>
                      <a:r>
                        <a:rPr lang="en-ZA" sz="1200" b="1">
                          <a:solidFill>
                            <a:srgbClr val="000000"/>
                          </a:solidFill>
                          <a:effectLst/>
                        </a:rPr>
                        <a:t>514/853</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dirty="0">
                          <a:solidFill>
                            <a:srgbClr val="000000"/>
                          </a:solidFill>
                          <a:effectLst/>
                        </a:rPr>
                        <a:t>2,27E+11</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a:solidFill>
                            <a:srgbClr val="000000"/>
                          </a:solidFill>
                          <a:effectLst/>
                        </a:rPr>
                        <a:t>1,12E+12</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a:solidFill>
                            <a:srgbClr val="000000"/>
                          </a:solidFill>
                          <a:effectLst/>
                        </a:rPr>
                        <a:t>7,58E+09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dirty="0">
                          <a:solidFill>
                            <a:srgbClr val="000000"/>
                          </a:solidFill>
                          <a:effectLst/>
                        </a:rPr>
                        <a:t>3,36E+10</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a:solidFill>
                            <a:srgbClr val="000000"/>
                          </a:solidFill>
                          <a:effectLst/>
                        </a:rPr>
                        <a:t>4,73E+10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dirty="0">
                          <a:solidFill>
                            <a:srgbClr val="000000"/>
                          </a:solidFill>
                          <a:effectLst/>
                        </a:rPr>
                        <a:t>4,21E+09</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lnSpc>
                          <a:spcPct val="150000"/>
                        </a:lnSpc>
                        <a:spcAft>
                          <a:spcPts val="800"/>
                        </a:spcAft>
                        <a:buNone/>
                      </a:pPr>
                      <a:r>
                        <a:rPr lang="en-ZA" sz="1200">
                          <a:solidFill>
                            <a:srgbClr val="000000"/>
                          </a:solidFill>
                          <a:effectLst/>
                        </a:rPr>
                        <a:t>3,92E+09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697715"/>
                  </a:ext>
                </a:extLst>
              </a:tr>
              <a:tr h="350887">
                <a:tc>
                  <a:txBody>
                    <a:bodyPr/>
                    <a:lstStyle/>
                    <a:p>
                      <a:pPr algn="just">
                        <a:lnSpc>
                          <a:spcPct val="150000"/>
                        </a:lnSpc>
                        <a:spcAft>
                          <a:spcPts val="800"/>
                        </a:spcAft>
                        <a:buNone/>
                      </a:pPr>
                      <a:r>
                        <a:rPr lang="en-ZA" sz="1200" b="1">
                          <a:solidFill>
                            <a:srgbClr val="000000"/>
                          </a:solidFill>
                          <a:effectLst/>
                        </a:rPr>
                        <a:t>1066/0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1.73E+11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5,44E+11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1,49E+09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6,83E+09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1,06E+10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6,41E+08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8,94E+08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3311767358"/>
                  </a:ext>
                </a:extLst>
              </a:tr>
              <a:tr h="350887">
                <a:tc>
                  <a:txBody>
                    <a:bodyPr/>
                    <a:lstStyle/>
                    <a:p>
                      <a:pPr algn="just">
                        <a:lnSpc>
                          <a:spcPct val="150000"/>
                        </a:lnSpc>
                        <a:spcAft>
                          <a:spcPts val="800"/>
                        </a:spcAft>
                        <a:buNone/>
                      </a:pPr>
                      <a:r>
                        <a:rPr lang="en-ZA" sz="1200" b="1">
                          <a:solidFill>
                            <a:srgbClr val="000000"/>
                          </a:solidFill>
                          <a:effectLst/>
                        </a:rPr>
                        <a:t>563/3125</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4.73E+11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5,03E+12</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1,85E+10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5,22E+10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8,45E+10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6,09E+09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5,99E+09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2918266307"/>
                  </a:ext>
                </a:extLst>
              </a:tr>
              <a:tr h="350887">
                <a:tc>
                  <a:txBody>
                    <a:bodyPr/>
                    <a:lstStyle/>
                    <a:p>
                      <a:pPr algn="just">
                        <a:lnSpc>
                          <a:spcPct val="150000"/>
                        </a:lnSpc>
                        <a:spcAft>
                          <a:spcPts val="800"/>
                        </a:spcAft>
                        <a:buNone/>
                      </a:pPr>
                      <a:r>
                        <a:rPr lang="en-ZA" sz="1200" b="1">
                          <a:solidFill>
                            <a:srgbClr val="000000"/>
                          </a:solidFill>
                          <a:effectLst/>
                        </a:rPr>
                        <a:t>1066/934</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1.81E+11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6,00E+11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1,83E+09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6,76E+09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1,88E+10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6,03E+08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8,76E+08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3979218579"/>
                  </a:ext>
                </a:extLst>
              </a:tr>
              <a:tr h="350887">
                <a:tc>
                  <a:txBody>
                    <a:bodyPr/>
                    <a:lstStyle/>
                    <a:p>
                      <a:pPr algn="just">
                        <a:lnSpc>
                          <a:spcPct val="150000"/>
                        </a:lnSpc>
                        <a:spcAft>
                          <a:spcPts val="800"/>
                        </a:spcAft>
                        <a:buNone/>
                      </a:pPr>
                      <a:r>
                        <a:rPr lang="en-ZA" sz="1200" b="1">
                          <a:solidFill>
                            <a:srgbClr val="000000"/>
                          </a:solidFill>
                          <a:effectLst/>
                        </a:rPr>
                        <a:t>1150/749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1.74E+11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5,19E+11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1,52E+09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5,59E+09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1,15E+10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4,46E+08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8,06E+08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473434930"/>
                  </a:ext>
                </a:extLst>
              </a:tr>
              <a:tr h="350887">
                <a:tc>
                  <a:txBody>
                    <a:bodyPr/>
                    <a:lstStyle/>
                    <a:p>
                      <a:pPr algn="just">
                        <a:lnSpc>
                          <a:spcPct val="150000"/>
                        </a:lnSpc>
                        <a:spcAft>
                          <a:spcPts val="800"/>
                        </a:spcAft>
                        <a:buNone/>
                      </a:pPr>
                      <a:r>
                        <a:rPr lang="en-ZA" sz="1200" b="1">
                          <a:solidFill>
                            <a:srgbClr val="000000"/>
                          </a:solidFill>
                          <a:effectLst/>
                        </a:rPr>
                        <a:t>1450/3512</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3.52E+11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7,24E+11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2,11E+09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4,60E+09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 2.65E+11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6,47E+08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4,56E+08</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285183784"/>
                  </a:ext>
                </a:extLst>
              </a:tr>
              <a:tr h="350887">
                <a:tc>
                  <a:txBody>
                    <a:bodyPr/>
                    <a:lstStyle/>
                    <a:p>
                      <a:pPr algn="just">
                        <a:lnSpc>
                          <a:spcPct val="150000"/>
                        </a:lnSpc>
                        <a:spcAft>
                          <a:spcPts val="800"/>
                        </a:spcAft>
                        <a:buNone/>
                      </a:pPr>
                      <a:r>
                        <a:rPr lang="en-ZA" sz="1200" b="1">
                          <a:solidFill>
                            <a:srgbClr val="000000"/>
                          </a:solidFill>
                          <a:effectLst/>
                        </a:rPr>
                        <a:t>1066/3512 </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5.43E+11</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1,92E+12</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5,98E+09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1,48E+10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4,20E+10</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a:solidFill>
                            <a:srgbClr val="000000"/>
                          </a:solidFill>
                          <a:effectLst/>
                        </a:rPr>
                        <a:t>1,94E+09</a:t>
                      </a:r>
                      <a:endParaRPr lang="en-Z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tcPr>
                </a:tc>
                <a:tc>
                  <a:txBody>
                    <a:bodyPr/>
                    <a:lstStyle/>
                    <a:p>
                      <a:pPr algn="just">
                        <a:lnSpc>
                          <a:spcPct val="150000"/>
                        </a:lnSpc>
                        <a:spcAft>
                          <a:spcPts val="800"/>
                        </a:spcAft>
                        <a:buNone/>
                      </a:pPr>
                      <a:r>
                        <a:rPr lang="en-ZA" sz="1200" dirty="0">
                          <a:solidFill>
                            <a:srgbClr val="000000"/>
                          </a:solidFill>
                          <a:effectLst/>
                        </a:rPr>
                        <a:t>1,37E+09</a:t>
                      </a:r>
                      <a:endParaRPr lang="en-Z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081" marR="59081" marT="0" marB="0">
                    <a:lnL w="127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208175127"/>
                  </a:ext>
                </a:extLst>
              </a:tr>
            </a:tbl>
          </a:graphicData>
        </a:graphic>
      </p:graphicFrame>
      <p:sp>
        <p:nvSpPr>
          <p:cNvPr id="3" name="TextBox 2">
            <a:extLst>
              <a:ext uri="{FF2B5EF4-FFF2-40B4-BE49-F238E27FC236}">
                <a16:creationId xmlns:a16="http://schemas.microsoft.com/office/drawing/2014/main" id="{73F6F368-40AF-8742-27F6-8B2081EB8DBA}"/>
              </a:ext>
            </a:extLst>
          </p:cNvPr>
          <p:cNvSpPr txBox="1"/>
          <p:nvPr/>
        </p:nvSpPr>
        <p:spPr>
          <a:xfrm>
            <a:off x="3087006" y="1517563"/>
            <a:ext cx="6342744" cy="276999"/>
          </a:xfrm>
          <a:prstGeom prst="rect">
            <a:avLst/>
          </a:prstGeom>
          <a:noFill/>
        </p:spPr>
        <p:txBody>
          <a:bodyPr wrap="square" rtlCol="0">
            <a:spAutoFit/>
          </a:bodyPr>
          <a:lstStyle/>
          <a:p>
            <a:r>
              <a:rPr lang="en-ZA" sz="1200" dirty="0"/>
              <a:t>Table 1: Summation of Fluences for different particles at different sensor positions.</a:t>
            </a:r>
          </a:p>
        </p:txBody>
      </p:sp>
    </p:spTree>
    <p:extLst>
      <p:ext uri="{BB962C8B-B14F-4D97-AF65-F5344CB8AC3E}">
        <p14:creationId xmlns:p14="http://schemas.microsoft.com/office/powerpoint/2010/main" val="177204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F220-E7EB-857B-8CBB-947491A3D710}"/>
              </a:ext>
            </a:extLst>
          </p:cNvPr>
          <p:cNvSpPr>
            <a:spLocks noGrp="1"/>
          </p:cNvSpPr>
          <p:nvPr>
            <p:ph type="title"/>
          </p:nvPr>
        </p:nvSpPr>
        <p:spPr/>
        <p:txBody>
          <a:bodyPr/>
          <a:lstStyle/>
          <a:p>
            <a:r>
              <a:rPr lang="en-ZA" dirty="0"/>
              <a:t>Determining the dose and the equivalent Neutron fluence (NIEL)</a:t>
            </a:r>
          </a:p>
        </p:txBody>
      </p:sp>
      <p:sp>
        <p:nvSpPr>
          <p:cNvPr id="3" name="Content Placeholder 2">
            <a:extLst>
              <a:ext uri="{FF2B5EF4-FFF2-40B4-BE49-F238E27FC236}">
                <a16:creationId xmlns:a16="http://schemas.microsoft.com/office/drawing/2014/main" id="{5A1BCA68-0334-B86F-7C01-4F92F491A292}"/>
              </a:ext>
            </a:extLst>
          </p:cNvPr>
          <p:cNvSpPr>
            <a:spLocks noGrp="1"/>
          </p:cNvSpPr>
          <p:nvPr>
            <p:ph idx="1"/>
          </p:nvPr>
        </p:nvSpPr>
        <p:spPr>
          <a:xfrm>
            <a:off x="838200" y="1825624"/>
            <a:ext cx="10515600" cy="3165475"/>
          </a:xfrm>
        </p:spPr>
        <p:txBody>
          <a:bodyPr>
            <a:normAutofit/>
          </a:bodyPr>
          <a:lstStyle/>
          <a:p>
            <a:r>
              <a:rPr lang="en-ZA" dirty="0">
                <a:latin typeface="Times New Roman" panose="02020603050405020304" pitchFamily="18" charset="0"/>
                <a:cs typeface="Times New Roman" panose="02020603050405020304" pitchFamily="18" charset="0"/>
              </a:rPr>
              <a:t>Where:</a:t>
            </a:r>
            <a:endParaRPr lang="en-ZA" sz="2000" dirty="0">
              <a:latin typeface="Times New Roman" panose="02020603050405020304" pitchFamily="18" charset="0"/>
              <a:cs typeface="Times New Roman" panose="02020603050405020304" pitchFamily="18" charset="0"/>
            </a:endParaRPr>
          </a:p>
          <a:p>
            <a:pPr marL="457200" lvl="1" indent="0">
              <a:buNone/>
            </a:pPr>
            <a:endParaRPr lang="en-ZA" sz="2000" dirty="0">
              <a:latin typeface="Times New Roman" panose="02020603050405020304" pitchFamily="18" charset="0"/>
              <a:cs typeface="Times New Roman" panose="02020603050405020304" pitchFamily="18" charset="0"/>
            </a:endParaRPr>
          </a:p>
          <a:p>
            <a:pPr lvl="1"/>
            <a:endParaRPr lang="en-ZA" sz="2000" dirty="0">
              <a:latin typeface="Times New Roman" panose="02020603050405020304" pitchFamily="18" charset="0"/>
              <a:cs typeface="Times New Roman" panose="02020603050405020304" pitchFamily="18" charset="0"/>
            </a:endParaRPr>
          </a:p>
          <a:p>
            <a:pPr lvl="1"/>
            <a:r>
              <a:rPr lang="en-ZA" sz="2000" dirty="0" err="1">
                <a:latin typeface="Times New Roman" panose="02020603050405020304" pitchFamily="18" charset="0"/>
                <a:cs typeface="Times New Roman" panose="02020603050405020304" pitchFamily="18" charset="0"/>
              </a:rPr>
              <a:t>Φ</a:t>
            </a:r>
            <a:r>
              <a:rPr lang="en-ZA" sz="2000" baseline="-25000" dirty="0" err="1">
                <a:latin typeface="Times New Roman" panose="02020603050405020304" pitchFamily="18" charset="0"/>
                <a:cs typeface="Times New Roman" panose="02020603050405020304" pitchFamily="18" charset="0"/>
              </a:rPr>
              <a:t>p</a:t>
            </a:r>
            <a:r>
              <a:rPr lang="en-ZA" sz="2000" dirty="0">
                <a:latin typeface="Times New Roman" panose="02020603050405020304" pitchFamily="18" charset="0"/>
                <a:cs typeface="Times New Roman" panose="02020603050405020304" pitchFamily="18" charset="0"/>
              </a:rPr>
              <a:t> – stands for the proton fluence [cm</a:t>
            </a:r>
            <a:r>
              <a:rPr lang="en-ZA" sz="2000" baseline="30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a:t>
            </a:r>
          </a:p>
          <a:p>
            <a:pPr lvl="1"/>
            <a:r>
              <a:rPr lang="en-ZA" sz="2000" dirty="0">
                <a:latin typeface="Times New Roman" panose="02020603050405020304" pitchFamily="18" charset="0"/>
                <a:cs typeface="Times New Roman" panose="02020603050405020304" pitchFamily="18" charset="0"/>
              </a:rPr>
              <a:t>(</a:t>
            </a:r>
            <a:r>
              <a:rPr lang="en-ZA" sz="2000" dirty="0" err="1">
                <a:latin typeface="Times New Roman" panose="02020603050405020304" pitchFamily="18" charset="0"/>
                <a:cs typeface="Times New Roman" panose="02020603050405020304" pitchFamily="18" charset="0"/>
              </a:rPr>
              <a:t>dE</a:t>
            </a:r>
            <a:r>
              <a:rPr lang="en-ZA" sz="2000" dirty="0">
                <a:latin typeface="Times New Roman" panose="02020603050405020304" pitchFamily="18" charset="0"/>
                <a:cs typeface="Times New Roman" panose="02020603050405020304" pitchFamily="18" charset="0"/>
              </a:rPr>
              <a:t>/dx)</a:t>
            </a:r>
            <a:r>
              <a:rPr lang="en-ZA" sz="2000" baseline="-25000" dirty="0">
                <a:latin typeface="Times New Roman" panose="02020603050405020304" pitchFamily="18" charset="0"/>
                <a:cs typeface="Times New Roman" panose="02020603050405020304" pitchFamily="18" charset="0"/>
              </a:rPr>
              <a:t>min</a:t>
            </a:r>
            <a:r>
              <a:rPr lang="en-ZA" sz="2000" dirty="0">
                <a:latin typeface="Times New Roman" panose="02020603050405020304" pitchFamily="18" charset="0"/>
                <a:cs typeface="Times New Roman" panose="02020603050405020304" pitchFamily="18" charset="0"/>
              </a:rPr>
              <a:t> are the values of kinetic energy shown in Figure 13 for which the proton particles are plotted against [MeV·cm</a:t>
            </a:r>
            <a:r>
              <a:rPr lang="en-ZA" sz="2000" baseline="30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/g] for various materials and compounds.</a:t>
            </a:r>
          </a:p>
          <a:p>
            <a:pPr lvl="1"/>
            <a:endParaRPr lang="en-ZA" sz="2000" dirty="0">
              <a:latin typeface="Times New Roman" panose="02020603050405020304" pitchFamily="18" charset="0"/>
              <a:cs typeface="Times New Roman" panose="02020603050405020304" pitchFamily="18" charset="0"/>
            </a:endParaRPr>
          </a:p>
          <a:p>
            <a:pPr marL="3657600" lvl="8" indent="0">
              <a:buNone/>
            </a:pPr>
            <a:r>
              <a:rPr lang="en-ZA" sz="1400" dirty="0">
                <a:latin typeface="Times New Roman" panose="02020603050405020304" pitchFamily="18" charset="0"/>
                <a:cs typeface="Times New Roman" panose="02020603050405020304" pitchFamily="18" charset="0"/>
              </a:rPr>
              <a:t>					[9]</a:t>
            </a:r>
          </a:p>
          <a:p>
            <a:pPr marL="3657600" lvl="8" indent="0">
              <a:buNone/>
            </a:pPr>
            <a:endParaRPr lang="en-ZA" sz="1400" dirty="0">
              <a:latin typeface="Times New Roman" panose="02020603050405020304" pitchFamily="18" charset="0"/>
              <a:cs typeface="Times New Roman" panose="02020603050405020304" pitchFamily="18" charset="0"/>
            </a:endParaRPr>
          </a:p>
          <a:p>
            <a:pPr marL="3657600" lvl="8" indent="0">
              <a:buNone/>
            </a:pPr>
            <a:endParaRPr lang="en-ZA"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EFDF49A-5E4C-0C54-3638-261CCD615EC8}"/>
                  </a:ext>
                </a:extLst>
              </p:cNvPr>
              <p:cNvGraphicFramePr>
                <a:graphicFrameLocks noGrp="1"/>
              </p:cNvGraphicFramePr>
              <p:nvPr>
                <p:extLst>
                  <p:ext uri="{D42A27DB-BD31-4B8C-83A1-F6EECF244321}">
                    <p14:modId xmlns:p14="http://schemas.microsoft.com/office/powerpoint/2010/main" val="1883516269"/>
                  </p:ext>
                </p:extLst>
              </p:nvPr>
            </p:nvGraphicFramePr>
            <p:xfrm>
              <a:off x="2734560" y="1870075"/>
              <a:ext cx="7208701" cy="930847"/>
            </p:xfrm>
            <a:graphic>
              <a:graphicData uri="http://schemas.openxmlformats.org/drawingml/2006/table">
                <a:tbl>
                  <a:tblPr firstRow="1" firstCol="1" bandRow="1">
                    <a:tableStyleId>{5C22544A-7EE6-4342-B048-85BDC9FD1C3A}</a:tableStyleId>
                  </a:tblPr>
                  <a:tblGrid>
                    <a:gridCol w="6658571">
                      <a:extLst>
                        <a:ext uri="{9D8B030D-6E8A-4147-A177-3AD203B41FA5}">
                          <a16:colId xmlns:a16="http://schemas.microsoft.com/office/drawing/2014/main" val="1874775356"/>
                        </a:ext>
                      </a:extLst>
                    </a:gridCol>
                    <a:gridCol w="550130">
                      <a:extLst>
                        <a:ext uri="{9D8B030D-6E8A-4147-A177-3AD203B41FA5}">
                          <a16:colId xmlns:a16="http://schemas.microsoft.com/office/drawing/2014/main" val="2677079917"/>
                        </a:ext>
                      </a:extLst>
                    </a:gridCol>
                  </a:tblGrid>
                  <a:tr h="0">
                    <a:tc>
                      <a:txBody>
                        <a:bodyPr/>
                        <a:lstStyle/>
                        <a:p>
                          <a:pPr algn="ctr">
                            <a:lnSpc>
                              <a:spcPct val="150000"/>
                            </a:lnSpc>
                            <a:spcAft>
                              <a:spcPts val="800"/>
                            </a:spcAft>
                            <a:buNone/>
                          </a:pPr>
                          <a14:m>
                            <m:oMathPara xmlns:m="http://schemas.openxmlformats.org/officeDocument/2006/math">
                              <m:oMathParaPr>
                                <m:jc m:val="centerGroup"/>
                              </m:oMathParaPr>
                              <m:oMath xmlns:m="http://schemas.openxmlformats.org/officeDocument/2006/math">
                                <m:r>
                                  <a:rPr lang="en-ZA" sz="1600" smtClean="0">
                                    <a:solidFill>
                                      <a:sysClr val="windowText" lastClr="000000"/>
                                    </a:solidFill>
                                    <a:effectLst/>
                                    <a:latin typeface="Cambria Math" panose="02040503050406030204" pitchFamily="18" charset="0"/>
                                  </a:rPr>
                                  <m:t>𝐷𝑜𝑠𝑒</m:t>
                                </m:r>
                                <m:r>
                                  <a:rPr lang="en-ZA" sz="1600" smtClean="0">
                                    <a:solidFill>
                                      <a:sysClr val="windowText" lastClr="000000"/>
                                    </a:solidFill>
                                    <a:effectLst/>
                                    <a:latin typeface="Cambria Math" panose="02040503050406030204" pitchFamily="18" charset="0"/>
                                  </a:rPr>
                                  <m:t> [</m:t>
                                </m:r>
                                <m:r>
                                  <a:rPr lang="en-ZA" sz="1600" smtClean="0">
                                    <a:solidFill>
                                      <a:sysClr val="windowText" lastClr="000000"/>
                                    </a:solidFill>
                                    <a:effectLst/>
                                    <a:latin typeface="Cambria Math" panose="02040503050406030204" pitchFamily="18" charset="0"/>
                                  </a:rPr>
                                  <m:t>𝐺𝑦</m:t>
                                </m:r>
                                <m:r>
                                  <a:rPr lang="en-ZA" sz="1600" smtClean="0">
                                    <a:solidFill>
                                      <a:sysClr val="windowText" lastClr="000000"/>
                                    </a:solidFill>
                                    <a:effectLst/>
                                    <a:latin typeface="Cambria Math" panose="02040503050406030204" pitchFamily="18" charset="0"/>
                                  </a:rPr>
                                  <m:t>] = 1.602 × </m:t>
                                </m:r>
                                <m:sSup>
                                  <m:sSupPr>
                                    <m:ctrlPr>
                                      <a:rPr lang="en-ZA" sz="1600" i="1">
                                        <a:solidFill>
                                          <a:sysClr val="windowText" lastClr="000000"/>
                                        </a:solidFill>
                                        <a:effectLst/>
                                        <a:latin typeface="Cambria Math" panose="02040503050406030204" pitchFamily="18" charset="0"/>
                                      </a:rPr>
                                    </m:ctrlPr>
                                  </m:sSupPr>
                                  <m:e>
                                    <m:r>
                                      <a:rPr lang="en-ZA" sz="1600">
                                        <a:solidFill>
                                          <a:sysClr val="windowText" lastClr="000000"/>
                                        </a:solidFill>
                                        <a:effectLst/>
                                        <a:latin typeface="Cambria Math" panose="02040503050406030204" pitchFamily="18" charset="0"/>
                                      </a:rPr>
                                      <m:t>10</m:t>
                                    </m:r>
                                  </m:e>
                                  <m:sup>
                                    <m:r>
                                      <a:rPr lang="en-ZA" sz="1600">
                                        <a:solidFill>
                                          <a:sysClr val="windowText" lastClr="000000"/>
                                        </a:solidFill>
                                        <a:effectLst/>
                                        <a:latin typeface="Cambria Math" panose="02040503050406030204" pitchFamily="18" charset="0"/>
                                      </a:rPr>
                                      <m:t>−</m:t>
                                    </m:r>
                                    <m:r>
                                      <a:rPr lang="en-ZA" sz="1600" baseline="30000">
                                        <a:solidFill>
                                          <a:sysClr val="windowText" lastClr="000000"/>
                                        </a:solidFill>
                                        <a:effectLst/>
                                        <a:latin typeface="Cambria Math" panose="02040503050406030204" pitchFamily="18" charset="0"/>
                                      </a:rPr>
                                      <m:t>10</m:t>
                                    </m:r>
                                  </m:sup>
                                </m:sSup>
                                <m:r>
                                  <a:rPr lang="en-ZA" sz="1600">
                                    <a:solidFill>
                                      <a:sysClr val="windowText" lastClr="000000"/>
                                    </a:solidFill>
                                    <a:effectLst/>
                                    <a:latin typeface="Cambria Math" panose="02040503050406030204" pitchFamily="18" charset="0"/>
                                  </a:rPr>
                                  <m:t> × </m:t>
                                </m:r>
                                <m:d>
                                  <m:dPr>
                                    <m:ctrlPr>
                                      <a:rPr lang="en-ZA" sz="1600" i="1">
                                        <a:solidFill>
                                          <a:sysClr val="windowText" lastClr="000000"/>
                                        </a:solidFill>
                                        <a:effectLst/>
                                        <a:latin typeface="Cambria Math" panose="02040503050406030204" pitchFamily="18" charset="0"/>
                                      </a:rPr>
                                    </m:ctrlPr>
                                  </m:dPr>
                                  <m:e>
                                    <m:f>
                                      <m:fPr>
                                        <m:ctrlPr>
                                          <a:rPr lang="en-ZA" sz="1600" i="1">
                                            <a:solidFill>
                                              <a:sysClr val="windowText" lastClr="000000"/>
                                            </a:solidFill>
                                            <a:effectLst/>
                                            <a:latin typeface="Cambria Math" panose="02040503050406030204" pitchFamily="18" charset="0"/>
                                          </a:rPr>
                                        </m:ctrlPr>
                                      </m:fPr>
                                      <m:num>
                                        <m:r>
                                          <a:rPr lang="en-ZA" sz="1600">
                                            <a:solidFill>
                                              <a:sysClr val="windowText" lastClr="000000"/>
                                            </a:solidFill>
                                            <a:effectLst/>
                                            <a:latin typeface="Cambria Math" panose="02040503050406030204" pitchFamily="18" charset="0"/>
                                          </a:rPr>
                                          <m:t>𝑑𝐸</m:t>
                                        </m:r>
                                      </m:num>
                                      <m:den>
                                        <m:r>
                                          <a:rPr lang="en-ZA" sz="1600">
                                            <a:solidFill>
                                              <a:sysClr val="windowText" lastClr="000000"/>
                                            </a:solidFill>
                                            <a:effectLst/>
                                            <a:latin typeface="Cambria Math" panose="02040503050406030204" pitchFamily="18" charset="0"/>
                                          </a:rPr>
                                          <m:t>𝑑𝑥</m:t>
                                        </m:r>
                                      </m:den>
                                    </m:f>
                                  </m:e>
                                </m:d>
                                <m:r>
                                  <a:rPr lang="en-ZA" sz="1600" baseline="-25000">
                                    <a:solidFill>
                                      <a:sysClr val="windowText" lastClr="000000"/>
                                    </a:solidFill>
                                    <a:effectLst/>
                                    <a:latin typeface="Cambria Math" panose="02040503050406030204" pitchFamily="18" charset="0"/>
                                  </a:rPr>
                                  <m:t>𝑚𝑖𝑛</m:t>
                                </m:r>
                                <m:r>
                                  <a:rPr lang="en-ZA" sz="1600">
                                    <a:solidFill>
                                      <a:sysClr val="windowText" lastClr="000000"/>
                                    </a:solidFill>
                                    <a:effectLst/>
                                    <a:latin typeface="Cambria Math" panose="02040503050406030204" pitchFamily="18" charset="0"/>
                                  </a:rPr>
                                  <m:t> [</m:t>
                                </m:r>
                                <m:r>
                                  <a:rPr lang="en-ZA" sz="1600">
                                    <a:solidFill>
                                      <a:sysClr val="windowText" lastClr="000000"/>
                                    </a:solidFill>
                                    <a:effectLst/>
                                    <a:latin typeface="Cambria Math" panose="02040503050406030204" pitchFamily="18" charset="0"/>
                                  </a:rPr>
                                  <m:t>𝑀𝑒𝑉</m:t>
                                </m:r>
                                <m:r>
                                  <a:rPr lang="en-ZA" sz="1600">
                                    <a:solidFill>
                                      <a:sysClr val="windowText" lastClr="000000"/>
                                    </a:solidFill>
                                    <a:effectLst/>
                                    <a:latin typeface="Cambria Math" panose="02040503050406030204" pitchFamily="18" charset="0"/>
                                  </a:rPr>
                                  <m:t>·</m:t>
                                </m:r>
                                <m:f>
                                  <m:fPr>
                                    <m:ctrlPr>
                                      <a:rPr lang="en-ZA" sz="1600" i="1">
                                        <a:solidFill>
                                          <a:sysClr val="windowText" lastClr="000000"/>
                                        </a:solidFill>
                                        <a:effectLst/>
                                        <a:latin typeface="Cambria Math" panose="02040503050406030204" pitchFamily="18" charset="0"/>
                                      </a:rPr>
                                    </m:ctrlPr>
                                  </m:fPr>
                                  <m:num>
                                    <m:sSup>
                                      <m:sSupPr>
                                        <m:ctrlPr>
                                          <a:rPr lang="en-ZA" sz="1600" i="1">
                                            <a:solidFill>
                                              <a:sysClr val="windowText" lastClr="000000"/>
                                            </a:solidFill>
                                            <a:effectLst/>
                                            <a:latin typeface="Cambria Math" panose="02040503050406030204" pitchFamily="18" charset="0"/>
                                          </a:rPr>
                                        </m:ctrlPr>
                                      </m:sSupPr>
                                      <m:e>
                                        <m:r>
                                          <a:rPr lang="en-ZA" sz="1600">
                                            <a:solidFill>
                                              <a:sysClr val="windowText" lastClr="000000"/>
                                            </a:solidFill>
                                            <a:effectLst/>
                                            <a:latin typeface="Cambria Math" panose="02040503050406030204" pitchFamily="18" charset="0"/>
                                          </a:rPr>
                                          <m:t>𝑐𝑚</m:t>
                                        </m:r>
                                      </m:e>
                                      <m:sup>
                                        <m:r>
                                          <a:rPr lang="en-ZA" sz="1600">
                                            <a:solidFill>
                                              <a:sysClr val="windowText" lastClr="000000"/>
                                            </a:solidFill>
                                            <a:effectLst/>
                                            <a:latin typeface="Cambria Math" panose="02040503050406030204" pitchFamily="18" charset="0"/>
                                          </a:rPr>
                                          <m:t>2</m:t>
                                        </m:r>
                                      </m:sup>
                                    </m:sSup>
                                  </m:num>
                                  <m:den>
                                    <m:r>
                                      <a:rPr lang="en-ZA" sz="1600">
                                        <a:solidFill>
                                          <a:sysClr val="windowText" lastClr="000000"/>
                                        </a:solidFill>
                                        <a:effectLst/>
                                        <a:latin typeface="Cambria Math" panose="02040503050406030204" pitchFamily="18" charset="0"/>
                                      </a:rPr>
                                      <m:t>𝑔</m:t>
                                    </m:r>
                                  </m:den>
                                </m:f>
                                <m:r>
                                  <a:rPr lang="en-ZA" sz="1600">
                                    <a:solidFill>
                                      <a:sysClr val="windowText" lastClr="000000"/>
                                    </a:solidFill>
                                    <a:effectLst/>
                                    <a:latin typeface="Cambria Math" panose="02040503050406030204" pitchFamily="18" charset="0"/>
                                  </a:rPr>
                                  <m:t>] × </m:t>
                                </m:r>
                                <m:r>
                                  <a:rPr lang="en-ZA" sz="1600">
                                    <a:solidFill>
                                      <a:sysClr val="windowText" lastClr="000000"/>
                                    </a:solidFill>
                                    <a:effectLst/>
                                    <a:latin typeface="Cambria Math" panose="02040503050406030204" pitchFamily="18" charset="0"/>
                                  </a:rPr>
                                  <m:t>𝛷</m:t>
                                </m:r>
                                <m:r>
                                  <a:rPr lang="en-ZA" sz="1600" baseline="-25000">
                                    <a:solidFill>
                                      <a:sysClr val="windowText" lastClr="000000"/>
                                    </a:solidFill>
                                    <a:effectLst/>
                                    <a:latin typeface="Cambria Math" panose="02040503050406030204" pitchFamily="18" charset="0"/>
                                  </a:rPr>
                                  <m:t>𝑝</m:t>
                                </m:r>
                                <m:r>
                                  <a:rPr lang="en-ZA" sz="1600">
                                    <a:solidFill>
                                      <a:sysClr val="windowText" lastClr="000000"/>
                                    </a:solidFill>
                                    <a:effectLst/>
                                    <a:latin typeface="Cambria Math" panose="02040503050406030204" pitchFamily="18" charset="0"/>
                                  </a:rPr>
                                  <m:t>[</m:t>
                                </m:r>
                                <m:sSup>
                                  <m:sSupPr>
                                    <m:ctrlPr>
                                      <a:rPr lang="en-ZA" sz="1600" i="1">
                                        <a:solidFill>
                                          <a:sysClr val="windowText" lastClr="000000"/>
                                        </a:solidFill>
                                        <a:effectLst/>
                                        <a:latin typeface="Cambria Math" panose="02040503050406030204" pitchFamily="18" charset="0"/>
                                      </a:rPr>
                                    </m:ctrlPr>
                                  </m:sSupPr>
                                  <m:e>
                                    <m:r>
                                      <a:rPr lang="en-ZA" sz="1600">
                                        <a:solidFill>
                                          <a:sysClr val="windowText" lastClr="000000"/>
                                        </a:solidFill>
                                        <a:effectLst/>
                                        <a:latin typeface="Cambria Math" panose="02040503050406030204" pitchFamily="18" charset="0"/>
                                      </a:rPr>
                                      <m:t>𝑐𝑚</m:t>
                                    </m:r>
                                  </m:e>
                                  <m:sup>
                                    <m:r>
                                      <a:rPr lang="en-ZA" sz="1600">
                                        <a:solidFill>
                                          <a:sysClr val="windowText" lastClr="000000"/>
                                        </a:solidFill>
                                        <a:effectLst/>
                                        <a:latin typeface="Cambria Math" panose="02040503050406030204" pitchFamily="18" charset="0"/>
                                      </a:rPr>
                                      <m:t>−2</m:t>
                                    </m:r>
                                  </m:sup>
                                </m:sSup>
                                <m:r>
                                  <a:rPr lang="en-ZA" sz="1600">
                                    <a:solidFill>
                                      <a:sysClr val="windowText" lastClr="000000"/>
                                    </a:solidFill>
                                    <a:effectLst/>
                                    <a:latin typeface="Cambria Math" panose="02040503050406030204" pitchFamily="18" charset="0"/>
                                  </a:rPr>
                                  <m:t>]</m:t>
                                </m:r>
                              </m:oMath>
                            </m:oMathPara>
                          </a14:m>
                          <a:endParaRPr lang="en-ZA" sz="16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spcAft>
                              <a:spcPts val="1000"/>
                            </a:spcAft>
                            <a:buNone/>
                          </a:pPr>
                          <a:r>
                            <a:rPr lang="en-ZA" sz="900" dirty="0">
                              <a:solidFill>
                                <a:sysClr val="windowText" lastClr="000000"/>
                              </a:solidFill>
                              <a:effectLst/>
                            </a:rPr>
                            <a:t> [8]</a:t>
                          </a:r>
                        </a:p>
                        <a:p>
                          <a:pPr algn="ctr">
                            <a:lnSpc>
                              <a:spcPct val="150000"/>
                            </a:lnSpc>
                            <a:spcAft>
                              <a:spcPts val="800"/>
                            </a:spcAft>
                            <a:buNone/>
                          </a:pPr>
                          <a:r>
                            <a:rPr lang="en-ZA" sz="1200" dirty="0">
                              <a:solidFill>
                                <a:sysClr val="windowText" lastClr="000000"/>
                              </a:solidFill>
                              <a:effectLst/>
                            </a:rPr>
                            <a:t> </a:t>
                          </a:r>
                          <a:endParaRPr lang="en-ZA" sz="12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45696131"/>
                      </a:ext>
                    </a:extLst>
                  </a:tr>
                </a:tbl>
              </a:graphicData>
            </a:graphic>
          </p:graphicFrame>
        </mc:Choice>
        <mc:Fallback xmlns="">
          <p:graphicFrame>
            <p:nvGraphicFramePr>
              <p:cNvPr id="7" name="Table 6">
                <a:extLst>
                  <a:ext uri="{FF2B5EF4-FFF2-40B4-BE49-F238E27FC236}">
                    <a16:creationId xmlns:a16="http://schemas.microsoft.com/office/drawing/2014/main" id="{6EFDF49A-5E4C-0C54-3638-261CCD615EC8}"/>
                  </a:ext>
                </a:extLst>
              </p:cNvPr>
              <p:cNvGraphicFramePr>
                <a:graphicFrameLocks noGrp="1"/>
              </p:cNvGraphicFramePr>
              <p:nvPr>
                <p:extLst>
                  <p:ext uri="{D42A27DB-BD31-4B8C-83A1-F6EECF244321}">
                    <p14:modId xmlns:p14="http://schemas.microsoft.com/office/powerpoint/2010/main" val="1883516269"/>
                  </p:ext>
                </p:extLst>
              </p:nvPr>
            </p:nvGraphicFramePr>
            <p:xfrm>
              <a:off x="2734560" y="1870075"/>
              <a:ext cx="7208701" cy="930847"/>
            </p:xfrm>
            <a:graphic>
              <a:graphicData uri="http://schemas.openxmlformats.org/drawingml/2006/table">
                <a:tbl>
                  <a:tblPr firstRow="1" firstCol="1" bandRow="1">
                    <a:tableStyleId>{5C22544A-7EE6-4342-B048-85BDC9FD1C3A}</a:tableStyleId>
                  </a:tblPr>
                  <a:tblGrid>
                    <a:gridCol w="6658571">
                      <a:extLst>
                        <a:ext uri="{9D8B030D-6E8A-4147-A177-3AD203B41FA5}">
                          <a16:colId xmlns:a16="http://schemas.microsoft.com/office/drawing/2014/main" val="1874775356"/>
                        </a:ext>
                      </a:extLst>
                    </a:gridCol>
                    <a:gridCol w="550130">
                      <a:extLst>
                        <a:ext uri="{9D8B030D-6E8A-4147-A177-3AD203B41FA5}">
                          <a16:colId xmlns:a16="http://schemas.microsoft.com/office/drawing/2014/main" val="2677079917"/>
                        </a:ext>
                      </a:extLst>
                    </a:gridCol>
                  </a:tblGrid>
                  <a:tr h="930847">
                    <a:tc>
                      <a:txBody>
                        <a:bodyPr/>
                        <a:lstStyle/>
                        <a:p>
                          <a:endParaRPr lang="en-US"/>
                        </a:p>
                      </a:txBody>
                      <a:tcPr marL="68580" marR="68580" marT="0" marB="0">
                        <a:blipFill>
                          <a:blip r:embed="rId3"/>
                          <a:stretch>
                            <a:fillRect l="-91" t="-3896" r="-8592" b="-2597"/>
                          </a:stretch>
                        </a:blipFill>
                      </a:tcPr>
                    </a:tc>
                    <a:tc>
                      <a:txBody>
                        <a:bodyPr/>
                        <a:lstStyle/>
                        <a:p>
                          <a:pPr algn="ctr">
                            <a:spcAft>
                              <a:spcPts val="1000"/>
                            </a:spcAft>
                            <a:buNone/>
                          </a:pPr>
                          <a:r>
                            <a:rPr lang="en-ZA" sz="900" dirty="0">
                              <a:solidFill>
                                <a:sysClr val="windowText" lastClr="000000"/>
                              </a:solidFill>
                              <a:effectLst/>
                            </a:rPr>
                            <a:t> [8]</a:t>
                          </a:r>
                        </a:p>
                        <a:p>
                          <a:pPr algn="ctr">
                            <a:lnSpc>
                              <a:spcPct val="150000"/>
                            </a:lnSpc>
                            <a:spcAft>
                              <a:spcPts val="800"/>
                            </a:spcAft>
                            <a:buNone/>
                          </a:pPr>
                          <a:r>
                            <a:rPr lang="en-ZA" sz="1200" dirty="0">
                              <a:solidFill>
                                <a:sysClr val="windowText" lastClr="000000"/>
                              </a:solidFill>
                              <a:effectLst/>
                            </a:rPr>
                            <a:t> </a:t>
                          </a:r>
                          <a:endParaRPr lang="en-ZA" sz="12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45696131"/>
                      </a:ext>
                    </a:extLst>
                  </a:tr>
                </a:tbl>
              </a:graphicData>
            </a:graphic>
          </p:graphicFrame>
        </mc:Fallback>
      </mc:AlternateContent>
      <p:sp>
        <p:nvSpPr>
          <p:cNvPr id="4" name="Date Placeholder 1">
            <a:extLst>
              <a:ext uri="{FF2B5EF4-FFF2-40B4-BE49-F238E27FC236}">
                <a16:creationId xmlns:a16="http://schemas.microsoft.com/office/drawing/2014/main" id="{0C734DE9-E5F1-24F0-5910-87E1381A54D4}"/>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8CC082C0-2F13-1BAD-70D3-D7DC1097C17F}"/>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8948BEDD-E7D5-52C5-BFBF-65610EF2518C}"/>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17</a:t>
            </a:fld>
            <a:endParaRPr lang="en-ZA"/>
          </a:p>
        </p:txBody>
      </p:sp>
      <p:pic>
        <p:nvPicPr>
          <p:cNvPr id="9" name="Picture 8">
            <a:extLst>
              <a:ext uri="{FF2B5EF4-FFF2-40B4-BE49-F238E27FC236}">
                <a16:creationId xmlns:a16="http://schemas.microsoft.com/office/drawing/2014/main" id="{BF09588D-BAFE-F003-CCE0-DA50E395167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40000"/>
                    </a14:imgEffect>
                  </a14:imgLayer>
                </a14:imgProps>
              </a:ext>
            </a:extLst>
          </a:blip>
          <a:stretch>
            <a:fillRect/>
          </a:stretch>
        </p:blipFill>
        <p:spPr>
          <a:xfrm>
            <a:off x="4907729" y="4057079"/>
            <a:ext cx="2862361" cy="595525"/>
          </a:xfrm>
          <a:prstGeom prst="rect">
            <a:avLst/>
          </a:prstGeom>
        </p:spPr>
      </p:pic>
      <p:sp>
        <p:nvSpPr>
          <p:cNvPr id="11" name="TextBox 10">
            <a:extLst>
              <a:ext uri="{FF2B5EF4-FFF2-40B4-BE49-F238E27FC236}">
                <a16:creationId xmlns:a16="http://schemas.microsoft.com/office/drawing/2014/main" id="{496D6E1D-3F94-94C7-21E5-97BB151E4F0F}"/>
              </a:ext>
            </a:extLst>
          </p:cNvPr>
          <p:cNvSpPr txBox="1"/>
          <p:nvPr/>
        </p:nvSpPr>
        <p:spPr>
          <a:xfrm>
            <a:off x="1333500" y="4652604"/>
            <a:ext cx="8058150" cy="369332"/>
          </a:xfrm>
          <a:prstGeom prst="rect">
            <a:avLst/>
          </a:prstGeom>
          <a:noFill/>
        </p:spPr>
        <p:txBody>
          <a:bodyPr wrap="square" rtlCol="0">
            <a:spAutoFit/>
          </a:bodyPr>
          <a:lstStyle/>
          <a:p>
            <a:pPr marL="285750" indent="-285750">
              <a:buFont typeface="Arial" panose="020B0604020202020204" pitchFamily="34" charset="0"/>
              <a:buChar char="•"/>
            </a:pPr>
            <a:r>
              <a:rPr lang="en-ZA" dirty="0"/>
              <a:t>Here k is the proton hardness factor.</a:t>
            </a:r>
          </a:p>
        </p:txBody>
      </p:sp>
    </p:spTree>
    <p:extLst>
      <p:ext uri="{BB962C8B-B14F-4D97-AF65-F5344CB8AC3E}">
        <p14:creationId xmlns:p14="http://schemas.microsoft.com/office/powerpoint/2010/main" val="241092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4AF2-F214-D01C-997C-BCC75CB293BC}"/>
              </a:ext>
            </a:extLst>
          </p:cNvPr>
          <p:cNvSpPr>
            <a:spLocks noGrp="1"/>
          </p:cNvSpPr>
          <p:nvPr>
            <p:ph type="title"/>
          </p:nvPr>
        </p:nvSpPr>
        <p:spPr/>
        <p:txBody>
          <a:bodyPr/>
          <a:lstStyle/>
          <a:p>
            <a:r>
              <a:rPr lang="en-ZA" dirty="0"/>
              <a:t>Results from the Neutron Fluence equation is:</a:t>
            </a:r>
            <a:br>
              <a:rPr lang="en-ZA" dirty="0"/>
            </a:br>
            <a:endParaRPr lang="en-ZA" b="1" dirty="0"/>
          </a:p>
        </p:txBody>
      </p:sp>
      <p:sp>
        <p:nvSpPr>
          <p:cNvPr id="3" name="Content Placeholder 2">
            <a:extLst>
              <a:ext uri="{FF2B5EF4-FFF2-40B4-BE49-F238E27FC236}">
                <a16:creationId xmlns:a16="http://schemas.microsoft.com/office/drawing/2014/main" id="{32A8E51A-6761-F342-8497-A98E037C5333}"/>
              </a:ext>
            </a:extLst>
          </p:cNvPr>
          <p:cNvSpPr>
            <a:spLocks noGrp="1"/>
          </p:cNvSpPr>
          <p:nvPr>
            <p:ph idx="1"/>
          </p:nvPr>
        </p:nvSpPr>
        <p:spPr/>
        <p:txBody>
          <a:bodyPr>
            <a:normAutofit/>
          </a:bodyPr>
          <a:lstStyle/>
          <a:p>
            <a:pPr marL="0" indent="0">
              <a:buNone/>
            </a:pPr>
            <a:endParaRPr lang="en-ZA" sz="2000" dirty="0">
              <a:latin typeface="Times New Roman" panose="02020603050405020304" pitchFamily="18" charset="0"/>
              <a:cs typeface="Times New Roman" panose="02020603050405020304" pitchFamily="18" charset="0"/>
            </a:endParaRPr>
          </a:p>
          <a:p>
            <a:endParaRPr lang="en-ZA" dirty="0">
              <a:latin typeface="Times New Roman" panose="02020603050405020304" pitchFamily="18" charset="0"/>
              <a:cs typeface="Times New Roman" panose="02020603050405020304" pitchFamily="18" charset="0"/>
            </a:endParaRPr>
          </a:p>
        </p:txBody>
      </p:sp>
      <p:sp>
        <p:nvSpPr>
          <p:cNvPr id="4" name="Date Placeholder 1">
            <a:extLst>
              <a:ext uri="{FF2B5EF4-FFF2-40B4-BE49-F238E27FC236}">
                <a16:creationId xmlns:a16="http://schemas.microsoft.com/office/drawing/2014/main" id="{F97098AB-E906-9FD7-0CF1-D0A0BB813D4B}"/>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BF7FC995-EF91-1939-08C4-4DA65B659EF7}"/>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D62C5BFB-A510-8A3D-7A05-69514AE8416C}"/>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18</a:t>
            </a:fld>
            <a:endParaRPr lang="en-ZA"/>
          </a:p>
        </p:txBody>
      </p:sp>
      <p:graphicFrame>
        <p:nvGraphicFramePr>
          <p:cNvPr id="7" name="Table 6">
            <a:extLst>
              <a:ext uri="{FF2B5EF4-FFF2-40B4-BE49-F238E27FC236}">
                <a16:creationId xmlns:a16="http://schemas.microsoft.com/office/drawing/2014/main" id="{B5D757C9-7EE9-3D23-35F5-4EE1BFDC65E6}"/>
              </a:ext>
            </a:extLst>
          </p:cNvPr>
          <p:cNvGraphicFramePr>
            <a:graphicFrameLocks noGrp="1"/>
          </p:cNvGraphicFramePr>
          <p:nvPr>
            <p:extLst>
              <p:ext uri="{D42A27DB-BD31-4B8C-83A1-F6EECF244321}">
                <p14:modId xmlns:p14="http://schemas.microsoft.com/office/powerpoint/2010/main" val="2665374707"/>
              </p:ext>
            </p:extLst>
          </p:nvPr>
        </p:nvGraphicFramePr>
        <p:xfrm>
          <a:off x="3562350" y="2165986"/>
          <a:ext cx="5539922" cy="2526028"/>
        </p:xfrm>
        <a:graphic>
          <a:graphicData uri="http://schemas.openxmlformats.org/drawingml/2006/table">
            <a:tbl>
              <a:tblPr>
                <a:tableStyleId>{E8B1032C-EA38-4F05-BA0D-38AFFFC7BED3}</a:tableStyleId>
              </a:tblPr>
              <a:tblGrid>
                <a:gridCol w="2235321">
                  <a:extLst>
                    <a:ext uri="{9D8B030D-6E8A-4147-A177-3AD203B41FA5}">
                      <a16:colId xmlns:a16="http://schemas.microsoft.com/office/drawing/2014/main" val="4194577351"/>
                    </a:ext>
                  </a:extLst>
                </a:gridCol>
                <a:gridCol w="3304601">
                  <a:extLst>
                    <a:ext uri="{9D8B030D-6E8A-4147-A177-3AD203B41FA5}">
                      <a16:colId xmlns:a16="http://schemas.microsoft.com/office/drawing/2014/main" val="98998880"/>
                    </a:ext>
                  </a:extLst>
                </a:gridCol>
              </a:tblGrid>
              <a:tr h="691776">
                <a:tc>
                  <a:txBody>
                    <a:bodyPr/>
                    <a:lstStyle/>
                    <a:p>
                      <a:pPr algn="ctr" fontAlgn="ctr">
                        <a:buNone/>
                      </a:pPr>
                      <a:r>
                        <a:rPr lang="en-GB" sz="1400" u="none" strike="noStrike" dirty="0">
                          <a:effectLst/>
                        </a:rPr>
                        <a:t>Position of sensor (radius/Z-axis location) (mm)</a:t>
                      </a:r>
                      <a:endParaRPr lang="en-GB" sz="1400" b="1" i="0" u="none" strike="noStrike" dirty="0">
                        <a:solidFill>
                          <a:srgbClr val="000000"/>
                        </a:solidFill>
                        <a:effectLst/>
                        <a:latin typeface="Arial" panose="020B0604020202020204" pitchFamily="34" charset="0"/>
                      </a:endParaRPr>
                    </a:p>
                  </a:txBody>
                  <a:tcPr marL="0" marR="0" marT="0" marB="0" anchor="ctr">
                    <a:solidFill>
                      <a:schemeClr val="accent6">
                        <a:lumMod val="75000"/>
                      </a:schemeClr>
                    </a:solidFill>
                  </a:tcPr>
                </a:tc>
                <a:tc>
                  <a:txBody>
                    <a:bodyPr/>
                    <a:lstStyle/>
                    <a:p>
                      <a:pPr algn="ctr" fontAlgn="b">
                        <a:buNone/>
                      </a:pPr>
                      <a:r>
                        <a:rPr lang="en-ZA" sz="1400" u="none" strike="noStrike" dirty="0">
                          <a:effectLst/>
                        </a:rPr>
                        <a:t>Equivalent neutron fluence </a:t>
                      </a:r>
                      <a:endParaRPr lang="en-ZA" sz="1400" b="0" i="0" u="none" strike="noStrike" dirty="0">
                        <a:solidFill>
                          <a:srgbClr val="000000"/>
                        </a:solidFill>
                        <a:effectLst/>
                        <a:latin typeface="Aptos Narrow" panose="020B00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4107353147"/>
                  </a:ext>
                </a:extLst>
              </a:tr>
              <a:tr h="262036">
                <a:tc>
                  <a:txBody>
                    <a:bodyPr/>
                    <a:lstStyle/>
                    <a:p>
                      <a:pPr algn="ctr" fontAlgn="ctr">
                        <a:buNone/>
                      </a:pPr>
                      <a:r>
                        <a:rPr lang="en-ZA" sz="1400" u="none" strike="noStrike" dirty="0">
                          <a:effectLst/>
                        </a:rPr>
                        <a:t>514/853</a:t>
                      </a:r>
                      <a:endParaRPr lang="en-ZA" sz="11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a:effectLst/>
                        </a:rPr>
                        <a:t>1512800000</a:t>
                      </a:r>
                      <a:endParaRPr lang="en-ZA" sz="14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685092033"/>
                  </a:ext>
                </a:extLst>
              </a:tr>
              <a:tr h="262036">
                <a:tc>
                  <a:txBody>
                    <a:bodyPr/>
                    <a:lstStyle/>
                    <a:p>
                      <a:pPr algn="ctr" fontAlgn="ctr">
                        <a:buNone/>
                      </a:pPr>
                      <a:r>
                        <a:rPr lang="en-ZA" sz="1400" u="none" strike="noStrike">
                          <a:effectLst/>
                        </a:rPr>
                        <a:t>1066/0</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dirty="0">
                          <a:effectLst/>
                        </a:rPr>
                        <a:t>1,0726E+11</a:t>
                      </a:r>
                      <a:endParaRPr lang="en-ZA"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112951594"/>
                  </a:ext>
                </a:extLst>
              </a:tr>
              <a:tr h="262036">
                <a:tc>
                  <a:txBody>
                    <a:bodyPr/>
                    <a:lstStyle/>
                    <a:p>
                      <a:pPr algn="ctr" fontAlgn="ctr">
                        <a:buNone/>
                      </a:pPr>
                      <a:r>
                        <a:rPr lang="en-ZA" sz="1400" u="none" strike="noStrike">
                          <a:effectLst/>
                        </a:rPr>
                        <a:t>563/3125</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dirty="0">
                          <a:effectLst/>
                        </a:rPr>
                        <a:t>2,93E+11</a:t>
                      </a:r>
                      <a:endParaRPr lang="en-ZA"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90647307"/>
                  </a:ext>
                </a:extLst>
              </a:tr>
              <a:tr h="262036">
                <a:tc>
                  <a:txBody>
                    <a:bodyPr/>
                    <a:lstStyle/>
                    <a:p>
                      <a:pPr algn="ctr" fontAlgn="ctr">
                        <a:buNone/>
                      </a:pPr>
                      <a:r>
                        <a:rPr lang="en-ZA" sz="1400" u="none" strike="noStrike">
                          <a:effectLst/>
                        </a:rPr>
                        <a:t>1066/934</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a:effectLst/>
                        </a:rPr>
                        <a:t>1,81E+11</a:t>
                      </a:r>
                      <a:endParaRPr lang="en-ZA" sz="14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873891710"/>
                  </a:ext>
                </a:extLst>
              </a:tr>
              <a:tr h="262036">
                <a:tc>
                  <a:txBody>
                    <a:bodyPr/>
                    <a:lstStyle/>
                    <a:p>
                      <a:pPr algn="ctr" fontAlgn="ctr">
                        <a:buNone/>
                      </a:pPr>
                      <a:r>
                        <a:rPr lang="en-ZA" sz="1400" u="none" strike="noStrike">
                          <a:effectLst/>
                        </a:rPr>
                        <a:t>1150/749</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dirty="0">
                          <a:effectLst/>
                        </a:rPr>
                        <a:t>1,08E+11</a:t>
                      </a:r>
                      <a:endParaRPr lang="en-ZA"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802764116"/>
                  </a:ext>
                </a:extLst>
              </a:tr>
              <a:tr h="262036">
                <a:tc>
                  <a:txBody>
                    <a:bodyPr/>
                    <a:lstStyle/>
                    <a:p>
                      <a:pPr algn="ctr" fontAlgn="ctr">
                        <a:buNone/>
                      </a:pPr>
                      <a:r>
                        <a:rPr lang="en-ZA" sz="1400" u="none" strike="noStrike">
                          <a:effectLst/>
                        </a:rPr>
                        <a:t>1450/3512</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dirty="0">
                          <a:effectLst/>
                        </a:rPr>
                        <a:t>2,18E+11</a:t>
                      </a:r>
                      <a:endParaRPr lang="en-ZA"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123926759"/>
                  </a:ext>
                </a:extLst>
              </a:tr>
              <a:tr h="262036">
                <a:tc>
                  <a:txBody>
                    <a:bodyPr/>
                    <a:lstStyle/>
                    <a:p>
                      <a:pPr algn="ctr" fontAlgn="ctr">
                        <a:buNone/>
                      </a:pPr>
                      <a:r>
                        <a:rPr lang="en-ZA" sz="1400" u="none" strike="noStrike">
                          <a:effectLst/>
                        </a:rPr>
                        <a:t>1066/3512 </a:t>
                      </a:r>
                      <a:endParaRPr lang="en-ZA" sz="1400" b="1" i="0" u="none" strike="noStrike">
                        <a:solidFill>
                          <a:srgbClr val="000000"/>
                        </a:solidFill>
                        <a:effectLst/>
                        <a:latin typeface="Arial" panose="020B0604020202020204" pitchFamily="34" charset="0"/>
                      </a:endParaRPr>
                    </a:p>
                  </a:txBody>
                  <a:tcPr marL="0" marR="0" marT="0" marB="0" anchor="ctr"/>
                </a:tc>
                <a:tc>
                  <a:txBody>
                    <a:bodyPr/>
                    <a:lstStyle/>
                    <a:p>
                      <a:pPr algn="ctr" fontAlgn="b">
                        <a:buNone/>
                      </a:pPr>
                      <a:r>
                        <a:rPr lang="en-ZA" sz="1400" u="none" strike="noStrike" dirty="0">
                          <a:effectLst/>
                        </a:rPr>
                        <a:t>5,43E+11</a:t>
                      </a:r>
                      <a:endParaRPr lang="en-ZA"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992217880"/>
                  </a:ext>
                </a:extLst>
              </a:tr>
            </a:tbl>
          </a:graphicData>
        </a:graphic>
      </p:graphicFrame>
      <p:sp>
        <p:nvSpPr>
          <p:cNvPr id="8" name="TextBox 7">
            <a:extLst>
              <a:ext uri="{FF2B5EF4-FFF2-40B4-BE49-F238E27FC236}">
                <a16:creationId xmlns:a16="http://schemas.microsoft.com/office/drawing/2014/main" id="{C08FBC66-ED2F-0726-C237-506CC11356CF}"/>
              </a:ext>
            </a:extLst>
          </p:cNvPr>
          <p:cNvSpPr txBox="1"/>
          <p:nvPr/>
        </p:nvSpPr>
        <p:spPr>
          <a:xfrm>
            <a:off x="4499694" y="1690688"/>
            <a:ext cx="4110906" cy="338554"/>
          </a:xfrm>
          <a:prstGeom prst="rect">
            <a:avLst/>
          </a:prstGeom>
          <a:noFill/>
        </p:spPr>
        <p:txBody>
          <a:bodyPr wrap="square" rtlCol="0">
            <a:spAutoFit/>
          </a:bodyPr>
          <a:lstStyle/>
          <a:p>
            <a:r>
              <a:rPr lang="en-ZA" sz="1600" dirty="0"/>
              <a:t>Table 2: Equivalent Neutron Fluence (NIEL).</a:t>
            </a:r>
          </a:p>
        </p:txBody>
      </p:sp>
    </p:spTree>
    <p:extLst>
      <p:ext uri="{BB962C8B-B14F-4D97-AF65-F5344CB8AC3E}">
        <p14:creationId xmlns:p14="http://schemas.microsoft.com/office/powerpoint/2010/main" val="278539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2218-44DB-A60A-ECD6-E11AE4303619}"/>
              </a:ext>
            </a:extLst>
          </p:cNvPr>
          <p:cNvSpPr>
            <a:spLocks noGrp="1"/>
          </p:cNvSpPr>
          <p:nvPr>
            <p:ph type="title"/>
          </p:nvPr>
        </p:nvSpPr>
        <p:spPr/>
        <p:txBody>
          <a:bodyPr/>
          <a:lstStyle/>
          <a:p>
            <a:r>
              <a:rPr lang="en-ZA" dirty="0"/>
              <a:t>Final results</a:t>
            </a:r>
          </a:p>
        </p:txBody>
      </p:sp>
      <p:graphicFrame>
        <p:nvGraphicFramePr>
          <p:cNvPr id="7" name="Content Placeholder 6">
            <a:extLst>
              <a:ext uri="{FF2B5EF4-FFF2-40B4-BE49-F238E27FC236}">
                <a16:creationId xmlns:a16="http://schemas.microsoft.com/office/drawing/2014/main" id="{1C0B416E-6035-2443-02E0-30708AD2AF6C}"/>
              </a:ext>
            </a:extLst>
          </p:cNvPr>
          <p:cNvGraphicFramePr>
            <a:graphicFrameLocks noGrp="1"/>
          </p:cNvGraphicFramePr>
          <p:nvPr>
            <p:ph idx="1"/>
            <p:extLst>
              <p:ext uri="{D42A27DB-BD31-4B8C-83A1-F6EECF244321}">
                <p14:modId xmlns:p14="http://schemas.microsoft.com/office/powerpoint/2010/main" val="1480056460"/>
              </p:ext>
            </p:extLst>
          </p:nvPr>
        </p:nvGraphicFramePr>
        <p:xfrm>
          <a:off x="5831114" y="2187730"/>
          <a:ext cx="5809343" cy="3197070"/>
        </p:xfrm>
        <a:graphic>
          <a:graphicData uri="http://schemas.openxmlformats.org/drawingml/2006/table">
            <a:tbl>
              <a:tblPr firstRow="1" firstCol="1" bandRow="1">
                <a:tableStyleId>{912C8C85-51F0-491E-9774-3900AFEF0FD7}</a:tableStyleId>
              </a:tblPr>
              <a:tblGrid>
                <a:gridCol w="3157017">
                  <a:extLst>
                    <a:ext uri="{9D8B030D-6E8A-4147-A177-3AD203B41FA5}">
                      <a16:colId xmlns:a16="http://schemas.microsoft.com/office/drawing/2014/main" val="2053853169"/>
                    </a:ext>
                  </a:extLst>
                </a:gridCol>
                <a:gridCol w="2652326">
                  <a:extLst>
                    <a:ext uri="{9D8B030D-6E8A-4147-A177-3AD203B41FA5}">
                      <a16:colId xmlns:a16="http://schemas.microsoft.com/office/drawing/2014/main" val="911114790"/>
                    </a:ext>
                  </a:extLst>
                </a:gridCol>
              </a:tblGrid>
              <a:tr h="735597">
                <a:tc>
                  <a:txBody>
                    <a:bodyPr/>
                    <a:lstStyle/>
                    <a:p>
                      <a:pPr algn="ctr">
                        <a:lnSpc>
                          <a:spcPct val="150000"/>
                        </a:lnSpc>
                        <a:spcAft>
                          <a:spcPts val="800"/>
                        </a:spcAft>
                        <a:buNone/>
                      </a:pPr>
                      <a:r>
                        <a:rPr lang="en-ZA" sz="1100" b="1" dirty="0">
                          <a:solidFill>
                            <a:srgbClr val="000000"/>
                          </a:solidFill>
                          <a:effectLst/>
                        </a:rPr>
                        <a:t>Position of sensor (radius/Z-axis location) (mm)</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B w="12700" cap="flat" cmpd="sng" algn="ctr">
                      <a:solidFill>
                        <a:srgbClr val="92D050"/>
                      </a:solidFill>
                      <a:prstDash val="solid"/>
                      <a:round/>
                      <a:headEnd type="none" w="med" len="med"/>
                      <a:tailEnd type="none" w="med" len="med"/>
                    </a:lnB>
                  </a:tcPr>
                </a:tc>
                <a:tc>
                  <a:txBody>
                    <a:bodyPr/>
                    <a:lstStyle/>
                    <a:p>
                      <a:pPr algn="ctr">
                        <a:lnSpc>
                          <a:spcPct val="150000"/>
                        </a:lnSpc>
                        <a:spcAft>
                          <a:spcPts val="800"/>
                        </a:spcAft>
                        <a:buNone/>
                      </a:pPr>
                      <a:r>
                        <a:rPr lang="en-ZA" sz="1100" b="1" dirty="0">
                          <a:solidFill>
                            <a:srgbClr val="000000"/>
                          </a:solidFill>
                          <a:effectLst/>
                        </a:rPr>
                        <a:t>Radiation dose due to protons particles(Gy)</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92D050"/>
                      </a:solidFill>
                      <a:prstDash val="solid"/>
                      <a:round/>
                      <a:headEnd type="none" w="med" len="med"/>
                      <a:tailEnd type="none" w="med" len="med"/>
                    </a:lnL>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632310903"/>
                  </a:ext>
                </a:extLst>
              </a:tr>
              <a:tr h="351639">
                <a:tc>
                  <a:txBody>
                    <a:bodyPr/>
                    <a:lstStyle/>
                    <a:p>
                      <a:pPr algn="ctr">
                        <a:lnSpc>
                          <a:spcPct val="150000"/>
                        </a:lnSpc>
                        <a:spcAft>
                          <a:spcPts val="800"/>
                        </a:spcAft>
                        <a:buNone/>
                      </a:pPr>
                      <a:r>
                        <a:rPr lang="en-ZA" sz="1100" b="1" dirty="0">
                          <a:solidFill>
                            <a:srgbClr val="000000"/>
                          </a:solidFill>
                          <a:effectLst/>
                        </a:rPr>
                        <a:t>514/853</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dirty="0">
                          <a:solidFill>
                            <a:srgbClr val="000000"/>
                          </a:solidFill>
                          <a:effectLst/>
                        </a:rPr>
                        <a:t>2,67E+00</a:t>
                      </a:r>
                      <a:endParaRPr lang="en-ZA" sz="11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3398608061"/>
                  </a:ext>
                </a:extLst>
              </a:tr>
              <a:tr h="351639">
                <a:tc>
                  <a:txBody>
                    <a:bodyPr/>
                    <a:lstStyle/>
                    <a:p>
                      <a:pPr algn="ctr">
                        <a:lnSpc>
                          <a:spcPct val="150000"/>
                        </a:lnSpc>
                        <a:spcAft>
                          <a:spcPts val="800"/>
                        </a:spcAft>
                        <a:buNone/>
                      </a:pPr>
                      <a:r>
                        <a:rPr lang="en-ZA" sz="1100" b="1" dirty="0">
                          <a:solidFill>
                            <a:srgbClr val="000000"/>
                          </a:solidFill>
                          <a:effectLst/>
                        </a:rPr>
                        <a:t>1066/0</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dirty="0">
                          <a:solidFill>
                            <a:srgbClr val="000000"/>
                          </a:solidFill>
                          <a:effectLst/>
                        </a:rPr>
                        <a:t>3,97E-01</a:t>
                      </a:r>
                      <a:endParaRPr lang="en-ZA" sz="11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199770535"/>
                  </a:ext>
                </a:extLst>
              </a:tr>
              <a:tr h="351639">
                <a:tc>
                  <a:txBody>
                    <a:bodyPr/>
                    <a:lstStyle/>
                    <a:p>
                      <a:pPr algn="ctr">
                        <a:lnSpc>
                          <a:spcPct val="150000"/>
                        </a:lnSpc>
                        <a:spcAft>
                          <a:spcPts val="800"/>
                        </a:spcAft>
                        <a:buNone/>
                      </a:pPr>
                      <a:r>
                        <a:rPr lang="en-ZA" sz="1100" b="1" dirty="0">
                          <a:solidFill>
                            <a:srgbClr val="000000"/>
                          </a:solidFill>
                          <a:effectLst/>
                        </a:rPr>
                        <a:t>563/3125</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a:solidFill>
                            <a:srgbClr val="000000"/>
                          </a:solidFill>
                          <a:effectLst/>
                        </a:rPr>
                        <a:t>4,93E+00</a:t>
                      </a:r>
                      <a:endParaRPr lang="en-ZA" sz="1100" b="0" i="0" u="none" strike="noStrike">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972931163"/>
                  </a:ext>
                </a:extLst>
              </a:tr>
              <a:tr h="351639">
                <a:tc>
                  <a:txBody>
                    <a:bodyPr/>
                    <a:lstStyle/>
                    <a:p>
                      <a:pPr algn="ctr">
                        <a:lnSpc>
                          <a:spcPct val="150000"/>
                        </a:lnSpc>
                        <a:spcAft>
                          <a:spcPts val="800"/>
                        </a:spcAft>
                        <a:buNone/>
                      </a:pPr>
                      <a:r>
                        <a:rPr lang="en-ZA" sz="1100" b="1" dirty="0">
                          <a:solidFill>
                            <a:srgbClr val="000000"/>
                          </a:solidFill>
                          <a:effectLst/>
                        </a:rPr>
                        <a:t>1066/934</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a:solidFill>
                            <a:srgbClr val="000000"/>
                          </a:solidFill>
                          <a:effectLst/>
                        </a:rPr>
                        <a:t>4,88E-01</a:t>
                      </a:r>
                      <a:endParaRPr lang="en-ZA" sz="1100" b="0" i="0" u="none" strike="noStrike">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285199856"/>
                  </a:ext>
                </a:extLst>
              </a:tr>
              <a:tr h="351639">
                <a:tc>
                  <a:txBody>
                    <a:bodyPr/>
                    <a:lstStyle/>
                    <a:p>
                      <a:pPr algn="ctr">
                        <a:lnSpc>
                          <a:spcPct val="150000"/>
                        </a:lnSpc>
                        <a:spcAft>
                          <a:spcPts val="800"/>
                        </a:spcAft>
                        <a:buNone/>
                      </a:pPr>
                      <a:r>
                        <a:rPr lang="en-ZA" sz="1100" b="1">
                          <a:solidFill>
                            <a:srgbClr val="000000"/>
                          </a:solidFill>
                          <a:effectLst/>
                        </a:rPr>
                        <a:t>1150/749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dirty="0">
                          <a:solidFill>
                            <a:srgbClr val="000000"/>
                          </a:solidFill>
                          <a:effectLst/>
                        </a:rPr>
                        <a:t>4,05E-01</a:t>
                      </a:r>
                      <a:endParaRPr lang="en-ZA" sz="11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310319001"/>
                  </a:ext>
                </a:extLst>
              </a:tr>
              <a:tr h="351639">
                <a:tc>
                  <a:txBody>
                    <a:bodyPr/>
                    <a:lstStyle/>
                    <a:p>
                      <a:pPr algn="ctr">
                        <a:lnSpc>
                          <a:spcPct val="150000"/>
                        </a:lnSpc>
                        <a:spcAft>
                          <a:spcPts val="800"/>
                        </a:spcAft>
                        <a:buNone/>
                      </a:pPr>
                      <a:r>
                        <a:rPr lang="en-ZA" sz="1100" b="1">
                          <a:solidFill>
                            <a:srgbClr val="000000"/>
                          </a:solidFill>
                          <a:effectLst/>
                        </a:rPr>
                        <a:t>1450/3512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fontAlgn="ctr">
                        <a:buNone/>
                      </a:pPr>
                      <a:r>
                        <a:rPr lang="en-ZA" sz="1100" b="0" u="none" strike="noStrike" dirty="0">
                          <a:solidFill>
                            <a:srgbClr val="000000"/>
                          </a:solidFill>
                          <a:effectLst/>
                        </a:rPr>
                        <a:t>5,63E-01</a:t>
                      </a:r>
                      <a:endParaRPr lang="en-ZA" sz="11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534294974"/>
                  </a:ext>
                </a:extLst>
              </a:tr>
              <a:tr h="351639">
                <a:tc>
                  <a:txBody>
                    <a:bodyPr/>
                    <a:lstStyle/>
                    <a:p>
                      <a:pPr algn="ctr">
                        <a:lnSpc>
                          <a:spcPct val="150000"/>
                        </a:lnSpc>
                        <a:spcAft>
                          <a:spcPts val="800"/>
                        </a:spcAft>
                        <a:buNone/>
                      </a:pPr>
                      <a:r>
                        <a:rPr lang="en-ZA" sz="1100" b="1">
                          <a:solidFill>
                            <a:srgbClr val="000000"/>
                          </a:solidFill>
                          <a:effectLst/>
                        </a:rPr>
                        <a:t>1066/3512 </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tcPr>
                </a:tc>
                <a:tc>
                  <a:txBody>
                    <a:bodyPr/>
                    <a:lstStyle/>
                    <a:p>
                      <a:pPr algn="ctr" fontAlgn="ctr">
                        <a:buNone/>
                      </a:pPr>
                      <a:r>
                        <a:rPr lang="en-ZA" sz="1100" b="0" u="none" strike="noStrike" dirty="0">
                          <a:solidFill>
                            <a:srgbClr val="000000"/>
                          </a:solidFill>
                          <a:effectLst/>
                        </a:rPr>
                        <a:t>1,59E+00</a:t>
                      </a:r>
                      <a:endParaRPr lang="en-ZA" sz="11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92D050"/>
                      </a:solidFill>
                      <a:prstDash val="solid"/>
                      <a:round/>
                      <a:headEnd type="none" w="med" len="med"/>
                      <a:tailEnd type="none" w="med" len="med"/>
                    </a:lnL>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3203225801"/>
                  </a:ext>
                </a:extLst>
              </a:tr>
            </a:tbl>
          </a:graphicData>
        </a:graphic>
      </p:graphicFrame>
      <p:sp>
        <p:nvSpPr>
          <p:cNvPr id="8" name="TextBox 7">
            <a:extLst>
              <a:ext uri="{FF2B5EF4-FFF2-40B4-BE49-F238E27FC236}">
                <a16:creationId xmlns:a16="http://schemas.microsoft.com/office/drawing/2014/main" id="{87B4B897-9FBC-3F6C-28FC-EA9B796071C8}"/>
              </a:ext>
            </a:extLst>
          </p:cNvPr>
          <p:cNvSpPr txBox="1"/>
          <p:nvPr/>
        </p:nvSpPr>
        <p:spPr>
          <a:xfrm>
            <a:off x="838200" y="1477543"/>
            <a:ext cx="4049486" cy="646331"/>
          </a:xfrm>
          <a:prstGeom prst="rect">
            <a:avLst/>
          </a:prstGeom>
          <a:noFill/>
        </p:spPr>
        <p:txBody>
          <a:bodyPr wrap="square" rtlCol="0">
            <a:spAutoFit/>
          </a:bodyPr>
          <a:lstStyle/>
          <a:p>
            <a:r>
              <a:rPr lang="en-ZA" dirty="0"/>
              <a:t>Although </a:t>
            </a:r>
            <a:r>
              <a:rPr lang="en-ZA" dirty="0">
                <a:latin typeface="Times New Roman" panose="02020603050405020304" pitchFamily="18" charset="0"/>
                <a:cs typeface="Times New Roman" panose="02020603050405020304" pitchFamily="18" charset="0"/>
              </a:rPr>
              <a:t>these</a:t>
            </a:r>
            <a:r>
              <a:rPr lang="en-ZA" dirty="0"/>
              <a:t> results were normalized for a luminosity of  1 fb</a:t>
            </a:r>
            <a:r>
              <a:rPr lang="en-ZA" baseline="30000" dirty="0"/>
              <a:t>-1</a:t>
            </a:r>
          </a:p>
        </p:txBody>
      </p:sp>
      <p:sp>
        <p:nvSpPr>
          <p:cNvPr id="9" name="TextBox 8">
            <a:extLst>
              <a:ext uri="{FF2B5EF4-FFF2-40B4-BE49-F238E27FC236}">
                <a16:creationId xmlns:a16="http://schemas.microsoft.com/office/drawing/2014/main" id="{12CEAD08-20A3-C9AD-9FA7-033566973B25}"/>
              </a:ext>
            </a:extLst>
          </p:cNvPr>
          <p:cNvSpPr txBox="1"/>
          <p:nvPr/>
        </p:nvSpPr>
        <p:spPr>
          <a:xfrm>
            <a:off x="838200" y="2077708"/>
            <a:ext cx="4194628" cy="1477328"/>
          </a:xfrm>
          <a:prstGeom prst="rect">
            <a:avLst/>
          </a:prstGeom>
          <a:noFill/>
        </p:spPr>
        <p:txBody>
          <a:bodyPr wrap="square" rtlCol="0">
            <a:spAutoFit/>
          </a:bodyPr>
          <a:lstStyle/>
          <a:p>
            <a:r>
              <a:rPr lang="en-GB" dirty="0"/>
              <a:t>By multiplying each result by the ratio of its luminosity to other years’ luminosities, the dose for each year can be calculated and summed to find the total dose over all years.</a:t>
            </a:r>
            <a:endParaRPr lang="en-ZA" dirty="0"/>
          </a:p>
        </p:txBody>
      </p:sp>
      <p:sp>
        <p:nvSpPr>
          <p:cNvPr id="3" name="TextBox 2">
            <a:extLst>
              <a:ext uri="{FF2B5EF4-FFF2-40B4-BE49-F238E27FC236}">
                <a16:creationId xmlns:a16="http://schemas.microsoft.com/office/drawing/2014/main" id="{AFD55262-8102-1AE1-B854-928E9DC10154}"/>
              </a:ext>
            </a:extLst>
          </p:cNvPr>
          <p:cNvSpPr txBox="1"/>
          <p:nvPr/>
        </p:nvSpPr>
        <p:spPr>
          <a:xfrm>
            <a:off x="5718628" y="1800709"/>
            <a:ext cx="6342744" cy="276999"/>
          </a:xfrm>
          <a:prstGeom prst="rect">
            <a:avLst/>
          </a:prstGeom>
          <a:noFill/>
        </p:spPr>
        <p:txBody>
          <a:bodyPr wrap="square" rtlCol="0">
            <a:spAutoFit/>
          </a:bodyPr>
          <a:lstStyle/>
          <a:p>
            <a:r>
              <a:rPr lang="en-ZA" sz="1200" dirty="0"/>
              <a:t>Table 3: Radiation dose (TID) due to protons at different sensor positions for 2021.</a:t>
            </a:r>
          </a:p>
        </p:txBody>
      </p:sp>
      <p:sp>
        <p:nvSpPr>
          <p:cNvPr id="4" name="Date Placeholder 1">
            <a:extLst>
              <a:ext uri="{FF2B5EF4-FFF2-40B4-BE49-F238E27FC236}">
                <a16:creationId xmlns:a16="http://schemas.microsoft.com/office/drawing/2014/main" id="{D326CDAE-C6BC-F1C2-AF74-410241CC754E}"/>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B18E9C26-911B-B027-4286-81FBC53EA498}"/>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7313926C-C5FA-A730-977B-D45B3A3B59B0}"/>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19</a:t>
            </a:fld>
            <a:endParaRPr lang="en-ZA"/>
          </a:p>
        </p:txBody>
      </p:sp>
      <p:graphicFrame>
        <p:nvGraphicFramePr>
          <p:cNvPr id="10" name="Table 9">
            <a:extLst>
              <a:ext uri="{FF2B5EF4-FFF2-40B4-BE49-F238E27FC236}">
                <a16:creationId xmlns:a16="http://schemas.microsoft.com/office/drawing/2014/main" id="{0117782A-2418-4493-ABF4-5FD6160073CE}"/>
              </a:ext>
            </a:extLst>
          </p:cNvPr>
          <p:cNvGraphicFramePr>
            <a:graphicFrameLocks noGrp="1"/>
          </p:cNvGraphicFramePr>
          <p:nvPr>
            <p:extLst>
              <p:ext uri="{D42A27DB-BD31-4B8C-83A1-F6EECF244321}">
                <p14:modId xmlns:p14="http://schemas.microsoft.com/office/powerpoint/2010/main" val="3948847078"/>
              </p:ext>
            </p:extLst>
          </p:nvPr>
        </p:nvGraphicFramePr>
        <p:xfrm>
          <a:off x="1143000" y="4096531"/>
          <a:ext cx="3047093" cy="1657314"/>
        </p:xfrm>
        <a:graphic>
          <a:graphicData uri="http://schemas.openxmlformats.org/drawingml/2006/table">
            <a:tbl>
              <a:tblPr>
                <a:tableStyleId>{E8B1032C-EA38-4F05-BA0D-38AFFFC7BED3}</a:tableStyleId>
              </a:tblPr>
              <a:tblGrid>
                <a:gridCol w="1534039">
                  <a:extLst>
                    <a:ext uri="{9D8B030D-6E8A-4147-A177-3AD203B41FA5}">
                      <a16:colId xmlns:a16="http://schemas.microsoft.com/office/drawing/2014/main" val="1667268706"/>
                    </a:ext>
                  </a:extLst>
                </a:gridCol>
                <a:gridCol w="1513054">
                  <a:extLst>
                    <a:ext uri="{9D8B030D-6E8A-4147-A177-3AD203B41FA5}">
                      <a16:colId xmlns:a16="http://schemas.microsoft.com/office/drawing/2014/main" val="285180617"/>
                    </a:ext>
                  </a:extLst>
                </a:gridCol>
              </a:tblGrid>
              <a:tr h="276219">
                <a:tc>
                  <a:txBody>
                    <a:bodyPr/>
                    <a:lstStyle/>
                    <a:p>
                      <a:pPr algn="ctr" fontAlgn="b">
                        <a:buNone/>
                      </a:pPr>
                      <a:r>
                        <a:rPr lang="en-ZA" sz="1100" u="none" strike="noStrike" dirty="0">
                          <a:effectLst/>
                        </a:rPr>
                        <a:t>Year</a:t>
                      </a:r>
                      <a:endParaRPr lang="en-ZA" sz="11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Luminosity  (</a:t>
                      </a:r>
                      <a:r>
                        <a:rPr lang="en-ZA" sz="1100" dirty="0"/>
                        <a:t>fb</a:t>
                      </a:r>
                      <a:r>
                        <a:rPr lang="en-ZA" sz="1100" baseline="30000" dirty="0"/>
                        <a:t>-1</a:t>
                      </a:r>
                      <a:r>
                        <a:rPr lang="en-ZA" sz="1100" u="none" strike="noStrike" dirty="0">
                          <a:effectLst/>
                        </a:rPr>
                        <a:t>)</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658114732"/>
                  </a:ext>
                </a:extLst>
              </a:tr>
              <a:tr h="276219">
                <a:tc>
                  <a:txBody>
                    <a:bodyPr/>
                    <a:lstStyle/>
                    <a:p>
                      <a:pPr algn="ctr" fontAlgn="b">
                        <a:buNone/>
                      </a:pPr>
                      <a:r>
                        <a:rPr lang="en-ZA" sz="1100" u="none" strike="noStrike" dirty="0">
                          <a:effectLst/>
                        </a:rPr>
                        <a:t>2021</a:t>
                      </a:r>
                      <a:endParaRPr lang="en-ZA" sz="11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1</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58281653"/>
                  </a:ext>
                </a:extLst>
              </a:tr>
              <a:tr h="276219">
                <a:tc>
                  <a:txBody>
                    <a:bodyPr/>
                    <a:lstStyle/>
                    <a:p>
                      <a:pPr algn="ctr" fontAlgn="b">
                        <a:buNone/>
                      </a:pPr>
                      <a:r>
                        <a:rPr lang="en-ZA" sz="1100" u="none" strike="noStrike">
                          <a:effectLst/>
                        </a:rPr>
                        <a:t>2022</a:t>
                      </a:r>
                      <a:endParaRPr lang="en-ZA" sz="11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35,7</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442777690"/>
                  </a:ext>
                </a:extLst>
              </a:tr>
              <a:tr h="276219">
                <a:tc>
                  <a:txBody>
                    <a:bodyPr/>
                    <a:lstStyle/>
                    <a:p>
                      <a:pPr algn="ctr" fontAlgn="b">
                        <a:buNone/>
                      </a:pPr>
                      <a:r>
                        <a:rPr lang="en-ZA" sz="1100" u="none" strike="noStrike">
                          <a:effectLst/>
                        </a:rPr>
                        <a:t>2023</a:t>
                      </a:r>
                      <a:endParaRPr lang="en-ZA" sz="11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29,7</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801808244"/>
                  </a:ext>
                </a:extLst>
              </a:tr>
              <a:tr h="276219">
                <a:tc>
                  <a:txBody>
                    <a:bodyPr/>
                    <a:lstStyle/>
                    <a:p>
                      <a:pPr algn="ctr" fontAlgn="b">
                        <a:buNone/>
                      </a:pPr>
                      <a:r>
                        <a:rPr lang="en-ZA" sz="1100" u="none" strike="noStrike">
                          <a:effectLst/>
                        </a:rPr>
                        <a:t>2024</a:t>
                      </a:r>
                      <a:endParaRPr lang="en-ZA" sz="11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123</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713280215"/>
                  </a:ext>
                </a:extLst>
              </a:tr>
              <a:tr h="276219">
                <a:tc>
                  <a:txBody>
                    <a:bodyPr/>
                    <a:lstStyle/>
                    <a:p>
                      <a:pPr algn="ctr" fontAlgn="b">
                        <a:buNone/>
                      </a:pPr>
                      <a:r>
                        <a:rPr lang="en-ZA" sz="1100" u="none" strike="noStrike">
                          <a:effectLst/>
                        </a:rPr>
                        <a:t>2025</a:t>
                      </a:r>
                      <a:endParaRPr lang="en-ZA" sz="11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b">
                        <a:buNone/>
                      </a:pPr>
                      <a:r>
                        <a:rPr lang="en-ZA" sz="1100" u="none" strike="noStrike" dirty="0">
                          <a:effectLst/>
                        </a:rPr>
                        <a:t>99,6</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142803994"/>
                  </a:ext>
                </a:extLst>
              </a:tr>
            </a:tbl>
          </a:graphicData>
        </a:graphic>
      </p:graphicFrame>
      <p:sp>
        <p:nvSpPr>
          <p:cNvPr id="12" name="TextBox 11">
            <a:extLst>
              <a:ext uri="{FF2B5EF4-FFF2-40B4-BE49-F238E27FC236}">
                <a16:creationId xmlns:a16="http://schemas.microsoft.com/office/drawing/2014/main" id="{81641278-B9EC-7186-EBA6-67F8CEDAE741}"/>
              </a:ext>
            </a:extLst>
          </p:cNvPr>
          <p:cNvSpPr txBox="1"/>
          <p:nvPr/>
        </p:nvSpPr>
        <p:spPr>
          <a:xfrm>
            <a:off x="1288143" y="3707736"/>
            <a:ext cx="2750457" cy="261610"/>
          </a:xfrm>
          <a:prstGeom prst="rect">
            <a:avLst/>
          </a:prstGeom>
          <a:noFill/>
        </p:spPr>
        <p:txBody>
          <a:bodyPr wrap="square">
            <a:spAutoFit/>
          </a:bodyPr>
          <a:lstStyle/>
          <a:p>
            <a:r>
              <a:rPr lang="en-ZA" sz="1100" dirty="0"/>
              <a:t>Table 4: Luminosity for the different years.</a:t>
            </a:r>
          </a:p>
        </p:txBody>
      </p:sp>
    </p:spTree>
    <p:extLst>
      <p:ext uri="{BB962C8B-B14F-4D97-AF65-F5344CB8AC3E}">
        <p14:creationId xmlns:p14="http://schemas.microsoft.com/office/powerpoint/2010/main" val="328052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416E-EAEE-4FD4-A291-14266748DC39}"/>
              </a:ext>
            </a:extLst>
          </p:cNvPr>
          <p:cNvSpPr>
            <a:spLocks noGrp="1"/>
          </p:cNvSpPr>
          <p:nvPr>
            <p:ph type="title"/>
          </p:nvPr>
        </p:nvSpPr>
        <p:spPr/>
        <p:txBody>
          <a:bodyPr>
            <a:normAutofit/>
          </a:bodyPr>
          <a:lstStyle/>
          <a:p>
            <a:r>
              <a:rPr lang="en-ZA" sz="6600" dirty="0"/>
              <a:t>Contents</a:t>
            </a:r>
          </a:p>
        </p:txBody>
      </p:sp>
      <p:sp>
        <p:nvSpPr>
          <p:cNvPr id="3" name="Content Placeholder 2">
            <a:extLst>
              <a:ext uri="{FF2B5EF4-FFF2-40B4-BE49-F238E27FC236}">
                <a16:creationId xmlns:a16="http://schemas.microsoft.com/office/drawing/2014/main" id="{069D2715-F8E6-D9B3-EC17-331628558635}"/>
              </a:ext>
            </a:extLst>
          </p:cNvPr>
          <p:cNvSpPr>
            <a:spLocks noGrp="1"/>
          </p:cNvSpPr>
          <p:nvPr>
            <p:ph idx="1"/>
          </p:nvPr>
        </p:nvSpPr>
        <p:spPr/>
        <p:txBody>
          <a:bodyPr>
            <a:normAutofit/>
          </a:bodyPr>
          <a:lstStyle/>
          <a:p>
            <a:r>
              <a:rPr lang="en-ZA" sz="4000" dirty="0"/>
              <a:t>Introduction to project</a:t>
            </a:r>
          </a:p>
          <a:p>
            <a:r>
              <a:rPr lang="en-ZA" sz="4000" dirty="0"/>
              <a:t>Brief of a Fibre optic sensor (FOS)</a:t>
            </a:r>
          </a:p>
          <a:p>
            <a:r>
              <a:rPr lang="en-ZA" sz="4000" dirty="0"/>
              <a:t>The problem statement and aim for this simulation</a:t>
            </a:r>
          </a:p>
          <a:p>
            <a:r>
              <a:rPr lang="en-ZA" sz="4000" dirty="0"/>
              <a:t>The procedure</a:t>
            </a:r>
          </a:p>
          <a:p>
            <a:r>
              <a:rPr lang="en-ZA" sz="4000" dirty="0"/>
              <a:t>Results and conclusion</a:t>
            </a:r>
          </a:p>
        </p:txBody>
      </p:sp>
      <p:sp>
        <p:nvSpPr>
          <p:cNvPr id="4" name="Date Placeholder 3">
            <a:extLst>
              <a:ext uri="{FF2B5EF4-FFF2-40B4-BE49-F238E27FC236}">
                <a16:creationId xmlns:a16="http://schemas.microsoft.com/office/drawing/2014/main" id="{16B3FE9B-BA47-D10D-7984-B2E54FC1FB55}"/>
              </a:ext>
            </a:extLst>
          </p:cNvPr>
          <p:cNvSpPr>
            <a:spLocks noGrp="1"/>
          </p:cNvSpPr>
          <p:nvPr>
            <p:ph type="dt" sz="half" idx="10"/>
          </p:nvPr>
        </p:nvSpPr>
        <p:spPr/>
        <p:txBody>
          <a:bodyPr/>
          <a:lstStyle/>
          <a:p>
            <a:fld id="{F77984F7-630B-4D46-9870-4E7CC82C4468}" type="datetime1">
              <a:rPr lang="en-ZA" smtClean="0"/>
              <a:t>2025/10/10</a:t>
            </a:fld>
            <a:endParaRPr lang="en-ZA"/>
          </a:p>
        </p:txBody>
      </p:sp>
      <p:sp>
        <p:nvSpPr>
          <p:cNvPr id="5" name="Footer Placeholder 4">
            <a:extLst>
              <a:ext uri="{FF2B5EF4-FFF2-40B4-BE49-F238E27FC236}">
                <a16:creationId xmlns:a16="http://schemas.microsoft.com/office/drawing/2014/main" id="{9D1F6AD6-3B34-EF69-520C-D823400BE0C6}"/>
              </a:ext>
            </a:extLst>
          </p:cNvPr>
          <p:cNvSpPr>
            <a:spLocks noGrp="1"/>
          </p:cNvSpPr>
          <p:nvPr>
            <p:ph type="ftr" sz="quarter" idx="11"/>
          </p:nvPr>
        </p:nvSpPr>
        <p:spPr/>
        <p:txBody>
          <a:bodyPr/>
          <a:lstStyle/>
          <a:p>
            <a:r>
              <a:rPr lang="en-GB" dirty="0"/>
              <a:t>Moodley E Investigation of FOS in the Inner Detector</a:t>
            </a:r>
            <a:endParaRPr lang="en-ZA" dirty="0"/>
          </a:p>
        </p:txBody>
      </p:sp>
      <p:sp>
        <p:nvSpPr>
          <p:cNvPr id="6" name="Slide Number Placeholder 5">
            <a:extLst>
              <a:ext uri="{FF2B5EF4-FFF2-40B4-BE49-F238E27FC236}">
                <a16:creationId xmlns:a16="http://schemas.microsoft.com/office/drawing/2014/main" id="{A18E1268-4172-5711-87BF-7602278E8ABF}"/>
              </a:ext>
            </a:extLst>
          </p:cNvPr>
          <p:cNvSpPr>
            <a:spLocks noGrp="1"/>
          </p:cNvSpPr>
          <p:nvPr>
            <p:ph type="sldNum" sz="quarter" idx="12"/>
          </p:nvPr>
        </p:nvSpPr>
        <p:spPr/>
        <p:txBody>
          <a:bodyPr/>
          <a:lstStyle/>
          <a:p>
            <a:fld id="{DC952ABF-7E8B-427B-B512-C1633C89F17D}" type="slidenum">
              <a:rPr lang="en-ZA" smtClean="0"/>
              <a:t>2</a:t>
            </a:fld>
            <a:endParaRPr lang="en-ZA"/>
          </a:p>
        </p:txBody>
      </p:sp>
    </p:spTree>
    <p:extLst>
      <p:ext uri="{BB962C8B-B14F-4D97-AF65-F5344CB8AC3E}">
        <p14:creationId xmlns:p14="http://schemas.microsoft.com/office/powerpoint/2010/main" val="19562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FE72-7E5A-CB87-746B-1521B4E947DC}"/>
              </a:ext>
            </a:extLst>
          </p:cNvPr>
          <p:cNvSpPr>
            <a:spLocks noGrp="1"/>
          </p:cNvSpPr>
          <p:nvPr>
            <p:ph type="title"/>
          </p:nvPr>
        </p:nvSpPr>
        <p:spPr>
          <a:xfrm>
            <a:off x="838200" y="0"/>
            <a:ext cx="10515600" cy="1325563"/>
          </a:xfrm>
        </p:spPr>
        <p:txBody>
          <a:bodyPr/>
          <a:lstStyle/>
          <a:p>
            <a:r>
              <a:rPr lang="en-ZA" dirty="0"/>
              <a:t>For the rest of the years</a:t>
            </a:r>
          </a:p>
        </p:txBody>
      </p:sp>
      <p:graphicFrame>
        <p:nvGraphicFramePr>
          <p:cNvPr id="5" name="Table 4">
            <a:extLst>
              <a:ext uri="{FF2B5EF4-FFF2-40B4-BE49-F238E27FC236}">
                <a16:creationId xmlns:a16="http://schemas.microsoft.com/office/drawing/2014/main" id="{AA178D05-993E-8670-0CDD-3232D35D41A7}"/>
              </a:ext>
            </a:extLst>
          </p:cNvPr>
          <p:cNvGraphicFramePr>
            <a:graphicFrameLocks noGrp="1"/>
          </p:cNvGraphicFramePr>
          <p:nvPr>
            <p:extLst>
              <p:ext uri="{D42A27DB-BD31-4B8C-83A1-F6EECF244321}">
                <p14:modId xmlns:p14="http://schemas.microsoft.com/office/powerpoint/2010/main" val="3834278140"/>
              </p:ext>
            </p:extLst>
          </p:nvPr>
        </p:nvGraphicFramePr>
        <p:xfrm>
          <a:off x="838200" y="1505004"/>
          <a:ext cx="4445000" cy="2406602"/>
        </p:xfrm>
        <a:graphic>
          <a:graphicData uri="http://schemas.openxmlformats.org/drawingml/2006/table">
            <a:tbl>
              <a:tblPr>
                <a:tableStyleId>{E8B1032C-EA38-4F05-BA0D-38AFFFC7BED3}</a:tableStyleId>
              </a:tblPr>
              <a:tblGrid>
                <a:gridCol w="1672771">
                  <a:extLst>
                    <a:ext uri="{9D8B030D-6E8A-4147-A177-3AD203B41FA5}">
                      <a16:colId xmlns:a16="http://schemas.microsoft.com/office/drawing/2014/main" val="461713116"/>
                    </a:ext>
                  </a:extLst>
                </a:gridCol>
                <a:gridCol w="2772229">
                  <a:extLst>
                    <a:ext uri="{9D8B030D-6E8A-4147-A177-3AD203B41FA5}">
                      <a16:colId xmlns:a16="http://schemas.microsoft.com/office/drawing/2014/main" val="1999241652"/>
                    </a:ext>
                  </a:extLst>
                </a:gridCol>
              </a:tblGrid>
              <a:tr h="231638">
                <a:tc gridSpan="2">
                  <a:txBody>
                    <a:bodyPr/>
                    <a:lstStyle/>
                    <a:p>
                      <a:pPr algn="ctr" fontAlgn="b">
                        <a:buNone/>
                      </a:pPr>
                      <a:r>
                        <a:rPr lang="en-ZA" sz="1100" b="0" u="none" strike="noStrike" dirty="0">
                          <a:effectLst/>
                        </a:rPr>
                        <a:t>2022</a:t>
                      </a:r>
                      <a:endParaRPr lang="en-ZA" sz="1100" b="0" i="0" u="none" strike="noStrike" dirty="0">
                        <a:solidFill>
                          <a:srgbClr val="000000"/>
                        </a:solidFill>
                        <a:effectLst/>
                        <a:latin typeface="Aptos Narrow" panose="020B0004020202020204" pitchFamily="34" charset="0"/>
                      </a:endParaRPr>
                    </a:p>
                  </a:txBody>
                  <a:tcPr marL="0" marR="0" marT="0" marB="0" anchor="b">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val="2865927483"/>
                  </a:ext>
                </a:extLst>
              </a:tr>
              <a:tr h="704313">
                <a:tc>
                  <a:txBody>
                    <a:bodyPr/>
                    <a:lstStyle/>
                    <a:p>
                      <a:pPr algn="ctr" fontAlgn="ctr">
                        <a:buNone/>
                      </a:pPr>
                      <a:r>
                        <a:rPr lang="en-GB" sz="1100" b="0" u="none" strike="noStrike" dirty="0">
                          <a:effectLst/>
                        </a:rPr>
                        <a:t>Position of sensor (radius/Z-axis location) (mm)</a:t>
                      </a:r>
                      <a:endParaRPr lang="en-GB" sz="11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buNone/>
                      </a:pPr>
                      <a:r>
                        <a:rPr lang="fr-FR" sz="1100" b="0" u="none" strike="noStrike" dirty="0">
                          <a:effectLst/>
                        </a:rPr>
                        <a:t>Radiation dose due to protons </a:t>
                      </a:r>
                      <a:r>
                        <a:rPr lang="fr-FR" sz="1100" b="0" u="none" strike="noStrike" dirty="0" err="1">
                          <a:effectLst/>
                        </a:rPr>
                        <a:t>particles</a:t>
                      </a:r>
                      <a:r>
                        <a:rPr lang="fr-FR" sz="1100" b="0" u="none" strike="noStrike" dirty="0">
                          <a:effectLst/>
                        </a:rPr>
                        <a:t> (Gy)</a:t>
                      </a:r>
                      <a:endParaRPr lang="fr-FR" sz="1100" b="0"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728318975"/>
                  </a:ext>
                </a:extLst>
              </a:tr>
              <a:tr h="210093">
                <a:tc>
                  <a:txBody>
                    <a:bodyPr/>
                    <a:lstStyle/>
                    <a:p>
                      <a:pPr algn="ctr" fontAlgn="ctr">
                        <a:buNone/>
                      </a:pPr>
                      <a:r>
                        <a:rPr lang="en-ZA" sz="1100" b="0" u="none" strike="noStrike">
                          <a:effectLst/>
                        </a:rPr>
                        <a:t>514/853</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9,54E+01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531267908"/>
                  </a:ext>
                </a:extLst>
              </a:tr>
              <a:tr h="210093">
                <a:tc>
                  <a:txBody>
                    <a:bodyPr/>
                    <a:lstStyle/>
                    <a:p>
                      <a:pPr algn="ctr" fontAlgn="ctr">
                        <a:buNone/>
                      </a:pPr>
                      <a:r>
                        <a:rPr lang="en-ZA" sz="1100" b="0" u="none" strike="noStrike">
                          <a:effectLst/>
                        </a:rPr>
                        <a:t>1066/0</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1,42E+01</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21627209"/>
                  </a:ext>
                </a:extLst>
              </a:tr>
              <a:tr h="210093">
                <a:tc>
                  <a:txBody>
                    <a:bodyPr/>
                    <a:lstStyle/>
                    <a:p>
                      <a:pPr algn="ctr" fontAlgn="ctr">
                        <a:buNone/>
                      </a:pPr>
                      <a:r>
                        <a:rPr lang="en-ZA" sz="1100" b="0" u="none" strike="noStrike">
                          <a:effectLst/>
                        </a:rPr>
                        <a:t>563/3125</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1,76E+02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234521240"/>
                  </a:ext>
                </a:extLst>
              </a:tr>
              <a:tr h="210093">
                <a:tc>
                  <a:txBody>
                    <a:bodyPr/>
                    <a:lstStyle/>
                    <a:p>
                      <a:pPr algn="ctr" fontAlgn="ctr">
                        <a:buNone/>
                      </a:pPr>
                      <a:r>
                        <a:rPr lang="en-ZA" sz="1100" b="0" u="none" strike="noStrike">
                          <a:effectLst/>
                        </a:rPr>
                        <a:t>1066/934</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1,74E+01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21053865"/>
                  </a:ext>
                </a:extLst>
              </a:tr>
              <a:tr h="210093">
                <a:tc>
                  <a:txBody>
                    <a:bodyPr/>
                    <a:lstStyle/>
                    <a:p>
                      <a:pPr algn="ctr" fontAlgn="ctr">
                        <a:buNone/>
                      </a:pPr>
                      <a:r>
                        <a:rPr lang="en-ZA" sz="1100" b="0" u="none" strike="noStrike">
                          <a:effectLst/>
                        </a:rPr>
                        <a:t>1150/749</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1,45E+01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859192914"/>
                  </a:ext>
                </a:extLst>
              </a:tr>
              <a:tr h="210093">
                <a:tc>
                  <a:txBody>
                    <a:bodyPr/>
                    <a:lstStyle/>
                    <a:p>
                      <a:pPr algn="ctr" fontAlgn="ctr">
                        <a:buNone/>
                      </a:pPr>
                      <a:r>
                        <a:rPr lang="en-ZA" sz="1100" b="0" u="none" strike="noStrike">
                          <a:effectLst/>
                        </a:rPr>
                        <a:t>1450/3512</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2,01E+01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311071814"/>
                  </a:ext>
                </a:extLst>
              </a:tr>
              <a:tr h="210093">
                <a:tc>
                  <a:txBody>
                    <a:bodyPr/>
                    <a:lstStyle/>
                    <a:p>
                      <a:pPr algn="ctr" fontAlgn="ctr">
                        <a:buNone/>
                      </a:pPr>
                      <a:r>
                        <a:rPr lang="en-ZA" sz="1100" b="0" u="none" strike="noStrike">
                          <a:effectLst/>
                        </a:rPr>
                        <a:t>1066/3512 </a:t>
                      </a:r>
                      <a:endParaRPr lang="en-ZA"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5,69E+01</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136206050"/>
                  </a:ext>
                </a:extLst>
              </a:tr>
            </a:tbl>
          </a:graphicData>
        </a:graphic>
      </p:graphicFrame>
      <p:graphicFrame>
        <p:nvGraphicFramePr>
          <p:cNvPr id="6" name="Table 5">
            <a:extLst>
              <a:ext uri="{FF2B5EF4-FFF2-40B4-BE49-F238E27FC236}">
                <a16:creationId xmlns:a16="http://schemas.microsoft.com/office/drawing/2014/main" id="{6BD770DE-D8FE-D5EF-8B12-063A55E085FE}"/>
              </a:ext>
            </a:extLst>
          </p:cNvPr>
          <p:cNvGraphicFramePr>
            <a:graphicFrameLocks noGrp="1"/>
          </p:cNvGraphicFramePr>
          <p:nvPr>
            <p:extLst>
              <p:ext uri="{D42A27DB-BD31-4B8C-83A1-F6EECF244321}">
                <p14:modId xmlns:p14="http://schemas.microsoft.com/office/powerpoint/2010/main" val="924575142"/>
              </p:ext>
            </p:extLst>
          </p:nvPr>
        </p:nvGraphicFramePr>
        <p:xfrm>
          <a:off x="6785599" y="1461454"/>
          <a:ext cx="4445000" cy="2385057"/>
        </p:xfrm>
        <a:graphic>
          <a:graphicData uri="http://schemas.openxmlformats.org/drawingml/2006/table">
            <a:tbl>
              <a:tblPr>
                <a:tableStyleId>{E8B1032C-EA38-4F05-BA0D-38AFFFC7BED3}</a:tableStyleId>
              </a:tblPr>
              <a:tblGrid>
                <a:gridCol w="1705258">
                  <a:extLst>
                    <a:ext uri="{9D8B030D-6E8A-4147-A177-3AD203B41FA5}">
                      <a16:colId xmlns:a16="http://schemas.microsoft.com/office/drawing/2014/main" val="2059646956"/>
                    </a:ext>
                  </a:extLst>
                </a:gridCol>
                <a:gridCol w="2739742">
                  <a:extLst>
                    <a:ext uri="{9D8B030D-6E8A-4147-A177-3AD203B41FA5}">
                      <a16:colId xmlns:a16="http://schemas.microsoft.com/office/drawing/2014/main" val="1601794421"/>
                    </a:ext>
                  </a:extLst>
                </a:gridCol>
              </a:tblGrid>
              <a:tr h="210093">
                <a:tc gridSpan="2">
                  <a:txBody>
                    <a:bodyPr/>
                    <a:lstStyle/>
                    <a:p>
                      <a:pPr algn="ctr" fontAlgn="b">
                        <a:buNone/>
                      </a:pPr>
                      <a:r>
                        <a:rPr lang="en-ZA" sz="1100" u="none" strike="noStrike" dirty="0">
                          <a:effectLst/>
                        </a:rPr>
                        <a:t>2023</a:t>
                      </a:r>
                      <a:endParaRPr lang="en-ZA" sz="1100" b="0" i="0" u="none" strike="noStrike" dirty="0">
                        <a:solidFill>
                          <a:srgbClr val="000000"/>
                        </a:solidFill>
                        <a:effectLst/>
                        <a:latin typeface="Aptos Narrow" panose="020B0004020202020204" pitchFamily="34" charset="0"/>
                      </a:endParaRPr>
                    </a:p>
                  </a:txBody>
                  <a:tcPr marL="0" marR="0" marT="0" marB="0" anchor="b">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val="3961188893"/>
                  </a:ext>
                </a:extLst>
              </a:tr>
              <a:tr h="704313">
                <a:tc>
                  <a:txBody>
                    <a:bodyPr/>
                    <a:lstStyle/>
                    <a:p>
                      <a:pPr algn="ctr" fontAlgn="ctr">
                        <a:buNone/>
                      </a:pPr>
                      <a:r>
                        <a:rPr lang="en-GB" sz="1100" u="none" strike="noStrike">
                          <a:effectLst/>
                        </a:rPr>
                        <a:t>Position of sensor (radius/Z-axis location) (mm)</a:t>
                      </a:r>
                      <a:endParaRPr lang="en-GB" sz="1100" b="1" i="0" u="none" strike="noStrike">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buNone/>
                      </a:pPr>
                      <a:r>
                        <a:rPr lang="fr-FR" sz="1100" u="none" strike="noStrike" dirty="0">
                          <a:effectLst/>
                        </a:rPr>
                        <a:t>Radiation dose due to protons </a:t>
                      </a:r>
                      <a:r>
                        <a:rPr lang="fr-FR" sz="1100" u="none" strike="noStrike" dirty="0" err="1">
                          <a:effectLst/>
                        </a:rPr>
                        <a:t>particles</a:t>
                      </a:r>
                      <a:r>
                        <a:rPr lang="fr-FR" sz="1100" u="none" strike="noStrike" dirty="0">
                          <a:effectLst/>
                        </a:rPr>
                        <a:t> (Gy)</a:t>
                      </a:r>
                      <a:endParaRPr lang="fr-FR" sz="11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4244271343"/>
                  </a:ext>
                </a:extLst>
              </a:tr>
              <a:tr h="210093">
                <a:tc>
                  <a:txBody>
                    <a:bodyPr/>
                    <a:lstStyle/>
                    <a:p>
                      <a:pPr algn="ctr" fontAlgn="ctr">
                        <a:buNone/>
                      </a:pPr>
                      <a:r>
                        <a:rPr lang="en-ZA" sz="1100" u="none" strike="noStrike">
                          <a:effectLst/>
                        </a:rPr>
                        <a:t>514/853</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7,94E+01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201824635"/>
                  </a:ext>
                </a:extLst>
              </a:tr>
              <a:tr h="210093">
                <a:tc>
                  <a:txBody>
                    <a:bodyPr/>
                    <a:lstStyle/>
                    <a:p>
                      <a:pPr algn="ctr" fontAlgn="ctr">
                        <a:buNone/>
                      </a:pPr>
                      <a:r>
                        <a:rPr lang="en-ZA" sz="1100" u="none" strike="noStrike">
                          <a:effectLst/>
                        </a:rPr>
                        <a:t>1066/0</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1,18E+01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971240293"/>
                  </a:ext>
                </a:extLst>
              </a:tr>
              <a:tr h="210093">
                <a:tc>
                  <a:txBody>
                    <a:bodyPr/>
                    <a:lstStyle/>
                    <a:p>
                      <a:pPr algn="ctr" fontAlgn="ctr">
                        <a:buNone/>
                      </a:pPr>
                      <a:r>
                        <a:rPr lang="en-ZA" sz="1100" u="none" strike="noStrike" dirty="0">
                          <a:effectLst/>
                        </a:rPr>
                        <a:t>563/3125</a:t>
                      </a:r>
                      <a:endParaRPr lang="en-ZA" sz="11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1,47E+02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35634653"/>
                  </a:ext>
                </a:extLst>
              </a:tr>
              <a:tr h="210093">
                <a:tc>
                  <a:txBody>
                    <a:bodyPr/>
                    <a:lstStyle/>
                    <a:p>
                      <a:pPr algn="ctr" fontAlgn="ctr">
                        <a:buNone/>
                      </a:pPr>
                      <a:r>
                        <a:rPr lang="en-ZA" sz="1100" u="none" strike="noStrike">
                          <a:effectLst/>
                        </a:rPr>
                        <a:t>1066/934</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1,45E+01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49833757"/>
                  </a:ext>
                </a:extLst>
              </a:tr>
              <a:tr h="210093">
                <a:tc>
                  <a:txBody>
                    <a:bodyPr/>
                    <a:lstStyle/>
                    <a:p>
                      <a:pPr algn="ctr" fontAlgn="ctr">
                        <a:buNone/>
                      </a:pPr>
                      <a:r>
                        <a:rPr lang="en-ZA" sz="1100" u="none" strike="noStrike">
                          <a:effectLst/>
                        </a:rPr>
                        <a:t>1150/749</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1,20E+01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285232642"/>
                  </a:ext>
                </a:extLst>
              </a:tr>
              <a:tr h="210093">
                <a:tc>
                  <a:txBody>
                    <a:bodyPr/>
                    <a:lstStyle/>
                    <a:p>
                      <a:pPr algn="ctr" fontAlgn="ctr">
                        <a:buNone/>
                      </a:pPr>
                      <a:r>
                        <a:rPr lang="en-ZA" sz="1100" u="none" strike="noStrike">
                          <a:effectLst/>
                        </a:rPr>
                        <a:t>1450/3512</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1,67E+01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403525872"/>
                  </a:ext>
                </a:extLst>
              </a:tr>
              <a:tr h="210093">
                <a:tc>
                  <a:txBody>
                    <a:bodyPr/>
                    <a:lstStyle/>
                    <a:p>
                      <a:pPr algn="ctr" fontAlgn="ctr">
                        <a:buNone/>
                      </a:pPr>
                      <a:r>
                        <a:rPr lang="en-ZA" sz="1100" u="none" strike="noStrike">
                          <a:effectLst/>
                        </a:rPr>
                        <a:t>1066/3512 </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4,73E+01</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667492907"/>
                  </a:ext>
                </a:extLst>
              </a:tr>
            </a:tbl>
          </a:graphicData>
        </a:graphic>
      </p:graphicFrame>
      <p:graphicFrame>
        <p:nvGraphicFramePr>
          <p:cNvPr id="7" name="Table 6">
            <a:extLst>
              <a:ext uri="{FF2B5EF4-FFF2-40B4-BE49-F238E27FC236}">
                <a16:creationId xmlns:a16="http://schemas.microsoft.com/office/drawing/2014/main" id="{83924A92-E880-8901-3F7D-6146C77A074E}"/>
              </a:ext>
            </a:extLst>
          </p:cNvPr>
          <p:cNvGraphicFramePr>
            <a:graphicFrameLocks noGrp="1"/>
          </p:cNvGraphicFramePr>
          <p:nvPr>
            <p:extLst>
              <p:ext uri="{D42A27DB-BD31-4B8C-83A1-F6EECF244321}">
                <p14:modId xmlns:p14="http://schemas.microsoft.com/office/powerpoint/2010/main" val="2715324498"/>
              </p:ext>
            </p:extLst>
          </p:nvPr>
        </p:nvGraphicFramePr>
        <p:xfrm>
          <a:off x="838200" y="4255716"/>
          <a:ext cx="4445000" cy="2070132"/>
        </p:xfrm>
        <a:graphic>
          <a:graphicData uri="http://schemas.openxmlformats.org/drawingml/2006/table">
            <a:tbl>
              <a:tblPr>
                <a:tableStyleId>{E8B1032C-EA38-4F05-BA0D-38AFFFC7BED3}</a:tableStyleId>
              </a:tblPr>
              <a:tblGrid>
                <a:gridCol w="1469571">
                  <a:extLst>
                    <a:ext uri="{9D8B030D-6E8A-4147-A177-3AD203B41FA5}">
                      <a16:colId xmlns:a16="http://schemas.microsoft.com/office/drawing/2014/main" val="3316177325"/>
                    </a:ext>
                  </a:extLst>
                </a:gridCol>
                <a:gridCol w="2975429">
                  <a:extLst>
                    <a:ext uri="{9D8B030D-6E8A-4147-A177-3AD203B41FA5}">
                      <a16:colId xmlns:a16="http://schemas.microsoft.com/office/drawing/2014/main" val="1031104194"/>
                    </a:ext>
                  </a:extLst>
                </a:gridCol>
              </a:tblGrid>
              <a:tr h="190500">
                <a:tc gridSpan="2">
                  <a:txBody>
                    <a:bodyPr/>
                    <a:lstStyle/>
                    <a:p>
                      <a:pPr algn="ctr" fontAlgn="b">
                        <a:buNone/>
                      </a:pPr>
                      <a:r>
                        <a:rPr lang="en-ZA" sz="1100" u="none" strike="noStrike" dirty="0">
                          <a:effectLst/>
                        </a:rPr>
                        <a:t>2024</a:t>
                      </a:r>
                      <a:endParaRPr lang="en-ZA" sz="1100" b="0" i="0" u="none" strike="noStrike" dirty="0">
                        <a:solidFill>
                          <a:srgbClr val="000000"/>
                        </a:solidFill>
                        <a:effectLst/>
                        <a:latin typeface="Aptos Narrow" panose="020B0004020202020204" pitchFamily="34" charset="0"/>
                      </a:endParaRPr>
                    </a:p>
                  </a:txBody>
                  <a:tcPr marL="0" marR="0" marT="0" marB="0" anchor="b">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val="3719119532"/>
                  </a:ext>
                </a:extLst>
              </a:tr>
              <a:tr h="0">
                <a:tc>
                  <a:txBody>
                    <a:bodyPr/>
                    <a:lstStyle/>
                    <a:p>
                      <a:pPr algn="ctr" fontAlgn="ctr">
                        <a:buNone/>
                      </a:pPr>
                      <a:r>
                        <a:rPr lang="en-GB" sz="1100" u="none" strike="noStrike" dirty="0">
                          <a:effectLst/>
                        </a:rPr>
                        <a:t>Position of sensor (radius/Z-axis location) (mm)</a:t>
                      </a:r>
                      <a:endParaRPr lang="en-GB" sz="11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buNone/>
                      </a:pPr>
                      <a:r>
                        <a:rPr lang="fr-FR" sz="1100" u="none" strike="noStrike" dirty="0">
                          <a:effectLst/>
                        </a:rPr>
                        <a:t>Radiation dose due to protons </a:t>
                      </a:r>
                      <a:r>
                        <a:rPr lang="fr-FR" sz="1100" u="none" strike="noStrike" dirty="0" err="1">
                          <a:effectLst/>
                        </a:rPr>
                        <a:t>particles</a:t>
                      </a:r>
                      <a:r>
                        <a:rPr lang="fr-FR" sz="1100" u="none" strike="noStrike" dirty="0">
                          <a:effectLst/>
                        </a:rPr>
                        <a:t> (Gy)</a:t>
                      </a:r>
                      <a:endParaRPr lang="fr-FR" sz="11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601352589"/>
                  </a:ext>
                </a:extLst>
              </a:tr>
              <a:tr h="190500">
                <a:tc>
                  <a:txBody>
                    <a:bodyPr/>
                    <a:lstStyle/>
                    <a:p>
                      <a:pPr algn="ctr" fontAlgn="ctr">
                        <a:buNone/>
                      </a:pPr>
                      <a:r>
                        <a:rPr lang="en-ZA" sz="1100" u="none" strike="noStrike">
                          <a:effectLst/>
                        </a:rPr>
                        <a:t>514/853</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3,29E+02</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701905742"/>
                  </a:ext>
                </a:extLst>
              </a:tr>
              <a:tr h="190500">
                <a:tc>
                  <a:txBody>
                    <a:bodyPr/>
                    <a:lstStyle/>
                    <a:p>
                      <a:pPr algn="ctr" fontAlgn="ctr">
                        <a:buNone/>
                      </a:pPr>
                      <a:r>
                        <a:rPr lang="en-ZA" sz="1100" u="none" strike="noStrike">
                          <a:effectLst/>
                        </a:rPr>
                        <a:t>1066/0</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4,88E+01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81297060"/>
                  </a:ext>
                </a:extLst>
              </a:tr>
              <a:tr h="206988">
                <a:tc>
                  <a:txBody>
                    <a:bodyPr/>
                    <a:lstStyle/>
                    <a:p>
                      <a:pPr algn="ctr" fontAlgn="ctr">
                        <a:buNone/>
                      </a:pPr>
                      <a:r>
                        <a:rPr lang="en-ZA" sz="1100" u="none" strike="noStrike">
                          <a:effectLst/>
                        </a:rPr>
                        <a:t>563/3125</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6,07E+02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89322025"/>
                  </a:ext>
                </a:extLst>
              </a:tr>
              <a:tr h="190500">
                <a:tc>
                  <a:txBody>
                    <a:bodyPr/>
                    <a:lstStyle/>
                    <a:p>
                      <a:pPr algn="ctr" fontAlgn="ctr">
                        <a:buNone/>
                      </a:pPr>
                      <a:r>
                        <a:rPr lang="en-ZA" sz="1100" u="none" strike="noStrike">
                          <a:effectLst/>
                        </a:rPr>
                        <a:t>1066/934</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6,00E+01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01287527"/>
                  </a:ext>
                </a:extLst>
              </a:tr>
              <a:tr h="190500">
                <a:tc>
                  <a:txBody>
                    <a:bodyPr/>
                    <a:lstStyle/>
                    <a:p>
                      <a:pPr algn="ctr" fontAlgn="ctr">
                        <a:buNone/>
                      </a:pPr>
                      <a:r>
                        <a:rPr lang="en-ZA" sz="1100" u="none" strike="noStrike">
                          <a:effectLst/>
                        </a:rPr>
                        <a:t>1150/749</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4,99E+01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50292877"/>
                  </a:ext>
                </a:extLst>
              </a:tr>
              <a:tr h="190500">
                <a:tc>
                  <a:txBody>
                    <a:bodyPr/>
                    <a:lstStyle/>
                    <a:p>
                      <a:pPr algn="ctr" fontAlgn="ctr">
                        <a:buNone/>
                      </a:pPr>
                      <a:r>
                        <a:rPr lang="en-ZA" sz="1100" u="none" strike="noStrike">
                          <a:effectLst/>
                        </a:rPr>
                        <a:t>1450/3512</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6,92E+01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9649838"/>
                  </a:ext>
                </a:extLst>
              </a:tr>
              <a:tr h="217224">
                <a:tc>
                  <a:txBody>
                    <a:bodyPr/>
                    <a:lstStyle/>
                    <a:p>
                      <a:pPr algn="ctr" fontAlgn="ctr">
                        <a:buNone/>
                      </a:pPr>
                      <a:r>
                        <a:rPr lang="en-ZA" sz="1100" u="none" strike="noStrike">
                          <a:effectLst/>
                        </a:rPr>
                        <a:t>1066/3512 </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1,96E+02</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054813483"/>
                  </a:ext>
                </a:extLst>
              </a:tr>
            </a:tbl>
          </a:graphicData>
        </a:graphic>
      </p:graphicFrame>
      <p:sp>
        <p:nvSpPr>
          <p:cNvPr id="8" name="TextBox 7">
            <a:extLst>
              <a:ext uri="{FF2B5EF4-FFF2-40B4-BE49-F238E27FC236}">
                <a16:creationId xmlns:a16="http://schemas.microsoft.com/office/drawing/2014/main" id="{F6502358-F686-6F54-5452-6D1EC0BECD9A}"/>
              </a:ext>
            </a:extLst>
          </p:cNvPr>
          <p:cNvSpPr txBox="1"/>
          <p:nvPr/>
        </p:nvSpPr>
        <p:spPr>
          <a:xfrm>
            <a:off x="672928" y="1187063"/>
            <a:ext cx="6342744" cy="276999"/>
          </a:xfrm>
          <a:prstGeom prst="rect">
            <a:avLst/>
          </a:prstGeom>
          <a:noFill/>
        </p:spPr>
        <p:txBody>
          <a:bodyPr wrap="square" rtlCol="0">
            <a:spAutoFit/>
          </a:bodyPr>
          <a:lstStyle/>
          <a:p>
            <a:r>
              <a:rPr lang="en-ZA" sz="1200" dirty="0"/>
              <a:t>Table 5: Radiation dose (TID) due to protons at different sensor positions for 2022.</a:t>
            </a:r>
          </a:p>
        </p:txBody>
      </p:sp>
      <p:graphicFrame>
        <p:nvGraphicFramePr>
          <p:cNvPr id="12" name="Content Placeholder 3">
            <a:extLst>
              <a:ext uri="{FF2B5EF4-FFF2-40B4-BE49-F238E27FC236}">
                <a16:creationId xmlns:a16="http://schemas.microsoft.com/office/drawing/2014/main" id="{BC2186DB-A97F-3E2F-983A-489D2AF87C5E}"/>
              </a:ext>
            </a:extLst>
          </p:cNvPr>
          <p:cNvGraphicFramePr>
            <a:graphicFrameLocks/>
          </p:cNvGraphicFramePr>
          <p:nvPr>
            <p:extLst>
              <p:ext uri="{D42A27DB-BD31-4B8C-83A1-F6EECF244321}">
                <p14:modId xmlns:p14="http://schemas.microsoft.com/office/powerpoint/2010/main" val="2939301961"/>
              </p:ext>
            </p:extLst>
          </p:nvPr>
        </p:nvGraphicFramePr>
        <p:xfrm>
          <a:off x="6785599" y="4236720"/>
          <a:ext cx="4445000" cy="2127885"/>
        </p:xfrm>
        <a:graphic>
          <a:graphicData uri="http://schemas.openxmlformats.org/drawingml/2006/table">
            <a:tbl>
              <a:tblPr>
                <a:tableStyleId>{E8B1032C-EA38-4F05-BA0D-38AFFFC7BED3}</a:tableStyleId>
              </a:tblPr>
              <a:tblGrid>
                <a:gridCol w="1647201">
                  <a:extLst>
                    <a:ext uri="{9D8B030D-6E8A-4147-A177-3AD203B41FA5}">
                      <a16:colId xmlns:a16="http://schemas.microsoft.com/office/drawing/2014/main" val="1501319445"/>
                    </a:ext>
                  </a:extLst>
                </a:gridCol>
                <a:gridCol w="2797799">
                  <a:extLst>
                    <a:ext uri="{9D8B030D-6E8A-4147-A177-3AD203B41FA5}">
                      <a16:colId xmlns:a16="http://schemas.microsoft.com/office/drawing/2014/main" val="2576422103"/>
                    </a:ext>
                  </a:extLst>
                </a:gridCol>
              </a:tblGrid>
              <a:tr h="184712">
                <a:tc gridSpan="2">
                  <a:txBody>
                    <a:bodyPr/>
                    <a:lstStyle/>
                    <a:p>
                      <a:pPr algn="ctr" fontAlgn="b">
                        <a:buNone/>
                      </a:pPr>
                      <a:r>
                        <a:rPr lang="en-ZA" sz="1100" u="none" strike="noStrike" dirty="0">
                          <a:effectLst/>
                        </a:rPr>
                        <a:t>2025</a:t>
                      </a:r>
                      <a:endParaRPr lang="en-ZA" sz="1100" b="0" i="0" u="none" strike="noStrike" dirty="0">
                        <a:solidFill>
                          <a:srgbClr val="000000"/>
                        </a:solidFill>
                        <a:effectLst/>
                        <a:latin typeface="Aptos Narrow" panose="020B0004020202020204" pitchFamily="34" charset="0"/>
                      </a:endParaRPr>
                    </a:p>
                  </a:txBody>
                  <a:tcPr marL="0" marR="0" marT="0" marB="0" anchor="b">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val="1308655064"/>
                  </a:ext>
                </a:extLst>
              </a:tr>
              <a:tr h="650189">
                <a:tc>
                  <a:txBody>
                    <a:bodyPr/>
                    <a:lstStyle/>
                    <a:p>
                      <a:pPr algn="ctr" fontAlgn="ctr">
                        <a:buNone/>
                      </a:pPr>
                      <a:r>
                        <a:rPr lang="en-GB" sz="1100" u="none" strike="noStrike" dirty="0">
                          <a:effectLst/>
                        </a:rPr>
                        <a:t>Position of sensor (radius/Z-axis location) (mm)</a:t>
                      </a:r>
                      <a:endParaRPr lang="en-GB" sz="11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ctr" fontAlgn="ctr">
                        <a:buNone/>
                      </a:pPr>
                      <a:r>
                        <a:rPr lang="fr-FR" sz="1100" u="none" strike="noStrike" dirty="0">
                          <a:effectLst/>
                        </a:rPr>
                        <a:t>Radiation dose due to protons </a:t>
                      </a:r>
                      <a:r>
                        <a:rPr lang="fr-FR" sz="1100" u="none" strike="noStrike" dirty="0" err="1">
                          <a:effectLst/>
                        </a:rPr>
                        <a:t>particles</a:t>
                      </a:r>
                      <a:r>
                        <a:rPr lang="fr-FR" sz="1100" u="none" strike="noStrike" dirty="0">
                          <a:effectLst/>
                        </a:rPr>
                        <a:t> (Gy)</a:t>
                      </a:r>
                      <a:endParaRPr lang="fr-FR" sz="11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1445858948"/>
                  </a:ext>
                </a:extLst>
              </a:tr>
              <a:tr h="184712">
                <a:tc>
                  <a:txBody>
                    <a:bodyPr/>
                    <a:lstStyle/>
                    <a:p>
                      <a:pPr algn="ctr" fontAlgn="ctr">
                        <a:buNone/>
                      </a:pPr>
                      <a:r>
                        <a:rPr lang="en-ZA" sz="1100" u="none" strike="noStrike">
                          <a:effectLst/>
                        </a:rPr>
                        <a:t>514/853</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2,66E+02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223535412"/>
                  </a:ext>
                </a:extLst>
              </a:tr>
              <a:tr h="184712">
                <a:tc>
                  <a:txBody>
                    <a:bodyPr/>
                    <a:lstStyle/>
                    <a:p>
                      <a:pPr algn="ctr" fontAlgn="ctr">
                        <a:buNone/>
                      </a:pPr>
                      <a:r>
                        <a:rPr lang="en-ZA" sz="1100" u="none" strike="noStrike">
                          <a:effectLst/>
                        </a:rPr>
                        <a:t>1066/0</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3,95E+01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86846205"/>
                  </a:ext>
                </a:extLst>
              </a:tr>
              <a:tr h="184712">
                <a:tc>
                  <a:txBody>
                    <a:bodyPr/>
                    <a:lstStyle/>
                    <a:p>
                      <a:pPr algn="ctr" fontAlgn="ctr">
                        <a:buNone/>
                      </a:pPr>
                      <a:r>
                        <a:rPr lang="en-ZA" sz="1100" u="none" strike="noStrike">
                          <a:effectLst/>
                        </a:rPr>
                        <a:t>563/3125</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4,91E+02</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370440499"/>
                  </a:ext>
                </a:extLst>
              </a:tr>
              <a:tr h="184712">
                <a:tc>
                  <a:txBody>
                    <a:bodyPr/>
                    <a:lstStyle/>
                    <a:p>
                      <a:pPr algn="ctr" fontAlgn="ctr">
                        <a:buNone/>
                      </a:pPr>
                      <a:r>
                        <a:rPr lang="en-ZA" sz="1100" u="none" strike="noStrike">
                          <a:effectLst/>
                        </a:rPr>
                        <a:t>1066/934</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4,86E+01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26538277"/>
                  </a:ext>
                </a:extLst>
              </a:tr>
              <a:tr h="184712">
                <a:tc>
                  <a:txBody>
                    <a:bodyPr/>
                    <a:lstStyle/>
                    <a:p>
                      <a:pPr algn="ctr" fontAlgn="ctr">
                        <a:buNone/>
                      </a:pPr>
                      <a:r>
                        <a:rPr lang="en-ZA" sz="1100" u="none" strike="noStrike">
                          <a:effectLst/>
                        </a:rPr>
                        <a:t>1150/749</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4,04E+01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257549370"/>
                  </a:ext>
                </a:extLst>
              </a:tr>
              <a:tr h="184712">
                <a:tc>
                  <a:txBody>
                    <a:bodyPr/>
                    <a:lstStyle/>
                    <a:p>
                      <a:pPr algn="ctr" fontAlgn="ctr">
                        <a:buNone/>
                      </a:pPr>
                      <a:r>
                        <a:rPr lang="en-ZA" sz="1100" u="none" strike="noStrike">
                          <a:effectLst/>
                        </a:rPr>
                        <a:t>1450/3512</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5,60E+01</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370986928"/>
                  </a:ext>
                </a:extLst>
              </a:tr>
              <a:tr h="184712">
                <a:tc>
                  <a:txBody>
                    <a:bodyPr/>
                    <a:lstStyle/>
                    <a:p>
                      <a:pPr algn="ctr" fontAlgn="ctr">
                        <a:buNone/>
                      </a:pPr>
                      <a:r>
                        <a:rPr lang="en-ZA" sz="1100" u="none" strike="noStrike">
                          <a:effectLst/>
                        </a:rPr>
                        <a:t>1066/3512 </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1,59E+02</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35640108"/>
                  </a:ext>
                </a:extLst>
              </a:tr>
            </a:tbl>
          </a:graphicData>
        </a:graphic>
      </p:graphicFrame>
      <p:sp>
        <p:nvSpPr>
          <p:cNvPr id="13" name="TextBox 12">
            <a:extLst>
              <a:ext uri="{FF2B5EF4-FFF2-40B4-BE49-F238E27FC236}">
                <a16:creationId xmlns:a16="http://schemas.microsoft.com/office/drawing/2014/main" id="{9D871612-C730-184F-DD7A-936813822B60}"/>
              </a:ext>
            </a:extLst>
          </p:cNvPr>
          <p:cNvSpPr txBox="1"/>
          <p:nvPr/>
        </p:nvSpPr>
        <p:spPr>
          <a:xfrm>
            <a:off x="6631042" y="1116509"/>
            <a:ext cx="6342744" cy="276999"/>
          </a:xfrm>
          <a:prstGeom prst="rect">
            <a:avLst/>
          </a:prstGeom>
          <a:noFill/>
        </p:spPr>
        <p:txBody>
          <a:bodyPr wrap="square" rtlCol="0">
            <a:spAutoFit/>
          </a:bodyPr>
          <a:lstStyle/>
          <a:p>
            <a:r>
              <a:rPr lang="en-ZA" sz="1200" dirty="0"/>
              <a:t>Table 6: Radiation dose (TID) due to protons at different sensor positions for 2023.</a:t>
            </a:r>
          </a:p>
        </p:txBody>
      </p:sp>
      <p:sp>
        <p:nvSpPr>
          <p:cNvPr id="14" name="TextBox 13">
            <a:extLst>
              <a:ext uri="{FF2B5EF4-FFF2-40B4-BE49-F238E27FC236}">
                <a16:creationId xmlns:a16="http://schemas.microsoft.com/office/drawing/2014/main" id="{A06D7F6D-C384-6481-9BA4-FE9119C039FF}"/>
              </a:ext>
            </a:extLst>
          </p:cNvPr>
          <p:cNvSpPr txBox="1"/>
          <p:nvPr/>
        </p:nvSpPr>
        <p:spPr>
          <a:xfrm>
            <a:off x="672928" y="3959721"/>
            <a:ext cx="6342744" cy="276999"/>
          </a:xfrm>
          <a:prstGeom prst="rect">
            <a:avLst/>
          </a:prstGeom>
          <a:noFill/>
        </p:spPr>
        <p:txBody>
          <a:bodyPr wrap="square" rtlCol="0">
            <a:spAutoFit/>
          </a:bodyPr>
          <a:lstStyle/>
          <a:p>
            <a:r>
              <a:rPr lang="en-ZA" sz="1200" dirty="0"/>
              <a:t>Table 7: Radiation dose (TID)  due to protons at different sensor positions for 2024.</a:t>
            </a:r>
          </a:p>
        </p:txBody>
      </p:sp>
      <p:sp>
        <p:nvSpPr>
          <p:cNvPr id="15" name="TextBox 14">
            <a:extLst>
              <a:ext uri="{FF2B5EF4-FFF2-40B4-BE49-F238E27FC236}">
                <a16:creationId xmlns:a16="http://schemas.microsoft.com/office/drawing/2014/main" id="{753AA561-1902-D256-CB6D-26D4EB84E68B}"/>
              </a:ext>
            </a:extLst>
          </p:cNvPr>
          <p:cNvSpPr txBox="1"/>
          <p:nvPr/>
        </p:nvSpPr>
        <p:spPr>
          <a:xfrm>
            <a:off x="6631042" y="3911606"/>
            <a:ext cx="6342744" cy="276999"/>
          </a:xfrm>
          <a:prstGeom prst="rect">
            <a:avLst/>
          </a:prstGeom>
          <a:noFill/>
        </p:spPr>
        <p:txBody>
          <a:bodyPr wrap="square" rtlCol="0">
            <a:spAutoFit/>
          </a:bodyPr>
          <a:lstStyle/>
          <a:p>
            <a:r>
              <a:rPr lang="en-ZA" sz="1200" dirty="0"/>
              <a:t>Table 8: Radiation dose (TID)  due to protons at different sensor positions for 2025.</a:t>
            </a:r>
          </a:p>
        </p:txBody>
      </p:sp>
    </p:spTree>
    <p:extLst>
      <p:ext uri="{BB962C8B-B14F-4D97-AF65-F5344CB8AC3E}">
        <p14:creationId xmlns:p14="http://schemas.microsoft.com/office/powerpoint/2010/main" val="3310341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D961-BFBF-9B98-9974-BACCEECF733B}"/>
              </a:ext>
            </a:extLst>
          </p:cNvPr>
          <p:cNvSpPr>
            <a:spLocks noGrp="1"/>
          </p:cNvSpPr>
          <p:nvPr>
            <p:ph type="title"/>
          </p:nvPr>
        </p:nvSpPr>
        <p:spPr/>
        <p:txBody>
          <a:bodyPr/>
          <a:lstStyle/>
          <a:p>
            <a:r>
              <a:rPr lang="en-ZA" dirty="0"/>
              <a:t>Final results </a:t>
            </a:r>
          </a:p>
        </p:txBody>
      </p:sp>
      <p:graphicFrame>
        <p:nvGraphicFramePr>
          <p:cNvPr id="5" name="Table 4">
            <a:extLst>
              <a:ext uri="{FF2B5EF4-FFF2-40B4-BE49-F238E27FC236}">
                <a16:creationId xmlns:a16="http://schemas.microsoft.com/office/drawing/2014/main" id="{6A1690F2-049F-274B-0CD0-3898569F28A8}"/>
              </a:ext>
            </a:extLst>
          </p:cNvPr>
          <p:cNvGraphicFramePr>
            <a:graphicFrameLocks noGrp="1"/>
          </p:cNvGraphicFramePr>
          <p:nvPr>
            <p:extLst>
              <p:ext uri="{D42A27DB-BD31-4B8C-83A1-F6EECF244321}">
                <p14:modId xmlns:p14="http://schemas.microsoft.com/office/powerpoint/2010/main" val="24822371"/>
              </p:ext>
            </p:extLst>
          </p:nvPr>
        </p:nvGraphicFramePr>
        <p:xfrm>
          <a:off x="2931884" y="2583543"/>
          <a:ext cx="6541299" cy="2939430"/>
        </p:xfrm>
        <a:graphic>
          <a:graphicData uri="http://schemas.openxmlformats.org/drawingml/2006/table">
            <a:tbl>
              <a:tblPr>
                <a:tableStyleId>{E8B1032C-EA38-4F05-BA0D-38AFFFC7BED3}</a:tableStyleId>
              </a:tblPr>
              <a:tblGrid>
                <a:gridCol w="1420398">
                  <a:extLst>
                    <a:ext uri="{9D8B030D-6E8A-4147-A177-3AD203B41FA5}">
                      <a16:colId xmlns:a16="http://schemas.microsoft.com/office/drawing/2014/main" val="3633093042"/>
                    </a:ext>
                  </a:extLst>
                </a:gridCol>
                <a:gridCol w="5120901">
                  <a:extLst>
                    <a:ext uri="{9D8B030D-6E8A-4147-A177-3AD203B41FA5}">
                      <a16:colId xmlns:a16="http://schemas.microsoft.com/office/drawing/2014/main" val="2220242288"/>
                    </a:ext>
                  </a:extLst>
                </a:gridCol>
              </a:tblGrid>
              <a:tr h="983539">
                <a:tc>
                  <a:txBody>
                    <a:bodyPr/>
                    <a:lstStyle/>
                    <a:p>
                      <a:pPr algn="ctr" fontAlgn="ctr">
                        <a:buNone/>
                      </a:pPr>
                      <a:r>
                        <a:rPr lang="en-GB" sz="1100" u="none" strike="noStrike" dirty="0">
                          <a:effectLst/>
                        </a:rPr>
                        <a:t>Position of sensor (radius/Z-axis location) (mm)</a:t>
                      </a:r>
                      <a:endParaRPr lang="en-GB" sz="1100" b="1" i="0" u="none" strike="noStrike" dirty="0">
                        <a:solidFill>
                          <a:srgbClr val="000000"/>
                        </a:solidFill>
                        <a:effectLst/>
                        <a:latin typeface="Arial" panose="020B0604020202020204" pitchFamily="34" charset="0"/>
                      </a:endParaRPr>
                    </a:p>
                  </a:txBody>
                  <a:tcPr marL="0" marR="0" marT="0" marB="0" anchor="ctr">
                    <a:solidFill>
                      <a:schemeClr val="accent6">
                        <a:lumMod val="60000"/>
                        <a:lumOff val="40000"/>
                      </a:schemeClr>
                    </a:solidFill>
                  </a:tcPr>
                </a:tc>
                <a:tc>
                  <a:txBody>
                    <a:bodyPr/>
                    <a:lstStyle/>
                    <a:p>
                      <a:pPr algn="ctr" fontAlgn="ctr">
                        <a:buNone/>
                      </a:pPr>
                      <a:r>
                        <a:rPr lang="fr-FR" sz="1100" u="none" strike="noStrike" dirty="0">
                          <a:effectLst/>
                        </a:rPr>
                        <a:t>Total Radiation dose due to protons </a:t>
                      </a:r>
                      <a:r>
                        <a:rPr lang="fr-FR" sz="1100" u="none" strike="noStrike" dirty="0" err="1">
                          <a:effectLst/>
                        </a:rPr>
                        <a:t>particles</a:t>
                      </a:r>
                      <a:r>
                        <a:rPr lang="fr-FR" sz="1100" u="none" strike="noStrike" dirty="0">
                          <a:effectLst/>
                        </a:rPr>
                        <a:t> (Gy)</a:t>
                      </a:r>
                      <a:endParaRPr lang="fr-FR" sz="1100" b="1" i="0" u="none" strike="noStrike" dirty="0">
                        <a:solidFill>
                          <a:srgbClr val="000000"/>
                        </a:solidFill>
                        <a:effectLst/>
                        <a:latin typeface="Arial" panose="020B0604020202020204" pitchFamily="34" charset="0"/>
                      </a:endParaRPr>
                    </a:p>
                  </a:txBody>
                  <a:tcPr marL="0" marR="0" marT="0" marB="0" anchor="ctr">
                    <a:solidFill>
                      <a:schemeClr val="accent6">
                        <a:lumMod val="60000"/>
                        <a:lumOff val="40000"/>
                      </a:schemeClr>
                    </a:solidFill>
                  </a:tcPr>
                </a:tc>
                <a:extLst>
                  <a:ext uri="{0D108BD9-81ED-4DB2-BD59-A6C34878D82A}">
                    <a16:rowId xmlns:a16="http://schemas.microsoft.com/office/drawing/2014/main" val="4078743165"/>
                  </a:ext>
                </a:extLst>
              </a:tr>
              <a:tr h="279413">
                <a:tc>
                  <a:txBody>
                    <a:bodyPr/>
                    <a:lstStyle/>
                    <a:p>
                      <a:pPr algn="ctr" fontAlgn="ctr">
                        <a:buNone/>
                      </a:pPr>
                      <a:r>
                        <a:rPr lang="en-ZA" sz="1100" u="none" strike="noStrike">
                          <a:effectLst/>
                        </a:rPr>
                        <a:t>514/853</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7,72E+02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1140680"/>
                  </a:ext>
                </a:extLst>
              </a:tr>
              <a:tr h="279413">
                <a:tc>
                  <a:txBody>
                    <a:bodyPr/>
                    <a:lstStyle/>
                    <a:p>
                      <a:pPr algn="ctr" fontAlgn="ctr">
                        <a:buNone/>
                      </a:pPr>
                      <a:r>
                        <a:rPr lang="en-ZA" sz="1100" u="none" strike="noStrike">
                          <a:effectLst/>
                        </a:rPr>
                        <a:t>1066/0</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1,15E+02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137733951"/>
                  </a:ext>
                </a:extLst>
              </a:tr>
              <a:tr h="279413">
                <a:tc>
                  <a:txBody>
                    <a:bodyPr/>
                    <a:lstStyle/>
                    <a:p>
                      <a:pPr algn="ctr" fontAlgn="ctr">
                        <a:buNone/>
                      </a:pPr>
                      <a:r>
                        <a:rPr lang="en-ZA" sz="1100" u="none" strike="noStrike" dirty="0">
                          <a:effectLst/>
                        </a:rPr>
                        <a:t>563/3125</a:t>
                      </a:r>
                      <a:endParaRPr lang="en-ZA" sz="11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1,43E+03</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41742962"/>
                  </a:ext>
                </a:extLst>
              </a:tr>
              <a:tr h="279413">
                <a:tc>
                  <a:txBody>
                    <a:bodyPr/>
                    <a:lstStyle/>
                    <a:p>
                      <a:pPr algn="ctr" fontAlgn="ctr">
                        <a:buNone/>
                      </a:pPr>
                      <a:r>
                        <a:rPr lang="en-ZA" sz="1100" u="none" strike="noStrike">
                          <a:effectLst/>
                        </a:rPr>
                        <a:t>1066/934</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1,41E+02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711594096"/>
                  </a:ext>
                </a:extLst>
              </a:tr>
              <a:tr h="279413">
                <a:tc>
                  <a:txBody>
                    <a:bodyPr/>
                    <a:lstStyle/>
                    <a:p>
                      <a:pPr algn="ctr" fontAlgn="ctr">
                        <a:buNone/>
                      </a:pPr>
                      <a:r>
                        <a:rPr lang="en-ZA" sz="1100" u="none" strike="noStrike">
                          <a:effectLst/>
                        </a:rPr>
                        <a:t>1150/749</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1,17E+02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410079836"/>
                  </a:ext>
                </a:extLst>
              </a:tr>
              <a:tr h="279413">
                <a:tc>
                  <a:txBody>
                    <a:bodyPr/>
                    <a:lstStyle/>
                    <a:p>
                      <a:pPr algn="ctr" fontAlgn="ctr">
                        <a:buNone/>
                      </a:pPr>
                      <a:r>
                        <a:rPr lang="en-ZA" sz="1100" u="none" strike="noStrike">
                          <a:effectLst/>
                        </a:rPr>
                        <a:t>1450/3512</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a:solidFill>
                            <a:srgbClr val="000000"/>
                          </a:solidFill>
                          <a:effectLst/>
                        </a:rPr>
                        <a:t>1,63E+02</a:t>
                      </a:r>
                      <a:endParaRPr lang="en-ZA" sz="11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865067452"/>
                  </a:ext>
                </a:extLst>
              </a:tr>
              <a:tr h="279413">
                <a:tc>
                  <a:txBody>
                    <a:bodyPr/>
                    <a:lstStyle/>
                    <a:p>
                      <a:pPr algn="ctr" fontAlgn="ctr">
                        <a:buNone/>
                      </a:pPr>
                      <a:r>
                        <a:rPr lang="en-ZA" sz="1100" u="none" strike="noStrike">
                          <a:effectLst/>
                        </a:rPr>
                        <a:t>1066/3512 </a:t>
                      </a:r>
                      <a:endParaRPr lang="en-ZA" sz="1100" b="1" i="0" u="none" strike="noStrike">
                        <a:solidFill>
                          <a:srgbClr val="000000"/>
                        </a:solidFill>
                        <a:effectLst/>
                        <a:latin typeface="Arial" panose="020B0604020202020204" pitchFamily="34" charset="0"/>
                      </a:endParaRPr>
                    </a:p>
                  </a:txBody>
                  <a:tcPr marL="0" marR="0" marT="0" marB="0" anchor="ctr"/>
                </a:tc>
                <a:tc>
                  <a:txBody>
                    <a:bodyPr/>
                    <a:lstStyle/>
                    <a:p>
                      <a:pPr algn="ctr" fontAlgn="ctr">
                        <a:buNone/>
                      </a:pPr>
                      <a:r>
                        <a:rPr lang="en-ZA" sz="1100" b="0" u="none" strike="noStrike" dirty="0">
                          <a:solidFill>
                            <a:srgbClr val="000000"/>
                          </a:solidFill>
                          <a:effectLst/>
                        </a:rPr>
                        <a:t>4,60E+02</a:t>
                      </a:r>
                      <a:endParaRPr lang="en-ZA"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243968098"/>
                  </a:ext>
                </a:extLst>
              </a:tr>
            </a:tbl>
          </a:graphicData>
        </a:graphic>
      </p:graphicFrame>
      <p:sp>
        <p:nvSpPr>
          <p:cNvPr id="8" name="TextBox 7">
            <a:extLst>
              <a:ext uri="{FF2B5EF4-FFF2-40B4-BE49-F238E27FC236}">
                <a16:creationId xmlns:a16="http://schemas.microsoft.com/office/drawing/2014/main" id="{1808F8A4-069F-6E47-BD3D-1E517B46634B}"/>
              </a:ext>
            </a:extLst>
          </p:cNvPr>
          <p:cNvSpPr txBox="1"/>
          <p:nvPr/>
        </p:nvSpPr>
        <p:spPr>
          <a:xfrm>
            <a:off x="2799269" y="2161537"/>
            <a:ext cx="7796159" cy="276999"/>
          </a:xfrm>
          <a:prstGeom prst="rect">
            <a:avLst/>
          </a:prstGeom>
          <a:noFill/>
        </p:spPr>
        <p:txBody>
          <a:bodyPr wrap="square" rtlCol="0">
            <a:spAutoFit/>
          </a:bodyPr>
          <a:lstStyle/>
          <a:p>
            <a:r>
              <a:rPr lang="en-ZA" sz="1200" dirty="0"/>
              <a:t>Table 9: Total Radiation dose due to protons at different sensor positions from 2021-2025 (07/10/2025).</a:t>
            </a:r>
          </a:p>
        </p:txBody>
      </p:sp>
      <p:sp>
        <p:nvSpPr>
          <p:cNvPr id="3" name="Date Placeholder 1">
            <a:extLst>
              <a:ext uri="{FF2B5EF4-FFF2-40B4-BE49-F238E27FC236}">
                <a16:creationId xmlns:a16="http://schemas.microsoft.com/office/drawing/2014/main" id="{262EF7C4-6BF1-AE9C-AB33-65D23ABE5B81}"/>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4" name="Footer Placeholder 2">
            <a:extLst>
              <a:ext uri="{FF2B5EF4-FFF2-40B4-BE49-F238E27FC236}">
                <a16:creationId xmlns:a16="http://schemas.microsoft.com/office/drawing/2014/main" id="{D3EF139D-1527-FDA4-0642-AD49D50EAD9F}"/>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B702737D-B800-1C87-C17C-E645D4E45480}"/>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21</a:t>
            </a:fld>
            <a:endParaRPr lang="en-ZA"/>
          </a:p>
        </p:txBody>
      </p:sp>
    </p:spTree>
    <p:extLst>
      <p:ext uri="{BB962C8B-B14F-4D97-AF65-F5344CB8AC3E}">
        <p14:creationId xmlns:p14="http://schemas.microsoft.com/office/powerpoint/2010/main" val="66272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84F1-8023-54D1-13B6-2DA96937F9C6}"/>
              </a:ext>
            </a:extLst>
          </p:cNvPr>
          <p:cNvSpPr>
            <a:spLocks noGrp="1"/>
          </p:cNvSpPr>
          <p:nvPr>
            <p:ph type="title"/>
          </p:nvPr>
        </p:nvSpPr>
        <p:spPr/>
        <p:txBody>
          <a:bodyPr/>
          <a:lstStyle/>
          <a:p>
            <a:r>
              <a:rPr lang="en-ZA" dirty="0"/>
              <a:t>Conclusion</a:t>
            </a:r>
          </a:p>
        </p:txBody>
      </p:sp>
      <p:sp>
        <p:nvSpPr>
          <p:cNvPr id="3" name="Content Placeholder 2">
            <a:extLst>
              <a:ext uri="{FF2B5EF4-FFF2-40B4-BE49-F238E27FC236}">
                <a16:creationId xmlns:a16="http://schemas.microsoft.com/office/drawing/2014/main" id="{2BB5C2F1-F5B9-5D19-69F9-6652B9B1ADDA}"/>
              </a:ext>
            </a:extLst>
          </p:cNvPr>
          <p:cNvSpPr>
            <a:spLocks noGrp="1"/>
          </p:cNvSpPr>
          <p:nvPr>
            <p:ph idx="1"/>
          </p:nvPr>
        </p:nvSpPr>
        <p:spPr/>
        <p:txBody>
          <a:bodyPr/>
          <a:lstStyle/>
          <a:p>
            <a:r>
              <a:rPr lang="en-GB" dirty="0"/>
              <a:t>The sensor at position 563/3125 mm received the highest radiation dose of 1.43×10³ Gy — about ten times more than the others.</a:t>
            </a:r>
          </a:p>
          <a:p>
            <a:r>
              <a:rPr lang="en-GB" dirty="0"/>
              <a:t>Next, fluence–dose relationships for other particles can be studied to help engineers and physicists improve or refine the humidity FOS calibration.</a:t>
            </a:r>
            <a:endParaRPr lang="en-ZA" dirty="0">
              <a:latin typeface="Times New Roman" panose="02020603050405020304" pitchFamily="18" charset="0"/>
              <a:cs typeface="Times New Roman" panose="02020603050405020304" pitchFamily="18" charset="0"/>
            </a:endParaRPr>
          </a:p>
        </p:txBody>
      </p:sp>
      <p:sp>
        <p:nvSpPr>
          <p:cNvPr id="4" name="Date Placeholder 1">
            <a:extLst>
              <a:ext uri="{FF2B5EF4-FFF2-40B4-BE49-F238E27FC236}">
                <a16:creationId xmlns:a16="http://schemas.microsoft.com/office/drawing/2014/main" id="{461A397E-600B-C07A-D7F0-041861B96639}"/>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EC97EAD1-9659-5B1D-257D-74DD89423FA9}"/>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2C6C2AF2-54AE-904F-4502-FC98CD9D5BEC}"/>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22</a:t>
            </a:fld>
            <a:endParaRPr lang="en-ZA"/>
          </a:p>
        </p:txBody>
      </p:sp>
    </p:spTree>
    <p:extLst>
      <p:ext uri="{BB962C8B-B14F-4D97-AF65-F5344CB8AC3E}">
        <p14:creationId xmlns:p14="http://schemas.microsoft.com/office/powerpoint/2010/main" val="1467794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A569-7E4B-F617-9DF0-1A3D63F4742C}"/>
              </a:ext>
            </a:extLst>
          </p:cNvPr>
          <p:cNvSpPr>
            <a:spLocks noGrp="1"/>
          </p:cNvSpPr>
          <p:nvPr>
            <p:ph type="title"/>
          </p:nvPr>
        </p:nvSpPr>
        <p:spPr>
          <a:xfrm>
            <a:off x="838200" y="365125"/>
            <a:ext cx="10515600" cy="5795832"/>
          </a:xfrm>
        </p:spPr>
        <p:txBody>
          <a:bodyPr/>
          <a:lstStyle/>
          <a:p>
            <a:pPr algn="ctr"/>
            <a:r>
              <a:rPr lang="en-ZA" dirty="0"/>
              <a:t>Thank you</a:t>
            </a:r>
          </a:p>
        </p:txBody>
      </p:sp>
      <p:sp>
        <p:nvSpPr>
          <p:cNvPr id="4" name="Date Placeholder 3">
            <a:extLst>
              <a:ext uri="{FF2B5EF4-FFF2-40B4-BE49-F238E27FC236}">
                <a16:creationId xmlns:a16="http://schemas.microsoft.com/office/drawing/2014/main" id="{057681A6-523A-7734-83CF-C43A16697E68}"/>
              </a:ext>
            </a:extLst>
          </p:cNvPr>
          <p:cNvSpPr>
            <a:spLocks noGrp="1"/>
          </p:cNvSpPr>
          <p:nvPr>
            <p:ph type="dt" sz="half" idx="10"/>
          </p:nvPr>
        </p:nvSpPr>
        <p:spPr/>
        <p:txBody>
          <a:bodyPr/>
          <a:lstStyle/>
          <a:p>
            <a:fld id="{9EDF31AF-CB89-4CF9-96B9-323C79E6B0EA}" type="datetime1">
              <a:rPr lang="en-ZA" smtClean="0"/>
              <a:t>2025/10/10</a:t>
            </a:fld>
            <a:endParaRPr lang="en-ZA"/>
          </a:p>
        </p:txBody>
      </p:sp>
      <p:sp>
        <p:nvSpPr>
          <p:cNvPr id="5" name="Footer Placeholder 4">
            <a:extLst>
              <a:ext uri="{FF2B5EF4-FFF2-40B4-BE49-F238E27FC236}">
                <a16:creationId xmlns:a16="http://schemas.microsoft.com/office/drawing/2014/main" id="{D730FC2C-85FA-A55C-EEB9-35DB39A42D5B}"/>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761921A1-97CD-F2CA-4859-93A042488A36}"/>
              </a:ext>
            </a:extLst>
          </p:cNvPr>
          <p:cNvSpPr>
            <a:spLocks noGrp="1"/>
          </p:cNvSpPr>
          <p:nvPr>
            <p:ph type="sldNum" sz="quarter" idx="12"/>
          </p:nvPr>
        </p:nvSpPr>
        <p:spPr/>
        <p:txBody>
          <a:bodyPr/>
          <a:lstStyle/>
          <a:p>
            <a:fld id="{DC952ABF-7E8B-427B-B512-C1633C89F17D}" type="slidenum">
              <a:rPr lang="en-ZA" smtClean="0"/>
              <a:t>23</a:t>
            </a:fld>
            <a:endParaRPr lang="en-ZA"/>
          </a:p>
        </p:txBody>
      </p:sp>
    </p:spTree>
    <p:extLst>
      <p:ext uri="{BB962C8B-B14F-4D97-AF65-F5344CB8AC3E}">
        <p14:creationId xmlns:p14="http://schemas.microsoft.com/office/powerpoint/2010/main" val="3209130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7F759-B9AB-B444-C7D9-0D66856D5039}"/>
              </a:ext>
            </a:extLst>
          </p:cNvPr>
          <p:cNvSpPr>
            <a:spLocks noGrp="1"/>
          </p:cNvSpPr>
          <p:nvPr>
            <p:ph type="dt" sz="half" idx="10"/>
          </p:nvPr>
        </p:nvSpPr>
        <p:spPr/>
        <p:txBody>
          <a:bodyPr/>
          <a:lstStyle/>
          <a:p>
            <a:fld id="{71C0AC64-6DE4-43EE-ABE7-6F7FBD9A8D42}" type="datetime1">
              <a:rPr lang="en-ZA" smtClean="0"/>
              <a:t>2025/10/10</a:t>
            </a:fld>
            <a:endParaRPr lang="en-ZA" dirty="0"/>
          </a:p>
        </p:txBody>
      </p:sp>
      <p:sp>
        <p:nvSpPr>
          <p:cNvPr id="3" name="Footer Placeholder 2">
            <a:extLst>
              <a:ext uri="{FF2B5EF4-FFF2-40B4-BE49-F238E27FC236}">
                <a16:creationId xmlns:a16="http://schemas.microsoft.com/office/drawing/2014/main" id="{FEF70007-EF0A-35DD-3070-64855F2D0253}"/>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63671729-4401-24C3-7E56-C317EDCE8B02}"/>
              </a:ext>
            </a:extLst>
          </p:cNvPr>
          <p:cNvSpPr>
            <a:spLocks noGrp="1"/>
          </p:cNvSpPr>
          <p:nvPr>
            <p:ph type="sldNum" sz="quarter" idx="12"/>
          </p:nvPr>
        </p:nvSpPr>
        <p:spPr/>
        <p:txBody>
          <a:bodyPr/>
          <a:lstStyle/>
          <a:p>
            <a:fld id="{DC952ABF-7E8B-427B-B512-C1633C89F17D}" type="slidenum">
              <a:rPr lang="en-ZA" smtClean="0"/>
              <a:t>24</a:t>
            </a:fld>
            <a:endParaRPr lang="en-ZA"/>
          </a:p>
        </p:txBody>
      </p:sp>
      <p:sp>
        <p:nvSpPr>
          <p:cNvPr id="5" name="Rectangle 1">
            <a:extLst>
              <a:ext uri="{FF2B5EF4-FFF2-40B4-BE49-F238E27FC236}">
                <a16:creationId xmlns:a16="http://schemas.microsoft.com/office/drawing/2014/main" id="{032FB0FD-234E-F6C9-C3B8-CBB0388B4837}"/>
              </a:ext>
            </a:extLst>
          </p:cNvPr>
          <p:cNvSpPr txBox="1">
            <a:spLocks noChangeArrowheads="1"/>
          </p:cNvSpPr>
          <p:nvPr/>
        </p:nvSpPr>
        <p:spPr bwMode="auto">
          <a:xfrm>
            <a:off x="288471" y="1228476"/>
            <a:ext cx="11222182" cy="499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[1]	CERN, “ATLAS.” Accessed: Feb. 23, 2025. [Online]. Available: 	https://home.cern/science/experiments/atlas#:~:text=ATLAS%20is%20one%20of%20two,could%20make%20up%20dark%20matter.</a:t>
            </a:r>
            <a:endParaRPr lang="en-ZA" altLang="en-US" sz="1100" dirty="0"/>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[2]	CERN, “The Inner Detector.” Accessed: Feb. 26, 2025. [Online]. Available: https://atlas.cern/Discover/Detector/Inner-Detector</a:t>
            </a: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None/>
            </a:pPr>
            <a:r>
              <a:rPr lang="en-ZA" sz="1200" kern="100" dirty="0">
                <a:solidFill>
                  <a:srgbClr val="000000"/>
                </a:solidFill>
                <a:effectLst/>
                <a:ea typeface="Times New Roman" panose="02020603050405020304" pitchFamily="18" charset="0"/>
                <a:cs typeface="Arial" panose="020B0604020202020204" pitchFamily="34" charset="0"/>
              </a:rPr>
              <a:t>[3]	Thorlabs, “Introduction to Fiber Optics.” Accessed: May 19, 2025. [Online]. Available: 	https://www.thorlabs.com/newgrouppage9.cfm?objectgroup_id=10759</a:t>
            </a:r>
          </a:p>
          <a:p>
            <a:pPr marL="0" indent="0" algn="just">
              <a:lnSpc>
                <a:spcPct val="100000"/>
              </a:lnSpc>
              <a:buNone/>
            </a:pPr>
            <a:endParaRPr lang="en-ZA" sz="1200" kern="100" dirty="0">
              <a:solidFill>
                <a:srgbClr val="000000"/>
              </a:solidFill>
              <a:effectLst/>
              <a:ea typeface="Times New Roman" panose="02020603050405020304" pitchFamily="18" charset="0"/>
              <a:cs typeface="Arial" panose="020B0604020202020204" pitchFamily="34" charset="0"/>
            </a:endParaRPr>
          </a:p>
          <a:p>
            <a:pPr marL="0" indent="0" algn="just">
              <a:lnSpc>
                <a:spcPct val="100000"/>
              </a:lnSpc>
              <a:buNone/>
            </a:pPr>
            <a:r>
              <a:rPr lang="en-ZA" altLang="en-US" sz="1200" dirty="0">
                <a:ea typeface="Times New Roman" panose="02020603050405020304" pitchFamily="18" charset="0"/>
                <a:cs typeface="Arial" panose="020B0604020202020204" pitchFamily="34" charset="0"/>
              </a:rPr>
              <a:t>[4]	L. </a:t>
            </a:r>
            <a:r>
              <a:rPr lang="en-ZA" altLang="en-US" sz="1200" dirty="0" err="1">
                <a:ea typeface="Times New Roman" panose="02020603050405020304" pitchFamily="18" charset="0"/>
                <a:cs typeface="Arial" panose="020B0604020202020204" pitchFamily="34" charset="0"/>
              </a:rPr>
              <a:t>Scherino</a:t>
            </a:r>
            <a:r>
              <a:rPr lang="en-ZA" altLang="en-US" sz="1200" dirty="0">
                <a:ea typeface="Times New Roman" panose="02020603050405020304" pitchFamily="18" charset="0"/>
                <a:cs typeface="Arial" panose="020B0604020202020204" pitchFamily="34" charset="0"/>
              </a:rPr>
              <a:t> </a:t>
            </a:r>
            <a:r>
              <a:rPr lang="en-ZA" altLang="en-US" sz="1200" i="1" dirty="0">
                <a:ea typeface="Times New Roman" panose="02020603050405020304" pitchFamily="18" charset="0"/>
                <a:cs typeface="Arial" panose="020B0604020202020204" pitchFamily="34" charset="0"/>
              </a:rPr>
              <a:t>et al.</a:t>
            </a:r>
            <a:r>
              <a:rPr lang="en-ZA" altLang="en-US" sz="1200" dirty="0">
                <a:ea typeface="Times New Roman" panose="02020603050405020304" pitchFamily="18" charset="0"/>
                <a:cs typeface="Arial" panose="020B0604020202020204" pitchFamily="34" charset="0"/>
              </a:rPr>
              <a:t>, “Fiber optic sensors in the ATLAS Inner Detector,” </a:t>
            </a:r>
            <a:r>
              <a:rPr lang="en-ZA" altLang="en-US" sz="1200" i="1" dirty="0" err="1">
                <a:ea typeface="Times New Roman" panose="02020603050405020304" pitchFamily="18" charset="0"/>
                <a:cs typeface="Arial" panose="020B0604020202020204" pitchFamily="34" charset="0"/>
              </a:rPr>
              <a:t>Nucl</a:t>
            </a:r>
            <a:r>
              <a:rPr lang="en-ZA" altLang="en-US" sz="1200" i="1" dirty="0">
                <a:ea typeface="Times New Roman" panose="02020603050405020304" pitchFamily="18" charset="0"/>
                <a:cs typeface="Arial" panose="020B0604020202020204" pitchFamily="34" charset="0"/>
              </a:rPr>
              <a:t> 	</a:t>
            </a:r>
            <a:r>
              <a:rPr lang="en-ZA" altLang="en-US" sz="1200" i="1" dirty="0" err="1">
                <a:ea typeface="Times New Roman" panose="02020603050405020304" pitchFamily="18" charset="0"/>
                <a:cs typeface="Arial" panose="020B0604020202020204" pitchFamily="34" charset="0"/>
              </a:rPr>
              <a:t>Instrum</a:t>
            </a:r>
            <a:r>
              <a:rPr lang="en-ZA" altLang="en-US" sz="1200" i="1" dirty="0">
                <a:ea typeface="Times New Roman" panose="02020603050405020304" pitchFamily="18" charset="0"/>
                <a:cs typeface="Arial" panose="020B0604020202020204" pitchFamily="34" charset="0"/>
              </a:rPr>
              <a:t> Methods Phys Res 	A</a:t>
            </a:r>
            <a:r>
              <a:rPr lang="en-ZA" altLang="en-US" sz="1200" dirty="0">
                <a:ea typeface="Times New Roman" panose="02020603050405020304" pitchFamily="18" charset="0"/>
                <a:cs typeface="Arial" panose="020B0604020202020204" pitchFamily="34" charset="0"/>
              </a:rPr>
              <a:t>, vol. 1029, p. 166470, 	Apr. 2022, 	</a:t>
            </a:r>
            <a:r>
              <a:rPr lang="en-ZA" altLang="en-US" sz="1200" dirty="0" err="1">
                <a:ea typeface="Times New Roman" panose="02020603050405020304" pitchFamily="18" charset="0"/>
                <a:cs typeface="Arial" panose="020B0604020202020204" pitchFamily="34" charset="0"/>
              </a:rPr>
              <a:t>doi</a:t>
            </a:r>
            <a:r>
              <a:rPr lang="en-ZA" altLang="en-US" sz="1200" dirty="0">
                <a:ea typeface="Times New Roman" panose="02020603050405020304" pitchFamily="18" charset="0"/>
                <a:cs typeface="Arial" panose="020B0604020202020204" pitchFamily="34" charset="0"/>
              </a:rPr>
              <a:t>: 10.1016/j.nima.2022.166470.</a:t>
            </a:r>
          </a:p>
          <a:p>
            <a:pPr marL="0" indent="0" algn="just">
              <a:lnSpc>
                <a:spcPct val="100000"/>
              </a:lnSpc>
              <a:buNone/>
            </a:pPr>
            <a:endParaRPr lang="en-ZA" sz="1200" dirty="0">
              <a:ea typeface="Times New Roman" panose="02020603050405020304" pitchFamily="18" charset="0"/>
              <a:cs typeface="Arial" panose="020B0604020202020204" pitchFamily="34" charset="0"/>
            </a:endParaRPr>
          </a:p>
          <a:p>
            <a:pPr marL="0" indent="0" algn="just">
              <a:lnSpc>
                <a:spcPct val="100000"/>
              </a:lnSpc>
              <a:buNone/>
            </a:pPr>
            <a:r>
              <a:rPr lang="en-ZA" sz="1200" dirty="0">
                <a:ea typeface="Times New Roman" panose="02020603050405020304" pitchFamily="18" charset="0"/>
                <a:cs typeface="Arial" panose="020B0604020202020204" pitchFamily="34" charset="0"/>
              </a:rPr>
              <a:t>[5]	</a:t>
            </a:r>
            <a:r>
              <a:rPr lang="en-ZA" sz="1200" dirty="0"/>
              <a:t>The ATLAS Collaboration, “</a:t>
            </a:r>
            <a:r>
              <a:rPr lang="en-GB" sz="1200" dirty="0"/>
              <a:t>ATLAS Event Displays: First 13.6 TeV collisions of 2023” </a:t>
            </a:r>
            <a:r>
              <a:rPr lang="en-ZA" sz="1200" dirty="0"/>
              <a:t>Oct. 08, 2025. [Online]. 	Available: 	 	https://cds.cern.ch/record/2856820</a:t>
            </a:r>
          </a:p>
          <a:p>
            <a:pPr marL="0" indent="0" algn="just">
              <a:lnSpc>
                <a:spcPct val="100000"/>
              </a:lnSpc>
              <a:buNone/>
            </a:pPr>
            <a:r>
              <a:rPr lang="en-ZA" sz="1200" dirty="0"/>
              <a:t>[6]</a:t>
            </a:r>
            <a:r>
              <a:rPr lang="en-ZA" dirty="0"/>
              <a:t>	</a:t>
            </a:r>
            <a:r>
              <a:rPr lang="en-ZA" sz="1200" dirty="0"/>
              <a:t>The ATLAS Collaboration, “Interactive web pages for radiation environment exploration of ATLAS,” Oct. 2020. Accessed: Oct. 08, 2025. [Online]. 	Available: https://cds.cern.ch/record/2742378/files/ATL-SOFT-PUB-2020-003.pdf</a:t>
            </a:r>
          </a:p>
          <a:p>
            <a:pPr marL="0" indent="0">
              <a:buNone/>
            </a:pPr>
            <a:endParaRPr lang="en-ZA" sz="1200" dirty="0"/>
          </a:p>
          <a:p>
            <a:pPr marL="0" indent="0">
              <a:buNone/>
            </a:pPr>
            <a:r>
              <a:rPr lang="en-ZA" sz="1200" dirty="0"/>
              <a:t>[7]	Sven Menke, “Radiation Maps from Geant4 Simulations.” Accessed: Sep. 07, 2025. [Online]. Available: 	https://twiki.cern.ch/twiki/bin/viewauth/Atlas/RadiationMapsGeant4View#Radiation_Maps_for_Run_1</a:t>
            </a:r>
          </a:p>
          <a:p>
            <a:pPr marL="0" indent="0">
              <a:buNone/>
            </a:pPr>
            <a:endParaRPr lang="en-ZA" sz="1200" dirty="0"/>
          </a:p>
          <a:p>
            <a:pPr marL="0" indent="0">
              <a:buNone/>
            </a:pPr>
            <a:r>
              <a:rPr lang="en-ZA" sz="1200" dirty="0"/>
              <a:t>[8]	F. Ravotti, “Dosimetry Techniques and Radiation Test Facilities for Total Ionizing Dose Testing,” </a:t>
            </a:r>
            <a:r>
              <a:rPr lang="en-ZA" sz="1200" i="1" dirty="0"/>
              <a:t>IEEE Trans </a:t>
            </a:r>
            <a:r>
              <a:rPr lang="en-ZA" sz="1200" i="1" dirty="0" err="1"/>
              <a:t>Nucl</a:t>
            </a:r>
            <a:r>
              <a:rPr lang="en-ZA" sz="1200" i="1" dirty="0"/>
              <a:t> Sci</a:t>
            </a:r>
            <a:r>
              <a:rPr lang="en-ZA" sz="1200" dirty="0"/>
              <a:t>, vol. 65, no. 8, pp. 1440–1464, 	Aug. 2018, </a:t>
            </a:r>
            <a:r>
              <a:rPr lang="en-ZA" sz="1200" dirty="0" err="1"/>
              <a:t>doi</a:t>
            </a:r>
            <a:r>
              <a:rPr lang="en-ZA" sz="1200" dirty="0"/>
              <a:t>: 10.1109/TNS.2018.2829864.</a:t>
            </a:r>
          </a:p>
          <a:p>
            <a:pPr marL="0" indent="0">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endParaRPr lang="en-ZA" altLang="en-US" sz="1100" dirty="0"/>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 </a:t>
            </a:r>
            <a:endParaRPr lang="en-ZA" altLang="en-US" sz="1800" dirty="0"/>
          </a:p>
        </p:txBody>
      </p:sp>
      <p:sp>
        <p:nvSpPr>
          <p:cNvPr id="6" name="TextBox 5">
            <a:extLst>
              <a:ext uri="{FF2B5EF4-FFF2-40B4-BE49-F238E27FC236}">
                <a16:creationId xmlns:a16="http://schemas.microsoft.com/office/drawing/2014/main" id="{FB87B86A-1962-7EA6-EF4D-587EABBDE2EC}"/>
              </a:ext>
            </a:extLst>
          </p:cNvPr>
          <p:cNvSpPr txBox="1"/>
          <p:nvPr/>
        </p:nvSpPr>
        <p:spPr>
          <a:xfrm>
            <a:off x="665018" y="387927"/>
            <a:ext cx="4530437" cy="707886"/>
          </a:xfrm>
          <a:prstGeom prst="rect">
            <a:avLst/>
          </a:prstGeom>
          <a:noFill/>
        </p:spPr>
        <p:txBody>
          <a:bodyPr wrap="square" rtlCol="0">
            <a:spAutoFit/>
          </a:bodyPr>
          <a:lstStyle/>
          <a:p>
            <a:r>
              <a:rPr lang="en-ZA" sz="4000" dirty="0"/>
              <a:t>References:</a:t>
            </a:r>
          </a:p>
        </p:txBody>
      </p:sp>
    </p:spTree>
    <p:extLst>
      <p:ext uri="{BB962C8B-B14F-4D97-AF65-F5344CB8AC3E}">
        <p14:creationId xmlns:p14="http://schemas.microsoft.com/office/powerpoint/2010/main" val="166167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8E5-86A2-DB87-5348-EE8FDDCCD816}"/>
              </a:ext>
            </a:extLst>
          </p:cNvPr>
          <p:cNvSpPr>
            <a:spLocks noGrp="1"/>
          </p:cNvSpPr>
          <p:nvPr>
            <p:ph type="title"/>
          </p:nvPr>
        </p:nvSpPr>
        <p:spPr>
          <a:xfrm>
            <a:off x="0" y="18255"/>
            <a:ext cx="10515600" cy="1325563"/>
          </a:xfrm>
        </p:spPr>
        <p:txBody>
          <a:bodyPr/>
          <a:lstStyle/>
          <a:p>
            <a:r>
              <a:rPr lang="en-ZA" dirty="0"/>
              <a:t>Backup slides</a:t>
            </a:r>
          </a:p>
        </p:txBody>
      </p:sp>
      <p:sp>
        <p:nvSpPr>
          <p:cNvPr id="3" name="Content Placeholder 2">
            <a:extLst>
              <a:ext uri="{FF2B5EF4-FFF2-40B4-BE49-F238E27FC236}">
                <a16:creationId xmlns:a16="http://schemas.microsoft.com/office/drawing/2014/main" id="{5F3DE949-FAB2-DEF5-5387-D92DB1044A0B}"/>
              </a:ext>
            </a:extLst>
          </p:cNvPr>
          <p:cNvSpPr>
            <a:spLocks noGrp="1"/>
          </p:cNvSpPr>
          <p:nvPr>
            <p:ph idx="1"/>
          </p:nvPr>
        </p:nvSpPr>
        <p:spPr>
          <a:xfrm>
            <a:off x="482889" y="1253331"/>
            <a:ext cx="4589834" cy="4351338"/>
          </a:xfrm>
        </p:spPr>
        <p:txBody>
          <a:bodyPr/>
          <a:lstStyle/>
          <a:p>
            <a:r>
              <a:rPr lang="en-ZA" dirty="0"/>
              <a:t>The characterization chamber uses a chilled mirror hygrometer and electrical sensors as reference. </a:t>
            </a:r>
          </a:p>
        </p:txBody>
      </p:sp>
      <p:sp>
        <p:nvSpPr>
          <p:cNvPr id="4" name="Date Placeholder 3">
            <a:extLst>
              <a:ext uri="{FF2B5EF4-FFF2-40B4-BE49-F238E27FC236}">
                <a16:creationId xmlns:a16="http://schemas.microsoft.com/office/drawing/2014/main" id="{A7688CE9-9AEE-E657-29AF-9CBF9B478898}"/>
              </a:ext>
            </a:extLst>
          </p:cNvPr>
          <p:cNvSpPr>
            <a:spLocks noGrp="1"/>
          </p:cNvSpPr>
          <p:nvPr>
            <p:ph type="dt" sz="half" idx="10"/>
          </p:nvPr>
        </p:nvSpPr>
        <p:spPr/>
        <p:txBody>
          <a:bodyPr/>
          <a:lstStyle/>
          <a:p>
            <a:fld id="{9EDF31AF-CB89-4CF9-96B9-323C79E6B0EA}" type="datetime1">
              <a:rPr lang="en-ZA" smtClean="0"/>
              <a:t>2025/10/10</a:t>
            </a:fld>
            <a:endParaRPr lang="en-ZA"/>
          </a:p>
        </p:txBody>
      </p:sp>
      <p:sp>
        <p:nvSpPr>
          <p:cNvPr id="5" name="Footer Placeholder 4">
            <a:extLst>
              <a:ext uri="{FF2B5EF4-FFF2-40B4-BE49-F238E27FC236}">
                <a16:creationId xmlns:a16="http://schemas.microsoft.com/office/drawing/2014/main" id="{5E4A7B1E-7A07-E227-44D2-026BABC2ED1C}"/>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ECB86C09-29B8-61AF-799B-7EA4A45B13BB}"/>
              </a:ext>
            </a:extLst>
          </p:cNvPr>
          <p:cNvSpPr>
            <a:spLocks noGrp="1"/>
          </p:cNvSpPr>
          <p:nvPr>
            <p:ph type="sldNum" sz="quarter" idx="12"/>
          </p:nvPr>
        </p:nvSpPr>
        <p:spPr/>
        <p:txBody>
          <a:bodyPr/>
          <a:lstStyle/>
          <a:p>
            <a:fld id="{DC952ABF-7E8B-427B-B512-C1633C89F17D}" type="slidenum">
              <a:rPr lang="en-ZA" smtClean="0"/>
              <a:t>25</a:t>
            </a:fld>
            <a:endParaRPr lang="en-ZA"/>
          </a:p>
        </p:txBody>
      </p:sp>
      <p:pic>
        <p:nvPicPr>
          <p:cNvPr id="8" name="Picture 7">
            <a:extLst>
              <a:ext uri="{FF2B5EF4-FFF2-40B4-BE49-F238E27FC236}">
                <a16:creationId xmlns:a16="http://schemas.microsoft.com/office/drawing/2014/main" id="{6C325EF5-8B68-6E48-DC6F-30DC17494E56}"/>
              </a:ext>
            </a:extLst>
          </p:cNvPr>
          <p:cNvPicPr>
            <a:picLocks noChangeAspect="1"/>
          </p:cNvPicPr>
          <p:nvPr/>
        </p:nvPicPr>
        <p:blipFill>
          <a:blip r:embed="rId2"/>
          <a:stretch>
            <a:fillRect/>
          </a:stretch>
        </p:blipFill>
        <p:spPr>
          <a:xfrm>
            <a:off x="482889" y="3238977"/>
            <a:ext cx="5435600" cy="2507988"/>
          </a:xfrm>
          <a:prstGeom prst="rect">
            <a:avLst/>
          </a:prstGeom>
        </p:spPr>
      </p:pic>
      <p:pic>
        <p:nvPicPr>
          <p:cNvPr id="9" name="Picture 8">
            <a:extLst>
              <a:ext uri="{FF2B5EF4-FFF2-40B4-BE49-F238E27FC236}">
                <a16:creationId xmlns:a16="http://schemas.microsoft.com/office/drawing/2014/main" id="{215DFC97-FDFA-3584-B8B9-D0EAFB52E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11" y="3883397"/>
            <a:ext cx="4956305" cy="2293566"/>
          </a:xfrm>
          <a:prstGeom prst="rect">
            <a:avLst/>
          </a:prstGeom>
        </p:spPr>
      </p:pic>
    </p:spTree>
    <p:extLst>
      <p:ext uri="{BB962C8B-B14F-4D97-AF65-F5344CB8AC3E}">
        <p14:creationId xmlns:p14="http://schemas.microsoft.com/office/powerpoint/2010/main" val="266207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9B20A-B640-7250-988C-9B0F9DB2AF54}"/>
              </a:ext>
            </a:extLst>
          </p:cNvPr>
          <p:cNvSpPr txBox="1"/>
          <p:nvPr/>
        </p:nvSpPr>
        <p:spPr>
          <a:xfrm>
            <a:off x="369651" y="151046"/>
            <a:ext cx="6770451" cy="2831544"/>
          </a:xfrm>
          <a:prstGeom prst="rect">
            <a:avLst/>
          </a:prstGeom>
          <a:no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About 50 000 proton–proton events are simulated per dataset.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Events are split into small batches (25 each) to check accuracy.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The jobs run in parallel on the Worldwide LHC Computing Grid (WLCG), finishing in a few days.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Output files include:</a:t>
            </a:r>
          </a:p>
          <a:p>
            <a:pPr marL="457200" lvl="1" indent="0" eaLnBrk="0" fontAlgn="base" hangingPunct="0">
              <a:lnSpc>
                <a:spcPct val="100000"/>
              </a:lnSpc>
              <a:spcBef>
                <a:spcPct val="0"/>
              </a:spcBef>
              <a:spcAft>
                <a:spcPct val="0"/>
              </a:spcAft>
              <a:buFontTx/>
              <a:buChar char="•"/>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2D and 3D radiation maps</a:t>
            </a:r>
          </a:p>
          <a:p>
            <a:pPr marL="457200" lvl="1" indent="0" eaLnBrk="0" fontAlgn="base" hangingPunct="0">
              <a:lnSpc>
                <a:spcPct val="100000"/>
              </a:lnSpc>
              <a:spcBef>
                <a:spcPct val="0"/>
              </a:spcBef>
              <a:spcAft>
                <a:spcPct val="0"/>
              </a:spcAft>
              <a:buFontTx/>
              <a:buChar char="•"/>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“Pseudo-density” plots that help verify detector geometry.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Times New Roman" panose="02020603050405020304" pitchFamily="18" charset="0"/>
                <a:cs typeface="Times New Roman" panose="02020603050405020304" pitchFamily="18" charset="0"/>
              </a:rPr>
              <a:t>Typical precision:</a:t>
            </a:r>
          </a:p>
          <a:p>
            <a:pPr marL="457200" lvl="1" indent="0" eaLnBrk="0" fontAlgn="base" hangingPunct="0">
              <a:lnSpc>
                <a:spcPct val="100000"/>
              </a:lnSpc>
              <a:spcBef>
                <a:spcPct val="0"/>
              </a:spcBef>
              <a:spcAft>
                <a:spcPct val="0"/>
              </a:spcAft>
              <a:buFontTx/>
              <a:buChar char="•"/>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&lt; 1 % uncertainty near the inner detector</a:t>
            </a:r>
          </a:p>
          <a:p>
            <a:pPr marL="457200" lvl="1" indent="0" eaLnBrk="0" fontAlgn="base" hangingPunct="0">
              <a:lnSpc>
                <a:spcPct val="100000"/>
              </a:lnSpc>
              <a:spcBef>
                <a:spcPct val="0"/>
              </a:spcBef>
              <a:spcAft>
                <a:spcPct val="0"/>
              </a:spcAft>
              <a:buFontTx/>
              <a:buChar char="•"/>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A few % in calorimeters</a:t>
            </a:r>
          </a:p>
          <a:p>
            <a:pPr marL="457200" lvl="1" indent="0" eaLnBrk="0" fontAlgn="base" hangingPunct="0">
              <a:lnSpc>
                <a:spcPct val="100000"/>
              </a:lnSpc>
              <a:spcBef>
                <a:spcPct val="0"/>
              </a:spcBef>
              <a:spcAft>
                <a:spcPct val="0"/>
              </a:spcAft>
              <a:buFontTx/>
              <a:buChar char="•"/>
            </a:pPr>
            <a:r>
              <a:rPr kumimoji="0" lang="en-US" altLang="en-US" sz="1400" i="0" u="none" strike="noStrike" cap="none" normalizeH="0" baseline="0" dirty="0">
                <a:ln>
                  <a:noFill/>
                </a:ln>
                <a:effectLst/>
                <a:latin typeface="Times New Roman" panose="02020603050405020304" pitchFamily="18" charset="0"/>
                <a:cs typeface="Times New Roman" panose="02020603050405020304" pitchFamily="18" charset="0"/>
              </a:rPr>
              <a:t>Up to 10 % in shielded regions</a:t>
            </a:r>
          </a:p>
        </p:txBody>
      </p:sp>
    </p:spTree>
    <p:extLst>
      <p:ext uri="{BB962C8B-B14F-4D97-AF65-F5344CB8AC3E}">
        <p14:creationId xmlns:p14="http://schemas.microsoft.com/office/powerpoint/2010/main" val="392921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F1B8-87B6-55CC-9A25-9E64268D1961}"/>
              </a:ext>
            </a:extLst>
          </p:cNvPr>
          <p:cNvSpPr>
            <a:spLocks noGrp="1"/>
          </p:cNvSpPr>
          <p:nvPr>
            <p:ph type="title"/>
          </p:nvPr>
        </p:nvSpPr>
        <p:spPr>
          <a:xfrm>
            <a:off x="838200" y="0"/>
            <a:ext cx="10515600" cy="1325563"/>
          </a:xfrm>
        </p:spPr>
        <p:txBody>
          <a:bodyPr/>
          <a:lstStyle/>
          <a:p>
            <a:r>
              <a:rPr lang="en-ZA" dirty="0"/>
              <a:t>Results of the simulation</a:t>
            </a:r>
          </a:p>
        </p:txBody>
      </p:sp>
      <p:pic>
        <p:nvPicPr>
          <p:cNvPr id="5" name="Content Placeholder 4">
            <a:extLst>
              <a:ext uri="{FF2B5EF4-FFF2-40B4-BE49-F238E27FC236}">
                <a16:creationId xmlns:a16="http://schemas.microsoft.com/office/drawing/2014/main" id="{54A93788-7B86-5AD0-6F4C-21382842A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106" y="930288"/>
            <a:ext cx="3235512" cy="2498712"/>
          </a:xfrm>
        </p:spPr>
      </p:pic>
      <p:pic>
        <p:nvPicPr>
          <p:cNvPr id="7" name="Picture 6">
            <a:extLst>
              <a:ext uri="{FF2B5EF4-FFF2-40B4-BE49-F238E27FC236}">
                <a16:creationId xmlns:a16="http://schemas.microsoft.com/office/drawing/2014/main" id="{EA03C38F-4CC9-4572-78D7-D46D18C08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35" y="930288"/>
            <a:ext cx="3247524" cy="2498712"/>
          </a:xfrm>
          <a:prstGeom prst="rect">
            <a:avLst/>
          </a:prstGeom>
        </p:spPr>
      </p:pic>
      <p:pic>
        <p:nvPicPr>
          <p:cNvPr id="3" name="Picture 2">
            <a:extLst>
              <a:ext uri="{FF2B5EF4-FFF2-40B4-BE49-F238E27FC236}">
                <a16:creationId xmlns:a16="http://schemas.microsoft.com/office/drawing/2014/main" id="{197FFBAB-90EB-DFE9-3AAE-8E0EC4921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671" y="901656"/>
            <a:ext cx="3237397" cy="2497078"/>
          </a:xfrm>
          <a:prstGeom prst="rect">
            <a:avLst/>
          </a:prstGeom>
        </p:spPr>
      </p:pic>
      <p:pic>
        <p:nvPicPr>
          <p:cNvPr id="4" name="Picture 3">
            <a:extLst>
              <a:ext uri="{FF2B5EF4-FFF2-40B4-BE49-F238E27FC236}">
                <a16:creationId xmlns:a16="http://schemas.microsoft.com/office/drawing/2014/main" id="{BC9F2374-5FE9-7386-E1B4-4A7B18A76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762" y="3488592"/>
            <a:ext cx="3237397" cy="2540793"/>
          </a:xfrm>
          <a:prstGeom prst="rect">
            <a:avLst/>
          </a:prstGeom>
        </p:spPr>
      </p:pic>
      <p:pic>
        <p:nvPicPr>
          <p:cNvPr id="6" name="Picture 5">
            <a:extLst>
              <a:ext uri="{FF2B5EF4-FFF2-40B4-BE49-F238E27FC236}">
                <a16:creationId xmlns:a16="http://schemas.microsoft.com/office/drawing/2014/main" id="{2CD7E1F5-6799-0B0A-3723-1CB00C340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491" y="3509031"/>
            <a:ext cx="3294074" cy="2540794"/>
          </a:xfrm>
          <a:prstGeom prst="rect">
            <a:avLst/>
          </a:prstGeom>
        </p:spPr>
      </p:pic>
      <p:pic>
        <p:nvPicPr>
          <p:cNvPr id="8" name="Picture 7">
            <a:extLst>
              <a:ext uri="{FF2B5EF4-FFF2-40B4-BE49-F238E27FC236}">
                <a16:creationId xmlns:a16="http://schemas.microsoft.com/office/drawing/2014/main" id="{A31FEB76-6F25-5210-9551-A923777EB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97" y="3509031"/>
            <a:ext cx="3294074" cy="2585275"/>
          </a:xfrm>
          <a:prstGeom prst="rect">
            <a:avLst/>
          </a:prstGeom>
        </p:spPr>
      </p:pic>
    </p:spTree>
    <p:extLst>
      <p:ext uri="{BB962C8B-B14F-4D97-AF65-F5344CB8AC3E}">
        <p14:creationId xmlns:p14="http://schemas.microsoft.com/office/powerpoint/2010/main" val="344785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148E-4D1C-FE17-A287-8C98A787C2B3}"/>
              </a:ext>
            </a:extLst>
          </p:cNvPr>
          <p:cNvSpPr>
            <a:spLocks noGrp="1"/>
          </p:cNvSpPr>
          <p:nvPr>
            <p:ph type="title"/>
          </p:nvPr>
        </p:nvSpPr>
        <p:spPr/>
        <p:txBody>
          <a:bodyPr/>
          <a:lstStyle/>
          <a:p>
            <a:r>
              <a:rPr lang="en-ZA" dirty="0"/>
              <a:t>Introduction</a:t>
            </a:r>
          </a:p>
        </p:txBody>
      </p:sp>
      <p:sp>
        <p:nvSpPr>
          <p:cNvPr id="4" name="Text Placeholder 3">
            <a:extLst>
              <a:ext uri="{FF2B5EF4-FFF2-40B4-BE49-F238E27FC236}">
                <a16:creationId xmlns:a16="http://schemas.microsoft.com/office/drawing/2014/main" id="{1B1AE30F-22A4-EEE7-E27C-053A8CA14CE4}"/>
              </a:ext>
            </a:extLst>
          </p:cNvPr>
          <p:cNvSpPr>
            <a:spLocks noGrp="1"/>
          </p:cNvSpPr>
          <p:nvPr>
            <p:ph type="body" idx="1"/>
          </p:nvPr>
        </p:nvSpPr>
        <p:spPr/>
        <p:txBody>
          <a:bodyPr/>
          <a:lstStyle/>
          <a:p>
            <a:r>
              <a:rPr lang="en-ZA" sz="2400" dirty="0">
                <a:latin typeface="Times New Roman" panose="02020603050405020304" pitchFamily="18" charset="0"/>
                <a:cs typeface="Times New Roman" panose="02020603050405020304" pitchFamily="18" charset="0"/>
              </a:rPr>
              <a:t>What is the ATLAS detector and the Inner Detector</a:t>
            </a:r>
          </a:p>
        </p:txBody>
      </p:sp>
      <p:sp>
        <p:nvSpPr>
          <p:cNvPr id="3" name="Content Placeholder 2">
            <a:extLst>
              <a:ext uri="{FF2B5EF4-FFF2-40B4-BE49-F238E27FC236}">
                <a16:creationId xmlns:a16="http://schemas.microsoft.com/office/drawing/2014/main" id="{D0B885B9-CCC3-DBF1-6B04-2EA40025C8D1}"/>
              </a:ext>
            </a:extLst>
          </p:cNvPr>
          <p:cNvSpPr>
            <a:spLocks noGrp="1"/>
          </p:cNvSpPr>
          <p:nvPr>
            <p:ph sz="half" idx="2"/>
          </p:nvPr>
        </p:nvSpPr>
        <p:spPr>
          <a:xfrm>
            <a:off x="839788" y="3006727"/>
            <a:ext cx="5157787" cy="3182936"/>
          </a:xfrm>
        </p:spPr>
        <p:txBody>
          <a:bodyPr>
            <a:normAutofit/>
          </a:bodyPr>
          <a:lstStyle/>
          <a:p>
            <a:r>
              <a:rPr lang="en-ZA" sz="2000" dirty="0">
                <a:effectLst/>
                <a:latin typeface="Times New Roman" panose="02020603050405020304" pitchFamily="18" charset="0"/>
                <a:ea typeface="Calibri" panose="020F0502020204030204" pitchFamily="34" charset="0"/>
              </a:rPr>
              <a:t>ATLAS detector is a versatile particle physics experiment at CERN's Large Hadron Collider (LHC) [1],</a:t>
            </a:r>
          </a:p>
          <a:p>
            <a:r>
              <a:rPr lang="en-ZA" sz="2000" dirty="0">
                <a:latin typeface="Times New Roman" panose="02020603050405020304" pitchFamily="18" charset="0"/>
                <a:ea typeface="Calibri" panose="020F0502020204030204" pitchFamily="34" charset="0"/>
                <a:cs typeface="Times New Roman" panose="02020603050405020304" pitchFamily="18" charset="0"/>
              </a:rPr>
              <a:t>The Inner Detector is responsible for tracking particle movement and requires stable environmental conditions, including controlled humidity. </a:t>
            </a:r>
          </a:p>
          <a:p>
            <a:endParaRPr lang="en-ZA" dirty="0"/>
          </a:p>
        </p:txBody>
      </p:sp>
      <p:pic>
        <p:nvPicPr>
          <p:cNvPr id="7" name="Content Placeholder 8">
            <a:extLst>
              <a:ext uri="{FF2B5EF4-FFF2-40B4-BE49-F238E27FC236}">
                <a16:creationId xmlns:a16="http://schemas.microsoft.com/office/drawing/2014/main" id="{E77DF2EB-4E1B-6111-1D31-1FDD4118C752}"/>
              </a:ext>
            </a:extLst>
          </p:cNvPr>
          <p:cNvPicPr>
            <a:picLocks noGrp="1" noChangeAspect="1"/>
          </p:cNvPicPr>
          <p:nvPr>
            <p:ph sz="quarter" idx="4"/>
          </p:nvPr>
        </p:nvPicPr>
        <p:blipFill>
          <a:blip r:embed="rId3"/>
          <a:srcRect l="9815"/>
          <a:stretch/>
        </p:blipFill>
        <p:spPr>
          <a:xfrm>
            <a:off x="6701681" y="1"/>
            <a:ext cx="5358412" cy="3356544"/>
          </a:xfrm>
          <a:prstGeom prst="rect">
            <a:avLst/>
          </a:prstGeom>
        </p:spPr>
      </p:pic>
      <p:pic>
        <p:nvPicPr>
          <p:cNvPr id="8" name="Content Placeholder 3">
            <a:extLst>
              <a:ext uri="{FF2B5EF4-FFF2-40B4-BE49-F238E27FC236}">
                <a16:creationId xmlns:a16="http://schemas.microsoft.com/office/drawing/2014/main" id="{9B517DD3-50CD-ED95-AA71-02EE4704A76E}"/>
              </a:ext>
            </a:extLst>
          </p:cNvPr>
          <p:cNvPicPr>
            <a:picLocks noChangeAspect="1"/>
          </p:cNvPicPr>
          <p:nvPr/>
        </p:nvPicPr>
        <p:blipFill>
          <a:blip r:embed="rId4"/>
          <a:srcRect r="2" b="549"/>
          <a:stretch/>
        </p:blipFill>
        <p:spPr>
          <a:xfrm>
            <a:off x="7075357" y="3347684"/>
            <a:ext cx="4963250" cy="3356544"/>
          </a:xfrm>
          <a:prstGeom prst="rect">
            <a:avLst/>
          </a:prstGeom>
        </p:spPr>
      </p:pic>
      <p:sp>
        <p:nvSpPr>
          <p:cNvPr id="9" name="Date Placeholder 8">
            <a:extLst>
              <a:ext uri="{FF2B5EF4-FFF2-40B4-BE49-F238E27FC236}">
                <a16:creationId xmlns:a16="http://schemas.microsoft.com/office/drawing/2014/main" id="{205AE7C4-7AF2-D8E5-33AB-0105512772D2}"/>
              </a:ext>
            </a:extLst>
          </p:cNvPr>
          <p:cNvSpPr>
            <a:spLocks noGrp="1"/>
          </p:cNvSpPr>
          <p:nvPr>
            <p:ph type="dt" sz="half" idx="10"/>
          </p:nvPr>
        </p:nvSpPr>
        <p:spPr/>
        <p:txBody>
          <a:bodyPr/>
          <a:lstStyle/>
          <a:p>
            <a:fld id="{0DA81D97-406F-4B7B-9C9C-7726E686D0B1}" type="datetime1">
              <a:rPr lang="en-ZA" smtClean="0"/>
              <a:t>2025/10/10</a:t>
            </a:fld>
            <a:endParaRPr lang="en-ZA"/>
          </a:p>
        </p:txBody>
      </p:sp>
      <p:sp>
        <p:nvSpPr>
          <p:cNvPr id="11" name="Footer Placeholder 10">
            <a:extLst>
              <a:ext uri="{FF2B5EF4-FFF2-40B4-BE49-F238E27FC236}">
                <a16:creationId xmlns:a16="http://schemas.microsoft.com/office/drawing/2014/main" id="{B028C3B0-2EE4-38E3-B1EB-6D664451F928}"/>
              </a:ext>
            </a:extLst>
          </p:cNvPr>
          <p:cNvSpPr>
            <a:spLocks noGrp="1"/>
          </p:cNvSpPr>
          <p:nvPr>
            <p:ph type="ftr" sz="quarter" idx="11"/>
          </p:nvPr>
        </p:nvSpPr>
        <p:spPr/>
        <p:txBody>
          <a:bodyPr/>
          <a:lstStyle/>
          <a:p>
            <a:r>
              <a:rPr lang="en-GB"/>
              <a:t>Moodley E Investigation of FOS in the Inner Detector</a:t>
            </a:r>
            <a:endParaRPr lang="en-ZA"/>
          </a:p>
        </p:txBody>
      </p:sp>
      <p:sp>
        <p:nvSpPr>
          <p:cNvPr id="12" name="Slide Number Placeholder 11">
            <a:extLst>
              <a:ext uri="{FF2B5EF4-FFF2-40B4-BE49-F238E27FC236}">
                <a16:creationId xmlns:a16="http://schemas.microsoft.com/office/drawing/2014/main" id="{AD820E7F-67B6-AD4A-F0BA-2FB86684E8E9}"/>
              </a:ext>
            </a:extLst>
          </p:cNvPr>
          <p:cNvSpPr>
            <a:spLocks noGrp="1"/>
          </p:cNvSpPr>
          <p:nvPr>
            <p:ph type="sldNum" sz="quarter" idx="12"/>
          </p:nvPr>
        </p:nvSpPr>
        <p:spPr/>
        <p:txBody>
          <a:bodyPr/>
          <a:lstStyle/>
          <a:p>
            <a:fld id="{DC952ABF-7E8B-427B-B512-C1633C89F17D}" type="slidenum">
              <a:rPr lang="en-ZA" smtClean="0"/>
              <a:t>3</a:t>
            </a:fld>
            <a:endParaRPr lang="en-ZA"/>
          </a:p>
        </p:txBody>
      </p:sp>
      <p:sp>
        <p:nvSpPr>
          <p:cNvPr id="10" name="TextBox 9">
            <a:extLst>
              <a:ext uri="{FF2B5EF4-FFF2-40B4-BE49-F238E27FC236}">
                <a16:creationId xmlns:a16="http://schemas.microsoft.com/office/drawing/2014/main" id="{C0647D76-F965-4B55-0113-F5093EB4B9A1}"/>
              </a:ext>
            </a:extLst>
          </p:cNvPr>
          <p:cNvSpPr txBox="1"/>
          <p:nvPr/>
        </p:nvSpPr>
        <p:spPr>
          <a:xfrm>
            <a:off x="8527076" y="6400412"/>
            <a:ext cx="2503111" cy="276999"/>
          </a:xfrm>
          <a:prstGeom prst="rect">
            <a:avLst/>
          </a:prstGeom>
          <a:noFill/>
        </p:spPr>
        <p:txBody>
          <a:bodyPr wrap="square" rtlCol="0">
            <a:spAutoFit/>
          </a:bodyPr>
          <a:lstStyle/>
          <a:p>
            <a:r>
              <a:rPr lang="en-ZA" sz="1200" dirty="0"/>
              <a:t>Figure 2: The Inner detector [2]</a:t>
            </a:r>
          </a:p>
        </p:txBody>
      </p:sp>
      <p:sp>
        <p:nvSpPr>
          <p:cNvPr id="6" name="TextBox 5">
            <a:extLst>
              <a:ext uri="{FF2B5EF4-FFF2-40B4-BE49-F238E27FC236}">
                <a16:creationId xmlns:a16="http://schemas.microsoft.com/office/drawing/2014/main" id="{B9E95E00-274C-C8EA-15E2-19EEF9B3EBAC}"/>
              </a:ext>
            </a:extLst>
          </p:cNvPr>
          <p:cNvSpPr txBox="1"/>
          <p:nvPr/>
        </p:nvSpPr>
        <p:spPr>
          <a:xfrm>
            <a:off x="6955900" y="3356545"/>
            <a:ext cx="3730172" cy="276999"/>
          </a:xfrm>
          <a:prstGeom prst="rect">
            <a:avLst/>
          </a:prstGeom>
          <a:noFill/>
        </p:spPr>
        <p:txBody>
          <a:bodyPr wrap="square" rtlCol="0">
            <a:spAutoFit/>
          </a:bodyPr>
          <a:lstStyle/>
          <a:p>
            <a:r>
              <a:rPr lang="en-ZA" sz="1200" dirty="0"/>
              <a:t>Figure 1: The ATLAS detector [1]</a:t>
            </a:r>
          </a:p>
        </p:txBody>
      </p:sp>
    </p:spTree>
    <p:extLst>
      <p:ext uri="{BB962C8B-B14F-4D97-AF65-F5344CB8AC3E}">
        <p14:creationId xmlns:p14="http://schemas.microsoft.com/office/powerpoint/2010/main" val="270772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3011-7AC8-34F9-F196-3E1F2FA458A8}"/>
              </a:ext>
            </a:extLst>
          </p:cNvPr>
          <p:cNvSpPr>
            <a:spLocks noGrp="1"/>
          </p:cNvSpPr>
          <p:nvPr>
            <p:ph type="title"/>
          </p:nvPr>
        </p:nvSpPr>
        <p:spPr/>
        <p:txBody>
          <a:bodyPr/>
          <a:lstStyle/>
          <a:p>
            <a:r>
              <a:rPr lang="en-ZA" dirty="0"/>
              <a:t>Fibre Optic Sensors (FOSs)</a:t>
            </a:r>
          </a:p>
        </p:txBody>
      </p:sp>
      <p:sp>
        <p:nvSpPr>
          <p:cNvPr id="4" name="Date Placeholder 3">
            <a:extLst>
              <a:ext uri="{FF2B5EF4-FFF2-40B4-BE49-F238E27FC236}">
                <a16:creationId xmlns:a16="http://schemas.microsoft.com/office/drawing/2014/main" id="{03691C89-E9C0-FD1C-0006-B5C1224D0A7A}"/>
              </a:ext>
            </a:extLst>
          </p:cNvPr>
          <p:cNvSpPr>
            <a:spLocks noGrp="1"/>
          </p:cNvSpPr>
          <p:nvPr>
            <p:ph type="dt" sz="half" idx="10"/>
          </p:nvPr>
        </p:nvSpPr>
        <p:spPr/>
        <p:txBody>
          <a:bodyPr/>
          <a:lstStyle/>
          <a:p>
            <a:fld id="{9EDF31AF-CB89-4CF9-96B9-323C79E6B0EA}" type="datetime1">
              <a:rPr lang="en-ZA" smtClean="0"/>
              <a:t>2025/10/10</a:t>
            </a:fld>
            <a:endParaRPr lang="en-ZA"/>
          </a:p>
        </p:txBody>
      </p:sp>
      <p:sp>
        <p:nvSpPr>
          <p:cNvPr id="5" name="Footer Placeholder 4">
            <a:extLst>
              <a:ext uri="{FF2B5EF4-FFF2-40B4-BE49-F238E27FC236}">
                <a16:creationId xmlns:a16="http://schemas.microsoft.com/office/drawing/2014/main" id="{105E967B-E9B0-8680-96D5-E74346B29A50}"/>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7C82359B-2F76-EB93-5A6B-5D2594190381}"/>
              </a:ext>
            </a:extLst>
          </p:cNvPr>
          <p:cNvSpPr>
            <a:spLocks noGrp="1"/>
          </p:cNvSpPr>
          <p:nvPr>
            <p:ph type="sldNum" sz="quarter" idx="12"/>
          </p:nvPr>
        </p:nvSpPr>
        <p:spPr/>
        <p:txBody>
          <a:bodyPr/>
          <a:lstStyle/>
          <a:p>
            <a:fld id="{DC952ABF-7E8B-427B-B512-C1633C89F17D}" type="slidenum">
              <a:rPr lang="en-ZA" smtClean="0"/>
              <a:t>4</a:t>
            </a:fld>
            <a:endParaRPr lang="en-ZA"/>
          </a:p>
        </p:txBody>
      </p:sp>
      <p:pic>
        <p:nvPicPr>
          <p:cNvPr id="8" name="Picture 7">
            <a:extLst>
              <a:ext uri="{FF2B5EF4-FFF2-40B4-BE49-F238E27FC236}">
                <a16:creationId xmlns:a16="http://schemas.microsoft.com/office/drawing/2014/main" id="{0BEF359B-AB44-16D8-F27B-1452F8BEE0EE}"/>
              </a:ext>
            </a:extLst>
          </p:cNvPr>
          <p:cNvPicPr>
            <a:picLocks noChangeAspect="1"/>
          </p:cNvPicPr>
          <p:nvPr/>
        </p:nvPicPr>
        <p:blipFill>
          <a:blip r:embed="rId2"/>
          <a:stretch>
            <a:fillRect/>
          </a:stretch>
        </p:blipFill>
        <p:spPr>
          <a:xfrm>
            <a:off x="6047871" y="2958334"/>
            <a:ext cx="5877429" cy="3186838"/>
          </a:xfrm>
          <a:prstGeom prst="rect">
            <a:avLst/>
          </a:prstGeom>
        </p:spPr>
      </p:pic>
      <p:sp>
        <p:nvSpPr>
          <p:cNvPr id="9" name="TextBox 8">
            <a:extLst>
              <a:ext uri="{FF2B5EF4-FFF2-40B4-BE49-F238E27FC236}">
                <a16:creationId xmlns:a16="http://schemas.microsoft.com/office/drawing/2014/main" id="{67B52A03-DD38-571C-E1FE-02884D43FE58}"/>
              </a:ext>
            </a:extLst>
          </p:cNvPr>
          <p:cNvSpPr txBox="1"/>
          <p:nvPr/>
        </p:nvSpPr>
        <p:spPr>
          <a:xfrm>
            <a:off x="8153400" y="6148336"/>
            <a:ext cx="2755330" cy="276999"/>
          </a:xfrm>
          <a:prstGeom prst="rect">
            <a:avLst/>
          </a:prstGeom>
          <a:noFill/>
        </p:spPr>
        <p:txBody>
          <a:bodyPr wrap="square" rtlCol="0">
            <a:spAutoFit/>
          </a:bodyPr>
          <a:lstStyle/>
          <a:p>
            <a:r>
              <a:rPr lang="en-ZA" sz="1200" dirty="0"/>
              <a:t>Figure 3: Optical fibre cross section [3]</a:t>
            </a:r>
          </a:p>
        </p:txBody>
      </p:sp>
      <p:sp>
        <p:nvSpPr>
          <p:cNvPr id="7" name="Content Placeholder 2">
            <a:extLst>
              <a:ext uri="{FF2B5EF4-FFF2-40B4-BE49-F238E27FC236}">
                <a16:creationId xmlns:a16="http://schemas.microsoft.com/office/drawing/2014/main" id="{CF1CA89E-61E9-AD32-BE26-67F4278EC942}"/>
              </a:ext>
            </a:extLst>
          </p:cNvPr>
          <p:cNvSpPr txBox="1">
            <a:spLocks/>
          </p:cNvSpPr>
          <p:nvPr/>
        </p:nvSpPr>
        <p:spPr>
          <a:xfrm>
            <a:off x="547816" y="1881607"/>
            <a:ext cx="5548184" cy="39744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3000" dirty="0">
                <a:latin typeface="Times New Roman" panose="02020603050405020304" pitchFamily="18" charset="0"/>
                <a:ea typeface="Calibri" panose="020F0502020204030204" pitchFamily="34" charset="0"/>
                <a:cs typeface="Times New Roman" panose="02020603050405020304" pitchFamily="18" charset="0"/>
              </a:rPr>
              <a:t>Reasons for their use [4]:</a:t>
            </a:r>
          </a:p>
          <a:p>
            <a:pPr marL="742950" lvl="1" indent="-285750"/>
            <a:r>
              <a:rPr lang="en-ZA" sz="2200" dirty="0">
                <a:latin typeface="Times New Roman" panose="02020603050405020304" pitchFamily="18" charset="0"/>
                <a:ea typeface="Calibri" panose="020F0502020204030204" pitchFamily="34" charset="0"/>
                <a:cs typeface="Times New Roman" panose="02020603050405020304" pitchFamily="18" charset="0"/>
              </a:rPr>
              <a:t>Radiation tolerance, </a:t>
            </a:r>
          </a:p>
          <a:p>
            <a:pPr marL="742950" lvl="1" indent="-285750"/>
            <a:r>
              <a:rPr lang="en-ZA" sz="2200" dirty="0">
                <a:latin typeface="Times New Roman" panose="02020603050405020304" pitchFamily="18" charset="0"/>
                <a:ea typeface="Calibri" panose="020F0502020204030204" pitchFamily="34" charset="0"/>
                <a:cs typeface="Times New Roman" panose="02020603050405020304" pitchFamily="18" charset="0"/>
              </a:rPr>
              <a:t>Immunity to electromagnetic interference</a:t>
            </a:r>
          </a:p>
          <a:p>
            <a:pPr marL="742950" lvl="1" indent="-285750"/>
            <a:r>
              <a:rPr lang="en-ZA" sz="2200" dirty="0">
                <a:latin typeface="Times New Roman" panose="02020603050405020304" pitchFamily="18" charset="0"/>
                <a:ea typeface="Calibri" panose="020F0502020204030204" pitchFamily="34" charset="0"/>
                <a:cs typeface="Times New Roman" panose="02020603050405020304" pitchFamily="18" charset="0"/>
              </a:rPr>
              <a:t>Small size</a:t>
            </a:r>
            <a:endParaRPr lang="en-ZA" sz="2400" dirty="0"/>
          </a:p>
          <a:p>
            <a:pPr marL="0" indent="0">
              <a:buFont typeface="Arial" panose="020B0604020202020204" pitchFamily="34" charset="0"/>
              <a:buNone/>
            </a:pPr>
            <a:r>
              <a:rPr lang="en-ZA" sz="2400" dirty="0"/>
              <a:t>There two main types of FOSs used in the Inner Detector</a:t>
            </a:r>
          </a:p>
          <a:p>
            <a:r>
              <a:rPr lang="en-ZA" sz="2400" dirty="0">
                <a:latin typeface="Times New Roman" panose="02020603050405020304" pitchFamily="18" charset="0"/>
                <a:ea typeface="Calibri" panose="020F0502020204030204" pitchFamily="34" charset="0"/>
                <a:cs typeface="Times New Roman" panose="02020603050405020304" pitchFamily="18" charset="0"/>
              </a:rPr>
              <a:t>Fibre Bragg Gratings (FBG) </a:t>
            </a:r>
          </a:p>
          <a:p>
            <a:r>
              <a:rPr lang="en-ZA" sz="2400" dirty="0">
                <a:latin typeface="Times New Roman" panose="02020603050405020304" pitchFamily="18" charset="0"/>
                <a:ea typeface="Calibri" panose="020F0502020204030204" pitchFamily="34" charset="0"/>
                <a:cs typeface="Times New Roman" panose="02020603050405020304" pitchFamily="18" charset="0"/>
              </a:rPr>
              <a:t>Long Period Gratings (LPG) </a:t>
            </a:r>
          </a:p>
          <a:p>
            <a:pPr marL="0" indent="0">
              <a:buFont typeface="Arial" panose="020B0604020202020204" pitchFamily="34" charset="0"/>
              <a:buNone/>
            </a:pPr>
            <a:endParaRPr lang="en-ZA"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934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26410-ABCD-282F-3F42-CE3CA02EECF5}"/>
              </a:ext>
            </a:extLst>
          </p:cNvPr>
          <p:cNvSpPr>
            <a:spLocks noGrp="1"/>
          </p:cNvSpPr>
          <p:nvPr>
            <p:ph type="dt" sz="half" idx="10"/>
          </p:nvPr>
        </p:nvSpPr>
        <p:spPr/>
        <p:txBody>
          <a:bodyPr/>
          <a:lstStyle/>
          <a:p>
            <a:fld id="{71C0AC64-6DE4-43EE-ABE7-6F7FBD9A8D42}" type="datetime1">
              <a:rPr lang="en-ZA" smtClean="0"/>
              <a:t>2025/10/10</a:t>
            </a:fld>
            <a:endParaRPr lang="en-ZA"/>
          </a:p>
        </p:txBody>
      </p:sp>
      <p:sp>
        <p:nvSpPr>
          <p:cNvPr id="3" name="Footer Placeholder 2">
            <a:extLst>
              <a:ext uri="{FF2B5EF4-FFF2-40B4-BE49-F238E27FC236}">
                <a16:creationId xmlns:a16="http://schemas.microsoft.com/office/drawing/2014/main" id="{FA97D49F-894F-038A-7A14-CB378990BA47}"/>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9B39E69A-6CAB-0D36-CB5A-2B7B6F7F041E}"/>
              </a:ext>
            </a:extLst>
          </p:cNvPr>
          <p:cNvSpPr>
            <a:spLocks noGrp="1"/>
          </p:cNvSpPr>
          <p:nvPr>
            <p:ph type="sldNum" sz="quarter" idx="12"/>
          </p:nvPr>
        </p:nvSpPr>
        <p:spPr/>
        <p:txBody>
          <a:bodyPr/>
          <a:lstStyle/>
          <a:p>
            <a:fld id="{DC952ABF-7E8B-427B-B512-C1633C89F17D}" type="slidenum">
              <a:rPr lang="en-ZA" smtClean="0"/>
              <a:t>5</a:t>
            </a:fld>
            <a:endParaRPr lang="en-ZA"/>
          </a:p>
        </p:txBody>
      </p:sp>
      <p:sp>
        <p:nvSpPr>
          <p:cNvPr id="5" name="TextBox 4">
            <a:extLst>
              <a:ext uri="{FF2B5EF4-FFF2-40B4-BE49-F238E27FC236}">
                <a16:creationId xmlns:a16="http://schemas.microsoft.com/office/drawing/2014/main" id="{46ED1287-1D6F-C07F-959C-678AEFD653E0}"/>
              </a:ext>
            </a:extLst>
          </p:cNvPr>
          <p:cNvSpPr txBox="1"/>
          <p:nvPr/>
        </p:nvSpPr>
        <p:spPr>
          <a:xfrm>
            <a:off x="719666" y="1894417"/>
            <a:ext cx="10761133" cy="4360168"/>
          </a:xfrm>
          <a:prstGeom prst="rect">
            <a:avLst/>
          </a:prstGeom>
          <a:noFill/>
        </p:spPr>
        <p:txBody>
          <a:bodyPr wrap="square" rtlCol="0">
            <a:spAutoFit/>
          </a:bodyPr>
          <a:lstStyle/>
          <a:p>
            <a:pPr algn="just">
              <a:lnSpc>
                <a:spcPct val="150000"/>
              </a:lnSpc>
              <a:spcAft>
                <a:spcPts val="800"/>
              </a:spcAft>
              <a:buNone/>
            </a:pPr>
            <a:r>
              <a:rPr lang="en-ZA" sz="3200" u="sng" dirty="0">
                <a:latin typeface="Times New Roman" panose="02020603050405020304" pitchFamily="18" charset="0"/>
                <a:ea typeface="Calibri" panose="020F0502020204030204" pitchFamily="34" charset="0"/>
                <a:cs typeface="Times New Roman" panose="02020603050405020304" pitchFamily="18" charset="0"/>
              </a:rPr>
              <a:t>Problem Statement</a:t>
            </a:r>
            <a:r>
              <a:rPr lang="en-ZA" sz="3200" b="0" u="sng" dirty="0">
                <a:effectLst/>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gn="just">
              <a:lnSpc>
                <a:spcPct val="150000"/>
              </a:lnSpc>
              <a:spcAft>
                <a:spcPts val="800"/>
              </a:spcAft>
              <a:buFont typeface="Arial" panose="020B0604020202020204" pitchFamily="34" charset="0"/>
              <a:buChar char="•"/>
            </a:pPr>
            <a:r>
              <a:rPr lang="en-ZA" b="0" dirty="0">
                <a:effectLst/>
                <a:latin typeface="Times New Roman" panose="02020603050405020304" pitchFamily="18" charset="0"/>
                <a:ea typeface="Calibri" panose="020F0502020204030204" pitchFamily="34" charset="0"/>
                <a:cs typeface="Times New Roman" panose="02020603050405020304" pitchFamily="18" charset="0"/>
              </a:rPr>
              <a:t>Humidity FOS are exposed to large amounts of radiation and this causes damage to the sensors, resulting in existing calibration methods to not be accurate enough to fully resolve the spectrum data. </a:t>
            </a:r>
          </a:p>
          <a:p>
            <a:pPr marL="742950" lvl="1" indent="-285750" algn="just">
              <a:lnSpc>
                <a:spcPct val="150000"/>
              </a:lnSpc>
              <a:spcAft>
                <a:spcPts val="800"/>
              </a:spcAft>
              <a:buFont typeface="Arial" panose="020B0604020202020204" pitchFamily="34" charset="0"/>
              <a:buChar char="•"/>
            </a:pPr>
            <a:r>
              <a:rPr lang="en-ZA" b="0" dirty="0">
                <a:effectLst/>
                <a:latin typeface="Times New Roman" panose="02020603050405020304" pitchFamily="18" charset="0"/>
                <a:ea typeface="Calibri" panose="020F0502020204030204" pitchFamily="34" charset="0"/>
                <a:cs typeface="Times New Roman" panose="02020603050405020304" pitchFamily="18" charset="0"/>
              </a:rPr>
              <a:t>There is a need to assess the level of radiation the sensors are exposed to and adjust the calibration of the FOS sensors in order to obtain the correct dew point temperature readouts.</a:t>
            </a:r>
          </a:p>
          <a:p>
            <a:pPr algn="just">
              <a:lnSpc>
                <a:spcPct val="150000"/>
              </a:lnSpc>
              <a:spcBef>
                <a:spcPts val="200"/>
              </a:spcBef>
              <a:buNone/>
            </a:pPr>
            <a:r>
              <a:rPr lang="en-ZA" sz="3200" b="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Aim:</a:t>
            </a:r>
          </a:p>
          <a:p>
            <a:pPr algn="just">
              <a:lnSpc>
                <a:spcPct val="150000"/>
              </a:lnSpc>
              <a:spcAft>
                <a:spcPts val="80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To assess the level of radiation experienced by the FOS body (dose) using the GEANT4 simulation software.</a:t>
            </a:r>
          </a:p>
          <a:p>
            <a:endParaRPr lang="en-ZA" dirty="0"/>
          </a:p>
        </p:txBody>
      </p:sp>
      <p:sp>
        <p:nvSpPr>
          <p:cNvPr id="6" name="TextBox 5">
            <a:extLst>
              <a:ext uri="{FF2B5EF4-FFF2-40B4-BE49-F238E27FC236}">
                <a16:creationId xmlns:a16="http://schemas.microsoft.com/office/drawing/2014/main" id="{A2FA7EB0-7EC7-DFBF-10C8-530ADB5EA438}"/>
              </a:ext>
            </a:extLst>
          </p:cNvPr>
          <p:cNvSpPr txBox="1"/>
          <p:nvPr/>
        </p:nvSpPr>
        <p:spPr>
          <a:xfrm>
            <a:off x="592667" y="516211"/>
            <a:ext cx="9990666" cy="646331"/>
          </a:xfrm>
          <a:prstGeom prst="rect">
            <a:avLst/>
          </a:prstGeom>
          <a:noFill/>
        </p:spPr>
        <p:txBody>
          <a:bodyPr wrap="square" rtlCol="0">
            <a:spAutoFit/>
          </a:bodyPr>
          <a:lstStyle/>
          <a:p>
            <a:r>
              <a:rPr lang="en-ZA" sz="3600" dirty="0">
                <a:latin typeface="Times New Roman" panose="02020603050405020304" pitchFamily="18" charset="0"/>
                <a:cs typeface="Times New Roman" panose="02020603050405020304" pitchFamily="18" charset="0"/>
              </a:rPr>
              <a:t>The problem statement and aim of this investigation</a:t>
            </a:r>
          </a:p>
        </p:txBody>
      </p:sp>
    </p:spTree>
    <p:extLst>
      <p:ext uri="{BB962C8B-B14F-4D97-AF65-F5344CB8AC3E}">
        <p14:creationId xmlns:p14="http://schemas.microsoft.com/office/powerpoint/2010/main" val="385883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7001-C326-92BB-0600-E9C1811913AC}"/>
              </a:ext>
            </a:extLst>
          </p:cNvPr>
          <p:cNvSpPr>
            <a:spLocks noGrp="1"/>
          </p:cNvSpPr>
          <p:nvPr>
            <p:ph type="title"/>
          </p:nvPr>
        </p:nvSpPr>
        <p:spPr>
          <a:xfrm>
            <a:off x="293451" y="0"/>
            <a:ext cx="10515600" cy="1184850"/>
          </a:xfrm>
        </p:spPr>
        <p:txBody>
          <a:bodyPr/>
          <a:lstStyle/>
          <a:p>
            <a:r>
              <a:rPr lang="en-ZA" dirty="0"/>
              <a:t>Methodology </a:t>
            </a:r>
          </a:p>
        </p:txBody>
      </p:sp>
      <p:graphicFrame>
        <p:nvGraphicFramePr>
          <p:cNvPr id="4" name="Content Placeholder 3">
            <a:extLst>
              <a:ext uri="{FF2B5EF4-FFF2-40B4-BE49-F238E27FC236}">
                <a16:creationId xmlns:a16="http://schemas.microsoft.com/office/drawing/2014/main" id="{FBAD6B6B-1601-4FFE-D727-40840B79620A}"/>
              </a:ext>
            </a:extLst>
          </p:cNvPr>
          <p:cNvGraphicFramePr>
            <a:graphicFrameLocks noGrp="1"/>
          </p:cNvGraphicFramePr>
          <p:nvPr>
            <p:ph idx="1"/>
            <p:extLst>
              <p:ext uri="{D42A27DB-BD31-4B8C-83A1-F6EECF244321}">
                <p14:modId xmlns:p14="http://schemas.microsoft.com/office/powerpoint/2010/main" val="2807768713"/>
              </p:ext>
            </p:extLst>
          </p:nvPr>
        </p:nvGraphicFramePr>
        <p:xfrm>
          <a:off x="0" y="1124677"/>
          <a:ext cx="11605098" cy="5291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1">
            <a:extLst>
              <a:ext uri="{FF2B5EF4-FFF2-40B4-BE49-F238E27FC236}">
                <a16:creationId xmlns:a16="http://schemas.microsoft.com/office/drawing/2014/main" id="{B986E4D9-4712-2138-5588-8655CB7275D6}"/>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6" name="Footer Placeholder 2">
            <a:extLst>
              <a:ext uri="{FF2B5EF4-FFF2-40B4-BE49-F238E27FC236}">
                <a16:creationId xmlns:a16="http://schemas.microsoft.com/office/drawing/2014/main" id="{81DD2853-32DF-AFED-DCCE-56F4CB8B53CF}"/>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7" name="Slide Number Placeholder 3">
            <a:extLst>
              <a:ext uri="{FF2B5EF4-FFF2-40B4-BE49-F238E27FC236}">
                <a16:creationId xmlns:a16="http://schemas.microsoft.com/office/drawing/2014/main" id="{2FCD77CD-8C5B-8F4B-7853-3498A666D80B}"/>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6</a:t>
            </a:fld>
            <a:endParaRPr lang="en-ZA"/>
          </a:p>
        </p:txBody>
      </p:sp>
      <p:sp>
        <p:nvSpPr>
          <p:cNvPr id="3" name="TextBox 2">
            <a:extLst>
              <a:ext uri="{FF2B5EF4-FFF2-40B4-BE49-F238E27FC236}">
                <a16:creationId xmlns:a16="http://schemas.microsoft.com/office/drawing/2014/main" id="{68160EFB-B0D2-D7A5-1637-FE28AEAD3606}"/>
              </a:ext>
            </a:extLst>
          </p:cNvPr>
          <p:cNvSpPr txBox="1"/>
          <p:nvPr/>
        </p:nvSpPr>
        <p:spPr>
          <a:xfrm>
            <a:off x="9590356" y="3123783"/>
            <a:ext cx="2743200" cy="646331"/>
          </a:xfrm>
          <a:prstGeom prst="rect">
            <a:avLst/>
          </a:prstGeom>
          <a:noFill/>
        </p:spPr>
        <p:txBody>
          <a:bodyPr wrap="square" rtlCol="0">
            <a:spAutoFit/>
          </a:bodyPr>
          <a:lstStyle/>
          <a:p>
            <a:r>
              <a:rPr lang="en-ZA" sz="1200" dirty="0"/>
              <a:t>Figure 7: </a:t>
            </a:r>
            <a:r>
              <a:rPr lang="en-GB" sz="1200" dirty="0"/>
              <a:t>ATLAS Event Displays: First 13.6 TeV  proton-proton collisions of 2023 [</a:t>
            </a:r>
            <a:r>
              <a:rPr lang="en-ZA" sz="1200" dirty="0"/>
              <a:t>5]</a:t>
            </a:r>
          </a:p>
        </p:txBody>
      </p:sp>
      <p:pic>
        <p:nvPicPr>
          <p:cNvPr id="8" name="Picture 2">
            <a:extLst>
              <a:ext uri="{FF2B5EF4-FFF2-40B4-BE49-F238E27FC236}">
                <a16:creationId xmlns:a16="http://schemas.microsoft.com/office/drawing/2014/main" id="{65E2C726-81BC-CDAF-8204-91133B1EE2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1200" y="915934"/>
            <a:ext cx="3719053" cy="2161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RN logo on the screen | CERN Design Guidelines">
            <a:extLst>
              <a:ext uri="{FF2B5EF4-FFF2-40B4-BE49-F238E27FC236}">
                <a16:creationId xmlns:a16="http://schemas.microsoft.com/office/drawing/2014/main" id="{9D8AE4CB-677A-EE93-91EC-C0500BB066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4207" y="3329873"/>
            <a:ext cx="2012649" cy="113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0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7EE6-D090-2E9D-0A7C-851861245949}"/>
              </a:ext>
            </a:extLst>
          </p:cNvPr>
          <p:cNvSpPr>
            <a:spLocks noGrp="1"/>
          </p:cNvSpPr>
          <p:nvPr>
            <p:ph type="title"/>
          </p:nvPr>
        </p:nvSpPr>
        <p:spPr/>
        <p:txBody>
          <a:bodyPr/>
          <a:lstStyle/>
          <a:p>
            <a:r>
              <a:rPr lang="en-ZA" dirty="0"/>
              <a:t>Replication of FOS in SolidWorks</a:t>
            </a:r>
          </a:p>
        </p:txBody>
      </p:sp>
      <p:sp>
        <p:nvSpPr>
          <p:cNvPr id="4" name="Date Placeholder 1">
            <a:extLst>
              <a:ext uri="{FF2B5EF4-FFF2-40B4-BE49-F238E27FC236}">
                <a16:creationId xmlns:a16="http://schemas.microsoft.com/office/drawing/2014/main" id="{A774136F-7CEA-87D9-0AE4-292B007D0F20}"/>
              </a:ext>
            </a:extLst>
          </p:cNvPr>
          <p:cNvSpPr>
            <a:spLocks noGrp="1"/>
          </p:cNvSpPr>
          <p:nvPr>
            <p:ph type="dt" sz="half" idx="10"/>
          </p:nvPr>
        </p:nvSpPr>
        <p:spPr>
          <a:xfrm>
            <a:off x="838200" y="6356350"/>
            <a:ext cx="2743200" cy="365125"/>
          </a:xfrm>
        </p:spPr>
        <p:txBody>
          <a:bodyPr/>
          <a:lstStyle/>
          <a:p>
            <a:fld id="{71C0AC64-6DE4-43EE-ABE7-6F7FBD9A8D42}" type="datetime1">
              <a:rPr lang="en-ZA" smtClean="0"/>
              <a:t>2025/10/10</a:t>
            </a:fld>
            <a:endParaRPr lang="en-ZA"/>
          </a:p>
        </p:txBody>
      </p:sp>
      <p:sp>
        <p:nvSpPr>
          <p:cNvPr id="5" name="Footer Placeholder 2">
            <a:extLst>
              <a:ext uri="{FF2B5EF4-FFF2-40B4-BE49-F238E27FC236}">
                <a16:creationId xmlns:a16="http://schemas.microsoft.com/office/drawing/2014/main" id="{6B41B020-FD10-30BC-9AAC-F94CADD58F61}"/>
              </a:ext>
            </a:extLst>
          </p:cNvPr>
          <p:cNvSpPr>
            <a:spLocks noGrp="1"/>
          </p:cNvSpPr>
          <p:nvPr>
            <p:ph type="ftr" sz="quarter" idx="11"/>
          </p:nvPr>
        </p:nvSpPr>
        <p:spPr>
          <a:xfrm>
            <a:off x="4038600" y="6356350"/>
            <a:ext cx="4114800" cy="365125"/>
          </a:xfrm>
        </p:spPr>
        <p:txBody>
          <a:bodyPr/>
          <a:lstStyle/>
          <a:p>
            <a:r>
              <a:rPr lang="en-GB"/>
              <a:t>Moodley E Investigation of FOS in the Inner Detector</a:t>
            </a:r>
            <a:endParaRPr lang="en-ZA"/>
          </a:p>
        </p:txBody>
      </p:sp>
      <p:sp>
        <p:nvSpPr>
          <p:cNvPr id="6" name="Slide Number Placeholder 3">
            <a:extLst>
              <a:ext uri="{FF2B5EF4-FFF2-40B4-BE49-F238E27FC236}">
                <a16:creationId xmlns:a16="http://schemas.microsoft.com/office/drawing/2014/main" id="{7E971BC2-7475-E097-2F9B-6CAE90A90F02}"/>
              </a:ext>
            </a:extLst>
          </p:cNvPr>
          <p:cNvSpPr>
            <a:spLocks noGrp="1"/>
          </p:cNvSpPr>
          <p:nvPr>
            <p:ph type="sldNum" sz="quarter" idx="12"/>
          </p:nvPr>
        </p:nvSpPr>
        <p:spPr>
          <a:xfrm>
            <a:off x="8610600" y="6356350"/>
            <a:ext cx="2743200" cy="365125"/>
          </a:xfrm>
        </p:spPr>
        <p:txBody>
          <a:bodyPr/>
          <a:lstStyle/>
          <a:p>
            <a:fld id="{DC952ABF-7E8B-427B-B512-C1633C89F17D}" type="slidenum">
              <a:rPr lang="en-ZA" smtClean="0"/>
              <a:t>7</a:t>
            </a:fld>
            <a:endParaRPr lang="en-ZA"/>
          </a:p>
        </p:txBody>
      </p:sp>
      <p:sp>
        <p:nvSpPr>
          <p:cNvPr id="10" name="TextBox 9">
            <a:extLst>
              <a:ext uri="{FF2B5EF4-FFF2-40B4-BE49-F238E27FC236}">
                <a16:creationId xmlns:a16="http://schemas.microsoft.com/office/drawing/2014/main" id="{B4437561-4CCF-95F8-D8A0-3DD7E2B9CBA7}"/>
              </a:ext>
            </a:extLst>
          </p:cNvPr>
          <p:cNvSpPr txBox="1"/>
          <p:nvPr/>
        </p:nvSpPr>
        <p:spPr>
          <a:xfrm>
            <a:off x="9355933" y="2253323"/>
            <a:ext cx="2170889" cy="369332"/>
          </a:xfrm>
          <a:prstGeom prst="rect">
            <a:avLst/>
          </a:prstGeom>
          <a:noFill/>
          <a:ln>
            <a:solidFill>
              <a:schemeClr val="tx1"/>
            </a:solidFill>
          </a:ln>
        </p:spPr>
        <p:txBody>
          <a:bodyPr wrap="square" rtlCol="0">
            <a:spAutoFit/>
          </a:bodyPr>
          <a:lstStyle/>
          <a:p>
            <a:r>
              <a:rPr lang="en-ZA" dirty="0"/>
              <a:t>Ceramic cover </a:t>
            </a:r>
          </a:p>
        </p:txBody>
      </p:sp>
      <p:sp>
        <p:nvSpPr>
          <p:cNvPr id="9" name="TextBox 8">
            <a:extLst>
              <a:ext uri="{FF2B5EF4-FFF2-40B4-BE49-F238E27FC236}">
                <a16:creationId xmlns:a16="http://schemas.microsoft.com/office/drawing/2014/main" id="{5FB59DEA-C704-4C14-2182-7DB9626F9D06}"/>
              </a:ext>
            </a:extLst>
          </p:cNvPr>
          <p:cNvSpPr txBox="1"/>
          <p:nvPr/>
        </p:nvSpPr>
        <p:spPr>
          <a:xfrm>
            <a:off x="7092178" y="1482275"/>
            <a:ext cx="2170889" cy="369332"/>
          </a:xfrm>
          <a:prstGeom prst="rect">
            <a:avLst/>
          </a:prstGeom>
          <a:noFill/>
          <a:ln>
            <a:solidFill>
              <a:schemeClr val="tx1"/>
            </a:solidFill>
          </a:ln>
        </p:spPr>
        <p:txBody>
          <a:bodyPr wrap="square" rtlCol="0">
            <a:spAutoFit/>
          </a:bodyPr>
          <a:lstStyle/>
          <a:p>
            <a:r>
              <a:rPr lang="en-ZA" dirty="0"/>
              <a:t>Copper end covers</a:t>
            </a:r>
          </a:p>
        </p:txBody>
      </p:sp>
      <p:sp>
        <p:nvSpPr>
          <p:cNvPr id="11" name="TextBox 10">
            <a:extLst>
              <a:ext uri="{FF2B5EF4-FFF2-40B4-BE49-F238E27FC236}">
                <a16:creationId xmlns:a16="http://schemas.microsoft.com/office/drawing/2014/main" id="{96434CD9-9A15-FF25-7A06-00BB9406B8C5}"/>
              </a:ext>
            </a:extLst>
          </p:cNvPr>
          <p:cNvSpPr txBox="1"/>
          <p:nvPr/>
        </p:nvSpPr>
        <p:spPr>
          <a:xfrm>
            <a:off x="201986" y="1561568"/>
            <a:ext cx="2170889" cy="369332"/>
          </a:xfrm>
          <a:prstGeom prst="rect">
            <a:avLst/>
          </a:prstGeom>
          <a:noFill/>
          <a:ln>
            <a:solidFill>
              <a:schemeClr val="tx1"/>
            </a:solidFill>
          </a:ln>
        </p:spPr>
        <p:txBody>
          <a:bodyPr wrap="square" rtlCol="0">
            <a:spAutoFit/>
          </a:bodyPr>
          <a:lstStyle/>
          <a:p>
            <a:r>
              <a:rPr lang="en-ZA" dirty="0"/>
              <a:t>Cladding </a:t>
            </a:r>
          </a:p>
        </p:txBody>
      </p:sp>
      <p:sp>
        <p:nvSpPr>
          <p:cNvPr id="12" name="TextBox 11">
            <a:extLst>
              <a:ext uri="{FF2B5EF4-FFF2-40B4-BE49-F238E27FC236}">
                <a16:creationId xmlns:a16="http://schemas.microsoft.com/office/drawing/2014/main" id="{83EAC231-0D2C-5DDC-6FC4-E9E0D18BF7A5}"/>
              </a:ext>
            </a:extLst>
          </p:cNvPr>
          <p:cNvSpPr txBox="1"/>
          <p:nvPr/>
        </p:nvSpPr>
        <p:spPr>
          <a:xfrm>
            <a:off x="8971656" y="3095622"/>
            <a:ext cx="2170889" cy="369332"/>
          </a:xfrm>
          <a:prstGeom prst="rect">
            <a:avLst/>
          </a:prstGeom>
          <a:noFill/>
          <a:ln>
            <a:solidFill>
              <a:schemeClr val="tx1"/>
            </a:solidFill>
          </a:ln>
        </p:spPr>
        <p:txBody>
          <a:bodyPr wrap="square" rtlCol="0">
            <a:spAutoFit/>
          </a:bodyPr>
          <a:lstStyle/>
          <a:p>
            <a:r>
              <a:rPr lang="en-ZA" dirty="0"/>
              <a:t>Fibre Optic</a:t>
            </a:r>
          </a:p>
        </p:txBody>
      </p:sp>
      <p:cxnSp>
        <p:nvCxnSpPr>
          <p:cNvPr id="20" name="Straight Arrow Connector 19">
            <a:extLst>
              <a:ext uri="{FF2B5EF4-FFF2-40B4-BE49-F238E27FC236}">
                <a16:creationId xmlns:a16="http://schemas.microsoft.com/office/drawing/2014/main" id="{BCCEF42F-7509-DF74-7E98-91C570FA2690}"/>
              </a:ext>
            </a:extLst>
          </p:cNvPr>
          <p:cNvCxnSpPr>
            <a:cxnSpLocks/>
          </p:cNvCxnSpPr>
          <p:nvPr/>
        </p:nvCxnSpPr>
        <p:spPr>
          <a:xfrm flipH="1">
            <a:off x="6771976" y="2021559"/>
            <a:ext cx="368126" cy="601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1E02A34-081E-B3C6-D42A-BD2273BDC752}"/>
              </a:ext>
            </a:extLst>
          </p:cNvPr>
          <p:cNvCxnSpPr/>
          <p:nvPr/>
        </p:nvCxnSpPr>
        <p:spPr>
          <a:xfrm flipH="1" flipV="1">
            <a:off x="7898860" y="2622655"/>
            <a:ext cx="254540" cy="369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8192B0B0-081C-36EB-233F-1EE009A5CC8D}"/>
              </a:ext>
            </a:extLst>
          </p:cNvPr>
          <p:cNvPicPr>
            <a:picLocks noChangeAspect="1"/>
          </p:cNvPicPr>
          <p:nvPr/>
        </p:nvPicPr>
        <p:blipFill>
          <a:blip r:embed="rId3"/>
          <a:stretch>
            <a:fillRect/>
          </a:stretch>
        </p:blipFill>
        <p:spPr>
          <a:xfrm>
            <a:off x="4838237" y="4869309"/>
            <a:ext cx="6630325" cy="1057423"/>
          </a:xfrm>
          <a:prstGeom prst="rect">
            <a:avLst/>
          </a:prstGeom>
        </p:spPr>
      </p:pic>
      <p:sp>
        <p:nvSpPr>
          <p:cNvPr id="26" name="TextBox 25">
            <a:extLst>
              <a:ext uri="{FF2B5EF4-FFF2-40B4-BE49-F238E27FC236}">
                <a16:creationId xmlns:a16="http://schemas.microsoft.com/office/drawing/2014/main" id="{F54B4C61-F6C8-F053-5946-00DBF82528F9}"/>
              </a:ext>
            </a:extLst>
          </p:cNvPr>
          <p:cNvSpPr txBox="1"/>
          <p:nvPr/>
        </p:nvSpPr>
        <p:spPr>
          <a:xfrm>
            <a:off x="8896755" y="4163832"/>
            <a:ext cx="2170889" cy="646331"/>
          </a:xfrm>
          <a:prstGeom prst="rect">
            <a:avLst/>
          </a:prstGeom>
          <a:noFill/>
          <a:ln>
            <a:solidFill>
              <a:schemeClr val="tx1"/>
            </a:solidFill>
          </a:ln>
        </p:spPr>
        <p:txBody>
          <a:bodyPr wrap="square" rtlCol="0">
            <a:spAutoFit/>
          </a:bodyPr>
          <a:lstStyle/>
          <a:p>
            <a:r>
              <a:rPr lang="en-ZA" dirty="0"/>
              <a:t>Gratings on Fibre Optic</a:t>
            </a:r>
          </a:p>
        </p:txBody>
      </p:sp>
      <p:sp>
        <p:nvSpPr>
          <p:cNvPr id="27" name="TextBox 26">
            <a:extLst>
              <a:ext uri="{FF2B5EF4-FFF2-40B4-BE49-F238E27FC236}">
                <a16:creationId xmlns:a16="http://schemas.microsoft.com/office/drawing/2014/main" id="{74571F43-7241-B9B7-EA8E-8FECB12A78BA}"/>
              </a:ext>
            </a:extLst>
          </p:cNvPr>
          <p:cNvSpPr txBox="1"/>
          <p:nvPr/>
        </p:nvSpPr>
        <p:spPr>
          <a:xfrm>
            <a:off x="1631424" y="4899789"/>
            <a:ext cx="2755330" cy="276999"/>
          </a:xfrm>
          <a:prstGeom prst="rect">
            <a:avLst/>
          </a:prstGeom>
          <a:noFill/>
        </p:spPr>
        <p:txBody>
          <a:bodyPr wrap="square" rtlCol="0">
            <a:spAutoFit/>
          </a:bodyPr>
          <a:lstStyle/>
          <a:p>
            <a:r>
              <a:rPr lang="en-ZA" sz="1200" dirty="0"/>
              <a:t>Figure 4: FOS package</a:t>
            </a:r>
          </a:p>
        </p:txBody>
      </p:sp>
      <p:pic>
        <p:nvPicPr>
          <p:cNvPr id="7" name="Picture 6">
            <a:extLst>
              <a:ext uri="{FF2B5EF4-FFF2-40B4-BE49-F238E27FC236}">
                <a16:creationId xmlns:a16="http://schemas.microsoft.com/office/drawing/2014/main" id="{5C7FDD61-C0F6-4710-39D2-3B4029F56A2F}"/>
              </a:ext>
            </a:extLst>
          </p:cNvPr>
          <p:cNvPicPr>
            <a:picLocks noChangeAspect="1"/>
          </p:cNvPicPr>
          <p:nvPr/>
        </p:nvPicPr>
        <p:blipFill>
          <a:blip r:embed="rId4"/>
          <a:stretch>
            <a:fillRect/>
          </a:stretch>
        </p:blipFill>
        <p:spPr>
          <a:xfrm>
            <a:off x="757356" y="2043149"/>
            <a:ext cx="7719625" cy="2920611"/>
          </a:xfrm>
          <a:prstGeom prst="rect">
            <a:avLst/>
          </a:prstGeom>
        </p:spPr>
      </p:pic>
      <p:sp>
        <p:nvSpPr>
          <p:cNvPr id="28" name="TextBox 27">
            <a:extLst>
              <a:ext uri="{FF2B5EF4-FFF2-40B4-BE49-F238E27FC236}">
                <a16:creationId xmlns:a16="http://schemas.microsoft.com/office/drawing/2014/main" id="{E81B2DF5-290B-4468-51B1-5F72578867F7}"/>
              </a:ext>
            </a:extLst>
          </p:cNvPr>
          <p:cNvSpPr txBox="1"/>
          <p:nvPr/>
        </p:nvSpPr>
        <p:spPr>
          <a:xfrm>
            <a:off x="7568959" y="6023826"/>
            <a:ext cx="2755330" cy="276999"/>
          </a:xfrm>
          <a:prstGeom prst="rect">
            <a:avLst/>
          </a:prstGeom>
          <a:noFill/>
        </p:spPr>
        <p:txBody>
          <a:bodyPr wrap="square" rtlCol="0">
            <a:spAutoFit/>
          </a:bodyPr>
          <a:lstStyle/>
          <a:p>
            <a:r>
              <a:rPr lang="en-ZA" sz="1200" dirty="0"/>
              <a:t>Figure 5: FOS gratings</a:t>
            </a:r>
          </a:p>
        </p:txBody>
      </p:sp>
      <p:cxnSp>
        <p:nvCxnSpPr>
          <p:cNvPr id="30" name="Straight Arrow Connector 29">
            <a:extLst>
              <a:ext uri="{FF2B5EF4-FFF2-40B4-BE49-F238E27FC236}">
                <a16:creationId xmlns:a16="http://schemas.microsoft.com/office/drawing/2014/main" id="{B736875F-D39D-6806-6694-AD430D89E186}"/>
              </a:ext>
            </a:extLst>
          </p:cNvPr>
          <p:cNvCxnSpPr/>
          <p:nvPr/>
        </p:nvCxnSpPr>
        <p:spPr>
          <a:xfrm flipH="1">
            <a:off x="8942865" y="4810163"/>
            <a:ext cx="142769" cy="366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4443D07-9AA4-295A-B045-55030E5AEF3C}"/>
              </a:ext>
            </a:extLst>
          </p:cNvPr>
          <p:cNvCxnSpPr/>
          <p:nvPr/>
        </p:nvCxnSpPr>
        <p:spPr>
          <a:xfrm>
            <a:off x="757356" y="1930900"/>
            <a:ext cx="207440" cy="20175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6DA6AA84-516B-96DB-854E-BFA7D4CD6F36}"/>
              </a:ext>
            </a:extLst>
          </p:cNvPr>
          <p:cNvCxnSpPr>
            <a:cxnSpLocks/>
          </p:cNvCxnSpPr>
          <p:nvPr/>
        </p:nvCxnSpPr>
        <p:spPr>
          <a:xfrm flipH="1">
            <a:off x="2171700" y="1851607"/>
            <a:ext cx="5397259" cy="1613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BEA5C9CF-EC67-99AE-7014-8B8AB4867274}"/>
              </a:ext>
            </a:extLst>
          </p:cNvPr>
          <p:cNvCxnSpPr>
            <a:cxnSpLocks/>
          </p:cNvCxnSpPr>
          <p:nvPr/>
        </p:nvCxnSpPr>
        <p:spPr>
          <a:xfrm flipH="1">
            <a:off x="7568959" y="1851607"/>
            <a:ext cx="717791" cy="1424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FB90E00-B560-49FB-4CF6-0A517850D829}"/>
              </a:ext>
            </a:extLst>
          </p:cNvPr>
          <p:cNvCxnSpPr>
            <a:stCxn id="10" idx="1"/>
          </p:cNvCxnSpPr>
          <p:nvPr/>
        </p:nvCxnSpPr>
        <p:spPr>
          <a:xfrm flipH="1">
            <a:off x="6343650" y="2437989"/>
            <a:ext cx="3012283" cy="1026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D5E295E-4A92-1A9C-6E83-C641EE4E25DA}"/>
              </a:ext>
            </a:extLst>
          </p:cNvPr>
          <p:cNvCxnSpPr/>
          <p:nvPr/>
        </p:nvCxnSpPr>
        <p:spPr>
          <a:xfrm flipH="1">
            <a:off x="8286750" y="3095622"/>
            <a:ext cx="684906" cy="369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39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C3E0-609D-0A81-00C1-DB46B524FCD9}"/>
              </a:ext>
            </a:extLst>
          </p:cNvPr>
          <p:cNvSpPr>
            <a:spLocks noGrp="1"/>
          </p:cNvSpPr>
          <p:nvPr>
            <p:ph type="title"/>
          </p:nvPr>
        </p:nvSpPr>
        <p:spPr>
          <a:xfrm>
            <a:off x="522674" y="98197"/>
            <a:ext cx="10722864" cy="902455"/>
          </a:xfrm>
        </p:spPr>
        <p:txBody>
          <a:bodyPr anchor="b">
            <a:normAutofit/>
          </a:bodyPr>
          <a:lstStyle/>
          <a:p>
            <a:r>
              <a:rPr lang="en-ZA" sz="4000" dirty="0"/>
              <a:t>The Simulation [4]:</a:t>
            </a:r>
          </a:p>
        </p:txBody>
      </p:sp>
      <p:sp>
        <p:nvSpPr>
          <p:cNvPr id="4" name="Date Placeholder 3">
            <a:extLst>
              <a:ext uri="{FF2B5EF4-FFF2-40B4-BE49-F238E27FC236}">
                <a16:creationId xmlns:a16="http://schemas.microsoft.com/office/drawing/2014/main" id="{8F00EDE2-ED10-168D-7F3C-0BA144768410}"/>
              </a:ext>
            </a:extLst>
          </p:cNvPr>
          <p:cNvSpPr>
            <a:spLocks noGrp="1"/>
          </p:cNvSpPr>
          <p:nvPr>
            <p:ph type="dt" sz="half" idx="10"/>
          </p:nvPr>
        </p:nvSpPr>
        <p:spPr>
          <a:xfrm>
            <a:off x="838200" y="6356350"/>
            <a:ext cx="2743200" cy="365125"/>
          </a:xfrm>
        </p:spPr>
        <p:txBody>
          <a:bodyPr>
            <a:normAutofit/>
          </a:bodyPr>
          <a:lstStyle/>
          <a:p>
            <a:pPr>
              <a:spcAft>
                <a:spcPts val="600"/>
              </a:spcAft>
            </a:pPr>
            <a:fld id="{9EDF31AF-CB89-4CF9-96B9-323C79E6B0EA}" type="datetime1">
              <a:rPr lang="en-ZA"/>
              <a:pPr>
                <a:spcAft>
                  <a:spcPts val="600"/>
                </a:spcAft>
              </a:pPr>
              <a:t>2025/10/10</a:t>
            </a:fld>
            <a:endParaRPr lang="en-ZA"/>
          </a:p>
        </p:txBody>
      </p:sp>
      <p:sp>
        <p:nvSpPr>
          <p:cNvPr id="5" name="Footer Placeholder 4">
            <a:extLst>
              <a:ext uri="{FF2B5EF4-FFF2-40B4-BE49-F238E27FC236}">
                <a16:creationId xmlns:a16="http://schemas.microsoft.com/office/drawing/2014/main" id="{5CFBA5D2-828B-FF7D-0D28-1D56F31D0D5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2BEC571C-5405-79E0-D4E2-47C86F37BFA5}"/>
              </a:ext>
            </a:extLst>
          </p:cNvPr>
          <p:cNvSpPr>
            <a:spLocks noGrp="1"/>
          </p:cNvSpPr>
          <p:nvPr>
            <p:ph type="sldNum" sz="quarter" idx="12"/>
          </p:nvPr>
        </p:nvSpPr>
        <p:spPr>
          <a:xfrm>
            <a:off x="8610600" y="6356350"/>
            <a:ext cx="2743200" cy="365125"/>
          </a:xfrm>
        </p:spPr>
        <p:txBody>
          <a:bodyPr>
            <a:normAutofit/>
          </a:bodyPr>
          <a:lstStyle/>
          <a:p>
            <a:pPr>
              <a:spcAft>
                <a:spcPts val="600"/>
              </a:spcAft>
            </a:pPr>
            <a:fld id="{DC952ABF-7E8B-427B-B512-C1633C89F17D}" type="slidenum">
              <a:rPr lang="en-ZA"/>
              <a:pPr>
                <a:spcAft>
                  <a:spcPts val="600"/>
                </a:spcAft>
              </a:pPr>
              <a:t>8</a:t>
            </a:fld>
            <a:endParaRPr lang="en-ZA"/>
          </a:p>
        </p:txBody>
      </p:sp>
      <p:sp>
        <p:nvSpPr>
          <p:cNvPr id="8" name="Rectangle 1">
            <a:extLst>
              <a:ext uri="{FF2B5EF4-FFF2-40B4-BE49-F238E27FC236}">
                <a16:creationId xmlns:a16="http://schemas.microsoft.com/office/drawing/2014/main" id="{229116E8-2740-45C4-F94E-DF397E403356}"/>
              </a:ext>
            </a:extLst>
          </p:cNvPr>
          <p:cNvSpPr>
            <a:spLocks noGrp="1" noChangeArrowheads="1"/>
          </p:cNvSpPr>
          <p:nvPr>
            <p:ph idx="1"/>
          </p:nvPr>
        </p:nvSpPr>
        <p:spPr bwMode="auto">
          <a:xfrm>
            <a:off x="120036" y="1631330"/>
            <a:ext cx="607566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Aim:</a:t>
            </a: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simulation models radiation inside the ATLAS detector during proton–proton collisions.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b="1" dirty="0">
                <a:latin typeface="Times New Roman" panose="02020603050405020304" pitchFamily="18" charset="0"/>
                <a:cs typeface="Times New Roman" panose="02020603050405020304" pitchFamily="18" charset="0"/>
              </a:rPr>
              <a:t>Tools: </a:t>
            </a: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uses the Athena/GEANT4 framework, the same software used for ATLAS physics simulations.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Configuration:</a:t>
            </a:r>
            <a:r>
              <a:rPr kumimoji="0" lang="en-US" altLang="en-US" sz="240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The setup is based on LHC Run-3 (2021–2026) conditions with 1</a:t>
            </a:r>
            <a:r>
              <a:rPr lang="en-US" altLang="en-US" sz="2400" dirty="0">
                <a:solidFill>
                  <a:srgbClr val="00B050"/>
                </a:solidFill>
                <a:latin typeface="Times New Roman" panose="02020603050405020304" pitchFamily="18" charset="0"/>
                <a:cs typeface="Times New Roman" panose="02020603050405020304" pitchFamily="18" charset="0"/>
              </a:rPr>
              <a:t>3.6</a:t>
            </a:r>
            <a:r>
              <a:rPr kumimoji="0" lang="en-US" altLang="en-US" sz="240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TeV pp collisions at ATLAS </a:t>
            </a:r>
          </a:p>
        </p:txBody>
      </p:sp>
      <p:sp>
        <p:nvSpPr>
          <p:cNvPr id="3" name="TextBox 2">
            <a:extLst>
              <a:ext uri="{FF2B5EF4-FFF2-40B4-BE49-F238E27FC236}">
                <a16:creationId xmlns:a16="http://schemas.microsoft.com/office/drawing/2014/main" id="{F094297F-D213-64A9-B8BE-0D0A4B4BA35B}"/>
              </a:ext>
            </a:extLst>
          </p:cNvPr>
          <p:cNvSpPr txBox="1"/>
          <p:nvPr/>
        </p:nvSpPr>
        <p:spPr>
          <a:xfrm>
            <a:off x="6187858" y="1228397"/>
            <a:ext cx="5884106" cy="5016758"/>
          </a:xfrm>
          <a:prstGeom prst="rect">
            <a:avLst/>
          </a:prstGeom>
          <a:noFill/>
        </p:spPr>
        <p:txBody>
          <a:bodyPr wrap="square">
            <a:spAutoFit/>
          </a:bodyPr>
          <a:lstStyle/>
          <a:p>
            <a:pP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`GEANT4 tracks every particle as it moves and interacts inside the detector.</a:t>
            </a:r>
          </a:p>
          <a:p>
            <a:pP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Each “step” records what happens:</a:t>
            </a:r>
          </a:p>
          <a:p>
            <a:pPr marL="742950" lvl="1"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Particle type, position, energy loss, time, and material details.</a:t>
            </a:r>
          </a:p>
          <a:p>
            <a:pPr>
              <a:buFont typeface="Arial" panose="020B0604020202020204" pitchFamily="34" charset="0"/>
              <a:buChar char="•"/>
            </a:pPr>
            <a:r>
              <a:rPr lang="en-GB" sz="2000" dirty="0">
                <a:solidFill>
                  <a:srgbClr val="00B050"/>
                </a:solidFill>
                <a:latin typeface="Times New Roman" panose="02020603050405020304" pitchFamily="18" charset="0"/>
                <a:cs typeface="Times New Roman" panose="02020603050405020304" pitchFamily="18" charset="0"/>
              </a:rPr>
              <a:t>Uses the “</a:t>
            </a:r>
            <a:r>
              <a:rPr lang="en-GB" sz="2000" dirty="0" err="1">
                <a:solidFill>
                  <a:srgbClr val="00B050"/>
                </a:solidFill>
                <a:latin typeface="Times New Roman" panose="02020603050405020304" pitchFamily="18" charset="0"/>
                <a:cs typeface="Times New Roman" panose="02020603050405020304" pitchFamily="18" charset="0"/>
              </a:rPr>
              <a:t>Shielding_HP</a:t>
            </a:r>
            <a:r>
              <a:rPr lang="en-GB" sz="2000" dirty="0">
                <a:solidFill>
                  <a:srgbClr val="00B050"/>
                </a:solidFill>
                <a:latin typeface="Times New Roman" panose="02020603050405020304" pitchFamily="18" charset="0"/>
                <a:cs typeface="Times New Roman" panose="02020603050405020304" pitchFamily="18" charset="0"/>
              </a:rPr>
              <a:t>” </a:t>
            </a:r>
            <a:r>
              <a:rPr lang="en-GB" sz="2000" b="1" dirty="0">
                <a:solidFill>
                  <a:srgbClr val="00B050"/>
                </a:solidFill>
                <a:latin typeface="Times New Roman" panose="02020603050405020304" pitchFamily="18" charset="0"/>
                <a:cs typeface="Times New Roman" panose="02020603050405020304" pitchFamily="18" charset="0"/>
              </a:rPr>
              <a:t>physics list</a:t>
            </a:r>
            <a:r>
              <a:rPr lang="en-GB" sz="2000" dirty="0">
                <a:solidFill>
                  <a:srgbClr val="00B050"/>
                </a:solidFill>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GB" sz="2000" dirty="0">
                <a:solidFill>
                  <a:srgbClr val="00B050"/>
                </a:solidFill>
                <a:latin typeface="Times New Roman" panose="02020603050405020304" pitchFamily="18" charset="0"/>
                <a:cs typeface="Times New Roman" panose="02020603050405020304" pitchFamily="18" charset="0"/>
              </a:rPr>
              <a:t>Handles neutrons down to thermal energies.</a:t>
            </a:r>
          </a:p>
          <a:p>
            <a:pPr marL="742950" lvl="1" indent="-285750">
              <a:buFont typeface="Arial" panose="020B0604020202020204" pitchFamily="34" charset="0"/>
              <a:buChar char="•"/>
            </a:pPr>
            <a:r>
              <a:rPr lang="en-GB" sz="2000" dirty="0">
                <a:solidFill>
                  <a:srgbClr val="00B050"/>
                </a:solidFill>
                <a:latin typeface="Times New Roman" panose="02020603050405020304" pitchFamily="18" charset="0"/>
                <a:cs typeface="Times New Roman" panose="02020603050405020304" pitchFamily="18" charset="0"/>
              </a:rPr>
              <a:t>Includes radioactive decays from activated materials.</a:t>
            </a:r>
          </a:p>
          <a:p>
            <a:pPr>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Results are saved in maps which display quantities such as:</a:t>
            </a:r>
          </a:p>
          <a:p>
            <a:pPr marL="742950" lvl="1"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Ionising dose</a:t>
            </a:r>
          </a:p>
          <a:p>
            <a:pPr marL="742950" lvl="1"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Different fluences of particles</a:t>
            </a:r>
          </a:p>
          <a:p>
            <a:pPr marL="342900" indent="-3429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Monte Carlo sample Generated by Pythia 8 (A3 minimum-bias tune).</a:t>
            </a:r>
          </a:p>
          <a:p>
            <a:pPr marL="285750" indent="-28575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22A0322B-B783-2F99-52D3-6EC9E722AF62}"/>
              </a:ext>
            </a:extLst>
          </p:cNvPr>
          <p:cNvCxnSpPr>
            <a:cxnSpLocks/>
          </p:cNvCxnSpPr>
          <p:nvPr/>
        </p:nvCxnSpPr>
        <p:spPr>
          <a:xfrm>
            <a:off x="6096000" y="345560"/>
            <a:ext cx="0" cy="5987860"/>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DE5E0B8F-3DF1-28DE-B342-FA077014C4B7}"/>
              </a:ext>
            </a:extLst>
          </p:cNvPr>
          <p:cNvSpPr txBox="1"/>
          <p:nvPr/>
        </p:nvSpPr>
        <p:spPr>
          <a:xfrm>
            <a:off x="6307895" y="256076"/>
            <a:ext cx="5884106" cy="707886"/>
          </a:xfrm>
          <a:prstGeom prst="rect">
            <a:avLst/>
          </a:prstGeom>
          <a:noFill/>
        </p:spPr>
        <p:txBody>
          <a:bodyPr wrap="square" rtlCol="0">
            <a:spAutoFit/>
          </a:bodyPr>
          <a:lstStyle/>
          <a:p>
            <a:r>
              <a:rPr lang="en-ZA" sz="4000" dirty="0"/>
              <a:t>But how does it work? [4]</a:t>
            </a:r>
          </a:p>
        </p:txBody>
      </p:sp>
    </p:spTree>
    <p:extLst>
      <p:ext uri="{BB962C8B-B14F-4D97-AF65-F5344CB8AC3E}">
        <p14:creationId xmlns:p14="http://schemas.microsoft.com/office/powerpoint/2010/main" val="278804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BDF8-1DAF-1254-40E7-4350253851F1}"/>
              </a:ext>
            </a:extLst>
          </p:cNvPr>
          <p:cNvSpPr>
            <a:spLocks noGrp="1"/>
          </p:cNvSpPr>
          <p:nvPr>
            <p:ph type="title"/>
          </p:nvPr>
        </p:nvSpPr>
        <p:spPr/>
        <p:txBody>
          <a:bodyPr/>
          <a:lstStyle/>
          <a:p>
            <a:r>
              <a:rPr lang="en-ZA" dirty="0" err="1"/>
              <a:t>Explaination</a:t>
            </a:r>
            <a:r>
              <a:rPr lang="en-ZA" dirty="0"/>
              <a:t> of NIEL, TID , Fluence, Density and SEE</a:t>
            </a:r>
          </a:p>
        </p:txBody>
      </p:sp>
      <p:sp>
        <p:nvSpPr>
          <p:cNvPr id="3" name="Content Placeholder 2">
            <a:extLst>
              <a:ext uri="{FF2B5EF4-FFF2-40B4-BE49-F238E27FC236}">
                <a16:creationId xmlns:a16="http://schemas.microsoft.com/office/drawing/2014/main" id="{09D89F48-C8C2-0A53-5F8A-F006356A2B80}"/>
              </a:ext>
            </a:extLst>
          </p:cNvPr>
          <p:cNvSpPr>
            <a:spLocks noGrp="1"/>
          </p:cNvSpPr>
          <p:nvPr>
            <p:ph idx="1"/>
          </p:nvPr>
        </p:nvSpPr>
        <p:spPr/>
        <p:txBody>
          <a:bodyPr>
            <a:normAutofit lnSpcReduction="10000"/>
          </a:bodyPr>
          <a:lstStyle/>
          <a:p>
            <a:r>
              <a:rPr lang="en-GB" b="1" dirty="0">
                <a:solidFill>
                  <a:srgbClr val="00B050"/>
                </a:solidFill>
              </a:rPr>
              <a:t>NIEL (Non-Ionizing Energy Loss):</a:t>
            </a:r>
            <a:r>
              <a:rPr lang="en-GB" dirty="0">
                <a:solidFill>
                  <a:srgbClr val="00B050"/>
                </a:solidFill>
              </a:rPr>
              <a:t> Shows how much damage moving particles cause inside a material’s structure.</a:t>
            </a:r>
          </a:p>
          <a:p>
            <a:r>
              <a:rPr lang="en-GB" b="1" dirty="0"/>
              <a:t>TID (Total Ionizing Dose):</a:t>
            </a:r>
            <a:r>
              <a:rPr lang="en-GB" dirty="0"/>
              <a:t> Tells how much total radiation energy is absorbed by the material.</a:t>
            </a:r>
          </a:p>
          <a:p>
            <a:r>
              <a:rPr lang="en-GB" b="1" dirty="0"/>
              <a:t>Density:</a:t>
            </a:r>
            <a:r>
              <a:rPr lang="en-GB" dirty="0"/>
              <a:t> Describes how tightly the material’s mass is packed in a given space.</a:t>
            </a:r>
          </a:p>
          <a:p>
            <a:r>
              <a:rPr lang="en-GB" b="1" dirty="0">
                <a:solidFill>
                  <a:srgbClr val="00B050"/>
                </a:solidFill>
              </a:rPr>
              <a:t>SEE (Single Event Effects):</a:t>
            </a:r>
            <a:r>
              <a:rPr lang="en-GB" dirty="0">
                <a:solidFill>
                  <a:srgbClr val="00B050"/>
                </a:solidFill>
              </a:rPr>
              <a:t> Counts how often radiation causes single small errors in electronics.</a:t>
            </a:r>
            <a:r>
              <a:rPr lang="en-ZA" dirty="0">
                <a:solidFill>
                  <a:srgbClr val="00B050"/>
                </a:solidFill>
              </a:rPr>
              <a:t> </a:t>
            </a:r>
          </a:p>
          <a:p>
            <a:r>
              <a:rPr lang="en-GB" b="1" dirty="0"/>
              <a:t>Fluence:</a:t>
            </a:r>
            <a:r>
              <a:rPr lang="en-GB" dirty="0"/>
              <a:t> Measures how many radiation particles pass through a certain area.</a:t>
            </a:r>
            <a:endParaRPr lang="en-ZA" dirty="0"/>
          </a:p>
        </p:txBody>
      </p:sp>
    </p:spTree>
    <p:extLst>
      <p:ext uri="{BB962C8B-B14F-4D97-AF65-F5344CB8AC3E}">
        <p14:creationId xmlns:p14="http://schemas.microsoft.com/office/powerpoint/2010/main" val="296338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7E1CCDB44FB469CB5E6C471BFB75C" ma:contentTypeVersion="9" ma:contentTypeDescription="Create a new document." ma:contentTypeScope="" ma:versionID="c4707a076f11d8193c8118492cd67761">
  <xsd:schema xmlns:xsd="http://www.w3.org/2001/XMLSchema" xmlns:xs="http://www.w3.org/2001/XMLSchema" xmlns:p="http://schemas.microsoft.com/office/2006/metadata/properties" xmlns:ns3="0a6bf14f-fad9-4927-8c47-427d457aac77" xmlns:ns4="1c2464ff-a70c-42d9-91e4-340d0268cc28" targetNamespace="http://schemas.microsoft.com/office/2006/metadata/properties" ma:root="true" ma:fieldsID="4d6af7efb1c1eee2617ed3356ef30553" ns3:_="" ns4:_="">
    <xsd:import namespace="0a6bf14f-fad9-4927-8c47-427d457aac77"/>
    <xsd:import namespace="1c2464ff-a70c-42d9-91e4-340d0268cc2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bf14f-fad9-4927-8c47-427d457aa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464ff-a70c-42d9-91e4-340d0268cc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a6bf14f-fad9-4927-8c47-427d457aac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CEBC0-1073-4E0F-BEA5-157166B10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bf14f-fad9-4927-8c47-427d457aac77"/>
    <ds:schemaRef ds:uri="1c2464ff-a70c-42d9-91e4-340d0268cc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20A527-4BB7-41F1-9150-C2B9C72CC2B2}">
  <ds:schemaRef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0a6bf14f-fad9-4927-8c47-427d457aac77"/>
    <ds:schemaRef ds:uri="http://schemas.microsoft.com/office/infopath/2007/PartnerControls"/>
    <ds:schemaRef ds:uri="http://www.w3.org/XML/1998/namespace"/>
    <ds:schemaRef ds:uri="1c2464ff-a70c-42d9-91e4-340d0268cc28"/>
    <ds:schemaRef ds:uri="http://schemas.microsoft.com/office/2006/metadata/properties"/>
  </ds:schemaRefs>
</ds:datastoreItem>
</file>

<file path=customXml/itemProps3.xml><?xml version="1.0" encoding="utf-8"?>
<ds:datastoreItem xmlns:ds="http://schemas.openxmlformats.org/officeDocument/2006/customXml" ds:itemID="{7883B221-97CC-43D8-BC7C-ADD999F0CE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2161</TotalTime>
  <Words>2837</Words>
  <Application>Microsoft Office PowerPoint</Application>
  <PresentationFormat>Widescreen</PresentationFormat>
  <Paragraphs>441</Paragraphs>
  <Slides>27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Aptos Narrow</vt:lpstr>
      <vt:lpstr>Arial</vt:lpstr>
      <vt:lpstr>Cambria Math</vt:lpstr>
      <vt:lpstr>Times New Roman</vt:lpstr>
      <vt:lpstr>Office Theme</vt:lpstr>
      <vt:lpstr>PowerPoint Presentation</vt:lpstr>
      <vt:lpstr>Contents</vt:lpstr>
      <vt:lpstr>Introduction</vt:lpstr>
      <vt:lpstr>Fibre Optic Sensors (FOSs)</vt:lpstr>
      <vt:lpstr>PowerPoint Presentation</vt:lpstr>
      <vt:lpstr>Methodology </vt:lpstr>
      <vt:lpstr>Replication of FOS in SolidWorks</vt:lpstr>
      <vt:lpstr>The Simulation [4]:</vt:lpstr>
      <vt:lpstr>Explaination of NIEL, TID , Fluence, Density and SEE</vt:lpstr>
      <vt:lpstr>Creating the Radiation maps</vt:lpstr>
      <vt:lpstr>PowerPoint Presentation</vt:lpstr>
      <vt:lpstr>PowerPoint Presentation</vt:lpstr>
      <vt:lpstr>Relating to the Interactive plots </vt:lpstr>
      <vt:lpstr>Data used for the Fluence vs Kinetic Energy plot:</vt:lpstr>
      <vt:lpstr>Calculations:</vt:lpstr>
      <vt:lpstr>This was done for each sensor position and resulted in the following table: </vt:lpstr>
      <vt:lpstr>Determining the dose and the equivalent Neutron fluence (NIEL)</vt:lpstr>
      <vt:lpstr>Results from the Neutron Fluence equation is: </vt:lpstr>
      <vt:lpstr>Final results</vt:lpstr>
      <vt:lpstr>For the rest of the years</vt:lpstr>
      <vt:lpstr>Final results </vt:lpstr>
      <vt:lpstr>Conclusion</vt:lpstr>
      <vt:lpstr>Thank you</vt:lpstr>
      <vt:lpstr>PowerPoint Presentation</vt:lpstr>
      <vt:lpstr>Backup slides</vt:lpstr>
      <vt:lpstr>PowerPoint Presentation</vt:lpstr>
      <vt:lpstr>Results of the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ENRIQUE MOODLEY</dc:creator>
  <cp:lastModifiedBy>ENRIQUE MOODLEY</cp:lastModifiedBy>
  <cp:revision>10</cp:revision>
  <dcterms:created xsi:type="dcterms:W3CDTF">2025-10-07T09:15:03Z</dcterms:created>
  <dcterms:modified xsi:type="dcterms:W3CDTF">2025-10-10T08:18:35Z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0x010100A887E1CCDB44FB469CB5E6C471BFB75C</vt:lpwstr>
  </property>
</Properties>
</file>