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97" r:id="rId5"/>
    <p:sldId id="314" r:id="rId6"/>
    <p:sldId id="322" r:id="rId7"/>
    <p:sldId id="324" r:id="rId8"/>
    <p:sldId id="317" r:id="rId9"/>
    <p:sldId id="329" r:id="rId10"/>
    <p:sldId id="318" r:id="rId11"/>
    <p:sldId id="332" r:id="rId12"/>
    <p:sldId id="334" r:id="rId13"/>
    <p:sldId id="327" r:id="rId14"/>
    <p:sldId id="330" r:id="rId15"/>
    <p:sldId id="333" r:id="rId16"/>
    <p:sldId id="331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5900"/>
    <a:srgbClr val="93809D"/>
    <a:srgbClr val="002D62"/>
    <a:srgbClr val="55C5E9"/>
    <a:srgbClr val="666666"/>
    <a:srgbClr val="FDB913"/>
    <a:srgbClr val="9A9B9D"/>
    <a:srgbClr val="D4D4D5"/>
    <a:srgbClr val="AC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28" autoAdjust="0"/>
  </p:normalViewPr>
  <p:slideViewPr>
    <p:cSldViewPr snapToGrid="0">
      <p:cViewPr>
        <p:scale>
          <a:sx n="55" d="100"/>
          <a:sy n="55" d="100"/>
        </p:scale>
        <p:origin x="144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F7E2D-7B8F-4F80-BF99-5B46D35C2FAD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6900-4EDF-44E7-B007-0B5AD608C1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5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353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5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1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3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67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02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27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2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0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19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76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9" r:id="rId2"/>
    <p:sldLayoutId id="2147483722" r:id="rId3"/>
    <p:sldLayoutId id="2147483727" r:id="rId4"/>
    <p:sldLayoutId id="2147483724" r:id="rId5"/>
    <p:sldLayoutId id="2147483725" r:id="rId6"/>
    <p:sldLayoutId id="2147483650" r:id="rId7"/>
    <p:sldLayoutId id="2147483721" r:id="rId8"/>
    <p:sldLayoutId id="2147483720" r:id="rId9"/>
    <p:sldLayoutId id="2147483664" r:id="rId10"/>
    <p:sldLayoutId id="2147483711" r:id="rId11"/>
    <p:sldLayoutId id="2147483713" r:id="rId12"/>
    <p:sldLayoutId id="2147483714" r:id="rId13"/>
    <p:sldLayoutId id="2147483663" r:id="rId14"/>
    <p:sldLayoutId id="2147483715" r:id="rId15"/>
    <p:sldLayoutId id="2147483716" r:id="rId16"/>
    <p:sldLayoutId id="2147483717" r:id="rId17"/>
    <p:sldLayoutId id="2147483728" r:id="rId18"/>
    <p:sldLayoutId id="2147483718" r:id="rId19"/>
    <p:sldLayoutId id="21474837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8581" y="4629663"/>
            <a:ext cx="9938710" cy="450338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INVESTIGATING THE ENVIRONMENTAL CONDITIONS IN A GREENHOUSE: A CFD STUDY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581" y="5528295"/>
            <a:ext cx="8716418" cy="277906"/>
          </a:xfrm>
        </p:spPr>
        <p:txBody>
          <a:bodyPr/>
          <a:lstStyle/>
          <a:p>
            <a:r>
              <a:rPr lang="en-GB" b="1" dirty="0"/>
              <a:t>PARDON T. MURINGANI (222000895)</a:t>
            </a:r>
          </a:p>
          <a:p>
            <a:r>
              <a:rPr lang="en-GB" b="1" dirty="0"/>
              <a:t>Supervisors: Prof Simon Connell, Dr Emmanuel </a:t>
            </a:r>
            <a:r>
              <a:rPr lang="en-GB" b="1" dirty="0" err="1"/>
              <a:t>Igumbor</a:t>
            </a:r>
            <a:r>
              <a:rPr lang="en-GB" b="1" dirty="0"/>
              <a:t>, Abdool Sattar Cassim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FC7A0-191D-9F0D-57D5-B1297778C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997" y="834045"/>
            <a:ext cx="4583112" cy="306245"/>
          </a:xfrm>
        </p:spPr>
        <p:txBody>
          <a:bodyPr/>
          <a:lstStyle/>
          <a:p>
            <a:r>
              <a:rPr lang="en-US" dirty="0"/>
              <a:t>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4386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998B2-0BD8-03FF-7A42-738A2B91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4FA5D3B-D188-70B8-81C7-894FF5DA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7764"/>
            <a:ext cx="11823700" cy="46956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E44D3CA-E16C-2A79-BC5F-7AC1282FA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232" y="619046"/>
            <a:ext cx="10896293" cy="434259"/>
          </a:xfrm>
        </p:spPr>
        <p:txBody>
          <a:bodyPr/>
          <a:lstStyle/>
          <a:p>
            <a:r>
              <a:rPr lang="en-GB" sz="2200" b="1" dirty="0">
                <a:solidFill>
                  <a:srgbClr val="FF0000"/>
                </a:solidFill>
              </a:rPr>
              <a:t>Case A, configuration 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FCE27E-F7FF-888F-482D-3E83C1766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A6E16-1EAD-B476-F49B-984C4B7A3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1CA3-5DB1-CE02-E520-29986253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41652" r="12752" b="16169"/>
          <a:stretch>
            <a:fillRect/>
          </a:stretch>
        </p:blipFill>
        <p:spPr bwMode="auto">
          <a:xfrm>
            <a:off x="1658188" y="1414033"/>
            <a:ext cx="3200400" cy="197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16264-EE69-6201-9808-7760C9A2F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37698" r="13417" b="5360"/>
          <a:stretch>
            <a:fillRect/>
          </a:stretch>
        </p:blipFill>
        <p:spPr bwMode="auto">
          <a:xfrm>
            <a:off x="7136284" y="1388276"/>
            <a:ext cx="3200400" cy="2126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8F295-4C1D-E048-7041-759CA51FC1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9" t="24469" r="2780" b="15389"/>
          <a:stretch>
            <a:fillRect/>
          </a:stretch>
        </p:blipFill>
        <p:spPr bwMode="auto">
          <a:xfrm>
            <a:off x="1658188" y="3469084"/>
            <a:ext cx="3200400" cy="218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computer screen shot of a computer screen&#10;&#10;AI-generated content may be incorrect.">
            <a:extLst>
              <a:ext uri="{FF2B5EF4-FFF2-40B4-BE49-F238E27FC236}">
                <a16:creationId xmlns:a16="http://schemas.microsoft.com/office/drawing/2014/main" id="{A00CF8F4-A3E9-8E0B-C94A-F629492023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5" t="25649" r="3778" b="17158"/>
          <a:stretch>
            <a:fillRect/>
          </a:stretch>
        </p:blipFill>
        <p:spPr bwMode="auto">
          <a:xfrm>
            <a:off x="7136284" y="3526439"/>
            <a:ext cx="3200400" cy="2125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54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0EB2-68C2-D61E-B1E5-BC4452A50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C998234-9466-8A4B-EEC6-B7179ECA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7764"/>
            <a:ext cx="11823700" cy="46956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BE10495-2867-8010-4420-2976F4DAE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232" y="619046"/>
            <a:ext cx="10896293" cy="434259"/>
          </a:xfrm>
        </p:spPr>
        <p:txBody>
          <a:bodyPr/>
          <a:lstStyle/>
          <a:p>
            <a:r>
              <a:rPr lang="en-GB" sz="2200" b="1" dirty="0">
                <a:solidFill>
                  <a:srgbClr val="FF0000"/>
                </a:solidFill>
              </a:rPr>
              <a:t>Case A, configuration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485982-6FB0-21C6-4E83-3D9EC52BB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A0979-9230-AA13-AC46-1EDF7F061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599FC-A4BF-CF88-13FA-1C32C8EBA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5" t="25049" r="2282" b="17485"/>
          <a:stretch>
            <a:fillRect/>
          </a:stretch>
        </p:blipFill>
        <p:spPr bwMode="auto">
          <a:xfrm>
            <a:off x="1626733" y="3560919"/>
            <a:ext cx="3200400" cy="2072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D0D23-50F3-7022-F3CC-4FD14424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9" t="25049" r="2780" b="16601"/>
          <a:stretch>
            <a:fillRect/>
          </a:stretch>
        </p:blipFill>
        <p:spPr bwMode="auto">
          <a:xfrm>
            <a:off x="7072170" y="1220524"/>
            <a:ext cx="3200400" cy="2119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606D1-A2C6-565A-3FEF-85E445014D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5722" r="3061" b="16413"/>
          <a:stretch>
            <a:fillRect/>
          </a:stretch>
        </p:blipFill>
        <p:spPr bwMode="auto">
          <a:xfrm>
            <a:off x="1658188" y="1393141"/>
            <a:ext cx="3200400" cy="2148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9D043-8028-CBD8-59E2-9EFECDEE12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4" t="25747" r="3834" b="17932"/>
          <a:stretch>
            <a:fillRect/>
          </a:stretch>
        </p:blipFill>
        <p:spPr bwMode="auto">
          <a:xfrm>
            <a:off x="7072170" y="3541824"/>
            <a:ext cx="3200400" cy="209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713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EE085-867E-CB9B-29F2-8CC73128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05E8784-EC96-EEC6-C6C4-B780DC8E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7764"/>
            <a:ext cx="11823700" cy="46956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3C81701-554F-025B-9278-03D0EF84E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4232" y="619046"/>
            <a:ext cx="10896293" cy="434259"/>
          </a:xfrm>
        </p:spPr>
        <p:txBody>
          <a:bodyPr/>
          <a:lstStyle/>
          <a:p>
            <a:r>
              <a:rPr lang="en-GB" sz="2200" b="1" dirty="0">
                <a:solidFill>
                  <a:srgbClr val="FF0000"/>
                </a:solidFill>
              </a:rPr>
              <a:t>Case A, configuration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03B6A7-8F63-5E85-C741-59CC3AA7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582E6-C762-74A1-AF82-61015503D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D67A6-3AA2-585B-69D3-B8432FD497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87" t="25384" r="7151" b="17180"/>
          <a:stretch>
            <a:fillRect/>
          </a:stretch>
        </p:blipFill>
        <p:spPr>
          <a:xfrm>
            <a:off x="7529788" y="1089629"/>
            <a:ext cx="3200400" cy="2290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029C2B-2A3B-AFB8-9C23-BFA04689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301" t="24872" r="7438" b="17692"/>
          <a:stretch>
            <a:fillRect/>
          </a:stretch>
        </p:blipFill>
        <p:spPr>
          <a:xfrm>
            <a:off x="1615715" y="3345304"/>
            <a:ext cx="3200400" cy="2290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359398-D50F-27D6-A6D2-D40C73494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862" t="25098" r="5124" b="19487"/>
          <a:stretch>
            <a:fillRect/>
          </a:stretch>
        </p:blipFill>
        <p:spPr>
          <a:xfrm>
            <a:off x="1615715" y="1125020"/>
            <a:ext cx="3200400" cy="2127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FC42F6-4D47-B307-2BA3-98B0AC0CC4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300" t="26124" r="3654" b="18462"/>
          <a:stretch>
            <a:fillRect/>
          </a:stretch>
        </p:blipFill>
        <p:spPr>
          <a:xfrm>
            <a:off x="7529788" y="3556362"/>
            <a:ext cx="3200400" cy="20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4BD92-B2FA-CB4B-2AB5-CD1163D4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6F63342-5BD7-C333-0E1B-EC1ACB5F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77764"/>
            <a:ext cx="11823700" cy="46956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82FE0B-4F26-9EFF-A2F0-88865E236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853" y="529804"/>
            <a:ext cx="10896293" cy="434259"/>
          </a:xfrm>
        </p:spPr>
        <p:txBody>
          <a:bodyPr/>
          <a:lstStyle/>
          <a:p>
            <a:r>
              <a:rPr lang="en-GB" sz="2200" b="1" dirty="0">
                <a:solidFill>
                  <a:srgbClr val="FF0000"/>
                </a:solidFill>
              </a:rPr>
              <a:t>GANTT CHART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B9937E-A936-02BA-97C4-199A0AB2E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1115-1EB3-6BED-BEC7-7FDBB328B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C4FC74-A61F-1F13-4904-882BB7B6A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30502"/>
              </p:ext>
            </p:extLst>
          </p:nvPr>
        </p:nvGraphicFramePr>
        <p:xfrm>
          <a:off x="358588" y="1246341"/>
          <a:ext cx="11452240" cy="4561035"/>
        </p:xfrm>
        <a:graphic>
          <a:graphicData uri="http://schemas.openxmlformats.org/drawingml/2006/table">
            <a:tbl>
              <a:tblPr/>
              <a:tblGrid>
                <a:gridCol w="206188">
                  <a:extLst>
                    <a:ext uri="{9D8B030D-6E8A-4147-A177-3AD203B41FA5}">
                      <a16:colId xmlns:a16="http://schemas.microsoft.com/office/drawing/2014/main" val="3713408051"/>
                    </a:ext>
                  </a:extLst>
                </a:gridCol>
                <a:gridCol w="854107">
                  <a:extLst>
                    <a:ext uri="{9D8B030D-6E8A-4147-A177-3AD203B41FA5}">
                      <a16:colId xmlns:a16="http://schemas.microsoft.com/office/drawing/2014/main" val="2522010942"/>
                    </a:ext>
                  </a:extLst>
                </a:gridCol>
                <a:gridCol w="341806">
                  <a:extLst>
                    <a:ext uri="{9D8B030D-6E8A-4147-A177-3AD203B41FA5}">
                      <a16:colId xmlns:a16="http://schemas.microsoft.com/office/drawing/2014/main" val="3102710365"/>
                    </a:ext>
                  </a:extLst>
                </a:gridCol>
                <a:gridCol w="397610">
                  <a:extLst>
                    <a:ext uri="{9D8B030D-6E8A-4147-A177-3AD203B41FA5}">
                      <a16:colId xmlns:a16="http://schemas.microsoft.com/office/drawing/2014/main" val="2700284234"/>
                    </a:ext>
                  </a:extLst>
                </a:gridCol>
                <a:gridCol w="512708">
                  <a:extLst>
                    <a:ext uri="{9D8B030D-6E8A-4147-A177-3AD203B41FA5}">
                      <a16:colId xmlns:a16="http://schemas.microsoft.com/office/drawing/2014/main" val="2105960418"/>
                    </a:ext>
                  </a:extLst>
                </a:gridCol>
                <a:gridCol w="397610">
                  <a:extLst>
                    <a:ext uri="{9D8B030D-6E8A-4147-A177-3AD203B41FA5}">
                      <a16:colId xmlns:a16="http://schemas.microsoft.com/office/drawing/2014/main" val="928933737"/>
                    </a:ext>
                  </a:extLst>
                </a:gridCol>
                <a:gridCol w="104889">
                  <a:extLst>
                    <a:ext uri="{9D8B030D-6E8A-4147-A177-3AD203B41FA5}">
                      <a16:colId xmlns:a16="http://schemas.microsoft.com/office/drawing/2014/main" val="1740171303"/>
                    </a:ext>
                  </a:extLst>
                </a:gridCol>
                <a:gridCol w="559539">
                  <a:extLst>
                    <a:ext uri="{9D8B030D-6E8A-4147-A177-3AD203B41FA5}">
                      <a16:colId xmlns:a16="http://schemas.microsoft.com/office/drawing/2014/main" val="730499982"/>
                    </a:ext>
                  </a:extLst>
                </a:gridCol>
                <a:gridCol w="334830">
                  <a:extLst>
                    <a:ext uri="{9D8B030D-6E8A-4147-A177-3AD203B41FA5}">
                      <a16:colId xmlns:a16="http://schemas.microsoft.com/office/drawing/2014/main" val="3877883392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636688338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131279323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121342824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818758212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816415622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66829161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779556185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240199774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316953141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939704589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543377310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986301136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211819996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891971684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01042465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17936614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130008621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062906098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603355398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369234719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027238828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085697670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534033594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810905691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990278498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643978814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91923682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956507522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144544501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766428001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55196455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140357465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839918540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72418039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4167958789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2810742357"/>
                    </a:ext>
                  </a:extLst>
                </a:gridCol>
                <a:gridCol w="209269">
                  <a:extLst>
                    <a:ext uri="{9D8B030D-6E8A-4147-A177-3AD203B41FA5}">
                      <a16:colId xmlns:a16="http://schemas.microsoft.com/office/drawing/2014/main" val="3459363038"/>
                    </a:ext>
                  </a:extLst>
                </a:gridCol>
              </a:tblGrid>
              <a:tr h="1116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Start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Muringani</a:t>
                      </a: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997263"/>
                  </a:ext>
                </a:extLst>
              </a:tr>
              <a:tr h="1116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10-Jul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222000895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65172"/>
                  </a:ext>
                </a:extLst>
              </a:tr>
              <a:tr h="3685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E2841"/>
                          </a:solidFill>
                          <a:effectLst/>
                          <a:latin typeface="Aptos Display" panose="020B0004020202020204" pitchFamily="34" charset="0"/>
                        </a:rPr>
                        <a:t>Environmental conditions in a greenhouse: A CFD Study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0" i="0" u="none" strike="noStrike" dirty="0">
                        <a:solidFill>
                          <a:srgbClr val="0E284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02414"/>
                  </a:ext>
                </a:extLst>
              </a:tr>
              <a:tr h="3796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Activity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Start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End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Days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 dirty="0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% Done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200" b="1" i="0" u="none" strike="noStrike">
                          <a:solidFill>
                            <a:srgbClr val="0E2841"/>
                          </a:solidFill>
                          <a:effectLst/>
                          <a:latin typeface="Aptos Narrow" panose="020B0004020202020204" pitchFamily="34" charset="0"/>
                        </a:rPr>
                        <a:t>% Done</a:t>
                      </a:r>
                      <a:endParaRPr lang="en-ZW" sz="1200" b="1" i="0" u="none" strike="noStrike" dirty="0">
                        <a:solidFill>
                          <a:srgbClr val="0E284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17-Feb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24-Feb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17-Mar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24-Mar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31-Mar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14-Apr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21-Apr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5-May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12-May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19-May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26-May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2-Jun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9-Jun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16-Jun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23-Jun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30-Jun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14-Jul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21-Jul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4-Aug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11-Aug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18-Aug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25-Aug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1-Sep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8-Sep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15-Sep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22-Sep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29-Sep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6-Oct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20-Oct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274754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Topic selection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17-Feb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1465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proposal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18-Feb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81725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Literature review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10-Mar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31-Mar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73455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Greenhouse measurements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29912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Greenhouse modelling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72923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Simulations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2-Jun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Overdue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8976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Data analysis &amp; validation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16-Sep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progress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507291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Preliminary report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27-Apr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5-May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808317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Preliminary report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29-Jul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8-Sep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started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67577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Poster submission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17-Sep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26-Sep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started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813594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Final presentation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1-Oct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15-Oct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started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  <a:endParaRPr lang="en-ZW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38869"/>
                  </a:ext>
                </a:extLst>
              </a:tr>
              <a:tr h="1857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 dissertation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1-Oct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13-Oct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started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ZW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W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80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2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9/1/4/0/11954322131712176739question_mark_naught101_02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6" y="16801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5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 POINTS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8775" y="3671887"/>
            <a:ext cx="8498553" cy="2070152"/>
          </a:xfrm>
          <a:prstGeom prst="rect">
            <a:avLst/>
          </a:prstGeom>
        </p:spPr>
        <p:txBody>
          <a:bodyPr/>
          <a:lstStyle/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ＭＳ Ｐゴシック" pitchFamily="-112" charset="-128"/>
                <a:cs typeface="Arial" charset="0"/>
              </a:rPr>
              <a:t>INTRODUCTION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ＭＳ Ｐゴシック" pitchFamily="-112" charset="-128"/>
                <a:cs typeface="Arial" charset="0"/>
              </a:rPr>
              <a:t>LITERATURE REVIEW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ＭＳ Ｐゴシック" pitchFamily="-112" charset="-128"/>
                <a:cs typeface="Arial" charset="0"/>
              </a:rPr>
              <a:t>RESEARCH METHODOLOGY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ＭＳ Ｐゴシック" pitchFamily="-112" charset="-128"/>
                <a:cs typeface="Arial" charset="0"/>
              </a:rPr>
              <a:t>RESULTS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ＭＳ Ｐゴシック" pitchFamily="-112" charset="-128"/>
                <a:cs typeface="Arial" charset="0"/>
              </a:rPr>
              <a:t>PROJECT MANAGEMENT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  <a:ea typeface="ＭＳ Ｐゴシック" pitchFamily="-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6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58588" y="136758"/>
            <a:ext cx="11833412" cy="52814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1032387" y="688898"/>
            <a:ext cx="11014281" cy="541159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D2F5DA-EC34-920E-48E8-A88671E0456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5332" y="1142085"/>
            <a:ext cx="11688081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Food Importance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Food provides essential nutrients for body maintenance, growth, activity, and functions.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Arable Land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Regions like the Middle East face arable land scarcity, requiring innovative agricultural solutions.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Crop-Specific Needs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: Different crops thrive in different conditions (e.g., soybeans in heat, cabbage/broccoli in cool weather).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Greenhouse Solution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Greenhouses offer a way to address climate change and land limitations by providing controlled environments for crop, poultry, and aquaculture production.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 Control Importance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Internal greenhouse conditions (temperature, humidity, airflow) must be well-managed for optimal production, influenced by design and external climate.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Regional Variability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Greenhouse design and control strategies must be tailored to local climate and crop requirements.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B36E0-E29A-A831-5B96-21466363F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7D69880-0E78-9BD0-D577-20797FB1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36758"/>
            <a:ext cx="11833412" cy="528147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4EF31E9-2033-4433-0C01-4D7900843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387" y="688898"/>
            <a:ext cx="11014281" cy="541159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DE7A498-AC95-9BFD-11E2-3CFBC8E96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892E4F3-3FD6-AF18-A3E7-C59F34B0AF5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58587" y="1254050"/>
            <a:ext cx="6971361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of CFD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Computational Fluid Dynamics (CFD) applies numerical methods to model airflow and climate conditions in greenhouses.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 of CFD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Enables analysis and optimization of greenhouse environments, enhancing sustainability and efficiency.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E4A0C-AAD5-7FA0-6262-5A8DDA00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59" t="36032" r="34920" b="27300"/>
          <a:stretch/>
        </p:blipFill>
        <p:spPr>
          <a:xfrm>
            <a:off x="7329948" y="1677968"/>
            <a:ext cx="4580428" cy="3061724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1C113DD2-9553-240E-A7BD-186AE74FEFE1}"/>
              </a:ext>
            </a:extLst>
          </p:cNvPr>
          <p:cNvSpPr txBox="1">
            <a:spLocks/>
          </p:cNvSpPr>
          <p:nvPr/>
        </p:nvSpPr>
        <p:spPr>
          <a:xfrm>
            <a:off x="1032387" y="3485422"/>
            <a:ext cx="11014281" cy="54115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138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6275" indent="-1555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325" indent="-1365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FF0000"/>
                </a:solidFill>
              </a:rPr>
              <a:t>Aim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44939C1-1ED2-D9FF-BFCD-6C1EA381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62" y="4071752"/>
            <a:ext cx="6971362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en-GB" sz="1000" b="0" i="0" u="none" strike="noStrike" kern="1200" spc="0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138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6275" indent="-1555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325" indent="-1365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Study and optimization of the environmental conditions in a greenhouse situated at UJ APB campus. 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Increasing food production and food quality, and the application of CFD in real-time problem solving in greenhouses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2C8DA-B5FE-C778-0FD4-2E56BC51328A}"/>
              </a:ext>
            </a:extLst>
          </p:cNvPr>
          <p:cNvSpPr txBox="1"/>
          <p:nvPr/>
        </p:nvSpPr>
        <p:spPr>
          <a:xfrm>
            <a:off x="8466627" y="4967415"/>
            <a:ext cx="230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1: APB Greenhouse</a:t>
            </a:r>
            <a:endParaRPr lang="en-ZW" sz="1400" dirty="0"/>
          </a:p>
        </p:txBody>
      </p:sp>
    </p:spTree>
    <p:extLst>
      <p:ext uri="{BB962C8B-B14F-4D97-AF65-F5344CB8AC3E}">
        <p14:creationId xmlns:p14="http://schemas.microsoft.com/office/powerpoint/2010/main" val="360118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8300" y="107261"/>
            <a:ext cx="11823700" cy="480418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150" y="1005715"/>
            <a:ext cx="6511618" cy="53553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Key Design Factors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Site selection, geometry and orientation, structural forms, foundation and flooring, cover materials, ventilation systems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Environmental and Climate Considerations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External climate (temperature, wind speed, solar radiation) strongly influences </a:t>
            </a:r>
            <a:r>
              <a:rPr lang="en-US" sz="1800" b="1" dirty="0"/>
              <a:t>internal greenhouse conditions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Designs must be region-specific to address diverse climate challenges.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4820-F6BD-0466-A1AB-A521C08FD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50" y="450333"/>
            <a:ext cx="11452225" cy="334733"/>
          </a:xfrm>
        </p:spPr>
        <p:txBody>
          <a:bodyPr/>
          <a:lstStyle/>
          <a:p>
            <a:r>
              <a:rPr lang="en-US" dirty="0"/>
              <a:t>.</a:t>
            </a:r>
            <a:endParaRPr lang="en-ZW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B215FD-9A80-3E2A-0DBA-632850C11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5" t="57341" r="54531" b="16488"/>
          <a:stretch/>
        </p:blipFill>
        <p:spPr bwMode="auto">
          <a:xfrm>
            <a:off x="6532245" y="1447800"/>
            <a:ext cx="5475605" cy="3367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BDDA1-BC3F-2025-91CB-147A69A5394C}"/>
              </a:ext>
            </a:extLst>
          </p:cNvPr>
          <p:cNvSpPr txBox="1"/>
          <p:nvPr/>
        </p:nvSpPr>
        <p:spPr>
          <a:xfrm>
            <a:off x="7441773" y="5013125"/>
            <a:ext cx="365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2: Different greenhouse geometries</a:t>
            </a:r>
            <a:endParaRPr lang="en-ZW" sz="1400" dirty="0"/>
          </a:p>
        </p:txBody>
      </p:sp>
    </p:spTree>
    <p:extLst>
      <p:ext uri="{BB962C8B-B14F-4D97-AF65-F5344CB8AC3E}">
        <p14:creationId xmlns:p14="http://schemas.microsoft.com/office/powerpoint/2010/main" val="34740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530C-6230-FA53-69C8-F8D23AA2D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FAA1B57-2C4A-63B6-A031-397D6D16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07261"/>
            <a:ext cx="11823700" cy="480418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0375B2-01A0-E028-C1E9-C833F31FC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48E58A6-4E8C-F713-810A-496E7F1E57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50391" y="1527579"/>
                <a:ext cx="6511618" cy="4536011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800" dirty="0"/>
                  <a:t>investigates the fluid flow in/around a given fluid domain subject to the given boundary conditions.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W" sz="1800" dirty="0"/>
                  <a:t>utilizes the governing equations of fluid dynamics modelled from conservation laws of physics.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W" sz="1800" dirty="0"/>
                  <a:t>continuity equation (1), the momentum equations (2.1 &amp; 2.2), and the energy equation (3).</a:t>
                </a:r>
              </a:p>
              <a:p>
                <a:pPr marL="155575" lvl="1" indent="0">
                  <a:buNone/>
                </a:pPr>
                <a:r>
                  <a:rPr lang="en-ZW" sz="1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𝜕𝜌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𝑡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𝑢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𝜕𝜌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𝑥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𝜕𝜌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𝑦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𝑤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𝜕𝜌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𝑧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GB" sz="1800" i="1" dirty="0"/>
                      <m:t>𝜌</m:t>
                    </m:r>
                    <m:d>
                      <m:dPr>
                        <m:ctrlPr>
                          <a:rPr lang="en-ZW" sz="1800" i="1" dirty="0"/>
                        </m:ctrlPr>
                      </m:dPr>
                      <m:e>
                        <m:f>
                          <m:fPr>
                            <m:ctrlPr>
                              <a:rPr lang="en-ZW" sz="1800" i="1" dirty="0"/>
                            </m:ctrlPr>
                          </m:fPr>
                          <m:num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𝑢</m:t>
                            </m:r>
                          </m:num>
                          <m:den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𝑥</m:t>
                            </m:r>
                          </m:den>
                        </m:f>
                        <m:r>
                          <a:rPr lang="en-ZW" sz="1800" i="1" dirty="0"/>
                          <m:t>+</m:t>
                        </m:r>
                        <m:f>
                          <m:fPr>
                            <m:ctrlPr>
                              <a:rPr lang="en-ZW" sz="1800" i="1" dirty="0"/>
                            </m:ctrlPr>
                          </m:fPr>
                          <m:num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𝑣</m:t>
                            </m:r>
                          </m:num>
                          <m:den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𝑦</m:t>
                            </m:r>
                          </m:den>
                        </m:f>
                        <m:r>
                          <a:rPr lang="en-ZW" sz="1800" i="1" dirty="0"/>
                          <m:t>+</m:t>
                        </m:r>
                        <m:f>
                          <m:fPr>
                            <m:ctrlPr>
                              <a:rPr lang="en-ZW" sz="1800" i="1" dirty="0"/>
                            </m:ctrlPr>
                          </m:fPr>
                          <m:num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𝑤</m:t>
                            </m:r>
                          </m:num>
                          <m:den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𝑧</m:t>
                            </m:r>
                          </m:den>
                        </m:f>
                      </m:e>
                    </m:d>
                    <m:r>
                      <a:rPr lang="en-ZW" sz="1800" i="1" dirty="0"/>
                      <m:t>=0</m:t>
                    </m:r>
                  </m:oMath>
                </a14:m>
                <a:r>
                  <a:rPr lang="en-ZW" sz="1800" dirty="0"/>
                  <a:t>         	(1)</a:t>
                </a:r>
              </a:p>
              <a:p>
                <a:pPr marL="155575" lvl="1" indent="0">
                  <a:buNone/>
                </a:pPr>
                <a:r>
                  <a:rPr lang="en-ZW" sz="1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𝑡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𝑢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𝑥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𝑦</m:t>
                        </m:r>
                      </m:den>
                    </m:f>
                    <m:r>
                      <a:rPr lang="en-ZW" sz="1800" i="1" dirty="0"/>
                      <m:t>=−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ZW" sz="1800" i="1" dirty="0"/>
                          <m:t>1</m:t>
                        </m:r>
                      </m:num>
                      <m:den>
                        <m:r>
                          <a:rPr lang="en-ZW" sz="1800" i="1" dirty="0"/>
                          <m:t>𝜌</m:t>
                        </m:r>
                      </m:den>
                    </m:f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𝑝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𝑥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ZW" sz="1800" i="1" dirty="0"/>
                              <m:t>𝑥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𝑦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ZW" sz="1800" dirty="0"/>
                  <a:t>                     (2.1)</a:t>
                </a:r>
              </a:p>
              <a:p>
                <a:pPr marL="155575" lvl="1" indent="0">
                  <a:buNone/>
                </a:pPr>
                <a:r>
                  <a:rPr lang="en-ZW" sz="1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𝑣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𝑡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𝑢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𝑥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𝑦</m:t>
                        </m:r>
                      </m:den>
                    </m:f>
                    <m:r>
                      <a:rPr lang="en-ZW" sz="1800" i="1" dirty="0"/>
                      <m:t>=−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ZW" sz="1800" i="1" dirty="0"/>
                          <m:t>1</m:t>
                        </m:r>
                      </m:num>
                      <m:den>
                        <m:r>
                          <a:rPr lang="en-ZW" sz="1800" i="1" dirty="0"/>
                          <m:t>𝜌</m:t>
                        </m:r>
                      </m:den>
                    </m:f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𝑝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𝑦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𝑢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ZW" sz="1800" i="1" dirty="0"/>
                              <m:t>𝑥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  <m:r>
                              <a:rPr lang="en-GB" sz="1800" i="1" dirty="0"/>
                              <m:t>𝑦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ZW" sz="1800" dirty="0"/>
                  <a:t>                     (2.2)</a:t>
                </a:r>
              </a:p>
              <a:p>
                <a:pPr marL="155575" lvl="1" indent="0">
                  <a:buNone/>
                </a:pPr>
                <a:r>
                  <a:rPr lang="en-ZW" sz="1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𝑇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𝑡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𝑢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𝑇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𝑥</m:t>
                        </m:r>
                      </m:den>
                    </m:f>
                    <m:r>
                      <a:rPr lang="en-ZW" sz="1800" i="1" dirty="0"/>
                      <m:t>+</m:t>
                    </m:r>
                    <m:r>
                      <a:rPr lang="en-ZW" sz="1800" i="1" dirty="0"/>
                      <m:t>𝑣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𝑇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r>
                          <a:rPr lang="en-GB" sz="1800" i="1" dirty="0"/>
                          <m:t>𝑦</m:t>
                        </m:r>
                      </m:den>
                    </m:f>
                    <m:r>
                      <a:rPr lang="en-ZW" sz="1800" i="1" dirty="0"/>
                      <m:t>=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ZW" sz="1800" i="1" dirty="0"/>
                          <m:t>𝑘</m:t>
                        </m:r>
                      </m:num>
                      <m:den>
                        <m:r>
                          <a:rPr lang="en-ZW" sz="1800" i="1" dirty="0"/>
                          <m:t>𝜌</m:t>
                        </m:r>
                        <m:sSub>
                          <m:sSubPr>
                            <m:ctrlPr>
                              <a:rPr lang="en-ZW" sz="1800" i="1" dirty="0"/>
                            </m:ctrlPr>
                          </m:sSubPr>
                          <m:e>
                            <m:r>
                              <a:rPr lang="en-ZW" sz="1800" i="1" dirty="0"/>
                              <m:t>𝐶</m:t>
                            </m:r>
                          </m:e>
                          <m:sub>
                            <m:r>
                              <a:rPr lang="en-ZW" sz="1800" i="1" dirty="0"/>
                              <m:t>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𝑇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ZW" sz="1800" i="1" dirty="0"/>
                              <m:t>𝑥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  <m:r>
                      <a:rPr lang="en-ZW" sz="1800" i="1" dirty="0"/>
                      <m:t>+</m:t>
                    </m:r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r>
                          <a:rPr lang="en-ZW" sz="1800" i="1" dirty="0"/>
                          <m:t>𝑘</m:t>
                        </m:r>
                      </m:num>
                      <m:den>
                        <m:r>
                          <a:rPr lang="en-ZW" sz="1800" i="1" dirty="0"/>
                          <m:t>𝜌</m:t>
                        </m:r>
                        <m:sSub>
                          <m:sSubPr>
                            <m:ctrlPr>
                              <a:rPr lang="en-ZW" sz="1800" i="1" dirty="0"/>
                            </m:ctrlPr>
                          </m:sSubPr>
                          <m:e>
                            <m:r>
                              <a:rPr lang="en-ZW" sz="1800" i="1" dirty="0"/>
                              <m:t>𝐶</m:t>
                            </m:r>
                          </m:e>
                          <m:sub>
                            <m:r>
                              <a:rPr lang="en-ZW" sz="1800" i="1" dirty="0"/>
                              <m:t>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ZW" sz="1800" i="1" dirty="0"/>
                        </m:ctrlPr>
                      </m:fPr>
                      <m:num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GB" sz="1800" i="1" dirty="0"/>
                              <m:t>𝜕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  <m:r>
                          <a:rPr lang="en-ZW" sz="1800" i="1" dirty="0"/>
                          <m:t>𝑇</m:t>
                        </m:r>
                      </m:num>
                      <m:den>
                        <m:r>
                          <a:rPr lang="en-GB" sz="1800" i="1" dirty="0"/>
                          <m:t>𝜕</m:t>
                        </m:r>
                        <m:sSup>
                          <m:sSupPr>
                            <m:ctrlPr>
                              <a:rPr lang="en-ZW" sz="1800" i="1" dirty="0"/>
                            </m:ctrlPr>
                          </m:sSupPr>
                          <m:e>
                            <m:r>
                              <a:rPr lang="en-ZW" sz="1800" i="1" dirty="0"/>
                              <m:t>𝑦</m:t>
                            </m:r>
                          </m:e>
                          <m:sup>
                            <m:r>
                              <a:rPr lang="en-ZW" sz="1800" i="1" dirty="0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ZW" sz="1800" dirty="0"/>
                  <a:t>                             	(3)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A48E58A6-4E8C-F713-810A-496E7F1E5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50391" y="1527579"/>
                <a:ext cx="6511618" cy="4536011"/>
              </a:xfrm>
              <a:blipFill>
                <a:blip r:embed="rId2"/>
                <a:stretch>
                  <a:fillRect l="-1966" t="-8737" r="-2060" b="-538"/>
                </a:stretch>
              </a:blipFill>
            </p:spPr>
            <p:txBody>
              <a:bodyPr/>
              <a:lstStyle/>
              <a:p>
                <a:r>
                  <a:rPr lang="en-Z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EA22-A864-599B-9F0C-24DDDDE22D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50" y="450333"/>
            <a:ext cx="11452225" cy="334733"/>
          </a:xfrm>
        </p:spPr>
        <p:txBody>
          <a:bodyPr/>
          <a:lstStyle/>
          <a:p>
            <a:r>
              <a:rPr lang="en-US" dirty="0"/>
              <a:t>.</a:t>
            </a:r>
            <a:endParaRPr lang="en-Z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ADD45-40A3-1E7E-BDD3-90032BADD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13" y="724325"/>
            <a:ext cx="5363750" cy="45360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BD6BE-B7A3-C158-3B91-CED74EEDB34A}"/>
              </a:ext>
            </a:extLst>
          </p:cNvPr>
          <p:cNvSpPr txBox="1"/>
          <p:nvPr/>
        </p:nvSpPr>
        <p:spPr>
          <a:xfrm>
            <a:off x="7902979" y="5397682"/>
            <a:ext cx="291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3: CFD solution procedure</a:t>
            </a:r>
            <a:endParaRPr lang="en-ZW" sz="1400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9A241B9-7894-26FF-5110-38F502855E38}"/>
              </a:ext>
            </a:extLst>
          </p:cNvPr>
          <p:cNvSpPr txBox="1">
            <a:spLocks/>
          </p:cNvSpPr>
          <p:nvPr/>
        </p:nvSpPr>
        <p:spPr>
          <a:xfrm>
            <a:off x="368300" y="724325"/>
            <a:ext cx="11014281" cy="54115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138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1825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6275" indent="-15557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325" indent="-1365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FF0000"/>
                </a:solidFill>
              </a:rPr>
              <a:t>Computational Fluid Dynamics</a:t>
            </a:r>
          </a:p>
        </p:txBody>
      </p:sp>
    </p:spTree>
    <p:extLst>
      <p:ext uri="{BB962C8B-B14F-4D97-AF65-F5344CB8AC3E}">
        <p14:creationId xmlns:p14="http://schemas.microsoft.com/office/powerpoint/2010/main" val="7123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8300" y="58097"/>
            <a:ext cx="11823700" cy="50234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METHODOLOGY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B747D-10DE-7FAB-F8B0-DB5F2C1F2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4BBBD8-6FE2-B62C-1E26-A015EFCF4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9159"/>
              </p:ext>
            </p:extLst>
          </p:nvPr>
        </p:nvGraphicFramePr>
        <p:xfrm>
          <a:off x="358585" y="1220470"/>
          <a:ext cx="11452225" cy="990030"/>
        </p:xfrm>
        <a:graphic>
          <a:graphicData uri="http://schemas.openxmlformats.org/drawingml/2006/table">
            <a:tbl>
              <a:tblPr firstRow="1" firstCol="1" bandRow="1"/>
              <a:tblGrid>
                <a:gridCol w="4112171">
                  <a:extLst>
                    <a:ext uri="{9D8B030D-6E8A-4147-A177-3AD203B41FA5}">
                      <a16:colId xmlns:a16="http://schemas.microsoft.com/office/drawing/2014/main" val="449302943"/>
                    </a:ext>
                  </a:extLst>
                </a:gridCol>
                <a:gridCol w="3670027">
                  <a:extLst>
                    <a:ext uri="{9D8B030D-6E8A-4147-A177-3AD203B41FA5}">
                      <a16:colId xmlns:a16="http://schemas.microsoft.com/office/drawing/2014/main" val="3601439575"/>
                    </a:ext>
                  </a:extLst>
                </a:gridCol>
                <a:gridCol w="3670027">
                  <a:extLst>
                    <a:ext uri="{9D8B030D-6E8A-4147-A177-3AD203B41FA5}">
                      <a16:colId xmlns:a16="http://schemas.microsoft.com/office/drawing/2014/main" val="30133968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Inlets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Outlets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38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vents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315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vents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7986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67514A-6817-ADDC-801C-1A2A6F17B600}"/>
              </a:ext>
            </a:extLst>
          </p:cNvPr>
          <p:cNvSpPr txBox="1"/>
          <p:nvPr/>
        </p:nvSpPr>
        <p:spPr>
          <a:xfrm>
            <a:off x="4737268" y="806337"/>
            <a:ext cx="269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1: Inlet/outlet conditions</a:t>
            </a:r>
            <a:endParaRPr lang="en-ZW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23F90-CEAD-C8E3-93AE-32642605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51" t="36421" r="19250" b="23525"/>
          <a:stretch>
            <a:fillRect/>
          </a:stretch>
        </p:blipFill>
        <p:spPr>
          <a:xfrm>
            <a:off x="7080719" y="2316856"/>
            <a:ext cx="3624540" cy="2948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36C329-5E79-CC14-C94B-97D40C0FCE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059" t="28039" r="7463" b="15687"/>
          <a:stretch>
            <a:fillRect/>
          </a:stretch>
        </p:blipFill>
        <p:spPr>
          <a:xfrm>
            <a:off x="756284" y="2316856"/>
            <a:ext cx="3980984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61BF74-EF68-A22B-81C5-AEC42D7B9F12}"/>
              </a:ext>
            </a:extLst>
          </p:cNvPr>
          <p:cNvSpPr txBox="1"/>
          <p:nvPr/>
        </p:nvSpPr>
        <p:spPr>
          <a:xfrm>
            <a:off x="8104288" y="5600680"/>
            <a:ext cx="157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5: Case </a:t>
            </a:r>
            <a:r>
              <a:rPr lang="en-US" sz="1400" b="1" dirty="0"/>
              <a:t>B</a:t>
            </a:r>
            <a:endParaRPr lang="en-ZW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EEB82D-5407-2154-8F61-298EF93C5B2F}"/>
              </a:ext>
            </a:extLst>
          </p:cNvPr>
          <p:cNvSpPr txBox="1"/>
          <p:nvPr/>
        </p:nvSpPr>
        <p:spPr>
          <a:xfrm>
            <a:off x="1958075" y="5600680"/>
            <a:ext cx="157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4: Case </a:t>
            </a:r>
            <a:r>
              <a:rPr lang="en-US" sz="1400" b="1" dirty="0"/>
              <a:t>A</a:t>
            </a:r>
            <a:endParaRPr lang="en-ZW" sz="1400" dirty="0"/>
          </a:p>
        </p:txBody>
      </p:sp>
    </p:spTree>
    <p:extLst>
      <p:ext uri="{BB962C8B-B14F-4D97-AF65-F5344CB8AC3E}">
        <p14:creationId xmlns:p14="http://schemas.microsoft.com/office/powerpoint/2010/main" val="70009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9C7F-60C6-A33A-AB34-0F1CC8DF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812A304-1E0D-90C2-269D-5E38AB6B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8097"/>
            <a:ext cx="11823700" cy="50234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METHODOLOGY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A83A536-DDD4-EFD3-3C26-6136C9B52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1BE47-35E6-37D6-BD48-35931FF5D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7CECB8-4E4A-9268-A974-C1361923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28627"/>
              </p:ext>
            </p:extLst>
          </p:nvPr>
        </p:nvGraphicFramePr>
        <p:xfrm>
          <a:off x="358588" y="1943955"/>
          <a:ext cx="11452225" cy="2970090"/>
        </p:xfrm>
        <a:graphic>
          <a:graphicData uri="http://schemas.openxmlformats.org/drawingml/2006/table">
            <a:tbl>
              <a:tblPr firstRow="1" firstCol="1" bandRow="1"/>
              <a:tblGrid>
                <a:gridCol w="4890100">
                  <a:extLst>
                    <a:ext uri="{9D8B030D-6E8A-4147-A177-3AD203B41FA5}">
                      <a16:colId xmlns:a16="http://schemas.microsoft.com/office/drawing/2014/main" val="2196955341"/>
                    </a:ext>
                  </a:extLst>
                </a:gridCol>
                <a:gridCol w="2242346">
                  <a:extLst>
                    <a:ext uri="{9D8B030D-6E8A-4147-A177-3AD203B41FA5}">
                      <a16:colId xmlns:a16="http://schemas.microsoft.com/office/drawing/2014/main" val="238296391"/>
                    </a:ext>
                  </a:extLst>
                </a:gridCol>
                <a:gridCol w="2132404">
                  <a:extLst>
                    <a:ext uri="{9D8B030D-6E8A-4147-A177-3AD203B41FA5}">
                      <a16:colId xmlns:a16="http://schemas.microsoft.com/office/drawing/2014/main" val="2697290885"/>
                    </a:ext>
                  </a:extLst>
                </a:gridCol>
                <a:gridCol w="2187375">
                  <a:extLst>
                    <a:ext uri="{9D8B030D-6E8A-4147-A177-3AD203B41FA5}">
                      <a16:colId xmlns:a16="http://schemas.microsoft.com/office/drawing/2014/main" val="2211849957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 1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0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Greenhouse parameter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4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299567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 2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41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Greenhouse parameter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54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737924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 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0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Greenhouse parameter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vent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5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772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67050A-5CBB-E172-97DC-05C13480177C}"/>
              </a:ext>
            </a:extLst>
          </p:cNvPr>
          <p:cNvSpPr txBox="1"/>
          <p:nvPr/>
        </p:nvSpPr>
        <p:spPr>
          <a:xfrm>
            <a:off x="4548585" y="1325409"/>
            <a:ext cx="3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2: Greenhouse configurations</a:t>
            </a:r>
            <a:endParaRPr lang="en-ZW" sz="1400" dirty="0"/>
          </a:p>
        </p:txBody>
      </p:sp>
    </p:spTree>
    <p:extLst>
      <p:ext uri="{BB962C8B-B14F-4D97-AF65-F5344CB8AC3E}">
        <p14:creationId xmlns:p14="http://schemas.microsoft.com/office/powerpoint/2010/main" val="127729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78A0-A67C-21C9-9D75-E9ABBF28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BF71FF7-599D-07C2-EAAD-10D9CF87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8097"/>
            <a:ext cx="11823700" cy="50234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METHODOLOGY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813434A-9A37-65A8-58A1-58A2289C2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PJMMCY4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DF67B-00B1-4CFD-3E58-284E7F3CD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44217-4D44-6012-38D4-E9AB22B6862A}"/>
              </a:ext>
            </a:extLst>
          </p:cNvPr>
          <p:cNvSpPr txBox="1"/>
          <p:nvPr/>
        </p:nvSpPr>
        <p:spPr>
          <a:xfrm>
            <a:off x="4642354" y="942923"/>
            <a:ext cx="290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3: Environmental conditions</a:t>
            </a:r>
            <a:endParaRPr lang="en-ZW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DCCC9E-7046-C518-7823-D334D96F2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27922"/>
              </p:ext>
            </p:extLst>
          </p:nvPr>
        </p:nvGraphicFramePr>
        <p:xfrm>
          <a:off x="369888" y="1633186"/>
          <a:ext cx="11452225" cy="1650050"/>
        </p:xfrm>
        <a:graphic>
          <a:graphicData uri="http://schemas.openxmlformats.org/drawingml/2006/table">
            <a:tbl>
              <a:tblPr firstRow="1" firstCol="1" bandRow="1"/>
              <a:tblGrid>
                <a:gridCol w="2695854">
                  <a:extLst>
                    <a:ext uri="{9D8B030D-6E8A-4147-A177-3AD203B41FA5}">
                      <a16:colId xmlns:a16="http://schemas.microsoft.com/office/drawing/2014/main" val="585336185"/>
                    </a:ext>
                  </a:extLst>
                </a:gridCol>
                <a:gridCol w="2331673">
                  <a:extLst>
                    <a:ext uri="{9D8B030D-6E8A-4147-A177-3AD203B41FA5}">
                      <a16:colId xmlns:a16="http://schemas.microsoft.com/office/drawing/2014/main" val="2298173372"/>
                    </a:ext>
                  </a:extLst>
                </a:gridCol>
                <a:gridCol w="2375191">
                  <a:extLst>
                    <a:ext uri="{9D8B030D-6E8A-4147-A177-3AD203B41FA5}">
                      <a16:colId xmlns:a16="http://schemas.microsoft.com/office/drawing/2014/main" val="817109179"/>
                    </a:ext>
                  </a:extLst>
                </a:gridCol>
                <a:gridCol w="2295026">
                  <a:extLst>
                    <a:ext uri="{9D8B030D-6E8A-4147-A177-3AD203B41FA5}">
                      <a16:colId xmlns:a16="http://schemas.microsoft.com/office/drawing/2014/main" val="1610650406"/>
                    </a:ext>
                  </a:extLst>
                </a:gridCol>
                <a:gridCol w="1754481">
                  <a:extLst>
                    <a:ext uri="{9D8B030D-6E8A-4147-A177-3AD203B41FA5}">
                      <a16:colId xmlns:a16="http://schemas.microsoft.com/office/drawing/2014/main" val="7666503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temp (°C)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temp (°C)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 speed (m/s)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 (%)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97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Midnight (12 am)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7.76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51.15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951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Morning (6 am)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23.99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18.62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65.77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29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Afternoon (12 pm)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27.57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670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Evening (6 pm)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21.54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10.85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85214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C4CF0-AF34-CC84-8924-028AAB0BA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99397"/>
              </p:ext>
            </p:extLst>
          </p:nvPr>
        </p:nvGraphicFramePr>
        <p:xfrm>
          <a:off x="369888" y="4175195"/>
          <a:ext cx="11452225" cy="1320040"/>
        </p:xfrm>
        <a:graphic>
          <a:graphicData uri="http://schemas.openxmlformats.org/drawingml/2006/table">
            <a:tbl>
              <a:tblPr firstRow="1" firstCol="1" bandRow="1"/>
              <a:tblGrid>
                <a:gridCol w="3371535">
                  <a:extLst>
                    <a:ext uri="{9D8B030D-6E8A-4147-A177-3AD203B41FA5}">
                      <a16:colId xmlns:a16="http://schemas.microsoft.com/office/drawing/2014/main" val="1169470813"/>
                    </a:ext>
                  </a:extLst>
                </a:gridCol>
                <a:gridCol w="2970707">
                  <a:extLst>
                    <a:ext uri="{9D8B030D-6E8A-4147-A177-3AD203B41FA5}">
                      <a16:colId xmlns:a16="http://schemas.microsoft.com/office/drawing/2014/main" val="3081546845"/>
                    </a:ext>
                  </a:extLst>
                </a:gridCol>
                <a:gridCol w="2970707">
                  <a:extLst>
                    <a:ext uri="{9D8B030D-6E8A-4147-A177-3AD203B41FA5}">
                      <a16:colId xmlns:a16="http://schemas.microsoft.com/office/drawing/2014/main" val="2980554268"/>
                    </a:ext>
                  </a:extLst>
                </a:gridCol>
                <a:gridCol w="2139276">
                  <a:extLst>
                    <a:ext uri="{9D8B030D-6E8A-4147-A177-3AD203B41FA5}">
                      <a16:colId xmlns:a16="http://schemas.microsoft.com/office/drawing/2014/main" val="219537997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temperature (°C)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767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77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Afternoon (12 pm)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817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Evening (6 pm)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W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ZW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ZW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95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F40BDD-6B35-AB50-2FB4-BFB9C1B884B9}"/>
              </a:ext>
            </a:extLst>
          </p:cNvPr>
          <p:cNvSpPr txBox="1"/>
          <p:nvPr/>
        </p:nvSpPr>
        <p:spPr>
          <a:xfrm>
            <a:off x="4824061" y="3665722"/>
            <a:ext cx="254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4: Temperature gradient</a:t>
            </a:r>
            <a:endParaRPr lang="en-ZW" sz="1400" dirty="0"/>
          </a:p>
        </p:txBody>
      </p:sp>
    </p:spTree>
    <p:extLst>
      <p:ext uri="{BB962C8B-B14F-4D97-AF65-F5344CB8AC3E}">
        <p14:creationId xmlns:p14="http://schemas.microsoft.com/office/powerpoint/2010/main" val="1064959456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2153BC8644B4DBB6150A00C7B59FB" ma:contentTypeVersion="14" ma:contentTypeDescription="Create a new document." ma:contentTypeScope="" ma:versionID="dd0450befc860e01f7ed4aacc338a33f">
  <xsd:schema xmlns:xsd="http://www.w3.org/2001/XMLSchema" xmlns:xs="http://www.w3.org/2001/XMLSchema" xmlns:p="http://schemas.microsoft.com/office/2006/metadata/properties" xmlns:ns3="de9049bd-bce0-42af-a5a8-72ed767ee74a" xmlns:ns4="c0e6e73e-8e31-450d-a8de-58500b0fe958" targetNamespace="http://schemas.microsoft.com/office/2006/metadata/properties" ma:root="true" ma:fieldsID="5b210be3b0b6def643d3b2c65ac3f017" ns3:_="" ns4:_="">
    <xsd:import namespace="de9049bd-bce0-42af-a5a8-72ed767ee74a"/>
    <xsd:import namespace="c0e6e73e-8e31-450d-a8de-58500b0fe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049bd-bce0-42af-a5a8-72ed767ee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6e73e-8e31-450d-a8de-58500b0fe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F76F5-4D56-4C75-8B7A-FF8DD4161677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de9049bd-bce0-42af-a5a8-72ed767ee74a"/>
    <ds:schemaRef ds:uri="http://purl.org/dc/terms/"/>
    <ds:schemaRef ds:uri="http://purl.org/dc/elements/1.1/"/>
    <ds:schemaRef ds:uri="http://schemas.openxmlformats.org/package/2006/metadata/core-properties"/>
    <ds:schemaRef ds:uri="c0e6e73e-8e31-450d-a8de-58500b0fe95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9A7B9A-6D66-43A9-B090-8BF22B54C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E3716-4F8F-4FBE-A3C8-86F7EF57B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049bd-bce0-42af-a5a8-72ed767ee74a"/>
    <ds:schemaRef ds:uri="c0e6e73e-8e31-450d-a8de-58500b0fe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945</Words>
  <Application>Microsoft Office PowerPoint</Application>
  <PresentationFormat>Widescreen</PresentationFormat>
  <Paragraphs>380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 Display</vt:lpstr>
      <vt:lpstr>Aptos Narrow</vt:lpstr>
      <vt:lpstr>Arial</vt:lpstr>
      <vt:lpstr>Calibri</vt:lpstr>
      <vt:lpstr>Lucida Calligraphy</vt:lpstr>
      <vt:lpstr>Wingdings</vt:lpstr>
      <vt:lpstr>UJ</vt:lpstr>
      <vt:lpstr>INVESTIGATING THE ENVIRONMENTAL CONDITIONS IN A GREENHOUSE: A CFD STUDY</vt:lpstr>
      <vt:lpstr>DISCUSSION POINTS</vt:lpstr>
      <vt:lpstr>INTRODUCTION</vt:lpstr>
      <vt:lpstr>INTRODUCTION</vt:lpstr>
      <vt:lpstr>LITERATURE REVIEW</vt:lpstr>
      <vt:lpstr>LITERATURE REVIEW</vt:lpstr>
      <vt:lpstr>RESEARCH METHODOLOGY</vt:lpstr>
      <vt:lpstr>RESEARCH METHODOLOGY</vt:lpstr>
      <vt:lpstr>RESEARCH METHODOLOGY</vt:lpstr>
      <vt:lpstr>RESULTS</vt:lpstr>
      <vt:lpstr>RESULTS</vt:lpstr>
      <vt:lpstr>RESULTS</vt:lpstr>
      <vt:lpstr>PROJECT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</dc:creator>
  <cp:lastModifiedBy>PARDON TAWANASHE MURINGANI</cp:lastModifiedBy>
  <cp:revision>170</cp:revision>
  <dcterms:created xsi:type="dcterms:W3CDTF">2016-08-29T16:05:45Z</dcterms:created>
  <dcterms:modified xsi:type="dcterms:W3CDTF">2025-07-10T18:02:58Z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0x0101008F82153BC8644B4DBB6150A00C7B59FB</vt:lpwstr>
  </property>
  <property fmtid="{D5CDD505-2E9C-101B-9397-08002B2CF9AE}" pid="3" name="MSIP_Label_b0d31be4-bb77-46d3-b866-62153466896a_Enabled">
    <vt:lpwstr>true</vt:lpwstr>
  </property>
  <property fmtid="{D5CDD505-2E9C-101B-9397-08002B2CF9AE}" pid="4" name="MSIP_Label_b0d31be4-bb77-46d3-b866-62153466896a_SetDate">
    <vt:lpwstr>2025-02-16T13:29:37Z</vt:lpwstr>
  </property>
  <property fmtid="{D5CDD505-2E9C-101B-9397-08002B2CF9AE}" pid="5" name="MSIP_Label_b0d31be4-bb77-46d3-b866-62153466896a_Method">
    <vt:lpwstr>Standard</vt:lpwstr>
  </property>
  <property fmtid="{D5CDD505-2E9C-101B-9397-08002B2CF9AE}" pid="6" name="MSIP_Label_b0d31be4-bb77-46d3-b866-62153466896a_Name">
    <vt:lpwstr>Public</vt:lpwstr>
  </property>
  <property fmtid="{D5CDD505-2E9C-101B-9397-08002B2CF9AE}" pid="7" name="MSIP_Label_b0d31be4-bb77-46d3-b866-62153466896a_SiteId">
    <vt:lpwstr>fa785acd-36ef-41bc-8a94-89841327e045</vt:lpwstr>
  </property>
  <property fmtid="{D5CDD505-2E9C-101B-9397-08002B2CF9AE}" pid="8" name="MSIP_Label_b0d31be4-bb77-46d3-b866-62153466896a_ActionId">
    <vt:lpwstr>ee065394-f4fc-4444-a590-d1d970bcaef1</vt:lpwstr>
  </property>
  <property fmtid="{D5CDD505-2E9C-101B-9397-08002B2CF9AE}" pid="9" name="MSIP_Label_b0d31be4-bb77-46d3-b866-62153466896a_ContentBits">
    <vt:lpwstr>0</vt:lpwstr>
  </property>
  <property fmtid="{D5CDD505-2E9C-101B-9397-08002B2CF9AE}" pid="10" name="MSIP_Label_b0d31be4-bb77-46d3-b866-62153466896a_Tag">
    <vt:lpwstr>10, 3, 0, 1</vt:lpwstr>
  </property>
</Properties>
</file>