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4"/>
  </p:sldMasterIdLst>
  <p:notesMasterIdLst>
    <p:notesMasterId r:id="rId22"/>
  </p:notesMasterIdLst>
  <p:sldIdLst>
    <p:sldId id="256" r:id="rId5"/>
    <p:sldId id="257" r:id="rId6"/>
    <p:sldId id="258" r:id="rId7"/>
    <p:sldId id="259" r:id="rId8"/>
    <p:sldId id="270" r:id="rId9"/>
    <p:sldId id="260" r:id="rId10"/>
    <p:sldId id="271" r:id="rId11"/>
    <p:sldId id="261" r:id="rId12"/>
    <p:sldId id="262" r:id="rId13"/>
    <p:sldId id="269" r:id="rId14"/>
    <p:sldId id="263" r:id="rId15"/>
    <p:sldId id="264" r:id="rId16"/>
    <p:sldId id="272" r:id="rId17"/>
    <p:sldId id="265" r:id="rId18"/>
    <p:sldId id="266" r:id="rId19"/>
    <p:sldId id="267"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CA8A8-0053-428C-AD2A-DE5CD08191A6}" v="133" dt="2025-05-21T09:45:35.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969" autoAdjust="0"/>
  </p:normalViewPr>
  <p:slideViewPr>
    <p:cSldViewPr snapToGrid="0">
      <p:cViewPr>
        <p:scale>
          <a:sx n="66" d="100"/>
          <a:sy n="66" d="100"/>
        </p:scale>
        <p:origin x="90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47725-36C4-45E4-A965-B7F60D36928A}" type="datetimeFigureOut">
              <a:rPr lang="en-ZA" smtClean="0"/>
              <a:t>2025/05/21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A011C-9E23-4E3B-AF3A-F7F4DC917ED6}" type="slidenum">
              <a:rPr lang="en-ZA" smtClean="0"/>
              <a:t>‹#›</a:t>
            </a:fld>
            <a:endParaRPr lang="en-ZA"/>
          </a:p>
        </p:txBody>
      </p:sp>
    </p:spTree>
    <p:extLst>
      <p:ext uri="{BB962C8B-B14F-4D97-AF65-F5344CB8AC3E}">
        <p14:creationId xmlns:p14="http://schemas.microsoft.com/office/powerpoint/2010/main" val="407086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ATLAS: </a:t>
            </a:r>
            <a:r>
              <a:rPr lang="en-ZA" sz="1200" dirty="0">
                <a:effectLst/>
                <a:latin typeface="Times New Roman" panose="02020603050405020304" pitchFamily="18" charset="0"/>
                <a:ea typeface="Calibri" panose="020F0502020204030204" pitchFamily="34" charset="0"/>
              </a:rPr>
              <a:t>engineered to fully leverage the LHC's particle physics discovery potential and expand the boundaries of scientific understanding about almost everything</a:t>
            </a:r>
          </a:p>
          <a:p>
            <a:endParaRPr lang="en-ZA" dirty="0"/>
          </a:p>
        </p:txBody>
      </p:sp>
      <p:sp>
        <p:nvSpPr>
          <p:cNvPr id="4" name="Slide Number Placeholder 3"/>
          <p:cNvSpPr>
            <a:spLocks noGrp="1"/>
          </p:cNvSpPr>
          <p:nvPr>
            <p:ph type="sldNum" sz="quarter" idx="5"/>
          </p:nvPr>
        </p:nvSpPr>
        <p:spPr/>
        <p:txBody>
          <a:bodyPr/>
          <a:lstStyle/>
          <a:p>
            <a:fld id="{B80A011C-9E23-4E3B-AF3A-F7F4DC917ED6}" type="slidenum">
              <a:rPr lang="en-ZA" smtClean="0"/>
              <a:t>3</a:t>
            </a:fld>
            <a:endParaRPr lang="en-ZA"/>
          </a:p>
        </p:txBody>
      </p:sp>
    </p:spTree>
    <p:extLst>
      <p:ext uri="{BB962C8B-B14F-4D97-AF65-F5344CB8AC3E}">
        <p14:creationId xmlns:p14="http://schemas.microsoft.com/office/powerpoint/2010/main" val="266117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800"/>
              </a:spcAft>
              <a:buNone/>
            </a:pPr>
            <a:r>
              <a:rPr lang="en-ZA" sz="1200" dirty="0">
                <a:effectLst/>
                <a:latin typeface="Times New Roman" panose="02020603050405020304" pitchFamily="18" charset="0"/>
                <a:ea typeface="Calibri" panose="020F0502020204030204" pitchFamily="34" charset="0"/>
                <a:cs typeface="Times New Roman" panose="02020603050405020304" pitchFamily="18" charset="0"/>
              </a:rPr>
              <a:t>Humidity monitoring is essential across industries, from manufacturing to agriculture and climate research. It measures water vapour content using methods such as relative humidity (RH) (water vapour pressure relative to saturation) and absolute humidity (actual water vapour content in air). </a:t>
            </a:r>
          </a:p>
          <a:p>
            <a:pPr>
              <a:lnSpc>
                <a:spcPct val="90000"/>
              </a:lnSpc>
              <a:spcAft>
                <a:spcPts val="800"/>
              </a:spcAft>
              <a:buNone/>
            </a:pPr>
            <a:r>
              <a:rPr lang="en-ZA" sz="1200" dirty="0">
                <a:effectLst/>
                <a:latin typeface="Times New Roman" panose="02020603050405020304" pitchFamily="18" charset="0"/>
                <a:ea typeface="Calibri" panose="020F0502020204030204" pitchFamily="34" charset="0"/>
                <a:cs typeface="Times New Roman" panose="02020603050405020304" pitchFamily="18" charset="0"/>
              </a:rPr>
              <a:t>While effective, these conventional methods are not well-suited for harsh environments, necessitating specialized sensors like fibre optic sensors (FOSs).  </a:t>
            </a:r>
          </a:p>
          <a:p>
            <a:endParaRPr lang="en-ZA" dirty="0"/>
          </a:p>
        </p:txBody>
      </p:sp>
      <p:sp>
        <p:nvSpPr>
          <p:cNvPr id="4" name="Slide Number Placeholder 3"/>
          <p:cNvSpPr>
            <a:spLocks noGrp="1"/>
          </p:cNvSpPr>
          <p:nvPr>
            <p:ph type="sldNum" sz="quarter" idx="5"/>
          </p:nvPr>
        </p:nvSpPr>
        <p:spPr/>
        <p:txBody>
          <a:bodyPr/>
          <a:lstStyle/>
          <a:p>
            <a:fld id="{B80A011C-9E23-4E3B-AF3A-F7F4DC917ED6}" type="slidenum">
              <a:rPr lang="en-ZA" smtClean="0"/>
              <a:t>4</a:t>
            </a:fld>
            <a:endParaRPr lang="en-ZA"/>
          </a:p>
        </p:txBody>
      </p:sp>
    </p:spTree>
    <p:extLst>
      <p:ext uri="{BB962C8B-B14F-4D97-AF65-F5344CB8AC3E}">
        <p14:creationId xmlns:p14="http://schemas.microsoft.com/office/powerpoint/2010/main" val="382865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buNone/>
            </a:pPr>
            <a:r>
              <a:rPr lang="en-ZA" sz="1200" dirty="0">
                <a:effectLst/>
                <a:latin typeface="Times New Roman" panose="02020603050405020304" pitchFamily="18" charset="0"/>
                <a:ea typeface="Calibri" panose="020F0502020204030204" pitchFamily="34" charset="0"/>
                <a:cs typeface="Times New Roman" panose="02020603050405020304" pitchFamily="18" charset="0"/>
              </a:rPr>
              <a:t>Other fibre optic sensors also make use of:  </a:t>
            </a:r>
          </a:p>
          <a:p>
            <a:pPr marL="342900" lvl="0" indent="-342900" algn="just">
              <a:lnSpc>
                <a:spcPct val="150000"/>
              </a:lnSpc>
              <a:buFont typeface="Symbol" panose="05050102010706020507" pitchFamily="18" charset="2"/>
              <a:buChar char=""/>
            </a:pPr>
            <a:r>
              <a:rPr lang="en-ZA" sz="1200" dirty="0">
                <a:effectLst/>
                <a:latin typeface="Times New Roman" panose="02020603050405020304" pitchFamily="18" charset="0"/>
                <a:ea typeface="Calibri" panose="020F0502020204030204" pitchFamily="34" charset="0"/>
                <a:cs typeface="Times New Roman" panose="02020603050405020304" pitchFamily="18" charset="0"/>
              </a:rPr>
              <a:t>In-Fibre Gratings for refractive index sensing,  </a:t>
            </a:r>
          </a:p>
          <a:p>
            <a:pPr marL="342900" lvl="0" indent="-342900" algn="just">
              <a:lnSpc>
                <a:spcPct val="150000"/>
              </a:lnSpc>
              <a:buFont typeface="Symbol" panose="05050102010706020507" pitchFamily="18" charset="2"/>
              <a:buChar char=""/>
            </a:pPr>
            <a:r>
              <a:rPr lang="en-ZA" sz="1200" dirty="0">
                <a:effectLst/>
                <a:latin typeface="Times New Roman" panose="02020603050405020304" pitchFamily="18" charset="0"/>
                <a:ea typeface="Calibri" panose="020F0502020204030204" pitchFamily="34" charset="0"/>
                <a:cs typeface="Times New Roman" panose="02020603050405020304" pitchFamily="18" charset="0"/>
              </a:rPr>
              <a:t>Interferometric methods for phase change detection,  </a:t>
            </a:r>
          </a:p>
          <a:p>
            <a:pPr marL="342900" lvl="0" indent="-342900" algn="just">
              <a:lnSpc>
                <a:spcPct val="150000"/>
              </a:lnSpc>
              <a:buFont typeface="Symbol" panose="05050102010706020507" pitchFamily="18" charset="2"/>
              <a:buChar char=""/>
            </a:pPr>
            <a:r>
              <a:rPr lang="en-ZA" sz="1200" dirty="0">
                <a:effectLst/>
                <a:latin typeface="Times New Roman" panose="02020603050405020304" pitchFamily="18" charset="0"/>
                <a:ea typeface="Calibri" panose="020F0502020204030204" pitchFamily="34" charset="0"/>
                <a:cs typeface="Times New Roman" panose="02020603050405020304" pitchFamily="18" charset="0"/>
              </a:rPr>
              <a:t>Evanescent Wave Sensing for absorption/refraction-based measurement, and  </a:t>
            </a:r>
          </a:p>
          <a:p>
            <a:pPr marL="342900" lvl="0" indent="-342900" algn="just">
              <a:lnSpc>
                <a:spcPct val="150000"/>
              </a:lnSpc>
              <a:spcAft>
                <a:spcPts val="800"/>
              </a:spcAft>
              <a:buFont typeface="Symbol" panose="05050102010706020507" pitchFamily="18" charset="2"/>
              <a:buChar char=""/>
            </a:pPr>
            <a:r>
              <a:rPr lang="en-ZA" sz="1200" dirty="0">
                <a:effectLst/>
                <a:latin typeface="Times New Roman" panose="02020603050405020304" pitchFamily="18" charset="0"/>
                <a:ea typeface="Calibri" panose="020F0502020204030204" pitchFamily="34" charset="0"/>
                <a:cs typeface="Times New Roman" panose="02020603050405020304" pitchFamily="18" charset="0"/>
              </a:rPr>
              <a:t>Spectroscopic Techniques for chemical sensing.  </a:t>
            </a:r>
          </a:p>
          <a:p>
            <a:endParaRPr lang="en-ZA" dirty="0"/>
          </a:p>
        </p:txBody>
      </p:sp>
      <p:sp>
        <p:nvSpPr>
          <p:cNvPr id="4" name="Slide Number Placeholder 3"/>
          <p:cNvSpPr>
            <a:spLocks noGrp="1"/>
          </p:cNvSpPr>
          <p:nvPr>
            <p:ph type="sldNum" sz="quarter" idx="5"/>
          </p:nvPr>
        </p:nvSpPr>
        <p:spPr/>
        <p:txBody>
          <a:bodyPr/>
          <a:lstStyle/>
          <a:p>
            <a:fld id="{B80A011C-9E23-4E3B-AF3A-F7F4DC917ED6}" type="slidenum">
              <a:rPr lang="en-ZA" smtClean="0"/>
              <a:t>6</a:t>
            </a:fld>
            <a:endParaRPr lang="en-ZA"/>
          </a:p>
        </p:txBody>
      </p:sp>
    </p:spTree>
    <p:extLst>
      <p:ext uri="{BB962C8B-B14F-4D97-AF65-F5344CB8AC3E}">
        <p14:creationId xmlns:p14="http://schemas.microsoft.com/office/powerpoint/2010/main" val="332594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80A011C-9E23-4E3B-AF3A-F7F4DC917ED6}" type="slidenum">
              <a:rPr lang="en-ZA" smtClean="0"/>
              <a:t>7</a:t>
            </a:fld>
            <a:endParaRPr lang="en-ZA"/>
          </a:p>
        </p:txBody>
      </p:sp>
    </p:spTree>
    <p:extLst>
      <p:ext uri="{BB962C8B-B14F-4D97-AF65-F5344CB8AC3E}">
        <p14:creationId xmlns:p14="http://schemas.microsoft.com/office/powerpoint/2010/main" val="200743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buNone/>
            </a:pPr>
            <a:r>
              <a:rPr lang="en-ZA" dirty="0">
                <a:effectLst/>
                <a:latin typeface="Times New Roman" panose="02020603050405020304" pitchFamily="18" charset="0"/>
                <a:ea typeface="Calibri" panose="020F0502020204030204" pitchFamily="34" charset="0"/>
                <a:cs typeface="Times New Roman" panose="02020603050405020304" pitchFamily="18" charset="0"/>
              </a:rPr>
              <a:t>Radiation impacts optical fibres in three main ways:  </a:t>
            </a:r>
          </a:p>
          <a:p>
            <a:pPr>
              <a:spcAft>
                <a:spcPts val="800"/>
              </a:spcAft>
              <a:buFont typeface="+mj-lt"/>
              <a:buAutoNum type="arabicPeriod"/>
            </a:pPr>
            <a:r>
              <a:rPr lang="en-ZA" dirty="0">
                <a:effectLst/>
                <a:latin typeface="Times New Roman" panose="02020603050405020304" pitchFamily="18" charset="0"/>
                <a:ea typeface="Calibri" panose="020F0502020204030204" pitchFamily="34" charset="0"/>
                <a:cs typeface="Times New Roman" panose="02020603050405020304" pitchFamily="18" charset="0"/>
              </a:rPr>
              <a:t> Radiation-Induced Attenuation (RIA): Causes signal loss due to defect formation in fibres.  </a:t>
            </a:r>
          </a:p>
          <a:p>
            <a:pPr>
              <a:spcAft>
                <a:spcPts val="800"/>
              </a:spcAft>
              <a:buFont typeface="+mj-lt"/>
              <a:buAutoNum type="arabicPeriod"/>
            </a:pPr>
            <a:r>
              <a:rPr lang="en-ZA" dirty="0">
                <a:effectLst/>
                <a:latin typeface="Times New Roman" panose="02020603050405020304" pitchFamily="18" charset="0"/>
                <a:ea typeface="Calibri" panose="020F0502020204030204" pitchFamily="34" charset="0"/>
                <a:cs typeface="Times New Roman" panose="02020603050405020304" pitchFamily="18" charset="0"/>
              </a:rPr>
              <a:t>Radiation-Induced Emission (RIE): Includes Cerenkov radiation (fast-moving particles emitting light) and radio-luminescence (light from defect interactions).  </a:t>
            </a:r>
          </a:p>
          <a:p>
            <a:pPr>
              <a:spcAft>
                <a:spcPts val="800"/>
              </a:spcAft>
              <a:buFont typeface="+mj-lt"/>
              <a:buAutoNum type="arabicPeriod"/>
            </a:pPr>
            <a:r>
              <a:rPr lang="en-ZA" dirty="0">
                <a:effectLst/>
                <a:latin typeface="Times New Roman" panose="02020603050405020304" pitchFamily="18" charset="0"/>
                <a:ea typeface="Calibri" panose="020F0502020204030204" pitchFamily="34" charset="0"/>
                <a:cs typeface="Times New Roman" panose="02020603050405020304" pitchFamily="18" charset="0"/>
              </a:rPr>
              <a:t> Radiation-Induced Compaction (RIC): This leads to structural densification and affects optical and mechanical properties.  </a:t>
            </a:r>
          </a:p>
          <a:p>
            <a:endParaRPr lang="en-ZA" dirty="0"/>
          </a:p>
        </p:txBody>
      </p:sp>
      <p:sp>
        <p:nvSpPr>
          <p:cNvPr id="4" name="Slide Number Placeholder 3"/>
          <p:cNvSpPr>
            <a:spLocks noGrp="1"/>
          </p:cNvSpPr>
          <p:nvPr>
            <p:ph type="sldNum" sz="quarter" idx="5"/>
          </p:nvPr>
        </p:nvSpPr>
        <p:spPr/>
        <p:txBody>
          <a:bodyPr/>
          <a:lstStyle/>
          <a:p>
            <a:fld id="{B80A011C-9E23-4E3B-AF3A-F7F4DC917ED6}" type="slidenum">
              <a:rPr lang="en-ZA" smtClean="0"/>
              <a:t>8</a:t>
            </a:fld>
            <a:endParaRPr lang="en-ZA"/>
          </a:p>
        </p:txBody>
      </p:sp>
    </p:spTree>
    <p:extLst>
      <p:ext uri="{BB962C8B-B14F-4D97-AF65-F5344CB8AC3E}">
        <p14:creationId xmlns:p14="http://schemas.microsoft.com/office/powerpoint/2010/main" val="227926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CERN developed a custom calibration chamber to characterize LPG sensors, ensuring precise humidity measurement. The chamber regulates temperature) and humidity with ultra-vacuum feed-throughs and optical interrogation. Automated recalibration ensures long-term stability</a:t>
            </a:r>
            <a:r>
              <a:rPr lang="en-ZA"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p>
          <a:p>
            <a:r>
              <a:rPr lang="en-ZA" dirty="0">
                <a:solidFill>
                  <a:srgbClr val="FFFFFF"/>
                </a:solidFill>
                <a:latin typeface="Times New Roman" panose="02020603050405020304" pitchFamily="18" charset="0"/>
                <a:cs typeface="Times New Roman" panose="02020603050405020304" pitchFamily="18" charset="0"/>
              </a:rPr>
              <a:t>Other examples include using a dummy sensor to calibrate the real sensor and after a while the dummy sensor will stop working but the actual one will continue to work. </a:t>
            </a:r>
            <a:endParaRPr lang="en-ZA" dirty="0"/>
          </a:p>
        </p:txBody>
      </p:sp>
      <p:sp>
        <p:nvSpPr>
          <p:cNvPr id="4" name="Slide Number Placeholder 3"/>
          <p:cNvSpPr>
            <a:spLocks noGrp="1"/>
          </p:cNvSpPr>
          <p:nvPr>
            <p:ph type="sldNum" sz="quarter" idx="5"/>
          </p:nvPr>
        </p:nvSpPr>
        <p:spPr/>
        <p:txBody>
          <a:bodyPr/>
          <a:lstStyle/>
          <a:p>
            <a:fld id="{B80A011C-9E23-4E3B-AF3A-F7F4DC917ED6}" type="slidenum">
              <a:rPr lang="en-ZA" smtClean="0"/>
              <a:t>9</a:t>
            </a:fld>
            <a:endParaRPr lang="en-ZA"/>
          </a:p>
        </p:txBody>
      </p:sp>
    </p:spTree>
    <p:extLst>
      <p:ext uri="{BB962C8B-B14F-4D97-AF65-F5344CB8AC3E}">
        <p14:creationId xmlns:p14="http://schemas.microsoft.com/office/powerpoint/2010/main" val="229655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0000"/>
              </a:lnSpc>
              <a:spcAft>
                <a:spcPts val="800"/>
              </a:spcAft>
              <a:buNone/>
            </a:pPr>
            <a:r>
              <a:rPr lang="en-ZA"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GEANT4 is an advanced C++-based simulation tool originally developed at CERN for particle interactions in matter. It provides:  </a:t>
            </a:r>
          </a:p>
          <a:p>
            <a:pPr marL="342900" lvl="0" indent="-342900">
              <a:lnSpc>
                <a:spcPct val="90000"/>
              </a:lnSpc>
              <a:buFont typeface="Symbol" panose="05050102010706020507" pitchFamily="18" charset="2"/>
              <a:buChar char=""/>
            </a:pPr>
            <a:r>
              <a:rPr lang="en-ZA"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Flexible physics models across energy ranges,  </a:t>
            </a:r>
          </a:p>
          <a:p>
            <a:pPr marL="342900" lvl="0" indent="-342900">
              <a:lnSpc>
                <a:spcPct val="90000"/>
              </a:lnSpc>
              <a:buFont typeface="Symbol" panose="05050102010706020507" pitchFamily="18" charset="2"/>
              <a:buChar char=""/>
            </a:pPr>
            <a:r>
              <a:rPr lang="en-ZA"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Graphical and command-line interfaces for user control,  </a:t>
            </a:r>
          </a:p>
          <a:p>
            <a:pPr marL="342900" lvl="0" indent="-342900">
              <a:lnSpc>
                <a:spcPct val="90000"/>
              </a:lnSpc>
              <a:spcAft>
                <a:spcPts val="800"/>
              </a:spcAft>
              <a:buFont typeface="Symbol" panose="05050102010706020507" pitchFamily="18" charset="2"/>
              <a:buChar char=""/>
            </a:pPr>
            <a:r>
              <a:rPr lang="en-ZA"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Object-oriented design, allowing easy integration with external tools (e.g., CAD, databases).  </a:t>
            </a:r>
          </a:p>
          <a:p>
            <a:pPr marL="0" lvl="0" indent="0">
              <a:lnSpc>
                <a:spcPct val="90000"/>
              </a:lnSpc>
              <a:spcAft>
                <a:spcPts val="800"/>
              </a:spcAft>
              <a:buNone/>
            </a:pPr>
            <a:r>
              <a:rPr lang="en-ZA" sz="1200" dirty="0">
                <a:solidFill>
                  <a:schemeClr val="bg1"/>
                </a:solidFill>
                <a:effectLst/>
                <a:latin typeface="Times New Roman" panose="02020603050405020304" pitchFamily="18" charset="0"/>
                <a:ea typeface="Calibri" panose="020F0502020204030204" pitchFamily="34" charset="0"/>
              </a:rPr>
              <a:t>GEANT4 is crucial for simulating ATLAS experiments, aiding in detector design, material interactions, and radiation effect predictions</a:t>
            </a:r>
            <a:endParaRPr lang="en-ZA" sz="1200" dirty="0">
              <a:solidFill>
                <a:schemeClr val="bg1"/>
              </a:solidFill>
            </a:endParaRPr>
          </a:p>
          <a:p>
            <a:endParaRPr lang="en-ZA" dirty="0"/>
          </a:p>
        </p:txBody>
      </p:sp>
      <p:sp>
        <p:nvSpPr>
          <p:cNvPr id="4" name="Slide Number Placeholder 3"/>
          <p:cNvSpPr>
            <a:spLocks noGrp="1"/>
          </p:cNvSpPr>
          <p:nvPr>
            <p:ph type="sldNum" sz="quarter" idx="5"/>
          </p:nvPr>
        </p:nvSpPr>
        <p:spPr/>
        <p:txBody>
          <a:bodyPr/>
          <a:lstStyle/>
          <a:p>
            <a:fld id="{B80A011C-9E23-4E3B-AF3A-F7F4DC917ED6}" type="slidenum">
              <a:rPr lang="en-ZA" smtClean="0"/>
              <a:t>11</a:t>
            </a:fld>
            <a:endParaRPr lang="en-ZA"/>
          </a:p>
        </p:txBody>
      </p:sp>
    </p:spTree>
    <p:extLst>
      <p:ext uri="{BB962C8B-B14F-4D97-AF65-F5344CB8AC3E}">
        <p14:creationId xmlns:p14="http://schemas.microsoft.com/office/powerpoint/2010/main" val="315004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3D1E-113A-F51E-8142-B3360617E6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57F397B-FCAC-3914-91A9-D82F58890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21004FDD-41FF-C793-5E96-37C30F639D6E}"/>
              </a:ext>
            </a:extLst>
          </p:cNvPr>
          <p:cNvSpPr>
            <a:spLocks noGrp="1"/>
          </p:cNvSpPr>
          <p:nvPr>
            <p:ph type="dt" sz="half" idx="10"/>
          </p:nvPr>
        </p:nvSpPr>
        <p:spPr/>
        <p:txBody>
          <a:bodyPr/>
          <a:lstStyle/>
          <a:p>
            <a:fld id="{ADA90A48-FB62-496B-8863-B65445C8E9F5}" type="datetime1">
              <a:rPr lang="en-ZA" smtClean="0"/>
              <a:t>2025/05/21</a:t>
            </a:fld>
            <a:endParaRPr lang="en-ZA"/>
          </a:p>
        </p:txBody>
      </p:sp>
      <p:sp>
        <p:nvSpPr>
          <p:cNvPr id="5" name="Footer Placeholder 4">
            <a:extLst>
              <a:ext uri="{FF2B5EF4-FFF2-40B4-BE49-F238E27FC236}">
                <a16:creationId xmlns:a16="http://schemas.microsoft.com/office/drawing/2014/main" id="{37A8BB39-A2E0-F71E-8B34-1A4972B49AB6}"/>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8937919B-6160-AD37-127E-2FF470EB58BD}"/>
              </a:ext>
            </a:extLst>
          </p:cNvPr>
          <p:cNvSpPr>
            <a:spLocks noGrp="1"/>
          </p:cNvSpPr>
          <p:nvPr>
            <p:ph type="sldNum" sz="quarter" idx="12"/>
          </p:nvPr>
        </p:nvSpPr>
        <p:spPr/>
        <p:txBody>
          <a:bodyPr/>
          <a:lstStyle/>
          <a:p>
            <a:fld id="{DC952ABF-7E8B-427B-B512-C1633C89F17D}" type="slidenum">
              <a:rPr lang="en-ZA" smtClean="0"/>
              <a:t>‹#›</a:t>
            </a:fld>
            <a:endParaRPr lang="en-ZA"/>
          </a:p>
        </p:txBody>
      </p:sp>
    </p:spTree>
    <p:extLst>
      <p:ext uri="{BB962C8B-B14F-4D97-AF65-F5344CB8AC3E}">
        <p14:creationId xmlns:p14="http://schemas.microsoft.com/office/powerpoint/2010/main" val="106467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352C-FE2E-9C1D-54FE-FA485FF0265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33A2BEF-DEB2-BCCC-8E6E-B30CDF3682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6B37364-D537-BB21-7DF1-209CCA216CA4}"/>
              </a:ext>
            </a:extLst>
          </p:cNvPr>
          <p:cNvSpPr>
            <a:spLocks noGrp="1"/>
          </p:cNvSpPr>
          <p:nvPr>
            <p:ph type="dt" sz="half" idx="10"/>
          </p:nvPr>
        </p:nvSpPr>
        <p:spPr/>
        <p:txBody>
          <a:bodyPr/>
          <a:lstStyle/>
          <a:p>
            <a:fld id="{8E83C6A1-A0CB-40C6-B1B1-E29D78BB62D2}" type="datetime1">
              <a:rPr lang="en-ZA" smtClean="0"/>
              <a:t>2025/05/21</a:t>
            </a:fld>
            <a:endParaRPr lang="en-ZA"/>
          </a:p>
        </p:txBody>
      </p:sp>
      <p:sp>
        <p:nvSpPr>
          <p:cNvPr id="5" name="Footer Placeholder 4">
            <a:extLst>
              <a:ext uri="{FF2B5EF4-FFF2-40B4-BE49-F238E27FC236}">
                <a16:creationId xmlns:a16="http://schemas.microsoft.com/office/drawing/2014/main" id="{3A67F975-FBBB-CE8C-23BF-0F275268BE0C}"/>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FDE719AC-C6F6-9942-7AA0-6E9337EB7C7A}"/>
              </a:ext>
            </a:extLst>
          </p:cNvPr>
          <p:cNvSpPr>
            <a:spLocks noGrp="1"/>
          </p:cNvSpPr>
          <p:nvPr>
            <p:ph type="sldNum" sz="quarter" idx="12"/>
          </p:nvPr>
        </p:nvSpPr>
        <p:spPr/>
        <p:txBody>
          <a:bodyPr/>
          <a:lstStyle/>
          <a:p>
            <a:fld id="{DC952ABF-7E8B-427B-B512-C1633C89F17D}" type="slidenum">
              <a:rPr lang="en-ZA" smtClean="0"/>
              <a:t>‹#›</a:t>
            </a:fld>
            <a:endParaRPr lang="en-ZA"/>
          </a:p>
        </p:txBody>
      </p:sp>
    </p:spTree>
    <p:extLst>
      <p:ext uri="{BB962C8B-B14F-4D97-AF65-F5344CB8AC3E}">
        <p14:creationId xmlns:p14="http://schemas.microsoft.com/office/powerpoint/2010/main" val="145132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DD9361-CC53-ED45-2ABF-2C19702598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4B19CBD-6E8A-6DC6-566D-731F7735F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D7BD49E-EAAE-F3F2-9255-4AEC0EAC979A}"/>
              </a:ext>
            </a:extLst>
          </p:cNvPr>
          <p:cNvSpPr>
            <a:spLocks noGrp="1"/>
          </p:cNvSpPr>
          <p:nvPr>
            <p:ph type="dt" sz="half" idx="10"/>
          </p:nvPr>
        </p:nvSpPr>
        <p:spPr/>
        <p:txBody>
          <a:bodyPr/>
          <a:lstStyle/>
          <a:p>
            <a:fld id="{4D3B49C7-270C-4BD4-860A-4C06BC63EADD}" type="datetime1">
              <a:rPr lang="en-ZA" smtClean="0"/>
              <a:t>2025/05/21</a:t>
            </a:fld>
            <a:endParaRPr lang="en-ZA"/>
          </a:p>
        </p:txBody>
      </p:sp>
      <p:sp>
        <p:nvSpPr>
          <p:cNvPr id="5" name="Footer Placeholder 4">
            <a:extLst>
              <a:ext uri="{FF2B5EF4-FFF2-40B4-BE49-F238E27FC236}">
                <a16:creationId xmlns:a16="http://schemas.microsoft.com/office/drawing/2014/main" id="{9AA24FC9-EE6C-FA79-FE00-CDB038B6527F}"/>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10CDBCA9-1242-9D8A-3CB5-F1F17AF6791C}"/>
              </a:ext>
            </a:extLst>
          </p:cNvPr>
          <p:cNvSpPr>
            <a:spLocks noGrp="1"/>
          </p:cNvSpPr>
          <p:nvPr>
            <p:ph type="sldNum" sz="quarter" idx="12"/>
          </p:nvPr>
        </p:nvSpPr>
        <p:spPr/>
        <p:txBody>
          <a:bodyPr/>
          <a:lstStyle/>
          <a:p>
            <a:fld id="{DC952ABF-7E8B-427B-B512-C1633C89F17D}" type="slidenum">
              <a:rPr lang="en-ZA" smtClean="0"/>
              <a:t>‹#›</a:t>
            </a:fld>
            <a:endParaRPr lang="en-ZA"/>
          </a:p>
        </p:txBody>
      </p:sp>
    </p:spTree>
    <p:extLst>
      <p:ext uri="{BB962C8B-B14F-4D97-AF65-F5344CB8AC3E}">
        <p14:creationId xmlns:p14="http://schemas.microsoft.com/office/powerpoint/2010/main" val="57961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A463-6410-0477-930B-096FEF903AA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5333994-20DB-CBD5-3F39-65467A7B7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BEB24E6-4510-E49B-51F9-41B53FF7EFE2}"/>
              </a:ext>
            </a:extLst>
          </p:cNvPr>
          <p:cNvSpPr>
            <a:spLocks noGrp="1"/>
          </p:cNvSpPr>
          <p:nvPr>
            <p:ph type="dt" sz="half" idx="10"/>
          </p:nvPr>
        </p:nvSpPr>
        <p:spPr/>
        <p:txBody>
          <a:bodyPr/>
          <a:lstStyle/>
          <a:p>
            <a:fld id="{9EDF31AF-CB89-4CF9-96B9-323C79E6B0EA}" type="datetime1">
              <a:rPr lang="en-ZA" smtClean="0"/>
              <a:t>2025/05/21</a:t>
            </a:fld>
            <a:endParaRPr lang="en-ZA"/>
          </a:p>
        </p:txBody>
      </p:sp>
      <p:sp>
        <p:nvSpPr>
          <p:cNvPr id="5" name="Footer Placeholder 4">
            <a:extLst>
              <a:ext uri="{FF2B5EF4-FFF2-40B4-BE49-F238E27FC236}">
                <a16:creationId xmlns:a16="http://schemas.microsoft.com/office/drawing/2014/main" id="{9B032CA9-7B33-B6B7-FB5C-6A31E4476716}"/>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EA85EF1A-F8AD-8562-6E97-E422F49A9053}"/>
              </a:ext>
            </a:extLst>
          </p:cNvPr>
          <p:cNvSpPr>
            <a:spLocks noGrp="1"/>
          </p:cNvSpPr>
          <p:nvPr>
            <p:ph type="sldNum" sz="quarter" idx="12"/>
          </p:nvPr>
        </p:nvSpPr>
        <p:spPr/>
        <p:txBody>
          <a:bodyPr/>
          <a:lstStyle/>
          <a:p>
            <a:fld id="{DC952ABF-7E8B-427B-B512-C1633C89F17D}" type="slidenum">
              <a:rPr lang="en-ZA" smtClean="0"/>
              <a:t>‹#›</a:t>
            </a:fld>
            <a:endParaRPr lang="en-ZA"/>
          </a:p>
        </p:txBody>
      </p:sp>
    </p:spTree>
    <p:extLst>
      <p:ext uri="{BB962C8B-B14F-4D97-AF65-F5344CB8AC3E}">
        <p14:creationId xmlns:p14="http://schemas.microsoft.com/office/powerpoint/2010/main" val="61912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11F1-3D39-C552-1C9D-132162BCFA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B8893BE-7D17-9BDD-1A65-19D8B54B53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8BF736-A76A-235C-E814-27908B8E1431}"/>
              </a:ext>
            </a:extLst>
          </p:cNvPr>
          <p:cNvSpPr>
            <a:spLocks noGrp="1"/>
          </p:cNvSpPr>
          <p:nvPr>
            <p:ph type="dt" sz="half" idx="10"/>
          </p:nvPr>
        </p:nvSpPr>
        <p:spPr/>
        <p:txBody>
          <a:bodyPr/>
          <a:lstStyle/>
          <a:p>
            <a:fld id="{3E295E4A-AB20-4E58-A7EB-61894AE50075}" type="datetime1">
              <a:rPr lang="en-ZA" smtClean="0"/>
              <a:t>2025/05/21</a:t>
            </a:fld>
            <a:endParaRPr lang="en-ZA"/>
          </a:p>
        </p:txBody>
      </p:sp>
      <p:sp>
        <p:nvSpPr>
          <p:cNvPr id="5" name="Footer Placeholder 4">
            <a:extLst>
              <a:ext uri="{FF2B5EF4-FFF2-40B4-BE49-F238E27FC236}">
                <a16:creationId xmlns:a16="http://schemas.microsoft.com/office/drawing/2014/main" id="{AF5A6B61-AC07-B272-3029-C82E6808AF14}"/>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F5D23B76-4576-437D-2BF9-3D043E4D3194}"/>
              </a:ext>
            </a:extLst>
          </p:cNvPr>
          <p:cNvSpPr>
            <a:spLocks noGrp="1"/>
          </p:cNvSpPr>
          <p:nvPr>
            <p:ph type="sldNum" sz="quarter" idx="12"/>
          </p:nvPr>
        </p:nvSpPr>
        <p:spPr/>
        <p:txBody>
          <a:bodyPr/>
          <a:lstStyle/>
          <a:p>
            <a:fld id="{DC952ABF-7E8B-427B-B512-C1633C89F17D}" type="slidenum">
              <a:rPr lang="en-ZA" smtClean="0"/>
              <a:t>‹#›</a:t>
            </a:fld>
            <a:endParaRPr lang="en-ZA"/>
          </a:p>
        </p:txBody>
      </p:sp>
    </p:spTree>
    <p:extLst>
      <p:ext uri="{BB962C8B-B14F-4D97-AF65-F5344CB8AC3E}">
        <p14:creationId xmlns:p14="http://schemas.microsoft.com/office/powerpoint/2010/main" val="143269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30EE-5906-B1E0-2557-221CEBA8DA3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C8F2057-7E85-D1A2-77D1-5615D0631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8984A70-F812-D2ED-E8F4-ED5E1B9198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5CA4B8FC-3C58-F51A-1F3E-C1936F301906}"/>
              </a:ext>
            </a:extLst>
          </p:cNvPr>
          <p:cNvSpPr>
            <a:spLocks noGrp="1"/>
          </p:cNvSpPr>
          <p:nvPr>
            <p:ph type="dt" sz="half" idx="10"/>
          </p:nvPr>
        </p:nvSpPr>
        <p:spPr/>
        <p:txBody>
          <a:bodyPr/>
          <a:lstStyle/>
          <a:p>
            <a:fld id="{A8DAB0D8-AE1A-41A5-963C-A83876352D3E}" type="datetime1">
              <a:rPr lang="en-ZA" smtClean="0"/>
              <a:t>2025/05/21</a:t>
            </a:fld>
            <a:endParaRPr lang="en-ZA"/>
          </a:p>
        </p:txBody>
      </p:sp>
      <p:sp>
        <p:nvSpPr>
          <p:cNvPr id="6" name="Footer Placeholder 5">
            <a:extLst>
              <a:ext uri="{FF2B5EF4-FFF2-40B4-BE49-F238E27FC236}">
                <a16:creationId xmlns:a16="http://schemas.microsoft.com/office/drawing/2014/main" id="{244AAEDA-7AB2-1145-B256-203AE631DC72}"/>
              </a:ext>
            </a:extLst>
          </p:cNvPr>
          <p:cNvSpPr>
            <a:spLocks noGrp="1"/>
          </p:cNvSpPr>
          <p:nvPr>
            <p:ph type="ftr" sz="quarter" idx="11"/>
          </p:nvPr>
        </p:nvSpPr>
        <p:spPr/>
        <p:txBody>
          <a:bodyPr/>
          <a:lstStyle/>
          <a:p>
            <a:r>
              <a:rPr lang="en-GB"/>
              <a:t>Moodley E Investigation of FOS in the Inner Detector</a:t>
            </a:r>
            <a:endParaRPr lang="en-ZA"/>
          </a:p>
        </p:txBody>
      </p:sp>
      <p:sp>
        <p:nvSpPr>
          <p:cNvPr id="7" name="Slide Number Placeholder 6">
            <a:extLst>
              <a:ext uri="{FF2B5EF4-FFF2-40B4-BE49-F238E27FC236}">
                <a16:creationId xmlns:a16="http://schemas.microsoft.com/office/drawing/2014/main" id="{812C478E-2124-5127-A195-D06F8C9E6F49}"/>
              </a:ext>
            </a:extLst>
          </p:cNvPr>
          <p:cNvSpPr>
            <a:spLocks noGrp="1"/>
          </p:cNvSpPr>
          <p:nvPr>
            <p:ph type="sldNum" sz="quarter" idx="12"/>
          </p:nvPr>
        </p:nvSpPr>
        <p:spPr/>
        <p:txBody>
          <a:bodyPr/>
          <a:lstStyle/>
          <a:p>
            <a:fld id="{DC952ABF-7E8B-427B-B512-C1633C89F17D}" type="slidenum">
              <a:rPr lang="en-ZA" smtClean="0"/>
              <a:t>‹#›</a:t>
            </a:fld>
            <a:endParaRPr lang="en-ZA"/>
          </a:p>
        </p:txBody>
      </p:sp>
    </p:spTree>
    <p:extLst>
      <p:ext uri="{BB962C8B-B14F-4D97-AF65-F5344CB8AC3E}">
        <p14:creationId xmlns:p14="http://schemas.microsoft.com/office/powerpoint/2010/main" val="14214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6369-F7BE-A293-8936-FEC3E07C18D0}"/>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67CC9F1-7D87-FB1E-F8C8-7131F7977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26738-A8C4-B54D-FFA4-FA2B7C3A20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90B3AE46-24FB-1DB2-8BEC-7B195E72E2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FAC18-09C1-F381-80F5-160B29A7C6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076B991F-1D14-0B0C-9CCB-7F7E1A2A12A2}"/>
              </a:ext>
            </a:extLst>
          </p:cNvPr>
          <p:cNvSpPr>
            <a:spLocks noGrp="1"/>
          </p:cNvSpPr>
          <p:nvPr>
            <p:ph type="dt" sz="half" idx="10"/>
          </p:nvPr>
        </p:nvSpPr>
        <p:spPr/>
        <p:txBody>
          <a:bodyPr/>
          <a:lstStyle/>
          <a:p>
            <a:fld id="{0F192224-132B-41DD-AA4E-36BEF2559A7D}" type="datetime1">
              <a:rPr lang="en-ZA" smtClean="0"/>
              <a:t>2025/05/21</a:t>
            </a:fld>
            <a:endParaRPr lang="en-ZA"/>
          </a:p>
        </p:txBody>
      </p:sp>
      <p:sp>
        <p:nvSpPr>
          <p:cNvPr id="8" name="Footer Placeholder 7">
            <a:extLst>
              <a:ext uri="{FF2B5EF4-FFF2-40B4-BE49-F238E27FC236}">
                <a16:creationId xmlns:a16="http://schemas.microsoft.com/office/drawing/2014/main" id="{B39C4B4C-F2FA-326C-49B7-67E9DF1568EF}"/>
              </a:ext>
            </a:extLst>
          </p:cNvPr>
          <p:cNvSpPr>
            <a:spLocks noGrp="1"/>
          </p:cNvSpPr>
          <p:nvPr>
            <p:ph type="ftr" sz="quarter" idx="11"/>
          </p:nvPr>
        </p:nvSpPr>
        <p:spPr/>
        <p:txBody>
          <a:bodyPr/>
          <a:lstStyle/>
          <a:p>
            <a:r>
              <a:rPr lang="en-GB"/>
              <a:t>Moodley E Investigation of FOS in the Inner Detector</a:t>
            </a:r>
            <a:endParaRPr lang="en-ZA"/>
          </a:p>
        </p:txBody>
      </p:sp>
      <p:sp>
        <p:nvSpPr>
          <p:cNvPr id="9" name="Slide Number Placeholder 8">
            <a:extLst>
              <a:ext uri="{FF2B5EF4-FFF2-40B4-BE49-F238E27FC236}">
                <a16:creationId xmlns:a16="http://schemas.microsoft.com/office/drawing/2014/main" id="{328FF2E5-6646-1E0D-50C1-14A64052FE0D}"/>
              </a:ext>
            </a:extLst>
          </p:cNvPr>
          <p:cNvSpPr>
            <a:spLocks noGrp="1"/>
          </p:cNvSpPr>
          <p:nvPr>
            <p:ph type="sldNum" sz="quarter" idx="12"/>
          </p:nvPr>
        </p:nvSpPr>
        <p:spPr/>
        <p:txBody>
          <a:bodyPr/>
          <a:lstStyle/>
          <a:p>
            <a:fld id="{DC952ABF-7E8B-427B-B512-C1633C89F17D}" type="slidenum">
              <a:rPr lang="en-ZA" smtClean="0"/>
              <a:t>‹#›</a:t>
            </a:fld>
            <a:endParaRPr lang="en-ZA"/>
          </a:p>
        </p:txBody>
      </p:sp>
    </p:spTree>
    <p:extLst>
      <p:ext uri="{BB962C8B-B14F-4D97-AF65-F5344CB8AC3E}">
        <p14:creationId xmlns:p14="http://schemas.microsoft.com/office/powerpoint/2010/main" val="18602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0BA-6166-5DD8-DDA1-39297BCE5D5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54B62AE-AC0B-A3C7-5792-B50A8A16CBC2}"/>
              </a:ext>
            </a:extLst>
          </p:cNvPr>
          <p:cNvSpPr>
            <a:spLocks noGrp="1"/>
          </p:cNvSpPr>
          <p:nvPr>
            <p:ph type="dt" sz="half" idx="10"/>
          </p:nvPr>
        </p:nvSpPr>
        <p:spPr/>
        <p:txBody>
          <a:bodyPr/>
          <a:lstStyle/>
          <a:p>
            <a:fld id="{1CDCAC22-160E-4641-A43F-42145DA200C9}" type="datetime1">
              <a:rPr lang="en-ZA" smtClean="0"/>
              <a:t>2025/05/21</a:t>
            </a:fld>
            <a:endParaRPr lang="en-ZA"/>
          </a:p>
        </p:txBody>
      </p:sp>
      <p:sp>
        <p:nvSpPr>
          <p:cNvPr id="4" name="Footer Placeholder 3">
            <a:extLst>
              <a:ext uri="{FF2B5EF4-FFF2-40B4-BE49-F238E27FC236}">
                <a16:creationId xmlns:a16="http://schemas.microsoft.com/office/drawing/2014/main" id="{A7A5D952-41C3-32E0-BC07-74C6D04A5D11}"/>
              </a:ext>
            </a:extLst>
          </p:cNvPr>
          <p:cNvSpPr>
            <a:spLocks noGrp="1"/>
          </p:cNvSpPr>
          <p:nvPr>
            <p:ph type="ftr" sz="quarter" idx="11"/>
          </p:nvPr>
        </p:nvSpPr>
        <p:spPr/>
        <p:txBody>
          <a:bodyPr/>
          <a:lstStyle/>
          <a:p>
            <a:r>
              <a:rPr lang="en-GB"/>
              <a:t>Moodley E Investigation of FOS in the Inner Detector</a:t>
            </a:r>
            <a:endParaRPr lang="en-ZA"/>
          </a:p>
        </p:txBody>
      </p:sp>
      <p:sp>
        <p:nvSpPr>
          <p:cNvPr id="5" name="Slide Number Placeholder 4">
            <a:extLst>
              <a:ext uri="{FF2B5EF4-FFF2-40B4-BE49-F238E27FC236}">
                <a16:creationId xmlns:a16="http://schemas.microsoft.com/office/drawing/2014/main" id="{0D620B73-D0BB-FFD4-DE0F-FE4707113862}"/>
              </a:ext>
            </a:extLst>
          </p:cNvPr>
          <p:cNvSpPr>
            <a:spLocks noGrp="1"/>
          </p:cNvSpPr>
          <p:nvPr>
            <p:ph type="sldNum" sz="quarter" idx="12"/>
          </p:nvPr>
        </p:nvSpPr>
        <p:spPr/>
        <p:txBody>
          <a:bodyPr/>
          <a:lstStyle/>
          <a:p>
            <a:fld id="{DC952ABF-7E8B-427B-B512-C1633C89F17D}" type="slidenum">
              <a:rPr lang="en-ZA" smtClean="0"/>
              <a:t>‹#›</a:t>
            </a:fld>
            <a:endParaRPr lang="en-ZA"/>
          </a:p>
        </p:txBody>
      </p:sp>
    </p:spTree>
    <p:extLst>
      <p:ext uri="{BB962C8B-B14F-4D97-AF65-F5344CB8AC3E}">
        <p14:creationId xmlns:p14="http://schemas.microsoft.com/office/powerpoint/2010/main" val="175683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5FA609-C873-9C33-22DF-86BE0E9F81C2}"/>
              </a:ext>
            </a:extLst>
          </p:cNvPr>
          <p:cNvSpPr>
            <a:spLocks noGrp="1"/>
          </p:cNvSpPr>
          <p:nvPr>
            <p:ph type="dt" sz="half" idx="10"/>
          </p:nvPr>
        </p:nvSpPr>
        <p:spPr/>
        <p:txBody>
          <a:bodyPr/>
          <a:lstStyle/>
          <a:p>
            <a:fld id="{71C0AC64-6DE4-43EE-ABE7-6F7FBD9A8D42}" type="datetime1">
              <a:rPr lang="en-ZA" smtClean="0"/>
              <a:t>2025/05/21</a:t>
            </a:fld>
            <a:endParaRPr lang="en-ZA"/>
          </a:p>
        </p:txBody>
      </p:sp>
      <p:sp>
        <p:nvSpPr>
          <p:cNvPr id="3" name="Footer Placeholder 2">
            <a:extLst>
              <a:ext uri="{FF2B5EF4-FFF2-40B4-BE49-F238E27FC236}">
                <a16:creationId xmlns:a16="http://schemas.microsoft.com/office/drawing/2014/main" id="{5E7176E3-ACEE-1F21-E2FE-EFE93EDE3259}"/>
              </a:ext>
            </a:extLst>
          </p:cNvPr>
          <p:cNvSpPr>
            <a:spLocks noGrp="1"/>
          </p:cNvSpPr>
          <p:nvPr>
            <p:ph type="ftr" sz="quarter" idx="11"/>
          </p:nvPr>
        </p:nvSpPr>
        <p:spPr/>
        <p:txBody>
          <a:bodyPr/>
          <a:lstStyle/>
          <a:p>
            <a:r>
              <a:rPr lang="en-GB"/>
              <a:t>Moodley E Investigation of FOS in the Inner Detector</a:t>
            </a:r>
            <a:endParaRPr lang="en-ZA"/>
          </a:p>
        </p:txBody>
      </p:sp>
      <p:sp>
        <p:nvSpPr>
          <p:cNvPr id="4" name="Slide Number Placeholder 3">
            <a:extLst>
              <a:ext uri="{FF2B5EF4-FFF2-40B4-BE49-F238E27FC236}">
                <a16:creationId xmlns:a16="http://schemas.microsoft.com/office/drawing/2014/main" id="{10BE2341-2D26-58FA-759D-F1E0A41C508C}"/>
              </a:ext>
            </a:extLst>
          </p:cNvPr>
          <p:cNvSpPr>
            <a:spLocks noGrp="1"/>
          </p:cNvSpPr>
          <p:nvPr>
            <p:ph type="sldNum" sz="quarter" idx="12"/>
          </p:nvPr>
        </p:nvSpPr>
        <p:spPr/>
        <p:txBody>
          <a:bodyPr/>
          <a:lstStyle/>
          <a:p>
            <a:fld id="{DC952ABF-7E8B-427B-B512-C1633C89F17D}" type="slidenum">
              <a:rPr lang="en-ZA" smtClean="0"/>
              <a:t>‹#›</a:t>
            </a:fld>
            <a:endParaRPr lang="en-ZA"/>
          </a:p>
        </p:txBody>
      </p:sp>
    </p:spTree>
    <p:extLst>
      <p:ext uri="{BB962C8B-B14F-4D97-AF65-F5344CB8AC3E}">
        <p14:creationId xmlns:p14="http://schemas.microsoft.com/office/powerpoint/2010/main" val="88848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FF87-F42F-3F43-6BB1-D0AA67511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9E1D3A1-A31B-966E-DF4C-00EC89942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4704706D-FDB8-5910-3873-598E6A534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C995A-7504-4C2B-4D45-C91041B97D4D}"/>
              </a:ext>
            </a:extLst>
          </p:cNvPr>
          <p:cNvSpPr>
            <a:spLocks noGrp="1"/>
          </p:cNvSpPr>
          <p:nvPr>
            <p:ph type="dt" sz="half" idx="10"/>
          </p:nvPr>
        </p:nvSpPr>
        <p:spPr/>
        <p:txBody>
          <a:bodyPr/>
          <a:lstStyle/>
          <a:p>
            <a:fld id="{5E637EC1-811E-493F-A826-547B21F486A8}" type="datetime1">
              <a:rPr lang="en-ZA" smtClean="0"/>
              <a:t>2025/05/21</a:t>
            </a:fld>
            <a:endParaRPr lang="en-ZA"/>
          </a:p>
        </p:txBody>
      </p:sp>
      <p:sp>
        <p:nvSpPr>
          <p:cNvPr id="6" name="Footer Placeholder 5">
            <a:extLst>
              <a:ext uri="{FF2B5EF4-FFF2-40B4-BE49-F238E27FC236}">
                <a16:creationId xmlns:a16="http://schemas.microsoft.com/office/drawing/2014/main" id="{705EDDE3-F1A7-2E00-F7E9-86F350D06E74}"/>
              </a:ext>
            </a:extLst>
          </p:cNvPr>
          <p:cNvSpPr>
            <a:spLocks noGrp="1"/>
          </p:cNvSpPr>
          <p:nvPr>
            <p:ph type="ftr" sz="quarter" idx="11"/>
          </p:nvPr>
        </p:nvSpPr>
        <p:spPr/>
        <p:txBody>
          <a:bodyPr/>
          <a:lstStyle/>
          <a:p>
            <a:r>
              <a:rPr lang="en-GB"/>
              <a:t>Moodley E Investigation of FOS in the Inner Detector</a:t>
            </a:r>
            <a:endParaRPr lang="en-ZA"/>
          </a:p>
        </p:txBody>
      </p:sp>
      <p:sp>
        <p:nvSpPr>
          <p:cNvPr id="7" name="Slide Number Placeholder 6">
            <a:extLst>
              <a:ext uri="{FF2B5EF4-FFF2-40B4-BE49-F238E27FC236}">
                <a16:creationId xmlns:a16="http://schemas.microsoft.com/office/drawing/2014/main" id="{454DC544-4B5B-1BC1-6721-2EDE60EAA870}"/>
              </a:ext>
            </a:extLst>
          </p:cNvPr>
          <p:cNvSpPr>
            <a:spLocks noGrp="1"/>
          </p:cNvSpPr>
          <p:nvPr>
            <p:ph type="sldNum" sz="quarter" idx="12"/>
          </p:nvPr>
        </p:nvSpPr>
        <p:spPr/>
        <p:txBody>
          <a:bodyPr/>
          <a:lstStyle/>
          <a:p>
            <a:fld id="{DC952ABF-7E8B-427B-B512-C1633C89F17D}" type="slidenum">
              <a:rPr lang="en-ZA" smtClean="0"/>
              <a:t>‹#›</a:t>
            </a:fld>
            <a:endParaRPr lang="en-ZA"/>
          </a:p>
        </p:txBody>
      </p:sp>
    </p:spTree>
    <p:extLst>
      <p:ext uri="{BB962C8B-B14F-4D97-AF65-F5344CB8AC3E}">
        <p14:creationId xmlns:p14="http://schemas.microsoft.com/office/powerpoint/2010/main" val="250402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6B08-D702-34C9-A6E7-DABFBF9FAA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6B446AA3-EC7B-D3C0-0A1D-3BBAC330A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2F3DA12-114E-98A3-F51A-6138A8326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62DCE-29F6-9D0F-59A9-300073C60A97}"/>
              </a:ext>
            </a:extLst>
          </p:cNvPr>
          <p:cNvSpPr>
            <a:spLocks noGrp="1"/>
          </p:cNvSpPr>
          <p:nvPr>
            <p:ph type="dt" sz="half" idx="10"/>
          </p:nvPr>
        </p:nvSpPr>
        <p:spPr/>
        <p:txBody>
          <a:bodyPr/>
          <a:lstStyle/>
          <a:p>
            <a:fld id="{62261812-921C-4537-A6DB-44EFEF0D32AA}" type="datetime1">
              <a:rPr lang="en-ZA" smtClean="0"/>
              <a:t>2025/05/21</a:t>
            </a:fld>
            <a:endParaRPr lang="en-ZA"/>
          </a:p>
        </p:txBody>
      </p:sp>
      <p:sp>
        <p:nvSpPr>
          <p:cNvPr id="6" name="Footer Placeholder 5">
            <a:extLst>
              <a:ext uri="{FF2B5EF4-FFF2-40B4-BE49-F238E27FC236}">
                <a16:creationId xmlns:a16="http://schemas.microsoft.com/office/drawing/2014/main" id="{B80EA70D-276F-EA7E-690D-D185AA965AE7}"/>
              </a:ext>
            </a:extLst>
          </p:cNvPr>
          <p:cNvSpPr>
            <a:spLocks noGrp="1"/>
          </p:cNvSpPr>
          <p:nvPr>
            <p:ph type="ftr" sz="quarter" idx="11"/>
          </p:nvPr>
        </p:nvSpPr>
        <p:spPr/>
        <p:txBody>
          <a:bodyPr/>
          <a:lstStyle/>
          <a:p>
            <a:r>
              <a:rPr lang="en-GB"/>
              <a:t>Moodley E Investigation of FOS in the Inner Detector</a:t>
            </a:r>
            <a:endParaRPr lang="en-ZA"/>
          </a:p>
        </p:txBody>
      </p:sp>
      <p:sp>
        <p:nvSpPr>
          <p:cNvPr id="7" name="Slide Number Placeholder 6">
            <a:extLst>
              <a:ext uri="{FF2B5EF4-FFF2-40B4-BE49-F238E27FC236}">
                <a16:creationId xmlns:a16="http://schemas.microsoft.com/office/drawing/2014/main" id="{B6B22A42-01AC-5487-A1F8-8CF98A9BC472}"/>
              </a:ext>
            </a:extLst>
          </p:cNvPr>
          <p:cNvSpPr>
            <a:spLocks noGrp="1"/>
          </p:cNvSpPr>
          <p:nvPr>
            <p:ph type="sldNum" sz="quarter" idx="12"/>
          </p:nvPr>
        </p:nvSpPr>
        <p:spPr/>
        <p:txBody>
          <a:bodyPr/>
          <a:lstStyle/>
          <a:p>
            <a:fld id="{DC952ABF-7E8B-427B-B512-C1633C89F17D}" type="slidenum">
              <a:rPr lang="en-ZA" smtClean="0"/>
              <a:t>‹#›</a:t>
            </a:fld>
            <a:endParaRPr lang="en-ZA"/>
          </a:p>
        </p:txBody>
      </p:sp>
    </p:spTree>
    <p:extLst>
      <p:ext uri="{BB962C8B-B14F-4D97-AF65-F5344CB8AC3E}">
        <p14:creationId xmlns:p14="http://schemas.microsoft.com/office/powerpoint/2010/main" val="354714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CB4450-C4E9-B1B9-740B-4B92892AD9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0AE51A5-5DA4-2709-915E-E568794AB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B3B8189-F3E1-B5B1-1152-922CC06EC2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0ECC6A-4849-4701-81C2-FC35297342C5}" type="datetime1">
              <a:rPr lang="en-ZA" smtClean="0"/>
              <a:t>2025/05/21</a:t>
            </a:fld>
            <a:endParaRPr lang="en-ZA"/>
          </a:p>
        </p:txBody>
      </p:sp>
      <p:sp>
        <p:nvSpPr>
          <p:cNvPr id="5" name="Footer Placeholder 4">
            <a:extLst>
              <a:ext uri="{FF2B5EF4-FFF2-40B4-BE49-F238E27FC236}">
                <a16:creationId xmlns:a16="http://schemas.microsoft.com/office/drawing/2014/main" id="{36626D1C-5082-3584-437C-46F4BDA7D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55B569DD-2F34-3D0C-C0B4-A08D9BC9BE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952ABF-7E8B-427B-B512-C1633C89F17D}" type="slidenum">
              <a:rPr lang="en-ZA" smtClean="0"/>
              <a:t>‹#›</a:t>
            </a:fld>
            <a:endParaRPr lang="en-ZA"/>
          </a:p>
        </p:txBody>
      </p:sp>
    </p:spTree>
    <p:extLst>
      <p:ext uri="{BB962C8B-B14F-4D97-AF65-F5344CB8AC3E}">
        <p14:creationId xmlns:p14="http://schemas.microsoft.com/office/powerpoint/2010/main" val="3681198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5581-A36B-10F0-722F-1C2514882EBC}"/>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2F76A8B9-E7EF-A137-C389-4D38F78BB8F0}"/>
              </a:ext>
            </a:extLst>
          </p:cNvPr>
          <p:cNvSpPr>
            <a:spLocks noGrp="1"/>
          </p:cNvSpPr>
          <p:nvPr>
            <p:ph type="subTitle" idx="1"/>
          </p:nvPr>
        </p:nvSpPr>
        <p:spPr/>
        <p:txBody>
          <a:bodyPr/>
          <a:lstStyle/>
          <a:p>
            <a:endParaRPr lang="en-ZA"/>
          </a:p>
        </p:txBody>
      </p:sp>
      <p:pic>
        <p:nvPicPr>
          <p:cNvPr id="5" name="Picture 4">
            <a:extLst>
              <a:ext uri="{FF2B5EF4-FFF2-40B4-BE49-F238E27FC236}">
                <a16:creationId xmlns:a16="http://schemas.microsoft.com/office/drawing/2014/main" id="{581184A2-6066-358A-616F-89130FA8524D}"/>
              </a:ext>
            </a:extLst>
          </p:cNvPr>
          <p:cNvPicPr>
            <a:picLocks noChangeAspect="1"/>
          </p:cNvPicPr>
          <p:nvPr/>
        </p:nvPicPr>
        <p:blipFill>
          <a:blip r:embed="rId2"/>
          <a:stretch>
            <a:fillRect/>
          </a:stretch>
        </p:blipFill>
        <p:spPr>
          <a:xfrm>
            <a:off x="-13931" y="67455"/>
            <a:ext cx="12219862" cy="6723089"/>
          </a:xfrm>
          <a:prstGeom prst="rect">
            <a:avLst/>
          </a:prstGeom>
        </p:spPr>
      </p:pic>
      <p:sp>
        <p:nvSpPr>
          <p:cNvPr id="6" name="TextBox 5">
            <a:extLst>
              <a:ext uri="{FF2B5EF4-FFF2-40B4-BE49-F238E27FC236}">
                <a16:creationId xmlns:a16="http://schemas.microsoft.com/office/drawing/2014/main" id="{F694D37E-708A-93CE-63CB-3A47772B39FB}"/>
              </a:ext>
            </a:extLst>
          </p:cNvPr>
          <p:cNvSpPr txBox="1"/>
          <p:nvPr/>
        </p:nvSpPr>
        <p:spPr>
          <a:xfrm>
            <a:off x="234845" y="4463762"/>
            <a:ext cx="9718623" cy="2062103"/>
          </a:xfrm>
          <a:prstGeom prst="rect">
            <a:avLst/>
          </a:prstGeom>
          <a:solidFill>
            <a:schemeClr val="bg2"/>
          </a:solidFill>
        </p:spPr>
        <p:txBody>
          <a:bodyPr wrap="square" rtlCol="0">
            <a:spAutoFit/>
          </a:bodyPr>
          <a:lstStyle/>
          <a:p>
            <a:r>
              <a:rPr lang="en-GB" sz="2800" b="1" dirty="0"/>
              <a:t>Investigation of radiation damage to fibre optic humidity sensors inside the Inner Detector at the LHC</a:t>
            </a:r>
          </a:p>
          <a:p>
            <a:endParaRPr lang="en-GB" dirty="0"/>
          </a:p>
          <a:p>
            <a:r>
              <a:rPr lang="en-GB" dirty="0"/>
              <a:t>Enrique Moodley</a:t>
            </a:r>
          </a:p>
          <a:p>
            <a:r>
              <a:rPr lang="en-GB"/>
              <a:t>21/05/2025</a:t>
            </a:r>
            <a:endParaRPr lang="en-GB" dirty="0"/>
          </a:p>
          <a:p>
            <a:endParaRPr lang="en-GB" dirty="0"/>
          </a:p>
        </p:txBody>
      </p:sp>
    </p:spTree>
    <p:extLst>
      <p:ext uri="{BB962C8B-B14F-4D97-AF65-F5344CB8AC3E}">
        <p14:creationId xmlns:p14="http://schemas.microsoft.com/office/powerpoint/2010/main" val="287571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26410-ABCD-282F-3F42-CE3CA02EECF5}"/>
              </a:ext>
            </a:extLst>
          </p:cNvPr>
          <p:cNvSpPr>
            <a:spLocks noGrp="1"/>
          </p:cNvSpPr>
          <p:nvPr>
            <p:ph type="dt" sz="half" idx="10"/>
          </p:nvPr>
        </p:nvSpPr>
        <p:spPr/>
        <p:txBody>
          <a:bodyPr/>
          <a:lstStyle/>
          <a:p>
            <a:fld id="{71C0AC64-6DE4-43EE-ABE7-6F7FBD9A8D42}" type="datetime1">
              <a:rPr lang="en-ZA" smtClean="0"/>
              <a:t>2025/05/21</a:t>
            </a:fld>
            <a:endParaRPr lang="en-ZA"/>
          </a:p>
        </p:txBody>
      </p:sp>
      <p:sp>
        <p:nvSpPr>
          <p:cNvPr id="3" name="Footer Placeholder 2">
            <a:extLst>
              <a:ext uri="{FF2B5EF4-FFF2-40B4-BE49-F238E27FC236}">
                <a16:creationId xmlns:a16="http://schemas.microsoft.com/office/drawing/2014/main" id="{FA97D49F-894F-038A-7A14-CB378990BA47}"/>
              </a:ext>
            </a:extLst>
          </p:cNvPr>
          <p:cNvSpPr>
            <a:spLocks noGrp="1"/>
          </p:cNvSpPr>
          <p:nvPr>
            <p:ph type="ftr" sz="quarter" idx="11"/>
          </p:nvPr>
        </p:nvSpPr>
        <p:spPr/>
        <p:txBody>
          <a:bodyPr/>
          <a:lstStyle/>
          <a:p>
            <a:r>
              <a:rPr lang="en-GB"/>
              <a:t>Moodley E Investigation of FOS in the Inner Detector</a:t>
            </a:r>
            <a:endParaRPr lang="en-ZA"/>
          </a:p>
        </p:txBody>
      </p:sp>
      <p:sp>
        <p:nvSpPr>
          <p:cNvPr id="4" name="Slide Number Placeholder 3">
            <a:extLst>
              <a:ext uri="{FF2B5EF4-FFF2-40B4-BE49-F238E27FC236}">
                <a16:creationId xmlns:a16="http://schemas.microsoft.com/office/drawing/2014/main" id="{9B39E69A-6CAB-0D36-CB5A-2B7B6F7F041E}"/>
              </a:ext>
            </a:extLst>
          </p:cNvPr>
          <p:cNvSpPr>
            <a:spLocks noGrp="1"/>
          </p:cNvSpPr>
          <p:nvPr>
            <p:ph type="sldNum" sz="quarter" idx="12"/>
          </p:nvPr>
        </p:nvSpPr>
        <p:spPr/>
        <p:txBody>
          <a:bodyPr/>
          <a:lstStyle/>
          <a:p>
            <a:fld id="{DC952ABF-7E8B-427B-B512-C1633C89F17D}" type="slidenum">
              <a:rPr lang="en-ZA" smtClean="0"/>
              <a:t>10</a:t>
            </a:fld>
            <a:endParaRPr lang="en-ZA"/>
          </a:p>
        </p:txBody>
      </p:sp>
      <p:sp>
        <p:nvSpPr>
          <p:cNvPr id="5" name="TextBox 4">
            <a:extLst>
              <a:ext uri="{FF2B5EF4-FFF2-40B4-BE49-F238E27FC236}">
                <a16:creationId xmlns:a16="http://schemas.microsoft.com/office/drawing/2014/main" id="{46ED1287-1D6F-C07F-959C-678AEFD653E0}"/>
              </a:ext>
            </a:extLst>
          </p:cNvPr>
          <p:cNvSpPr txBox="1"/>
          <p:nvPr/>
        </p:nvSpPr>
        <p:spPr>
          <a:xfrm>
            <a:off x="719666" y="1894417"/>
            <a:ext cx="10761133" cy="4360168"/>
          </a:xfrm>
          <a:prstGeom prst="rect">
            <a:avLst/>
          </a:prstGeom>
          <a:noFill/>
        </p:spPr>
        <p:txBody>
          <a:bodyPr wrap="square" rtlCol="0">
            <a:spAutoFit/>
          </a:bodyPr>
          <a:lstStyle/>
          <a:p>
            <a:pPr algn="just">
              <a:lnSpc>
                <a:spcPct val="150000"/>
              </a:lnSpc>
              <a:spcAft>
                <a:spcPts val="800"/>
              </a:spcAft>
              <a:buNone/>
            </a:pPr>
            <a:r>
              <a:rPr lang="en-ZA" sz="3200" b="0" u="sng" dirty="0">
                <a:effectLst/>
                <a:latin typeface="Times New Roman" panose="02020603050405020304" pitchFamily="18" charset="0"/>
                <a:ea typeface="Calibri" panose="020F0502020204030204" pitchFamily="34" charset="0"/>
                <a:cs typeface="Times New Roman" panose="02020603050405020304" pitchFamily="18" charset="0"/>
              </a:rPr>
              <a:t>Reason:</a:t>
            </a:r>
          </a:p>
          <a:p>
            <a:pPr marL="742950" lvl="1" indent="-285750" algn="just">
              <a:lnSpc>
                <a:spcPct val="150000"/>
              </a:lnSpc>
              <a:spcAft>
                <a:spcPts val="800"/>
              </a:spcAft>
              <a:buFont typeface="Arial" panose="020B0604020202020204" pitchFamily="34" charset="0"/>
              <a:buChar char="•"/>
            </a:pPr>
            <a:r>
              <a:rPr lang="en-ZA" b="0" dirty="0">
                <a:effectLst/>
                <a:latin typeface="Times New Roman" panose="02020603050405020304" pitchFamily="18" charset="0"/>
                <a:ea typeface="Calibri" panose="020F0502020204030204" pitchFamily="34" charset="0"/>
                <a:cs typeface="Times New Roman" panose="02020603050405020304" pitchFamily="18" charset="0"/>
              </a:rPr>
              <a:t>Humidity FOS are exposed to large amounts of radiation and this causes damage to the sensors, resulting in existing calibration methods to not be accurate enough to fully resolve the spectrum data. </a:t>
            </a:r>
          </a:p>
          <a:p>
            <a:pPr marL="742950" lvl="1" indent="-285750" algn="just">
              <a:lnSpc>
                <a:spcPct val="150000"/>
              </a:lnSpc>
              <a:spcAft>
                <a:spcPts val="800"/>
              </a:spcAft>
              <a:buFont typeface="Arial" panose="020B0604020202020204" pitchFamily="34" charset="0"/>
              <a:buChar char="•"/>
            </a:pPr>
            <a:r>
              <a:rPr lang="en-ZA" b="0" dirty="0">
                <a:effectLst/>
                <a:latin typeface="Times New Roman" panose="02020603050405020304" pitchFamily="18" charset="0"/>
                <a:ea typeface="Calibri" panose="020F0502020204030204" pitchFamily="34" charset="0"/>
                <a:cs typeface="Times New Roman" panose="02020603050405020304" pitchFamily="18" charset="0"/>
              </a:rPr>
              <a:t>There is a need to assess the level of radiation the sensors are exposed to and adjust the calibration of the FOS sensors in order to obtain the correct dew point temperature readouts.</a:t>
            </a:r>
          </a:p>
          <a:p>
            <a:pPr algn="just">
              <a:lnSpc>
                <a:spcPct val="150000"/>
              </a:lnSpc>
              <a:spcBef>
                <a:spcPts val="200"/>
              </a:spcBef>
              <a:buNone/>
            </a:pPr>
            <a:r>
              <a:rPr lang="en-ZA" sz="3200" b="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Aim:</a:t>
            </a:r>
          </a:p>
          <a:p>
            <a:pPr algn="just">
              <a:lnSpc>
                <a:spcPct val="150000"/>
              </a:lnSpc>
              <a:spcAft>
                <a:spcPts val="800"/>
              </a:spcAft>
            </a:pP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To assess the level of radiation experienced by the FOS body using the GEANT4 simulation software.</a:t>
            </a:r>
          </a:p>
          <a:p>
            <a:endParaRPr lang="en-ZA" dirty="0"/>
          </a:p>
        </p:txBody>
      </p:sp>
      <p:sp>
        <p:nvSpPr>
          <p:cNvPr id="6" name="TextBox 5">
            <a:extLst>
              <a:ext uri="{FF2B5EF4-FFF2-40B4-BE49-F238E27FC236}">
                <a16:creationId xmlns:a16="http://schemas.microsoft.com/office/drawing/2014/main" id="{A2FA7EB0-7EC7-DFBF-10C8-530ADB5EA438}"/>
              </a:ext>
            </a:extLst>
          </p:cNvPr>
          <p:cNvSpPr txBox="1"/>
          <p:nvPr/>
        </p:nvSpPr>
        <p:spPr>
          <a:xfrm>
            <a:off x="592667" y="516211"/>
            <a:ext cx="9990666" cy="646331"/>
          </a:xfrm>
          <a:prstGeom prst="rect">
            <a:avLst/>
          </a:prstGeom>
          <a:noFill/>
        </p:spPr>
        <p:txBody>
          <a:bodyPr wrap="square" rtlCol="0">
            <a:spAutoFit/>
          </a:bodyPr>
          <a:lstStyle/>
          <a:p>
            <a:r>
              <a:rPr lang="en-ZA" sz="3600" dirty="0">
                <a:latin typeface="Times New Roman" panose="02020603050405020304" pitchFamily="18" charset="0"/>
                <a:cs typeface="Times New Roman" panose="02020603050405020304" pitchFamily="18" charset="0"/>
              </a:rPr>
              <a:t>The reason and aim of this investigation</a:t>
            </a:r>
          </a:p>
        </p:txBody>
      </p:sp>
    </p:spTree>
    <p:extLst>
      <p:ext uri="{BB962C8B-B14F-4D97-AF65-F5344CB8AC3E}">
        <p14:creationId xmlns:p14="http://schemas.microsoft.com/office/powerpoint/2010/main" val="385883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BC3E0-609D-0A81-00C1-DB46B524FCD9}"/>
              </a:ext>
            </a:extLst>
          </p:cNvPr>
          <p:cNvSpPr>
            <a:spLocks noGrp="1"/>
          </p:cNvSpPr>
          <p:nvPr>
            <p:ph type="title"/>
          </p:nvPr>
        </p:nvSpPr>
        <p:spPr>
          <a:xfrm>
            <a:off x="630936" y="639520"/>
            <a:ext cx="3429000" cy="1719072"/>
          </a:xfrm>
        </p:spPr>
        <p:txBody>
          <a:bodyPr anchor="b">
            <a:normAutofit/>
          </a:bodyPr>
          <a:lstStyle/>
          <a:p>
            <a:r>
              <a:rPr lang="en-ZA" sz="3000" dirty="0"/>
              <a:t>How the simulation will be done</a:t>
            </a:r>
            <a:br>
              <a:rPr lang="en-ZA" sz="3000" dirty="0"/>
            </a:br>
            <a:endParaRPr lang="en-ZA" sz="3000" dirty="0"/>
          </a:p>
        </p:txBody>
      </p:sp>
      <p:sp>
        <p:nvSpPr>
          <p:cNvPr id="4105"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94BB16-8D78-B9D8-FFC6-2CADCAEE7B34}"/>
              </a:ext>
            </a:extLst>
          </p:cNvPr>
          <p:cNvSpPr>
            <a:spLocks noGrp="1"/>
          </p:cNvSpPr>
          <p:nvPr>
            <p:ph idx="1"/>
          </p:nvPr>
        </p:nvSpPr>
        <p:spPr>
          <a:xfrm>
            <a:off x="630936" y="2807208"/>
            <a:ext cx="3429000" cy="3410712"/>
          </a:xfrm>
        </p:spPr>
        <p:txBody>
          <a:bodyPr anchor="t">
            <a:normAutofit fontScale="92500" lnSpcReduction="10000"/>
          </a:bodyPr>
          <a:lstStyle/>
          <a:p>
            <a:pPr marL="0" indent="0">
              <a:buNone/>
            </a:pPr>
            <a:r>
              <a:rPr lang="en-ZA" sz="2200" dirty="0"/>
              <a:t>The simulation will be done using the GEANT4 software as it allows [12]:</a:t>
            </a:r>
          </a:p>
          <a:p>
            <a:r>
              <a:rPr lang="en-GB" sz="2200" dirty="0"/>
              <a:t>Flexible physics models across energy ranges,  </a:t>
            </a:r>
          </a:p>
          <a:p>
            <a:r>
              <a:rPr lang="en-GB" sz="2200" dirty="0"/>
              <a:t>Graphical and command-line interfaces for user control,  </a:t>
            </a:r>
          </a:p>
          <a:p>
            <a:r>
              <a:rPr lang="en-GB" sz="2200" dirty="0"/>
              <a:t>Object-oriented design, allowing easy integration with external tools.</a:t>
            </a:r>
            <a:endParaRPr lang="en-ZA" sz="2200" dirty="0"/>
          </a:p>
        </p:txBody>
      </p:sp>
      <p:pic>
        <p:nvPicPr>
          <p:cNvPr id="4098" name="Picture 2" descr="GEANT4 simulation of 500 events of gamma radiation, showing gamma rays... |  Download Scientific Diagram">
            <a:extLst>
              <a:ext uri="{FF2B5EF4-FFF2-40B4-BE49-F238E27FC236}">
                <a16:creationId xmlns:a16="http://schemas.microsoft.com/office/drawing/2014/main" id="{5B1BCEF2-2531-0481-FE65-A4F88364E4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71247" y="98326"/>
            <a:ext cx="5444990" cy="541776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8F00EDE2-ED10-168D-7F3C-0BA144768410}"/>
              </a:ext>
            </a:extLst>
          </p:cNvPr>
          <p:cNvSpPr>
            <a:spLocks noGrp="1"/>
          </p:cNvSpPr>
          <p:nvPr>
            <p:ph type="dt" sz="half" idx="10"/>
          </p:nvPr>
        </p:nvSpPr>
        <p:spPr>
          <a:xfrm>
            <a:off x="838200" y="6356350"/>
            <a:ext cx="2743200" cy="365125"/>
          </a:xfrm>
        </p:spPr>
        <p:txBody>
          <a:bodyPr>
            <a:normAutofit/>
          </a:bodyPr>
          <a:lstStyle/>
          <a:p>
            <a:pPr>
              <a:spcAft>
                <a:spcPts val="600"/>
              </a:spcAft>
            </a:pPr>
            <a:fld id="{9EDF31AF-CB89-4CF9-96B9-323C79E6B0EA}" type="datetime1">
              <a:rPr lang="en-ZA"/>
              <a:pPr>
                <a:spcAft>
                  <a:spcPts val="600"/>
                </a:spcAft>
              </a:pPr>
              <a:t>2025/05/21</a:t>
            </a:fld>
            <a:endParaRPr lang="en-ZA"/>
          </a:p>
        </p:txBody>
      </p:sp>
      <p:sp>
        <p:nvSpPr>
          <p:cNvPr id="5" name="Footer Placeholder 4">
            <a:extLst>
              <a:ext uri="{FF2B5EF4-FFF2-40B4-BE49-F238E27FC236}">
                <a16:creationId xmlns:a16="http://schemas.microsoft.com/office/drawing/2014/main" id="{5CFBA5D2-828B-FF7D-0D28-1D56F31D0D5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2BEC571C-5405-79E0-D4E2-47C86F37BFA5}"/>
              </a:ext>
            </a:extLst>
          </p:cNvPr>
          <p:cNvSpPr>
            <a:spLocks noGrp="1"/>
          </p:cNvSpPr>
          <p:nvPr>
            <p:ph type="sldNum" sz="quarter" idx="12"/>
          </p:nvPr>
        </p:nvSpPr>
        <p:spPr>
          <a:xfrm>
            <a:off x="8610600" y="6356350"/>
            <a:ext cx="2743200" cy="365125"/>
          </a:xfrm>
        </p:spPr>
        <p:txBody>
          <a:bodyPr>
            <a:normAutofit/>
          </a:bodyPr>
          <a:lstStyle/>
          <a:p>
            <a:pPr>
              <a:spcAft>
                <a:spcPts val="600"/>
              </a:spcAft>
            </a:pPr>
            <a:fld id="{DC952ABF-7E8B-427B-B512-C1633C89F17D}" type="slidenum">
              <a:rPr lang="en-ZA"/>
              <a:pPr>
                <a:spcAft>
                  <a:spcPts val="600"/>
                </a:spcAft>
              </a:pPr>
              <a:t>11</a:t>
            </a:fld>
            <a:endParaRPr lang="en-ZA"/>
          </a:p>
        </p:txBody>
      </p:sp>
      <p:sp>
        <p:nvSpPr>
          <p:cNvPr id="7" name="TextBox 6">
            <a:extLst>
              <a:ext uri="{FF2B5EF4-FFF2-40B4-BE49-F238E27FC236}">
                <a16:creationId xmlns:a16="http://schemas.microsoft.com/office/drawing/2014/main" id="{C4A2424C-C22B-ECAF-2F48-100E42D7FA65}"/>
              </a:ext>
            </a:extLst>
          </p:cNvPr>
          <p:cNvSpPr txBox="1"/>
          <p:nvPr/>
        </p:nvSpPr>
        <p:spPr>
          <a:xfrm>
            <a:off x="6909447" y="5500631"/>
            <a:ext cx="4114801" cy="307777"/>
          </a:xfrm>
          <a:prstGeom prst="rect">
            <a:avLst/>
          </a:prstGeom>
          <a:noFill/>
        </p:spPr>
        <p:txBody>
          <a:bodyPr wrap="square" rtlCol="0">
            <a:spAutoFit/>
          </a:bodyPr>
          <a:lstStyle/>
          <a:p>
            <a:r>
              <a:rPr lang="en-ZA" sz="1400" dirty="0"/>
              <a:t>Figure 13: An example of a GEANT4 simulation[4]</a:t>
            </a:r>
          </a:p>
        </p:txBody>
      </p:sp>
    </p:spTree>
    <p:extLst>
      <p:ext uri="{BB962C8B-B14F-4D97-AF65-F5344CB8AC3E}">
        <p14:creationId xmlns:p14="http://schemas.microsoft.com/office/powerpoint/2010/main" val="278804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89EB10-AA50-5B7A-7453-FC6EF58BEDBF}"/>
              </a:ext>
            </a:extLst>
          </p:cNvPr>
          <p:cNvPicPr>
            <a:picLocks noChangeAspect="1"/>
          </p:cNvPicPr>
          <p:nvPr/>
        </p:nvPicPr>
        <p:blipFill>
          <a:blip r:embed="rId2"/>
          <a:stretch>
            <a:fillRect/>
          </a:stretch>
        </p:blipFill>
        <p:spPr>
          <a:xfrm>
            <a:off x="1996751" y="-1648"/>
            <a:ext cx="7619752" cy="6540560"/>
          </a:xfrm>
          <a:prstGeom prst="rect">
            <a:avLst/>
          </a:prstGeom>
        </p:spPr>
      </p:pic>
      <p:sp>
        <p:nvSpPr>
          <p:cNvPr id="2" name="Date Placeholder 1">
            <a:extLst>
              <a:ext uri="{FF2B5EF4-FFF2-40B4-BE49-F238E27FC236}">
                <a16:creationId xmlns:a16="http://schemas.microsoft.com/office/drawing/2014/main" id="{43FBE261-3B1E-69A7-3ADF-610F280ED539}"/>
              </a:ext>
            </a:extLst>
          </p:cNvPr>
          <p:cNvSpPr>
            <a:spLocks noGrp="1"/>
          </p:cNvSpPr>
          <p:nvPr>
            <p:ph type="dt" sz="half" idx="10"/>
          </p:nvPr>
        </p:nvSpPr>
        <p:spPr/>
        <p:txBody>
          <a:bodyPr/>
          <a:lstStyle/>
          <a:p>
            <a:fld id="{71C0AC64-6DE4-43EE-ABE7-6F7FBD9A8D42}" type="datetime1">
              <a:rPr lang="en-ZA" smtClean="0"/>
              <a:t>2025/05/21</a:t>
            </a:fld>
            <a:endParaRPr lang="en-ZA"/>
          </a:p>
        </p:txBody>
      </p:sp>
      <p:sp>
        <p:nvSpPr>
          <p:cNvPr id="3" name="Footer Placeholder 2">
            <a:extLst>
              <a:ext uri="{FF2B5EF4-FFF2-40B4-BE49-F238E27FC236}">
                <a16:creationId xmlns:a16="http://schemas.microsoft.com/office/drawing/2014/main" id="{F571E459-08ED-15E4-DC97-2196DF870037}"/>
              </a:ext>
            </a:extLst>
          </p:cNvPr>
          <p:cNvSpPr>
            <a:spLocks noGrp="1"/>
          </p:cNvSpPr>
          <p:nvPr>
            <p:ph type="ftr" sz="quarter" idx="11"/>
          </p:nvPr>
        </p:nvSpPr>
        <p:spPr/>
        <p:txBody>
          <a:bodyPr/>
          <a:lstStyle/>
          <a:p>
            <a:r>
              <a:rPr lang="en-GB"/>
              <a:t>Moodley E Investigation of FOS in the Inner Detector</a:t>
            </a:r>
            <a:endParaRPr lang="en-ZA"/>
          </a:p>
        </p:txBody>
      </p:sp>
      <p:sp>
        <p:nvSpPr>
          <p:cNvPr id="4" name="Slide Number Placeholder 3">
            <a:extLst>
              <a:ext uri="{FF2B5EF4-FFF2-40B4-BE49-F238E27FC236}">
                <a16:creationId xmlns:a16="http://schemas.microsoft.com/office/drawing/2014/main" id="{A068B621-9BEC-0307-F45C-FEF19779986C}"/>
              </a:ext>
            </a:extLst>
          </p:cNvPr>
          <p:cNvSpPr>
            <a:spLocks noGrp="1"/>
          </p:cNvSpPr>
          <p:nvPr>
            <p:ph type="sldNum" sz="quarter" idx="12"/>
          </p:nvPr>
        </p:nvSpPr>
        <p:spPr/>
        <p:txBody>
          <a:bodyPr/>
          <a:lstStyle/>
          <a:p>
            <a:fld id="{DC952ABF-7E8B-427B-B512-C1633C89F17D}" type="slidenum">
              <a:rPr lang="en-ZA" smtClean="0"/>
              <a:t>12</a:t>
            </a:fld>
            <a:endParaRPr lang="en-ZA"/>
          </a:p>
        </p:txBody>
      </p:sp>
    </p:spTree>
    <p:extLst>
      <p:ext uri="{BB962C8B-B14F-4D97-AF65-F5344CB8AC3E}">
        <p14:creationId xmlns:p14="http://schemas.microsoft.com/office/powerpoint/2010/main" val="360383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90A7-B6D7-B9D1-33BA-1D9A585F86C6}"/>
              </a:ext>
            </a:extLst>
          </p:cNvPr>
          <p:cNvSpPr>
            <a:spLocks noGrp="1"/>
          </p:cNvSpPr>
          <p:nvPr>
            <p:ph type="title"/>
          </p:nvPr>
        </p:nvSpPr>
        <p:spPr/>
        <p:txBody>
          <a:bodyPr/>
          <a:lstStyle/>
          <a:p>
            <a:r>
              <a:rPr lang="en-ZA" dirty="0"/>
              <a:t>The data will be collected in the following table</a:t>
            </a:r>
          </a:p>
        </p:txBody>
      </p:sp>
      <p:graphicFrame>
        <p:nvGraphicFramePr>
          <p:cNvPr id="7" name="Content Placeholder 6">
            <a:extLst>
              <a:ext uri="{FF2B5EF4-FFF2-40B4-BE49-F238E27FC236}">
                <a16:creationId xmlns:a16="http://schemas.microsoft.com/office/drawing/2014/main" id="{ED484646-B764-816B-F220-D064FA246B60}"/>
              </a:ext>
            </a:extLst>
          </p:cNvPr>
          <p:cNvGraphicFramePr>
            <a:graphicFrameLocks noGrp="1"/>
          </p:cNvGraphicFramePr>
          <p:nvPr>
            <p:ph idx="1"/>
            <p:extLst>
              <p:ext uri="{D42A27DB-BD31-4B8C-83A1-F6EECF244321}">
                <p14:modId xmlns:p14="http://schemas.microsoft.com/office/powerpoint/2010/main" val="1647439328"/>
              </p:ext>
            </p:extLst>
          </p:nvPr>
        </p:nvGraphicFramePr>
        <p:xfrm>
          <a:off x="2383971" y="1690689"/>
          <a:ext cx="7707084" cy="4665665"/>
        </p:xfrm>
        <a:graphic>
          <a:graphicData uri="http://schemas.openxmlformats.org/drawingml/2006/table">
            <a:tbl>
              <a:tblPr firstRow="1" firstCol="1" bandRow="1">
                <a:tableStyleId>{5C22544A-7EE6-4342-B048-85BDC9FD1C3A}</a:tableStyleId>
              </a:tblPr>
              <a:tblGrid>
                <a:gridCol w="2188867">
                  <a:extLst>
                    <a:ext uri="{9D8B030D-6E8A-4147-A177-3AD203B41FA5}">
                      <a16:colId xmlns:a16="http://schemas.microsoft.com/office/drawing/2014/main" val="20601181"/>
                    </a:ext>
                  </a:extLst>
                </a:gridCol>
                <a:gridCol w="919447">
                  <a:extLst>
                    <a:ext uri="{9D8B030D-6E8A-4147-A177-3AD203B41FA5}">
                      <a16:colId xmlns:a16="http://schemas.microsoft.com/office/drawing/2014/main" val="3158108997"/>
                    </a:ext>
                  </a:extLst>
                </a:gridCol>
                <a:gridCol w="919447">
                  <a:extLst>
                    <a:ext uri="{9D8B030D-6E8A-4147-A177-3AD203B41FA5}">
                      <a16:colId xmlns:a16="http://schemas.microsoft.com/office/drawing/2014/main" val="218943980"/>
                    </a:ext>
                  </a:extLst>
                </a:gridCol>
                <a:gridCol w="919447">
                  <a:extLst>
                    <a:ext uri="{9D8B030D-6E8A-4147-A177-3AD203B41FA5}">
                      <a16:colId xmlns:a16="http://schemas.microsoft.com/office/drawing/2014/main" val="369288544"/>
                    </a:ext>
                  </a:extLst>
                </a:gridCol>
                <a:gridCol w="919447">
                  <a:extLst>
                    <a:ext uri="{9D8B030D-6E8A-4147-A177-3AD203B41FA5}">
                      <a16:colId xmlns:a16="http://schemas.microsoft.com/office/drawing/2014/main" val="2813318730"/>
                    </a:ext>
                  </a:extLst>
                </a:gridCol>
                <a:gridCol w="919447">
                  <a:extLst>
                    <a:ext uri="{9D8B030D-6E8A-4147-A177-3AD203B41FA5}">
                      <a16:colId xmlns:a16="http://schemas.microsoft.com/office/drawing/2014/main" val="895756935"/>
                    </a:ext>
                  </a:extLst>
                </a:gridCol>
                <a:gridCol w="920982">
                  <a:extLst>
                    <a:ext uri="{9D8B030D-6E8A-4147-A177-3AD203B41FA5}">
                      <a16:colId xmlns:a16="http://schemas.microsoft.com/office/drawing/2014/main" val="2077663575"/>
                    </a:ext>
                  </a:extLst>
                </a:gridCol>
              </a:tblGrid>
              <a:tr h="833199">
                <a:tc>
                  <a:txBody>
                    <a:bodyPr/>
                    <a:lstStyle/>
                    <a:p>
                      <a:pPr algn="ctr">
                        <a:lnSpc>
                          <a:spcPct val="150000"/>
                        </a:lnSpc>
                        <a:spcAft>
                          <a:spcPts val="800"/>
                        </a:spcAft>
                        <a:buNone/>
                      </a:pPr>
                      <a:r>
                        <a:rPr lang="en-ZA" sz="1100">
                          <a:effectLst/>
                        </a:rPr>
                        <a:t>Position of sensor (radius/Z-axis location) (mm)</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lnSpc>
                          <a:spcPct val="150000"/>
                        </a:lnSpc>
                        <a:spcAft>
                          <a:spcPts val="800"/>
                        </a:spcAft>
                        <a:buNone/>
                      </a:pPr>
                      <a:r>
                        <a:rPr lang="en-ZA" sz="1100">
                          <a:effectLst/>
                        </a:rPr>
                        <a:t>Radiation dose (MGy)</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06664284"/>
                  </a:ext>
                </a:extLst>
              </a:tr>
              <a:tr h="558032">
                <a:tc>
                  <a:txBody>
                    <a:bodyPr/>
                    <a:lstStyle/>
                    <a:p>
                      <a:pPr algn="ctr">
                        <a:lnSpc>
                          <a:spcPct val="150000"/>
                        </a:lnSpc>
                        <a:spcAft>
                          <a:spcPts val="800"/>
                        </a:spcAft>
                        <a:buNone/>
                      </a:pPr>
                      <a:r>
                        <a:rPr lang="en-ZA" sz="1100">
                          <a:effectLst/>
                        </a:rPr>
                        <a:t>514/853</a:t>
                      </a:r>
                      <a:r>
                        <a:rPr lang="en-ZA" sz="1100" u="sng">
                          <a:effectLst/>
                        </a:rPr>
                        <a:t>.8</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1</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2</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3</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4</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5</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6</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0456846"/>
                  </a:ext>
                </a:extLst>
              </a:tr>
              <a:tr h="545739">
                <a:tc>
                  <a:txBody>
                    <a:bodyPr/>
                    <a:lstStyle/>
                    <a:p>
                      <a:pPr algn="ctr">
                        <a:lnSpc>
                          <a:spcPct val="150000"/>
                        </a:lnSpc>
                        <a:spcAft>
                          <a:spcPts val="800"/>
                        </a:spcAft>
                        <a:buNone/>
                      </a:pPr>
                      <a:r>
                        <a:rPr lang="en-ZA" sz="1100">
                          <a:effectLst/>
                        </a:rPr>
                        <a:t>1066/0</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7</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8</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9</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10</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11</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12</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8880318"/>
                  </a:ext>
                </a:extLst>
              </a:tr>
              <a:tr h="545739">
                <a:tc>
                  <a:txBody>
                    <a:bodyPr/>
                    <a:lstStyle/>
                    <a:p>
                      <a:pPr algn="ctr">
                        <a:lnSpc>
                          <a:spcPct val="150000"/>
                        </a:lnSpc>
                        <a:spcAft>
                          <a:spcPts val="800"/>
                        </a:spcAft>
                        <a:buNone/>
                      </a:pPr>
                      <a:r>
                        <a:rPr lang="en-ZA" sz="1100">
                          <a:effectLst/>
                        </a:rPr>
                        <a:t>563/3125</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13</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14</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15</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16</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17</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18</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4045989"/>
                  </a:ext>
                </a:extLst>
              </a:tr>
              <a:tr h="545739">
                <a:tc>
                  <a:txBody>
                    <a:bodyPr/>
                    <a:lstStyle/>
                    <a:p>
                      <a:pPr algn="ctr">
                        <a:lnSpc>
                          <a:spcPct val="150000"/>
                        </a:lnSpc>
                        <a:spcAft>
                          <a:spcPts val="800"/>
                        </a:spcAft>
                        <a:buNone/>
                      </a:pPr>
                      <a:r>
                        <a:rPr lang="en-ZA" sz="1100">
                          <a:effectLst/>
                        </a:rPr>
                        <a:t>1066/934</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19</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20</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21</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22</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23</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24</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0858961"/>
                  </a:ext>
                </a:extLst>
              </a:tr>
              <a:tr h="545739">
                <a:tc>
                  <a:txBody>
                    <a:bodyPr/>
                    <a:lstStyle/>
                    <a:p>
                      <a:pPr algn="ctr">
                        <a:lnSpc>
                          <a:spcPct val="150000"/>
                        </a:lnSpc>
                        <a:spcAft>
                          <a:spcPts val="800"/>
                        </a:spcAft>
                        <a:buNone/>
                      </a:pPr>
                      <a:r>
                        <a:rPr lang="en-ZA" sz="1100">
                          <a:effectLst/>
                        </a:rPr>
                        <a:t>1150/749</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25</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26</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27</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28</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29</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30</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1746796"/>
                  </a:ext>
                </a:extLst>
              </a:tr>
              <a:tr h="545739">
                <a:tc>
                  <a:txBody>
                    <a:bodyPr/>
                    <a:lstStyle/>
                    <a:p>
                      <a:pPr algn="ctr">
                        <a:lnSpc>
                          <a:spcPct val="150000"/>
                        </a:lnSpc>
                        <a:spcAft>
                          <a:spcPts val="800"/>
                        </a:spcAft>
                        <a:buNone/>
                      </a:pPr>
                      <a:r>
                        <a:rPr lang="en-ZA" sz="1100">
                          <a:effectLst/>
                        </a:rPr>
                        <a:t>1450/3512</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31</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32</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33</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34</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35</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36</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3860600"/>
                  </a:ext>
                </a:extLst>
              </a:tr>
              <a:tr h="545739">
                <a:tc>
                  <a:txBody>
                    <a:bodyPr/>
                    <a:lstStyle/>
                    <a:p>
                      <a:pPr algn="ctr">
                        <a:lnSpc>
                          <a:spcPct val="150000"/>
                        </a:lnSpc>
                        <a:spcAft>
                          <a:spcPts val="800"/>
                        </a:spcAft>
                        <a:buNone/>
                      </a:pPr>
                      <a:r>
                        <a:rPr lang="en-ZA" sz="1100">
                          <a:effectLst/>
                        </a:rPr>
                        <a:t>1066/3512</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37</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38</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39</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40</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a:effectLst/>
                        </a:rPr>
                        <a:t>Reading 41</a:t>
                      </a:r>
                      <a:endParaRPr lang="en-Z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buNone/>
                      </a:pPr>
                      <a:r>
                        <a:rPr lang="en-ZA" sz="1100" dirty="0">
                          <a:effectLst/>
                        </a:rPr>
                        <a:t>Reading 42</a:t>
                      </a:r>
                      <a:endParaRPr lang="en-Z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5066319"/>
                  </a:ext>
                </a:extLst>
              </a:tr>
            </a:tbl>
          </a:graphicData>
        </a:graphic>
      </p:graphicFrame>
      <p:sp>
        <p:nvSpPr>
          <p:cNvPr id="4" name="Date Placeholder 3">
            <a:extLst>
              <a:ext uri="{FF2B5EF4-FFF2-40B4-BE49-F238E27FC236}">
                <a16:creationId xmlns:a16="http://schemas.microsoft.com/office/drawing/2014/main" id="{955D804A-E204-060E-6C6A-A82886927741}"/>
              </a:ext>
            </a:extLst>
          </p:cNvPr>
          <p:cNvSpPr>
            <a:spLocks noGrp="1"/>
          </p:cNvSpPr>
          <p:nvPr>
            <p:ph type="dt" sz="half" idx="10"/>
          </p:nvPr>
        </p:nvSpPr>
        <p:spPr/>
        <p:txBody>
          <a:bodyPr/>
          <a:lstStyle/>
          <a:p>
            <a:fld id="{9EDF31AF-CB89-4CF9-96B9-323C79E6B0EA}" type="datetime1">
              <a:rPr lang="en-ZA" smtClean="0"/>
              <a:t>2025/05/21</a:t>
            </a:fld>
            <a:endParaRPr lang="en-ZA"/>
          </a:p>
        </p:txBody>
      </p:sp>
      <p:sp>
        <p:nvSpPr>
          <p:cNvPr id="5" name="Footer Placeholder 4">
            <a:extLst>
              <a:ext uri="{FF2B5EF4-FFF2-40B4-BE49-F238E27FC236}">
                <a16:creationId xmlns:a16="http://schemas.microsoft.com/office/drawing/2014/main" id="{1B26FC5B-A12A-4504-7136-57EAF9C4D4CE}"/>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EB1FD949-1038-DB63-5B5C-963CE94215AB}"/>
              </a:ext>
            </a:extLst>
          </p:cNvPr>
          <p:cNvSpPr>
            <a:spLocks noGrp="1"/>
          </p:cNvSpPr>
          <p:nvPr>
            <p:ph type="sldNum" sz="quarter" idx="12"/>
          </p:nvPr>
        </p:nvSpPr>
        <p:spPr/>
        <p:txBody>
          <a:bodyPr/>
          <a:lstStyle/>
          <a:p>
            <a:fld id="{DC952ABF-7E8B-427B-B512-C1633C89F17D}" type="slidenum">
              <a:rPr lang="en-ZA" smtClean="0"/>
              <a:t>13</a:t>
            </a:fld>
            <a:endParaRPr lang="en-ZA"/>
          </a:p>
        </p:txBody>
      </p:sp>
    </p:spTree>
    <p:extLst>
      <p:ext uri="{BB962C8B-B14F-4D97-AF65-F5344CB8AC3E}">
        <p14:creationId xmlns:p14="http://schemas.microsoft.com/office/powerpoint/2010/main" val="261886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A569-7E4B-F617-9DF0-1A3D63F4742C}"/>
              </a:ext>
            </a:extLst>
          </p:cNvPr>
          <p:cNvSpPr>
            <a:spLocks noGrp="1"/>
          </p:cNvSpPr>
          <p:nvPr>
            <p:ph type="title"/>
          </p:nvPr>
        </p:nvSpPr>
        <p:spPr>
          <a:xfrm>
            <a:off x="838200" y="365125"/>
            <a:ext cx="10515600" cy="5795832"/>
          </a:xfrm>
        </p:spPr>
        <p:txBody>
          <a:bodyPr/>
          <a:lstStyle/>
          <a:p>
            <a:pPr algn="ctr"/>
            <a:r>
              <a:rPr lang="en-ZA" dirty="0"/>
              <a:t>Thank you</a:t>
            </a:r>
          </a:p>
        </p:txBody>
      </p:sp>
      <p:sp>
        <p:nvSpPr>
          <p:cNvPr id="4" name="Date Placeholder 3">
            <a:extLst>
              <a:ext uri="{FF2B5EF4-FFF2-40B4-BE49-F238E27FC236}">
                <a16:creationId xmlns:a16="http://schemas.microsoft.com/office/drawing/2014/main" id="{057681A6-523A-7734-83CF-C43A16697E68}"/>
              </a:ext>
            </a:extLst>
          </p:cNvPr>
          <p:cNvSpPr>
            <a:spLocks noGrp="1"/>
          </p:cNvSpPr>
          <p:nvPr>
            <p:ph type="dt" sz="half" idx="10"/>
          </p:nvPr>
        </p:nvSpPr>
        <p:spPr/>
        <p:txBody>
          <a:bodyPr/>
          <a:lstStyle/>
          <a:p>
            <a:fld id="{9EDF31AF-CB89-4CF9-96B9-323C79E6B0EA}" type="datetime1">
              <a:rPr lang="en-ZA" smtClean="0"/>
              <a:t>2025/05/21</a:t>
            </a:fld>
            <a:endParaRPr lang="en-ZA"/>
          </a:p>
        </p:txBody>
      </p:sp>
      <p:sp>
        <p:nvSpPr>
          <p:cNvPr id="5" name="Footer Placeholder 4">
            <a:extLst>
              <a:ext uri="{FF2B5EF4-FFF2-40B4-BE49-F238E27FC236}">
                <a16:creationId xmlns:a16="http://schemas.microsoft.com/office/drawing/2014/main" id="{D730FC2C-85FA-A55C-EEB9-35DB39A42D5B}"/>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761921A1-97CD-F2CA-4859-93A042488A36}"/>
              </a:ext>
            </a:extLst>
          </p:cNvPr>
          <p:cNvSpPr>
            <a:spLocks noGrp="1"/>
          </p:cNvSpPr>
          <p:nvPr>
            <p:ph type="sldNum" sz="quarter" idx="12"/>
          </p:nvPr>
        </p:nvSpPr>
        <p:spPr/>
        <p:txBody>
          <a:bodyPr/>
          <a:lstStyle/>
          <a:p>
            <a:fld id="{DC952ABF-7E8B-427B-B512-C1633C89F17D}" type="slidenum">
              <a:rPr lang="en-ZA" smtClean="0"/>
              <a:t>14</a:t>
            </a:fld>
            <a:endParaRPr lang="en-ZA"/>
          </a:p>
        </p:txBody>
      </p:sp>
    </p:spTree>
    <p:extLst>
      <p:ext uri="{BB962C8B-B14F-4D97-AF65-F5344CB8AC3E}">
        <p14:creationId xmlns:p14="http://schemas.microsoft.com/office/powerpoint/2010/main" val="320913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8E5-86A2-DB87-5348-EE8FDDCCD816}"/>
              </a:ext>
            </a:extLst>
          </p:cNvPr>
          <p:cNvSpPr>
            <a:spLocks noGrp="1"/>
          </p:cNvSpPr>
          <p:nvPr>
            <p:ph type="title"/>
          </p:nvPr>
        </p:nvSpPr>
        <p:spPr/>
        <p:txBody>
          <a:bodyPr/>
          <a:lstStyle/>
          <a:p>
            <a:r>
              <a:rPr lang="en-ZA" dirty="0"/>
              <a:t>Backup slides</a:t>
            </a:r>
          </a:p>
        </p:txBody>
      </p:sp>
      <p:sp>
        <p:nvSpPr>
          <p:cNvPr id="3" name="Content Placeholder 2">
            <a:extLst>
              <a:ext uri="{FF2B5EF4-FFF2-40B4-BE49-F238E27FC236}">
                <a16:creationId xmlns:a16="http://schemas.microsoft.com/office/drawing/2014/main" id="{5F3DE949-FAB2-DEF5-5387-D92DB1044A0B}"/>
              </a:ext>
            </a:extLst>
          </p:cNvPr>
          <p:cNvSpPr>
            <a:spLocks noGrp="1"/>
          </p:cNvSpPr>
          <p:nvPr>
            <p:ph idx="1"/>
          </p:nvPr>
        </p:nvSpPr>
        <p:spPr>
          <a:xfrm>
            <a:off x="838200" y="1825625"/>
            <a:ext cx="5918200" cy="4351338"/>
          </a:xfrm>
        </p:spPr>
        <p:txBody>
          <a:bodyPr/>
          <a:lstStyle/>
          <a:p>
            <a:r>
              <a:rPr lang="en-ZA" dirty="0"/>
              <a:t>The characterization chamber uses a chilled mirror hygrometer and electrical sensors as reference. </a:t>
            </a:r>
          </a:p>
        </p:txBody>
      </p:sp>
      <p:sp>
        <p:nvSpPr>
          <p:cNvPr id="4" name="Date Placeholder 3">
            <a:extLst>
              <a:ext uri="{FF2B5EF4-FFF2-40B4-BE49-F238E27FC236}">
                <a16:creationId xmlns:a16="http://schemas.microsoft.com/office/drawing/2014/main" id="{A7688CE9-9AEE-E657-29AF-9CBF9B478898}"/>
              </a:ext>
            </a:extLst>
          </p:cNvPr>
          <p:cNvSpPr>
            <a:spLocks noGrp="1"/>
          </p:cNvSpPr>
          <p:nvPr>
            <p:ph type="dt" sz="half" idx="10"/>
          </p:nvPr>
        </p:nvSpPr>
        <p:spPr/>
        <p:txBody>
          <a:bodyPr/>
          <a:lstStyle/>
          <a:p>
            <a:fld id="{9EDF31AF-CB89-4CF9-96B9-323C79E6B0EA}" type="datetime1">
              <a:rPr lang="en-ZA" smtClean="0"/>
              <a:t>2025/05/21</a:t>
            </a:fld>
            <a:endParaRPr lang="en-ZA"/>
          </a:p>
        </p:txBody>
      </p:sp>
      <p:sp>
        <p:nvSpPr>
          <p:cNvPr id="5" name="Footer Placeholder 4">
            <a:extLst>
              <a:ext uri="{FF2B5EF4-FFF2-40B4-BE49-F238E27FC236}">
                <a16:creationId xmlns:a16="http://schemas.microsoft.com/office/drawing/2014/main" id="{5E4A7B1E-7A07-E227-44D2-026BABC2ED1C}"/>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ECB86C09-29B8-61AF-799B-7EA4A45B13BB}"/>
              </a:ext>
            </a:extLst>
          </p:cNvPr>
          <p:cNvSpPr>
            <a:spLocks noGrp="1"/>
          </p:cNvSpPr>
          <p:nvPr>
            <p:ph type="sldNum" sz="quarter" idx="12"/>
          </p:nvPr>
        </p:nvSpPr>
        <p:spPr/>
        <p:txBody>
          <a:bodyPr/>
          <a:lstStyle/>
          <a:p>
            <a:fld id="{DC952ABF-7E8B-427B-B512-C1633C89F17D}" type="slidenum">
              <a:rPr lang="en-ZA" smtClean="0"/>
              <a:t>15</a:t>
            </a:fld>
            <a:endParaRPr lang="en-ZA"/>
          </a:p>
        </p:txBody>
      </p:sp>
      <p:pic>
        <p:nvPicPr>
          <p:cNvPr id="8" name="Picture 7">
            <a:extLst>
              <a:ext uri="{FF2B5EF4-FFF2-40B4-BE49-F238E27FC236}">
                <a16:creationId xmlns:a16="http://schemas.microsoft.com/office/drawing/2014/main" id="{6C325EF5-8B68-6E48-DC6F-30DC17494E56}"/>
              </a:ext>
            </a:extLst>
          </p:cNvPr>
          <p:cNvPicPr>
            <a:picLocks noChangeAspect="1"/>
          </p:cNvPicPr>
          <p:nvPr/>
        </p:nvPicPr>
        <p:blipFill>
          <a:blip r:embed="rId2"/>
          <a:stretch>
            <a:fillRect/>
          </a:stretch>
        </p:blipFill>
        <p:spPr>
          <a:xfrm>
            <a:off x="482889" y="3238977"/>
            <a:ext cx="5435600" cy="2507988"/>
          </a:xfrm>
          <a:prstGeom prst="rect">
            <a:avLst/>
          </a:prstGeom>
        </p:spPr>
      </p:pic>
      <p:pic>
        <p:nvPicPr>
          <p:cNvPr id="9" name="Picture 8">
            <a:extLst>
              <a:ext uri="{FF2B5EF4-FFF2-40B4-BE49-F238E27FC236}">
                <a16:creationId xmlns:a16="http://schemas.microsoft.com/office/drawing/2014/main" id="{215DFC97-FDFA-3584-B8B9-D0EAFB52E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711" y="3883397"/>
            <a:ext cx="4956305" cy="2293566"/>
          </a:xfrm>
          <a:prstGeom prst="rect">
            <a:avLst/>
          </a:prstGeom>
        </p:spPr>
      </p:pic>
    </p:spTree>
    <p:extLst>
      <p:ext uri="{BB962C8B-B14F-4D97-AF65-F5344CB8AC3E}">
        <p14:creationId xmlns:p14="http://schemas.microsoft.com/office/powerpoint/2010/main" val="266207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7F759-B9AB-B444-C7D9-0D66856D5039}"/>
              </a:ext>
            </a:extLst>
          </p:cNvPr>
          <p:cNvSpPr>
            <a:spLocks noGrp="1"/>
          </p:cNvSpPr>
          <p:nvPr>
            <p:ph type="dt" sz="half" idx="10"/>
          </p:nvPr>
        </p:nvSpPr>
        <p:spPr/>
        <p:txBody>
          <a:bodyPr/>
          <a:lstStyle/>
          <a:p>
            <a:fld id="{71C0AC64-6DE4-43EE-ABE7-6F7FBD9A8D42}" type="datetime1">
              <a:rPr lang="en-ZA" smtClean="0"/>
              <a:t>2025/05/21</a:t>
            </a:fld>
            <a:endParaRPr lang="en-ZA"/>
          </a:p>
        </p:txBody>
      </p:sp>
      <p:sp>
        <p:nvSpPr>
          <p:cNvPr id="3" name="Footer Placeholder 2">
            <a:extLst>
              <a:ext uri="{FF2B5EF4-FFF2-40B4-BE49-F238E27FC236}">
                <a16:creationId xmlns:a16="http://schemas.microsoft.com/office/drawing/2014/main" id="{FEF70007-EF0A-35DD-3070-64855F2D0253}"/>
              </a:ext>
            </a:extLst>
          </p:cNvPr>
          <p:cNvSpPr>
            <a:spLocks noGrp="1"/>
          </p:cNvSpPr>
          <p:nvPr>
            <p:ph type="ftr" sz="quarter" idx="11"/>
          </p:nvPr>
        </p:nvSpPr>
        <p:spPr/>
        <p:txBody>
          <a:bodyPr/>
          <a:lstStyle/>
          <a:p>
            <a:r>
              <a:rPr lang="en-GB"/>
              <a:t>Moodley E Investigation of FOS in the Inner Detector</a:t>
            </a:r>
            <a:endParaRPr lang="en-ZA"/>
          </a:p>
        </p:txBody>
      </p:sp>
      <p:sp>
        <p:nvSpPr>
          <p:cNvPr id="4" name="Slide Number Placeholder 3">
            <a:extLst>
              <a:ext uri="{FF2B5EF4-FFF2-40B4-BE49-F238E27FC236}">
                <a16:creationId xmlns:a16="http://schemas.microsoft.com/office/drawing/2014/main" id="{63671729-4401-24C3-7E56-C317EDCE8B02}"/>
              </a:ext>
            </a:extLst>
          </p:cNvPr>
          <p:cNvSpPr>
            <a:spLocks noGrp="1"/>
          </p:cNvSpPr>
          <p:nvPr>
            <p:ph type="sldNum" sz="quarter" idx="12"/>
          </p:nvPr>
        </p:nvSpPr>
        <p:spPr/>
        <p:txBody>
          <a:bodyPr/>
          <a:lstStyle/>
          <a:p>
            <a:fld id="{DC952ABF-7E8B-427B-B512-C1633C89F17D}" type="slidenum">
              <a:rPr lang="en-ZA" smtClean="0"/>
              <a:t>16</a:t>
            </a:fld>
            <a:endParaRPr lang="en-ZA"/>
          </a:p>
        </p:txBody>
      </p:sp>
      <p:sp>
        <p:nvSpPr>
          <p:cNvPr id="5" name="Rectangle 1">
            <a:extLst>
              <a:ext uri="{FF2B5EF4-FFF2-40B4-BE49-F238E27FC236}">
                <a16:creationId xmlns:a16="http://schemas.microsoft.com/office/drawing/2014/main" id="{032FB0FD-234E-F6C9-C3B8-CBB0388B4837}"/>
              </a:ext>
            </a:extLst>
          </p:cNvPr>
          <p:cNvSpPr txBox="1">
            <a:spLocks noChangeArrowheads="1"/>
          </p:cNvSpPr>
          <p:nvPr/>
        </p:nvSpPr>
        <p:spPr bwMode="auto">
          <a:xfrm>
            <a:off x="288471" y="1571645"/>
            <a:ext cx="11222182"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gn="just">
              <a:lnSpc>
                <a:spcPct val="100000"/>
              </a:lnSpc>
              <a:buFontTx/>
              <a:buNone/>
            </a:pPr>
            <a:r>
              <a:rPr lang="en-ZA" altLang="en-US" sz="1200" dirty="0">
                <a:ea typeface="Times New Roman" panose="02020603050405020304" pitchFamily="18" charset="0"/>
                <a:cs typeface="Times New Roman" panose="02020603050405020304" pitchFamily="18" charset="0"/>
              </a:rPr>
              <a:t>[1]	CERN, “ATLAS.” Accessed: Feb. 23, 2025. [Online]. Available: 	https://home.cern/science/experiments/atlas#:~:text=ATLAS%20is%20one%20of%20two,could%20make%20up%20dark%20matter.</a:t>
            </a:r>
            <a:endParaRPr lang="en-ZA" altLang="en-US" sz="1100" dirty="0"/>
          </a:p>
          <a:p>
            <a:pPr marL="0" indent="0" algn="just">
              <a:lnSpc>
                <a:spcPct val="100000"/>
              </a:lnSpc>
              <a:buFontTx/>
              <a:buNone/>
            </a:pPr>
            <a:endParaRPr lang="en-ZA" altLang="en-US" sz="1200" dirty="0">
              <a:ea typeface="Times New Roman" panose="02020603050405020304" pitchFamily="18" charset="0"/>
              <a:cs typeface="Times New Roman" panose="02020603050405020304" pitchFamily="18" charset="0"/>
            </a:endParaRPr>
          </a:p>
          <a:p>
            <a:pPr marL="0" indent="0" algn="just">
              <a:lnSpc>
                <a:spcPct val="100000"/>
              </a:lnSpc>
              <a:buFontTx/>
              <a:buNone/>
            </a:pPr>
            <a:r>
              <a:rPr lang="en-ZA" altLang="en-US" sz="1200" dirty="0">
                <a:ea typeface="Times New Roman" panose="02020603050405020304" pitchFamily="18" charset="0"/>
                <a:cs typeface="Times New Roman" panose="02020603050405020304" pitchFamily="18" charset="0"/>
              </a:rPr>
              <a:t>[2]	CERN, “The Inner Detector.” Accessed: Feb. 26, 2025. [Online]. Available: https://atlas.cern/Discover/Detector/Inner-Detector</a:t>
            </a:r>
          </a:p>
          <a:p>
            <a:pPr marL="0" indent="0" algn="just">
              <a:lnSpc>
                <a:spcPct val="100000"/>
              </a:lnSpc>
              <a:buFontTx/>
              <a:buNone/>
            </a:pPr>
            <a:endParaRPr lang="en-ZA" altLang="en-US" sz="1200" dirty="0">
              <a:ea typeface="Times New Roman" panose="02020603050405020304" pitchFamily="18" charset="0"/>
              <a:cs typeface="Times New Roman" panose="02020603050405020304" pitchFamily="18" charset="0"/>
            </a:endParaRPr>
          </a:p>
          <a:p>
            <a:pPr marL="0" indent="0" algn="just">
              <a:lnSpc>
                <a:spcPct val="100000"/>
              </a:lnSpc>
              <a:buFontTx/>
              <a:buNone/>
            </a:pPr>
            <a:r>
              <a:rPr lang="en-ZA" altLang="en-US" sz="1200" dirty="0">
                <a:ea typeface="Times New Roman" panose="02020603050405020304" pitchFamily="18" charset="0"/>
                <a:cs typeface="Times New Roman" panose="02020603050405020304" pitchFamily="18" charset="0"/>
              </a:rPr>
              <a:t>[3]	T. L. Yeo, T. Sun, and K. T. V. Grattan, “Fibre-optic sensor technologies for humidity and moisture measurement,” Sens Actuators A Phys, vol. 144, no. 	2, pp. 280–295, Jun. 2008, </a:t>
            </a:r>
            <a:r>
              <a:rPr lang="en-ZA" altLang="en-US" sz="1200" dirty="0" err="1">
                <a:ea typeface="Times New Roman" panose="02020603050405020304" pitchFamily="18" charset="0"/>
                <a:cs typeface="Times New Roman" panose="02020603050405020304" pitchFamily="18" charset="0"/>
              </a:rPr>
              <a:t>doi</a:t>
            </a:r>
            <a:r>
              <a:rPr lang="en-ZA" altLang="en-US" sz="1200" dirty="0">
                <a:ea typeface="Times New Roman" panose="02020603050405020304" pitchFamily="18" charset="0"/>
                <a:cs typeface="Times New Roman" panose="02020603050405020304" pitchFamily="18" charset="0"/>
              </a:rPr>
              <a:t>: 10.1016/j.sna.2008.01.017.</a:t>
            </a:r>
          </a:p>
          <a:p>
            <a:pPr marL="0" indent="0" algn="just">
              <a:lnSpc>
                <a:spcPct val="100000"/>
              </a:lnSpc>
              <a:buFontTx/>
              <a:buNone/>
            </a:pPr>
            <a:endParaRPr lang="en-ZA" altLang="en-US" sz="1200" dirty="0">
              <a:ea typeface="Times New Roman" panose="02020603050405020304" pitchFamily="18" charset="0"/>
              <a:cs typeface="Times New Roman" panose="02020603050405020304" pitchFamily="18" charset="0"/>
            </a:endParaRPr>
          </a:p>
          <a:p>
            <a:pPr marL="0" indent="0" algn="just">
              <a:lnSpc>
                <a:spcPct val="100000"/>
              </a:lnSpc>
              <a:buFontTx/>
              <a:buNone/>
            </a:pPr>
            <a:r>
              <a:rPr lang="en-ZA" altLang="en-US" sz="1200" dirty="0">
                <a:ea typeface="Times New Roman" panose="02020603050405020304" pitchFamily="18" charset="0"/>
                <a:cs typeface="Times New Roman" panose="02020603050405020304" pitchFamily="18" charset="0"/>
              </a:rPr>
              <a:t>[</a:t>
            </a:r>
            <a:r>
              <a:rPr lang="en-ZA" altLang="en-US" sz="1100" dirty="0">
                <a:ea typeface="Times New Roman" panose="02020603050405020304" pitchFamily="18" charset="0"/>
                <a:cs typeface="Times New Roman" panose="02020603050405020304" pitchFamily="18" charset="0"/>
              </a:rPr>
              <a:t>3]	G. </a:t>
            </a:r>
            <a:r>
              <a:rPr lang="en-ZA" altLang="en-US" sz="1100" dirty="0" err="1">
                <a:ea typeface="Times New Roman" panose="02020603050405020304" pitchFamily="18" charset="0"/>
                <a:cs typeface="Times New Roman" panose="02020603050405020304" pitchFamily="18" charset="0"/>
              </a:rPr>
              <a:t>Berruti</a:t>
            </a:r>
            <a:r>
              <a:rPr lang="en-ZA" altLang="en-US" sz="1100" dirty="0">
                <a:ea typeface="Times New Roman" panose="02020603050405020304" pitchFamily="18" charset="0"/>
                <a:cs typeface="Times New Roman" panose="02020603050405020304" pitchFamily="18" charset="0"/>
              </a:rPr>
              <a:t> </a:t>
            </a:r>
            <a:r>
              <a:rPr lang="en-ZA" altLang="en-US" sz="1100" i="1" dirty="0">
                <a:ea typeface="Times New Roman" panose="02020603050405020304" pitchFamily="18" charset="0"/>
                <a:cs typeface="Times New Roman" panose="02020603050405020304" pitchFamily="18" charset="0"/>
              </a:rPr>
              <a:t>et al.</a:t>
            </a:r>
            <a:r>
              <a:rPr lang="en-ZA" altLang="en-US" sz="1100" dirty="0">
                <a:ea typeface="Times New Roman" panose="02020603050405020304" pitchFamily="18" charset="0"/>
                <a:cs typeface="Times New Roman" panose="02020603050405020304" pitchFamily="18" charset="0"/>
              </a:rPr>
              <a:t>, “A Comparative Study of Radiation-Tolerant Fiber Optic Sensors for Relative Humidity Monitoring in High-Radiation Environments at CERN,” </a:t>
            </a:r>
            <a:r>
              <a:rPr lang="en-ZA" altLang="en-US" sz="1100" i="1" dirty="0">
                <a:ea typeface="Times New Roman" panose="02020603050405020304" pitchFamily="18" charset="0"/>
                <a:cs typeface="Times New Roman" panose="02020603050405020304" pitchFamily="18" charset="0"/>
              </a:rPr>
              <a:t>IEEE  	Photonics J</a:t>
            </a:r>
            <a:r>
              <a:rPr lang="en-ZA" altLang="en-US" sz="1100" dirty="0">
                <a:ea typeface="Times New Roman" panose="02020603050405020304" pitchFamily="18" charset="0"/>
                <a:cs typeface="Times New Roman" panose="02020603050405020304" pitchFamily="18" charset="0"/>
              </a:rPr>
              <a:t>, vol. 6, no. 6, pp. 1–15, Dec. 2014, </a:t>
            </a:r>
            <a:r>
              <a:rPr lang="en-ZA" altLang="en-US" sz="1100" dirty="0" err="1">
                <a:ea typeface="Times New Roman" panose="02020603050405020304" pitchFamily="18" charset="0"/>
                <a:cs typeface="Times New Roman" panose="02020603050405020304" pitchFamily="18" charset="0"/>
              </a:rPr>
              <a:t>doi</a:t>
            </a:r>
            <a:r>
              <a:rPr lang="en-ZA" altLang="en-US" sz="1100" dirty="0">
                <a:ea typeface="Times New Roman" panose="02020603050405020304" pitchFamily="18" charset="0"/>
                <a:cs typeface="Times New Roman" panose="02020603050405020304" pitchFamily="18" charset="0"/>
              </a:rPr>
              <a:t>: 10.1109/JPHOT.2014.2357433</a:t>
            </a:r>
            <a:endParaRPr lang="en-ZA" altLang="en-US" sz="1100" dirty="0"/>
          </a:p>
          <a:p>
            <a:pPr marL="0" indent="0" algn="just">
              <a:lnSpc>
                <a:spcPct val="100000"/>
              </a:lnSpc>
              <a:buFontTx/>
              <a:buNone/>
            </a:pPr>
            <a:endParaRPr lang="en-ZA" altLang="en-US" sz="1200" dirty="0">
              <a:ea typeface="Times New Roman" panose="02020603050405020304" pitchFamily="18" charset="0"/>
              <a:cs typeface="Times New Roman" panose="02020603050405020304" pitchFamily="18" charset="0"/>
            </a:endParaRPr>
          </a:p>
          <a:p>
            <a:pPr marL="0" indent="0" algn="just">
              <a:lnSpc>
                <a:spcPct val="100000"/>
              </a:lnSpc>
              <a:buNone/>
            </a:pPr>
            <a:r>
              <a:rPr lang="en-ZA" sz="1200" kern="100" dirty="0">
                <a:solidFill>
                  <a:srgbClr val="000000"/>
                </a:solidFill>
                <a:ea typeface="Times New Roman" panose="02020603050405020304" pitchFamily="18" charset="0"/>
                <a:cs typeface="Arial" panose="020B0604020202020204" pitchFamily="34" charset="0"/>
              </a:rPr>
              <a:t>[4]	Muh. S. </a:t>
            </a:r>
            <a:r>
              <a:rPr lang="en-ZA" sz="1200" kern="100" dirty="0" err="1">
                <a:solidFill>
                  <a:srgbClr val="000000"/>
                </a:solidFill>
                <a:ea typeface="Times New Roman" panose="02020603050405020304" pitchFamily="18" charset="0"/>
                <a:cs typeface="Arial" panose="020B0604020202020204" pitchFamily="34" charset="0"/>
              </a:rPr>
              <a:t>Sriwa</a:t>
            </a:r>
            <a:r>
              <a:rPr lang="en-ZA" sz="1200" kern="100" dirty="0">
                <a:solidFill>
                  <a:srgbClr val="000000"/>
                </a:solidFill>
                <a:ea typeface="Times New Roman" panose="02020603050405020304" pitchFamily="18" charset="0"/>
                <a:cs typeface="Arial" panose="020B0604020202020204" pitchFamily="34" charset="0"/>
              </a:rPr>
              <a:t>, </a:t>
            </a:r>
            <a:r>
              <a:rPr lang="en-ZA" sz="1200" kern="100" dirty="0" err="1">
                <a:solidFill>
                  <a:srgbClr val="000000"/>
                </a:solidFill>
                <a:ea typeface="Times New Roman" panose="02020603050405020304" pitchFamily="18" charset="0"/>
                <a:cs typeface="Arial" panose="020B0604020202020204" pitchFamily="34" charset="0"/>
              </a:rPr>
              <a:t>Heranudin</a:t>
            </a:r>
            <a:r>
              <a:rPr lang="en-ZA" sz="1200" kern="100" dirty="0">
                <a:solidFill>
                  <a:srgbClr val="000000"/>
                </a:solidFill>
                <a:ea typeface="Times New Roman" panose="02020603050405020304" pitchFamily="18" charset="0"/>
                <a:cs typeface="Arial" panose="020B0604020202020204" pitchFamily="34" charset="0"/>
              </a:rPr>
              <a:t>, T. </a:t>
            </a:r>
            <a:r>
              <a:rPr lang="en-ZA" sz="1200" kern="100" dirty="0" err="1">
                <a:solidFill>
                  <a:srgbClr val="000000"/>
                </a:solidFill>
                <a:ea typeface="Times New Roman" panose="02020603050405020304" pitchFamily="18" charset="0"/>
                <a:cs typeface="Arial" panose="020B0604020202020204" pitchFamily="34" charset="0"/>
              </a:rPr>
              <a:t>Trikasjono</a:t>
            </a:r>
            <a:r>
              <a:rPr lang="en-ZA" sz="1200" kern="100" dirty="0">
                <a:solidFill>
                  <a:srgbClr val="000000"/>
                </a:solidFill>
                <a:ea typeface="Times New Roman" panose="02020603050405020304" pitchFamily="18" charset="0"/>
                <a:cs typeface="Arial" panose="020B0604020202020204" pitchFamily="34" charset="0"/>
              </a:rPr>
              <a:t>, Marlina, and Moch. </a:t>
            </a:r>
            <a:r>
              <a:rPr lang="en-ZA" sz="1200" kern="100" dirty="0" err="1">
                <a:solidFill>
                  <a:srgbClr val="000000"/>
                </a:solidFill>
                <a:ea typeface="Times New Roman" panose="02020603050405020304" pitchFamily="18" charset="0"/>
                <a:cs typeface="Arial" panose="020B0604020202020204" pitchFamily="34" charset="0"/>
              </a:rPr>
              <a:t>Subechi</a:t>
            </a:r>
            <a:r>
              <a:rPr lang="en-ZA" sz="1200" kern="100" dirty="0">
                <a:solidFill>
                  <a:srgbClr val="000000"/>
                </a:solidFill>
                <a:ea typeface="Times New Roman" panose="02020603050405020304" pitchFamily="18" charset="0"/>
                <a:cs typeface="Arial" panose="020B0604020202020204" pitchFamily="34" charset="0"/>
              </a:rPr>
              <a:t>, “Characterization of a Germanium Detector by Means of 	Experimental 	Measurements and GEANT4 Monte Carlo Simulations,” </a:t>
            </a:r>
            <a:r>
              <a:rPr lang="en-ZA" sz="1200" i="1" kern="100" dirty="0">
                <a:solidFill>
                  <a:srgbClr val="000000"/>
                </a:solidFill>
                <a:ea typeface="Times New Roman" panose="02020603050405020304" pitchFamily="18" charset="0"/>
                <a:cs typeface="Arial" panose="020B0604020202020204" pitchFamily="34" charset="0"/>
              </a:rPr>
              <a:t>J Phys Conf Ser</a:t>
            </a:r>
            <a:r>
              <a:rPr lang="en-ZA" sz="1200" kern="100" dirty="0">
                <a:solidFill>
                  <a:srgbClr val="000000"/>
                </a:solidFill>
                <a:ea typeface="Times New Roman" panose="02020603050405020304" pitchFamily="18" charset="0"/>
                <a:cs typeface="Arial" panose="020B0604020202020204" pitchFamily="34" charset="0"/>
              </a:rPr>
              <a:t>, vol. 2705, no. 1, p. 012019, Feb. 2024, </a:t>
            </a:r>
            <a:r>
              <a:rPr lang="en-ZA" sz="1200" kern="100" dirty="0" err="1">
                <a:solidFill>
                  <a:srgbClr val="000000"/>
                </a:solidFill>
                <a:ea typeface="Times New Roman" panose="02020603050405020304" pitchFamily="18" charset="0"/>
                <a:cs typeface="Arial" panose="020B0604020202020204" pitchFamily="34" charset="0"/>
              </a:rPr>
              <a:t>doi</a:t>
            </a:r>
            <a:r>
              <a:rPr lang="en-ZA" sz="1200" kern="100" dirty="0">
                <a:solidFill>
                  <a:srgbClr val="000000"/>
                </a:solidFill>
                <a:ea typeface="Times New Roman" panose="02020603050405020304" pitchFamily="18" charset="0"/>
                <a:cs typeface="Arial" panose="020B0604020202020204" pitchFamily="34" charset="0"/>
              </a:rPr>
              <a:t>: 	10.1088/1742-	6596/2705/1/012019.</a:t>
            </a:r>
            <a:endParaRPr lang="en-ZA" sz="1200" kern="100" dirty="0">
              <a:ea typeface="Aptos" panose="020B0004020202020204" pitchFamily="34" charset="0"/>
              <a:cs typeface="Arial" panose="020B0604020202020204" pitchFamily="34" charset="0"/>
            </a:endParaRPr>
          </a:p>
          <a:p>
            <a:pPr marL="0" indent="0" algn="just">
              <a:lnSpc>
                <a:spcPct val="100000"/>
              </a:lnSpc>
              <a:buNone/>
            </a:pPr>
            <a:endParaRPr lang="en-ZA" altLang="en-US" sz="1200" dirty="0">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00000"/>
              </a:lnSpc>
              <a:buNone/>
            </a:pPr>
            <a:r>
              <a:rPr lang="en-ZA" altLang="en-US" sz="1200" dirty="0">
                <a:latin typeface="Arial" panose="020B0604020202020204" pitchFamily="34" charset="0"/>
                <a:ea typeface="Times New Roman" panose="02020603050405020304" pitchFamily="18" charset="0"/>
                <a:cs typeface="Times New Roman" panose="02020603050405020304" pitchFamily="18" charset="0"/>
              </a:rPr>
              <a:t>[5]	M. </a:t>
            </a:r>
            <a:r>
              <a:rPr lang="en-ZA" altLang="en-US" sz="1200" dirty="0" err="1">
                <a:latin typeface="Arial" panose="020B0604020202020204" pitchFamily="34" charset="0"/>
                <a:ea typeface="Times New Roman" panose="02020603050405020304" pitchFamily="18" charset="0"/>
                <a:cs typeface="Times New Roman" panose="02020603050405020304" pitchFamily="18" charset="0"/>
              </a:rPr>
              <a:t>Consales</a:t>
            </a:r>
            <a:r>
              <a:rPr lang="en-ZA" altLang="en-US" sz="1200" dirty="0">
                <a:latin typeface="Arial" panose="020B0604020202020204" pitchFamily="34" charset="0"/>
                <a:ea typeface="Times New Roman" panose="02020603050405020304" pitchFamily="18" charset="0"/>
                <a:cs typeface="Times New Roman" panose="02020603050405020304" pitchFamily="18" charset="0"/>
              </a:rPr>
              <a:t> </a:t>
            </a:r>
            <a:r>
              <a:rPr lang="en-ZA" altLang="en-US" sz="1200" i="1" dirty="0">
                <a:latin typeface="Arial" panose="020B0604020202020204" pitchFamily="34" charset="0"/>
                <a:ea typeface="Times New Roman" panose="02020603050405020304" pitchFamily="18" charset="0"/>
                <a:cs typeface="Times New Roman" panose="02020603050405020304" pitchFamily="18" charset="0"/>
              </a:rPr>
              <a:t>et al.</a:t>
            </a:r>
            <a:r>
              <a:rPr lang="en-ZA" altLang="en-US" sz="1200" dirty="0">
                <a:latin typeface="Arial" panose="020B0604020202020204" pitchFamily="34" charset="0"/>
                <a:ea typeface="Times New Roman" panose="02020603050405020304" pitchFamily="18" charset="0"/>
                <a:cs typeface="Times New Roman" panose="02020603050405020304" pitchFamily="18" charset="0"/>
              </a:rPr>
              <a:t>, “Fiber optic humidity sensors for high-energy physics 	applications at 	CERN,” </a:t>
            </a:r>
            <a:r>
              <a:rPr lang="en-ZA" altLang="en-US" sz="1200" i="1" dirty="0">
                <a:latin typeface="Arial" panose="020B0604020202020204" pitchFamily="34" charset="0"/>
                <a:ea typeface="Times New Roman" panose="02020603050405020304" pitchFamily="18" charset="0"/>
                <a:cs typeface="Times New Roman" panose="02020603050405020304" pitchFamily="18" charset="0"/>
              </a:rPr>
              <a:t>Sens 	Actuators B 	Chem</a:t>
            </a:r>
            <a:r>
              <a:rPr lang="en-ZA" altLang="en-US" sz="1200" dirty="0">
                <a:latin typeface="Arial" panose="020B0604020202020204" pitchFamily="34" charset="0"/>
                <a:ea typeface="Times New Roman" panose="02020603050405020304" pitchFamily="18" charset="0"/>
                <a:cs typeface="Times New Roman" panose="02020603050405020304" pitchFamily="18" charset="0"/>
              </a:rPr>
              <a:t>, vol. 159, no. 1, 	pp. 	66–74, Nov. 2011, </a:t>
            </a:r>
            <a:r>
              <a:rPr lang="en-ZA" altLang="en-US" sz="1200" dirty="0" err="1">
                <a:latin typeface="Arial" panose="020B0604020202020204" pitchFamily="34" charset="0"/>
                <a:ea typeface="Times New Roman" panose="02020603050405020304" pitchFamily="18" charset="0"/>
                <a:cs typeface="Times New Roman" panose="02020603050405020304" pitchFamily="18" charset="0"/>
              </a:rPr>
              <a:t>doi</a:t>
            </a:r>
            <a:r>
              <a:rPr lang="en-ZA" altLang="en-US" sz="1200" dirty="0">
                <a:latin typeface="Arial" panose="020B0604020202020204" pitchFamily="34" charset="0"/>
                <a:ea typeface="Times New Roman" panose="02020603050405020304" pitchFamily="18" charset="0"/>
                <a:cs typeface="Times New Roman" panose="02020603050405020304" pitchFamily="18" charset="0"/>
              </a:rPr>
              <a:t>: 	10.1016/j.snb.2011.06.042.</a:t>
            </a:r>
            <a:endParaRPr lang="en-ZA" altLang="en-US" sz="1200" dirty="0">
              <a:latin typeface="Arial" panose="020B0604020202020204" pitchFamily="34" charset="0"/>
            </a:endParaRPr>
          </a:p>
          <a:p>
            <a:pPr marL="0" indent="0" algn="just">
              <a:lnSpc>
                <a:spcPct val="100000"/>
              </a:lnSpc>
              <a:buFontTx/>
              <a:buNone/>
            </a:pPr>
            <a:endParaRPr lang="en-ZA" altLang="en-US" sz="1200" dirty="0">
              <a:ea typeface="Times New Roman" panose="02020603050405020304" pitchFamily="18" charset="0"/>
              <a:cs typeface="Times New Roman" panose="02020603050405020304" pitchFamily="18" charset="0"/>
            </a:endParaRPr>
          </a:p>
          <a:p>
            <a:pPr marL="0" indent="0" algn="just">
              <a:lnSpc>
                <a:spcPct val="100000"/>
              </a:lnSpc>
              <a:buNone/>
            </a:pPr>
            <a:r>
              <a:rPr lang="en-ZA" sz="1200" kern="100" dirty="0">
                <a:solidFill>
                  <a:srgbClr val="000000"/>
                </a:solidFill>
                <a:effectLst/>
                <a:ea typeface="Times New Roman" panose="02020603050405020304" pitchFamily="18" charset="0"/>
                <a:cs typeface="Arial" panose="020B0604020202020204" pitchFamily="34" charset="0"/>
              </a:rPr>
              <a:t>[6]	Thorlabs, “Introduction to Fiber Optics.” Accessed: May 19, 2025. [Online]. Available: 	https://www.thorlabs.com/newgrouppage9.cfm?objectgroup_id=10759</a:t>
            </a:r>
            <a:endParaRPr lang="en-ZA" sz="1200" kern="100" dirty="0">
              <a:effectLst/>
              <a:ea typeface="Aptos" panose="020B0004020202020204" pitchFamily="34" charset="0"/>
              <a:cs typeface="Arial" panose="020B0604020202020204" pitchFamily="34" charset="0"/>
            </a:endParaRPr>
          </a:p>
          <a:p>
            <a:pPr marL="0" indent="0" algn="just">
              <a:lnSpc>
                <a:spcPct val="100000"/>
              </a:lnSpc>
              <a:buFontTx/>
              <a:buNone/>
            </a:pPr>
            <a:endParaRPr lang="en-ZA" altLang="en-US" sz="1200" dirty="0">
              <a:ea typeface="Times New Roman" panose="02020603050405020304" pitchFamily="18" charset="0"/>
              <a:cs typeface="Times New Roman" panose="02020603050405020304" pitchFamily="18" charset="0"/>
            </a:endParaRPr>
          </a:p>
          <a:p>
            <a:pPr marL="0" indent="0" algn="just">
              <a:lnSpc>
                <a:spcPct val="100000"/>
              </a:lnSpc>
              <a:buFontTx/>
              <a:buNone/>
            </a:pPr>
            <a:endParaRPr lang="en-ZA" altLang="en-US" sz="1100" dirty="0"/>
          </a:p>
          <a:p>
            <a:pPr marL="0" indent="0" algn="just">
              <a:lnSpc>
                <a:spcPct val="100000"/>
              </a:lnSpc>
              <a:buFontTx/>
              <a:buNone/>
            </a:pPr>
            <a:r>
              <a:rPr lang="en-ZA" altLang="en-US" sz="1200" dirty="0">
                <a:ea typeface="Times New Roman" panose="02020603050405020304" pitchFamily="18" charset="0"/>
                <a:cs typeface="Times New Roman" panose="02020603050405020304" pitchFamily="18" charset="0"/>
              </a:rPr>
              <a:t> </a:t>
            </a:r>
            <a:endParaRPr lang="en-ZA" altLang="en-US" sz="1800" dirty="0"/>
          </a:p>
        </p:txBody>
      </p:sp>
      <p:sp>
        <p:nvSpPr>
          <p:cNvPr id="6" name="TextBox 5">
            <a:extLst>
              <a:ext uri="{FF2B5EF4-FFF2-40B4-BE49-F238E27FC236}">
                <a16:creationId xmlns:a16="http://schemas.microsoft.com/office/drawing/2014/main" id="{FB87B86A-1962-7EA6-EF4D-587EABBDE2EC}"/>
              </a:ext>
            </a:extLst>
          </p:cNvPr>
          <p:cNvSpPr txBox="1"/>
          <p:nvPr/>
        </p:nvSpPr>
        <p:spPr>
          <a:xfrm>
            <a:off x="665018" y="387927"/>
            <a:ext cx="4530437" cy="707886"/>
          </a:xfrm>
          <a:prstGeom prst="rect">
            <a:avLst/>
          </a:prstGeom>
          <a:noFill/>
        </p:spPr>
        <p:txBody>
          <a:bodyPr wrap="square" rtlCol="0">
            <a:spAutoFit/>
          </a:bodyPr>
          <a:lstStyle/>
          <a:p>
            <a:r>
              <a:rPr lang="en-ZA" sz="4000" dirty="0"/>
              <a:t>References:</a:t>
            </a:r>
          </a:p>
        </p:txBody>
      </p:sp>
    </p:spTree>
    <p:extLst>
      <p:ext uri="{BB962C8B-B14F-4D97-AF65-F5344CB8AC3E}">
        <p14:creationId xmlns:p14="http://schemas.microsoft.com/office/powerpoint/2010/main" val="1661674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508DE8-6BCC-6DB6-4BF3-CC7022A42ECC}"/>
              </a:ext>
            </a:extLst>
          </p:cNvPr>
          <p:cNvSpPr>
            <a:spLocks noGrp="1"/>
          </p:cNvSpPr>
          <p:nvPr>
            <p:ph type="dt" sz="half" idx="10"/>
          </p:nvPr>
        </p:nvSpPr>
        <p:spPr/>
        <p:txBody>
          <a:bodyPr/>
          <a:lstStyle/>
          <a:p>
            <a:fld id="{71C0AC64-6DE4-43EE-ABE7-6F7FBD9A8D42}" type="datetime1">
              <a:rPr lang="en-ZA" smtClean="0"/>
              <a:t>2025/05/21</a:t>
            </a:fld>
            <a:endParaRPr lang="en-ZA"/>
          </a:p>
        </p:txBody>
      </p:sp>
      <p:sp>
        <p:nvSpPr>
          <p:cNvPr id="3" name="Footer Placeholder 2">
            <a:extLst>
              <a:ext uri="{FF2B5EF4-FFF2-40B4-BE49-F238E27FC236}">
                <a16:creationId xmlns:a16="http://schemas.microsoft.com/office/drawing/2014/main" id="{0F7DF071-2055-14A5-E2E8-33DFE50013E8}"/>
              </a:ext>
            </a:extLst>
          </p:cNvPr>
          <p:cNvSpPr>
            <a:spLocks noGrp="1"/>
          </p:cNvSpPr>
          <p:nvPr>
            <p:ph type="ftr" sz="quarter" idx="11"/>
          </p:nvPr>
        </p:nvSpPr>
        <p:spPr/>
        <p:txBody>
          <a:bodyPr/>
          <a:lstStyle/>
          <a:p>
            <a:r>
              <a:rPr lang="en-GB"/>
              <a:t>Moodley E Investigation of FOS in the Inner Detector</a:t>
            </a:r>
            <a:endParaRPr lang="en-ZA"/>
          </a:p>
        </p:txBody>
      </p:sp>
      <p:sp>
        <p:nvSpPr>
          <p:cNvPr id="4" name="Slide Number Placeholder 3">
            <a:extLst>
              <a:ext uri="{FF2B5EF4-FFF2-40B4-BE49-F238E27FC236}">
                <a16:creationId xmlns:a16="http://schemas.microsoft.com/office/drawing/2014/main" id="{3CED62FC-6080-6E19-7BF2-F9494A0F7760}"/>
              </a:ext>
            </a:extLst>
          </p:cNvPr>
          <p:cNvSpPr>
            <a:spLocks noGrp="1"/>
          </p:cNvSpPr>
          <p:nvPr>
            <p:ph type="sldNum" sz="quarter" idx="12"/>
          </p:nvPr>
        </p:nvSpPr>
        <p:spPr/>
        <p:txBody>
          <a:bodyPr/>
          <a:lstStyle/>
          <a:p>
            <a:fld id="{DC952ABF-7E8B-427B-B512-C1633C89F17D}" type="slidenum">
              <a:rPr lang="en-ZA" smtClean="0"/>
              <a:t>17</a:t>
            </a:fld>
            <a:endParaRPr lang="en-ZA"/>
          </a:p>
        </p:txBody>
      </p:sp>
      <p:sp>
        <p:nvSpPr>
          <p:cNvPr id="5" name="Content Placeholder 2">
            <a:extLst>
              <a:ext uri="{FF2B5EF4-FFF2-40B4-BE49-F238E27FC236}">
                <a16:creationId xmlns:a16="http://schemas.microsoft.com/office/drawing/2014/main" id="{E7D5243E-8EDC-CE9D-C7AC-E74C1321F8A1}"/>
              </a:ext>
            </a:extLst>
          </p:cNvPr>
          <p:cNvSpPr txBox="1">
            <a:spLocks/>
          </p:cNvSpPr>
          <p:nvPr/>
        </p:nvSpPr>
        <p:spPr>
          <a:xfrm>
            <a:off x="1078831" y="590255"/>
            <a:ext cx="8865269" cy="40459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ZA" altLang="en-US" sz="1200" dirty="0">
                <a:latin typeface="Arial" panose="020B0604020202020204" pitchFamily="34" charset="0"/>
                <a:ea typeface="Times New Roman" panose="02020603050405020304" pitchFamily="18" charset="0"/>
                <a:cs typeface="Arial" panose="020B0604020202020204" pitchFamily="34" charset="0"/>
              </a:rPr>
              <a:t>[7]	L. </a:t>
            </a:r>
            <a:r>
              <a:rPr lang="en-ZA" altLang="en-US" sz="1200" dirty="0" err="1">
                <a:latin typeface="Arial" panose="020B0604020202020204" pitchFamily="34" charset="0"/>
                <a:ea typeface="Times New Roman" panose="02020603050405020304" pitchFamily="18" charset="0"/>
                <a:cs typeface="Arial" panose="020B0604020202020204" pitchFamily="34" charset="0"/>
              </a:rPr>
              <a:t>Scherino</a:t>
            </a:r>
            <a:r>
              <a:rPr lang="en-ZA" altLang="en-US" sz="1200" dirty="0">
                <a:latin typeface="Arial" panose="020B0604020202020204" pitchFamily="34" charset="0"/>
                <a:ea typeface="Times New Roman" panose="02020603050405020304" pitchFamily="18" charset="0"/>
                <a:cs typeface="Arial" panose="020B0604020202020204" pitchFamily="34" charset="0"/>
              </a:rPr>
              <a:t> </a:t>
            </a:r>
            <a:r>
              <a:rPr lang="en-ZA" altLang="en-US" sz="1200" i="1" dirty="0">
                <a:latin typeface="Arial" panose="020B0604020202020204" pitchFamily="34" charset="0"/>
                <a:ea typeface="Times New Roman" panose="02020603050405020304" pitchFamily="18" charset="0"/>
                <a:cs typeface="Arial" panose="020B0604020202020204" pitchFamily="34" charset="0"/>
              </a:rPr>
              <a:t>et al.</a:t>
            </a:r>
            <a:r>
              <a:rPr lang="en-ZA" altLang="en-US" sz="1200" dirty="0">
                <a:latin typeface="Arial" panose="020B0604020202020204" pitchFamily="34" charset="0"/>
                <a:ea typeface="Times New Roman" panose="02020603050405020304" pitchFamily="18" charset="0"/>
                <a:cs typeface="Arial" panose="020B0604020202020204" pitchFamily="34" charset="0"/>
              </a:rPr>
              <a:t>, “Fiber optic sensors in the ATLAS Inner Detector,” </a:t>
            </a:r>
            <a:r>
              <a:rPr lang="en-ZA" altLang="en-US" sz="1200" i="1" dirty="0" err="1">
                <a:latin typeface="Arial" panose="020B0604020202020204" pitchFamily="34" charset="0"/>
                <a:ea typeface="Times New Roman" panose="02020603050405020304" pitchFamily="18" charset="0"/>
                <a:cs typeface="Arial" panose="020B0604020202020204" pitchFamily="34" charset="0"/>
              </a:rPr>
              <a:t>Nucl</a:t>
            </a:r>
            <a:r>
              <a:rPr lang="en-ZA" altLang="en-US" sz="1200" i="1" dirty="0">
                <a:latin typeface="Arial" panose="020B0604020202020204" pitchFamily="34" charset="0"/>
                <a:ea typeface="Times New Roman" panose="02020603050405020304" pitchFamily="18" charset="0"/>
                <a:cs typeface="Arial" panose="020B0604020202020204" pitchFamily="34" charset="0"/>
              </a:rPr>
              <a:t> 	</a:t>
            </a:r>
            <a:r>
              <a:rPr lang="en-ZA" altLang="en-US" sz="1200" i="1" dirty="0" err="1">
                <a:latin typeface="Arial" panose="020B0604020202020204" pitchFamily="34" charset="0"/>
                <a:ea typeface="Times New Roman" panose="02020603050405020304" pitchFamily="18" charset="0"/>
                <a:cs typeface="Arial" panose="020B0604020202020204" pitchFamily="34" charset="0"/>
              </a:rPr>
              <a:t>Instrum</a:t>
            </a:r>
            <a:r>
              <a:rPr lang="en-ZA" altLang="en-US" sz="1200" i="1" dirty="0">
                <a:latin typeface="Arial" panose="020B0604020202020204" pitchFamily="34" charset="0"/>
                <a:ea typeface="Times New Roman" panose="02020603050405020304" pitchFamily="18" charset="0"/>
                <a:cs typeface="Arial" panose="020B0604020202020204" pitchFamily="34" charset="0"/>
              </a:rPr>
              <a:t> Methods Phys Res 	A</a:t>
            </a:r>
            <a:r>
              <a:rPr lang="en-ZA" altLang="en-US" sz="1200" dirty="0">
                <a:latin typeface="Arial" panose="020B0604020202020204" pitchFamily="34" charset="0"/>
                <a:ea typeface="Times New Roman" panose="02020603050405020304" pitchFamily="18" charset="0"/>
                <a:cs typeface="Arial" panose="020B0604020202020204" pitchFamily="34" charset="0"/>
              </a:rPr>
              <a:t>, vol. 1029, p. 166470, 	Apr. 2022, 	</a:t>
            </a:r>
            <a:r>
              <a:rPr lang="en-ZA" altLang="en-US" sz="1200" dirty="0" err="1">
                <a:latin typeface="Arial" panose="020B0604020202020204" pitchFamily="34" charset="0"/>
                <a:ea typeface="Times New Roman" panose="02020603050405020304" pitchFamily="18" charset="0"/>
                <a:cs typeface="Arial" panose="020B0604020202020204" pitchFamily="34" charset="0"/>
              </a:rPr>
              <a:t>doi</a:t>
            </a:r>
            <a:r>
              <a:rPr lang="en-ZA" altLang="en-US" sz="1200" dirty="0">
                <a:latin typeface="Arial" panose="020B0604020202020204" pitchFamily="34" charset="0"/>
                <a:ea typeface="Times New Roman" panose="02020603050405020304" pitchFamily="18" charset="0"/>
                <a:cs typeface="Arial" panose="020B0604020202020204" pitchFamily="34" charset="0"/>
              </a:rPr>
              <a:t>: 10.1016/j.nima.2022.166470.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buNone/>
            </a:pPr>
            <a:r>
              <a:rPr lang="en-ZA" sz="1200" dirty="0">
                <a:effectLst/>
                <a:latin typeface="Arial" panose="020B0604020202020204" pitchFamily="34" charset="0"/>
                <a:ea typeface="Times New Roman" panose="02020603050405020304" pitchFamily="18" charset="0"/>
                <a:cs typeface="Arial" panose="020B0604020202020204" pitchFamily="34" charset="0"/>
              </a:rPr>
              <a:t>[8]	Y. W. </a:t>
            </a:r>
            <a:r>
              <a:rPr lang="en-ZA" sz="1200" dirty="0" err="1">
                <a:effectLst/>
                <a:latin typeface="Arial" panose="020B0604020202020204" pitchFamily="34" charset="0"/>
                <a:ea typeface="Times New Roman" panose="02020603050405020304" pitchFamily="18" charset="0"/>
                <a:cs typeface="Arial" panose="020B0604020202020204" pitchFamily="34" charset="0"/>
              </a:rPr>
              <a:t>Sasy</a:t>
            </a:r>
            <a:r>
              <a:rPr lang="en-ZA" sz="1200" dirty="0">
                <a:effectLst/>
                <a:latin typeface="Arial" panose="020B0604020202020204" pitchFamily="34" charset="0"/>
                <a:ea typeface="Times New Roman" panose="02020603050405020304" pitchFamily="18" charset="0"/>
                <a:cs typeface="Arial" panose="020B0604020202020204" pitchFamily="34" charset="0"/>
              </a:rPr>
              <a:t> Chan, H.-P. Wang, and P. Xiang, “Optical Fiber Sensors for Monitoring Railway Infrastructures: A 	Review 	towards Smart Concept,” </a:t>
            </a:r>
            <a:r>
              <a:rPr lang="en-ZA" sz="1200" i="1" dirty="0">
                <a:effectLst/>
                <a:latin typeface="Arial" panose="020B0604020202020204" pitchFamily="34" charset="0"/>
                <a:ea typeface="Times New Roman" panose="02020603050405020304" pitchFamily="18" charset="0"/>
                <a:cs typeface="Arial" panose="020B0604020202020204" pitchFamily="34" charset="0"/>
              </a:rPr>
              <a:t>Symmetry (Basel)</a:t>
            </a:r>
            <a:r>
              <a:rPr lang="en-ZA" sz="1200" dirty="0">
                <a:effectLst/>
                <a:latin typeface="Arial" panose="020B0604020202020204" pitchFamily="34" charset="0"/>
                <a:ea typeface="Times New Roman" panose="02020603050405020304" pitchFamily="18" charset="0"/>
                <a:cs typeface="Arial" panose="020B0604020202020204" pitchFamily="34" charset="0"/>
              </a:rPr>
              <a:t>, 	vol. 13, no. 12, p. 2251, Nov. 2021, </a:t>
            </a:r>
            <a:r>
              <a:rPr lang="en-ZA" sz="1200" dirty="0" err="1">
                <a:effectLst/>
                <a:latin typeface="Arial" panose="020B0604020202020204" pitchFamily="34" charset="0"/>
                <a:ea typeface="Times New Roman" panose="02020603050405020304" pitchFamily="18" charset="0"/>
                <a:cs typeface="Arial" panose="020B0604020202020204" pitchFamily="34" charset="0"/>
              </a:rPr>
              <a:t>doi</a:t>
            </a:r>
            <a:r>
              <a:rPr lang="en-ZA" sz="1200" dirty="0">
                <a:effectLst/>
                <a:latin typeface="Arial" panose="020B0604020202020204" pitchFamily="34" charset="0"/>
                <a:ea typeface="Times New Roman" panose="02020603050405020304" pitchFamily="18" charset="0"/>
                <a:cs typeface="Arial" panose="020B0604020202020204" pitchFamily="34" charset="0"/>
              </a:rPr>
              <a:t>: 	10.3390/sym13122251.</a:t>
            </a:r>
            <a:endParaRPr lang="en-ZA" sz="1200"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buNone/>
            </a:pPr>
            <a:r>
              <a:rPr lang="en-ZA" sz="12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[9]	</a:t>
            </a:r>
            <a:r>
              <a:rPr lang="en-ZA" sz="1200" kern="1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Elprocus</a:t>
            </a:r>
            <a:r>
              <a:rPr lang="en-ZA" sz="12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“What is Attenuation : Different Types &amp; Its Causes.” Accessed: May 19, 2025. [Online]. 	Available: 	https://www.elprocus.com/attenuation-in-optical-fibre-types-and-its-causes/</a:t>
            </a:r>
            <a:endParaRPr lang="en-ZA" sz="1200" kern="1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buNone/>
            </a:pPr>
            <a:r>
              <a:rPr lang="en-ZA" altLang="en-US" sz="1200" dirty="0">
                <a:latin typeface="Arial" panose="020B0604020202020204" pitchFamily="34" charset="0"/>
                <a:ea typeface="Times New Roman" panose="02020603050405020304" pitchFamily="18" charset="0"/>
                <a:cs typeface="Arial" panose="020B0604020202020204" pitchFamily="34" charset="0"/>
              </a:rPr>
              <a:t>[10]	S. Girard </a:t>
            </a:r>
            <a:r>
              <a:rPr lang="en-ZA" altLang="en-US" sz="1200" i="1" dirty="0">
                <a:latin typeface="Arial" panose="020B0604020202020204" pitchFamily="34" charset="0"/>
                <a:ea typeface="Times New Roman" panose="02020603050405020304" pitchFamily="18" charset="0"/>
                <a:cs typeface="Arial" panose="020B0604020202020204" pitchFamily="34" charset="0"/>
              </a:rPr>
              <a:t>et al.</a:t>
            </a:r>
            <a:r>
              <a:rPr lang="en-ZA" altLang="en-US" sz="1200" dirty="0">
                <a:latin typeface="Arial" panose="020B0604020202020204" pitchFamily="34" charset="0"/>
                <a:ea typeface="Times New Roman" panose="02020603050405020304" pitchFamily="18" charset="0"/>
                <a:cs typeface="Arial" panose="020B0604020202020204" pitchFamily="34" charset="0"/>
              </a:rPr>
              <a:t>, “Radiation Effects on Silica-Based Optical Fibers: Recent 	Advances and Future 	Challenges,” </a:t>
            </a:r>
            <a:r>
              <a:rPr lang="en-ZA" altLang="en-US" sz="1200" i="1" dirty="0">
                <a:latin typeface="Arial" panose="020B0604020202020204" pitchFamily="34" charset="0"/>
                <a:ea typeface="Times New Roman" panose="02020603050405020304" pitchFamily="18" charset="0"/>
                <a:cs typeface="Arial" panose="020B0604020202020204" pitchFamily="34" charset="0"/>
              </a:rPr>
              <a:t>IEEE Trans </a:t>
            </a:r>
            <a:r>
              <a:rPr lang="en-ZA" altLang="en-US" sz="1200" i="1" dirty="0" err="1">
                <a:latin typeface="Arial" panose="020B0604020202020204" pitchFamily="34" charset="0"/>
                <a:ea typeface="Times New Roman" panose="02020603050405020304" pitchFamily="18" charset="0"/>
                <a:cs typeface="Arial" panose="020B0604020202020204" pitchFamily="34" charset="0"/>
              </a:rPr>
              <a:t>Nucl</a:t>
            </a:r>
            <a:r>
              <a:rPr lang="en-ZA" altLang="en-US" sz="1200" i="1" dirty="0">
                <a:latin typeface="Arial" panose="020B0604020202020204" pitchFamily="34" charset="0"/>
                <a:ea typeface="Times New Roman" panose="02020603050405020304" pitchFamily="18" charset="0"/>
                <a:cs typeface="Arial" panose="020B0604020202020204" pitchFamily="34" charset="0"/>
              </a:rPr>
              <a:t> Sci</a:t>
            </a:r>
            <a:r>
              <a:rPr lang="en-ZA" altLang="en-US" sz="1200" dirty="0">
                <a:latin typeface="Arial" panose="020B0604020202020204" pitchFamily="34" charset="0"/>
                <a:ea typeface="Times New Roman" panose="02020603050405020304" pitchFamily="18" charset="0"/>
                <a:cs typeface="Arial" panose="020B0604020202020204" pitchFamily="34" charset="0"/>
              </a:rPr>
              <a:t>, vol. 60, no. 	3, 	pp. 2015–2036, Jun. 2013, </a:t>
            </a:r>
            <a:r>
              <a:rPr lang="en-ZA" altLang="en-US" sz="1200" dirty="0" err="1">
                <a:latin typeface="Arial" panose="020B0604020202020204" pitchFamily="34" charset="0"/>
                <a:ea typeface="Times New Roman" panose="02020603050405020304" pitchFamily="18" charset="0"/>
                <a:cs typeface="Arial" panose="020B0604020202020204" pitchFamily="34" charset="0"/>
              </a:rPr>
              <a:t>doi</a:t>
            </a:r>
            <a:r>
              <a:rPr lang="en-ZA" altLang="en-US" sz="1200" dirty="0">
                <a:latin typeface="Arial" panose="020B0604020202020204" pitchFamily="34" charset="0"/>
                <a:ea typeface="Times New Roman" panose="02020603050405020304" pitchFamily="18" charset="0"/>
                <a:cs typeface="Arial" panose="020B0604020202020204" pitchFamily="34" charset="0"/>
              </a:rPr>
              <a:t>: 	10.1109/TNS.2012.2235464.</a:t>
            </a:r>
            <a:endParaRPr lang="en-ZA" altLang="en-US" sz="1200" dirty="0">
              <a:latin typeface="Arial" panose="020B0604020202020204" pitchFamily="34" charset="0"/>
              <a:cs typeface="Arial" panose="020B0604020202020204" pitchFamily="34" charset="0"/>
            </a:endParaRPr>
          </a:p>
          <a:p>
            <a:pPr marL="0" indent="0" algn="just">
              <a:lnSpc>
                <a:spcPct val="100000"/>
              </a:lnSpc>
              <a:buFontTx/>
              <a:buNone/>
            </a:pPr>
            <a:r>
              <a:rPr lang="en-ZA" altLang="en-US" sz="1200" dirty="0">
                <a:latin typeface="Arial" panose="020B0604020202020204" pitchFamily="34" charset="0"/>
                <a:ea typeface="Times New Roman" panose="02020603050405020304" pitchFamily="18" charset="0"/>
                <a:cs typeface="Arial" panose="020B0604020202020204" pitchFamily="34" charset="0"/>
              </a:rPr>
              <a:t>[11]	Geant4 Collaboration, “Geant4 Documentation.” Accessed: Mar. 09, 2025. [Online]. Available: 	https://geant4.web.cern.ch/docs/</a:t>
            </a:r>
            <a:endParaRPr lang="en-ZA" altLang="en-US" sz="1200" dirty="0">
              <a:latin typeface="Arial" panose="020B0604020202020204" pitchFamily="34" charset="0"/>
              <a:cs typeface="Arial" panose="020B0604020202020204" pitchFamily="34" charset="0"/>
            </a:endParaRPr>
          </a:p>
          <a:p>
            <a:pPr marL="0" indent="0" algn="just">
              <a:lnSpc>
                <a:spcPct val="100000"/>
              </a:lnSpc>
              <a:buNone/>
            </a:pPr>
            <a:r>
              <a:rPr lang="en-ZA" sz="1200" dirty="0">
                <a:latin typeface="Arial" panose="020B0604020202020204" pitchFamily="34" charset="0"/>
                <a:ea typeface="Times New Roman" panose="02020603050405020304" pitchFamily="18" charset="0"/>
                <a:cs typeface="Arial" panose="020B0604020202020204" pitchFamily="34" charset="0"/>
              </a:rPr>
              <a:t>[12]	Geant4 Collaboration, “Introduction to Geant4,” Dec. 2024.</a:t>
            </a:r>
            <a:endParaRPr lang="en-ZA" sz="12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Tx/>
              <a:buNone/>
            </a:pPr>
            <a:endParaRPr lang="en-ZA" altLang="en-US" sz="12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buFontTx/>
              <a:buNone/>
            </a:pPr>
            <a:endParaRPr lang="en-ZA" altLang="en-US" sz="1200" dirty="0">
              <a:latin typeface="Arial" panose="020B0604020202020204" pitchFamily="34" charset="0"/>
              <a:ea typeface="Times New Roman" panose="02020603050405020304" pitchFamily="18" charset="0"/>
              <a:cs typeface="Arial" panose="020B0604020202020204" pitchFamily="34" charset="0"/>
            </a:endParaRPr>
          </a:p>
          <a:p>
            <a:pPr marL="0" indent="0" algn="just" eaLnBrk="0" fontAlgn="base" hangingPunct="0">
              <a:lnSpc>
                <a:spcPct val="100000"/>
              </a:lnSpc>
              <a:spcBef>
                <a:spcPct val="0"/>
              </a:spcBef>
              <a:spcAft>
                <a:spcPct val="0"/>
              </a:spcAft>
              <a:buFontTx/>
              <a:buNone/>
            </a:pPr>
            <a:endParaRPr lang="en-ZA" altLang="en-US" sz="1200" dirty="0">
              <a:latin typeface="Arial" panose="020B0604020202020204" pitchFamily="34" charset="0"/>
              <a:ea typeface="Times New Roman" panose="02020603050405020304" pitchFamily="18" charset="0"/>
              <a:cs typeface="Arial" panose="020B0604020202020204" pitchFamily="34" charset="0"/>
            </a:endParaRPr>
          </a:p>
          <a:p>
            <a:pPr marL="0" indent="0" algn="just" eaLnBrk="0" fontAlgn="base" hangingPunct="0">
              <a:lnSpc>
                <a:spcPct val="100000"/>
              </a:lnSpc>
              <a:spcBef>
                <a:spcPct val="0"/>
              </a:spcBef>
              <a:spcAft>
                <a:spcPct val="0"/>
              </a:spcAft>
              <a:buFontTx/>
              <a:buNone/>
            </a:pPr>
            <a:endParaRPr lang="en-ZA" altLang="en-US" sz="1200" dirty="0">
              <a:latin typeface="Arial" panose="020B0604020202020204" pitchFamily="34" charset="0"/>
              <a:ea typeface="Times New Roman" panose="02020603050405020304" pitchFamily="18" charset="0"/>
              <a:cs typeface="Arial" panose="020B0604020202020204" pitchFamily="34" charset="0"/>
            </a:endParaRPr>
          </a:p>
          <a:p>
            <a:pPr marL="0" indent="0" algn="just" eaLnBrk="0" fontAlgn="base" hangingPunct="0">
              <a:lnSpc>
                <a:spcPct val="100000"/>
              </a:lnSpc>
              <a:spcBef>
                <a:spcPct val="0"/>
              </a:spcBef>
              <a:spcAft>
                <a:spcPct val="0"/>
              </a:spcAft>
              <a:buFontTx/>
              <a:buNone/>
            </a:pPr>
            <a:endParaRPr lang="en-Z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35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1416E-EAEE-4FD4-A291-14266748DC39}"/>
              </a:ext>
            </a:extLst>
          </p:cNvPr>
          <p:cNvSpPr>
            <a:spLocks noGrp="1"/>
          </p:cNvSpPr>
          <p:nvPr>
            <p:ph type="title"/>
          </p:nvPr>
        </p:nvSpPr>
        <p:spPr/>
        <p:txBody>
          <a:bodyPr>
            <a:normAutofit/>
          </a:bodyPr>
          <a:lstStyle/>
          <a:p>
            <a:r>
              <a:rPr lang="en-ZA" sz="6600" dirty="0"/>
              <a:t>Contents</a:t>
            </a:r>
          </a:p>
        </p:txBody>
      </p:sp>
      <p:sp>
        <p:nvSpPr>
          <p:cNvPr id="3" name="Content Placeholder 2">
            <a:extLst>
              <a:ext uri="{FF2B5EF4-FFF2-40B4-BE49-F238E27FC236}">
                <a16:creationId xmlns:a16="http://schemas.microsoft.com/office/drawing/2014/main" id="{069D2715-F8E6-D9B3-EC17-331628558635}"/>
              </a:ext>
            </a:extLst>
          </p:cNvPr>
          <p:cNvSpPr>
            <a:spLocks noGrp="1"/>
          </p:cNvSpPr>
          <p:nvPr>
            <p:ph idx="1"/>
          </p:nvPr>
        </p:nvSpPr>
        <p:spPr/>
        <p:txBody>
          <a:bodyPr>
            <a:normAutofit/>
          </a:bodyPr>
          <a:lstStyle/>
          <a:p>
            <a:r>
              <a:rPr lang="en-ZA" sz="4000" dirty="0"/>
              <a:t>Introduction to project</a:t>
            </a:r>
          </a:p>
          <a:p>
            <a:r>
              <a:rPr lang="en-ZA" sz="4000" dirty="0"/>
              <a:t>Relevant findings about Fibre Optic Sensor (FOS)</a:t>
            </a:r>
          </a:p>
          <a:p>
            <a:r>
              <a:rPr lang="en-ZA" sz="4000" dirty="0"/>
              <a:t>The reason and aim for this experiment</a:t>
            </a:r>
          </a:p>
          <a:p>
            <a:r>
              <a:rPr lang="en-ZA" sz="4000" dirty="0"/>
              <a:t>How the simulation will be done</a:t>
            </a:r>
          </a:p>
        </p:txBody>
      </p:sp>
      <p:sp>
        <p:nvSpPr>
          <p:cNvPr id="4" name="Date Placeholder 3">
            <a:extLst>
              <a:ext uri="{FF2B5EF4-FFF2-40B4-BE49-F238E27FC236}">
                <a16:creationId xmlns:a16="http://schemas.microsoft.com/office/drawing/2014/main" id="{16B3FE9B-BA47-D10D-7984-B2E54FC1FB55}"/>
              </a:ext>
            </a:extLst>
          </p:cNvPr>
          <p:cNvSpPr>
            <a:spLocks noGrp="1"/>
          </p:cNvSpPr>
          <p:nvPr>
            <p:ph type="dt" sz="half" idx="10"/>
          </p:nvPr>
        </p:nvSpPr>
        <p:spPr/>
        <p:txBody>
          <a:bodyPr/>
          <a:lstStyle/>
          <a:p>
            <a:fld id="{F77984F7-630B-4D46-9870-4E7CC82C4468}" type="datetime1">
              <a:rPr lang="en-ZA" smtClean="0"/>
              <a:t>2025/05/21</a:t>
            </a:fld>
            <a:endParaRPr lang="en-ZA"/>
          </a:p>
        </p:txBody>
      </p:sp>
      <p:sp>
        <p:nvSpPr>
          <p:cNvPr id="5" name="Footer Placeholder 4">
            <a:extLst>
              <a:ext uri="{FF2B5EF4-FFF2-40B4-BE49-F238E27FC236}">
                <a16:creationId xmlns:a16="http://schemas.microsoft.com/office/drawing/2014/main" id="{9D1F6AD6-3B34-EF69-520C-D823400BE0C6}"/>
              </a:ext>
            </a:extLst>
          </p:cNvPr>
          <p:cNvSpPr>
            <a:spLocks noGrp="1"/>
          </p:cNvSpPr>
          <p:nvPr>
            <p:ph type="ftr" sz="quarter" idx="11"/>
          </p:nvPr>
        </p:nvSpPr>
        <p:spPr/>
        <p:txBody>
          <a:bodyPr/>
          <a:lstStyle/>
          <a:p>
            <a:r>
              <a:rPr lang="en-GB" dirty="0"/>
              <a:t>Moodley E Investigation of FOS in the Inner Detector</a:t>
            </a:r>
            <a:endParaRPr lang="en-ZA" dirty="0"/>
          </a:p>
        </p:txBody>
      </p:sp>
      <p:sp>
        <p:nvSpPr>
          <p:cNvPr id="6" name="Slide Number Placeholder 5">
            <a:extLst>
              <a:ext uri="{FF2B5EF4-FFF2-40B4-BE49-F238E27FC236}">
                <a16:creationId xmlns:a16="http://schemas.microsoft.com/office/drawing/2014/main" id="{A18E1268-4172-5711-87BF-7602278E8ABF}"/>
              </a:ext>
            </a:extLst>
          </p:cNvPr>
          <p:cNvSpPr>
            <a:spLocks noGrp="1"/>
          </p:cNvSpPr>
          <p:nvPr>
            <p:ph type="sldNum" sz="quarter" idx="12"/>
          </p:nvPr>
        </p:nvSpPr>
        <p:spPr/>
        <p:txBody>
          <a:bodyPr/>
          <a:lstStyle/>
          <a:p>
            <a:fld id="{DC952ABF-7E8B-427B-B512-C1633C89F17D}" type="slidenum">
              <a:rPr lang="en-ZA" smtClean="0"/>
              <a:t>2</a:t>
            </a:fld>
            <a:endParaRPr lang="en-ZA"/>
          </a:p>
        </p:txBody>
      </p:sp>
    </p:spTree>
    <p:extLst>
      <p:ext uri="{BB962C8B-B14F-4D97-AF65-F5344CB8AC3E}">
        <p14:creationId xmlns:p14="http://schemas.microsoft.com/office/powerpoint/2010/main" val="195624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148E-4D1C-FE17-A287-8C98A787C2B3}"/>
              </a:ext>
            </a:extLst>
          </p:cNvPr>
          <p:cNvSpPr>
            <a:spLocks noGrp="1"/>
          </p:cNvSpPr>
          <p:nvPr>
            <p:ph type="title"/>
          </p:nvPr>
        </p:nvSpPr>
        <p:spPr/>
        <p:txBody>
          <a:bodyPr/>
          <a:lstStyle/>
          <a:p>
            <a:r>
              <a:rPr lang="en-ZA" dirty="0"/>
              <a:t>Introduction</a:t>
            </a:r>
          </a:p>
        </p:txBody>
      </p:sp>
      <p:sp>
        <p:nvSpPr>
          <p:cNvPr id="4" name="Text Placeholder 3">
            <a:extLst>
              <a:ext uri="{FF2B5EF4-FFF2-40B4-BE49-F238E27FC236}">
                <a16:creationId xmlns:a16="http://schemas.microsoft.com/office/drawing/2014/main" id="{1B1AE30F-22A4-EEE7-E27C-053A8CA14CE4}"/>
              </a:ext>
            </a:extLst>
          </p:cNvPr>
          <p:cNvSpPr>
            <a:spLocks noGrp="1"/>
          </p:cNvSpPr>
          <p:nvPr>
            <p:ph type="body" idx="1"/>
          </p:nvPr>
        </p:nvSpPr>
        <p:spPr/>
        <p:txBody>
          <a:bodyPr/>
          <a:lstStyle/>
          <a:p>
            <a:r>
              <a:rPr lang="en-ZA" sz="2400" dirty="0">
                <a:latin typeface="Times New Roman" panose="02020603050405020304" pitchFamily="18" charset="0"/>
                <a:cs typeface="Times New Roman" panose="02020603050405020304" pitchFamily="18" charset="0"/>
              </a:rPr>
              <a:t>What is the ATLAS detector and the Inner Detector</a:t>
            </a:r>
          </a:p>
        </p:txBody>
      </p:sp>
      <p:sp>
        <p:nvSpPr>
          <p:cNvPr id="3" name="Content Placeholder 2">
            <a:extLst>
              <a:ext uri="{FF2B5EF4-FFF2-40B4-BE49-F238E27FC236}">
                <a16:creationId xmlns:a16="http://schemas.microsoft.com/office/drawing/2014/main" id="{D0B885B9-CCC3-DBF1-6B04-2EA40025C8D1}"/>
              </a:ext>
            </a:extLst>
          </p:cNvPr>
          <p:cNvSpPr>
            <a:spLocks noGrp="1"/>
          </p:cNvSpPr>
          <p:nvPr>
            <p:ph sz="half" idx="2"/>
          </p:nvPr>
        </p:nvSpPr>
        <p:spPr>
          <a:xfrm>
            <a:off x="839788" y="3006727"/>
            <a:ext cx="5157787" cy="3182936"/>
          </a:xfrm>
        </p:spPr>
        <p:txBody>
          <a:bodyPr>
            <a:normAutofit fontScale="92500" lnSpcReduction="10000"/>
          </a:bodyPr>
          <a:lstStyle/>
          <a:p>
            <a:r>
              <a:rPr lang="en-ZA" sz="2000" dirty="0">
                <a:effectLst/>
                <a:latin typeface="Times New Roman" panose="02020603050405020304" pitchFamily="18" charset="0"/>
                <a:ea typeface="Calibri" panose="020F0502020204030204" pitchFamily="34" charset="0"/>
              </a:rPr>
              <a:t>ATLAS detector is a versatile particle physics experiment at CERN's Large Hadron Collider (LHC) [1],</a:t>
            </a:r>
          </a:p>
          <a:p>
            <a:r>
              <a:rPr lang="en-ZA" sz="2000" dirty="0">
                <a:latin typeface="Times New Roman" panose="02020603050405020304" pitchFamily="18" charset="0"/>
                <a:ea typeface="Calibri" panose="020F0502020204030204" pitchFamily="34" charset="0"/>
                <a:cs typeface="Times New Roman" panose="02020603050405020304" pitchFamily="18" charset="0"/>
              </a:rPr>
              <a:t>The Inner Detector is responsible for tracking particle movement and requires stable environmental conditions, including controlled humidity. </a:t>
            </a:r>
          </a:p>
          <a:p>
            <a:r>
              <a:rPr lang="en-ZA" sz="2000" dirty="0">
                <a:latin typeface="Times New Roman" panose="02020603050405020304" pitchFamily="18" charset="0"/>
                <a:ea typeface="Calibri" panose="020F0502020204030204" pitchFamily="34" charset="0"/>
                <a:cs typeface="Times New Roman" panose="02020603050405020304" pitchFamily="18" charset="0"/>
              </a:rPr>
              <a:t>This helps the electronic sensors in manner which is for accurate data collection as the sensors are affected by the conditions of the detector [2].</a:t>
            </a:r>
          </a:p>
          <a:p>
            <a:endParaRPr lang="en-ZA" dirty="0"/>
          </a:p>
        </p:txBody>
      </p:sp>
      <p:pic>
        <p:nvPicPr>
          <p:cNvPr id="7" name="Content Placeholder 8">
            <a:extLst>
              <a:ext uri="{FF2B5EF4-FFF2-40B4-BE49-F238E27FC236}">
                <a16:creationId xmlns:a16="http://schemas.microsoft.com/office/drawing/2014/main" id="{E77DF2EB-4E1B-6111-1D31-1FDD4118C752}"/>
              </a:ext>
            </a:extLst>
          </p:cNvPr>
          <p:cNvPicPr>
            <a:picLocks noGrp="1" noChangeAspect="1"/>
          </p:cNvPicPr>
          <p:nvPr>
            <p:ph sz="quarter" idx="4"/>
          </p:nvPr>
        </p:nvPicPr>
        <p:blipFill>
          <a:blip r:embed="rId3"/>
          <a:srcRect l="9815"/>
          <a:stretch/>
        </p:blipFill>
        <p:spPr>
          <a:xfrm>
            <a:off x="6701681" y="1"/>
            <a:ext cx="5358412" cy="3356544"/>
          </a:xfrm>
          <a:prstGeom prst="rect">
            <a:avLst/>
          </a:prstGeom>
        </p:spPr>
      </p:pic>
      <p:pic>
        <p:nvPicPr>
          <p:cNvPr id="8" name="Content Placeholder 3">
            <a:extLst>
              <a:ext uri="{FF2B5EF4-FFF2-40B4-BE49-F238E27FC236}">
                <a16:creationId xmlns:a16="http://schemas.microsoft.com/office/drawing/2014/main" id="{9B517DD3-50CD-ED95-AA71-02EE4704A76E}"/>
              </a:ext>
            </a:extLst>
          </p:cNvPr>
          <p:cNvPicPr>
            <a:picLocks noChangeAspect="1"/>
          </p:cNvPicPr>
          <p:nvPr/>
        </p:nvPicPr>
        <p:blipFill>
          <a:blip r:embed="rId4"/>
          <a:srcRect r="2" b="549"/>
          <a:stretch/>
        </p:blipFill>
        <p:spPr>
          <a:xfrm>
            <a:off x="7075357" y="3347684"/>
            <a:ext cx="4963250" cy="3356544"/>
          </a:xfrm>
          <a:prstGeom prst="rect">
            <a:avLst/>
          </a:prstGeom>
        </p:spPr>
      </p:pic>
      <p:sp>
        <p:nvSpPr>
          <p:cNvPr id="9" name="Date Placeholder 8">
            <a:extLst>
              <a:ext uri="{FF2B5EF4-FFF2-40B4-BE49-F238E27FC236}">
                <a16:creationId xmlns:a16="http://schemas.microsoft.com/office/drawing/2014/main" id="{205AE7C4-7AF2-D8E5-33AB-0105512772D2}"/>
              </a:ext>
            </a:extLst>
          </p:cNvPr>
          <p:cNvSpPr>
            <a:spLocks noGrp="1"/>
          </p:cNvSpPr>
          <p:nvPr>
            <p:ph type="dt" sz="half" idx="10"/>
          </p:nvPr>
        </p:nvSpPr>
        <p:spPr/>
        <p:txBody>
          <a:bodyPr/>
          <a:lstStyle/>
          <a:p>
            <a:fld id="{0DA81D97-406F-4B7B-9C9C-7726E686D0B1}" type="datetime1">
              <a:rPr lang="en-ZA" smtClean="0"/>
              <a:t>2025/05/21</a:t>
            </a:fld>
            <a:endParaRPr lang="en-ZA"/>
          </a:p>
        </p:txBody>
      </p:sp>
      <p:sp>
        <p:nvSpPr>
          <p:cNvPr id="11" name="Footer Placeholder 10">
            <a:extLst>
              <a:ext uri="{FF2B5EF4-FFF2-40B4-BE49-F238E27FC236}">
                <a16:creationId xmlns:a16="http://schemas.microsoft.com/office/drawing/2014/main" id="{B028C3B0-2EE4-38E3-B1EB-6D664451F928}"/>
              </a:ext>
            </a:extLst>
          </p:cNvPr>
          <p:cNvSpPr>
            <a:spLocks noGrp="1"/>
          </p:cNvSpPr>
          <p:nvPr>
            <p:ph type="ftr" sz="quarter" idx="11"/>
          </p:nvPr>
        </p:nvSpPr>
        <p:spPr/>
        <p:txBody>
          <a:bodyPr/>
          <a:lstStyle/>
          <a:p>
            <a:r>
              <a:rPr lang="en-GB"/>
              <a:t>Moodley E Investigation of FOS in the Inner Detector</a:t>
            </a:r>
            <a:endParaRPr lang="en-ZA"/>
          </a:p>
        </p:txBody>
      </p:sp>
      <p:sp>
        <p:nvSpPr>
          <p:cNvPr id="12" name="Slide Number Placeholder 11">
            <a:extLst>
              <a:ext uri="{FF2B5EF4-FFF2-40B4-BE49-F238E27FC236}">
                <a16:creationId xmlns:a16="http://schemas.microsoft.com/office/drawing/2014/main" id="{AD820E7F-67B6-AD4A-F0BA-2FB86684E8E9}"/>
              </a:ext>
            </a:extLst>
          </p:cNvPr>
          <p:cNvSpPr>
            <a:spLocks noGrp="1"/>
          </p:cNvSpPr>
          <p:nvPr>
            <p:ph type="sldNum" sz="quarter" idx="12"/>
          </p:nvPr>
        </p:nvSpPr>
        <p:spPr/>
        <p:txBody>
          <a:bodyPr/>
          <a:lstStyle/>
          <a:p>
            <a:fld id="{DC952ABF-7E8B-427B-B512-C1633C89F17D}" type="slidenum">
              <a:rPr lang="en-ZA" smtClean="0"/>
              <a:t>3</a:t>
            </a:fld>
            <a:endParaRPr lang="en-ZA"/>
          </a:p>
        </p:txBody>
      </p:sp>
      <p:sp>
        <p:nvSpPr>
          <p:cNvPr id="10" name="TextBox 9">
            <a:extLst>
              <a:ext uri="{FF2B5EF4-FFF2-40B4-BE49-F238E27FC236}">
                <a16:creationId xmlns:a16="http://schemas.microsoft.com/office/drawing/2014/main" id="{C0647D76-F965-4B55-0113-F5093EB4B9A1}"/>
              </a:ext>
            </a:extLst>
          </p:cNvPr>
          <p:cNvSpPr txBox="1"/>
          <p:nvPr/>
        </p:nvSpPr>
        <p:spPr>
          <a:xfrm>
            <a:off x="8527076" y="6400412"/>
            <a:ext cx="2503111" cy="276999"/>
          </a:xfrm>
          <a:prstGeom prst="rect">
            <a:avLst/>
          </a:prstGeom>
          <a:noFill/>
        </p:spPr>
        <p:txBody>
          <a:bodyPr wrap="square" rtlCol="0">
            <a:spAutoFit/>
          </a:bodyPr>
          <a:lstStyle/>
          <a:p>
            <a:r>
              <a:rPr lang="en-ZA" sz="1200" dirty="0"/>
              <a:t>Figure 2: The Inner detector [2]</a:t>
            </a:r>
          </a:p>
        </p:txBody>
      </p:sp>
      <p:sp>
        <p:nvSpPr>
          <p:cNvPr id="6" name="TextBox 5">
            <a:extLst>
              <a:ext uri="{FF2B5EF4-FFF2-40B4-BE49-F238E27FC236}">
                <a16:creationId xmlns:a16="http://schemas.microsoft.com/office/drawing/2014/main" id="{B9E95E00-274C-C8EA-15E2-19EEF9B3EBAC}"/>
              </a:ext>
            </a:extLst>
          </p:cNvPr>
          <p:cNvSpPr txBox="1"/>
          <p:nvPr/>
        </p:nvSpPr>
        <p:spPr>
          <a:xfrm>
            <a:off x="6955900" y="3356545"/>
            <a:ext cx="3730172" cy="276999"/>
          </a:xfrm>
          <a:prstGeom prst="rect">
            <a:avLst/>
          </a:prstGeom>
          <a:noFill/>
        </p:spPr>
        <p:txBody>
          <a:bodyPr wrap="square" rtlCol="0">
            <a:spAutoFit/>
          </a:bodyPr>
          <a:lstStyle/>
          <a:p>
            <a:r>
              <a:rPr lang="en-ZA" sz="1200" dirty="0"/>
              <a:t>Figure 1: The ATLAS detector [1]</a:t>
            </a:r>
          </a:p>
        </p:txBody>
      </p:sp>
    </p:spTree>
    <p:extLst>
      <p:ext uri="{BB962C8B-B14F-4D97-AF65-F5344CB8AC3E}">
        <p14:creationId xmlns:p14="http://schemas.microsoft.com/office/powerpoint/2010/main" val="270772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2A51-2485-0808-3866-B7827F376EF3}"/>
              </a:ext>
            </a:extLst>
          </p:cNvPr>
          <p:cNvSpPr>
            <a:spLocks noGrp="1"/>
          </p:cNvSpPr>
          <p:nvPr>
            <p:ph type="title"/>
          </p:nvPr>
        </p:nvSpPr>
        <p:spPr/>
        <p:txBody>
          <a:bodyPr/>
          <a:lstStyle/>
          <a:p>
            <a:r>
              <a:rPr lang="en-ZA" sz="4400" dirty="0">
                <a:effectLst/>
                <a:latin typeface="Times New Roman" panose="02020603050405020304" pitchFamily="18" charset="0"/>
                <a:ea typeface="Calibri" panose="020F0502020204030204" pitchFamily="34" charset="0"/>
                <a:cs typeface="Times New Roman" panose="02020603050405020304" pitchFamily="18" charset="0"/>
              </a:rPr>
              <a:t>Humidity monitoring </a:t>
            </a:r>
            <a:endParaRPr lang="en-ZA" dirty="0"/>
          </a:p>
        </p:txBody>
      </p:sp>
      <p:sp>
        <p:nvSpPr>
          <p:cNvPr id="3" name="Content Placeholder 2">
            <a:extLst>
              <a:ext uri="{FF2B5EF4-FFF2-40B4-BE49-F238E27FC236}">
                <a16:creationId xmlns:a16="http://schemas.microsoft.com/office/drawing/2014/main" id="{0DC37443-5B5B-30CE-5DFE-34678587EEFC}"/>
              </a:ext>
            </a:extLst>
          </p:cNvPr>
          <p:cNvSpPr>
            <a:spLocks noGrp="1"/>
          </p:cNvSpPr>
          <p:nvPr>
            <p:ph idx="1"/>
          </p:nvPr>
        </p:nvSpPr>
        <p:spPr>
          <a:xfrm>
            <a:off x="838200" y="3428999"/>
            <a:ext cx="6381750" cy="2747963"/>
          </a:xfrm>
        </p:spPr>
        <p:txBody>
          <a:bodyPr>
            <a:normAutofit/>
          </a:bodyPr>
          <a:lstStyle/>
          <a:p>
            <a:pPr marL="0" indent="0">
              <a:buNone/>
            </a:pPr>
            <a:r>
              <a:rPr lang="en-ZA" dirty="0">
                <a:latin typeface="Times New Roman" panose="02020603050405020304" pitchFamily="18" charset="0"/>
                <a:cs typeface="Times New Roman" panose="02020603050405020304" pitchFamily="18" charset="0"/>
              </a:rPr>
              <a:t>There are many different types of humidity monitoring systems </a:t>
            </a:r>
          </a:p>
          <a:p>
            <a:pPr marL="800100" lvl="1" indent="-342900">
              <a:buFont typeface="Symbol" panose="05050102010706020507" pitchFamily="18" charset="2"/>
              <a:buChar char=""/>
            </a:pPr>
            <a:r>
              <a:rPr lang="en-ZA" dirty="0">
                <a:effectLst/>
                <a:latin typeface="Times New Roman" panose="02020603050405020304" pitchFamily="18" charset="0"/>
                <a:ea typeface="Calibri" panose="020F0502020204030204" pitchFamily="34" charset="0"/>
                <a:cs typeface="Times New Roman" panose="02020603050405020304" pitchFamily="18" charset="0"/>
              </a:rPr>
              <a:t>Mechanical Hygrometers (strain gauges) </a:t>
            </a:r>
          </a:p>
          <a:p>
            <a:pPr marL="800100" lvl="1" indent="-342900">
              <a:buFont typeface="Symbol" panose="05050102010706020507" pitchFamily="18" charset="2"/>
              <a:buChar char=""/>
            </a:pPr>
            <a:r>
              <a:rPr lang="en-ZA" dirty="0">
                <a:effectLst/>
                <a:latin typeface="Times New Roman" panose="02020603050405020304" pitchFamily="18" charset="0"/>
                <a:ea typeface="Calibri" panose="020F0502020204030204" pitchFamily="34" charset="0"/>
                <a:cs typeface="Times New Roman" panose="02020603050405020304" pitchFamily="18" charset="0"/>
              </a:rPr>
              <a:t>Chilled Mirror Hygrometers (dew point detection) </a:t>
            </a:r>
          </a:p>
          <a:p>
            <a:pPr marL="800100" lvl="1" indent="-342900">
              <a:spcAft>
                <a:spcPts val="800"/>
              </a:spcAft>
              <a:buFont typeface="Symbol" panose="05050102010706020507" pitchFamily="18" charset="2"/>
              <a:buChar char=""/>
            </a:pPr>
            <a:r>
              <a:rPr lang="en-ZA" dirty="0">
                <a:effectLst/>
                <a:latin typeface="Times New Roman" panose="02020603050405020304" pitchFamily="18" charset="0"/>
                <a:ea typeface="Calibri" panose="020F0502020204030204" pitchFamily="34" charset="0"/>
                <a:cs typeface="Times New Roman" panose="02020603050405020304" pitchFamily="18" charset="0"/>
              </a:rPr>
              <a:t>Electronic Sensors (capacitive and resistive)</a:t>
            </a:r>
          </a:p>
          <a:p>
            <a:pPr marL="0" indent="0">
              <a:buNone/>
            </a:pPr>
            <a:endParaRPr lang="en-ZA" dirty="0"/>
          </a:p>
          <a:p>
            <a:endParaRPr lang="en-ZA" dirty="0"/>
          </a:p>
          <a:p>
            <a:pPr marL="0" indent="0">
              <a:buNone/>
            </a:pPr>
            <a:endParaRPr lang="en-ZA" dirty="0"/>
          </a:p>
          <a:p>
            <a:endParaRPr lang="en-ZA" dirty="0"/>
          </a:p>
        </p:txBody>
      </p:sp>
      <p:sp>
        <p:nvSpPr>
          <p:cNvPr id="4" name="Date Placeholder 3">
            <a:extLst>
              <a:ext uri="{FF2B5EF4-FFF2-40B4-BE49-F238E27FC236}">
                <a16:creationId xmlns:a16="http://schemas.microsoft.com/office/drawing/2014/main" id="{62ACD3E9-6B36-ADE1-CB8F-CC48B231CA87}"/>
              </a:ext>
            </a:extLst>
          </p:cNvPr>
          <p:cNvSpPr>
            <a:spLocks noGrp="1"/>
          </p:cNvSpPr>
          <p:nvPr>
            <p:ph type="dt" sz="half" idx="10"/>
          </p:nvPr>
        </p:nvSpPr>
        <p:spPr/>
        <p:txBody>
          <a:bodyPr/>
          <a:lstStyle/>
          <a:p>
            <a:fld id="{591FF47F-3F23-4449-B6E8-2CF682186EFC}" type="datetime1">
              <a:rPr lang="en-ZA" smtClean="0"/>
              <a:t>2025/05/21</a:t>
            </a:fld>
            <a:endParaRPr lang="en-ZA"/>
          </a:p>
        </p:txBody>
      </p:sp>
      <p:sp>
        <p:nvSpPr>
          <p:cNvPr id="5" name="Footer Placeholder 4">
            <a:extLst>
              <a:ext uri="{FF2B5EF4-FFF2-40B4-BE49-F238E27FC236}">
                <a16:creationId xmlns:a16="http://schemas.microsoft.com/office/drawing/2014/main" id="{37B9AC5D-05EE-DE71-CD3D-D37E3C8A8333}"/>
              </a:ext>
            </a:extLst>
          </p:cNvPr>
          <p:cNvSpPr>
            <a:spLocks noGrp="1"/>
          </p:cNvSpPr>
          <p:nvPr>
            <p:ph type="ftr" sz="quarter" idx="11"/>
          </p:nvPr>
        </p:nvSpPr>
        <p:spPr/>
        <p:txBody>
          <a:bodyPr/>
          <a:lstStyle/>
          <a:p>
            <a:r>
              <a:rPr lang="en-GB"/>
              <a:t>Moodley E Investigation of FOS in the Inner Detector</a:t>
            </a:r>
            <a:endParaRPr lang="en-ZA"/>
          </a:p>
        </p:txBody>
      </p:sp>
      <p:sp>
        <p:nvSpPr>
          <p:cNvPr id="7" name="TextBox 6">
            <a:extLst>
              <a:ext uri="{FF2B5EF4-FFF2-40B4-BE49-F238E27FC236}">
                <a16:creationId xmlns:a16="http://schemas.microsoft.com/office/drawing/2014/main" id="{5F19BAFC-5A51-7CD9-93AC-D9F587CF5939}"/>
              </a:ext>
            </a:extLst>
          </p:cNvPr>
          <p:cNvSpPr txBox="1"/>
          <p:nvPr/>
        </p:nvSpPr>
        <p:spPr>
          <a:xfrm>
            <a:off x="1047750" y="1555751"/>
            <a:ext cx="6172200" cy="1477328"/>
          </a:xfrm>
          <a:prstGeom prst="rect">
            <a:avLst/>
          </a:prstGeom>
          <a:noFill/>
        </p:spPr>
        <p:txBody>
          <a:bodyPr wrap="square" rtlCol="0">
            <a:spAutoFit/>
          </a:bodyPr>
          <a:lstStyle/>
          <a:p>
            <a:r>
              <a:rPr lang="en-ZA" sz="2400" dirty="0">
                <a:latin typeface="Times New Roman" panose="02020603050405020304" pitchFamily="18" charset="0"/>
                <a:ea typeface="Calibri" panose="020F0502020204030204" pitchFamily="34" charset="0"/>
                <a:cs typeface="Times New Roman" panose="02020603050405020304" pitchFamily="18" charset="0"/>
              </a:rPr>
              <a:t>M</a:t>
            </a:r>
            <a:r>
              <a:rPr lang="en-ZA" sz="2400" dirty="0">
                <a:effectLst/>
                <a:latin typeface="Times New Roman" panose="02020603050405020304" pitchFamily="18" charset="0"/>
                <a:ea typeface="Calibri" panose="020F0502020204030204" pitchFamily="34" charset="0"/>
                <a:cs typeface="Times New Roman" panose="02020603050405020304" pitchFamily="18" charset="0"/>
              </a:rPr>
              <a:t>easures water vapour content using methods such as relative humidity (RH) and/or absolute humidity [3].</a:t>
            </a:r>
          </a:p>
          <a:p>
            <a:endParaRPr lang="en-ZA" dirty="0"/>
          </a:p>
        </p:txBody>
      </p:sp>
      <p:pic>
        <p:nvPicPr>
          <p:cNvPr id="9" name="Picture 8">
            <a:extLst>
              <a:ext uri="{FF2B5EF4-FFF2-40B4-BE49-F238E27FC236}">
                <a16:creationId xmlns:a16="http://schemas.microsoft.com/office/drawing/2014/main" id="{7CDF9B5D-80D7-BFB4-06C1-93BCAF3832F3}"/>
              </a:ext>
            </a:extLst>
          </p:cNvPr>
          <p:cNvPicPr>
            <a:picLocks noChangeAspect="1"/>
          </p:cNvPicPr>
          <p:nvPr/>
        </p:nvPicPr>
        <p:blipFill>
          <a:blip r:embed="rId3"/>
          <a:stretch>
            <a:fillRect/>
          </a:stretch>
        </p:blipFill>
        <p:spPr>
          <a:xfrm>
            <a:off x="8272695" y="4024160"/>
            <a:ext cx="2952750" cy="2152802"/>
          </a:xfrm>
          <a:prstGeom prst="rect">
            <a:avLst/>
          </a:prstGeom>
        </p:spPr>
      </p:pic>
      <p:pic>
        <p:nvPicPr>
          <p:cNvPr id="11" name="Picture 10">
            <a:extLst>
              <a:ext uri="{FF2B5EF4-FFF2-40B4-BE49-F238E27FC236}">
                <a16:creationId xmlns:a16="http://schemas.microsoft.com/office/drawing/2014/main" id="{DF59071B-CB19-15C2-F84B-89B5B6F3E026}"/>
              </a:ext>
            </a:extLst>
          </p:cNvPr>
          <p:cNvPicPr>
            <a:picLocks noChangeAspect="1"/>
          </p:cNvPicPr>
          <p:nvPr/>
        </p:nvPicPr>
        <p:blipFill>
          <a:blip r:embed="rId4"/>
          <a:stretch>
            <a:fillRect/>
          </a:stretch>
        </p:blipFill>
        <p:spPr>
          <a:xfrm>
            <a:off x="7429500" y="1555751"/>
            <a:ext cx="2244589" cy="2468409"/>
          </a:xfrm>
          <a:prstGeom prst="rect">
            <a:avLst/>
          </a:prstGeom>
        </p:spPr>
      </p:pic>
      <p:pic>
        <p:nvPicPr>
          <p:cNvPr id="13" name="Picture 12">
            <a:extLst>
              <a:ext uri="{FF2B5EF4-FFF2-40B4-BE49-F238E27FC236}">
                <a16:creationId xmlns:a16="http://schemas.microsoft.com/office/drawing/2014/main" id="{FE843DF4-8B70-D01B-BCC6-3DFEEC811223}"/>
              </a:ext>
            </a:extLst>
          </p:cNvPr>
          <p:cNvPicPr>
            <a:picLocks noChangeAspect="1"/>
          </p:cNvPicPr>
          <p:nvPr/>
        </p:nvPicPr>
        <p:blipFill>
          <a:blip r:embed="rId5"/>
          <a:stretch>
            <a:fillRect/>
          </a:stretch>
        </p:blipFill>
        <p:spPr>
          <a:xfrm>
            <a:off x="10234419" y="1827915"/>
            <a:ext cx="1645754" cy="1924079"/>
          </a:xfrm>
          <a:prstGeom prst="rect">
            <a:avLst/>
          </a:prstGeom>
        </p:spPr>
      </p:pic>
      <p:sp>
        <p:nvSpPr>
          <p:cNvPr id="8" name="TextBox 7">
            <a:extLst>
              <a:ext uri="{FF2B5EF4-FFF2-40B4-BE49-F238E27FC236}">
                <a16:creationId xmlns:a16="http://schemas.microsoft.com/office/drawing/2014/main" id="{4CB3C784-A5A8-D700-3AB9-366BA0423531}"/>
              </a:ext>
            </a:extLst>
          </p:cNvPr>
          <p:cNvSpPr txBox="1"/>
          <p:nvPr/>
        </p:nvSpPr>
        <p:spPr>
          <a:xfrm>
            <a:off x="7479089" y="4099828"/>
            <a:ext cx="2755330" cy="276999"/>
          </a:xfrm>
          <a:prstGeom prst="rect">
            <a:avLst/>
          </a:prstGeom>
          <a:noFill/>
        </p:spPr>
        <p:txBody>
          <a:bodyPr wrap="square" rtlCol="0">
            <a:spAutoFit/>
          </a:bodyPr>
          <a:lstStyle/>
          <a:p>
            <a:r>
              <a:rPr lang="en-ZA" sz="1200" dirty="0"/>
              <a:t>Figure 3: Mechanical Hygrometer [4]</a:t>
            </a:r>
          </a:p>
        </p:txBody>
      </p:sp>
      <p:sp>
        <p:nvSpPr>
          <p:cNvPr id="10" name="TextBox 9">
            <a:extLst>
              <a:ext uri="{FF2B5EF4-FFF2-40B4-BE49-F238E27FC236}">
                <a16:creationId xmlns:a16="http://schemas.microsoft.com/office/drawing/2014/main" id="{74AED397-AE17-EFFF-7B4D-859C5B706300}"/>
              </a:ext>
            </a:extLst>
          </p:cNvPr>
          <p:cNvSpPr txBox="1"/>
          <p:nvPr/>
        </p:nvSpPr>
        <p:spPr>
          <a:xfrm>
            <a:off x="9909499" y="3822829"/>
            <a:ext cx="2755330" cy="276999"/>
          </a:xfrm>
          <a:prstGeom prst="rect">
            <a:avLst/>
          </a:prstGeom>
          <a:noFill/>
        </p:spPr>
        <p:txBody>
          <a:bodyPr wrap="square" rtlCol="0">
            <a:spAutoFit/>
          </a:bodyPr>
          <a:lstStyle/>
          <a:p>
            <a:r>
              <a:rPr lang="en-ZA" sz="1200" dirty="0"/>
              <a:t>Figure 4: Electronic sensors [4]</a:t>
            </a:r>
          </a:p>
        </p:txBody>
      </p:sp>
      <p:sp>
        <p:nvSpPr>
          <p:cNvPr id="12" name="TextBox 11">
            <a:extLst>
              <a:ext uri="{FF2B5EF4-FFF2-40B4-BE49-F238E27FC236}">
                <a16:creationId xmlns:a16="http://schemas.microsoft.com/office/drawing/2014/main" id="{9FDD2128-4267-077C-8584-50982F309CF7}"/>
              </a:ext>
            </a:extLst>
          </p:cNvPr>
          <p:cNvSpPr txBox="1"/>
          <p:nvPr/>
        </p:nvSpPr>
        <p:spPr>
          <a:xfrm>
            <a:off x="8272695" y="6079351"/>
            <a:ext cx="2755330" cy="276999"/>
          </a:xfrm>
          <a:prstGeom prst="rect">
            <a:avLst/>
          </a:prstGeom>
          <a:noFill/>
        </p:spPr>
        <p:txBody>
          <a:bodyPr wrap="square" rtlCol="0">
            <a:spAutoFit/>
          </a:bodyPr>
          <a:lstStyle/>
          <a:p>
            <a:r>
              <a:rPr lang="en-ZA" sz="1200" dirty="0"/>
              <a:t>Figure 5: Chilled Mirror Hygrometer [4]</a:t>
            </a:r>
          </a:p>
        </p:txBody>
      </p:sp>
    </p:spTree>
    <p:extLst>
      <p:ext uri="{BB962C8B-B14F-4D97-AF65-F5344CB8AC3E}">
        <p14:creationId xmlns:p14="http://schemas.microsoft.com/office/powerpoint/2010/main" val="73533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3011-7AC8-34F9-F196-3E1F2FA458A8}"/>
              </a:ext>
            </a:extLst>
          </p:cNvPr>
          <p:cNvSpPr>
            <a:spLocks noGrp="1"/>
          </p:cNvSpPr>
          <p:nvPr>
            <p:ph type="title"/>
          </p:nvPr>
        </p:nvSpPr>
        <p:spPr/>
        <p:txBody>
          <a:bodyPr/>
          <a:lstStyle/>
          <a:p>
            <a:r>
              <a:rPr lang="en-ZA" dirty="0"/>
              <a:t>Fibre Optic Sensors (FOSs)</a:t>
            </a:r>
          </a:p>
        </p:txBody>
      </p:sp>
      <p:sp>
        <p:nvSpPr>
          <p:cNvPr id="3" name="Content Placeholder 2">
            <a:extLst>
              <a:ext uri="{FF2B5EF4-FFF2-40B4-BE49-F238E27FC236}">
                <a16:creationId xmlns:a16="http://schemas.microsoft.com/office/drawing/2014/main" id="{971FA74E-9D2A-69D4-D4EB-0FDDDE85C957}"/>
              </a:ext>
            </a:extLst>
          </p:cNvPr>
          <p:cNvSpPr>
            <a:spLocks noGrp="1"/>
          </p:cNvSpPr>
          <p:nvPr>
            <p:ph idx="1"/>
          </p:nvPr>
        </p:nvSpPr>
        <p:spPr>
          <a:xfrm>
            <a:off x="838200" y="1825625"/>
            <a:ext cx="11087100" cy="1965325"/>
          </a:xfrm>
        </p:spPr>
        <p:txBody>
          <a:bodyPr>
            <a:normAutofit/>
          </a:bodyPr>
          <a:lstStyle/>
          <a:p>
            <a:r>
              <a:rPr lang="en-ZA" sz="2400" dirty="0">
                <a:solidFill>
                  <a:srgbClr val="000000"/>
                </a:solidFill>
                <a:latin typeface="Times New Roman" panose="02020603050405020304" pitchFamily="18" charset="0"/>
                <a:ea typeface="Calibri" panose="020F0502020204030204" pitchFamily="34" charset="0"/>
              </a:rPr>
              <a:t>O</a:t>
            </a:r>
            <a:r>
              <a:rPr lang="en-ZA" sz="2400" dirty="0">
                <a:solidFill>
                  <a:srgbClr val="000000"/>
                </a:solidFill>
                <a:effectLst/>
                <a:latin typeface="Times New Roman" panose="02020603050405020304" pitchFamily="18" charset="0"/>
                <a:ea typeface="Calibri" panose="020F0502020204030204" pitchFamily="34" charset="0"/>
              </a:rPr>
              <a:t>ptical fibre is a bendable, see-through cylindrical waveguide made of either silica or plastic, a bit thicker than a human hair and is developed to convey light over extended lengths with minimal loss [</a:t>
            </a:r>
            <a:r>
              <a:rPr lang="en-ZA" sz="2400" dirty="0">
                <a:solidFill>
                  <a:srgbClr val="000000"/>
                </a:solidFill>
                <a:latin typeface="Times New Roman" panose="02020603050405020304" pitchFamily="18" charset="0"/>
                <a:ea typeface="Calibri" panose="020F0502020204030204" pitchFamily="34" charset="0"/>
              </a:rPr>
              <a:t>5</a:t>
            </a:r>
            <a:r>
              <a:rPr lang="en-ZA" sz="2400" dirty="0">
                <a:solidFill>
                  <a:srgbClr val="000000"/>
                </a:solidFill>
                <a:effectLst/>
                <a:latin typeface="Times New Roman" panose="02020603050405020304" pitchFamily="18" charset="0"/>
                <a:ea typeface="Calibri" panose="020F0502020204030204" pitchFamily="34" charset="0"/>
              </a:rPr>
              <a:t>]. </a:t>
            </a:r>
            <a:endParaRPr lang="en-ZA" sz="2400" dirty="0"/>
          </a:p>
        </p:txBody>
      </p:sp>
      <p:sp>
        <p:nvSpPr>
          <p:cNvPr id="4" name="Date Placeholder 3">
            <a:extLst>
              <a:ext uri="{FF2B5EF4-FFF2-40B4-BE49-F238E27FC236}">
                <a16:creationId xmlns:a16="http://schemas.microsoft.com/office/drawing/2014/main" id="{03691C89-E9C0-FD1C-0006-B5C1224D0A7A}"/>
              </a:ext>
            </a:extLst>
          </p:cNvPr>
          <p:cNvSpPr>
            <a:spLocks noGrp="1"/>
          </p:cNvSpPr>
          <p:nvPr>
            <p:ph type="dt" sz="half" idx="10"/>
          </p:nvPr>
        </p:nvSpPr>
        <p:spPr/>
        <p:txBody>
          <a:bodyPr/>
          <a:lstStyle/>
          <a:p>
            <a:fld id="{9EDF31AF-CB89-4CF9-96B9-323C79E6B0EA}" type="datetime1">
              <a:rPr lang="en-ZA" smtClean="0"/>
              <a:t>2025/05/21</a:t>
            </a:fld>
            <a:endParaRPr lang="en-ZA"/>
          </a:p>
        </p:txBody>
      </p:sp>
      <p:sp>
        <p:nvSpPr>
          <p:cNvPr id="5" name="Footer Placeholder 4">
            <a:extLst>
              <a:ext uri="{FF2B5EF4-FFF2-40B4-BE49-F238E27FC236}">
                <a16:creationId xmlns:a16="http://schemas.microsoft.com/office/drawing/2014/main" id="{105E967B-E9B0-8680-96D5-E74346B29A50}"/>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7C82359B-2F76-EB93-5A6B-5D2594190381}"/>
              </a:ext>
            </a:extLst>
          </p:cNvPr>
          <p:cNvSpPr>
            <a:spLocks noGrp="1"/>
          </p:cNvSpPr>
          <p:nvPr>
            <p:ph type="sldNum" sz="quarter" idx="12"/>
          </p:nvPr>
        </p:nvSpPr>
        <p:spPr/>
        <p:txBody>
          <a:bodyPr/>
          <a:lstStyle/>
          <a:p>
            <a:fld id="{DC952ABF-7E8B-427B-B512-C1633C89F17D}" type="slidenum">
              <a:rPr lang="en-ZA" smtClean="0"/>
              <a:t>5</a:t>
            </a:fld>
            <a:endParaRPr lang="en-ZA"/>
          </a:p>
        </p:txBody>
      </p:sp>
      <p:pic>
        <p:nvPicPr>
          <p:cNvPr id="8" name="Picture 7">
            <a:extLst>
              <a:ext uri="{FF2B5EF4-FFF2-40B4-BE49-F238E27FC236}">
                <a16:creationId xmlns:a16="http://schemas.microsoft.com/office/drawing/2014/main" id="{0BEF359B-AB44-16D8-F27B-1452F8BEE0EE}"/>
              </a:ext>
            </a:extLst>
          </p:cNvPr>
          <p:cNvPicPr>
            <a:picLocks noChangeAspect="1"/>
          </p:cNvPicPr>
          <p:nvPr/>
        </p:nvPicPr>
        <p:blipFill>
          <a:blip r:embed="rId2"/>
          <a:stretch>
            <a:fillRect/>
          </a:stretch>
        </p:blipFill>
        <p:spPr>
          <a:xfrm>
            <a:off x="3385884" y="2958334"/>
            <a:ext cx="5877429" cy="3186838"/>
          </a:xfrm>
          <a:prstGeom prst="rect">
            <a:avLst/>
          </a:prstGeom>
        </p:spPr>
      </p:pic>
      <p:sp>
        <p:nvSpPr>
          <p:cNvPr id="9" name="TextBox 8">
            <a:extLst>
              <a:ext uri="{FF2B5EF4-FFF2-40B4-BE49-F238E27FC236}">
                <a16:creationId xmlns:a16="http://schemas.microsoft.com/office/drawing/2014/main" id="{67B52A03-DD38-571C-E1FE-02884D43FE58}"/>
              </a:ext>
            </a:extLst>
          </p:cNvPr>
          <p:cNvSpPr txBox="1"/>
          <p:nvPr/>
        </p:nvSpPr>
        <p:spPr>
          <a:xfrm>
            <a:off x="4946933" y="6145172"/>
            <a:ext cx="2755330" cy="276999"/>
          </a:xfrm>
          <a:prstGeom prst="rect">
            <a:avLst/>
          </a:prstGeom>
          <a:noFill/>
        </p:spPr>
        <p:txBody>
          <a:bodyPr wrap="square" rtlCol="0">
            <a:spAutoFit/>
          </a:bodyPr>
          <a:lstStyle/>
          <a:p>
            <a:r>
              <a:rPr lang="en-ZA" sz="1200" dirty="0"/>
              <a:t>Figure 5: Optical fibre cross section [6]</a:t>
            </a:r>
          </a:p>
        </p:txBody>
      </p:sp>
    </p:spTree>
    <p:extLst>
      <p:ext uri="{BB962C8B-B14F-4D97-AF65-F5344CB8AC3E}">
        <p14:creationId xmlns:p14="http://schemas.microsoft.com/office/powerpoint/2010/main" val="421934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F9D897-5E64-D18F-023D-463C945505D2}"/>
              </a:ext>
            </a:extLst>
          </p:cNvPr>
          <p:cNvSpPr>
            <a:spLocks noGrp="1"/>
          </p:cNvSpPr>
          <p:nvPr>
            <p:ph type="title"/>
          </p:nvPr>
        </p:nvSpPr>
        <p:spPr>
          <a:xfrm>
            <a:off x="630936" y="639520"/>
            <a:ext cx="3429000" cy="1719072"/>
          </a:xfrm>
        </p:spPr>
        <p:txBody>
          <a:bodyPr anchor="b">
            <a:normAutofit/>
          </a:bodyPr>
          <a:lstStyle/>
          <a:p>
            <a:r>
              <a:rPr lang="en-ZA" sz="3800"/>
              <a:t>FOSs used in the Inner detector</a:t>
            </a:r>
          </a:p>
        </p:txBody>
      </p:sp>
      <p:sp>
        <p:nvSpPr>
          <p:cNvPr id="2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14CD90-3D3C-6ABB-DF5F-F4E957C828D4}"/>
              </a:ext>
            </a:extLst>
          </p:cNvPr>
          <p:cNvSpPr>
            <a:spLocks noGrp="1"/>
          </p:cNvSpPr>
          <p:nvPr>
            <p:ph idx="1"/>
          </p:nvPr>
        </p:nvSpPr>
        <p:spPr>
          <a:xfrm>
            <a:off x="630936" y="2807208"/>
            <a:ext cx="3979164" cy="3410712"/>
          </a:xfrm>
        </p:spPr>
        <p:txBody>
          <a:bodyPr anchor="t">
            <a:normAutofit/>
          </a:bodyPr>
          <a:lstStyle/>
          <a:p>
            <a:pPr marL="0" indent="0">
              <a:buNone/>
            </a:pPr>
            <a:r>
              <a:rPr lang="en-ZA" sz="2400" dirty="0"/>
              <a:t>There two main types of FOSs used in the Inner Detector</a:t>
            </a:r>
          </a:p>
          <a:p>
            <a:r>
              <a:rPr lang="en-ZA" sz="2400" dirty="0">
                <a:effectLst/>
                <a:latin typeface="Times New Roman" panose="02020603050405020304" pitchFamily="18" charset="0"/>
                <a:ea typeface="Calibri" panose="020F0502020204030204" pitchFamily="34" charset="0"/>
                <a:cs typeface="Times New Roman" panose="02020603050405020304" pitchFamily="18" charset="0"/>
              </a:rPr>
              <a:t>Fibre Bragg Gratings (FBG) </a:t>
            </a:r>
            <a:endParaRPr lang="en-ZA" sz="2400" dirty="0">
              <a:latin typeface="Times New Roman" panose="02020603050405020304" pitchFamily="18" charset="0"/>
              <a:ea typeface="Calibri" panose="020F0502020204030204" pitchFamily="34" charset="0"/>
              <a:cs typeface="Times New Roman" panose="02020603050405020304" pitchFamily="18" charset="0"/>
            </a:endParaRPr>
          </a:p>
          <a:p>
            <a:r>
              <a:rPr lang="en-ZA" sz="2400" dirty="0">
                <a:effectLst/>
                <a:latin typeface="Times New Roman" panose="02020603050405020304" pitchFamily="18" charset="0"/>
                <a:ea typeface="Calibri" panose="020F0502020204030204" pitchFamily="34" charset="0"/>
                <a:cs typeface="Times New Roman" panose="02020603050405020304" pitchFamily="18" charset="0"/>
              </a:rPr>
              <a:t>Long Period Gratings (LPG) </a:t>
            </a:r>
          </a:p>
          <a:p>
            <a:pPr marL="0" indent="0">
              <a:buNone/>
            </a:pPr>
            <a:endParaRPr lang="en-ZA"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Content Placeholder 3" descr="Symmetry 13 02251 g001 550">
            <a:extLst>
              <a:ext uri="{FF2B5EF4-FFF2-40B4-BE49-F238E27FC236}">
                <a16:creationId xmlns:a16="http://schemas.microsoft.com/office/drawing/2014/main" id="{B18A5682-2871-548A-39FF-4AD0B86E0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58740" y="356845"/>
            <a:ext cx="6903720" cy="3072155"/>
          </a:xfrm>
          <a:prstGeom prst="rect">
            <a:avLst/>
          </a:prstGeom>
          <a:noFill/>
        </p:spPr>
      </p:pic>
      <p:sp>
        <p:nvSpPr>
          <p:cNvPr id="4" name="Date Placeholder 3">
            <a:extLst>
              <a:ext uri="{FF2B5EF4-FFF2-40B4-BE49-F238E27FC236}">
                <a16:creationId xmlns:a16="http://schemas.microsoft.com/office/drawing/2014/main" id="{F8C4EF81-E7E4-AD67-0764-FA19250936D6}"/>
              </a:ext>
            </a:extLst>
          </p:cNvPr>
          <p:cNvSpPr>
            <a:spLocks noGrp="1"/>
          </p:cNvSpPr>
          <p:nvPr>
            <p:ph type="dt" sz="half" idx="10"/>
          </p:nvPr>
        </p:nvSpPr>
        <p:spPr>
          <a:xfrm>
            <a:off x="838200" y="6356350"/>
            <a:ext cx="2743200" cy="365125"/>
          </a:xfrm>
        </p:spPr>
        <p:txBody>
          <a:bodyPr>
            <a:normAutofit/>
          </a:bodyPr>
          <a:lstStyle/>
          <a:p>
            <a:pPr>
              <a:spcAft>
                <a:spcPts val="600"/>
              </a:spcAft>
            </a:pPr>
            <a:fld id="{D1083CCE-DB20-4AFE-BF0A-76356249AC96}" type="datetime1">
              <a:rPr lang="en-ZA" smtClean="0"/>
              <a:pPr>
                <a:spcAft>
                  <a:spcPts val="600"/>
                </a:spcAft>
              </a:pPr>
              <a:t>2025/05/21</a:t>
            </a:fld>
            <a:endParaRPr lang="en-ZA"/>
          </a:p>
        </p:txBody>
      </p:sp>
      <p:sp>
        <p:nvSpPr>
          <p:cNvPr id="5" name="Footer Placeholder 4">
            <a:extLst>
              <a:ext uri="{FF2B5EF4-FFF2-40B4-BE49-F238E27FC236}">
                <a16:creationId xmlns:a16="http://schemas.microsoft.com/office/drawing/2014/main" id="{97D9D638-E79E-A2F7-5C69-772F5A8868B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870B8888-4D2D-5BD4-414D-E207973A9CB2}"/>
              </a:ext>
            </a:extLst>
          </p:cNvPr>
          <p:cNvSpPr>
            <a:spLocks noGrp="1"/>
          </p:cNvSpPr>
          <p:nvPr>
            <p:ph type="sldNum" sz="quarter" idx="12"/>
          </p:nvPr>
        </p:nvSpPr>
        <p:spPr>
          <a:xfrm>
            <a:off x="8610600" y="6356350"/>
            <a:ext cx="2743200" cy="365125"/>
          </a:xfrm>
        </p:spPr>
        <p:txBody>
          <a:bodyPr>
            <a:normAutofit/>
          </a:bodyPr>
          <a:lstStyle/>
          <a:p>
            <a:pPr>
              <a:spcAft>
                <a:spcPts val="600"/>
              </a:spcAft>
            </a:pPr>
            <a:fld id="{DC952ABF-7E8B-427B-B512-C1633C89F17D}" type="slidenum">
              <a:rPr lang="en-ZA" smtClean="0"/>
              <a:pPr>
                <a:spcAft>
                  <a:spcPts val="600"/>
                </a:spcAft>
              </a:pPr>
              <a:t>6</a:t>
            </a:fld>
            <a:endParaRPr lang="en-ZA"/>
          </a:p>
        </p:txBody>
      </p:sp>
      <p:sp>
        <p:nvSpPr>
          <p:cNvPr id="8" name="TextBox 7">
            <a:extLst>
              <a:ext uri="{FF2B5EF4-FFF2-40B4-BE49-F238E27FC236}">
                <a16:creationId xmlns:a16="http://schemas.microsoft.com/office/drawing/2014/main" id="{73865880-D0E4-2550-D885-0F1A4313C059}"/>
              </a:ext>
            </a:extLst>
          </p:cNvPr>
          <p:cNvSpPr txBox="1"/>
          <p:nvPr/>
        </p:nvSpPr>
        <p:spPr>
          <a:xfrm>
            <a:off x="4953000" y="4133850"/>
            <a:ext cx="6038850" cy="1569660"/>
          </a:xfrm>
          <a:prstGeom prst="rect">
            <a:avLst/>
          </a:prstGeom>
          <a:noFill/>
        </p:spPr>
        <p:txBody>
          <a:bodyPr wrap="square" rtlCol="0">
            <a:spAutoFit/>
          </a:bodyPr>
          <a:lstStyle/>
          <a:p>
            <a:r>
              <a:rPr lang="en-ZA" sz="2400" dirty="0">
                <a:latin typeface="Times New Roman" panose="02020603050405020304" pitchFamily="18" charset="0"/>
                <a:ea typeface="Calibri" panose="020F0502020204030204" pitchFamily="34" charset="0"/>
                <a:cs typeface="Times New Roman" panose="02020603050405020304" pitchFamily="18" charset="0"/>
              </a:rPr>
              <a:t>Reasons for their use [7]:</a:t>
            </a:r>
          </a:p>
          <a:p>
            <a:pPr marL="285750" indent="-285750">
              <a:buFont typeface="Arial" panose="020B0604020202020204" pitchFamily="34" charset="0"/>
              <a:buChar char="•"/>
            </a:pPr>
            <a:r>
              <a:rPr lang="en-ZA" sz="2400" dirty="0">
                <a:latin typeface="Times New Roman" panose="02020603050405020304" pitchFamily="18" charset="0"/>
                <a:ea typeface="Calibri" panose="020F0502020204030204" pitchFamily="34" charset="0"/>
                <a:cs typeface="Times New Roman" panose="02020603050405020304" pitchFamily="18" charset="0"/>
              </a:rPr>
              <a:t>R</a:t>
            </a:r>
            <a:r>
              <a:rPr lang="en-ZA" sz="2400" dirty="0">
                <a:effectLst/>
                <a:latin typeface="Times New Roman" panose="02020603050405020304" pitchFamily="18" charset="0"/>
                <a:ea typeface="Calibri" panose="020F0502020204030204" pitchFamily="34" charset="0"/>
                <a:cs typeface="Times New Roman" panose="02020603050405020304" pitchFamily="18" charset="0"/>
              </a:rPr>
              <a:t>adiation tolerance, </a:t>
            </a:r>
          </a:p>
          <a:p>
            <a:pPr marL="285750" indent="-285750">
              <a:buFont typeface="Arial" panose="020B0604020202020204" pitchFamily="34" charset="0"/>
              <a:buChar char="•"/>
            </a:pPr>
            <a:r>
              <a:rPr lang="en-ZA" sz="2400" dirty="0">
                <a:latin typeface="Times New Roman" panose="02020603050405020304" pitchFamily="18" charset="0"/>
                <a:ea typeface="Calibri" panose="020F0502020204030204" pitchFamily="34" charset="0"/>
                <a:cs typeface="Times New Roman" panose="02020603050405020304" pitchFamily="18" charset="0"/>
              </a:rPr>
              <a:t>I</a:t>
            </a:r>
            <a:r>
              <a:rPr lang="en-ZA" sz="2400" dirty="0">
                <a:effectLst/>
                <a:latin typeface="Times New Roman" panose="02020603050405020304" pitchFamily="18" charset="0"/>
                <a:ea typeface="Calibri" panose="020F0502020204030204" pitchFamily="34" charset="0"/>
                <a:cs typeface="Times New Roman" panose="02020603050405020304" pitchFamily="18" charset="0"/>
              </a:rPr>
              <a:t>mmunity to electromagnetic interference</a:t>
            </a:r>
          </a:p>
          <a:p>
            <a:pPr marL="285750" indent="-285750">
              <a:buFont typeface="Arial" panose="020B0604020202020204" pitchFamily="34" charset="0"/>
              <a:buChar char="•"/>
            </a:pPr>
            <a:r>
              <a:rPr lang="en-ZA" sz="2400" dirty="0">
                <a:latin typeface="Times New Roman" panose="02020603050405020304" pitchFamily="18" charset="0"/>
                <a:ea typeface="Calibri" panose="020F0502020204030204" pitchFamily="34" charset="0"/>
                <a:cs typeface="Times New Roman" panose="02020603050405020304" pitchFamily="18" charset="0"/>
              </a:rPr>
              <a:t>S</a:t>
            </a:r>
            <a:r>
              <a:rPr lang="en-ZA" sz="2400" dirty="0">
                <a:effectLst/>
                <a:latin typeface="Times New Roman" panose="02020603050405020304" pitchFamily="18" charset="0"/>
                <a:ea typeface="Calibri" panose="020F0502020204030204" pitchFamily="34" charset="0"/>
                <a:cs typeface="Times New Roman" panose="02020603050405020304" pitchFamily="18" charset="0"/>
              </a:rPr>
              <a:t>mall size</a:t>
            </a:r>
            <a:endParaRPr lang="en-ZA" sz="2400" dirty="0"/>
          </a:p>
        </p:txBody>
      </p:sp>
      <p:sp>
        <p:nvSpPr>
          <p:cNvPr id="9" name="TextBox 8">
            <a:extLst>
              <a:ext uri="{FF2B5EF4-FFF2-40B4-BE49-F238E27FC236}">
                <a16:creationId xmlns:a16="http://schemas.microsoft.com/office/drawing/2014/main" id="{E334F65B-DE42-94CB-3C9B-55C2D19CF358}"/>
              </a:ext>
            </a:extLst>
          </p:cNvPr>
          <p:cNvSpPr txBox="1"/>
          <p:nvPr/>
        </p:nvSpPr>
        <p:spPr>
          <a:xfrm>
            <a:off x="7581902" y="3392905"/>
            <a:ext cx="2999012" cy="276999"/>
          </a:xfrm>
          <a:prstGeom prst="rect">
            <a:avLst/>
          </a:prstGeom>
          <a:noFill/>
        </p:spPr>
        <p:txBody>
          <a:bodyPr wrap="square" rtlCol="0">
            <a:spAutoFit/>
          </a:bodyPr>
          <a:lstStyle/>
          <a:p>
            <a:r>
              <a:rPr lang="en-ZA" sz="1200" dirty="0"/>
              <a:t>Figure 6: Fibre Bragg Grating  FOS [8]</a:t>
            </a:r>
          </a:p>
        </p:txBody>
      </p:sp>
    </p:spTree>
    <p:extLst>
      <p:ext uri="{BB962C8B-B14F-4D97-AF65-F5344CB8AC3E}">
        <p14:creationId xmlns:p14="http://schemas.microsoft.com/office/powerpoint/2010/main" val="276540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18D8-0258-8167-DD80-4BB060CD1CC7}"/>
              </a:ext>
            </a:extLst>
          </p:cNvPr>
          <p:cNvSpPr>
            <a:spLocks noGrp="1"/>
          </p:cNvSpPr>
          <p:nvPr>
            <p:ph type="title"/>
          </p:nvPr>
        </p:nvSpPr>
        <p:spPr/>
        <p:txBody>
          <a:bodyPr/>
          <a:lstStyle/>
          <a:p>
            <a:r>
              <a:rPr lang="en-ZA" dirty="0"/>
              <a:t>FOS package</a:t>
            </a:r>
          </a:p>
        </p:txBody>
      </p:sp>
      <p:pic>
        <p:nvPicPr>
          <p:cNvPr id="8" name="Content Placeholder 7">
            <a:extLst>
              <a:ext uri="{FF2B5EF4-FFF2-40B4-BE49-F238E27FC236}">
                <a16:creationId xmlns:a16="http://schemas.microsoft.com/office/drawing/2014/main" id="{B5491E65-BD51-7E2D-E9BE-D14C365FE3C6}"/>
              </a:ext>
            </a:extLst>
          </p:cNvPr>
          <p:cNvPicPr>
            <a:picLocks noGrp="1" noChangeAspect="1"/>
          </p:cNvPicPr>
          <p:nvPr>
            <p:ph idx="1"/>
          </p:nvPr>
        </p:nvPicPr>
        <p:blipFill>
          <a:blip r:embed="rId3"/>
          <a:stretch>
            <a:fillRect/>
          </a:stretch>
        </p:blipFill>
        <p:spPr>
          <a:xfrm>
            <a:off x="6734688" y="0"/>
            <a:ext cx="4026864" cy="2668967"/>
          </a:xfrm>
        </p:spPr>
      </p:pic>
      <p:sp>
        <p:nvSpPr>
          <p:cNvPr id="4" name="Date Placeholder 3">
            <a:extLst>
              <a:ext uri="{FF2B5EF4-FFF2-40B4-BE49-F238E27FC236}">
                <a16:creationId xmlns:a16="http://schemas.microsoft.com/office/drawing/2014/main" id="{C3D3B354-F215-0D94-FF5E-BF37FF81389A}"/>
              </a:ext>
            </a:extLst>
          </p:cNvPr>
          <p:cNvSpPr>
            <a:spLocks noGrp="1"/>
          </p:cNvSpPr>
          <p:nvPr>
            <p:ph type="dt" sz="half" idx="10"/>
          </p:nvPr>
        </p:nvSpPr>
        <p:spPr/>
        <p:txBody>
          <a:bodyPr/>
          <a:lstStyle/>
          <a:p>
            <a:fld id="{9EDF31AF-CB89-4CF9-96B9-323C79E6B0EA}" type="datetime1">
              <a:rPr lang="en-ZA" smtClean="0"/>
              <a:t>2025/05/21</a:t>
            </a:fld>
            <a:endParaRPr lang="en-ZA"/>
          </a:p>
        </p:txBody>
      </p:sp>
      <p:sp>
        <p:nvSpPr>
          <p:cNvPr id="5" name="Footer Placeholder 4">
            <a:extLst>
              <a:ext uri="{FF2B5EF4-FFF2-40B4-BE49-F238E27FC236}">
                <a16:creationId xmlns:a16="http://schemas.microsoft.com/office/drawing/2014/main" id="{F071B89D-0962-83BE-5CBF-E4A932B40D22}"/>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4AAF176D-2A00-E5BB-2AB3-CD7AA7BCA5EF}"/>
              </a:ext>
            </a:extLst>
          </p:cNvPr>
          <p:cNvSpPr>
            <a:spLocks noGrp="1"/>
          </p:cNvSpPr>
          <p:nvPr>
            <p:ph type="sldNum" sz="quarter" idx="12"/>
          </p:nvPr>
        </p:nvSpPr>
        <p:spPr/>
        <p:txBody>
          <a:bodyPr/>
          <a:lstStyle/>
          <a:p>
            <a:fld id="{DC952ABF-7E8B-427B-B512-C1633C89F17D}" type="slidenum">
              <a:rPr lang="en-ZA" smtClean="0"/>
              <a:t>7</a:t>
            </a:fld>
            <a:endParaRPr lang="en-ZA"/>
          </a:p>
        </p:txBody>
      </p:sp>
      <p:sp>
        <p:nvSpPr>
          <p:cNvPr id="9" name="TextBox 8">
            <a:extLst>
              <a:ext uri="{FF2B5EF4-FFF2-40B4-BE49-F238E27FC236}">
                <a16:creationId xmlns:a16="http://schemas.microsoft.com/office/drawing/2014/main" id="{9D551684-FAE2-CAFF-B098-B78DD53DB763}"/>
              </a:ext>
            </a:extLst>
          </p:cNvPr>
          <p:cNvSpPr txBox="1"/>
          <p:nvPr/>
        </p:nvSpPr>
        <p:spPr>
          <a:xfrm>
            <a:off x="838199" y="2037373"/>
            <a:ext cx="4402707" cy="1938992"/>
          </a:xfrm>
          <a:prstGeom prst="rect">
            <a:avLst/>
          </a:prstGeom>
          <a:noFill/>
        </p:spPr>
        <p:txBody>
          <a:bodyPr wrap="square" rtlCol="0">
            <a:spAutoFit/>
          </a:bodyPr>
          <a:lstStyle/>
          <a:p>
            <a:r>
              <a:rPr lang="en-GB" sz="2400" dirty="0"/>
              <a:t>Consists of:</a:t>
            </a:r>
          </a:p>
          <a:p>
            <a:pPr marL="285750" indent="-285750">
              <a:buFont typeface="Arial" panose="020B0604020202020204" pitchFamily="34" charset="0"/>
              <a:buChar char="•"/>
            </a:pPr>
            <a:r>
              <a:rPr lang="en-GB" sz="2400" dirty="0"/>
              <a:t>A ceramic perforated tube </a:t>
            </a:r>
          </a:p>
          <a:p>
            <a:pPr marL="285750" indent="-285750">
              <a:buFont typeface="Arial" panose="020B0604020202020204" pitchFamily="34" charset="0"/>
              <a:buChar char="•"/>
            </a:pPr>
            <a:r>
              <a:rPr lang="en-GB" sz="2400" dirty="0"/>
              <a:t>with copper extremities </a:t>
            </a:r>
          </a:p>
          <a:p>
            <a:pPr marL="285750" indent="-285750">
              <a:buFont typeface="Arial" panose="020B0604020202020204" pitchFamily="34" charset="0"/>
              <a:buChar char="•"/>
            </a:pPr>
            <a:r>
              <a:rPr lang="en-GB" sz="2400" dirty="0"/>
              <a:t>And the LPG runs through the centre of the tube</a:t>
            </a:r>
            <a:endParaRPr lang="en-ZA" sz="2400" dirty="0"/>
          </a:p>
        </p:txBody>
      </p:sp>
      <p:sp>
        <p:nvSpPr>
          <p:cNvPr id="7" name="Rectangle 2">
            <a:extLst>
              <a:ext uri="{FF2B5EF4-FFF2-40B4-BE49-F238E27FC236}">
                <a16:creationId xmlns:a16="http://schemas.microsoft.com/office/drawing/2014/main" id="{9CCC0FA9-C215-1F5E-CCA5-698E2D4A9E93}"/>
              </a:ext>
            </a:extLst>
          </p:cNvPr>
          <p:cNvSpPr>
            <a:spLocks noChangeArrowheads="1"/>
          </p:cNvSpPr>
          <p:nvPr/>
        </p:nvSpPr>
        <p:spPr bwMode="auto">
          <a:xfrm rot="10800000" flipV="1">
            <a:off x="9149973" y="153724"/>
            <a:ext cx="8760655" cy="14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1025" name="Picture 1">
            <a:extLst>
              <a:ext uri="{FF2B5EF4-FFF2-40B4-BE49-F238E27FC236}">
                <a16:creationId xmlns:a16="http://schemas.microsoft.com/office/drawing/2014/main" id="{AEC35C95-A10A-B641-AF52-5A0C46972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1329"/>
          <a:stretch>
            <a:fillRect/>
          </a:stretch>
        </p:blipFill>
        <p:spPr bwMode="auto">
          <a:xfrm rot="10800000" flipV="1">
            <a:off x="6511643" y="3118600"/>
            <a:ext cx="4249909" cy="27248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62E8363-3DB5-EFDC-30E1-3CCA760D528A}"/>
              </a:ext>
            </a:extLst>
          </p:cNvPr>
          <p:cNvSpPr>
            <a:spLocks noChangeArrowheads="1"/>
          </p:cNvSpPr>
          <p:nvPr/>
        </p:nvSpPr>
        <p:spPr bwMode="auto">
          <a:xfrm rot="10800000" flipV="1">
            <a:off x="6511643" y="5899858"/>
            <a:ext cx="41886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a:t>
            </a:r>
            <a:r>
              <a:rPr kumimoji="0" lang="en-ZA" altLang="en-US" sz="1000" b="0" i="0" u="none" strike="noStrike" cap="none" normalizeH="0" baseline="0" dirty="0" bmk="">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igure </a:t>
            </a:r>
            <a:r>
              <a:rPr lang="en-ZA" altLang="en-US" sz="1000" dirty="0" bmk="_Toc196563401">
                <a:solidFill>
                  <a:srgbClr val="000000"/>
                </a:solidFill>
                <a:latin typeface="Arial" panose="020B0604020202020204" pitchFamily="34" charset="0"/>
                <a:ea typeface="Calibri" panose="020F0502020204030204" pitchFamily="34" charset="0"/>
                <a:cs typeface="Times New Roman" panose="02020603050405020304" pitchFamily="18" charset="0"/>
              </a:rPr>
              <a:t>8</a:t>
            </a:r>
            <a:r>
              <a:rPr kumimoji="0" lang="en-ZA" altLang="en-US" sz="1000" b="0" i="0" u="none" strike="noStrike" cap="none" normalizeH="0" baseline="0" dirty="0" bmk="_Toc19656340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LPG sensors inside their packaging inside the Inner detector [7]</a:t>
            </a:r>
            <a:endParaRPr kumimoji="0" lang="en-ZA" altLang="en-US" sz="20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8DD74F36-8BAD-CAF3-C353-D9D3C85C415B}"/>
              </a:ext>
            </a:extLst>
          </p:cNvPr>
          <p:cNvSpPr txBox="1"/>
          <p:nvPr/>
        </p:nvSpPr>
        <p:spPr>
          <a:xfrm>
            <a:off x="6653894" y="2822690"/>
            <a:ext cx="2999012" cy="276999"/>
          </a:xfrm>
          <a:prstGeom prst="rect">
            <a:avLst/>
          </a:prstGeom>
          <a:noFill/>
        </p:spPr>
        <p:txBody>
          <a:bodyPr wrap="square" rtlCol="0">
            <a:spAutoFit/>
          </a:bodyPr>
          <a:lstStyle/>
          <a:p>
            <a:r>
              <a:rPr lang="en-ZA" sz="1200" dirty="0"/>
              <a:t>Figure 7: Fibre Bragg Grating  FOS [7]</a:t>
            </a:r>
          </a:p>
        </p:txBody>
      </p:sp>
    </p:spTree>
    <p:extLst>
      <p:ext uri="{BB962C8B-B14F-4D97-AF65-F5344CB8AC3E}">
        <p14:creationId xmlns:p14="http://schemas.microsoft.com/office/powerpoint/2010/main" val="409335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6069F-FADB-3065-9CDE-A5E0748873EC}"/>
              </a:ext>
            </a:extLst>
          </p:cNvPr>
          <p:cNvSpPr>
            <a:spLocks noGrp="1"/>
          </p:cNvSpPr>
          <p:nvPr>
            <p:ph type="title"/>
          </p:nvPr>
        </p:nvSpPr>
        <p:spPr/>
        <p:txBody>
          <a:bodyPr/>
          <a:lstStyle/>
          <a:p>
            <a:r>
              <a:rPr lang="en-ZA" dirty="0"/>
              <a:t>Radiation effects on FOS [10]</a:t>
            </a:r>
          </a:p>
        </p:txBody>
      </p:sp>
      <p:sp>
        <p:nvSpPr>
          <p:cNvPr id="3" name="Content Placeholder 2">
            <a:extLst>
              <a:ext uri="{FF2B5EF4-FFF2-40B4-BE49-F238E27FC236}">
                <a16:creationId xmlns:a16="http://schemas.microsoft.com/office/drawing/2014/main" id="{31705A4B-8139-809E-4124-07633D0EEBDC}"/>
              </a:ext>
            </a:extLst>
          </p:cNvPr>
          <p:cNvSpPr>
            <a:spLocks noGrp="1"/>
          </p:cNvSpPr>
          <p:nvPr>
            <p:ph idx="1"/>
          </p:nvPr>
        </p:nvSpPr>
        <p:spPr>
          <a:xfrm>
            <a:off x="285749" y="1847850"/>
            <a:ext cx="4495801" cy="4351338"/>
          </a:xfrm>
        </p:spPr>
        <p:txBody>
          <a:bodyPr/>
          <a:lstStyle/>
          <a:p>
            <a:pPr marL="0" indent="0">
              <a:buNone/>
            </a:pPr>
            <a:r>
              <a:rPr lang="en-ZA" dirty="0">
                <a:latin typeface="Times New Roman" panose="02020603050405020304" pitchFamily="18" charset="0"/>
                <a:cs typeface="Times New Roman" panose="02020603050405020304" pitchFamily="18" charset="0"/>
              </a:rPr>
              <a:t>Radiation Induced Attenuation (RIA)</a:t>
            </a:r>
          </a:p>
          <a:p>
            <a:endParaRPr lang="en-ZA" dirty="0"/>
          </a:p>
        </p:txBody>
      </p:sp>
      <p:sp>
        <p:nvSpPr>
          <p:cNvPr id="4" name="Date Placeholder 3">
            <a:extLst>
              <a:ext uri="{FF2B5EF4-FFF2-40B4-BE49-F238E27FC236}">
                <a16:creationId xmlns:a16="http://schemas.microsoft.com/office/drawing/2014/main" id="{2A5B98EF-4738-DE3B-115C-36B482945CF3}"/>
              </a:ext>
            </a:extLst>
          </p:cNvPr>
          <p:cNvSpPr>
            <a:spLocks noGrp="1"/>
          </p:cNvSpPr>
          <p:nvPr>
            <p:ph type="dt" sz="half" idx="10"/>
          </p:nvPr>
        </p:nvSpPr>
        <p:spPr/>
        <p:txBody>
          <a:bodyPr/>
          <a:lstStyle/>
          <a:p>
            <a:fld id="{9EDF31AF-CB89-4CF9-96B9-323C79E6B0EA}" type="datetime1">
              <a:rPr lang="en-ZA" smtClean="0"/>
              <a:t>2025/05/21</a:t>
            </a:fld>
            <a:endParaRPr lang="en-ZA"/>
          </a:p>
        </p:txBody>
      </p:sp>
      <p:sp>
        <p:nvSpPr>
          <p:cNvPr id="5" name="Footer Placeholder 4">
            <a:extLst>
              <a:ext uri="{FF2B5EF4-FFF2-40B4-BE49-F238E27FC236}">
                <a16:creationId xmlns:a16="http://schemas.microsoft.com/office/drawing/2014/main" id="{CBD18B6C-464F-609E-D7BD-CA1963AC873F}"/>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66AF6D4F-47CA-EA41-6761-0F97B79DC7CA}"/>
              </a:ext>
            </a:extLst>
          </p:cNvPr>
          <p:cNvSpPr>
            <a:spLocks noGrp="1"/>
          </p:cNvSpPr>
          <p:nvPr>
            <p:ph type="sldNum" sz="quarter" idx="12"/>
          </p:nvPr>
        </p:nvSpPr>
        <p:spPr/>
        <p:txBody>
          <a:bodyPr/>
          <a:lstStyle/>
          <a:p>
            <a:fld id="{DC952ABF-7E8B-427B-B512-C1633C89F17D}" type="slidenum">
              <a:rPr lang="en-ZA" smtClean="0"/>
              <a:t>8</a:t>
            </a:fld>
            <a:endParaRPr lang="en-ZA"/>
          </a:p>
        </p:txBody>
      </p:sp>
      <p:pic>
        <p:nvPicPr>
          <p:cNvPr id="3074" name="Picture 2" descr="What is Attenuation in Optical Fiber and Its Causes">
            <a:extLst>
              <a:ext uri="{FF2B5EF4-FFF2-40B4-BE49-F238E27FC236}">
                <a16:creationId xmlns:a16="http://schemas.microsoft.com/office/drawing/2014/main" id="{43BF6A7C-A491-4553-3E00-6BC43F2F1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82" y="2747170"/>
            <a:ext cx="3968584" cy="23329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BAAA07-4FA8-B615-59F7-80FE91DD93B8}"/>
              </a:ext>
            </a:extLst>
          </p:cNvPr>
          <p:cNvSpPr txBox="1"/>
          <p:nvPr/>
        </p:nvSpPr>
        <p:spPr>
          <a:xfrm>
            <a:off x="4324351" y="1847850"/>
            <a:ext cx="3917950" cy="1384995"/>
          </a:xfrm>
          <a:prstGeom prst="rect">
            <a:avLst/>
          </a:prstGeom>
          <a:noFill/>
        </p:spPr>
        <p:txBody>
          <a:bodyPr wrap="square" rtlCol="0">
            <a:spAutoFit/>
          </a:bodyPr>
          <a:lstStyle/>
          <a:p>
            <a:r>
              <a:rPr lang="en-ZA" sz="2800" dirty="0">
                <a:effectLst/>
                <a:latin typeface="Times New Roman" panose="02020603050405020304" pitchFamily="18" charset="0"/>
                <a:ea typeface="Calibri" panose="020F0502020204030204" pitchFamily="34" charset="0"/>
                <a:cs typeface="Times New Roman" panose="02020603050405020304" pitchFamily="18" charset="0"/>
              </a:rPr>
              <a:t>Radiation-Induced Emission (RIE)</a:t>
            </a:r>
          </a:p>
          <a:p>
            <a:endParaRPr lang="en-ZA" sz="2800" dirty="0"/>
          </a:p>
        </p:txBody>
      </p:sp>
      <p:sp>
        <p:nvSpPr>
          <p:cNvPr id="8" name="Rectangle 7">
            <a:extLst>
              <a:ext uri="{FF2B5EF4-FFF2-40B4-BE49-F238E27FC236}">
                <a16:creationId xmlns:a16="http://schemas.microsoft.com/office/drawing/2014/main" id="{47B02DD3-5428-D7B3-67F7-DF2EEB292095}"/>
              </a:ext>
            </a:extLst>
          </p:cNvPr>
          <p:cNvSpPr/>
          <p:nvPr/>
        </p:nvSpPr>
        <p:spPr>
          <a:xfrm>
            <a:off x="4611769" y="3776337"/>
            <a:ext cx="3200401" cy="15811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9" name="Rectangle 8">
            <a:extLst>
              <a:ext uri="{FF2B5EF4-FFF2-40B4-BE49-F238E27FC236}">
                <a16:creationId xmlns:a16="http://schemas.microsoft.com/office/drawing/2014/main" id="{EFE3F56E-01C7-C6D8-379E-AA20C7C83B56}"/>
              </a:ext>
            </a:extLst>
          </p:cNvPr>
          <p:cNvSpPr/>
          <p:nvPr/>
        </p:nvSpPr>
        <p:spPr>
          <a:xfrm>
            <a:off x="4611769" y="4036241"/>
            <a:ext cx="3200401" cy="10613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cxnSp>
        <p:nvCxnSpPr>
          <p:cNvPr id="11" name="Straight Arrow Connector 10">
            <a:extLst>
              <a:ext uri="{FF2B5EF4-FFF2-40B4-BE49-F238E27FC236}">
                <a16:creationId xmlns:a16="http://schemas.microsoft.com/office/drawing/2014/main" id="{684B19E1-98C5-085A-3941-2FB7EB4AE341}"/>
              </a:ext>
            </a:extLst>
          </p:cNvPr>
          <p:cNvCxnSpPr>
            <a:cxnSpLocks/>
          </p:cNvCxnSpPr>
          <p:nvPr/>
        </p:nvCxnSpPr>
        <p:spPr>
          <a:xfrm>
            <a:off x="4611769" y="3293291"/>
            <a:ext cx="727158" cy="9340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E0A1006B-4FFE-D159-D327-4124B8C1E754}"/>
              </a:ext>
            </a:extLst>
          </p:cNvPr>
          <p:cNvCxnSpPr>
            <a:cxnSpLocks/>
          </p:cNvCxnSpPr>
          <p:nvPr/>
        </p:nvCxnSpPr>
        <p:spPr>
          <a:xfrm>
            <a:off x="5399838" y="3298425"/>
            <a:ext cx="400051" cy="4828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E1CE57F8-0F04-EF15-3D21-3977A0584E3A}"/>
              </a:ext>
            </a:extLst>
          </p:cNvPr>
          <p:cNvCxnSpPr>
            <a:cxnSpLocks/>
          </p:cNvCxnSpPr>
          <p:nvPr/>
        </p:nvCxnSpPr>
        <p:spPr>
          <a:xfrm>
            <a:off x="5002295" y="3293290"/>
            <a:ext cx="400051" cy="4828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2DBD5283-003D-4C57-F687-2F8A2D8E52E5}"/>
              </a:ext>
            </a:extLst>
          </p:cNvPr>
          <p:cNvCxnSpPr>
            <a:cxnSpLocks/>
          </p:cNvCxnSpPr>
          <p:nvPr/>
        </p:nvCxnSpPr>
        <p:spPr>
          <a:xfrm>
            <a:off x="5737724" y="3304167"/>
            <a:ext cx="400051" cy="4828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3C48B824-A59B-1078-86FD-A28BDFAB3CDD}"/>
              </a:ext>
            </a:extLst>
          </p:cNvPr>
          <p:cNvCxnSpPr>
            <a:cxnSpLocks/>
          </p:cNvCxnSpPr>
          <p:nvPr/>
        </p:nvCxnSpPr>
        <p:spPr>
          <a:xfrm>
            <a:off x="6525793" y="3309301"/>
            <a:ext cx="400051" cy="4828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CF7C8BE0-F72D-F715-AEDE-B23450F6B8E9}"/>
              </a:ext>
            </a:extLst>
          </p:cNvPr>
          <p:cNvCxnSpPr>
            <a:cxnSpLocks/>
          </p:cNvCxnSpPr>
          <p:nvPr/>
        </p:nvCxnSpPr>
        <p:spPr>
          <a:xfrm>
            <a:off x="6128250" y="3304166"/>
            <a:ext cx="400051" cy="4828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id="{5399B5F0-D68D-FF5F-09F9-8235C4281CCA}"/>
              </a:ext>
            </a:extLst>
          </p:cNvPr>
          <p:cNvCxnSpPr>
            <a:cxnSpLocks/>
            <a:stCxn id="9" idx="1"/>
          </p:cNvCxnSpPr>
          <p:nvPr/>
        </p:nvCxnSpPr>
        <p:spPr>
          <a:xfrm flipV="1">
            <a:off x="4611769" y="4036241"/>
            <a:ext cx="259682" cy="530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D4BCB0C-C083-541D-F952-8493A70CEBB7}"/>
              </a:ext>
            </a:extLst>
          </p:cNvPr>
          <p:cNvCxnSpPr/>
          <p:nvPr/>
        </p:nvCxnSpPr>
        <p:spPr>
          <a:xfrm>
            <a:off x="4871451" y="4036241"/>
            <a:ext cx="628650" cy="10613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E091D6A-3B86-8347-7736-C87C11A61146}"/>
              </a:ext>
            </a:extLst>
          </p:cNvPr>
          <p:cNvCxnSpPr/>
          <p:nvPr/>
        </p:nvCxnSpPr>
        <p:spPr>
          <a:xfrm flipV="1">
            <a:off x="5509626" y="4036241"/>
            <a:ext cx="866775" cy="10613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F2C0C56-907A-844D-4206-64580047F229}"/>
              </a:ext>
            </a:extLst>
          </p:cNvPr>
          <p:cNvCxnSpPr>
            <a:stCxn id="9" idx="1"/>
          </p:cNvCxnSpPr>
          <p:nvPr/>
        </p:nvCxnSpPr>
        <p:spPr>
          <a:xfrm flipV="1">
            <a:off x="4611769" y="4036241"/>
            <a:ext cx="788069" cy="530672"/>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BF096295-9893-3BBE-1C73-35C2AD43C4F0}"/>
              </a:ext>
            </a:extLst>
          </p:cNvPr>
          <p:cNvCxnSpPr>
            <a:endCxn id="9" idx="2"/>
          </p:cNvCxnSpPr>
          <p:nvPr/>
        </p:nvCxnSpPr>
        <p:spPr>
          <a:xfrm>
            <a:off x="5399838" y="4036241"/>
            <a:ext cx="812132" cy="1061343"/>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B6EEA22-C6E0-D9CD-73E3-36896F13477C}"/>
              </a:ext>
            </a:extLst>
          </p:cNvPr>
          <p:cNvCxnSpPr>
            <a:stCxn id="9" idx="2"/>
          </p:cNvCxnSpPr>
          <p:nvPr/>
        </p:nvCxnSpPr>
        <p:spPr>
          <a:xfrm flipV="1">
            <a:off x="6211970" y="4036241"/>
            <a:ext cx="983581" cy="1061343"/>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B882F554-DDC0-9D52-50B9-19C387730FC3}"/>
              </a:ext>
            </a:extLst>
          </p:cNvPr>
          <p:cNvCxnSpPr>
            <a:cxnSpLocks/>
          </p:cNvCxnSpPr>
          <p:nvPr/>
        </p:nvCxnSpPr>
        <p:spPr>
          <a:xfrm>
            <a:off x="7214601" y="4036241"/>
            <a:ext cx="607094" cy="3315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4A3F9A1F-832C-F7F3-C549-7099FA45DAD9}"/>
              </a:ext>
            </a:extLst>
          </p:cNvPr>
          <p:cNvCxnSpPr/>
          <p:nvPr/>
        </p:nvCxnSpPr>
        <p:spPr>
          <a:xfrm>
            <a:off x="6376401" y="4036241"/>
            <a:ext cx="1435769" cy="9030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Star: 5 Points 48">
            <a:extLst>
              <a:ext uri="{FF2B5EF4-FFF2-40B4-BE49-F238E27FC236}">
                <a16:creationId xmlns:a16="http://schemas.microsoft.com/office/drawing/2014/main" id="{8EFD807A-81E0-CAED-FB92-9526B75FA141}"/>
              </a:ext>
            </a:extLst>
          </p:cNvPr>
          <p:cNvSpPr/>
          <p:nvPr/>
        </p:nvSpPr>
        <p:spPr>
          <a:xfrm>
            <a:off x="5338927" y="4227311"/>
            <a:ext cx="121822" cy="14046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51" name="Straight Connector 50">
            <a:extLst>
              <a:ext uri="{FF2B5EF4-FFF2-40B4-BE49-F238E27FC236}">
                <a16:creationId xmlns:a16="http://schemas.microsoft.com/office/drawing/2014/main" id="{1D8837B1-737A-2803-5454-B217D6E002AE}"/>
              </a:ext>
            </a:extLst>
          </p:cNvPr>
          <p:cNvCxnSpPr/>
          <p:nvPr/>
        </p:nvCxnSpPr>
        <p:spPr>
          <a:xfrm>
            <a:off x="5500101" y="4367780"/>
            <a:ext cx="299788" cy="729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C166F07-BFE4-F85D-1A4E-9D589C9D4EA5}"/>
              </a:ext>
            </a:extLst>
          </p:cNvPr>
          <p:cNvCxnSpPr/>
          <p:nvPr/>
        </p:nvCxnSpPr>
        <p:spPr>
          <a:xfrm flipV="1">
            <a:off x="5799889" y="4036241"/>
            <a:ext cx="243137" cy="1061343"/>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DAF0A22C-14B3-C5ED-FA53-DA70802C01BC}"/>
              </a:ext>
            </a:extLst>
          </p:cNvPr>
          <p:cNvCxnSpPr/>
          <p:nvPr/>
        </p:nvCxnSpPr>
        <p:spPr>
          <a:xfrm>
            <a:off x="6043026" y="4036241"/>
            <a:ext cx="1343025" cy="1061343"/>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978041A2-4A3C-7896-E236-0BF4D61658A8}"/>
              </a:ext>
            </a:extLst>
          </p:cNvPr>
          <p:cNvCxnSpPr>
            <a:cxnSpLocks/>
          </p:cNvCxnSpPr>
          <p:nvPr/>
        </p:nvCxnSpPr>
        <p:spPr>
          <a:xfrm flipV="1">
            <a:off x="7386051" y="4120130"/>
            <a:ext cx="426119" cy="9774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77015A5B-0080-64DB-C555-BB931E745031}"/>
              </a:ext>
            </a:extLst>
          </p:cNvPr>
          <p:cNvSpPr txBox="1"/>
          <p:nvPr/>
        </p:nvSpPr>
        <p:spPr>
          <a:xfrm>
            <a:off x="5147175" y="2706502"/>
            <a:ext cx="1181100" cy="369332"/>
          </a:xfrm>
          <a:prstGeom prst="rect">
            <a:avLst/>
          </a:prstGeom>
          <a:noFill/>
        </p:spPr>
        <p:txBody>
          <a:bodyPr wrap="square" rtlCol="0">
            <a:spAutoFit/>
          </a:bodyPr>
          <a:lstStyle/>
          <a:p>
            <a:r>
              <a:rPr lang="en-ZA" dirty="0"/>
              <a:t>Radiation</a:t>
            </a:r>
          </a:p>
        </p:txBody>
      </p:sp>
      <p:sp>
        <p:nvSpPr>
          <p:cNvPr id="62" name="Right Brace 61">
            <a:extLst>
              <a:ext uri="{FF2B5EF4-FFF2-40B4-BE49-F238E27FC236}">
                <a16:creationId xmlns:a16="http://schemas.microsoft.com/office/drawing/2014/main" id="{706720AF-2EAF-9AAF-DC2F-D9E842DE9EF3}"/>
              </a:ext>
            </a:extLst>
          </p:cNvPr>
          <p:cNvSpPr/>
          <p:nvPr/>
        </p:nvSpPr>
        <p:spPr>
          <a:xfrm rot="16200000">
            <a:off x="5550151" y="1986054"/>
            <a:ext cx="328361" cy="2423028"/>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ZA"/>
          </a:p>
        </p:txBody>
      </p:sp>
      <p:sp>
        <p:nvSpPr>
          <p:cNvPr id="63" name="TextBox 62">
            <a:extLst>
              <a:ext uri="{FF2B5EF4-FFF2-40B4-BE49-F238E27FC236}">
                <a16:creationId xmlns:a16="http://schemas.microsoft.com/office/drawing/2014/main" id="{EB6D2AE9-0679-27EE-1AF9-FC53804516E1}"/>
              </a:ext>
            </a:extLst>
          </p:cNvPr>
          <p:cNvSpPr txBox="1"/>
          <p:nvPr/>
        </p:nvSpPr>
        <p:spPr>
          <a:xfrm>
            <a:off x="8242301" y="1847850"/>
            <a:ext cx="3416299" cy="1231106"/>
          </a:xfrm>
          <a:prstGeom prst="rect">
            <a:avLst/>
          </a:prstGeom>
          <a:noFill/>
        </p:spPr>
        <p:txBody>
          <a:bodyPr wrap="square" rtlCol="0">
            <a:spAutoFit/>
          </a:bodyPr>
          <a:lstStyle/>
          <a:p>
            <a:r>
              <a:rPr lang="en-ZA" sz="2800" dirty="0">
                <a:effectLst/>
                <a:latin typeface="Times New Roman" panose="02020603050405020304" pitchFamily="18" charset="0"/>
                <a:ea typeface="Calibri" panose="020F0502020204030204" pitchFamily="34" charset="0"/>
                <a:cs typeface="Times New Roman" panose="02020603050405020304" pitchFamily="18" charset="0"/>
              </a:rPr>
              <a:t>Radiation-Induced Compaction (RIC)</a:t>
            </a:r>
          </a:p>
          <a:p>
            <a:endParaRPr lang="en-ZA" dirty="0"/>
          </a:p>
        </p:txBody>
      </p:sp>
      <p:sp>
        <p:nvSpPr>
          <p:cNvPr id="3072" name="Circle: Hollow 3071">
            <a:extLst>
              <a:ext uri="{FF2B5EF4-FFF2-40B4-BE49-F238E27FC236}">
                <a16:creationId xmlns:a16="http://schemas.microsoft.com/office/drawing/2014/main" id="{646E14E0-163D-D4C7-C727-4F30621D619D}"/>
              </a:ext>
            </a:extLst>
          </p:cNvPr>
          <p:cNvSpPr/>
          <p:nvPr/>
        </p:nvSpPr>
        <p:spPr>
          <a:xfrm>
            <a:off x="8229600" y="3292367"/>
            <a:ext cx="1752600" cy="1786862"/>
          </a:xfrm>
          <a:prstGeom prst="donut">
            <a:avLst>
              <a:gd name="adj" fmla="val 1624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solidFill>
                <a:schemeClr val="tx1"/>
              </a:solidFill>
            </a:endParaRPr>
          </a:p>
        </p:txBody>
      </p:sp>
      <p:sp>
        <p:nvSpPr>
          <p:cNvPr id="3073" name="Oval 3072">
            <a:extLst>
              <a:ext uri="{FF2B5EF4-FFF2-40B4-BE49-F238E27FC236}">
                <a16:creationId xmlns:a16="http://schemas.microsoft.com/office/drawing/2014/main" id="{AE8B481F-793B-45D4-1C6F-A12EDDC4DD38}"/>
              </a:ext>
            </a:extLst>
          </p:cNvPr>
          <p:cNvSpPr/>
          <p:nvPr/>
        </p:nvSpPr>
        <p:spPr>
          <a:xfrm>
            <a:off x="8820408" y="3612239"/>
            <a:ext cx="366630" cy="37864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75" name="Oval 3074">
            <a:extLst>
              <a:ext uri="{FF2B5EF4-FFF2-40B4-BE49-F238E27FC236}">
                <a16:creationId xmlns:a16="http://schemas.microsoft.com/office/drawing/2014/main" id="{5FBADE07-CBCC-7CB8-3535-3857DE6E2A31}"/>
              </a:ext>
            </a:extLst>
          </p:cNvPr>
          <p:cNvSpPr/>
          <p:nvPr/>
        </p:nvSpPr>
        <p:spPr>
          <a:xfrm>
            <a:off x="9177342" y="3712541"/>
            <a:ext cx="366630" cy="37864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76" name="Oval 3075">
            <a:extLst>
              <a:ext uri="{FF2B5EF4-FFF2-40B4-BE49-F238E27FC236}">
                <a16:creationId xmlns:a16="http://schemas.microsoft.com/office/drawing/2014/main" id="{87E15CB8-0CC6-9EB4-F560-7DC33CC34AEF}"/>
              </a:ext>
            </a:extLst>
          </p:cNvPr>
          <p:cNvSpPr/>
          <p:nvPr/>
        </p:nvSpPr>
        <p:spPr>
          <a:xfrm>
            <a:off x="8703598" y="4297652"/>
            <a:ext cx="366630" cy="37864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77" name="Oval 3076">
            <a:extLst>
              <a:ext uri="{FF2B5EF4-FFF2-40B4-BE49-F238E27FC236}">
                <a16:creationId xmlns:a16="http://schemas.microsoft.com/office/drawing/2014/main" id="{DE373EBC-7F84-B9BB-081C-E8107BFED0E4}"/>
              </a:ext>
            </a:extLst>
          </p:cNvPr>
          <p:cNvSpPr/>
          <p:nvPr/>
        </p:nvSpPr>
        <p:spPr>
          <a:xfrm>
            <a:off x="9092623" y="4332708"/>
            <a:ext cx="366630" cy="37864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78" name="Oval 3077">
            <a:extLst>
              <a:ext uri="{FF2B5EF4-FFF2-40B4-BE49-F238E27FC236}">
                <a16:creationId xmlns:a16="http://schemas.microsoft.com/office/drawing/2014/main" id="{9C46A666-88F8-5D14-0A95-2E70FC37F1E1}"/>
              </a:ext>
            </a:extLst>
          </p:cNvPr>
          <p:cNvSpPr/>
          <p:nvPr/>
        </p:nvSpPr>
        <p:spPr>
          <a:xfrm>
            <a:off x="8553708" y="3919011"/>
            <a:ext cx="366630" cy="37864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79" name="Oval 3078">
            <a:extLst>
              <a:ext uri="{FF2B5EF4-FFF2-40B4-BE49-F238E27FC236}">
                <a16:creationId xmlns:a16="http://schemas.microsoft.com/office/drawing/2014/main" id="{C910785F-3422-1AD8-45D5-AFEF2318DFFE}"/>
              </a:ext>
            </a:extLst>
          </p:cNvPr>
          <p:cNvSpPr/>
          <p:nvPr/>
        </p:nvSpPr>
        <p:spPr>
          <a:xfrm>
            <a:off x="9324227" y="4036221"/>
            <a:ext cx="366630" cy="37864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80" name="Oval 3079">
            <a:extLst>
              <a:ext uri="{FF2B5EF4-FFF2-40B4-BE49-F238E27FC236}">
                <a16:creationId xmlns:a16="http://schemas.microsoft.com/office/drawing/2014/main" id="{35222398-0BB5-26F2-E45E-01DDE8C37D07}"/>
              </a:ext>
            </a:extLst>
          </p:cNvPr>
          <p:cNvSpPr/>
          <p:nvPr/>
        </p:nvSpPr>
        <p:spPr>
          <a:xfrm>
            <a:off x="8928857" y="3990002"/>
            <a:ext cx="366630" cy="37864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81" name="Circle: Hollow 3080">
            <a:extLst>
              <a:ext uri="{FF2B5EF4-FFF2-40B4-BE49-F238E27FC236}">
                <a16:creationId xmlns:a16="http://schemas.microsoft.com/office/drawing/2014/main" id="{8B3BB3D2-0A2A-6990-63A4-55FDD0D58F90}"/>
              </a:ext>
            </a:extLst>
          </p:cNvPr>
          <p:cNvSpPr/>
          <p:nvPr/>
        </p:nvSpPr>
        <p:spPr>
          <a:xfrm>
            <a:off x="10332119" y="3310722"/>
            <a:ext cx="1752600" cy="1786862"/>
          </a:xfrm>
          <a:prstGeom prst="donut">
            <a:avLst>
              <a:gd name="adj" fmla="val 1624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solidFill>
                <a:schemeClr val="tx1"/>
              </a:solidFill>
            </a:endParaRPr>
          </a:p>
        </p:txBody>
      </p:sp>
      <p:sp>
        <p:nvSpPr>
          <p:cNvPr id="3082" name="Oval 3081">
            <a:extLst>
              <a:ext uri="{FF2B5EF4-FFF2-40B4-BE49-F238E27FC236}">
                <a16:creationId xmlns:a16="http://schemas.microsoft.com/office/drawing/2014/main" id="{998C3781-D018-5C54-4F0E-12763BD8B0BC}"/>
              </a:ext>
            </a:extLst>
          </p:cNvPr>
          <p:cNvSpPr/>
          <p:nvPr/>
        </p:nvSpPr>
        <p:spPr>
          <a:xfrm>
            <a:off x="10980652" y="3651067"/>
            <a:ext cx="242970" cy="2518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83" name="Oval 3082">
            <a:extLst>
              <a:ext uri="{FF2B5EF4-FFF2-40B4-BE49-F238E27FC236}">
                <a16:creationId xmlns:a16="http://schemas.microsoft.com/office/drawing/2014/main" id="{D162ADF3-5F81-C8F5-1BEA-68568F9E05C6}"/>
              </a:ext>
            </a:extLst>
          </p:cNvPr>
          <p:cNvSpPr/>
          <p:nvPr/>
        </p:nvSpPr>
        <p:spPr>
          <a:xfrm>
            <a:off x="11223622" y="3664868"/>
            <a:ext cx="366630" cy="37864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84" name="Oval 3083">
            <a:extLst>
              <a:ext uri="{FF2B5EF4-FFF2-40B4-BE49-F238E27FC236}">
                <a16:creationId xmlns:a16="http://schemas.microsoft.com/office/drawing/2014/main" id="{E6920DB0-65E2-A31E-1F9C-6074350D5C8E}"/>
              </a:ext>
            </a:extLst>
          </p:cNvPr>
          <p:cNvSpPr/>
          <p:nvPr/>
        </p:nvSpPr>
        <p:spPr>
          <a:xfrm>
            <a:off x="10638254" y="3958270"/>
            <a:ext cx="242970" cy="2518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85" name="Oval 3084">
            <a:extLst>
              <a:ext uri="{FF2B5EF4-FFF2-40B4-BE49-F238E27FC236}">
                <a16:creationId xmlns:a16="http://schemas.microsoft.com/office/drawing/2014/main" id="{9AA740EB-B630-CE33-6F21-79ACE61FE490}"/>
              </a:ext>
            </a:extLst>
          </p:cNvPr>
          <p:cNvSpPr/>
          <p:nvPr/>
        </p:nvSpPr>
        <p:spPr>
          <a:xfrm>
            <a:off x="11486686" y="3948724"/>
            <a:ext cx="366630" cy="37864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86" name="Oval 3085">
            <a:extLst>
              <a:ext uri="{FF2B5EF4-FFF2-40B4-BE49-F238E27FC236}">
                <a16:creationId xmlns:a16="http://schemas.microsoft.com/office/drawing/2014/main" id="{D54BF5BD-79AD-5E64-12FE-2EB65D354EA8}"/>
              </a:ext>
            </a:extLst>
          </p:cNvPr>
          <p:cNvSpPr/>
          <p:nvPr/>
        </p:nvSpPr>
        <p:spPr>
          <a:xfrm>
            <a:off x="10899005" y="4004161"/>
            <a:ext cx="297115" cy="33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87" name="Oval 3086">
            <a:extLst>
              <a:ext uri="{FF2B5EF4-FFF2-40B4-BE49-F238E27FC236}">
                <a16:creationId xmlns:a16="http://schemas.microsoft.com/office/drawing/2014/main" id="{D6F84E26-0EE6-19DD-67C2-08CC883E8DFB}"/>
              </a:ext>
            </a:extLst>
          </p:cNvPr>
          <p:cNvSpPr/>
          <p:nvPr/>
        </p:nvSpPr>
        <p:spPr>
          <a:xfrm>
            <a:off x="10672761" y="4248608"/>
            <a:ext cx="242970" cy="2518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88" name="Oval 3087">
            <a:extLst>
              <a:ext uri="{FF2B5EF4-FFF2-40B4-BE49-F238E27FC236}">
                <a16:creationId xmlns:a16="http://schemas.microsoft.com/office/drawing/2014/main" id="{7966CC84-E8DB-8471-BADA-DDFA8DEC16CD}"/>
              </a:ext>
            </a:extLst>
          </p:cNvPr>
          <p:cNvSpPr/>
          <p:nvPr/>
        </p:nvSpPr>
        <p:spPr>
          <a:xfrm>
            <a:off x="11232315" y="4548939"/>
            <a:ext cx="242970" cy="2518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89" name="Oval 3088">
            <a:extLst>
              <a:ext uri="{FF2B5EF4-FFF2-40B4-BE49-F238E27FC236}">
                <a16:creationId xmlns:a16="http://schemas.microsoft.com/office/drawing/2014/main" id="{6FC530DB-F00C-52E0-0EC5-D86556EF493D}"/>
              </a:ext>
            </a:extLst>
          </p:cNvPr>
          <p:cNvSpPr/>
          <p:nvPr/>
        </p:nvSpPr>
        <p:spPr>
          <a:xfrm>
            <a:off x="10767591" y="3727281"/>
            <a:ext cx="242970" cy="2518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90" name="Oval 3089">
            <a:extLst>
              <a:ext uri="{FF2B5EF4-FFF2-40B4-BE49-F238E27FC236}">
                <a16:creationId xmlns:a16="http://schemas.microsoft.com/office/drawing/2014/main" id="{51208987-4D9C-E3A5-AACD-6426DFBDD764}"/>
              </a:ext>
            </a:extLst>
          </p:cNvPr>
          <p:cNvSpPr/>
          <p:nvPr/>
        </p:nvSpPr>
        <p:spPr>
          <a:xfrm>
            <a:off x="11187359" y="4054454"/>
            <a:ext cx="242970" cy="2518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91" name="Oval 3090">
            <a:extLst>
              <a:ext uri="{FF2B5EF4-FFF2-40B4-BE49-F238E27FC236}">
                <a16:creationId xmlns:a16="http://schemas.microsoft.com/office/drawing/2014/main" id="{0114C268-2A5D-6641-AF72-3745DDA71751}"/>
              </a:ext>
            </a:extLst>
          </p:cNvPr>
          <p:cNvSpPr/>
          <p:nvPr/>
        </p:nvSpPr>
        <p:spPr>
          <a:xfrm>
            <a:off x="10856992" y="4400130"/>
            <a:ext cx="366630" cy="37864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92" name="Oval 3091">
            <a:extLst>
              <a:ext uri="{FF2B5EF4-FFF2-40B4-BE49-F238E27FC236}">
                <a16:creationId xmlns:a16="http://schemas.microsoft.com/office/drawing/2014/main" id="{139EAC97-7BD3-59DB-3528-E4EF9B4F1AC0}"/>
              </a:ext>
            </a:extLst>
          </p:cNvPr>
          <p:cNvSpPr/>
          <p:nvPr/>
        </p:nvSpPr>
        <p:spPr>
          <a:xfrm>
            <a:off x="11496998" y="4306319"/>
            <a:ext cx="242970" cy="2518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sp>
        <p:nvSpPr>
          <p:cNvPr id="3093" name="Oval 3092">
            <a:extLst>
              <a:ext uri="{FF2B5EF4-FFF2-40B4-BE49-F238E27FC236}">
                <a16:creationId xmlns:a16="http://schemas.microsoft.com/office/drawing/2014/main" id="{2073D443-F376-292A-E928-01FEF000E6A8}"/>
              </a:ext>
            </a:extLst>
          </p:cNvPr>
          <p:cNvSpPr/>
          <p:nvPr/>
        </p:nvSpPr>
        <p:spPr>
          <a:xfrm>
            <a:off x="11265595" y="4295094"/>
            <a:ext cx="242970" cy="2518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ZA"/>
          </a:p>
        </p:txBody>
      </p:sp>
      <p:cxnSp>
        <p:nvCxnSpPr>
          <p:cNvPr id="3095" name="Straight Arrow Connector 3094">
            <a:extLst>
              <a:ext uri="{FF2B5EF4-FFF2-40B4-BE49-F238E27FC236}">
                <a16:creationId xmlns:a16="http://schemas.microsoft.com/office/drawing/2014/main" id="{578C1895-4F75-4671-DF56-85F4C68681EB}"/>
              </a:ext>
            </a:extLst>
          </p:cNvPr>
          <p:cNvCxnSpPr>
            <a:stCxn id="3072" idx="6"/>
            <a:endCxn id="3081" idx="2"/>
          </p:cNvCxnSpPr>
          <p:nvPr/>
        </p:nvCxnSpPr>
        <p:spPr>
          <a:xfrm>
            <a:off x="9982200" y="4185798"/>
            <a:ext cx="349919" cy="183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97" name="Straight Connector 3096">
            <a:extLst>
              <a:ext uri="{FF2B5EF4-FFF2-40B4-BE49-F238E27FC236}">
                <a16:creationId xmlns:a16="http://schemas.microsoft.com/office/drawing/2014/main" id="{3347BFD2-7864-33EE-7AE6-68EF129A3EA2}"/>
              </a:ext>
            </a:extLst>
          </p:cNvPr>
          <p:cNvCxnSpPr>
            <a:cxnSpLocks/>
          </p:cNvCxnSpPr>
          <p:nvPr/>
        </p:nvCxnSpPr>
        <p:spPr>
          <a:xfrm>
            <a:off x="8037595" y="1956657"/>
            <a:ext cx="0" cy="4399693"/>
          </a:xfrm>
          <a:prstGeom prst="line">
            <a:avLst/>
          </a:prstGeom>
        </p:spPr>
        <p:style>
          <a:lnRef idx="3">
            <a:schemeClr val="accent2"/>
          </a:lnRef>
          <a:fillRef idx="0">
            <a:schemeClr val="accent2"/>
          </a:fillRef>
          <a:effectRef idx="2">
            <a:schemeClr val="accent2"/>
          </a:effectRef>
          <a:fontRef idx="minor">
            <a:schemeClr val="tx1"/>
          </a:fontRef>
        </p:style>
      </p:cxnSp>
      <p:cxnSp>
        <p:nvCxnSpPr>
          <p:cNvPr id="3099" name="Straight Connector 3098">
            <a:extLst>
              <a:ext uri="{FF2B5EF4-FFF2-40B4-BE49-F238E27FC236}">
                <a16:creationId xmlns:a16="http://schemas.microsoft.com/office/drawing/2014/main" id="{E42633D4-D601-A6CB-337B-09B580CAE06E}"/>
              </a:ext>
            </a:extLst>
          </p:cNvPr>
          <p:cNvCxnSpPr>
            <a:cxnSpLocks/>
          </p:cNvCxnSpPr>
          <p:nvPr/>
        </p:nvCxnSpPr>
        <p:spPr>
          <a:xfrm>
            <a:off x="4294415" y="1955800"/>
            <a:ext cx="0" cy="4583112"/>
          </a:xfrm>
          <a:prstGeom prst="line">
            <a:avLst/>
          </a:prstGeom>
        </p:spPr>
        <p:style>
          <a:lnRef idx="3">
            <a:schemeClr val="accent2"/>
          </a:lnRef>
          <a:fillRef idx="0">
            <a:schemeClr val="accent2"/>
          </a:fillRef>
          <a:effectRef idx="2">
            <a:schemeClr val="accent2"/>
          </a:effectRef>
          <a:fontRef idx="minor">
            <a:schemeClr val="tx1"/>
          </a:fontRef>
        </p:style>
      </p:cxnSp>
      <p:sp>
        <p:nvSpPr>
          <p:cNvPr id="3101" name="TextBox 3100">
            <a:extLst>
              <a:ext uri="{FF2B5EF4-FFF2-40B4-BE49-F238E27FC236}">
                <a16:creationId xmlns:a16="http://schemas.microsoft.com/office/drawing/2014/main" id="{018F58F6-C8F8-0BC9-32C9-D5E7DFB3E19D}"/>
              </a:ext>
            </a:extLst>
          </p:cNvPr>
          <p:cNvSpPr txBox="1"/>
          <p:nvPr/>
        </p:nvSpPr>
        <p:spPr>
          <a:xfrm>
            <a:off x="4437643" y="5529874"/>
            <a:ext cx="1162220" cy="307777"/>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Cladding</a:t>
            </a:r>
          </a:p>
        </p:txBody>
      </p:sp>
      <p:cxnSp>
        <p:nvCxnSpPr>
          <p:cNvPr id="3103" name="Straight Arrow Connector 3102">
            <a:extLst>
              <a:ext uri="{FF2B5EF4-FFF2-40B4-BE49-F238E27FC236}">
                <a16:creationId xmlns:a16="http://schemas.microsoft.com/office/drawing/2014/main" id="{D857E862-697E-11D0-49E4-8A2E5AB1A4AC}"/>
              </a:ext>
            </a:extLst>
          </p:cNvPr>
          <p:cNvCxnSpPr/>
          <p:nvPr/>
        </p:nvCxnSpPr>
        <p:spPr>
          <a:xfrm flipV="1">
            <a:off x="4502817" y="5232400"/>
            <a:ext cx="368634" cy="2667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105" name="Connector: Elbow 3104">
            <a:extLst>
              <a:ext uri="{FF2B5EF4-FFF2-40B4-BE49-F238E27FC236}">
                <a16:creationId xmlns:a16="http://schemas.microsoft.com/office/drawing/2014/main" id="{79AE3441-C31E-964E-C273-A35D27812C4E}"/>
              </a:ext>
            </a:extLst>
          </p:cNvPr>
          <p:cNvCxnSpPr/>
          <p:nvPr/>
        </p:nvCxnSpPr>
        <p:spPr>
          <a:xfrm rot="5400000" flipH="1" flipV="1">
            <a:off x="3866995" y="4584546"/>
            <a:ext cx="1550376" cy="278733"/>
          </a:xfrm>
          <a:prstGeom prst="bentConnector3">
            <a:avLst>
              <a:gd name="adj1" fmla="val 99969"/>
            </a:avLst>
          </a:prstGeom>
          <a:ln>
            <a:tailEnd type="triangle"/>
          </a:ln>
        </p:spPr>
        <p:style>
          <a:lnRef idx="3">
            <a:schemeClr val="accent6"/>
          </a:lnRef>
          <a:fillRef idx="0">
            <a:schemeClr val="accent6"/>
          </a:fillRef>
          <a:effectRef idx="2">
            <a:schemeClr val="accent6"/>
          </a:effectRef>
          <a:fontRef idx="minor">
            <a:schemeClr val="tx1"/>
          </a:fontRef>
        </p:style>
      </p:cxnSp>
      <p:sp>
        <p:nvSpPr>
          <p:cNvPr id="3107" name="TextBox 3106">
            <a:extLst>
              <a:ext uri="{FF2B5EF4-FFF2-40B4-BE49-F238E27FC236}">
                <a16:creationId xmlns:a16="http://schemas.microsoft.com/office/drawing/2014/main" id="{31AADA92-B764-C8E1-A6BF-55E23A0BC9C4}"/>
              </a:ext>
            </a:extLst>
          </p:cNvPr>
          <p:cNvSpPr txBox="1"/>
          <p:nvPr/>
        </p:nvSpPr>
        <p:spPr>
          <a:xfrm>
            <a:off x="8467726" y="2901554"/>
            <a:ext cx="1162220" cy="307777"/>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Cladding</a:t>
            </a:r>
          </a:p>
        </p:txBody>
      </p:sp>
      <p:cxnSp>
        <p:nvCxnSpPr>
          <p:cNvPr id="3108" name="Straight Arrow Connector 3107">
            <a:extLst>
              <a:ext uri="{FF2B5EF4-FFF2-40B4-BE49-F238E27FC236}">
                <a16:creationId xmlns:a16="http://schemas.microsoft.com/office/drawing/2014/main" id="{2D14524D-23C6-F725-E758-E1831F936395}"/>
              </a:ext>
            </a:extLst>
          </p:cNvPr>
          <p:cNvCxnSpPr>
            <a:cxnSpLocks/>
          </p:cNvCxnSpPr>
          <p:nvPr/>
        </p:nvCxnSpPr>
        <p:spPr>
          <a:xfrm flipH="1">
            <a:off x="9507542" y="3073447"/>
            <a:ext cx="113375" cy="47727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111" name="Straight Arrow Connector 3110">
            <a:extLst>
              <a:ext uri="{FF2B5EF4-FFF2-40B4-BE49-F238E27FC236}">
                <a16:creationId xmlns:a16="http://schemas.microsoft.com/office/drawing/2014/main" id="{E0F53475-B680-204B-9167-8C6E7D416DDF}"/>
              </a:ext>
            </a:extLst>
          </p:cNvPr>
          <p:cNvCxnSpPr>
            <a:stCxn id="3107" idx="3"/>
          </p:cNvCxnSpPr>
          <p:nvPr/>
        </p:nvCxnSpPr>
        <p:spPr>
          <a:xfrm>
            <a:off x="9629946" y="3055443"/>
            <a:ext cx="1285785" cy="4792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112" name="Right Brace 3111">
            <a:extLst>
              <a:ext uri="{FF2B5EF4-FFF2-40B4-BE49-F238E27FC236}">
                <a16:creationId xmlns:a16="http://schemas.microsoft.com/office/drawing/2014/main" id="{16E922DF-4237-350B-FEAD-C7BEAB61F05A}"/>
              </a:ext>
            </a:extLst>
          </p:cNvPr>
          <p:cNvSpPr/>
          <p:nvPr/>
        </p:nvSpPr>
        <p:spPr>
          <a:xfrm rot="5400000">
            <a:off x="8874719" y="4386606"/>
            <a:ext cx="549251" cy="1128630"/>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ZA"/>
          </a:p>
        </p:txBody>
      </p:sp>
      <p:sp>
        <p:nvSpPr>
          <p:cNvPr id="3113" name="TextBox 3112">
            <a:extLst>
              <a:ext uri="{FF2B5EF4-FFF2-40B4-BE49-F238E27FC236}">
                <a16:creationId xmlns:a16="http://schemas.microsoft.com/office/drawing/2014/main" id="{E5AFBF29-60F1-9926-F7B1-7578101A5370}"/>
              </a:ext>
            </a:extLst>
          </p:cNvPr>
          <p:cNvSpPr txBox="1"/>
          <p:nvPr/>
        </p:nvSpPr>
        <p:spPr>
          <a:xfrm>
            <a:off x="8610599" y="5225547"/>
            <a:ext cx="1864727" cy="523220"/>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Grain structure of optic fibre</a:t>
            </a:r>
          </a:p>
        </p:txBody>
      </p:sp>
      <p:cxnSp>
        <p:nvCxnSpPr>
          <p:cNvPr id="3115" name="Straight Arrow Connector 3114">
            <a:extLst>
              <a:ext uri="{FF2B5EF4-FFF2-40B4-BE49-F238E27FC236}">
                <a16:creationId xmlns:a16="http://schemas.microsoft.com/office/drawing/2014/main" id="{B820F2E4-347E-62F3-3FF8-1B7F20E38743}"/>
              </a:ext>
            </a:extLst>
          </p:cNvPr>
          <p:cNvCxnSpPr>
            <a:cxnSpLocks/>
          </p:cNvCxnSpPr>
          <p:nvPr/>
        </p:nvCxnSpPr>
        <p:spPr>
          <a:xfrm flipH="1" flipV="1">
            <a:off x="5509626" y="4367780"/>
            <a:ext cx="1182275" cy="116209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119" name="TextBox 3118">
            <a:extLst>
              <a:ext uri="{FF2B5EF4-FFF2-40B4-BE49-F238E27FC236}">
                <a16:creationId xmlns:a16="http://schemas.microsoft.com/office/drawing/2014/main" id="{BC47045E-C6F3-915B-77D6-1D3D8EDB555C}"/>
              </a:ext>
            </a:extLst>
          </p:cNvPr>
          <p:cNvSpPr txBox="1"/>
          <p:nvPr/>
        </p:nvSpPr>
        <p:spPr>
          <a:xfrm>
            <a:off x="6346166" y="5553636"/>
            <a:ext cx="1360913" cy="523220"/>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r>
              <a:rPr lang="en-ZA" sz="1400" dirty="0"/>
              <a:t>Release of light from radiation</a:t>
            </a:r>
          </a:p>
        </p:txBody>
      </p:sp>
      <p:sp>
        <p:nvSpPr>
          <p:cNvPr id="10" name="TextBox 9">
            <a:extLst>
              <a:ext uri="{FF2B5EF4-FFF2-40B4-BE49-F238E27FC236}">
                <a16:creationId xmlns:a16="http://schemas.microsoft.com/office/drawing/2014/main" id="{145115F8-4FA2-5A41-8774-0C9AE7FC0395}"/>
              </a:ext>
            </a:extLst>
          </p:cNvPr>
          <p:cNvSpPr txBox="1"/>
          <p:nvPr/>
        </p:nvSpPr>
        <p:spPr>
          <a:xfrm>
            <a:off x="725715" y="5079229"/>
            <a:ext cx="3382404" cy="276999"/>
          </a:xfrm>
          <a:prstGeom prst="rect">
            <a:avLst/>
          </a:prstGeom>
          <a:noFill/>
        </p:spPr>
        <p:txBody>
          <a:bodyPr wrap="square" rtlCol="0">
            <a:spAutoFit/>
          </a:bodyPr>
          <a:lstStyle/>
          <a:p>
            <a:r>
              <a:rPr lang="en-ZA" sz="1200" dirty="0"/>
              <a:t>Figure 9: Showing RIA Inside the FOS [9]</a:t>
            </a:r>
          </a:p>
        </p:txBody>
      </p:sp>
      <p:sp>
        <p:nvSpPr>
          <p:cNvPr id="12" name="TextBox 11">
            <a:extLst>
              <a:ext uri="{FF2B5EF4-FFF2-40B4-BE49-F238E27FC236}">
                <a16:creationId xmlns:a16="http://schemas.microsoft.com/office/drawing/2014/main" id="{CC48169F-9C3B-00AC-5406-5D82F865897F}"/>
              </a:ext>
            </a:extLst>
          </p:cNvPr>
          <p:cNvSpPr txBox="1"/>
          <p:nvPr/>
        </p:nvSpPr>
        <p:spPr>
          <a:xfrm>
            <a:off x="4520767" y="6117145"/>
            <a:ext cx="3382404" cy="276999"/>
          </a:xfrm>
          <a:prstGeom prst="rect">
            <a:avLst/>
          </a:prstGeom>
          <a:noFill/>
        </p:spPr>
        <p:txBody>
          <a:bodyPr wrap="square" rtlCol="0">
            <a:spAutoFit/>
          </a:bodyPr>
          <a:lstStyle/>
          <a:p>
            <a:r>
              <a:rPr lang="en-ZA" sz="1200" dirty="0"/>
              <a:t>Figure 10: Showing RIE Inside the FOS </a:t>
            </a:r>
          </a:p>
        </p:txBody>
      </p:sp>
      <p:sp>
        <p:nvSpPr>
          <p:cNvPr id="13" name="TextBox 12">
            <a:extLst>
              <a:ext uri="{FF2B5EF4-FFF2-40B4-BE49-F238E27FC236}">
                <a16:creationId xmlns:a16="http://schemas.microsoft.com/office/drawing/2014/main" id="{46D1A97E-1789-C068-495C-C68D8B00FBEA}"/>
              </a:ext>
            </a:extLst>
          </p:cNvPr>
          <p:cNvSpPr txBox="1"/>
          <p:nvPr/>
        </p:nvSpPr>
        <p:spPr>
          <a:xfrm>
            <a:off x="8357564" y="6059570"/>
            <a:ext cx="3382404" cy="276999"/>
          </a:xfrm>
          <a:prstGeom prst="rect">
            <a:avLst/>
          </a:prstGeom>
          <a:noFill/>
        </p:spPr>
        <p:txBody>
          <a:bodyPr wrap="square" rtlCol="0">
            <a:spAutoFit/>
          </a:bodyPr>
          <a:lstStyle/>
          <a:p>
            <a:r>
              <a:rPr lang="en-ZA" sz="1200" dirty="0"/>
              <a:t>Figure 11: Showing RIA Inside the FOS</a:t>
            </a:r>
          </a:p>
        </p:txBody>
      </p:sp>
    </p:spTree>
    <p:extLst>
      <p:ext uri="{BB962C8B-B14F-4D97-AF65-F5344CB8AC3E}">
        <p14:creationId xmlns:p14="http://schemas.microsoft.com/office/powerpoint/2010/main" val="42829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FD31-838B-E01E-E6A6-9362B53CE35F}"/>
              </a:ext>
            </a:extLst>
          </p:cNvPr>
          <p:cNvSpPr>
            <a:spLocks noGrp="1"/>
          </p:cNvSpPr>
          <p:nvPr>
            <p:ph type="title"/>
          </p:nvPr>
        </p:nvSpPr>
        <p:spPr/>
        <p:txBody>
          <a:bodyPr/>
          <a:lstStyle/>
          <a:p>
            <a:r>
              <a:rPr lang="en-ZA" dirty="0"/>
              <a:t>Current characterization methods </a:t>
            </a:r>
          </a:p>
        </p:txBody>
      </p:sp>
      <p:sp>
        <p:nvSpPr>
          <p:cNvPr id="3" name="Content Placeholder 2">
            <a:extLst>
              <a:ext uri="{FF2B5EF4-FFF2-40B4-BE49-F238E27FC236}">
                <a16:creationId xmlns:a16="http://schemas.microsoft.com/office/drawing/2014/main" id="{DD9A3A87-9271-439A-E807-A0A6C6CEDF6D}"/>
              </a:ext>
            </a:extLst>
          </p:cNvPr>
          <p:cNvSpPr>
            <a:spLocks noGrp="1"/>
          </p:cNvSpPr>
          <p:nvPr>
            <p:ph idx="1"/>
          </p:nvPr>
        </p:nvSpPr>
        <p:spPr>
          <a:xfrm>
            <a:off x="838200" y="1825625"/>
            <a:ext cx="6172200" cy="4351338"/>
          </a:xfrm>
        </p:spPr>
        <p:txBody>
          <a:bodyPr>
            <a:normAutofit/>
          </a:bodyPr>
          <a:lstStyle/>
          <a:p>
            <a:r>
              <a:rPr lang="en-ZA" sz="2000" dirty="0"/>
              <a:t>Using</a:t>
            </a:r>
            <a:r>
              <a:rPr lang="en-GB" sz="2000" dirty="0"/>
              <a:t> a custom chamber to characterize the LPG relative humidity sensors.</a:t>
            </a:r>
          </a:p>
          <a:p>
            <a:pPr lvl="1"/>
            <a:r>
              <a:rPr lang="en-GB" sz="1600" dirty="0"/>
              <a:t>Using reference sensors to ensure the precise humidity measurement [7]. </a:t>
            </a:r>
          </a:p>
          <a:p>
            <a:pPr lvl="1"/>
            <a:r>
              <a:rPr lang="en-GB" sz="1600" dirty="0"/>
              <a:t>This is done by setting the temperature to be constant @ 25.5 </a:t>
            </a:r>
            <a:r>
              <a:rPr lang="he-IL" sz="1600" dirty="0">
                <a:latin typeface="Calibri" panose="020F0502020204030204" pitchFamily="34" charset="0"/>
                <a:ea typeface="Calibri" panose="020F0502020204030204" pitchFamily="34" charset="0"/>
                <a:cs typeface="Calibri" panose="020F0502020204030204" pitchFamily="34" charset="0"/>
              </a:rPr>
              <a:t>֯</a:t>
            </a:r>
            <a:r>
              <a:rPr lang="en-GB" sz="1600" dirty="0"/>
              <a:t>C and varying the humidity [7]. </a:t>
            </a:r>
          </a:p>
          <a:p>
            <a:r>
              <a:rPr lang="en-GB" sz="2000" dirty="0"/>
              <a:t>Other methods of this involve using a dummy sensors inside the detector to get an accurate reference of the humidity in the designed environment [7]. </a:t>
            </a:r>
          </a:p>
          <a:p>
            <a:endParaRPr lang="en-ZA" sz="2000" dirty="0"/>
          </a:p>
        </p:txBody>
      </p:sp>
      <p:sp>
        <p:nvSpPr>
          <p:cNvPr id="4" name="Date Placeholder 3">
            <a:extLst>
              <a:ext uri="{FF2B5EF4-FFF2-40B4-BE49-F238E27FC236}">
                <a16:creationId xmlns:a16="http://schemas.microsoft.com/office/drawing/2014/main" id="{9266C15A-3DE4-F9C4-4AB7-A3B935CF50F9}"/>
              </a:ext>
            </a:extLst>
          </p:cNvPr>
          <p:cNvSpPr>
            <a:spLocks noGrp="1"/>
          </p:cNvSpPr>
          <p:nvPr>
            <p:ph type="dt" sz="half" idx="10"/>
          </p:nvPr>
        </p:nvSpPr>
        <p:spPr/>
        <p:txBody>
          <a:bodyPr/>
          <a:lstStyle/>
          <a:p>
            <a:fld id="{9EDF31AF-CB89-4CF9-96B9-323C79E6B0EA}" type="datetime1">
              <a:rPr lang="en-ZA" smtClean="0"/>
              <a:t>2025/05/21</a:t>
            </a:fld>
            <a:endParaRPr lang="en-ZA"/>
          </a:p>
        </p:txBody>
      </p:sp>
      <p:sp>
        <p:nvSpPr>
          <p:cNvPr id="5" name="Footer Placeholder 4">
            <a:extLst>
              <a:ext uri="{FF2B5EF4-FFF2-40B4-BE49-F238E27FC236}">
                <a16:creationId xmlns:a16="http://schemas.microsoft.com/office/drawing/2014/main" id="{1DE75F0E-FCA7-F02F-9904-530AA175BF48}"/>
              </a:ext>
            </a:extLst>
          </p:cNvPr>
          <p:cNvSpPr>
            <a:spLocks noGrp="1"/>
          </p:cNvSpPr>
          <p:nvPr>
            <p:ph type="ftr" sz="quarter" idx="11"/>
          </p:nvPr>
        </p:nvSpPr>
        <p:spPr/>
        <p:txBody>
          <a:bodyPr/>
          <a:lstStyle/>
          <a:p>
            <a:r>
              <a:rPr lang="en-GB"/>
              <a:t>Moodley E Investigation of FOS in the Inner Detector</a:t>
            </a:r>
            <a:endParaRPr lang="en-ZA"/>
          </a:p>
        </p:txBody>
      </p:sp>
      <p:sp>
        <p:nvSpPr>
          <p:cNvPr id="6" name="Slide Number Placeholder 5">
            <a:extLst>
              <a:ext uri="{FF2B5EF4-FFF2-40B4-BE49-F238E27FC236}">
                <a16:creationId xmlns:a16="http://schemas.microsoft.com/office/drawing/2014/main" id="{42B479CD-8A97-E8E7-AD1E-C61570BB6DAC}"/>
              </a:ext>
            </a:extLst>
          </p:cNvPr>
          <p:cNvSpPr>
            <a:spLocks noGrp="1"/>
          </p:cNvSpPr>
          <p:nvPr>
            <p:ph type="sldNum" sz="quarter" idx="12"/>
          </p:nvPr>
        </p:nvSpPr>
        <p:spPr/>
        <p:txBody>
          <a:bodyPr/>
          <a:lstStyle/>
          <a:p>
            <a:fld id="{DC952ABF-7E8B-427B-B512-C1633C89F17D}" type="slidenum">
              <a:rPr lang="en-ZA" smtClean="0"/>
              <a:t>9</a:t>
            </a:fld>
            <a:endParaRPr lang="en-ZA"/>
          </a:p>
        </p:txBody>
      </p:sp>
      <p:pic>
        <p:nvPicPr>
          <p:cNvPr id="7" name="Picture 6">
            <a:extLst>
              <a:ext uri="{FF2B5EF4-FFF2-40B4-BE49-F238E27FC236}">
                <a16:creationId xmlns:a16="http://schemas.microsoft.com/office/drawing/2014/main" id="{74800A8A-9841-ECC6-1E74-27305F8B6677}"/>
              </a:ext>
            </a:extLst>
          </p:cNvPr>
          <p:cNvPicPr>
            <a:picLocks noChangeAspect="1"/>
          </p:cNvPicPr>
          <p:nvPr/>
        </p:nvPicPr>
        <p:blipFill>
          <a:blip r:embed="rId3"/>
          <a:stretch>
            <a:fillRect/>
          </a:stretch>
        </p:blipFill>
        <p:spPr>
          <a:xfrm>
            <a:off x="7010400" y="2067364"/>
            <a:ext cx="5110357" cy="3211604"/>
          </a:xfrm>
          <a:prstGeom prst="rect">
            <a:avLst/>
          </a:prstGeom>
        </p:spPr>
      </p:pic>
      <p:sp>
        <p:nvSpPr>
          <p:cNvPr id="9" name="TextBox 8">
            <a:extLst>
              <a:ext uri="{FF2B5EF4-FFF2-40B4-BE49-F238E27FC236}">
                <a16:creationId xmlns:a16="http://schemas.microsoft.com/office/drawing/2014/main" id="{12474ACB-6020-D173-C90D-0F3AA8F7C76C}"/>
              </a:ext>
            </a:extLst>
          </p:cNvPr>
          <p:cNvSpPr txBox="1"/>
          <p:nvPr/>
        </p:nvSpPr>
        <p:spPr>
          <a:xfrm>
            <a:off x="7081642" y="5289874"/>
            <a:ext cx="5110358" cy="461665"/>
          </a:xfrm>
          <a:prstGeom prst="rect">
            <a:avLst/>
          </a:prstGeom>
          <a:noFill/>
        </p:spPr>
        <p:txBody>
          <a:bodyPr wrap="square" rtlCol="0">
            <a:spAutoFit/>
          </a:bodyPr>
          <a:lstStyle/>
          <a:p>
            <a:r>
              <a:rPr lang="en-ZA" sz="1200" dirty="0"/>
              <a:t>Figure 12: Showing the chamber of the left and on the right shows the control system for chamber [7].</a:t>
            </a:r>
          </a:p>
        </p:txBody>
      </p:sp>
    </p:spTree>
    <p:extLst>
      <p:ext uri="{BB962C8B-B14F-4D97-AF65-F5344CB8AC3E}">
        <p14:creationId xmlns:p14="http://schemas.microsoft.com/office/powerpoint/2010/main" val="3857233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87E1CCDB44FB469CB5E6C471BFB75C" ma:contentTypeVersion="9" ma:contentTypeDescription="Create a new document." ma:contentTypeScope="" ma:versionID="c4707a076f11d8193c8118492cd67761">
  <xsd:schema xmlns:xsd="http://www.w3.org/2001/XMLSchema" xmlns:xs="http://www.w3.org/2001/XMLSchema" xmlns:p="http://schemas.microsoft.com/office/2006/metadata/properties" xmlns:ns3="0a6bf14f-fad9-4927-8c47-427d457aac77" xmlns:ns4="1c2464ff-a70c-42d9-91e4-340d0268cc28" targetNamespace="http://schemas.microsoft.com/office/2006/metadata/properties" ma:root="true" ma:fieldsID="4d6af7efb1c1eee2617ed3356ef30553" ns3:_="" ns4:_="">
    <xsd:import namespace="0a6bf14f-fad9-4927-8c47-427d457aac77"/>
    <xsd:import namespace="1c2464ff-a70c-42d9-91e4-340d0268cc28"/>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4:SharingHintHash" minOccurs="0"/>
                <xsd:element ref="ns3:_activity"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6bf14f-fad9-4927-8c47-427d457aac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2464ff-a70c-42d9-91e4-340d0268cc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a6bf14f-fad9-4927-8c47-427d457aac7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312D47-AF81-4294-8761-E27D4C32F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6bf14f-fad9-4927-8c47-427d457aac77"/>
    <ds:schemaRef ds:uri="1c2464ff-a70c-42d9-91e4-340d0268cc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C92C6B-1634-41C9-A3C1-FD120758CE34}">
  <ds:schemaRefs>
    <ds:schemaRef ds:uri="http://purl.org/dc/elements/1.1/"/>
    <ds:schemaRef ds:uri="http://schemas.microsoft.com/office/2006/metadata/properties"/>
    <ds:schemaRef ds:uri="http://schemas.openxmlformats.org/package/2006/metadata/core-properties"/>
    <ds:schemaRef ds:uri="http://www.w3.org/XML/1998/namespace"/>
    <ds:schemaRef ds:uri="1c2464ff-a70c-42d9-91e4-340d0268cc28"/>
    <ds:schemaRef ds:uri="http://purl.org/dc/dcmitype/"/>
    <ds:schemaRef ds:uri="http://schemas.microsoft.com/office/2006/documentManagement/types"/>
    <ds:schemaRef ds:uri="0a6bf14f-fad9-4927-8c47-427d457aac77"/>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BC0621FA-D73F-4968-84D2-10A7FD43C7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560</TotalTime>
  <Words>2005</Words>
  <Application>Microsoft Office PowerPoint</Application>
  <PresentationFormat>Widescreen</PresentationFormat>
  <Paragraphs>230</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Calibri</vt:lpstr>
      <vt:lpstr>Symbol</vt:lpstr>
      <vt:lpstr>Times New Roman</vt:lpstr>
      <vt:lpstr>Office Theme</vt:lpstr>
      <vt:lpstr>PowerPoint Presentation</vt:lpstr>
      <vt:lpstr>Contents</vt:lpstr>
      <vt:lpstr>Introduction</vt:lpstr>
      <vt:lpstr>Humidity monitoring </vt:lpstr>
      <vt:lpstr>Fibre Optic Sensors (FOSs)</vt:lpstr>
      <vt:lpstr>FOSs used in the Inner detector</vt:lpstr>
      <vt:lpstr>FOS package</vt:lpstr>
      <vt:lpstr>Radiation effects on FOS [10]</vt:lpstr>
      <vt:lpstr>Current characterization methods </vt:lpstr>
      <vt:lpstr>PowerPoint Presentation</vt:lpstr>
      <vt:lpstr>How the simulation will be done </vt:lpstr>
      <vt:lpstr>PowerPoint Presentation</vt:lpstr>
      <vt:lpstr>The data will be collected in the following table</vt:lpstr>
      <vt:lpstr>Thank you</vt:lpstr>
      <vt:lpstr>Backup slides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ENRIQUE MOODLEY</dc:creator>
  <cp:lastModifiedBy>ENRIQUE MOODLEY</cp:lastModifiedBy>
  <cp:revision>2</cp:revision>
  <dcterms:created xsi:type="dcterms:W3CDTF">2025-05-02T13:30:37Z</dcterms:created>
  <dcterms:modified xsi:type="dcterms:W3CDTF">2025-05-21T09:48:03Z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0x010100A887E1CCDB44FB469CB5E6C471BFB75C</vt:lpwstr>
  </property>
</Properties>
</file>