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6" r:id="rId3"/>
    <p:sldId id="270" r:id="rId4"/>
    <p:sldId id="267" r:id="rId5"/>
    <p:sldId id="271" r:id="rId6"/>
    <p:sldId id="272" r:id="rId7"/>
    <p:sldId id="265" r:id="rId8"/>
    <p:sldId id="259" r:id="rId9"/>
    <p:sldId id="260" r:id="rId10"/>
    <p:sldId id="261" r:id="rId11"/>
    <p:sldId id="262" r:id="rId12"/>
    <p:sldId id="263" r:id="rId13"/>
    <p:sldId id="273" r:id="rId14"/>
    <p:sldId id="274" r:id="rId15"/>
    <p:sldId id="26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5748"/>
  </p:normalViewPr>
  <p:slideViewPr>
    <p:cSldViewPr snapToGrid="0">
      <p:cViewPr varScale="1">
        <p:scale>
          <a:sx n="121" d="100"/>
          <a:sy n="121" d="100"/>
        </p:scale>
        <p:origin x="2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352B0BF-589A-44C1-FE2D-550A70F6F2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hhvyku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A100B5-B214-15FA-F544-43492E5EA5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4C10EF-31FD-6F4E-8353-B0D59B71E3E3}" type="datetimeFigureOut">
              <a:rPr lang="en-US" smtClean="0"/>
              <a:t>5/20/25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ACAB2C-0130-8741-0ED9-B0081FB2178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9404B5-BD31-8789-E2B0-C6D7A58A51A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E518DA-6249-E345-BFE2-BB90A0DFF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559829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hhvyku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817CBC-3A87-AE41-9D8C-8CE434F72B7B}" type="datetimeFigureOut">
              <a:rPr lang="en-US" smtClean="0"/>
              <a:t>5/20/25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07A859-59D1-EB48-BABA-E91F700EA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853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F5AA0-995D-D8B0-5E51-B7224E8064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78D900-DA48-AD5A-85C5-16EF904F60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089A81-55E0-2F91-A238-8689FA786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7277E-DCA0-EE42-952F-E353B6A5158D}" type="datetime1">
              <a:rPr lang="en-ZA" smtClean="0"/>
              <a:t>2025/05/20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5B0E0E-35E4-0942-77D1-A31CB9FDE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LN MTHETHWA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E4F500-55D5-7426-F548-FB93AEBC3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122B-DECE-4744-BF4D-67FB0342A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142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A2F35-8AC8-4754-AD80-0E67C92A0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326CC1-39CF-2E7A-C171-6EF42A9D29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024548-BB70-61BF-88FF-C1BE19D7B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A54FB-469C-CB48-A64D-AA29A3ACD6FB}" type="datetime1">
              <a:rPr lang="en-ZA" smtClean="0"/>
              <a:t>2025/05/20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3BDC8-5F52-6DFC-09B8-62F7ACA8F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LN MTHETHWA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16A6F-C7FC-A247-7281-1B8B65498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122B-DECE-4744-BF4D-67FB0342A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11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E802BC-A044-2DFC-ACBE-29A49E5292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1D254B-0932-C551-B3C8-72302D9052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5DC21-C736-75E0-3259-F871AC8B5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B6AE0-BD1C-A54C-A173-766D16EADBCC}" type="datetime1">
              <a:rPr lang="en-ZA" smtClean="0"/>
              <a:t>2025/05/20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2CA264-30E2-E8F4-5593-962211A51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LN MTHETHWA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BC7E8-A486-26D3-FDE2-DABE2DAE3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122B-DECE-4744-BF4D-67FB0342A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345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8CD39-89CE-C3A1-8378-5ED704758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A1A1E-C191-C4C3-B71E-E82F1DB1E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5A2FB-4001-B0B2-FEF7-11AE82E33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6BDF8-8191-BB44-A824-6CB767912C3A}" type="datetime1">
              <a:rPr lang="en-ZA" smtClean="0"/>
              <a:t>2025/05/20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B03ACB-C061-9ACA-76E8-A858CBA0E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LN MTHETHWA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1D9CFF-F2E7-4131-7DFE-B9C6EC110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122B-DECE-4744-BF4D-67FB0342A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27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795E6-8D69-DA47-A9CE-99A489321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E0AEF6-458A-4466-C89A-B4DA6D2B10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4E8A85-5372-862C-24A5-DB26B27EB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6F263-1A44-C341-B05E-83B03737D6F9}" type="datetime1">
              <a:rPr lang="en-ZA" smtClean="0"/>
              <a:t>2025/05/20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9DE5C-06B1-7AB9-0781-97A4AAC75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LN MTHETHWA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B8175-242E-1940-A5E4-6A25725E6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122B-DECE-4744-BF4D-67FB0342A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638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A3A94-7BF1-8CD3-0967-4E074BF2C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129AD-8968-46EB-114F-AA92002840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72F3CD-B6A7-2061-AA20-901E8A708A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C25847-8826-63F7-EA04-F6E8604FB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EC9FD-48C6-4A47-97E2-AE964CE5DA8D}" type="datetime1">
              <a:rPr lang="en-ZA" smtClean="0"/>
              <a:t>2025/05/20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CB5C1A-9079-97D2-A63A-6B64AA14B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LN MTHETHWA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3F9AAC-ECD5-5E55-4B2F-BCC93EFD6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122B-DECE-4744-BF4D-67FB0342A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8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328EF-DBD4-2879-C4DC-AD310288D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F46297-6E54-607C-976B-ECDA06E70C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584C14-A9BA-153B-6FEB-C07AB77ED1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921ADE-908B-7F22-FA70-AE22D8DAAA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5FF10A-FCEB-937F-9DDA-55C31A29E1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8A60F0-741F-1D53-3D3A-0E84E9722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E94FD-59B3-9841-9B30-45ACE17EA7D6}" type="datetime1">
              <a:rPr lang="en-ZA" smtClean="0"/>
              <a:t>2025/05/20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AC1182-A231-6955-DF88-58A7575B7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LN MTHETHWA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219D17-C341-CE10-7BF4-20E218FC0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122B-DECE-4744-BF4D-67FB0342A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3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895C1-6BE8-30C8-DCC5-944BD491D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E6D628-AF2B-AD86-0BD6-DD900FC78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519CC-6188-FE49-A8FB-5E4F25C64020}" type="datetime1">
              <a:rPr lang="en-ZA" smtClean="0"/>
              <a:t>2025/05/20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6D0478-B2FE-322D-7995-37EC7D042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LN MTHETHWA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E3E01A-16CE-AA20-3BC7-4E9FF5606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122B-DECE-4744-BF4D-67FB0342A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970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ED3C91-73AF-D67A-5444-C8A45BC31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4851A-3055-614D-9615-7757FD1C35BC}" type="datetime1">
              <a:rPr lang="en-ZA" smtClean="0"/>
              <a:t>2025/05/20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20F5AD-79AA-0986-669D-4D79D4703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LN MTHETHWA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28E94F-88C1-A861-7EB9-44A5AB6CE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122B-DECE-4744-BF4D-67FB0342A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41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66753-B661-E502-0CC6-99E1FB6A5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F75FF0-0150-5705-6489-8A7D8134E3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1B4BC2-E3BF-6FC1-2AFD-8A668F9FC3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FBB65F-719E-953D-F34B-E3C41A226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76EA7-F6AB-AB46-9C47-9CEB24D9210F}" type="datetime1">
              <a:rPr lang="en-ZA" smtClean="0"/>
              <a:t>2025/05/20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7289CF-1A8E-D984-4257-D1C9BDDED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LN MTHETHWA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874176-1EAF-A7B4-4E36-44A2615D6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122B-DECE-4744-BF4D-67FB0342A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114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14954-5066-32E3-386A-0418DA607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92CA5A-92FC-E4E1-E1A3-E0DD11069C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7108CA-CCF0-0757-7FA9-369AA37BF9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0F46E5-7C9E-6A97-4DFB-2BBEA7F26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00E58-1CA8-BF42-A831-6712EC0FD46A}" type="datetime1">
              <a:rPr lang="en-ZA" smtClean="0"/>
              <a:t>2025/05/20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2E8275-6FD0-2034-FC54-BE33C2548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LN MTHETHWA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4111D9-446D-6321-E2DB-659C9F314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122B-DECE-4744-BF4D-67FB0342A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235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6287CC-FF9D-2B7A-DDFD-41C979B49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68C22-FC8A-BD9C-A9F3-20FE7A6AED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C352E5-4DE9-E571-D39C-113B6C9B77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2369D39-C8C3-D647-8BE8-27527913F40D}" type="datetime1">
              <a:rPr lang="en-ZA" smtClean="0"/>
              <a:t>2025/05/20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B66B4C-A513-92C7-6B0F-48490FAE74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LN MTHETHWA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7194E8-1EB2-DE8F-3EB0-A7135C2999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EB122B-DECE-4744-BF4D-67FB0342A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097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24FD-B1A6-FFEB-A846-61DC933BA3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Data Analysis For Fiber Optic Sensors On ATLAS Inner Detector At The Large Hadron Collider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E599EE-C62A-96E1-7634-70796990AD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</a:t>
            </a:r>
          </a:p>
          <a:p>
            <a:r>
              <a:rPr lang="en-US" dirty="0"/>
              <a:t>LN Mthethwa</a:t>
            </a:r>
          </a:p>
          <a:p>
            <a:r>
              <a:rPr lang="en-US" dirty="0"/>
              <a:t>222015002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C45FEF1-51D2-69B0-A3DF-936915D04F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687698" y="5064622"/>
            <a:ext cx="1782584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665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DCCD0-98E4-6D14-1C54-AEBCD3996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1730"/>
          </a:xfrm>
        </p:spPr>
        <p:txBody>
          <a:bodyPr/>
          <a:lstStyle/>
          <a:p>
            <a:r>
              <a:rPr lang="en-US" dirty="0"/>
              <a:t>5. 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ED6AD9-434E-2F29-40DF-374F6377A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1306"/>
            <a:ext cx="10515600" cy="4755657"/>
          </a:xfrm>
        </p:spPr>
        <p:txBody>
          <a:bodyPr>
            <a:normAutofit/>
          </a:bodyPr>
          <a:lstStyle/>
          <a:p>
            <a:r>
              <a:rPr lang="en-ZA" b="1" dirty="0"/>
              <a:t>Tools Used (all for analysis and data processing):</a:t>
            </a:r>
            <a:endParaRPr lang="en-ZA" dirty="0"/>
          </a:p>
          <a:p>
            <a:pPr>
              <a:buFont typeface="Arial" panose="020B0604020202020204" pitchFamily="34" charset="0"/>
              <a:buChar char="•"/>
            </a:pPr>
            <a:r>
              <a:rPr lang="en-ZA" dirty="0"/>
              <a:t>Python: Main platform for data analysis and plotting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ZA" dirty="0"/>
              <a:t>C++: Used primarily for high-performance processing of large datasets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ZA" dirty="0"/>
              <a:t>ROOT Framework: Statistical analysis and visualization (developed by CERN)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458565-BE6C-C276-6C29-DE09DA92A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6F5EF-2440-074B-A461-0206A99D5905}" type="datetime1">
              <a:rPr lang="en-ZA" smtClean="0"/>
              <a:t>2025/05/21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8E73FA-11E1-8A89-C9AC-FE9B5C5AE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LN MTHETHWA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8BDA08-84F5-9099-90A7-E1E25713B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122B-DECE-4744-BF4D-67FB0342A27B}" type="slidenum">
              <a:rPr lang="en-US" smtClean="0"/>
              <a:t>9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1F71189-39DC-C8F8-10D3-244AE40DC6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773423" y="4716694"/>
            <a:ext cx="1782584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716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050C4-B9C6-1F45-1A5A-6BFEE8491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Techniques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93451-1C06-264B-0E8C-F69E76AA2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Spectral tracking and calibration</a:t>
            </a:r>
          </a:p>
          <a:p>
            <a:r>
              <a:rPr lang="en-ZA" dirty="0"/>
              <a:t>Reverse correction method using initial spectrum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41FB1-ECF4-7B3D-F6BE-4FAFDCC96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B24D-BC38-464E-9559-B5DCEE5BA0B8}" type="datetime1">
              <a:rPr lang="en-ZA" smtClean="0"/>
              <a:t>2025/05/21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79F3E6-D4C3-1A48-DBF7-FFE69E7F6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LN MTHETHWA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41FBA9-2613-04F9-C7EB-E36DA0AEC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122B-DECE-4744-BF4D-67FB0342A27B}" type="slidenum">
              <a:rPr lang="en-US" smtClean="0"/>
              <a:t>10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CAAF7BC-AB1C-6C22-330B-0A83A10DE1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982200" y="4736963"/>
            <a:ext cx="1782584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621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21AC1-8026-535A-50E6-95A32E2E2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Expected outcomes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86A81-61AF-B8F6-AAD6-82F7B2C83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Identify specific spectral distortions caused by radiation</a:t>
            </a:r>
          </a:p>
          <a:p>
            <a:r>
              <a:rPr lang="en-ZA" dirty="0"/>
              <a:t>Apply effective recalibration methods</a:t>
            </a:r>
          </a:p>
          <a:p>
            <a:r>
              <a:rPr lang="en-ZA" dirty="0"/>
              <a:t>Improve the reliability of temperature and humidity monitoring</a:t>
            </a:r>
          </a:p>
          <a:p>
            <a:r>
              <a:rPr lang="en-ZA" dirty="0"/>
              <a:t>Provide future-proof methods for sensor recalibration in harsh environments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2B769-5228-2D7B-F11D-A23913B4B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84C5A-DAC1-6442-A2C1-D9A0B1C019DC}" type="datetime1">
              <a:rPr lang="en-ZA" smtClean="0"/>
              <a:t>2025/05/21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EB8C4-5B2C-2971-C539-7D127FCA6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LN MTHETHWA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51425-222A-CE0C-2C30-3A85A3564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122B-DECE-4744-BF4D-67FB0342A27B}" type="slidenum">
              <a:rPr lang="en-US" smtClean="0"/>
              <a:t>11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C3822A2-7626-B12F-8F37-9631C3DB16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744848" y="4736963"/>
            <a:ext cx="1782584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516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33653-9A8A-150E-FBB9-44543B849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28D64-E728-19E5-FEB8-8147A444B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FOS are crucial for ensuring a stable environment in the ATLAS Inner Detector.</a:t>
            </a:r>
          </a:p>
          <a:p>
            <a:r>
              <a:rPr lang="en-ZA" dirty="0"/>
              <a:t>Radiation exposure affects sensor calibration, especially for temperature and humidity readings.</a:t>
            </a:r>
          </a:p>
          <a:p>
            <a:r>
              <a:rPr lang="en-ZA" dirty="0"/>
              <a:t>This study proposes a data-driven recalibration method using original spectra as reference.</a:t>
            </a:r>
          </a:p>
          <a:p>
            <a:r>
              <a:rPr lang="en-ZA" dirty="0"/>
              <a:t>Results will improve operational stability and inform future sensor deployment strategies.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0C05DF-BCD8-9604-083E-9893C76D6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6BDF8-8191-BB44-A824-6CB767912C3A}" type="datetime1">
              <a:rPr lang="en-ZA" smtClean="0"/>
              <a:t>2025/05/21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5D40D3-C1DA-5356-1225-50EE824EE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LN MTHETHWA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F81A22-E947-FD6A-16DE-02A90490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122B-DECE-4744-BF4D-67FB0342A27B}" type="slidenum">
              <a:rPr lang="en-US" smtClean="0"/>
              <a:t>12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1A54045-C023-E224-CFC8-F7FD987449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799816" y="4916350"/>
            <a:ext cx="1782584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0373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59C01-360B-C7EF-3F31-74D0E99DB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9EB3C-11A4-E8A0-3FF6-B63B2F1EA0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Questions?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C36261-9876-D41B-C979-FAA601B0D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6BDF8-8191-BB44-A824-6CB767912C3A}" type="datetime1">
              <a:rPr lang="en-ZA" smtClean="0"/>
              <a:t>2025/05/21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FEF36-A595-4390-1AF7-C4734DD7A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LN MTHETHWA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5F0B5A-2322-136B-10E5-9CA68A57A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122B-DECE-4744-BF4D-67FB0342A27B}" type="slidenum">
              <a:rPr lang="en-US" smtClean="0"/>
              <a:t>13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2B9F668-26FD-348F-3117-3B606FE1D3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873435" y="4736963"/>
            <a:ext cx="1782584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0014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AB2F7-1442-C622-0CFA-94778D49B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190215-BB8B-8AA0-1A31-B82C8A9AF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ZA" sz="1200" dirty="0"/>
              <a:t>T. G. Cornelissen, </a:t>
            </a:r>
            <a:r>
              <a:rPr lang="en-ZA" sz="1200" i="1" dirty="0"/>
              <a:t>Track fitting in the ATLAS experiment</a:t>
            </a:r>
            <a:r>
              <a:rPr lang="en-ZA" sz="1200" dirty="0"/>
              <a:t>, CERN-THESIS-2006-072, 2006.</a:t>
            </a:r>
          </a:p>
          <a:p>
            <a:pPr>
              <a:buFont typeface="+mj-lt"/>
              <a:buAutoNum type="arabicPeriod"/>
            </a:pPr>
            <a:r>
              <a:rPr lang="en-ZA" sz="1200" dirty="0"/>
              <a:t>ATLAS Collaboration. </a:t>
            </a:r>
            <a:r>
              <a:rPr lang="en-ZA" sz="1200" i="1" dirty="0"/>
              <a:t>The ATLAS Experiment at the CERN Large Hadron Collider</a:t>
            </a:r>
            <a:r>
              <a:rPr lang="en-ZA" sz="1200" dirty="0"/>
              <a:t>, JINST 3 S08003, 2008.</a:t>
            </a:r>
          </a:p>
          <a:p>
            <a:pPr>
              <a:buFont typeface="+mj-lt"/>
              <a:buAutoNum type="arabicPeriod"/>
            </a:pPr>
            <a:r>
              <a:rPr lang="en-ZA" sz="1200" dirty="0"/>
              <a:t>M. </a:t>
            </a:r>
            <a:r>
              <a:rPr lang="en-ZA" sz="1200" dirty="0" err="1"/>
              <a:t>Nikl</a:t>
            </a:r>
            <a:r>
              <a:rPr lang="en-ZA" sz="1200" dirty="0"/>
              <a:t>, </a:t>
            </a:r>
            <a:r>
              <a:rPr lang="en-ZA" sz="1200" i="1" dirty="0"/>
              <a:t>Radiation damage to optical </a:t>
            </a:r>
            <a:r>
              <a:rPr lang="en-ZA" sz="1200" i="1" dirty="0" err="1"/>
              <a:t>fibers</a:t>
            </a:r>
            <a:r>
              <a:rPr lang="en-ZA" sz="1200" i="1" dirty="0"/>
              <a:t> in high-energy physics detectors</a:t>
            </a:r>
            <a:r>
              <a:rPr lang="en-ZA" sz="1200" dirty="0"/>
              <a:t>, </a:t>
            </a:r>
            <a:r>
              <a:rPr lang="en-ZA" sz="1200" dirty="0" err="1"/>
              <a:t>Nucl</a:t>
            </a:r>
            <a:r>
              <a:rPr lang="en-ZA" sz="1200" dirty="0"/>
              <a:t>. </a:t>
            </a:r>
            <a:r>
              <a:rPr lang="en-ZA" sz="1200" dirty="0" err="1"/>
              <a:t>Instrum</a:t>
            </a:r>
            <a:r>
              <a:rPr lang="en-ZA" sz="1200" dirty="0"/>
              <a:t>. Methods, 2011.</a:t>
            </a:r>
          </a:p>
          <a:p>
            <a:pPr>
              <a:buFont typeface="+mj-lt"/>
              <a:buAutoNum type="arabicPeriod"/>
            </a:pPr>
            <a:r>
              <a:rPr lang="en-ZA" sz="1200" dirty="0"/>
              <a:t>M. Becker et al., </a:t>
            </a:r>
            <a:r>
              <a:rPr lang="en-ZA" sz="1200" i="1" dirty="0"/>
              <a:t>Fibre Bragg Grating sensors for the ATLAS tracker</a:t>
            </a:r>
            <a:r>
              <a:rPr lang="en-ZA" sz="1200" dirty="0"/>
              <a:t>, JINST, 2015.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A0742-590F-1186-418D-F06A72A4A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6BDF8-8191-BB44-A824-6CB767912C3A}" type="datetime1">
              <a:rPr lang="en-ZA" smtClean="0"/>
              <a:t>2025/05/20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D013C-D486-C766-20FE-077D3872D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LN MTHETHWA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1F385-09B9-CF09-A43F-C49131AA3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122B-DECE-4744-BF4D-67FB0342A27B}" type="slidenum">
              <a:rPr lang="en-US" smtClean="0"/>
              <a:t>14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AD0C50D-9614-430C-80FB-B3DED2EC33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388365" y="5200998"/>
            <a:ext cx="2298090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42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C64CE-9207-E56D-E63C-7B772B117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BCA7F-C524-5469-254B-78DBFA2474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b="1" dirty="0"/>
              <a:t>CERN</a:t>
            </a:r>
            <a:r>
              <a:rPr lang="en-ZA" dirty="0"/>
              <a:t> (European Organisation for Nuclear Research) is located near Geneva, on the border between </a:t>
            </a:r>
            <a:r>
              <a:rPr lang="en-ZA" b="1" dirty="0"/>
              <a:t>Switzerland and France</a:t>
            </a:r>
            <a:r>
              <a:rPr lang="en-ZA" dirty="0"/>
              <a:t>.</a:t>
            </a:r>
          </a:p>
          <a:p>
            <a:r>
              <a:rPr lang="en-ZA" dirty="0"/>
              <a:t>It is home to the </a:t>
            </a:r>
            <a:r>
              <a:rPr lang="en-ZA" b="1" dirty="0"/>
              <a:t>Large Hadron Collider (LHC)</a:t>
            </a:r>
            <a:r>
              <a:rPr lang="en-ZA" dirty="0"/>
              <a:t>, the world's most powerful particle accelerator.</a:t>
            </a:r>
          </a:p>
          <a:p>
            <a:r>
              <a:rPr lang="en-ZA" dirty="0"/>
              <a:t>The LHC enables high-energy proton collisions to explore the structure of matter and fundamental forces.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8BE895-B133-9323-40A1-1322D9DC8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2025/05/21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A49E3F-1FF1-49AC-7163-1A0FEA741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LN MTHETHWA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CC5BDE-0B33-C79E-4EBB-EA935B35F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122B-DECE-4744-BF4D-67FB0342A27B}" type="slidenum">
              <a:rPr lang="en-US" smtClean="0"/>
              <a:t>1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066AAD6-4E5C-3FEE-AE5D-9D517A4C0D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400032" y="4864608"/>
            <a:ext cx="1775742" cy="1447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795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76C99-9573-FEF3-D55E-B802D3650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Large Hadron Collider (LHC)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7A0CC-AE6C-FCFD-EB84-DF5713FFF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Major experiments are:</a:t>
            </a:r>
          </a:p>
          <a:p>
            <a:r>
              <a:rPr lang="en-US" dirty="0"/>
              <a:t>ALICE</a:t>
            </a:r>
          </a:p>
          <a:p>
            <a:r>
              <a:rPr lang="en-US" dirty="0"/>
              <a:t>ATLAS</a:t>
            </a:r>
          </a:p>
          <a:p>
            <a:r>
              <a:rPr lang="en-US" dirty="0"/>
              <a:t>CMS</a:t>
            </a:r>
          </a:p>
          <a:p>
            <a:r>
              <a:rPr lang="en-US" dirty="0" err="1"/>
              <a:t>LHCb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BFCC6A-9F47-76A4-FD53-DC638F51D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6BDF8-8191-BB44-A824-6CB767912C3A}" type="datetime1">
              <a:rPr lang="en-ZA" smtClean="0"/>
              <a:t>2025/05/21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624B9-E53B-4873-3763-8122F5F05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LN MTHETHWA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1FA44-2F3C-FDE6-B4C4-53ACAB4A5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122B-DECE-4744-BF4D-67FB0342A27B}" type="slidenum">
              <a:rPr lang="en-US" smtClean="0"/>
              <a:t>2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53AE908-13B2-8FE1-C718-B64C3AF41A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673411" y="4736963"/>
            <a:ext cx="1782584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859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2" name="Rectangle 61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EE92A0-CB91-3848-4DC9-6BEE7239E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0833" y="681038"/>
            <a:ext cx="4090777" cy="811431"/>
          </a:xfrm>
        </p:spPr>
        <p:txBody>
          <a:bodyPr>
            <a:normAutofit/>
          </a:bodyPr>
          <a:lstStyle/>
          <a:p>
            <a:r>
              <a:rPr lang="en-US" sz="4000" dirty="0"/>
              <a:t>ATLAS</a:t>
            </a:r>
          </a:p>
        </p:txBody>
      </p:sp>
      <p:sp>
        <p:nvSpPr>
          <p:cNvPr id="63" name="Rounded Rectangle 28">
            <a:extLst>
              <a:ext uri="{FF2B5EF4-FFF2-40B4-BE49-F238E27FC236}">
                <a16:creationId xmlns:a16="http://schemas.microsoft.com/office/drawing/2014/main" id="{E4D63AEB-01ED-4B67-A163-4F509656D5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1" y="640091"/>
            <a:ext cx="6266120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A diagram of a machine&#10;&#10;Description automatically generated">
            <a:extLst>
              <a:ext uri="{FF2B5EF4-FFF2-40B4-BE49-F238E27FC236}">
                <a16:creationId xmlns:a16="http://schemas.microsoft.com/office/drawing/2014/main" id="{D77054D3-4370-0856-5862-091EE797C75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3075" r="-1" b="-1"/>
          <a:stretch>
            <a:fillRect/>
          </a:stretch>
        </p:blipFill>
        <p:spPr>
          <a:xfrm>
            <a:off x="815807" y="804672"/>
            <a:ext cx="5934456" cy="4608565"/>
          </a:xfrm>
          <a:prstGeom prst="rect">
            <a:avLst/>
          </a:prstGeom>
          <a:effectLst/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6C9C54E-1D18-2D37-0B9C-4AFF711FF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0833" y="1492470"/>
            <a:ext cx="4090778" cy="3584028"/>
          </a:xfrm>
        </p:spPr>
        <p:txBody>
          <a:bodyPr>
            <a:normAutofit/>
          </a:bodyPr>
          <a:lstStyle/>
          <a:p>
            <a:r>
              <a:rPr lang="en-ZA" sz="1700" dirty="0"/>
              <a:t>It is a general-purpose detector built to detect particles from high-energy collisions.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ZA" sz="1700" dirty="0"/>
              <a:t>Length: 46 meters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ZA" sz="1700" dirty="0"/>
              <a:t>Height/Diameter: 25 meters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ZA" sz="1700" dirty="0"/>
              <a:t>Weight: ~7,000 tonnes</a:t>
            </a:r>
          </a:p>
          <a:p>
            <a:r>
              <a:rPr lang="en-ZA" sz="1700" u="sng" dirty="0"/>
              <a:t>Purpose:</a:t>
            </a:r>
          </a:p>
          <a:p>
            <a:pPr marL="514350" indent="-514350">
              <a:buFont typeface="+mj-lt"/>
              <a:buAutoNum type="arabicPeriod"/>
            </a:pPr>
            <a:r>
              <a:rPr lang="en-ZA" sz="1700" dirty="0"/>
              <a:t>Study particle interactions and decay</a:t>
            </a:r>
          </a:p>
          <a:p>
            <a:pPr marL="514350" indent="-514350">
              <a:buFont typeface="+mj-lt"/>
              <a:buAutoNum type="arabicPeriod"/>
            </a:pPr>
            <a:r>
              <a:rPr lang="en-ZA" sz="1700" dirty="0"/>
              <a:t>Investigate detector response and radiation effects.</a:t>
            </a:r>
          </a:p>
          <a:p>
            <a:endParaRPr lang="en-US" sz="17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2FD422-334C-F3EA-F472-6E1FCFF737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5696BDF8-8191-BB44-A824-6CB767912C3A}" type="datetime1">
              <a:rPr lang="en-ZA"/>
              <a:pPr>
                <a:spcAft>
                  <a:spcPts val="600"/>
                </a:spcAft>
              </a:pPr>
              <a:t>2025/05/21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325158-4755-5738-9B66-62FAE2A39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LN MTHETHWA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B50E45-2D4F-7FA1-2B02-49BBE25F8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BEB122B-DECE-4744-BF4D-67FB0342A27B}" type="slidenum">
              <a:rPr lang="en-US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03E8EE6-91CB-D710-9C3D-46A553FEFA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9982200" y="4777909"/>
            <a:ext cx="1782584" cy="14400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26E7BCC-63A9-A183-C077-C9930DCB1560}"/>
              </a:ext>
            </a:extLst>
          </p:cNvPr>
          <p:cNvSpPr txBox="1"/>
          <p:nvPr/>
        </p:nvSpPr>
        <p:spPr>
          <a:xfrm>
            <a:off x="1743075" y="5413237"/>
            <a:ext cx="3914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ATLAS experimental apparatus </a:t>
            </a:r>
          </a:p>
        </p:txBody>
      </p:sp>
    </p:spTree>
    <p:extLst>
      <p:ext uri="{BB962C8B-B14F-4D97-AF65-F5344CB8AC3E}">
        <p14:creationId xmlns:p14="http://schemas.microsoft.com/office/powerpoint/2010/main" val="1577234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098B3F-7872-BEB5-46C1-C2516F331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0833" y="681038"/>
            <a:ext cx="4090777" cy="801030"/>
          </a:xfrm>
        </p:spPr>
        <p:txBody>
          <a:bodyPr>
            <a:normAutofit/>
          </a:bodyPr>
          <a:lstStyle/>
          <a:p>
            <a:r>
              <a:rPr lang="en-US" sz="4000" dirty="0"/>
              <a:t>Inner Detector</a:t>
            </a:r>
          </a:p>
        </p:txBody>
      </p:sp>
      <p:sp>
        <p:nvSpPr>
          <p:cNvPr id="45" name="Rounded Rectangle 28">
            <a:extLst>
              <a:ext uri="{FF2B5EF4-FFF2-40B4-BE49-F238E27FC236}">
                <a16:creationId xmlns:a16="http://schemas.microsoft.com/office/drawing/2014/main" id="{E4D63AEB-01ED-4B67-A163-4F509656D5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1" y="640091"/>
            <a:ext cx="6266120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diagram of a semiconductor&#10;&#10;Description automatically generated">
            <a:extLst>
              <a:ext uri="{FF2B5EF4-FFF2-40B4-BE49-F238E27FC236}">
                <a16:creationId xmlns:a16="http://schemas.microsoft.com/office/drawing/2014/main" id="{A4C23271-A4FD-59DE-25FB-9E21286E376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9205" r="21260"/>
          <a:stretch>
            <a:fillRect/>
          </a:stretch>
        </p:blipFill>
        <p:spPr>
          <a:xfrm>
            <a:off x="815807" y="804672"/>
            <a:ext cx="5934456" cy="4438841"/>
          </a:xfrm>
          <a:prstGeom prst="rect">
            <a:avLst/>
          </a:prstGeom>
          <a:effectLst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A6EB0-43EC-9174-3A10-6C04749175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0833" y="1482069"/>
            <a:ext cx="4090778" cy="4694894"/>
          </a:xfrm>
        </p:spPr>
        <p:txBody>
          <a:bodyPr>
            <a:normAutofit/>
          </a:bodyPr>
          <a:lstStyle/>
          <a:p>
            <a:r>
              <a:rPr lang="en-ZA" sz="1300" dirty="0"/>
              <a:t>Located at the core of the ATLAS detector, surrounding the collision point.</a:t>
            </a:r>
          </a:p>
          <a:p>
            <a:r>
              <a:rPr lang="en-ZA" sz="1300" dirty="0"/>
              <a:t>It is responsible for tracking charged particles and measuring momentum.</a:t>
            </a:r>
          </a:p>
          <a:p>
            <a:r>
              <a:rPr lang="en-ZA" sz="1300" dirty="0"/>
              <a:t>Dimensions of the Inner Detector: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ZA" sz="1300" dirty="0"/>
              <a:t>Length: 6.2 meters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ZA" sz="1300" dirty="0"/>
              <a:t>Diameter: 2.1 meters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ZA" sz="1300" dirty="0"/>
              <a:t>Radial layers: Pixel detector (innermost), Semiconductor Tracker (SCT), and Transition Radiation Tracker (TRT)</a:t>
            </a:r>
          </a:p>
          <a:p>
            <a:r>
              <a:rPr lang="en-ZA" sz="1300" dirty="0"/>
              <a:t>Operating in a high-radiation and high-magnetic-field environment.</a:t>
            </a:r>
          </a:p>
          <a:p>
            <a:r>
              <a:rPr lang="en-ZA" sz="1300" dirty="0"/>
              <a:t>Requires stable temperature and humidity to preserve mechanical alignment and data accuracy.</a:t>
            </a:r>
          </a:p>
          <a:p>
            <a:endParaRPr lang="en-US" sz="13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916CF-7CC4-4C0C-6027-9492319560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5696BDF8-8191-BB44-A824-6CB767912C3A}" type="datetime1">
              <a:rPr lang="en-ZA"/>
              <a:pPr>
                <a:spcAft>
                  <a:spcPts val="600"/>
                </a:spcAft>
              </a:pPr>
              <a:t>2025/05/21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86484E-4DF3-FDDC-9661-6B90582AB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LN MTHETHWA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00699D-C85C-22C8-A83E-F2D5F0071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BEB122B-DECE-4744-BF4D-67FB0342A27B}" type="slidenum">
              <a:rPr lang="en-US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C2CD87B-05BA-FE02-206E-180A5A9E58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0116603" y="4916350"/>
            <a:ext cx="1782584" cy="14400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B0093AD-71EC-3907-1A88-8A9F54CFFA00}"/>
              </a:ext>
            </a:extLst>
          </p:cNvPr>
          <p:cNvSpPr txBox="1"/>
          <p:nvPr/>
        </p:nvSpPr>
        <p:spPr>
          <a:xfrm>
            <a:off x="1614488" y="5472113"/>
            <a:ext cx="3500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Section view of the inner detector</a:t>
            </a:r>
          </a:p>
        </p:txBody>
      </p:sp>
    </p:spTree>
    <p:extLst>
      <p:ext uri="{BB962C8B-B14F-4D97-AF65-F5344CB8AC3E}">
        <p14:creationId xmlns:p14="http://schemas.microsoft.com/office/powerpoint/2010/main" val="670858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729359-2183-A08C-ADE3-06493DFD1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0833" y="681038"/>
            <a:ext cx="4090777" cy="1268086"/>
          </a:xfrm>
        </p:spPr>
        <p:txBody>
          <a:bodyPr>
            <a:normAutofit/>
          </a:bodyPr>
          <a:lstStyle/>
          <a:p>
            <a:r>
              <a:rPr lang="en-US" sz="4000"/>
              <a:t>Fiber Optic Sensor</a:t>
            </a:r>
          </a:p>
        </p:txBody>
      </p:sp>
      <p:sp>
        <p:nvSpPr>
          <p:cNvPr id="21" name="Rounded Rectangle 28">
            <a:extLst>
              <a:ext uri="{FF2B5EF4-FFF2-40B4-BE49-F238E27FC236}">
                <a16:creationId xmlns:a16="http://schemas.microsoft.com/office/drawing/2014/main" id="{E4D63AEB-01ED-4B67-A163-4F509656D5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1" y="640091"/>
            <a:ext cx="6266120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346D63-A2EC-276B-B0CA-3CBDFA72C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0833" y="1786760"/>
            <a:ext cx="4090778" cy="355249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ZA" sz="800" dirty="0"/>
              <a:t>Used to monitor temperature and humidity within the ATLAS Inner Detector.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ZA" sz="800" dirty="0"/>
              <a:t>Working Principle: FOS reflect specific wavelengths of light. Changes in strain or temperature shift the reflected wavelength, allowing precise measurements.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ZA" sz="800" dirty="0"/>
              <a:t>Size and Dimensions: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sz="800" dirty="0"/>
              <a:t>Core diameter: ~9 µm (for single-mode </a:t>
            </a:r>
            <a:r>
              <a:rPr lang="en-ZA" sz="800" dirty="0" err="1"/>
              <a:t>fiber</a:t>
            </a:r>
            <a:r>
              <a:rPr lang="en-ZA" sz="800" dirty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sz="800" dirty="0"/>
              <a:t>Cladding diameter: ~125 µm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sz="800" dirty="0"/>
              <a:t>Coated </a:t>
            </a:r>
            <a:r>
              <a:rPr lang="en-ZA" sz="800" dirty="0" err="1"/>
              <a:t>fiber</a:t>
            </a:r>
            <a:r>
              <a:rPr lang="en-ZA" sz="800" dirty="0"/>
              <a:t> diameter: ~250 µm (with protective polymer coating)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sz="800" dirty="0"/>
              <a:t>Sensor length: Typically 5–20 mm for the sensing region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ZA" sz="800" dirty="0"/>
              <a:t>Material: Made from high-purity silica glass with a reflective grating inscribed in the core.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ZA" sz="800" dirty="0"/>
              <a:t>Why FOS?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sz="800" dirty="0"/>
              <a:t>Immune to electromagnetic interference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sz="800" dirty="0"/>
              <a:t>High sensitivity to small changes in temperature and strain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sz="800" dirty="0"/>
              <a:t>Small, flexible, and easy to install in confined detector geometry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sz="800" dirty="0"/>
              <a:t>Excellent radiation tolerance </a:t>
            </a:r>
          </a:p>
          <a:p>
            <a:endParaRPr lang="en-US" sz="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29113A-D007-FE54-A03A-32B79B1EC4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5696BDF8-8191-BB44-A824-6CB767912C3A}" type="datetime1">
              <a:rPr lang="en-ZA"/>
              <a:pPr>
                <a:spcAft>
                  <a:spcPts val="600"/>
                </a:spcAft>
              </a:pPr>
              <a:t>2025/05/21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B9D26-A45B-A511-644C-E9FAFB405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LN MTHETHWA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3C97B-863A-C81D-9A35-2235DAFA7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BEB122B-DECE-4744-BF4D-67FB0342A27B}" type="slidenum">
              <a:rPr lang="en-US"/>
              <a:pPr>
                <a:spcAft>
                  <a:spcPts val="600"/>
                </a:spcAft>
              </a:pPr>
              <a:t>5</a:t>
            </a:fld>
            <a:endParaRPr lang="en-US"/>
          </a:p>
        </p:txBody>
      </p:sp>
      <p:pic>
        <p:nvPicPr>
          <p:cNvPr id="9" name="Picture 8" descr="A diagram of a fiber optic cable&#10;&#10;Description automatically generated">
            <a:extLst>
              <a:ext uri="{FF2B5EF4-FFF2-40B4-BE49-F238E27FC236}">
                <a16:creationId xmlns:a16="http://schemas.microsoft.com/office/drawing/2014/main" id="{A051C63A-B8A8-2347-3E20-7BE6555E7A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81037"/>
            <a:ext cx="5969000" cy="42588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C45C60D-F621-56A1-9BD0-23BA5B967E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9673411" y="4736963"/>
            <a:ext cx="1782584" cy="14400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1CBC544-8BB9-4A48-1060-FADD32DBC1BE}"/>
              </a:ext>
            </a:extLst>
          </p:cNvPr>
          <p:cNvSpPr txBox="1"/>
          <p:nvPr/>
        </p:nvSpPr>
        <p:spPr>
          <a:xfrm>
            <a:off x="1692166" y="5528441"/>
            <a:ext cx="3720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Fiber optic sensor </a:t>
            </a:r>
          </a:p>
        </p:txBody>
      </p:sp>
    </p:spTree>
    <p:extLst>
      <p:ext uri="{BB962C8B-B14F-4D97-AF65-F5344CB8AC3E}">
        <p14:creationId xmlns:p14="http://schemas.microsoft.com/office/powerpoint/2010/main" val="1801598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1A438-2E6B-BB60-A5E3-C9F31D181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97221-4B2B-A777-A8A9-F9F57B3236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err="1"/>
              <a:t>Fiber</a:t>
            </a:r>
            <a:r>
              <a:rPr lang="en-ZA" dirty="0"/>
              <a:t> optic sensors were installed in 2019 to monitor environmental conditions.</a:t>
            </a:r>
          </a:p>
          <a:p>
            <a:r>
              <a:rPr lang="en-ZA" dirty="0"/>
              <a:t>Over time, radiation exposure degraded calibration accuracy.</a:t>
            </a:r>
          </a:p>
          <a:p>
            <a:r>
              <a:rPr lang="en-ZA" dirty="0"/>
              <a:t>Sensors still function, but measurements are no longer reliable without correction.</a:t>
            </a:r>
          </a:p>
          <a:p>
            <a:r>
              <a:rPr lang="en-ZA" dirty="0"/>
              <a:t>Goal is to develop a new calibration approach to correct affected spectral data.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2CAFA9-95E7-046F-5861-F0A8CE15E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6BDF8-8191-BB44-A824-6CB767912C3A}" type="datetime1">
              <a:rPr lang="en-ZA" smtClean="0"/>
              <a:t>2025/05/21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DC29C4-8388-D589-1F37-3F42B49C2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LN MTHETHWA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16A0C-DBCB-03F1-D896-D18CFDC2A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122B-DECE-4744-BF4D-67FB0342A27B}" type="slidenum">
              <a:rPr lang="en-US" smtClean="0"/>
              <a:t>6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80761BD-6CAB-E9E6-1D4B-3623F8BF51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716273" y="4826657"/>
            <a:ext cx="1782584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17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5F667-2C34-9056-410F-7D5AFD768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Research objectives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047DC-7D63-94F9-CA29-9F95A8A1C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Analyse spectral output from installed FOS over time</a:t>
            </a:r>
          </a:p>
          <a:p>
            <a:r>
              <a:rPr lang="en-ZA" dirty="0"/>
              <a:t>Identify how radiation affects temperature and humidity readings</a:t>
            </a:r>
          </a:p>
          <a:p>
            <a:r>
              <a:rPr lang="en-ZA" dirty="0"/>
              <a:t>Reverse-engineer spectral drift to develop a correction model</a:t>
            </a:r>
          </a:p>
          <a:p>
            <a:r>
              <a:rPr lang="en-ZA" dirty="0"/>
              <a:t>Validate corrected data against reference measurements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187EE-9137-F670-2E85-AC5AF3B8E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AB3C1-9D59-D645-ADC7-484D310F33CB}" type="datetime1">
              <a:rPr lang="en-ZA" smtClean="0"/>
              <a:t>2025/05/21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A68DD1-9588-9903-B560-BB498F111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LN MTHETHWA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8F20B6-7E62-9FCD-D253-16A9E1CF5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122B-DECE-4744-BF4D-67FB0342A27B}" type="slidenum">
              <a:rPr lang="en-US" smtClean="0"/>
              <a:t>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D3ED790-07AB-21B5-ED51-2F0D366C8C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982200" y="4871900"/>
            <a:ext cx="1782584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743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EC482-DAD1-1A47-5C9B-D566FC782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Experimental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0C330-2760-9270-2277-95E24D6FE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Data Collection: Extract historical FOS spectra from ATLAS database</a:t>
            </a:r>
          </a:p>
          <a:p>
            <a:r>
              <a:rPr lang="en-ZA" dirty="0"/>
              <a:t>Spectral Analysis: Compare sensor readings to original 2019 spectrum</a:t>
            </a:r>
          </a:p>
          <a:p>
            <a:r>
              <a:rPr lang="en-ZA" dirty="0"/>
              <a:t>Reverse Calibration: Adjust distorted spectra to match baseline conditions</a:t>
            </a:r>
          </a:p>
          <a:p>
            <a:r>
              <a:rPr lang="en-ZA" dirty="0"/>
              <a:t>Validation: Compare corrected outputs to known reference sensors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4AA79-3E25-BE2D-507C-98FCFD593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8F6D8-6902-0241-BB8E-71BBD3BC9370}" type="datetime1">
              <a:rPr lang="en-ZA" smtClean="0"/>
              <a:t>2025/05/21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E8082-A3CD-1558-8C43-9686681BA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LN MTHETHWA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5FA4BB-F45A-E85B-4185-411159E93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122B-DECE-4744-BF4D-67FB0342A27B}" type="slidenum">
              <a:rPr lang="en-US" smtClean="0"/>
              <a:t>8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FBE8500-1948-18DA-55A4-10F5DDEB34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687698" y="4871900"/>
            <a:ext cx="1782584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331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1269</TotalTime>
  <Words>761</Words>
  <Application>Microsoft Macintosh PowerPoint</Application>
  <PresentationFormat>Widescreen</PresentationFormat>
  <Paragraphs>130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Aptos</vt:lpstr>
      <vt:lpstr>Aptos Display</vt:lpstr>
      <vt:lpstr>Arial</vt:lpstr>
      <vt:lpstr>Office Theme</vt:lpstr>
      <vt:lpstr>Data Analysis For Fiber Optic Sensors On ATLAS Inner Detector At The Large Hadron Collider</vt:lpstr>
      <vt:lpstr>Introduction</vt:lpstr>
      <vt:lpstr>Large Hadron Collider (LHC)</vt:lpstr>
      <vt:lpstr>ATLAS</vt:lpstr>
      <vt:lpstr>Inner Detector</vt:lpstr>
      <vt:lpstr>Fiber Optic Sensor</vt:lpstr>
      <vt:lpstr>Problem statement </vt:lpstr>
      <vt:lpstr>3. Research objectives </vt:lpstr>
      <vt:lpstr>4. Experimental design</vt:lpstr>
      <vt:lpstr>5. Methodology</vt:lpstr>
      <vt:lpstr>Techniques </vt:lpstr>
      <vt:lpstr>6. Expected outcomes </vt:lpstr>
      <vt:lpstr>Conclusion</vt:lpstr>
      <vt:lpstr>Thank you 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analysis for FOS on ATLAS inner detector at the LHC</dc:title>
  <dc:creator>LWAZILWENKOSI NDUMISO MTHETHWA</dc:creator>
  <cp:lastModifiedBy>LWAZILWENKOSI NDUMISO MTHETHWA</cp:lastModifiedBy>
  <cp:revision>5</cp:revision>
  <dcterms:created xsi:type="dcterms:W3CDTF">2025-05-02T11:49:24Z</dcterms:created>
  <dcterms:modified xsi:type="dcterms:W3CDTF">2025-05-21T09:55:00Z</dcterms:modified>
</cp:coreProperties>
</file>