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5"/>
  </p:notesMasterIdLst>
  <p:sldIdLst>
    <p:sldId id="256" r:id="rId5"/>
    <p:sldId id="261" r:id="rId6"/>
    <p:sldId id="287" r:id="rId7"/>
    <p:sldId id="288" r:id="rId8"/>
    <p:sldId id="289" r:id="rId9"/>
    <p:sldId id="290" r:id="rId10"/>
    <p:sldId id="296" r:id="rId11"/>
    <p:sldId id="292" r:id="rId12"/>
    <p:sldId id="276" r:id="rId13"/>
    <p:sldId id="298" r:id="rId14"/>
    <p:sldId id="277" r:id="rId15"/>
    <p:sldId id="278" r:id="rId16"/>
    <p:sldId id="286" r:id="rId17"/>
    <p:sldId id="281" r:id="rId18"/>
    <p:sldId id="299" r:id="rId19"/>
    <p:sldId id="300" r:id="rId20"/>
    <p:sldId id="301" r:id="rId21"/>
    <p:sldId id="302" r:id="rId22"/>
    <p:sldId id="303" r:id="rId23"/>
    <p:sldId id="297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4" autoAdjust="0"/>
    <p:restoredTop sz="94351" autoAdjust="0"/>
  </p:normalViewPr>
  <p:slideViewPr>
    <p:cSldViewPr snapToGrid="0">
      <p:cViewPr varScale="1">
        <p:scale>
          <a:sx n="58" d="100"/>
          <a:sy n="58" d="100"/>
        </p:scale>
        <p:origin x="88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3D2B0E-DDAE-40CD-A68D-CE0733B1486C}" type="datetimeFigureOut">
              <a:rPr lang="en-ZA" smtClean="0"/>
              <a:t>2025/05/21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4366B3-2850-4330-8D18-AE59D1EF7131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857884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4366B3-2850-4330-8D18-AE59D1EF7131}" type="slidenum">
              <a:rPr lang="en-ZA" smtClean="0"/>
              <a:t>6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5802536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0AC6F2-0B67-7028-4708-B80FCC45C0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69E228B-AF29-351E-91B6-98566E299F1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EDDE580-7094-1E83-BE47-CE360156A72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7B8617-2053-5DE0-15BF-9A02F0F93C0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4366B3-2850-4330-8D18-AE59D1EF7131}" type="slidenum">
              <a:rPr lang="en-ZA" smtClean="0"/>
              <a:t>17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9667642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74886A-2C62-0211-4E27-6BF7827409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365D1E2-8EFE-ED73-D360-4B5AC59FD89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86FFE70-7A13-E1C2-8E3F-D364D1FFD6C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8DAAFB-30E4-1F60-E778-1C84B69E960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4366B3-2850-4330-8D18-AE59D1EF7131}" type="slidenum">
              <a:rPr lang="en-ZA" smtClean="0"/>
              <a:t>18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1607018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97C645-EF12-C6A4-CED4-10DA7989D3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564B569-20CE-D9B0-6964-437A6847A7B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5312F1F-1519-AEAD-F0AF-FE5B205009C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0CBADB-0971-AFE2-68DE-8562BCBC7CC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4366B3-2850-4330-8D18-AE59D1EF7131}" type="slidenum">
              <a:rPr lang="en-ZA" smtClean="0"/>
              <a:t>19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0341698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E70C99-56EA-8608-0528-56A08AF73C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F957026-C358-10FD-B8D1-73AF819A950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BB89F6B-897C-C560-9A9A-0CEE8E95984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F5604B-0542-7AFA-9E95-CF6F7CF3FCB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4366B3-2850-4330-8D18-AE59D1EF7131}" type="slidenum">
              <a:rPr lang="en-ZA" smtClean="0"/>
              <a:t>9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5717116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F1DB46-15F3-F211-5832-D3629CB318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BEBC7A3-01EE-92E1-FDD0-F2A69A8E7AD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BA8020D-5414-5E14-43E7-B9D25400166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D149FC-394F-8D6D-09C7-5CB9EA12AF5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4366B3-2850-4330-8D18-AE59D1EF7131}" type="slidenum">
              <a:rPr lang="en-ZA" smtClean="0"/>
              <a:t>10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1151934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96EC0E-D331-7FE7-A97D-DBD11C4B55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7F1B42C-69C8-107F-B9BD-9FC9736DE9F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0252B9D-517A-E970-BAEA-7B8065732D5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5F016F-DC41-0909-3C15-6DDF44A60E1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4366B3-2850-4330-8D18-AE59D1EF7131}" type="slidenum">
              <a:rPr lang="en-ZA" smtClean="0"/>
              <a:t>11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5771080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549A5F-41AE-C365-0729-02EC7D7678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C80C46B-E402-BF48-6482-ACF44CD0482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5657C8B-7E98-6EFA-393C-60358F8FE48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E50B96-7BCB-D407-BD4C-B61F0D1490F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4366B3-2850-4330-8D18-AE59D1EF7131}" type="slidenum">
              <a:rPr lang="en-ZA" smtClean="0"/>
              <a:t>12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9048622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6B9770-A25F-1688-3572-ED0754F69C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79834B2-4057-45FA-450B-147ED630394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A939519-B667-2EC1-7A2E-E51C4543398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F145D3-0711-BA67-CA8A-3EC8BD6953D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4366B3-2850-4330-8D18-AE59D1EF7131}" type="slidenum">
              <a:rPr lang="en-ZA" smtClean="0"/>
              <a:t>13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0128509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4D6410-89FF-FD9C-AC69-D958DB3B21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4FDE0D6-65CC-3BA1-DEC4-730F116FA93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90E7D01-35AF-C786-7F61-294D40BB774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039B15-E1D0-F3EC-9EC6-23D4E2FE0BA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4366B3-2850-4330-8D18-AE59D1EF7131}" type="slidenum">
              <a:rPr lang="en-ZA" smtClean="0"/>
              <a:t>14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444867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553940-0FA2-6821-1DC7-661B6D3D32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2810147-DD54-FC3E-72DE-4B9063D7C60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FFC4ED3-8170-C82D-CCC9-31E90984357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25A833-A613-3F25-2660-743C0E5693B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4366B3-2850-4330-8D18-AE59D1EF7131}" type="slidenum">
              <a:rPr lang="en-ZA" smtClean="0"/>
              <a:t>15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7875623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34981D-55C8-7949-1360-87E369AC3E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5A83A68-C007-7D7A-D546-781D9CC7D14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A31CF15-3077-EDEF-AFFF-26A54199B0C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F2BF3F-05DB-7719-14A2-35CA204349E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4366B3-2850-4330-8D18-AE59D1EF7131}" type="slidenum">
              <a:rPr lang="en-ZA" smtClean="0"/>
              <a:t>16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6481004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19FC2C-3F64-A0AF-632C-E6A7529DCD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73CDFB-18D4-40DE-6109-098586E2CB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1E6C3B-8236-515C-AB04-5CCD27BACD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1D827-A011-4B81-B877-6EF2BE0036BB}" type="datetimeFigureOut">
              <a:rPr lang="en-ZA" smtClean="0"/>
              <a:t>2025/05/21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01AC83-9528-D569-954E-EAEC0BF32F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656288-76A3-DD69-2E0D-F3799F7DB1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32F0F-356F-4012-B0C8-B423FFBBC70D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6949862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E0CA58-0C5D-CD5B-4926-06C5B36C19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F7C502F-743A-16F2-447D-61795493FC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1D9769-00B5-C6B9-00B2-77B57810AC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1D827-A011-4B81-B877-6EF2BE0036BB}" type="datetimeFigureOut">
              <a:rPr lang="en-ZA" smtClean="0"/>
              <a:t>2025/05/21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3D147B-9152-5D1F-11D4-A0E1EE8C3E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721327-B343-3FF5-D76A-E8E20127B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32F0F-356F-4012-B0C8-B423FFBBC70D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6589716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94FB6B8-267B-1174-A55E-2AE661EF641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570CF51-7A76-B39F-DDB0-31BFFFE818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B26FA6-1EC0-6D59-376B-68959B707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1D827-A011-4B81-B877-6EF2BE0036BB}" type="datetimeFigureOut">
              <a:rPr lang="en-ZA" smtClean="0"/>
              <a:t>2025/05/21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109762-C5A7-DCB1-9176-223B89F8D0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B5C3CF-BD3F-0555-4713-B39F228D5D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32F0F-356F-4012-B0C8-B423FFBBC70D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668731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B42694-79CD-F7D7-80AD-1907134509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EC3DF8-6BAD-48E9-484D-06F84AE4CA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14EFA8-67ED-57DD-04D2-7BA53B549D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1D827-A011-4B81-B877-6EF2BE0036BB}" type="datetimeFigureOut">
              <a:rPr lang="en-ZA" smtClean="0"/>
              <a:t>2025/05/21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B901EF-9DA5-0A13-F1BF-B3560B008D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F5EF95-C995-54BB-CB77-3BCA9F2A4E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32F0F-356F-4012-B0C8-B423FFBBC70D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5203089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A4A7CE-452B-9BE2-BA5E-8ABE47FA34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33BC9A-4C2D-7190-89AB-764B206B70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B1B219-3C08-1179-CFCD-BAA1AFDF4C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1D827-A011-4B81-B877-6EF2BE0036BB}" type="datetimeFigureOut">
              <a:rPr lang="en-ZA" smtClean="0"/>
              <a:t>2025/05/21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0AAEE8-B444-6F8E-A601-FA4ECC775F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62AE65-187E-40CB-8612-E6EE386F5A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32F0F-356F-4012-B0C8-B423FFBBC70D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0319022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36D8CF-6FED-90EA-E576-427B1BE63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F7D8B9-EC3B-56ED-F275-CC92DDD2D7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CAA16F-B9AD-7348-1B72-C771C89348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190BC6-FC1E-F21F-D642-560421CB22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1D827-A011-4B81-B877-6EF2BE0036BB}" type="datetimeFigureOut">
              <a:rPr lang="en-ZA" smtClean="0"/>
              <a:t>2025/05/21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E35D17-D82A-744A-94FD-F23DB499E5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130715-4DE8-4C2B-0D90-27D45544D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32F0F-356F-4012-B0C8-B423FFBBC70D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9204854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C69077-87F9-CC10-55F3-21B87F99EB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611E58-4296-CC6F-885A-BD9E6188F9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6F9B08-43F7-BA50-E916-9C468872A9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5F3567C-6C21-4637-0E87-1A64826A03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AD60CCF-B13E-9FBF-1805-A121505021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5B9D49D-54F5-B44A-2D1A-36B72C909F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1D827-A011-4B81-B877-6EF2BE0036BB}" type="datetimeFigureOut">
              <a:rPr lang="en-ZA" smtClean="0"/>
              <a:t>2025/05/21</a:t>
            </a:fld>
            <a:endParaRPr lang="en-Z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8BD58F8-8742-219D-317E-D538CA9B1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278C657-EE97-556D-05AD-F3251EBDD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32F0F-356F-4012-B0C8-B423FFBBC70D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1605535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780928-B61B-AB92-DE6D-CCA3D0D19D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1DF39C4-1885-3CDF-E936-DCFF32ECA7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1D827-A011-4B81-B877-6EF2BE0036BB}" type="datetimeFigureOut">
              <a:rPr lang="en-ZA" smtClean="0"/>
              <a:t>2025/05/21</a:t>
            </a:fld>
            <a:endParaRPr lang="en-Z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A6436B5-8017-17D9-179F-F8037A90A4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93E772-BE9E-473B-7D52-A83326E826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32F0F-356F-4012-B0C8-B423FFBBC70D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0056036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E707025-3C5D-7ED3-7F0C-A4BA993B1E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1D827-A011-4B81-B877-6EF2BE0036BB}" type="datetimeFigureOut">
              <a:rPr lang="en-ZA" smtClean="0"/>
              <a:t>2025/05/21</a:t>
            </a:fld>
            <a:endParaRPr lang="en-Z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D874D5-A5E2-E836-A166-846EFCAC58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A15D2A-F273-B3E4-846B-9073F7BF3B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32F0F-356F-4012-B0C8-B423FFBBC70D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7072218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B1BE51-153C-126E-A97A-0D839B8FA8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705D53-2760-E497-62E1-DB10F6BD9B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96B9FC-9C27-F95F-987E-25C1379742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B9DDE7-8A89-540C-4A14-BC5FAEE3B6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1D827-A011-4B81-B877-6EF2BE0036BB}" type="datetimeFigureOut">
              <a:rPr lang="en-ZA" smtClean="0"/>
              <a:t>2025/05/21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219DF9-15BD-2DCF-3DC4-A5AE394F0B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98FD97-23E6-6A36-B300-790F1F13A1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32F0F-356F-4012-B0C8-B423FFBBC70D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8651807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4F0A36-F2D6-15E5-8161-F0F100C03B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FBE7691-5E0A-3CE4-8647-679AAF76D8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B7B101-C6DC-9332-8114-BB170C6AD8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04C1B6-BDED-6BA1-795C-41DE116CF8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1D827-A011-4B81-B877-6EF2BE0036BB}" type="datetimeFigureOut">
              <a:rPr lang="en-ZA" smtClean="0"/>
              <a:t>2025/05/21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334D4D-155E-CDF4-5F4E-B8EBC07117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3BF8D6-9D0C-F36F-568C-424230C5BF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32F0F-356F-4012-B0C8-B423FFBBC70D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1704962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B48DFCC-AFD1-712D-541D-294E1B10A6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B08515-E1BF-16E6-0229-5CB5AF8F5B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4CFF43-595C-52ED-30DC-ED28C6AE7E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D11D827-A011-4B81-B877-6EF2BE0036BB}" type="datetimeFigureOut">
              <a:rPr lang="en-ZA" smtClean="0"/>
              <a:t>2025/05/21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9DB175-0C2D-542F-8BA2-3318EF2F9A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125581-3AA8-496F-FC2E-68A655471E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9B32F0F-356F-4012-B0C8-B423FFBBC70D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792757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oi.org/10.1088/1748-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8E8F2-D4F7-722A-A0F7-D065C6DD817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92A4F90-4828-05AB-D7A6-F7087D96ED9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5B3565A-D247-94A9-48A3-A0E8B2B03150}"/>
              </a:ext>
            </a:extLst>
          </p:cNvPr>
          <p:cNvSpPr txBox="1">
            <a:spLocks/>
          </p:cNvSpPr>
          <p:nvPr/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Gaol. </a:t>
            </a:r>
            <a:br>
              <a:rPr lang="en-US"/>
            </a:br>
            <a:endParaRPr lang="en-ZA" dirty="0"/>
          </a:p>
        </p:txBody>
      </p:sp>
      <p:grpSp>
        <p:nvGrpSpPr>
          <p:cNvPr id="5" name="object 2">
            <a:extLst>
              <a:ext uri="{FF2B5EF4-FFF2-40B4-BE49-F238E27FC236}">
                <a16:creationId xmlns:a16="http://schemas.microsoft.com/office/drawing/2014/main" id="{CE394AF4-FB37-B3C2-D39E-B6ED55E166C3}"/>
              </a:ext>
            </a:extLst>
          </p:cNvPr>
          <p:cNvGrpSpPr/>
          <p:nvPr/>
        </p:nvGrpSpPr>
        <p:grpSpPr>
          <a:xfrm>
            <a:off x="13252" y="13252"/>
            <a:ext cx="12192000" cy="6858000"/>
            <a:chOff x="193547" y="192023"/>
            <a:chExt cx="11804904" cy="6473952"/>
          </a:xfrm>
        </p:grpSpPr>
        <p:pic>
          <p:nvPicPr>
            <p:cNvPr id="6" name="object 3">
              <a:extLst>
                <a:ext uri="{FF2B5EF4-FFF2-40B4-BE49-F238E27FC236}">
                  <a16:creationId xmlns:a16="http://schemas.microsoft.com/office/drawing/2014/main" id="{C0BC1445-6A36-2CCC-D3AE-EBA04B0F759C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3547" y="192023"/>
              <a:ext cx="11804904" cy="6473952"/>
            </a:xfrm>
            <a:prstGeom prst="rect">
              <a:avLst/>
            </a:prstGeom>
          </p:spPr>
        </p:pic>
        <p:sp>
          <p:nvSpPr>
            <p:cNvPr id="7" name="object 4">
              <a:extLst>
                <a:ext uri="{FF2B5EF4-FFF2-40B4-BE49-F238E27FC236}">
                  <a16:creationId xmlns:a16="http://schemas.microsoft.com/office/drawing/2014/main" id="{216E7E2C-A872-E782-254F-C3C5DEF1CC5A}"/>
                </a:ext>
              </a:extLst>
            </p:cNvPr>
            <p:cNvSpPr/>
            <p:nvPr/>
          </p:nvSpPr>
          <p:spPr>
            <a:xfrm>
              <a:off x="10021824" y="4719827"/>
              <a:ext cx="1757680" cy="1762125"/>
            </a:xfrm>
            <a:custGeom>
              <a:avLst/>
              <a:gdLst/>
              <a:ahLst/>
              <a:cxnLst/>
              <a:rect l="l" t="t" r="r" b="b"/>
              <a:pathLst>
                <a:path w="1757679" h="1762125">
                  <a:moveTo>
                    <a:pt x="1757172" y="0"/>
                  </a:moveTo>
                  <a:lnTo>
                    <a:pt x="0" y="0"/>
                  </a:lnTo>
                  <a:lnTo>
                    <a:pt x="0" y="1761744"/>
                  </a:lnTo>
                  <a:lnTo>
                    <a:pt x="1757172" y="1761744"/>
                  </a:lnTo>
                  <a:lnTo>
                    <a:pt x="1757172" y="0"/>
                  </a:lnTo>
                  <a:close/>
                </a:path>
              </a:pathLst>
            </a:custGeom>
            <a:solidFill>
              <a:srgbClr val="D958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8" name="object 5">
              <a:extLst>
                <a:ext uri="{FF2B5EF4-FFF2-40B4-BE49-F238E27FC236}">
                  <a16:creationId xmlns:a16="http://schemas.microsoft.com/office/drawing/2014/main" id="{78DFFA8F-074A-1D21-B6E5-75F81CAF0384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986771" y="4684776"/>
              <a:ext cx="1833372" cy="1837944"/>
            </a:xfrm>
            <a:prstGeom prst="rect">
              <a:avLst/>
            </a:prstGeom>
          </p:spPr>
        </p:pic>
        <p:sp>
          <p:nvSpPr>
            <p:cNvPr id="9" name="object 6">
              <a:extLst>
                <a:ext uri="{FF2B5EF4-FFF2-40B4-BE49-F238E27FC236}">
                  <a16:creationId xmlns:a16="http://schemas.microsoft.com/office/drawing/2014/main" id="{BE2AE094-37C1-B640-4384-4FEAB0DC72FA}"/>
                </a:ext>
              </a:extLst>
            </p:cNvPr>
            <p:cNvSpPr/>
            <p:nvPr/>
          </p:nvSpPr>
          <p:spPr>
            <a:xfrm>
              <a:off x="448056" y="4719827"/>
              <a:ext cx="9413875" cy="1762125"/>
            </a:xfrm>
            <a:custGeom>
              <a:avLst/>
              <a:gdLst/>
              <a:ahLst/>
              <a:cxnLst/>
              <a:rect l="l" t="t" r="r" b="b"/>
              <a:pathLst>
                <a:path w="9413875" h="1762125">
                  <a:moveTo>
                    <a:pt x="9413748" y="0"/>
                  </a:moveTo>
                  <a:lnTo>
                    <a:pt x="0" y="0"/>
                  </a:lnTo>
                  <a:lnTo>
                    <a:pt x="0" y="1761744"/>
                  </a:lnTo>
                  <a:lnTo>
                    <a:pt x="9413748" y="1761744"/>
                  </a:lnTo>
                  <a:lnTo>
                    <a:pt x="9413748" y="0"/>
                  </a:lnTo>
                  <a:close/>
                </a:path>
              </a:pathLst>
            </a:custGeom>
            <a:solidFill>
              <a:srgbClr val="FFFFFF">
                <a:alpha val="69802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329710DA-2044-B5AD-5CA1-0443C7AFD3C9}"/>
              </a:ext>
            </a:extLst>
          </p:cNvPr>
          <p:cNvSpPr txBox="1"/>
          <p:nvPr/>
        </p:nvSpPr>
        <p:spPr>
          <a:xfrm>
            <a:off x="638156" y="4837578"/>
            <a:ext cx="885835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DESIGN and GEANT4 SIMULATION FOR FOS PACKAGE</a:t>
            </a:r>
          </a:p>
          <a:p>
            <a:r>
              <a:rPr lang="en-US" sz="3600" b="1" dirty="0"/>
              <a:t>LN MKHWANAZI </a:t>
            </a:r>
          </a:p>
        </p:txBody>
      </p:sp>
      <p:sp>
        <p:nvSpPr>
          <p:cNvPr id="11" name="object 9">
            <a:extLst>
              <a:ext uri="{FF2B5EF4-FFF2-40B4-BE49-F238E27FC236}">
                <a16:creationId xmlns:a16="http://schemas.microsoft.com/office/drawing/2014/main" id="{E8BDD5BA-CC3F-D45E-DC18-D54B7A55C6B6}"/>
              </a:ext>
            </a:extLst>
          </p:cNvPr>
          <p:cNvSpPr txBox="1"/>
          <p:nvPr/>
        </p:nvSpPr>
        <p:spPr>
          <a:xfrm>
            <a:off x="5067333" y="5812512"/>
            <a:ext cx="6625590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2000" b="1" spc="-5" dirty="0">
                <a:solidFill>
                  <a:srgbClr val="D95800"/>
                </a:solidFill>
                <a:latin typeface="+mj-lt"/>
                <a:cs typeface="Arial" panose="020B0604020202020204" pitchFamily="34" charset="0"/>
              </a:rPr>
              <a:t>PROJECT INVESIGATION (PJMMCY4)</a:t>
            </a:r>
            <a:endParaRPr lang="fr-FR" sz="2000" dirty="0">
              <a:latin typeface="+mj-lt"/>
              <a:cs typeface="Arial" panose="020B0604020202020204" pitchFamily="34" charset="0"/>
            </a:endParaRPr>
          </a:p>
          <a:p>
            <a:pPr marL="12700">
              <a:lnSpc>
                <a:spcPct val="100000"/>
              </a:lnSpc>
            </a:pPr>
            <a:r>
              <a:rPr lang="fr-FR" sz="2000" dirty="0">
                <a:latin typeface="+mj-lt"/>
                <a:cs typeface="Arial" panose="020B0604020202020204" pitchFamily="34" charset="0"/>
              </a:rPr>
              <a:t>21 MAY 2025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DEF0E40E-73CF-0961-14A7-D1AB61140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C27030FF-11E7-4687-87A3-815B4135751A}" type="slidenum">
              <a:rPr lang="en-ZA" smtClean="0"/>
              <a:t>1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4414005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81F86C-6C3F-1904-CAE1-50287ADE6B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07FAA7AE-EF0E-79A0-D6A4-0C30E6F52B8B}"/>
              </a:ext>
            </a:extLst>
          </p:cNvPr>
          <p:cNvSpPr/>
          <p:nvPr/>
        </p:nvSpPr>
        <p:spPr>
          <a:xfrm>
            <a:off x="0" y="-45086"/>
            <a:ext cx="12192000" cy="1119907"/>
          </a:xfrm>
          <a:prstGeom prst="rect">
            <a:avLst/>
          </a:prstGeom>
          <a:solidFill>
            <a:srgbClr val="4B7E8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pic>
        <p:nvPicPr>
          <p:cNvPr id="13" name="object 5">
            <a:extLst>
              <a:ext uri="{FF2B5EF4-FFF2-40B4-BE49-F238E27FC236}">
                <a16:creationId xmlns:a16="http://schemas.microsoft.com/office/drawing/2014/main" id="{9CB6579C-F2C7-A0B8-2085-997A68EEB886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468100" y="6176963"/>
            <a:ext cx="719328" cy="68103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0168A1C-364A-B48D-4EC9-C43D7F8F34B1}"/>
              </a:ext>
            </a:extLst>
          </p:cNvPr>
          <p:cNvSpPr txBox="1"/>
          <p:nvPr/>
        </p:nvSpPr>
        <p:spPr>
          <a:xfrm>
            <a:off x="848333" y="133294"/>
            <a:ext cx="1049533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dirty="0">
                <a:solidFill>
                  <a:schemeClr val="bg1"/>
                </a:solidFill>
              </a:rPr>
              <a:t>Aim </a:t>
            </a:r>
            <a:endParaRPr lang="en-ZA" sz="4500" dirty="0">
              <a:solidFill>
                <a:schemeClr val="bg1"/>
              </a:solidFill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12875C4-EA8F-7449-0D62-BB82AE2F6E05}"/>
              </a:ext>
            </a:extLst>
          </p:cNvPr>
          <p:cNvCxnSpPr/>
          <p:nvPr/>
        </p:nvCxnSpPr>
        <p:spPr>
          <a:xfrm flipH="1">
            <a:off x="655320" y="6537960"/>
            <a:ext cx="1037844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" name="Slide Number Placeholder 13">
            <a:extLst>
              <a:ext uri="{FF2B5EF4-FFF2-40B4-BE49-F238E27FC236}">
                <a16:creationId xmlns:a16="http://schemas.microsoft.com/office/drawing/2014/main" id="{12C0B580-6961-CAF5-D8C6-B8C7D7588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C27030FF-11E7-4687-87A3-815B4135751A}" type="slidenum">
              <a:rPr lang="en-ZA" smtClean="0"/>
              <a:t>10</a:t>
            </a:fld>
            <a:endParaRPr lang="en-ZA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0BECF98-23B0-F344-0038-BA21151A69ED}"/>
              </a:ext>
            </a:extLst>
          </p:cNvPr>
          <p:cNvSpPr txBox="1"/>
          <p:nvPr/>
        </p:nvSpPr>
        <p:spPr>
          <a:xfrm>
            <a:off x="848333" y="1513455"/>
            <a:ext cx="10495334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2400" dirty="0"/>
              <a:t>This study aims to:</a:t>
            </a:r>
          </a:p>
          <a:p>
            <a:pPr algn="ctr"/>
            <a:endParaRPr lang="en-ZA" sz="2800" dirty="0"/>
          </a:p>
          <a:p>
            <a:pPr algn="ctr"/>
            <a:r>
              <a:rPr lang="en-ZA" sz="2800" b="1" dirty="0"/>
              <a:t>Provide a design and model for a FOS package body through SolidWorks</a:t>
            </a:r>
          </a:p>
          <a:p>
            <a:pPr algn="ctr"/>
            <a:endParaRPr lang="en-ZA" sz="2800" b="1" dirty="0"/>
          </a:p>
          <a:p>
            <a:pPr algn="ctr"/>
            <a:r>
              <a:rPr lang="en-ZA" sz="2000" dirty="0"/>
              <a:t>And</a:t>
            </a:r>
          </a:p>
          <a:p>
            <a:pPr algn="ctr"/>
            <a:r>
              <a:rPr lang="en-ZA" sz="2800" dirty="0"/>
              <a:t> </a:t>
            </a:r>
            <a:endParaRPr lang="en-ZA" sz="2000" dirty="0"/>
          </a:p>
          <a:p>
            <a:pPr algn="ctr"/>
            <a:r>
              <a:rPr lang="en-ZA" sz="2800" b="1" dirty="0"/>
              <a:t>Create a GEANT4 simulation to assess the level of radiation and possible impairments on the FOS package body</a:t>
            </a:r>
          </a:p>
          <a:p>
            <a:pPr algn="ctr"/>
            <a:endParaRPr lang="en-ZA" sz="2800" dirty="0"/>
          </a:p>
          <a:p>
            <a:pPr algn="ctr"/>
            <a:endParaRPr lang="en-ZA" sz="2400" dirty="0"/>
          </a:p>
        </p:txBody>
      </p:sp>
    </p:spTree>
    <p:extLst>
      <p:ext uri="{BB962C8B-B14F-4D97-AF65-F5344CB8AC3E}">
        <p14:creationId xmlns:p14="http://schemas.microsoft.com/office/powerpoint/2010/main" val="4518416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15190E-3399-DBA9-3036-E21193B845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EC4F0EA6-8295-62DD-5026-4C7366123C26}"/>
              </a:ext>
            </a:extLst>
          </p:cNvPr>
          <p:cNvSpPr/>
          <p:nvPr/>
        </p:nvSpPr>
        <p:spPr>
          <a:xfrm>
            <a:off x="0" y="1"/>
            <a:ext cx="12192000" cy="1203158"/>
          </a:xfrm>
          <a:prstGeom prst="rect">
            <a:avLst/>
          </a:prstGeom>
          <a:solidFill>
            <a:srgbClr val="4B7E8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pic>
        <p:nvPicPr>
          <p:cNvPr id="13" name="object 5">
            <a:extLst>
              <a:ext uri="{FF2B5EF4-FFF2-40B4-BE49-F238E27FC236}">
                <a16:creationId xmlns:a16="http://schemas.microsoft.com/office/drawing/2014/main" id="{B81C93DC-D211-44F4-A0C5-0C730A631855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468100" y="6176963"/>
            <a:ext cx="719328" cy="68103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718C5F2-7471-0A9E-B04E-77618E7208A7}"/>
              </a:ext>
            </a:extLst>
          </p:cNvPr>
          <p:cNvSpPr txBox="1"/>
          <p:nvPr/>
        </p:nvSpPr>
        <p:spPr>
          <a:xfrm>
            <a:off x="972766" y="161077"/>
            <a:ext cx="1049533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dirty="0">
                <a:solidFill>
                  <a:schemeClr val="bg1"/>
                </a:solidFill>
              </a:rPr>
              <a:t>Experimental Design </a:t>
            </a:r>
            <a:endParaRPr lang="en-ZA" sz="4500" dirty="0">
              <a:solidFill>
                <a:schemeClr val="bg1"/>
              </a:solidFill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5F7765E-2AA6-5046-6D12-0AFF28EFB1A1}"/>
              </a:ext>
            </a:extLst>
          </p:cNvPr>
          <p:cNvCxnSpPr/>
          <p:nvPr/>
        </p:nvCxnSpPr>
        <p:spPr>
          <a:xfrm flipH="1">
            <a:off x="655320" y="6537960"/>
            <a:ext cx="1037844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" name="Slide Number Placeholder 13">
            <a:extLst>
              <a:ext uri="{FF2B5EF4-FFF2-40B4-BE49-F238E27FC236}">
                <a16:creationId xmlns:a16="http://schemas.microsoft.com/office/drawing/2014/main" id="{33F43C10-C3DE-D462-6985-AEEDBCC71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C27030FF-11E7-4687-87A3-815B4135751A}" type="slidenum">
              <a:rPr lang="en-ZA" smtClean="0"/>
              <a:t>11</a:t>
            </a:fld>
            <a:endParaRPr lang="en-ZA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5DB8FA6-232D-FC6A-3777-99AB870F79EB}"/>
              </a:ext>
            </a:extLst>
          </p:cNvPr>
          <p:cNvSpPr txBox="1"/>
          <p:nvPr/>
        </p:nvSpPr>
        <p:spPr>
          <a:xfrm>
            <a:off x="3049191" y="1461328"/>
            <a:ext cx="609361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chemeClr val="accent2"/>
                </a:solidFill>
              </a:rPr>
              <a:t>1. DESIGN OF FOS PACKAGE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099C16A-62D6-43C4-755E-FBB36D295CAE}"/>
              </a:ext>
            </a:extLst>
          </p:cNvPr>
          <p:cNvSpPr txBox="1"/>
          <p:nvPr/>
        </p:nvSpPr>
        <p:spPr>
          <a:xfrm>
            <a:off x="618517" y="2289269"/>
            <a:ext cx="10954966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600" dirty="0"/>
              <a:t>Although FOS packages have already been developed for the LHC, a new package has to be designed for the upgraded HL-LHC.</a:t>
            </a:r>
          </a:p>
          <a:p>
            <a:endParaRPr lang="en-US" sz="26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600" dirty="0"/>
              <a:t>This design is expected to be done through SolidWorks where the model specifications are upgraded and altered to interlink with new expected standards. </a:t>
            </a:r>
          </a:p>
          <a:p>
            <a:pPr algn="ctr"/>
            <a:endParaRPr lang="en-ZA" sz="2400" dirty="0"/>
          </a:p>
          <a:p>
            <a:pPr algn="ctr"/>
            <a:endParaRPr lang="en-ZA" sz="2400" dirty="0"/>
          </a:p>
        </p:txBody>
      </p:sp>
    </p:spTree>
    <p:extLst>
      <p:ext uri="{BB962C8B-B14F-4D97-AF65-F5344CB8AC3E}">
        <p14:creationId xmlns:p14="http://schemas.microsoft.com/office/powerpoint/2010/main" val="36819528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83AB63-830A-3865-7175-0CD30AFD75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77890819-030E-D7CE-D1C5-99EE8C256226}"/>
              </a:ext>
            </a:extLst>
          </p:cNvPr>
          <p:cNvSpPr/>
          <p:nvPr/>
        </p:nvSpPr>
        <p:spPr>
          <a:xfrm>
            <a:off x="0" y="0"/>
            <a:ext cx="12192000" cy="1054243"/>
          </a:xfrm>
          <a:prstGeom prst="rect">
            <a:avLst/>
          </a:prstGeom>
          <a:solidFill>
            <a:srgbClr val="4B7E8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pic>
        <p:nvPicPr>
          <p:cNvPr id="13" name="object 5">
            <a:extLst>
              <a:ext uri="{FF2B5EF4-FFF2-40B4-BE49-F238E27FC236}">
                <a16:creationId xmlns:a16="http://schemas.microsoft.com/office/drawing/2014/main" id="{7C29B5FC-5574-E596-6BB3-ED3A930EB795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468100" y="6176963"/>
            <a:ext cx="719328" cy="68103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ED12245-EA9F-4378-AA22-50A74AF5D333}"/>
              </a:ext>
            </a:extLst>
          </p:cNvPr>
          <p:cNvSpPr txBox="1"/>
          <p:nvPr/>
        </p:nvSpPr>
        <p:spPr>
          <a:xfrm>
            <a:off x="858466" y="181611"/>
            <a:ext cx="1049533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dirty="0">
                <a:solidFill>
                  <a:schemeClr val="bg1"/>
                </a:solidFill>
              </a:rPr>
              <a:t>EXPERIMENTAL DESIGN </a:t>
            </a:r>
            <a:endParaRPr lang="en-ZA" sz="4500" dirty="0">
              <a:solidFill>
                <a:schemeClr val="bg1"/>
              </a:solidFill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323B0EA-3F66-0170-AFBC-D9F8ED026061}"/>
              </a:ext>
            </a:extLst>
          </p:cNvPr>
          <p:cNvCxnSpPr/>
          <p:nvPr/>
        </p:nvCxnSpPr>
        <p:spPr>
          <a:xfrm flipH="1">
            <a:off x="655320" y="6537960"/>
            <a:ext cx="1037844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" name="Slide Number Placeholder 13">
            <a:extLst>
              <a:ext uri="{FF2B5EF4-FFF2-40B4-BE49-F238E27FC236}">
                <a16:creationId xmlns:a16="http://schemas.microsoft.com/office/drawing/2014/main" id="{6645B490-28A1-6C10-EE62-319601DB92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C27030FF-11E7-4687-87A3-815B4135751A}" type="slidenum">
              <a:rPr lang="en-ZA" smtClean="0"/>
              <a:t>12</a:t>
            </a:fld>
            <a:endParaRPr lang="en-ZA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19622C5-9481-E499-89A9-3011B6D70508}"/>
              </a:ext>
            </a:extLst>
          </p:cNvPr>
          <p:cNvSpPr txBox="1"/>
          <p:nvPr/>
        </p:nvSpPr>
        <p:spPr>
          <a:xfrm>
            <a:off x="1860373" y="1235853"/>
            <a:ext cx="768366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chemeClr val="accent2"/>
                </a:solidFill>
              </a:rPr>
              <a:t>2. PERFORM A SIMULATION OF FOS PACKAGE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4AA1352-B083-3D67-6587-4D5A5C160751}"/>
              </a:ext>
            </a:extLst>
          </p:cNvPr>
          <p:cNvSpPr txBox="1"/>
          <p:nvPr/>
        </p:nvSpPr>
        <p:spPr>
          <a:xfrm>
            <a:off x="731472" y="2613738"/>
            <a:ext cx="10622328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600" dirty="0"/>
              <a:t>A simulation is developed to mimic the operating conditions.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6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600" dirty="0"/>
              <a:t>This simulation is conducted through the use of the simulation software, </a:t>
            </a:r>
            <a:r>
              <a:rPr lang="en-US" sz="2600" b="1" dirty="0"/>
              <a:t>GEANT4  using C++, </a:t>
            </a:r>
            <a:r>
              <a:rPr lang="en-US" sz="2600" dirty="0"/>
              <a:t>which determines how particles interacts with different materials.</a:t>
            </a:r>
          </a:p>
          <a:p>
            <a:r>
              <a:rPr lang="en-US" sz="2600" dirty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600" b="1" dirty="0"/>
              <a:t> </a:t>
            </a:r>
            <a:r>
              <a:rPr lang="en-US" sz="2600" dirty="0"/>
              <a:t>This information is then analyzed, determining the optical geometries and radiation levels the model could withstand. </a:t>
            </a:r>
            <a:endParaRPr lang="en-US" sz="26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ZA" sz="2600" dirty="0"/>
          </a:p>
          <a:p>
            <a:pPr algn="ctr"/>
            <a:endParaRPr lang="en-ZA" sz="2400" dirty="0"/>
          </a:p>
        </p:txBody>
      </p:sp>
    </p:spTree>
    <p:extLst>
      <p:ext uri="{BB962C8B-B14F-4D97-AF65-F5344CB8AC3E}">
        <p14:creationId xmlns:p14="http://schemas.microsoft.com/office/powerpoint/2010/main" val="10559343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2AE057-A984-1F8C-E02B-CCE9FAC238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6C0791A6-ACBA-01F6-CC8F-82D3F8CA3896}"/>
              </a:ext>
            </a:extLst>
          </p:cNvPr>
          <p:cNvSpPr/>
          <p:nvPr/>
        </p:nvSpPr>
        <p:spPr>
          <a:xfrm>
            <a:off x="0" y="0"/>
            <a:ext cx="12192000" cy="1122947"/>
          </a:xfrm>
          <a:prstGeom prst="rect">
            <a:avLst/>
          </a:prstGeom>
          <a:solidFill>
            <a:srgbClr val="4B7E8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pic>
        <p:nvPicPr>
          <p:cNvPr id="13" name="object 5">
            <a:extLst>
              <a:ext uri="{FF2B5EF4-FFF2-40B4-BE49-F238E27FC236}">
                <a16:creationId xmlns:a16="http://schemas.microsoft.com/office/drawing/2014/main" id="{FBBF8031-27B1-E5E6-F8FC-F141C547FACC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468100" y="6176963"/>
            <a:ext cx="719328" cy="68103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29D563F-1C43-433A-AC59-07743FE8FEA6}"/>
              </a:ext>
            </a:extLst>
          </p:cNvPr>
          <p:cNvSpPr txBox="1"/>
          <p:nvPr/>
        </p:nvSpPr>
        <p:spPr>
          <a:xfrm>
            <a:off x="848333" y="191106"/>
            <a:ext cx="1049533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dirty="0">
                <a:solidFill>
                  <a:schemeClr val="bg1"/>
                </a:solidFill>
              </a:rPr>
              <a:t>Experimental Design </a:t>
            </a:r>
            <a:endParaRPr lang="en-ZA" sz="4500" dirty="0">
              <a:solidFill>
                <a:schemeClr val="bg1"/>
              </a:solidFill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ADD2CB9-7F9B-4024-1640-574DF61EC8B1}"/>
              </a:ext>
            </a:extLst>
          </p:cNvPr>
          <p:cNvCxnSpPr/>
          <p:nvPr/>
        </p:nvCxnSpPr>
        <p:spPr>
          <a:xfrm flipH="1">
            <a:off x="655320" y="6537960"/>
            <a:ext cx="1037844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" name="Slide Number Placeholder 13">
            <a:extLst>
              <a:ext uri="{FF2B5EF4-FFF2-40B4-BE49-F238E27FC236}">
                <a16:creationId xmlns:a16="http://schemas.microsoft.com/office/drawing/2014/main" id="{7827AAD0-D2C0-FCF1-863F-079A39F365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C27030FF-11E7-4687-87A3-815B4135751A}" type="slidenum">
              <a:rPr lang="en-ZA" smtClean="0"/>
              <a:t>13</a:t>
            </a:fld>
            <a:endParaRPr lang="en-ZA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044D2A1-9E2C-5426-26F6-336F140F4384}"/>
              </a:ext>
            </a:extLst>
          </p:cNvPr>
          <p:cNvSpPr txBox="1"/>
          <p:nvPr/>
        </p:nvSpPr>
        <p:spPr>
          <a:xfrm>
            <a:off x="731472" y="1314053"/>
            <a:ext cx="1037844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chemeClr val="accent2"/>
                </a:solidFill>
              </a:rPr>
              <a:t>2. PERFORM A SIMULATION OF FOS PACKAGE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855CB3A-7333-DE45-13F1-031E4072F570}"/>
              </a:ext>
            </a:extLst>
          </p:cNvPr>
          <p:cNvSpPr txBox="1"/>
          <p:nvPr/>
        </p:nvSpPr>
        <p:spPr>
          <a:xfrm>
            <a:off x="731472" y="2116276"/>
            <a:ext cx="1022613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Basic Description of steps:</a:t>
            </a:r>
          </a:p>
          <a:p>
            <a:pPr algn="ctr"/>
            <a:endParaRPr lang="en-US" sz="3200" b="1" dirty="0"/>
          </a:p>
          <a:p>
            <a:pPr algn="ctr"/>
            <a:r>
              <a:rPr lang="en-US" sz="2800" dirty="0"/>
              <a:t>1. Define Geometry of FOS packages.</a:t>
            </a:r>
          </a:p>
          <a:p>
            <a:pPr algn="ctr"/>
            <a:r>
              <a:rPr lang="en-ZA" sz="2800" dirty="0"/>
              <a:t>2. Define Material of FOS packages.</a:t>
            </a:r>
          </a:p>
          <a:p>
            <a:pPr algn="ctr"/>
            <a:r>
              <a:rPr lang="en-ZA" sz="2800" dirty="0"/>
              <a:t>3. Integration of FOS package into simulation software.</a:t>
            </a:r>
          </a:p>
          <a:p>
            <a:pPr algn="ctr"/>
            <a:r>
              <a:rPr lang="en-ZA" sz="2800" dirty="0"/>
              <a:t>5. Run Simulation.</a:t>
            </a:r>
          </a:p>
          <a:p>
            <a:pPr algn="ctr"/>
            <a:r>
              <a:rPr lang="en-ZA" sz="2800" dirty="0"/>
              <a:t>6. Post-Processing of Results. </a:t>
            </a:r>
          </a:p>
          <a:p>
            <a:pPr algn="ctr"/>
            <a:r>
              <a:rPr lang="en-ZA" sz="2800" dirty="0"/>
              <a:t>7. Interpretation of Results.</a:t>
            </a:r>
          </a:p>
          <a:p>
            <a:pPr algn="ctr"/>
            <a:endParaRPr lang="en-ZA" sz="2400" dirty="0"/>
          </a:p>
        </p:txBody>
      </p:sp>
    </p:spTree>
    <p:extLst>
      <p:ext uri="{BB962C8B-B14F-4D97-AF65-F5344CB8AC3E}">
        <p14:creationId xmlns:p14="http://schemas.microsoft.com/office/powerpoint/2010/main" val="40243556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B2054D-3C73-B253-AA97-3A72FA0CBC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C460DD5C-443F-ACFF-CDCE-DFE33C56C5EA}"/>
              </a:ext>
            </a:extLst>
          </p:cNvPr>
          <p:cNvSpPr/>
          <p:nvPr/>
        </p:nvSpPr>
        <p:spPr>
          <a:xfrm>
            <a:off x="0" y="0"/>
            <a:ext cx="12192000" cy="966439"/>
          </a:xfrm>
          <a:prstGeom prst="rect">
            <a:avLst/>
          </a:prstGeom>
          <a:solidFill>
            <a:srgbClr val="4B7E8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pic>
        <p:nvPicPr>
          <p:cNvPr id="13" name="object 5">
            <a:extLst>
              <a:ext uri="{FF2B5EF4-FFF2-40B4-BE49-F238E27FC236}">
                <a16:creationId xmlns:a16="http://schemas.microsoft.com/office/drawing/2014/main" id="{A03449A1-3F2D-8BAD-B31C-8D12A04EA400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468100" y="6176963"/>
            <a:ext cx="719328" cy="68103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081A8A0-D20C-9D9B-D1A0-5C089DCB28F6}"/>
              </a:ext>
            </a:extLst>
          </p:cNvPr>
          <p:cNvSpPr txBox="1"/>
          <p:nvPr/>
        </p:nvSpPr>
        <p:spPr>
          <a:xfrm>
            <a:off x="972766" y="181611"/>
            <a:ext cx="1049533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dirty="0">
                <a:solidFill>
                  <a:schemeClr val="bg1"/>
                </a:solidFill>
              </a:rPr>
              <a:t>Experimental Design </a:t>
            </a:r>
            <a:endParaRPr lang="en-ZA" sz="4500" dirty="0">
              <a:solidFill>
                <a:schemeClr val="bg1"/>
              </a:solidFill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B2B0646-D0EA-6DCC-8144-8AF7BB2C2A45}"/>
              </a:ext>
            </a:extLst>
          </p:cNvPr>
          <p:cNvCxnSpPr/>
          <p:nvPr/>
        </p:nvCxnSpPr>
        <p:spPr>
          <a:xfrm flipH="1">
            <a:off x="655320" y="6537960"/>
            <a:ext cx="1037844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" name="Slide Number Placeholder 13">
            <a:extLst>
              <a:ext uri="{FF2B5EF4-FFF2-40B4-BE49-F238E27FC236}">
                <a16:creationId xmlns:a16="http://schemas.microsoft.com/office/drawing/2014/main" id="{4EDFBCD0-F703-27AF-8409-925DD07228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C27030FF-11E7-4687-87A3-815B4135751A}" type="slidenum">
              <a:rPr lang="en-ZA" smtClean="0"/>
              <a:t>14</a:t>
            </a:fld>
            <a:endParaRPr lang="en-ZA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D42580E-D5E5-B775-B2AB-4407D4B57AB0}"/>
              </a:ext>
            </a:extLst>
          </p:cNvPr>
          <p:cNvSpPr txBox="1"/>
          <p:nvPr/>
        </p:nvSpPr>
        <p:spPr>
          <a:xfrm>
            <a:off x="1972667" y="1148049"/>
            <a:ext cx="768366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chemeClr val="accent2"/>
                </a:solidFill>
              </a:rPr>
              <a:t>DESIGN VARIABLES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A56CAA5-BAA6-C52E-5BD3-FB14139F254E}"/>
              </a:ext>
            </a:extLst>
          </p:cNvPr>
          <p:cNvSpPr txBox="1"/>
          <p:nvPr/>
        </p:nvSpPr>
        <p:spPr>
          <a:xfrm>
            <a:off x="731472" y="2711676"/>
            <a:ext cx="102261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ZA" sz="2400" dirty="0"/>
          </a:p>
          <a:p>
            <a:pPr algn="ctr"/>
            <a:endParaRPr lang="en-ZA" sz="2400" dirty="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DA3E745B-5630-0377-A06E-50D40AD7AE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8042215"/>
              </p:ext>
            </p:extLst>
          </p:nvPr>
        </p:nvGraphicFramePr>
        <p:xfrm>
          <a:off x="1455396" y="2004477"/>
          <a:ext cx="9260730" cy="332122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630365">
                  <a:extLst>
                    <a:ext uri="{9D8B030D-6E8A-4147-A177-3AD203B41FA5}">
                      <a16:colId xmlns:a16="http://schemas.microsoft.com/office/drawing/2014/main" val="3354137068"/>
                    </a:ext>
                  </a:extLst>
                </a:gridCol>
                <a:gridCol w="4630365">
                  <a:extLst>
                    <a:ext uri="{9D8B030D-6E8A-4147-A177-3AD203B41FA5}">
                      <a16:colId xmlns:a16="http://schemas.microsoft.com/office/drawing/2014/main" val="3310701112"/>
                    </a:ext>
                  </a:extLst>
                </a:gridCol>
              </a:tblGrid>
              <a:tr h="601036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Variables </a:t>
                      </a:r>
                      <a:endParaRPr lang="en-ZA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Parameters </a:t>
                      </a:r>
                      <a:endParaRPr lang="en-ZA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4059966"/>
                  </a:ext>
                </a:extLst>
              </a:tr>
              <a:tr h="89166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Dependent variables</a:t>
                      </a:r>
                      <a:endParaRPr lang="en-Z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/>
                        <a:t>Radiation source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/>
                        <a:t>Time</a:t>
                      </a:r>
                      <a:endParaRPr lang="en-ZA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8890887"/>
                  </a:ext>
                </a:extLst>
              </a:tr>
              <a:tr h="100556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Independent variable</a:t>
                      </a:r>
                      <a:endParaRPr lang="en-Z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400" dirty="0"/>
                        <a:t>Placement of FOS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/>
                        <a:t>Environmental conditions </a:t>
                      </a:r>
                      <a:endParaRPr lang="en-ZA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4338295"/>
                  </a:ext>
                </a:extLst>
              </a:tr>
              <a:tr h="60103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Constant variable </a:t>
                      </a:r>
                      <a:endParaRPr lang="en-Z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/>
                        <a:t>Geometry of FOS package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/>
                        <a:t>FOS material properties</a:t>
                      </a:r>
                      <a:endParaRPr lang="en-ZA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20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86713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A8EE5A-C186-2DA3-119A-CB4162722C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DD0F8ADD-D611-48FB-18A9-0B7EF7CC3411}"/>
              </a:ext>
            </a:extLst>
          </p:cNvPr>
          <p:cNvSpPr/>
          <p:nvPr/>
        </p:nvSpPr>
        <p:spPr>
          <a:xfrm>
            <a:off x="0" y="0"/>
            <a:ext cx="12192000" cy="966439"/>
          </a:xfrm>
          <a:prstGeom prst="rect">
            <a:avLst/>
          </a:prstGeom>
          <a:solidFill>
            <a:srgbClr val="4B7E8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pic>
        <p:nvPicPr>
          <p:cNvPr id="13" name="object 5">
            <a:extLst>
              <a:ext uri="{FF2B5EF4-FFF2-40B4-BE49-F238E27FC236}">
                <a16:creationId xmlns:a16="http://schemas.microsoft.com/office/drawing/2014/main" id="{9C1FF48D-8323-98B9-81CB-437434D6698C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468100" y="6176963"/>
            <a:ext cx="719328" cy="68103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59DF4C5-2A58-C35A-E29A-A3C9C61C5F59}"/>
              </a:ext>
            </a:extLst>
          </p:cNvPr>
          <p:cNvSpPr txBox="1"/>
          <p:nvPr/>
        </p:nvSpPr>
        <p:spPr>
          <a:xfrm>
            <a:off x="972766" y="181611"/>
            <a:ext cx="1049533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dirty="0">
                <a:solidFill>
                  <a:schemeClr val="bg1"/>
                </a:solidFill>
              </a:rPr>
              <a:t>Progress and Conclusion </a:t>
            </a:r>
            <a:endParaRPr lang="en-ZA" sz="4500" dirty="0">
              <a:solidFill>
                <a:schemeClr val="bg1"/>
              </a:solidFill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A22C773-AF98-C9E7-7E98-636CEEC12BAF}"/>
              </a:ext>
            </a:extLst>
          </p:cNvPr>
          <p:cNvCxnSpPr/>
          <p:nvPr/>
        </p:nvCxnSpPr>
        <p:spPr>
          <a:xfrm flipH="1">
            <a:off x="655320" y="6537960"/>
            <a:ext cx="1037844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" name="Slide Number Placeholder 13">
            <a:extLst>
              <a:ext uri="{FF2B5EF4-FFF2-40B4-BE49-F238E27FC236}">
                <a16:creationId xmlns:a16="http://schemas.microsoft.com/office/drawing/2014/main" id="{EBDFCC87-467C-1E23-EB73-8252154DD9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C27030FF-11E7-4687-87A3-815B4135751A}" type="slidenum">
              <a:rPr lang="en-ZA" smtClean="0"/>
              <a:t>15</a:t>
            </a:fld>
            <a:endParaRPr lang="en-ZA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20EE665-AFA0-BE0F-15D9-A836B89DCF4A}"/>
              </a:ext>
            </a:extLst>
          </p:cNvPr>
          <p:cNvSpPr txBox="1"/>
          <p:nvPr/>
        </p:nvSpPr>
        <p:spPr>
          <a:xfrm>
            <a:off x="256672" y="1065527"/>
            <a:ext cx="1121142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Progress: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ZA" sz="2400" dirty="0"/>
              <a:t>At this point of the project, completion of the First Preliminary Report has occurred.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ZA" sz="2400" dirty="0"/>
              <a:t>Skills development on programming language is close to completion and requires testing.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ZA" sz="2400" dirty="0"/>
              <a:t>Development of SolidWorks packages scheduled to commence on upcoming weeks.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9AB1768-D487-1B00-0240-1CFC64446319}"/>
              </a:ext>
            </a:extLst>
          </p:cNvPr>
          <p:cNvSpPr txBox="1"/>
          <p:nvPr/>
        </p:nvSpPr>
        <p:spPr>
          <a:xfrm>
            <a:off x="230805" y="4126437"/>
            <a:ext cx="11227469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Conclusion: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This project is expected to be completed in October.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Aims to further the advancement of knowledge around the field of particle physics. </a:t>
            </a:r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6937345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DD9DA2-AE7E-7DA9-6A70-B65C0D72AA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D144B1F8-C2F0-7DD1-8FDF-03DA07A131DC}"/>
              </a:ext>
            </a:extLst>
          </p:cNvPr>
          <p:cNvSpPr/>
          <p:nvPr/>
        </p:nvSpPr>
        <p:spPr>
          <a:xfrm>
            <a:off x="0" y="0"/>
            <a:ext cx="12192000" cy="966439"/>
          </a:xfrm>
          <a:prstGeom prst="rect">
            <a:avLst/>
          </a:prstGeom>
          <a:solidFill>
            <a:srgbClr val="4B7E8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pic>
        <p:nvPicPr>
          <p:cNvPr id="13" name="object 5">
            <a:extLst>
              <a:ext uri="{FF2B5EF4-FFF2-40B4-BE49-F238E27FC236}">
                <a16:creationId xmlns:a16="http://schemas.microsoft.com/office/drawing/2014/main" id="{B9107135-2EEB-E418-BC0C-4F72E8F52592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468100" y="6176963"/>
            <a:ext cx="719328" cy="68103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345E5D1-70B6-D286-F15E-FB17E3C419A2}"/>
              </a:ext>
            </a:extLst>
          </p:cNvPr>
          <p:cNvSpPr txBox="1"/>
          <p:nvPr/>
        </p:nvSpPr>
        <p:spPr>
          <a:xfrm>
            <a:off x="972766" y="181611"/>
            <a:ext cx="1049533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dirty="0">
                <a:solidFill>
                  <a:schemeClr val="bg1"/>
                </a:solidFill>
              </a:rPr>
              <a:t>References</a:t>
            </a:r>
            <a:endParaRPr lang="en-ZA" sz="4500" dirty="0">
              <a:solidFill>
                <a:schemeClr val="bg1"/>
              </a:solidFill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1B1532C-57C7-EC79-8B89-A276F175F7E0}"/>
              </a:ext>
            </a:extLst>
          </p:cNvPr>
          <p:cNvCxnSpPr/>
          <p:nvPr/>
        </p:nvCxnSpPr>
        <p:spPr>
          <a:xfrm flipH="1">
            <a:off x="655320" y="6537960"/>
            <a:ext cx="1037844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" name="Slide Number Placeholder 13">
            <a:extLst>
              <a:ext uri="{FF2B5EF4-FFF2-40B4-BE49-F238E27FC236}">
                <a16:creationId xmlns:a16="http://schemas.microsoft.com/office/drawing/2014/main" id="{AA133C54-BA96-0E44-C131-66B18C715E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C27030FF-11E7-4687-87A3-815B4135751A}" type="slidenum">
              <a:rPr lang="en-ZA" smtClean="0"/>
              <a:t>16</a:t>
            </a:fld>
            <a:endParaRPr lang="en-ZA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9ECE4F1-F298-5045-2C01-24C3A6807A6A}"/>
              </a:ext>
            </a:extLst>
          </p:cNvPr>
          <p:cNvSpPr txBox="1"/>
          <p:nvPr/>
        </p:nvSpPr>
        <p:spPr>
          <a:xfrm>
            <a:off x="731472" y="2711676"/>
            <a:ext cx="102261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ZA" sz="2400" dirty="0"/>
          </a:p>
          <a:p>
            <a:pPr algn="ctr"/>
            <a:endParaRPr lang="en-ZA" sz="24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C5B503C-21C7-9E3F-92B4-0B621B0E4D2B}"/>
              </a:ext>
            </a:extLst>
          </p:cNvPr>
          <p:cNvSpPr txBox="1"/>
          <p:nvPr/>
        </p:nvSpPr>
        <p:spPr>
          <a:xfrm>
            <a:off x="417094" y="1155032"/>
            <a:ext cx="10616665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[1]	M. Hauschild. “The CERN Accelerators”. Accessed: May 20, 2025. Exploring the Large Hadron 	Collider - CERN and the Accelerators. essentials(). Springer, Wiesbaden. 	https://doi.org/10.1007/978-3-658-32726-2_2</a:t>
            </a:r>
          </a:p>
          <a:p>
            <a:endParaRPr lang="en-US" dirty="0"/>
          </a:p>
          <a:p>
            <a:r>
              <a:rPr lang="en-US" dirty="0"/>
              <a:t>[2]	 I. Béjar Alonso, O. Brüning, P. </a:t>
            </a:r>
            <a:r>
              <a:rPr lang="en-US" dirty="0" err="1"/>
              <a:t>Fessia</a:t>
            </a:r>
            <a:r>
              <a:rPr lang="en-US" dirty="0"/>
              <a:t>, M. Lamont, L. Rossi, L. Tavian, M. </a:t>
            </a:r>
            <a:r>
              <a:rPr lang="en-US" dirty="0" err="1"/>
              <a:t>Zerlauth</a:t>
            </a:r>
            <a:r>
              <a:rPr lang="en-US" dirty="0"/>
              <a:t>. “Vol. 10 (2020): 	High-Luminosity Large Hadron Collider (HL-LHC): Technical design report”. Accessed: May 20, 	2025. </a:t>
            </a:r>
            <a:r>
              <a:rPr lang="en-ZA" b="0" i="0" dirty="0">
                <a:effectLst/>
                <a:latin typeface="Noto Sans" panose="020B0502040504020204" pitchFamily="34" charset="0"/>
              </a:rPr>
              <a:t>ISBN 978-92-9083-586-8. https://doi.org/10.23731/CYRM-2020-0010</a:t>
            </a:r>
            <a:endParaRPr lang="en-US" dirty="0"/>
          </a:p>
          <a:p>
            <a:endParaRPr lang="en-US" dirty="0"/>
          </a:p>
          <a:p>
            <a:r>
              <a:rPr lang="en-US" dirty="0"/>
              <a:t>[3]	B. Di Girolamo, M. </a:t>
            </a:r>
            <a:r>
              <a:rPr lang="en-US" dirty="0" err="1"/>
              <a:t>Nessi</a:t>
            </a:r>
            <a:r>
              <a:rPr lang="en-US" dirty="0"/>
              <a:t> “ATLAS undergoes some delicate gymnastics.” </a:t>
            </a:r>
            <a:r>
              <a:rPr lang="en-US" dirty="0" err="1"/>
              <a:t>CERNCourier</a:t>
            </a:r>
            <a:r>
              <a:rPr lang="en-US" dirty="0"/>
              <a:t>. Accessed: 	May, 20, 2025. Available: Bsol-bsigroup-com.eu1.proxy.openathens.net</a:t>
            </a:r>
          </a:p>
          <a:p>
            <a:endParaRPr lang="en-ZA" dirty="0"/>
          </a:p>
          <a:p>
            <a:r>
              <a:rPr lang="en-ZA" dirty="0"/>
              <a:t>[4]	ATLAS Collaboration. “</a:t>
            </a:r>
            <a:r>
              <a:rPr lang="en-US" dirty="0"/>
              <a:t>The ATLAS Experiment at the CERN Large Hadron Collider: A Description of 	the Detector Configuration for Run 3”. Instrumentation and Detectors (</a:t>
            </a:r>
            <a:r>
              <a:rPr lang="en-US" dirty="0" err="1"/>
              <a:t>physics.ins</a:t>
            </a:r>
            <a:r>
              <a:rPr lang="en-US" dirty="0"/>
              <a:t>-det); High 	Energy Physics – Experiment. Accessed: May 20, 2025. </a:t>
            </a:r>
            <a:r>
              <a:rPr lang="en-US" dirty="0">
                <a:hlinkClick r:id="rId4"/>
              </a:rPr>
              <a:t>https://doi.org/10.1088/1748-</a:t>
            </a:r>
            <a:r>
              <a:rPr lang="en-US" dirty="0"/>
              <a:t>	0221/19/05/P05063</a:t>
            </a:r>
          </a:p>
          <a:p>
            <a:endParaRPr lang="en-US" dirty="0"/>
          </a:p>
          <a:p>
            <a:r>
              <a:rPr lang="en-US" dirty="0"/>
              <a:t>[5]	M. Elsherif, A. Salih. “Optical Fiber Sensors: Working Principle, Applications, and Limitations”. 	Advanced Photonics Research.  Accessed: May 20, 2025. 	https://doi.org/10.1002/adpr.202100371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5233766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870B6C-8E34-A4F0-AA69-5155B8D674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54D46096-CD6A-03D4-1063-CA286D35D9FA}"/>
              </a:ext>
            </a:extLst>
          </p:cNvPr>
          <p:cNvSpPr/>
          <p:nvPr/>
        </p:nvSpPr>
        <p:spPr>
          <a:xfrm>
            <a:off x="0" y="0"/>
            <a:ext cx="12192000" cy="966439"/>
          </a:xfrm>
          <a:prstGeom prst="rect">
            <a:avLst/>
          </a:prstGeom>
          <a:solidFill>
            <a:srgbClr val="4B7E8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pic>
        <p:nvPicPr>
          <p:cNvPr id="13" name="object 5">
            <a:extLst>
              <a:ext uri="{FF2B5EF4-FFF2-40B4-BE49-F238E27FC236}">
                <a16:creationId xmlns:a16="http://schemas.microsoft.com/office/drawing/2014/main" id="{38762930-812A-74A8-C977-3C2C85A184C3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468100" y="6176963"/>
            <a:ext cx="719328" cy="68103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37331449-F18D-A7A0-2D67-D50211B8E514}"/>
              </a:ext>
            </a:extLst>
          </p:cNvPr>
          <p:cNvSpPr txBox="1"/>
          <p:nvPr/>
        </p:nvSpPr>
        <p:spPr>
          <a:xfrm>
            <a:off x="972766" y="181611"/>
            <a:ext cx="1049533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dirty="0">
                <a:solidFill>
                  <a:schemeClr val="bg1"/>
                </a:solidFill>
              </a:rPr>
              <a:t>References</a:t>
            </a:r>
            <a:endParaRPr lang="en-ZA" sz="4500" dirty="0">
              <a:solidFill>
                <a:schemeClr val="bg1"/>
              </a:solidFill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E47C4D0-479A-7C2E-DD20-A7D784326F13}"/>
              </a:ext>
            </a:extLst>
          </p:cNvPr>
          <p:cNvCxnSpPr/>
          <p:nvPr/>
        </p:nvCxnSpPr>
        <p:spPr>
          <a:xfrm flipH="1">
            <a:off x="655320" y="6537960"/>
            <a:ext cx="1037844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" name="Slide Number Placeholder 13">
            <a:extLst>
              <a:ext uri="{FF2B5EF4-FFF2-40B4-BE49-F238E27FC236}">
                <a16:creationId xmlns:a16="http://schemas.microsoft.com/office/drawing/2014/main" id="{75C46665-3BEE-A449-1D92-97B9D3505C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C27030FF-11E7-4687-87A3-815B4135751A}" type="slidenum">
              <a:rPr lang="en-ZA" smtClean="0"/>
              <a:t>17</a:t>
            </a:fld>
            <a:endParaRPr lang="en-ZA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4DE42C5-DBAC-1C0F-FAFC-6F5ED6FBE57D}"/>
              </a:ext>
            </a:extLst>
          </p:cNvPr>
          <p:cNvSpPr txBox="1"/>
          <p:nvPr/>
        </p:nvSpPr>
        <p:spPr>
          <a:xfrm>
            <a:off x="731472" y="2711676"/>
            <a:ext cx="102261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ZA" sz="2400" dirty="0"/>
          </a:p>
          <a:p>
            <a:pPr algn="ctr"/>
            <a:endParaRPr lang="en-ZA" sz="24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D5F792B-087B-A13F-A808-D9E13A89E25F}"/>
              </a:ext>
            </a:extLst>
          </p:cNvPr>
          <p:cNvSpPr txBox="1"/>
          <p:nvPr/>
        </p:nvSpPr>
        <p:spPr>
          <a:xfrm>
            <a:off x="417094" y="1155032"/>
            <a:ext cx="106166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[6]	L. </a:t>
            </a:r>
            <a:r>
              <a:rPr lang="en-US" dirty="0" err="1"/>
              <a:t>Scherino</a:t>
            </a:r>
            <a:r>
              <a:rPr lang="en-US" dirty="0"/>
              <a:t>, E.J </a:t>
            </a:r>
            <a:r>
              <a:rPr lang="en-US" dirty="0" err="1"/>
              <a:t>Schioppa</a:t>
            </a:r>
            <a:r>
              <a:rPr lang="en-US" dirty="0"/>
              <a:t>, A. </a:t>
            </a:r>
            <a:r>
              <a:rPr lang="en-US" dirty="0" err="1"/>
              <a:t>Arapova</a:t>
            </a:r>
            <a:r>
              <a:rPr lang="en-US" dirty="0"/>
              <a:t>, G.M </a:t>
            </a:r>
            <a:r>
              <a:rPr lang="en-US" dirty="0" err="1"/>
              <a:t>Berruti</a:t>
            </a:r>
            <a:r>
              <a:rPr lang="en-US" dirty="0"/>
              <a:t>. “Fiber optic sensors in the ATLAS Inner 	Detector”. Nuclear Instruments and Methods in Physics Research Section A: Accelerators, 	Spectrometers, Detectors and Associated Equipment. Accessed: May 20, 2025.</a:t>
            </a:r>
            <a:endParaRPr lang="en-ZA" dirty="0"/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C6F3D33F-DC0B-8CD0-5FEC-4CC202E83C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1F1F1F"/>
                </a:solidFill>
                <a:effectLst/>
                <a:latin typeface="ElsevierSans"/>
              </a:rPr>
              <a:t>, , , , , , </a:t>
            </a:r>
            <a:r>
              <a:rPr kumimoji="0" lang="en-US" altLang="en-US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29728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FD64F8-E909-E9EA-29D1-6A03D76676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1BE0BEE6-FB96-EEDB-F535-40F8F87F7C25}"/>
              </a:ext>
            </a:extLst>
          </p:cNvPr>
          <p:cNvSpPr/>
          <p:nvPr/>
        </p:nvSpPr>
        <p:spPr>
          <a:xfrm>
            <a:off x="-4572" y="1"/>
            <a:ext cx="12192000" cy="6857999"/>
          </a:xfrm>
          <a:prstGeom prst="rect">
            <a:avLst/>
          </a:prstGeom>
          <a:solidFill>
            <a:srgbClr val="4B7E8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pic>
        <p:nvPicPr>
          <p:cNvPr id="13" name="object 5">
            <a:extLst>
              <a:ext uri="{FF2B5EF4-FFF2-40B4-BE49-F238E27FC236}">
                <a16:creationId xmlns:a16="http://schemas.microsoft.com/office/drawing/2014/main" id="{A58C3BF2-F2F5-F85C-ED7A-FBFDA7537437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468100" y="6176963"/>
            <a:ext cx="719328" cy="68103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96664B4-C97E-E61B-D62F-59590DF38CEC}"/>
              </a:ext>
            </a:extLst>
          </p:cNvPr>
          <p:cNvSpPr txBox="1"/>
          <p:nvPr/>
        </p:nvSpPr>
        <p:spPr>
          <a:xfrm>
            <a:off x="843761" y="2967335"/>
            <a:ext cx="104953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</a:rPr>
              <a:t>THANK YOU</a:t>
            </a:r>
            <a:endParaRPr lang="en-ZA" sz="4500" dirty="0">
              <a:solidFill>
                <a:schemeClr val="bg1"/>
              </a:solidFill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EFB975C-DD61-32A7-4443-BD73339BA0AB}"/>
              </a:ext>
            </a:extLst>
          </p:cNvPr>
          <p:cNvCxnSpPr/>
          <p:nvPr/>
        </p:nvCxnSpPr>
        <p:spPr>
          <a:xfrm flipH="1">
            <a:off x="655320" y="6537960"/>
            <a:ext cx="1037844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" name="Slide Number Placeholder 13">
            <a:extLst>
              <a:ext uri="{FF2B5EF4-FFF2-40B4-BE49-F238E27FC236}">
                <a16:creationId xmlns:a16="http://schemas.microsoft.com/office/drawing/2014/main" id="{142F70B9-E81A-033C-5505-AD1D15F00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C27030FF-11E7-4687-87A3-815B4135751A}" type="slidenum">
              <a:rPr lang="en-ZA" smtClean="0"/>
              <a:t>18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2304049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134C06-51C7-B206-2B3A-A64C55864B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0C85361D-71B3-1092-079C-4A5A9E7D912A}"/>
              </a:ext>
            </a:extLst>
          </p:cNvPr>
          <p:cNvSpPr/>
          <p:nvPr/>
        </p:nvSpPr>
        <p:spPr>
          <a:xfrm>
            <a:off x="-4572" y="0"/>
            <a:ext cx="12192000" cy="6857999"/>
          </a:xfrm>
          <a:prstGeom prst="rect">
            <a:avLst/>
          </a:prstGeom>
          <a:solidFill>
            <a:srgbClr val="4B7E8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pic>
        <p:nvPicPr>
          <p:cNvPr id="13" name="object 5">
            <a:extLst>
              <a:ext uri="{FF2B5EF4-FFF2-40B4-BE49-F238E27FC236}">
                <a16:creationId xmlns:a16="http://schemas.microsoft.com/office/drawing/2014/main" id="{B083B236-8D5E-9D57-1E9A-8AFD93D77C01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468100" y="6176963"/>
            <a:ext cx="719328" cy="68103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0DB8991-C13A-91F0-9327-37BD2F38A9D4}"/>
              </a:ext>
            </a:extLst>
          </p:cNvPr>
          <p:cNvSpPr txBox="1"/>
          <p:nvPr/>
        </p:nvSpPr>
        <p:spPr>
          <a:xfrm>
            <a:off x="843761" y="2967335"/>
            <a:ext cx="104953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</a:rPr>
              <a:t>BACKUP</a:t>
            </a:r>
            <a:endParaRPr lang="en-ZA" sz="4500" dirty="0">
              <a:solidFill>
                <a:schemeClr val="bg1"/>
              </a:solidFill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D537CE2-B832-4375-1759-362DF230D6BB}"/>
              </a:ext>
            </a:extLst>
          </p:cNvPr>
          <p:cNvCxnSpPr/>
          <p:nvPr/>
        </p:nvCxnSpPr>
        <p:spPr>
          <a:xfrm flipH="1">
            <a:off x="655320" y="6537960"/>
            <a:ext cx="1037844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" name="Slide Number Placeholder 13">
            <a:extLst>
              <a:ext uri="{FF2B5EF4-FFF2-40B4-BE49-F238E27FC236}">
                <a16:creationId xmlns:a16="http://schemas.microsoft.com/office/drawing/2014/main" id="{3EEF7C78-B72C-0875-2510-12A05364F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C27030FF-11E7-4687-87A3-815B4135751A}" type="slidenum">
              <a:rPr lang="en-ZA" smtClean="0"/>
              <a:t>19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2898547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CD5A2A-63B1-82A8-F235-028E207042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22BAE615-DE28-B5D3-6968-44EA9DF302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2894" y="1455538"/>
            <a:ext cx="10975206" cy="3087080"/>
          </a:xfrm>
        </p:spPr>
        <p:txBody>
          <a:bodyPr>
            <a:normAutofit/>
          </a:bodyPr>
          <a:lstStyle/>
          <a:p>
            <a:pPr algn="just"/>
            <a:r>
              <a:rPr lang="en-ZA" dirty="0"/>
              <a:t>Background</a:t>
            </a:r>
          </a:p>
          <a:p>
            <a:pPr algn="just"/>
            <a:r>
              <a:rPr lang="en-ZA" dirty="0"/>
              <a:t>Problem statement and Approach</a:t>
            </a:r>
          </a:p>
          <a:p>
            <a:pPr algn="just"/>
            <a:r>
              <a:rPr lang="en-ZA" dirty="0"/>
              <a:t>Aim </a:t>
            </a:r>
          </a:p>
          <a:p>
            <a:pPr algn="just"/>
            <a:r>
              <a:rPr lang="en-ZA" dirty="0"/>
              <a:t>Experimental design of project</a:t>
            </a:r>
          </a:p>
          <a:p>
            <a:pPr algn="just"/>
            <a:endParaRPr lang="en-ZA" dirty="0"/>
          </a:p>
          <a:p>
            <a:pPr marL="0" indent="0" algn="just">
              <a:buNone/>
            </a:pPr>
            <a:endParaRPr lang="en-ZA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0272FF4-1274-9FB2-954F-26304F581792}"/>
              </a:ext>
            </a:extLst>
          </p:cNvPr>
          <p:cNvSpPr/>
          <p:nvPr/>
        </p:nvSpPr>
        <p:spPr>
          <a:xfrm>
            <a:off x="-4572" y="-13818"/>
            <a:ext cx="12192000" cy="1045914"/>
          </a:xfrm>
          <a:prstGeom prst="rect">
            <a:avLst/>
          </a:prstGeom>
          <a:solidFill>
            <a:srgbClr val="4B7E8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pic>
        <p:nvPicPr>
          <p:cNvPr id="13" name="object 5">
            <a:extLst>
              <a:ext uri="{FF2B5EF4-FFF2-40B4-BE49-F238E27FC236}">
                <a16:creationId xmlns:a16="http://schemas.microsoft.com/office/drawing/2014/main" id="{761F4A4F-2771-C84B-9330-03C12D8BB026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468100" y="6176963"/>
            <a:ext cx="719328" cy="68103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EF96EE7-ABCE-8B84-2F93-D5C81B879D50}"/>
              </a:ext>
            </a:extLst>
          </p:cNvPr>
          <p:cNvSpPr txBox="1"/>
          <p:nvPr/>
        </p:nvSpPr>
        <p:spPr>
          <a:xfrm>
            <a:off x="1885128" y="93640"/>
            <a:ext cx="8412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</a:rPr>
              <a:t>Contents </a:t>
            </a:r>
            <a:endParaRPr lang="en-ZA" sz="4400" dirty="0">
              <a:solidFill>
                <a:schemeClr val="bg1"/>
              </a:solidFill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37449E6-BA3B-E03C-4D09-2B03736EF96A}"/>
              </a:ext>
            </a:extLst>
          </p:cNvPr>
          <p:cNvCxnSpPr/>
          <p:nvPr/>
        </p:nvCxnSpPr>
        <p:spPr>
          <a:xfrm flipH="1">
            <a:off x="655320" y="6537960"/>
            <a:ext cx="1037844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" name="Slide Number Placeholder 13">
            <a:extLst>
              <a:ext uri="{FF2B5EF4-FFF2-40B4-BE49-F238E27FC236}">
                <a16:creationId xmlns:a16="http://schemas.microsoft.com/office/drawing/2014/main" id="{8322FF34-B2A5-8943-2597-74D52DBF1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C27030FF-11E7-4687-87A3-815B4135751A}" type="slidenum">
              <a:rPr lang="en-ZA" smtClean="0"/>
              <a:t>2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4506981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B9B48F-DF27-1B16-AA19-9257FDE762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6D0F3414-038B-7082-CA99-E65E34F026DC}"/>
              </a:ext>
            </a:extLst>
          </p:cNvPr>
          <p:cNvSpPr/>
          <p:nvPr/>
        </p:nvSpPr>
        <p:spPr>
          <a:xfrm>
            <a:off x="-4572" y="-13818"/>
            <a:ext cx="12192000" cy="1045914"/>
          </a:xfrm>
          <a:prstGeom prst="rect">
            <a:avLst/>
          </a:prstGeom>
          <a:solidFill>
            <a:srgbClr val="4B7E8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pic>
        <p:nvPicPr>
          <p:cNvPr id="13" name="object 5">
            <a:extLst>
              <a:ext uri="{FF2B5EF4-FFF2-40B4-BE49-F238E27FC236}">
                <a16:creationId xmlns:a16="http://schemas.microsoft.com/office/drawing/2014/main" id="{ADA0A29C-F7D6-0C9D-E28B-67BF340108C8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468100" y="6176963"/>
            <a:ext cx="719328" cy="681036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88563AA-7D56-A309-09E3-FD77612FA992}"/>
              </a:ext>
            </a:extLst>
          </p:cNvPr>
          <p:cNvCxnSpPr/>
          <p:nvPr/>
        </p:nvCxnSpPr>
        <p:spPr>
          <a:xfrm flipH="1">
            <a:off x="492894" y="6153702"/>
            <a:ext cx="1037844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" name="Slide Number Placeholder 13">
            <a:extLst>
              <a:ext uri="{FF2B5EF4-FFF2-40B4-BE49-F238E27FC236}">
                <a16:creationId xmlns:a16="http://schemas.microsoft.com/office/drawing/2014/main" id="{7E7E8337-E6D8-2EE5-B04F-2C7AC0EBD3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C27030FF-11E7-4687-87A3-815B4135751A}" type="slidenum">
              <a:rPr lang="en-ZA" smtClean="0"/>
              <a:t>20</a:t>
            </a:fld>
            <a:endParaRPr lang="en-ZA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D81F9FD-B295-E44D-4559-7D0D343C9642}"/>
              </a:ext>
            </a:extLst>
          </p:cNvPr>
          <p:cNvSpPr txBox="1"/>
          <p:nvPr/>
        </p:nvSpPr>
        <p:spPr>
          <a:xfrm>
            <a:off x="312139" y="71086"/>
            <a:ext cx="113367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</a:rPr>
              <a:t>Performance Improvements of ID and ITK     </a:t>
            </a:r>
            <a:endParaRPr lang="en-ZA" sz="4400" dirty="0">
              <a:solidFill>
                <a:schemeClr val="bg1"/>
              </a:solidFill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84EFF2B-02F7-B3C8-24C8-CF55709E8F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2894" y="1306011"/>
            <a:ext cx="10975206" cy="1993639"/>
          </a:xfrm>
        </p:spPr>
        <p:txBody>
          <a:bodyPr>
            <a:normAutofit/>
          </a:bodyPr>
          <a:lstStyle/>
          <a:p>
            <a:pPr algn="just"/>
            <a:endParaRPr lang="en-ZA" dirty="0"/>
          </a:p>
          <a:p>
            <a:pPr algn="just"/>
            <a:endParaRPr lang="en-ZA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A8DCB10A-1B54-1261-52C3-28BCF26472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3639565"/>
              </p:ext>
            </p:extLst>
          </p:nvPr>
        </p:nvGraphicFramePr>
        <p:xfrm>
          <a:off x="2027428" y="1394245"/>
          <a:ext cx="8127999" cy="435864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1936179161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077883278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1191115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Feature</a:t>
                      </a:r>
                      <a:endParaRPr lang="en-Z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Current Inner Detector </a:t>
                      </a:r>
                      <a:endParaRPr lang="en-Z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Itk</a:t>
                      </a:r>
                      <a:endParaRPr lang="en-ZA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82288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Peak luminosity</a:t>
                      </a:r>
                      <a:endParaRPr lang="en-Z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10</a:t>
                      </a:r>
                      <a:r>
                        <a:rPr lang="en-US" sz="2400" baseline="30000" dirty="0"/>
                        <a:t>34</a:t>
                      </a:r>
                      <a:r>
                        <a:rPr lang="en-US" sz="2400" dirty="0"/>
                        <a:t> cm</a:t>
                      </a:r>
                      <a:r>
                        <a:rPr lang="en-US" sz="2400" baseline="30000" dirty="0"/>
                        <a:t>-2</a:t>
                      </a:r>
                      <a:r>
                        <a:rPr lang="en-US" sz="2400" dirty="0"/>
                        <a:t>s</a:t>
                      </a:r>
                      <a:r>
                        <a:rPr lang="en-US" sz="2400" baseline="30000" dirty="0"/>
                        <a:t>-1</a:t>
                      </a:r>
                      <a:endParaRPr lang="en-ZA" sz="2400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7,5 * 10</a:t>
                      </a:r>
                      <a:r>
                        <a:rPr lang="en-US" sz="2400" baseline="30000" dirty="0"/>
                        <a:t>34</a:t>
                      </a:r>
                      <a:r>
                        <a:rPr lang="en-US" sz="2400" dirty="0"/>
                        <a:t> cm</a:t>
                      </a:r>
                      <a:r>
                        <a:rPr lang="en-US" sz="2400" baseline="30000" dirty="0"/>
                        <a:t>-2</a:t>
                      </a:r>
                      <a:r>
                        <a:rPr lang="en-US" sz="2400" dirty="0"/>
                        <a:t>s</a:t>
                      </a:r>
                      <a:r>
                        <a:rPr lang="en-US" sz="2400" baseline="30000" dirty="0"/>
                        <a:t>-1</a:t>
                      </a:r>
                      <a:endParaRPr lang="en-ZA" sz="2400" baseline="30000" dirty="0"/>
                    </a:p>
                    <a:p>
                      <a:pPr algn="ctr"/>
                      <a:endParaRPr lang="en-ZA" sz="2400" baseline="30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8088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Extreme pile up</a:t>
                      </a:r>
                      <a:endParaRPr lang="en-Z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20 - 40 proton-proton collisions </a:t>
                      </a:r>
                      <a:r>
                        <a:rPr lang="en-US" sz="2400" baseline="30000" dirty="0"/>
                        <a:t> </a:t>
                      </a:r>
                      <a:endParaRPr lang="en-ZA" sz="2400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200 proton-proton collisions </a:t>
                      </a:r>
                      <a:endParaRPr lang="en-ZA" sz="2400" baseline="30000" dirty="0"/>
                    </a:p>
                    <a:p>
                      <a:pPr algn="ctr"/>
                      <a:r>
                        <a:rPr lang="en-US" sz="2400" baseline="30000" dirty="0"/>
                        <a:t> </a:t>
                      </a:r>
                      <a:endParaRPr lang="en-ZA" sz="2400" baseline="30000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ZA" sz="2400" baseline="30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80836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Radiation tolerance</a:t>
                      </a:r>
                      <a:endParaRPr lang="en-Z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Up to 100 </a:t>
                      </a:r>
                      <a:r>
                        <a:rPr lang="en-US" sz="2400" dirty="0" err="1"/>
                        <a:t>Mrad</a:t>
                      </a:r>
                      <a:endParaRPr lang="en-ZA" sz="2400" baseline="30000" dirty="0"/>
                    </a:p>
                    <a:p>
                      <a:pPr algn="ctr"/>
                      <a:r>
                        <a:rPr lang="en-US" sz="2400" baseline="30000" dirty="0"/>
                        <a:t> </a:t>
                      </a:r>
                      <a:endParaRPr lang="en-ZA" sz="2400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&gt;1 Grad </a:t>
                      </a:r>
                      <a:endParaRPr lang="en-ZA" sz="2400" baseline="30000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ZA" sz="2400" baseline="30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02212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Granularity</a:t>
                      </a:r>
                      <a:endParaRPr lang="en-Z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 mm-scale (TRT)</a:t>
                      </a:r>
                      <a:endParaRPr lang="en-ZA" sz="2400" baseline="30000" dirty="0"/>
                    </a:p>
                    <a:p>
                      <a:pPr algn="ctr"/>
                      <a:endParaRPr lang="en-ZA" sz="2400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um-scale (pixels)</a:t>
                      </a:r>
                      <a:endParaRPr lang="en-ZA" sz="2400" baseline="30000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ZA" sz="2400" baseline="30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6718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24892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1D4885-0C3C-408B-C37C-EFB2E95638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93BFB2A4-D82C-6D5C-7543-F43AE9F59CD5}"/>
              </a:ext>
            </a:extLst>
          </p:cNvPr>
          <p:cNvSpPr/>
          <p:nvPr/>
        </p:nvSpPr>
        <p:spPr>
          <a:xfrm>
            <a:off x="-4572" y="-13818"/>
            <a:ext cx="12192000" cy="1045914"/>
          </a:xfrm>
          <a:prstGeom prst="rect">
            <a:avLst/>
          </a:prstGeom>
          <a:solidFill>
            <a:srgbClr val="4B7E8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pic>
        <p:nvPicPr>
          <p:cNvPr id="13" name="object 5">
            <a:extLst>
              <a:ext uri="{FF2B5EF4-FFF2-40B4-BE49-F238E27FC236}">
                <a16:creationId xmlns:a16="http://schemas.microsoft.com/office/drawing/2014/main" id="{AF3CA140-874E-A2AC-61D9-BD2486F172DE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468100" y="6176963"/>
            <a:ext cx="719328" cy="681036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0613413-E998-8D5A-89DA-40841EE88ACE}"/>
              </a:ext>
            </a:extLst>
          </p:cNvPr>
          <p:cNvCxnSpPr/>
          <p:nvPr/>
        </p:nvCxnSpPr>
        <p:spPr>
          <a:xfrm flipH="1">
            <a:off x="655320" y="6537960"/>
            <a:ext cx="1037844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" name="Slide Number Placeholder 13">
            <a:extLst>
              <a:ext uri="{FF2B5EF4-FFF2-40B4-BE49-F238E27FC236}">
                <a16:creationId xmlns:a16="http://schemas.microsoft.com/office/drawing/2014/main" id="{BB206AFC-2133-45C8-CF63-C42A7BC46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C27030FF-11E7-4687-87A3-815B4135751A}" type="slidenum">
              <a:rPr lang="en-ZA" smtClean="0"/>
              <a:t>3</a:t>
            </a:fld>
            <a:endParaRPr lang="en-ZA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43E76EA-7CDC-7C94-386E-10E48989D9E2}"/>
              </a:ext>
            </a:extLst>
          </p:cNvPr>
          <p:cNvSpPr txBox="1"/>
          <p:nvPr/>
        </p:nvSpPr>
        <p:spPr>
          <a:xfrm>
            <a:off x="1638240" y="93640"/>
            <a:ext cx="8412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</a:rPr>
              <a:t>Principles of Particle Physics  </a:t>
            </a:r>
            <a:endParaRPr lang="en-ZA" sz="4400" dirty="0">
              <a:solidFill>
                <a:schemeClr val="bg1"/>
              </a:solidFill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220E601-93D1-390A-56C0-DAC5D7A840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2894" y="1427748"/>
            <a:ext cx="10975206" cy="4926697"/>
          </a:xfrm>
        </p:spPr>
        <p:txBody>
          <a:bodyPr>
            <a:normAutofit/>
          </a:bodyPr>
          <a:lstStyle/>
          <a:p>
            <a:pPr algn="just"/>
            <a:r>
              <a:rPr lang="en-US" sz="2600" dirty="0"/>
              <a:t> Field of science that explores the most fundamental components of matter and the forces that govern their interactions.</a:t>
            </a:r>
          </a:p>
          <a:p>
            <a:pPr algn="just"/>
            <a:r>
              <a:rPr lang="en-ZA" sz="2600" dirty="0"/>
              <a:t>Theoretical predictions still need to be practically tested.</a:t>
            </a:r>
          </a:p>
          <a:p>
            <a:pPr marL="0" indent="0" algn="just">
              <a:buNone/>
            </a:pPr>
            <a:endParaRPr lang="en-ZA" sz="2600" dirty="0"/>
          </a:p>
          <a:p>
            <a:pPr marL="0" indent="0" algn="ctr">
              <a:buNone/>
            </a:pPr>
            <a:r>
              <a:rPr lang="en-US" sz="2600" b="1" dirty="0"/>
              <a:t>Particle colliders</a:t>
            </a:r>
          </a:p>
          <a:p>
            <a:r>
              <a:rPr lang="en-US" sz="2600" dirty="0"/>
              <a:t>Accelerate particles to very high energies and collide them</a:t>
            </a:r>
            <a:endParaRPr lang="en-ZA" sz="2600" dirty="0"/>
          </a:p>
          <a:p>
            <a:pPr algn="just"/>
            <a:r>
              <a:rPr lang="en-ZA" sz="2600" dirty="0"/>
              <a:t>Subatomic particles are propelled along two beams to move in opposite directions.</a:t>
            </a:r>
          </a:p>
          <a:p>
            <a:pPr algn="just"/>
            <a:r>
              <a:rPr lang="en-ZA" sz="2600" dirty="0"/>
              <a:t>With the use of accelerating structures and superconducting magnets, the beams are set to collide at specific locations.</a:t>
            </a:r>
          </a:p>
          <a:p>
            <a:pPr marL="0" indent="0" algn="just">
              <a:buNone/>
            </a:pPr>
            <a:endParaRPr lang="en-ZA" sz="2600" dirty="0"/>
          </a:p>
        </p:txBody>
      </p:sp>
    </p:spTree>
    <p:extLst>
      <p:ext uri="{BB962C8B-B14F-4D97-AF65-F5344CB8AC3E}">
        <p14:creationId xmlns:p14="http://schemas.microsoft.com/office/powerpoint/2010/main" val="34534755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A3F73B-73B5-DDBC-3CBB-91F6C3C4EB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7EA7FAEF-0FED-10B9-2670-0FCBF451D427}"/>
              </a:ext>
            </a:extLst>
          </p:cNvPr>
          <p:cNvSpPr/>
          <p:nvPr/>
        </p:nvSpPr>
        <p:spPr>
          <a:xfrm>
            <a:off x="-4572" y="-13818"/>
            <a:ext cx="12192000" cy="1045914"/>
          </a:xfrm>
          <a:prstGeom prst="rect">
            <a:avLst/>
          </a:prstGeom>
          <a:solidFill>
            <a:srgbClr val="4B7E8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pic>
        <p:nvPicPr>
          <p:cNvPr id="13" name="object 5">
            <a:extLst>
              <a:ext uri="{FF2B5EF4-FFF2-40B4-BE49-F238E27FC236}">
                <a16:creationId xmlns:a16="http://schemas.microsoft.com/office/drawing/2014/main" id="{9FA4DB32-A0B9-7305-79CB-A29DBF4A1855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468100" y="6176963"/>
            <a:ext cx="719328" cy="681036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603110C-CCD5-CD02-46C8-198EC85F703F}"/>
              </a:ext>
            </a:extLst>
          </p:cNvPr>
          <p:cNvCxnSpPr/>
          <p:nvPr/>
        </p:nvCxnSpPr>
        <p:spPr>
          <a:xfrm flipH="1">
            <a:off x="655320" y="6537960"/>
            <a:ext cx="1037844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" name="Slide Number Placeholder 13">
            <a:extLst>
              <a:ext uri="{FF2B5EF4-FFF2-40B4-BE49-F238E27FC236}">
                <a16:creationId xmlns:a16="http://schemas.microsoft.com/office/drawing/2014/main" id="{894295B6-7EE8-8962-3A7D-16E37B1F3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C27030FF-11E7-4687-87A3-815B4135751A}" type="slidenum">
              <a:rPr lang="en-ZA" smtClean="0"/>
              <a:t>4</a:t>
            </a:fld>
            <a:endParaRPr lang="en-ZA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6D4E347-1306-D8E8-D3FA-76F4751FF64B}"/>
              </a:ext>
            </a:extLst>
          </p:cNvPr>
          <p:cNvSpPr txBox="1"/>
          <p:nvPr/>
        </p:nvSpPr>
        <p:spPr>
          <a:xfrm>
            <a:off x="1638240" y="93640"/>
            <a:ext cx="8412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</a:rPr>
              <a:t>LHC and HL-LHC    </a:t>
            </a:r>
            <a:endParaRPr lang="en-ZA" sz="4400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3A626E-0AD7-8C6B-8852-D0059F2F68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6937" y="1139555"/>
            <a:ext cx="10975206" cy="2239525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World’s biggest and most powerful particle accelerator</a:t>
            </a:r>
          </a:p>
          <a:p>
            <a:pPr marL="285750" indent="-285750"/>
            <a:r>
              <a:rPr lang="en-US" sz="2400" dirty="0"/>
              <a:t>Located in at CERN in Geneva, Switzerland.</a:t>
            </a:r>
          </a:p>
          <a:p>
            <a:pPr algn="just"/>
            <a:r>
              <a:rPr lang="en-ZA" sz="2400" dirty="0"/>
              <a:t>Although the LHC has been monumental in particle physics, upgrades are required heighten its capabilities. </a:t>
            </a:r>
          </a:p>
          <a:p>
            <a:pPr algn="just"/>
            <a:r>
              <a:rPr lang="en-ZA" sz="2400" dirty="0"/>
              <a:t>Inception of the </a:t>
            </a:r>
            <a:r>
              <a:rPr lang="en-ZA" sz="2400" b="1" dirty="0"/>
              <a:t>High-Luminosity Large Hadron Collider (HL-LHC)</a:t>
            </a:r>
            <a:r>
              <a:rPr lang="en-ZA" sz="2400" dirty="0"/>
              <a:t> project. </a:t>
            </a:r>
          </a:p>
          <a:p>
            <a:pPr algn="just"/>
            <a:endParaRPr lang="en-ZA" sz="2400" dirty="0"/>
          </a:p>
        </p:txBody>
      </p:sp>
      <p:pic>
        <p:nvPicPr>
          <p:cNvPr id="3074" name="Picture 2" descr="Large Hadron Collider - Wikipedia">
            <a:extLst>
              <a:ext uri="{FF2B5EF4-FFF2-40B4-BE49-F238E27FC236}">
                <a16:creationId xmlns:a16="http://schemas.microsoft.com/office/drawing/2014/main" id="{9E4B45BB-1418-F657-65C8-FE3F33198C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" y="3190700"/>
            <a:ext cx="4730190" cy="3163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6F4BCEF-0EF7-76A0-B39B-982398785C44}"/>
              </a:ext>
            </a:extLst>
          </p:cNvPr>
          <p:cNvSpPr txBox="1"/>
          <p:nvPr/>
        </p:nvSpPr>
        <p:spPr>
          <a:xfrm>
            <a:off x="6541971" y="3478919"/>
            <a:ext cx="4491789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Why the upgrade [2]: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Increased collision rate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Stronger superconducting magnets to focus the particle beams better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Can handle more collisions and produce clearer data.</a:t>
            </a:r>
          </a:p>
          <a:p>
            <a:endParaRPr lang="en-ZA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AE9FEC8-3E7C-F6AE-E4D0-7716C199C38D}"/>
              </a:ext>
            </a:extLst>
          </p:cNvPr>
          <p:cNvSpPr txBox="1"/>
          <p:nvPr/>
        </p:nvSpPr>
        <p:spPr>
          <a:xfrm>
            <a:off x="655320" y="6212692"/>
            <a:ext cx="42030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Figure 1 – LHC accelerator complex [1]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4279178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6C765C-876E-3A53-FC31-1E32F60D57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E1E22ADE-E864-B092-D2E4-673A27860DDD}"/>
              </a:ext>
            </a:extLst>
          </p:cNvPr>
          <p:cNvSpPr/>
          <p:nvPr/>
        </p:nvSpPr>
        <p:spPr>
          <a:xfrm>
            <a:off x="-4572" y="-13818"/>
            <a:ext cx="12192000" cy="1045914"/>
          </a:xfrm>
          <a:prstGeom prst="rect">
            <a:avLst/>
          </a:prstGeom>
          <a:solidFill>
            <a:srgbClr val="4B7E8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pic>
        <p:nvPicPr>
          <p:cNvPr id="13" name="object 5">
            <a:extLst>
              <a:ext uri="{FF2B5EF4-FFF2-40B4-BE49-F238E27FC236}">
                <a16:creationId xmlns:a16="http://schemas.microsoft.com/office/drawing/2014/main" id="{186B7889-799D-FCF7-779E-B95392E853D1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468100" y="6176963"/>
            <a:ext cx="719328" cy="681036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900A0B8-150E-3FE1-3AD9-E001CE8DEC34}"/>
              </a:ext>
            </a:extLst>
          </p:cNvPr>
          <p:cNvCxnSpPr/>
          <p:nvPr/>
        </p:nvCxnSpPr>
        <p:spPr>
          <a:xfrm flipH="1">
            <a:off x="597755" y="6517481"/>
            <a:ext cx="1037844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" name="Slide Number Placeholder 13">
            <a:extLst>
              <a:ext uri="{FF2B5EF4-FFF2-40B4-BE49-F238E27FC236}">
                <a16:creationId xmlns:a16="http://schemas.microsoft.com/office/drawing/2014/main" id="{E383593C-393D-FA04-1792-9DB0406C90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C27030FF-11E7-4687-87A3-815B4135751A}" type="slidenum">
              <a:rPr lang="en-ZA" smtClean="0"/>
              <a:t>5</a:t>
            </a:fld>
            <a:endParaRPr lang="en-ZA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D7C952B-6BFC-5564-DAED-86C95F048085}"/>
              </a:ext>
            </a:extLst>
          </p:cNvPr>
          <p:cNvSpPr txBox="1"/>
          <p:nvPr/>
        </p:nvSpPr>
        <p:spPr>
          <a:xfrm>
            <a:off x="1638240" y="93640"/>
            <a:ext cx="8412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</a:rPr>
              <a:t>ATLAS Detector    </a:t>
            </a:r>
            <a:endParaRPr lang="en-ZA" sz="4400" dirty="0">
              <a:solidFill>
                <a:schemeClr val="bg1"/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76A42D0-70F6-1E5C-9DD9-4BFAE0463A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0150" y="1213706"/>
            <a:ext cx="11133650" cy="4502265"/>
          </a:xfrm>
        </p:spPr>
        <p:txBody>
          <a:bodyPr>
            <a:normAutofit/>
          </a:bodyPr>
          <a:lstStyle/>
          <a:p>
            <a:r>
              <a:rPr lang="en-US" sz="2400" dirty="0"/>
              <a:t>ATLAS – A Toroidal LHC </a:t>
            </a:r>
            <a:r>
              <a:rPr lang="en-US" sz="2400" dirty="0" err="1"/>
              <a:t>ApparatuS</a:t>
            </a:r>
            <a:r>
              <a:rPr lang="en-US" sz="2400" dirty="0"/>
              <a:t>.</a:t>
            </a:r>
          </a:p>
          <a:p>
            <a:r>
              <a:rPr lang="en-US" sz="2400" dirty="0"/>
              <a:t>One of the major multi-purpose particle detectors at LHC.</a:t>
            </a:r>
          </a:p>
          <a:p>
            <a:r>
              <a:rPr lang="en-US" sz="2400" dirty="0"/>
              <a:t>surrounds one of the four main collision points</a:t>
            </a:r>
            <a:endParaRPr lang="en-ZA" sz="2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1D9573B-0655-8A0B-4D18-465C0290A969}"/>
              </a:ext>
            </a:extLst>
          </p:cNvPr>
          <p:cNvSpPr txBox="1"/>
          <p:nvPr/>
        </p:nvSpPr>
        <p:spPr>
          <a:xfrm>
            <a:off x="100087" y="2622061"/>
            <a:ext cx="587347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Tracks and Explores [4]: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Particle paths (using the inner detector).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Energy of particles (with calorimeters).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Particle identities.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Origin of mass.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DEBA331-A1D2-8F42-F8F4-475501448CAF}"/>
              </a:ext>
            </a:extLst>
          </p:cNvPr>
          <p:cNvSpPr txBox="1"/>
          <p:nvPr/>
        </p:nvSpPr>
        <p:spPr>
          <a:xfrm>
            <a:off x="156546" y="4609377"/>
            <a:ext cx="558265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Components: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Inner detector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Calorimeters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Muon Spectrometer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Magnet System</a:t>
            </a:r>
          </a:p>
          <a:p>
            <a:endParaRPr lang="en-US" dirty="0"/>
          </a:p>
        </p:txBody>
      </p:sp>
      <p:pic>
        <p:nvPicPr>
          <p:cNvPr id="1028" name="Picture 4" descr="ATLAS detector,">
            <a:extLst>
              <a:ext uri="{FF2B5EF4-FFF2-40B4-BE49-F238E27FC236}">
                <a16:creationId xmlns:a16="http://schemas.microsoft.com/office/drawing/2014/main" id="{3D7D00CF-AC10-D8F7-49EE-1C7B69D34B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3500" y="2428060"/>
            <a:ext cx="6048375" cy="3486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84032C4-5DF5-CA53-34FE-D61CA5AD4A3B}"/>
              </a:ext>
            </a:extLst>
          </p:cNvPr>
          <p:cNvCxnSpPr>
            <a:cxnSpLocks/>
          </p:cNvCxnSpPr>
          <p:nvPr/>
        </p:nvCxnSpPr>
        <p:spPr>
          <a:xfrm flipH="1" flipV="1">
            <a:off x="9302331" y="4134635"/>
            <a:ext cx="1988420" cy="137637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C484045B-9272-16B5-322E-F788E0728612}"/>
              </a:ext>
            </a:extLst>
          </p:cNvPr>
          <p:cNvSpPr txBox="1"/>
          <p:nvPr/>
        </p:nvSpPr>
        <p:spPr>
          <a:xfrm>
            <a:off x="10680307" y="5426387"/>
            <a:ext cx="15116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</a:rPr>
              <a:t>Current inner detector</a:t>
            </a:r>
            <a:endParaRPr lang="en-ZA" sz="1600" b="1" dirty="0">
              <a:solidFill>
                <a:srgbClr val="FF000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A39BA15-DD38-EED5-BF4F-A4016F714810}"/>
              </a:ext>
            </a:extLst>
          </p:cNvPr>
          <p:cNvSpPr txBox="1"/>
          <p:nvPr/>
        </p:nvSpPr>
        <p:spPr>
          <a:xfrm>
            <a:off x="5918651" y="5718774"/>
            <a:ext cx="27660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Figure 2 – ATLAS detector [3]</a:t>
            </a:r>
            <a:endParaRPr lang="en-ZA" sz="16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22B9855-CEA3-AAD7-B898-E4617655BF25}"/>
              </a:ext>
            </a:extLst>
          </p:cNvPr>
          <p:cNvSpPr txBox="1"/>
          <p:nvPr/>
        </p:nvSpPr>
        <p:spPr>
          <a:xfrm>
            <a:off x="8259193" y="1144830"/>
            <a:ext cx="40746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Dimensions [3]: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25 m high, 44 m long.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Weighs around 7000 tons. </a:t>
            </a:r>
            <a:endParaRPr lang="en-ZA" sz="2400" dirty="0"/>
          </a:p>
        </p:txBody>
      </p:sp>
    </p:spTree>
    <p:extLst>
      <p:ext uri="{BB962C8B-B14F-4D97-AF65-F5344CB8AC3E}">
        <p14:creationId xmlns:p14="http://schemas.microsoft.com/office/powerpoint/2010/main" val="3958706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55CBFF-C2EC-7525-702D-7873CACAA6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C909B06-13CE-4797-7F89-F700A8C76D7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3501"/>
          <a:stretch/>
        </p:blipFill>
        <p:spPr>
          <a:xfrm>
            <a:off x="7514664" y="2853281"/>
            <a:ext cx="4677336" cy="3077676"/>
          </a:xfrm>
          <a:prstGeom prst="rect">
            <a:avLst/>
          </a:prstGeom>
        </p:spPr>
      </p:pic>
      <p:pic>
        <p:nvPicPr>
          <p:cNvPr id="1026" name="Picture 2" descr="ATLAS,trackers,Computer Generated Images,Outreach,Technology,Detectors,Inner Detector">
            <a:extLst>
              <a:ext uri="{FF2B5EF4-FFF2-40B4-BE49-F238E27FC236}">
                <a16:creationId xmlns:a16="http://schemas.microsoft.com/office/drawing/2014/main" id="{1BAE3247-D133-C633-C906-8F35BB5AACD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94"/>
          <a:stretch/>
        </p:blipFill>
        <p:spPr bwMode="auto">
          <a:xfrm>
            <a:off x="53080" y="2979132"/>
            <a:ext cx="4399628" cy="3018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DEB7D6A-A005-3529-D81A-FF1E0F296F1E}"/>
              </a:ext>
            </a:extLst>
          </p:cNvPr>
          <p:cNvSpPr/>
          <p:nvPr/>
        </p:nvSpPr>
        <p:spPr>
          <a:xfrm>
            <a:off x="-4572" y="-13818"/>
            <a:ext cx="12192000" cy="1045914"/>
          </a:xfrm>
          <a:prstGeom prst="rect">
            <a:avLst/>
          </a:prstGeom>
          <a:solidFill>
            <a:srgbClr val="4B7E8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pic>
        <p:nvPicPr>
          <p:cNvPr id="13" name="object 5">
            <a:extLst>
              <a:ext uri="{FF2B5EF4-FFF2-40B4-BE49-F238E27FC236}">
                <a16:creationId xmlns:a16="http://schemas.microsoft.com/office/drawing/2014/main" id="{A0317786-9AF2-00EA-847A-381DD2899973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1468100" y="6176963"/>
            <a:ext cx="719328" cy="681036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E5D4C58-EF51-A6C2-6C28-DFCC11D2A8EE}"/>
              </a:ext>
            </a:extLst>
          </p:cNvPr>
          <p:cNvCxnSpPr/>
          <p:nvPr/>
        </p:nvCxnSpPr>
        <p:spPr>
          <a:xfrm flipH="1">
            <a:off x="655320" y="6537960"/>
            <a:ext cx="1037844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" name="Slide Number Placeholder 13">
            <a:extLst>
              <a:ext uri="{FF2B5EF4-FFF2-40B4-BE49-F238E27FC236}">
                <a16:creationId xmlns:a16="http://schemas.microsoft.com/office/drawing/2014/main" id="{5492D127-8777-2E89-D2EC-114BC37DB6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C27030FF-11E7-4687-87A3-815B4135751A}" type="slidenum">
              <a:rPr lang="en-ZA" smtClean="0"/>
              <a:t>6</a:t>
            </a:fld>
            <a:endParaRPr lang="en-ZA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6071CAF-E69E-B02E-6ECF-B064284B8479}"/>
              </a:ext>
            </a:extLst>
          </p:cNvPr>
          <p:cNvSpPr txBox="1"/>
          <p:nvPr/>
        </p:nvSpPr>
        <p:spPr>
          <a:xfrm>
            <a:off x="291325" y="93640"/>
            <a:ext cx="121828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</a:rPr>
              <a:t>Inner Detector (ID) and Inner Tacker (</a:t>
            </a:r>
            <a:r>
              <a:rPr lang="en-US" sz="4800" dirty="0" err="1">
                <a:solidFill>
                  <a:schemeClr val="bg1"/>
                </a:solidFill>
              </a:rPr>
              <a:t>ITk</a:t>
            </a:r>
            <a:r>
              <a:rPr lang="en-US" sz="4800" dirty="0">
                <a:solidFill>
                  <a:schemeClr val="bg1"/>
                </a:solidFill>
              </a:rPr>
              <a:t>)  </a:t>
            </a:r>
            <a:endParaRPr lang="en-ZA" sz="4400" dirty="0">
              <a:solidFill>
                <a:schemeClr val="bg1"/>
              </a:solidFill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4C762088-66F6-674E-C894-2766477F85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684" y="1105849"/>
            <a:ext cx="11635431" cy="1676770"/>
          </a:xfrm>
        </p:spPr>
        <p:txBody>
          <a:bodyPr>
            <a:normAutofit/>
          </a:bodyPr>
          <a:lstStyle/>
          <a:p>
            <a:pPr algn="just"/>
            <a:r>
              <a:rPr lang="en-ZA" sz="2400" dirty="0"/>
              <a:t>ID innermost part of ATLAS detector, closest to the proton-proton collision points.</a:t>
            </a:r>
          </a:p>
          <a:p>
            <a:pPr algn="just"/>
            <a:r>
              <a:rPr lang="en-ZA" sz="2400" dirty="0"/>
              <a:t>Tracks the paths of charged particles as they emerge from collision point.</a:t>
            </a:r>
          </a:p>
          <a:p>
            <a:pPr algn="just"/>
            <a:r>
              <a:rPr lang="en-ZA" sz="2400" dirty="0" err="1"/>
              <a:t>ITk</a:t>
            </a:r>
            <a:r>
              <a:rPr lang="en-ZA" sz="2400" dirty="0"/>
              <a:t> – </a:t>
            </a:r>
            <a:r>
              <a:rPr lang="en-US" sz="2400" dirty="0"/>
              <a:t>a new all-silicon tracking system</a:t>
            </a:r>
            <a:r>
              <a:rPr lang="en-ZA" sz="2400" dirty="0"/>
              <a:t> upgraded version of ID.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C41B10C-1BFA-FDF5-24A5-BB9B0DF93A13}"/>
              </a:ext>
            </a:extLst>
          </p:cNvPr>
          <p:cNvSpPr txBox="1"/>
          <p:nvPr/>
        </p:nvSpPr>
        <p:spPr>
          <a:xfrm>
            <a:off x="219685" y="5823336"/>
            <a:ext cx="39744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Figure [3] – ATLAS inner detector </a:t>
            </a:r>
            <a:endParaRPr lang="en-ZA" sz="16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BAF3BC4-4710-33F3-F97E-8860B10982FF}"/>
              </a:ext>
            </a:extLst>
          </p:cNvPr>
          <p:cNvSpPr txBox="1"/>
          <p:nvPr/>
        </p:nvSpPr>
        <p:spPr>
          <a:xfrm>
            <a:off x="7514664" y="5767747"/>
            <a:ext cx="39744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Figure [4] – ATLAS inner  tracker </a:t>
            </a:r>
            <a:endParaRPr lang="en-ZA" sz="16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B1C176D-A591-A4E5-CF5C-16021E01795D}"/>
              </a:ext>
            </a:extLst>
          </p:cNvPr>
          <p:cNvSpPr txBox="1"/>
          <p:nvPr/>
        </p:nvSpPr>
        <p:spPr>
          <a:xfrm>
            <a:off x="4360721" y="2928211"/>
            <a:ext cx="315394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Why Upgrade [4]: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Higher collisions per second.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ZA" sz="2400" dirty="0"/>
              <a:t>Increased radiation.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ZA" sz="2400" dirty="0"/>
              <a:t>More radiation, better resolution, and faster data processing</a:t>
            </a:r>
          </a:p>
        </p:txBody>
      </p:sp>
    </p:spTree>
    <p:extLst>
      <p:ext uri="{BB962C8B-B14F-4D97-AF65-F5344CB8AC3E}">
        <p14:creationId xmlns:p14="http://schemas.microsoft.com/office/powerpoint/2010/main" val="11363666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1D035E-1B59-8AA5-0F03-91E1204C50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869C53A9-B4B5-DC9F-C855-F3CE766C7C5A}"/>
              </a:ext>
            </a:extLst>
          </p:cNvPr>
          <p:cNvSpPr/>
          <p:nvPr/>
        </p:nvSpPr>
        <p:spPr>
          <a:xfrm>
            <a:off x="-4572" y="-13818"/>
            <a:ext cx="12192000" cy="1045914"/>
          </a:xfrm>
          <a:prstGeom prst="rect">
            <a:avLst/>
          </a:prstGeom>
          <a:solidFill>
            <a:srgbClr val="4B7E8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pic>
        <p:nvPicPr>
          <p:cNvPr id="13" name="object 5">
            <a:extLst>
              <a:ext uri="{FF2B5EF4-FFF2-40B4-BE49-F238E27FC236}">
                <a16:creationId xmlns:a16="http://schemas.microsoft.com/office/drawing/2014/main" id="{F42B0365-7A2F-F6EB-431C-35B4D658A5D7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468100" y="6176963"/>
            <a:ext cx="719328" cy="681036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9EC5E47-5A37-D59A-E77F-B78026833E9C}"/>
              </a:ext>
            </a:extLst>
          </p:cNvPr>
          <p:cNvCxnSpPr/>
          <p:nvPr/>
        </p:nvCxnSpPr>
        <p:spPr>
          <a:xfrm flipH="1">
            <a:off x="655320" y="6537960"/>
            <a:ext cx="1037844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" name="Slide Number Placeholder 13">
            <a:extLst>
              <a:ext uri="{FF2B5EF4-FFF2-40B4-BE49-F238E27FC236}">
                <a16:creationId xmlns:a16="http://schemas.microsoft.com/office/drawing/2014/main" id="{1FF50CAE-5536-8855-14FA-86E60EC374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C27030FF-11E7-4687-87A3-815B4135751A}" type="slidenum">
              <a:rPr lang="en-ZA" smtClean="0"/>
              <a:t>7</a:t>
            </a:fld>
            <a:endParaRPr lang="en-ZA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A830120-A7C8-DEC7-CE3B-29CE51B62150}"/>
              </a:ext>
            </a:extLst>
          </p:cNvPr>
          <p:cNvSpPr txBox="1"/>
          <p:nvPr/>
        </p:nvSpPr>
        <p:spPr>
          <a:xfrm>
            <a:off x="1638240" y="93640"/>
            <a:ext cx="8412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</a:rPr>
              <a:t>Operating Conditions at </a:t>
            </a:r>
            <a:r>
              <a:rPr lang="en-US" sz="4800" dirty="0" err="1">
                <a:solidFill>
                  <a:schemeClr val="bg1"/>
                </a:solidFill>
              </a:rPr>
              <a:t>ITk</a:t>
            </a:r>
            <a:r>
              <a:rPr lang="en-US" sz="4800" dirty="0">
                <a:solidFill>
                  <a:schemeClr val="bg1"/>
                </a:solidFill>
              </a:rPr>
              <a:t>     </a:t>
            </a:r>
            <a:endParaRPr lang="en-ZA" sz="4400" dirty="0">
              <a:solidFill>
                <a:schemeClr val="bg1"/>
              </a:solidFill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8BE1753-E9DC-C281-6775-F33035CFF3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8594" y="1306011"/>
            <a:ext cx="10975206" cy="1993639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sz="2600" dirty="0"/>
              <a:t>The ATLAS Inner Detector is located in an extremely hostile environment, with:</a:t>
            </a:r>
          </a:p>
          <a:p>
            <a:pPr lvl="1" algn="just">
              <a:buFontTx/>
              <a:buChar char="-"/>
            </a:pPr>
            <a:r>
              <a:rPr lang="en-US" sz="2600" dirty="0"/>
              <a:t>High radiation from collisions</a:t>
            </a:r>
          </a:p>
          <a:p>
            <a:pPr lvl="1" algn="just">
              <a:buFontTx/>
              <a:buChar char="-"/>
            </a:pPr>
            <a:r>
              <a:rPr lang="en-US" sz="2600" dirty="0"/>
              <a:t>Tightly controlled environmental conditions like moisture and temperatures cause dew point</a:t>
            </a:r>
            <a:endParaRPr lang="en-ZA" sz="2600" dirty="0"/>
          </a:p>
          <a:p>
            <a:pPr marL="0" indent="0" algn="just">
              <a:buNone/>
            </a:pPr>
            <a:endParaRPr lang="en-ZA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FAE6B60-ABCD-FE7B-5444-FAF574E2B6B8}"/>
              </a:ext>
            </a:extLst>
          </p:cNvPr>
          <p:cNvSpPr txBox="1"/>
          <p:nvPr/>
        </p:nvSpPr>
        <p:spPr>
          <a:xfrm>
            <a:off x="655320" y="3309362"/>
            <a:ext cx="415731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High radiation: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Intense bursts of radiation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Materials in the ID accumulate radiation doses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Darkens and degrades electronics and sensors</a:t>
            </a:r>
          </a:p>
          <a:p>
            <a:endParaRPr lang="en-ZA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3935DA7-09A4-1806-B907-4B0D07E13E07}"/>
              </a:ext>
            </a:extLst>
          </p:cNvPr>
          <p:cNvSpPr txBox="1"/>
          <p:nvPr/>
        </p:nvSpPr>
        <p:spPr>
          <a:xfrm>
            <a:off x="6459354" y="3299650"/>
            <a:ext cx="5077326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Humidity: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The Inner Detector and </a:t>
            </a:r>
            <a:r>
              <a:rPr lang="en-US" sz="2400" dirty="0" err="1"/>
              <a:t>ITk</a:t>
            </a:r>
            <a:r>
              <a:rPr lang="en-US" sz="2400" dirty="0"/>
              <a:t> are cooled below 0°C, sometimes to −20°C or lower.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Relative humidity of below 10%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Leads to formation of:</a:t>
            </a:r>
          </a:p>
          <a:p>
            <a:pPr marL="800100" lvl="1" indent="-342900">
              <a:buFontTx/>
              <a:buChar char="-"/>
            </a:pPr>
            <a:r>
              <a:rPr lang="en-US" sz="2400" dirty="0"/>
              <a:t>Water vapor </a:t>
            </a:r>
          </a:p>
          <a:p>
            <a:pPr marL="800100" lvl="1" indent="-342900">
              <a:buFontTx/>
              <a:buChar char="-"/>
            </a:pPr>
            <a:r>
              <a:rPr lang="en-US" sz="2400" dirty="0"/>
              <a:t>Condensation </a:t>
            </a:r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4633917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48F0AF-1513-5F08-0603-D1826EC82A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F5A8126D-C651-05B8-D706-F562B91D340A}"/>
              </a:ext>
            </a:extLst>
          </p:cNvPr>
          <p:cNvSpPr/>
          <p:nvPr/>
        </p:nvSpPr>
        <p:spPr>
          <a:xfrm>
            <a:off x="-4572" y="-13818"/>
            <a:ext cx="12192000" cy="1045914"/>
          </a:xfrm>
          <a:prstGeom prst="rect">
            <a:avLst/>
          </a:prstGeom>
          <a:solidFill>
            <a:srgbClr val="4B7E8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pic>
        <p:nvPicPr>
          <p:cNvPr id="13" name="object 5">
            <a:extLst>
              <a:ext uri="{FF2B5EF4-FFF2-40B4-BE49-F238E27FC236}">
                <a16:creationId xmlns:a16="http://schemas.microsoft.com/office/drawing/2014/main" id="{7671D6DF-A3A4-9C49-D4C7-B4FA6BB3E076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468100" y="6176963"/>
            <a:ext cx="719328" cy="681036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410D152-B5DE-B006-702F-3E01F4B61AD4}"/>
              </a:ext>
            </a:extLst>
          </p:cNvPr>
          <p:cNvCxnSpPr/>
          <p:nvPr/>
        </p:nvCxnSpPr>
        <p:spPr>
          <a:xfrm flipH="1">
            <a:off x="655320" y="6537960"/>
            <a:ext cx="1037844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" name="Slide Number Placeholder 13">
            <a:extLst>
              <a:ext uri="{FF2B5EF4-FFF2-40B4-BE49-F238E27FC236}">
                <a16:creationId xmlns:a16="http://schemas.microsoft.com/office/drawing/2014/main" id="{0CE49FFE-7C95-96BC-F4EC-C090EF0E9A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C27030FF-11E7-4687-87A3-815B4135751A}" type="slidenum">
              <a:rPr lang="en-ZA" smtClean="0"/>
              <a:t>8</a:t>
            </a:fld>
            <a:endParaRPr lang="en-ZA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3204061-947A-EDBF-A989-B146CA170030}"/>
              </a:ext>
            </a:extLst>
          </p:cNvPr>
          <p:cNvSpPr txBox="1"/>
          <p:nvPr/>
        </p:nvSpPr>
        <p:spPr>
          <a:xfrm>
            <a:off x="2125619" y="119729"/>
            <a:ext cx="8412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</a:rPr>
              <a:t>Fiber Optic Sensors (FOS) </a:t>
            </a:r>
            <a:endParaRPr lang="en-ZA" sz="4400" dirty="0">
              <a:solidFill>
                <a:schemeClr val="bg1"/>
              </a:solidFill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D4F4E18-8E39-9856-8503-5262F0FC38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554" y="1171483"/>
            <a:ext cx="10975206" cy="927304"/>
          </a:xfrm>
        </p:spPr>
        <p:txBody>
          <a:bodyPr>
            <a:normAutofit/>
          </a:bodyPr>
          <a:lstStyle/>
          <a:p>
            <a:pPr algn="just"/>
            <a:r>
              <a:rPr lang="en-ZA" sz="2400" dirty="0"/>
              <a:t>Advanced sensing devices that use optical fibres to detect and measure physical, chemical or environmental parameter.</a:t>
            </a:r>
          </a:p>
          <a:p>
            <a:pPr algn="just"/>
            <a:endParaRPr lang="en-ZA" dirty="0"/>
          </a:p>
          <a:p>
            <a:pPr algn="just"/>
            <a:endParaRPr lang="en-ZA" dirty="0"/>
          </a:p>
          <a:p>
            <a:pPr algn="just"/>
            <a:endParaRPr lang="en-ZA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76D0516-76B3-DB5A-1992-A416B4D4174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542" r="40958"/>
          <a:stretch/>
        </p:blipFill>
        <p:spPr>
          <a:xfrm>
            <a:off x="8610600" y="1471001"/>
            <a:ext cx="3340685" cy="209817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8B6D0E6-F6C6-D217-58C7-262E7921C68C}"/>
              </a:ext>
            </a:extLst>
          </p:cNvPr>
          <p:cNvSpPr txBox="1"/>
          <p:nvPr/>
        </p:nvSpPr>
        <p:spPr>
          <a:xfrm>
            <a:off x="7701975" y="1760233"/>
            <a:ext cx="30608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Figure 5 – Schematic of FOS [5]</a:t>
            </a:r>
            <a:endParaRPr lang="en-ZA" sz="1600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CDCDAE58-4A52-56FB-D70E-B3342653CF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3630214"/>
              </p:ext>
            </p:extLst>
          </p:nvPr>
        </p:nvGraphicFramePr>
        <p:xfrm>
          <a:off x="420788" y="2590739"/>
          <a:ext cx="6830727" cy="3856416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2276909">
                  <a:extLst>
                    <a:ext uri="{9D8B030D-6E8A-4147-A177-3AD203B41FA5}">
                      <a16:colId xmlns:a16="http://schemas.microsoft.com/office/drawing/2014/main" val="2725967106"/>
                    </a:ext>
                  </a:extLst>
                </a:gridCol>
                <a:gridCol w="2276909">
                  <a:extLst>
                    <a:ext uri="{9D8B030D-6E8A-4147-A177-3AD203B41FA5}">
                      <a16:colId xmlns:a16="http://schemas.microsoft.com/office/drawing/2014/main" val="3184542620"/>
                    </a:ext>
                  </a:extLst>
                </a:gridCol>
                <a:gridCol w="2276909">
                  <a:extLst>
                    <a:ext uri="{9D8B030D-6E8A-4147-A177-3AD203B41FA5}">
                      <a16:colId xmlns:a16="http://schemas.microsoft.com/office/drawing/2014/main" val="805922148"/>
                    </a:ext>
                  </a:extLst>
                </a:gridCol>
              </a:tblGrid>
              <a:tr h="573897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Challenge</a:t>
                      </a:r>
                      <a:endParaRPr lang="en-Z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Sensor Requirement</a:t>
                      </a:r>
                      <a:endParaRPr lang="en-Z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FOS Advantage</a:t>
                      </a:r>
                      <a:endParaRPr lang="en-ZA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1664757"/>
                  </a:ext>
                </a:extLst>
              </a:tr>
              <a:tr h="819853">
                <a:tc>
                  <a:txBody>
                    <a:bodyPr/>
                    <a:lstStyle/>
                    <a:p>
                      <a:pPr algn="ctr"/>
                      <a:r>
                        <a:rPr lang="en-ZA" sz="1600" dirty="0"/>
                        <a:t>High radiation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600" dirty="0"/>
                        <a:t>Radiation hardness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Properly selected fibers withstand high doses</a:t>
                      </a:r>
                      <a:endParaRPr lang="en-ZA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0620065"/>
                  </a:ext>
                </a:extLst>
              </a:tr>
              <a:tr h="819853">
                <a:tc>
                  <a:txBody>
                    <a:bodyPr/>
                    <a:lstStyle/>
                    <a:p>
                      <a:pPr algn="ctr"/>
                      <a:r>
                        <a:rPr lang="en-ZA" sz="1600" dirty="0"/>
                        <a:t>Strong magnetic field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600" dirty="0"/>
                        <a:t>No electromagnetic interference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Optical sensors unaffected by EM fields</a:t>
                      </a:r>
                      <a:endParaRPr lang="en-ZA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2694523"/>
                  </a:ext>
                </a:extLst>
              </a:tr>
              <a:tr h="819853">
                <a:tc>
                  <a:txBody>
                    <a:bodyPr/>
                    <a:lstStyle/>
                    <a:p>
                      <a:pPr algn="ctr"/>
                      <a:r>
                        <a:rPr lang="en-ZA" sz="1600" dirty="0"/>
                        <a:t>Temperature gradients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600" dirty="0"/>
                        <a:t>High-resolution temperature measurement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600" dirty="0"/>
                        <a:t>FBGs or distributed sensing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7129354"/>
                  </a:ext>
                </a:extLst>
              </a:tr>
              <a:tr h="819853">
                <a:tc>
                  <a:txBody>
                    <a:bodyPr/>
                    <a:lstStyle/>
                    <a:p>
                      <a:pPr algn="ctr"/>
                      <a:r>
                        <a:rPr lang="en-ZA" sz="1600" dirty="0"/>
                        <a:t>Limited access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Reliability and minimal need for maintenance</a:t>
                      </a:r>
                      <a:endParaRPr lang="en-ZA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600" dirty="0"/>
                        <a:t>Passive and long-life components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294111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FEDC3759-AF63-2026-7AC8-8C95BDC3899B}"/>
              </a:ext>
            </a:extLst>
          </p:cNvPr>
          <p:cNvSpPr txBox="1"/>
          <p:nvPr/>
        </p:nvSpPr>
        <p:spPr>
          <a:xfrm>
            <a:off x="7365815" y="3678839"/>
            <a:ext cx="482161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1800" b="1" dirty="0"/>
              <a:t>Basic Principle of FOS: </a:t>
            </a:r>
            <a:r>
              <a:rPr lang="en-US" sz="1800" dirty="0"/>
              <a:t>Based on the interaction between light and the environment.</a:t>
            </a:r>
          </a:p>
          <a:p>
            <a:pPr marL="285750" indent="-285750">
              <a:buFontTx/>
              <a:buChar char="-"/>
            </a:pPr>
            <a:r>
              <a:rPr lang="en-ZA" sz="1800" b="1" dirty="0"/>
              <a:t>Light Alteration: </a:t>
            </a:r>
            <a:r>
              <a:rPr lang="en-ZA" sz="1800" dirty="0"/>
              <a:t>External influences can modify the light traveling through the fibre.</a:t>
            </a:r>
          </a:p>
          <a:p>
            <a:pPr marL="285750" indent="-285750">
              <a:buFontTx/>
              <a:buChar char="-"/>
            </a:pPr>
            <a:r>
              <a:rPr lang="en-ZA" sz="1800" b="1" dirty="0"/>
              <a:t>Property Changes: </a:t>
            </a:r>
            <a:r>
              <a:rPr lang="en-ZA" sz="1800" dirty="0"/>
              <a:t>These influences alter the properties of the light.</a:t>
            </a:r>
          </a:p>
          <a:p>
            <a:pPr marL="285750" indent="-285750">
              <a:buFontTx/>
              <a:buChar char="-"/>
            </a:pPr>
            <a:r>
              <a:rPr lang="en-ZA" sz="1800" b="1" dirty="0"/>
              <a:t>Data Measurement: </a:t>
            </a:r>
            <a:r>
              <a:rPr lang="en-ZA" sz="1800" dirty="0"/>
              <a:t>Detect &amp; measure these changes, info about physical conditions can be obtained. </a:t>
            </a:r>
            <a:endParaRPr lang="en-ZA" sz="1800" b="1" dirty="0"/>
          </a:p>
          <a:p>
            <a:endParaRPr lang="en-ZA" sz="1800" dirty="0"/>
          </a:p>
          <a:p>
            <a:pPr marL="285750" indent="-285750">
              <a:buFontTx/>
              <a:buChar char="-"/>
            </a:pPr>
            <a:endParaRPr lang="en-ZA" sz="1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18239FA-9DA1-ED22-55FE-CE67C1737166}"/>
              </a:ext>
            </a:extLst>
          </p:cNvPr>
          <p:cNvSpPr txBox="1"/>
          <p:nvPr/>
        </p:nvSpPr>
        <p:spPr>
          <a:xfrm>
            <a:off x="420788" y="2113959"/>
            <a:ext cx="38501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Why FOS selected for </a:t>
            </a:r>
            <a:r>
              <a:rPr lang="en-US" sz="2000" b="1" dirty="0" err="1"/>
              <a:t>ITk</a:t>
            </a:r>
            <a:r>
              <a:rPr lang="en-US" sz="2000" b="1" dirty="0"/>
              <a:t>? [6] </a:t>
            </a:r>
            <a:endParaRPr lang="en-ZA" sz="2000" b="1" dirty="0"/>
          </a:p>
        </p:txBody>
      </p:sp>
    </p:spTree>
    <p:extLst>
      <p:ext uri="{BB962C8B-B14F-4D97-AF65-F5344CB8AC3E}">
        <p14:creationId xmlns:p14="http://schemas.microsoft.com/office/powerpoint/2010/main" val="35875728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796BDF-0460-0D3D-1BFC-8E8EACCA37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A210C3D0-4962-5938-1E97-5C6BDCF3557F}"/>
              </a:ext>
            </a:extLst>
          </p:cNvPr>
          <p:cNvSpPr/>
          <p:nvPr/>
        </p:nvSpPr>
        <p:spPr>
          <a:xfrm>
            <a:off x="0" y="-45086"/>
            <a:ext cx="12192000" cy="1119907"/>
          </a:xfrm>
          <a:prstGeom prst="rect">
            <a:avLst/>
          </a:prstGeom>
          <a:solidFill>
            <a:srgbClr val="4B7E8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pic>
        <p:nvPicPr>
          <p:cNvPr id="13" name="object 5">
            <a:extLst>
              <a:ext uri="{FF2B5EF4-FFF2-40B4-BE49-F238E27FC236}">
                <a16:creationId xmlns:a16="http://schemas.microsoft.com/office/drawing/2014/main" id="{70B759D6-5506-60E7-AF6F-8EA2FACDD84A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468100" y="6176963"/>
            <a:ext cx="719328" cy="68103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DCD0E24-C84D-8C4F-607F-18D81B14E452}"/>
              </a:ext>
            </a:extLst>
          </p:cNvPr>
          <p:cNvSpPr txBox="1"/>
          <p:nvPr/>
        </p:nvSpPr>
        <p:spPr>
          <a:xfrm>
            <a:off x="880417" y="133294"/>
            <a:ext cx="1049533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dirty="0">
                <a:solidFill>
                  <a:schemeClr val="bg1"/>
                </a:solidFill>
              </a:rPr>
              <a:t>Problem Statement and Approach </a:t>
            </a:r>
            <a:endParaRPr lang="en-ZA" sz="4500" dirty="0">
              <a:solidFill>
                <a:schemeClr val="bg1"/>
              </a:solidFill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6E36C9F-D23D-7F42-DFC3-7E6865626B96}"/>
              </a:ext>
            </a:extLst>
          </p:cNvPr>
          <p:cNvCxnSpPr/>
          <p:nvPr/>
        </p:nvCxnSpPr>
        <p:spPr>
          <a:xfrm flipH="1">
            <a:off x="655320" y="6537960"/>
            <a:ext cx="1037844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" name="Slide Number Placeholder 13">
            <a:extLst>
              <a:ext uri="{FF2B5EF4-FFF2-40B4-BE49-F238E27FC236}">
                <a16:creationId xmlns:a16="http://schemas.microsoft.com/office/drawing/2014/main" id="{CCCC9454-3F9D-E732-A263-48238935A6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C27030FF-11E7-4687-87A3-815B4135751A}" type="slidenum">
              <a:rPr lang="en-ZA" smtClean="0"/>
              <a:t>9</a:t>
            </a:fld>
            <a:endParaRPr lang="en-ZA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2D2A523-EFF4-D37E-5FEA-DE684356EA4C}"/>
              </a:ext>
            </a:extLst>
          </p:cNvPr>
          <p:cNvSpPr/>
          <p:nvPr/>
        </p:nvSpPr>
        <p:spPr>
          <a:xfrm>
            <a:off x="469232" y="1403887"/>
            <a:ext cx="3188369" cy="1691989"/>
          </a:xfrm>
          <a:prstGeom prst="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/>
              <a:t>A system comprised of multiple FOS packages is being developed for the ATLAS ITK.</a:t>
            </a:r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22DAEBCC-C7D2-F810-629B-90A96B95E6A0}"/>
              </a:ext>
            </a:extLst>
          </p:cNvPr>
          <p:cNvSpPr/>
          <p:nvPr/>
        </p:nvSpPr>
        <p:spPr>
          <a:xfrm>
            <a:off x="3653590" y="2036481"/>
            <a:ext cx="998621" cy="393883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E7C1C45-4447-8BD1-CFD7-62C27906A6E7}"/>
              </a:ext>
            </a:extLst>
          </p:cNvPr>
          <p:cNvSpPr/>
          <p:nvPr/>
        </p:nvSpPr>
        <p:spPr>
          <a:xfrm>
            <a:off x="4652211" y="1403888"/>
            <a:ext cx="3068054" cy="1691988"/>
          </a:xfrm>
          <a:prstGeom prst="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/>
              <a:t>Exposed to hostile conditions, that require constant humidity and temperature monitoring.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C037A07-84D0-92A7-1AF5-F2446FD9E7CC}"/>
              </a:ext>
            </a:extLst>
          </p:cNvPr>
          <p:cNvSpPr/>
          <p:nvPr/>
        </p:nvSpPr>
        <p:spPr>
          <a:xfrm>
            <a:off x="8827169" y="1403888"/>
            <a:ext cx="2895600" cy="1691988"/>
          </a:xfrm>
          <a:prstGeom prst="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/>
              <a:t>Exposed to hostile conditions, that require constant humidity and temperature monitoring.</a:t>
            </a: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113484A9-8C68-3C12-9094-91AC81502E25}"/>
              </a:ext>
            </a:extLst>
          </p:cNvPr>
          <p:cNvSpPr/>
          <p:nvPr/>
        </p:nvSpPr>
        <p:spPr>
          <a:xfrm>
            <a:off x="7720265" y="2064368"/>
            <a:ext cx="1106904" cy="393883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579BB82-89D7-8CF4-EF9F-1040206C8066}"/>
              </a:ext>
            </a:extLst>
          </p:cNvPr>
          <p:cNvSpPr/>
          <p:nvPr/>
        </p:nvSpPr>
        <p:spPr>
          <a:xfrm>
            <a:off x="8827169" y="4018065"/>
            <a:ext cx="2895600" cy="1691988"/>
          </a:xfrm>
          <a:prstGeom prst="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/>
              <a:t>Conditions include harsh radiation emitted on colliding particles.</a:t>
            </a: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5B9BE82B-B532-9651-E6C1-0B1B02ECBDB5}"/>
              </a:ext>
            </a:extLst>
          </p:cNvPr>
          <p:cNvSpPr/>
          <p:nvPr/>
        </p:nvSpPr>
        <p:spPr>
          <a:xfrm rot="10800000">
            <a:off x="7720265" y="4654836"/>
            <a:ext cx="1106904" cy="393883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B46170D-CC16-9304-FA55-77D47915B41C}"/>
              </a:ext>
            </a:extLst>
          </p:cNvPr>
          <p:cNvSpPr/>
          <p:nvPr/>
        </p:nvSpPr>
        <p:spPr>
          <a:xfrm>
            <a:off x="4652211" y="3974835"/>
            <a:ext cx="3068054" cy="1691988"/>
          </a:xfrm>
          <a:prstGeom prst="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/>
              <a:t>Effects of radiation include damage to sensors, mechanical and material </a:t>
            </a:r>
            <a:r>
              <a:rPr lang="en-US" sz="2000" dirty="0" err="1"/>
              <a:t>degration</a:t>
            </a:r>
            <a:r>
              <a:rPr lang="en-US" sz="2000" dirty="0"/>
              <a:t> .</a:t>
            </a: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434E7E26-3E60-2146-C496-CD8F6CDDD3E3}"/>
              </a:ext>
            </a:extLst>
          </p:cNvPr>
          <p:cNvSpPr/>
          <p:nvPr/>
        </p:nvSpPr>
        <p:spPr>
          <a:xfrm rot="10800000">
            <a:off x="3545307" y="4654836"/>
            <a:ext cx="1106904" cy="393883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882719A-F7EA-8B38-6EEB-4E465733C0FF}"/>
              </a:ext>
            </a:extLst>
          </p:cNvPr>
          <p:cNvSpPr/>
          <p:nvPr/>
        </p:nvSpPr>
        <p:spPr>
          <a:xfrm>
            <a:off x="356937" y="3974835"/>
            <a:ext cx="3188369" cy="1691989"/>
          </a:xfrm>
          <a:prstGeom prst="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/>
              <a:t>Study aims to investigate radiation effects on FOS packages to be installed in new HL-LHC &amp; ATLAS ITK</a:t>
            </a:r>
          </a:p>
        </p:txBody>
      </p:sp>
    </p:spTree>
    <p:extLst>
      <p:ext uri="{BB962C8B-B14F-4D97-AF65-F5344CB8AC3E}">
        <p14:creationId xmlns:p14="http://schemas.microsoft.com/office/powerpoint/2010/main" val="8344440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C2DD614109E504494D6B1BA72B2BF24" ma:contentTypeVersion="15" ma:contentTypeDescription="Create a new document." ma:contentTypeScope="" ma:versionID="07b7fef963e43a7d1fac10b09e7baed6">
  <xsd:schema xmlns:xsd="http://www.w3.org/2001/XMLSchema" xmlns:xs="http://www.w3.org/2001/XMLSchema" xmlns:p="http://schemas.microsoft.com/office/2006/metadata/properties" xmlns:ns3="71275527-8ce9-449e-90c9-1835f7025285" xmlns:ns4="25362c9a-cce4-4156-8af6-624a190b2eac" targetNamespace="http://schemas.microsoft.com/office/2006/metadata/properties" ma:root="true" ma:fieldsID="b13fcf016a7ee07fa58eb34331e65826" ns3:_="" ns4:_="">
    <xsd:import namespace="71275527-8ce9-449e-90c9-1835f7025285"/>
    <xsd:import namespace="25362c9a-cce4-4156-8af6-624a190b2eac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ObjectDetectorVersions" minOccurs="0"/>
                <xsd:element ref="ns3:MediaServiceSearchProperties" minOccurs="0"/>
                <xsd:element ref="ns4:SharedWithUsers" minOccurs="0"/>
                <xsd:element ref="ns4:SharedWithDetails" minOccurs="0"/>
                <xsd:element ref="ns4:SharingHintHash" minOccurs="0"/>
                <xsd:element ref="ns3:_activity" minOccurs="0"/>
                <xsd:element ref="ns3:MediaServiceDateTaken" minOccurs="0"/>
                <xsd:element ref="ns3:MediaServiceSystemTags" minOccurs="0"/>
                <xsd:element ref="ns3:MediaServiceGenerationTime" minOccurs="0"/>
                <xsd:element ref="ns3:MediaServiceEventHashCode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275527-8ce9-449e-90c9-1835f702528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_activity" ma:index="17" nillable="true" ma:displayName="_activity" ma:hidden="true" ma:internalName="_activity">
      <xsd:simpleType>
        <xsd:restriction base="dms:Note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SystemTags" ma:index="19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362c9a-cce4-4156-8af6-624a190b2ea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71275527-8ce9-449e-90c9-1835f7025285" xsi:nil="true"/>
  </documentManagement>
</p:properties>
</file>

<file path=customXml/itemProps1.xml><?xml version="1.0" encoding="utf-8"?>
<ds:datastoreItem xmlns:ds="http://schemas.openxmlformats.org/officeDocument/2006/customXml" ds:itemID="{BF45FCC3-1AAB-4CBD-8296-44A5BF59AF5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275527-8ce9-449e-90c9-1835f7025285"/>
    <ds:schemaRef ds:uri="25362c9a-cce4-4156-8af6-624a190b2ea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3516FF8-4F2A-413B-9B4C-2CE2CEBC708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F859C64-778A-4BE6-B2EB-A31018666656}">
  <ds:schemaRefs>
    <ds:schemaRef ds:uri="http://schemas.microsoft.com/office/2006/documentManagement/types"/>
    <ds:schemaRef ds:uri="http://purl.org/dc/terms/"/>
    <ds:schemaRef ds:uri="71275527-8ce9-449e-90c9-1835f7025285"/>
    <ds:schemaRef ds:uri="http://schemas.openxmlformats.org/package/2006/metadata/core-properties"/>
    <ds:schemaRef ds:uri="http://schemas.microsoft.com/office/2006/metadata/properties"/>
    <ds:schemaRef ds:uri="25362c9a-cce4-4156-8af6-624a190b2eac"/>
    <ds:schemaRef ds:uri="http://www.w3.org/XML/1998/namespace"/>
    <ds:schemaRef ds:uri="http://purl.org/dc/elements/1.1/"/>
    <ds:schemaRef ds:uri="http://schemas.microsoft.com/office/infopath/2007/PartnerControl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1730</TotalTime>
  <Words>1435</Words>
  <Application>Microsoft Office PowerPoint</Application>
  <PresentationFormat>Widescreen</PresentationFormat>
  <Paragraphs>218</Paragraphs>
  <Slides>20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Aptos</vt:lpstr>
      <vt:lpstr>Aptos Display</vt:lpstr>
      <vt:lpstr>Arial</vt:lpstr>
      <vt:lpstr>ElsevierSans</vt:lpstr>
      <vt:lpstr>Noto Sans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LIONEL NDUMISO MKHWANAZI</dc:creator>
  <cp:lastModifiedBy>LIONEL NDUMISO MKHWANAZI</cp:lastModifiedBy>
  <cp:revision>4</cp:revision>
  <dcterms:created xsi:type="dcterms:W3CDTF">2025-04-15T05:38:30Z</dcterms:created>
  <dcterms:modified xsi:type="dcterms:W3CDTF">2025-05-21T11:43:03Z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0x0101001C2DD614109E504494D6B1BA72B2BF24</vt:lpwstr>
  </property>
</Properties>
</file>