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7" r:id="rId3"/>
    <p:sldId id="258" r:id="rId4"/>
    <p:sldId id="267" r:id="rId5"/>
    <p:sldId id="259" r:id="rId6"/>
    <p:sldId id="261" r:id="rId7"/>
    <p:sldId id="262" r:id="rId8"/>
    <p:sldId id="268" r:id="rId9"/>
    <p:sldId id="269" r:id="rId10"/>
    <p:sldId id="264" r:id="rId11"/>
    <p:sldId id="266" r:id="rId12"/>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4FD33C-2CCB-4FAB-BA7B-A4F5626D090A}" v="78" dt="2025-05-20T13:39:58.86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672"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DB5BFC81-3AEF-49F7-A6A8-0DE6C3396027}" type="datetimeFigureOut">
              <a:rPr lang="en-US" smtClean="0"/>
              <a:t>5/21/2025</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E659A8FE-BDF6-45C6-AE2B-F8AB3EF4FFA1}" type="slidenum">
              <a:rPr lang="en-US" smtClean="0"/>
              <a:t>‹#›</a:t>
            </a:fld>
            <a:endParaRPr lang="en-US"/>
          </a:p>
        </p:txBody>
      </p:sp>
    </p:spTree>
    <p:extLst>
      <p:ext uri="{BB962C8B-B14F-4D97-AF65-F5344CB8AC3E}">
        <p14:creationId xmlns:p14="http://schemas.microsoft.com/office/powerpoint/2010/main" val="3206272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2800" b="1" i="0">
                <a:solidFill>
                  <a:srgbClr val="25003A"/>
                </a:solidFill>
                <a:latin typeface="Times New Roman"/>
                <a:cs typeface="Times New Roman"/>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2800" b="0" i="0">
                <a:solidFill>
                  <a:srgbClr val="3B3B3B"/>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5/21/2025</a:t>
            </a:fld>
            <a:endParaRPr lang="en-US"/>
          </a:p>
        </p:txBody>
      </p:sp>
      <p:sp>
        <p:nvSpPr>
          <p:cNvPr id="6" name="Holder 6"/>
          <p:cNvSpPr>
            <a:spLocks noGrp="1"/>
          </p:cNvSpPr>
          <p:nvPr>
            <p:ph type="sldNum" sz="quarter" idx="7"/>
          </p:nvPr>
        </p:nvSpPr>
        <p:spPr/>
        <p:txBody>
          <a:bodyPr lIns="0" tIns="0" rIns="0" bIns="0"/>
          <a:lstStyle>
            <a:lvl1pPr>
              <a:defRPr sz="1000" b="1" i="0">
                <a:solidFill>
                  <a:srgbClr val="1E1E1E"/>
                </a:solidFill>
                <a:latin typeface="Arial"/>
                <a:cs typeface="Arial"/>
              </a:defRPr>
            </a:lvl1pPr>
          </a:lstStyle>
          <a:p>
            <a:pPr marL="82550">
              <a:lnSpc>
                <a:spcPct val="100000"/>
              </a:lnSpc>
            </a:pPr>
            <a:fld id="{81D60167-4931-47E6-BA6A-407CBD079E47}" type="slidenum">
              <a:rPr spc="-50" dirty="0"/>
              <a:t>‹#›</a:t>
            </a:fld>
            <a:endParaRPr spc="-5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25003A"/>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800" b="0" i="0">
                <a:solidFill>
                  <a:srgbClr val="3B3B3B"/>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5/21/2025</a:t>
            </a:fld>
            <a:endParaRPr lang="en-US"/>
          </a:p>
        </p:txBody>
      </p:sp>
      <p:sp>
        <p:nvSpPr>
          <p:cNvPr id="6" name="Holder 6"/>
          <p:cNvSpPr>
            <a:spLocks noGrp="1"/>
          </p:cNvSpPr>
          <p:nvPr>
            <p:ph type="sldNum" sz="quarter" idx="7"/>
          </p:nvPr>
        </p:nvSpPr>
        <p:spPr/>
        <p:txBody>
          <a:bodyPr lIns="0" tIns="0" rIns="0" bIns="0"/>
          <a:lstStyle>
            <a:lvl1pPr>
              <a:defRPr sz="1000" b="1" i="0">
                <a:solidFill>
                  <a:srgbClr val="1E1E1E"/>
                </a:solidFill>
                <a:latin typeface="Arial"/>
                <a:cs typeface="Arial"/>
              </a:defRPr>
            </a:lvl1pPr>
          </a:lstStyle>
          <a:p>
            <a:pPr marL="82550">
              <a:lnSpc>
                <a:spcPct val="100000"/>
              </a:lnSpc>
            </a:pPr>
            <a:fld id="{81D60167-4931-47E6-BA6A-407CBD079E47}" type="slidenum">
              <a:rPr spc="-50" dirty="0"/>
              <a:t>‹#›</a:t>
            </a:fld>
            <a:endParaRPr spc="-5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25003A"/>
                </a:solidFill>
                <a:latin typeface="Times New Roman"/>
                <a:cs typeface="Times New Roman"/>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5/21/2025</a:t>
            </a:fld>
            <a:endParaRPr lang="en-US"/>
          </a:p>
        </p:txBody>
      </p:sp>
      <p:sp>
        <p:nvSpPr>
          <p:cNvPr id="7" name="Holder 7"/>
          <p:cNvSpPr>
            <a:spLocks noGrp="1"/>
          </p:cNvSpPr>
          <p:nvPr>
            <p:ph type="sldNum" sz="quarter" idx="7"/>
          </p:nvPr>
        </p:nvSpPr>
        <p:spPr/>
        <p:txBody>
          <a:bodyPr lIns="0" tIns="0" rIns="0" bIns="0"/>
          <a:lstStyle>
            <a:lvl1pPr>
              <a:defRPr sz="1000" b="1" i="0">
                <a:solidFill>
                  <a:srgbClr val="1E1E1E"/>
                </a:solidFill>
                <a:latin typeface="Arial"/>
                <a:cs typeface="Arial"/>
              </a:defRPr>
            </a:lvl1pPr>
          </a:lstStyle>
          <a:p>
            <a:pPr marL="82550">
              <a:lnSpc>
                <a:spcPct val="100000"/>
              </a:lnSpc>
            </a:pPr>
            <a:fld id="{81D60167-4931-47E6-BA6A-407CBD079E47}" type="slidenum">
              <a:rPr spc="-50" dirty="0"/>
              <a:t>‹#›</a:t>
            </a:fld>
            <a:endParaRPr spc="-5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93547" y="192023"/>
            <a:ext cx="11805285" cy="6474460"/>
          </a:xfrm>
          <a:custGeom>
            <a:avLst/>
            <a:gdLst/>
            <a:ahLst/>
            <a:cxnLst/>
            <a:rect l="l" t="t" r="r" b="b"/>
            <a:pathLst>
              <a:path w="11805285" h="6474459">
                <a:moveTo>
                  <a:pt x="11804904" y="0"/>
                </a:moveTo>
                <a:lnTo>
                  <a:pt x="0" y="0"/>
                </a:lnTo>
                <a:lnTo>
                  <a:pt x="0" y="6473952"/>
                </a:lnTo>
                <a:lnTo>
                  <a:pt x="11804904" y="6473952"/>
                </a:lnTo>
                <a:lnTo>
                  <a:pt x="11804904" y="0"/>
                </a:lnTo>
                <a:close/>
              </a:path>
            </a:pathLst>
          </a:custGeom>
          <a:solidFill>
            <a:srgbClr val="25003A"/>
          </a:solidFill>
        </p:spPr>
        <p:txBody>
          <a:bodyPr wrap="square" lIns="0" tIns="0" rIns="0" bIns="0" rtlCol="0"/>
          <a:lstStyle/>
          <a:p>
            <a:endParaRPr/>
          </a:p>
        </p:txBody>
      </p:sp>
      <p:sp>
        <p:nvSpPr>
          <p:cNvPr id="17" name="bg object 17"/>
          <p:cNvSpPr/>
          <p:nvPr/>
        </p:nvSpPr>
        <p:spPr>
          <a:xfrm>
            <a:off x="395477" y="3173729"/>
            <a:ext cx="11402695" cy="0"/>
          </a:xfrm>
          <a:custGeom>
            <a:avLst/>
            <a:gdLst/>
            <a:ahLst/>
            <a:cxnLst/>
            <a:rect l="l" t="t" r="r" b="b"/>
            <a:pathLst>
              <a:path w="11402695">
                <a:moveTo>
                  <a:pt x="0" y="0"/>
                </a:moveTo>
                <a:lnTo>
                  <a:pt x="11402314" y="0"/>
                </a:lnTo>
              </a:path>
            </a:pathLst>
          </a:custGeom>
          <a:ln w="28575">
            <a:solidFill>
              <a:srgbClr val="FFFFFF"/>
            </a:solidFill>
          </a:ln>
        </p:spPr>
        <p:txBody>
          <a:bodyPr wrap="square" lIns="0" tIns="0" rIns="0" bIns="0" rtlCol="0"/>
          <a:lstStyle/>
          <a:p>
            <a:endParaRPr/>
          </a:p>
        </p:txBody>
      </p:sp>
      <p:sp>
        <p:nvSpPr>
          <p:cNvPr id="18" name="bg object 18"/>
          <p:cNvSpPr/>
          <p:nvPr/>
        </p:nvSpPr>
        <p:spPr>
          <a:xfrm>
            <a:off x="10021823" y="4719828"/>
            <a:ext cx="1757680" cy="1762125"/>
          </a:xfrm>
          <a:custGeom>
            <a:avLst/>
            <a:gdLst/>
            <a:ahLst/>
            <a:cxnLst/>
            <a:rect l="l" t="t" r="r" b="b"/>
            <a:pathLst>
              <a:path w="1757679" h="1762125">
                <a:moveTo>
                  <a:pt x="1757172" y="0"/>
                </a:moveTo>
                <a:lnTo>
                  <a:pt x="0" y="0"/>
                </a:lnTo>
                <a:lnTo>
                  <a:pt x="0" y="1761744"/>
                </a:lnTo>
                <a:lnTo>
                  <a:pt x="1757172" y="1761744"/>
                </a:lnTo>
                <a:lnTo>
                  <a:pt x="1757172" y="0"/>
                </a:lnTo>
                <a:close/>
              </a:path>
            </a:pathLst>
          </a:custGeom>
          <a:solidFill>
            <a:srgbClr val="D95800"/>
          </a:solidFill>
        </p:spPr>
        <p:txBody>
          <a:bodyPr wrap="square" lIns="0" tIns="0" rIns="0" bIns="0" rtlCol="0"/>
          <a:lstStyle/>
          <a:p>
            <a:endParaRPr/>
          </a:p>
        </p:txBody>
      </p:sp>
      <p:pic>
        <p:nvPicPr>
          <p:cNvPr id="19" name="bg object 19"/>
          <p:cNvPicPr/>
          <p:nvPr/>
        </p:nvPicPr>
        <p:blipFill>
          <a:blip r:embed="rId2" cstate="print"/>
          <a:stretch>
            <a:fillRect/>
          </a:stretch>
        </p:blipFill>
        <p:spPr>
          <a:xfrm>
            <a:off x="9986771" y="4684776"/>
            <a:ext cx="1833372" cy="1837944"/>
          </a:xfrm>
          <a:prstGeom prst="rect">
            <a:avLst/>
          </a:prstGeom>
        </p:spPr>
      </p:pic>
      <p:sp>
        <p:nvSpPr>
          <p:cNvPr id="2" name="Holder 2"/>
          <p:cNvSpPr>
            <a:spLocks noGrp="1"/>
          </p:cNvSpPr>
          <p:nvPr>
            <p:ph type="title"/>
          </p:nvPr>
        </p:nvSpPr>
        <p:spPr/>
        <p:txBody>
          <a:bodyPr lIns="0" tIns="0" rIns="0" bIns="0"/>
          <a:lstStyle>
            <a:lvl1pPr>
              <a:defRPr sz="2800" b="1" i="0">
                <a:solidFill>
                  <a:srgbClr val="25003A"/>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5/21/2025</a:t>
            </a:fld>
            <a:endParaRPr lang="en-US"/>
          </a:p>
        </p:txBody>
      </p:sp>
      <p:sp>
        <p:nvSpPr>
          <p:cNvPr id="5" name="Holder 5"/>
          <p:cNvSpPr>
            <a:spLocks noGrp="1"/>
          </p:cNvSpPr>
          <p:nvPr>
            <p:ph type="sldNum" sz="quarter" idx="7"/>
          </p:nvPr>
        </p:nvSpPr>
        <p:spPr/>
        <p:txBody>
          <a:bodyPr lIns="0" tIns="0" rIns="0" bIns="0"/>
          <a:lstStyle>
            <a:lvl1pPr>
              <a:defRPr sz="1000" b="1" i="0">
                <a:solidFill>
                  <a:srgbClr val="1E1E1E"/>
                </a:solidFill>
                <a:latin typeface="Arial"/>
                <a:cs typeface="Arial"/>
              </a:defRPr>
            </a:lvl1pPr>
          </a:lstStyle>
          <a:p>
            <a:pPr marL="82550">
              <a:lnSpc>
                <a:spcPct val="100000"/>
              </a:lnSpc>
            </a:pPr>
            <a:fld id="{81D60167-4931-47E6-BA6A-407CBD079E47}" type="slidenum">
              <a:rPr spc="-50" dirty="0"/>
              <a:t>‹#›</a:t>
            </a:fld>
            <a:endParaRPr spc="-5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5/21/2025</a:t>
            </a:fld>
            <a:endParaRPr lang="en-US"/>
          </a:p>
        </p:txBody>
      </p:sp>
      <p:sp>
        <p:nvSpPr>
          <p:cNvPr id="4" name="Holder 4"/>
          <p:cNvSpPr>
            <a:spLocks noGrp="1"/>
          </p:cNvSpPr>
          <p:nvPr>
            <p:ph type="sldNum" sz="quarter" idx="7"/>
          </p:nvPr>
        </p:nvSpPr>
        <p:spPr/>
        <p:txBody>
          <a:bodyPr lIns="0" tIns="0" rIns="0" bIns="0"/>
          <a:lstStyle>
            <a:lvl1pPr>
              <a:defRPr sz="1000" b="1" i="0">
                <a:solidFill>
                  <a:srgbClr val="1E1E1E"/>
                </a:solidFill>
                <a:latin typeface="Arial"/>
                <a:cs typeface="Arial"/>
              </a:defRPr>
            </a:lvl1pPr>
          </a:lstStyle>
          <a:p>
            <a:pPr marL="82550">
              <a:lnSpc>
                <a:spcPct val="100000"/>
              </a:lnSpc>
            </a:pPr>
            <a:fld id="{81D60167-4931-47E6-BA6A-407CBD079E47}" type="slidenum">
              <a:rPr spc="-50" dirty="0"/>
              <a:t>‹#›</a:t>
            </a:fld>
            <a:endParaRPr spc="-5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69570" y="6204965"/>
            <a:ext cx="10891520" cy="0"/>
          </a:xfrm>
          <a:custGeom>
            <a:avLst/>
            <a:gdLst/>
            <a:ahLst/>
            <a:cxnLst/>
            <a:rect l="l" t="t" r="r" b="b"/>
            <a:pathLst>
              <a:path w="10891520">
                <a:moveTo>
                  <a:pt x="0" y="0"/>
                </a:moveTo>
                <a:lnTo>
                  <a:pt x="10891393" y="0"/>
                </a:lnTo>
              </a:path>
            </a:pathLst>
          </a:custGeom>
          <a:ln w="28575">
            <a:solidFill>
              <a:srgbClr val="25003A"/>
            </a:solidFill>
          </a:ln>
        </p:spPr>
        <p:txBody>
          <a:bodyPr wrap="square" lIns="0" tIns="0" rIns="0" bIns="0" rtlCol="0"/>
          <a:lstStyle/>
          <a:p>
            <a:endParaRPr/>
          </a:p>
        </p:txBody>
      </p:sp>
      <p:pic>
        <p:nvPicPr>
          <p:cNvPr id="17" name="bg object 17"/>
          <p:cNvPicPr/>
          <p:nvPr/>
        </p:nvPicPr>
        <p:blipFill>
          <a:blip r:embed="rId7" cstate="print"/>
          <a:stretch>
            <a:fillRect/>
          </a:stretch>
        </p:blipFill>
        <p:spPr>
          <a:xfrm>
            <a:off x="11500145" y="6195114"/>
            <a:ext cx="498264" cy="492142"/>
          </a:xfrm>
          <a:prstGeom prst="rect">
            <a:avLst/>
          </a:prstGeom>
        </p:spPr>
      </p:pic>
      <p:sp>
        <p:nvSpPr>
          <p:cNvPr id="2" name="Holder 2"/>
          <p:cNvSpPr>
            <a:spLocks noGrp="1"/>
          </p:cNvSpPr>
          <p:nvPr>
            <p:ph type="title"/>
          </p:nvPr>
        </p:nvSpPr>
        <p:spPr>
          <a:xfrm>
            <a:off x="3426967" y="464311"/>
            <a:ext cx="5339715" cy="453644"/>
          </a:xfrm>
          <a:prstGeom prst="rect">
            <a:avLst/>
          </a:prstGeom>
        </p:spPr>
        <p:txBody>
          <a:bodyPr wrap="square" lIns="0" tIns="0" rIns="0" bIns="0">
            <a:spAutoFit/>
          </a:bodyPr>
          <a:lstStyle>
            <a:lvl1pPr>
              <a:defRPr sz="2800" b="1" i="0">
                <a:solidFill>
                  <a:srgbClr val="25003A"/>
                </a:solidFill>
                <a:latin typeface="Times New Roman"/>
                <a:cs typeface="Times New Roman"/>
              </a:defRPr>
            </a:lvl1pPr>
          </a:lstStyle>
          <a:p>
            <a:endParaRPr/>
          </a:p>
        </p:txBody>
      </p:sp>
      <p:sp>
        <p:nvSpPr>
          <p:cNvPr id="3" name="Holder 3"/>
          <p:cNvSpPr>
            <a:spLocks noGrp="1"/>
          </p:cNvSpPr>
          <p:nvPr>
            <p:ph type="body" idx="1"/>
          </p:nvPr>
        </p:nvSpPr>
        <p:spPr>
          <a:xfrm>
            <a:off x="355803" y="1192130"/>
            <a:ext cx="9429750" cy="4157979"/>
          </a:xfrm>
          <a:prstGeom prst="rect">
            <a:avLst/>
          </a:prstGeom>
        </p:spPr>
        <p:txBody>
          <a:bodyPr wrap="square" lIns="0" tIns="0" rIns="0" bIns="0">
            <a:spAutoFit/>
          </a:bodyPr>
          <a:lstStyle>
            <a:lvl1pPr>
              <a:defRPr sz="2800" b="0" i="0">
                <a:solidFill>
                  <a:srgbClr val="3B3B3B"/>
                </a:solidFill>
                <a:latin typeface="Times New Roman"/>
                <a:cs typeface="Times New Roman"/>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smtClean="0"/>
              <a:t>5/21/2025</a:t>
            </a:fld>
            <a:endParaRPr lang="en-US"/>
          </a:p>
        </p:txBody>
      </p:sp>
      <p:sp>
        <p:nvSpPr>
          <p:cNvPr id="6" name="Holder 6"/>
          <p:cNvSpPr>
            <a:spLocks noGrp="1"/>
          </p:cNvSpPr>
          <p:nvPr>
            <p:ph type="sldNum" sz="quarter" idx="7"/>
          </p:nvPr>
        </p:nvSpPr>
        <p:spPr>
          <a:xfrm>
            <a:off x="11125327" y="6390328"/>
            <a:ext cx="204089" cy="167004"/>
          </a:xfrm>
          <a:prstGeom prst="rect">
            <a:avLst/>
          </a:prstGeom>
        </p:spPr>
        <p:txBody>
          <a:bodyPr wrap="square" lIns="0" tIns="0" rIns="0" bIns="0">
            <a:spAutoFit/>
          </a:bodyPr>
          <a:lstStyle>
            <a:lvl1pPr>
              <a:defRPr sz="1000" b="1" i="0">
                <a:solidFill>
                  <a:srgbClr val="1E1E1E"/>
                </a:solidFill>
                <a:latin typeface="Arial"/>
                <a:cs typeface="Arial"/>
              </a:defRPr>
            </a:lvl1pPr>
          </a:lstStyle>
          <a:p>
            <a:pPr marL="82550">
              <a:lnSpc>
                <a:spcPct val="100000"/>
              </a:lnSpc>
            </a:pPr>
            <a:fld id="{81D60167-4931-47E6-BA6A-407CBD079E47}" type="slidenum">
              <a:rPr spc="-50" dirty="0"/>
              <a:t>‹#›</a:t>
            </a:fld>
            <a:endParaRPr spc="-5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52400" y="191770"/>
            <a:ext cx="11805285" cy="6474460"/>
            <a:chOff x="193547" y="192023"/>
            <a:chExt cx="11805285" cy="6474460"/>
          </a:xfrm>
        </p:grpSpPr>
        <p:pic>
          <p:nvPicPr>
            <p:cNvPr id="3" name="object 3"/>
            <p:cNvPicPr/>
            <p:nvPr/>
          </p:nvPicPr>
          <p:blipFill>
            <a:blip r:embed="rId2" cstate="print"/>
            <a:stretch>
              <a:fillRect/>
            </a:stretch>
          </p:blipFill>
          <p:spPr>
            <a:xfrm>
              <a:off x="9896475" y="5379242"/>
              <a:ext cx="1543050" cy="1057274"/>
            </a:xfrm>
            <a:prstGeom prst="rect">
              <a:avLst/>
            </a:prstGeom>
          </p:spPr>
        </p:pic>
        <p:pic>
          <p:nvPicPr>
            <p:cNvPr id="4" name="object 4"/>
            <p:cNvPicPr/>
            <p:nvPr/>
          </p:nvPicPr>
          <p:blipFill>
            <a:blip r:embed="rId3" cstate="print"/>
            <a:stretch>
              <a:fillRect/>
            </a:stretch>
          </p:blipFill>
          <p:spPr>
            <a:xfrm>
              <a:off x="193547" y="192023"/>
              <a:ext cx="11804904" cy="6473952"/>
            </a:xfrm>
            <a:prstGeom prst="rect">
              <a:avLst/>
            </a:prstGeom>
          </p:spPr>
        </p:pic>
        <p:sp>
          <p:nvSpPr>
            <p:cNvPr id="5" name="object 5"/>
            <p:cNvSpPr/>
            <p:nvPr/>
          </p:nvSpPr>
          <p:spPr>
            <a:xfrm>
              <a:off x="10021824" y="4719827"/>
              <a:ext cx="1757680" cy="1762125"/>
            </a:xfrm>
            <a:custGeom>
              <a:avLst/>
              <a:gdLst/>
              <a:ahLst/>
              <a:cxnLst/>
              <a:rect l="l" t="t" r="r" b="b"/>
              <a:pathLst>
                <a:path w="1757679" h="1762125">
                  <a:moveTo>
                    <a:pt x="1757172" y="0"/>
                  </a:moveTo>
                  <a:lnTo>
                    <a:pt x="0" y="0"/>
                  </a:lnTo>
                  <a:lnTo>
                    <a:pt x="0" y="1761744"/>
                  </a:lnTo>
                  <a:lnTo>
                    <a:pt x="1757172" y="1761744"/>
                  </a:lnTo>
                  <a:lnTo>
                    <a:pt x="1757172" y="0"/>
                  </a:lnTo>
                  <a:close/>
                </a:path>
              </a:pathLst>
            </a:custGeom>
            <a:solidFill>
              <a:srgbClr val="C0504D"/>
            </a:solidFill>
          </p:spPr>
          <p:txBody>
            <a:bodyPr wrap="square" lIns="0" tIns="0" rIns="0" bIns="0" rtlCol="0"/>
            <a:lstStyle/>
            <a:p>
              <a:endParaRPr/>
            </a:p>
          </p:txBody>
        </p:sp>
        <p:pic>
          <p:nvPicPr>
            <p:cNvPr id="6" name="object 6"/>
            <p:cNvPicPr/>
            <p:nvPr/>
          </p:nvPicPr>
          <p:blipFill>
            <a:blip r:embed="rId4" cstate="print"/>
            <a:stretch>
              <a:fillRect/>
            </a:stretch>
          </p:blipFill>
          <p:spPr>
            <a:xfrm>
              <a:off x="9986771" y="4684776"/>
              <a:ext cx="1833372" cy="1837944"/>
            </a:xfrm>
            <a:prstGeom prst="rect">
              <a:avLst/>
            </a:prstGeom>
          </p:spPr>
        </p:pic>
        <p:sp>
          <p:nvSpPr>
            <p:cNvPr id="7" name="object 7"/>
            <p:cNvSpPr/>
            <p:nvPr/>
          </p:nvSpPr>
          <p:spPr>
            <a:xfrm>
              <a:off x="448056" y="4719827"/>
              <a:ext cx="9413875" cy="1762125"/>
            </a:xfrm>
            <a:custGeom>
              <a:avLst/>
              <a:gdLst/>
              <a:ahLst/>
              <a:cxnLst/>
              <a:rect l="l" t="t" r="r" b="b"/>
              <a:pathLst>
                <a:path w="9413875" h="1762125">
                  <a:moveTo>
                    <a:pt x="9413748" y="0"/>
                  </a:moveTo>
                  <a:lnTo>
                    <a:pt x="0" y="0"/>
                  </a:lnTo>
                  <a:lnTo>
                    <a:pt x="0" y="1761744"/>
                  </a:lnTo>
                  <a:lnTo>
                    <a:pt x="9413748" y="1761744"/>
                  </a:lnTo>
                  <a:lnTo>
                    <a:pt x="9413748" y="0"/>
                  </a:lnTo>
                  <a:close/>
                </a:path>
              </a:pathLst>
            </a:custGeom>
            <a:solidFill>
              <a:srgbClr val="FFFFFF">
                <a:alpha val="69802"/>
              </a:srgbClr>
            </a:solidFill>
          </p:spPr>
          <p:txBody>
            <a:bodyPr wrap="square" lIns="0" tIns="0" rIns="0" bIns="0" rtlCol="0"/>
            <a:lstStyle/>
            <a:p>
              <a:pPr algn="ctr"/>
              <a:r>
                <a:rPr lang="en-ZA" sz="2000" b="1" dirty="0">
                  <a:latin typeface="Times New Roman" panose="02020603050405020304" pitchFamily="18" charset="0"/>
                  <a:ea typeface="Tahoma" panose="020B0604030504040204" pitchFamily="34" charset="0"/>
                  <a:cs typeface="Times New Roman" panose="02020603050405020304" pitchFamily="18" charset="0"/>
                </a:rPr>
                <a:t>Data Analysis for Fiber Optic Sensors in the SAFARI-1 Nuclear Reactor</a:t>
              </a:r>
            </a:p>
            <a:p>
              <a:pPr algn="l"/>
              <a:r>
                <a:rPr lang="en-US" dirty="0"/>
                <a:t>    </a:t>
              </a:r>
              <a:r>
                <a:rPr lang="en-US" dirty="0">
                  <a:solidFill>
                    <a:schemeClr val="accent6">
                      <a:lumMod val="75000"/>
                    </a:schemeClr>
                  </a:solidFill>
                </a:rPr>
                <a:t>NGOMANE Z</a:t>
              </a:r>
            </a:p>
            <a:p>
              <a:pPr algn="l"/>
              <a:r>
                <a:rPr lang="en-US" dirty="0">
                  <a:solidFill>
                    <a:schemeClr val="accent6">
                      <a:lumMod val="75000"/>
                    </a:schemeClr>
                  </a:solidFill>
                </a:rPr>
                <a:t>    221122211</a:t>
              </a:r>
              <a:endParaRPr dirty="0">
                <a:solidFill>
                  <a:schemeClr val="accent6">
                    <a:lumMod val="75000"/>
                  </a:schemeClr>
                </a:solidFill>
              </a:endParaRPr>
            </a:p>
          </p:txBody>
        </p:sp>
      </p:grpSp>
      <p:sp>
        <p:nvSpPr>
          <p:cNvPr id="9" name="object 9"/>
          <p:cNvSpPr txBox="1"/>
          <p:nvPr/>
        </p:nvSpPr>
        <p:spPr>
          <a:xfrm>
            <a:off x="663384" y="5443396"/>
            <a:ext cx="4426585" cy="928459"/>
          </a:xfrm>
          <a:prstGeom prst="rect">
            <a:avLst/>
          </a:prstGeom>
        </p:spPr>
        <p:txBody>
          <a:bodyPr vert="horz" wrap="square" lIns="0" tIns="12700" rIns="0" bIns="0" rtlCol="0">
            <a:spAutoFit/>
          </a:bodyPr>
          <a:lstStyle/>
          <a:p>
            <a:pPr marL="12700">
              <a:lnSpc>
                <a:spcPts val="1440"/>
              </a:lnSpc>
              <a:spcBef>
                <a:spcPts val="100"/>
              </a:spcBef>
            </a:pPr>
            <a:endParaRPr lang="en-US" sz="1200" spc="-10" dirty="0">
              <a:solidFill>
                <a:srgbClr val="0F243E"/>
              </a:solidFill>
              <a:latin typeface="Arial MT"/>
              <a:cs typeface="Arial MT"/>
            </a:endParaRPr>
          </a:p>
          <a:p>
            <a:pPr marL="12700">
              <a:lnSpc>
                <a:spcPts val="1920"/>
              </a:lnSpc>
            </a:pPr>
            <a:r>
              <a:rPr lang="en-US" sz="1600" dirty="0">
                <a:solidFill>
                  <a:srgbClr val="E36C09"/>
                </a:solidFill>
                <a:latin typeface="Times New Roman" panose="02020603050405020304" pitchFamily="18" charset="0"/>
                <a:cs typeface="Times New Roman" panose="02020603050405020304" pitchFamily="18" charset="0"/>
              </a:rPr>
              <a:t>Project Investigation 4000</a:t>
            </a:r>
            <a:endParaRPr lang="en-US" sz="1600" dirty="0">
              <a:latin typeface="Times New Roman" panose="02020603050405020304" pitchFamily="18" charset="0"/>
              <a:cs typeface="Times New Roman" panose="02020603050405020304" pitchFamily="18" charset="0"/>
            </a:endParaRPr>
          </a:p>
          <a:p>
            <a:pPr marL="12700" marR="5080">
              <a:lnSpc>
                <a:spcPct val="100000"/>
              </a:lnSpc>
            </a:pPr>
            <a:r>
              <a:rPr sz="1600" dirty="0">
                <a:solidFill>
                  <a:srgbClr val="E36C09"/>
                </a:solidFill>
                <a:latin typeface="Times New Roman" panose="02020603050405020304" pitchFamily="18" charset="0"/>
                <a:cs typeface="Times New Roman" panose="02020603050405020304" pitchFamily="18" charset="0"/>
              </a:rPr>
              <a:t>Faculty</a:t>
            </a:r>
            <a:r>
              <a:rPr sz="1600" spc="-35" dirty="0">
                <a:solidFill>
                  <a:srgbClr val="E36C09"/>
                </a:solidFill>
                <a:latin typeface="Times New Roman" panose="02020603050405020304" pitchFamily="18" charset="0"/>
                <a:cs typeface="Times New Roman" panose="02020603050405020304" pitchFamily="18" charset="0"/>
              </a:rPr>
              <a:t> </a:t>
            </a:r>
            <a:r>
              <a:rPr sz="1600" dirty="0">
                <a:solidFill>
                  <a:srgbClr val="E36C09"/>
                </a:solidFill>
                <a:latin typeface="Times New Roman" panose="02020603050405020304" pitchFamily="18" charset="0"/>
                <a:cs typeface="Times New Roman" panose="02020603050405020304" pitchFamily="18" charset="0"/>
              </a:rPr>
              <a:t>of</a:t>
            </a:r>
            <a:r>
              <a:rPr sz="1600" spc="-20" dirty="0">
                <a:solidFill>
                  <a:srgbClr val="E36C09"/>
                </a:solidFill>
                <a:latin typeface="Times New Roman" panose="02020603050405020304" pitchFamily="18" charset="0"/>
                <a:cs typeface="Times New Roman" panose="02020603050405020304" pitchFamily="18" charset="0"/>
              </a:rPr>
              <a:t> </a:t>
            </a:r>
            <a:r>
              <a:rPr sz="1600" dirty="0">
                <a:solidFill>
                  <a:srgbClr val="E36C09"/>
                </a:solidFill>
                <a:latin typeface="Times New Roman" panose="02020603050405020304" pitchFamily="18" charset="0"/>
                <a:cs typeface="Times New Roman" panose="02020603050405020304" pitchFamily="18" charset="0"/>
              </a:rPr>
              <a:t>Engineering</a:t>
            </a:r>
            <a:r>
              <a:rPr sz="1600" spc="-40" dirty="0">
                <a:solidFill>
                  <a:srgbClr val="E36C09"/>
                </a:solidFill>
                <a:latin typeface="Times New Roman" panose="02020603050405020304" pitchFamily="18" charset="0"/>
                <a:cs typeface="Times New Roman" panose="02020603050405020304" pitchFamily="18" charset="0"/>
              </a:rPr>
              <a:t> </a:t>
            </a:r>
            <a:r>
              <a:rPr sz="1600" dirty="0">
                <a:solidFill>
                  <a:srgbClr val="E36C09"/>
                </a:solidFill>
                <a:latin typeface="Times New Roman" panose="02020603050405020304" pitchFamily="18" charset="0"/>
                <a:cs typeface="Times New Roman" panose="02020603050405020304" pitchFamily="18" charset="0"/>
              </a:rPr>
              <a:t>and</a:t>
            </a:r>
            <a:r>
              <a:rPr sz="1600" spc="-35" dirty="0">
                <a:solidFill>
                  <a:srgbClr val="E36C09"/>
                </a:solidFill>
                <a:latin typeface="Times New Roman" panose="02020603050405020304" pitchFamily="18" charset="0"/>
                <a:cs typeface="Times New Roman" panose="02020603050405020304" pitchFamily="18" charset="0"/>
              </a:rPr>
              <a:t> </a:t>
            </a:r>
            <a:r>
              <a:rPr sz="1600" dirty="0">
                <a:solidFill>
                  <a:srgbClr val="E36C09"/>
                </a:solidFill>
                <a:latin typeface="Times New Roman" panose="02020603050405020304" pitchFamily="18" charset="0"/>
                <a:cs typeface="Times New Roman" panose="02020603050405020304" pitchFamily="18" charset="0"/>
              </a:rPr>
              <a:t>the</a:t>
            </a:r>
            <a:r>
              <a:rPr sz="1600" spc="-25" dirty="0">
                <a:solidFill>
                  <a:srgbClr val="E36C09"/>
                </a:solidFill>
                <a:latin typeface="Times New Roman" panose="02020603050405020304" pitchFamily="18" charset="0"/>
                <a:cs typeface="Times New Roman" panose="02020603050405020304" pitchFamily="18" charset="0"/>
              </a:rPr>
              <a:t> </a:t>
            </a:r>
            <a:r>
              <a:rPr sz="1600" dirty="0">
                <a:solidFill>
                  <a:srgbClr val="E36C09"/>
                </a:solidFill>
                <a:latin typeface="Times New Roman" panose="02020603050405020304" pitchFamily="18" charset="0"/>
                <a:cs typeface="Times New Roman" panose="02020603050405020304" pitchFamily="18" charset="0"/>
              </a:rPr>
              <a:t>Built</a:t>
            </a:r>
            <a:r>
              <a:rPr sz="1600" spc="-45" dirty="0">
                <a:solidFill>
                  <a:srgbClr val="E36C09"/>
                </a:solidFill>
                <a:latin typeface="Times New Roman" panose="02020603050405020304" pitchFamily="18" charset="0"/>
                <a:cs typeface="Times New Roman" panose="02020603050405020304" pitchFamily="18" charset="0"/>
              </a:rPr>
              <a:t> </a:t>
            </a:r>
            <a:r>
              <a:rPr sz="1600" spc="-10" dirty="0">
                <a:solidFill>
                  <a:srgbClr val="E36C09"/>
                </a:solidFill>
                <a:latin typeface="Times New Roman" panose="02020603050405020304" pitchFamily="18" charset="0"/>
                <a:cs typeface="Times New Roman" panose="02020603050405020304" pitchFamily="18" charset="0"/>
              </a:rPr>
              <a:t>Environment </a:t>
            </a:r>
            <a:r>
              <a:rPr sz="1600" dirty="0">
                <a:solidFill>
                  <a:srgbClr val="E36C09"/>
                </a:solidFill>
                <a:latin typeface="Times New Roman" panose="02020603050405020304" pitchFamily="18" charset="0"/>
                <a:cs typeface="Times New Roman" panose="02020603050405020304" pitchFamily="18" charset="0"/>
              </a:rPr>
              <a:t>Department</a:t>
            </a:r>
            <a:r>
              <a:rPr sz="1600" spc="-40" dirty="0">
                <a:solidFill>
                  <a:srgbClr val="E36C09"/>
                </a:solidFill>
                <a:latin typeface="Times New Roman" panose="02020603050405020304" pitchFamily="18" charset="0"/>
                <a:cs typeface="Times New Roman" panose="02020603050405020304" pitchFamily="18" charset="0"/>
              </a:rPr>
              <a:t> </a:t>
            </a:r>
            <a:r>
              <a:rPr sz="1600" dirty="0">
                <a:solidFill>
                  <a:srgbClr val="E36C09"/>
                </a:solidFill>
                <a:latin typeface="Times New Roman" panose="02020603050405020304" pitchFamily="18" charset="0"/>
                <a:cs typeface="Times New Roman" panose="02020603050405020304" pitchFamily="18" charset="0"/>
              </a:rPr>
              <a:t>of</a:t>
            </a:r>
            <a:r>
              <a:rPr sz="1600" spc="-50" dirty="0">
                <a:solidFill>
                  <a:srgbClr val="E36C09"/>
                </a:solidFill>
                <a:latin typeface="Times New Roman" panose="02020603050405020304" pitchFamily="18" charset="0"/>
                <a:cs typeface="Times New Roman" panose="02020603050405020304" pitchFamily="18" charset="0"/>
              </a:rPr>
              <a:t> </a:t>
            </a:r>
            <a:r>
              <a:rPr sz="1600" dirty="0">
                <a:solidFill>
                  <a:srgbClr val="E36C09"/>
                </a:solidFill>
                <a:latin typeface="Times New Roman" panose="02020603050405020304" pitchFamily="18" charset="0"/>
                <a:cs typeface="Times New Roman" panose="02020603050405020304" pitchFamily="18" charset="0"/>
              </a:rPr>
              <a:t>Mechanical</a:t>
            </a:r>
            <a:r>
              <a:rPr sz="1600" spc="-70" dirty="0">
                <a:solidFill>
                  <a:srgbClr val="E36C09"/>
                </a:solidFill>
                <a:latin typeface="Times New Roman" panose="02020603050405020304" pitchFamily="18" charset="0"/>
                <a:cs typeface="Times New Roman" panose="02020603050405020304" pitchFamily="18" charset="0"/>
              </a:rPr>
              <a:t> </a:t>
            </a:r>
            <a:r>
              <a:rPr sz="1600" dirty="0">
                <a:solidFill>
                  <a:srgbClr val="E36C09"/>
                </a:solidFill>
                <a:latin typeface="Times New Roman" panose="02020603050405020304" pitchFamily="18" charset="0"/>
                <a:cs typeface="Times New Roman" panose="02020603050405020304" pitchFamily="18" charset="0"/>
              </a:rPr>
              <a:t>Engineering</a:t>
            </a:r>
            <a:r>
              <a:rPr sz="1600" spc="-65" dirty="0">
                <a:solidFill>
                  <a:srgbClr val="E36C09"/>
                </a:solidFill>
                <a:latin typeface="Times New Roman" panose="02020603050405020304" pitchFamily="18" charset="0"/>
                <a:cs typeface="Times New Roman" panose="02020603050405020304" pitchFamily="18" charset="0"/>
              </a:rPr>
              <a:t> </a:t>
            </a:r>
            <a:r>
              <a:rPr sz="1600" spc="-10" dirty="0">
                <a:solidFill>
                  <a:srgbClr val="E36C09"/>
                </a:solidFill>
                <a:latin typeface="Times New Roman" panose="02020603050405020304" pitchFamily="18" charset="0"/>
                <a:cs typeface="Times New Roman" panose="02020603050405020304" pitchFamily="18" charset="0"/>
              </a:rPr>
              <a:t>Science</a:t>
            </a:r>
            <a:endParaRPr sz="1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427413" y="463550"/>
            <a:ext cx="5338762" cy="566181"/>
          </a:xfrm>
        </p:spPr>
        <p:txBody>
          <a:bodyPr vert="horz" wrap="square" lIns="0" tIns="12065" rIns="0" bIns="0" rtlCol="0">
            <a:spAutoFit/>
          </a:bodyPr>
          <a:lstStyle/>
          <a:p>
            <a:pPr algn="ctr"/>
            <a:r>
              <a:rPr lang="en-US" sz="3600" dirty="0"/>
              <a:t>CONCLUSION</a:t>
            </a:r>
          </a:p>
        </p:txBody>
      </p:sp>
      <p:sp>
        <p:nvSpPr>
          <p:cNvPr id="2" name="Text Placeholder 1">
            <a:extLst>
              <a:ext uri="{FF2B5EF4-FFF2-40B4-BE49-F238E27FC236}">
                <a16:creationId xmlns:a16="http://schemas.microsoft.com/office/drawing/2014/main" id="{FAEA93B6-C67F-4394-7FF7-BDC3CF8B88E5}"/>
              </a:ext>
            </a:extLst>
          </p:cNvPr>
          <p:cNvSpPr>
            <a:spLocks noGrp="1"/>
          </p:cNvSpPr>
          <p:nvPr>
            <p:ph type="body" idx="1"/>
          </p:nvPr>
        </p:nvSpPr>
        <p:spPr>
          <a:xfrm>
            <a:off x="838200" y="1752600"/>
            <a:ext cx="9429750" cy="3431196"/>
          </a:xfrm>
        </p:spPr>
        <p:txBody>
          <a:bodyPr/>
          <a:lstStyle/>
          <a:p>
            <a:pPr algn="just">
              <a:lnSpc>
                <a:spcPct val="150000"/>
              </a:lnSpc>
            </a:pPr>
            <a:r>
              <a:rPr lang="en-ZA" sz="2400" dirty="0"/>
              <a:t>In conclusion, FBGs provide a powerful solution for monitoring temperature in harsh nuclear environments. This project contributes by improving the way we interpret FBG data, using custom algorithms tailored for real-time use. It directly supports better safety, monitoring, and decision-making at SAFARI-1</a:t>
            </a:r>
            <a:r>
              <a:rPr lang="en-ZA" dirty="0"/>
              <a:t>.</a:t>
            </a:r>
            <a:br>
              <a:rPr lang="en-ZA" dirty="0"/>
            </a:br>
            <a:endParaRPr lang="en-US" dirty="0"/>
          </a:p>
        </p:txBody>
      </p:sp>
      <p:sp>
        <p:nvSpPr>
          <p:cNvPr id="4" name="object 4"/>
          <p:cNvSpPr txBox="1">
            <a:spLocks noGrp="1"/>
          </p:cNvSpPr>
          <p:nvPr>
            <p:ph type="sldNum" sz="quarter" idx="7"/>
          </p:nvPr>
        </p:nvSpPr>
        <p:spPr>
          <a:xfrm>
            <a:off x="11125327" y="6390328"/>
            <a:ext cx="204089" cy="167004"/>
          </a:xfrm>
        </p:spPr>
        <p:txBody>
          <a:bodyPr vert="horz" wrap="square" lIns="0" tIns="0" rIns="0" bIns="0" rtlCol="0">
            <a:spAutoFit/>
          </a:bodyPr>
          <a:lstStyle/>
          <a:p>
            <a:fld id="{81D60167-4931-47E6-BA6A-407CBD079E47}"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38400" y="685800"/>
            <a:ext cx="6833870" cy="2475678"/>
          </a:xfrm>
          <a:prstGeom prst="rect">
            <a:avLst/>
          </a:prstGeom>
        </p:spPr>
        <p:txBody>
          <a:bodyPr vert="horz" wrap="square" lIns="0" tIns="13335" rIns="0" bIns="0" rtlCol="0">
            <a:spAutoFit/>
          </a:bodyPr>
          <a:lstStyle/>
          <a:p>
            <a:pPr marL="12700">
              <a:lnSpc>
                <a:spcPct val="100000"/>
              </a:lnSpc>
              <a:spcBef>
                <a:spcPts val="105"/>
              </a:spcBef>
            </a:pPr>
            <a:r>
              <a:rPr lang="en-US" sz="8000" dirty="0">
                <a:solidFill>
                  <a:srgbClr val="FFFFFF"/>
                </a:solidFill>
              </a:rPr>
              <a:t>Thank you.</a:t>
            </a:r>
            <a:br>
              <a:rPr lang="en-US" sz="8000" dirty="0">
                <a:solidFill>
                  <a:srgbClr val="FFFFFF"/>
                </a:solidFill>
              </a:rPr>
            </a:br>
            <a:r>
              <a:rPr sz="8000" dirty="0">
                <a:solidFill>
                  <a:srgbClr val="FFFFFF"/>
                </a:solidFill>
              </a:rPr>
              <a:t>Any</a:t>
            </a:r>
            <a:r>
              <a:rPr sz="8000" spc="-145" dirty="0">
                <a:solidFill>
                  <a:srgbClr val="FFFFFF"/>
                </a:solidFill>
              </a:rPr>
              <a:t> </a:t>
            </a:r>
            <a:r>
              <a:rPr sz="8000" spc="-30" dirty="0">
                <a:solidFill>
                  <a:srgbClr val="FFFFFF"/>
                </a:solidFill>
              </a:rPr>
              <a:t>Questions?</a:t>
            </a:r>
            <a:endParaRPr sz="8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52400" y="76200"/>
            <a:ext cx="12192000" cy="6858000"/>
            <a:chOff x="0" y="0"/>
            <a:chExt cx="12192000" cy="6858000"/>
          </a:xfrm>
        </p:grpSpPr>
        <p:pic>
          <p:nvPicPr>
            <p:cNvPr id="3" name="object 3"/>
            <p:cNvPicPr/>
            <p:nvPr/>
          </p:nvPicPr>
          <p:blipFill>
            <a:blip r:embed="rId2" cstate="print"/>
            <a:stretch>
              <a:fillRect/>
            </a:stretch>
          </p:blipFill>
          <p:spPr>
            <a:xfrm>
              <a:off x="10023439" y="4721443"/>
              <a:ext cx="1760037" cy="1764609"/>
            </a:xfrm>
            <a:prstGeom prst="rect">
              <a:avLst/>
            </a:prstGeom>
          </p:spPr>
        </p:pic>
        <p:pic>
          <p:nvPicPr>
            <p:cNvPr id="4" name="object 4"/>
            <p:cNvPicPr/>
            <p:nvPr/>
          </p:nvPicPr>
          <p:blipFill>
            <a:blip r:embed="rId3" cstate="print"/>
            <a:stretch>
              <a:fillRect/>
            </a:stretch>
          </p:blipFill>
          <p:spPr>
            <a:xfrm>
              <a:off x="0" y="0"/>
              <a:ext cx="12192000" cy="6858000"/>
            </a:xfrm>
            <a:prstGeom prst="rect">
              <a:avLst/>
            </a:prstGeom>
          </p:spPr>
        </p:pic>
      </p:grpSp>
      <p:sp>
        <p:nvSpPr>
          <p:cNvPr id="5" name="object 5"/>
          <p:cNvSpPr txBox="1"/>
          <p:nvPr/>
        </p:nvSpPr>
        <p:spPr>
          <a:xfrm>
            <a:off x="718819" y="3032836"/>
            <a:ext cx="2138045" cy="697230"/>
          </a:xfrm>
          <a:prstGeom prst="rect">
            <a:avLst/>
          </a:prstGeom>
        </p:spPr>
        <p:txBody>
          <a:bodyPr vert="horz" wrap="square" lIns="0" tIns="13335" rIns="0" bIns="0" rtlCol="0">
            <a:spAutoFit/>
          </a:bodyPr>
          <a:lstStyle/>
          <a:p>
            <a:pPr marL="12700">
              <a:lnSpc>
                <a:spcPct val="100000"/>
              </a:lnSpc>
              <a:spcBef>
                <a:spcPts val="105"/>
              </a:spcBef>
            </a:pPr>
            <a:r>
              <a:rPr sz="4400" b="1" spc="-30" dirty="0">
                <a:solidFill>
                  <a:srgbClr val="FFFFFF"/>
                </a:solidFill>
                <a:latin typeface="Times New Roman"/>
                <a:cs typeface="Times New Roman"/>
              </a:rPr>
              <a:t>Contents</a:t>
            </a:r>
            <a:endParaRPr sz="4400" dirty="0">
              <a:latin typeface="Times New Roman"/>
              <a:cs typeface="Times New Roman"/>
            </a:endParaRPr>
          </a:p>
        </p:txBody>
      </p:sp>
      <p:sp>
        <p:nvSpPr>
          <p:cNvPr id="6" name="object 6"/>
          <p:cNvSpPr txBox="1"/>
          <p:nvPr/>
        </p:nvSpPr>
        <p:spPr>
          <a:xfrm>
            <a:off x="6228078" y="1937729"/>
            <a:ext cx="3601721" cy="2945677"/>
          </a:xfrm>
          <a:prstGeom prst="rect">
            <a:avLst/>
          </a:prstGeom>
        </p:spPr>
        <p:txBody>
          <a:bodyPr vert="horz" wrap="square" lIns="0" tIns="52069" rIns="0" bIns="0" rtlCol="0">
            <a:spAutoFit/>
          </a:bodyPr>
          <a:lstStyle/>
          <a:p>
            <a:pPr marL="240029" indent="-227329">
              <a:lnSpc>
                <a:spcPct val="100000"/>
              </a:lnSpc>
              <a:spcBef>
                <a:spcPts val="409"/>
              </a:spcBef>
              <a:buFont typeface="Arial MT"/>
              <a:buChar char="•"/>
              <a:tabLst>
                <a:tab pos="240029" algn="l"/>
              </a:tabLst>
            </a:pPr>
            <a:r>
              <a:rPr lang="en-US" sz="2400" dirty="0">
                <a:latin typeface="Times New Roman"/>
                <a:cs typeface="Times New Roman"/>
              </a:rPr>
              <a:t>Introduction</a:t>
            </a:r>
          </a:p>
          <a:p>
            <a:pPr marL="240029" indent="-227329">
              <a:lnSpc>
                <a:spcPct val="100000"/>
              </a:lnSpc>
              <a:spcBef>
                <a:spcPts val="409"/>
              </a:spcBef>
              <a:buFont typeface="Arial MT"/>
              <a:buChar char="•"/>
              <a:tabLst>
                <a:tab pos="240029" algn="l"/>
              </a:tabLst>
            </a:pPr>
            <a:r>
              <a:rPr lang="en-US" sz="2400" dirty="0">
                <a:latin typeface="Times New Roman"/>
                <a:cs typeface="Times New Roman"/>
              </a:rPr>
              <a:t>Research objectives</a:t>
            </a:r>
          </a:p>
          <a:p>
            <a:pPr marL="240029" indent="-227329">
              <a:lnSpc>
                <a:spcPct val="100000"/>
              </a:lnSpc>
              <a:spcBef>
                <a:spcPts val="409"/>
              </a:spcBef>
              <a:buFont typeface="Arial MT"/>
              <a:buChar char="•"/>
              <a:tabLst>
                <a:tab pos="240029" algn="l"/>
              </a:tabLst>
            </a:pPr>
            <a:r>
              <a:rPr lang="en-US" sz="2400" dirty="0">
                <a:latin typeface="Times New Roman"/>
                <a:cs typeface="Times New Roman"/>
              </a:rPr>
              <a:t>Methodology</a:t>
            </a:r>
          </a:p>
          <a:p>
            <a:pPr marL="240029" indent="-227329">
              <a:lnSpc>
                <a:spcPct val="100000"/>
              </a:lnSpc>
              <a:spcBef>
                <a:spcPts val="409"/>
              </a:spcBef>
              <a:buFont typeface="Arial MT"/>
              <a:buChar char="•"/>
              <a:tabLst>
                <a:tab pos="240029" algn="l"/>
              </a:tabLst>
            </a:pPr>
            <a:r>
              <a:rPr lang="en-US" sz="2400" dirty="0">
                <a:latin typeface="Times New Roman"/>
                <a:cs typeface="Times New Roman"/>
              </a:rPr>
              <a:t>Experimental Plan</a:t>
            </a:r>
          </a:p>
          <a:p>
            <a:pPr marL="240029" indent="-227329">
              <a:lnSpc>
                <a:spcPct val="100000"/>
              </a:lnSpc>
              <a:spcBef>
                <a:spcPts val="409"/>
              </a:spcBef>
              <a:buFont typeface="Arial MT"/>
              <a:buChar char="•"/>
              <a:tabLst>
                <a:tab pos="240029" algn="l"/>
              </a:tabLst>
            </a:pPr>
            <a:r>
              <a:rPr lang="en-US" sz="2400" dirty="0">
                <a:latin typeface="Times New Roman"/>
                <a:cs typeface="Times New Roman"/>
              </a:rPr>
              <a:t>Evaluation Strategy</a:t>
            </a:r>
          </a:p>
          <a:p>
            <a:pPr marL="240029" indent="-227329">
              <a:lnSpc>
                <a:spcPct val="100000"/>
              </a:lnSpc>
              <a:spcBef>
                <a:spcPts val="409"/>
              </a:spcBef>
              <a:buFont typeface="Arial MT"/>
              <a:buChar char="•"/>
              <a:tabLst>
                <a:tab pos="240029" algn="l"/>
              </a:tabLst>
            </a:pPr>
            <a:r>
              <a:rPr lang="en-US" sz="2400" dirty="0">
                <a:latin typeface="Times New Roman"/>
                <a:cs typeface="Times New Roman"/>
              </a:rPr>
              <a:t>Expected outcomes</a:t>
            </a:r>
          </a:p>
          <a:p>
            <a:pPr marL="240029" indent="-227329">
              <a:lnSpc>
                <a:spcPct val="100000"/>
              </a:lnSpc>
              <a:spcBef>
                <a:spcPts val="409"/>
              </a:spcBef>
              <a:buFont typeface="Arial MT"/>
              <a:buChar char="•"/>
              <a:tabLst>
                <a:tab pos="240029" algn="l"/>
              </a:tabLst>
            </a:pPr>
            <a:r>
              <a:rPr lang="en-US" sz="2400" dirty="0">
                <a:latin typeface="Times New Roman"/>
                <a:cs typeface="Times New Roman"/>
              </a:rPr>
              <a:t>Conclusion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426967" y="464311"/>
            <a:ext cx="5339715" cy="453644"/>
          </a:xfrm>
        </p:spPr>
        <p:txBody>
          <a:bodyPr vert="horz" wrap="square" lIns="0" tIns="12065" rIns="0" bIns="0" rtlCol="0">
            <a:normAutofit/>
          </a:bodyPr>
          <a:lstStyle/>
          <a:p>
            <a:pPr marL="1088390">
              <a:spcBef>
                <a:spcPts val="95"/>
              </a:spcBef>
            </a:pPr>
            <a:r>
              <a:rPr lang="en-US" spc="-25" dirty="0"/>
              <a:t>INTRODUCTION</a:t>
            </a:r>
          </a:p>
        </p:txBody>
      </p:sp>
      <p:sp>
        <p:nvSpPr>
          <p:cNvPr id="2" name="Text Placeholder 1">
            <a:extLst>
              <a:ext uri="{FF2B5EF4-FFF2-40B4-BE49-F238E27FC236}">
                <a16:creationId xmlns:a16="http://schemas.microsoft.com/office/drawing/2014/main" id="{27EB1264-1124-4232-B4EB-AC128D13B5DC}"/>
              </a:ext>
            </a:extLst>
          </p:cNvPr>
          <p:cNvSpPr>
            <a:spLocks noGrp="1"/>
          </p:cNvSpPr>
          <p:nvPr>
            <p:ph sz="half" idx="2"/>
          </p:nvPr>
        </p:nvSpPr>
        <p:spPr>
          <a:xfrm>
            <a:off x="588533" y="989015"/>
            <a:ext cx="5638800" cy="4879969"/>
          </a:xfrm>
        </p:spPr>
        <p:txBody>
          <a:bodyPr wrap="square">
            <a:normAutofit/>
          </a:bodyPr>
          <a:lstStyle/>
          <a:p>
            <a:pPr algn="ctr">
              <a:lnSpc>
                <a:spcPct val="90000"/>
              </a:lnSpc>
              <a:spcAft>
                <a:spcPts val="600"/>
              </a:spcAft>
            </a:pPr>
            <a:r>
              <a:rPr lang="en-ZA" sz="2400" b="1" dirty="0"/>
              <a:t>What is a nuclear reactor?</a:t>
            </a:r>
          </a:p>
          <a:p>
            <a:pPr marL="285750" indent="-285750">
              <a:lnSpc>
                <a:spcPct val="90000"/>
              </a:lnSpc>
              <a:spcAft>
                <a:spcPts val="600"/>
              </a:spcAft>
              <a:buFont typeface="Arial" panose="020B0604020202020204" pitchFamily="34" charset="0"/>
              <a:buChar char="•"/>
            </a:pPr>
            <a:r>
              <a:rPr lang="en-ZA" sz="2000" dirty="0"/>
              <a:t>A nuclear reactor is a system that controls a sustained chain reaction, typically to produce energy, conduct research, or create medical isotopes.</a:t>
            </a:r>
          </a:p>
          <a:p>
            <a:pPr marL="285750" indent="-285750">
              <a:lnSpc>
                <a:spcPct val="90000"/>
              </a:lnSpc>
              <a:spcAft>
                <a:spcPts val="600"/>
              </a:spcAft>
              <a:buFont typeface="Arial" panose="020B0604020202020204" pitchFamily="34" charset="0"/>
              <a:buChar char="•"/>
            </a:pPr>
            <a:r>
              <a:rPr lang="en-ZA" sz="2000" dirty="0"/>
              <a:t>Operates under extreme temperature and radiation.</a:t>
            </a:r>
          </a:p>
          <a:p>
            <a:pPr marL="285750" indent="-285750">
              <a:lnSpc>
                <a:spcPct val="90000"/>
              </a:lnSpc>
              <a:spcAft>
                <a:spcPts val="600"/>
              </a:spcAft>
              <a:buFont typeface="Arial" panose="020B0604020202020204" pitchFamily="34" charset="0"/>
              <a:buChar char="•"/>
            </a:pPr>
            <a:r>
              <a:rPr lang="en-ZA" sz="2000" dirty="0"/>
              <a:t>Temperature monitoring is critical for safety.</a:t>
            </a:r>
          </a:p>
          <a:p>
            <a:pPr>
              <a:lnSpc>
                <a:spcPct val="90000"/>
              </a:lnSpc>
              <a:spcAft>
                <a:spcPts val="600"/>
              </a:spcAft>
            </a:pPr>
            <a:r>
              <a:rPr lang="en-ZA" sz="1600" dirty="0">
                <a:solidFill>
                  <a:srgbClr val="3B3B3B"/>
                </a:solidFill>
                <a:latin typeface="Times New Roman" panose="02020603050405020304" pitchFamily="18" charset="0"/>
                <a:cs typeface="Times New Roman" panose="02020603050405020304" pitchFamily="18" charset="0"/>
              </a:rPr>
              <a:t>                  </a:t>
            </a:r>
            <a:r>
              <a:rPr lang="en-ZA" sz="2000" dirty="0">
                <a:solidFill>
                  <a:srgbClr val="3B3B3B"/>
                </a:solidFill>
                <a:latin typeface="Times New Roman" panose="02020603050405020304" pitchFamily="18" charset="0"/>
                <a:cs typeface="Times New Roman" panose="02020603050405020304" pitchFamily="18" charset="0"/>
              </a:rPr>
              <a:t> </a:t>
            </a:r>
            <a:r>
              <a:rPr lang="en-ZA" sz="2400" b="1" dirty="0">
                <a:solidFill>
                  <a:srgbClr val="3B3B3B"/>
                </a:solidFill>
                <a:latin typeface="Times New Roman" panose="02020603050405020304" pitchFamily="18" charset="0"/>
                <a:cs typeface="Times New Roman" panose="02020603050405020304" pitchFamily="18" charset="0"/>
              </a:rPr>
              <a:t>Why fibre optic sensor</a:t>
            </a:r>
            <a:r>
              <a:rPr lang="en-ZA" sz="2400" b="1" dirty="0">
                <a:latin typeface="Times New Roman" panose="02020603050405020304" pitchFamily="18" charset="0"/>
                <a:cs typeface="Times New Roman" panose="02020603050405020304" pitchFamily="18" charset="0"/>
              </a:rPr>
              <a:t>s?</a:t>
            </a:r>
          </a:p>
          <a:p>
            <a:pPr marL="285750" indent="-285750">
              <a:buFont typeface="Arial" panose="020B0604020202020204" pitchFamily="34" charset="0"/>
              <a:buChar char="•"/>
            </a:pPr>
            <a:r>
              <a:rPr lang="en-ZA" sz="2000" dirty="0"/>
              <a:t>Traditional sensors degrade in radiation.</a:t>
            </a:r>
          </a:p>
          <a:p>
            <a:pPr marL="285750" indent="-285750">
              <a:buFont typeface="Arial" panose="020B0604020202020204" pitchFamily="34" charset="0"/>
              <a:buChar char="•"/>
            </a:pPr>
            <a:r>
              <a:rPr lang="en-ZA" sz="2000" dirty="0"/>
              <a:t>FBGs: radiation-resistant up to 12 </a:t>
            </a:r>
            <a:r>
              <a:rPr lang="en-ZA" sz="2000" dirty="0" err="1"/>
              <a:t>Ggy</a:t>
            </a:r>
            <a:r>
              <a:rPr lang="en-ZA" sz="2000" dirty="0"/>
              <a:t> [1].</a:t>
            </a:r>
          </a:p>
          <a:p>
            <a:pPr marL="285750" indent="-285750">
              <a:buFont typeface="Arial" panose="020B0604020202020204" pitchFamily="34" charset="0"/>
              <a:buChar char="•"/>
            </a:pPr>
            <a:r>
              <a:rPr lang="en-ZA" sz="2000" dirty="0"/>
              <a:t>Accurate to ±0.1°C; response time &lt;100 </a:t>
            </a:r>
            <a:r>
              <a:rPr lang="en-ZA" sz="2000" dirty="0" err="1"/>
              <a:t>ms</a:t>
            </a:r>
            <a:r>
              <a:rPr lang="en-ZA" sz="2000" dirty="0"/>
              <a:t> [1].</a:t>
            </a:r>
          </a:p>
          <a:p>
            <a:pPr marL="285750" indent="-285750">
              <a:buFont typeface="Arial" panose="020B0604020202020204" pitchFamily="34" charset="0"/>
              <a:buChar char="•"/>
            </a:pPr>
            <a:r>
              <a:rPr lang="en-ZA" sz="2000" dirty="0"/>
              <a:t>Support 100+ sensors per </a:t>
            </a:r>
            <a:r>
              <a:rPr lang="en-ZA" sz="2000" dirty="0" err="1"/>
              <a:t>fiber</a:t>
            </a:r>
            <a:r>
              <a:rPr lang="en-ZA" sz="2000" dirty="0"/>
              <a:t> [1].</a:t>
            </a:r>
          </a:p>
          <a:p>
            <a:pPr algn="ctr">
              <a:lnSpc>
                <a:spcPct val="90000"/>
              </a:lnSpc>
              <a:spcAft>
                <a:spcPts val="600"/>
              </a:spcAft>
            </a:pPr>
            <a:endParaRPr lang="en-ZA" sz="2400" b="1" dirty="0">
              <a:solidFill>
                <a:srgbClr val="3B3B3B"/>
              </a:solidFill>
              <a:latin typeface="Times New Roman" panose="02020603050405020304" pitchFamily="18" charset="0"/>
              <a:cs typeface="Times New Roman" panose="02020603050405020304" pitchFamily="18" charset="0"/>
            </a:endParaRPr>
          </a:p>
        </p:txBody>
      </p:sp>
      <p:pic>
        <p:nvPicPr>
          <p:cNvPr id="5" name="Picture 4" descr="A high angle view of a machine&#10;&#10;AI-generated content may be incorrect.">
            <a:extLst>
              <a:ext uri="{FF2B5EF4-FFF2-40B4-BE49-F238E27FC236}">
                <a16:creationId xmlns:a16="http://schemas.microsoft.com/office/drawing/2014/main" id="{FA7DC4B8-BBE8-7EFA-A7B6-33D0BB11312B}"/>
              </a:ext>
            </a:extLst>
          </p:cNvPr>
          <p:cNvPicPr>
            <a:picLocks noChangeAspect="1"/>
          </p:cNvPicPr>
          <p:nvPr/>
        </p:nvPicPr>
        <p:blipFill>
          <a:blip r:embed="rId2"/>
          <a:stretch>
            <a:fillRect/>
          </a:stretch>
        </p:blipFill>
        <p:spPr>
          <a:xfrm>
            <a:off x="6349169" y="1165860"/>
            <a:ext cx="5246678" cy="4526280"/>
          </a:xfrm>
          <a:prstGeom prst="rect">
            <a:avLst/>
          </a:prstGeom>
          <a:noFill/>
        </p:spPr>
      </p:pic>
      <p:sp>
        <p:nvSpPr>
          <p:cNvPr id="4" name="object 4" hidden="1"/>
          <p:cNvSpPr txBox="1">
            <a:spLocks noGrp="1"/>
          </p:cNvSpPr>
          <p:nvPr>
            <p:ph type="sldNum" sz="quarter" idx="7"/>
          </p:nvPr>
        </p:nvSpPr>
        <p:spPr>
          <a:xfrm>
            <a:off x="11125327" y="6390328"/>
            <a:ext cx="204089" cy="153888"/>
          </a:xfrm>
          <a:prstGeom prst="rect">
            <a:avLst/>
          </a:prstGeom>
        </p:spPr>
        <p:txBody>
          <a:bodyPr vert="horz" wrap="square" lIns="0" tIns="0" rIns="0" bIns="0" rtlCol="0">
            <a:spAutoFit/>
          </a:bodyPr>
          <a:lstStyle/>
          <a:p>
            <a:pPr marL="82550">
              <a:spcAft>
                <a:spcPts val="600"/>
              </a:spcAft>
            </a:pPr>
            <a:fld id="{81D60167-4931-47E6-BA6A-407CBD079E47}" type="slidenum">
              <a:rPr spc="-50" dirty="0"/>
              <a:pPr marL="82550">
                <a:spcAft>
                  <a:spcPts val="600"/>
                </a:spcAft>
              </a:pPr>
              <a:t>3</a:t>
            </a:fld>
            <a:endParaRPr lang="en-US" spc="-50"/>
          </a:p>
        </p:txBody>
      </p:sp>
      <p:sp>
        <p:nvSpPr>
          <p:cNvPr id="6" name="TextBox 5">
            <a:extLst>
              <a:ext uri="{FF2B5EF4-FFF2-40B4-BE49-F238E27FC236}">
                <a16:creationId xmlns:a16="http://schemas.microsoft.com/office/drawing/2014/main" id="{D26896A5-5057-1D05-603D-A3434EE4C603}"/>
              </a:ext>
            </a:extLst>
          </p:cNvPr>
          <p:cNvSpPr txBox="1"/>
          <p:nvPr/>
        </p:nvSpPr>
        <p:spPr>
          <a:xfrm>
            <a:off x="6743616" y="5702912"/>
            <a:ext cx="4852231"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Figure 1: </a:t>
            </a:r>
            <a:r>
              <a:rPr lang="en-ZA" dirty="0">
                <a:effectLst/>
                <a:latin typeface="Times New Roman" panose="02020603050405020304" pitchFamily="18" charset="0"/>
                <a:ea typeface="Calibri" panose="020F0502020204030204" pitchFamily="34" charset="0"/>
                <a:cs typeface="Times New Roman" panose="02020603050405020304" pitchFamily="18" charset="0"/>
              </a:rPr>
              <a:t>Top view of the SAFARI-1 reactor  [1].</a:t>
            </a:r>
            <a:endParaRPr lang="en-US" dirty="0">
              <a:latin typeface="Times New Roman" panose="02020603050405020304" pitchFamily="18" charset="0"/>
              <a:cs typeface="Times New Roman" panose="02020603050405020304" pitchFamily="18" charset="0"/>
            </a:endParaRPr>
          </a:p>
        </p:txBody>
      </p:sp>
      <p:sp>
        <p:nvSpPr>
          <p:cNvPr id="8" name="Footer Placeholder 7">
            <a:extLst>
              <a:ext uri="{FF2B5EF4-FFF2-40B4-BE49-F238E27FC236}">
                <a16:creationId xmlns:a16="http://schemas.microsoft.com/office/drawing/2014/main" id="{9C6CA9B7-2926-E570-F43C-B9ADB68AF7D9}"/>
              </a:ext>
            </a:extLst>
          </p:cNvPr>
          <p:cNvSpPr>
            <a:spLocks noGrp="1"/>
          </p:cNvSpPr>
          <p:nvPr>
            <p:ph type="ftr" sz="quarter" idx="5"/>
          </p:nvPr>
        </p:nvSpPr>
        <p:spPr>
          <a:xfrm>
            <a:off x="-228600" y="6377940"/>
            <a:ext cx="11430000" cy="553998"/>
          </a:xfrm>
        </p:spPr>
        <p:txBody>
          <a:bodyPr/>
          <a:lstStyle/>
          <a:p>
            <a:r>
              <a:rPr lang="en-ZA" sz="1800" dirty="0">
                <a:effectLst/>
                <a:latin typeface="Times New Roman" panose="02020603050405020304" pitchFamily="18" charset="0"/>
                <a:ea typeface="Times New Roman" panose="02020603050405020304" pitchFamily="18" charset="0"/>
                <a:cs typeface="Times New Roman" panose="02020603050405020304" pitchFamily="18" charset="0"/>
              </a:rPr>
              <a:t>[1]	B. G. Maqabuka</a:t>
            </a:r>
            <a:r>
              <a:rPr lang="en-ZA"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n-ZA"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ZA"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en-ZA"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ZA" sz="1800" i="1" dirty="0">
                <a:effectLst/>
                <a:latin typeface="Times New Roman" panose="02020603050405020304" pitchFamily="18" charset="0"/>
                <a:ea typeface="Times New Roman" panose="02020603050405020304" pitchFamily="18" charset="0"/>
                <a:cs typeface="Times New Roman" panose="02020603050405020304" pitchFamily="18" charset="0"/>
              </a:rPr>
              <a:t>et al.</a:t>
            </a:r>
            <a:r>
              <a:rPr lang="en-ZA" sz="1800" dirty="0">
                <a:effectLst/>
                <a:latin typeface="Times New Roman" panose="02020603050405020304" pitchFamily="18" charset="0"/>
                <a:ea typeface="Times New Roman" panose="02020603050405020304" pitchFamily="18" charset="0"/>
                <a:cs typeface="Times New Roman" panose="02020603050405020304" pitchFamily="18" charset="0"/>
              </a:rPr>
              <a:t>, “10 th CIGRE Southern Africa Regional Conference 2 nd-4 th,” 2021.</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7" name="TextBox 6">
            <a:extLst>
              <a:ext uri="{FF2B5EF4-FFF2-40B4-BE49-F238E27FC236}">
                <a16:creationId xmlns:a16="http://schemas.microsoft.com/office/drawing/2014/main" id="{B5114261-5329-631E-D714-B3A10B4A019F}"/>
              </a:ext>
            </a:extLst>
          </p:cNvPr>
          <p:cNvSpPr txBox="1"/>
          <p:nvPr/>
        </p:nvSpPr>
        <p:spPr>
          <a:xfrm>
            <a:off x="11049000" y="6377940"/>
            <a:ext cx="381000" cy="261610"/>
          </a:xfrm>
          <a:prstGeom prst="rect">
            <a:avLst/>
          </a:prstGeom>
          <a:noFill/>
        </p:spPr>
        <p:txBody>
          <a:bodyPr wrap="square" rtlCol="0">
            <a:spAutoFit/>
          </a:bodyPr>
          <a:lstStyle/>
          <a:p>
            <a:r>
              <a:rPr lang="en-US" sz="1100" dirty="0"/>
              <a:t>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B8D3-2D0E-1761-48F1-794B38E0E36D}"/>
              </a:ext>
            </a:extLst>
          </p:cNvPr>
          <p:cNvSpPr>
            <a:spLocks noGrp="1"/>
          </p:cNvSpPr>
          <p:nvPr>
            <p:ph type="title"/>
          </p:nvPr>
        </p:nvSpPr>
        <p:spPr>
          <a:xfrm>
            <a:off x="3426967" y="464311"/>
            <a:ext cx="5339715" cy="453644"/>
          </a:xfrm>
        </p:spPr>
        <p:txBody>
          <a:bodyPr wrap="square">
            <a:normAutofit/>
          </a:bodyPr>
          <a:lstStyle/>
          <a:p>
            <a:r>
              <a:rPr lang="en-US" dirty="0"/>
              <a:t>INTRODUCTION (cont.)</a:t>
            </a:r>
            <a:endParaRPr lang="en-US"/>
          </a:p>
        </p:txBody>
      </p:sp>
      <p:sp>
        <p:nvSpPr>
          <p:cNvPr id="3" name="Text Placeholder 2">
            <a:extLst>
              <a:ext uri="{FF2B5EF4-FFF2-40B4-BE49-F238E27FC236}">
                <a16:creationId xmlns:a16="http://schemas.microsoft.com/office/drawing/2014/main" id="{F040FA53-5815-A94A-43C0-5A037EE2AD9D}"/>
              </a:ext>
            </a:extLst>
          </p:cNvPr>
          <p:cNvSpPr>
            <a:spLocks noGrp="1"/>
          </p:cNvSpPr>
          <p:nvPr>
            <p:ph sz="half" idx="2"/>
          </p:nvPr>
        </p:nvSpPr>
        <p:spPr>
          <a:xfrm>
            <a:off x="609600" y="1577340"/>
            <a:ext cx="5303520" cy="4526280"/>
          </a:xfrm>
        </p:spPr>
        <p:txBody>
          <a:bodyPr wrap="square">
            <a:normAutofit fontScale="92500" lnSpcReduction="10000"/>
          </a:bodyPr>
          <a:lstStyle/>
          <a:p>
            <a:pPr algn="ctr"/>
            <a:r>
              <a:rPr lang="en-US" b="1" dirty="0"/>
              <a:t>FOS Operation</a:t>
            </a:r>
          </a:p>
          <a:p>
            <a:pPr algn="l">
              <a:lnSpc>
                <a:spcPct val="150000"/>
              </a:lnSpc>
              <a:spcAft>
                <a:spcPts val="600"/>
              </a:spcAft>
            </a:pPr>
            <a:r>
              <a:rPr lang="en-ZA" sz="2000" dirty="0">
                <a:effectLst/>
                <a:latin typeface="Times New Roman" panose="02020603050405020304" pitchFamily="18" charset="0"/>
                <a:ea typeface="Calibri" panose="020F0502020204030204" pitchFamily="34" charset="0"/>
              </a:rPr>
              <a:t>An optical fibre receives light signals from a source, as temperature or strain being monitored. A detector then transforms the light into electrical signals, while signal processors analyse the data for real-time monitoring</a:t>
            </a:r>
            <a:endParaRPr lang="en-ZA" sz="2000" b="1" dirty="0"/>
          </a:p>
          <a:p>
            <a:pPr algn="ctr">
              <a:spcAft>
                <a:spcPts val="600"/>
              </a:spcAft>
            </a:pPr>
            <a:r>
              <a:rPr lang="en-ZA" b="1" dirty="0"/>
              <a:t>Purpose</a:t>
            </a:r>
          </a:p>
          <a:p>
            <a:pPr marL="285750" indent="-285750">
              <a:spcAft>
                <a:spcPts val="600"/>
              </a:spcAft>
              <a:buFont typeface="Arial" panose="020B0604020202020204" pitchFamily="34" charset="0"/>
              <a:buChar char="•"/>
            </a:pPr>
            <a:r>
              <a:rPr lang="en-ZA" sz="2000" dirty="0"/>
              <a:t>Current sensors fail in high-radiation zones.</a:t>
            </a:r>
          </a:p>
          <a:p>
            <a:pPr marL="285750" indent="-285750">
              <a:spcAft>
                <a:spcPts val="600"/>
              </a:spcAft>
              <a:buFont typeface="Arial" panose="020B0604020202020204" pitchFamily="34" charset="0"/>
              <a:buChar char="•"/>
            </a:pPr>
            <a:r>
              <a:rPr lang="en-ZA" sz="2000" dirty="0"/>
              <a:t>FBGs installed, but accurate interpretation is difficult.</a:t>
            </a:r>
          </a:p>
          <a:p>
            <a:pPr marL="285750" indent="-285750">
              <a:spcAft>
                <a:spcPts val="600"/>
              </a:spcAft>
              <a:buFont typeface="Arial" panose="020B0604020202020204" pitchFamily="34" charset="0"/>
              <a:buChar char="•"/>
            </a:pPr>
            <a:r>
              <a:rPr lang="en-ZA" sz="2000" dirty="0"/>
              <a:t>Need reliable data analysis method for real-time use.</a:t>
            </a:r>
            <a:endParaRPr lang="en-ZA" sz="2000" b="1" dirty="0"/>
          </a:p>
          <a:p>
            <a:endParaRPr lang="en-US" dirty="0"/>
          </a:p>
        </p:txBody>
      </p:sp>
      <p:pic>
        <p:nvPicPr>
          <p:cNvPr id="4" name="Picture 3" descr="A diagram of a transducer&#10;&#10;AI-generated content may be incorrect.">
            <a:extLst>
              <a:ext uri="{FF2B5EF4-FFF2-40B4-BE49-F238E27FC236}">
                <a16:creationId xmlns:a16="http://schemas.microsoft.com/office/drawing/2014/main" id="{1AC04D79-A55A-26F4-AFA0-16E9383E0E00}"/>
              </a:ext>
            </a:extLst>
          </p:cNvPr>
          <p:cNvPicPr>
            <a:picLocks noChangeAspect="1"/>
          </p:cNvPicPr>
          <p:nvPr/>
        </p:nvPicPr>
        <p:blipFill>
          <a:blip r:embed="rId2"/>
          <a:stretch>
            <a:fillRect/>
          </a:stretch>
        </p:blipFill>
        <p:spPr>
          <a:xfrm>
            <a:off x="6858000" y="2461566"/>
            <a:ext cx="4495800" cy="1378914"/>
          </a:xfrm>
          <a:prstGeom prst="rect">
            <a:avLst/>
          </a:prstGeom>
          <a:noFill/>
        </p:spPr>
      </p:pic>
      <p:sp>
        <p:nvSpPr>
          <p:cNvPr id="5" name="TextBox 4">
            <a:extLst>
              <a:ext uri="{FF2B5EF4-FFF2-40B4-BE49-F238E27FC236}">
                <a16:creationId xmlns:a16="http://schemas.microsoft.com/office/drawing/2014/main" id="{4571EAD8-4DD4-45E6-43B7-D55DBD22B9B8}"/>
              </a:ext>
            </a:extLst>
          </p:cNvPr>
          <p:cNvSpPr txBox="1"/>
          <p:nvPr/>
        </p:nvSpPr>
        <p:spPr>
          <a:xfrm>
            <a:off x="7162800" y="3962400"/>
            <a:ext cx="4724400" cy="369332"/>
          </a:xfrm>
          <a:prstGeom prst="rect">
            <a:avLst/>
          </a:prstGeom>
          <a:noFill/>
        </p:spPr>
        <p:txBody>
          <a:bodyPr wrap="square" rtlCol="0">
            <a:spAutoFit/>
          </a:bodyPr>
          <a:lstStyle/>
          <a:p>
            <a:r>
              <a:rPr lang="en-US" dirty="0"/>
              <a:t>Figure 2: </a:t>
            </a:r>
            <a:r>
              <a:rPr lang="en-ZA" sz="1800" dirty="0">
                <a:effectLst/>
                <a:latin typeface="Times New Roman" panose="02020603050405020304" pitchFamily="18" charset="0"/>
                <a:ea typeface="Calibri" panose="020F0502020204030204" pitchFamily="34" charset="0"/>
              </a:rPr>
              <a:t>Basic operation of a FOS system </a:t>
            </a:r>
            <a:r>
              <a:rPr lang="en-ZA" sz="1800" b="0" dirty="0">
                <a:solidFill>
                  <a:srgbClr val="000000"/>
                </a:solidFill>
                <a:effectLst/>
                <a:latin typeface="Times New Roman" panose="02020603050405020304" pitchFamily="18" charset="0"/>
                <a:ea typeface="Calibri" panose="020F0502020204030204" pitchFamily="34" charset="0"/>
              </a:rPr>
              <a:t>[2]</a:t>
            </a:r>
            <a:r>
              <a:rPr lang="en-ZA" sz="1800" dirty="0">
                <a:effectLst/>
                <a:latin typeface="Times New Roman" panose="02020603050405020304" pitchFamily="18" charset="0"/>
                <a:ea typeface="Calibri" panose="020F0502020204030204" pitchFamily="34" charset="0"/>
              </a:rPr>
              <a:t>.</a:t>
            </a:r>
            <a:endParaRPr lang="en-US" dirty="0"/>
          </a:p>
        </p:txBody>
      </p:sp>
      <p:sp>
        <p:nvSpPr>
          <p:cNvPr id="6" name="Footer Placeholder 5">
            <a:extLst>
              <a:ext uri="{FF2B5EF4-FFF2-40B4-BE49-F238E27FC236}">
                <a16:creationId xmlns:a16="http://schemas.microsoft.com/office/drawing/2014/main" id="{BCBE68D0-D871-AFF1-0E3D-F73CAA47F64C}"/>
              </a:ext>
            </a:extLst>
          </p:cNvPr>
          <p:cNvSpPr>
            <a:spLocks noGrp="1"/>
          </p:cNvSpPr>
          <p:nvPr>
            <p:ph type="ftr" sz="quarter" idx="5"/>
          </p:nvPr>
        </p:nvSpPr>
        <p:spPr>
          <a:xfrm>
            <a:off x="152400" y="6377940"/>
            <a:ext cx="7894320" cy="276999"/>
          </a:xfrm>
        </p:spPr>
        <p:txBody>
          <a:bodyPr/>
          <a:lstStyle/>
          <a:p>
            <a:r>
              <a:rPr lang="en-ZA" sz="1800" dirty="0">
                <a:effectLst/>
                <a:latin typeface="Times New Roman" panose="02020603050405020304" pitchFamily="18" charset="0"/>
                <a:ea typeface="Times New Roman" panose="02020603050405020304" pitchFamily="18" charset="0"/>
                <a:cs typeface="Times New Roman" panose="02020603050405020304" pitchFamily="18" charset="0"/>
              </a:rPr>
              <a:t>[2]	D. Krohn, “Fiber Optic Sensors: Fundamentals and Applications,” 2015</a:t>
            </a:r>
            <a:endParaRPr lang="en-US" dirty="0"/>
          </a:p>
        </p:txBody>
      </p:sp>
      <p:sp>
        <p:nvSpPr>
          <p:cNvPr id="7" name="TextBox 6">
            <a:extLst>
              <a:ext uri="{FF2B5EF4-FFF2-40B4-BE49-F238E27FC236}">
                <a16:creationId xmlns:a16="http://schemas.microsoft.com/office/drawing/2014/main" id="{C06F0F0A-1F95-A861-C45C-364108F1F519}"/>
              </a:ext>
            </a:extLst>
          </p:cNvPr>
          <p:cNvSpPr txBox="1"/>
          <p:nvPr/>
        </p:nvSpPr>
        <p:spPr>
          <a:xfrm>
            <a:off x="11163300" y="6377940"/>
            <a:ext cx="381000" cy="261610"/>
          </a:xfrm>
          <a:prstGeom prst="rect">
            <a:avLst/>
          </a:prstGeom>
          <a:noFill/>
        </p:spPr>
        <p:txBody>
          <a:bodyPr wrap="square" rtlCol="0">
            <a:spAutoFit/>
          </a:bodyPr>
          <a:lstStyle/>
          <a:p>
            <a:r>
              <a:rPr lang="en-US" sz="1100" dirty="0"/>
              <a:t>4</a:t>
            </a:r>
          </a:p>
        </p:txBody>
      </p:sp>
    </p:spTree>
    <p:extLst>
      <p:ext uri="{BB962C8B-B14F-4D97-AF65-F5344CB8AC3E}">
        <p14:creationId xmlns:p14="http://schemas.microsoft.com/office/powerpoint/2010/main" val="4004064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514601" y="464311"/>
            <a:ext cx="6252082" cy="566181"/>
          </a:xfrm>
          <a:prstGeom prst="rect">
            <a:avLst/>
          </a:prstGeom>
        </p:spPr>
        <p:txBody>
          <a:bodyPr vert="horz" wrap="square" lIns="0" tIns="12065" rIns="0" bIns="0" rtlCol="0">
            <a:spAutoFit/>
          </a:bodyPr>
          <a:lstStyle/>
          <a:p>
            <a:pPr marL="97790">
              <a:lnSpc>
                <a:spcPct val="100000"/>
              </a:lnSpc>
              <a:spcBef>
                <a:spcPts val="95"/>
              </a:spcBef>
            </a:pPr>
            <a:r>
              <a:rPr lang="en-US" sz="3600" spc="-55" dirty="0"/>
              <a:t>RESEARCH OBJECTIVES</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82550">
              <a:lnSpc>
                <a:spcPct val="100000"/>
              </a:lnSpc>
            </a:pPr>
            <a:fld id="{81D60167-4931-47E6-BA6A-407CBD079E47}" type="slidenum">
              <a:rPr spc="-50" dirty="0"/>
              <a:t>5</a:t>
            </a:fld>
            <a:endParaRPr spc="-50" dirty="0"/>
          </a:p>
        </p:txBody>
      </p:sp>
      <p:sp>
        <p:nvSpPr>
          <p:cNvPr id="5" name="Rectangle 1">
            <a:extLst>
              <a:ext uri="{FF2B5EF4-FFF2-40B4-BE49-F238E27FC236}">
                <a16:creationId xmlns:a16="http://schemas.microsoft.com/office/drawing/2014/main" id="{038F50F1-7F6A-CA48-41D7-EBA2B11490F6}"/>
              </a:ext>
            </a:extLst>
          </p:cNvPr>
          <p:cNvSpPr>
            <a:spLocks noGrp="1" noChangeArrowheads="1"/>
          </p:cNvSpPr>
          <p:nvPr>
            <p:ph type="body" idx="1"/>
          </p:nvPr>
        </p:nvSpPr>
        <p:spPr bwMode="auto">
          <a:xfrm>
            <a:off x="304800" y="806849"/>
            <a:ext cx="8556655"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2400" dirty="0">
              <a:solidFill>
                <a:schemeClr val="tx1"/>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algn="l" rtl="0" eaLnBrk="0" fontAlgn="base" hangingPunct="0">
              <a:spcBef>
                <a:spcPct val="0"/>
              </a:spcBef>
              <a:spcAft>
                <a:spcPct val="0"/>
              </a:spcAft>
              <a:buFontTx/>
              <a:buChar char="•"/>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Conduct a literature review on FOS technology and applications.</a:t>
            </a:r>
          </a:p>
          <a:p>
            <a:pPr algn="l" rtl="0" eaLnBrk="0" fontAlgn="base" hangingPunct="0">
              <a:spcBef>
                <a:spcPct val="0"/>
              </a:spcBef>
              <a:spcAft>
                <a:spcPct val="0"/>
              </a:spcAft>
            </a:pPr>
            <a:endPar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ZA" sz="2400" dirty="0">
                <a:latin typeface="Times New Roman" panose="02020603050405020304" pitchFamily="18" charset="0"/>
                <a:cs typeface="Times New Roman" panose="02020603050405020304" pitchFamily="18" charset="0"/>
              </a:rPr>
              <a:t>   Develop computational algorithms using C++ and ROOT.</a:t>
            </a:r>
          </a:p>
          <a:p>
            <a:pPr marL="0" marR="0" lvl="0" indent="0" algn="l" defTabSz="914400" rtl="0" eaLnBrk="0" fontAlgn="base" latinLnBrk="0" hangingPunct="0">
              <a:lnSpc>
                <a:spcPct val="100000"/>
              </a:lnSpc>
              <a:spcBef>
                <a:spcPct val="0"/>
              </a:spcBef>
              <a:spcAft>
                <a:spcPct val="0"/>
              </a:spcAft>
              <a:buClrTx/>
              <a:buSzTx/>
              <a:tabLst/>
            </a:pPr>
            <a:endParaRPr lang="en-ZA" sz="2400" dirty="0">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ZA" sz="2400" dirty="0">
                <a:latin typeface="Times New Roman" panose="02020603050405020304" pitchFamily="18" charset="0"/>
                <a:cs typeface="Times New Roman" panose="02020603050405020304" pitchFamily="18" charset="0"/>
              </a:rPr>
              <a:t>   Validate algorithms using real-time reactor data.</a:t>
            </a:r>
            <a:endPar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426967" y="464311"/>
            <a:ext cx="5339715" cy="453644"/>
          </a:xfrm>
        </p:spPr>
        <p:txBody>
          <a:bodyPr vert="horz" wrap="square" lIns="0" tIns="12065" rIns="0" bIns="0" rtlCol="0">
            <a:noAutofit/>
          </a:bodyPr>
          <a:lstStyle/>
          <a:p>
            <a:pPr marL="1077595">
              <a:spcBef>
                <a:spcPts val="95"/>
              </a:spcBef>
            </a:pPr>
            <a:r>
              <a:rPr lang="en-US" sz="3600" spc="-60" dirty="0"/>
              <a:t>METHODOLOGY</a:t>
            </a:r>
          </a:p>
        </p:txBody>
      </p:sp>
      <p:sp>
        <p:nvSpPr>
          <p:cNvPr id="4" name="object 4" hidden="1"/>
          <p:cNvSpPr txBox="1">
            <a:spLocks noGrp="1"/>
          </p:cNvSpPr>
          <p:nvPr>
            <p:ph type="sldNum" sz="quarter" idx="7"/>
          </p:nvPr>
        </p:nvSpPr>
        <p:spPr>
          <a:xfrm>
            <a:off x="11125327" y="6390328"/>
            <a:ext cx="204089" cy="153888"/>
          </a:xfrm>
          <a:prstGeom prst="rect">
            <a:avLst/>
          </a:prstGeom>
        </p:spPr>
        <p:txBody>
          <a:bodyPr vert="horz" wrap="square" lIns="0" tIns="0" rIns="0" bIns="0" rtlCol="0">
            <a:spAutoFit/>
          </a:bodyPr>
          <a:lstStyle/>
          <a:p>
            <a:pPr marL="82550">
              <a:spcAft>
                <a:spcPts val="600"/>
              </a:spcAft>
            </a:pPr>
            <a:fld id="{81D60167-4931-47E6-BA6A-407CBD079E47}" type="slidenum">
              <a:rPr spc="-50" dirty="0"/>
              <a:pPr marL="82550">
                <a:spcAft>
                  <a:spcPts val="600"/>
                </a:spcAft>
              </a:pPr>
              <a:t>6</a:t>
            </a:fld>
            <a:endParaRPr lang="en-US" spc="-50"/>
          </a:p>
        </p:txBody>
      </p:sp>
      <p:sp>
        <p:nvSpPr>
          <p:cNvPr id="9" name="Footer Placeholder 8">
            <a:extLst>
              <a:ext uri="{FF2B5EF4-FFF2-40B4-BE49-F238E27FC236}">
                <a16:creationId xmlns:a16="http://schemas.microsoft.com/office/drawing/2014/main" id="{A7E7D437-D887-5E66-DA26-C49468FCD701}"/>
              </a:ext>
            </a:extLst>
          </p:cNvPr>
          <p:cNvSpPr>
            <a:spLocks noGrp="1"/>
          </p:cNvSpPr>
          <p:nvPr>
            <p:ph type="ftr" sz="quarter" idx="5"/>
          </p:nvPr>
        </p:nvSpPr>
        <p:spPr>
          <a:xfrm>
            <a:off x="304800" y="6377940"/>
            <a:ext cx="7741920" cy="553998"/>
          </a:xfrm>
        </p:spPr>
        <p:txBody>
          <a:bodyPr/>
          <a:lstStyle/>
          <a:p>
            <a:r>
              <a:rPr lang="en-ZA"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5" name="Rectangle 1">
            <a:extLst>
              <a:ext uri="{FF2B5EF4-FFF2-40B4-BE49-F238E27FC236}">
                <a16:creationId xmlns:a16="http://schemas.microsoft.com/office/drawing/2014/main" id="{7E6816DC-7710-330A-E64A-A83D2E4F6D23}"/>
              </a:ext>
            </a:extLst>
          </p:cNvPr>
          <p:cNvSpPr>
            <a:spLocks noGrp="1" noChangeArrowheads="1"/>
          </p:cNvSpPr>
          <p:nvPr>
            <p:ph sz="half" idx="2"/>
          </p:nvPr>
        </p:nvSpPr>
        <p:spPr bwMode="auto">
          <a:xfrm>
            <a:off x="457200" y="1106136"/>
            <a:ext cx="5413661" cy="1883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285750" marR="0" lvl="0" indent="-28575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Use real data from SAFARI-1 reactor (NECSA)</a:t>
            </a:r>
          </a:p>
          <a:p>
            <a:pPr marL="285750" marR="0" lvl="0" indent="-28575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Implement Gaussian peak fitting </a:t>
            </a:r>
          </a:p>
          <a:p>
            <a:pPr marL="285750" marR="0" lvl="0" indent="-28575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Use C++ and ROOT for signal processing</a:t>
            </a:r>
          </a:p>
          <a:p>
            <a:pPr marL="285750" marR="0" lvl="0" indent="-28575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Compare with reference sensor data (RTDs)</a:t>
            </a:r>
          </a:p>
        </p:txBody>
      </p:sp>
      <p:sp>
        <p:nvSpPr>
          <p:cNvPr id="7" name="Rectangle: Rounded Corners 6">
            <a:extLst>
              <a:ext uri="{FF2B5EF4-FFF2-40B4-BE49-F238E27FC236}">
                <a16:creationId xmlns:a16="http://schemas.microsoft.com/office/drawing/2014/main" id="{D2343B9A-962C-3521-9125-4256EA1791AB}"/>
              </a:ext>
            </a:extLst>
          </p:cNvPr>
          <p:cNvSpPr/>
          <p:nvPr/>
        </p:nvSpPr>
        <p:spPr>
          <a:xfrm>
            <a:off x="9696322" y="1150058"/>
            <a:ext cx="1828800" cy="762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latin typeface="Times New Roman" panose="02020603050405020304" pitchFamily="18" charset="0"/>
                <a:cs typeface="Times New Roman" panose="02020603050405020304" pitchFamily="18" charset="0"/>
              </a:rPr>
              <a:t>Spectral data from NECSA</a:t>
            </a:r>
          </a:p>
        </p:txBody>
      </p:sp>
      <p:sp>
        <p:nvSpPr>
          <p:cNvPr id="10" name="Rectangle: Rounded Corners 9">
            <a:extLst>
              <a:ext uri="{FF2B5EF4-FFF2-40B4-BE49-F238E27FC236}">
                <a16:creationId xmlns:a16="http://schemas.microsoft.com/office/drawing/2014/main" id="{913EA251-F0E2-A82A-B61B-709A5F747957}"/>
              </a:ext>
            </a:extLst>
          </p:cNvPr>
          <p:cNvSpPr/>
          <p:nvPr/>
        </p:nvSpPr>
        <p:spPr>
          <a:xfrm>
            <a:off x="8839200" y="2463143"/>
            <a:ext cx="1828800" cy="762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latin typeface="Times New Roman" panose="02020603050405020304" pitchFamily="18" charset="0"/>
                <a:cs typeface="Times New Roman" panose="02020603050405020304" pitchFamily="18" charset="0"/>
              </a:rPr>
              <a:t>Data Processing</a:t>
            </a:r>
          </a:p>
        </p:txBody>
      </p:sp>
      <p:sp>
        <p:nvSpPr>
          <p:cNvPr id="11" name="Rectangle: Rounded Corners 10">
            <a:extLst>
              <a:ext uri="{FF2B5EF4-FFF2-40B4-BE49-F238E27FC236}">
                <a16:creationId xmlns:a16="http://schemas.microsoft.com/office/drawing/2014/main" id="{92687647-AB6F-9A77-28CA-1317828BAF81}"/>
              </a:ext>
            </a:extLst>
          </p:cNvPr>
          <p:cNvSpPr/>
          <p:nvPr/>
        </p:nvSpPr>
        <p:spPr>
          <a:xfrm>
            <a:off x="7867522" y="3668160"/>
            <a:ext cx="1828800" cy="762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latin typeface="Times New Roman" panose="02020603050405020304" pitchFamily="18" charset="0"/>
                <a:cs typeface="Times New Roman" panose="02020603050405020304" pitchFamily="18" charset="0"/>
              </a:rPr>
              <a:t>Spectral Feature Extraction</a:t>
            </a:r>
          </a:p>
        </p:txBody>
      </p:sp>
      <p:sp>
        <p:nvSpPr>
          <p:cNvPr id="13" name="Rectangle: Rounded Corners 12">
            <a:extLst>
              <a:ext uri="{FF2B5EF4-FFF2-40B4-BE49-F238E27FC236}">
                <a16:creationId xmlns:a16="http://schemas.microsoft.com/office/drawing/2014/main" id="{75F86896-B41C-9A60-B5F1-81AD1F41289F}"/>
              </a:ext>
            </a:extLst>
          </p:cNvPr>
          <p:cNvSpPr/>
          <p:nvPr/>
        </p:nvSpPr>
        <p:spPr>
          <a:xfrm>
            <a:off x="6895972" y="4861747"/>
            <a:ext cx="1828800" cy="762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latin typeface="Times New Roman" panose="02020603050405020304" pitchFamily="18" charset="0"/>
                <a:cs typeface="Times New Roman" panose="02020603050405020304" pitchFamily="18" charset="0"/>
              </a:rPr>
              <a:t>Temperature Estimation</a:t>
            </a:r>
          </a:p>
        </p:txBody>
      </p:sp>
      <p:sp>
        <p:nvSpPr>
          <p:cNvPr id="14" name="Rectangle: Rounded Corners 13">
            <a:extLst>
              <a:ext uri="{FF2B5EF4-FFF2-40B4-BE49-F238E27FC236}">
                <a16:creationId xmlns:a16="http://schemas.microsoft.com/office/drawing/2014/main" id="{5EFD28EA-5C66-8842-4743-98BEFAC2C146}"/>
              </a:ext>
            </a:extLst>
          </p:cNvPr>
          <p:cNvSpPr/>
          <p:nvPr/>
        </p:nvSpPr>
        <p:spPr>
          <a:xfrm>
            <a:off x="4019486" y="4861747"/>
            <a:ext cx="1828800" cy="762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latin typeface="Times New Roman" panose="02020603050405020304" pitchFamily="18" charset="0"/>
                <a:cs typeface="Times New Roman" panose="02020603050405020304" pitchFamily="18" charset="0"/>
              </a:rPr>
              <a:t>Validation</a:t>
            </a:r>
          </a:p>
        </p:txBody>
      </p:sp>
      <p:sp>
        <p:nvSpPr>
          <p:cNvPr id="17" name="Rectangle: Rounded Corners 16">
            <a:extLst>
              <a:ext uri="{FF2B5EF4-FFF2-40B4-BE49-F238E27FC236}">
                <a16:creationId xmlns:a16="http://schemas.microsoft.com/office/drawing/2014/main" id="{64A2EDAF-EA93-89FA-58E1-191DE3AC1C67}"/>
              </a:ext>
            </a:extLst>
          </p:cNvPr>
          <p:cNvSpPr/>
          <p:nvPr/>
        </p:nvSpPr>
        <p:spPr>
          <a:xfrm>
            <a:off x="1154430" y="4861747"/>
            <a:ext cx="1828800" cy="762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latin typeface="Times New Roman" panose="02020603050405020304" pitchFamily="18" charset="0"/>
                <a:cs typeface="Times New Roman" panose="02020603050405020304" pitchFamily="18" charset="0"/>
              </a:rPr>
              <a:t>Final output</a:t>
            </a:r>
          </a:p>
        </p:txBody>
      </p:sp>
      <p:cxnSp>
        <p:nvCxnSpPr>
          <p:cNvPr id="19" name="Straight Arrow Connector 18">
            <a:extLst>
              <a:ext uri="{FF2B5EF4-FFF2-40B4-BE49-F238E27FC236}">
                <a16:creationId xmlns:a16="http://schemas.microsoft.com/office/drawing/2014/main" id="{2D54EE38-7793-C901-BA4B-4277B4AABE61}"/>
              </a:ext>
            </a:extLst>
          </p:cNvPr>
          <p:cNvCxnSpPr/>
          <p:nvPr/>
        </p:nvCxnSpPr>
        <p:spPr>
          <a:xfrm>
            <a:off x="9906000" y="1912058"/>
            <a:ext cx="0" cy="551085"/>
          </a:xfrm>
          <a:prstGeom prst="straightConnector1">
            <a:avLst/>
          </a:prstGeom>
          <a:ln w="19050" cap="flat" cmpd="sng" algn="ctr">
            <a:solidFill>
              <a:schemeClr val="accent5"/>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1" name="Straight Arrow Connector 20">
            <a:extLst>
              <a:ext uri="{FF2B5EF4-FFF2-40B4-BE49-F238E27FC236}">
                <a16:creationId xmlns:a16="http://schemas.microsoft.com/office/drawing/2014/main" id="{16C9CC67-AEAB-C4D8-C820-2C6064C36FDB}"/>
              </a:ext>
            </a:extLst>
          </p:cNvPr>
          <p:cNvCxnSpPr/>
          <p:nvPr/>
        </p:nvCxnSpPr>
        <p:spPr>
          <a:xfrm>
            <a:off x="9067800" y="3225143"/>
            <a:ext cx="0" cy="443017"/>
          </a:xfrm>
          <a:prstGeom prst="straightConnector1">
            <a:avLst/>
          </a:prstGeom>
          <a:ln w="19050" cap="flat" cmpd="sng" algn="ctr">
            <a:solidFill>
              <a:schemeClr val="accent5"/>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3" name="Straight Arrow Connector 22">
            <a:extLst>
              <a:ext uri="{FF2B5EF4-FFF2-40B4-BE49-F238E27FC236}">
                <a16:creationId xmlns:a16="http://schemas.microsoft.com/office/drawing/2014/main" id="{2356E136-D4CE-CC7E-0A49-BEA5D1314B9B}"/>
              </a:ext>
            </a:extLst>
          </p:cNvPr>
          <p:cNvCxnSpPr/>
          <p:nvPr/>
        </p:nvCxnSpPr>
        <p:spPr>
          <a:xfrm>
            <a:off x="8153400" y="4430160"/>
            <a:ext cx="0" cy="431587"/>
          </a:xfrm>
          <a:prstGeom prst="straightConnector1">
            <a:avLst/>
          </a:prstGeom>
          <a:ln w="19050" cap="flat" cmpd="sng" algn="ctr">
            <a:solidFill>
              <a:schemeClr val="accent5"/>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5" name="Straight Arrow Connector 24">
            <a:extLst>
              <a:ext uri="{FF2B5EF4-FFF2-40B4-BE49-F238E27FC236}">
                <a16:creationId xmlns:a16="http://schemas.microsoft.com/office/drawing/2014/main" id="{D25D9D34-2FD3-1A8A-3DD0-2F8209E84410}"/>
              </a:ext>
            </a:extLst>
          </p:cNvPr>
          <p:cNvCxnSpPr>
            <a:stCxn id="13" idx="1"/>
            <a:endCxn id="14" idx="3"/>
          </p:cNvCxnSpPr>
          <p:nvPr/>
        </p:nvCxnSpPr>
        <p:spPr>
          <a:xfrm flipH="1">
            <a:off x="5848286" y="5242747"/>
            <a:ext cx="1047686" cy="0"/>
          </a:xfrm>
          <a:prstGeom prst="straightConnector1">
            <a:avLst/>
          </a:prstGeom>
          <a:ln w="19050" cap="flat" cmpd="sng" algn="ctr">
            <a:solidFill>
              <a:schemeClr val="accent5"/>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7" name="Straight Arrow Connector 26">
            <a:extLst>
              <a:ext uri="{FF2B5EF4-FFF2-40B4-BE49-F238E27FC236}">
                <a16:creationId xmlns:a16="http://schemas.microsoft.com/office/drawing/2014/main" id="{EB5C06F1-0E72-7954-EE6B-F47BF208EFA6}"/>
              </a:ext>
            </a:extLst>
          </p:cNvPr>
          <p:cNvCxnSpPr>
            <a:stCxn id="14" idx="1"/>
            <a:endCxn id="17" idx="3"/>
          </p:cNvCxnSpPr>
          <p:nvPr/>
        </p:nvCxnSpPr>
        <p:spPr>
          <a:xfrm flipH="1">
            <a:off x="2983230" y="5242747"/>
            <a:ext cx="1036256" cy="0"/>
          </a:xfrm>
          <a:prstGeom prst="straightConnector1">
            <a:avLst/>
          </a:prstGeom>
          <a:ln w="19050" cap="flat" cmpd="sng" algn="ctr">
            <a:solidFill>
              <a:schemeClr val="accent5"/>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8" name="TextBox 7">
            <a:extLst>
              <a:ext uri="{FF2B5EF4-FFF2-40B4-BE49-F238E27FC236}">
                <a16:creationId xmlns:a16="http://schemas.microsoft.com/office/drawing/2014/main" id="{98AEAE32-99A5-633E-0E27-4EF02F3F212F}"/>
              </a:ext>
            </a:extLst>
          </p:cNvPr>
          <p:cNvSpPr txBox="1"/>
          <p:nvPr/>
        </p:nvSpPr>
        <p:spPr>
          <a:xfrm>
            <a:off x="11096065" y="6278511"/>
            <a:ext cx="381000" cy="261610"/>
          </a:xfrm>
          <a:prstGeom prst="rect">
            <a:avLst/>
          </a:prstGeom>
          <a:noFill/>
        </p:spPr>
        <p:txBody>
          <a:bodyPr wrap="square" rtlCol="0">
            <a:spAutoFit/>
          </a:bodyPr>
          <a:lstStyle/>
          <a:p>
            <a:r>
              <a:rPr lang="en-US" sz="1100" dirty="0"/>
              <a:t>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426967" y="464311"/>
            <a:ext cx="5339715" cy="453644"/>
          </a:xfrm>
        </p:spPr>
        <p:txBody>
          <a:bodyPr vert="horz" wrap="square" lIns="0" tIns="12065" rIns="0" bIns="0" rtlCol="0">
            <a:normAutofit/>
          </a:bodyPr>
          <a:lstStyle/>
          <a:p>
            <a:pPr marL="12700">
              <a:spcBef>
                <a:spcPts val="95"/>
              </a:spcBef>
            </a:pPr>
            <a:r>
              <a:rPr lang="en-US" spc="-10" dirty="0"/>
              <a:t>EXPERIMENTAL PLAN</a:t>
            </a:r>
          </a:p>
        </p:txBody>
      </p:sp>
      <p:sp>
        <p:nvSpPr>
          <p:cNvPr id="5" name="object 5" hidden="1"/>
          <p:cNvSpPr txBox="1">
            <a:spLocks noGrp="1"/>
          </p:cNvSpPr>
          <p:nvPr>
            <p:ph type="sldNum" sz="quarter" idx="7"/>
          </p:nvPr>
        </p:nvSpPr>
        <p:spPr>
          <a:xfrm>
            <a:off x="11125327" y="6390328"/>
            <a:ext cx="204089" cy="153888"/>
          </a:xfrm>
          <a:prstGeom prst="rect">
            <a:avLst/>
          </a:prstGeom>
        </p:spPr>
        <p:txBody>
          <a:bodyPr vert="horz" wrap="square" lIns="0" tIns="0" rIns="0" bIns="0" rtlCol="0">
            <a:spAutoFit/>
          </a:bodyPr>
          <a:lstStyle/>
          <a:p>
            <a:pPr marL="82550">
              <a:spcAft>
                <a:spcPts val="600"/>
              </a:spcAft>
            </a:pPr>
            <a:fld id="{81D60167-4931-47E6-BA6A-407CBD079E47}" type="slidenum">
              <a:rPr lang="en-US" spc="-50" smtClean="0"/>
              <a:pPr marL="82550">
                <a:spcAft>
                  <a:spcPts val="600"/>
                </a:spcAft>
              </a:pPr>
              <a:t>7</a:t>
            </a:fld>
            <a:endParaRPr lang="en-US" spc="-50"/>
          </a:p>
        </p:txBody>
      </p:sp>
      <p:sp>
        <p:nvSpPr>
          <p:cNvPr id="4" name="Rectangle 1">
            <a:extLst>
              <a:ext uri="{FF2B5EF4-FFF2-40B4-BE49-F238E27FC236}">
                <a16:creationId xmlns:a16="http://schemas.microsoft.com/office/drawing/2014/main" id="{31007251-A755-D768-A21B-52C4763F98A7}"/>
              </a:ext>
            </a:extLst>
          </p:cNvPr>
          <p:cNvSpPr>
            <a:spLocks noGrp="1" noChangeArrowheads="1"/>
          </p:cNvSpPr>
          <p:nvPr>
            <p:ph sz="half" idx="2"/>
          </p:nvPr>
        </p:nvSpPr>
        <p:spPr bwMode="auto">
          <a:xfrm>
            <a:off x="640080" y="1036330"/>
            <a:ext cx="4705134" cy="1289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285750" marR="0" lvl="0" indent="-28575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en-US" altLang="en-US" sz="18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Phase 1: Literature groundwork</a:t>
            </a:r>
          </a:p>
          <a:p>
            <a:pPr marL="285750" marR="0" lvl="0" indent="-28575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en-US" altLang="en-US" sz="18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Phase 2: Algorithm development</a:t>
            </a:r>
          </a:p>
          <a:p>
            <a:pPr marL="285750" marR="0" lvl="0" indent="-28575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en-US" altLang="en-US" sz="18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Phase 3: Data validation with SAFARI-1 logs</a:t>
            </a:r>
          </a:p>
        </p:txBody>
      </p:sp>
      <p:pic>
        <p:nvPicPr>
          <p:cNvPr id="8" name="Picture 7" descr="A diagram of a process&#10;&#10;AI-generated content may be incorrect.">
            <a:extLst>
              <a:ext uri="{FF2B5EF4-FFF2-40B4-BE49-F238E27FC236}">
                <a16:creationId xmlns:a16="http://schemas.microsoft.com/office/drawing/2014/main" id="{C64E5520-DB1A-BC70-FF29-64E62E0CA457}"/>
              </a:ext>
            </a:extLst>
          </p:cNvPr>
          <p:cNvPicPr>
            <a:picLocks noChangeAspect="1"/>
          </p:cNvPicPr>
          <p:nvPr/>
        </p:nvPicPr>
        <p:blipFill>
          <a:blip r:embed="rId2"/>
          <a:stretch>
            <a:fillRect/>
          </a:stretch>
        </p:blipFill>
        <p:spPr>
          <a:xfrm>
            <a:off x="5105401" y="1036330"/>
            <a:ext cx="6393180" cy="4587875"/>
          </a:xfrm>
          <a:prstGeom prst="rect">
            <a:avLst/>
          </a:prstGeom>
        </p:spPr>
      </p:pic>
      <p:sp>
        <p:nvSpPr>
          <p:cNvPr id="2" name="TextBox 1">
            <a:extLst>
              <a:ext uri="{FF2B5EF4-FFF2-40B4-BE49-F238E27FC236}">
                <a16:creationId xmlns:a16="http://schemas.microsoft.com/office/drawing/2014/main" id="{DA4C20F0-49BD-1672-2CD7-833377D4849F}"/>
              </a:ext>
            </a:extLst>
          </p:cNvPr>
          <p:cNvSpPr txBox="1"/>
          <p:nvPr/>
        </p:nvSpPr>
        <p:spPr>
          <a:xfrm>
            <a:off x="11055724" y="6296889"/>
            <a:ext cx="381000" cy="261610"/>
          </a:xfrm>
          <a:prstGeom prst="rect">
            <a:avLst/>
          </a:prstGeom>
          <a:noFill/>
        </p:spPr>
        <p:txBody>
          <a:bodyPr wrap="square" rtlCol="0">
            <a:spAutoFit/>
          </a:bodyPr>
          <a:lstStyle/>
          <a:p>
            <a:r>
              <a:rPr lang="en-US" sz="1100" dirty="0"/>
              <a:t>7</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6EF8621-8745-2F29-6F1A-3084A87A982C}"/>
              </a:ext>
            </a:extLst>
          </p:cNvPr>
          <p:cNvSpPr>
            <a:spLocks noGrp="1"/>
          </p:cNvSpPr>
          <p:nvPr>
            <p:ph type="title"/>
          </p:nvPr>
        </p:nvSpPr>
        <p:spPr/>
        <p:txBody>
          <a:bodyPr/>
          <a:lstStyle/>
          <a:p>
            <a:pPr algn="ctr"/>
            <a:r>
              <a:rPr lang="en-US"/>
              <a:t>EVALUATION STRATEGY</a:t>
            </a:r>
            <a:endParaRPr lang="en-US" dirty="0"/>
          </a:p>
        </p:txBody>
      </p:sp>
      <p:sp>
        <p:nvSpPr>
          <p:cNvPr id="9" name="Text Placeholder 8">
            <a:extLst>
              <a:ext uri="{FF2B5EF4-FFF2-40B4-BE49-F238E27FC236}">
                <a16:creationId xmlns:a16="http://schemas.microsoft.com/office/drawing/2014/main" id="{2768DE83-45FD-FBA5-C28B-4BC481ED2AD0}"/>
              </a:ext>
            </a:extLst>
          </p:cNvPr>
          <p:cNvSpPr>
            <a:spLocks noGrp="1"/>
          </p:cNvSpPr>
          <p:nvPr>
            <p:ph type="body" idx="1"/>
          </p:nvPr>
        </p:nvSpPr>
        <p:spPr>
          <a:xfrm>
            <a:off x="355803" y="1192130"/>
            <a:ext cx="9429750" cy="867995"/>
          </a:xfrm>
        </p:spPr>
        <p:txBody>
          <a:bodyPr/>
          <a:lstStyle/>
          <a:p>
            <a:pPr marL="342900" indent="-342900" algn="l">
              <a:lnSpc>
                <a:spcPct val="150000"/>
              </a:lnSpc>
              <a:buFont typeface="Arial" panose="020B0604020202020204" pitchFamily="34" charset="0"/>
              <a:buChar char="•"/>
            </a:pPr>
            <a:r>
              <a:rPr lang="en-ZA" sz="2000" dirty="0"/>
              <a:t>The primary dataset comes from FBGs operating inside SAFARI-1.</a:t>
            </a:r>
          </a:p>
          <a:p>
            <a:pPr marL="342900" indent="-342900" algn="l">
              <a:lnSpc>
                <a:spcPct val="150000"/>
              </a:lnSpc>
              <a:buFont typeface="Arial" panose="020B0604020202020204" pitchFamily="34" charset="0"/>
              <a:buChar char="•"/>
            </a:pPr>
            <a:r>
              <a:rPr lang="en-ZA" sz="2000" dirty="0"/>
              <a:t>I’ll apply peak-fitting and filtering to derive temperature estimates.</a:t>
            </a:r>
            <a:endParaRPr lang="en-US" sz="2000" dirty="0"/>
          </a:p>
        </p:txBody>
      </p:sp>
      <p:graphicFrame>
        <p:nvGraphicFramePr>
          <p:cNvPr id="7" name="Table 6">
            <a:extLst>
              <a:ext uri="{FF2B5EF4-FFF2-40B4-BE49-F238E27FC236}">
                <a16:creationId xmlns:a16="http://schemas.microsoft.com/office/drawing/2014/main" id="{C545D6F8-74B8-AFCA-CCAC-1B854A0F45EE}"/>
              </a:ext>
            </a:extLst>
          </p:cNvPr>
          <p:cNvGraphicFramePr>
            <a:graphicFrameLocks noGrp="1"/>
          </p:cNvGraphicFramePr>
          <p:nvPr>
            <p:extLst>
              <p:ext uri="{D42A27DB-BD31-4B8C-83A1-F6EECF244321}">
                <p14:modId xmlns:p14="http://schemas.microsoft.com/office/powerpoint/2010/main" val="2350156762"/>
              </p:ext>
            </p:extLst>
          </p:nvPr>
        </p:nvGraphicFramePr>
        <p:xfrm>
          <a:off x="355803" y="2819401"/>
          <a:ext cx="9518851" cy="1747289"/>
        </p:xfrm>
        <a:graphic>
          <a:graphicData uri="http://schemas.openxmlformats.org/drawingml/2006/table">
            <a:tbl>
              <a:tblPr firstRow="1" firstCol="1" bandRow="1">
                <a:tableStyleId>{5C22544A-7EE6-4342-B048-85BDC9FD1C3A}</a:tableStyleId>
              </a:tblPr>
              <a:tblGrid>
                <a:gridCol w="2446540">
                  <a:extLst>
                    <a:ext uri="{9D8B030D-6E8A-4147-A177-3AD203B41FA5}">
                      <a16:colId xmlns:a16="http://schemas.microsoft.com/office/drawing/2014/main" val="4152739596"/>
                    </a:ext>
                  </a:extLst>
                </a:gridCol>
                <a:gridCol w="2357437">
                  <a:extLst>
                    <a:ext uri="{9D8B030D-6E8A-4147-A177-3AD203B41FA5}">
                      <a16:colId xmlns:a16="http://schemas.microsoft.com/office/drawing/2014/main" val="1228981922"/>
                    </a:ext>
                  </a:extLst>
                </a:gridCol>
                <a:gridCol w="2357437">
                  <a:extLst>
                    <a:ext uri="{9D8B030D-6E8A-4147-A177-3AD203B41FA5}">
                      <a16:colId xmlns:a16="http://schemas.microsoft.com/office/drawing/2014/main" val="1938020011"/>
                    </a:ext>
                  </a:extLst>
                </a:gridCol>
                <a:gridCol w="2357437">
                  <a:extLst>
                    <a:ext uri="{9D8B030D-6E8A-4147-A177-3AD203B41FA5}">
                      <a16:colId xmlns:a16="http://schemas.microsoft.com/office/drawing/2014/main" val="1626029794"/>
                    </a:ext>
                  </a:extLst>
                </a:gridCol>
              </a:tblGrid>
              <a:tr h="242475">
                <a:tc>
                  <a:txBody>
                    <a:bodyPr/>
                    <a:lstStyle/>
                    <a:p>
                      <a:pPr marL="0" marR="0">
                        <a:lnSpc>
                          <a:spcPct val="107000"/>
                        </a:lnSpc>
                        <a:spcAft>
                          <a:spcPts val="800"/>
                        </a:spcAft>
                        <a:buNone/>
                      </a:pPr>
                      <a:r>
                        <a:rPr lang="en-US" sz="1200">
                          <a:effectLst/>
                        </a:rPr>
                        <a:t>Data Type</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buNone/>
                      </a:pPr>
                      <a:r>
                        <a:rPr lang="en-US" sz="1200" dirty="0">
                          <a:effectLst/>
                        </a:rPr>
                        <a:t>Source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buNone/>
                      </a:pPr>
                      <a:r>
                        <a:rPr lang="en-US" sz="1200">
                          <a:effectLst/>
                        </a:rPr>
                        <a:t>Analysis Method</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buNone/>
                      </a:pPr>
                      <a:r>
                        <a:rPr lang="en-US" sz="1200">
                          <a:effectLst/>
                        </a:rPr>
                        <a:t>Output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42261156"/>
                  </a:ext>
                </a:extLst>
              </a:tr>
              <a:tr h="752407">
                <a:tc>
                  <a:txBody>
                    <a:bodyPr/>
                    <a:lstStyle/>
                    <a:p>
                      <a:pPr marL="0" marR="0">
                        <a:lnSpc>
                          <a:spcPct val="107000"/>
                        </a:lnSpc>
                        <a:spcAft>
                          <a:spcPts val="800"/>
                        </a:spcAft>
                        <a:buNone/>
                      </a:pPr>
                      <a:r>
                        <a:rPr lang="en-US" sz="1200">
                          <a:effectLst/>
                        </a:rPr>
                        <a:t>Real FBG Data</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buNone/>
                      </a:pPr>
                      <a:r>
                        <a:rPr lang="en-US" sz="1200" dirty="0">
                          <a:effectLst/>
                        </a:rPr>
                        <a:t>NECSA (SAFARI-1 reactor).</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buNone/>
                      </a:pPr>
                      <a:r>
                        <a:rPr lang="en-US" sz="1200">
                          <a:effectLst/>
                        </a:rPr>
                        <a:t>Preprocessing (moving-average filter), comparative analysis with RTDs.</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buNone/>
                      </a:pPr>
                      <a:r>
                        <a:rPr lang="en-US" sz="1200">
                          <a:effectLst/>
                        </a:rPr>
                        <a:t>Temperature error distribution.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9912791"/>
                  </a:ext>
                </a:extLst>
              </a:tr>
              <a:tr h="752407">
                <a:tc>
                  <a:txBody>
                    <a:bodyPr/>
                    <a:lstStyle/>
                    <a:p>
                      <a:pPr marL="0" marR="0">
                        <a:lnSpc>
                          <a:spcPct val="107000"/>
                        </a:lnSpc>
                        <a:spcAft>
                          <a:spcPts val="800"/>
                        </a:spcAft>
                        <a:buNone/>
                      </a:pPr>
                      <a:r>
                        <a:rPr lang="en-US" sz="1200">
                          <a:effectLst/>
                        </a:rPr>
                        <a:t>Radiation-Degraded Data</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buNone/>
                      </a:pPr>
                      <a:r>
                        <a:rPr lang="en-US" sz="1200" dirty="0">
                          <a:effectLst/>
                        </a:rPr>
                        <a:t>Simulated (based on CERN/ITER).</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buNone/>
                      </a:pPr>
                      <a:r>
                        <a:rPr lang="en-US" sz="1200" dirty="0">
                          <a:effectLst/>
                        </a:rPr>
                        <a:t>Signal-to-noise ratio (SNR) calculation, peak detection accuracy.</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buNone/>
                      </a:pPr>
                      <a:r>
                        <a:rPr lang="en-US" sz="1200" dirty="0">
                          <a:effectLst/>
                        </a:rPr>
                        <a:t>Maximum tolerable radiation dose before failure.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81301947"/>
                  </a:ext>
                </a:extLst>
              </a:tr>
            </a:tbl>
          </a:graphicData>
        </a:graphic>
      </p:graphicFrame>
      <p:sp>
        <p:nvSpPr>
          <p:cNvPr id="8" name="TextBox 7">
            <a:extLst>
              <a:ext uri="{FF2B5EF4-FFF2-40B4-BE49-F238E27FC236}">
                <a16:creationId xmlns:a16="http://schemas.microsoft.com/office/drawing/2014/main" id="{EAFF81E5-1A80-2738-F1DC-8EE397E2F12F}"/>
              </a:ext>
            </a:extLst>
          </p:cNvPr>
          <p:cNvSpPr txBox="1"/>
          <p:nvPr/>
        </p:nvSpPr>
        <p:spPr>
          <a:xfrm>
            <a:off x="1676400" y="4703778"/>
            <a:ext cx="6553200" cy="646331"/>
          </a:xfrm>
          <a:prstGeom prst="rect">
            <a:avLst/>
          </a:prstGeom>
          <a:noFill/>
        </p:spPr>
        <p:txBody>
          <a:bodyPr wrap="square" rtlCol="0">
            <a:spAutoFit/>
          </a:bodyPr>
          <a:lstStyle/>
          <a:p>
            <a:pPr algn="ctr"/>
            <a:r>
              <a:rPr lang="en-ZA"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Table 1: Strategy for Data Gathering and Evaluation</a:t>
            </a:r>
            <a:r>
              <a:rPr lang="en-ZA" sz="1800" b="1" dirty="0">
                <a:solidFill>
                  <a:srgbClr val="2F5496"/>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b="1" dirty="0">
              <a:solidFill>
                <a:srgbClr val="2F5496"/>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2" name="TextBox 1">
            <a:extLst>
              <a:ext uri="{FF2B5EF4-FFF2-40B4-BE49-F238E27FC236}">
                <a16:creationId xmlns:a16="http://schemas.microsoft.com/office/drawing/2014/main" id="{6DAB0290-7D4F-FBA3-F443-8C440F74106B}"/>
              </a:ext>
            </a:extLst>
          </p:cNvPr>
          <p:cNvSpPr txBox="1"/>
          <p:nvPr/>
        </p:nvSpPr>
        <p:spPr>
          <a:xfrm>
            <a:off x="11010900" y="6287924"/>
            <a:ext cx="381000" cy="261610"/>
          </a:xfrm>
          <a:prstGeom prst="rect">
            <a:avLst/>
          </a:prstGeom>
          <a:noFill/>
        </p:spPr>
        <p:txBody>
          <a:bodyPr wrap="square" rtlCol="0">
            <a:spAutoFit/>
          </a:bodyPr>
          <a:lstStyle/>
          <a:p>
            <a:r>
              <a:rPr lang="en-US" sz="1100" dirty="0"/>
              <a:t>8</a:t>
            </a:r>
          </a:p>
        </p:txBody>
      </p:sp>
    </p:spTree>
    <p:extLst>
      <p:ext uri="{BB962C8B-B14F-4D97-AF65-F5344CB8AC3E}">
        <p14:creationId xmlns:p14="http://schemas.microsoft.com/office/powerpoint/2010/main" val="1597296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8131A-6953-FD01-2279-9E3E9B3ADB6D}"/>
              </a:ext>
            </a:extLst>
          </p:cNvPr>
          <p:cNvSpPr>
            <a:spLocks noGrp="1"/>
          </p:cNvSpPr>
          <p:nvPr>
            <p:ph type="title"/>
          </p:nvPr>
        </p:nvSpPr>
        <p:spPr>
          <a:xfrm>
            <a:off x="3426967" y="464311"/>
            <a:ext cx="5339715" cy="430887"/>
          </a:xfrm>
        </p:spPr>
        <p:txBody>
          <a:bodyPr/>
          <a:lstStyle/>
          <a:p>
            <a:pPr algn="ctr"/>
            <a:r>
              <a:rPr lang="en-US" dirty="0"/>
              <a:t>EXPECTED OUTCOMES</a:t>
            </a:r>
          </a:p>
        </p:txBody>
      </p:sp>
      <p:sp>
        <p:nvSpPr>
          <p:cNvPr id="3" name="Text Placeholder 2">
            <a:extLst>
              <a:ext uri="{FF2B5EF4-FFF2-40B4-BE49-F238E27FC236}">
                <a16:creationId xmlns:a16="http://schemas.microsoft.com/office/drawing/2014/main" id="{EB8DC64F-34B9-27AF-2E4F-62571F817DB3}"/>
              </a:ext>
            </a:extLst>
          </p:cNvPr>
          <p:cNvSpPr>
            <a:spLocks noGrp="1"/>
          </p:cNvSpPr>
          <p:nvPr>
            <p:ph type="body" idx="1"/>
          </p:nvPr>
        </p:nvSpPr>
        <p:spPr>
          <a:xfrm>
            <a:off x="685800" y="1676400"/>
            <a:ext cx="9429750" cy="3200876"/>
          </a:xfrm>
        </p:spPr>
        <p:txBody>
          <a:bodyPr/>
          <a:lstStyle/>
          <a:p>
            <a:pPr algn="just">
              <a:lnSpc>
                <a:spcPct val="150000"/>
              </a:lnSpc>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I expect to deliver a working algorithm that accurately estimates temperature in real-time using FBG data. It will significantly reduce signal drift and error, supporting reactor operators with more reliable insights. Ultimately, this will help prevent thermal irregularities and improve operational safety in SAFARI-1</a:t>
            </a:r>
          </a:p>
          <a:p>
            <a:endParaRPr lang="en-US" dirty="0"/>
          </a:p>
        </p:txBody>
      </p:sp>
      <p:sp>
        <p:nvSpPr>
          <p:cNvPr id="4" name="TextBox 3">
            <a:extLst>
              <a:ext uri="{FF2B5EF4-FFF2-40B4-BE49-F238E27FC236}">
                <a16:creationId xmlns:a16="http://schemas.microsoft.com/office/drawing/2014/main" id="{10BB3FBD-CB6F-F2AE-8AEB-482828FF0AA7}"/>
              </a:ext>
            </a:extLst>
          </p:cNvPr>
          <p:cNvSpPr txBox="1"/>
          <p:nvPr/>
        </p:nvSpPr>
        <p:spPr>
          <a:xfrm>
            <a:off x="11125200" y="6324600"/>
            <a:ext cx="381000" cy="261610"/>
          </a:xfrm>
          <a:prstGeom prst="rect">
            <a:avLst/>
          </a:prstGeom>
          <a:noFill/>
        </p:spPr>
        <p:txBody>
          <a:bodyPr wrap="square" rtlCol="0">
            <a:spAutoFit/>
          </a:bodyPr>
          <a:lstStyle/>
          <a:p>
            <a:r>
              <a:rPr lang="en-US" sz="1100" dirty="0"/>
              <a:t>9</a:t>
            </a:r>
          </a:p>
        </p:txBody>
      </p:sp>
    </p:spTree>
    <p:extLst>
      <p:ext uri="{BB962C8B-B14F-4D97-AF65-F5344CB8AC3E}">
        <p14:creationId xmlns:p14="http://schemas.microsoft.com/office/powerpoint/2010/main" val="21316587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F243E"/>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2240</TotalTime>
  <Words>576</Words>
  <Application>Microsoft Office PowerPoint</Application>
  <PresentationFormat>Widescreen</PresentationFormat>
  <Paragraphs>92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Arial</vt:lpstr>
      <vt:lpstr>Arial MT</vt:lpstr>
      <vt:lpstr>Times New Roman</vt:lpstr>
      <vt:lpstr>Office Theme</vt:lpstr>
      <vt:lpstr>PowerPoint Presentation</vt:lpstr>
      <vt:lpstr>PowerPoint Presentation</vt:lpstr>
      <vt:lpstr>INTRODUCTION</vt:lpstr>
      <vt:lpstr>INTRODUCTION (cont.)</vt:lpstr>
      <vt:lpstr>RESEARCH OBJECTIVES</vt:lpstr>
      <vt:lpstr>METHODOLOGY</vt:lpstr>
      <vt:lpstr>EXPERIMENTAL PLAN</vt:lpstr>
      <vt:lpstr>EVALUATION STRATEGY</vt:lpstr>
      <vt:lpstr>EXPECTED OUTCOMES</vt:lpstr>
      <vt:lpstr>CONCLUSION</vt:lpstr>
      <vt:lpstr>Thank you. 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FAILURE ANALYSIS INVESTIGATION ASSIGNMENT PRESENTATION</dc:title>
  <dc:creator>Sambulo Bhekinkosi Gumede</dc:creator>
  <cp:lastModifiedBy>ZENITH NGOMANE</cp:lastModifiedBy>
  <cp:revision>13</cp:revision>
  <dcterms:created xsi:type="dcterms:W3CDTF">2025-02-14T16:43:09Z</dcterms:created>
  <dcterms:modified xsi:type="dcterms:W3CDTF">2025-05-21T09:28:22Z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2022-02-21T00:00:00Z</vt:filetime>
  </property>
  <property fmtid="{D5CDD505-2E9C-101B-9397-08002B2CF9AE}" pid="3" name="Creator">
    <vt:lpwstr>Microsoft® PowerPoint® for Microsoft 365</vt:lpwstr>
  </property>
  <property fmtid="{D5CDD505-2E9C-101B-9397-08002B2CF9AE}" pid="4" name="LastSaved">
    <vt:filetime>2025-02-14T00:00:00Z</vt:filetime>
  </property>
  <property fmtid="{D5CDD505-2E9C-101B-9397-08002B2CF9AE}" pid="5" name="Producer">
    <vt:lpwstr>Microsoft® PowerPoint® for Microsoft 365</vt:lpwstr>
  </property>
</Properties>
</file>