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97" r:id="rId5"/>
    <p:sldId id="314" r:id="rId6"/>
    <p:sldId id="322" r:id="rId7"/>
    <p:sldId id="324" r:id="rId8"/>
    <p:sldId id="325" r:id="rId9"/>
    <p:sldId id="317" r:id="rId10"/>
    <p:sldId id="318" r:id="rId11"/>
    <p:sldId id="319" r:id="rId12"/>
    <p:sldId id="326" r:id="rId13"/>
    <p:sldId id="327" r:id="rId14"/>
    <p:sldId id="328" r:id="rId15"/>
    <p:sldId id="329" r:id="rId16"/>
    <p:sldId id="32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5900"/>
    <a:srgbClr val="93809D"/>
    <a:srgbClr val="002D62"/>
    <a:srgbClr val="55C5E9"/>
    <a:srgbClr val="666666"/>
    <a:srgbClr val="FDB913"/>
    <a:srgbClr val="9A9B9D"/>
    <a:srgbClr val="D4D4D5"/>
    <a:srgbClr val="AC8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94628" autoAdjust="0"/>
  </p:normalViewPr>
  <p:slideViewPr>
    <p:cSldViewPr snapToGrid="0">
      <p:cViewPr varScale="1">
        <p:scale>
          <a:sx n="65" d="100"/>
          <a:sy n="65" d="100"/>
        </p:scale>
        <p:origin x="1044"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F7E2D-7B8F-4F80-BF99-5B46D35C2FAD}" type="datetimeFigureOut">
              <a:rPr lang="en-ZA" smtClean="0"/>
              <a:t>2025/05/21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46900-4EDF-44E7-B007-0B5AD608C128}" type="slidenum">
              <a:rPr lang="en-ZA" smtClean="0"/>
              <a:t>‹#›</a:t>
            </a:fld>
            <a:endParaRPr lang="en-ZA"/>
          </a:p>
        </p:txBody>
      </p:sp>
    </p:spTree>
    <p:extLst>
      <p:ext uri="{BB962C8B-B14F-4D97-AF65-F5344CB8AC3E}">
        <p14:creationId xmlns:p14="http://schemas.microsoft.com/office/powerpoint/2010/main" val="44655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hite bloc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907" y="192742"/>
            <a:ext cx="11806186" cy="6472517"/>
          </a:xfrm>
          <a:prstGeom prst="rect">
            <a:avLst/>
          </a:prstGeom>
        </p:spPr>
      </p:pic>
      <p:sp>
        <p:nvSpPr>
          <p:cNvPr id="15" name="Rectangle 14"/>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3"/>
          <a:stretch>
            <a:fillRect/>
          </a:stretch>
        </p:blipFill>
        <p:spPr>
          <a:xfrm>
            <a:off x="9986682" y="4684290"/>
            <a:ext cx="1833843" cy="1837900"/>
          </a:xfrm>
          <a:prstGeom prst="rect">
            <a:avLst/>
          </a:prstGeom>
        </p:spPr>
      </p:pic>
      <p:sp>
        <p:nvSpPr>
          <p:cNvPr id="7" name="Rectangle 6"/>
          <p:cNvSpPr/>
          <p:nvPr userDrawn="1"/>
        </p:nvSpPr>
        <p:spPr>
          <a:xfrm>
            <a:off x="448235" y="4720197"/>
            <a:ext cx="9413501" cy="176128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tx1">
                    <a:lumMod val="50000"/>
                  </a:schemeClr>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tx1">
                    <a:lumMod val="50000"/>
                  </a:schemeClr>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Tree>
    <p:extLst>
      <p:ext uri="{BB962C8B-B14F-4D97-AF65-F5344CB8AC3E}">
        <p14:creationId xmlns:p14="http://schemas.microsoft.com/office/powerpoint/2010/main" val="333278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3" name="Text Placeholder 5"/>
          <p:cNvSpPr>
            <a:spLocks noGrp="1"/>
          </p:cNvSpPr>
          <p:nvPr>
            <p:ph type="body" sz="quarter" idx="10" hasCustomPrompt="1"/>
          </p:nvPr>
        </p:nvSpPr>
        <p:spPr>
          <a:xfrm>
            <a:off x="358589"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p>
        </p:txBody>
      </p:sp>
    </p:spTree>
    <p:extLst>
      <p:ext uri="{BB962C8B-B14F-4D97-AF65-F5344CB8AC3E}">
        <p14:creationId xmlns:p14="http://schemas.microsoft.com/office/powerpoint/2010/main" val="93533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6"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a:t>Footnote</a:t>
            </a:r>
            <a:endParaRPr lang="en-GB" dirty="0"/>
          </a:p>
        </p:txBody>
      </p:sp>
    </p:spTree>
    <p:extLst>
      <p:ext uri="{BB962C8B-B14F-4D97-AF65-F5344CB8AC3E}">
        <p14:creationId xmlns:p14="http://schemas.microsoft.com/office/powerpoint/2010/main" val="48015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baseline="0" dirty="0"/>
            </a:lvl1pPr>
          </a:lstStyle>
          <a:p>
            <a:pPr lvl="0"/>
            <a:r>
              <a:rPr lang="en-US" dirty="0"/>
              <a:t>4 contacts with short description</a:t>
            </a:r>
            <a:endParaRPr lang="en-ZA" dirty="0"/>
          </a:p>
        </p:txBody>
      </p:sp>
      <p:sp>
        <p:nvSpPr>
          <p:cNvPr id="3" name="Picture Placeholder 2"/>
          <p:cNvSpPr>
            <a:spLocks noGrp="1"/>
          </p:cNvSpPr>
          <p:nvPr>
            <p:ph type="pic" sz="quarter" idx="40" hasCustomPrompt="1"/>
          </p:nvPr>
        </p:nvSpPr>
        <p:spPr>
          <a:xfrm>
            <a:off x="368300" y="1701975"/>
            <a:ext cx="1505323" cy="1416050"/>
          </a:xfrm>
        </p:spPr>
        <p:txBody>
          <a:bodyPr/>
          <a:lstStyle>
            <a:lvl1pPr marL="0" indent="0">
              <a:buNone/>
              <a:defRPr/>
            </a:lvl1pPr>
          </a:lstStyle>
          <a:p>
            <a:r>
              <a:rPr lang="en-US" dirty="0"/>
              <a:t>Add picture</a:t>
            </a:r>
            <a:endParaRPr lang="en-ZA" dirty="0"/>
          </a:p>
        </p:txBody>
      </p:sp>
      <p:sp>
        <p:nvSpPr>
          <p:cNvPr id="15" name="Text Placeholder 14"/>
          <p:cNvSpPr>
            <a:spLocks noGrp="1"/>
          </p:cNvSpPr>
          <p:nvPr>
            <p:ph type="body" sz="quarter" idx="43" hasCustomPrompt="1"/>
          </p:nvPr>
        </p:nvSpPr>
        <p:spPr>
          <a:xfrm>
            <a:off x="2044700"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6" name="Text Placeholder 14"/>
          <p:cNvSpPr>
            <a:spLocks noGrp="1"/>
          </p:cNvSpPr>
          <p:nvPr>
            <p:ph type="body" sz="quarter" idx="44" hasCustomPrompt="1"/>
          </p:nvPr>
        </p:nvSpPr>
        <p:spPr>
          <a:xfrm>
            <a:off x="2044700"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94" name="Text Placeholder 14"/>
          <p:cNvSpPr>
            <a:spLocks noGrp="1"/>
          </p:cNvSpPr>
          <p:nvPr>
            <p:ph type="body" sz="quarter" idx="45" hasCustomPrompt="1"/>
          </p:nvPr>
        </p:nvSpPr>
        <p:spPr>
          <a:xfrm>
            <a:off x="2044700" y="2212777"/>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4" name="Picture Placeholder 2"/>
          <p:cNvSpPr>
            <a:spLocks noGrp="1"/>
          </p:cNvSpPr>
          <p:nvPr>
            <p:ph type="pic" sz="quarter" idx="46" hasCustomPrompt="1"/>
          </p:nvPr>
        </p:nvSpPr>
        <p:spPr>
          <a:xfrm>
            <a:off x="6281084" y="1701975"/>
            <a:ext cx="1505323" cy="1416050"/>
          </a:xfrm>
        </p:spPr>
        <p:txBody>
          <a:bodyPr/>
          <a:lstStyle>
            <a:lvl1pPr marL="0" indent="0">
              <a:buNone/>
              <a:defRPr/>
            </a:lvl1pPr>
          </a:lstStyle>
          <a:p>
            <a:r>
              <a:rPr lang="en-US" dirty="0"/>
              <a:t>Add picture</a:t>
            </a:r>
            <a:endParaRPr lang="en-ZA" dirty="0"/>
          </a:p>
        </p:txBody>
      </p:sp>
      <p:sp>
        <p:nvSpPr>
          <p:cNvPr id="115" name="Text Placeholder 14"/>
          <p:cNvSpPr>
            <a:spLocks noGrp="1"/>
          </p:cNvSpPr>
          <p:nvPr>
            <p:ph type="body" sz="quarter" idx="47" hasCustomPrompt="1"/>
          </p:nvPr>
        </p:nvSpPr>
        <p:spPr>
          <a:xfrm>
            <a:off x="7957484"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16" name="Text Placeholder 14"/>
          <p:cNvSpPr>
            <a:spLocks noGrp="1"/>
          </p:cNvSpPr>
          <p:nvPr>
            <p:ph type="body" sz="quarter" idx="48" hasCustomPrompt="1"/>
          </p:nvPr>
        </p:nvSpPr>
        <p:spPr>
          <a:xfrm>
            <a:off x="7957484"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17" name="Text Placeholder 14"/>
          <p:cNvSpPr>
            <a:spLocks noGrp="1"/>
          </p:cNvSpPr>
          <p:nvPr>
            <p:ph type="body" sz="quarter" idx="49" hasCustomPrompt="1"/>
          </p:nvPr>
        </p:nvSpPr>
        <p:spPr>
          <a:xfrm>
            <a:off x="7957484" y="2212777"/>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8" name="Picture Placeholder 2"/>
          <p:cNvSpPr>
            <a:spLocks noGrp="1"/>
          </p:cNvSpPr>
          <p:nvPr>
            <p:ph type="pic" sz="quarter" idx="50" hasCustomPrompt="1"/>
          </p:nvPr>
        </p:nvSpPr>
        <p:spPr>
          <a:xfrm>
            <a:off x="368300" y="3930637"/>
            <a:ext cx="1505323" cy="1416050"/>
          </a:xfrm>
        </p:spPr>
        <p:txBody>
          <a:bodyPr/>
          <a:lstStyle>
            <a:lvl1pPr marL="0" indent="0">
              <a:buNone/>
              <a:defRPr/>
            </a:lvl1pPr>
          </a:lstStyle>
          <a:p>
            <a:r>
              <a:rPr lang="en-US" dirty="0"/>
              <a:t>Add picture</a:t>
            </a:r>
            <a:endParaRPr lang="en-ZA" dirty="0"/>
          </a:p>
        </p:txBody>
      </p:sp>
      <p:sp>
        <p:nvSpPr>
          <p:cNvPr id="119" name="Text Placeholder 14"/>
          <p:cNvSpPr>
            <a:spLocks noGrp="1"/>
          </p:cNvSpPr>
          <p:nvPr>
            <p:ph type="body" sz="quarter" idx="51" hasCustomPrompt="1"/>
          </p:nvPr>
        </p:nvSpPr>
        <p:spPr>
          <a:xfrm>
            <a:off x="2044700" y="3930637"/>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20" name="Text Placeholder 14"/>
          <p:cNvSpPr>
            <a:spLocks noGrp="1"/>
          </p:cNvSpPr>
          <p:nvPr>
            <p:ph type="body" sz="quarter" idx="52" hasCustomPrompt="1"/>
          </p:nvPr>
        </p:nvSpPr>
        <p:spPr>
          <a:xfrm>
            <a:off x="2044700" y="4200897"/>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21" name="Text Placeholder 14"/>
          <p:cNvSpPr>
            <a:spLocks noGrp="1"/>
          </p:cNvSpPr>
          <p:nvPr>
            <p:ph type="body" sz="quarter" idx="53" hasCustomPrompt="1"/>
          </p:nvPr>
        </p:nvSpPr>
        <p:spPr>
          <a:xfrm>
            <a:off x="2044700" y="4441439"/>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22" name="Picture Placeholder 2"/>
          <p:cNvSpPr>
            <a:spLocks noGrp="1"/>
          </p:cNvSpPr>
          <p:nvPr>
            <p:ph type="pic" sz="quarter" idx="54" hasCustomPrompt="1"/>
          </p:nvPr>
        </p:nvSpPr>
        <p:spPr>
          <a:xfrm>
            <a:off x="6281084" y="3930637"/>
            <a:ext cx="1505323" cy="1416050"/>
          </a:xfrm>
        </p:spPr>
        <p:txBody>
          <a:bodyPr/>
          <a:lstStyle>
            <a:lvl1pPr marL="0" indent="0">
              <a:buNone/>
              <a:defRPr/>
            </a:lvl1pPr>
          </a:lstStyle>
          <a:p>
            <a:r>
              <a:rPr lang="en-US" dirty="0"/>
              <a:t>Add picture</a:t>
            </a:r>
            <a:endParaRPr lang="en-ZA" dirty="0"/>
          </a:p>
        </p:txBody>
      </p:sp>
      <p:sp>
        <p:nvSpPr>
          <p:cNvPr id="123" name="Text Placeholder 14"/>
          <p:cNvSpPr>
            <a:spLocks noGrp="1"/>
          </p:cNvSpPr>
          <p:nvPr>
            <p:ph type="body" sz="quarter" idx="55" hasCustomPrompt="1"/>
          </p:nvPr>
        </p:nvSpPr>
        <p:spPr>
          <a:xfrm>
            <a:off x="7957484" y="3930637"/>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24" name="Text Placeholder 14"/>
          <p:cNvSpPr>
            <a:spLocks noGrp="1"/>
          </p:cNvSpPr>
          <p:nvPr>
            <p:ph type="body" sz="quarter" idx="56" hasCustomPrompt="1"/>
          </p:nvPr>
        </p:nvSpPr>
        <p:spPr>
          <a:xfrm>
            <a:off x="7957484" y="4200897"/>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25" name="Text Placeholder 14"/>
          <p:cNvSpPr>
            <a:spLocks noGrp="1"/>
          </p:cNvSpPr>
          <p:nvPr>
            <p:ph type="body" sz="quarter" idx="57" hasCustomPrompt="1"/>
          </p:nvPr>
        </p:nvSpPr>
        <p:spPr>
          <a:xfrm>
            <a:off x="7957484" y="4441439"/>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22"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20"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2715817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baseline="0" dirty="0"/>
            </a:lvl1pPr>
          </a:lstStyle>
          <a:p>
            <a:pPr lvl="0"/>
            <a:r>
              <a:rPr lang="en-US" dirty="0"/>
              <a:t>2 contacts with long description</a:t>
            </a:r>
            <a:endParaRPr lang="en-ZA" dirty="0"/>
          </a:p>
        </p:txBody>
      </p:sp>
      <p:sp>
        <p:nvSpPr>
          <p:cNvPr id="3" name="Picture Placeholder 2"/>
          <p:cNvSpPr>
            <a:spLocks noGrp="1"/>
          </p:cNvSpPr>
          <p:nvPr>
            <p:ph type="pic" sz="quarter" idx="40" hasCustomPrompt="1"/>
          </p:nvPr>
        </p:nvSpPr>
        <p:spPr>
          <a:xfrm>
            <a:off x="368300" y="1701975"/>
            <a:ext cx="1505323" cy="1416050"/>
          </a:xfrm>
        </p:spPr>
        <p:txBody>
          <a:bodyPr/>
          <a:lstStyle>
            <a:lvl1pPr marL="0" indent="0">
              <a:buNone/>
              <a:defRPr/>
            </a:lvl1pPr>
          </a:lstStyle>
          <a:p>
            <a:r>
              <a:rPr lang="en-US" dirty="0"/>
              <a:t>Add picture</a:t>
            </a:r>
            <a:endParaRPr lang="en-ZA" dirty="0"/>
          </a:p>
        </p:txBody>
      </p:sp>
      <p:sp>
        <p:nvSpPr>
          <p:cNvPr id="15" name="Text Placeholder 14"/>
          <p:cNvSpPr>
            <a:spLocks noGrp="1"/>
          </p:cNvSpPr>
          <p:nvPr>
            <p:ph type="body" sz="quarter" idx="43" hasCustomPrompt="1"/>
          </p:nvPr>
        </p:nvSpPr>
        <p:spPr>
          <a:xfrm>
            <a:off x="2044700"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6" name="Text Placeholder 14"/>
          <p:cNvSpPr>
            <a:spLocks noGrp="1"/>
          </p:cNvSpPr>
          <p:nvPr>
            <p:ph type="body" sz="quarter" idx="44" hasCustomPrompt="1"/>
          </p:nvPr>
        </p:nvSpPr>
        <p:spPr>
          <a:xfrm>
            <a:off x="2044700"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94" name="Text Placeholder 14"/>
          <p:cNvSpPr>
            <a:spLocks noGrp="1"/>
          </p:cNvSpPr>
          <p:nvPr>
            <p:ph type="body" sz="quarter" idx="45" hasCustomPrompt="1"/>
          </p:nvPr>
        </p:nvSpPr>
        <p:spPr>
          <a:xfrm>
            <a:off x="2044700" y="2212776"/>
            <a:ext cx="3863041" cy="3772099"/>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4" name="Picture Placeholder 2"/>
          <p:cNvSpPr>
            <a:spLocks noGrp="1"/>
          </p:cNvSpPr>
          <p:nvPr>
            <p:ph type="pic" sz="quarter" idx="46" hasCustomPrompt="1"/>
          </p:nvPr>
        </p:nvSpPr>
        <p:spPr>
          <a:xfrm>
            <a:off x="6281084" y="1701975"/>
            <a:ext cx="1505323" cy="1416050"/>
          </a:xfrm>
        </p:spPr>
        <p:txBody>
          <a:bodyPr/>
          <a:lstStyle>
            <a:lvl1pPr marL="0" indent="0">
              <a:buNone/>
              <a:defRPr/>
            </a:lvl1pPr>
          </a:lstStyle>
          <a:p>
            <a:r>
              <a:rPr lang="en-US" dirty="0"/>
              <a:t>Add picture</a:t>
            </a:r>
            <a:endParaRPr lang="en-ZA" dirty="0"/>
          </a:p>
        </p:txBody>
      </p:sp>
      <p:sp>
        <p:nvSpPr>
          <p:cNvPr id="115" name="Text Placeholder 14"/>
          <p:cNvSpPr>
            <a:spLocks noGrp="1"/>
          </p:cNvSpPr>
          <p:nvPr>
            <p:ph type="body" sz="quarter" idx="47" hasCustomPrompt="1"/>
          </p:nvPr>
        </p:nvSpPr>
        <p:spPr>
          <a:xfrm>
            <a:off x="7957484"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16" name="Text Placeholder 14"/>
          <p:cNvSpPr>
            <a:spLocks noGrp="1"/>
          </p:cNvSpPr>
          <p:nvPr>
            <p:ph type="body" sz="quarter" idx="48" hasCustomPrompt="1"/>
          </p:nvPr>
        </p:nvSpPr>
        <p:spPr>
          <a:xfrm>
            <a:off x="7957484"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17" name="Text Placeholder 14"/>
          <p:cNvSpPr>
            <a:spLocks noGrp="1"/>
          </p:cNvSpPr>
          <p:nvPr>
            <p:ph type="body" sz="quarter" idx="49" hasCustomPrompt="1"/>
          </p:nvPr>
        </p:nvSpPr>
        <p:spPr>
          <a:xfrm>
            <a:off x="7957484" y="2212776"/>
            <a:ext cx="3863041" cy="3772099"/>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3"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2"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144130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084739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sub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674624"/>
            <a:ext cx="5530475" cy="431025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9" name="Content Placeholder 2"/>
          <p:cNvSpPr>
            <a:spLocks noGrp="1"/>
          </p:cNvSpPr>
          <p:nvPr>
            <p:ph idx="12" hasCustomPrompt="1"/>
          </p:nvPr>
        </p:nvSpPr>
        <p:spPr>
          <a:xfrm>
            <a:off x="6290049" y="1674624"/>
            <a:ext cx="5530475" cy="431025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Text Placeholder 5"/>
          <p:cNvSpPr>
            <a:spLocks noGrp="1"/>
          </p:cNvSpPr>
          <p:nvPr>
            <p:ph type="body" sz="quarter" idx="11" hasCustomPrompt="1"/>
          </p:nvPr>
        </p:nvSpPr>
        <p:spPr>
          <a:xfrm>
            <a:off x="368300" y="1272142"/>
            <a:ext cx="55304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8" name="Text Placeholder 5"/>
          <p:cNvSpPr>
            <a:spLocks noGrp="1"/>
          </p:cNvSpPr>
          <p:nvPr>
            <p:ph type="body" sz="quarter" idx="13" hasCustomPrompt="1"/>
          </p:nvPr>
        </p:nvSpPr>
        <p:spPr>
          <a:xfrm>
            <a:off x="6290048" y="1272142"/>
            <a:ext cx="55304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0"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4229679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3 sub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47"/>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11" name="Content Placeholder 2"/>
          <p:cNvSpPr>
            <a:spLocks noGrp="1"/>
          </p:cNvSpPr>
          <p:nvPr>
            <p:ph idx="12" hasCustomPrompt="1"/>
          </p:nvPr>
        </p:nvSpPr>
        <p:spPr>
          <a:xfrm>
            <a:off x="4243575"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3" name="Content Placeholder 2"/>
          <p:cNvSpPr>
            <a:spLocks noGrp="1"/>
          </p:cNvSpPr>
          <p:nvPr>
            <p:ph idx="14" hasCustomPrompt="1"/>
          </p:nvPr>
        </p:nvSpPr>
        <p:spPr>
          <a:xfrm>
            <a:off x="8118849"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Text Placeholder 5"/>
          <p:cNvSpPr>
            <a:spLocks noGrp="1"/>
          </p:cNvSpPr>
          <p:nvPr>
            <p:ph type="body" sz="quarter" idx="11" hasCustomPrompt="1"/>
          </p:nvPr>
        </p:nvSpPr>
        <p:spPr>
          <a:xfrm>
            <a:off x="368300"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0" name="Text Placeholder 5"/>
          <p:cNvSpPr>
            <a:spLocks noGrp="1"/>
          </p:cNvSpPr>
          <p:nvPr>
            <p:ph type="body" sz="quarter" idx="15" hasCustomPrompt="1"/>
          </p:nvPr>
        </p:nvSpPr>
        <p:spPr>
          <a:xfrm>
            <a:off x="4243575"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5" name="Text Placeholder 5"/>
          <p:cNvSpPr>
            <a:spLocks noGrp="1"/>
          </p:cNvSpPr>
          <p:nvPr>
            <p:ph type="body" sz="quarter" idx="16" hasCustomPrompt="1"/>
          </p:nvPr>
        </p:nvSpPr>
        <p:spPr>
          <a:xfrm>
            <a:off x="8118848"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2"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1382022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277378"/>
            <a:ext cx="5592849" cy="4707497"/>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16" name="Picture Placeholder 4"/>
          <p:cNvSpPr>
            <a:spLocks noGrp="1"/>
          </p:cNvSpPr>
          <p:nvPr>
            <p:ph type="pic" sz="quarter" idx="12" hasCustomPrompt="1"/>
          </p:nvPr>
        </p:nvSpPr>
        <p:spPr>
          <a:xfrm>
            <a:off x="6227296" y="1268413"/>
            <a:ext cx="5593229" cy="4716462"/>
          </a:xfrm>
        </p:spPr>
        <p:txBody>
          <a:bodyPr/>
          <a:lstStyle>
            <a:lvl1pPr marL="0" indent="0">
              <a:buNone/>
              <a:defRPr/>
            </a:lvl1pPr>
          </a:lstStyle>
          <a:p>
            <a:r>
              <a:rPr lang="en-US" dirty="0"/>
              <a:t>Add picture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251527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2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3378200"/>
            <a:ext cx="5592849" cy="2606675"/>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Picture Placeholder 4"/>
          <p:cNvSpPr>
            <a:spLocks noGrp="1"/>
          </p:cNvSpPr>
          <p:nvPr>
            <p:ph type="pic" sz="quarter" idx="10" hasCustomPrompt="1"/>
          </p:nvPr>
        </p:nvSpPr>
        <p:spPr>
          <a:xfrm>
            <a:off x="368300" y="1277378"/>
            <a:ext cx="5593229" cy="1947862"/>
          </a:xfrm>
        </p:spPr>
        <p:txBody>
          <a:bodyPr/>
          <a:lstStyle>
            <a:lvl1pPr marL="0" indent="0">
              <a:buNone/>
              <a:defRPr/>
            </a:lvl1pPr>
          </a:lstStyle>
          <a:p>
            <a:r>
              <a:rPr lang="en-US" dirty="0"/>
              <a:t>Add picture</a:t>
            </a:r>
            <a:endParaRPr lang="en-ZA" dirty="0"/>
          </a:p>
        </p:txBody>
      </p:sp>
      <p:sp>
        <p:nvSpPr>
          <p:cNvPr id="15" name="Content Placeholder 2"/>
          <p:cNvSpPr>
            <a:spLocks noGrp="1"/>
          </p:cNvSpPr>
          <p:nvPr>
            <p:ph idx="11" hasCustomPrompt="1"/>
          </p:nvPr>
        </p:nvSpPr>
        <p:spPr>
          <a:xfrm>
            <a:off x="6227296" y="1277378"/>
            <a:ext cx="5592849" cy="2606675"/>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6" name="Picture Placeholder 4"/>
          <p:cNvSpPr>
            <a:spLocks noGrp="1"/>
          </p:cNvSpPr>
          <p:nvPr>
            <p:ph type="pic" sz="quarter" idx="12" hasCustomPrompt="1"/>
          </p:nvPr>
        </p:nvSpPr>
        <p:spPr>
          <a:xfrm>
            <a:off x="6227296" y="4037013"/>
            <a:ext cx="5593229" cy="1947862"/>
          </a:xfrm>
        </p:spPr>
        <p:txBody>
          <a:bodyPr/>
          <a:lstStyle>
            <a:lvl1pPr marL="0" indent="0">
              <a:buNone/>
              <a:defRPr/>
            </a:lvl1pPr>
          </a:lstStyle>
          <a:p>
            <a:r>
              <a:rPr lang="en-US" dirty="0"/>
              <a:t>Add picture</a:t>
            </a:r>
            <a:endParaRPr lang="en-ZA" dirty="0"/>
          </a:p>
        </p:txBody>
      </p:sp>
      <p:sp>
        <p:nvSpPr>
          <p:cNvPr id="7" name="Text Placeholder 5"/>
          <p:cNvSpPr>
            <a:spLocks noGrp="1"/>
          </p:cNvSpPr>
          <p:nvPr>
            <p:ph type="body" sz="quarter" idx="13"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686121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3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1"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47"/>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Picture Placeholder 4"/>
          <p:cNvSpPr>
            <a:spLocks noGrp="1"/>
          </p:cNvSpPr>
          <p:nvPr>
            <p:ph type="pic" sz="quarter" idx="10" hasCustomPrompt="1"/>
          </p:nvPr>
        </p:nvSpPr>
        <p:spPr>
          <a:xfrm>
            <a:off x="368301" y="1268413"/>
            <a:ext cx="3620994" cy="2010617"/>
          </a:xfrm>
        </p:spPr>
        <p:txBody>
          <a:bodyPr/>
          <a:lstStyle>
            <a:lvl1pPr marL="0" indent="0">
              <a:buNone/>
              <a:defRPr/>
            </a:lvl1pPr>
          </a:lstStyle>
          <a:p>
            <a:r>
              <a:rPr lang="en-US" dirty="0"/>
              <a:t>Add picture</a:t>
            </a:r>
            <a:endParaRPr lang="en-ZA" dirty="0"/>
          </a:p>
        </p:txBody>
      </p:sp>
      <p:sp>
        <p:nvSpPr>
          <p:cNvPr id="17" name="Content Placeholder 2"/>
          <p:cNvSpPr>
            <a:spLocks noGrp="1"/>
          </p:cNvSpPr>
          <p:nvPr>
            <p:ph idx="11" hasCustomPrompt="1"/>
          </p:nvPr>
        </p:nvSpPr>
        <p:spPr>
          <a:xfrm>
            <a:off x="4283916"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8" name="Picture Placeholder 4"/>
          <p:cNvSpPr>
            <a:spLocks noGrp="1"/>
          </p:cNvSpPr>
          <p:nvPr>
            <p:ph type="pic" sz="quarter" idx="12" hasCustomPrompt="1"/>
          </p:nvPr>
        </p:nvSpPr>
        <p:spPr>
          <a:xfrm>
            <a:off x="4283916" y="1268413"/>
            <a:ext cx="3620994" cy="2010617"/>
          </a:xfrm>
        </p:spPr>
        <p:txBody>
          <a:bodyPr/>
          <a:lstStyle>
            <a:lvl1pPr marL="0" indent="0">
              <a:buNone/>
              <a:defRPr/>
            </a:lvl1pPr>
          </a:lstStyle>
          <a:p>
            <a:r>
              <a:rPr lang="en-US" dirty="0"/>
              <a:t>Add picture</a:t>
            </a:r>
            <a:endParaRPr lang="en-ZA" dirty="0"/>
          </a:p>
        </p:txBody>
      </p:sp>
      <p:sp>
        <p:nvSpPr>
          <p:cNvPr id="19" name="Content Placeholder 2"/>
          <p:cNvSpPr>
            <a:spLocks noGrp="1"/>
          </p:cNvSpPr>
          <p:nvPr>
            <p:ph idx="13" hasCustomPrompt="1"/>
          </p:nvPr>
        </p:nvSpPr>
        <p:spPr>
          <a:xfrm>
            <a:off x="8199531"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0" name="Picture Placeholder 4"/>
          <p:cNvSpPr>
            <a:spLocks noGrp="1"/>
          </p:cNvSpPr>
          <p:nvPr>
            <p:ph type="pic" sz="quarter" idx="14" hasCustomPrompt="1"/>
          </p:nvPr>
        </p:nvSpPr>
        <p:spPr>
          <a:xfrm>
            <a:off x="8199531" y="1268413"/>
            <a:ext cx="3620994" cy="2010617"/>
          </a:xfrm>
        </p:spPr>
        <p:txBody>
          <a:bodyPr/>
          <a:lstStyle>
            <a:lvl1pPr marL="0" indent="0">
              <a:buNone/>
              <a:defRPr/>
            </a:lvl1pPr>
          </a:lstStyle>
          <a:p>
            <a:r>
              <a:rPr lang="en-US" dirty="0"/>
              <a:t>Add picture</a:t>
            </a:r>
            <a:endParaRPr lang="en-ZA" dirty="0"/>
          </a:p>
        </p:txBody>
      </p:sp>
      <p:sp>
        <p:nvSpPr>
          <p:cNvPr id="9" name="Text Placeholder 5"/>
          <p:cNvSpPr>
            <a:spLocks noGrp="1"/>
          </p:cNvSpPr>
          <p:nvPr>
            <p:ph type="body" sz="quarter" idx="15"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22031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urple bloc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t="8782" b="8782"/>
          <a:stretch/>
        </p:blipFill>
        <p:spPr>
          <a:xfrm>
            <a:off x="192907" y="192742"/>
            <a:ext cx="11806186" cy="6472517"/>
          </a:xfrm>
          <a:prstGeom prst="rect">
            <a:avLst/>
          </a:prstGeom>
        </p:spPr>
      </p:pic>
      <p:sp>
        <p:nvSpPr>
          <p:cNvPr id="7" name="Rectangle 6"/>
          <p:cNvSpPr/>
          <p:nvPr userDrawn="1"/>
        </p:nvSpPr>
        <p:spPr>
          <a:xfrm>
            <a:off x="448235" y="4720197"/>
            <a:ext cx="9413501" cy="1761285"/>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
        <p:nvSpPr>
          <p:cNvPr id="14" name="Rectangle 13"/>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3"/>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3005538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mp;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268413"/>
            <a:ext cx="11452225" cy="4388316"/>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Text Placeholder 4"/>
          <p:cNvSpPr>
            <a:spLocks noGrp="1"/>
          </p:cNvSpPr>
          <p:nvPr>
            <p:ph type="body" sz="quarter" idx="10" hasCustomPrompt="1"/>
          </p:nvPr>
        </p:nvSpPr>
        <p:spPr>
          <a:xfrm>
            <a:off x="368300" y="5814829"/>
            <a:ext cx="11452225" cy="268661"/>
          </a:xfrm>
        </p:spPr>
        <p:txBody>
          <a:bodyPr anchor="b"/>
          <a:lstStyle>
            <a:lvl1pPr marL="0" indent="0">
              <a:buNone/>
              <a:defRPr sz="900" i="1">
                <a:solidFill>
                  <a:schemeClr val="tx2"/>
                </a:solidFill>
              </a:defRPr>
            </a:lvl1pPr>
          </a:lstStyle>
          <a:p>
            <a:pPr lvl="0"/>
            <a:r>
              <a:rPr lang="en-US" dirty="0"/>
              <a:t>Add footnote/source</a:t>
            </a:r>
            <a:endParaRPr lang="en-ZA" dirty="0"/>
          </a:p>
        </p:txBody>
      </p:sp>
      <p:sp>
        <p:nvSpPr>
          <p:cNvPr id="6" name="Text Placeholder 5"/>
          <p:cNvSpPr>
            <a:spLocks noGrp="1"/>
          </p:cNvSpPr>
          <p:nvPr>
            <p:ph type="body" sz="quarter" idx="11"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192029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rang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bg1"/>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pic>
        <p:nvPicPr>
          <p:cNvPr id="3" name="Picture 2"/>
          <p:cNvPicPr>
            <a:picLocks noChangeAspect="1"/>
          </p:cNvPicPr>
          <p:nvPr userDrawn="1"/>
        </p:nvPicPr>
        <p:blipFill>
          <a:blip r:embed="rId2"/>
          <a:stretch>
            <a:fillRect/>
          </a:stretch>
        </p:blipFill>
        <p:spPr>
          <a:xfrm>
            <a:off x="10269070" y="4969764"/>
            <a:ext cx="1266509" cy="1269672"/>
          </a:xfrm>
          <a:prstGeom prst="rect">
            <a:avLst/>
          </a:prstGeom>
        </p:spPr>
      </p:pic>
    </p:spTree>
    <p:extLst>
      <p:ext uri="{BB962C8B-B14F-4D97-AF65-F5344CB8AC3E}">
        <p14:creationId xmlns:p14="http://schemas.microsoft.com/office/powerpoint/2010/main" val="117834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tx1">
                    <a:lumMod val="50000"/>
                  </a:schemeClr>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tx1">
                    <a:lumMod val="50000"/>
                  </a:schemeClr>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
        <p:nvSpPr>
          <p:cNvPr id="14" name="Rectangle 13"/>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2"/>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112806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orang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cxnSpLocks/>
          </p:cNvCxnSpPr>
          <p:nvPr userDrawn="1"/>
        </p:nvCxnSpPr>
        <p:spPr>
          <a:xfrm>
            <a:off x="394821" y="3173508"/>
            <a:ext cx="11402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ctrTitle" hasCustomPrompt="1"/>
          </p:nvPr>
        </p:nvSpPr>
        <p:spPr>
          <a:xfrm>
            <a:off x="394821" y="2453901"/>
            <a:ext cx="7359650"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divider title</a:t>
            </a:r>
            <a:endParaRPr lang="en-ZA" dirty="0"/>
          </a:p>
        </p:txBody>
      </p:sp>
      <p:pic>
        <p:nvPicPr>
          <p:cNvPr id="6" name="Picture 5"/>
          <p:cNvPicPr>
            <a:picLocks noChangeAspect="1"/>
          </p:cNvPicPr>
          <p:nvPr userDrawn="1"/>
        </p:nvPicPr>
        <p:blipFill>
          <a:blip r:embed="rId2"/>
          <a:stretch>
            <a:fillRect/>
          </a:stretch>
        </p:blipFill>
        <p:spPr>
          <a:xfrm>
            <a:off x="10269070" y="4969764"/>
            <a:ext cx="1266509" cy="1269672"/>
          </a:xfrm>
          <a:prstGeom prst="rect">
            <a:avLst/>
          </a:prstGeom>
        </p:spPr>
      </p:pic>
    </p:spTree>
    <p:extLst>
      <p:ext uri="{BB962C8B-B14F-4D97-AF65-F5344CB8AC3E}">
        <p14:creationId xmlns:p14="http://schemas.microsoft.com/office/powerpoint/2010/main" val="165431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purpl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a:cxnSpLocks/>
          </p:cNvCxnSpPr>
          <p:nvPr userDrawn="1"/>
        </p:nvCxnSpPr>
        <p:spPr>
          <a:xfrm>
            <a:off x="394821" y="3173508"/>
            <a:ext cx="11402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94821" y="2453901"/>
            <a:ext cx="7359650"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divider title</a:t>
            </a:r>
            <a:endParaRPr lang="en-ZA" dirty="0"/>
          </a:p>
        </p:txBody>
      </p:sp>
      <p:sp>
        <p:nvSpPr>
          <p:cNvPr id="7" name="Rectangle 6"/>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315192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73196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with icon">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p:cNvPicPr>
            <a:picLocks noChangeAspect="1"/>
          </p:cNvPicPr>
          <p:nvPr userDrawn="1"/>
        </p:nvPicPr>
        <p:blipFill>
          <a:blip r:embed="rId2"/>
          <a:stretch>
            <a:fillRect/>
          </a:stretch>
        </p:blipFill>
        <p:spPr>
          <a:xfrm>
            <a:off x="11494903" y="6186557"/>
            <a:ext cx="508838" cy="510283"/>
          </a:xfrm>
          <a:prstGeom prst="rect">
            <a:avLst/>
          </a:prstGeom>
        </p:spPr>
      </p:pic>
    </p:spTree>
    <p:extLst>
      <p:ext uri="{BB962C8B-B14F-4D97-AF65-F5344CB8AC3E}">
        <p14:creationId xmlns:p14="http://schemas.microsoft.com/office/powerpoint/2010/main" val="421435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conten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7476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197225"/>
            <a:ext cx="11460525" cy="720000"/>
          </a:xfrm>
          <a:prstGeom prst="rect">
            <a:avLst/>
          </a:prstGeom>
        </p:spPr>
        <p:txBody>
          <a:bodyPr vert="horz" lIns="0" tIns="0" rIns="0" bIns="0" rtlCol="0" anchor="b">
            <a:noAutofit/>
          </a:bodyPr>
          <a:lstStyle/>
          <a:p>
            <a:r>
              <a:rPr lang="en-US" dirty="0"/>
              <a:t>Add title</a:t>
            </a:r>
            <a:endParaRPr lang="en-ZA" dirty="0"/>
          </a:p>
        </p:txBody>
      </p:sp>
      <p:sp>
        <p:nvSpPr>
          <p:cNvPr id="3" name="Text Placeholder 2"/>
          <p:cNvSpPr>
            <a:spLocks noGrp="1"/>
          </p:cNvSpPr>
          <p:nvPr>
            <p:ph type="body" idx="1"/>
          </p:nvPr>
        </p:nvSpPr>
        <p:spPr>
          <a:xfrm>
            <a:off x="368300" y="1268413"/>
            <a:ext cx="11452225" cy="4716462"/>
          </a:xfrm>
          <a:prstGeom prst="rect">
            <a:avLst/>
          </a:prstGeom>
        </p:spPr>
        <p:txBody>
          <a:bodyPr vert="horz" lIns="0" tIns="45720" rIns="91440" bIns="45720" rtlCol="0">
            <a:noAutofit/>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TextBox 7"/>
          <p:cNvSpPr txBox="1"/>
          <p:nvPr userDrawn="1"/>
        </p:nvSpPr>
        <p:spPr>
          <a:xfrm>
            <a:off x="10784541" y="6360871"/>
            <a:ext cx="493060" cy="215444"/>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i="0" u="none" strike="noStrike" kern="1200" spc="0" baseline="0" dirty="0">
                <a:solidFill>
                  <a:schemeClr val="accent2"/>
                </a:solidFill>
                <a:latin typeface="+mn-lt"/>
                <a:ea typeface="+mn-ea"/>
                <a:cs typeface="+mn-cs"/>
              </a:rPr>
              <a:t>       </a:t>
            </a:r>
            <a:fld id="{B85E10F6-AA81-46B5-AAF7-516B34FC585A}" type="slidenum">
              <a:rPr lang="en-US" sz="1000" b="1" i="0" u="none" strike="noStrike" kern="1200" spc="0" baseline="0" smtClean="0">
                <a:solidFill>
                  <a:schemeClr val="tx1">
                    <a:lumMod val="50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ZA" sz="1000" b="1" spc="0" baseline="0" dirty="0">
              <a:solidFill>
                <a:schemeClr val="tx1">
                  <a:lumMod val="50000"/>
                </a:schemeClr>
              </a:solidFill>
            </a:endParaRPr>
          </a:p>
        </p:txBody>
      </p:sp>
      <p:cxnSp>
        <p:nvCxnSpPr>
          <p:cNvPr id="10" name="Straight Connector 9"/>
          <p:cNvCxnSpPr>
            <a:cxnSpLocks/>
          </p:cNvCxnSpPr>
          <p:nvPr userDrawn="1"/>
        </p:nvCxnSpPr>
        <p:spPr>
          <a:xfrm>
            <a:off x="368300" y="6203579"/>
            <a:ext cx="10891371"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2"/>
          <a:stretch>
            <a:fillRect/>
          </a:stretch>
        </p:blipFill>
        <p:spPr>
          <a:xfrm>
            <a:off x="11494903" y="6186557"/>
            <a:ext cx="508838" cy="510283"/>
          </a:xfrm>
          <a:prstGeom prst="rect">
            <a:avLst/>
          </a:prstGeom>
        </p:spPr>
      </p:pic>
    </p:spTree>
    <p:extLst>
      <p:ext uri="{BB962C8B-B14F-4D97-AF65-F5344CB8AC3E}">
        <p14:creationId xmlns:p14="http://schemas.microsoft.com/office/powerpoint/2010/main" val="3245909001"/>
      </p:ext>
    </p:extLst>
  </p:cSld>
  <p:clrMap bg1="lt1" tx1="dk1" bg2="lt2" tx2="dk2" accent1="accent1" accent2="accent2" accent3="accent3" accent4="accent4" accent5="accent5" accent6="accent6" hlink="hlink" folHlink="folHlink"/>
  <p:sldLayoutIdLst>
    <p:sldLayoutId id="2147483679" r:id="rId1"/>
    <p:sldLayoutId id="2147483719" r:id="rId2"/>
    <p:sldLayoutId id="2147483722" r:id="rId3"/>
    <p:sldLayoutId id="2147483727" r:id="rId4"/>
    <p:sldLayoutId id="2147483724" r:id="rId5"/>
    <p:sldLayoutId id="2147483725" r:id="rId6"/>
    <p:sldLayoutId id="2147483650" r:id="rId7"/>
    <p:sldLayoutId id="2147483721" r:id="rId8"/>
    <p:sldLayoutId id="2147483720" r:id="rId9"/>
    <p:sldLayoutId id="2147483664" r:id="rId10"/>
    <p:sldLayoutId id="2147483711" r:id="rId11"/>
    <p:sldLayoutId id="2147483713" r:id="rId12"/>
    <p:sldLayoutId id="2147483714" r:id="rId13"/>
    <p:sldLayoutId id="2147483663" r:id="rId14"/>
    <p:sldLayoutId id="2147483715" r:id="rId15"/>
    <p:sldLayoutId id="2147483716" r:id="rId16"/>
    <p:sldLayoutId id="2147483717" r:id="rId17"/>
    <p:sldLayoutId id="2147483728" r:id="rId18"/>
    <p:sldLayoutId id="2147483718" r:id="rId19"/>
    <p:sldLayoutId id="2147483709" r:id="rId20"/>
  </p:sldLayoutIdLst>
  <p:txStyles>
    <p:titleStyle>
      <a:lvl1pPr algn="l" defTabSz="914400" rtl="0" eaLnBrk="1" latinLnBrk="0" hangingPunct="1">
        <a:lnSpc>
          <a:spcPct val="90000"/>
        </a:lnSpc>
        <a:spcBef>
          <a:spcPct val="0"/>
        </a:spcBef>
        <a:buNone/>
        <a:defRPr sz="2800" b="1" kern="1200" cap="none" spc="-30" baseline="0">
          <a:solidFill>
            <a:schemeClr val="accent1"/>
          </a:solidFill>
          <a:latin typeface="+mj-lt"/>
          <a:ea typeface="+mj-ea"/>
          <a:cs typeface="+mj-cs"/>
        </a:defRPr>
      </a:lvl1pPr>
    </p:titleStyle>
    <p:bodyStyle>
      <a:lvl1pPr marL="165100" indent="-165100" algn="l" defTabSz="914400" rtl="0" eaLnBrk="1" latinLnBrk="0" hangingPunct="1">
        <a:lnSpc>
          <a:spcPct val="120000"/>
        </a:lnSpc>
        <a:spcBef>
          <a:spcPts val="300"/>
        </a:spcBef>
        <a:buFont typeface="Arial" panose="020B0604020202020204" pitchFamily="34" charset="0"/>
        <a:buChar char="•"/>
        <a:defRPr sz="1800" kern="1200">
          <a:solidFill>
            <a:schemeClr val="tx1"/>
          </a:solidFill>
          <a:latin typeface="+mn-lt"/>
          <a:ea typeface="+mn-ea"/>
          <a:cs typeface="+mn-cs"/>
        </a:defRPr>
      </a:lvl1pPr>
      <a:lvl2pPr marL="338138" indent="-182563" algn="l" defTabSz="914400" rtl="0" eaLnBrk="1" latinLnBrk="0" hangingPunct="1">
        <a:lnSpc>
          <a:spcPct val="120000"/>
        </a:lnSpc>
        <a:spcBef>
          <a:spcPts val="300"/>
        </a:spcBef>
        <a:buFont typeface="Arial" panose="020B0604020202020204" pitchFamily="34" charset="0"/>
        <a:buChar char="•"/>
        <a:defRPr sz="1600" kern="1200">
          <a:solidFill>
            <a:schemeClr val="tx1"/>
          </a:solidFill>
          <a:latin typeface="+mn-lt"/>
          <a:ea typeface="+mn-ea"/>
          <a:cs typeface="+mn-cs"/>
        </a:defRPr>
      </a:lvl2pPr>
      <a:lvl3pPr marL="530225" indent="-182563" algn="l" defTabSz="914400" rtl="0" eaLnBrk="1" latinLnBrk="0" hangingPunct="1">
        <a:lnSpc>
          <a:spcPct val="120000"/>
        </a:lnSpc>
        <a:spcBef>
          <a:spcPts val="300"/>
        </a:spcBef>
        <a:buFont typeface="Arial" panose="020B0604020202020204" pitchFamily="34" charset="0"/>
        <a:buChar char="•"/>
        <a:defRPr sz="1400" kern="1200">
          <a:solidFill>
            <a:schemeClr val="tx1"/>
          </a:solidFill>
          <a:latin typeface="+mn-lt"/>
          <a:ea typeface="+mn-ea"/>
          <a:cs typeface="+mn-cs"/>
        </a:defRPr>
      </a:lvl3pPr>
      <a:lvl4pPr marL="676275" indent="-155575"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4pPr>
      <a:lvl5pPr marL="822325" indent="-136525"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70" userDrawn="1">
          <p15:clr>
            <a:srgbClr val="F26B43"/>
          </p15:clr>
        </p15:guide>
        <p15:guide id="2" pos="232" userDrawn="1">
          <p15:clr>
            <a:srgbClr val="F26B43"/>
          </p15:clr>
        </p15:guide>
        <p15:guide id="3" pos="7446"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08581" y="4629663"/>
            <a:ext cx="9938710" cy="450338"/>
          </a:xfrm>
        </p:spPr>
        <p:txBody>
          <a:bodyPr/>
          <a:lstStyle/>
          <a:p>
            <a:r>
              <a:rPr lang="en-GB" sz="3200" dirty="0">
                <a:effectLst>
                  <a:outerShdw blurRad="38100" dist="38100" dir="2700000" algn="tl">
                    <a:srgbClr val="000000">
                      <a:alpha val="43137"/>
                    </a:srgbClr>
                  </a:outerShdw>
                </a:effectLst>
              </a:rPr>
              <a:t>INVESTIGATING THE ENVIRONMENTAL CONDITIONS IN A GREENHOUSE: A CFD STUDY</a:t>
            </a:r>
          </a:p>
        </p:txBody>
      </p:sp>
      <p:sp>
        <p:nvSpPr>
          <p:cNvPr id="9" name="Text Placeholder 8"/>
          <p:cNvSpPr>
            <a:spLocks noGrp="1"/>
          </p:cNvSpPr>
          <p:nvPr>
            <p:ph type="body" sz="quarter" idx="10"/>
          </p:nvPr>
        </p:nvSpPr>
        <p:spPr>
          <a:xfrm>
            <a:off x="508581" y="5528295"/>
            <a:ext cx="8716418" cy="277906"/>
          </a:xfrm>
        </p:spPr>
        <p:txBody>
          <a:bodyPr/>
          <a:lstStyle/>
          <a:p>
            <a:r>
              <a:rPr lang="en-GB" b="1" dirty="0"/>
              <a:t>PARDON T. MURINGANI (222000895)</a:t>
            </a:r>
          </a:p>
          <a:p>
            <a:r>
              <a:rPr lang="en-GB" b="1" dirty="0"/>
              <a:t>Supervisors: Prof Simon Connell, Dr Emmanuel </a:t>
            </a:r>
            <a:r>
              <a:rPr lang="en-GB" b="1" dirty="0" err="1"/>
              <a:t>Igumbor</a:t>
            </a:r>
            <a:r>
              <a:rPr lang="en-GB" b="1" dirty="0"/>
              <a:t>, Abdul Sattar Cassim</a:t>
            </a:r>
          </a:p>
        </p:txBody>
      </p:sp>
      <p:sp>
        <p:nvSpPr>
          <p:cNvPr id="3" name="Text Placeholder 2">
            <a:extLst>
              <a:ext uri="{FF2B5EF4-FFF2-40B4-BE49-F238E27FC236}">
                <a16:creationId xmlns:a16="http://schemas.microsoft.com/office/drawing/2014/main" id="{F16FC7A0-191D-9F0D-57D5-B1297778C454}"/>
              </a:ext>
            </a:extLst>
          </p:cNvPr>
          <p:cNvSpPr>
            <a:spLocks noGrp="1"/>
          </p:cNvSpPr>
          <p:nvPr>
            <p:ph type="body" sz="quarter" idx="11"/>
          </p:nvPr>
        </p:nvSpPr>
        <p:spPr>
          <a:xfrm>
            <a:off x="312997" y="834045"/>
            <a:ext cx="4583112" cy="306245"/>
          </a:xfrm>
        </p:spPr>
        <p:txBody>
          <a:bodyPr/>
          <a:lstStyle/>
          <a:p>
            <a:r>
              <a:rPr lang="en-US" dirty="0"/>
              <a:t>.</a:t>
            </a:r>
          </a:p>
          <a:p>
            <a:endParaRPr lang="en-ZW" dirty="0"/>
          </a:p>
        </p:txBody>
      </p:sp>
    </p:spTree>
    <p:extLst>
      <p:ext uri="{BB962C8B-B14F-4D97-AF65-F5344CB8AC3E}">
        <p14:creationId xmlns:p14="http://schemas.microsoft.com/office/powerpoint/2010/main" val="354386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998B2-0BD8-03FF-7A42-738A2B910015}"/>
            </a:ext>
          </a:extLst>
        </p:cNvPr>
        <p:cNvGrpSpPr/>
        <p:nvPr/>
      </p:nvGrpSpPr>
      <p:grpSpPr>
        <a:xfrm>
          <a:off x="0" y="0"/>
          <a:ext cx="0" cy="0"/>
          <a:chOff x="0" y="0"/>
          <a:chExt cx="0" cy="0"/>
        </a:xfrm>
      </p:grpSpPr>
      <p:sp>
        <p:nvSpPr>
          <p:cNvPr id="20" name="Title 19">
            <a:extLst>
              <a:ext uri="{FF2B5EF4-FFF2-40B4-BE49-F238E27FC236}">
                <a16:creationId xmlns:a16="http://schemas.microsoft.com/office/drawing/2014/main" id="{84FA5D3B-D188-70B8-81C7-894FF5DA71E2}"/>
              </a:ext>
            </a:extLst>
          </p:cNvPr>
          <p:cNvSpPr>
            <a:spLocks noGrp="1"/>
          </p:cNvSpPr>
          <p:nvPr>
            <p:ph type="title"/>
          </p:nvPr>
        </p:nvSpPr>
        <p:spPr>
          <a:xfrm>
            <a:off x="368300" y="77764"/>
            <a:ext cx="11823700" cy="469567"/>
          </a:xfrm>
        </p:spPr>
        <p:txBody>
          <a:bodyPr/>
          <a:lstStyle/>
          <a:p>
            <a:r>
              <a:rPr lang="en-GB" sz="3200" dirty="0">
                <a:effectLst>
                  <a:outerShdw blurRad="38100" dist="38100" dir="2700000" algn="tl">
                    <a:srgbClr val="000000">
                      <a:alpha val="43137"/>
                    </a:srgbClr>
                  </a:outerShdw>
                </a:effectLst>
              </a:rPr>
              <a:t>RESULTS</a:t>
            </a:r>
          </a:p>
        </p:txBody>
      </p:sp>
      <p:sp>
        <p:nvSpPr>
          <p:cNvPr id="22" name="Text Placeholder 21">
            <a:extLst>
              <a:ext uri="{FF2B5EF4-FFF2-40B4-BE49-F238E27FC236}">
                <a16:creationId xmlns:a16="http://schemas.microsoft.com/office/drawing/2014/main" id="{5E44D3CA-E16C-2A79-BC5F-7AC1282FA6C9}"/>
              </a:ext>
            </a:extLst>
          </p:cNvPr>
          <p:cNvSpPr>
            <a:spLocks noGrp="1"/>
          </p:cNvSpPr>
          <p:nvPr>
            <p:ph type="body" sz="quarter" idx="11"/>
          </p:nvPr>
        </p:nvSpPr>
        <p:spPr>
          <a:xfrm>
            <a:off x="924232" y="619046"/>
            <a:ext cx="10896293" cy="434259"/>
          </a:xfrm>
        </p:spPr>
        <p:txBody>
          <a:bodyPr/>
          <a:lstStyle/>
          <a:p>
            <a:r>
              <a:rPr lang="en-GB" sz="2800" b="1" dirty="0">
                <a:solidFill>
                  <a:srgbClr val="FF0000"/>
                </a:solidFill>
              </a:rPr>
              <a:t>Test simulation</a:t>
            </a:r>
          </a:p>
        </p:txBody>
      </p:sp>
      <p:sp>
        <p:nvSpPr>
          <p:cNvPr id="21" name="Text Placeholder 20">
            <a:extLst>
              <a:ext uri="{FF2B5EF4-FFF2-40B4-BE49-F238E27FC236}">
                <a16:creationId xmlns:a16="http://schemas.microsoft.com/office/drawing/2014/main" id="{47FCE27E-F7FF-888F-482D-3E83C1766340}"/>
              </a:ext>
            </a:extLst>
          </p:cNvPr>
          <p:cNvSpPr>
            <a:spLocks noGrp="1"/>
          </p:cNvSpPr>
          <p:nvPr>
            <p:ph type="body" sz="quarter" idx="10"/>
          </p:nvPr>
        </p:nvSpPr>
        <p:spPr/>
        <p:txBody>
          <a:bodyPr/>
          <a:lstStyle/>
          <a:p>
            <a:r>
              <a:rPr lang="en-GB" dirty="0"/>
              <a:t>PJMMCY4</a:t>
            </a:r>
          </a:p>
        </p:txBody>
      </p:sp>
      <p:sp>
        <p:nvSpPr>
          <p:cNvPr id="5" name="Text Placeholder 4">
            <a:extLst>
              <a:ext uri="{FF2B5EF4-FFF2-40B4-BE49-F238E27FC236}">
                <a16:creationId xmlns:a16="http://schemas.microsoft.com/office/drawing/2014/main" id="{E1BA6E16-1EAD-B476-F49B-984C4B7A3D6C}"/>
              </a:ext>
            </a:extLst>
          </p:cNvPr>
          <p:cNvSpPr>
            <a:spLocks noGrp="1"/>
          </p:cNvSpPr>
          <p:nvPr>
            <p:ph type="body" sz="quarter" idx="10"/>
          </p:nvPr>
        </p:nvSpPr>
        <p:spPr/>
        <p:txBody>
          <a:bodyPr/>
          <a:lstStyle/>
          <a:p>
            <a:endParaRPr lang="en-ZW"/>
          </a:p>
        </p:txBody>
      </p:sp>
      <p:pic>
        <p:nvPicPr>
          <p:cNvPr id="4" name="Picture 3">
            <a:extLst>
              <a:ext uri="{FF2B5EF4-FFF2-40B4-BE49-F238E27FC236}">
                <a16:creationId xmlns:a16="http://schemas.microsoft.com/office/drawing/2014/main" id="{20B0E0D8-6738-B5AB-48EC-7EA787C724E7}"/>
              </a:ext>
            </a:extLst>
          </p:cNvPr>
          <p:cNvPicPr>
            <a:picLocks noChangeAspect="1"/>
          </p:cNvPicPr>
          <p:nvPr/>
        </p:nvPicPr>
        <p:blipFill>
          <a:blip r:embed="rId2"/>
          <a:srcRect r="17325" b="30513"/>
          <a:stretch/>
        </p:blipFill>
        <p:spPr>
          <a:xfrm>
            <a:off x="358588" y="1558210"/>
            <a:ext cx="6918110" cy="3005598"/>
          </a:xfrm>
          <a:prstGeom prst="rect">
            <a:avLst/>
          </a:prstGeom>
        </p:spPr>
      </p:pic>
      <p:pic>
        <p:nvPicPr>
          <p:cNvPr id="7" name="Picture 6">
            <a:extLst>
              <a:ext uri="{FF2B5EF4-FFF2-40B4-BE49-F238E27FC236}">
                <a16:creationId xmlns:a16="http://schemas.microsoft.com/office/drawing/2014/main" id="{C3D937AF-635B-49CE-28FC-210D777248AC}"/>
              </a:ext>
            </a:extLst>
          </p:cNvPr>
          <p:cNvPicPr>
            <a:picLocks noChangeAspect="1"/>
          </p:cNvPicPr>
          <p:nvPr/>
        </p:nvPicPr>
        <p:blipFill>
          <a:blip r:embed="rId3"/>
          <a:srcRect l="17880" t="32646" r="19486" b="28402"/>
          <a:stretch/>
        </p:blipFill>
        <p:spPr>
          <a:xfrm>
            <a:off x="7637231" y="1935033"/>
            <a:ext cx="4183294" cy="1831153"/>
          </a:xfrm>
          <a:prstGeom prst="rect">
            <a:avLst/>
          </a:prstGeom>
        </p:spPr>
      </p:pic>
      <p:sp>
        <p:nvSpPr>
          <p:cNvPr id="8" name="TextBox 7">
            <a:extLst>
              <a:ext uri="{FF2B5EF4-FFF2-40B4-BE49-F238E27FC236}">
                <a16:creationId xmlns:a16="http://schemas.microsoft.com/office/drawing/2014/main" id="{FC3F8B6F-2DC6-3070-7845-5EE8169281E0}"/>
              </a:ext>
            </a:extLst>
          </p:cNvPr>
          <p:cNvSpPr txBox="1"/>
          <p:nvPr/>
        </p:nvSpPr>
        <p:spPr>
          <a:xfrm>
            <a:off x="4962830" y="5326914"/>
            <a:ext cx="3510117" cy="307777"/>
          </a:xfrm>
          <a:prstGeom prst="rect">
            <a:avLst/>
          </a:prstGeom>
          <a:noFill/>
        </p:spPr>
        <p:txBody>
          <a:bodyPr wrap="square" rtlCol="0">
            <a:spAutoFit/>
          </a:bodyPr>
          <a:lstStyle/>
          <a:p>
            <a:r>
              <a:rPr lang="en-US" sz="1400" dirty="0"/>
              <a:t>Figure 3: Temperature contour</a:t>
            </a:r>
            <a:endParaRPr lang="en-ZW" sz="1400" dirty="0"/>
          </a:p>
        </p:txBody>
      </p:sp>
    </p:spTree>
    <p:extLst>
      <p:ext uri="{BB962C8B-B14F-4D97-AF65-F5344CB8AC3E}">
        <p14:creationId xmlns:p14="http://schemas.microsoft.com/office/powerpoint/2010/main" val="511547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70F7D-E1AE-0FE5-92E1-C3A09B8993DF}"/>
            </a:ext>
          </a:extLst>
        </p:cNvPr>
        <p:cNvGrpSpPr/>
        <p:nvPr/>
      </p:nvGrpSpPr>
      <p:grpSpPr>
        <a:xfrm>
          <a:off x="0" y="0"/>
          <a:ext cx="0" cy="0"/>
          <a:chOff x="0" y="0"/>
          <a:chExt cx="0" cy="0"/>
        </a:xfrm>
      </p:grpSpPr>
      <p:sp>
        <p:nvSpPr>
          <p:cNvPr id="20" name="Title 19">
            <a:extLst>
              <a:ext uri="{FF2B5EF4-FFF2-40B4-BE49-F238E27FC236}">
                <a16:creationId xmlns:a16="http://schemas.microsoft.com/office/drawing/2014/main" id="{8DC893E8-772D-5CE5-73F2-4F2A39190181}"/>
              </a:ext>
            </a:extLst>
          </p:cNvPr>
          <p:cNvSpPr>
            <a:spLocks noGrp="1"/>
          </p:cNvSpPr>
          <p:nvPr>
            <p:ph type="title"/>
          </p:nvPr>
        </p:nvSpPr>
        <p:spPr>
          <a:xfrm>
            <a:off x="368300" y="77764"/>
            <a:ext cx="11823700" cy="469567"/>
          </a:xfrm>
        </p:spPr>
        <p:txBody>
          <a:bodyPr/>
          <a:lstStyle/>
          <a:p>
            <a:r>
              <a:rPr lang="en-GB" sz="3200" dirty="0">
                <a:effectLst>
                  <a:outerShdw blurRad="38100" dist="38100" dir="2700000" algn="tl">
                    <a:srgbClr val="000000">
                      <a:alpha val="43137"/>
                    </a:srgbClr>
                  </a:outerShdw>
                </a:effectLst>
              </a:rPr>
              <a:t>RESULTS</a:t>
            </a:r>
          </a:p>
        </p:txBody>
      </p:sp>
      <p:sp>
        <p:nvSpPr>
          <p:cNvPr id="22" name="Text Placeholder 21">
            <a:extLst>
              <a:ext uri="{FF2B5EF4-FFF2-40B4-BE49-F238E27FC236}">
                <a16:creationId xmlns:a16="http://schemas.microsoft.com/office/drawing/2014/main" id="{DC546F4E-AF61-6BF3-3E78-59372BC93F27}"/>
              </a:ext>
            </a:extLst>
          </p:cNvPr>
          <p:cNvSpPr>
            <a:spLocks noGrp="1"/>
          </p:cNvSpPr>
          <p:nvPr>
            <p:ph type="body" sz="quarter" idx="11"/>
          </p:nvPr>
        </p:nvSpPr>
        <p:spPr>
          <a:xfrm>
            <a:off x="924232" y="619046"/>
            <a:ext cx="10896293" cy="434259"/>
          </a:xfrm>
        </p:spPr>
        <p:txBody>
          <a:bodyPr/>
          <a:lstStyle/>
          <a:p>
            <a:r>
              <a:rPr lang="en-GB" sz="2800" b="1" dirty="0">
                <a:solidFill>
                  <a:srgbClr val="FF0000"/>
                </a:solidFill>
              </a:rPr>
              <a:t>Test simulation</a:t>
            </a:r>
          </a:p>
        </p:txBody>
      </p:sp>
      <p:sp>
        <p:nvSpPr>
          <p:cNvPr id="21" name="Text Placeholder 20">
            <a:extLst>
              <a:ext uri="{FF2B5EF4-FFF2-40B4-BE49-F238E27FC236}">
                <a16:creationId xmlns:a16="http://schemas.microsoft.com/office/drawing/2014/main" id="{19A61564-F6B0-1C79-8CFA-B7231E02A698}"/>
              </a:ext>
            </a:extLst>
          </p:cNvPr>
          <p:cNvSpPr>
            <a:spLocks noGrp="1"/>
          </p:cNvSpPr>
          <p:nvPr>
            <p:ph type="body" sz="quarter" idx="10"/>
          </p:nvPr>
        </p:nvSpPr>
        <p:spPr/>
        <p:txBody>
          <a:bodyPr/>
          <a:lstStyle/>
          <a:p>
            <a:r>
              <a:rPr lang="en-GB" dirty="0"/>
              <a:t>PJMMCY4</a:t>
            </a:r>
          </a:p>
        </p:txBody>
      </p:sp>
      <p:sp>
        <p:nvSpPr>
          <p:cNvPr id="5" name="Text Placeholder 4">
            <a:extLst>
              <a:ext uri="{FF2B5EF4-FFF2-40B4-BE49-F238E27FC236}">
                <a16:creationId xmlns:a16="http://schemas.microsoft.com/office/drawing/2014/main" id="{19F31B4E-C2E6-522C-5EFA-6C5FB0A8B36F}"/>
              </a:ext>
            </a:extLst>
          </p:cNvPr>
          <p:cNvSpPr>
            <a:spLocks noGrp="1"/>
          </p:cNvSpPr>
          <p:nvPr>
            <p:ph type="body" sz="quarter" idx="10"/>
          </p:nvPr>
        </p:nvSpPr>
        <p:spPr/>
        <p:txBody>
          <a:bodyPr/>
          <a:lstStyle/>
          <a:p>
            <a:endParaRPr lang="en-ZW"/>
          </a:p>
        </p:txBody>
      </p:sp>
      <p:pic>
        <p:nvPicPr>
          <p:cNvPr id="3" name="Picture 2" descr="A blue rectangular object with red and blue dots&#10;&#10;AI-generated content may be incorrect.">
            <a:extLst>
              <a:ext uri="{FF2B5EF4-FFF2-40B4-BE49-F238E27FC236}">
                <a16:creationId xmlns:a16="http://schemas.microsoft.com/office/drawing/2014/main" id="{44B7AA75-15B5-6B4E-82F9-77868A109575}"/>
              </a:ext>
            </a:extLst>
          </p:cNvPr>
          <p:cNvPicPr>
            <a:picLocks noChangeAspect="1"/>
          </p:cNvPicPr>
          <p:nvPr/>
        </p:nvPicPr>
        <p:blipFill>
          <a:blip r:embed="rId2"/>
          <a:srcRect r="15513" b="28309"/>
          <a:stretch/>
        </p:blipFill>
        <p:spPr>
          <a:xfrm>
            <a:off x="1747838" y="1123950"/>
            <a:ext cx="8517716" cy="3831508"/>
          </a:xfrm>
          <a:prstGeom prst="rect">
            <a:avLst/>
          </a:prstGeom>
        </p:spPr>
      </p:pic>
      <p:sp>
        <p:nvSpPr>
          <p:cNvPr id="6" name="TextBox 5">
            <a:extLst>
              <a:ext uri="{FF2B5EF4-FFF2-40B4-BE49-F238E27FC236}">
                <a16:creationId xmlns:a16="http://schemas.microsoft.com/office/drawing/2014/main" id="{693A1C02-5908-3B95-624E-60DADD961A82}"/>
              </a:ext>
            </a:extLst>
          </p:cNvPr>
          <p:cNvSpPr txBox="1"/>
          <p:nvPr/>
        </p:nvSpPr>
        <p:spPr>
          <a:xfrm>
            <a:off x="4962830" y="5326914"/>
            <a:ext cx="3510117" cy="307777"/>
          </a:xfrm>
          <a:prstGeom prst="rect">
            <a:avLst/>
          </a:prstGeom>
          <a:noFill/>
        </p:spPr>
        <p:txBody>
          <a:bodyPr wrap="square" rtlCol="0">
            <a:spAutoFit/>
          </a:bodyPr>
          <a:lstStyle/>
          <a:p>
            <a:r>
              <a:rPr lang="en-US" sz="1400" dirty="0"/>
              <a:t>Figure 4: Pressure contour</a:t>
            </a:r>
            <a:endParaRPr lang="en-ZW" sz="1400" dirty="0"/>
          </a:p>
        </p:txBody>
      </p:sp>
    </p:spTree>
    <p:extLst>
      <p:ext uri="{BB962C8B-B14F-4D97-AF65-F5344CB8AC3E}">
        <p14:creationId xmlns:p14="http://schemas.microsoft.com/office/powerpoint/2010/main" val="3000005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0BEFD-BB80-45A7-2C4A-070D9BD8842A}"/>
            </a:ext>
          </a:extLst>
        </p:cNvPr>
        <p:cNvGrpSpPr/>
        <p:nvPr/>
      </p:nvGrpSpPr>
      <p:grpSpPr>
        <a:xfrm>
          <a:off x="0" y="0"/>
          <a:ext cx="0" cy="0"/>
          <a:chOff x="0" y="0"/>
          <a:chExt cx="0" cy="0"/>
        </a:xfrm>
      </p:grpSpPr>
      <p:sp>
        <p:nvSpPr>
          <p:cNvPr id="20" name="Title 19">
            <a:extLst>
              <a:ext uri="{FF2B5EF4-FFF2-40B4-BE49-F238E27FC236}">
                <a16:creationId xmlns:a16="http://schemas.microsoft.com/office/drawing/2014/main" id="{9270487A-7BFA-9952-43D0-132D4998F8BB}"/>
              </a:ext>
            </a:extLst>
          </p:cNvPr>
          <p:cNvSpPr>
            <a:spLocks noGrp="1"/>
          </p:cNvSpPr>
          <p:nvPr>
            <p:ph type="title"/>
          </p:nvPr>
        </p:nvSpPr>
        <p:spPr>
          <a:xfrm>
            <a:off x="368300" y="107261"/>
            <a:ext cx="11823700" cy="480418"/>
          </a:xfrm>
        </p:spPr>
        <p:txBody>
          <a:bodyPr/>
          <a:lstStyle/>
          <a:p>
            <a:r>
              <a:rPr lang="en-GB" sz="3200" dirty="0">
                <a:effectLst>
                  <a:outerShdw blurRad="38100" dist="38100" dir="2700000" algn="tl">
                    <a:srgbClr val="000000">
                      <a:alpha val="43137"/>
                    </a:srgbClr>
                  </a:outerShdw>
                </a:effectLst>
              </a:rPr>
              <a:t>REFERENCES</a:t>
            </a:r>
          </a:p>
        </p:txBody>
      </p:sp>
      <p:sp>
        <p:nvSpPr>
          <p:cNvPr id="21" name="Text Placeholder 20">
            <a:extLst>
              <a:ext uri="{FF2B5EF4-FFF2-40B4-BE49-F238E27FC236}">
                <a16:creationId xmlns:a16="http://schemas.microsoft.com/office/drawing/2014/main" id="{353B6180-F013-77FD-307D-6826C28966FF}"/>
              </a:ext>
            </a:extLst>
          </p:cNvPr>
          <p:cNvSpPr>
            <a:spLocks noGrp="1"/>
          </p:cNvSpPr>
          <p:nvPr>
            <p:ph type="body" sz="quarter" idx="10"/>
          </p:nvPr>
        </p:nvSpPr>
        <p:spPr/>
        <p:txBody>
          <a:bodyPr/>
          <a:lstStyle/>
          <a:p>
            <a:r>
              <a:rPr lang="en-GB" dirty="0"/>
              <a:t>PJMMCY4</a:t>
            </a:r>
          </a:p>
        </p:txBody>
      </p:sp>
      <p:sp>
        <p:nvSpPr>
          <p:cNvPr id="7" name="Text Placeholder 2">
            <a:extLst>
              <a:ext uri="{FF2B5EF4-FFF2-40B4-BE49-F238E27FC236}">
                <a16:creationId xmlns:a16="http://schemas.microsoft.com/office/drawing/2014/main" id="{13F1B60F-A34B-D7E0-7699-851DB680707C}"/>
              </a:ext>
            </a:extLst>
          </p:cNvPr>
          <p:cNvSpPr>
            <a:spLocks noGrp="1"/>
          </p:cNvSpPr>
          <p:nvPr>
            <p:ph type="body" sz="quarter" idx="10"/>
          </p:nvPr>
        </p:nvSpPr>
        <p:spPr>
          <a:xfrm>
            <a:off x="184150" y="617699"/>
            <a:ext cx="11823700" cy="5355398"/>
          </a:xfrm>
        </p:spPr>
        <p:txBody>
          <a:bodyPr/>
          <a:lstStyle/>
          <a:p>
            <a:pPr>
              <a:lnSpc>
                <a:spcPct val="150000"/>
              </a:lnSpc>
            </a:pPr>
            <a:r>
              <a:rPr lang="en-US" sz="1800" b="1" dirty="0"/>
              <a:t>Key Design Factors</a:t>
            </a:r>
          </a:p>
          <a:p>
            <a:pPr marL="285750" indent="-285750">
              <a:lnSpc>
                <a:spcPct val="150000"/>
              </a:lnSpc>
              <a:buFont typeface="Arial" panose="020B0604020202020204" pitchFamily="34" charset="0"/>
              <a:buChar char="•"/>
            </a:pPr>
            <a:r>
              <a:rPr lang="en-US" sz="1800" b="1" dirty="0"/>
              <a:t>Site selection, geometry and orientation, structural forms, foundation and flooring, cover materials, ventilation systems</a:t>
            </a:r>
            <a:r>
              <a:rPr lang="en-US" sz="1800" dirty="0"/>
              <a:t>.</a:t>
            </a:r>
          </a:p>
          <a:p>
            <a:pPr>
              <a:lnSpc>
                <a:spcPct val="150000"/>
              </a:lnSpc>
            </a:pPr>
            <a:r>
              <a:rPr lang="en-US" sz="1800" b="1" dirty="0"/>
              <a:t>Environmental and Climate Considerations</a:t>
            </a:r>
          </a:p>
          <a:p>
            <a:pPr marL="285750" indent="-285750">
              <a:lnSpc>
                <a:spcPct val="150000"/>
              </a:lnSpc>
              <a:buFont typeface="Arial" panose="020B0604020202020204" pitchFamily="34" charset="0"/>
              <a:buChar char="•"/>
            </a:pPr>
            <a:r>
              <a:rPr lang="en-US" sz="1800" dirty="0"/>
              <a:t>External climate (temperature, wind speed, solar radiation) strongly influences </a:t>
            </a:r>
            <a:r>
              <a:rPr lang="en-US" sz="1800" b="1" dirty="0"/>
              <a:t>internal greenhouse conditions</a:t>
            </a:r>
            <a:r>
              <a:rPr lang="en-US" sz="1800" dirty="0"/>
              <a:t>.</a:t>
            </a:r>
          </a:p>
          <a:p>
            <a:pPr marL="285750" indent="-285750">
              <a:lnSpc>
                <a:spcPct val="150000"/>
              </a:lnSpc>
              <a:buFont typeface="Arial" panose="020B0604020202020204" pitchFamily="34" charset="0"/>
              <a:buChar char="•"/>
            </a:pPr>
            <a:r>
              <a:rPr lang="en-US" sz="1800" dirty="0"/>
              <a:t>Designs must be </a:t>
            </a:r>
            <a:r>
              <a:rPr lang="en-US" sz="1800" b="1" dirty="0"/>
              <a:t>region-specific</a:t>
            </a:r>
            <a:r>
              <a:rPr lang="en-US" sz="1800" dirty="0"/>
              <a:t> to address diverse climate challenges.</a:t>
            </a:r>
          </a:p>
          <a:p>
            <a:pPr>
              <a:lnSpc>
                <a:spcPct val="150000"/>
              </a:lnSpc>
            </a:pPr>
            <a:r>
              <a:rPr lang="en-US" sz="1800" b="1" dirty="0"/>
              <a:t>Computational Fluid Dynamics (CFD)</a:t>
            </a:r>
          </a:p>
          <a:p>
            <a:pPr marL="285750" indent="-285750">
              <a:lnSpc>
                <a:spcPct val="150000"/>
              </a:lnSpc>
              <a:buFont typeface="Arial" panose="020B0604020202020204" pitchFamily="34" charset="0"/>
              <a:buChar char="•"/>
            </a:pPr>
            <a:r>
              <a:rPr lang="en-US" sz="1800" dirty="0"/>
              <a:t>CFD solves the </a:t>
            </a:r>
            <a:r>
              <a:rPr lang="en-US" sz="1800" b="1" dirty="0"/>
              <a:t>Navier-Stokes equations</a:t>
            </a:r>
            <a:r>
              <a:rPr lang="en-US" sz="1800" dirty="0"/>
              <a:t> to model fluid flow, ideal for scenarios that are </a:t>
            </a:r>
            <a:r>
              <a:rPr lang="en-US" sz="1800" b="1" dirty="0"/>
              <a:t>costly or impossible to study experimentally</a:t>
            </a:r>
            <a:r>
              <a:rPr lang="en-US" sz="1800" dirty="0"/>
              <a:t>.</a:t>
            </a:r>
          </a:p>
          <a:p>
            <a:pPr marL="285750" indent="-285750">
              <a:lnSpc>
                <a:spcPct val="150000"/>
              </a:lnSpc>
              <a:buFont typeface="Arial" panose="020B0604020202020204" pitchFamily="34" charset="0"/>
              <a:buChar char="•"/>
            </a:pPr>
            <a:r>
              <a:rPr lang="en-US" sz="1800" dirty="0"/>
              <a:t>Procedure involves </a:t>
            </a:r>
            <a:r>
              <a:rPr lang="en-US" sz="1800" b="1" dirty="0"/>
              <a:t>preprocessing</a:t>
            </a:r>
            <a:r>
              <a:rPr lang="en-US" sz="1800" dirty="0"/>
              <a:t> (geometry/mesh setup), </a:t>
            </a:r>
            <a:r>
              <a:rPr lang="en-US" sz="1800" b="1" dirty="0"/>
              <a:t>solving</a:t>
            </a:r>
            <a:r>
              <a:rPr lang="en-US" sz="1800" dirty="0"/>
              <a:t> (equation discretization), and </a:t>
            </a:r>
            <a:r>
              <a:rPr lang="en-US" sz="1800" b="1" dirty="0"/>
              <a:t>postprocessing</a:t>
            </a:r>
            <a:r>
              <a:rPr lang="en-US" sz="1800" dirty="0"/>
              <a:t> (visualization via plots).</a:t>
            </a:r>
          </a:p>
          <a:p>
            <a:pPr marL="285750" indent="-285750">
              <a:lnSpc>
                <a:spcPct val="150000"/>
              </a:lnSpc>
              <a:buFont typeface="Arial" panose="020B0604020202020204" pitchFamily="34" charset="0"/>
              <a:buChar char="•"/>
            </a:pPr>
            <a:endParaRPr lang="en-US" sz="1800" dirty="0"/>
          </a:p>
        </p:txBody>
      </p:sp>
      <p:sp>
        <p:nvSpPr>
          <p:cNvPr id="3" name="Text Placeholder 2">
            <a:extLst>
              <a:ext uri="{FF2B5EF4-FFF2-40B4-BE49-F238E27FC236}">
                <a16:creationId xmlns:a16="http://schemas.microsoft.com/office/drawing/2014/main" id="{AEA9A55A-9905-4349-DE05-122EC4268CA8}"/>
              </a:ext>
            </a:extLst>
          </p:cNvPr>
          <p:cNvSpPr>
            <a:spLocks noGrp="1"/>
          </p:cNvSpPr>
          <p:nvPr>
            <p:ph type="body" sz="quarter" idx="11"/>
          </p:nvPr>
        </p:nvSpPr>
        <p:spPr>
          <a:xfrm>
            <a:off x="184150" y="450333"/>
            <a:ext cx="11452225" cy="334733"/>
          </a:xfrm>
        </p:spPr>
        <p:txBody>
          <a:bodyPr/>
          <a:lstStyle/>
          <a:p>
            <a:r>
              <a:rPr lang="en-US" dirty="0"/>
              <a:t>.</a:t>
            </a:r>
            <a:endParaRPr lang="en-ZW" dirty="0"/>
          </a:p>
        </p:txBody>
      </p:sp>
    </p:spTree>
    <p:extLst>
      <p:ext uri="{BB962C8B-B14F-4D97-AF65-F5344CB8AC3E}">
        <p14:creationId xmlns:p14="http://schemas.microsoft.com/office/powerpoint/2010/main" val="55363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lker.com/cliparts/9/1/4/0/11954322131712176739question_mark_naught101_02.svg.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066" y="1680167"/>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259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DISCUSSION POINTS</a:t>
            </a:r>
          </a:p>
        </p:txBody>
      </p:sp>
      <p:sp>
        <p:nvSpPr>
          <p:cNvPr id="3" name="Title 1"/>
          <p:cNvSpPr txBox="1">
            <a:spLocks/>
          </p:cNvSpPr>
          <p:nvPr/>
        </p:nvSpPr>
        <p:spPr>
          <a:xfrm>
            <a:off x="2208775" y="3671887"/>
            <a:ext cx="8498553" cy="2070152"/>
          </a:xfrm>
          <a:prstGeom prst="rect">
            <a:avLst/>
          </a:prstGeom>
        </p:spPr>
        <p:txBody>
          <a:bodyPr/>
          <a:lstStyle/>
          <a:p>
            <a:pPr marL="457200" indent="-457200" defTabSz="457200">
              <a:buFont typeface="Wingdings" panose="05000000000000000000" pitchFamily="2" charset="2"/>
              <a:buChar char="§"/>
              <a:defRPr/>
            </a:pPr>
            <a:r>
              <a:rPr lang="en-US" sz="3200" b="1" dirty="0">
                <a:solidFill>
                  <a:srgbClr val="FFFFFF"/>
                </a:solidFill>
                <a:effectLst>
                  <a:outerShdw blurRad="38100" dist="38100" dir="2700000" algn="tl">
                    <a:srgbClr val="000000">
                      <a:alpha val="43137"/>
                    </a:srgbClr>
                  </a:outerShdw>
                </a:effectLst>
                <a:latin typeface="Lucida Calligraphy" panose="03010101010101010101" pitchFamily="66" charset="0"/>
                <a:ea typeface="ＭＳ Ｐゴシック" pitchFamily="-112" charset="-128"/>
                <a:cs typeface="Arial" charset="0"/>
              </a:rPr>
              <a:t>INTRODUCTION</a:t>
            </a:r>
          </a:p>
          <a:p>
            <a:pPr marL="457200" indent="-457200" defTabSz="457200">
              <a:buFont typeface="Wingdings" panose="05000000000000000000" pitchFamily="2" charset="2"/>
              <a:buChar char="§"/>
              <a:defRPr/>
            </a:pPr>
            <a:r>
              <a:rPr lang="en-US" sz="3200" b="1" dirty="0">
                <a:solidFill>
                  <a:srgbClr val="FFFFFF"/>
                </a:solidFill>
                <a:effectLst>
                  <a:outerShdw blurRad="38100" dist="38100" dir="2700000" algn="tl">
                    <a:srgbClr val="000000">
                      <a:alpha val="43137"/>
                    </a:srgbClr>
                  </a:outerShdw>
                </a:effectLst>
                <a:latin typeface="Lucida Calligraphy" panose="03010101010101010101" pitchFamily="66" charset="0"/>
                <a:ea typeface="ＭＳ Ｐゴシック" pitchFamily="-112" charset="-128"/>
                <a:cs typeface="Arial" charset="0"/>
              </a:rPr>
              <a:t>LITERATURE REVIEW</a:t>
            </a:r>
          </a:p>
          <a:p>
            <a:pPr marL="457200" indent="-457200" defTabSz="457200">
              <a:buFont typeface="Wingdings" panose="05000000000000000000" pitchFamily="2" charset="2"/>
              <a:buChar char="§"/>
              <a:defRPr/>
            </a:pPr>
            <a:r>
              <a:rPr lang="en-US" sz="3200" b="1" dirty="0">
                <a:solidFill>
                  <a:srgbClr val="FFFFFF"/>
                </a:solidFill>
                <a:effectLst>
                  <a:outerShdw blurRad="38100" dist="38100" dir="2700000" algn="tl">
                    <a:srgbClr val="000000">
                      <a:alpha val="43137"/>
                    </a:srgbClr>
                  </a:outerShdw>
                </a:effectLst>
                <a:latin typeface="Lucida Calligraphy" panose="03010101010101010101" pitchFamily="66" charset="0"/>
                <a:ea typeface="ＭＳ Ｐゴシック" pitchFamily="-112" charset="-128"/>
                <a:cs typeface="Arial" charset="0"/>
              </a:rPr>
              <a:t>RESEARCH METHODOLOGY</a:t>
            </a:r>
          </a:p>
          <a:p>
            <a:pPr marL="457200" indent="-457200" defTabSz="457200">
              <a:buFont typeface="Wingdings" panose="05000000000000000000" pitchFamily="2" charset="2"/>
              <a:buChar char="§"/>
              <a:defRPr/>
            </a:pPr>
            <a:r>
              <a:rPr lang="en-US" sz="3200" b="1" dirty="0">
                <a:solidFill>
                  <a:srgbClr val="FFFFFF"/>
                </a:solidFill>
                <a:effectLst>
                  <a:outerShdw blurRad="38100" dist="38100" dir="2700000" algn="tl">
                    <a:srgbClr val="000000">
                      <a:alpha val="43137"/>
                    </a:srgbClr>
                  </a:outerShdw>
                </a:effectLst>
                <a:latin typeface="Lucida Calligraphy" panose="03010101010101010101" pitchFamily="66" charset="0"/>
                <a:ea typeface="ＭＳ Ｐゴシック" pitchFamily="-112" charset="-128"/>
                <a:cs typeface="Arial" charset="0"/>
              </a:rPr>
              <a:t>RESULTS</a:t>
            </a:r>
          </a:p>
          <a:p>
            <a:pPr marL="457200" indent="-457200" defTabSz="457200">
              <a:buFont typeface="Wingdings" panose="05000000000000000000" pitchFamily="2" charset="2"/>
              <a:buChar char="§"/>
              <a:defRPr/>
            </a:pPr>
            <a:endParaRPr lang="en-US" sz="3200" b="1" dirty="0">
              <a:solidFill>
                <a:srgbClr val="FFFFFF"/>
              </a:solidFill>
              <a:effectLst>
                <a:outerShdw blurRad="38100" dist="38100" dir="2700000" algn="tl">
                  <a:srgbClr val="000000">
                    <a:alpha val="43137"/>
                  </a:srgbClr>
                </a:outerShdw>
              </a:effectLst>
              <a:latin typeface="Lucida Calligraphy" panose="03010101010101010101" pitchFamily="66" charset="0"/>
              <a:ea typeface="ＭＳ Ｐゴシック" pitchFamily="-112" charset="-128"/>
              <a:cs typeface="Arial" charset="0"/>
            </a:endParaRPr>
          </a:p>
        </p:txBody>
      </p:sp>
    </p:spTree>
    <p:extLst>
      <p:ext uri="{BB962C8B-B14F-4D97-AF65-F5344CB8AC3E}">
        <p14:creationId xmlns:p14="http://schemas.microsoft.com/office/powerpoint/2010/main" val="782868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358588" y="136758"/>
            <a:ext cx="11833412" cy="528147"/>
          </a:xfrm>
        </p:spPr>
        <p:txBody>
          <a:bodyPr/>
          <a:lstStyle/>
          <a:p>
            <a:r>
              <a:rPr lang="en-GB" sz="3200" dirty="0">
                <a:effectLst>
                  <a:outerShdw blurRad="38100" dist="38100" dir="2700000" algn="tl">
                    <a:srgbClr val="000000">
                      <a:alpha val="43137"/>
                    </a:srgbClr>
                  </a:outerShdw>
                </a:effectLst>
              </a:rPr>
              <a:t>INTRODUCTION</a:t>
            </a:r>
          </a:p>
        </p:txBody>
      </p:sp>
      <p:sp>
        <p:nvSpPr>
          <p:cNvPr id="22" name="Text Placeholder 21"/>
          <p:cNvSpPr>
            <a:spLocks noGrp="1"/>
          </p:cNvSpPr>
          <p:nvPr>
            <p:ph type="body" sz="quarter" idx="11"/>
          </p:nvPr>
        </p:nvSpPr>
        <p:spPr>
          <a:xfrm>
            <a:off x="1032387" y="688898"/>
            <a:ext cx="11014281" cy="541159"/>
          </a:xfrm>
        </p:spPr>
        <p:txBody>
          <a:bodyPr/>
          <a:lstStyle/>
          <a:p>
            <a:r>
              <a:rPr lang="en-GB" sz="2800" b="1" dirty="0">
                <a:solidFill>
                  <a:srgbClr val="FF0000"/>
                </a:solidFill>
              </a:rPr>
              <a:t>Background</a:t>
            </a:r>
          </a:p>
        </p:txBody>
      </p:sp>
      <p:sp>
        <p:nvSpPr>
          <p:cNvPr id="21" name="Text Placeholder 20"/>
          <p:cNvSpPr>
            <a:spLocks noGrp="1"/>
          </p:cNvSpPr>
          <p:nvPr>
            <p:ph type="body" sz="quarter" idx="10"/>
          </p:nvPr>
        </p:nvSpPr>
        <p:spPr/>
        <p:txBody>
          <a:bodyPr/>
          <a:lstStyle/>
          <a:p>
            <a:r>
              <a:rPr lang="en-GB" dirty="0"/>
              <a:t>PJMMCY4 </a:t>
            </a:r>
          </a:p>
        </p:txBody>
      </p:sp>
      <p:sp>
        <p:nvSpPr>
          <p:cNvPr id="2" name="Text Placeholder 1">
            <a:extLst>
              <a:ext uri="{FF2B5EF4-FFF2-40B4-BE49-F238E27FC236}">
                <a16:creationId xmlns:a16="http://schemas.microsoft.com/office/drawing/2014/main" id="{7DD2F5DA-EC34-920E-48E8-A88671E04562}"/>
              </a:ext>
            </a:extLst>
          </p:cNvPr>
          <p:cNvSpPr>
            <a:spLocks noGrp="1" noChangeArrowheads="1"/>
          </p:cNvSpPr>
          <p:nvPr>
            <p:ph type="body" sz="quarter" idx="10"/>
          </p:nvPr>
        </p:nvSpPr>
        <p:spPr bwMode="auto">
          <a:xfrm>
            <a:off x="145332" y="1305341"/>
            <a:ext cx="11688081"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Food Importance</a:t>
            </a:r>
            <a:r>
              <a:rPr kumimoji="0" lang="en-US" altLang="en-US" sz="1800" b="0" i="0" u="none" strike="noStrike" cap="none" normalizeH="0" baseline="0" dirty="0">
                <a:ln>
                  <a:noFill/>
                </a:ln>
                <a:solidFill>
                  <a:schemeClr val="tx1"/>
                </a:solidFill>
                <a:effectLst/>
                <a:latin typeface="Arial" panose="020B0604020202020204" pitchFamily="34" charset="0"/>
              </a:rPr>
              <a:t>: Food provides essential nutrients for body maintenance, growth, activity, and functions.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Climate Change Impact</a:t>
            </a:r>
            <a:r>
              <a:rPr kumimoji="0" lang="en-US" altLang="en-US" sz="1800" b="0" i="0" u="none" strike="noStrike" cap="none" normalizeH="0" baseline="0" dirty="0">
                <a:ln>
                  <a:noFill/>
                </a:ln>
                <a:solidFill>
                  <a:schemeClr val="tx1"/>
                </a:solidFill>
                <a:effectLst/>
                <a:latin typeface="Arial" panose="020B0604020202020204" pitchFamily="34" charset="0"/>
              </a:rPr>
              <a:t>: Crop performance is affected by temperature, precipitation, humidity, wind speed, sunshine duration, and evaporation.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Population Growth</a:t>
            </a:r>
            <a:r>
              <a:rPr kumimoji="0" lang="en-US" altLang="en-US" sz="1800" b="0" i="0" u="none" strike="noStrike" cap="none" normalizeH="0" baseline="0" dirty="0">
                <a:ln>
                  <a:noFill/>
                </a:ln>
                <a:solidFill>
                  <a:schemeClr val="tx1"/>
                </a:solidFill>
                <a:effectLst/>
                <a:latin typeface="Arial" panose="020B0604020202020204" pitchFamily="34" charset="0"/>
              </a:rPr>
              <a:t>: Global population surpassed 8 billion by 2022 </a:t>
            </a:r>
            <a:r>
              <a:rPr kumimoji="0" lang="en-US" altLang="en-US" sz="1800" b="0" i="0" u="none" strike="noStrike" cap="none" normalizeH="0" baseline="0" dirty="0">
                <a:ln>
                  <a:noFill/>
                </a:ln>
                <a:solidFill>
                  <a:schemeClr val="tx1"/>
                </a:solidFill>
                <a:effectLst/>
                <a:latin typeface="+mj-lt"/>
              </a:rPr>
              <a:t>(</a:t>
            </a:r>
            <a:r>
              <a:rPr lang="en-US" sz="1800" b="0" i="0" dirty="0">
                <a:solidFill>
                  <a:srgbClr val="000000"/>
                </a:solidFill>
                <a:effectLst/>
                <a:latin typeface="+mj-lt"/>
              </a:rPr>
              <a:t>expected to grow to 6.3 billion by 2050) </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Limited Arable Land</a:t>
            </a:r>
            <a:r>
              <a:rPr kumimoji="0" lang="en-US" altLang="en-US" sz="1800" b="0" i="0" u="none" strike="noStrike" cap="none" normalizeH="0" baseline="0" dirty="0">
                <a:ln>
                  <a:noFill/>
                </a:ln>
                <a:solidFill>
                  <a:schemeClr val="tx1"/>
                </a:solidFill>
                <a:effectLst/>
                <a:latin typeface="Arial" panose="020B0604020202020204" pitchFamily="34" charset="0"/>
              </a:rPr>
              <a:t>: Regions like the Middle East face arable land scarcity, requiring innovative agricultural solutions.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Greenhouse Solution</a:t>
            </a:r>
            <a:r>
              <a:rPr kumimoji="0" lang="en-US" altLang="en-US" sz="1800" b="0" i="0" u="none" strike="noStrike" cap="none" normalizeH="0" baseline="0" dirty="0">
                <a:ln>
                  <a:noFill/>
                </a:ln>
                <a:solidFill>
                  <a:schemeClr val="tx1"/>
                </a:solidFill>
                <a:effectLst/>
                <a:latin typeface="Arial" panose="020B0604020202020204" pitchFamily="34" charset="0"/>
              </a:rPr>
              <a:t>: Greenhouses offer a way to address climate change and land limitations by providing controlled environments for crop, poultry, and aquaculture production.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Environmental Control Importance</a:t>
            </a:r>
            <a:r>
              <a:rPr kumimoji="0" lang="en-US" altLang="en-US" sz="1800" b="0" i="0" u="none" strike="noStrike" cap="none" normalizeH="0" baseline="0" dirty="0">
                <a:ln>
                  <a:noFill/>
                </a:ln>
                <a:solidFill>
                  <a:schemeClr val="tx1"/>
                </a:solidFill>
                <a:effectLst/>
                <a:latin typeface="Arial" panose="020B0604020202020204" pitchFamily="34" charset="0"/>
              </a:rPr>
              <a:t>: Internal greenhouse conditions (temperature, humidity, airflow) must be well-managed for optimal production, influenced by design and external climate.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Regional Variability</a:t>
            </a:r>
            <a:r>
              <a:rPr kumimoji="0" lang="en-US" altLang="en-US" sz="1800" b="0" i="0" u="none" strike="noStrike" cap="none" normalizeH="0" baseline="0" dirty="0">
                <a:ln>
                  <a:noFill/>
                </a:ln>
                <a:solidFill>
                  <a:schemeClr val="tx1"/>
                </a:solidFill>
                <a:effectLst/>
                <a:latin typeface="Arial" panose="020B0604020202020204" pitchFamily="34" charset="0"/>
              </a:rPr>
              <a:t>: Greenhouse design and control strategies must be tailored to local climate and crop requirements.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Crop-Specific Needs</a:t>
            </a:r>
            <a:r>
              <a:rPr kumimoji="0" lang="en-US" altLang="en-US" sz="1800" b="0" i="0" u="none" strike="noStrike" cap="none" normalizeH="0" baseline="0" dirty="0">
                <a:ln>
                  <a:noFill/>
                </a:ln>
                <a:solidFill>
                  <a:schemeClr val="tx1"/>
                </a:solidFill>
                <a:effectLst/>
                <a:latin typeface="Arial" panose="020B0604020202020204" pitchFamily="34" charset="0"/>
              </a:rPr>
              <a:t>: Different crops thrive in different conditions (e.g., soybeans in heat, cabbage/broccoli in cool weather).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202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B36E0-E29A-A831-5B96-21466363FD0E}"/>
            </a:ext>
          </a:extLst>
        </p:cNvPr>
        <p:cNvGrpSpPr/>
        <p:nvPr/>
      </p:nvGrpSpPr>
      <p:grpSpPr>
        <a:xfrm>
          <a:off x="0" y="0"/>
          <a:ext cx="0" cy="0"/>
          <a:chOff x="0" y="0"/>
          <a:chExt cx="0" cy="0"/>
        </a:xfrm>
      </p:grpSpPr>
      <p:sp>
        <p:nvSpPr>
          <p:cNvPr id="20" name="Title 19">
            <a:extLst>
              <a:ext uri="{FF2B5EF4-FFF2-40B4-BE49-F238E27FC236}">
                <a16:creationId xmlns:a16="http://schemas.microsoft.com/office/drawing/2014/main" id="{D7D69880-0E78-9BD0-D577-20797FB1889D}"/>
              </a:ext>
            </a:extLst>
          </p:cNvPr>
          <p:cNvSpPr>
            <a:spLocks noGrp="1"/>
          </p:cNvSpPr>
          <p:nvPr>
            <p:ph type="title"/>
          </p:nvPr>
        </p:nvSpPr>
        <p:spPr>
          <a:xfrm>
            <a:off x="358588" y="136758"/>
            <a:ext cx="11833412" cy="528147"/>
          </a:xfrm>
        </p:spPr>
        <p:txBody>
          <a:bodyPr/>
          <a:lstStyle/>
          <a:p>
            <a:r>
              <a:rPr lang="en-GB" sz="3200" dirty="0">
                <a:effectLst>
                  <a:outerShdw blurRad="38100" dist="38100" dir="2700000" algn="tl">
                    <a:srgbClr val="000000">
                      <a:alpha val="43137"/>
                    </a:srgbClr>
                  </a:outerShdw>
                </a:effectLst>
              </a:rPr>
              <a:t>INTRODUCTION</a:t>
            </a:r>
          </a:p>
        </p:txBody>
      </p:sp>
      <p:sp>
        <p:nvSpPr>
          <p:cNvPr id="22" name="Text Placeholder 21">
            <a:extLst>
              <a:ext uri="{FF2B5EF4-FFF2-40B4-BE49-F238E27FC236}">
                <a16:creationId xmlns:a16="http://schemas.microsoft.com/office/drawing/2014/main" id="{A4EF31E9-2033-4433-0C01-4D79008439B7}"/>
              </a:ext>
            </a:extLst>
          </p:cNvPr>
          <p:cNvSpPr>
            <a:spLocks noGrp="1"/>
          </p:cNvSpPr>
          <p:nvPr>
            <p:ph type="body" sz="quarter" idx="11"/>
          </p:nvPr>
        </p:nvSpPr>
        <p:spPr>
          <a:xfrm>
            <a:off x="1032387" y="688898"/>
            <a:ext cx="11014281" cy="541159"/>
          </a:xfrm>
        </p:spPr>
        <p:txBody>
          <a:bodyPr/>
          <a:lstStyle/>
          <a:p>
            <a:r>
              <a:rPr lang="en-GB" sz="2800" b="1" dirty="0">
                <a:solidFill>
                  <a:srgbClr val="FF0000"/>
                </a:solidFill>
              </a:rPr>
              <a:t>Background</a:t>
            </a:r>
          </a:p>
        </p:txBody>
      </p:sp>
      <p:sp>
        <p:nvSpPr>
          <p:cNvPr id="21" name="Text Placeholder 20">
            <a:extLst>
              <a:ext uri="{FF2B5EF4-FFF2-40B4-BE49-F238E27FC236}">
                <a16:creationId xmlns:a16="http://schemas.microsoft.com/office/drawing/2014/main" id="{5DE7A498-AC95-9BFD-11E2-3CFBC8E96BF6}"/>
              </a:ext>
            </a:extLst>
          </p:cNvPr>
          <p:cNvSpPr>
            <a:spLocks noGrp="1"/>
          </p:cNvSpPr>
          <p:nvPr>
            <p:ph type="body" sz="quarter" idx="10"/>
          </p:nvPr>
        </p:nvSpPr>
        <p:spPr/>
        <p:txBody>
          <a:bodyPr/>
          <a:lstStyle/>
          <a:p>
            <a:r>
              <a:rPr lang="en-GB" dirty="0"/>
              <a:t>PJMMCY4 </a:t>
            </a:r>
          </a:p>
        </p:txBody>
      </p:sp>
      <p:sp>
        <p:nvSpPr>
          <p:cNvPr id="3" name="Rectangle 1">
            <a:extLst>
              <a:ext uri="{FF2B5EF4-FFF2-40B4-BE49-F238E27FC236}">
                <a16:creationId xmlns:a16="http://schemas.microsoft.com/office/drawing/2014/main" id="{7892E4F3-3FD6-AF18-A3E7-C59F34B0AF5F}"/>
              </a:ext>
            </a:extLst>
          </p:cNvPr>
          <p:cNvSpPr>
            <a:spLocks noGrp="1" noChangeArrowheads="1"/>
          </p:cNvSpPr>
          <p:nvPr>
            <p:ph type="body" sz="quarter" idx="10"/>
          </p:nvPr>
        </p:nvSpPr>
        <p:spPr bwMode="auto">
          <a:xfrm>
            <a:off x="358587" y="1409713"/>
            <a:ext cx="1135163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Use of CFD</a:t>
            </a:r>
            <a:r>
              <a:rPr kumimoji="0" lang="en-US" altLang="en-US" sz="1800" b="0" i="0" u="none" strike="noStrike" cap="none" normalizeH="0" baseline="0" dirty="0">
                <a:ln>
                  <a:noFill/>
                </a:ln>
                <a:solidFill>
                  <a:schemeClr val="tx1"/>
                </a:solidFill>
                <a:effectLst/>
                <a:latin typeface="Arial" panose="020B0604020202020204" pitchFamily="34" charset="0"/>
              </a:rPr>
              <a:t>: Computational Fluid Dynamics (CFD) applies numerical methods to model airflow and climate conditions in greenhouses.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Benefits of CFD</a:t>
            </a:r>
            <a:r>
              <a:rPr kumimoji="0" lang="en-US" altLang="en-US" sz="1800" b="0" i="0" u="none" strike="noStrike" cap="none" normalizeH="0" baseline="0" dirty="0">
                <a:ln>
                  <a:noFill/>
                </a:ln>
                <a:solidFill>
                  <a:schemeClr val="tx1"/>
                </a:solidFill>
                <a:effectLst/>
                <a:latin typeface="Arial" panose="020B0604020202020204" pitchFamily="34" charset="0"/>
              </a:rPr>
              <a:t>: Enables analysis and optimization of greenhouse environments, enhancing sustainability and efficiency.</a:t>
            </a:r>
          </a:p>
        </p:txBody>
      </p:sp>
      <p:sp>
        <p:nvSpPr>
          <p:cNvPr id="4" name="Text Placeholder 21">
            <a:extLst>
              <a:ext uri="{FF2B5EF4-FFF2-40B4-BE49-F238E27FC236}">
                <a16:creationId xmlns:a16="http://schemas.microsoft.com/office/drawing/2014/main" id="{D0C9CB51-D12F-983E-6AFE-2BAA7A987A7C}"/>
              </a:ext>
            </a:extLst>
          </p:cNvPr>
          <p:cNvSpPr txBox="1">
            <a:spLocks/>
          </p:cNvSpPr>
          <p:nvPr/>
        </p:nvSpPr>
        <p:spPr>
          <a:xfrm>
            <a:off x="1032386" y="2835013"/>
            <a:ext cx="11014281" cy="541159"/>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tx1">
                    <a:lumMod val="50000"/>
                  </a:schemeClr>
                </a:solidFill>
                <a:latin typeface="+mn-lt"/>
                <a:ea typeface="+mn-ea"/>
                <a:cs typeface="+mn-cs"/>
              </a:defRPr>
            </a:lvl1pPr>
            <a:lvl2pPr marL="338138" indent="-182563" algn="l" defTabSz="914400" rtl="0" eaLnBrk="1" latinLnBrk="0" hangingPunct="1">
              <a:lnSpc>
                <a:spcPct val="120000"/>
              </a:lnSpc>
              <a:spcBef>
                <a:spcPts val="300"/>
              </a:spcBef>
              <a:buFont typeface="Arial" panose="020B0604020202020204" pitchFamily="34" charset="0"/>
              <a:buChar char="•"/>
              <a:defRPr sz="1600" kern="1200">
                <a:solidFill>
                  <a:schemeClr val="tx1"/>
                </a:solidFill>
                <a:latin typeface="+mn-lt"/>
                <a:ea typeface="+mn-ea"/>
                <a:cs typeface="+mn-cs"/>
              </a:defRPr>
            </a:lvl2pPr>
            <a:lvl3pPr marL="530225" indent="-182563" algn="l" defTabSz="914400" rtl="0" eaLnBrk="1" latinLnBrk="0" hangingPunct="1">
              <a:lnSpc>
                <a:spcPct val="120000"/>
              </a:lnSpc>
              <a:spcBef>
                <a:spcPts val="300"/>
              </a:spcBef>
              <a:buFont typeface="Arial" panose="020B0604020202020204" pitchFamily="34" charset="0"/>
              <a:buChar char="•"/>
              <a:defRPr sz="1400" kern="1200">
                <a:solidFill>
                  <a:schemeClr val="tx1"/>
                </a:solidFill>
                <a:latin typeface="+mn-lt"/>
                <a:ea typeface="+mn-ea"/>
                <a:cs typeface="+mn-cs"/>
              </a:defRPr>
            </a:lvl3pPr>
            <a:lvl4pPr marL="676275" indent="-155575"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4pPr>
            <a:lvl5pPr marL="822325" indent="-136525"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1" dirty="0">
                <a:solidFill>
                  <a:srgbClr val="FF0000"/>
                </a:solidFill>
              </a:rPr>
              <a:t>Problem statement</a:t>
            </a:r>
          </a:p>
        </p:txBody>
      </p:sp>
      <p:sp>
        <p:nvSpPr>
          <p:cNvPr id="5" name="Rectangle 1">
            <a:extLst>
              <a:ext uri="{FF2B5EF4-FFF2-40B4-BE49-F238E27FC236}">
                <a16:creationId xmlns:a16="http://schemas.microsoft.com/office/drawing/2014/main" id="{676481F0-2118-4F82-9EF6-B7219715207C}"/>
              </a:ext>
            </a:extLst>
          </p:cNvPr>
          <p:cNvSpPr txBox="1">
            <a:spLocks noChangeArrowheads="1"/>
          </p:cNvSpPr>
          <p:nvPr/>
        </p:nvSpPr>
        <p:spPr bwMode="auto">
          <a:xfrm>
            <a:off x="358586" y="3834245"/>
            <a:ext cx="11351631" cy="176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120000"/>
              </a:lnSpc>
              <a:spcBef>
                <a:spcPts val="300"/>
              </a:spcBef>
              <a:buFont typeface="Arial" panose="020B0604020202020204" pitchFamily="34" charset="0"/>
              <a:buNone/>
              <a:defRPr lang="en-GB" sz="1000" b="0" i="0" u="none" strike="noStrike" kern="1200" spc="0" baseline="0" dirty="0">
                <a:solidFill>
                  <a:schemeClr val="tx1">
                    <a:lumMod val="50000"/>
                  </a:schemeClr>
                </a:solidFill>
                <a:latin typeface="+mn-lt"/>
                <a:ea typeface="+mn-ea"/>
                <a:cs typeface="+mn-cs"/>
              </a:defRPr>
            </a:lvl1pPr>
            <a:lvl2pPr marL="338138" indent="-182563" algn="l" defTabSz="914400" rtl="0" eaLnBrk="1" latinLnBrk="0" hangingPunct="1">
              <a:lnSpc>
                <a:spcPct val="120000"/>
              </a:lnSpc>
              <a:spcBef>
                <a:spcPts val="300"/>
              </a:spcBef>
              <a:buFont typeface="Arial" panose="020B0604020202020204" pitchFamily="34" charset="0"/>
              <a:buChar char="•"/>
              <a:defRPr sz="1600" kern="1200">
                <a:solidFill>
                  <a:schemeClr val="tx1"/>
                </a:solidFill>
                <a:latin typeface="+mn-lt"/>
                <a:ea typeface="+mn-ea"/>
                <a:cs typeface="+mn-cs"/>
              </a:defRPr>
            </a:lvl2pPr>
            <a:lvl3pPr marL="530225" indent="-182563" algn="l" defTabSz="914400" rtl="0" eaLnBrk="1" latinLnBrk="0" hangingPunct="1">
              <a:lnSpc>
                <a:spcPct val="120000"/>
              </a:lnSpc>
              <a:spcBef>
                <a:spcPts val="300"/>
              </a:spcBef>
              <a:buFont typeface="Arial" panose="020B0604020202020204" pitchFamily="34" charset="0"/>
              <a:buChar char="•"/>
              <a:defRPr sz="1400" kern="1200">
                <a:solidFill>
                  <a:schemeClr val="tx1"/>
                </a:solidFill>
                <a:latin typeface="+mn-lt"/>
                <a:ea typeface="+mn-ea"/>
                <a:cs typeface="+mn-cs"/>
              </a:defRPr>
            </a:lvl3pPr>
            <a:lvl4pPr marL="676275" indent="-155575"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4pPr>
            <a:lvl5pPr marL="822325" indent="-136525"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i="0" dirty="0">
                <a:solidFill>
                  <a:srgbClr val="000000"/>
                </a:solidFill>
                <a:effectLst/>
              </a:rPr>
              <a:t>The changing climate conditions and rapidly rising population has revealed the need for sustainable agriculture methods such as precision agriculture and controlled environment agriculture. With that, the importance of optimizing greenhouse environments arises to allow for efficient allocation of the earth’s already limited resources.</a:t>
            </a:r>
            <a:r>
              <a:rPr lang="en-US" sz="2000" dirty="0"/>
              <a:t> </a:t>
            </a:r>
            <a:br>
              <a:rPr lang="en-US" sz="4000" dirty="0"/>
            </a:br>
            <a:endParaRPr lang="en-US" altLang="en-US" sz="1800" dirty="0">
              <a:solidFill>
                <a:schemeClr val="tx1"/>
              </a:solidFill>
            </a:endParaRPr>
          </a:p>
        </p:txBody>
      </p:sp>
    </p:spTree>
    <p:extLst>
      <p:ext uri="{BB962C8B-B14F-4D97-AF65-F5344CB8AC3E}">
        <p14:creationId xmlns:p14="http://schemas.microsoft.com/office/powerpoint/2010/main" val="3601184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32375-1CB6-8BB1-39E1-4350155C7117}"/>
            </a:ext>
          </a:extLst>
        </p:cNvPr>
        <p:cNvGrpSpPr/>
        <p:nvPr/>
      </p:nvGrpSpPr>
      <p:grpSpPr>
        <a:xfrm>
          <a:off x="0" y="0"/>
          <a:ext cx="0" cy="0"/>
          <a:chOff x="0" y="0"/>
          <a:chExt cx="0" cy="0"/>
        </a:xfrm>
      </p:grpSpPr>
      <p:sp>
        <p:nvSpPr>
          <p:cNvPr id="20" name="Title 19">
            <a:extLst>
              <a:ext uri="{FF2B5EF4-FFF2-40B4-BE49-F238E27FC236}">
                <a16:creationId xmlns:a16="http://schemas.microsoft.com/office/drawing/2014/main" id="{01AA773F-F41E-F5F6-1FDF-58519884D1B1}"/>
              </a:ext>
            </a:extLst>
          </p:cNvPr>
          <p:cNvSpPr>
            <a:spLocks noGrp="1"/>
          </p:cNvSpPr>
          <p:nvPr>
            <p:ph type="title"/>
          </p:nvPr>
        </p:nvSpPr>
        <p:spPr>
          <a:xfrm>
            <a:off x="358588" y="136758"/>
            <a:ext cx="11833412" cy="528147"/>
          </a:xfrm>
        </p:spPr>
        <p:txBody>
          <a:bodyPr/>
          <a:lstStyle/>
          <a:p>
            <a:r>
              <a:rPr lang="en-GB" sz="3200" dirty="0">
                <a:effectLst>
                  <a:outerShdw blurRad="38100" dist="38100" dir="2700000" algn="tl">
                    <a:srgbClr val="000000">
                      <a:alpha val="43137"/>
                    </a:srgbClr>
                  </a:outerShdw>
                </a:effectLst>
              </a:rPr>
              <a:t>INTRODUCTION</a:t>
            </a:r>
          </a:p>
        </p:txBody>
      </p:sp>
      <p:sp>
        <p:nvSpPr>
          <p:cNvPr id="22" name="Text Placeholder 21">
            <a:extLst>
              <a:ext uri="{FF2B5EF4-FFF2-40B4-BE49-F238E27FC236}">
                <a16:creationId xmlns:a16="http://schemas.microsoft.com/office/drawing/2014/main" id="{497146E3-EB1E-2BB8-7BE8-2D1209A56E31}"/>
              </a:ext>
            </a:extLst>
          </p:cNvPr>
          <p:cNvSpPr>
            <a:spLocks noGrp="1"/>
          </p:cNvSpPr>
          <p:nvPr>
            <p:ph type="body" sz="quarter" idx="11"/>
          </p:nvPr>
        </p:nvSpPr>
        <p:spPr>
          <a:xfrm>
            <a:off x="1032387" y="688898"/>
            <a:ext cx="11014281" cy="541159"/>
          </a:xfrm>
        </p:spPr>
        <p:txBody>
          <a:bodyPr/>
          <a:lstStyle/>
          <a:p>
            <a:r>
              <a:rPr lang="en-GB" sz="2800" b="1" dirty="0">
                <a:solidFill>
                  <a:srgbClr val="FF0000"/>
                </a:solidFill>
              </a:rPr>
              <a:t>Aim</a:t>
            </a:r>
          </a:p>
        </p:txBody>
      </p:sp>
      <p:sp>
        <p:nvSpPr>
          <p:cNvPr id="21" name="Text Placeholder 20">
            <a:extLst>
              <a:ext uri="{FF2B5EF4-FFF2-40B4-BE49-F238E27FC236}">
                <a16:creationId xmlns:a16="http://schemas.microsoft.com/office/drawing/2014/main" id="{17FAEB10-C570-D1D5-7767-F2D617E35A5C}"/>
              </a:ext>
            </a:extLst>
          </p:cNvPr>
          <p:cNvSpPr>
            <a:spLocks noGrp="1"/>
          </p:cNvSpPr>
          <p:nvPr>
            <p:ph type="body" sz="quarter" idx="10"/>
          </p:nvPr>
        </p:nvSpPr>
        <p:spPr/>
        <p:txBody>
          <a:bodyPr/>
          <a:lstStyle/>
          <a:p>
            <a:r>
              <a:rPr lang="en-GB" dirty="0"/>
              <a:t>PJMMCY4 </a:t>
            </a:r>
          </a:p>
        </p:txBody>
      </p:sp>
      <p:sp>
        <p:nvSpPr>
          <p:cNvPr id="3" name="Rectangle 1">
            <a:extLst>
              <a:ext uri="{FF2B5EF4-FFF2-40B4-BE49-F238E27FC236}">
                <a16:creationId xmlns:a16="http://schemas.microsoft.com/office/drawing/2014/main" id="{012AA8E2-AA5B-F549-DD2A-A88CC1811916}"/>
              </a:ext>
            </a:extLst>
          </p:cNvPr>
          <p:cNvSpPr>
            <a:spLocks noGrp="1" noChangeArrowheads="1"/>
          </p:cNvSpPr>
          <p:nvPr>
            <p:ph type="body" sz="quarter" idx="10"/>
          </p:nvPr>
        </p:nvSpPr>
        <p:spPr bwMode="auto">
          <a:xfrm>
            <a:off x="358587" y="1548212"/>
            <a:ext cx="113516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800" b="0" i="0" dirty="0">
                <a:solidFill>
                  <a:srgbClr val="000000"/>
                </a:solidFill>
                <a:effectLst/>
              </a:rPr>
              <a:t>The aim of this investigation is the study and optimization of the environmental conditions in a greenhouse situated at UJ APB campus. From this the goal is to improve the current agricultural sector by increasing food production and food quality, and the application of CFD in real-time problem solving in greenhouses</a:t>
            </a:r>
            <a:endParaRPr kumimoji="0" lang="en-US" altLang="en-US" sz="1800" b="0" i="0" u="none" strike="noStrike" cap="none" normalizeH="0" baseline="0" dirty="0">
              <a:ln>
                <a:noFill/>
              </a:ln>
              <a:solidFill>
                <a:schemeClr val="tx1"/>
              </a:solidFill>
              <a:effectLst/>
            </a:endParaRPr>
          </a:p>
        </p:txBody>
      </p:sp>
      <p:pic>
        <p:nvPicPr>
          <p:cNvPr id="6" name="Picture 5">
            <a:extLst>
              <a:ext uri="{FF2B5EF4-FFF2-40B4-BE49-F238E27FC236}">
                <a16:creationId xmlns:a16="http://schemas.microsoft.com/office/drawing/2014/main" id="{860E4A0C-AAD5-7FA0-6262-5A8DDA000893}"/>
              </a:ext>
            </a:extLst>
          </p:cNvPr>
          <p:cNvPicPr>
            <a:picLocks noChangeAspect="1"/>
          </p:cNvPicPr>
          <p:nvPr/>
        </p:nvPicPr>
        <p:blipFill>
          <a:blip r:embed="rId2"/>
          <a:srcRect l="34959" t="36032" r="34920" b="27300"/>
          <a:stretch/>
        </p:blipFill>
        <p:spPr>
          <a:xfrm>
            <a:off x="1959077" y="2753730"/>
            <a:ext cx="8273845" cy="2955863"/>
          </a:xfrm>
          <a:prstGeom prst="rect">
            <a:avLst/>
          </a:prstGeom>
        </p:spPr>
      </p:pic>
      <p:sp>
        <p:nvSpPr>
          <p:cNvPr id="7" name="TextBox 6">
            <a:extLst>
              <a:ext uri="{FF2B5EF4-FFF2-40B4-BE49-F238E27FC236}">
                <a16:creationId xmlns:a16="http://schemas.microsoft.com/office/drawing/2014/main" id="{C0BF5F3C-C36E-9D81-9AE5-9534762CC1A6}"/>
              </a:ext>
            </a:extLst>
          </p:cNvPr>
          <p:cNvSpPr txBox="1"/>
          <p:nvPr/>
        </p:nvSpPr>
        <p:spPr>
          <a:xfrm>
            <a:off x="4594121" y="5709593"/>
            <a:ext cx="3510117" cy="307777"/>
          </a:xfrm>
          <a:prstGeom prst="rect">
            <a:avLst/>
          </a:prstGeom>
          <a:noFill/>
        </p:spPr>
        <p:txBody>
          <a:bodyPr wrap="square" rtlCol="0">
            <a:spAutoFit/>
          </a:bodyPr>
          <a:lstStyle/>
          <a:p>
            <a:r>
              <a:rPr lang="en-US" sz="1400" dirty="0"/>
              <a:t>Figure 1: APB Greenhouse</a:t>
            </a:r>
            <a:endParaRPr lang="en-ZW" sz="1400" dirty="0"/>
          </a:p>
        </p:txBody>
      </p:sp>
    </p:spTree>
    <p:extLst>
      <p:ext uri="{BB962C8B-B14F-4D97-AF65-F5344CB8AC3E}">
        <p14:creationId xmlns:p14="http://schemas.microsoft.com/office/powerpoint/2010/main" val="1356185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368300" y="107261"/>
            <a:ext cx="11823700" cy="480418"/>
          </a:xfrm>
        </p:spPr>
        <p:txBody>
          <a:bodyPr/>
          <a:lstStyle/>
          <a:p>
            <a:r>
              <a:rPr lang="en-GB" sz="3200" dirty="0">
                <a:effectLst>
                  <a:outerShdw blurRad="38100" dist="38100" dir="2700000" algn="tl">
                    <a:srgbClr val="000000">
                      <a:alpha val="43137"/>
                    </a:srgbClr>
                  </a:outerShdw>
                </a:effectLst>
              </a:rPr>
              <a:t>LITERATURE REVIEW</a:t>
            </a:r>
          </a:p>
        </p:txBody>
      </p:sp>
      <p:sp>
        <p:nvSpPr>
          <p:cNvPr id="21" name="Text Placeholder 20"/>
          <p:cNvSpPr>
            <a:spLocks noGrp="1"/>
          </p:cNvSpPr>
          <p:nvPr>
            <p:ph type="body" sz="quarter" idx="10"/>
          </p:nvPr>
        </p:nvSpPr>
        <p:spPr/>
        <p:txBody>
          <a:bodyPr/>
          <a:lstStyle/>
          <a:p>
            <a:r>
              <a:rPr lang="en-GB" dirty="0"/>
              <a:t>PJMMCY4</a:t>
            </a:r>
          </a:p>
        </p:txBody>
      </p:sp>
      <p:sp>
        <p:nvSpPr>
          <p:cNvPr id="7" name="Text Placeholder 2"/>
          <p:cNvSpPr>
            <a:spLocks noGrp="1"/>
          </p:cNvSpPr>
          <p:nvPr>
            <p:ph type="body" sz="quarter" idx="10"/>
          </p:nvPr>
        </p:nvSpPr>
        <p:spPr>
          <a:xfrm>
            <a:off x="184150" y="617699"/>
            <a:ext cx="11823700" cy="5355398"/>
          </a:xfrm>
        </p:spPr>
        <p:txBody>
          <a:bodyPr/>
          <a:lstStyle/>
          <a:p>
            <a:pPr>
              <a:lnSpc>
                <a:spcPct val="150000"/>
              </a:lnSpc>
            </a:pPr>
            <a:r>
              <a:rPr lang="en-US" sz="1800" b="1" dirty="0"/>
              <a:t>Key Design Factors</a:t>
            </a:r>
          </a:p>
          <a:p>
            <a:pPr marL="285750" indent="-285750">
              <a:lnSpc>
                <a:spcPct val="150000"/>
              </a:lnSpc>
              <a:buFont typeface="Arial" panose="020B0604020202020204" pitchFamily="34" charset="0"/>
              <a:buChar char="•"/>
            </a:pPr>
            <a:r>
              <a:rPr lang="en-US" sz="1800" b="1" dirty="0"/>
              <a:t>Site selection, geometry and orientation, structural forms, foundation and flooring, cover materials, ventilation systems</a:t>
            </a:r>
            <a:r>
              <a:rPr lang="en-US" sz="1800" dirty="0"/>
              <a:t>.</a:t>
            </a:r>
          </a:p>
          <a:p>
            <a:pPr>
              <a:lnSpc>
                <a:spcPct val="150000"/>
              </a:lnSpc>
            </a:pPr>
            <a:r>
              <a:rPr lang="en-US" sz="1800" b="1" dirty="0"/>
              <a:t>Environmental and Climate Considerations</a:t>
            </a:r>
          </a:p>
          <a:p>
            <a:pPr marL="285750" indent="-285750">
              <a:lnSpc>
                <a:spcPct val="150000"/>
              </a:lnSpc>
              <a:buFont typeface="Arial" panose="020B0604020202020204" pitchFamily="34" charset="0"/>
              <a:buChar char="•"/>
            </a:pPr>
            <a:r>
              <a:rPr lang="en-US" sz="1800" dirty="0"/>
              <a:t>External climate (temperature, wind speed, solar radiation) strongly influences </a:t>
            </a:r>
            <a:r>
              <a:rPr lang="en-US" sz="1800" b="1" dirty="0"/>
              <a:t>internal greenhouse conditions</a:t>
            </a:r>
            <a:r>
              <a:rPr lang="en-US" sz="1800" dirty="0"/>
              <a:t>.</a:t>
            </a:r>
          </a:p>
          <a:p>
            <a:pPr marL="285750" indent="-285750">
              <a:lnSpc>
                <a:spcPct val="150000"/>
              </a:lnSpc>
              <a:buFont typeface="Arial" panose="020B0604020202020204" pitchFamily="34" charset="0"/>
              <a:buChar char="•"/>
            </a:pPr>
            <a:r>
              <a:rPr lang="en-US" sz="1800" dirty="0"/>
              <a:t>Designs must be </a:t>
            </a:r>
            <a:r>
              <a:rPr lang="en-US" sz="1800" b="1" dirty="0"/>
              <a:t>region-specific</a:t>
            </a:r>
            <a:r>
              <a:rPr lang="en-US" sz="1800" dirty="0"/>
              <a:t> to address diverse climate challenges.</a:t>
            </a:r>
          </a:p>
          <a:p>
            <a:pPr>
              <a:lnSpc>
                <a:spcPct val="150000"/>
              </a:lnSpc>
            </a:pPr>
            <a:r>
              <a:rPr lang="en-US" sz="1800" b="1" dirty="0"/>
              <a:t>Computational Fluid Dynamics (CFD)</a:t>
            </a:r>
          </a:p>
          <a:p>
            <a:pPr marL="285750" indent="-285750">
              <a:lnSpc>
                <a:spcPct val="150000"/>
              </a:lnSpc>
              <a:buFont typeface="Arial" panose="020B0604020202020204" pitchFamily="34" charset="0"/>
              <a:buChar char="•"/>
            </a:pPr>
            <a:r>
              <a:rPr lang="en-US" sz="1800" dirty="0"/>
              <a:t>CFD solves the </a:t>
            </a:r>
            <a:r>
              <a:rPr lang="en-US" sz="1800" b="1" dirty="0"/>
              <a:t>Navier-Stokes equations</a:t>
            </a:r>
            <a:r>
              <a:rPr lang="en-US" sz="1800" dirty="0"/>
              <a:t> to model fluid flow, ideal for scenarios that are </a:t>
            </a:r>
            <a:r>
              <a:rPr lang="en-US" sz="1800" b="1" dirty="0"/>
              <a:t>costly or impossible to study experimentally</a:t>
            </a:r>
            <a:r>
              <a:rPr lang="en-US" sz="1800" dirty="0"/>
              <a:t>.</a:t>
            </a:r>
          </a:p>
          <a:p>
            <a:pPr marL="285750" indent="-285750">
              <a:lnSpc>
                <a:spcPct val="150000"/>
              </a:lnSpc>
              <a:buFont typeface="Arial" panose="020B0604020202020204" pitchFamily="34" charset="0"/>
              <a:buChar char="•"/>
            </a:pPr>
            <a:r>
              <a:rPr lang="en-US" sz="1800" dirty="0"/>
              <a:t>Procedure involves </a:t>
            </a:r>
            <a:r>
              <a:rPr lang="en-US" sz="1800" b="1" dirty="0"/>
              <a:t>preprocessing</a:t>
            </a:r>
            <a:r>
              <a:rPr lang="en-US" sz="1800" dirty="0"/>
              <a:t> (geometry/mesh setup), </a:t>
            </a:r>
            <a:r>
              <a:rPr lang="en-US" sz="1800" b="1" dirty="0"/>
              <a:t>solving</a:t>
            </a:r>
            <a:r>
              <a:rPr lang="en-US" sz="1800" dirty="0"/>
              <a:t> (equation discretization), and </a:t>
            </a:r>
            <a:r>
              <a:rPr lang="en-US" sz="1800" b="1" dirty="0"/>
              <a:t>postprocessing</a:t>
            </a:r>
            <a:r>
              <a:rPr lang="en-US" sz="1800" dirty="0"/>
              <a:t> (visualization via plots).</a:t>
            </a:r>
          </a:p>
          <a:p>
            <a:pPr marL="285750" indent="-285750">
              <a:lnSpc>
                <a:spcPct val="150000"/>
              </a:lnSpc>
              <a:buFont typeface="Arial" panose="020B0604020202020204" pitchFamily="34" charset="0"/>
              <a:buChar char="•"/>
            </a:pPr>
            <a:endParaRPr lang="en-US" sz="1800" dirty="0"/>
          </a:p>
        </p:txBody>
      </p:sp>
      <p:sp>
        <p:nvSpPr>
          <p:cNvPr id="3" name="Text Placeholder 2">
            <a:extLst>
              <a:ext uri="{FF2B5EF4-FFF2-40B4-BE49-F238E27FC236}">
                <a16:creationId xmlns:a16="http://schemas.microsoft.com/office/drawing/2014/main" id="{6EC74820-F6BD-0466-A1AB-A521C08FDE82}"/>
              </a:ext>
            </a:extLst>
          </p:cNvPr>
          <p:cNvSpPr>
            <a:spLocks noGrp="1"/>
          </p:cNvSpPr>
          <p:nvPr>
            <p:ph type="body" sz="quarter" idx="11"/>
          </p:nvPr>
        </p:nvSpPr>
        <p:spPr>
          <a:xfrm>
            <a:off x="184150" y="450333"/>
            <a:ext cx="11452225" cy="334733"/>
          </a:xfrm>
        </p:spPr>
        <p:txBody>
          <a:bodyPr/>
          <a:lstStyle/>
          <a:p>
            <a:r>
              <a:rPr lang="en-US" dirty="0"/>
              <a:t>.</a:t>
            </a:r>
            <a:endParaRPr lang="en-ZW" dirty="0"/>
          </a:p>
        </p:txBody>
      </p:sp>
    </p:spTree>
    <p:extLst>
      <p:ext uri="{BB962C8B-B14F-4D97-AF65-F5344CB8AC3E}">
        <p14:creationId xmlns:p14="http://schemas.microsoft.com/office/powerpoint/2010/main" val="347406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368300" y="58097"/>
            <a:ext cx="11823700" cy="502340"/>
          </a:xfrm>
        </p:spPr>
        <p:txBody>
          <a:bodyPr/>
          <a:lstStyle/>
          <a:p>
            <a:r>
              <a:rPr lang="en-GB" sz="3200" dirty="0">
                <a:effectLst>
                  <a:outerShdw blurRad="38100" dist="38100" dir="2700000" algn="tl">
                    <a:srgbClr val="000000">
                      <a:alpha val="43137"/>
                    </a:srgbClr>
                  </a:outerShdw>
                </a:effectLst>
              </a:rPr>
              <a:t>RESEARCH METHODOLOGY</a:t>
            </a:r>
          </a:p>
        </p:txBody>
      </p:sp>
      <p:sp>
        <p:nvSpPr>
          <p:cNvPr id="22" name="Text Placeholder 21"/>
          <p:cNvSpPr>
            <a:spLocks noGrp="1"/>
          </p:cNvSpPr>
          <p:nvPr>
            <p:ph type="body" sz="quarter" idx="11"/>
          </p:nvPr>
        </p:nvSpPr>
        <p:spPr>
          <a:xfrm>
            <a:off x="884903" y="687876"/>
            <a:ext cx="10935622" cy="531326"/>
          </a:xfrm>
        </p:spPr>
        <p:txBody>
          <a:bodyPr/>
          <a:lstStyle/>
          <a:p>
            <a:r>
              <a:rPr lang="en-GB" sz="2800" b="1" dirty="0">
                <a:solidFill>
                  <a:srgbClr val="FF0000"/>
                </a:solidFill>
              </a:rPr>
              <a:t>Procedure</a:t>
            </a:r>
          </a:p>
        </p:txBody>
      </p:sp>
      <p:sp>
        <p:nvSpPr>
          <p:cNvPr id="21" name="Text Placeholder 20"/>
          <p:cNvSpPr>
            <a:spLocks noGrp="1"/>
          </p:cNvSpPr>
          <p:nvPr>
            <p:ph type="body" sz="quarter" idx="10"/>
          </p:nvPr>
        </p:nvSpPr>
        <p:spPr/>
        <p:txBody>
          <a:bodyPr/>
          <a:lstStyle/>
          <a:p>
            <a:r>
              <a:rPr lang="en-GB" dirty="0"/>
              <a:t>PJMMCY4</a:t>
            </a:r>
          </a:p>
        </p:txBody>
      </p:sp>
      <p:sp>
        <p:nvSpPr>
          <p:cNvPr id="9" name="Text Placeholder 2"/>
          <p:cNvSpPr>
            <a:spLocks noGrp="1"/>
          </p:cNvSpPr>
          <p:nvPr>
            <p:ph type="body" sz="quarter" idx="10"/>
          </p:nvPr>
        </p:nvSpPr>
        <p:spPr>
          <a:xfrm>
            <a:off x="358588" y="687876"/>
            <a:ext cx="11452225" cy="5351225"/>
          </a:xfrm>
        </p:spPr>
        <p:txBody>
          <a:bodyPr/>
          <a:lstStyle/>
          <a:p>
            <a:pPr marL="800100" lvl="1" indent="-342900" algn="just">
              <a:spcBef>
                <a:spcPct val="50000"/>
              </a:spcBef>
              <a:buClr>
                <a:srgbClr val="DA5A29"/>
              </a:buClr>
              <a:buSzPct val="150000"/>
              <a:buFont typeface="Arial" panose="020B0604020202020204" pitchFamily="34" charset="0"/>
              <a:buChar char="•"/>
            </a:pPr>
            <a:r>
              <a:rPr lang="en-ZA" altLang="en-US" sz="2400" b="1" dirty="0">
                <a:solidFill>
                  <a:srgbClr val="00B050"/>
                </a:solidFill>
                <a:latin typeface="Arial" panose="020B0604020202020204" pitchFamily="34" charset="0"/>
                <a:cs typeface="Arial" panose="020B0604020202020204" pitchFamily="34" charset="0"/>
              </a:rPr>
              <a:t>Create CAD model</a:t>
            </a:r>
          </a:p>
          <a:p>
            <a:pPr marL="800100" lvl="1" indent="-342900" algn="just">
              <a:spcBef>
                <a:spcPct val="50000"/>
              </a:spcBef>
              <a:buClr>
                <a:srgbClr val="DA5A29"/>
              </a:buClr>
              <a:buSzPct val="150000"/>
              <a:buFont typeface="Arial" panose="020B0604020202020204" pitchFamily="34" charset="0"/>
              <a:buChar char="•"/>
            </a:pPr>
            <a:r>
              <a:rPr lang="en-ZA" altLang="en-US" sz="2400" b="1" dirty="0">
                <a:solidFill>
                  <a:srgbClr val="00B050"/>
                </a:solidFill>
                <a:latin typeface="Arial" panose="020B0604020202020204" pitchFamily="34" charset="0"/>
                <a:cs typeface="Arial" panose="020B0604020202020204" pitchFamily="34" charset="0"/>
              </a:rPr>
              <a:t>Mesh the model</a:t>
            </a:r>
          </a:p>
          <a:p>
            <a:pPr marL="800100" lvl="1" indent="-342900" algn="just">
              <a:spcBef>
                <a:spcPct val="50000"/>
              </a:spcBef>
              <a:buClr>
                <a:srgbClr val="DA5A29"/>
              </a:buClr>
              <a:buSzPct val="150000"/>
              <a:buFont typeface="Arial" panose="020B0604020202020204" pitchFamily="34" charset="0"/>
              <a:buChar char="•"/>
            </a:pPr>
            <a:r>
              <a:rPr lang="en-ZA" altLang="en-US" sz="2400" b="1" dirty="0">
                <a:solidFill>
                  <a:srgbClr val="00B050"/>
                </a:solidFill>
                <a:latin typeface="Arial" panose="020B0604020202020204" pitchFamily="34" charset="0"/>
                <a:cs typeface="Arial" panose="020B0604020202020204" pitchFamily="34" charset="0"/>
              </a:rPr>
              <a:t>Specify material properties</a:t>
            </a:r>
          </a:p>
          <a:p>
            <a:pPr marL="800100" lvl="1" indent="-342900" algn="just">
              <a:spcBef>
                <a:spcPct val="50000"/>
              </a:spcBef>
              <a:buClr>
                <a:srgbClr val="DA5A29"/>
              </a:buClr>
              <a:buSzPct val="150000"/>
              <a:buFont typeface="Arial" panose="020B0604020202020204" pitchFamily="34" charset="0"/>
              <a:buChar char="•"/>
            </a:pPr>
            <a:r>
              <a:rPr lang="en-ZA" altLang="en-US" sz="2400" b="1" dirty="0">
                <a:solidFill>
                  <a:srgbClr val="00B050"/>
                </a:solidFill>
                <a:latin typeface="Arial" panose="020B0604020202020204" pitchFamily="34" charset="0"/>
                <a:cs typeface="Arial" panose="020B0604020202020204" pitchFamily="34" charset="0"/>
              </a:rPr>
              <a:t>Select appropriate equation parameters (Energy, Viscous-k omega turbulent</a:t>
            </a:r>
          </a:p>
          <a:p>
            <a:pPr marL="800100" lvl="1" indent="-342900" algn="just">
              <a:spcBef>
                <a:spcPct val="50000"/>
              </a:spcBef>
              <a:buClr>
                <a:srgbClr val="DA5A29"/>
              </a:buClr>
              <a:buSzPct val="150000"/>
              <a:buFont typeface="Arial" panose="020B0604020202020204" pitchFamily="34" charset="0"/>
              <a:buChar char="•"/>
            </a:pPr>
            <a:r>
              <a:rPr lang="en-ZA" altLang="en-US" sz="2400" b="1" dirty="0">
                <a:solidFill>
                  <a:srgbClr val="00B050"/>
                </a:solidFill>
                <a:latin typeface="Arial" panose="020B0604020202020204" pitchFamily="34" charset="0"/>
                <a:cs typeface="Arial" panose="020B0604020202020204" pitchFamily="34" charset="0"/>
              </a:rPr>
              <a:t>Specify boundary conditions (inlet air velocity &amp; temperature, internal temperature)</a:t>
            </a:r>
          </a:p>
        </p:txBody>
      </p:sp>
    </p:spTree>
    <p:extLst>
      <p:ext uri="{BB962C8B-B14F-4D97-AF65-F5344CB8AC3E}">
        <p14:creationId xmlns:p14="http://schemas.microsoft.com/office/powerpoint/2010/main" val="70009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368300" y="77764"/>
            <a:ext cx="11823700" cy="469567"/>
          </a:xfrm>
        </p:spPr>
        <p:txBody>
          <a:bodyPr/>
          <a:lstStyle/>
          <a:p>
            <a:r>
              <a:rPr lang="en-GB" sz="3200" dirty="0">
                <a:effectLst>
                  <a:outerShdw blurRad="38100" dist="38100" dir="2700000" algn="tl">
                    <a:srgbClr val="000000">
                      <a:alpha val="43137"/>
                    </a:srgbClr>
                  </a:outerShdw>
                </a:effectLst>
              </a:rPr>
              <a:t>RESULTS</a:t>
            </a:r>
          </a:p>
        </p:txBody>
      </p:sp>
      <p:sp>
        <p:nvSpPr>
          <p:cNvPr id="22" name="Text Placeholder 21"/>
          <p:cNvSpPr>
            <a:spLocks noGrp="1"/>
          </p:cNvSpPr>
          <p:nvPr>
            <p:ph type="body" sz="quarter" idx="11"/>
          </p:nvPr>
        </p:nvSpPr>
        <p:spPr>
          <a:xfrm>
            <a:off x="924232" y="619046"/>
            <a:ext cx="10896293" cy="434259"/>
          </a:xfrm>
        </p:spPr>
        <p:txBody>
          <a:bodyPr/>
          <a:lstStyle/>
          <a:p>
            <a:r>
              <a:rPr lang="en-GB" sz="2800" b="1" dirty="0">
                <a:solidFill>
                  <a:srgbClr val="FF0000"/>
                </a:solidFill>
              </a:rPr>
              <a:t>Mesh</a:t>
            </a:r>
          </a:p>
        </p:txBody>
      </p:sp>
      <p:sp>
        <p:nvSpPr>
          <p:cNvPr id="21" name="Text Placeholder 20"/>
          <p:cNvSpPr>
            <a:spLocks noGrp="1"/>
          </p:cNvSpPr>
          <p:nvPr>
            <p:ph type="body" sz="quarter" idx="10"/>
          </p:nvPr>
        </p:nvSpPr>
        <p:spPr/>
        <p:txBody>
          <a:bodyPr/>
          <a:lstStyle/>
          <a:p>
            <a:r>
              <a:rPr lang="en-GB" dirty="0"/>
              <a:t>PJMMCY4</a:t>
            </a:r>
          </a:p>
        </p:txBody>
      </p:sp>
      <p:pic>
        <p:nvPicPr>
          <p:cNvPr id="3" name="Picture 2">
            <a:extLst>
              <a:ext uri="{FF2B5EF4-FFF2-40B4-BE49-F238E27FC236}">
                <a16:creationId xmlns:a16="http://schemas.microsoft.com/office/drawing/2014/main" id="{937E180F-52B0-6B24-535C-E9EC2203DB27}"/>
              </a:ext>
            </a:extLst>
          </p:cNvPr>
          <p:cNvPicPr>
            <a:picLocks noChangeAspect="1"/>
          </p:cNvPicPr>
          <p:nvPr/>
        </p:nvPicPr>
        <p:blipFill>
          <a:blip r:embed="rId2"/>
          <a:stretch>
            <a:fillRect/>
          </a:stretch>
        </p:blipFill>
        <p:spPr>
          <a:xfrm>
            <a:off x="368300" y="1377197"/>
            <a:ext cx="6873157" cy="3753236"/>
          </a:xfrm>
          <a:prstGeom prst="rect">
            <a:avLst/>
          </a:prstGeom>
        </p:spPr>
      </p:pic>
      <p:sp>
        <p:nvSpPr>
          <p:cNvPr id="5" name="Text Placeholder 4">
            <a:extLst>
              <a:ext uri="{FF2B5EF4-FFF2-40B4-BE49-F238E27FC236}">
                <a16:creationId xmlns:a16="http://schemas.microsoft.com/office/drawing/2014/main" id="{D7E20AB4-4C95-F8E0-8101-4FF0D7801A1F}"/>
              </a:ext>
            </a:extLst>
          </p:cNvPr>
          <p:cNvSpPr>
            <a:spLocks noGrp="1"/>
          </p:cNvSpPr>
          <p:nvPr>
            <p:ph type="body" sz="quarter" idx="10"/>
          </p:nvPr>
        </p:nvSpPr>
        <p:spPr/>
        <p:txBody>
          <a:bodyPr/>
          <a:lstStyle/>
          <a:p>
            <a:endParaRPr lang="en-ZW"/>
          </a:p>
        </p:txBody>
      </p:sp>
      <p:pic>
        <p:nvPicPr>
          <p:cNvPr id="9" name="Picture 8" descr="A black rectangular object with a white background&#10;&#10;AI-generated content may be incorrect.">
            <a:extLst>
              <a:ext uri="{FF2B5EF4-FFF2-40B4-BE49-F238E27FC236}">
                <a16:creationId xmlns:a16="http://schemas.microsoft.com/office/drawing/2014/main" id="{660F7EB5-7375-0F33-78E4-920C79114B92}"/>
              </a:ext>
            </a:extLst>
          </p:cNvPr>
          <p:cNvPicPr>
            <a:picLocks noChangeAspect="1"/>
          </p:cNvPicPr>
          <p:nvPr/>
        </p:nvPicPr>
        <p:blipFill>
          <a:blip r:embed="rId3"/>
          <a:srcRect l="16083" r="27040" b="31585"/>
          <a:stretch/>
        </p:blipFill>
        <p:spPr>
          <a:xfrm>
            <a:off x="7241457" y="1377197"/>
            <a:ext cx="4490529" cy="3753236"/>
          </a:xfrm>
          <a:prstGeom prst="rect">
            <a:avLst/>
          </a:prstGeom>
        </p:spPr>
      </p:pic>
      <p:sp>
        <p:nvSpPr>
          <p:cNvPr id="12" name="TextBox 11">
            <a:extLst>
              <a:ext uri="{FF2B5EF4-FFF2-40B4-BE49-F238E27FC236}">
                <a16:creationId xmlns:a16="http://schemas.microsoft.com/office/drawing/2014/main" id="{1AAF6791-865D-75B7-8245-02F4D2D51709}"/>
              </a:ext>
            </a:extLst>
          </p:cNvPr>
          <p:cNvSpPr txBox="1"/>
          <p:nvPr/>
        </p:nvSpPr>
        <p:spPr>
          <a:xfrm>
            <a:off x="4962830" y="5326914"/>
            <a:ext cx="3510117" cy="307777"/>
          </a:xfrm>
          <a:prstGeom prst="rect">
            <a:avLst/>
          </a:prstGeom>
          <a:noFill/>
        </p:spPr>
        <p:txBody>
          <a:bodyPr wrap="square" rtlCol="0">
            <a:spAutoFit/>
          </a:bodyPr>
          <a:lstStyle/>
          <a:p>
            <a:r>
              <a:rPr lang="en-US" sz="1400" dirty="0"/>
              <a:t>Figure 2: Meshed geometry</a:t>
            </a:r>
            <a:endParaRPr lang="en-ZW" sz="1400" dirty="0"/>
          </a:p>
        </p:txBody>
      </p:sp>
    </p:spTree>
    <p:extLst>
      <p:ext uri="{BB962C8B-B14F-4D97-AF65-F5344CB8AC3E}">
        <p14:creationId xmlns:p14="http://schemas.microsoft.com/office/powerpoint/2010/main" val="2805497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1FD58-F5C9-079E-E5BF-EA67255E68E2}"/>
            </a:ext>
          </a:extLst>
        </p:cNvPr>
        <p:cNvGrpSpPr/>
        <p:nvPr/>
      </p:nvGrpSpPr>
      <p:grpSpPr>
        <a:xfrm>
          <a:off x="0" y="0"/>
          <a:ext cx="0" cy="0"/>
          <a:chOff x="0" y="0"/>
          <a:chExt cx="0" cy="0"/>
        </a:xfrm>
      </p:grpSpPr>
      <p:sp>
        <p:nvSpPr>
          <p:cNvPr id="20" name="Title 19">
            <a:extLst>
              <a:ext uri="{FF2B5EF4-FFF2-40B4-BE49-F238E27FC236}">
                <a16:creationId xmlns:a16="http://schemas.microsoft.com/office/drawing/2014/main" id="{8CB63541-8528-B463-4B50-E9DFAF61D24A}"/>
              </a:ext>
            </a:extLst>
          </p:cNvPr>
          <p:cNvSpPr>
            <a:spLocks noGrp="1"/>
          </p:cNvSpPr>
          <p:nvPr>
            <p:ph type="title"/>
          </p:nvPr>
        </p:nvSpPr>
        <p:spPr>
          <a:xfrm>
            <a:off x="368300" y="77764"/>
            <a:ext cx="11823700" cy="469567"/>
          </a:xfrm>
        </p:spPr>
        <p:txBody>
          <a:bodyPr/>
          <a:lstStyle/>
          <a:p>
            <a:r>
              <a:rPr lang="en-GB" sz="3200" dirty="0">
                <a:effectLst>
                  <a:outerShdw blurRad="38100" dist="38100" dir="2700000" algn="tl">
                    <a:srgbClr val="000000">
                      <a:alpha val="43137"/>
                    </a:srgbClr>
                  </a:outerShdw>
                </a:effectLst>
              </a:rPr>
              <a:t>RESULTS</a:t>
            </a:r>
          </a:p>
        </p:txBody>
      </p:sp>
      <p:sp>
        <p:nvSpPr>
          <p:cNvPr id="22" name="Text Placeholder 21">
            <a:extLst>
              <a:ext uri="{FF2B5EF4-FFF2-40B4-BE49-F238E27FC236}">
                <a16:creationId xmlns:a16="http://schemas.microsoft.com/office/drawing/2014/main" id="{6188EE38-3217-A916-72A5-3DF5CB6F6CD1}"/>
              </a:ext>
            </a:extLst>
          </p:cNvPr>
          <p:cNvSpPr>
            <a:spLocks noGrp="1"/>
          </p:cNvSpPr>
          <p:nvPr>
            <p:ph type="body" sz="quarter" idx="11"/>
          </p:nvPr>
        </p:nvSpPr>
        <p:spPr>
          <a:xfrm>
            <a:off x="924232" y="619046"/>
            <a:ext cx="10896293" cy="434259"/>
          </a:xfrm>
        </p:spPr>
        <p:txBody>
          <a:bodyPr/>
          <a:lstStyle/>
          <a:p>
            <a:r>
              <a:rPr lang="en-GB" sz="2800" b="1" dirty="0">
                <a:solidFill>
                  <a:srgbClr val="FF0000"/>
                </a:solidFill>
              </a:rPr>
              <a:t>Test simulation</a:t>
            </a:r>
          </a:p>
        </p:txBody>
      </p:sp>
      <p:sp>
        <p:nvSpPr>
          <p:cNvPr id="21" name="Text Placeholder 20">
            <a:extLst>
              <a:ext uri="{FF2B5EF4-FFF2-40B4-BE49-F238E27FC236}">
                <a16:creationId xmlns:a16="http://schemas.microsoft.com/office/drawing/2014/main" id="{ADE7F6C1-3B43-D267-15A1-3C3AEEF3BB9A}"/>
              </a:ext>
            </a:extLst>
          </p:cNvPr>
          <p:cNvSpPr>
            <a:spLocks noGrp="1"/>
          </p:cNvSpPr>
          <p:nvPr>
            <p:ph type="body" sz="quarter" idx="10"/>
          </p:nvPr>
        </p:nvSpPr>
        <p:spPr/>
        <p:txBody>
          <a:bodyPr/>
          <a:lstStyle/>
          <a:p>
            <a:r>
              <a:rPr lang="en-GB" dirty="0"/>
              <a:t>PJMMCY4</a:t>
            </a:r>
          </a:p>
        </p:txBody>
      </p:sp>
      <p:sp>
        <p:nvSpPr>
          <p:cNvPr id="5" name="Text Placeholder 4">
            <a:extLst>
              <a:ext uri="{FF2B5EF4-FFF2-40B4-BE49-F238E27FC236}">
                <a16:creationId xmlns:a16="http://schemas.microsoft.com/office/drawing/2014/main" id="{D9CD1F41-0A62-AD3B-8363-8B13C190D6CA}"/>
              </a:ext>
            </a:extLst>
          </p:cNvPr>
          <p:cNvSpPr>
            <a:spLocks noGrp="1"/>
          </p:cNvSpPr>
          <p:nvPr>
            <p:ph type="body" sz="quarter" idx="10"/>
          </p:nvPr>
        </p:nvSpPr>
        <p:spPr/>
        <p:txBody>
          <a:bodyPr/>
          <a:lstStyle/>
          <a:p>
            <a:endParaRPr lang="en-ZW"/>
          </a:p>
        </p:txBody>
      </p:sp>
      <p:sp>
        <p:nvSpPr>
          <p:cNvPr id="2" name="Text Placeholder 2">
            <a:extLst>
              <a:ext uri="{FF2B5EF4-FFF2-40B4-BE49-F238E27FC236}">
                <a16:creationId xmlns:a16="http://schemas.microsoft.com/office/drawing/2014/main" id="{C4CC23C5-AFC1-1385-5564-EBCDF9DFF897}"/>
              </a:ext>
            </a:extLst>
          </p:cNvPr>
          <p:cNvSpPr txBox="1">
            <a:spLocks/>
          </p:cNvSpPr>
          <p:nvPr/>
        </p:nvSpPr>
        <p:spPr>
          <a:xfrm>
            <a:off x="358588" y="687876"/>
            <a:ext cx="11452225" cy="4960755"/>
          </a:xfrm>
          <a:prstGeom prst="rect">
            <a:avLst/>
          </a:prstGeom>
          <a:noFill/>
        </p:spPr>
        <p:txBody>
          <a:bodyPr vert="horz" wrap="square" lIns="0" tIns="0" rIns="0" bIns="0" rtlCol="0" anchor="ctr">
            <a:noAutofit/>
          </a:bodyPr>
          <a:lstStyle>
            <a:lvl1pPr marL="0" indent="0" algn="l" defTabSz="914400" rtl="0" eaLnBrk="1" latinLnBrk="0" hangingPunct="1">
              <a:lnSpc>
                <a:spcPct val="120000"/>
              </a:lnSpc>
              <a:spcBef>
                <a:spcPts val="300"/>
              </a:spcBef>
              <a:buFont typeface="Arial" panose="020B0604020202020204" pitchFamily="34" charset="0"/>
              <a:buNone/>
              <a:defRPr lang="en-GB" sz="1000" b="0" i="0" u="none" strike="noStrike" kern="1200" spc="0" baseline="0" dirty="0">
                <a:solidFill>
                  <a:schemeClr val="tx1">
                    <a:lumMod val="50000"/>
                  </a:schemeClr>
                </a:solidFill>
                <a:latin typeface="+mn-lt"/>
                <a:ea typeface="+mn-ea"/>
                <a:cs typeface="+mn-cs"/>
              </a:defRPr>
            </a:lvl1pPr>
            <a:lvl2pPr marL="338138" indent="-182563" algn="l" defTabSz="914400" rtl="0" eaLnBrk="1" latinLnBrk="0" hangingPunct="1">
              <a:lnSpc>
                <a:spcPct val="120000"/>
              </a:lnSpc>
              <a:spcBef>
                <a:spcPts val="300"/>
              </a:spcBef>
              <a:buFont typeface="Arial" panose="020B0604020202020204" pitchFamily="34" charset="0"/>
              <a:buChar char="•"/>
              <a:defRPr sz="1600" kern="1200">
                <a:solidFill>
                  <a:schemeClr val="tx1"/>
                </a:solidFill>
                <a:latin typeface="+mn-lt"/>
                <a:ea typeface="+mn-ea"/>
                <a:cs typeface="+mn-cs"/>
              </a:defRPr>
            </a:lvl2pPr>
            <a:lvl3pPr marL="530225" indent="-182563" algn="l" defTabSz="914400" rtl="0" eaLnBrk="1" latinLnBrk="0" hangingPunct="1">
              <a:lnSpc>
                <a:spcPct val="120000"/>
              </a:lnSpc>
              <a:spcBef>
                <a:spcPts val="300"/>
              </a:spcBef>
              <a:buFont typeface="Arial" panose="020B0604020202020204" pitchFamily="34" charset="0"/>
              <a:buChar char="•"/>
              <a:defRPr sz="1400" kern="1200">
                <a:solidFill>
                  <a:schemeClr val="tx1"/>
                </a:solidFill>
                <a:latin typeface="+mn-lt"/>
                <a:ea typeface="+mn-ea"/>
                <a:cs typeface="+mn-cs"/>
              </a:defRPr>
            </a:lvl3pPr>
            <a:lvl4pPr marL="676275" indent="-155575"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4pPr>
            <a:lvl5pPr marL="822325" indent="-136525"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lgn="just">
              <a:spcBef>
                <a:spcPct val="50000"/>
              </a:spcBef>
              <a:buClr>
                <a:srgbClr val="DA5A29"/>
              </a:buClr>
              <a:buSzPct val="150000"/>
            </a:pPr>
            <a:r>
              <a:rPr lang="en-ZA" altLang="en-US" sz="2400" b="1" dirty="0">
                <a:solidFill>
                  <a:srgbClr val="00B050"/>
                </a:solidFill>
                <a:latin typeface="Arial" panose="020B0604020202020204" pitchFamily="34" charset="0"/>
                <a:cs typeface="Arial" panose="020B0604020202020204" pitchFamily="34" charset="0"/>
              </a:rPr>
              <a:t>Energy ON</a:t>
            </a:r>
          </a:p>
          <a:p>
            <a:pPr marL="800100" lvl="1" indent="-342900" algn="just">
              <a:spcBef>
                <a:spcPct val="50000"/>
              </a:spcBef>
              <a:buClr>
                <a:srgbClr val="DA5A29"/>
              </a:buClr>
              <a:buSzPct val="150000"/>
            </a:pPr>
            <a:r>
              <a:rPr lang="en-ZA" altLang="en-US" sz="2400" b="1" dirty="0">
                <a:solidFill>
                  <a:srgbClr val="00B050"/>
                </a:solidFill>
                <a:latin typeface="Arial" panose="020B0604020202020204" pitchFamily="34" charset="0"/>
                <a:cs typeface="Arial" panose="020B0604020202020204" pitchFamily="34" charset="0"/>
              </a:rPr>
              <a:t>Viscous set to turbulent (k-omega)</a:t>
            </a:r>
          </a:p>
          <a:p>
            <a:pPr marL="800100" lvl="1" indent="-342900" algn="just">
              <a:spcBef>
                <a:spcPct val="50000"/>
              </a:spcBef>
              <a:buClr>
                <a:srgbClr val="DA5A29"/>
              </a:buClr>
              <a:buSzPct val="150000"/>
            </a:pPr>
            <a:r>
              <a:rPr lang="en-ZA" altLang="en-US" sz="2400" b="1" dirty="0">
                <a:solidFill>
                  <a:srgbClr val="00B050"/>
                </a:solidFill>
                <a:latin typeface="Arial" panose="020B0604020202020204" pitchFamily="34" charset="0"/>
                <a:cs typeface="Arial" panose="020B0604020202020204" pitchFamily="34" charset="0"/>
              </a:rPr>
              <a:t>Material: Fluid-air, Solid LDPE polyethylene</a:t>
            </a:r>
          </a:p>
          <a:p>
            <a:pPr marL="800100" lvl="1" indent="-342900" algn="just">
              <a:spcBef>
                <a:spcPct val="50000"/>
              </a:spcBef>
              <a:buClr>
                <a:srgbClr val="DA5A29"/>
              </a:buClr>
              <a:buSzPct val="150000"/>
            </a:pPr>
            <a:r>
              <a:rPr lang="en-ZA" altLang="en-US" sz="2400" b="1" dirty="0">
                <a:solidFill>
                  <a:srgbClr val="00B050"/>
                </a:solidFill>
                <a:latin typeface="Arial" panose="020B0604020202020204" pitchFamily="34" charset="0"/>
                <a:cs typeface="Arial" panose="020B0604020202020204" pitchFamily="34" charset="0"/>
              </a:rPr>
              <a:t>Inlet vents - air at temperature 250 K and velocity 1.67 m/s</a:t>
            </a:r>
          </a:p>
          <a:p>
            <a:pPr marL="800100" lvl="1" indent="-342900" algn="just">
              <a:spcBef>
                <a:spcPct val="50000"/>
              </a:spcBef>
              <a:buClr>
                <a:srgbClr val="DA5A29"/>
              </a:buClr>
              <a:buSzPct val="150000"/>
            </a:pPr>
            <a:r>
              <a:rPr lang="en-ZA" altLang="en-US" sz="2400" b="1" dirty="0">
                <a:solidFill>
                  <a:srgbClr val="00B050"/>
                </a:solidFill>
                <a:latin typeface="Arial" panose="020B0604020202020204" pitchFamily="34" charset="0"/>
                <a:cs typeface="Arial" panose="020B0604020202020204" pitchFamily="34" charset="0"/>
              </a:rPr>
              <a:t>Greenhouse internal temperature – 310 K</a:t>
            </a:r>
          </a:p>
        </p:txBody>
      </p:sp>
    </p:spTree>
    <p:extLst>
      <p:ext uri="{BB962C8B-B14F-4D97-AF65-F5344CB8AC3E}">
        <p14:creationId xmlns:p14="http://schemas.microsoft.com/office/powerpoint/2010/main" val="359554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theme/theme1.xml><?xml version="1.0" encoding="utf-8"?>
<a:theme xmlns:a="http://schemas.openxmlformats.org/drawingml/2006/main" name="UJ">
  <a:themeElements>
    <a:clrScheme name="UJ">
      <a:dk1>
        <a:srgbClr val="3C3C3C"/>
      </a:dk1>
      <a:lt1>
        <a:srgbClr val="FFFFFF"/>
      </a:lt1>
      <a:dk2>
        <a:srgbClr val="3C3C3C"/>
      </a:dk2>
      <a:lt2>
        <a:srgbClr val="A7A7A7"/>
      </a:lt2>
      <a:accent1>
        <a:srgbClr val="26003B"/>
      </a:accent1>
      <a:accent2>
        <a:srgbClr val="D95900"/>
      </a:accent2>
      <a:accent3>
        <a:srgbClr val="3C3C3C"/>
      </a:accent3>
      <a:accent4>
        <a:srgbClr val="E98837"/>
      </a:accent4>
      <a:accent5>
        <a:srgbClr val="A7A7A7"/>
      </a:accent5>
      <a:accent6>
        <a:srgbClr val="93809D"/>
      </a:accent6>
      <a:hlink>
        <a:srgbClr val="3C3C3C"/>
      </a:hlink>
      <a:folHlink>
        <a:srgbClr val="A7A7A7"/>
      </a:folHlink>
    </a:clrScheme>
    <a:fontScheme name="Custom 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82153BC8644B4DBB6150A00C7B59FB" ma:contentTypeVersion="14" ma:contentTypeDescription="Create a new document." ma:contentTypeScope="" ma:versionID="dd0450befc860e01f7ed4aacc338a33f">
  <xsd:schema xmlns:xsd="http://www.w3.org/2001/XMLSchema" xmlns:xs="http://www.w3.org/2001/XMLSchema" xmlns:p="http://schemas.microsoft.com/office/2006/metadata/properties" xmlns:ns3="de9049bd-bce0-42af-a5a8-72ed767ee74a" xmlns:ns4="c0e6e73e-8e31-450d-a8de-58500b0fe958" targetNamespace="http://schemas.microsoft.com/office/2006/metadata/properties" ma:root="true" ma:fieldsID="5b210be3b0b6def643d3b2c65ac3f017" ns3:_="" ns4:_="">
    <xsd:import namespace="de9049bd-bce0-42af-a5a8-72ed767ee74a"/>
    <xsd:import namespace="c0e6e73e-8e31-450d-a8de-58500b0fe95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9049bd-bce0-42af-a5a8-72ed767ee74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e6e73e-8e31-450d-a8de-58500b0fe95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5F76F5-4D56-4C75-8B7A-FF8DD4161677}">
  <ds:schemaRefs>
    <ds:schemaRef ds:uri="http://schemas.microsoft.com/office/2006/documentManagement/types"/>
    <ds:schemaRef ds:uri="http://schemas.microsoft.com/office/infopath/2007/PartnerControls"/>
    <ds:schemaRef ds:uri="http://purl.org/dc/dcmitype/"/>
    <ds:schemaRef ds:uri="de9049bd-bce0-42af-a5a8-72ed767ee74a"/>
    <ds:schemaRef ds:uri="http://purl.org/dc/terms/"/>
    <ds:schemaRef ds:uri="http://purl.org/dc/elements/1.1/"/>
    <ds:schemaRef ds:uri="http://schemas.openxmlformats.org/package/2006/metadata/core-properties"/>
    <ds:schemaRef ds:uri="c0e6e73e-8e31-450d-a8de-58500b0fe95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A9A7B9A-6D66-43A9-B090-8BF22B54CA0B}">
  <ds:schemaRefs>
    <ds:schemaRef ds:uri="http://schemas.microsoft.com/sharepoint/v3/contenttype/forms"/>
  </ds:schemaRefs>
</ds:datastoreItem>
</file>

<file path=customXml/itemProps3.xml><?xml version="1.0" encoding="utf-8"?>
<ds:datastoreItem xmlns:ds="http://schemas.openxmlformats.org/officeDocument/2006/customXml" ds:itemID="{E7CE3716-4F8F-4FBE-A3C8-86F7EF57BD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9049bd-bce0-42af-a5a8-72ed767ee74a"/>
    <ds:schemaRef ds:uri="c0e6e73e-8e31-450d-a8de-58500b0fe9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3085</TotalTime>
  <Words>691</Words>
  <Application>Microsoft Office PowerPoint</Application>
  <PresentationFormat>Widescreen</PresentationFormat>
  <Paragraphs>82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Lucida Calligraphy</vt:lpstr>
      <vt:lpstr>Wingdings</vt:lpstr>
      <vt:lpstr>UJ</vt:lpstr>
      <vt:lpstr>INVESTIGATING THE ENVIRONMENTAL CONDITIONS IN A GREENHOUSE: A CFD STUDY</vt:lpstr>
      <vt:lpstr>DISCUSSION POINTS</vt:lpstr>
      <vt:lpstr>INTRODUCTION</vt:lpstr>
      <vt:lpstr>INTRODUCTION</vt:lpstr>
      <vt:lpstr>INTRODUCTION</vt:lpstr>
      <vt:lpstr>LITERATURE REVIEW</vt:lpstr>
      <vt:lpstr>RESEARCH METHODOLOGY</vt:lpstr>
      <vt:lpstr>RESULTS</vt:lpstr>
      <vt:lpstr>RESULTS</vt:lpstr>
      <vt:lpstr>RESULTS</vt:lpstr>
      <vt:lpstr>RESULTS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dc:creator>
  <cp:lastModifiedBy>PARDON TAWANASHE MURINGANI</cp:lastModifiedBy>
  <cp:revision>161</cp:revision>
  <dcterms:created xsi:type="dcterms:W3CDTF">2016-08-29T16:05:45Z</dcterms:created>
  <dcterms:modified xsi:type="dcterms:W3CDTF">2025-05-21T10:26:33Z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0x0101008F82153BC8644B4DBB6150A00C7B59FB</vt:lpwstr>
  </property>
  <property fmtid="{D5CDD505-2E9C-101B-9397-08002B2CF9AE}" pid="3" name="MSIP_Label_b0d31be4-bb77-46d3-b866-62153466896a_Enabled">
    <vt:lpwstr>true</vt:lpwstr>
  </property>
  <property fmtid="{D5CDD505-2E9C-101B-9397-08002B2CF9AE}" pid="4" name="MSIP_Label_b0d31be4-bb77-46d3-b866-62153466896a_SetDate">
    <vt:lpwstr>2025-02-16T13:29:37Z</vt:lpwstr>
  </property>
  <property fmtid="{D5CDD505-2E9C-101B-9397-08002B2CF9AE}" pid="5" name="MSIP_Label_b0d31be4-bb77-46d3-b866-62153466896a_Method">
    <vt:lpwstr>Standard</vt:lpwstr>
  </property>
  <property fmtid="{D5CDD505-2E9C-101B-9397-08002B2CF9AE}" pid="6" name="MSIP_Label_b0d31be4-bb77-46d3-b866-62153466896a_Name">
    <vt:lpwstr>Public</vt:lpwstr>
  </property>
  <property fmtid="{D5CDD505-2E9C-101B-9397-08002B2CF9AE}" pid="7" name="MSIP_Label_b0d31be4-bb77-46d3-b866-62153466896a_SiteId">
    <vt:lpwstr>fa785acd-36ef-41bc-8a94-89841327e045</vt:lpwstr>
  </property>
  <property fmtid="{D5CDD505-2E9C-101B-9397-08002B2CF9AE}" pid="8" name="MSIP_Label_b0d31be4-bb77-46d3-b866-62153466896a_ActionId">
    <vt:lpwstr>ee065394-f4fc-4444-a590-d1d970bcaef1</vt:lpwstr>
  </property>
  <property fmtid="{D5CDD505-2E9C-101B-9397-08002B2CF9AE}" pid="9" name="MSIP_Label_b0d31be4-bb77-46d3-b866-62153466896a_ContentBits">
    <vt:lpwstr>0</vt:lpwstr>
  </property>
  <property fmtid="{D5CDD505-2E9C-101B-9397-08002B2CF9AE}" pid="10" name="MSIP_Label_b0d31be4-bb77-46d3-b866-62153466896a_Tag">
    <vt:lpwstr>10, 3, 0, 1</vt:lpwstr>
  </property>
</Properties>
</file>