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58" r:id="rId4"/>
    <p:sldMasterId id="2147483660" r:id="rId5"/>
    <p:sldMasterId id="2147483662" r:id="rId6"/>
    <p:sldMasterId id="2147483664" r:id="rId7"/>
    <p:sldMasterId id="2147483666" r:id="rId8"/>
    <p:sldMasterId id="2147483668" r:id="rId9"/>
    <p:sldMasterId id="2147483671" r:id="rId10"/>
  </p:sldMasterIdLst>
  <p:notesMasterIdLst>
    <p:notesMasterId r:id="rId24"/>
  </p:notesMasterIdLst>
  <p:sldIdLst>
    <p:sldId id="256" r:id="rId11"/>
    <p:sldId id="257" r:id="rId12"/>
    <p:sldId id="272" r:id="rId13"/>
    <p:sldId id="274" r:id="rId14"/>
    <p:sldId id="258" r:id="rId15"/>
    <p:sldId id="260" r:id="rId16"/>
    <p:sldId id="273" r:id="rId17"/>
    <p:sldId id="259" r:id="rId18"/>
    <p:sldId id="261" r:id="rId19"/>
    <p:sldId id="262" r:id="rId20"/>
    <p:sldId id="266" r:id="rId21"/>
    <p:sldId id="270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ZA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5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7E35170-713C-4370-BF7E-B42CCC6BA7AE}" type="slidenum"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ZA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4B71354-B754-4907-A604-4D5BF3CAA900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8B020-4779-FFBA-463D-1AF98FDE3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>
            <a:extLst>
              <a:ext uri="{FF2B5EF4-FFF2-40B4-BE49-F238E27FC236}">
                <a16:creationId xmlns:a16="http://schemas.microsoft.com/office/drawing/2014/main" id="{9A5D7100-7B91-4E4E-F042-72C6EFEBB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>
            <a:extLst>
              <a:ext uri="{FF2B5EF4-FFF2-40B4-BE49-F238E27FC236}">
                <a16:creationId xmlns:a16="http://schemas.microsoft.com/office/drawing/2014/main" id="{D7FCA8EB-CDF4-2D94-1F2A-9E00B8BDC40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>
            <a:extLst>
              <a:ext uri="{FF2B5EF4-FFF2-40B4-BE49-F238E27FC236}">
                <a16:creationId xmlns:a16="http://schemas.microsoft.com/office/drawing/2014/main" id="{01849FA7-326F-309F-DEF1-D93981A01F9B}"/>
              </a:ext>
            </a:extLst>
          </p:cNvPr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4B71354-B754-4907-A604-4D5BF3CAA900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79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D362B8A-400D-4395-8648-C094632F9D00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D67E09-66DB-41EE-9DB7-1F54AA76AEE2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BD3F5C2-AAC7-4B54-B008-6DAEFD288346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6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A5E2D32-1F23-4A64-BAC8-B4B07B91632B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1DDD83-0AAA-431A-A1C8-EB598C1C164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37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8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13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49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00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329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59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9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29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99B59A1-1139-4B25-BC4A-4937DF4C8B1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384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C904C62-EA79-46D0-BF93-5AE11E2BFD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19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FC778CF-337F-4B85-BD53-B618E7C857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61F55EC-9CCE-4001-9321-A92A91CFA0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DE8798A-B941-46AB-B845-C8E8FF9B803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C4BB0612-AE59-4E01-9143-41D12DDDAED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DBC50E-B471-4CED-965B-11229EECBC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02BAABC-1C7B-46F3-92E2-D64EDC5D4B6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864875F-2008-4BC9-9C80-AD82D21129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645FDDB-F69A-40CB-9334-DED9BE647891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645FDDB-F69A-40CB-9334-DED9BE647891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047D3C9-2AD1-42D3-B528-C14B9C983BA1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AE31454-4C34-4D77-9091-771B482704A4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1C0E200-2624-4479-9725-0AC414ACA0C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CE1198-CFB4-4EF2-854F-DE45E9ED167C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4D5879E-F9B3-4FED-9A88-33C37DC5FA2F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2E9747E-B0BB-4EEE-9655-496F58C83250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88B8D70-1B3B-43A2-B0C3-21DE22B85E01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3D950C1-826B-4DD1-953C-62A8A305EA08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itl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Gaol. </a:t>
            </a:r>
            <a:br>
              <a:rPr sz="6000"/>
            </a:br>
            <a:endParaRPr lang="en-ZA" sz="6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" name="object 2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pic>
          <p:nvPicPr>
            <p:cNvPr id="59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1400" cy="685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" name="object 4"/>
            <p:cNvSpPr/>
            <p:nvPr/>
          </p:nvSpPr>
          <p:spPr>
            <a:xfrm>
              <a:off x="10150560" y="4796280"/>
              <a:ext cx="1814760" cy="1865880"/>
            </a:xfrm>
            <a:custGeom>
              <a:avLst/>
              <a:gdLst>
                <a:gd name="textAreaLeft" fmla="*/ 0 w 1814760"/>
                <a:gd name="textAreaRight" fmla="*/ 1815480 w 1814760"/>
                <a:gd name="textAreaTop" fmla="*/ 0 h 1865880"/>
                <a:gd name="textAreaBottom" fmla="*/ 1866600 h 1865880"/>
              </a:gdLst>
              <a:ahLst/>
              <a:cxnLst/>
              <a:rect l="textAreaLeft" t="textAreaTop" r="textAreaRight" b="textAreaBottom"/>
              <a:pathLst>
                <a:path w="1757679" h="1762125">
                  <a:moveTo>
                    <a:pt x="1757172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1757172" y="176174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58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Aptos"/>
              </a:endParaRPr>
            </a:p>
          </p:txBody>
        </p:sp>
        <p:pic>
          <p:nvPicPr>
            <p:cNvPr id="61" name="object 5"/>
            <p:cNvPicPr/>
            <p:nvPr/>
          </p:nvPicPr>
          <p:blipFill>
            <a:blip r:embed="rId3"/>
            <a:stretch/>
          </p:blipFill>
          <p:spPr>
            <a:xfrm>
              <a:off x="10114200" y="4759200"/>
              <a:ext cx="1892880" cy="194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" name="object 6"/>
            <p:cNvSpPr/>
            <p:nvPr/>
          </p:nvSpPr>
          <p:spPr>
            <a:xfrm>
              <a:off x="262800" y="4796280"/>
              <a:ext cx="9721800" cy="1865880"/>
            </a:xfrm>
            <a:custGeom>
              <a:avLst/>
              <a:gdLst>
                <a:gd name="textAreaLeft" fmla="*/ 0 w 9721800"/>
                <a:gd name="textAreaRight" fmla="*/ 9722520 w 9721800"/>
                <a:gd name="textAreaTop" fmla="*/ 0 h 1865880"/>
                <a:gd name="textAreaBottom" fmla="*/ 1866600 h 1865880"/>
              </a:gdLst>
              <a:ahLst/>
              <a:cxnLst/>
              <a:rect l="textAreaLeft" t="textAreaTop" r="textAreaRight" b="textAreaBottom"/>
              <a:pathLst>
                <a:path w="9413875" h="1762125">
                  <a:moveTo>
                    <a:pt x="9413748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9413748" y="1761744"/>
                  </a:lnTo>
                  <a:lnTo>
                    <a:pt x="9413748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Aptos"/>
              </a:endParaRPr>
            </a:p>
          </p:txBody>
        </p:sp>
      </p:grpSp>
      <p:sp>
        <p:nvSpPr>
          <p:cNvPr id="63" name="TextBox 9"/>
          <p:cNvSpPr/>
          <p:nvPr/>
        </p:nvSpPr>
        <p:spPr>
          <a:xfrm>
            <a:off x="638280" y="4837680"/>
            <a:ext cx="885780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Studying the Absorption &amp; Scattering</a:t>
            </a:r>
            <a:r>
              <a:rPr lang="en-ZA" sz="2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of PET Photons in Medical &amp; Mineral PET</a:t>
            </a: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000" b="1" spc="-1" dirty="0">
              <a:solidFill>
                <a:schemeClr val="dk1"/>
              </a:solidFill>
              <a:latin typeface="Aptos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Prince Nqobizitha Ncube </a:t>
            </a:r>
            <a:endParaRPr lang="en-Z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object 9"/>
          <p:cNvSpPr/>
          <p:nvPr/>
        </p:nvSpPr>
        <p:spPr>
          <a:xfrm>
            <a:off x="638280" y="6021720"/>
            <a:ext cx="6624720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endParaRPr lang="en-ZA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fr-FR" sz="2000" b="0" strike="noStrike" spc="-1" dirty="0">
                <a:solidFill>
                  <a:schemeClr val="dk1"/>
                </a:solidFill>
                <a:latin typeface="Aptos Display"/>
              </a:rPr>
              <a:t>1</a:t>
            </a:r>
            <a:r>
              <a:rPr lang="fr-FR" sz="2000" spc="-1" dirty="0">
                <a:solidFill>
                  <a:schemeClr val="dk1"/>
                </a:solidFill>
                <a:latin typeface="Aptos Display"/>
              </a:rPr>
              <a:t>7</a:t>
            </a:r>
            <a:r>
              <a:rPr lang="fr-FR" sz="2000" b="0" strike="noStrike" spc="-1" dirty="0">
                <a:solidFill>
                  <a:schemeClr val="dk1"/>
                </a:solidFill>
                <a:latin typeface="Aptos Display"/>
              </a:rPr>
              <a:t> MAY 2025</a:t>
            </a:r>
            <a:endParaRPr lang="en-Z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12248F-6628-4AB4-8012-67FDFFBDB646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8220" y="2780664"/>
            <a:ext cx="10974600" cy="301939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source emits 511 keV photons in all directions.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interact with slabs of material</a:t>
            </a:r>
            <a:endParaRPr lang="en-US" sz="2800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photons may scatter, pass through, or be absorbed.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 at the detector tells us how material affects the signal.</a:t>
            </a:r>
            <a:endParaRPr lang="en-ZA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065AA2E-C9F7-49AC-9708-914ECEB23535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10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 dirty="0">
              <a:solidFill>
                <a:schemeClr val="lt1"/>
              </a:solidFill>
              <a:latin typeface="Aptos"/>
            </a:endParaRPr>
          </a:p>
        </p:txBody>
      </p:sp>
      <p:sp>
        <p:nvSpPr>
          <p:cNvPr id="109" name="TextBox 13"/>
          <p:cNvSpPr/>
          <p:nvPr/>
        </p:nvSpPr>
        <p:spPr>
          <a:xfrm>
            <a:off x="202240" y="405153"/>
            <a:ext cx="841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Conceptual Framework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0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AF2EA159-2CD1-8D72-7BA7-0C92FFACB34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b="0" strike="noStrike" spc="-1" dirty="0">
                <a:solidFill>
                  <a:schemeClr val="lt1"/>
                </a:solidFill>
                <a:latin typeface="Aptos"/>
              </a:rPr>
              <a:t>High-Level Experiment Design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61A1D3-7655-4587-B666-2499D4B83438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11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2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71A9F56-F608-083D-BDD9-1831E78D5286}"/>
              </a:ext>
            </a:extLst>
          </p:cNvPr>
          <p:cNvSpPr txBox="1"/>
          <p:nvPr/>
        </p:nvSpPr>
        <p:spPr>
          <a:xfrm>
            <a:off x="195643" y="1827629"/>
            <a:ext cx="11800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PET source (Sodium-22) is placed at fixed distance from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Kimberlite slab inserted between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Measurements taken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Energy and count data collected (using DAQ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Thickness is then varied</a:t>
            </a:r>
            <a:endParaRPr lang="en-ZA" sz="2800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7D3C7C69-953D-DA5A-A93E-A21145EF1A0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 descr="A silver pipe with a blue band&#10;&#10;AI-generated content may be incorrect.">
            <a:extLst>
              <a:ext uri="{FF2B5EF4-FFF2-40B4-BE49-F238E27FC236}">
                <a16:creationId xmlns:a16="http://schemas.microsoft.com/office/drawing/2014/main" id="{5EAE6FBF-1D83-5916-A780-E574FDB5C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36691" r="12280" b="28960"/>
          <a:stretch/>
        </p:blipFill>
        <p:spPr>
          <a:xfrm flipV="1">
            <a:off x="6751712" y="4671861"/>
            <a:ext cx="4912267" cy="1143736"/>
          </a:xfrm>
          <a:prstGeom prst="rect">
            <a:avLst/>
          </a:prstGeom>
        </p:spPr>
      </p:pic>
      <p:pic>
        <p:nvPicPr>
          <p:cNvPr id="8" name="Picture 7" descr="A close up of a cylinder&#10;&#10;AI-generated content may be incorrect.">
            <a:extLst>
              <a:ext uri="{FF2B5EF4-FFF2-40B4-BE49-F238E27FC236}">
                <a16:creationId xmlns:a16="http://schemas.microsoft.com/office/drawing/2014/main" id="{CCC65837-4BB5-EFA7-3FAC-F1BCAF300C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954" y="2680460"/>
            <a:ext cx="1312025" cy="1716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lt1"/>
                </a:solidFill>
                <a:latin typeface="Aptos"/>
              </a:rPr>
              <a:t>Geant4 Simulation</a:t>
            </a:r>
            <a:endParaRPr lang="en-ZA" sz="3600" b="0" strike="noStrike" spc="-1" dirty="0">
              <a:solidFill>
                <a:schemeClr val="lt1"/>
              </a:solidFill>
              <a:latin typeface="Aptos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62F0ED-7DC1-4223-A9C9-8DF2CDF93CEE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12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69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CC1AE5C-6018-DBA8-4669-165A28D32846}"/>
              </a:ext>
            </a:extLst>
          </p:cNvPr>
          <p:cNvSpPr txBox="1"/>
          <p:nvPr/>
        </p:nvSpPr>
        <p:spPr>
          <a:xfrm>
            <a:off x="192225" y="1768015"/>
            <a:ext cx="11806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Source, slab, and detector modelled in GEANT4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fired in all directions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Scoring volumes track how many photons pass, scatter, or get absorbed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Data Analysis Framework used to view energy spectra and counts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compared to experimental data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DF7FCA5-C44D-4FCD-FFB3-33D08F0D762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 descr="A green and red lines&#10;&#10;AI-generated content may be incorrect.">
            <a:extLst>
              <a:ext uri="{FF2B5EF4-FFF2-40B4-BE49-F238E27FC236}">
                <a16:creationId xmlns:a16="http://schemas.microsoft.com/office/drawing/2014/main" id="{9856095E-BE3D-77E7-5562-2E22D3A6E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6"/>
          <a:stretch/>
        </p:blipFill>
        <p:spPr>
          <a:xfrm>
            <a:off x="3821094" y="3701174"/>
            <a:ext cx="4762463" cy="25505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EFC5BC-A95F-E62D-5B53-87EFEFEF9E2F}"/>
              </a:ext>
            </a:extLst>
          </p:cNvPr>
          <p:cNvCxnSpPr>
            <a:cxnSpLocks/>
          </p:cNvCxnSpPr>
          <p:nvPr/>
        </p:nvCxnSpPr>
        <p:spPr>
          <a:xfrm flipH="1">
            <a:off x="7848267" y="3934047"/>
            <a:ext cx="1288645" cy="61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69825E-37D6-2171-12B7-636F370D97DA}"/>
              </a:ext>
            </a:extLst>
          </p:cNvPr>
          <p:cNvSpPr txBox="1"/>
          <p:nvPr/>
        </p:nvSpPr>
        <p:spPr>
          <a:xfrm>
            <a:off x="9108558" y="3707219"/>
            <a:ext cx="16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Interaction with electron</a:t>
            </a:r>
            <a:endParaRPr lang="en-ZA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Experimental Variables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B58A82-1511-117E-0D40-3057ED095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99510"/>
              </p:ext>
            </p:extLst>
          </p:nvPr>
        </p:nvGraphicFramePr>
        <p:xfrm>
          <a:off x="3092158" y="2006600"/>
          <a:ext cx="63694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996">
                  <a:extLst>
                    <a:ext uri="{9D8B030D-6E8A-4147-A177-3AD203B41FA5}">
                      <a16:colId xmlns:a16="http://schemas.microsoft.com/office/drawing/2014/main" val="1437644468"/>
                    </a:ext>
                  </a:extLst>
                </a:gridCol>
                <a:gridCol w="3459480">
                  <a:extLst>
                    <a:ext uri="{9D8B030D-6E8A-4147-A177-3AD203B41FA5}">
                      <a16:colId xmlns:a16="http://schemas.microsoft.com/office/drawing/2014/main" val="863583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Control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Photon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4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Detector type and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2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Source-detector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9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Kimberlite composition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3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Simulation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99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Independent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Kimberlite slab thickness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Dependent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Photon count rate at detector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7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Energy spectrum at detector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8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Attenuation coefficient (</a:t>
                      </a:r>
                      <a:r>
                        <a:rPr lang="el-GR" dirty="0"/>
                        <a:t>μ)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91736"/>
                  </a:ext>
                </a:extLst>
              </a:tr>
            </a:tbl>
          </a:graphicData>
        </a:graphic>
      </p:graphicFrame>
      <p:pic>
        <p:nvPicPr>
          <p:cNvPr id="7" name="object 5">
            <a:extLst>
              <a:ext uri="{FF2B5EF4-FFF2-40B4-BE49-F238E27FC236}">
                <a16:creationId xmlns:a16="http://schemas.microsoft.com/office/drawing/2014/main" id="{F6C57EF2-9149-E112-6FCC-7FB025B45CE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8400" y="2370240"/>
            <a:ext cx="10974600" cy="308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6111"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r>
              <a:rPr lang="en-US" sz="1800" spc="-1" dirty="0" err="1">
                <a:solidFill>
                  <a:srgbClr val="000000"/>
                </a:solidFill>
                <a:latin typeface="Arial"/>
              </a:rPr>
              <a:t>Backgroundjj</a:t>
            </a:r>
            <a:endParaRPr lang="en-ZA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932C08-A1E4-4A1A-B606-5F56FE78FB19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2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70" name="TextBox 13"/>
          <p:cNvSpPr/>
          <p:nvPr/>
        </p:nvSpPr>
        <p:spPr>
          <a:xfrm>
            <a:off x="202240" y="365040"/>
            <a:ext cx="841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PRESENTATION CONTENTS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9A85AF38-BB6A-1BCD-2F72-F6170E95CF4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B2C0D-67D6-87B9-2956-D82CB5FD05DF}"/>
              </a:ext>
            </a:extLst>
          </p:cNvPr>
          <p:cNvSpPr txBox="1"/>
          <p:nvPr/>
        </p:nvSpPr>
        <p:spPr>
          <a:xfrm>
            <a:off x="202240" y="1956708"/>
            <a:ext cx="116123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Rationale for conducting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PET and </a:t>
            </a:r>
            <a:r>
              <a:rPr lang="en-ZA" sz="3200" dirty="0" err="1"/>
              <a:t>MinPet</a:t>
            </a:r>
            <a:endParaRPr lang="en-Z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Kimberlite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Project Aim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Experimental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Background</a:t>
            </a:r>
            <a:endParaRPr lang="en-ZA" sz="4800" b="0" strike="noStrike" spc="-1" dirty="0">
              <a:solidFill>
                <a:schemeClr val="lt1"/>
              </a:solidFill>
              <a:latin typeface="Aptos"/>
            </a:endParaRPr>
          </a:p>
        </p:txBody>
      </p:sp>
      <p:pic>
        <p:nvPicPr>
          <p:cNvPr id="183" name="object 5"/>
          <p:cNvPicPr/>
          <p:nvPr/>
        </p:nvPicPr>
        <p:blipFill>
          <a:blip r:embed="rId3"/>
          <a:stretch/>
        </p:blipFill>
        <p:spPr>
          <a:xfrm>
            <a:off x="11468160" y="6176880"/>
            <a:ext cx="718560" cy="68040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1D342DE-070B-4E9E-9DC4-B5E201B1FEFB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85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Picture 2" descr="A diagram of a person lying on a bar&#10;&#10;AI-generated content may be incorrect.">
            <a:extLst>
              <a:ext uri="{FF2B5EF4-FFF2-40B4-BE49-F238E27FC236}">
                <a16:creationId xmlns:a16="http://schemas.microsoft.com/office/drawing/2014/main" id="{C165AE94-57FD-3628-E454-DFC85D5E0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24" y="3010653"/>
            <a:ext cx="3965416" cy="2320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C2BC7-665D-E0D7-8372-D151D2DDA611}"/>
              </a:ext>
            </a:extLst>
          </p:cNvPr>
          <p:cNvSpPr txBox="1"/>
          <p:nvPr/>
        </p:nvSpPr>
        <p:spPr>
          <a:xfrm>
            <a:off x="264885" y="1851742"/>
            <a:ext cx="74032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material is injected in a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releases positrons.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upon contact with an electron, creating two 511 keV photons.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around the body detect the photons.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algorithm uses this data to create a 3D reconstruction.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807223-6C2D-634A-D43D-4109B7B5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1">
            <a:extLst>
              <a:ext uri="{FF2B5EF4-FFF2-40B4-BE49-F238E27FC236}">
                <a16:creationId xmlns:a16="http://schemas.microsoft.com/office/drawing/2014/main" id="{DCCA8239-B6AA-18EC-344A-56A3D8460DAC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Application</a:t>
            </a:r>
            <a:endParaRPr lang="en-ZA" sz="4800" b="0" strike="noStrike" spc="-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3" name="object 5">
            <a:extLst>
              <a:ext uri="{FF2B5EF4-FFF2-40B4-BE49-F238E27FC236}">
                <a16:creationId xmlns:a16="http://schemas.microsoft.com/office/drawing/2014/main" id="{4DC14F0D-7EC1-DB7D-CFEC-B63DF1C17AC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468160" y="6176880"/>
            <a:ext cx="718560" cy="68040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2">
            <a:extLst>
              <a:ext uri="{FF2B5EF4-FFF2-40B4-BE49-F238E27FC236}">
                <a16:creationId xmlns:a16="http://schemas.microsoft.com/office/drawing/2014/main" id="{B2153BE1-7EC0-6960-C549-83974BB0D21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1D342DE-070B-4E9E-9DC4-B5E201B1FEFB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ZA" sz="12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5" name="Straight Connector 14">
            <a:extLst>
              <a:ext uri="{FF2B5EF4-FFF2-40B4-BE49-F238E27FC236}">
                <a16:creationId xmlns:a16="http://schemas.microsoft.com/office/drawing/2014/main" id="{9A14D34A-97C8-C2CF-0B3D-CBC58327EAEA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DC2A4C-285A-50D1-E71F-2DAB6D5AE690}"/>
              </a:ext>
            </a:extLst>
          </p:cNvPr>
          <p:cNvSpPr txBox="1"/>
          <p:nvPr/>
        </p:nvSpPr>
        <p:spPr>
          <a:xfrm>
            <a:off x="1367846" y="2657284"/>
            <a:ext cx="9666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used in oncology - detection of tumors.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cardiology - PET is used to assess myocardial perfusion and viability.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neurology, it aids in Alzheimer's disease, diagnosis of epilepsy &amp; Alzheimer's disease</a:t>
            </a:r>
          </a:p>
        </p:txBody>
      </p:sp>
    </p:spTree>
    <p:extLst>
      <p:ext uri="{BB962C8B-B14F-4D97-AF65-F5344CB8AC3E}">
        <p14:creationId xmlns:p14="http://schemas.microsoft.com/office/powerpoint/2010/main" val="315367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75515" y="1880580"/>
            <a:ext cx="8053591" cy="42937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the flow of fluids or particles inside pipes or reactor.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nutrient or water movement in plants</a:t>
            </a:r>
            <a:endParaRPr lang="en-US" sz="28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adaptation for mineral scanning, particularly for tracking dense or fine particles.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the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MinPet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for diamond detection</a:t>
            </a: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D09AA5D-5A01-4A36-8826-355E9736163F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5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PET Beyond Medical Use</a:t>
            </a:r>
            <a:endParaRPr lang="en-ZA" sz="4800" b="0" strike="noStrike" spc="-1" dirty="0">
              <a:solidFill>
                <a:schemeClr val="lt1"/>
              </a:solidFill>
              <a:latin typeface="Aptos"/>
            </a:endParaRPr>
          </a:p>
        </p:txBody>
      </p:sp>
      <p:cxnSp>
        <p:nvCxnSpPr>
          <p:cNvPr id="78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4" name="object 5">
            <a:extLst>
              <a:ext uri="{FF2B5EF4-FFF2-40B4-BE49-F238E27FC236}">
                <a16:creationId xmlns:a16="http://schemas.microsoft.com/office/drawing/2014/main" id="{C907B856-0ABE-83ED-135F-B7084B398F2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2" name="Image2">
            <a:extLst>
              <a:ext uri="{FF2B5EF4-FFF2-40B4-BE49-F238E27FC236}">
                <a16:creationId xmlns:a16="http://schemas.microsoft.com/office/drawing/2014/main" id="{3545D490-7C54-8BC0-954D-FAE28B0F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1"/>
          <a:stretch>
            <a:fillRect/>
          </a:stretch>
        </p:blipFill>
        <p:spPr bwMode="auto">
          <a:xfrm>
            <a:off x="8229107" y="2370456"/>
            <a:ext cx="3759693" cy="30650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139407" y="2798211"/>
            <a:ext cx="9903223" cy="201710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understand how much is scattered, absorbed, or transmitted.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helps optimize detector placement, shielding, and image reconstruction.</a:t>
            </a: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B6AD3DB-11A0-45F8-BBD4-979589AF4F8D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6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Rectangle 11"/>
          <p:cNvSpPr/>
          <p:nvPr/>
        </p:nvSpPr>
        <p:spPr>
          <a:xfrm>
            <a:off x="-4680" y="-72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1" name="TextBox 13"/>
          <p:cNvSpPr/>
          <p:nvPr/>
        </p:nvSpPr>
        <p:spPr>
          <a:xfrm>
            <a:off x="193739" y="367188"/>
            <a:ext cx="117945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Why Study PET Photon Behavior?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2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3BCC6201-EB4F-1F50-44FD-0434CE5454F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400" b="0" strike="noStrike" spc="-1" dirty="0">
                <a:solidFill>
                  <a:schemeClr val="lt1"/>
                </a:solidFill>
                <a:latin typeface="Aptos"/>
              </a:rPr>
              <a:t>Photon Interaction</a:t>
            </a:r>
            <a:endParaRPr lang="en-ZA" sz="4400" b="0" strike="noStrike" spc="-1" dirty="0">
              <a:solidFill>
                <a:schemeClr val="lt1"/>
              </a:solidFill>
              <a:latin typeface="Aptos"/>
            </a:endParaRPr>
          </a:p>
        </p:txBody>
      </p:sp>
      <p:pic>
        <p:nvPicPr>
          <p:cNvPr id="192" name="object 5"/>
          <p:cNvPicPr/>
          <p:nvPr/>
        </p:nvPicPr>
        <p:blipFill>
          <a:blip r:embed="rId3"/>
          <a:stretch/>
        </p:blipFill>
        <p:spPr>
          <a:xfrm>
            <a:off x="11468160" y="6176880"/>
            <a:ext cx="718560" cy="680400"/>
          </a:xfrm>
          <a:prstGeom prst="rect">
            <a:avLst/>
          </a:prstGeom>
          <a:ln w="0">
            <a:noFill/>
          </a:ln>
        </p:spPr>
      </p:pic>
      <p:sp>
        <p:nvSpPr>
          <p:cNvPr id="195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F09B812-A8A9-492E-853F-4AC0140BD534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7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94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5" name="Picture 4" descr="A graph on a screen&#10;&#10;AI-generated content may be incorrect.">
            <a:extLst>
              <a:ext uri="{FF2B5EF4-FFF2-40B4-BE49-F238E27FC236}">
                <a16:creationId xmlns:a16="http://schemas.microsoft.com/office/drawing/2014/main" id="{7C5CB0BE-8346-E0D9-7D13-CC8EB8D27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55" y="2364088"/>
            <a:ext cx="3057525" cy="3343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B2A69C-1269-1B6A-7143-B04BAD83C003}"/>
              </a:ext>
            </a:extLst>
          </p:cNvPr>
          <p:cNvSpPr txBox="1"/>
          <p:nvPr/>
        </p:nvSpPr>
        <p:spPr>
          <a:xfrm>
            <a:off x="185057" y="2002971"/>
            <a:ext cx="83638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Photoelectric effect – photon is absorbed. </a:t>
            </a:r>
            <a:r>
              <a:rPr lang="en-ZA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ZA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photoelectron is released. (significant at low energy)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– photon transfers some energy and knocks off electron. Photon deflected.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Production – Due to photon-nucleus interaction. A positron-electron pair is formed (1.022 MeV threshold) </a:t>
            </a:r>
          </a:p>
          <a:p>
            <a:endParaRPr lang="en-ZA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 keV photons primarily interact via Compton scattering &amp; photoelectric effect.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98719" y="2009160"/>
            <a:ext cx="8411760" cy="37405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Kimberlite is the host rock for most natural diamonds.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Diamonds are not directly visible to PET, but kimberlite affects photon travel.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photon attenuation in kimberlite supports development in diamond exploration.</a:t>
            </a: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standard reference exists for kimberlite for how much it scatters and absorbs photons.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D80A20B-1377-4949-9660-3DD701974E57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8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4" name="TextBox 13"/>
          <p:cNvSpPr/>
          <p:nvPr/>
        </p:nvSpPr>
        <p:spPr>
          <a:xfrm>
            <a:off x="198719" y="319320"/>
            <a:ext cx="10295109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Kimberlite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Picture 2" descr="A stone cube on a black surface&#10;&#10;AI-generated content may be incorrect.">
            <a:extLst>
              <a:ext uri="{FF2B5EF4-FFF2-40B4-BE49-F238E27FC236}">
                <a16:creationId xmlns:a16="http://schemas.microsoft.com/office/drawing/2014/main" id="{1243FEB3-F60B-0D03-2309-084B2801C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5307" r="11868" b="27592"/>
          <a:stretch/>
        </p:blipFill>
        <p:spPr>
          <a:xfrm>
            <a:off x="8895554" y="2420655"/>
            <a:ext cx="2946400" cy="323014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D0EB3F69-4919-EAC7-BB78-0E3F73FA0B1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8220" y="2151074"/>
            <a:ext cx="10974600" cy="358932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5000"/>
          </a:bodyPr>
          <a:lstStyle/>
          <a:p>
            <a:pPr marL="0" indent="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5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this study is :</a:t>
            </a:r>
          </a:p>
          <a:p>
            <a:pPr marL="0" indent="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2300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900" b="1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9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study how PET photons behave in mineral and medical contexts using kimberlite slabs</a:t>
            </a: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9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9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measured and GEANT4 simulated attenuation and scattering patterns</a:t>
            </a:r>
            <a:r>
              <a:rPr lang="en-US" sz="29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A" sz="29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AC9686-3536-44B1-95BA-744D516D1112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9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00" name="TextBox 13"/>
          <p:cNvSpPr/>
          <p:nvPr/>
        </p:nvSpPr>
        <p:spPr>
          <a:xfrm>
            <a:off x="198720" y="430148"/>
            <a:ext cx="841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Project Aim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1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5DCEA0C6-4E6B-0378-CE2D-4446CCBEC7B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Widescreen</PresentationFormat>
  <Paragraphs>102</Paragraphs>
  <Slides>13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Retrospect</vt:lpstr>
      <vt:lpstr>PowerPoint Presentation</vt:lpstr>
      <vt:lpstr>Backgroundjj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LIONEL NDUMISO MKHWANAZI</dc:creator>
  <dc:description/>
  <cp:lastModifiedBy>PRINCE NQOBIZITHA NCUBE</cp:lastModifiedBy>
  <cp:revision>83</cp:revision>
  <dcterms:created xsi:type="dcterms:W3CDTF">2025-04-15T05:38:30Z</dcterms:created>
  <dcterms:modified xsi:type="dcterms:W3CDTF">2025-05-21T10:20:54Z</dcterms:modified>
  <dc:language>en-ZA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0x0101001C2DD614109E504494D6B1BA72B2BF24</vt:lpwstr>
  </property>
  <property fmtid="{D5CDD505-2E9C-101B-9397-08002B2CF9AE}" pid="3" name="HiddenSlides">
    <vt:i4>3</vt:i4>
  </property>
  <property fmtid="{D5CDD505-2E9C-101B-9397-08002B2CF9AE}" pid="4" name="Notes">
    <vt:i4>12</vt:i4>
  </property>
  <property fmtid="{D5CDD505-2E9C-101B-9397-08002B2CF9AE}" pid="5" name="PresentationFormat">
    <vt:lpwstr>Widescreen</vt:lpwstr>
  </property>
  <property fmtid="{D5CDD505-2E9C-101B-9397-08002B2CF9AE}" pid="6" name="Slides">
    <vt:i4>19</vt:i4>
  </property>
</Properties>
</file>