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318" r:id="rId3"/>
    <p:sldId id="329" r:id="rId4"/>
    <p:sldId id="319" r:id="rId5"/>
    <p:sldId id="323" r:id="rId6"/>
    <p:sldId id="320" r:id="rId7"/>
    <p:sldId id="321" r:id="rId8"/>
    <p:sldId id="322" r:id="rId9"/>
    <p:sldId id="324" r:id="rId10"/>
    <p:sldId id="325" r:id="rId11"/>
    <p:sldId id="330" r:id="rId12"/>
    <p:sldId id="326" r:id="rId13"/>
    <p:sldId id="3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9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9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7058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14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/>
              <a:t>4 contacts with short description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7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18" name="Picture Placeholder 2"/>
          <p:cNvSpPr>
            <a:spLocks noGrp="1"/>
          </p:cNvSpPr>
          <p:nvPr>
            <p:ph type="pic" sz="quarter" idx="50" hasCustomPrompt="1"/>
          </p:nvPr>
        </p:nvSpPr>
        <p:spPr>
          <a:xfrm>
            <a:off x="368300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19" name="Text Placeholder 14"/>
          <p:cNvSpPr>
            <a:spLocks noGrp="1"/>
          </p:cNvSpPr>
          <p:nvPr>
            <p:ph type="body" sz="quarter" idx="51" hasCustomPrompt="1"/>
          </p:nvPr>
        </p:nvSpPr>
        <p:spPr>
          <a:xfrm>
            <a:off x="2044700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20" name="Text Placeholder 14"/>
          <p:cNvSpPr>
            <a:spLocks noGrp="1"/>
          </p:cNvSpPr>
          <p:nvPr>
            <p:ph type="body" sz="quarter" idx="52" hasCustomPrompt="1"/>
          </p:nvPr>
        </p:nvSpPr>
        <p:spPr>
          <a:xfrm>
            <a:off x="2044700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21" name="Text Placeholder 14"/>
          <p:cNvSpPr>
            <a:spLocks noGrp="1"/>
          </p:cNvSpPr>
          <p:nvPr>
            <p:ph type="body" sz="quarter" idx="53" hasCustomPrompt="1"/>
          </p:nvPr>
        </p:nvSpPr>
        <p:spPr>
          <a:xfrm>
            <a:off x="2044700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22" name="Picture Placeholder 2"/>
          <p:cNvSpPr>
            <a:spLocks noGrp="1"/>
          </p:cNvSpPr>
          <p:nvPr>
            <p:ph type="pic" sz="quarter" idx="54" hasCustomPrompt="1"/>
          </p:nvPr>
        </p:nvSpPr>
        <p:spPr>
          <a:xfrm>
            <a:off x="6281084" y="3930637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23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7957484" y="3930637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24" name="Text Placeholder 14"/>
          <p:cNvSpPr>
            <a:spLocks noGrp="1"/>
          </p:cNvSpPr>
          <p:nvPr>
            <p:ph type="body" sz="quarter" idx="56" hasCustomPrompt="1"/>
          </p:nvPr>
        </p:nvSpPr>
        <p:spPr>
          <a:xfrm>
            <a:off x="7957484" y="4200897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7957484" y="4441439"/>
            <a:ext cx="3863041" cy="154343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4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baseline="0" dirty="0"/>
            </a:lvl1pPr>
          </a:lstStyle>
          <a:p>
            <a:pPr lvl="0"/>
            <a:r>
              <a:rPr lang="en-US"/>
              <a:t>2 contacts with long description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368300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2044700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44" hasCustomPrompt="1"/>
          </p:nvPr>
        </p:nvSpPr>
        <p:spPr>
          <a:xfrm>
            <a:off x="2044700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2044700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46" hasCustomPrompt="1"/>
          </p:nvPr>
        </p:nvSpPr>
        <p:spPr>
          <a:xfrm>
            <a:off x="6281084" y="1701975"/>
            <a:ext cx="1505323" cy="141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15" name="Text Placeholder 14"/>
          <p:cNvSpPr>
            <a:spLocks noGrp="1"/>
          </p:cNvSpPr>
          <p:nvPr>
            <p:ph type="body" sz="quarter" idx="47" hasCustomPrompt="1"/>
          </p:nvPr>
        </p:nvSpPr>
        <p:spPr>
          <a:xfrm>
            <a:off x="7957484" y="1701976"/>
            <a:ext cx="3863041" cy="27025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Name Surname</a:t>
            </a:r>
            <a:endParaRPr lang="en-ZA"/>
          </a:p>
        </p:txBody>
      </p:sp>
      <p:sp>
        <p:nvSpPr>
          <p:cNvPr id="116" name="Text Placeholder 14"/>
          <p:cNvSpPr>
            <a:spLocks noGrp="1"/>
          </p:cNvSpPr>
          <p:nvPr>
            <p:ph type="body" sz="quarter" idx="48" hasCustomPrompt="1"/>
          </p:nvPr>
        </p:nvSpPr>
        <p:spPr>
          <a:xfrm>
            <a:off x="7957484" y="1972235"/>
            <a:ext cx="3863041" cy="197223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ZA"/>
          </a:p>
        </p:txBody>
      </p:sp>
      <p:sp>
        <p:nvSpPr>
          <p:cNvPr id="117" name="Text Placeholder 14"/>
          <p:cNvSpPr>
            <a:spLocks noGrp="1"/>
          </p:cNvSpPr>
          <p:nvPr>
            <p:ph type="body" sz="quarter" idx="49" hasCustomPrompt="1"/>
          </p:nvPr>
        </p:nvSpPr>
        <p:spPr>
          <a:xfrm>
            <a:off x="7957484" y="2212776"/>
            <a:ext cx="3863041" cy="3772099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Body copy</a:t>
            </a:r>
            <a:endParaRPr lang="en-ZA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933680"/>
            <a:ext cx="1145222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0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88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674624"/>
            <a:ext cx="5530475" cy="431025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90049" y="1674624"/>
            <a:ext cx="5530475" cy="431025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90048" y="1272142"/>
            <a:ext cx="55304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43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703294"/>
            <a:ext cx="3701675" cy="428158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1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243575" y="1703294"/>
            <a:ext cx="3701675" cy="428158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18849" y="1703294"/>
            <a:ext cx="3701675" cy="4281581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8300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43575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18848" y="1272142"/>
            <a:ext cx="3701675" cy="3347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ZA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239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77378"/>
            <a:ext cx="5592849" cy="4707497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1268413"/>
            <a:ext cx="5593229" cy="471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32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3378200"/>
            <a:ext cx="5592849" cy="2606675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0" y="1277378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27296" y="1277378"/>
            <a:ext cx="5592849" cy="2606675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227296" y="4037013"/>
            <a:ext cx="5593229" cy="1947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18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1" y="3440672"/>
            <a:ext cx="3620748" cy="2544203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47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830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83916" y="3440672"/>
            <a:ext cx="3620748" cy="2544203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3916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99531" y="3440672"/>
            <a:ext cx="3620748" cy="2544203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199531" y="1268413"/>
            <a:ext cx="3620994" cy="2010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Add picture</a:t>
            </a:r>
            <a:endParaRPr lang="en-ZA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9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t="8782" b="8782"/>
          <a:stretch/>
        </p:blipFill>
        <p:spPr>
          <a:xfrm>
            <a:off x="192907" y="192742"/>
            <a:ext cx="11806186" cy="647251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8235" y="4720197"/>
            <a:ext cx="9413501" cy="1761285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21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8300" y="1268413"/>
            <a:ext cx="11452225" cy="4388316"/>
          </a:xfrm>
        </p:spPr>
        <p:txBody>
          <a:bodyPr/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8300" y="195750"/>
            <a:ext cx="11452225" cy="72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lvl="0"/>
            <a:r>
              <a:rPr lang="en-US"/>
              <a:t>Add title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814829"/>
            <a:ext cx="11452225" cy="268661"/>
          </a:xfrm>
        </p:spPr>
        <p:txBody>
          <a:bodyPr anchor="b"/>
          <a:lstStyle>
            <a:lvl1pPr marL="0" indent="0">
              <a:buNone/>
              <a:defRPr sz="9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footnote/source</a:t>
            </a:r>
            <a:endParaRPr lang="en-ZA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588" y="6361113"/>
            <a:ext cx="9000000" cy="215900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None/>
              <a:defRPr lang="en-GB" sz="1000" b="0" i="0" u="none" strike="noStrike" spc="0" baseline="0" dirty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165100" marR="0" lvl="0" indent="-1651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Footnote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50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9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311" y="4980501"/>
            <a:ext cx="8716418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0311" y="5439804"/>
            <a:ext cx="8716418" cy="277906"/>
          </a:xfrm>
        </p:spPr>
        <p:txBody>
          <a:bodyPr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Add subtitle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5986979"/>
            <a:ext cx="4583112" cy="306245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 cap="none" spc="-30" baseline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165100" lvl="0" indent="-165100">
              <a:lnSpc>
                <a:spcPct val="100000"/>
              </a:lnSpc>
              <a:spcBef>
                <a:spcPts val="0"/>
              </a:spcBef>
            </a:pPr>
            <a:r>
              <a:rPr lang="en-US"/>
              <a:t>Add date</a:t>
            </a:r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1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divider title</a:t>
            </a:r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9070" y="4969764"/>
            <a:ext cx="1266509" cy="1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2907" y="192742"/>
            <a:ext cx="11806186" cy="647251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94821" y="3173508"/>
            <a:ext cx="114023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821" y="2453901"/>
            <a:ext cx="7359650" cy="450338"/>
          </a:xfrm>
        </p:spPr>
        <p:txBody>
          <a:bodyPr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divider title</a:t>
            </a:r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10022541" y="4720197"/>
            <a:ext cx="1757083" cy="17612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6682" y="4684290"/>
            <a:ext cx="1833843" cy="18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30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5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1694" y="1102659"/>
            <a:ext cx="11600330" cy="107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 userDrawn="1"/>
        </p:nvSpPr>
        <p:spPr>
          <a:xfrm>
            <a:off x="331694" y="896471"/>
            <a:ext cx="11600330" cy="206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749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97225"/>
            <a:ext cx="11460525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68413"/>
            <a:ext cx="11452225" cy="47164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Add 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84541" y="6360871"/>
            <a:ext cx="49306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      </a:t>
            </a:r>
            <a:fld id="{B85E10F6-AA81-46B5-AAF7-516B34FC585A}" type="slidenum">
              <a:rPr lang="en-US" sz="1000" b="1" i="0" u="none" strike="noStrike" kern="1200" spc="0" baseline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sz="1000" b="1" spc="0" baseline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68300" y="6203579"/>
            <a:ext cx="108913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494903" y="6186557"/>
            <a:ext cx="508838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5100" indent="-16510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182563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5557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325" indent="-136525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0">
          <p15:clr>
            <a:srgbClr val="F26B43"/>
          </p15:clr>
        </p15:guide>
        <p15:guide id="2" pos="232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50311" y="4698489"/>
            <a:ext cx="8716418" cy="450338"/>
          </a:xfrm>
        </p:spPr>
        <p:txBody>
          <a:bodyPr/>
          <a:lstStyle/>
          <a:p>
            <a:r>
              <a:rPr lang="en-GB" dirty="0"/>
              <a:t>Radiation Damage of 4IR Sensors in Extreme Environments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0311" y="5597120"/>
            <a:ext cx="8716418" cy="277906"/>
          </a:xfrm>
        </p:spPr>
        <p:txBody>
          <a:bodyPr/>
          <a:lstStyle/>
          <a:p>
            <a:r>
              <a:rPr lang="en-GB" dirty="0"/>
              <a:t>A van der Merwe - 222021648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Prof Simon Connell </a:t>
            </a:r>
          </a:p>
        </p:txBody>
      </p:sp>
    </p:spTree>
    <p:extLst>
      <p:ext uri="{BB962C8B-B14F-4D97-AF65-F5344CB8AC3E}">
        <p14:creationId xmlns:p14="http://schemas.microsoft.com/office/powerpoint/2010/main" val="354386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85E8B-8B60-2F6C-A049-BEB991CD8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sz="2000" b="1" dirty="0"/>
              <a:t>Nuclear Plants: </a:t>
            </a:r>
            <a:r>
              <a:rPr lang="en-GB" sz="2000" dirty="0"/>
              <a:t>Enables real-time monitoring, improves operational efficiency, reduces costs, and enhances safety. </a:t>
            </a:r>
          </a:p>
          <a:p>
            <a:pPr lvl="2"/>
            <a:endParaRPr lang="en-GB" sz="2000" dirty="0"/>
          </a:p>
          <a:p>
            <a:pPr lvl="2"/>
            <a:r>
              <a:rPr lang="en-GB" sz="2000" b="1" dirty="0"/>
              <a:t>Space Applications: </a:t>
            </a:r>
            <a:r>
              <a:rPr lang="en-GB" sz="2000" dirty="0"/>
              <a:t>Protects astronauts, instruments and provides reliable cosmic radiation measurements. </a:t>
            </a:r>
          </a:p>
          <a:p>
            <a:pPr lvl="2"/>
            <a:endParaRPr lang="en-GB" sz="2000" dirty="0"/>
          </a:p>
          <a:p>
            <a:pPr lvl="2"/>
            <a:r>
              <a:rPr lang="en-GB" sz="2000" b="1" dirty="0"/>
              <a:t>Research:</a:t>
            </a:r>
            <a:r>
              <a:rPr lang="en-GB" sz="2000" dirty="0"/>
              <a:t> Advances knowledge of radiation damage in silica </a:t>
            </a:r>
            <a:r>
              <a:rPr lang="en-GB" sz="2000" dirty="0" err="1"/>
              <a:t>fibers</a:t>
            </a:r>
            <a:r>
              <a:rPr lang="en-GB" sz="2000" dirty="0"/>
              <a:t>, benefiting facilities like CERN. </a:t>
            </a:r>
          </a:p>
          <a:p>
            <a:pPr lvl="2"/>
            <a:endParaRPr lang="en-GB" sz="2000" dirty="0"/>
          </a:p>
          <a:p>
            <a:pPr lvl="2"/>
            <a:r>
              <a:rPr lang="en-GB" sz="2000" b="1" dirty="0"/>
              <a:t>Impact:</a:t>
            </a:r>
            <a:r>
              <a:rPr lang="en-GB" sz="2000" dirty="0"/>
              <a:t> Drives innovation in nuclear, space, and research sectors with durable sensors.</a:t>
            </a:r>
            <a:endParaRPr lang="en-ZA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5C9E3D-65CE-D9E5-F756-C21EF0B2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/>
                </a:solidFill>
              </a:rPr>
              <a:t>Project Significance:</a:t>
            </a:r>
          </a:p>
        </p:txBody>
      </p:sp>
    </p:spTree>
    <p:extLst>
      <p:ext uri="{BB962C8B-B14F-4D97-AF65-F5344CB8AC3E}">
        <p14:creationId xmlns:p14="http://schemas.microsoft.com/office/powerpoint/2010/main" val="71867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D877BA-52B7-6BC4-0BC4-9E222B0AD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/>
              <a:t>Summary:</a:t>
            </a:r>
            <a:r>
              <a:rPr lang="en-GB" sz="2000" dirty="0"/>
              <a:t> Developed framework to design and test radiation-hard </a:t>
            </a:r>
            <a:r>
              <a:rPr lang="en-GB" sz="2000" dirty="0" err="1"/>
              <a:t>fiber</a:t>
            </a:r>
            <a:r>
              <a:rPr lang="en-GB" sz="2000" dirty="0"/>
              <a:t> optic sensors. </a:t>
            </a:r>
          </a:p>
          <a:p>
            <a:endParaRPr lang="en-GB" sz="2000" dirty="0"/>
          </a:p>
          <a:p>
            <a:r>
              <a:rPr lang="en-GB" sz="2000" b="1" dirty="0"/>
              <a:t>Impact:</a:t>
            </a:r>
            <a:r>
              <a:rPr lang="en-GB" sz="2000" dirty="0"/>
              <a:t> Potential to revolutionize monitoring in nuclear reactors and space applications. </a:t>
            </a:r>
          </a:p>
          <a:p>
            <a:endParaRPr lang="en-GB" sz="2000" dirty="0"/>
          </a:p>
          <a:p>
            <a:r>
              <a:rPr lang="en-GB" sz="2000" b="1" dirty="0"/>
              <a:t>Future Work: </a:t>
            </a:r>
            <a:r>
              <a:rPr lang="en-GB" sz="2000" dirty="0"/>
              <a:t>Refine sensor compositions, conduct further irradiation tests, and explore additional dopants. </a:t>
            </a:r>
            <a:endParaRPr lang="en-ZA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9BF5DC-EA76-7A89-B453-73829BDC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/>
                </a:solidFill>
              </a:rPr>
              <a:t>Conclusion:</a:t>
            </a:r>
          </a:p>
        </p:txBody>
      </p:sp>
    </p:spTree>
    <p:extLst>
      <p:ext uri="{BB962C8B-B14F-4D97-AF65-F5344CB8AC3E}">
        <p14:creationId xmlns:p14="http://schemas.microsoft.com/office/powerpoint/2010/main" val="188771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5E4853-F20A-CD07-BC89-3EA1CC5FE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000" dirty="0"/>
              <a:t>[1] 	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S. Girard </a:t>
            </a:r>
            <a:r>
              <a:rPr lang="en-Z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al.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“Overview of Radiation Effects on Silica-Based Optical Fibers and Fiber Sensors,” 	</a:t>
            </a:r>
            <a:r>
              <a:rPr lang="en-Z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IEEE Trans </a:t>
            </a:r>
            <a:r>
              <a:rPr lang="en-Z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Nucl</a:t>
            </a:r>
            <a:r>
              <a:rPr lang="en-Z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Sci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pp. 1–38, 2024, </a:t>
            </a:r>
            <a:r>
              <a:rPr lang="en-Z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10.1109/TNS.2024.3511455.</a:t>
            </a:r>
          </a:p>
          <a:p>
            <a:pPr marL="0" indent="0">
              <a:buNone/>
            </a:pPr>
            <a:endParaRPr lang="en-ZA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sz="2000" dirty="0">
                <a:latin typeface="Times New Roman" panose="02020603050405020304" pitchFamily="18" charset="0"/>
              </a:rPr>
              <a:t>[2] 	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K. </a:t>
            </a:r>
            <a:r>
              <a:rPr lang="en-Z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Kajihara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 Skuja, M. Hirano, and H. Hosono, “Decomposition of </a:t>
            </a:r>
            <a:r>
              <a:rPr lang="en-Z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peroxy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radicals in </a:t>
            </a:r>
            <a:r>
              <a:rPr lang="en-Z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SiO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ZA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glass 	with X‐rays or </a:t>
            </a:r>
            <a:r>
              <a:rPr lang="en-Z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KrF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laser light,” </a:t>
            </a:r>
            <a:r>
              <a:rPr lang="en-ZA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physica</a:t>
            </a:r>
            <a:r>
              <a:rPr lang="en-Z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status solidi (c)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2, no. 1, pp. 314–317, Jan. 2005, </a:t>
            </a:r>
            <a:r>
              <a:rPr lang="en-Z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en-Z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	10.1002/pssc.200460173.</a:t>
            </a:r>
            <a:endParaRPr lang="en-ZA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3142BD-000B-069A-3A5F-7BAC0A957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/>
                </a:solidFill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27211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0A9B-CE9B-0EC5-B1B5-E0505B4E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54" y="255825"/>
            <a:ext cx="11452225" cy="720000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F3D56-B5DE-2645-9CE2-BEFA9534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24" y="975825"/>
            <a:ext cx="8347432" cy="551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9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5985-F951-5120-4038-28E8D83A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1F5CF1-B6E6-6EA2-7661-FDCC1983C0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0601" y="521111"/>
            <a:ext cx="11452225" cy="394640"/>
          </a:xfrm>
          <a:ln w="38100">
            <a:noFill/>
          </a:ln>
        </p:spPr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Introduction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Background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Theory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Problem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Aim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Objectives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Experimentation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Project significance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Conclusion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References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95900"/>
                </a:solidFill>
                <a:latin typeface="Söhne"/>
              </a:rPr>
              <a:t>Questions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D95900"/>
              </a:solidFill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95900"/>
              </a:solidFill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D959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92BA45-959F-9A83-520C-4C8C1725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425016" y="1274454"/>
            <a:ext cx="6766984" cy="43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5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68415-1D0B-26BA-3340-0DEB8F7FF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Project Context: </a:t>
            </a:r>
            <a:r>
              <a:rPr lang="en-GB" sz="2400" dirty="0"/>
              <a:t>Addressing the need for reliable sensors in nuclear reactors. </a:t>
            </a:r>
          </a:p>
          <a:p>
            <a:endParaRPr lang="en-GB" sz="2400" dirty="0"/>
          </a:p>
          <a:p>
            <a:r>
              <a:rPr lang="en-GB" sz="2400" b="1" dirty="0"/>
              <a:t>Relevance:</a:t>
            </a:r>
            <a:r>
              <a:rPr lang="en-GB" sz="2400" dirty="0"/>
              <a:t> Current sensors lack full radiation hardness, impacting performance.</a:t>
            </a:r>
          </a:p>
          <a:p>
            <a:endParaRPr lang="en-GB" sz="2400" dirty="0"/>
          </a:p>
          <a:p>
            <a:r>
              <a:rPr lang="en-GB" sz="2400" b="1" dirty="0"/>
              <a:t>Scope:</a:t>
            </a:r>
            <a:r>
              <a:rPr lang="en-GB" sz="2400" dirty="0"/>
              <a:t> Focus on developing radiation-hard </a:t>
            </a:r>
            <a:r>
              <a:rPr lang="en-GB" sz="2400" dirty="0" err="1"/>
              <a:t>fiber</a:t>
            </a:r>
            <a:r>
              <a:rPr lang="en-GB" sz="2400" dirty="0"/>
              <a:t> optic sensors using silica glass. </a:t>
            </a:r>
            <a:endParaRPr lang="en-ZA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FA9AB5-60DC-1C5E-40B2-D37F0222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412954"/>
            <a:ext cx="11452225" cy="502795"/>
          </a:xfrm>
          <a:ln w="38100">
            <a:noFill/>
          </a:ln>
        </p:spPr>
        <p:txBody>
          <a:bodyPr/>
          <a:lstStyle/>
          <a:p>
            <a:r>
              <a:rPr lang="en-ZA" dirty="0">
                <a:solidFill>
                  <a:schemeClr val="accent2"/>
                </a:solidFill>
              </a:rPr>
              <a:t>Introduction:</a:t>
            </a:r>
          </a:p>
        </p:txBody>
      </p:sp>
    </p:spTree>
    <p:extLst>
      <p:ext uri="{BB962C8B-B14F-4D97-AF65-F5344CB8AC3E}">
        <p14:creationId xmlns:p14="http://schemas.microsoft.com/office/powerpoint/2010/main" val="248862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DFED86-B99F-972B-E380-CF07DD1D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070769"/>
            <a:ext cx="11452225" cy="4716462"/>
          </a:xfrm>
        </p:spPr>
        <p:txBody>
          <a:bodyPr/>
          <a:lstStyle/>
          <a:p>
            <a:pPr lvl="1"/>
            <a:r>
              <a:rPr lang="en-ZA" sz="2000" b="1" dirty="0"/>
              <a:t>Global Context: </a:t>
            </a:r>
            <a:r>
              <a:rPr lang="en-ZA" sz="2000" dirty="0"/>
              <a:t>Over 100 countries shifting to green energy and carbon neutrality. </a:t>
            </a:r>
          </a:p>
          <a:p>
            <a:pPr lvl="1"/>
            <a:endParaRPr lang="en-ZA" sz="2000" dirty="0"/>
          </a:p>
          <a:p>
            <a:pPr lvl="1"/>
            <a:r>
              <a:rPr lang="en-ZA" sz="2000" b="1" dirty="0"/>
              <a:t>Nuclear Energy: </a:t>
            </a:r>
            <a:r>
              <a:rPr lang="en-ZA" sz="2000" dirty="0"/>
              <a:t>Sustainable, efficient, economically viable, but safety concerns persist. </a:t>
            </a:r>
          </a:p>
          <a:p>
            <a:pPr lvl="1"/>
            <a:endParaRPr lang="en-ZA" sz="2000" dirty="0"/>
          </a:p>
          <a:p>
            <a:pPr lvl="1"/>
            <a:r>
              <a:rPr lang="en-ZA" sz="2000" b="1" dirty="0"/>
              <a:t>Fiber Optic Sensors:</a:t>
            </a:r>
            <a:r>
              <a:rPr lang="en-ZA" sz="2000" dirty="0"/>
              <a:t> Enhance safety via in-core monitoring of water level, humidity, temperature, and neutron flux. </a:t>
            </a:r>
          </a:p>
          <a:p>
            <a:pPr lvl="1"/>
            <a:endParaRPr lang="en-ZA" sz="2000" dirty="0"/>
          </a:p>
          <a:p>
            <a:pPr lvl="1"/>
            <a:r>
              <a:rPr lang="en-ZA" sz="2000" b="1" dirty="0"/>
              <a:t>Benefits:</a:t>
            </a:r>
            <a:r>
              <a:rPr lang="en-ZA" sz="2000" dirty="0"/>
              <a:t> Small, lightweight, unintrusive, intrinsically powered, high bandwidth, immune to EM.</a:t>
            </a:r>
          </a:p>
          <a:p>
            <a:pPr lvl="1"/>
            <a:endParaRPr lang="en-ZA" sz="2000" dirty="0"/>
          </a:p>
          <a:p>
            <a:pPr lvl="1"/>
            <a:r>
              <a:rPr lang="en-ZA" sz="2000" b="1" dirty="0"/>
              <a:t>Applications:</a:t>
            </a:r>
            <a:r>
              <a:rPr lang="en-ZA" sz="2000" dirty="0"/>
              <a:t> Used in CERNs Large Hadron Collider and space instrumentation.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CF7CC-74A7-DD2A-A74F-BAEFD83E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93290"/>
            <a:ext cx="11452225" cy="522460"/>
          </a:xfrm>
          <a:solidFill>
            <a:schemeClr val="bg1"/>
          </a:solidFill>
          <a:ln w="38100">
            <a:noFill/>
          </a:ln>
        </p:spPr>
        <p:txBody>
          <a:bodyPr/>
          <a:lstStyle/>
          <a:p>
            <a:r>
              <a:rPr lang="en-ZA" dirty="0">
                <a:solidFill>
                  <a:schemeClr val="accent2"/>
                </a:solidFill>
              </a:rPr>
              <a:t>Background:</a:t>
            </a:r>
          </a:p>
        </p:txBody>
      </p:sp>
    </p:spTree>
    <p:extLst>
      <p:ext uri="{BB962C8B-B14F-4D97-AF65-F5344CB8AC3E}">
        <p14:creationId xmlns:p14="http://schemas.microsoft.com/office/powerpoint/2010/main" val="43901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A23C0-BB6F-B372-7EF4-A1C758731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000" b="1" dirty="0"/>
              <a:t>Concepts:</a:t>
            </a:r>
            <a:r>
              <a:rPr lang="en-ZA" sz="2000" dirty="0"/>
              <a:t> Utilizes </a:t>
            </a:r>
            <a:r>
              <a:rPr lang="en-ZA" sz="2000" dirty="0" err="1"/>
              <a:t>fiber</a:t>
            </a:r>
            <a:r>
              <a:rPr lang="en-ZA" sz="2000" dirty="0"/>
              <a:t> Bragg gratings and distributed sensing for </a:t>
            </a:r>
            <a:r>
              <a:rPr lang="en-ZA" sz="2000" dirty="0" err="1"/>
              <a:t>fiber</a:t>
            </a:r>
            <a:r>
              <a:rPr lang="en-ZA" sz="2000" dirty="0"/>
              <a:t> optic sensors. </a:t>
            </a:r>
          </a:p>
          <a:p>
            <a:endParaRPr lang="en-ZA" sz="2000" dirty="0"/>
          </a:p>
          <a:p>
            <a:r>
              <a:rPr lang="en-ZA" sz="2000" b="1" dirty="0"/>
              <a:t>Radiation Effects:</a:t>
            </a:r>
            <a:r>
              <a:rPr lang="en-ZA" sz="2000" dirty="0"/>
              <a:t> Point defects in silica sensors under radiation cause issues like radiation-induced attenuation, emissions, and refractive index changes [1][2]. </a:t>
            </a:r>
          </a:p>
          <a:p>
            <a:endParaRPr lang="en-ZA" sz="2000" dirty="0"/>
          </a:p>
          <a:p>
            <a:r>
              <a:rPr lang="en-ZA" sz="2000" b="1" dirty="0"/>
              <a:t>Mechanisms:</a:t>
            </a:r>
            <a:r>
              <a:rPr lang="en-ZA" sz="2000" dirty="0"/>
              <a:t> These defects manifest as optical absorption and optical luminescence bands, impacting sensor performance [1]. </a:t>
            </a:r>
          </a:p>
          <a:p>
            <a:endParaRPr lang="en-ZA" sz="2000" dirty="0"/>
          </a:p>
          <a:p>
            <a:r>
              <a:rPr lang="en-ZA" sz="2000" b="1" dirty="0"/>
              <a:t>Implication:</a:t>
            </a:r>
            <a:r>
              <a:rPr lang="en-ZA" sz="2000" dirty="0"/>
              <a:t> Understanding these effects is crucial for developing radiation-hard sensors.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1F736-4A1B-DE86-26CA-596BD64F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/>
                </a:solidFill>
              </a:rPr>
              <a:t>Theory:</a:t>
            </a:r>
          </a:p>
        </p:txBody>
      </p:sp>
    </p:spTree>
    <p:extLst>
      <p:ext uri="{BB962C8B-B14F-4D97-AF65-F5344CB8AC3E}">
        <p14:creationId xmlns:p14="http://schemas.microsoft.com/office/powerpoint/2010/main" val="108277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83712E-D9F9-7081-D697-9A15B5D23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pPr lvl="1"/>
            <a:r>
              <a:rPr lang="en-GB" sz="2000" b="1" dirty="0"/>
              <a:t>Issue:</a:t>
            </a:r>
            <a:r>
              <a:rPr lang="en-GB" sz="2000" dirty="0"/>
              <a:t> No fully radiation-hard sensors exist; accuracy suffers, requiring replacements every few months. </a:t>
            </a:r>
          </a:p>
          <a:p>
            <a:pPr lvl="1"/>
            <a:endParaRPr lang="en-GB" sz="2000" dirty="0"/>
          </a:p>
          <a:p>
            <a:pPr lvl="1"/>
            <a:r>
              <a:rPr lang="en-GB" sz="2000" b="1" dirty="0"/>
              <a:t>Cause:</a:t>
            </a:r>
            <a:r>
              <a:rPr lang="en-GB" sz="2000" dirty="0"/>
              <a:t> Point defects from irradiation cause radiation-induced attenuation, emission, and refractive index changes. </a:t>
            </a:r>
          </a:p>
          <a:p>
            <a:pPr lvl="1"/>
            <a:endParaRPr lang="en-GB" sz="2000" dirty="0"/>
          </a:p>
          <a:p>
            <a:pPr lvl="1"/>
            <a:r>
              <a:rPr lang="en-GB" sz="2000" b="1" dirty="0"/>
              <a:t>Solution Approach: </a:t>
            </a:r>
            <a:r>
              <a:rPr lang="en-GB" sz="2000" dirty="0"/>
              <a:t>Shift to </a:t>
            </a:r>
            <a:r>
              <a:rPr lang="en-GB" sz="2000" dirty="0" err="1"/>
              <a:t>fiber</a:t>
            </a:r>
            <a:r>
              <a:rPr lang="en-GB" sz="2000" dirty="0"/>
              <a:t> optic sensors with </a:t>
            </a:r>
            <a:r>
              <a:rPr lang="en-GB" sz="2000" dirty="0" err="1"/>
              <a:t>fiber</a:t>
            </a:r>
            <a:r>
              <a:rPr lang="en-GB" sz="2000" dirty="0"/>
              <a:t> Bragg gratings for light reflection and distributed sensing with multiple gratings. </a:t>
            </a:r>
          </a:p>
          <a:p>
            <a:pPr lvl="1"/>
            <a:endParaRPr lang="en-GB" sz="2000" dirty="0"/>
          </a:p>
          <a:p>
            <a:pPr lvl="1"/>
            <a:r>
              <a:rPr lang="en-GB" sz="2000" b="1" dirty="0"/>
              <a:t>Potential:</a:t>
            </a:r>
            <a:r>
              <a:rPr lang="en-GB" sz="2000" dirty="0"/>
              <a:t> Silica glass shows promising radiation hardness for in-core measurements; dopants alter properties, necessitating new designs. </a:t>
            </a:r>
            <a:endParaRPr lang="en-ZA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61ECEA-3202-4EAB-591C-518CA9DA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93290"/>
            <a:ext cx="11452225" cy="522460"/>
          </a:xfrm>
          <a:ln w="38100">
            <a:noFill/>
          </a:ln>
        </p:spPr>
        <p:txBody>
          <a:bodyPr/>
          <a:lstStyle/>
          <a:p>
            <a:r>
              <a:rPr lang="en-ZA" dirty="0">
                <a:solidFill>
                  <a:schemeClr val="accent2"/>
                </a:solidFill>
              </a:rPr>
              <a:t>Problem:</a:t>
            </a:r>
          </a:p>
        </p:txBody>
      </p:sp>
    </p:spTree>
    <p:extLst>
      <p:ext uri="{BB962C8B-B14F-4D97-AF65-F5344CB8AC3E}">
        <p14:creationId xmlns:p14="http://schemas.microsoft.com/office/powerpoint/2010/main" val="392017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6AF256-76BE-B424-A6C5-74A4548B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432618"/>
            <a:ext cx="11452225" cy="483131"/>
          </a:xfrm>
          <a:ln w="38100">
            <a:noFill/>
          </a:ln>
        </p:spPr>
        <p:txBody>
          <a:bodyPr/>
          <a:lstStyle/>
          <a:p>
            <a:r>
              <a:rPr lang="en-ZA" dirty="0">
                <a:solidFill>
                  <a:schemeClr val="accent2"/>
                </a:solidFill>
              </a:rPr>
              <a:t>Aim: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8B5B95-69AC-EF0C-0BD1-2C02D87907D8}"/>
              </a:ext>
            </a:extLst>
          </p:cNvPr>
          <p:cNvSpPr txBox="1"/>
          <p:nvPr/>
        </p:nvSpPr>
        <p:spPr>
          <a:xfrm>
            <a:off x="368300" y="1278194"/>
            <a:ext cx="113419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/>
              <a:t>Goal:</a:t>
            </a:r>
            <a:r>
              <a:rPr lang="en-ZA" sz="2000" dirty="0"/>
              <a:t> Determine optimal composition and dopants for desired radiation hardness in </a:t>
            </a:r>
            <a:r>
              <a:rPr lang="en-ZA" sz="2000" dirty="0" err="1"/>
              <a:t>fiber</a:t>
            </a:r>
            <a:r>
              <a:rPr lang="en-ZA" sz="2000" dirty="0"/>
              <a:t> optic sensors for nuclear reactors.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/>
              <a:t>Approach:</a:t>
            </a:r>
            <a:r>
              <a:rPr lang="en-ZA" sz="2000" dirty="0"/>
              <a:t> Understand damage mechanisms including radiation-induced attenuation, emission, refractive index change, lattice dilation, densification, and darkening.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/>
              <a:t>Factors:</a:t>
            </a:r>
            <a:r>
              <a:rPr lang="en-ZA" sz="2000" dirty="0"/>
              <a:t> </a:t>
            </a:r>
            <a:r>
              <a:rPr lang="en-ZA" sz="2000" dirty="0" err="1"/>
              <a:t>Analyze</a:t>
            </a:r>
            <a:r>
              <a:rPr lang="en-ZA" sz="2000" dirty="0"/>
              <a:t> effects of point defects and dopants like non-bridging oxygen hole </a:t>
            </a:r>
            <a:r>
              <a:rPr lang="en-ZA" sz="2000" dirty="0" err="1"/>
              <a:t>centers</a:t>
            </a:r>
            <a:r>
              <a:rPr lang="en-ZA" sz="2000" dirty="0"/>
              <a:t>, dangling silica bonds, </a:t>
            </a:r>
            <a:r>
              <a:rPr lang="en-ZA" sz="2000" dirty="0" err="1"/>
              <a:t>peroxy</a:t>
            </a:r>
            <a:r>
              <a:rPr lang="en-ZA" sz="2000" dirty="0"/>
              <a:t> radicals, self-trapped holes, and self-trapped excitons.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/>
              <a:t>Outcome:</a:t>
            </a:r>
            <a:r>
              <a:rPr lang="en-ZA" sz="2000" dirty="0"/>
              <a:t> Develop sensors with enhanced durability for reactor core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54870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3182E9-152D-9AFF-CB63-C250C3819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/>
              <a:t>Goals:</a:t>
            </a:r>
            <a:r>
              <a:rPr lang="en-GB" sz="2000" dirty="0"/>
              <a:t> </a:t>
            </a:r>
            <a:r>
              <a:rPr lang="en-GB" sz="2000" dirty="0" err="1"/>
              <a:t>Analyze</a:t>
            </a:r>
            <a:r>
              <a:rPr lang="en-GB" sz="2000" dirty="0"/>
              <a:t> results, draw conclusions, and provide recommendations for future research on </a:t>
            </a:r>
            <a:r>
              <a:rPr lang="en-GB" sz="2000" dirty="0" err="1"/>
              <a:t>fiber</a:t>
            </a:r>
            <a:r>
              <a:rPr lang="en-GB" sz="2000" dirty="0"/>
              <a:t> optic sensors. </a:t>
            </a:r>
          </a:p>
          <a:p>
            <a:endParaRPr lang="en-GB" sz="2000" dirty="0"/>
          </a:p>
          <a:p>
            <a:r>
              <a:rPr lang="en-GB" sz="2000" b="1" dirty="0"/>
              <a:t>Pre-Irradiation:</a:t>
            </a:r>
            <a:r>
              <a:rPr lang="en-GB" sz="2000" dirty="0"/>
              <a:t> Determine silica glass structure, refractive index, and Bragg wavelength of inscribed </a:t>
            </a:r>
            <a:r>
              <a:rPr lang="en-GB" sz="2000" dirty="0" err="1"/>
              <a:t>fibers</a:t>
            </a:r>
            <a:r>
              <a:rPr lang="en-GB" sz="2000" dirty="0"/>
              <a:t>. </a:t>
            </a:r>
          </a:p>
          <a:p>
            <a:endParaRPr lang="en-GB" sz="2000" dirty="0"/>
          </a:p>
          <a:p>
            <a:r>
              <a:rPr lang="en-GB" sz="2000" b="1" dirty="0"/>
              <a:t>Post-Irradiation:</a:t>
            </a:r>
            <a:r>
              <a:rPr lang="en-GB" sz="2000" dirty="0"/>
              <a:t> Assess structural changes in silica glass, changes in refractive index, shifts in Bragg wavelength, and presence of new point defects. </a:t>
            </a:r>
          </a:p>
          <a:p>
            <a:endParaRPr lang="en-GB" sz="2000" dirty="0"/>
          </a:p>
          <a:p>
            <a:r>
              <a:rPr lang="en-GB" sz="2000" b="1" dirty="0"/>
              <a:t>Outcome:</a:t>
            </a:r>
            <a:r>
              <a:rPr lang="en-GB" sz="2000" dirty="0"/>
              <a:t> Enable better understanding and improvement of radiation-hard sensors for nuclear applications.</a:t>
            </a:r>
            <a:r>
              <a:rPr lang="en-GB" dirty="0"/>
              <a:t> </a:t>
            </a:r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606109-3747-6E34-2C7C-E6613F72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/>
                </a:solidFill>
              </a:rPr>
              <a:t>Objectives:</a:t>
            </a:r>
          </a:p>
        </p:txBody>
      </p:sp>
    </p:spTree>
    <p:extLst>
      <p:ext uri="{BB962C8B-B14F-4D97-AF65-F5344CB8AC3E}">
        <p14:creationId xmlns:p14="http://schemas.microsoft.com/office/powerpoint/2010/main" val="352352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E6541C-EB3A-C297-456F-B79008F2C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000" b="1" dirty="0"/>
              <a:t>Samples:</a:t>
            </a:r>
            <a:r>
              <a:rPr lang="en-ZA" sz="2000" dirty="0"/>
              <a:t> Fiber samples irradiated at SAFARI-1 Nuclear Research Reactor, NECSA, </a:t>
            </a:r>
            <a:r>
              <a:rPr lang="en-ZA" sz="2000" dirty="0" err="1"/>
              <a:t>Pelindaba</a:t>
            </a:r>
            <a:r>
              <a:rPr lang="en-ZA" sz="2000" dirty="0"/>
              <a:t>; potential beam application at ESRF, Grenoble. </a:t>
            </a:r>
          </a:p>
          <a:p>
            <a:endParaRPr lang="en-ZA" sz="2000" dirty="0"/>
          </a:p>
          <a:p>
            <a:r>
              <a:rPr lang="en-ZA" sz="2000" b="1" dirty="0"/>
              <a:t>Analysis:</a:t>
            </a:r>
            <a:r>
              <a:rPr lang="en-ZA" sz="2000" dirty="0"/>
              <a:t> Silica structures examined via X-ray diffraction techniques. </a:t>
            </a:r>
          </a:p>
          <a:p>
            <a:endParaRPr lang="en-ZA" sz="2000" dirty="0"/>
          </a:p>
          <a:p>
            <a:r>
              <a:rPr lang="en-ZA" sz="2000" b="1" dirty="0"/>
              <a:t>Measurements:</a:t>
            </a:r>
            <a:r>
              <a:rPr lang="en-ZA" sz="2000" dirty="0"/>
              <a:t> Radiation-induced attenuation and Bragg wavelength shifts assessed with optical spectrometers; point defects detected using electron paramagnetic resonance spectroscopy. </a:t>
            </a:r>
          </a:p>
          <a:p>
            <a:endParaRPr lang="en-ZA" sz="2000" dirty="0"/>
          </a:p>
          <a:p>
            <a:r>
              <a:rPr lang="en-ZA" sz="2000" b="1" dirty="0"/>
              <a:t>Goal:</a:t>
            </a:r>
            <a:r>
              <a:rPr lang="en-ZA" sz="2000" dirty="0"/>
              <a:t> Validate sensor performance under radiation for nuclear applications.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346722-4F88-5FF5-0B18-6D4E0C0D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accent2"/>
                </a:solidFill>
              </a:rPr>
              <a:t>Experimentation:</a:t>
            </a:r>
          </a:p>
        </p:txBody>
      </p:sp>
    </p:spTree>
    <p:extLst>
      <p:ext uri="{BB962C8B-B14F-4D97-AF65-F5344CB8AC3E}">
        <p14:creationId xmlns:p14="http://schemas.microsoft.com/office/powerpoint/2010/main" val="4105578650"/>
      </p:ext>
    </p:extLst>
  </p:cSld>
  <p:clrMapOvr>
    <a:masterClrMapping/>
  </p:clrMapOvr>
</p:sld>
</file>

<file path=ppt/theme/theme1.xml><?xml version="1.0" encoding="utf-8"?>
<a:theme xmlns:a="http://schemas.openxmlformats.org/drawingml/2006/main" name="UJ">
  <a:themeElements>
    <a:clrScheme name="UJ">
      <a:dk1>
        <a:srgbClr val="3C3C3C"/>
      </a:dk1>
      <a:lt1>
        <a:srgbClr val="FFFFFF"/>
      </a:lt1>
      <a:dk2>
        <a:srgbClr val="3C3C3C"/>
      </a:dk2>
      <a:lt2>
        <a:srgbClr val="A7A7A7"/>
      </a:lt2>
      <a:accent1>
        <a:srgbClr val="26003B"/>
      </a:accent1>
      <a:accent2>
        <a:srgbClr val="D95900"/>
      </a:accent2>
      <a:accent3>
        <a:srgbClr val="3C3C3C"/>
      </a:accent3>
      <a:accent4>
        <a:srgbClr val="E98837"/>
      </a:accent4>
      <a:accent5>
        <a:srgbClr val="A7A7A7"/>
      </a:accent5>
      <a:accent6>
        <a:srgbClr val="93809D"/>
      </a:accent6>
      <a:hlink>
        <a:srgbClr val="3C3C3C"/>
      </a:hlink>
      <a:folHlink>
        <a:srgbClr val="A7A7A7"/>
      </a:folHlink>
    </a:clrScheme>
    <a:fontScheme name="Custom 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765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Söhne</vt:lpstr>
      <vt:lpstr>Times New Roman</vt:lpstr>
      <vt:lpstr>UJ</vt:lpstr>
      <vt:lpstr>Radiation Damage of 4IR Sensors in Extreme Environments</vt:lpstr>
      <vt:lpstr>Contents</vt:lpstr>
      <vt:lpstr>Introduction:</vt:lpstr>
      <vt:lpstr>Background:</vt:lpstr>
      <vt:lpstr>Theory:</vt:lpstr>
      <vt:lpstr>Problem:</vt:lpstr>
      <vt:lpstr>Aim:</vt:lpstr>
      <vt:lpstr>Objectives:</vt:lpstr>
      <vt:lpstr>Experimentation:</vt:lpstr>
      <vt:lpstr>Project Significance:</vt:lpstr>
      <vt:lpstr>Conclusion:</vt:lpstr>
      <vt:lpstr>References: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ARMAND VAN DER MERWE</dc:creator>
  <cp:lastModifiedBy>ARMAND VAN DER MERWE</cp:lastModifiedBy>
  <cp:revision>31</cp:revision>
  <dcterms:created xsi:type="dcterms:W3CDTF">2025-05-19T19:00:26Z</dcterms:created>
  <dcterms:modified xsi:type="dcterms:W3CDTF">2025-05-21T09:48:55Z</dcterms:modified>
</cp:coreProperties>
</file>