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5"/>
  </p:notesMasterIdLst>
  <p:sldIdLst>
    <p:sldId id="297" r:id="rId6"/>
    <p:sldId id="318" r:id="rId7"/>
    <p:sldId id="320" r:id="rId8"/>
    <p:sldId id="321" r:id="rId9"/>
    <p:sldId id="322" r:id="rId10"/>
    <p:sldId id="323" r:id="rId11"/>
    <p:sldId id="324" r:id="rId12"/>
    <p:sldId id="325" r:id="rId13"/>
    <p:sldId id="32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900"/>
    <a:srgbClr val="FFFFFF"/>
    <a:srgbClr val="93809D"/>
    <a:srgbClr val="002D62"/>
    <a:srgbClr val="55C5E9"/>
    <a:srgbClr val="666666"/>
    <a:srgbClr val="FDB913"/>
    <a:srgbClr val="9A9B9D"/>
    <a:srgbClr val="D4D4D5"/>
    <a:srgbClr val="AC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F7E2D-7B8F-4F80-BF99-5B46D35C2FAD}" type="datetimeFigureOut">
              <a:rPr lang="en-ZA" smtClean="0"/>
              <a:t>2025/05/21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46900-4EDF-44E7-B007-0B5AD608C12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655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Z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/>
              <a:t>Add 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78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9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93533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155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/>
              <a:t>4 contacts with short description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ZA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copy</a:t>
            </a:r>
            <a:endParaRPr lang="en-ZA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ZA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copy</a:t>
            </a:r>
            <a:endParaRPr lang="en-ZA"/>
          </a:p>
        </p:txBody>
      </p:sp>
      <p:sp>
        <p:nvSpPr>
          <p:cNvPr id="118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368300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19" name="Text Placeholder 14"/>
          <p:cNvSpPr>
            <a:spLocks noGrp="1"/>
          </p:cNvSpPr>
          <p:nvPr>
            <p:ph type="body" sz="quarter" idx="51" hasCustomPrompt="1"/>
          </p:nvPr>
        </p:nvSpPr>
        <p:spPr>
          <a:xfrm>
            <a:off x="2044700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ZA"/>
          </a:p>
        </p:txBody>
      </p:sp>
      <p:sp>
        <p:nvSpPr>
          <p:cNvPr id="120" name="Text Placeholder 14"/>
          <p:cNvSpPr>
            <a:spLocks noGrp="1"/>
          </p:cNvSpPr>
          <p:nvPr>
            <p:ph type="body" sz="quarter" idx="52" hasCustomPrompt="1"/>
          </p:nvPr>
        </p:nvSpPr>
        <p:spPr>
          <a:xfrm>
            <a:off x="2044700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121" name="Text Placeholder 14"/>
          <p:cNvSpPr>
            <a:spLocks noGrp="1"/>
          </p:cNvSpPr>
          <p:nvPr>
            <p:ph type="body" sz="quarter" idx="53" hasCustomPrompt="1"/>
          </p:nvPr>
        </p:nvSpPr>
        <p:spPr>
          <a:xfrm>
            <a:off x="2044700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copy</a:t>
            </a:r>
            <a:endParaRPr lang="en-ZA"/>
          </a:p>
        </p:txBody>
      </p:sp>
      <p:sp>
        <p:nvSpPr>
          <p:cNvPr id="122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6281084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23" name="Text Placeholder 14"/>
          <p:cNvSpPr>
            <a:spLocks noGrp="1"/>
          </p:cNvSpPr>
          <p:nvPr>
            <p:ph type="body" sz="quarter" idx="55" hasCustomPrompt="1"/>
          </p:nvPr>
        </p:nvSpPr>
        <p:spPr>
          <a:xfrm>
            <a:off x="7957484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ZA"/>
          </a:p>
        </p:txBody>
      </p:sp>
      <p:sp>
        <p:nvSpPr>
          <p:cNvPr id="124" name="Text Placeholder 14"/>
          <p:cNvSpPr>
            <a:spLocks noGrp="1"/>
          </p:cNvSpPr>
          <p:nvPr>
            <p:ph type="body" sz="quarter" idx="56" hasCustomPrompt="1"/>
          </p:nvPr>
        </p:nvSpPr>
        <p:spPr>
          <a:xfrm>
            <a:off x="7957484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125" name="Text Placeholder 14"/>
          <p:cNvSpPr>
            <a:spLocks noGrp="1"/>
          </p:cNvSpPr>
          <p:nvPr>
            <p:ph type="body" sz="quarter" idx="57" hasCustomPrompt="1"/>
          </p:nvPr>
        </p:nvSpPr>
        <p:spPr>
          <a:xfrm>
            <a:off x="7957484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copy</a:t>
            </a:r>
            <a:endParaRPr lang="en-ZA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817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/>
              <a:t>2 contacts with long description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ZA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copy</a:t>
            </a:r>
            <a:endParaRPr lang="en-ZA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ZA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copy</a:t>
            </a:r>
            <a:endParaRPr lang="en-ZA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130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739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674624"/>
            <a:ext cx="5530475" cy="4310251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90049" y="1674624"/>
            <a:ext cx="5530475" cy="4310251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90048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679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703294"/>
            <a:ext cx="3701675" cy="4281581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1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243575" y="1703294"/>
            <a:ext cx="3701675" cy="4281581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18849" y="1703294"/>
            <a:ext cx="3701675" cy="4281581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43575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118848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022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77378"/>
            <a:ext cx="5592849" cy="4707497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1268413"/>
            <a:ext cx="5593229" cy="4716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270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3378200"/>
            <a:ext cx="5592849" cy="2606675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0" y="1277378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27296" y="1277378"/>
            <a:ext cx="5592849" cy="2606675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4037013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121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1" y="3440672"/>
            <a:ext cx="3620748" cy="2544203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83916" y="3440672"/>
            <a:ext cx="3620748" cy="2544203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83916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199531" y="3440672"/>
            <a:ext cx="3620748" cy="2544203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19953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31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8782" b="8782"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Z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/>
              <a:t>Add date</a:t>
            </a:r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38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68413"/>
            <a:ext cx="11452225" cy="4388316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5814829"/>
            <a:ext cx="11452225" cy="268661"/>
          </a:xfrm>
        </p:spPr>
        <p:txBody>
          <a:bodyPr anchor="b"/>
          <a:lstStyle>
            <a:lvl1pPr marL="0" indent="0">
              <a:buNone/>
              <a:defRPr sz="9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footnote/source</a:t>
            </a:r>
            <a:endParaRPr lang="en-ZA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02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Z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/>
              <a:t>Add date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4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Z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/>
              <a:t>Add date</a:t>
            </a:r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6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divider title</a:t>
            </a:r>
            <a:endParaRPr lang="en-Z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1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divider title</a:t>
            </a:r>
            <a:endParaRPr lang="en-ZA"/>
          </a:p>
        </p:txBody>
      </p:sp>
      <p:sp>
        <p:nvSpPr>
          <p:cNvPr id="7" name="Rectangle 6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2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319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5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76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97225"/>
            <a:ext cx="11460525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68413"/>
            <a:ext cx="11452225" cy="471646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8" name="TextBox 7"/>
          <p:cNvSpPr txBox="1"/>
          <p:nvPr userDrawn="1"/>
        </p:nvSpPr>
        <p:spPr>
          <a:xfrm>
            <a:off x="10784541" y="6360871"/>
            <a:ext cx="49306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      </a:t>
            </a:r>
            <a:fld id="{B85E10F6-AA81-46B5-AAF7-516B34FC585A}" type="slidenum">
              <a:rPr lang="en-US" sz="1000" b="1" i="0" u="none" strike="noStrike" kern="1200" spc="0" baseline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ZA" sz="1000" b="1" spc="0" baseline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368300" y="6203579"/>
            <a:ext cx="108913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0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19" r:id="rId2"/>
    <p:sldLayoutId id="2147483722" r:id="rId3"/>
    <p:sldLayoutId id="2147483727" r:id="rId4"/>
    <p:sldLayoutId id="2147483724" r:id="rId5"/>
    <p:sldLayoutId id="2147483725" r:id="rId6"/>
    <p:sldLayoutId id="2147483650" r:id="rId7"/>
    <p:sldLayoutId id="2147483721" r:id="rId8"/>
    <p:sldLayoutId id="2147483720" r:id="rId9"/>
    <p:sldLayoutId id="2147483664" r:id="rId10"/>
    <p:sldLayoutId id="2147483711" r:id="rId11"/>
    <p:sldLayoutId id="2147483713" r:id="rId12"/>
    <p:sldLayoutId id="2147483714" r:id="rId13"/>
    <p:sldLayoutId id="2147483663" r:id="rId14"/>
    <p:sldLayoutId id="2147483715" r:id="rId15"/>
    <p:sldLayoutId id="2147483716" r:id="rId16"/>
    <p:sldLayoutId id="2147483717" r:id="rId17"/>
    <p:sldLayoutId id="2147483728" r:id="rId18"/>
    <p:sldLayoutId id="2147483718" r:id="rId19"/>
    <p:sldLayoutId id="214748370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spc="-3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5100" indent="-16510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76275" indent="-15557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325" indent="-13652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70" userDrawn="1">
          <p15:clr>
            <a:srgbClr val="F26B43"/>
          </p15:clr>
        </p15:guide>
        <p15:guide id="2" pos="232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90291" y="4720197"/>
            <a:ext cx="8716418" cy="450338"/>
          </a:xfrm>
        </p:spPr>
        <p:txBody>
          <a:bodyPr/>
          <a:lstStyle/>
          <a:p>
            <a:r>
              <a:rPr lang="en-GB" dirty="0"/>
              <a:t>Optimising PET Detector Performance for Diamond Sorting in MinPET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0291" y="5519814"/>
            <a:ext cx="8716418" cy="277906"/>
          </a:xfrm>
        </p:spPr>
        <p:txBody>
          <a:bodyPr/>
          <a:lstStyle/>
          <a:p>
            <a:r>
              <a:rPr lang="en-GB" dirty="0"/>
              <a:t>Progress Presentation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0291" y="5840754"/>
            <a:ext cx="4583112" cy="306245"/>
          </a:xfrm>
        </p:spPr>
        <p:txBody>
          <a:bodyPr/>
          <a:lstStyle/>
          <a:p>
            <a:r>
              <a:rPr lang="en-GB" dirty="0"/>
              <a:t>21 May 2025</a:t>
            </a:r>
          </a:p>
          <a:p>
            <a:r>
              <a:rPr lang="en-GB" dirty="0"/>
              <a:t>Mwalimu Mandisa Maila</a:t>
            </a:r>
          </a:p>
        </p:txBody>
      </p:sp>
    </p:spTree>
    <p:extLst>
      <p:ext uri="{BB962C8B-B14F-4D97-AF65-F5344CB8AC3E}">
        <p14:creationId xmlns:p14="http://schemas.microsoft.com/office/powerpoint/2010/main" val="354386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F5985-F951-5120-4038-28E8D83AB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1F5CF1-B6E6-6EA2-7661-FDCC1983C0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588" y="1026147"/>
            <a:ext cx="11452225" cy="334733"/>
          </a:xfrm>
        </p:spPr>
        <p:txBody>
          <a:bodyPr/>
          <a:lstStyle/>
          <a:p>
            <a:endParaRPr lang="en-US" dirty="0">
              <a:solidFill>
                <a:srgbClr val="D959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95900"/>
                </a:solidFill>
                <a:latin typeface="Söhne"/>
              </a:rPr>
              <a:t>Introduction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95900"/>
                </a:solidFill>
                <a:latin typeface="Söhne"/>
              </a:rPr>
              <a:t>Research Problem and Question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95900"/>
                </a:solidFill>
                <a:latin typeface="Söhne"/>
              </a:rPr>
              <a:t>Literature Review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95900"/>
                </a:solidFill>
                <a:latin typeface="Söhne"/>
              </a:rPr>
              <a:t>Data Collection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95900"/>
                </a:solidFill>
                <a:latin typeface="Söhne"/>
              </a:rPr>
              <a:t>Conclusion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D95900"/>
              </a:solidFill>
              <a:latin typeface="Söhn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D95900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69DDFF-5E59-A03D-89B8-D8739693FE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5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ED8B4-08EB-E6C5-B36D-DEB725619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D53ED68-A076-3200-C9F7-BA7370AB1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1277378"/>
            <a:ext cx="5592849" cy="470749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Positron Emission Tomography (PET) is a medical imaging technique used to visualise functional processes in the body by detecting gamma photons from positron annihilation.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PET scanners are commonly used in oncology, cardiology, and neurology to trace metabolic activity.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AD8854-AC88-0366-89C0-080306346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195750"/>
            <a:ext cx="11452225" cy="720000"/>
          </a:xfrm>
        </p:spPr>
        <p:txBody>
          <a:bodyPr anchor="b">
            <a:normAutofit/>
          </a:bodyPr>
          <a:lstStyle/>
          <a:p>
            <a:r>
              <a:rPr lang="en-ZA" dirty="0"/>
              <a:t>Introduction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8C6AB4C-4B4B-0068-C759-B34985374C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588" y="6361113"/>
            <a:ext cx="9000000" cy="215900"/>
          </a:xfrm>
        </p:spPr>
        <p:txBody>
          <a:bodyPr/>
          <a:lstStyle/>
          <a:p>
            <a:r>
              <a:rPr lang="en-US" dirty="0"/>
              <a:t>https://my.clevelandclinic.org/health/diagnostics/10123-pet-scan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888F21-B5AC-003F-0D82-C847F8601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723" y="522900"/>
            <a:ext cx="5393802" cy="53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90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6FB6F-1567-3E7F-D368-579F41059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14BB12A-6CA5-C39E-A968-C25AD535E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1268413"/>
            <a:ext cx="5630862" cy="471646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488183-9DBE-0BE8-9079-C482DF35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97225"/>
            <a:ext cx="11460525" cy="720000"/>
          </a:xfrm>
        </p:spPr>
        <p:txBody>
          <a:bodyPr anchor="ctr">
            <a:normAutofit/>
          </a:bodyPr>
          <a:lstStyle/>
          <a:p>
            <a:r>
              <a:rPr lang="en-ZA" dirty="0"/>
              <a:t>Introduction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672421B-6FF9-0E12-7274-442ECD4BD4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588" y="6361113"/>
            <a:ext cx="9000000" cy="215900"/>
          </a:xfrm>
        </p:spPr>
        <p:txBody>
          <a:bodyPr/>
          <a:lstStyle/>
          <a:p>
            <a:r>
              <a:rPr lang="en-Z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T. </a:t>
            </a:r>
            <a:r>
              <a:rPr lang="en-Z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Nemakhavhani</a:t>
            </a:r>
            <a:r>
              <a:rPr lang="en-Z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Z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 al.</a:t>
            </a:r>
            <a:r>
              <a:rPr lang="en-Z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“The MinPET diamond discovery technique,” </a:t>
            </a:r>
            <a:r>
              <a:rPr lang="en-Z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Proceedings of SAIP2017</a:t>
            </a:r>
            <a:r>
              <a:rPr lang="en-Z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pp. 355–360, 2017</a:t>
            </a:r>
            <a:endParaRPr lang="en-US" dirty="0"/>
          </a:p>
        </p:txBody>
      </p:sp>
      <p:pic>
        <p:nvPicPr>
          <p:cNvPr id="4" name="Picture 3" descr="A diagram of a pet processing plant&#10;&#10;AI-generated content may be incorrect.">
            <a:extLst>
              <a:ext uri="{FF2B5EF4-FFF2-40B4-BE49-F238E27FC236}">
                <a16:creationId xmlns:a16="http://schemas.microsoft.com/office/drawing/2014/main" id="{1773914B-C8E4-C25E-AB55-605A8F9F98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99" r="3443" b="1"/>
          <a:stretch>
            <a:fillRect/>
          </a:stretch>
        </p:blipFill>
        <p:spPr>
          <a:xfrm>
            <a:off x="5999162" y="530158"/>
            <a:ext cx="5821362" cy="5454717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39BF0C-C611-10CF-C168-EB99D3658AC0}"/>
              </a:ext>
            </a:extLst>
          </p:cNvPr>
          <p:cNvSpPr txBox="1"/>
          <p:nvPr/>
        </p:nvSpPr>
        <p:spPr>
          <a:xfrm>
            <a:off x="137636" y="1007680"/>
            <a:ext cx="6092190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MinPET adapts this technique for the mining industry by detecting positron-emitting isotopes formed in diamond-bearing kimberlite.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Unlike traditional methods, MinPET does not require crushing the ore, making it more energy-efficient and less destructive to diamonds.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2930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0F598-F1BA-6414-3D4D-D6E3C1647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A808D4-50CD-4AB3-4C50-CA2A68B62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1268413"/>
            <a:ext cx="11244580" cy="4716462"/>
          </a:xfrm>
        </p:spPr>
        <p:txBody>
          <a:bodyPr>
            <a:normAutofit/>
          </a:bodyPr>
          <a:lstStyle/>
          <a:p>
            <a:r>
              <a:rPr lang="en-US" dirty="0"/>
              <a:t>Traditional sorting methods like XRT, DMS and grease tables have limitations: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/>
              <a:t>Require extensive crushing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/>
              <a:t>Risk diamond breakage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/>
              <a:t>Rely on indirect and surface properties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MinPET offers a non-destructive, carbon-sensitive alternative using PET imaging.</a:t>
            </a:r>
          </a:p>
          <a:p>
            <a:r>
              <a:rPr lang="en-US" dirty="0"/>
              <a:t>However, current PET systems face challenges in the mining environment:</a:t>
            </a:r>
          </a:p>
          <a:p>
            <a:pPr lvl="1"/>
            <a:r>
              <a:rPr lang="en-US" dirty="0"/>
              <a:t>Low spatial resolution</a:t>
            </a:r>
          </a:p>
          <a:p>
            <a:pPr lvl="1"/>
            <a:r>
              <a:rPr lang="en-US" dirty="0"/>
              <a:t>Background interference from carbonates</a:t>
            </a:r>
          </a:p>
          <a:p>
            <a:pPr lvl="1"/>
            <a:r>
              <a:rPr lang="en-US" dirty="0"/>
              <a:t>Short windows for data acquisition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Research Question</a:t>
            </a:r>
            <a:r>
              <a:rPr lang="en-US" dirty="0"/>
              <a:t>: </a:t>
            </a:r>
            <a:r>
              <a:rPr lang="en-US" i="1" dirty="0"/>
              <a:t>How can PET detector performance be </a:t>
            </a:r>
            <a:r>
              <a:rPr lang="en-US" i="1" dirty="0" err="1"/>
              <a:t>optimised</a:t>
            </a:r>
            <a:r>
              <a:rPr lang="en-US" i="1" dirty="0"/>
              <a:t> for accurate, high-throughput diamond detection in MinPET?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D1C68D-73C8-EBFB-3389-F0B072504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97225"/>
            <a:ext cx="11460525" cy="720000"/>
          </a:xfrm>
        </p:spPr>
        <p:txBody>
          <a:bodyPr anchor="ctr">
            <a:normAutofit/>
          </a:bodyPr>
          <a:lstStyle/>
          <a:p>
            <a:r>
              <a:rPr lang="en-ZA" dirty="0"/>
              <a:t>Research Problem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4822BF4-7CC8-0EC9-2FBA-E19B2157A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588" y="6361113"/>
            <a:ext cx="9000000" cy="215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D5D58-F7F9-D748-30C6-3EFC478B1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DA7C00D-4002-8509-E67B-52DA71DE0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104" y="763028"/>
            <a:ext cx="5592849" cy="4707497"/>
          </a:xfrm>
        </p:spPr>
        <p:txBody>
          <a:bodyPr vert="horz" lIns="0" tIns="45720" rIns="91440" bIns="45720" rtlCol="0">
            <a:normAutofit fontScale="92500" lnSpcReduction="10000"/>
          </a:bodyPr>
          <a:lstStyle/>
          <a:p>
            <a:pPr marL="342900" indent="-342900"/>
            <a:endParaRPr lang="en-US" b="1" dirty="0"/>
          </a:p>
          <a:p>
            <a:pPr marL="342900" indent="-342900">
              <a:lnSpc>
                <a:spcPct val="150000"/>
              </a:lnSpc>
            </a:pPr>
            <a:r>
              <a:rPr lang="en-US" dirty="0"/>
              <a:t>PET imaging detects 511 keV gamma photons emitted when a positron (from ¹¹C decay) annihilates with an electron.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/>
              <a:t>In MinPET, high-energy photons activate carbon in diamonds, producing short-lived isotopes like ¹¹C.</a:t>
            </a:r>
          </a:p>
          <a:p>
            <a:pPr marL="342900" indent="-342900">
              <a:lnSpc>
                <a:spcPct val="150000"/>
              </a:lnSpc>
            </a:pPr>
            <a:endParaRPr lang="en-US" dirty="0"/>
          </a:p>
          <a:p>
            <a:pPr marL="342900" indent="-342900">
              <a:lnSpc>
                <a:spcPct val="150000"/>
              </a:lnSpc>
            </a:pPr>
            <a:r>
              <a:rPr lang="en-US" dirty="0"/>
              <a:t>Recent research explores enhancing PET performance for mining: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/>
              <a:t>Use of </a:t>
            </a:r>
            <a:r>
              <a:rPr lang="en-US" dirty="0" err="1"/>
              <a:t>SiPMs</a:t>
            </a:r>
            <a:r>
              <a:rPr lang="en-US" dirty="0"/>
              <a:t> and LYSO crystals for high resolutionTOFPET2 ASICs for faster timing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/>
              <a:t>FPGA and AI for real-time image reconstruction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2F593A-4350-5953-3FE8-FCB848247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>
            <a:normAutofit/>
          </a:bodyPr>
          <a:lstStyle/>
          <a:p>
            <a:r>
              <a:rPr lang="en-ZA" dirty="0"/>
              <a:t>Literature Review and Findings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83C1801-D951-DECA-A824-460D2C7B34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F9DF6C9-0DE9-AF47-B1A5-B2DE076ADE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wrap="square" lIns="0" tIns="0" rIns="0" bIns="0" rtlCol="0" anchor="ctr">
            <a:normAutofit fontScale="77500" lnSpcReduction="20000"/>
          </a:bodyPr>
          <a:lstStyle/>
          <a:p>
            <a:pPr marL="165100" indent="-1651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dirty="0">
                <a:effectLst/>
              </a:rPr>
              <a:t>T. P. W. Miller, N. J. Long, R. Vilar, and A. D. Gee, “Synthesis of 11 C, 18 F, 15 O, and 13 N Radiolabels for Positron Emission Tomography,” </a:t>
            </a:r>
            <a:r>
              <a:rPr lang="en-ZA" dirty="0" err="1">
                <a:effectLst/>
              </a:rPr>
              <a:t>Angewandte</a:t>
            </a:r>
            <a:r>
              <a:rPr lang="en-ZA" dirty="0">
                <a:effectLst/>
              </a:rPr>
              <a:t> </a:t>
            </a:r>
            <a:r>
              <a:rPr lang="en-ZA" dirty="0" err="1">
                <a:effectLst/>
              </a:rPr>
              <a:t>Chemie</a:t>
            </a:r>
            <a:r>
              <a:rPr lang="en-ZA" dirty="0">
                <a:effectLst/>
              </a:rPr>
              <a:t> International Edition, vol. 47, no. 47, pp. 8998–9033, Nov. 2008, </a:t>
            </a:r>
            <a:r>
              <a:rPr lang="en-ZA" dirty="0" err="1">
                <a:effectLst/>
              </a:rPr>
              <a:t>doi</a:t>
            </a:r>
            <a:r>
              <a:rPr lang="en-ZA" dirty="0">
                <a:effectLst/>
              </a:rPr>
              <a:t>: 10.1002/anie.200800222</a:t>
            </a:r>
            <a:endParaRPr lang="en-US" dirty="0"/>
          </a:p>
        </p:txBody>
      </p:sp>
      <p:pic>
        <p:nvPicPr>
          <p:cNvPr id="2" name="Picture 1" descr="Diagram of a diagram of a nuclear reaction&#10;&#10;AI-generated content may be incorrect.">
            <a:extLst>
              <a:ext uri="{FF2B5EF4-FFF2-40B4-BE49-F238E27FC236}">
                <a16:creationId xmlns:a16="http://schemas.microsoft.com/office/drawing/2014/main" id="{FA91BBC2-7DB1-B7D5-C3F5-CBE3F72C3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049" y="2184433"/>
            <a:ext cx="5530476" cy="348555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5C9DB7-A82F-6F27-9F31-DBDC9962A9C7}"/>
              </a:ext>
            </a:extLst>
          </p:cNvPr>
          <p:cNvSpPr txBox="1"/>
          <p:nvPr/>
        </p:nvSpPr>
        <p:spPr>
          <a:xfrm>
            <a:off x="6290048" y="1272142"/>
            <a:ext cx="5530475" cy="45719"/>
          </a:xfrm>
          <a:prstGeom prst="rect">
            <a:avLst/>
          </a:prstGeom>
        </p:spPr>
        <p:txBody>
          <a:bodyPr vert="horz" lIns="0" tIns="45720" rIns="91440" bIns="45720" rtlCol="0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 dirty="0">
                <a:solidFill>
                  <a:schemeClr val="tx1">
                    <a:lumMod val="50000"/>
                  </a:schemeClr>
                </a:solidFill>
              </a:rPr>
              <a:t>MinPET adapts this technique for the mining industry by detecting positron-emitting isotopes formed in diamond-bearing kimberlite.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 dirty="0">
                <a:solidFill>
                  <a:schemeClr val="tx1">
                    <a:lumMod val="50000"/>
                  </a:schemeClr>
                </a:solidFill>
              </a:rPr>
              <a:t>Unlike traditional methods, MinPET does not require crushing the ore, making it more energy-efficient and less destructive to diamonds.</a:t>
            </a:r>
          </a:p>
        </p:txBody>
      </p:sp>
    </p:spTree>
    <p:extLst>
      <p:ext uri="{BB962C8B-B14F-4D97-AF65-F5344CB8AC3E}">
        <p14:creationId xmlns:p14="http://schemas.microsoft.com/office/powerpoint/2010/main" val="2681870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8D993-69AD-8FAE-453D-517F3EFBA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F98020-E037-24B3-A827-CFDEC8C51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1268413"/>
            <a:ext cx="6927850" cy="471646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Simulation Phase</a:t>
            </a:r>
          </a:p>
          <a:p>
            <a:pPr marL="515938" lvl="1" indent="-342900">
              <a:buFont typeface="Courier New" panose="02070309020205020404" pitchFamily="49" charset="0"/>
              <a:buChar char="o"/>
            </a:pPr>
            <a:r>
              <a:rPr lang="en-US" dirty="0"/>
              <a:t>Use Geant4 to model photon interactions in a 17x17 segmented BGO crystal array.</a:t>
            </a:r>
          </a:p>
          <a:p>
            <a:pPr marL="515938" lvl="1" indent="-342900">
              <a:buFont typeface="Courier New" panose="02070309020205020404" pitchFamily="49" charset="0"/>
              <a:buChar char="o"/>
            </a:pPr>
            <a:r>
              <a:rPr lang="en-US" dirty="0"/>
              <a:t>Implement geometric collimation to isolate and evaluate the response of a single crystal pixel.</a:t>
            </a:r>
          </a:p>
          <a:p>
            <a:pPr marL="515938" lvl="1" indent="-342900">
              <a:buFont typeface="Courier New" panose="02070309020205020404" pitchFamily="49" charset="0"/>
              <a:buChar char="o"/>
            </a:pPr>
            <a:r>
              <a:rPr lang="en-US" dirty="0"/>
              <a:t>Simulate photon interactions, annihilation events, and signal leakage.</a:t>
            </a:r>
          </a:p>
          <a:p>
            <a:pPr marL="515938" lvl="1" indent="-342900"/>
            <a:endParaRPr lang="en-US" dirty="0"/>
          </a:p>
          <a:p>
            <a:pPr marL="515938" lvl="1" indent="-342900"/>
            <a:r>
              <a:rPr lang="en-US" dirty="0"/>
              <a:t>Experimental Phase</a:t>
            </a:r>
          </a:p>
          <a:p>
            <a:pPr marL="708025" lvl="2" indent="-342900">
              <a:buFont typeface="Courier New" panose="02070309020205020404" pitchFamily="49" charset="0"/>
              <a:buChar char="o"/>
            </a:pPr>
            <a:r>
              <a:rPr lang="en-US" dirty="0"/>
              <a:t>Conduct physical testing in the lab with a radioactive positron source.</a:t>
            </a:r>
          </a:p>
          <a:p>
            <a:pPr marL="708025" lvl="2" indent="-342900">
              <a:buFont typeface="Courier New" panose="02070309020205020404" pitchFamily="49" charset="0"/>
              <a:buChar char="o"/>
            </a:pPr>
            <a:r>
              <a:rPr lang="en-US" dirty="0"/>
              <a:t>Measure the real-world detector response.</a:t>
            </a:r>
          </a:p>
          <a:p>
            <a:pPr marL="708025" lvl="2" indent="-342900"/>
            <a:endParaRPr lang="en-US" dirty="0"/>
          </a:p>
          <a:p>
            <a:pPr marL="708025" lvl="2" indent="-342900"/>
            <a:endParaRPr lang="en-US" dirty="0"/>
          </a:p>
          <a:p>
            <a:pPr marL="458788" lvl="1" indent="-285750"/>
            <a:r>
              <a:rPr lang="en-US" dirty="0"/>
              <a:t>Compare simulation results with experimental results.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EFEF82-E9B0-0BE1-F4C0-2F048758B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97225"/>
            <a:ext cx="11460525" cy="720000"/>
          </a:xfrm>
        </p:spPr>
        <p:txBody>
          <a:bodyPr anchor="ctr">
            <a:normAutofit/>
          </a:bodyPr>
          <a:lstStyle/>
          <a:p>
            <a:r>
              <a:rPr lang="en-ZA" dirty="0"/>
              <a:t>Data Collection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A0E1907-22EB-D99B-B961-1F73BE3281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588" y="6361113"/>
            <a:ext cx="9000000" cy="215900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A354D0-E282-1ABB-C4CD-5F9692F66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787" y="1268413"/>
            <a:ext cx="3171825" cy="1057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DBB45E-7112-A1A7-8434-54A9E2B6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084" y="4210050"/>
            <a:ext cx="4998088" cy="138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3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6CE92-1154-743C-E904-346297335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88691F3-DF75-2228-1FE2-41760497B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1268413"/>
            <a:ext cx="11244580" cy="471646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This project investigates how PET detector performance can be enhanced for accurate, high-throughput diamond sorting in MinPET.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 far: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Conducted a comprehensive literature review on PET principles, technologies, and mining applications.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Defined the experimental framework, including variable selection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  <a:p>
            <a:pPr lvl="1"/>
            <a:r>
              <a:rPr lang="en-US" sz="1800" dirty="0"/>
              <a:t>Next Steps: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Set up the simulation environment in Geant4 to model detector </a:t>
            </a:r>
            <a:r>
              <a:rPr lang="en-US" sz="1600" dirty="0" err="1"/>
              <a:t>behaviour</a:t>
            </a:r>
            <a:r>
              <a:rPr lang="en-US" sz="1600" dirty="0"/>
              <a:t>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Simulate photon interactions and assess signal leakage under varied conditions.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Perform physical experimentation to validate simulation results.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 err="1"/>
              <a:t>Analyse</a:t>
            </a:r>
            <a:r>
              <a:rPr lang="en-US" sz="1600" dirty="0"/>
              <a:t> findings to recommend detector improvements for MinPET integration.</a:t>
            </a:r>
          </a:p>
          <a:p>
            <a:pPr marL="347662" lvl="2" indent="0">
              <a:buNone/>
            </a:pPr>
            <a:endParaRPr lang="en-US" sz="1600" dirty="0"/>
          </a:p>
          <a:p>
            <a:pPr marL="347662" lvl="2" indent="0">
              <a:buNone/>
            </a:pPr>
            <a:endParaRPr lang="en-US" sz="1600" dirty="0"/>
          </a:p>
          <a:p>
            <a:pPr lvl="2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lvl="2"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CE615E-E949-811F-124A-089BEBB70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97225"/>
            <a:ext cx="11460525" cy="720000"/>
          </a:xfrm>
        </p:spPr>
        <p:txBody>
          <a:bodyPr anchor="ctr">
            <a:normAutofit/>
          </a:bodyPr>
          <a:lstStyle/>
          <a:p>
            <a:r>
              <a:rPr lang="en-ZA" dirty="0"/>
              <a:t>Conclusion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18C393A-D7D7-108B-6B47-914034E0F0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588" y="6361113"/>
            <a:ext cx="9000000" cy="215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9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99C5670-C9B4-EB88-CFBC-C03C7D039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3921" y="2530101"/>
            <a:ext cx="7359650" cy="450338"/>
          </a:xfrm>
        </p:spPr>
        <p:txBody>
          <a:bodyPr/>
          <a:lstStyle/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49572468"/>
      </p:ext>
    </p:extLst>
  </p:cSld>
  <p:clrMapOvr>
    <a:masterClrMapping/>
  </p:clrMapOvr>
</p:sld>
</file>

<file path=ppt/theme/theme1.xml><?xml version="1.0" encoding="utf-8"?>
<a:theme xmlns:a="http://schemas.openxmlformats.org/drawingml/2006/main" name="UJ">
  <a:themeElements>
    <a:clrScheme name="UJ">
      <a:dk1>
        <a:srgbClr val="3C3C3C"/>
      </a:dk1>
      <a:lt1>
        <a:srgbClr val="FFFFFF"/>
      </a:lt1>
      <a:dk2>
        <a:srgbClr val="3C3C3C"/>
      </a:dk2>
      <a:lt2>
        <a:srgbClr val="A7A7A7"/>
      </a:lt2>
      <a:accent1>
        <a:srgbClr val="26003B"/>
      </a:accent1>
      <a:accent2>
        <a:srgbClr val="D95900"/>
      </a:accent2>
      <a:accent3>
        <a:srgbClr val="3C3C3C"/>
      </a:accent3>
      <a:accent4>
        <a:srgbClr val="E98837"/>
      </a:accent4>
      <a:accent5>
        <a:srgbClr val="A7A7A7"/>
      </a:accent5>
      <a:accent6>
        <a:srgbClr val="93809D"/>
      </a:accent6>
      <a:hlink>
        <a:srgbClr val="3C3C3C"/>
      </a:hlink>
      <a:folHlink>
        <a:srgbClr val="A7A7A7"/>
      </a:folHlink>
    </a:clrScheme>
    <a:fontScheme name="Custom 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b7a7fbb-e22d-4ebc-973b-292b8e1ba110" xsi:nil="true"/>
    <_dlc_DocIdPersistId xmlns="6b7a7fbb-e22d-4ebc-973b-292b8e1ba110" xsi:nil="true"/>
    <_dlc_DocIdUrl xmlns="6b7a7fbb-e22d-4ebc-973b-292b8e1ba110">
      <Url xsi:nil="true"/>
      <Description xsi:nil="true"/>
    </_dlc_DocIdUrl>
    <lcf76f155ced4ddcb4097134ff3c332f xmlns="6b7a7fbb-e22d-4ebc-973b-292b8e1ba110">
      <Terms xmlns="http://schemas.microsoft.com/office/infopath/2007/PartnerControls"/>
    </lcf76f155ced4ddcb4097134ff3c332f>
    <TaxCatchAll xmlns="337a800a-df0f-44c0-8d8e-cc6d6568c314" xsi:nil="true"/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7AAAD3FFA8143AB628CC5D787BD17" ma:contentTypeVersion="45" ma:contentTypeDescription="Create a new document." ma:contentTypeScope="" ma:versionID="b2d70c40931f6180f20b69207bacc04a">
  <xsd:schema xmlns:xsd="http://www.w3.org/2001/XMLSchema" xmlns:xs="http://www.w3.org/2001/XMLSchema" xmlns:p="http://schemas.microsoft.com/office/2006/metadata/properties" xmlns:ns2="6b7a7fbb-e22d-4ebc-973b-292b8e1ba110" xmlns:ns3="337a800a-df0f-44c0-8d8e-cc6d6568c314" targetNamespace="http://schemas.microsoft.com/office/2006/metadata/properties" ma:root="true" ma:fieldsID="f2a7208e5807bd9fc99b50b8906743f7" ns2:_="" ns3:_="">
    <xsd:import namespace="6b7a7fbb-e22d-4ebc-973b-292b8e1ba110"/>
    <xsd:import namespace="337a800a-df0f-44c0-8d8e-cc6d6568c31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7a7fbb-e22d-4ebc-973b-292b8e1ba11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false">
      <xsd:simpleType>
        <xsd:restriction base="dms:Text"/>
      </xsd:simpleType>
    </xsd:element>
    <xsd:element name="_dlc_DocIdUrl" ma:index="9" nillable="true" ma:displayName="Document ID" ma:description="Permanent link to this document." ma:format="Hyperlink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dbfe5fc-bf31-40e7-b284-e9115557f0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a800a-df0f-44c0-8d8e-cc6d6568c31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c003f4f-f4cc-49d4-8d1b-c7ee2c8697a1}" ma:internalName="TaxCatchAll" ma:showField="CatchAllData" ma:web="337a800a-df0f-44c0-8d8e-cc6d6568c3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245372-7EF7-422D-931A-7CE04A008678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337a800a-df0f-44c0-8d8e-cc6d6568c314"/>
    <ds:schemaRef ds:uri="6b7a7fbb-e22d-4ebc-973b-292b8e1ba11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7996018-CE5B-4B46-93FE-D1860649F15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3683DFE-C4F2-48A6-9622-294C8423E8B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C4F01A0-7F20-4D77-A76E-D925D89813C8}">
  <ds:schemaRefs>
    <ds:schemaRef ds:uri="337a800a-df0f-44c0-8d8e-cc6d6568c314"/>
    <ds:schemaRef ds:uri="6b7a7fbb-e22d-4ebc-973b-292b8e1ba1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576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Söhne</vt:lpstr>
      <vt:lpstr>Times New Roman</vt:lpstr>
      <vt:lpstr>UJ</vt:lpstr>
      <vt:lpstr>Optimising PET Detector Performance for Diamond Sorting in MinPET</vt:lpstr>
      <vt:lpstr>Contents</vt:lpstr>
      <vt:lpstr>Introduction</vt:lpstr>
      <vt:lpstr>Introduction</vt:lpstr>
      <vt:lpstr>Research Problem</vt:lpstr>
      <vt:lpstr>Literature Review and Findings</vt:lpstr>
      <vt:lpstr>Data Collection</vt:lpstr>
      <vt:lpstr>Conclusion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</dc:creator>
  <cp:lastModifiedBy>MWALIMO MANDISA MAILA</cp:lastModifiedBy>
  <cp:revision>7</cp:revision>
  <dcterms:created xsi:type="dcterms:W3CDTF">2016-08-29T16:05:45Z</dcterms:created>
  <dcterms:modified xsi:type="dcterms:W3CDTF">2025-05-21T05:02:31Z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0x010100FC27AAAD3FFA8143AB628CC5D787BD17</vt:lpwstr>
  </property>
  <property fmtid="{D5CDD505-2E9C-101B-9397-08002B2CF9AE}" pid="3" name="MediaServiceImageTags">
    <vt:lpwstr/>
  </property>
</Properties>
</file>