
<file path=[Content_Types].xml><?xml version="1.0" encoding="utf-8"?>
<Types xmlns="http://schemas.openxmlformats.org/package/2006/content-types">
  <Default Extension="jpeg" ContentType="image/jpeg"/>
  <Default Extension="PhpPresentationReaderPpt2007BkgBhMimG" ContentType="application/octet-stream"/>
  <Default Extension="PhpPresentationReaderPpt2007BkgbohfcG" ContentType="application/octet-stream"/>
  <Default Extension="PhpPresentationReaderPpt2007BkgdGkckG" ContentType="application/octet-stream"/>
  <Default Extension="PhpPresentationReaderPpt2007BkgDNJPoG" ContentType="application/octet-stream"/>
  <Default Extension="PhpPresentationReaderPpt2007BkgHfeoaG" ContentType="application/octet-stream"/>
  <Default Extension="PhpPresentationReaderPpt2007BkgJdiCLG" ContentType="application/octet-stream"/>
  <Default Extension="PhpPresentationReaderPpt2007BkglckGPG" ContentType="application/octet-stream"/>
  <Default Extension="PhpPresentationReaderPpt2007BkgncGleG" ContentType="application/octet-stream"/>
  <Default Extension="PhpPresentationReaderPpt2007BkgphhmgG" ContentType="application/octet-stream"/>
  <Default Extension="PhpPresentationReaderPpt2007BkgpNoBjG" ContentType="application/octet-stream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65" r:id="rId16"/>
    <p:sldId id="266" r:id="rId17"/>
    <p:sldId id="267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F0F2A49B-4BFE-4EAC-A97F-36C40525C9E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8"/>
            <p14:sldId id="269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514" y="-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1B0C4B-082A-6F01-6579-5135E2A00B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8185A-DB45-C049-4B14-51C54ED170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59035-717F-45A4-B64E-BF0475B7FBFB}" type="datetime1">
              <a:rPr lang="en-ZA" smtClean="0"/>
              <a:t>2025/05/21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84FF2-5A80-B1C4-F1FB-A14067E1A3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99D59-D793-A45C-F281-4951240E19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EFC13-C71F-4A5B-BAAC-7E2013ED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0210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8E3-A7BE-424B-82EE-029DFEEA379E}" type="datetime1">
              <a:rPr lang="en-ZA" smtClean="0"/>
              <a:t>2025/05/21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248D1-D4D1-4670-A735-27DED839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033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hpPresentationReaderPpt2007BkgJdiCL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hpPresentationReaderPpt2007BkgDNJPo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hpPresentationReaderPpt2007Bkgbohfc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hpPresentationReaderPpt2007Bkgphhmg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hpPresentationReaderPpt2007BkglckG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hpPresentationReaderPpt2007BkgHfeoa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hpPresentationReaderPpt2007Bkgbohfc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hpPresentationReaderPpt2007BkgncGl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hpPresentationReaderPpt2007Bkgphhmg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hpPresentationReaderPpt2007BkgpNoBj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hpPresentationReaderPpt2007BkgdGkck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hpPresentationReaderPpt2007BkgBhMim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_1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1_1_2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_1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436794847" r:id="rId1"/>
    <p:sldLayoutId id="2436794848" r:id="rId2"/>
    <p:sldLayoutId id="2436794849" r:id="rId3"/>
    <p:sldLayoutId id="2436794850" r:id="rId4"/>
    <p:sldLayoutId id="2436794851" r:id="rId5"/>
    <p:sldLayoutId id="2436794852" r:id="rId6"/>
    <p:sldLayoutId id="2436794853" r:id="rId7"/>
    <p:sldLayoutId id="2436794854" r:id="rId8"/>
    <p:sldLayoutId id="2436794855" r:id="rId9"/>
    <p:sldLayoutId id="2436794856" r:id="rId10"/>
    <p:sldLayoutId id="2436794857" r:id="rId11"/>
    <p:sldLayoutId id="2436794858" r:id="rId12"/>
  </p:sldLayoutIdLst>
  <p:hf hdr="0"/>
  <p:txStyles>
    <p:titleStyle>
      <a:defPPr algn="l">
        <a:defRPr kern="1200"/>
      </a:defPPr>
      <a:lvl1pPr algn="l">
        <a:defRPr sz="1400" kern="1200"/>
      </a:lvl1pPr>
      <a:lvl2pPr algn="l">
        <a:defRPr sz="1400" kern="1200"/>
      </a:lvl2pPr>
      <a:lvl3pPr algn="l">
        <a:defRPr sz="1400" kern="1200"/>
      </a:lvl3pPr>
      <a:lvl4pPr algn="l">
        <a:defRPr sz="1400" kern="1200"/>
      </a:lvl4pPr>
      <a:lvl5pPr algn="l">
        <a:defRPr sz="1400" kern="1200"/>
      </a:lvl5pPr>
      <a:lvl6pPr algn="l">
        <a:defRPr sz="1400" kern="1200"/>
      </a:lvl6pPr>
      <a:lvl7pPr algn="l">
        <a:defRPr sz="1400" kern="1200"/>
      </a:lvl7pPr>
      <a:lvl8pPr algn="l">
        <a:defRPr sz="1400" kern="1200"/>
      </a:lvl8pPr>
      <a:lvl9pPr algn="l">
        <a:defRPr sz="1400" kern="1200"/>
      </a:lvl9pPr>
      <a:extLst/>
    </p:titleStyle>
    <p:bodyStyle>
      <a:defPPr algn="l">
        <a:defRPr kern="1200"/>
      </a:defPPr>
      <a:lvl1pPr algn="l">
        <a:defRPr sz="1400" kern="1200"/>
      </a:lvl1pPr>
      <a:lvl2pPr algn="l">
        <a:defRPr sz="1400" kern="1200"/>
      </a:lvl2pPr>
      <a:lvl3pPr algn="l">
        <a:defRPr sz="1400" kern="1200"/>
      </a:lvl3pPr>
      <a:lvl4pPr algn="l">
        <a:defRPr sz="1400" kern="1200"/>
      </a:lvl4pPr>
      <a:lvl5pPr algn="l">
        <a:defRPr sz="1400" kern="1200"/>
      </a:lvl5pPr>
      <a:lvl6pPr algn="l">
        <a:defRPr sz="1400" kern="1200"/>
      </a:lvl6pPr>
      <a:lvl7pPr algn="l">
        <a:defRPr sz="1400" kern="1200"/>
      </a:lvl7pPr>
      <a:lvl8pPr algn="l">
        <a:defRPr sz="1400" kern="1200"/>
      </a:lvl8pPr>
      <a:lvl9pPr algn="l">
        <a:defRPr sz="1400" kern="1200"/>
      </a:lvl9pPr>
      <a:extLst/>
    </p:bodyStyle>
    <p:otherStyle>
      <a:defPPr algn="l">
        <a:defRPr kern="1200"/>
      </a:defPPr>
      <a:lvl1pPr algn="l">
        <a:defRPr sz="1400" kern="1200"/>
      </a:lvl1pPr>
      <a:lvl2pPr algn="l">
        <a:defRPr sz="1400" kern="1200"/>
      </a:lvl2pPr>
      <a:lvl3pPr algn="l">
        <a:defRPr sz="1400" kern="1200"/>
      </a:lvl3pPr>
      <a:lvl4pPr algn="l">
        <a:defRPr sz="1400" kern="1200"/>
      </a:lvl4pPr>
      <a:lvl5pPr algn="l">
        <a:defRPr sz="1400" kern="1200"/>
      </a:lvl5pPr>
      <a:lvl6pPr algn="l">
        <a:defRPr sz="1400" kern="1200"/>
      </a:lvl6pPr>
      <a:lvl7pPr algn="l">
        <a:defRPr sz="1400" kern="1200"/>
      </a:lvl7pPr>
      <a:lvl8pPr algn="l">
        <a:defRPr sz="1400" kern="1200"/>
      </a:lvl8pPr>
      <a:lvl9pPr algn="l">
        <a:defRPr sz="1400" kern="1200"/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543050"/>
          <a:ext cx="8229600" cy="3257550"/>
          <a:chOff x="914400" y="1543050"/>
          <a:chExt cx="8229600" cy="3257550"/>
        </a:xfrm>
      </p:grpSpPr>
      <p:sp>
        <p:nvSpPr>
          <p:cNvPr id="2" name="TextBox 1"/>
          <p:cNvSpPr txBox="1"/>
          <p:nvPr/>
        </p:nvSpPr>
        <p:spPr>
          <a:xfrm>
            <a:off x="1828800" y="361950"/>
            <a:ext cx="5486400" cy="1714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Resilience of Diamond in High Radiation Environments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571750"/>
            <a:ext cx="7315200" cy="2857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none" strike="noStrike" cap="none" spc="0" dirty="0">
                <a:solidFill>
                  <a:srgbClr val="FFAB40">
                    <a:alpha val="100000"/>
                  </a:srgbClr>
                </a:solidFill>
                <a:latin typeface="Calibri"/>
              </a:rPr>
              <a:t>A Study Using Computer Simulations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E7B39-28D6-E087-9F79-B089F034FB22}"/>
              </a:ext>
            </a:extLst>
          </p:cNvPr>
          <p:cNvSpPr txBox="1"/>
          <p:nvPr/>
        </p:nvSpPr>
        <p:spPr>
          <a:xfrm>
            <a:off x="2667000" y="302895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Presented by,</a:t>
            </a:r>
          </a:p>
          <a:p>
            <a:pPr algn="ctr"/>
            <a:r>
              <a:rPr lang="en-GB" dirty="0" err="1">
                <a:solidFill>
                  <a:schemeClr val="tx2"/>
                </a:solidFill>
              </a:rPr>
              <a:t>Sibongakonke</a:t>
            </a:r>
            <a:r>
              <a:rPr lang="en-GB" dirty="0">
                <a:solidFill>
                  <a:schemeClr val="tx2"/>
                </a:solidFill>
              </a:rPr>
              <a:t> Enock Hlongwane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Project management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21 May 2025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94C0A-542E-4AFD-6F77-182F9842ADFD}"/>
              </a:ext>
            </a:extLst>
          </p:cNvPr>
          <p:cNvSpPr txBox="1"/>
          <p:nvPr/>
        </p:nvSpPr>
        <p:spPr>
          <a:xfrm>
            <a:off x="2209800" y="209550"/>
            <a:ext cx="3212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Experimental design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74DF4-817F-227A-BDF1-1569B603DE44}"/>
              </a:ext>
            </a:extLst>
          </p:cNvPr>
          <p:cNvSpPr txBox="1"/>
          <p:nvPr/>
        </p:nvSpPr>
        <p:spPr>
          <a:xfrm>
            <a:off x="762000" y="112395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 the proposed </a:t>
            </a:r>
            <a:r>
              <a:rPr lang="en-GB" dirty="0" err="1">
                <a:solidFill>
                  <a:schemeClr val="bg1"/>
                </a:solidFill>
              </a:rPr>
              <a:t>MinPET</a:t>
            </a:r>
            <a:r>
              <a:rPr lang="en-GB" dirty="0">
                <a:solidFill>
                  <a:schemeClr val="bg1"/>
                </a:solidFill>
              </a:rPr>
              <a:t> technology, positron emission tomography is used to detect diamond presence within kimberlite.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Prior to this, diamonds must be irradiated to activate the ¹²C → ¹¹C reaction via a 40 MeV photon beam.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It is essential to ensure that this irradiation does not cause significant structural damage to the diamond.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3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1563ED-3FE4-C3DB-C4F8-12F2FA9C287D}"/>
              </a:ext>
            </a:extLst>
          </p:cNvPr>
          <p:cNvSpPr txBox="1"/>
          <p:nvPr/>
        </p:nvSpPr>
        <p:spPr>
          <a:xfrm>
            <a:off x="2286000" y="59055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Experimental design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AB9BA-9CA5-A29C-8160-41A26CD493D9}"/>
              </a:ext>
            </a:extLst>
          </p:cNvPr>
          <p:cNvSpPr txBox="1"/>
          <p:nvPr/>
        </p:nvSpPr>
        <p:spPr>
          <a:xfrm>
            <a:off x="533400" y="1417588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Geometry Definition: Construct a simulation model of diamond.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Beam Setup: Configure a photon beam source with variable intensities and exposure durations.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Simulation Execution: Track photon interactions, energy deposition, and resulting atomic displacements. 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Damage Analysis: Quantify vacancies and analyse radiation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Parametric Study: Evaluate how changes in intensity, exposure time, and lattice orientation affect the radiation damage.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1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4676775"/>
          <a:chOff x="914400" y="1028700"/>
          <a:chExt cx="8229600" cy="4676775"/>
        </a:xfrm>
      </p:grpSpPr>
      <p:sp>
        <p:nvSpPr>
          <p:cNvPr id="2" name="TextBox 1"/>
          <p:cNvSpPr txBox="1"/>
          <p:nvPr/>
        </p:nvSpPr>
        <p:spPr>
          <a:xfrm>
            <a:off x="1752600" y="94119"/>
            <a:ext cx="54864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none" strike="noStrike" cap="none" spc="0" dirty="0">
                <a:solidFill>
                  <a:srgbClr val="FFAB40">
                    <a:alpha val="100000"/>
                  </a:srgbClr>
                </a:solidFill>
                <a:latin typeface="Calibri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819150"/>
            <a:ext cx="6400800" cy="14219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The research emphasizes the potential of </a:t>
            </a:r>
            <a:r>
              <a:rPr lang="en-US" u="none" strike="noStrike" cap="none" spc="0" dirty="0" err="1">
                <a:solidFill>
                  <a:srgbClr val="FFFFFF">
                    <a:alpha val="100000"/>
                  </a:srgbClr>
                </a:solidFill>
                <a:latin typeface="Calibri"/>
              </a:rPr>
              <a:t>MinPET</a:t>
            </a:r>
            <a:r>
              <a:rPr lang="en-US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 technology in enhancing diamond extraction while ensuring the preservation of diamond integrity, ultimately contributing towards sustainable mining practices.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067050"/>
          <a:chOff x="914400" y="1028700"/>
          <a:chExt cx="8229600" cy="3067050"/>
        </a:xfrm>
      </p:grpSpPr>
      <p:sp>
        <p:nvSpPr>
          <p:cNvPr id="2" name="TextBox 1"/>
          <p:cNvSpPr txBox="1"/>
          <p:nvPr/>
        </p:nvSpPr>
        <p:spPr>
          <a:xfrm>
            <a:off x="914400" y="1028700"/>
            <a:ext cx="73152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cap="none" spc="0">
                <a:solidFill>
                  <a:srgbClr val="FFAB40">
                    <a:alpha val="100000"/>
                  </a:srgbClr>
                </a:solidFill>
                <a:latin typeface="Calibri"/>
              </a:rPr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543050"/>
            <a:ext cx="7315200" cy="1524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alpha val="100000"/>
                </a:srgbClr>
              </a:buClr>
              <a:buFont typeface="Calibri"/>
              <a:buChar char="-"/>
            </a:pPr>
            <a:r>
              <a:rPr lang="en-US" sz="1400" b="1" u="none" strike="noStrike" cap="none" spc="0">
                <a:solidFill>
                  <a:srgbClr val="FFFFFF">
                    <a:alpha val="100000"/>
                  </a:srgbClr>
                </a:solidFill>
                <a:latin typeface="Calibri"/>
              </a:rPr>
              <a:t> T. Nemakhavhani et al., 'Low Dose Radiation Damage in Diamond from High Energy Electrons and Photons', University of Johannesburg, 2017.</a:t>
            </a:r>
          </a:p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alpha val="100000"/>
                </a:srgbClr>
              </a:buClr>
              <a:buFont typeface="Calibri"/>
              <a:buChar char="-"/>
            </a:pPr>
            <a:r>
              <a:rPr lang="en-US" sz="1400" b="1" u="none" strike="noStrike" cap="none" spc="0">
                <a:solidFill>
                  <a:srgbClr val="FFFFFF">
                    <a:alpha val="100000"/>
                  </a:srgbClr>
                </a:solidFill>
                <a:latin typeface="Calibri"/>
              </a:rPr>
              <a:t> A. T. Collins, 'New Diamond Front. Carbon Technol', New Diamond Frontiers, vol. 17, pp. 47, 2007.</a:t>
            </a:r>
          </a:p>
          <a:p>
            <a:pPr marL="0" marR="0" lvl="0" indent="0" algn="l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alpha val="100000"/>
                </a:srgbClr>
              </a:buClr>
              <a:buFont typeface="Calibri"/>
              <a:buChar char="-"/>
            </a:pPr>
            <a:r>
              <a:rPr lang="en-US" sz="1400" b="1" u="none" strike="noStrike" cap="none" spc="0">
                <a:solidFill>
                  <a:srgbClr val="FFFFFF">
                    <a:alpha val="100000"/>
                  </a:srgbClr>
                </a:solidFill>
                <a:latin typeface="Calibri"/>
              </a:rPr>
              <a:t> S. Agostinelli et al., 'Nuclear Instruments and Methods', Nuclear Instruments and Methods in Physics Research A, vol. 506, pp. 250–303, 2003.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28800" y="1028700"/>
          <a:ext cx="7315200" cy="3581400"/>
          <a:chOff x="1828800" y="1028700"/>
          <a:chExt cx="7315200" cy="3581400"/>
        </a:xfrm>
      </p:grpSpPr>
      <p:sp>
        <p:nvSpPr>
          <p:cNvPr id="2" name="TextBox 1"/>
          <p:cNvSpPr txBox="1"/>
          <p:nvPr/>
        </p:nvSpPr>
        <p:spPr>
          <a:xfrm>
            <a:off x="1828800" y="1028700"/>
            <a:ext cx="54864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u="none" strike="noStrike" cap="none" spc="0">
                <a:solidFill>
                  <a:srgbClr val="FFFFFF">
                    <a:alpha val="100000"/>
                  </a:srgbClr>
                </a:solidFill>
                <a:latin typeface="Calibri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057400"/>
            <a:ext cx="5486400" cy="40011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none" strike="noStrike" cap="none" spc="0" dirty="0">
                <a:solidFill>
                  <a:srgbClr val="FFAB40">
                    <a:alpha val="100000"/>
                  </a:srgbClr>
                </a:solidFill>
                <a:latin typeface="Calibri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6115050"/>
          <a:chOff x="914400" y="1028700"/>
          <a:chExt cx="8229600" cy="6115050"/>
        </a:xfrm>
      </p:grpSpPr>
      <p:sp>
        <p:nvSpPr>
          <p:cNvPr id="2" name="TextBox 1"/>
          <p:cNvSpPr txBox="1"/>
          <p:nvPr/>
        </p:nvSpPr>
        <p:spPr>
          <a:xfrm>
            <a:off x="1828800" y="438150"/>
            <a:ext cx="54864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none" strike="noStrike" cap="none" spc="0" dirty="0">
                <a:solidFill>
                  <a:srgbClr val="FFAB40">
                    <a:alpha val="100000"/>
                  </a:srgbClr>
                </a:solidFill>
                <a:latin typeface="Calibri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895350"/>
            <a:ext cx="8305800" cy="31947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ctr" rtl="0" fontAlgn="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This </a:t>
            </a:r>
            <a:r>
              <a:rPr lang="en-US" sz="280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project</a:t>
            </a:r>
            <a:r>
              <a:rPr lang="en-US" sz="28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 investigates the resilience of diamond as a material in high radiation environments through computer simulations. The study aims to assess the safety of </a:t>
            </a:r>
            <a:r>
              <a:rPr lang="en-US" sz="2800" u="none" strike="noStrike" cap="none" spc="0" dirty="0" err="1">
                <a:solidFill>
                  <a:srgbClr val="FFFFFF">
                    <a:alpha val="100000"/>
                  </a:srgbClr>
                </a:solidFill>
                <a:latin typeface="Calibri"/>
              </a:rPr>
              <a:t>MinPET</a:t>
            </a:r>
            <a:r>
              <a:rPr lang="en-US" sz="28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 technology which utilizes high-energy photon beams for diamond extraction, examining the potential radiation damage to diamonds.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019425"/>
          <a:chOff x="914400" y="1028700"/>
          <a:chExt cx="8229600" cy="3019425"/>
        </a:xfrm>
      </p:grpSpPr>
      <p:sp>
        <p:nvSpPr>
          <p:cNvPr id="2" name="TextBox 1"/>
          <p:cNvSpPr txBox="1"/>
          <p:nvPr/>
        </p:nvSpPr>
        <p:spPr>
          <a:xfrm>
            <a:off x="914400" y="1028700"/>
            <a:ext cx="73152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cap="none" spc="0">
                <a:solidFill>
                  <a:srgbClr val="FFAB40">
                    <a:alpha val="100000"/>
                  </a:srgbClr>
                </a:solidFill>
                <a:latin typeface="Calibri"/>
              </a:rPr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800225"/>
            <a:ext cx="4343400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Diamond's unique properties make it suitable for extreme environments.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
Preservation of diamond quality is essential</a:t>
            </a:r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 due to</a:t>
            </a:r>
            <a:r>
              <a:rPr lang="en-US" sz="20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 increasing mining challenges.</a:t>
            </a:r>
          </a:p>
        </p:txBody>
      </p:sp>
      <p:pic>
        <p:nvPicPr>
          <p:cNvPr id="1028" name="Picture 4" descr="The Truth About Diamonds - YouTube">
            <a:extLst>
              <a:ext uri="{FF2B5EF4-FFF2-40B4-BE49-F238E27FC236}">
                <a16:creationId xmlns:a16="http://schemas.microsoft.com/office/drawing/2014/main" id="{696BC6A4-AA42-4D1C-0690-63079B6E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81150"/>
            <a:ext cx="358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019425"/>
          <a:chOff x="914400" y="1028700"/>
          <a:chExt cx="8229600" cy="3019425"/>
        </a:xfrm>
      </p:grpSpPr>
      <p:sp>
        <p:nvSpPr>
          <p:cNvPr id="2" name="TextBox 1"/>
          <p:cNvSpPr txBox="1"/>
          <p:nvPr/>
        </p:nvSpPr>
        <p:spPr>
          <a:xfrm>
            <a:off x="914400" y="1028700"/>
            <a:ext cx="73152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cap="none" spc="0">
                <a:solidFill>
                  <a:srgbClr val="FFAB40">
                    <a:alpha val="100000"/>
                  </a:srgbClr>
                </a:solidFill>
                <a:latin typeface="Calibri"/>
              </a:rPr>
              <a:t>Problem Statement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00225"/>
            <a:ext cx="73152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cap="none" spc="0">
                <a:solidFill>
                  <a:srgbClr val="FFFFFF">
                    <a:alpha val="100000"/>
                  </a:srgbClr>
                </a:solidFill>
                <a:latin typeface="Calibri"/>
              </a:rPr>
              <a:t>The depletion of easily accessible natural diamonds necessitates more efficient extraction methods.
Concerns exist regarding the potential impact of photon activation on diamond quality.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019425"/>
          <a:chOff x="914400" y="1028700"/>
          <a:chExt cx="8229600" cy="3019425"/>
        </a:xfrm>
      </p:grpSpPr>
      <p:sp>
        <p:nvSpPr>
          <p:cNvPr id="2" name="TextBox 1"/>
          <p:cNvSpPr txBox="1"/>
          <p:nvPr/>
        </p:nvSpPr>
        <p:spPr>
          <a:xfrm>
            <a:off x="914400" y="1028700"/>
            <a:ext cx="73152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cap="none" spc="0">
                <a:solidFill>
                  <a:srgbClr val="FFAB40">
                    <a:alpha val="100000"/>
                  </a:srgbClr>
                </a:solidFill>
                <a:latin typeface="Calibri"/>
              </a:rPr>
              <a:t>Aim of the Study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756142"/>
            <a:ext cx="5029200" cy="16312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To simulate and evaluate the effects of a 40 MeV photon beam on natural diamonds.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
To analyze whether </a:t>
            </a:r>
            <a:r>
              <a:rPr lang="en-US" sz="2000" u="none" strike="noStrike" cap="none" spc="0" dirty="0" err="1">
                <a:solidFill>
                  <a:srgbClr val="FFFFFF">
                    <a:alpha val="100000"/>
                  </a:srgbClr>
                </a:solidFill>
                <a:latin typeface="Calibri"/>
              </a:rPr>
              <a:t>MinPET</a:t>
            </a:r>
            <a:r>
              <a:rPr lang="en-US" sz="20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 activation impairs diamond integrity.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21FF-5102-D30B-708F-2E7E3087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8" y="1733549"/>
            <a:ext cx="3637722" cy="19812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629025"/>
          <a:chOff x="914400" y="1028700"/>
          <a:chExt cx="8229600" cy="3629025"/>
        </a:xfrm>
      </p:grpSpPr>
      <p:sp>
        <p:nvSpPr>
          <p:cNvPr id="2" name="TextBox 1"/>
          <p:cNvSpPr txBox="1"/>
          <p:nvPr/>
        </p:nvSpPr>
        <p:spPr>
          <a:xfrm>
            <a:off x="914400" y="1028700"/>
            <a:ext cx="73152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cap="none" spc="0">
                <a:solidFill>
                  <a:srgbClr val="FFAB40">
                    <a:alpha val="100000"/>
                  </a:srgbClr>
                </a:solidFill>
                <a:latin typeface="Calibri"/>
              </a:rPr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00225"/>
            <a:ext cx="7315200" cy="18288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cap="none" spc="0">
                <a:solidFill>
                  <a:srgbClr val="FFFFFF">
                    <a:alpha val="100000"/>
                  </a:srgbClr>
                </a:solidFill>
                <a:latin typeface="Calibri"/>
              </a:rPr>
              <a:t>Understand the MinPET process and photon activation.
Develop a simulation model using Geant4.
Track energy transfer and radiation effects.
Quantify radiation damage.
Assess the potential impact on diamond quality.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019425"/>
          <a:chOff x="914400" y="1028700"/>
          <a:chExt cx="8229600" cy="3019425"/>
        </a:xfrm>
      </p:grpSpPr>
      <p:sp>
        <p:nvSpPr>
          <p:cNvPr id="2" name="TextBox 1"/>
          <p:cNvSpPr txBox="1"/>
          <p:nvPr/>
        </p:nvSpPr>
        <p:spPr>
          <a:xfrm>
            <a:off x="914400" y="1028700"/>
            <a:ext cx="73152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cap="none" spc="0">
                <a:solidFill>
                  <a:srgbClr val="FFAB40">
                    <a:alpha val="100000"/>
                  </a:srgbClr>
                </a:solidFill>
                <a:latin typeface="Calibri"/>
              </a:rPr>
              <a:t>Research Significance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00225"/>
            <a:ext cx="73152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cap="none" spc="0">
                <a:solidFill>
                  <a:srgbClr val="FFFFFF">
                    <a:alpha val="100000"/>
                  </a:srgbClr>
                </a:solidFill>
                <a:latin typeface="Calibri"/>
              </a:rPr>
              <a:t>Transition towards environmentally friendly diamond mining practices.
MinPET technology can revolutionize extraction methods to improve efficiency and reduce costs.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019425"/>
          <a:chOff x="914400" y="1028700"/>
          <a:chExt cx="8229600" cy="3019425"/>
        </a:xfrm>
      </p:grpSpPr>
      <p:sp>
        <p:nvSpPr>
          <p:cNvPr id="2" name="TextBox 1"/>
          <p:cNvSpPr txBox="1"/>
          <p:nvPr/>
        </p:nvSpPr>
        <p:spPr>
          <a:xfrm>
            <a:off x="914400" y="1028700"/>
            <a:ext cx="73152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cap="none" spc="0">
                <a:solidFill>
                  <a:srgbClr val="FFAB40">
                    <a:alpha val="100000"/>
                  </a:srgbClr>
                </a:solidFill>
                <a:latin typeface="Calibri"/>
              </a:rPr>
              <a:t>Simulation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800225"/>
            <a:ext cx="5029200" cy="16312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Utilizes GEANT4 Monte Carlo toolkit to model interactions of photon beams with diamonds.</a:t>
            </a: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cap="none" spc="0" dirty="0">
                <a:solidFill>
                  <a:srgbClr val="FFFFFF">
                    <a:alpha val="100000"/>
                  </a:srgbClr>
                </a:solidFill>
                <a:latin typeface="Calibri"/>
              </a:rPr>
              <a:t>
Simulations provide insights into defect formation in diamonds caused by radiation.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F3AF4-5B34-AECC-82A3-E9A2B8BC0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87056"/>
            <a:ext cx="3009322" cy="22575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14400" y="1028700"/>
          <a:ext cx="8229600" cy="3019425"/>
          <a:chOff x="914400" y="1028700"/>
          <a:chExt cx="8229600" cy="3019425"/>
        </a:xfrm>
      </p:grpSpPr>
      <p:sp>
        <p:nvSpPr>
          <p:cNvPr id="2" name="TextBox 1"/>
          <p:cNvSpPr txBox="1"/>
          <p:nvPr/>
        </p:nvSpPr>
        <p:spPr>
          <a:xfrm>
            <a:off x="914400" y="1028700"/>
            <a:ext cx="7315200" cy="4000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none" strike="noStrike" cap="none" spc="0">
                <a:solidFill>
                  <a:srgbClr val="FFAB40">
                    <a:alpha val="100000"/>
                  </a:srgbClr>
                </a:solidFill>
                <a:latin typeface="Calibri"/>
              </a:rPr>
              <a:t>Expected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00225"/>
            <a:ext cx="73152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none" strike="noStrike" cap="none" spc="0">
                <a:solidFill>
                  <a:srgbClr val="FFFFFF">
                    <a:alpha val="100000"/>
                  </a:srgbClr>
                </a:solidFill>
                <a:latin typeface="Calibri"/>
              </a:rPr>
              <a:t>Identify safe operational parameters for MinPET technology.
Ensure diamond quality is preserved during extraction processes.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4AFA3ECD0724587EB823AB0BE5132" ma:contentTypeVersion="9" ma:contentTypeDescription="Create a new document." ma:contentTypeScope="" ma:versionID="334204359b7a9d6251a44d693ab2a9bd">
  <xsd:schema xmlns:xsd="http://www.w3.org/2001/XMLSchema" xmlns:xs="http://www.w3.org/2001/XMLSchema" xmlns:p="http://schemas.microsoft.com/office/2006/metadata/properties" xmlns:ns3="16649cde-1be9-4588-9aec-2953c79bfe61" xmlns:ns4="3b675e8c-7f13-4e58-9efc-ceca6310f245" targetNamespace="http://schemas.microsoft.com/office/2006/metadata/properties" ma:root="true" ma:fieldsID="9e8eba2de6059293531f9427c9fccdc4" ns3:_="" ns4:_="">
    <xsd:import namespace="16649cde-1be9-4588-9aec-2953c79bfe61"/>
    <xsd:import namespace="3b675e8c-7f13-4e58-9efc-ceca6310f2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49cde-1be9-4588-9aec-2953c79bf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75e8c-7f13-4e58-9efc-ceca6310f2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649cde-1be9-4588-9aec-2953c79bfe61" xsi:nil="true"/>
  </documentManagement>
</p:properties>
</file>

<file path=customXml/itemProps1.xml><?xml version="1.0" encoding="utf-8"?>
<ds:datastoreItem xmlns:ds="http://schemas.openxmlformats.org/officeDocument/2006/customXml" ds:itemID="{8812C335-DB16-46A0-9053-5A2C59051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49cde-1be9-4588-9aec-2953c79bfe61"/>
    <ds:schemaRef ds:uri="3b675e8c-7f13-4e58-9efc-ceca6310f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CF193F-0357-4E0A-AA55-0E7C96ACC8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9170C1-3AF1-4DC9-B3EA-46D8BC6C700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6649cde-1be9-4588-9aec-2953c79bfe61"/>
    <ds:schemaRef ds:uri="http://purl.org/dc/terms/"/>
    <ds:schemaRef ds:uri="3b675e8c-7f13-4e58-9efc-ceca6310f245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516</Words>
  <Application>Microsoft Office PowerPoint</Application>
  <PresentationFormat>On-screen Show (16:9)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Theme46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SIBONGAKONKE HLONGWANE</cp:lastModifiedBy>
  <cp:revision>2</cp:revision>
  <dcterms:created xsi:type="dcterms:W3CDTF">2025-05-20T22:02:54Z</dcterms:created>
  <dcterms:modified xsi:type="dcterms:W3CDTF">2025-05-21T07:14:36Z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0x010100F554AFA3ECD0724587EB823AB0BE5132</vt:lpwstr>
  </property>
</Properties>
</file>