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640" r:id="rId5"/>
    <p:sldId id="451" r:id="rId6"/>
    <p:sldId id="660" r:id="rId7"/>
    <p:sldId id="813" r:id="rId8"/>
    <p:sldId id="3451" r:id="rId9"/>
    <p:sldId id="3460" r:id="rId10"/>
    <p:sldId id="818" r:id="rId11"/>
    <p:sldId id="342" r:id="rId12"/>
    <p:sldId id="645" r:id="rId13"/>
    <p:sldId id="646" r:id="rId14"/>
    <p:sldId id="815" r:id="rId15"/>
    <p:sldId id="374" r:id="rId16"/>
    <p:sldId id="375" r:id="rId17"/>
    <p:sldId id="387" r:id="rId18"/>
    <p:sldId id="664" r:id="rId19"/>
    <p:sldId id="667" r:id="rId20"/>
    <p:sldId id="808" r:id="rId21"/>
    <p:sldId id="1055" r:id="rId22"/>
    <p:sldId id="807" r:id="rId23"/>
    <p:sldId id="3452" r:id="rId24"/>
    <p:sldId id="801" r:id="rId25"/>
    <p:sldId id="319" r:id="rId26"/>
    <p:sldId id="318" r:id="rId27"/>
    <p:sldId id="257" r:id="rId28"/>
    <p:sldId id="258" r:id="rId29"/>
    <p:sldId id="804" r:id="rId30"/>
    <p:sldId id="809" r:id="rId31"/>
    <p:sldId id="819" r:id="rId32"/>
    <p:sldId id="324" r:id="rId33"/>
    <p:sldId id="812" r:id="rId34"/>
    <p:sldId id="669" r:id="rId35"/>
    <p:sldId id="816" r:id="rId36"/>
    <p:sldId id="3459" r:id="rId37"/>
    <p:sldId id="3453" r:id="rId38"/>
    <p:sldId id="820" r:id="rId3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76" autoAdjust="0"/>
    <p:restoredTop sz="94660"/>
  </p:normalViewPr>
  <p:slideViewPr>
    <p:cSldViewPr snapToGrid="0" showGuides="1">
      <p:cViewPr varScale="1">
        <p:scale>
          <a:sx n="157" d="100"/>
          <a:sy n="157" d="100"/>
        </p:scale>
        <p:origin x="114" y="1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EECDF-3B61-4984-B1A4-3E8DBE7ACE71}" type="datetimeFigureOut">
              <a:rPr lang="sv-SE" smtClean="0"/>
              <a:t>2025-11-17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52C9C-D8A3-4EA6-91B6-2AFF8D63AB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6528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Similar</a:t>
            </a:r>
            <a:r>
              <a:rPr lang="sv-SE" dirty="0"/>
              <a:t> information </a:t>
            </a:r>
            <a:r>
              <a:rPr lang="sv-SE" dirty="0" err="1"/>
              <a:t>out</a:t>
            </a:r>
            <a:r>
              <a:rPr lang="sv-SE" dirty="0"/>
              <a:t> – BUT: </a:t>
            </a:r>
            <a:r>
              <a:rPr lang="sv-SE" dirty="0" err="1"/>
              <a:t>differnt</a:t>
            </a:r>
            <a:r>
              <a:rPr lang="sv-SE" dirty="0"/>
              <a:t> resolution in </a:t>
            </a:r>
            <a:r>
              <a:rPr lang="sv-SE" dirty="0" err="1"/>
              <a:t>energy</a:t>
            </a:r>
            <a:r>
              <a:rPr lang="sv-SE" dirty="0"/>
              <a:t> </a:t>
            </a: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sample</a:t>
            </a:r>
            <a:r>
              <a:rPr lang="sv-SE" dirty="0"/>
              <a:t> </a:t>
            </a:r>
            <a:r>
              <a:rPr lang="sv-SE" dirty="0" err="1"/>
              <a:t>environment</a:t>
            </a:r>
            <a:r>
              <a:rPr lang="sv-SE" dirty="0"/>
              <a:t> and </a:t>
            </a:r>
            <a:r>
              <a:rPr lang="sv-SE" dirty="0" err="1"/>
              <a:t>syrface</a:t>
            </a:r>
            <a:r>
              <a:rPr lang="sv-SE" dirty="0"/>
              <a:t> / bulk </a:t>
            </a:r>
            <a:r>
              <a:rPr lang="sv-SE" dirty="0" err="1"/>
              <a:t>sensitivity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8346B-292C-4441-8B48-07D72E19380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8489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ASDS is that it brings aerosols generated by laboratory sources from atmospheric pressure to a vacuum chamber in a continuous flow, enabling in-flight measurements using </a:t>
            </a:r>
            <a:r>
              <a:rPr lang="en-GB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e.g.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XPS. The aerosol particles are transmitted through an ADL (Aerodyne PM1) such that, after exiting the ADL, they form a narrow and collimated beam. The defined particle beam intersects the photon beam coming from the (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FinEstBeAMS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 beamline, just below the end of the electron lens of a SCIENTA R4000 electron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analyzer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The SCIENTA R4000 hemispherical electron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analyzer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measures the kinetic energies of the emitted electrons, Fig. 1.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 ASDS is a multi-stage pumping system consisting of two chambers – the source chamber [SC in Figs. 1(</a:t>
            </a:r>
            <a:r>
              <a:rPr lang="en-GB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b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 and 1(</a:t>
            </a:r>
            <a:r>
              <a:rPr lang="en-GB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)], which connects to the external aerosol generators via a small 100 µm orifice, and a differential pumping chamber [DC in Figs. 1(</a:t>
            </a:r>
            <a:r>
              <a:rPr lang="en-GB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b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 and 1(</a:t>
            </a:r>
            <a:r>
              <a:rPr lang="en-GB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)]. These two chambers are separated by a skimmer [1–2 mm opening diameter, SK′ in Fig. 1(</a:t>
            </a:r>
            <a:r>
              <a:rPr lang="en-GB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)]. The differential pumping chamber is separated from the main interaction chamber [IC in Figs. 1(</a:t>
            </a:r>
            <a:r>
              <a:rPr lang="en-GB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b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 and 1(</a:t>
            </a:r>
            <a:r>
              <a:rPr lang="en-GB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)] by a second skimmer [0.5–2 mm opening diameter, SK in Fig. 1(</a:t>
            </a:r>
            <a:r>
              <a:rPr lang="en-GB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)] that is aligned to ensure overlap of the particle beam with the interaction region of the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endstation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(GPES), Fig. 1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19EFF-8FB1-4AC2-9F86-692DB0AB8285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2040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Why XPS can probe the surface? How can we know the thickness?</a:t>
            </a:r>
          </a:p>
          <a:p>
            <a:r>
              <a:rPr lang="en-GB" b="1" dirty="0" err="1"/>
              <a:t>ChatGPT</a:t>
            </a:r>
            <a:r>
              <a:rPr lang="en-GB" b="1" dirty="0"/>
              <a:t> said:</a:t>
            </a:r>
          </a:p>
          <a:p>
            <a:r>
              <a:rPr lang="en-GB" dirty="0" err="1"/>
              <a:t>ChatGPT</a:t>
            </a:r>
            <a:endParaRPr lang="en-GB" dirty="0"/>
          </a:p>
          <a:p>
            <a:r>
              <a:rPr lang="en-GB" b="1" dirty="0"/>
              <a:t>Why XPS Can Probe the Surface</a:t>
            </a:r>
          </a:p>
          <a:p>
            <a:r>
              <a:rPr lang="en-GB" dirty="0"/>
              <a:t>X-ray Photoelectron Spectroscopy (XPS) is a surface-sensitive technique because of the </a:t>
            </a:r>
            <a:r>
              <a:rPr lang="en-GB" b="1" dirty="0"/>
              <a:t>limited mean free path</a:t>
            </a:r>
            <a:r>
              <a:rPr lang="en-GB" dirty="0"/>
              <a:t> of photoemitted electrons in solids. When X-rays strike a material, they eject core-level electrons, which have specific binding energies characteristic of the elements and chemical states present.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Surface Sensitivity</a:t>
            </a:r>
            <a:r>
              <a:rPr lang="en-GB" dirty="0"/>
              <a:t>: The ejected electrons interact with atoms as they travel through the material. These interactions cause energy losses or deflection, and only electrons originating from a shallow depth (a few </a:t>
            </a:r>
            <a:r>
              <a:rPr lang="en-GB" dirty="0" err="1"/>
              <a:t>nanometers</a:t>
            </a:r>
            <a:r>
              <a:rPr lang="en-GB" dirty="0"/>
              <a:t>) can escape without significant energy loss. As a result, the XPS signal predominantly represents the topmost atomic layers (1–10 nm).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19EFF-8FB1-4AC2-9F86-692DB0AB8285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1838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Tuneability</a:t>
            </a:r>
            <a:r>
              <a:rPr lang="sv-SE" dirty="0"/>
              <a:t> </a:t>
            </a:r>
            <a:r>
              <a:rPr lang="sv-SE" dirty="0" err="1"/>
              <a:t>needed</a:t>
            </a:r>
            <a:r>
              <a:rPr lang="sv-SE" dirty="0"/>
              <a:t> in a </a:t>
            </a:r>
            <a:r>
              <a:rPr lang="sv-SE" dirty="0" err="1"/>
              <a:t>wide</a:t>
            </a:r>
            <a:r>
              <a:rPr lang="sv-SE" dirty="0"/>
              <a:t> </a:t>
            </a:r>
            <a:r>
              <a:rPr lang="sv-SE" dirty="0" err="1"/>
              <a:t>range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photon</a:t>
            </a:r>
            <a:r>
              <a:rPr lang="sv-SE" dirty="0"/>
              <a:t> </a:t>
            </a:r>
            <a:r>
              <a:rPr lang="sv-SE" dirty="0" err="1"/>
              <a:t>energies</a:t>
            </a:r>
            <a:r>
              <a:rPr lang="sv-SE" dirty="0"/>
              <a:t> – a </a:t>
            </a:r>
            <a:r>
              <a:rPr lang="sv-SE" dirty="0" err="1"/>
              <a:t>synchrotron</a:t>
            </a:r>
            <a:r>
              <a:rPr lang="sv-SE" dirty="0"/>
              <a:t> </a:t>
            </a:r>
            <a:r>
              <a:rPr lang="sv-SE" dirty="0" err="1"/>
              <a:t>needed</a:t>
            </a:r>
            <a:r>
              <a:rPr lang="sv-SE" dirty="0"/>
              <a:t> for XAS (</a:t>
            </a:r>
            <a:r>
              <a:rPr lang="sv-SE" dirty="0" err="1"/>
              <a:t>benh</a:t>
            </a:r>
            <a:r>
              <a:rPr lang="sv-SE" dirty="0"/>
              <a:t> </a:t>
            </a:r>
            <a:r>
              <a:rPr lang="sv-SE" dirty="0" err="1"/>
              <a:t>top</a:t>
            </a:r>
            <a:r>
              <a:rPr lang="sv-SE" dirty="0"/>
              <a:t> </a:t>
            </a:r>
            <a:r>
              <a:rPr lang="sv-SE" dirty="0" err="1"/>
              <a:t>possible</a:t>
            </a:r>
            <a:r>
              <a:rPr lang="sv-SE" dirty="0"/>
              <a:t> for </a:t>
            </a:r>
            <a:r>
              <a:rPr lang="sv-SE" dirty="0" err="1"/>
              <a:t>specific</a:t>
            </a:r>
            <a:r>
              <a:rPr lang="sv-SE" dirty="0"/>
              <a:t> </a:t>
            </a:r>
            <a:r>
              <a:rPr lang="sv-SE" dirty="0" err="1"/>
              <a:t>wave</a:t>
            </a:r>
            <a:r>
              <a:rPr lang="sv-SE" dirty="0"/>
              <a:t> </a:t>
            </a:r>
            <a:r>
              <a:rPr lang="sv-SE" dirty="0" err="1"/>
              <a:t>lengths</a:t>
            </a:r>
            <a:r>
              <a:rPr lang="sv-SE" dirty="0"/>
              <a:t>)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8346B-292C-4441-8B48-07D72E193800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9603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A6C25-9C99-2E09-FCEF-63CA5198A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7A920-8B09-7E2E-BD71-247990A00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3F313-442E-FD78-12C9-69C4B493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8E83-5011-4198-8676-966E401DFAC2}" type="datetimeFigureOut">
              <a:rPr lang="sv-SE" smtClean="0"/>
              <a:t>2025-11-17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3E9B6-6CAE-C526-9A58-E4B12951F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9F070-9BFC-13CD-3C09-D4A3063B1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AA7-949D-4A6E-8510-F1A798C08D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3112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2D3C6-1516-0FE9-55AB-89E949AA9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86EDF9-DA90-B406-3119-FCBC44EF9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D2C9D-3B8F-CC99-2C45-5BB4B5F4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8E83-5011-4198-8676-966E401DFAC2}" type="datetimeFigureOut">
              <a:rPr lang="sv-SE" smtClean="0"/>
              <a:t>2025-11-17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822BB-B245-8463-C825-F57BA224F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2803F-48B3-CC12-8AA2-BCB507E5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AA7-949D-4A6E-8510-F1A798C08D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788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95B5D7-9FBF-835B-A4E5-3A1DAC515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B53EDA-CFA7-917B-1031-4F08BC3F0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4205A-E72F-F59A-B7AA-E61BADAB0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8E83-5011-4198-8676-966E401DFAC2}" type="datetimeFigureOut">
              <a:rPr lang="sv-SE" smtClean="0"/>
              <a:t>2025-11-17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6ACA4-2D38-8365-2338-DBE5969E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F6B85-BC88-5DD2-AB70-BCFDADD59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AA7-949D-4A6E-8510-F1A798C08D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0983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2 lin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9" descr="framsidor150 ny grö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17" y="190535"/>
            <a:ext cx="11712606" cy="651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ktangel 10"/>
          <p:cNvSpPr/>
          <p:nvPr/>
        </p:nvSpPr>
        <p:spPr>
          <a:xfrm>
            <a:off x="3597387" y="1519972"/>
            <a:ext cx="8368823" cy="1852014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2492" tIns="46250" rIns="92492" bIns="46250" anchor="t" anchorCtr="0" compatLnSpc="1"/>
          <a:lstStyle/>
          <a:p>
            <a:pPr defTabSz="91527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3" b="1">
              <a:solidFill>
                <a:srgbClr val="9C6114"/>
              </a:solidFill>
              <a:latin typeface="Arial"/>
              <a:ea typeface="ＭＳ Ｐゴシック"/>
            </a:endParaRPr>
          </a:p>
        </p:txBody>
      </p:sp>
      <p:sp>
        <p:nvSpPr>
          <p:cNvPr id="4" name="Rubrik 1"/>
          <p:cNvSpPr txBox="1">
            <a:spLocks noGrp="1"/>
          </p:cNvSpPr>
          <p:nvPr>
            <p:ph type="title"/>
          </p:nvPr>
        </p:nvSpPr>
        <p:spPr>
          <a:xfrm>
            <a:off x="3986084" y="1514564"/>
            <a:ext cx="7766924" cy="1192514"/>
          </a:xfrm>
        </p:spPr>
        <p:txBody>
          <a:bodyPr lIns="0" tIns="98154" rIns="0" bIns="83607" anchor="t"/>
          <a:lstStyle>
            <a:lvl1pPr>
              <a:defRPr/>
            </a:lvl1pPr>
          </a:lstStyle>
          <a:p>
            <a:pPr lvl="0"/>
            <a:r>
              <a:rPr lang="en-GB"/>
              <a:t>Two-line</a:t>
            </a:r>
            <a:br>
              <a:rPr lang="en-GB"/>
            </a:br>
            <a:r>
              <a:rPr lang="en-GB"/>
              <a:t>title</a:t>
            </a:r>
          </a:p>
        </p:txBody>
      </p:sp>
      <p:sp>
        <p:nvSpPr>
          <p:cNvPr id="5" name="Underrubrik 2"/>
          <p:cNvSpPr txBox="1">
            <a:spLocks noGrp="1"/>
          </p:cNvSpPr>
          <p:nvPr>
            <p:ph type="subTitle" idx="4294967295"/>
          </p:nvPr>
        </p:nvSpPr>
        <p:spPr>
          <a:xfrm>
            <a:off x="3986084" y="2784618"/>
            <a:ext cx="7766924" cy="322324"/>
          </a:xfrm>
        </p:spPr>
        <p:txBody>
          <a:bodyPr lIns="0" tIns="109053" rIns="0"/>
          <a:lstStyle>
            <a:lvl1pPr marL="0" indent="0">
              <a:buNone/>
              <a:defRPr sz="1202" b="1" cap="all">
                <a:solidFill>
                  <a:srgbClr val="9C6114"/>
                </a:solidFill>
              </a:defRPr>
            </a:lvl1pPr>
          </a:lstStyle>
          <a:p>
            <a:pPr lvl="0"/>
            <a:r>
              <a:rPr lang="en-GB"/>
              <a:t>Subtitle or name</a:t>
            </a:r>
          </a:p>
        </p:txBody>
      </p:sp>
      <p:cxnSp>
        <p:nvCxnSpPr>
          <p:cNvPr id="6" name="Rak 8"/>
          <p:cNvCxnSpPr/>
          <p:nvPr/>
        </p:nvCxnSpPr>
        <p:spPr>
          <a:xfrm>
            <a:off x="3981451" y="2775669"/>
            <a:ext cx="7966629" cy="0"/>
          </a:xfrm>
          <a:prstGeom prst="straightConnector1">
            <a:avLst/>
          </a:prstGeom>
          <a:noFill/>
          <a:ln w="9528">
            <a:solidFill>
              <a:srgbClr val="9C6114"/>
            </a:solidFill>
            <a:prstDash val="solid"/>
            <a:round/>
          </a:ln>
        </p:spPr>
      </p:cxnSp>
      <p:pic>
        <p:nvPicPr>
          <p:cNvPr id="7" name="Bildobjekt 13" descr="Lunds sigill RGB 150.png"/>
          <p:cNvPicPr>
            <a:picLocks noChangeAspect="1"/>
          </p:cNvPicPr>
          <p:nvPr/>
        </p:nvPicPr>
        <p:blipFill>
          <a:blip r:embed="rId3"/>
          <a:srcRect r="17691" b="21541"/>
          <a:stretch>
            <a:fillRect/>
          </a:stretch>
        </p:blipFill>
        <p:spPr>
          <a:xfrm>
            <a:off x="8572751" y="4289977"/>
            <a:ext cx="3619248" cy="256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12" descr="LundUniversity_C2line RGB 15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27" y="381005"/>
            <a:ext cx="959989" cy="949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704859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type only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0" y="6056026"/>
            <a:ext cx="12192000" cy="8019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ubrik 11">
            <a:extLst>
              <a:ext uri="{FF2B5EF4-FFF2-40B4-BE49-F238E27FC236}">
                <a16:creationId xmlns:a16="http://schemas.microsoft.com/office/drawing/2014/main" id="{926D3B41-05CE-C748-A48B-44819C59F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94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 stora illustr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/>
          </p:nvPr>
        </p:nvSpPr>
        <p:spPr>
          <a:xfrm>
            <a:off x="181282" y="178294"/>
            <a:ext cx="11824664" cy="6498226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pic>
        <p:nvPicPr>
          <p:cNvPr id="5" name="Bildobjekt 4" descr="Lunds_universitet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7447" y="5556943"/>
            <a:ext cx="771169" cy="9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81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1825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5C97D-6EE8-0AA2-22C1-EBF4C9607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EDF25-A911-1DBD-CA18-5898A7E0D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6DB36-259F-414D-BB7A-3C318F638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8E83-5011-4198-8676-966E401DFAC2}" type="datetimeFigureOut">
              <a:rPr lang="sv-SE" smtClean="0"/>
              <a:t>2025-11-17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7E645-7AD3-B232-FE05-8D0916DA7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FED89-EEDC-71FA-FBA1-A02175A8D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AA7-949D-4A6E-8510-F1A798C08D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1491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85B00-2E01-5BD2-544C-3E2F73DAF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6CC7A-1A31-D202-F4F9-A555A82EE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2B07-AE16-E71E-1DB7-22051EE77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8E83-5011-4198-8676-966E401DFAC2}" type="datetimeFigureOut">
              <a:rPr lang="sv-SE" smtClean="0"/>
              <a:t>2025-11-17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7FB85-8AFE-0248-2993-184AC7FA4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8FC57-CCD9-3146-1A85-314C8C98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AA7-949D-4A6E-8510-F1A798C08D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344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F4838-211E-D211-5092-E54E84CA2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9587A-74AC-45C0-97EE-2CEEF021A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1E732-E5ED-27AC-7B48-A82216589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034A9-7563-C127-B78C-5DFFA655F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8E83-5011-4198-8676-966E401DFAC2}" type="datetimeFigureOut">
              <a:rPr lang="sv-SE" smtClean="0"/>
              <a:t>2025-11-17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59A3C-D95F-C548-08F2-7C93D4C6A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F1B8D-3CA2-D47F-6DD9-229E1EAE0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AA7-949D-4A6E-8510-F1A798C08D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5341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1C254-0894-0EED-54EE-275352A36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FC9DC-DEDF-752C-A5B7-C85ABAFB0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A771FA-F92B-575A-6353-D7B0855AC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7F3FFB-E757-2723-CFFE-D143D3672F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C7072-65E6-86D5-2777-546539783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7F78C0-57CB-70AA-9CA1-B7FFDB9FF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8E83-5011-4198-8676-966E401DFAC2}" type="datetimeFigureOut">
              <a:rPr lang="sv-SE" smtClean="0"/>
              <a:t>2025-11-17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F3057E-2C2D-9B5E-7DB9-2498FD717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E5C1F9-E85F-E07D-8AC3-F28F2EFC5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AA7-949D-4A6E-8510-F1A798C08D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9257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18962-F4CC-F9CF-8B72-08C4E5011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B60504-4D53-4E01-BE66-1BDCBD8D4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8E83-5011-4198-8676-966E401DFAC2}" type="datetimeFigureOut">
              <a:rPr lang="sv-SE" smtClean="0"/>
              <a:t>2025-11-17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F288F7-2BC3-B131-7E44-9BA18F32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67099-6A62-290D-878D-1EBD4BC2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AA7-949D-4A6E-8510-F1A798C08D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393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D6D8A5-D5B4-4D02-C18C-A5CE370D7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8E83-5011-4198-8676-966E401DFAC2}" type="datetimeFigureOut">
              <a:rPr lang="sv-SE" smtClean="0"/>
              <a:t>2025-11-17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385543-B6E7-7B11-C726-C6C2FE871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C0376-6B17-6E67-D631-17379FDF1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AA7-949D-4A6E-8510-F1A798C08D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634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8B61D-D1D8-A5F4-9A76-85DFD7462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12D23-3D31-8BEA-356A-B11789C6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84134-7AC7-BAD4-03DD-655030AA5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C55A0-79D7-132D-8751-7F6F7A254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8E83-5011-4198-8676-966E401DFAC2}" type="datetimeFigureOut">
              <a:rPr lang="sv-SE" smtClean="0"/>
              <a:t>2025-11-17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CE328-0FEF-68CB-B9E6-59FA2C1E2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993CD-2098-D5BE-A682-CB24ACBCE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AA7-949D-4A6E-8510-F1A798C08D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877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56460-E3DC-58A1-FB4B-B5DA00CE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06613A-7300-9109-1972-C8E7E2B61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0A19E7-47E1-8F63-914C-62AD79D71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B87EC-67A8-2201-4C8F-0538216CD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8E83-5011-4198-8676-966E401DFAC2}" type="datetimeFigureOut">
              <a:rPr lang="sv-SE" smtClean="0"/>
              <a:t>2025-11-17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CA2A6C-765E-85A1-A340-54CE2C67D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F2607-A0C2-87A8-B5D9-A4158DED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AA7-949D-4A6E-8510-F1A798C08D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217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6672FE-D2AD-69F5-6AC5-26DAF615D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828E0-1C55-93AB-4102-F29CBE116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909A7-5E2C-3914-8175-36181594FB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468E83-5011-4198-8676-966E401DFAC2}" type="datetimeFigureOut">
              <a:rPr lang="sv-SE" smtClean="0"/>
              <a:t>2025-11-17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A761C-1623-71D5-F7E8-15493DA61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D841D-FCF5-17DC-C546-8B5E18976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99DAA7-949D-4A6E-8510-F1A798C08D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526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s://doi.org/10.1080/02786826.2022.2110448" TargetMode="Externa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ucris.lub.lu.se/ws/portalfiles/portal/202419233/Saga_Bergqvist_-_WEBB.pdf" TargetMode="Externa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image" Target="../media/image39.jpg"/><Relationship Id="rId7" Type="http://schemas.openxmlformats.org/officeDocument/2006/relationships/image" Target="../media/image310.png"/><Relationship Id="rId12" Type="http://schemas.openxmlformats.org/officeDocument/2006/relationships/image" Target="../media/image360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4.jpeg"/><Relationship Id="rId5" Type="http://schemas.openxmlformats.org/officeDocument/2006/relationships/image" Target="../media/image42.jpeg"/><Relationship Id="rId15" Type="http://schemas.openxmlformats.org/officeDocument/2006/relationships/image" Target="../media/image46.png"/><Relationship Id="rId10" Type="http://schemas.openxmlformats.org/officeDocument/2006/relationships/image" Target="../media/image340.png"/><Relationship Id="rId4" Type="http://schemas.openxmlformats.org/officeDocument/2006/relationships/image" Target="../media/image41.jpeg"/><Relationship Id="rId9" Type="http://schemas.openxmlformats.org/officeDocument/2006/relationships/image" Target="../media/image43.jpeg"/><Relationship Id="rId1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 noGrp="1"/>
          </p:cNvSpPr>
          <p:nvPr>
            <p:ph type="title"/>
          </p:nvPr>
        </p:nvSpPr>
        <p:spPr>
          <a:xfrm>
            <a:off x="3422469" y="1448554"/>
            <a:ext cx="8847908" cy="1792487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 err="1"/>
              <a:t>FinEstBeAMS</a:t>
            </a:r>
            <a:r>
              <a:rPr lang="en-US" sz="2700" b="1" dirty="0"/>
              <a:t> atmospheric science beamline at MAX IV</a:t>
            </a:r>
            <a:br>
              <a:rPr lang="en-US" b="1" dirty="0"/>
            </a:br>
            <a:r>
              <a:rPr lang="sv-SE" sz="2200" i="1" dirty="0"/>
              <a:t>Atmospheric </a:t>
            </a:r>
            <a:r>
              <a:rPr lang="sv-SE" sz="2200" i="1" dirty="0" err="1"/>
              <a:t>pollutants</a:t>
            </a:r>
            <a:r>
              <a:rPr lang="sv-SE" sz="2200" i="1" dirty="0"/>
              <a:t> </a:t>
            </a:r>
            <a:r>
              <a:rPr lang="sv-SE" sz="2200" i="1" dirty="0" err="1"/>
              <a:t>interrogated</a:t>
            </a:r>
            <a:r>
              <a:rPr lang="sv-SE" sz="2200" i="1" dirty="0"/>
              <a:t> by </a:t>
            </a:r>
            <a:r>
              <a:rPr lang="sv-SE" sz="2200" i="1" dirty="0" err="1"/>
              <a:t>photons</a:t>
            </a:r>
            <a:br>
              <a:rPr lang="sv-SE" sz="2200" i="1" dirty="0"/>
            </a:br>
            <a:r>
              <a:rPr lang="sv-SE" sz="2200" i="1" dirty="0"/>
              <a:t> </a:t>
            </a:r>
            <a:br>
              <a:rPr lang="sv-SE" sz="3200" dirty="0"/>
            </a:br>
            <a:r>
              <a:rPr lang="en-US" sz="1800" kern="1800" dirty="0">
                <a:solidFill>
                  <a:srgbClr val="4D4C44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African Light Source and African Physical Society meeting</a:t>
            </a:r>
            <a:r>
              <a:rPr lang="en-GB" sz="1800" b="1" kern="1800" dirty="0">
                <a:solidFill>
                  <a:srgbClr val="4D4C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2025-11-19</a:t>
            </a:r>
            <a:br>
              <a:rPr lang="en-GB" sz="1800" b="1" kern="1800" dirty="0">
                <a:solidFill>
                  <a:srgbClr val="4D4C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dirty="0"/>
          </a:p>
        </p:txBody>
      </p:sp>
      <p:sp>
        <p:nvSpPr>
          <p:cNvPr id="3" name="Underrubrik 2"/>
          <p:cNvSpPr txBox="1">
            <a:spLocks noGrp="1"/>
          </p:cNvSpPr>
          <p:nvPr>
            <p:ph type="subTitle" idx="4294967295"/>
          </p:nvPr>
        </p:nvSpPr>
        <p:spPr>
          <a:xfrm>
            <a:off x="4450814" y="2919067"/>
            <a:ext cx="9099924" cy="321974"/>
          </a:xfrm>
        </p:spPr>
        <p:txBody>
          <a:bodyPr vert="horz" lIns="0" tIns="109227" rIns="0" bIns="45720" rtlCol="0">
            <a:normAutofit/>
          </a:bodyPr>
          <a:lstStyle/>
          <a:p>
            <a:pPr marL="0" indent="0">
              <a:buNone/>
            </a:pPr>
            <a:r>
              <a:rPr lang="en-GB" sz="1202" b="1" cap="all" dirty="0">
                <a:solidFill>
                  <a:srgbClr val="9C6114"/>
                </a:solidFill>
              </a:rPr>
              <a:t>Axel C. Eriksson </a:t>
            </a:r>
            <a:r>
              <a:rPr lang="en-GB" sz="1202" b="1" i="1" cap="all" dirty="0">
                <a:solidFill>
                  <a:srgbClr val="9C6114"/>
                </a:solidFill>
              </a:rPr>
              <a:t>et al</a:t>
            </a:r>
            <a:r>
              <a:rPr lang="en-GB" sz="1202" b="1" cap="all" dirty="0">
                <a:solidFill>
                  <a:srgbClr val="9C6114"/>
                </a:solidFill>
              </a:rPr>
              <a:t>	LUND UNIVERSITY (Sweden)  https://orcid.org/0000-0002-1692-0376</a:t>
            </a:r>
          </a:p>
        </p:txBody>
      </p:sp>
    </p:spTree>
    <p:extLst>
      <p:ext uri="{BB962C8B-B14F-4D97-AF65-F5344CB8AC3E}">
        <p14:creationId xmlns:p14="http://schemas.microsoft.com/office/powerpoint/2010/main" val="2390884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659FEAD3-946E-4055-A4F5-594244D92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293" y="739147"/>
            <a:ext cx="514985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121AD5-599C-4996-8AA3-CCB2611D292A}"/>
              </a:ext>
            </a:extLst>
          </p:cNvPr>
          <p:cNvSpPr txBox="1"/>
          <p:nvPr/>
        </p:nvSpPr>
        <p:spPr>
          <a:xfrm>
            <a:off x="6716376" y="6234972"/>
            <a:ext cx="408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Marcus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Norlin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and Linnea Savér,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M.Scs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sv-SE" dirty="0"/>
          </a:p>
        </p:txBody>
      </p:sp>
      <p:pic>
        <p:nvPicPr>
          <p:cNvPr id="2050" name="Picture 3">
            <a:extLst>
              <a:ext uri="{FF2B5EF4-FFF2-40B4-BE49-F238E27FC236}">
                <a16:creationId xmlns:a16="http://schemas.microsoft.com/office/drawing/2014/main" id="{00A3CBEC-3C9E-4A23-A9D0-936AA3879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250" y="985520"/>
            <a:ext cx="8598437" cy="460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928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2E106-255E-0B1E-3FBD-572E8D3DA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Soot</a:t>
            </a:r>
            <a:r>
              <a:rPr lang="sv-SE" dirty="0"/>
              <a:t>, </a:t>
            </a:r>
            <a:r>
              <a:rPr lang="sv-SE" dirty="0" err="1"/>
              <a:t>Organic</a:t>
            </a:r>
            <a:r>
              <a:rPr lang="sv-SE" dirty="0"/>
              <a:t> aerosol, Salt aerosol</a:t>
            </a:r>
            <a:br>
              <a:rPr lang="sv-SE" dirty="0"/>
            </a:br>
            <a:r>
              <a:rPr lang="sv-SE" sz="1800" dirty="0"/>
              <a:t>https://doi.org/10.5194/acp-23-3051-2023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4B8940-6D12-2E70-0F54-2BC9855F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50507"/>
            <a:ext cx="8276944" cy="4626456"/>
          </a:xfrm>
          <a:prstGeom prst="rect">
            <a:avLst/>
          </a:prstGeom>
        </p:spPr>
      </p:pic>
      <p:pic>
        <p:nvPicPr>
          <p:cNvPr id="14" name="Picture 4" descr="Aethalometer AE33 a Black Carbon monitor">
            <a:extLst>
              <a:ext uri="{FF2B5EF4-FFF2-40B4-BE49-F238E27FC236}">
                <a16:creationId xmlns:a16="http://schemas.microsoft.com/office/drawing/2014/main" id="{CA9412E6-71EE-4EDD-63E7-BC1C0629EB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144" y="2351690"/>
            <a:ext cx="1663800" cy="10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machine with a computer on it&#10;&#10;Description automatically generated">
            <a:extLst>
              <a:ext uri="{FF2B5EF4-FFF2-40B4-BE49-F238E27FC236}">
                <a16:creationId xmlns:a16="http://schemas.microsoft.com/office/drawing/2014/main" id="{CC9087C4-F138-D20D-64F7-E0B4A77446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r="17225"/>
          <a:stretch/>
        </p:blipFill>
        <p:spPr>
          <a:xfrm>
            <a:off x="9530961" y="3465681"/>
            <a:ext cx="883699" cy="1615468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537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3" b="13403"/>
          <a:stretch>
            <a:fillRect/>
          </a:stretch>
        </p:blipFill>
        <p:spPr>
          <a:xfrm>
            <a:off x="1072080" y="1854070"/>
            <a:ext cx="7270066" cy="3990910"/>
          </a:xfrm>
        </p:spPr>
      </p:pic>
      <p:sp>
        <p:nvSpPr>
          <p:cNvPr id="4" name="TextBox 3"/>
          <p:cNvSpPr txBox="1"/>
          <p:nvPr/>
        </p:nvSpPr>
        <p:spPr>
          <a:xfrm>
            <a:off x="1478011" y="544971"/>
            <a:ext cx="8294065" cy="708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7" dirty="0" err="1"/>
              <a:t>Laboratory</a:t>
            </a:r>
            <a:r>
              <a:rPr lang="sv-SE" sz="4007" dirty="0"/>
              <a:t> </a:t>
            </a:r>
            <a:r>
              <a:rPr lang="sv-SE" sz="4007" dirty="0" err="1"/>
              <a:t>Combustion</a:t>
            </a:r>
            <a:r>
              <a:rPr lang="sv-SE" sz="4007" dirty="0"/>
              <a:t> experiments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87865" y="1854069"/>
            <a:ext cx="3523575" cy="3422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3" b="1" dirty="0" err="1"/>
              <a:t>We</a:t>
            </a:r>
            <a:r>
              <a:rPr lang="sv-SE" sz="1803" b="1" dirty="0"/>
              <a:t> </a:t>
            </a:r>
            <a:r>
              <a:rPr lang="sv-SE" sz="1803" b="1" dirty="0" err="1"/>
              <a:t>measure</a:t>
            </a:r>
            <a:endParaRPr lang="sv-SE" sz="1803" b="1" dirty="0"/>
          </a:p>
          <a:p>
            <a:r>
              <a:rPr lang="sv-SE" sz="1803" dirty="0" err="1"/>
              <a:t>Particle</a:t>
            </a:r>
            <a:r>
              <a:rPr lang="sv-SE" sz="1803" dirty="0"/>
              <a:t>:</a:t>
            </a:r>
          </a:p>
          <a:p>
            <a:r>
              <a:rPr lang="sv-SE" sz="1803" dirty="0"/>
              <a:t>*</a:t>
            </a:r>
            <a:r>
              <a:rPr lang="sv-SE" sz="1803" dirty="0" err="1"/>
              <a:t>mass</a:t>
            </a:r>
            <a:r>
              <a:rPr lang="sv-SE" sz="1803" dirty="0"/>
              <a:t> and </a:t>
            </a:r>
            <a:r>
              <a:rPr lang="sv-SE" sz="1803" dirty="0" err="1"/>
              <a:t>number</a:t>
            </a:r>
            <a:r>
              <a:rPr lang="sv-SE" sz="1803" dirty="0"/>
              <a:t> </a:t>
            </a:r>
            <a:r>
              <a:rPr lang="sv-SE" sz="1803" dirty="0" err="1"/>
              <a:t>concentration</a:t>
            </a:r>
            <a:endParaRPr lang="sv-SE" sz="1803" dirty="0"/>
          </a:p>
          <a:p>
            <a:r>
              <a:rPr lang="sv-SE" sz="1803" dirty="0"/>
              <a:t>*</a:t>
            </a:r>
            <a:r>
              <a:rPr lang="sv-SE" sz="1803" dirty="0" err="1"/>
              <a:t>chemical</a:t>
            </a:r>
            <a:r>
              <a:rPr lang="sv-SE" sz="1803" dirty="0"/>
              <a:t> </a:t>
            </a:r>
            <a:r>
              <a:rPr lang="sv-SE" sz="1803" dirty="0" err="1"/>
              <a:t>composition</a:t>
            </a:r>
            <a:endParaRPr lang="sv-SE" sz="1803" dirty="0"/>
          </a:p>
          <a:p>
            <a:r>
              <a:rPr lang="sv-SE" sz="1803" dirty="0"/>
              <a:t>*</a:t>
            </a:r>
            <a:r>
              <a:rPr lang="sv-SE" sz="1803" dirty="0" err="1"/>
              <a:t>light</a:t>
            </a:r>
            <a:r>
              <a:rPr lang="sv-SE" sz="1803" dirty="0"/>
              <a:t> absorption</a:t>
            </a:r>
          </a:p>
          <a:p>
            <a:r>
              <a:rPr lang="sv-SE" sz="1803" dirty="0"/>
              <a:t>*</a:t>
            </a:r>
            <a:r>
              <a:rPr lang="sv-SE" sz="1803" dirty="0" err="1"/>
              <a:t>water</a:t>
            </a:r>
            <a:r>
              <a:rPr lang="sv-SE" sz="1803" dirty="0"/>
              <a:t> and </a:t>
            </a:r>
            <a:r>
              <a:rPr lang="sv-SE" sz="1803" dirty="0" err="1"/>
              <a:t>ice</a:t>
            </a:r>
            <a:r>
              <a:rPr lang="sv-SE" sz="1803" dirty="0"/>
              <a:t> </a:t>
            </a:r>
            <a:r>
              <a:rPr lang="sv-SE" sz="1803" dirty="0" err="1"/>
              <a:t>activity</a:t>
            </a:r>
            <a:endParaRPr lang="sv-SE" sz="1803" dirty="0"/>
          </a:p>
          <a:p>
            <a:r>
              <a:rPr lang="sv-SE" sz="1803" dirty="0"/>
              <a:t>*</a:t>
            </a:r>
            <a:r>
              <a:rPr lang="sv-SE" sz="1803" dirty="0" err="1"/>
              <a:t>toxicity</a:t>
            </a:r>
            <a:endParaRPr lang="sv-SE" sz="1803" dirty="0"/>
          </a:p>
          <a:p>
            <a:endParaRPr lang="sv-SE" sz="1803" dirty="0"/>
          </a:p>
          <a:p>
            <a:endParaRPr lang="sv-SE" sz="1803" dirty="0"/>
          </a:p>
          <a:p>
            <a:r>
              <a:rPr lang="sv-SE" sz="1803" dirty="0"/>
              <a:t>*CO</a:t>
            </a:r>
            <a:r>
              <a:rPr lang="sv-SE" sz="1803" baseline="-25000" dirty="0"/>
              <a:t>2</a:t>
            </a:r>
          </a:p>
          <a:p>
            <a:r>
              <a:rPr lang="sv-SE" sz="1803" dirty="0"/>
              <a:t>*CO</a:t>
            </a:r>
          </a:p>
          <a:p>
            <a:r>
              <a:rPr lang="sv-SE" sz="1803" dirty="0"/>
              <a:t>*</a:t>
            </a:r>
            <a:r>
              <a:rPr lang="sv-SE" sz="1803" dirty="0" err="1"/>
              <a:t>NO</a:t>
            </a:r>
            <a:r>
              <a:rPr lang="sv-SE" sz="1803" baseline="-25000" dirty="0" err="1"/>
              <a:t>x</a:t>
            </a:r>
            <a:endParaRPr lang="sv-SE" sz="1803" dirty="0"/>
          </a:p>
        </p:txBody>
      </p:sp>
    </p:spTree>
    <p:extLst>
      <p:ext uri="{BB962C8B-B14F-4D97-AF65-F5344CB8AC3E}">
        <p14:creationId xmlns:p14="http://schemas.microsoft.com/office/powerpoint/2010/main" val="1200514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8" b="21238"/>
          <a:stretch>
            <a:fillRect/>
          </a:stretch>
        </p:blipFill>
        <p:spPr>
          <a:xfrm>
            <a:off x="299572" y="1940002"/>
            <a:ext cx="7671394" cy="330962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3840" y="2270971"/>
            <a:ext cx="3841465" cy="2886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8011" y="544971"/>
            <a:ext cx="8294065" cy="708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7" dirty="0" err="1"/>
              <a:t>Laboratory</a:t>
            </a:r>
            <a:r>
              <a:rPr lang="sv-SE" sz="4007" dirty="0"/>
              <a:t> </a:t>
            </a:r>
            <a:r>
              <a:rPr lang="sv-SE" sz="4007" dirty="0" err="1"/>
              <a:t>Combustion</a:t>
            </a:r>
            <a:r>
              <a:rPr lang="sv-SE" sz="4007" dirty="0"/>
              <a:t> experiments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3908" y="5310812"/>
            <a:ext cx="6224299" cy="92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3" dirty="0"/>
              <a:t>Christina Isaxon (LTH), Asmamaw Abera Kebede </a:t>
            </a:r>
            <a:br>
              <a:rPr lang="sv-SE" sz="1803" dirty="0"/>
            </a:br>
            <a:r>
              <a:rPr lang="sv-SE" sz="1803" dirty="0"/>
              <a:t>(</a:t>
            </a:r>
            <a:r>
              <a:rPr lang="en-US" sz="1803" dirty="0"/>
              <a:t>Addis Ababa University and </a:t>
            </a:r>
            <a:r>
              <a:rPr lang="en-US" sz="1803" dirty="0" err="1"/>
              <a:t>Armauer</a:t>
            </a:r>
            <a:r>
              <a:rPr lang="en-US" sz="1803" dirty="0"/>
              <a:t> Hansen Research Institute)</a:t>
            </a:r>
            <a:endParaRPr lang="sv-SE" sz="1803" dirty="0"/>
          </a:p>
        </p:txBody>
      </p:sp>
      <p:sp>
        <p:nvSpPr>
          <p:cNvPr id="7" name="TextBox 6"/>
          <p:cNvSpPr txBox="1"/>
          <p:nvPr/>
        </p:nvSpPr>
        <p:spPr>
          <a:xfrm>
            <a:off x="8760853" y="5634742"/>
            <a:ext cx="2004454" cy="3704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3" dirty="0"/>
              <a:t>Axel Eriksson (</a:t>
            </a:r>
            <a:r>
              <a:rPr lang="sv-SE" sz="1803" dirty="0" err="1"/>
              <a:t>me</a:t>
            </a:r>
            <a:r>
              <a:rPr lang="sv-SE" sz="1803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1307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0669" y="5449763"/>
            <a:ext cx="6224299" cy="369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3" dirty="0" err="1"/>
              <a:t>Charcoal</a:t>
            </a:r>
            <a:r>
              <a:rPr lang="sv-SE" sz="1803" dirty="0"/>
              <a:t> </a:t>
            </a:r>
            <a:r>
              <a:rPr lang="sv-SE" sz="1803" dirty="0" err="1"/>
              <a:t>stove</a:t>
            </a:r>
            <a:endParaRPr lang="sv-SE" sz="1803" dirty="0"/>
          </a:p>
        </p:txBody>
      </p:sp>
      <p:sp>
        <p:nvSpPr>
          <p:cNvPr id="7" name="TextBox 6"/>
          <p:cNvSpPr txBox="1"/>
          <p:nvPr/>
        </p:nvSpPr>
        <p:spPr>
          <a:xfrm>
            <a:off x="7088207" y="5380248"/>
            <a:ext cx="2091419" cy="3704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3" dirty="0" err="1"/>
              <a:t>Collected</a:t>
            </a:r>
            <a:r>
              <a:rPr lang="sv-SE" sz="1803" dirty="0"/>
              <a:t> </a:t>
            </a:r>
            <a:r>
              <a:rPr lang="sv-SE" sz="1803" dirty="0" err="1"/>
              <a:t>particles</a:t>
            </a:r>
            <a:endParaRPr lang="sv-SE" sz="1803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20669" y="1866136"/>
            <a:ext cx="4685481" cy="35141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207" y="1866136"/>
            <a:ext cx="4556849" cy="34176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C62969-B7DE-B00B-04AC-57B3C6D68239}"/>
              </a:ext>
            </a:extLst>
          </p:cNvPr>
          <p:cNvSpPr txBox="1"/>
          <p:nvPr/>
        </p:nvSpPr>
        <p:spPr>
          <a:xfrm>
            <a:off x="1478011" y="544971"/>
            <a:ext cx="8294065" cy="708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7" dirty="0" err="1"/>
              <a:t>Laboratory</a:t>
            </a:r>
            <a:r>
              <a:rPr lang="sv-SE" sz="4007" dirty="0"/>
              <a:t> </a:t>
            </a:r>
            <a:r>
              <a:rPr lang="sv-SE" sz="4007" dirty="0" err="1"/>
              <a:t>Combustion</a:t>
            </a:r>
            <a:r>
              <a:rPr lang="sv-SE" sz="4007" dirty="0"/>
              <a:t> experiments</a:t>
            </a:r>
          </a:p>
        </p:txBody>
      </p:sp>
    </p:spTree>
    <p:extLst>
      <p:ext uri="{BB962C8B-B14F-4D97-AF65-F5344CB8AC3E}">
        <p14:creationId xmlns:p14="http://schemas.microsoft.com/office/powerpoint/2010/main" val="2885200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64035348-DFAC-B6BE-B956-6AB1F22B5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65" y="1525385"/>
            <a:ext cx="9793275" cy="45139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97EA87-1151-9666-F6F5-D2073FB45D63}"/>
              </a:ext>
            </a:extLst>
          </p:cNvPr>
          <p:cNvSpPr txBox="1"/>
          <p:nvPr/>
        </p:nvSpPr>
        <p:spPr>
          <a:xfrm>
            <a:off x="1478011" y="544970"/>
            <a:ext cx="7992765" cy="708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7" dirty="0" err="1"/>
              <a:t>Water</a:t>
            </a:r>
            <a:r>
              <a:rPr lang="sv-SE" sz="4007" dirty="0"/>
              <a:t> </a:t>
            </a:r>
            <a:r>
              <a:rPr lang="sv-SE" sz="4007" dirty="0" err="1"/>
              <a:t>boiling</a:t>
            </a:r>
            <a:r>
              <a:rPr lang="sv-SE" sz="4007" dirty="0"/>
              <a:t> test  </a:t>
            </a:r>
            <a:r>
              <a:rPr lang="sv-SE" dirty="0"/>
              <a:t>Eriksson et al 2022 </a:t>
            </a:r>
            <a:r>
              <a:rPr lang="sv-SE" sz="1400" dirty="0"/>
              <a:t>DOI: 10.1111/ina.13143 </a:t>
            </a:r>
          </a:p>
        </p:txBody>
      </p:sp>
      <p:pic>
        <p:nvPicPr>
          <p:cNvPr id="2" name="Picture 4" descr="Aethalometer AE33 a Black Carbon monitor">
            <a:extLst>
              <a:ext uri="{FF2B5EF4-FFF2-40B4-BE49-F238E27FC236}">
                <a16:creationId xmlns:a16="http://schemas.microsoft.com/office/drawing/2014/main" id="{F8520E91-B649-67D6-6B2B-502DE854F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040" y="1866947"/>
            <a:ext cx="1663800" cy="10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machine with a computer on it&#10;&#10;Description automatically generated">
            <a:extLst>
              <a:ext uri="{FF2B5EF4-FFF2-40B4-BE49-F238E27FC236}">
                <a16:creationId xmlns:a16="http://schemas.microsoft.com/office/drawing/2014/main" id="{BF8E15A8-C7F9-C330-BB80-54BF7D805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r="17225"/>
          <a:stretch/>
        </p:blipFill>
        <p:spPr>
          <a:xfrm>
            <a:off x="10616090" y="3429000"/>
            <a:ext cx="883699" cy="1615468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9590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12EC30-AA29-8601-4030-2A1832394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0" y="1200395"/>
            <a:ext cx="8732837" cy="5329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891ECC-CA57-B080-7D75-BE56B6BA96C5}"/>
              </a:ext>
            </a:extLst>
          </p:cNvPr>
          <p:cNvSpPr txBox="1"/>
          <p:nvPr/>
        </p:nvSpPr>
        <p:spPr>
          <a:xfrm>
            <a:off x="1419912" y="328295"/>
            <a:ext cx="8095358" cy="708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7" dirty="0"/>
              <a:t>Swedish </a:t>
            </a:r>
            <a:r>
              <a:rPr lang="sv-SE" sz="4007" dirty="0" err="1"/>
              <a:t>wood</a:t>
            </a:r>
            <a:r>
              <a:rPr lang="sv-SE" sz="4007" dirty="0"/>
              <a:t> </a:t>
            </a:r>
            <a:r>
              <a:rPr lang="sv-SE" sz="4007" dirty="0" err="1"/>
              <a:t>stove</a:t>
            </a:r>
            <a:r>
              <a:rPr lang="sv-SE" sz="4007" dirty="0"/>
              <a:t> PAH emissions</a:t>
            </a:r>
          </a:p>
        </p:txBody>
      </p:sp>
      <p:pic>
        <p:nvPicPr>
          <p:cNvPr id="3" name="Picture 2" descr="A machine with a computer on it&#10;&#10;Description automatically generated">
            <a:extLst>
              <a:ext uri="{FF2B5EF4-FFF2-40B4-BE49-F238E27FC236}">
                <a16:creationId xmlns:a16="http://schemas.microsoft.com/office/drawing/2014/main" id="{8E328AB0-4E4F-2D22-56E0-9271896222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r="17225"/>
          <a:stretch/>
        </p:blipFill>
        <p:spPr>
          <a:xfrm>
            <a:off x="10200693" y="1255665"/>
            <a:ext cx="1809099" cy="330717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7960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891ECC-CA57-B080-7D75-BE56B6BA96C5}"/>
              </a:ext>
            </a:extLst>
          </p:cNvPr>
          <p:cNvSpPr txBox="1"/>
          <p:nvPr/>
        </p:nvSpPr>
        <p:spPr>
          <a:xfrm>
            <a:off x="726230" y="506971"/>
            <a:ext cx="9377439" cy="708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7" dirty="0"/>
              <a:t>Swedish </a:t>
            </a:r>
            <a:r>
              <a:rPr lang="sv-SE" sz="4007" dirty="0" err="1"/>
              <a:t>wood</a:t>
            </a:r>
            <a:r>
              <a:rPr lang="sv-SE" sz="4007" dirty="0"/>
              <a:t> </a:t>
            </a:r>
            <a:r>
              <a:rPr lang="sv-SE" sz="4007" dirty="0" err="1"/>
              <a:t>stove</a:t>
            </a:r>
            <a:r>
              <a:rPr lang="sv-SE" sz="4007" dirty="0"/>
              <a:t> –</a:t>
            </a:r>
            <a:r>
              <a:rPr lang="sv-SE" sz="4007" dirty="0" err="1"/>
              <a:t>atmospheric</a:t>
            </a:r>
            <a:r>
              <a:rPr lang="sv-SE" sz="4007" dirty="0"/>
              <a:t> </a:t>
            </a:r>
            <a:r>
              <a:rPr lang="sv-SE" sz="4007" dirty="0" err="1"/>
              <a:t>ageing</a:t>
            </a:r>
            <a:endParaRPr lang="sv-SE" sz="4007" dirty="0"/>
          </a:p>
        </p:txBody>
      </p:sp>
      <p:pic>
        <p:nvPicPr>
          <p:cNvPr id="3" name="Picture 2" descr="A machine with a computer on it&#10;&#10;Description automatically generated">
            <a:extLst>
              <a:ext uri="{FF2B5EF4-FFF2-40B4-BE49-F238E27FC236}">
                <a16:creationId xmlns:a16="http://schemas.microsoft.com/office/drawing/2014/main" id="{8E328AB0-4E4F-2D22-56E0-927189622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r="17225"/>
          <a:stretch/>
        </p:blipFill>
        <p:spPr>
          <a:xfrm>
            <a:off x="10220148" y="328295"/>
            <a:ext cx="1809099" cy="330717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6B5DDA5-7C9F-244F-AF43-C1CADCE9C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395" y="2021706"/>
            <a:ext cx="8509821" cy="4148156"/>
          </a:xfrm>
          <a:prstGeom prst="rect">
            <a:avLst/>
          </a:prstGeom>
        </p:spPr>
      </p:pic>
      <p:sp>
        <p:nvSpPr>
          <p:cNvPr id="5" name="Moon 4">
            <a:extLst>
              <a:ext uri="{FF2B5EF4-FFF2-40B4-BE49-F238E27FC236}">
                <a16:creationId xmlns:a16="http://schemas.microsoft.com/office/drawing/2014/main" id="{2BCD20C5-64F0-81C9-2AE8-15427AFE68D1}"/>
              </a:ext>
            </a:extLst>
          </p:cNvPr>
          <p:cNvSpPr/>
          <p:nvPr/>
        </p:nvSpPr>
        <p:spPr>
          <a:xfrm>
            <a:off x="2426329" y="1312728"/>
            <a:ext cx="334978" cy="708978"/>
          </a:xfrm>
          <a:prstGeom prst="mo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6654554D-A18C-AA19-2AF4-068228CAA585}"/>
              </a:ext>
            </a:extLst>
          </p:cNvPr>
          <p:cNvSpPr/>
          <p:nvPr/>
        </p:nvSpPr>
        <p:spPr>
          <a:xfrm>
            <a:off x="4019738" y="1434780"/>
            <a:ext cx="506995" cy="46487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Sun 6">
            <a:extLst>
              <a:ext uri="{FF2B5EF4-FFF2-40B4-BE49-F238E27FC236}">
                <a16:creationId xmlns:a16="http://schemas.microsoft.com/office/drawing/2014/main" id="{0D3D6F15-8CC8-3043-CAD9-F01B6BFDD838}"/>
              </a:ext>
            </a:extLst>
          </p:cNvPr>
          <p:cNvSpPr/>
          <p:nvPr/>
        </p:nvSpPr>
        <p:spPr>
          <a:xfrm>
            <a:off x="5822899" y="1312729"/>
            <a:ext cx="697579" cy="70897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FB7EE1F3-067A-00A5-3C3D-21396C55F98D}"/>
              </a:ext>
            </a:extLst>
          </p:cNvPr>
          <p:cNvSpPr/>
          <p:nvPr/>
        </p:nvSpPr>
        <p:spPr>
          <a:xfrm>
            <a:off x="7403334" y="1182897"/>
            <a:ext cx="1086910" cy="976409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F7D0B6-30C3-B9C6-E76C-289762091E1E}"/>
              </a:ext>
            </a:extLst>
          </p:cNvPr>
          <p:cNvSpPr txBox="1"/>
          <p:nvPr/>
        </p:nvSpPr>
        <p:spPr>
          <a:xfrm>
            <a:off x="132347" y="5062144"/>
            <a:ext cx="1809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Enhancement</a:t>
            </a:r>
            <a:r>
              <a:rPr lang="sv-SE" dirty="0"/>
              <a:t>= </a:t>
            </a:r>
            <a:r>
              <a:rPr lang="sv-SE" dirty="0" err="1"/>
              <a:t>mass</a:t>
            </a:r>
            <a:r>
              <a:rPr lang="sv-SE" dirty="0"/>
              <a:t> </a:t>
            </a:r>
            <a:r>
              <a:rPr lang="sv-SE" dirty="0" err="1"/>
              <a:t>growth</a:t>
            </a:r>
            <a:r>
              <a:rPr lang="sv-SE" dirty="0"/>
              <a:t> </a:t>
            </a:r>
            <a:r>
              <a:rPr lang="sv-SE" dirty="0" err="1"/>
              <a:t>upon</a:t>
            </a:r>
            <a:r>
              <a:rPr lang="sv-SE" dirty="0"/>
              <a:t> oxidation</a:t>
            </a:r>
          </a:p>
        </p:txBody>
      </p:sp>
    </p:spTree>
    <p:extLst>
      <p:ext uri="{BB962C8B-B14F-4D97-AF65-F5344CB8AC3E}">
        <p14:creationId xmlns:p14="http://schemas.microsoft.com/office/powerpoint/2010/main" val="692008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C1A284E-E62B-D06C-3D0D-86B5A67CB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13" y="31565"/>
            <a:ext cx="7735389" cy="857250"/>
          </a:xfrm>
        </p:spPr>
        <p:txBody>
          <a:bodyPr>
            <a:normAutofit/>
          </a:bodyPr>
          <a:lstStyle/>
          <a:p>
            <a:r>
              <a:rPr lang="sv-SE" sz="2100" dirty="0" err="1"/>
              <a:t>Secodary</a:t>
            </a:r>
            <a:r>
              <a:rPr lang="sv-SE" sz="2100" dirty="0"/>
              <a:t> </a:t>
            </a:r>
            <a:r>
              <a:rPr lang="sv-SE" sz="2100" dirty="0" err="1"/>
              <a:t>organic</a:t>
            </a:r>
            <a:r>
              <a:rPr lang="sv-SE" sz="2100" dirty="0"/>
              <a:t> aerosol (SOA) </a:t>
            </a:r>
            <a:r>
              <a:rPr lang="sv-SE" sz="2100" dirty="0" err="1"/>
              <a:t>surface</a:t>
            </a:r>
            <a:r>
              <a:rPr lang="sv-SE" sz="2100" dirty="0"/>
              <a:t> and bulk </a:t>
            </a:r>
            <a:r>
              <a:rPr lang="sv-SE" sz="2100" dirty="0" err="1"/>
              <a:t>measurement</a:t>
            </a:r>
            <a:r>
              <a:rPr lang="sv-SE" sz="2100" dirty="0"/>
              <a:t> </a:t>
            </a:r>
            <a:r>
              <a:rPr lang="sv-SE" sz="2100" i="1" dirty="0"/>
              <a:t>in situ </a:t>
            </a:r>
            <a:r>
              <a:rPr lang="sv-SE" sz="2100" dirty="0"/>
              <a:t> </a:t>
            </a:r>
          </a:p>
        </p:txBody>
      </p:sp>
      <p:pic>
        <p:nvPicPr>
          <p:cNvPr id="8" name="Content Placeholder 10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6D07D968-1EAA-C79F-A65A-8A26347E7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905" y="2301664"/>
            <a:ext cx="2528630" cy="337150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29314-3E9B-90E4-FE36-3943AEE90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47" y="2337573"/>
            <a:ext cx="3470435" cy="3371506"/>
          </a:xfrm>
          <a:prstGeom prst="rect">
            <a:avLst/>
          </a:prstGeom>
        </p:spPr>
      </p:pic>
      <p:pic>
        <p:nvPicPr>
          <p:cNvPr id="2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930F0895-EDF6-5563-FA14-BE52A7B4A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41" y="1723099"/>
            <a:ext cx="2951453" cy="16403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67DF03-DAEC-0AF2-239B-35A2716C848B}"/>
              </a:ext>
            </a:extLst>
          </p:cNvPr>
          <p:cNvSpPr txBox="1"/>
          <p:nvPr/>
        </p:nvSpPr>
        <p:spPr>
          <a:xfrm>
            <a:off x="5580654" y="1684560"/>
            <a:ext cx="252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X-</a:t>
            </a:r>
            <a:r>
              <a:rPr lang="sv-SE" dirty="0" err="1"/>
              <a:t>rays</a:t>
            </a:r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F8E4C-C14D-CCD7-CE1C-5FD7F6AAD589}"/>
              </a:ext>
            </a:extLst>
          </p:cNvPr>
          <p:cNvSpPr txBox="1"/>
          <p:nvPr/>
        </p:nvSpPr>
        <p:spPr>
          <a:xfrm>
            <a:off x="6260312" y="890956"/>
            <a:ext cx="3497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Photoelectrons</a:t>
            </a:r>
            <a:r>
              <a:rPr lang="sv-SE" dirty="0"/>
              <a:t> from</a:t>
            </a:r>
          </a:p>
          <a:p>
            <a:r>
              <a:rPr lang="sv-SE" dirty="0" err="1"/>
              <a:t>Particle</a:t>
            </a:r>
            <a:r>
              <a:rPr lang="sv-SE" dirty="0"/>
              <a:t> </a:t>
            </a:r>
            <a:r>
              <a:rPr lang="sv-SE" dirty="0" err="1"/>
              <a:t>surfaces</a:t>
            </a:r>
            <a:endParaRPr lang="sv-SE" dirty="0"/>
          </a:p>
          <a:p>
            <a:r>
              <a:rPr lang="sv-SE" dirty="0"/>
              <a:t>Energy shows </a:t>
            </a:r>
            <a:r>
              <a:rPr lang="sv-SE" dirty="0" err="1"/>
              <a:t>chemical</a:t>
            </a:r>
            <a:r>
              <a:rPr lang="sv-SE" dirty="0"/>
              <a:t> </a:t>
            </a:r>
            <a:r>
              <a:rPr lang="sv-SE" dirty="0" err="1"/>
              <a:t>state</a:t>
            </a:r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65386-B16B-5EDE-D068-7B771A1AD31B}"/>
              </a:ext>
            </a:extLst>
          </p:cNvPr>
          <p:cNvSpPr txBox="1"/>
          <p:nvPr/>
        </p:nvSpPr>
        <p:spPr>
          <a:xfrm>
            <a:off x="175662" y="1311800"/>
            <a:ext cx="5577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Pilot data </a:t>
            </a:r>
            <a:r>
              <a:rPr lang="sv-SE" dirty="0" err="1"/>
              <a:t>using</a:t>
            </a:r>
            <a:r>
              <a:rPr lang="sv-SE" dirty="0"/>
              <a:t> OCU* </a:t>
            </a:r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reactor</a:t>
            </a:r>
            <a:r>
              <a:rPr lang="sv-SE" dirty="0"/>
              <a:t> </a:t>
            </a:r>
          </a:p>
          <a:p>
            <a:r>
              <a:rPr lang="sv-SE" dirty="0"/>
              <a:t>on </a:t>
            </a:r>
            <a:r>
              <a:rPr lang="sv-SE" dirty="0" err="1"/>
              <a:t>alpha</a:t>
            </a:r>
            <a:r>
              <a:rPr lang="sv-SE" dirty="0"/>
              <a:t> </a:t>
            </a:r>
            <a:r>
              <a:rPr lang="sv-SE" dirty="0" err="1"/>
              <a:t>pinene</a:t>
            </a:r>
            <a:r>
              <a:rPr lang="sv-SE" dirty="0"/>
              <a:t> (g)</a:t>
            </a:r>
          </a:p>
          <a:p>
            <a:r>
              <a:rPr lang="sv-SE" dirty="0"/>
              <a:t>Show divergent bulk and </a:t>
            </a:r>
            <a:r>
              <a:rPr lang="sv-SE" dirty="0" err="1"/>
              <a:t>surface</a:t>
            </a:r>
            <a:r>
              <a:rPr lang="sv-SE" dirty="0"/>
              <a:t> oxidation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604FAA-4B72-129D-A071-0EE66A5029C3}"/>
              </a:ext>
            </a:extLst>
          </p:cNvPr>
          <p:cNvSpPr txBox="1"/>
          <p:nvPr/>
        </p:nvSpPr>
        <p:spPr>
          <a:xfrm>
            <a:off x="108284" y="6251177"/>
            <a:ext cx="5943878" cy="300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2250"/>
              </a:spcAft>
            </a:pPr>
            <a:r>
              <a:rPr lang="sv-SE" sz="1000" dirty="0"/>
              <a:t>Keller et al 2022 </a:t>
            </a:r>
            <a:r>
              <a:rPr lang="sv-SE" sz="1000" b="1" i="0" dirty="0">
                <a:solidFill>
                  <a:srgbClr val="333333"/>
                </a:solidFill>
                <a:effectLst/>
                <a:latin typeface="PT serif" panose="020F0502020204030204" pitchFamily="18" charset="0"/>
              </a:rPr>
              <a:t>The </a:t>
            </a:r>
            <a:r>
              <a:rPr lang="sv-SE" sz="1000" b="1" i="0" dirty="0" err="1">
                <a:solidFill>
                  <a:srgbClr val="333333"/>
                </a:solidFill>
                <a:effectLst/>
                <a:latin typeface="PT serif" panose="020F0502020204030204" pitchFamily="18" charset="0"/>
              </a:rPr>
              <a:t>organic</a:t>
            </a:r>
            <a:r>
              <a:rPr lang="sv-SE" sz="1000" b="1" i="0" dirty="0">
                <a:solidFill>
                  <a:srgbClr val="333333"/>
                </a:solidFill>
                <a:effectLst/>
                <a:latin typeface="PT serif" panose="020F0502020204030204" pitchFamily="18" charset="0"/>
              </a:rPr>
              <a:t> </a:t>
            </a:r>
            <a:r>
              <a:rPr lang="sv-SE" sz="1000" b="1" i="0" dirty="0" err="1">
                <a:solidFill>
                  <a:srgbClr val="333333"/>
                </a:solidFill>
                <a:effectLst/>
                <a:latin typeface="PT serif" panose="020F0502020204030204" pitchFamily="18" charset="0"/>
              </a:rPr>
              <a:t>coating</a:t>
            </a:r>
            <a:r>
              <a:rPr lang="sv-SE" sz="1000" b="1" i="0" dirty="0">
                <a:solidFill>
                  <a:srgbClr val="333333"/>
                </a:solidFill>
                <a:effectLst/>
                <a:latin typeface="PT serif" panose="020F0502020204030204" pitchFamily="18" charset="0"/>
              </a:rPr>
              <a:t> </a:t>
            </a:r>
            <a:r>
              <a:rPr lang="sv-SE" sz="1000" b="1" i="0" dirty="0" err="1">
                <a:solidFill>
                  <a:srgbClr val="333333"/>
                </a:solidFill>
                <a:effectLst/>
                <a:latin typeface="PT serif" panose="020F0502020204030204" pitchFamily="18" charset="0"/>
              </a:rPr>
              <a:t>unit</a:t>
            </a:r>
            <a:r>
              <a:rPr lang="sv-SE" sz="1000" b="1" i="0" dirty="0">
                <a:solidFill>
                  <a:srgbClr val="10147E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v-SE" sz="1000" b="0" i="0" u="none" strike="noStrike" dirty="0">
                <a:solidFill>
                  <a:srgbClr val="10147E"/>
                </a:solidFill>
                <a:effectLst/>
                <a:latin typeface="Open Sans" panose="020B0606030504020204" pitchFamily="34" charset="0"/>
                <a:hlinkClick r:id="rId5"/>
              </a:rPr>
              <a:t>https://doi.org/10.1080/02786826.2022.2110448</a:t>
            </a:r>
            <a:endParaRPr lang="sv-SE" sz="10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8C791E-A714-F0DF-DF47-749F64E688B2}"/>
              </a:ext>
            </a:extLst>
          </p:cNvPr>
          <p:cNvCxnSpPr>
            <a:cxnSpLocks/>
          </p:cNvCxnSpPr>
          <p:nvPr/>
        </p:nvCxnSpPr>
        <p:spPr>
          <a:xfrm flipV="1">
            <a:off x="6551730" y="4401318"/>
            <a:ext cx="1555013" cy="1612839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ABB188-147B-DCAE-24A3-334F405583B1}"/>
              </a:ext>
            </a:extLst>
          </p:cNvPr>
          <p:cNvCxnSpPr>
            <a:cxnSpLocks/>
          </p:cNvCxnSpPr>
          <p:nvPr/>
        </p:nvCxnSpPr>
        <p:spPr>
          <a:xfrm flipH="1">
            <a:off x="9091931" y="3914737"/>
            <a:ext cx="1366120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6889829-80F8-FA3D-42F2-66FDF9546FD8}"/>
              </a:ext>
            </a:extLst>
          </p:cNvPr>
          <p:cNvSpPr txBox="1"/>
          <p:nvPr/>
        </p:nvSpPr>
        <p:spPr>
          <a:xfrm>
            <a:off x="5640271" y="5685649"/>
            <a:ext cx="252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Aerosol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8488A9-8EF7-67BB-0EBA-944C458BC695}"/>
              </a:ext>
            </a:extLst>
          </p:cNvPr>
          <p:cNvSpPr txBox="1"/>
          <p:nvPr/>
        </p:nvSpPr>
        <p:spPr>
          <a:xfrm>
            <a:off x="10060467" y="3467434"/>
            <a:ext cx="252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X-</a:t>
            </a:r>
            <a:r>
              <a:rPr lang="sv-SE" dirty="0" err="1"/>
              <a:t>rays</a:t>
            </a:r>
            <a:endParaRPr lang="sv-S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C3B0F5-D928-395D-11CA-7FFD22C94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8351" y="3401993"/>
            <a:ext cx="2256295" cy="104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4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A04F5-157C-CB6B-B234-DBAE875DB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Picture 2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58DB3FB6-1A99-36FC-7277-AA6A1BCA61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47" y="380310"/>
            <a:ext cx="4091197" cy="5640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2442117C-3E63-47E5-B0E9-8585E7347876" descr="IMG_2415.jpg">
            <a:extLst>
              <a:ext uri="{FF2B5EF4-FFF2-40B4-BE49-F238E27FC236}">
                <a16:creationId xmlns:a16="http://schemas.microsoft.com/office/drawing/2014/main" id="{90552788-0F4A-67A8-1A75-A6DD78BFB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95" y="1432193"/>
            <a:ext cx="5297221" cy="397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n 3">
            <a:extLst>
              <a:ext uri="{FF2B5EF4-FFF2-40B4-BE49-F238E27FC236}">
                <a16:creationId xmlns:a16="http://schemas.microsoft.com/office/drawing/2014/main" id="{F7195595-8572-6B11-254A-16A465F63EBA}"/>
              </a:ext>
            </a:extLst>
          </p:cNvPr>
          <p:cNvSpPr/>
          <p:nvPr/>
        </p:nvSpPr>
        <p:spPr>
          <a:xfrm>
            <a:off x="4362680" y="476482"/>
            <a:ext cx="1175091" cy="109893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73307E1D-5D21-38AD-1ACF-F159A9418B0B}"/>
              </a:ext>
            </a:extLst>
          </p:cNvPr>
          <p:cNvSpPr/>
          <p:nvPr/>
        </p:nvSpPr>
        <p:spPr>
          <a:xfrm>
            <a:off x="4601458" y="1754171"/>
            <a:ext cx="697579" cy="70897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F5B0DBDA-4951-4353-18FE-4CCFCA11E41D}"/>
              </a:ext>
            </a:extLst>
          </p:cNvPr>
          <p:cNvSpPr/>
          <p:nvPr/>
        </p:nvSpPr>
        <p:spPr>
          <a:xfrm>
            <a:off x="4658361" y="2777187"/>
            <a:ext cx="539750" cy="58211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Sun 6">
            <a:extLst>
              <a:ext uri="{FF2B5EF4-FFF2-40B4-BE49-F238E27FC236}">
                <a16:creationId xmlns:a16="http://schemas.microsoft.com/office/drawing/2014/main" id="{A2B2E261-F769-70A8-A2DE-BD0770469DF5}"/>
              </a:ext>
            </a:extLst>
          </p:cNvPr>
          <p:cNvSpPr/>
          <p:nvPr/>
        </p:nvSpPr>
        <p:spPr>
          <a:xfrm>
            <a:off x="4647344" y="3728421"/>
            <a:ext cx="514045" cy="48002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1A486C05-0DC9-56D3-5C36-D26D87C66EA8}"/>
              </a:ext>
            </a:extLst>
          </p:cNvPr>
          <p:cNvSpPr/>
          <p:nvPr/>
        </p:nvSpPr>
        <p:spPr>
          <a:xfrm>
            <a:off x="4724400" y="4744993"/>
            <a:ext cx="370887" cy="32276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2336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 err="1"/>
              <a:t>Physico</a:t>
            </a:r>
            <a:r>
              <a:rPr lang="sv-SE" sz="3600" dirty="0"/>
              <a:t>-Chemical </a:t>
            </a:r>
            <a:r>
              <a:rPr lang="sv-SE" sz="3600" dirty="0" err="1"/>
              <a:t>analysis</a:t>
            </a:r>
            <a:r>
              <a:rPr lang="sv-SE" sz="3600" dirty="0"/>
              <a:t> </a:t>
            </a:r>
            <a:r>
              <a:rPr lang="sv-SE" sz="3600" dirty="0" err="1"/>
              <a:t>of</a:t>
            </a:r>
            <a:r>
              <a:rPr lang="sv-SE" sz="3600" dirty="0"/>
              <a:t> aerosol </a:t>
            </a:r>
            <a:r>
              <a:rPr lang="sv-SE" sz="3600" dirty="0" err="1"/>
              <a:t>particles</a:t>
            </a:r>
            <a:endParaRPr lang="sv-SE" sz="3600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077" y="1322381"/>
            <a:ext cx="5596659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731FAA-7072-4BAE-0B72-3369ED89F473}"/>
              </a:ext>
            </a:extLst>
          </p:cNvPr>
          <p:cNvSpPr txBox="1"/>
          <p:nvPr/>
        </p:nvSpPr>
        <p:spPr>
          <a:xfrm>
            <a:off x="7071360" y="2865348"/>
            <a:ext cx="465422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/>
              <a:t>Operation </a:t>
            </a:r>
            <a:r>
              <a:rPr lang="sv-SE" sz="2400" dirty="0" err="1"/>
              <a:t>cost</a:t>
            </a:r>
            <a:endParaRPr lang="sv-SE" sz="2400" dirty="0"/>
          </a:p>
          <a:p>
            <a:r>
              <a:rPr lang="sv-SE" sz="2400" dirty="0" err="1"/>
              <a:t>User</a:t>
            </a:r>
            <a:r>
              <a:rPr lang="sv-SE" sz="2400" dirty="0"/>
              <a:t> </a:t>
            </a:r>
            <a:r>
              <a:rPr lang="sv-SE" sz="2400" dirty="0" err="1"/>
              <a:t>friendliness</a:t>
            </a:r>
            <a:r>
              <a:rPr lang="sv-SE" sz="2400" dirty="0"/>
              <a:t> </a:t>
            </a:r>
          </a:p>
          <a:p>
            <a:r>
              <a:rPr lang="sv-SE" sz="2400" dirty="0" err="1"/>
              <a:t>Field</a:t>
            </a:r>
            <a:r>
              <a:rPr lang="sv-SE" sz="2400" dirty="0"/>
              <a:t> </a:t>
            </a:r>
            <a:r>
              <a:rPr lang="sv-SE" sz="2400" dirty="0" err="1"/>
              <a:t>Deployability</a:t>
            </a:r>
            <a:endParaRPr lang="sv-SE" sz="2400" dirty="0"/>
          </a:p>
          <a:p>
            <a:r>
              <a:rPr lang="sv-SE" sz="2400" dirty="0" err="1"/>
              <a:t>Level-of-scientific-understanding</a:t>
            </a:r>
            <a:r>
              <a:rPr lang="sv-SE" sz="2400" dirty="0"/>
              <a:t> </a:t>
            </a:r>
          </a:p>
          <a:p>
            <a:r>
              <a:rPr lang="sv-SE" sz="2400" dirty="0"/>
              <a:t>(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err="1"/>
              <a:t>measurement</a:t>
            </a:r>
            <a:r>
              <a:rPr lang="sv-SE" sz="2400" dirty="0"/>
              <a:t>)</a:t>
            </a:r>
          </a:p>
          <a:p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BA7EE3-0077-2228-FC1B-0FDCAC452897}"/>
              </a:ext>
            </a:extLst>
          </p:cNvPr>
          <p:cNvSpPr txBox="1"/>
          <p:nvPr/>
        </p:nvSpPr>
        <p:spPr>
          <a:xfrm>
            <a:off x="6471073" y="1321356"/>
            <a:ext cx="4273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https://doi.org/10.5194/acp-9-5155-2009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5A156-4800-2B12-FED2-9ABCC5220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BBA8F-2DD1-7948-D171-36249F1E7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87" y="173393"/>
            <a:ext cx="4536197" cy="5537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09D6B1-4DB3-0B93-9B21-A2A2A094A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83" y="2955763"/>
            <a:ext cx="5271215" cy="2580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4905A3-1E5F-C2E3-53F8-4742FD18371C}"/>
              </a:ext>
            </a:extLst>
          </p:cNvPr>
          <p:cNvSpPr txBox="1"/>
          <p:nvPr/>
        </p:nvSpPr>
        <p:spPr>
          <a:xfrm>
            <a:off x="7694194" y="5540547"/>
            <a:ext cx="2025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oxidized</a:t>
            </a:r>
            <a:r>
              <a:rPr lang="sv-SE" dirty="0"/>
              <a:t> bulk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FA83823-3D3B-4EC0-37EE-E91E600000DD}"/>
              </a:ext>
            </a:extLst>
          </p:cNvPr>
          <p:cNvSpPr/>
          <p:nvPr/>
        </p:nvSpPr>
        <p:spPr>
          <a:xfrm>
            <a:off x="9883943" y="542524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535BC3-31F7-5F0F-6209-9B1B85EEF524}"/>
              </a:ext>
            </a:extLst>
          </p:cNvPr>
          <p:cNvSpPr txBox="1"/>
          <p:nvPr/>
        </p:nvSpPr>
        <p:spPr>
          <a:xfrm rot="16200000">
            <a:off x="4774064" y="4200531"/>
            <a:ext cx="2302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Less </a:t>
            </a:r>
            <a:r>
              <a:rPr lang="sv-SE" dirty="0" err="1"/>
              <a:t>oxidized</a:t>
            </a:r>
            <a:r>
              <a:rPr lang="sv-SE" dirty="0"/>
              <a:t> </a:t>
            </a:r>
            <a:r>
              <a:rPr lang="sv-SE" dirty="0" err="1"/>
              <a:t>surface</a:t>
            </a:r>
            <a:endParaRPr lang="sv-SE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5D7801E-90C8-8A7B-98C7-D3C3E60BD0E9}"/>
              </a:ext>
            </a:extLst>
          </p:cNvPr>
          <p:cNvSpPr/>
          <p:nvPr/>
        </p:nvSpPr>
        <p:spPr>
          <a:xfrm rot="16200000">
            <a:off x="5893897" y="4096758"/>
            <a:ext cx="943986" cy="5397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FA1734-A119-C638-2C81-01C0B9B35229}"/>
              </a:ext>
            </a:extLst>
          </p:cNvPr>
          <p:cNvSpPr txBox="1"/>
          <p:nvPr/>
        </p:nvSpPr>
        <p:spPr>
          <a:xfrm>
            <a:off x="5277243" y="184863"/>
            <a:ext cx="4685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grow</a:t>
            </a:r>
            <a:r>
              <a:rPr lang="sv-SE" dirty="0"/>
              <a:t> </a:t>
            </a:r>
            <a:r>
              <a:rPr lang="sv-SE" dirty="0" err="1"/>
              <a:t>Seconday</a:t>
            </a:r>
            <a:r>
              <a:rPr lang="sv-SE" dirty="0"/>
              <a:t> </a:t>
            </a:r>
            <a:r>
              <a:rPr lang="sv-SE" dirty="0" err="1"/>
              <a:t>Organic</a:t>
            </a:r>
            <a:r>
              <a:rPr lang="sv-SE" dirty="0"/>
              <a:t> Aerosol by oxidation </a:t>
            </a:r>
            <a:r>
              <a:rPr lang="sv-SE" dirty="0" err="1"/>
              <a:t>of</a:t>
            </a:r>
            <a:r>
              <a:rPr lang="sv-SE" dirty="0"/>
              <a:t> gas </a:t>
            </a:r>
            <a:r>
              <a:rPr lang="sv-SE" dirty="0" err="1"/>
              <a:t>phase</a:t>
            </a:r>
            <a:r>
              <a:rPr lang="sv-SE" dirty="0"/>
              <a:t> precursors </a:t>
            </a:r>
            <a:r>
              <a:rPr lang="sv-SE" dirty="0" err="1"/>
              <a:t>onto</a:t>
            </a:r>
            <a:r>
              <a:rPr lang="sv-SE" dirty="0"/>
              <a:t> </a:t>
            </a:r>
            <a:r>
              <a:rPr lang="sv-SE" dirty="0" err="1"/>
              <a:t>seed</a:t>
            </a:r>
            <a:r>
              <a:rPr lang="sv-SE" dirty="0"/>
              <a:t> </a:t>
            </a:r>
            <a:r>
              <a:rPr lang="sv-SE" dirty="0" err="1"/>
              <a:t>particles</a:t>
            </a:r>
            <a:endParaRPr lang="sv-SE" dirty="0"/>
          </a:p>
          <a:p>
            <a:endParaRPr lang="sv-SE" dirty="0"/>
          </a:p>
          <a:p>
            <a:r>
              <a:rPr lang="sv-SE" dirty="0" err="1"/>
              <a:t>Seed</a:t>
            </a:r>
            <a:r>
              <a:rPr lang="sv-SE" dirty="0"/>
              <a:t> </a:t>
            </a:r>
            <a:r>
              <a:rPr lang="sv-SE" dirty="0" err="1"/>
              <a:t>particle</a:t>
            </a:r>
            <a:r>
              <a:rPr lang="sv-SE" dirty="0"/>
              <a:t> </a:t>
            </a:r>
            <a:r>
              <a:rPr lang="sv-SE" dirty="0" err="1"/>
              <a:t>wetness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impactful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precursor </a:t>
            </a:r>
            <a:r>
              <a:rPr lang="sv-SE" dirty="0" err="1"/>
              <a:t>molecule</a:t>
            </a:r>
            <a:r>
              <a:rPr lang="sv-SE" dirty="0"/>
              <a:t> on </a:t>
            </a:r>
            <a:r>
              <a:rPr lang="sv-SE" dirty="0" err="1"/>
              <a:t>surface</a:t>
            </a:r>
            <a:r>
              <a:rPr lang="sv-SE" dirty="0"/>
              <a:t> </a:t>
            </a:r>
            <a:r>
              <a:rPr lang="sv-SE" dirty="0" err="1"/>
              <a:t>composition</a:t>
            </a:r>
            <a:r>
              <a:rPr lang="sv-SE" dirty="0"/>
              <a:t> </a:t>
            </a:r>
            <a:r>
              <a:rPr lang="sv-SE" b="1" dirty="0" err="1"/>
              <a:t>highlighting</a:t>
            </a:r>
            <a:r>
              <a:rPr lang="sv-SE" b="1" dirty="0"/>
              <a:t> </a:t>
            </a:r>
            <a:r>
              <a:rPr lang="sv-SE" b="1" dirty="0" err="1"/>
              <a:t>importance</a:t>
            </a:r>
            <a:r>
              <a:rPr lang="sv-SE" b="1" dirty="0"/>
              <a:t> </a:t>
            </a:r>
            <a:r>
              <a:rPr lang="sv-SE" b="1" dirty="0" err="1"/>
              <a:t>of</a:t>
            </a:r>
            <a:r>
              <a:rPr lang="sv-SE" b="1" dirty="0"/>
              <a:t> </a:t>
            </a:r>
            <a:r>
              <a:rPr lang="sv-SE" b="1" dirty="0" err="1"/>
              <a:t>particle</a:t>
            </a:r>
            <a:r>
              <a:rPr lang="sv-SE" b="1" dirty="0"/>
              <a:t> </a:t>
            </a:r>
            <a:r>
              <a:rPr lang="sv-SE" b="1" dirty="0" err="1"/>
              <a:t>surface</a:t>
            </a:r>
            <a:r>
              <a:rPr lang="sv-SE" b="1" dirty="0"/>
              <a:t> </a:t>
            </a:r>
            <a:r>
              <a:rPr lang="sv-SE" b="1" dirty="0" err="1"/>
              <a:t>processes</a:t>
            </a:r>
            <a:endParaRPr lang="sv-SE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E3ECD2-23DC-9C9B-E635-F36E7C12B0C5}"/>
              </a:ext>
            </a:extLst>
          </p:cNvPr>
          <p:cNvSpPr txBox="1"/>
          <p:nvPr/>
        </p:nvSpPr>
        <p:spPr>
          <a:xfrm>
            <a:off x="7336637" y="2686089"/>
            <a:ext cx="3759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divergent bulk and </a:t>
            </a:r>
            <a:r>
              <a:rPr lang="sv-SE" dirty="0" err="1"/>
              <a:t>surface</a:t>
            </a:r>
            <a:r>
              <a:rPr lang="sv-SE" dirty="0"/>
              <a:t> oxidation</a:t>
            </a:r>
          </a:p>
        </p:txBody>
      </p:sp>
    </p:spTree>
    <p:extLst>
      <p:ext uri="{BB962C8B-B14F-4D97-AF65-F5344CB8AC3E}">
        <p14:creationId xmlns:p14="http://schemas.microsoft.com/office/powerpoint/2010/main" val="2797893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8DB9E-00C8-33B7-D5E7-1690C61B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04" y="89058"/>
            <a:ext cx="11138934" cy="535531"/>
          </a:xfrm>
        </p:spPr>
        <p:txBody>
          <a:bodyPr/>
          <a:lstStyle/>
          <a:p>
            <a:r>
              <a:rPr lang="en-GB" sz="3200" b="1" dirty="0">
                <a:solidFill>
                  <a:schemeClr val="tx2"/>
                </a:solidFill>
                <a:latin typeface="Maven Pro Medium"/>
              </a:rPr>
              <a:t>Flame experiments with the ASDS</a:t>
            </a:r>
            <a:endParaRPr lang="en-SE" sz="3200" b="1" dirty="0">
              <a:solidFill>
                <a:schemeClr val="tx2"/>
              </a:solidFill>
              <a:latin typeface="Maven Pro Medium"/>
            </a:endParaRPr>
          </a:p>
        </p:txBody>
      </p:sp>
      <p:pic>
        <p:nvPicPr>
          <p:cNvPr id="4" name="Picture 3" descr="A machine with a flame in the machine&#10;&#10;Description automatically generated with medium confidence">
            <a:extLst>
              <a:ext uri="{FF2B5EF4-FFF2-40B4-BE49-F238E27FC236}">
                <a16:creationId xmlns:a16="http://schemas.microsoft.com/office/drawing/2014/main" id="{8F9E28A5-9D81-F284-83FA-87D9D1D77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21905" y="733695"/>
            <a:ext cx="6836564" cy="5127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DC535F-37F5-45D0-6542-4724A428B640}"/>
              </a:ext>
            </a:extLst>
          </p:cNvPr>
          <p:cNvSpPr txBox="1"/>
          <p:nvPr/>
        </p:nvSpPr>
        <p:spPr>
          <a:xfrm>
            <a:off x="7463246" y="847996"/>
            <a:ext cx="37361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General users performed the first open-flame experiments at </a:t>
            </a:r>
            <a:r>
              <a:rPr lang="en-GB" dirty="0" err="1"/>
              <a:t>FinEstBeAMS</a:t>
            </a:r>
            <a:r>
              <a:rPr lang="en-GB" dirty="0"/>
              <a:t> (and at MAX IV) in October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Soot and other product formation was studied in different burning conditions for propane and ethylene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Products were transported to the entrance of the aerosol sample delivery system with the aid of a carrier gas (N</a:t>
            </a:r>
            <a:r>
              <a:rPr lang="en-GB" baseline="-25000" dirty="0"/>
              <a:t>2</a:t>
            </a:r>
            <a:r>
              <a:rPr lang="en-GB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 1s photoelectron spectra were measured at </a:t>
            </a:r>
            <a:r>
              <a:rPr lang="en-GB" dirty="0" err="1"/>
              <a:t>h</a:t>
            </a:r>
            <a:r>
              <a:rPr lang="en-GB" dirty="0" err="1">
                <a:latin typeface="Symbol" panose="05050102010706020507" pitchFamily="18" charset="2"/>
              </a:rPr>
              <a:t>n</a:t>
            </a:r>
            <a:r>
              <a:rPr lang="en-GB" dirty="0"/>
              <a:t>=350 eV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A9568-4419-10C3-C700-3A2DE10957BF}"/>
              </a:ext>
            </a:extLst>
          </p:cNvPr>
          <p:cNvSpPr txBox="1"/>
          <p:nvPr/>
        </p:nvSpPr>
        <p:spPr>
          <a:xfrm>
            <a:off x="321905" y="6287402"/>
            <a:ext cx="3542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Maven Pro Medium"/>
              </a:rPr>
              <a:t>African Light Source Conference, 15 Nov. 2023</a:t>
            </a:r>
            <a:endParaRPr lang="sv-SE" sz="1400" dirty="0">
              <a:solidFill>
                <a:schemeClr val="bg1"/>
              </a:solidFill>
              <a:latin typeface="Maven Pro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0825E-2299-04F9-D25E-71FF87ED81BF}"/>
              </a:ext>
            </a:extLst>
          </p:cNvPr>
          <p:cNvSpPr txBox="1"/>
          <p:nvPr/>
        </p:nvSpPr>
        <p:spPr>
          <a:xfrm>
            <a:off x="8111652" y="89058"/>
            <a:ext cx="3010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Side from Dr Antti Kivimäki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2756386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6"/>
          <p:cNvSpPr txBox="1"/>
          <p:nvPr/>
        </p:nvSpPr>
        <p:spPr>
          <a:xfrm>
            <a:off x="491302" y="154058"/>
            <a:ext cx="11151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flight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photoelectron spectroscopy (XPS) for surface study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4F4E6-FD07-44D8-B94C-7F271729C91B}" type="slidenum">
              <a:rPr lang="sv-SE" smtClean="0"/>
              <a:t>22</a:t>
            </a:fld>
            <a:endParaRPr lang="sv-SE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8BD3C57-2FE1-4FE0-9FD3-E1D7CE973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635" y="1839946"/>
            <a:ext cx="4795740" cy="30599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391F822-9370-48DB-8C67-1FDE24CBEA76}"/>
              </a:ext>
            </a:extLst>
          </p:cNvPr>
          <p:cNvSpPr txBox="1"/>
          <p:nvPr/>
        </p:nvSpPr>
        <p:spPr>
          <a:xfrm>
            <a:off x="6426777" y="5226614"/>
            <a:ext cx="59574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sv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Preger, C., Rissler, J., Kivimaki, A., Eriksson, A. C. and Walsh, N., </a:t>
            </a:r>
            <a:r>
              <a:rPr lang="sv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A versatile sample-delivery system for X-ray photoelectron spectroscopy of in-flight aerosols and free nanoparticles at MAX IV Laboratory</a:t>
            </a:r>
            <a:r>
              <a:rPr lang="sv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J Synchrotron Radiat. 2024;31(Pt 5):1382-1392.</a:t>
            </a:r>
            <a:endParaRPr lang="en-SE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3F039BB-69A8-41CF-8343-DC7C877ACAB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34869" y="2253721"/>
            <a:ext cx="6636770" cy="264613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49D012-EBCE-44B1-94DD-95AC305DAADC}"/>
              </a:ext>
            </a:extLst>
          </p:cNvPr>
          <p:cNvSpPr txBox="1"/>
          <p:nvPr/>
        </p:nvSpPr>
        <p:spPr>
          <a:xfrm>
            <a:off x="1841366" y="5226614"/>
            <a:ext cx="3199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S. Bergqvist, PhD thesis (2025)</a:t>
            </a:r>
          </a:p>
          <a:p>
            <a:r>
              <a:rPr lang="sv-SE" dirty="0">
                <a:hlinkClick r:id="rId5"/>
              </a:rPr>
              <a:t>Saga_Bergqvist_-_WEBB.pdf</a:t>
            </a:r>
            <a:endParaRPr lang="en-S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4DED23-9F18-4DE6-85CB-6C7FFEEF1C48}"/>
              </a:ext>
            </a:extLst>
          </p:cNvPr>
          <p:cNvSpPr txBox="1"/>
          <p:nvPr/>
        </p:nvSpPr>
        <p:spPr>
          <a:xfrm>
            <a:off x="95250" y="1085600"/>
            <a:ext cx="73169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</a:rPr>
              <a:t>A</a:t>
            </a:r>
            <a:r>
              <a:rPr lang="en-US" sz="2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sampling probe used </a:t>
            </a:r>
            <a:r>
              <a:rPr lang="en-GB" sz="2200" dirty="0">
                <a:latin typeface="Times New Roman" panose="02020603050405020304" pitchFamily="18" charset="0"/>
                <a:ea typeface="Arial" panose="020B0604020202020204" pitchFamily="34" charset="0"/>
              </a:rPr>
              <a:t>for</a:t>
            </a:r>
            <a:r>
              <a:rPr lang="en-GB" sz="2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extracting soot from the flame</a:t>
            </a:r>
            <a:r>
              <a:rPr lang="en-US" sz="2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SE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507461-528D-4040-B093-C727963D84AA}"/>
              </a:ext>
            </a:extLst>
          </p:cNvPr>
          <p:cNvSpPr txBox="1"/>
          <p:nvPr/>
        </p:nvSpPr>
        <p:spPr>
          <a:xfrm>
            <a:off x="6905107" y="1098986"/>
            <a:ext cx="500079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latin typeface="Times New Roman" panose="02020603050405020304" pitchFamily="18" charset="0"/>
                <a:ea typeface="Arial" panose="020B0604020202020204" pitchFamily="34" charset="0"/>
              </a:rPr>
              <a:t>Aerosol sample delivery system at Max IV</a:t>
            </a:r>
            <a:endParaRPr lang="en-SE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F5AB3F-97F4-4623-8BD2-C354EB2146F8}"/>
              </a:ext>
            </a:extLst>
          </p:cNvPr>
          <p:cNvSpPr txBox="1"/>
          <p:nvPr/>
        </p:nvSpPr>
        <p:spPr>
          <a:xfrm>
            <a:off x="108673" y="6356350"/>
            <a:ext cx="3214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Kim Cuong Le </a:t>
            </a:r>
            <a:br>
              <a:rPr lang="sv-SE" dirty="0"/>
            </a:br>
            <a:r>
              <a:rPr lang="sv-SE" sz="1400" dirty="0"/>
              <a:t>https://orcid.org/0009-0003-3441-3575</a:t>
            </a:r>
            <a:endParaRPr lang="en-SE" sz="1400" dirty="0"/>
          </a:p>
        </p:txBody>
      </p:sp>
    </p:spTree>
    <p:extLst>
      <p:ext uri="{BB962C8B-B14F-4D97-AF65-F5344CB8AC3E}">
        <p14:creationId xmlns:p14="http://schemas.microsoft.com/office/powerpoint/2010/main" val="116679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chine with a flame in the machine&#10;&#10;Description automatically generated with medium confidence">
            <a:extLst>
              <a:ext uri="{FF2B5EF4-FFF2-40B4-BE49-F238E27FC236}">
                <a16:creationId xmlns:a16="http://schemas.microsoft.com/office/drawing/2014/main" id="{8F9E28A5-9D81-F284-83FA-87D9D1D776B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10800000">
            <a:off x="185836" y="951129"/>
            <a:ext cx="5760720" cy="4320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4" y="5528513"/>
            <a:ext cx="1132720" cy="932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68" y="5528513"/>
            <a:ext cx="1050028" cy="932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2544" y="6499433"/>
                <a:ext cx="11160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v-S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=1,77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44" y="6499433"/>
                <a:ext cx="111601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14576" y="6499433"/>
                <a:ext cx="9877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v-S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</m:t>
                      </m:r>
                      <m:r>
                        <a:rPr lang="sv-S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76" y="6499433"/>
                <a:ext cx="987771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10" y="5528513"/>
            <a:ext cx="1073654" cy="9357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26608" y="6499433"/>
                <a:ext cx="9877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v-S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=2,0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08" y="6499433"/>
                <a:ext cx="98777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95" y="5545521"/>
            <a:ext cx="1075061" cy="9569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71495" y="6499433"/>
                <a:ext cx="9877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v-S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=2,1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495" y="6499433"/>
                <a:ext cx="98777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6"/>
          <p:cNvSpPr txBox="1"/>
          <p:nvPr/>
        </p:nvSpPr>
        <p:spPr>
          <a:xfrm>
            <a:off x="491302" y="88743"/>
            <a:ext cx="11151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flight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photoelectron spectroscopy (XPS) for surface study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4F4E6-FD07-44D8-B94C-7F271729C91B}" type="slidenum">
              <a:rPr lang="sv-SE" smtClean="0"/>
              <a:t>23</a:t>
            </a:fld>
            <a:endParaRPr lang="sv-SE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984757" y="1239852"/>
            <a:ext cx="442944" cy="8836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A8DE52E-3685-4525-9824-766662B2E4C9}"/>
              </a:ext>
            </a:extLst>
          </p:cNvPr>
          <p:cNvSpPr txBox="1"/>
          <p:nvPr/>
        </p:nvSpPr>
        <p:spPr>
          <a:xfrm>
            <a:off x="202994" y="622653"/>
            <a:ext cx="612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" pitchFamily="18" charset="0"/>
              </a:rPr>
              <a:t>At </a:t>
            </a:r>
            <a:r>
              <a:rPr lang="en-US" sz="2000" b="1" dirty="0" err="1">
                <a:solidFill>
                  <a:srgbClr val="FF0000"/>
                </a:solidFill>
                <a:latin typeface="Times" pitchFamily="18" charset="0"/>
              </a:rPr>
              <a:t>FinEstBeAMS</a:t>
            </a:r>
            <a:endParaRPr lang="en-SE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17D53AE-C90F-4CEE-BBE6-4D8E4250FA94}"/>
                  </a:ext>
                </a:extLst>
              </p:cNvPr>
              <p:cNvSpPr txBox="1"/>
              <p:nvPr/>
            </p:nvSpPr>
            <p:spPr>
              <a:xfrm>
                <a:off x="6493662" y="767644"/>
                <a:ext cx="548638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 dirty="0">
                    <a:latin typeface="Times" pitchFamily="18" charset="0"/>
                  </a:rPr>
                  <a:t>XPS detects kinetic energy of electron from the very top surface (~ a few nm of the sample)</a:t>
                </a:r>
              </a:p>
              <a:p>
                <a:pPr marL="342900" indent="-342900" algn="just">
                  <a:buFont typeface="Wingdings" panose="05000000000000000000" pitchFamily="2" charset="2"/>
                  <a:buChar char="à"/>
                </a:pPr>
                <a:r>
                  <a:rPr lang="en-US" sz="2000" dirty="0">
                    <a:latin typeface="Times" pitchFamily="18" charset="0"/>
                    <a:sym typeface="Wingdings" panose="05000000000000000000" pitchFamily="2" charset="2"/>
                  </a:rPr>
                  <a:t>surface information</a:t>
                </a:r>
                <a:r>
                  <a:rPr lang="en-US" sz="2000" dirty="0">
                    <a:latin typeface="Times" pitchFamily="18" charset="0"/>
                  </a:rPr>
                  <a:t>.</a:t>
                </a:r>
              </a:p>
              <a:p>
                <a:pPr algn="just"/>
                <a:r>
                  <a:rPr lang="en-US" sz="2000" dirty="0">
                    <a:latin typeface="Times" pitchFamily="18" charset="0"/>
                  </a:rPr>
                  <a:t>We used </a:t>
                </a:r>
                <a:r>
                  <a:rPr lang="en-GB" sz="2000" dirty="0">
                    <a:latin typeface="Times" pitchFamily="18" charset="0"/>
                  </a:rPr>
                  <a:t>h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sv-SE" sz="2000" dirty="0">
                    <a:latin typeface="Times" pitchFamily="18" charset="0"/>
                  </a:rPr>
                  <a:t> 350 e</a:t>
                </a:r>
                <a:r>
                  <a:rPr lang="en-GB" sz="2000" dirty="0">
                    <a:latin typeface="Times" pitchFamily="18" charset="0"/>
                  </a:rPr>
                  <a:t>V to probe C1s orbital.</a:t>
                </a:r>
                <a:endParaRPr lang="sv-SE" sz="2000" dirty="0">
                  <a:latin typeface="Times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17D53AE-C90F-4CEE-BBE6-4D8E4250F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662" y="767644"/>
                <a:ext cx="5486386" cy="1323439"/>
              </a:xfrm>
              <a:prstGeom prst="rect">
                <a:avLst/>
              </a:prstGeom>
              <a:blipFill>
                <a:blip r:embed="rId13"/>
                <a:stretch>
                  <a:fillRect l="-1155" t="-2857" r="-1155"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D59E300-548B-7EBB-ECA9-694BA4934E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3710" y="1993263"/>
            <a:ext cx="6072939" cy="48583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E6D67C-8581-C62F-DA05-53B8671CF2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9078" y="2025947"/>
            <a:ext cx="6057814" cy="48462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892618-B7E5-5CDA-60D5-EA374DE59A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3711" y="2014924"/>
            <a:ext cx="6063182" cy="48505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287757-743F-8A68-540E-3E6B719376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4187" y="2013465"/>
            <a:ext cx="6065006" cy="485200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03C2563-D506-86FC-DA95-A810747E195B}"/>
              </a:ext>
            </a:extLst>
          </p:cNvPr>
          <p:cNvSpPr txBox="1"/>
          <p:nvPr/>
        </p:nvSpPr>
        <p:spPr>
          <a:xfrm>
            <a:off x="9670487" y="458225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</a:t>
            </a:r>
            <a:r>
              <a:rPr lang="en-US" b="1" baseline="30000" dirty="0"/>
              <a:t>2 </a:t>
            </a:r>
            <a:r>
              <a:rPr lang="en-US" b="1" dirty="0"/>
              <a:t>(-C=C- )</a:t>
            </a:r>
            <a:endParaRPr lang="sv-SE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866C36-3FFE-1A4D-3D30-6F9133395C9A}"/>
              </a:ext>
            </a:extLst>
          </p:cNvPr>
          <p:cNvSpPr txBox="1"/>
          <p:nvPr/>
        </p:nvSpPr>
        <p:spPr>
          <a:xfrm>
            <a:off x="8949628" y="5189543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</a:t>
            </a:r>
            <a:r>
              <a:rPr lang="en-US" b="1" baseline="30000" dirty="0"/>
              <a:t>3</a:t>
            </a:r>
            <a:r>
              <a:rPr lang="en-US" b="1" dirty="0"/>
              <a:t> (C-H )</a:t>
            </a:r>
            <a:endParaRPr lang="sv-SE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46D69C-16C2-694C-4E84-AF0188279859}"/>
              </a:ext>
            </a:extLst>
          </p:cNvPr>
          <p:cNvSpPr txBox="1"/>
          <p:nvPr/>
        </p:nvSpPr>
        <p:spPr>
          <a:xfrm>
            <a:off x="8344341" y="5545570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C-O</a:t>
            </a:r>
            <a:endParaRPr lang="sv-SE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2B1808-D352-B3A2-16F8-C83AB4B7395B}"/>
              </a:ext>
            </a:extLst>
          </p:cNvPr>
          <p:cNvSpPr txBox="1"/>
          <p:nvPr/>
        </p:nvSpPr>
        <p:spPr>
          <a:xfrm>
            <a:off x="6629373" y="6356350"/>
            <a:ext cx="45878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290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EE8B52-9648-D9C3-18B8-C6A74E0BA88A}"/>
              </a:ext>
            </a:extLst>
          </p:cNvPr>
          <p:cNvSpPr txBox="1"/>
          <p:nvPr/>
        </p:nvSpPr>
        <p:spPr>
          <a:xfrm>
            <a:off x="11353800" y="6361089"/>
            <a:ext cx="45878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281</a:t>
            </a:r>
          </a:p>
        </p:txBody>
      </p:sp>
    </p:spTree>
    <p:extLst>
      <p:ext uri="{BB962C8B-B14F-4D97-AF65-F5344CB8AC3E}">
        <p14:creationId xmlns:p14="http://schemas.microsoft.com/office/powerpoint/2010/main" val="16112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29" grpId="0"/>
      <p:bldP spid="30" grpId="0"/>
      <p:bldP spid="31" grpId="0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E0F37B4-4B9A-4B79-B9CA-8C2C9E051662" descr="PHOTO-2025-11-10-04-13-35.jpg">
            <a:extLst>
              <a:ext uri="{FF2B5EF4-FFF2-40B4-BE49-F238E27FC236}">
                <a16:creationId xmlns:a16="http://schemas.microsoft.com/office/drawing/2014/main" id="{AE38DE6D-949E-A69E-DB5E-02E818C0A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28" y="2086417"/>
            <a:ext cx="2856420" cy="379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4D798F-309C-2655-049B-42962213A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145" y="2983463"/>
            <a:ext cx="7435827" cy="3080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8BB770-67F2-5741-5AF9-23EE08580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041" y="360195"/>
            <a:ext cx="7296843" cy="2451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C90621-A59B-5C98-72AD-4D1B23F1A335}"/>
              </a:ext>
            </a:extLst>
          </p:cNvPr>
          <p:cNvSpPr txBox="1"/>
          <p:nvPr/>
        </p:nvSpPr>
        <p:spPr>
          <a:xfrm>
            <a:off x="674451" y="6051550"/>
            <a:ext cx="4046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sv-SE" dirty="0"/>
            </a:br>
            <a:r>
              <a:rPr lang="sv-SE" sz="1400" dirty="0"/>
              <a:t>https://orcid.org/0000-0002-7205-0723</a:t>
            </a:r>
          </a:p>
        </p:txBody>
      </p:sp>
    </p:spTree>
    <p:extLst>
      <p:ext uri="{BB962C8B-B14F-4D97-AF65-F5344CB8AC3E}">
        <p14:creationId xmlns:p14="http://schemas.microsoft.com/office/powerpoint/2010/main" val="3708963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2133480" y="4648320"/>
            <a:ext cx="8077320" cy="4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sv-SE"/>
          </a:p>
        </p:txBody>
      </p:sp>
      <p:sp>
        <p:nvSpPr>
          <p:cNvPr id="40" name="CustomShape 2"/>
          <p:cNvSpPr/>
          <p:nvPr/>
        </p:nvSpPr>
        <p:spPr>
          <a:xfrm>
            <a:off x="2057520" y="5867280"/>
            <a:ext cx="8381880" cy="99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b"/>
          <a:lstStyle/>
          <a:p>
            <a:r>
              <a:rPr lang="en-US" sz="1000" spc="-1" dirty="0">
                <a:solidFill>
                  <a:srgbClr val="000000"/>
                </a:solidFill>
                <a:latin typeface="Arial"/>
              </a:rPr>
              <a:t>DOI: (10.1021/acs.estlett.5c00398) </a:t>
            </a:r>
          </a:p>
        </p:txBody>
      </p:sp>
      <p:sp>
        <p:nvSpPr>
          <p:cNvPr id="41" name="Line 3"/>
          <p:cNvSpPr/>
          <p:nvPr/>
        </p:nvSpPr>
        <p:spPr>
          <a:xfrm>
            <a:off x="1981200" y="6170760"/>
            <a:ext cx="8381880" cy="1440"/>
          </a:xfrm>
          <a:prstGeom prst="line">
            <a:avLst/>
          </a:prstGeom>
          <a:ln w="32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sv-SE"/>
          </a:p>
        </p:txBody>
      </p:sp>
      <p:pic>
        <p:nvPicPr>
          <p:cNvPr id="42" name="Main graphic"/>
          <p:cNvPicPr/>
          <p:nvPr/>
        </p:nvPicPr>
        <p:blipFill>
          <a:blip r:embed="rId2"/>
          <a:stretch/>
        </p:blipFill>
        <p:spPr>
          <a:xfrm>
            <a:off x="1216865" y="886326"/>
            <a:ext cx="9517099" cy="4295154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D5E692-0A92-1379-FD62-2DDA8F923312}"/>
              </a:ext>
            </a:extLst>
          </p:cNvPr>
          <p:cNvSpPr txBox="1"/>
          <p:nvPr/>
        </p:nvSpPr>
        <p:spPr>
          <a:xfrm>
            <a:off x="110127" y="6049665"/>
            <a:ext cx="4046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sv-SE" dirty="0"/>
            </a:br>
            <a:r>
              <a:rPr lang="sv-SE" sz="1400" dirty="0"/>
              <a:t>https://orcid.org/0000-0002-7205-0723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50E6B-880A-CC3F-C9DF-5BF7415E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20" y="140835"/>
            <a:ext cx="11614638" cy="535531"/>
          </a:xfrm>
        </p:spPr>
        <p:txBody>
          <a:bodyPr/>
          <a:lstStyle/>
          <a:p>
            <a:r>
              <a:rPr lang="en-US" sz="3200" b="1" dirty="0">
                <a:solidFill>
                  <a:schemeClr val="tx2"/>
                </a:solidFill>
                <a:latin typeface="Maven Pro Medium"/>
              </a:rPr>
              <a:t>Gas-particle partitioning from mixing sea salt and inert sulfate</a:t>
            </a:r>
            <a:endParaRPr lang="en-SE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3CF42-0FFA-3981-EDAC-BDFF3995C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05" y="676366"/>
            <a:ext cx="5219700" cy="5162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299C34-4D22-DDA2-4BE7-D9A96F32584E}"/>
              </a:ext>
            </a:extLst>
          </p:cNvPr>
          <p:cNvSpPr txBox="1"/>
          <p:nvPr/>
        </p:nvSpPr>
        <p:spPr>
          <a:xfrm>
            <a:off x="6690947" y="1002323"/>
            <a:ext cx="4404946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According to thermodynamics, it is expected that Cl</a:t>
            </a:r>
            <a:r>
              <a:rPr lang="en-GB" baseline="30000" dirty="0"/>
              <a:t>-</a:t>
            </a:r>
            <a:r>
              <a:rPr lang="en-GB" dirty="0"/>
              <a:t> ions evaporate and form </a:t>
            </a:r>
            <a:r>
              <a:rPr lang="en-GB" b="1" dirty="0"/>
              <a:t>HCl gas </a:t>
            </a:r>
            <a:r>
              <a:rPr lang="en-GB" dirty="0"/>
              <a:t>during aerosol generation and drying, but only if relative humidity (RH) or particle mass concentration is low enough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 Cl 2p signal from the gas molecules (HCl) is shifted in binding energy with respect to the Cl 2p signal from the aerosol particles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 ratio between the Cl 2p gas and particle signals changed when changing the salt concentration and RH</a:t>
            </a:r>
          </a:p>
          <a:p>
            <a:pPr>
              <a:spcAft>
                <a:spcPts val="600"/>
              </a:spcAft>
            </a:pPr>
            <a:r>
              <a:rPr lang="en-GB" dirty="0"/>
              <a:t>AS = ammonium sulphate = (NH</a:t>
            </a:r>
            <a:r>
              <a:rPr lang="en-GB" baseline="-25000" dirty="0"/>
              <a:t>4</a:t>
            </a:r>
            <a:r>
              <a:rPr lang="en-GB" dirty="0"/>
              <a:t>)</a:t>
            </a:r>
            <a:r>
              <a:rPr lang="en-GB" baseline="-25000" dirty="0"/>
              <a:t>2</a:t>
            </a:r>
            <a:r>
              <a:rPr lang="en-GB" dirty="0"/>
              <a:t>SO</a:t>
            </a:r>
            <a:r>
              <a:rPr lang="en-GB" baseline="-25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31005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50E6B-880A-CC3F-C9DF-5BF7415E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20" y="140835"/>
            <a:ext cx="11614638" cy="535531"/>
          </a:xfrm>
        </p:spPr>
        <p:txBody>
          <a:bodyPr/>
          <a:lstStyle/>
          <a:p>
            <a:r>
              <a:rPr lang="en-US" sz="3200" b="1" dirty="0">
                <a:solidFill>
                  <a:schemeClr val="tx2"/>
                </a:solidFill>
                <a:latin typeface="Maven Pro Medium"/>
              </a:rPr>
              <a:t>Gas-particle partitioning from mixing sea salt and inert sulfate</a:t>
            </a:r>
            <a:endParaRPr lang="en-SE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3CF42-0FFA-3981-EDAC-BDFF3995C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05" y="676366"/>
            <a:ext cx="5219700" cy="5162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3A38E6-FA13-6774-4F7F-3EE93454B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405" y="1645936"/>
            <a:ext cx="5787445" cy="316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03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A67BCD26-39DE-9176-CECF-976EFA3F8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8" b="1646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900F2F-28C5-F0FD-F971-7C034EFFF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062" y="914400"/>
            <a:ext cx="4892948" cy="3427867"/>
          </a:xfrm>
        </p:spPr>
        <p:txBody>
          <a:bodyPr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600" dirty="0">
                <a:solidFill>
                  <a:srgbClr val="FFFFFF"/>
                </a:solidFill>
              </a:rPr>
              <a:t>MAXIV 2025</a:t>
            </a:r>
            <a:br>
              <a:rPr lang="en-US" sz="4600" dirty="0">
                <a:solidFill>
                  <a:srgbClr val="FFFFFF"/>
                </a:solidFill>
              </a:rPr>
            </a:br>
            <a:r>
              <a:rPr lang="en-US" sz="4600" dirty="0">
                <a:solidFill>
                  <a:srgbClr val="FFFFFF"/>
                </a:solidFill>
              </a:rPr>
              <a:t>Engineered Carbon Nanomaterials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07D4DA-D8CC-2488-4843-23FBEC820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5384" y="5253051"/>
            <a:ext cx="6055626" cy="1268935"/>
          </a:xfrm>
        </p:spPr>
        <p:txBody>
          <a:bodyPr anchor="t">
            <a:normAutofit fontScale="92500" lnSpcReduction="20000"/>
          </a:bodyPr>
          <a:lstStyle/>
          <a:p>
            <a:pPr algn="r">
              <a:lnSpc>
                <a:spcPct val="120000"/>
              </a:lnSpc>
            </a:pPr>
            <a:r>
              <a:rPr lang="en-US" sz="1700" dirty="0">
                <a:solidFill>
                  <a:srgbClr val="FFFFFF"/>
                </a:solidFill>
              </a:rPr>
              <a:t>Beamtime 12-16 March</a:t>
            </a:r>
          </a:p>
          <a:p>
            <a:pPr algn="r">
              <a:lnSpc>
                <a:spcPct val="120000"/>
              </a:lnSpc>
            </a:pPr>
            <a:r>
              <a:rPr lang="sv-SE" b="1" dirty="0">
                <a:solidFill>
                  <a:schemeClr val="bg1"/>
                </a:solidFill>
              </a:rPr>
              <a:t>Vilhelm Malmborg</a:t>
            </a:r>
          </a:p>
          <a:p>
            <a:pPr algn="r">
              <a:lnSpc>
                <a:spcPct val="120000"/>
              </a:lnSpc>
            </a:pPr>
            <a:r>
              <a:rPr lang="sv-SE" b="1" dirty="0">
                <a:solidFill>
                  <a:schemeClr val="bg1"/>
                </a:solidFill>
              </a:rPr>
              <a:t>https://orcid.org/0000-0002-4362-1646</a:t>
            </a:r>
            <a:endParaRPr 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5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30275-7234-E3D6-F6BF-B699A51D1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1A62A090-F81B-DEA1-5684-E6D864A22093}"/>
              </a:ext>
            </a:extLst>
          </p:cNvPr>
          <p:cNvSpPr txBox="1"/>
          <p:nvPr/>
        </p:nvSpPr>
        <p:spPr>
          <a:xfrm>
            <a:off x="297455" y="63137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FB36866-4E4A-4106-8511-643D7BD6AC4C}" type="slidenum">
              <a:rPr lang="en-US" smtClean="0"/>
              <a:t>29</a:t>
            </a:fld>
            <a:endParaRPr lang="en-US" dirty="0"/>
          </a:p>
        </p:txBody>
      </p:sp>
      <p:sp>
        <p:nvSpPr>
          <p:cNvPr id="63" name="Title 62">
            <a:extLst>
              <a:ext uri="{FF2B5EF4-FFF2-40B4-BE49-F238E27FC236}">
                <a16:creationId xmlns:a16="http://schemas.microsoft.com/office/drawing/2014/main" id="{13446D2B-B302-A05B-5EE0-9E5A6925A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62" y="145987"/>
            <a:ext cx="10890929" cy="1097280"/>
          </a:xfrm>
        </p:spPr>
        <p:txBody>
          <a:bodyPr/>
          <a:lstStyle/>
          <a:p>
            <a:r>
              <a:rPr lang="en-US" dirty="0"/>
              <a:t>Setup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A469039-62D2-17D2-0F73-1664180AE9F9}"/>
              </a:ext>
            </a:extLst>
          </p:cNvPr>
          <p:cNvGrpSpPr/>
          <p:nvPr/>
        </p:nvGrpSpPr>
        <p:grpSpPr>
          <a:xfrm>
            <a:off x="564656" y="142070"/>
            <a:ext cx="9496746" cy="3965338"/>
            <a:chOff x="1106078" y="1291092"/>
            <a:chExt cx="9496746" cy="396533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6879D0D-A665-E638-692A-174CD42A8471}"/>
                </a:ext>
              </a:extLst>
            </p:cNvPr>
            <p:cNvSpPr/>
            <p:nvPr/>
          </p:nvSpPr>
          <p:spPr>
            <a:xfrm rot="5400000">
              <a:off x="2902397" y="3176825"/>
              <a:ext cx="170469" cy="820135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100" dirty="0"/>
                <a:t>Silica Drier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D7BE51-D2AC-AD9D-4A17-15BA93336730}"/>
                </a:ext>
              </a:extLst>
            </p:cNvPr>
            <p:cNvSpPr/>
            <p:nvPr/>
          </p:nvSpPr>
          <p:spPr>
            <a:xfrm>
              <a:off x="1779922" y="4137965"/>
              <a:ext cx="554609" cy="27337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A0858B6-0E7F-BB1D-FC0C-6BF8FADB6C65}"/>
                </a:ext>
              </a:extLst>
            </p:cNvPr>
            <p:cNvSpPr/>
            <p:nvPr/>
          </p:nvSpPr>
          <p:spPr>
            <a:xfrm>
              <a:off x="1925251" y="3440382"/>
              <a:ext cx="131975" cy="697583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8413585-43E8-BD0D-1553-3DEEA75B8E2A}"/>
                </a:ext>
              </a:extLst>
            </p:cNvPr>
            <p:cNvSpPr/>
            <p:nvPr/>
          </p:nvSpPr>
          <p:spPr>
            <a:xfrm rot="5400000">
              <a:off x="2068616" y="3297018"/>
              <a:ext cx="122550" cy="409280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ylinder 5">
              <a:extLst>
                <a:ext uri="{FF2B5EF4-FFF2-40B4-BE49-F238E27FC236}">
                  <a16:creationId xmlns:a16="http://schemas.microsoft.com/office/drawing/2014/main" id="{C94F87F0-89F4-3724-9248-1117B40ECE92}"/>
                </a:ext>
              </a:extLst>
            </p:cNvPr>
            <p:cNvSpPr/>
            <p:nvPr/>
          </p:nvSpPr>
          <p:spPr>
            <a:xfrm>
              <a:off x="2183700" y="3713758"/>
              <a:ext cx="170469" cy="273380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8503A31-93AD-AB1F-C14F-BCD59C1F4A09}"/>
                </a:ext>
              </a:extLst>
            </p:cNvPr>
            <p:cNvSpPr/>
            <p:nvPr/>
          </p:nvSpPr>
          <p:spPr>
            <a:xfrm>
              <a:off x="2240557" y="3564278"/>
              <a:ext cx="55970" cy="16699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518F18C-53ED-31F7-4A77-7D6573450EE0}"/>
                </a:ext>
              </a:extLst>
            </p:cNvPr>
            <p:cNvSpPr/>
            <p:nvPr/>
          </p:nvSpPr>
          <p:spPr>
            <a:xfrm>
              <a:off x="2325104" y="3600638"/>
              <a:ext cx="252460" cy="122550"/>
            </a:xfrm>
            <a:custGeom>
              <a:avLst/>
              <a:gdLst>
                <a:gd name="connsiteX0" fmla="*/ 0 w 160256"/>
                <a:gd name="connsiteY0" fmla="*/ 152924 h 152924"/>
                <a:gd name="connsiteX1" fmla="*/ 56561 w 160256"/>
                <a:gd name="connsiteY1" fmla="*/ 20948 h 152924"/>
                <a:gd name="connsiteX2" fmla="*/ 160256 w 160256"/>
                <a:gd name="connsiteY2" fmla="*/ 2095 h 15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256" h="152924">
                  <a:moveTo>
                    <a:pt x="0" y="152924"/>
                  </a:moveTo>
                  <a:cubicBezTo>
                    <a:pt x="14926" y="99505"/>
                    <a:pt x="29852" y="46086"/>
                    <a:pt x="56561" y="20948"/>
                  </a:cubicBezTo>
                  <a:cubicBezTo>
                    <a:pt x="83270" y="-4190"/>
                    <a:pt x="121763" y="-1048"/>
                    <a:pt x="160256" y="209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4AD1CC52-1331-3DE8-6630-9AD831FABC55}"/>
                </a:ext>
              </a:extLst>
            </p:cNvPr>
            <p:cNvSpPr/>
            <p:nvPr/>
          </p:nvSpPr>
          <p:spPr>
            <a:xfrm rot="5400000">
              <a:off x="3869329" y="3174073"/>
              <a:ext cx="414779" cy="815421"/>
            </a:xfrm>
            <a:prstGeom prst="can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dirty="0"/>
                <a:t>Volume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3EB399D-AD07-6BDB-78D7-013DEF7A7D4A}"/>
                </a:ext>
              </a:extLst>
            </p:cNvPr>
            <p:cNvCxnSpPr>
              <a:cxnSpLocks/>
              <a:stCxn id="2" idx="0"/>
              <a:endCxn id="10" idx="3"/>
            </p:cNvCxnSpPr>
            <p:nvPr/>
          </p:nvCxnSpPr>
          <p:spPr>
            <a:xfrm flipV="1">
              <a:off x="3397699" y="3581784"/>
              <a:ext cx="271309" cy="51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Cylinder 22">
              <a:extLst>
                <a:ext uri="{FF2B5EF4-FFF2-40B4-BE49-F238E27FC236}">
                  <a16:creationId xmlns:a16="http://schemas.microsoft.com/office/drawing/2014/main" id="{23EFD736-63E7-37AB-4B4B-03633047F89A}"/>
                </a:ext>
              </a:extLst>
            </p:cNvPr>
            <p:cNvSpPr/>
            <p:nvPr/>
          </p:nvSpPr>
          <p:spPr>
            <a:xfrm rot="5400000">
              <a:off x="5136575" y="3064257"/>
              <a:ext cx="290893" cy="1043144"/>
            </a:xfrm>
            <a:prstGeom prst="ca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Denuder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CABF97E-A22D-97F3-5B95-DF1D86017C3B}"/>
                </a:ext>
              </a:extLst>
            </p:cNvPr>
            <p:cNvCxnSpPr>
              <a:cxnSpLocks/>
              <a:stCxn id="10" idx="1"/>
              <a:endCxn id="23" idx="3"/>
            </p:cNvCxnSpPr>
            <p:nvPr/>
          </p:nvCxnSpPr>
          <p:spPr>
            <a:xfrm>
              <a:off x="4484429" y="3581784"/>
              <a:ext cx="276021" cy="40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DDD03E2-6E1F-8528-0C46-64873D221AD9}"/>
                </a:ext>
              </a:extLst>
            </p:cNvPr>
            <p:cNvCxnSpPr/>
            <p:nvPr/>
          </p:nvCxnSpPr>
          <p:spPr>
            <a:xfrm>
              <a:off x="3569442" y="3117909"/>
              <a:ext cx="0" cy="463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EA75C0D-8DE0-6B74-7032-2DB741137FAE}"/>
                </a:ext>
              </a:extLst>
            </p:cNvPr>
            <p:cNvSpPr/>
            <p:nvPr/>
          </p:nvSpPr>
          <p:spPr>
            <a:xfrm>
              <a:off x="3337455" y="2712163"/>
              <a:ext cx="463974" cy="41477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</a:t>
              </a:r>
              <a:r>
                <a:rPr lang="en-US" baseline="-25000" dirty="0"/>
                <a:t>3</a:t>
              </a:r>
            </a:p>
          </p:txBody>
        </p:sp>
        <p:sp>
          <p:nvSpPr>
            <p:cNvPr id="32" name="Arrow: Down 31">
              <a:extLst>
                <a:ext uri="{FF2B5EF4-FFF2-40B4-BE49-F238E27FC236}">
                  <a16:creationId xmlns:a16="http://schemas.microsoft.com/office/drawing/2014/main" id="{4BB33A73-B317-B5B6-8D52-728C3FFE65A4}"/>
                </a:ext>
              </a:extLst>
            </p:cNvPr>
            <p:cNvSpPr/>
            <p:nvPr/>
          </p:nvSpPr>
          <p:spPr>
            <a:xfrm>
              <a:off x="3445613" y="2410104"/>
              <a:ext cx="223395" cy="296949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ylinder 39">
              <a:extLst>
                <a:ext uri="{FF2B5EF4-FFF2-40B4-BE49-F238E27FC236}">
                  <a16:creationId xmlns:a16="http://schemas.microsoft.com/office/drawing/2014/main" id="{E20489D4-DD33-AA44-F592-C3C15D2D9798}"/>
                </a:ext>
              </a:extLst>
            </p:cNvPr>
            <p:cNvSpPr/>
            <p:nvPr/>
          </p:nvSpPr>
          <p:spPr>
            <a:xfrm>
              <a:off x="6288722" y="2023079"/>
              <a:ext cx="697583" cy="1405921"/>
            </a:xfrm>
            <a:prstGeom prst="can">
              <a:avLst>
                <a:gd name="adj" fmla="val 16892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Aerodynamic Lens</a:t>
              </a:r>
            </a:p>
          </p:txBody>
        </p:sp>
        <p:sp>
          <p:nvSpPr>
            <p:cNvPr id="55" name="Cylinder 54">
              <a:extLst>
                <a:ext uri="{FF2B5EF4-FFF2-40B4-BE49-F238E27FC236}">
                  <a16:creationId xmlns:a16="http://schemas.microsoft.com/office/drawing/2014/main" id="{D69027BD-F3A4-55D1-BA23-E1D61EB30159}"/>
                </a:ext>
              </a:extLst>
            </p:cNvPr>
            <p:cNvSpPr/>
            <p:nvPr/>
          </p:nvSpPr>
          <p:spPr>
            <a:xfrm>
              <a:off x="1106078" y="4888907"/>
              <a:ext cx="170469" cy="273380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3AD6EFA-279F-2B76-7BEB-9F9BE6ED1B51}"/>
                </a:ext>
              </a:extLst>
            </p:cNvPr>
            <p:cNvSpPr txBox="1"/>
            <p:nvPr/>
          </p:nvSpPr>
          <p:spPr>
            <a:xfrm>
              <a:off x="1352137" y="4794765"/>
              <a:ext cx="37561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Particle Suspension: </a:t>
              </a:r>
              <a:r>
                <a:rPr lang="en-US" sz="1200" b="1" dirty="0" err="1"/>
                <a:t>MilliQ</a:t>
              </a:r>
              <a:r>
                <a:rPr lang="en-US" sz="1200" b="1" dirty="0"/>
                <a:t> / Carbon Nanomaterials</a:t>
              </a:r>
            </a:p>
            <a:p>
              <a:r>
                <a:rPr lang="en-US" sz="1200" dirty="0"/>
                <a:t>Sonicated for &gt;15 min, repeated when signal declined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58567C-FE45-7A91-B730-4BB83FEECB97}"/>
                </a:ext>
              </a:extLst>
            </p:cNvPr>
            <p:cNvSpPr txBox="1"/>
            <p:nvPr/>
          </p:nvSpPr>
          <p:spPr>
            <a:xfrm>
              <a:off x="7896259" y="3212451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2.2m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7C9875A-514D-57A6-8D98-9EECE9EF11FB}"/>
                </a:ext>
              </a:extLst>
            </p:cNvPr>
            <p:cNvGrpSpPr/>
            <p:nvPr/>
          </p:nvGrpSpPr>
          <p:grpSpPr>
            <a:xfrm rot="16200000">
              <a:off x="7718623" y="1437589"/>
              <a:ext cx="1820416" cy="3947986"/>
              <a:chOff x="8352540" y="548294"/>
              <a:chExt cx="1820416" cy="3947986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29EE84C3-E213-9993-FEC0-6116646CE5F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397646" y="2218145"/>
                <a:ext cx="3356455" cy="1675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76BE0DD-3C9B-7E4F-3696-73829CB5BB5B}"/>
                  </a:ext>
                </a:extLst>
              </p:cNvPr>
              <p:cNvGrpSpPr/>
              <p:nvPr/>
            </p:nvGrpSpPr>
            <p:grpSpPr>
              <a:xfrm rot="5400000">
                <a:off x="8221093" y="2662325"/>
                <a:ext cx="808810" cy="545915"/>
                <a:chOff x="6615744" y="3086374"/>
                <a:chExt cx="808810" cy="545915"/>
              </a:xfrm>
            </p:grpSpPr>
            <p:sp>
              <p:nvSpPr>
                <p:cNvPr id="13" name="Cylinder 12">
                  <a:extLst>
                    <a:ext uri="{FF2B5EF4-FFF2-40B4-BE49-F238E27FC236}">
                      <a16:creationId xmlns:a16="http://schemas.microsoft.com/office/drawing/2014/main" id="{04E9676B-EC23-1609-A71A-752DD0DAD020}"/>
                    </a:ext>
                  </a:extLst>
                </p:cNvPr>
                <p:cNvSpPr/>
                <p:nvPr/>
              </p:nvSpPr>
              <p:spPr>
                <a:xfrm>
                  <a:off x="7145581" y="3086374"/>
                  <a:ext cx="278973" cy="253071"/>
                </a:xfrm>
                <a:prstGeom prst="can">
                  <a:avLst/>
                </a:prstGeom>
                <a:pattFill prst="pct25">
                  <a:fgClr>
                    <a:schemeClr val="tx1">
                      <a:lumMod val="50000"/>
                      <a:lumOff val="50000"/>
                    </a:schemeClr>
                  </a:fgClr>
                  <a:bgClr>
                    <a:schemeClr val="bg1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Arrow: Down 18">
                  <a:extLst>
                    <a:ext uri="{FF2B5EF4-FFF2-40B4-BE49-F238E27FC236}">
                      <a16:creationId xmlns:a16="http://schemas.microsoft.com/office/drawing/2014/main" id="{1995FE26-B286-0810-5511-AAFF98963518}"/>
                    </a:ext>
                  </a:extLst>
                </p:cNvPr>
                <p:cNvSpPr/>
                <p:nvPr/>
              </p:nvSpPr>
              <p:spPr>
                <a:xfrm flipH="1">
                  <a:off x="7171905" y="3370199"/>
                  <a:ext cx="223395" cy="262090"/>
                </a:xfrm>
                <a:prstGeom prst="downArrow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280B301-310E-C1E2-3F33-1E48D5EB1CCC}"/>
                    </a:ext>
                  </a:extLst>
                </p:cNvPr>
                <p:cNvSpPr txBox="1"/>
                <p:nvPr/>
              </p:nvSpPr>
              <p:spPr>
                <a:xfrm>
                  <a:off x="6615744" y="3096703"/>
                  <a:ext cx="57579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HEPA</a:t>
                  </a:r>
                </a:p>
              </p:txBody>
            </p: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8CBB6C5-29BF-FE7D-C47A-183E88DB6CAA}"/>
                  </a:ext>
                </a:extLst>
              </p:cNvPr>
              <p:cNvSpPr/>
              <p:nvPr/>
            </p:nvSpPr>
            <p:spPr>
              <a:xfrm>
                <a:off x="8546666" y="3900703"/>
                <a:ext cx="1041661" cy="595577"/>
              </a:xfrm>
              <a:prstGeom prst="rect">
                <a:avLst/>
              </a:prstGeom>
              <a:solidFill>
                <a:srgbClr val="E3218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PINQ</a:t>
                </a:r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C1A65F4F-0229-2E01-5C01-F7C75DED72A2}"/>
                  </a:ext>
                </a:extLst>
              </p:cNvPr>
              <p:cNvCxnSpPr>
                <a:cxnSpLocks/>
                <a:endCxn id="49" idx="2"/>
              </p:cNvCxnSpPr>
              <p:nvPr/>
            </p:nvCxnSpPr>
            <p:spPr>
              <a:xfrm rot="5400000" flipV="1">
                <a:off x="9452734" y="3160320"/>
                <a:ext cx="0" cy="7704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8503DFB-962B-A4CA-AB0D-DCE12507B47D}"/>
                  </a:ext>
                </a:extLst>
              </p:cNvPr>
              <p:cNvSpPr/>
              <p:nvPr/>
            </p:nvSpPr>
            <p:spPr>
              <a:xfrm rot="5400000">
                <a:off x="9588327" y="3378063"/>
                <a:ext cx="834272" cy="33498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SMPS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E5345BF1-7029-57CA-329E-3B4137C4F8A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992030" y="3111868"/>
                <a:ext cx="2600" cy="17113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D49E0E-3675-323B-C474-666720BB51B1}"/>
                  </a:ext>
                </a:extLst>
              </p:cNvPr>
              <p:cNvSpPr txBox="1"/>
              <p:nvPr/>
            </p:nvSpPr>
            <p:spPr>
              <a:xfrm rot="5400000">
                <a:off x="9098761" y="3096334"/>
                <a:ext cx="6783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0.6m</a:t>
                </a:r>
              </a:p>
            </p:txBody>
          </p:sp>
        </p:grp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387B2D38-3A75-6208-4757-1255593550EA}"/>
                </a:ext>
              </a:extLst>
            </p:cNvPr>
            <p:cNvCxnSpPr>
              <a:cxnSpLocks/>
            </p:cNvCxnSpPr>
            <p:nvPr/>
          </p:nvCxnSpPr>
          <p:spPr>
            <a:xfrm>
              <a:off x="3388272" y="3586893"/>
              <a:ext cx="159611" cy="471001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1FAC25A7-4BE2-DC0C-5F0E-689F654BBBE1}"/>
                </a:ext>
              </a:extLst>
            </p:cNvPr>
            <p:cNvCxnSpPr>
              <a:cxnSpLocks/>
              <a:endCxn id="40" idx="3"/>
            </p:cNvCxnSpPr>
            <p:nvPr/>
          </p:nvCxnSpPr>
          <p:spPr>
            <a:xfrm flipV="1">
              <a:off x="3552119" y="3429000"/>
              <a:ext cx="3085395" cy="628894"/>
            </a:xfrm>
            <a:prstGeom prst="bentConnector2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D501A47-7F05-3BB8-FB84-49937BAE9DAA}"/>
                </a:ext>
              </a:extLst>
            </p:cNvPr>
            <p:cNvCxnSpPr>
              <a:stCxn id="23" idx="1"/>
            </p:cNvCxnSpPr>
            <p:nvPr/>
          </p:nvCxnSpPr>
          <p:spPr>
            <a:xfrm>
              <a:off x="5803594" y="3585830"/>
              <a:ext cx="833919" cy="42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Circle: Hollow 53">
              <a:extLst>
                <a:ext uri="{FF2B5EF4-FFF2-40B4-BE49-F238E27FC236}">
                  <a16:creationId xmlns:a16="http://schemas.microsoft.com/office/drawing/2014/main" id="{7F458344-47DB-D590-C7DF-12F7BC42E042}"/>
                </a:ext>
              </a:extLst>
            </p:cNvPr>
            <p:cNvSpPr/>
            <p:nvPr/>
          </p:nvSpPr>
          <p:spPr>
            <a:xfrm>
              <a:off x="5972923" y="1291092"/>
              <a:ext cx="1329179" cy="710255"/>
            </a:xfrm>
            <a:prstGeom prst="donut">
              <a:avLst>
                <a:gd name="adj" fmla="val 9438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XPS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4779C4-B576-535D-5F80-CCBF6D3FEBC3}"/>
                </a:ext>
              </a:extLst>
            </p:cNvPr>
            <p:cNvSpPr txBox="1"/>
            <p:nvPr/>
          </p:nvSpPr>
          <p:spPr>
            <a:xfrm>
              <a:off x="3734805" y="3059668"/>
              <a:ext cx="67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0.75l</a:t>
              </a:r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5815FFBD-2CCC-A8CA-C9BB-D90D8CF6707C}"/>
                </a:ext>
              </a:extLst>
            </p:cNvPr>
            <p:cNvSpPr/>
            <p:nvPr/>
          </p:nvSpPr>
          <p:spPr>
            <a:xfrm>
              <a:off x="8595852" y="2994694"/>
              <a:ext cx="223395" cy="612140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5FBD4DA-5051-53A4-E16E-0055D7B0E079}"/>
                </a:ext>
              </a:extLst>
            </p:cNvPr>
            <p:cNvSpPr/>
            <p:nvPr/>
          </p:nvSpPr>
          <p:spPr>
            <a:xfrm>
              <a:off x="8290413" y="2654544"/>
              <a:ext cx="834272" cy="3349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AIR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53F187B-0CA6-CD02-0659-1C08BA53D658}"/>
                </a:ext>
              </a:extLst>
            </p:cNvPr>
            <p:cNvCxnSpPr/>
            <p:nvPr/>
          </p:nvCxnSpPr>
          <p:spPr>
            <a:xfrm>
              <a:off x="9726740" y="3606833"/>
              <a:ext cx="0" cy="80451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06D5F7A-25F6-91F7-BE59-1006E8090935}"/>
                </a:ext>
              </a:extLst>
            </p:cNvPr>
            <p:cNvSpPr/>
            <p:nvPr/>
          </p:nvSpPr>
          <p:spPr>
            <a:xfrm>
              <a:off x="9620825" y="4418121"/>
              <a:ext cx="701973" cy="48429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O3 Monitor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F3CEDE6-6171-305A-091A-5D30589090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1" b="48929"/>
          <a:stretch>
            <a:fillRect/>
          </a:stretch>
        </p:blipFill>
        <p:spPr>
          <a:xfrm>
            <a:off x="2493499" y="4176433"/>
            <a:ext cx="7060454" cy="243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4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70DB95-5C08-4C37-2155-874349FDD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/>
          </a:bodyPr>
          <a:lstStyle/>
          <a:p>
            <a:r>
              <a:rPr lang="sv-SE" sz="4000" i="1" dirty="0"/>
              <a:t>Atmospheric </a:t>
            </a:r>
            <a:r>
              <a:rPr lang="sv-SE" sz="4000" i="1" dirty="0" err="1"/>
              <a:t>pollutants</a:t>
            </a:r>
            <a:r>
              <a:rPr lang="sv-SE" sz="4000" i="1" dirty="0"/>
              <a:t> </a:t>
            </a:r>
            <a:r>
              <a:rPr lang="sv-SE" sz="4000" i="1" dirty="0" err="1"/>
              <a:t>interrogated</a:t>
            </a:r>
            <a:r>
              <a:rPr lang="sv-SE" sz="4000" i="1" dirty="0"/>
              <a:t> by </a:t>
            </a:r>
            <a:r>
              <a:rPr lang="sv-SE" sz="4000" i="1" dirty="0" err="1"/>
              <a:t>photons</a:t>
            </a:r>
            <a:endParaRPr lang="sv-SE" sz="3700" dirty="0"/>
          </a:p>
        </p:txBody>
      </p:sp>
      <p:pic>
        <p:nvPicPr>
          <p:cNvPr id="9" name="Content Placeholder 8" descr="A machine in a factory&#10;&#10;Description automatically generated">
            <a:extLst>
              <a:ext uri="{FF2B5EF4-FFF2-40B4-BE49-F238E27FC236}">
                <a16:creationId xmlns:a16="http://schemas.microsoft.com/office/drawing/2014/main" id="{9761DD3F-0760-6ED1-A20B-DF587553E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7" r="5688" b="-3"/>
          <a:stretch/>
        </p:blipFill>
        <p:spPr>
          <a:xfrm>
            <a:off x="1452395" y="2743222"/>
            <a:ext cx="1807762" cy="3307583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3" name="Picture 12" descr="A machine with a computer on it&#10;&#10;Description automatically generated">
            <a:extLst>
              <a:ext uri="{FF2B5EF4-FFF2-40B4-BE49-F238E27FC236}">
                <a16:creationId xmlns:a16="http://schemas.microsoft.com/office/drawing/2014/main" id="{B331FB8F-705F-B6AC-A9E8-E2EC444A2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r="17225"/>
          <a:stretch/>
        </p:blipFill>
        <p:spPr>
          <a:xfrm>
            <a:off x="3402788" y="2743222"/>
            <a:ext cx="1809099" cy="330717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1" name="Picture 10" descr="A close-up of a machine&#10;&#10;Description automatically generated">
            <a:extLst>
              <a:ext uri="{FF2B5EF4-FFF2-40B4-BE49-F238E27FC236}">
                <a16:creationId xmlns:a16="http://schemas.microsoft.com/office/drawing/2014/main" id="{484527A0-A1EE-77D3-A064-A74FDD7C46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r="17747"/>
          <a:stretch/>
        </p:blipFill>
        <p:spPr>
          <a:xfrm>
            <a:off x="5354519" y="2743222"/>
            <a:ext cx="1809099" cy="33071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91D78D5-AEC7-8AB4-6581-BFC850EAA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781" y="2377293"/>
            <a:ext cx="2347791" cy="184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ethalometer AE33 a Black Carbon monitor">
            <a:extLst>
              <a:ext uri="{FF2B5EF4-FFF2-40B4-BE49-F238E27FC236}">
                <a16:creationId xmlns:a16="http://schemas.microsoft.com/office/drawing/2014/main" id="{7A5C7C53-4BB0-DD0B-38EE-6F3492E01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17" y="4655460"/>
            <a:ext cx="2444120" cy="151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ECEBDE-B965-62AE-AF87-36772F274FA3}"/>
              </a:ext>
            </a:extLst>
          </p:cNvPr>
          <p:cNvSpPr txBox="1"/>
          <p:nvPr/>
        </p:nvSpPr>
        <p:spPr>
          <a:xfrm>
            <a:off x="1452395" y="1917419"/>
            <a:ext cx="1807763" cy="748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MAX IV </a:t>
            </a:r>
            <a:r>
              <a:rPr lang="sv-SE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synchrotron</a:t>
            </a: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Aerosol </a:t>
            </a:r>
            <a:r>
              <a:rPr lang="sv-SE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Sample</a:t>
            </a: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Delivery</a:t>
            </a: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System</a:t>
            </a:r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836D3E-D084-2D4D-9185-25AA4F16E02E}"/>
              </a:ext>
            </a:extLst>
          </p:cNvPr>
          <p:cNvSpPr txBox="1"/>
          <p:nvPr/>
        </p:nvSpPr>
        <p:spPr>
          <a:xfrm>
            <a:off x="3458801" y="1917419"/>
            <a:ext cx="1807763" cy="82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sv-SE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Soot</a:t>
            </a: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Particle</a:t>
            </a: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defTabSz="722376">
              <a:spcAft>
                <a:spcPts val="600"/>
              </a:spcAft>
            </a:pP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Aerosol </a:t>
            </a:r>
            <a:r>
              <a:rPr lang="sv-SE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</a:t>
            </a: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Spectrometer</a:t>
            </a: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71D24-A871-5B61-9F60-D759F3231F6C}"/>
              </a:ext>
            </a:extLst>
          </p:cNvPr>
          <p:cNvSpPr txBox="1"/>
          <p:nvPr/>
        </p:nvSpPr>
        <p:spPr>
          <a:xfrm>
            <a:off x="5355855" y="1935614"/>
            <a:ext cx="1807763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sv-SE" sz="1422" dirty="0"/>
              <a:t>XACT </a:t>
            </a:r>
            <a:r>
              <a:rPr lang="sv-SE" sz="1422" dirty="0" err="1"/>
              <a:t>multimetal</a:t>
            </a:r>
            <a:r>
              <a:rPr lang="sv-SE" sz="1422" dirty="0"/>
              <a:t> monitor</a:t>
            </a:r>
            <a:endParaRPr lang="sv-S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D4B27-F982-94A7-9339-642AD8099028}"/>
              </a:ext>
            </a:extLst>
          </p:cNvPr>
          <p:cNvSpPr txBox="1"/>
          <p:nvPr/>
        </p:nvSpPr>
        <p:spPr>
          <a:xfrm>
            <a:off x="7749763" y="2019145"/>
            <a:ext cx="2857469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sv-SE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Single</a:t>
            </a: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particle</a:t>
            </a: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Soot</a:t>
            </a: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photometer</a:t>
            </a:r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236AA5-5366-E0DE-A752-DD671A52E322}"/>
              </a:ext>
            </a:extLst>
          </p:cNvPr>
          <p:cNvSpPr txBox="1"/>
          <p:nvPr/>
        </p:nvSpPr>
        <p:spPr>
          <a:xfrm>
            <a:off x="7891617" y="4366612"/>
            <a:ext cx="2857469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sv-SE" sz="142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 </a:t>
            </a:r>
            <a:r>
              <a:rPr lang="el-GR" sz="142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λ</a:t>
            </a:r>
            <a:r>
              <a:rPr lang="sv-SE" sz="142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Aethalometer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1776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717146-C77D-4C55-AEF5-FD7C8B255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308" y="2450424"/>
            <a:ext cx="6485774" cy="260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2D8902-0BA9-46C6-BD61-171B9F15F318}"/>
              </a:ext>
            </a:extLst>
          </p:cNvPr>
          <p:cNvGrpSpPr/>
          <p:nvPr/>
        </p:nvGrpSpPr>
        <p:grpSpPr>
          <a:xfrm>
            <a:off x="729048" y="582250"/>
            <a:ext cx="9086334" cy="1720226"/>
            <a:chOff x="762001" y="3873266"/>
            <a:chExt cx="9086334" cy="17202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78D660-DB29-4DA3-9C80-1A7E0F4E2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877" r="1481" b="1853"/>
            <a:stretch/>
          </p:blipFill>
          <p:spPr>
            <a:xfrm>
              <a:off x="762001" y="3873266"/>
              <a:ext cx="7155034" cy="133426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67334B1-ED54-4323-8C4F-1549BC6E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4366" y="4407176"/>
              <a:ext cx="2753969" cy="11863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DAEBC2-04A4-49FB-824B-F6DAD0C8D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407" y="5247880"/>
              <a:ext cx="3381110" cy="25008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7F21D35-BB4F-453C-9E48-7384B286009E}"/>
              </a:ext>
            </a:extLst>
          </p:cNvPr>
          <p:cNvSpPr txBox="1"/>
          <p:nvPr/>
        </p:nvSpPr>
        <p:spPr>
          <a:xfrm>
            <a:off x="376814" y="5052157"/>
            <a:ext cx="10315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ased on 9,10-bis (phenylethynyl) anthracene-nitroxide</a:t>
            </a:r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(BPEAnit) ROS assay</a:t>
            </a:r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min resolution,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a broad range of ROS,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Detects both particle phase and gas-phase ROS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1317CC-5F02-24BD-667A-040D90CED9A2}"/>
              </a:ext>
            </a:extLst>
          </p:cNvPr>
          <p:cNvSpPr txBox="1"/>
          <p:nvPr/>
        </p:nvSpPr>
        <p:spPr>
          <a:xfrm>
            <a:off x="8053084" y="3429000"/>
            <a:ext cx="3524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The sample liquid fluorescence is continuously measured in a small flow-through quartz cell contained within a stainless steel housing. The excitation source is a 450 nm diode laser, and the fluorescence response measured perpendicularly with an </a:t>
            </a:r>
            <a:r>
              <a:rPr lang="en-US" sz="1200" b="0" i="0" dirty="0" err="1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Oceanoptics</a:t>
            </a:r>
            <a:r>
              <a:rPr lang="en-US" sz="1200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 USB2000+ spectrometer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828324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717146-C77D-4C55-AEF5-FD7C8B255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308" y="2450424"/>
            <a:ext cx="6485774" cy="260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2D8902-0BA9-46C6-BD61-171B9F15F318}"/>
              </a:ext>
            </a:extLst>
          </p:cNvPr>
          <p:cNvGrpSpPr/>
          <p:nvPr/>
        </p:nvGrpSpPr>
        <p:grpSpPr>
          <a:xfrm>
            <a:off x="729048" y="582250"/>
            <a:ext cx="9086334" cy="1720226"/>
            <a:chOff x="762001" y="3873266"/>
            <a:chExt cx="9086334" cy="17202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78D660-DB29-4DA3-9C80-1A7E0F4E2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877" r="1481" b="1853"/>
            <a:stretch/>
          </p:blipFill>
          <p:spPr>
            <a:xfrm>
              <a:off x="762001" y="3873266"/>
              <a:ext cx="7155034" cy="133426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67334B1-ED54-4323-8C4F-1549BC6E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4366" y="4407176"/>
              <a:ext cx="2753969" cy="11863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DAEBC2-04A4-49FB-824B-F6DAD0C8D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407" y="5247880"/>
              <a:ext cx="3381110" cy="25008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7F21D35-BB4F-453C-9E48-7384B286009E}"/>
              </a:ext>
            </a:extLst>
          </p:cNvPr>
          <p:cNvSpPr txBox="1"/>
          <p:nvPr/>
        </p:nvSpPr>
        <p:spPr>
          <a:xfrm>
            <a:off x="376814" y="5052157"/>
            <a:ext cx="10315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ased on 9,10-bis (phenylethynyl) anthracene-nitroxide</a:t>
            </a:r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(BPEAnit) ROS assay</a:t>
            </a:r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min resolution,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a broad range of ROS,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Detects both particle phase and gas-phase ROS ( crucial to combine with PTRMS)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1317CC-5F02-24BD-667A-040D90CED9A2}"/>
              </a:ext>
            </a:extLst>
          </p:cNvPr>
          <p:cNvSpPr txBox="1"/>
          <p:nvPr/>
        </p:nvSpPr>
        <p:spPr>
          <a:xfrm>
            <a:off x="8053084" y="3429000"/>
            <a:ext cx="3524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The sample liquid fluorescence is continuously measured in a small flow-through quartz cell contained within a stainless steel housing. The excitation source is a 450 nm diode laser, and the fluorescence response measured perpendicularly with an </a:t>
            </a:r>
            <a:r>
              <a:rPr lang="en-US" sz="1200" b="0" i="0" dirty="0" err="1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Oceanoptics</a:t>
            </a:r>
            <a:r>
              <a:rPr lang="en-US" sz="1200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 USB2000+ spectrometer</a:t>
            </a:r>
            <a:endParaRPr lang="sv-SE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F0C64-E697-DE66-77AF-5CC18F0BB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826" y="715710"/>
            <a:ext cx="9144000" cy="553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56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03546-C977-F126-C165-B2CA095BE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sv-SE" dirty="0"/>
              <a:t>Online-</a:t>
            </a:r>
            <a:r>
              <a:rPr lang="sv-SE" dirty="0" err="1"/>
              <a:t>offline</a:t>
            </a:r>
            <a:r>
              <a:rPr lang="sv-SE" dirty="0"/>
              <a:t> aerosol experiments</a:t>
            </a:r>
          </a:p>
        </p:txBody>
      </p:sp>
      <p:pic>
        <p:nvPicPr>
          <p:cNvPr id="4" name="Picture 3" descr="A diagram of a scientific experiment&#10;&#10;AI-generated content may be incorrect.">
            <a:extLst>
              <a:ext uri="{FF2B5EF4-FFF2-40B4-BE49-F238E27FC236}">
                <a16:creationId xmlns:a16="http://schemas.microsoft.com/office/drawing/2014/main" id="{CFA3D0D5-14F2-48E6-5822-D68DA01C0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66" y="2654922"/>
            <a:ext cx="3388783" cy="3837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FC12E1-5239-B706-E81C-8A614EFE7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70" y="1307554"/>
            <a:ext cx="3763176" cy="13473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7D1855-1977-F9B9-77AD-5EA9CB02B6DF}"/>
              </a:ext>
            </a:extLst>
          </p:cNvPr>
          <p:cNvSpPr txBox="1"/>
          <p:nvPr/>
        </p:nvSpPr>
        <p:spPr>
          <a:xfrm>
            <a:off x="5513160" y="2794153"/>
            <a:ext cx="2106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/>
              <a:t>Collection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B2AA5FA-6298-D96C-BEB5-E3498C9076E6}"/>
              </a:ext>
            </a:extLst>
          </p:cNvPr>
          <p:cNvSpPr/>
          <p:nvPr/>
        </p:nvSpPr>
        <p:spPr>
          <a:xfrm>
            <a:off x="8205707" y="280979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15148C-E015-5775-5CDF-8C027D6EDAD6}"/>
              </a:ext>
            </a:extLst>
          </p:cNvPr>
          <p:cNvSpPr txBox="1"/>
          <p:nvPr/>
        </p:nvSpPr>
        <p:spPr>
          <a:xfrm>
            <a:off x="5531208" y="3446213"/>
            <a:ext cx="1967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 err="1"/>
              <a:t>Extraction</a:t>
            </a:r>
            <a:endParaRPr lang="sv-SE" sz="320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2B309FE-BF5F-8B02-31FF-D8D2894CDB6F}"/>
              </a:ext>
            </a:extLst>
          </p:cNvPr>
          <p:cNvSpPr/>
          <p:nvPr/>
        </p:nvSpPr>
        <p:spPr>
          <a:xfrm>
            <a:off x="8205707" y="34790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8E3AFF-D14E-C053-8A41-5285C2A77858}"/>
              </a:ext>
            </a:extLst>
          </p:cNvPr>
          <p:cNvSpPr txBox="1"/>
          <p:nvPr/>
        </p:nvSpPr>
        <p:spPr>
          <a:xfrm>
            <a:off x="5531208" y="4030988"/>
            <a:ext cx="5245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/>
              <a:t>Re-</a:t>
            </a:r>
            <a:r>
              <a:rPr lang="sv-SE" sz="3200" dirty="0" err="1"/>
              <a:t>aerosolization</a:t>
            </a:r>
            <a:r>
              <a:rPr lang="sv-SE" sz="3200" dirty="0"/>
              <a:t> (</a:t>
            </a:r>
            <a:r>
              <a:rPr lang="sv-SE" sz="3200" dirty="0" err="1"/>
              <a:t>nebulizer</a:t>
            </a:r>
            <a:r>
              <a:rPr lang="sv-SE" sz="3200" dirty="0"/>
              <a:t>)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D9AC2BE-DA73-CDA1-CC30-F9892795A79F}"/>
              </a:ext>
            </a:extLst>
          </p:cNvPr>
          <p:cNvSpPr/>
          <p:nvPr/>
        </p:nvSpPr>
        <p:spPr>
          <a:xfrm>
            <a:off x="10859777" y="408926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2C603-1D50-4AB0-EAC1-95C4351C264B}"/>
              </a:ext>
            </a:extLst>
          </p:cNvPr>
          <p:cNvSpPr txBox="1"/>
          <p:nvPr/>
        </p:nvSpPr>
        <p:spPr>
          <a:xfrm>
            <a:off x="5531208" y="4683048"/>
            <a:ext cx="4849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 err="1"/>
              <a:t>Analysis</a:t>
            </a:r>
            <a:r>
              <a:rPr lang="sv-SE" sz="3200" dirty="0"/>
              <a:t> in aerosol </a:t>
            </a:r>
            <a:r>
              <a:rPr lang="sv-SE" sz="3200" dirty="0" err="1"/>
              <a:t>phase</a:t>
            </a:r>
            <a:r>
              <a:rPr lang="sv-SE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853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Bildobjekt 73">
            <a:extLst>
              <a:ext uri="{FF2B5EF4-FFF2-40B4-BE49-F238E27FC236}">
                <a16:creationId xmlns:a16="http://schemas.microsoft.com/office/drawing/2014/main" id="{FA9E5791-41AA-457D-BA08-8725DAD36B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6"/>
          <a:stretch/>
        </p:blipFill>
        <p:spPr bwMode="auto">
          <a:xfrm>
            <a:off x="566416" y="3429001"/>
            <a:ext cx="5442957" cy="2986311"/>
          </a:xfrm>
          <a:prstGeom prst="rect">
            <a:avLst/>
          </a:prstGeom>
          <a:noFill/>
        </p:spPr>
      </p:pic>
      <p:grpSp>
        <p:nvGrpSpPr>
          <p:cNvPr id="10" name="Grupp 9">
            <a:extLst>
              <a:ext uri="{FF2B5EF4-FFF2-40B4-BE49-F238E27FC236}">
                <a16:creationId xmlns:a16="http://schemas.microsoft.com/office/drawing/2014/main" id="{B0D35EB8-9C04-482B-8F6D-147D71513E3E}"/>
              </a:ext>
            </a:extLst>
          </p:cNvPr>
          <p:cNvGrpSpPr/>
          <p:nvPr/>
        </p:nvGrpSpPr>
        <p:grpSpPr>
          <a:xfrm>
            <a:off x="6365364" y="4535002"/>
            <a:ext cx="5702621" cy="2214333"/>
            <a:chOff x="4893366" y="3151354"/>
            <a:chExt cx="3149828" cy="1040115"/>
          </a:xfrm>
        </p:grpSpPr>
        <p:sp>
          <p:nvSpPr>
            <p:cNvPr id="12" name="Pil: höger 11">
              <a:extLst>
                <a:ext uri="{FF2B5EF4-FFF2-40B4-BE49-F238E27FC236}">
                  <a16:creationId xmlns:a16="http://schemas.microsoft.com/office/drawing/2014/main" id="{CB774231-DE1A-4E80-89A4-382B4C8975B4}"/>
                </a:ext>
              </a:extLst>
            </p:cNvPr>
            <p:cNvSpPr/>
            <p:nvPr/>
          </p:nvSpPr>
          <p:spPr>
            <a:xfrm>
              <a:off x="5277134" y="3648655"/>
              <a:ext cx="1114283" cy="186468"/>
            </a:xfrm>
            <a:prstGeom prst="rightArrow">
              <a:avLst>
                <a:gd name="adj1" fmla="val 30466"/>
                <a:gd name="adj2" fmla="val 92031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B278D067-2D3B-4AA5-9E72-16AE4F019582}"/>
                </a:ext>
              </a:extLst>
            </p:cNvPr>
            <p:cNvSpPr/>
            <p:nvPr/>
          </p:nvSpPr>
          <p:spPr>
            <a:xfrm>
              <a:off x="6391417" y="3292309"/>
              <a:ext cx="243840" cy="899160"/>
            </a:xfrm>
            <a:prstGeom prst="rect">
              <a:avLst/>
            </a:prstGeom>
            <a:solidFill>
              <a:srgbClr val="64839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Pil: höger 16">
              <a:extLst>
                <a:ext uri="{FF2B5EF4-FFF2-40B4-BE49-F238E27FC236}">
                  <a16:creationId xmlns:a16="http://schemas.microsoft.com/office/drawing/2014/main" id="{C49F0E83-8D2D-44A1-B6CB-FE0204EC5107}"/>
                </a:ext>
              </a:extLst>
            </p:cNvPr>
            <p:cNvSpPr/>
            <p:nvPr/>
          </p:nvSpPr>
          <p:spPr>
            <a:xfrm flipV="1">
              <a:off x="6650497" y="3706906"/>
              <a:ext cx="800100" cy="78686"/>
            </a:xfrm>
            <a:prstGeom prst="rightArrow">
              <a:avLst>
                <a:gd name="adj1" fmla="val 30466"/>
                <a:gd name="adj2" fmla="val 92031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08FD4765-9C4E-4DB9-8E4F-094449C0E304}"/>
                </a:ext>
              </a:extLst>
            </p:cNvPr>
            <p:cNvSpPr txBox="1"/>
            <p:nvPr/>
          </p:nvSpPr>
          <p:spPr>
            <a:xfrm>
              <a:off x="6285038" y="3151354"/>
              <a:ext cx="1114283" cy="149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67" err="1"/>
                <a:t>Sample</a:t>
              </a:r>
              <a:endParaRPr lang="sv-SE" sz="1467"/>
            </a:p>
          </p:txBody>
        </p:sp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4B543C18-ED37-4038-88CF-13425830A39D}"/>
                </a:ext>
              </a:extLst>
            </p:cNvPr>
            <p:cNvSpPr txBox="1"/>
            <p:nvPr/>
          </p:nvSpPr>
          <p:spPr>
            <a:xfrm>
              <a:off x="4893366" y="3569376"/>
              <a:ext cx="1475073" cy="149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67" err="1"/>
                <a:t>Monochromatic</a:t>
              </a:r>
              <a:r>
                <a:rPr lang="sv-SE" sz="1467"/>
                <a:t> X-</a:t>
              </a:r>
              <a:r>
                <a:rPr lang="sv-SE" sz="1467" err="1"/>
                <a:t>rays</a:t>
              </a:r>
              <a:endParaRPr lang="sv-SE" sz="1467"/>
            </a:p>
          </p:txBody>
        </p:sp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E5028B4D-08E9-4951-AD8E-1C7AA288BAFC}"/>
                </a:ext>
              </a:extLst>
            </p:cNvPr>
            <p:cNvSpPr txBox="1"/>
            <p:nvPr/>
          </p:nvSpPr>
          <p:spPr>
            <a:xfrm>
              <a:off x="6650497" y="3562217"/>
              <a:ext cx="1392697" cy="149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67" dirty="0"/>
                <a:t>Transmitted X-rays</a:t>
              </a:r>
            </a:p>
          </p:txBody>
        </p:sp>
      </p:grpSp>
      <p:sp>
        <p:nvSpPr>
          <p:cNvPr id="61" name="Rubrik 8">
            <a:extLst>
              <a:ext uri="{FF2B5EF4-FFF2-40B4-BE49-F238E27FC236}">
                <a16:creationId xmlns:a16="http://schemas.microsoft.com/office/drawing/2014/main" id="{FA45D401-E746-4B51-A258-2911B567726D}"/>
              </a:ext>
            </a:extLst>
          </p:cNvPr>
          <p:cNvSpPr txBox="1">
            <a:spLocks/>
          </p:cNvSpPr>
          <p:nvPr/>
        </p:nvSpPr>
        <p:spPr>
          <a:xfrm>
            <a:off x="574287" y="456694"/>
            <a:ext cx="11187184" cy="7915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X-</a:t>
            </a:r>
            <a:r>
              <a:rPr lang="sv-SE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ray</a:t>
            </a:r>
            <a:r>
              <a:rPr lang="sv-S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Absorption </a:t>
            </a:r>
            <a:r>
              <a:rPr lang="sv-SE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Spectroscopy</a:t>
            </a:r>
            <a:r>
              <a:rPr lang="sv-S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						       XAS</a:t>
            </a:r>
          </a:p>
        </p:txBody>
      </p:sp>
      <p:sp>
        <p:nvSpPr>
          <p:cNvPr id="44" name="Ellips 43">
            <a:extLst>
              <a:ext uri="{FF2B5EF4-FFF2-40B4-BE49-F238E27FC236}">
                <a16:creationId xmlns:a16="http://schemas.microsoft.com/office/drawing/2014/main" id="{037FE929-302E-48C2-AC2A-F8BA8009C502}"/>
              </a:ext>
            </a:extLst>
          </p:cNvPr>
          <p:cNvSpPr/>
          <p:nvPr/>
        </p:nvSpPr>
        <p:spPr>
          <a:xfrm flipV="1">
            <a:off x="10541740" y="2271365"/>
            <a:ext cx="276413" cy="26893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45" name="Ellips 44">
            <a:extLst>
              <a:ext uri="{FF2B5EF4-FFF2-40B4-BE49-F238E27FC236}">
                <a16:creationId xmlns:a16="http://schemas.microsoft.com/office/drawing/2014/main" id="{9C9DA6E0-A59D-4BCF-8D81-B0E01626E8AC}"/>
              </a:ext>
            </a:extLst>
          </p:cNvPr>
          <p:cNvSpPr/>
          <p:nvPr/>
        </p:nvSpPr>
        <p:spPr>
          <a:xfrm>
            <a:off x="9598419" y="1334666"/>
            <a:ext cx="2163052" cy="2142332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47" name="Ellips 46">
            <a:extLst>
              <a:ext uri="{FF2B5EF4-FFF2-40B4-BE49-F238E27FC236}">
                <a16:creationId xmlns:a16="http://schemas.microsoft.com/office/drawing/2014/main" id="{4BEB767A-9691-40D7-AE13-F76834CD5658}"/>
              </a:ext>
            </a:extLst>
          </p:cNvPr>
          <p:cNvSpPr>
            <a:spLocks noChangeAspect="1"/>
          </p:cNvSpPr>
          <p:nvPr/>
        </p:nvSpPr>
        <p:spPr>
          <a:xfrm>
            <a:off x="9424612" y="1157045"/>
            <a:ext cx="2510665" cy="2486616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48" name="Ellips 47">
            <a:extLst>
              <a:ext uri="{FF2B5EF4-FFF2-40B4-BE49-F238E27FC236}">
                <a16:creationId xmlns:a16="http://schemas.microsoft.com/office/drawing/2014/main" id="{506B9D5E-62A5-45D8-B0D8-4D52A1ED22BB}"/>
              </a:ext>
            </a:extLst>
          </p:cNvPr>
          <p:cNvSpPr>
            <a:spLocks noChangeAspect="1"/>
          </p:cNvSpPr>
          <p:nvPr/>
        </p:nvSpPr>
        <p:spPr>
          <a:xfrm>
            <a:off x="9764624" y="1504668"/>
            <a:ext cx="1836397" cy="1818805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49" name="Ellips 48">
            <a:extLst>
              <a:ext uri="{FF2B5EF4-FFF2-40B4-BE49-F238E27FC236}">
                <a16:creationId xmlns:a16="http://schemas.microsoft.com/office/drawing/2014/main" id="{E21C5D15-F19A-40FA-A7FB-EC2394DD07D3}"/>
              </a:ext>
            </a:extLst>
          </p:cNvPr>
          <p:cNvSpPr>
            <a:spLocks noChangeAspect="1"/>
          </p:cNvSpPr>
          <p:nvPr/>
        </p:nvSpPr>
        <p:spPr>
          <a:xfrm>
            <a:off x="11533003" y="2102957"/>
            <a:ext cx="80140" cy="8205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0" name="Ellips 49">
            <a:extLst>
              <a:ext uri="{FF2B5EF4-FFF2-40B4-BE49-F238E27FC236}">
                <a16:creationId xmlns:a16="http://schemas.microsoft.com/office/drawing/2014/main" id="{B7DE580A-867F-40D9-9378-D01ECD89B4F1}"/>
              </a:ext>
            </a:extLst>
          </p:cNvPr>
          <p:cNvSpPr>
            <a:spLocks noChangeAspect="1"/>
          </p:cNvSpPr>
          <p:nvPr/>
        </p:nvSpPr>
        <p:spPr>
          <a:xfrm>
            <a:off x="9566251" y="2230707"/>
            <a:ext cx="80140" cy="8205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1" name="Ellips 50">
            <a:extLst>
              <a:ext uri="{FF2B5EF4-FFF2-40B4-BE49-F238E27FC236}">
                <a16:creationId xmlns:a16="http://schemas.microsoft.com/office/drawing/2014/main" id="{8470C1EB-91FB-45D8-9EB7-75F90B081C3C}"/>
              </a:ext>
            </a:extLst>
          </p:cNvPr>
          <p:cNvSpPr>
            <a:spLocks noChangeAspect="1"/>
          </p:cNvSpPr>
          <p:nvPr/>
        </p:nvSpPr>
        <p:spPr>
          <a:xfrm rot="3851199">
            <a:off x="10638985" y="1294181"/>
            <a:ext cx="81219" cy="809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2" name="Ellips 51">
            <a:extLst>
              <a:ext uri="{FF2B5EF4-FFF2-40B4-BE49-F238E27FC236}">
                <a16:creationId xmlns:a16="http://schemas.microsoft.com/office/drawing/2014/main" id="{70CCD3BC-C06D-43E2-A610-9931A4C5E269}"/>
              </a:ext>
            </a:extLst>
          </p:cNvPr>
          <p:cNvSpPr>
            <a:spLocks noChangeAspect="1"/>
          </p:cNvSpPr>
          <p:nvPr/>
        </p:nvSpPr>
        <p:spPr>
          <a:xfrm rot="3851199">
            <a:off x="10638984" y="3433937"/>
            <a:ext cx="81219" cy="809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3" name="Ellips 52">
            <a:extLst>
              <a:ext uri="{FF2B5EF4-FFF2-40B4-BE49-F238E27FC236}">
                <a16:creationId xmlns:a16="http://schemas.microsoft.com/office/drawing/2014/main" id="{3BD95D63-3247-4EB7-A4DA-BCBEFA3BFE28}"/>
              </a:ext>
            </a:extLst>
          </p:cNvPr>
          <p:cNvSpPr>
            <a:spLocks noChangeAspect="1"/>
          </p:cNvSpPr>
          <p:nvPr/>
        </p:nvSpPr>
        <p:spPr>
          <a:xfrm rot="3851199">
            <a:off x="11723987" y="2373589"/>
            <a:ext cx="81219" cy="809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4" name="Ellips 53">
            <a:extLst>
              <a:ext uri="{FF2B5EF4-FFF2-40B4-BE49-F238E27FC236}">
                <a16:creationId xmlns:a16="http://schemas.microsoft.com/office/drawing/2014/main" id="{2E9821D8-152F-432F-8A1A-2B0A6AFCE288}"/>
              </a:ext>
            </a:extLst>
          </p:cNvPr>
          <p:cNvSpPr>
            <a:spLocks noChangeAspect="1"/>
          </p:cNvSpPr>
          <p:nvPr/>
        </p:nvSpPr>
        <p:spPr>
          <a:xfrm rot="3851199">
            <a:off x="9777905" y="3020166"/>
            <a:ext cx="81219" cy="809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5" name="Ellips 54">
            <a:extLst>
              <a:ext uri="{FF2B5EF4-FFF2-40B4-BE49-F238E27FC236}">
                <a16:creationId xmlns:a16="http://schemas.microsoft.com/office/drawing/2014/main" id="{E9F79075-C916-4E65-8C11-4A2A0E764097}"/>
              </a:ext>
            </a:extLst>
          </p:cNvPr>
          <p:cNvSpPr>
            <a:spLocks noChangeAspect="1"/>
          </p:cNvSpPr>
          <p:nvPr/>
        </p:nvSpPr>
        <p:spPr>
          <a:xfrm rot="3851199">
            <a:off x="11429187" y="3111025"/>
            <a:ext cx="81219" cy="809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6" name="Ellips 55">
            <a:extLst>
              <a:ext uri="{FF2B5EF4-FFF2-40B4-BE49-F238E27FC236}">
                <a16:creationId xmlns:a16="http://schemas.microsoft.com/office/drawing/2014/main" id="{C849D062-001F-4484-BEA2-8D9D4B8C5A52}"/>
              </a:ext>
            </a:extLst>
          </p:cNvPr>
          <p:cNvSpPr>
            <a:spLocks noChangeAspect="1"/>
          </p:cNvSpPr>
          <p:nvPr/>
        </p:nvSpPr>
        <p:spPr>
          <a:xfrm rot="3851199">
            <a:off x="9753589" y="2572803"/>
            <a:ext cx="81219" cy="809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7" name="Ellips 56">
            <a:extLst>
              <a:ext uri="{FF2B5EF4-FFF2-40B4-BE49-F238E27FC236}">
                <a16:creationId xmlns:a16="http://schemas.microsoft.com/office/drawing/2014/main" id="{3432E599-AECB-4274-A3D4-89C8DAA7163B}"/>
              </a:ext>
            </a:extLst>
          </p:cNvPr>
          <p:cNvSpPr>
            <a:spLocks noChangeAspect="1"/>
          </p:cNvSpPr>
          <p:nvPr/>
        </p:nvSpPr>
        <p:spPr>
          <a:xfrm rot="3851199">
            <a:off x="9831619" y="1662999"/>
            <a:ext cx="81219" cy="809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8" name="Ellips 57">
            <a:extLst>
              <a:ext uri="{FF2B5EF4-FFF2-40B4-BE49-F238E27FC236}">
                <a16:creationId xmlns:a16="http://schemas.microsoft.com/office/drawing/2014/main" id="{4DEFD436-916E-4A91-8E00-D8CE60B5C0BB}"/>
              </a:ext>
            </a:extLst>
          </p:cNvPr>
          <p:cNvSpPr>
            <a:spLocks noChangeAspect="1"/>
          </p:cNvSpPr>
          <p:nvPr/>
        </p:nvSpPr>
        <p:spPr>
          <a:xfrm rot="3851199">
            <a:off x="11499287" y="1698501"/>
            <a:ext cx="81219" cy="809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9" name="Ellips 58">
            <a:extLst>
              <a:ext uri="{FF2B5EF4-FFF2-40B4-BE49-F238E27FC236}">
                <a16:creationId xmlns:a16="http://schemas.microsoft.com/office/drawing/2014/main" id="{DB9999F9-2476-42C3-963D-180A38F31E60}"/>
              </a:ext>
            </a:extLst>
          </p:cNvPr>
          <p:cNvSpPr>
            <a:spLocks noChangeAspect="1"/>
          </p:cNvSpPr>
          <p:nvPr/>
        </p:nvSpPr>
        <p:spPr>
          <a:xfrm rot="3851199">
            <a:off x="10234913" y="1186009"/>
            <a:ext cx="81219" cy="809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62" name="Ellips 61">
            <a:extLst>
              <a:ext uri="{FF2B5EF4-FFF2-40B4-BE49-F238E27FC236}">
                <a16:creationId xmlns:a16="http://schemas.microsoft.com/office/drawing/2014/main" id="{72F34B17-7DD2-44E3-9D1C-D4FC64A46F95}"/>
              </a:ext>
            </a:extLst>
          </p:cNvPr>
          <p:cNvSpPr>
            <a:spLocks noChangeAspect="1"/>
          </p:cNvSpPr>
          <p:nvPr/>
        </p:nvSpPr>
        <p:spPr>
          <a:xfrm rot="3851199">
            <a:off x="11103405" y="1202617"/>
            <a:ext cx="81219" cy="809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88" name="Ellips 87">
            <a:extLst>
              <a:ext uri="{FF2B5EF4-FFF2-40B4-BE49-F238E27FC236}">
                <a16:creationId xmlns:a16="http://schemas.microsoft.com/office/drawing/2014/main" id="{0AB2D143-BB26-4EDE-AF06-D14433B14162}"/>
              </a:ext>
            </a:extLst>
          </p:cNvPr>
          <p:cNvSpPr>
            <a:spLocks noChangeAspect="1"/>
          </p:cNvSpPr>
          <p:nvPr/>
        </p:nvSpPr>
        <p:spPr>
          <a:xfrm rot="3851199">
            <a:off x="11757961" y="1777407"/>
            <a:ext cx="81219" cy="809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89" name="Ellips 88">
            <a:extLst>
              <a:ext uri="{FF2B5EF4-FFF2-40B4-BE49-F238E27FC236}">
                <a16:creationId xmlns:a16="http://schemas.microsoft.com/office/drawing/2014/main" id="{B5A34209-4A48-4AF7-A17B-7A0EEB622093}"/>
              </a:ext>
            </a:extLst>
          </p:cNvPr>
          <p:cNvSpPr>
            <a:spLocks noChangeAspect="1"/>
          </p:cNvSpPr>
          <p:nvPr/>
        </p:nvSpPr>
        <p:spPr>
          <a:xfrm rot="3851199">
            <a:off x="11878129" y="2640977"/>
            <a:ext cx="81219" cy="809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90" name="Ellips 89">
            <a:extLst>
              <a:ext uri="{FF2B5EF4-FFF2-40B4-BE49-F238E27FC236}">
                <a16:creationId xmlns:a16="http://schemas.microsoft.com/office/drawing/2014/main" id="{ADC2070A-4522-4650-B9A7-44D93CE6A55D}"/>
              </a:ext>
            </a:extLst>
          </p:cNvPr>
          <p:cNvSpPr>
            <a:spLocks noChangeAspect="1"/>
          </p:cNvSpPr>
          <p:nvPr/>
        </p:nvSpPr>
        <p:spPr>
          <a:xfrm rot="3851199">
            <a:off x="11512161" y="3255439"/>
            <a:ext cx="81219" cy="809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91" name="Ellips 90">
            <a:extLst>
              <a:ext uri="{FF2B5EF4-FFF2-40B4-BE49-F238E27FC236}">
                <a16:creationId xmlns:a16="http://schemas.microsoft.com/office/drawing/2014/main" id="{C73790AD-E0A6-47D2-913E-019CEFD28B72}"/>
              </a:ext>
            </a:extLst>
          </p:cNvPr>
          <p:cNvSpPr>
            <a:spLocks noChangeAspect="1"/>
          </p:cNvSpPr>
          <p:nvPr/>
        </p:nvSpPr>
        <p:spPr>
          <a:xfrm rot="3851199">
            <a:off x="10856696" y="3576510"/>
            <a:ext cx="81219" cy="809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92" name="Ellips 91">
            <a:extLst>
              <a:ext uri="{FF2B5EF4-FFF2-40B4-BE49-F238E27FC236}">
                <a16:creationId xmlns:a16="http://schemas.microsoft.com/office/drawing/2014/main" id="{FB0B542A-2A93-4AD5-A3F9-25F500CB7987}"/>
              </a:ext>
            </a:extLst>
          </p:cNvPr>
          <p:cNvSpPr>
            <a:spLocks noChangeAspect="1"/>
          </p:cNvSpPr>
          <p:nvPr/>
        </p:nvSpPr>
        <p:spPr>
          <a:xfrm rot="3851199">
            <a:off x="14065635" y="3517195"/>
            <a:ext cx="81219" cy="809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93" name="Ellips 92">
            <a:extLst>
              <a:ext uri="{FF2B5EF4-FFF2-40B4-BE49-F238E27FC236}">
                <a16:creationId xmlns:a16="http://schemas.microsoft.com/office/drawing/2014/main" id="{E616005B-4B26-4AE0-832D-A576512F0347}"/>
              </a:ext>
            </a:extLst>
          </p:cNvPr>
          <p:cNvSpPr>
            <a:spLocks noChangeAspect="1"/>
          </p:cNvSpPr>
          <p:nvPr/>
        </p:nvSpPr>
        <p:spPr>
          <a:xfrm rot="3851199">
            <a:off x="9633161" y="3100439"/>
            <a:ext cx="81219" cy="809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94" name="Ellips 93">
            <a:extLst>
              <a:ext uri="{FF2B5EF4-FFF2-40B4-BE49-F238E27FC236}">
                <a16:creationId xmlns:a16="http://schemas.microsoft.com/office/drawing/2014/main" id="{E9A2D6F4-B99E-4941-92C0-5D4B146C9609}"/>
              </a:ext>
            </a:extLst>
          </p:cNvPr>
          <p:cNvSpPr>
            <a:spLocks noChangeAspect="1"/>
          </p:cNvSpPr>
          <p:nvPr/>
        </p:nvSpPr>
        <p:spPr>
          <a:xfrm rot="3851199">
            <a:off x="9391199" y="2452763"/>
            <a:ext cx="81219" cy="809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95" name="Ellips 94">
            <a:extLst>
              <a:ext uri="{FF2B5EF4-FFF2-40B4-BE49-F238E27FC236}">
                <a16:creationId xmlns:a16="http://schemas.microsoft.com/office/drawing/2014/main" id="{865FD70C-17E3-4AA8-A818-1F348295A703}"/>
              </a:ext>
            </a:extLst>
          </p:cNvPr>
          <p:cNvSpPr>
            <a:spLocks noChangeAspect="1"/>
          </p:cNvSpPr>
          <p:nvPr/>
        </p:nvSpPr>
        <p:spPr>
          <a:xfrm rot="3851199">
            <a:off x="9627700" y="1616873"/>
            <a:ext cx="81219" cy="809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pic>
        <p:nvPicPr>
          <p:cNvPr id="96" name="Bildobjekt 95">
            <a:extLst>
              <a:ext uri="{FF2B5EF4-FFF2-40B4-BE49-F238E27FC236}">
                <a16:creationId xmlns:a16="http://schemas.microsoft.com/office/drawing/2014/main" id="{93568CD2-93FD-4F2A-9F65-6CC362998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22227">
            <a:off x="6000885" y="217229"/>
            <a:ext cx="2301119" cy="440611"/>
          </a:xfrm>
          <a:prstGeom prst="rect">
            <a:avLst/>
          </a:prstGeom>
          <a:ln>
            <a:noFill/>
          </a:ln>
        </p:spPr>
      </p:pic>
      <p:pic>
        <p:nvPicPr>
          <p:cNvPr id="63" name="Bildobjekt 95">
            <a:extLst>
              <a:ext uri="{FF2B5EF4-FFF2-40B4-BE49-F238E27FC236}">
                <a16:creationId xmlns:a16="http://schemas.microsoft.com/office/drawing/2014/main" id="{4A0A6735-C67E-4FA9-9D3A-426997E25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22227">
            <a:off x="6204085" y="420429"/>
            <a:ext cx="2301119" cy="440611"/>
          </a:xfrm>
          <a:prstGeom prst="rect">
            <a:avLst/>
          </a:prstGeom>
          <a:ln>
            <a:noFill/>
          </a:ln>
        </p:spPr>
      </p:pic>
      <p:sp>
        <p:nvSpPr>
          <p:cNvPr id="64" name="Platshållare för innehåll 1">
            <a:extLst>
              <a:ext uri="{FF2B5EF4-FFF2-40B4-BE49-F238E27FC236}">
                <a16:creationId xmlns:a16="http://schemas.microsoft.com/office/drawing/2014/main" id="{A678F469-E333-4A61-BB65-50A6FB2CC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64" y="1302427"/>
            <a:ext cx="7944969" cy="1854020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absorbed X-rays at a specific wavelength is measured</a:t>
            </a:r>
          </a:p>
          <a:p>
            <a:pPr>
              <a:buFontTx/>
              <a:buChar char="-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Monodisperse X-rays are scanned over the absorption edge of a specific element and the absorption is detected as a function of photon energy</a:t>
            </a:r>
            <a:endParaRPr lang="sv-SE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v-SE" sz="18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v-SE" sz="18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v-SE" sz="11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v-SE" sz="11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v-SE" sz="800" dirty="0"/>
          </a:p>
        </p:txBody>
      </p:sp>
      <p:grpSp>
        <p:nvGrpSpPr>
          <p:cNvPr id="66" name="Grupp 15">
            <a:extLst>
              <a:ext uri="{FF2B5EF4-FFF2-40B4-BE49-F238E27FC236}">
                <a16:creationId xmlns:a16="http://schemas.microsoft.com/office/drawing/2014/main" id="{397B35EB-AA7A-45F3-B51A-7F314618D43D}"/>
              </a:ext>
            </a:extLst>
          </p:cNvPr>
          <p:cNvGrpSpPr/>
          <p:nvPr/>
        </p:nvGrpSpPr>
        <p:grpSpPr>
          <a:xfrm>
            <a:off x="841049" y="5874849"/>
            <a:ext cx="1378988" cy="520359"/>
            <a:chOff x="859107" y="5765666"/>
            <a:chExt cx="938385" cy="520357"/>
          </a:xfrm>
        </p:grpSpPr>
        <p:cxnSp>
          <p:nvCxnSpPr>
            <p:cNvPr id="67" name="Rak pilkoppling 16">
              <a:extLst>
                <a:ext uri="{FF2B5EF4-FFF2-40B4-BE49-F238E27FC236}">
                  <a16:creationId xmlns:a16="http://schemas.microsoft.com/office/drawing/2014/main" id="{A96963EF-D4A1-412F-BAC2-1CB63994E3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4719" y="5765666"/>
              <a:ext cx="0" cy="231069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textruta 17">
              <a:extLst>
                <a:ext uri="{FF2B5EF4-FFF2-40B4-BE49-F238E27FC236}">
                  <a16:creationId xmlns:a16="http://schemas.microsoft.com/office/drawing/2014/main" id="{418F6999-35E4-48A3-8188-916B56087756}"/>
                </a:ext>
              </a:extLst>
            </p:cNvPr>
            <p:cNvSpPr txBox="1"/>
            <p:nvPr/>
          </p:nvSpPr>
          <p:spPr>
            <a:xfrm>
              <a:off x="859107" y="5916693"/>
              <a:ext cx="938385" cy="369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E</a:t>
              </a:r>
              <a:endParaRPr lang="sv-SE" baseline="-25000" dirty="0"/>
            </a:p>
          </p:txBody>
        </p:sp>
      </p:grpSp>
      <p:sp>
        <p:nvSpPr>
          <p:cNvPr id="69" name="Pil: höger 3">
            <a:extLst>
              <a:ext uri="{FF2B5EF4-FFF2-40B4-BE49-F238E27FC236}">
                <a16:creationId xmlns:a16="http://schemas.microsoft.com/office/drawing/2014/main" id="{12DE7277-F5B4-4D73-8C30-3BA90898E87D}"/>
              </a:ext>
            </a:extLst>
          </p:cNvPr>
          <p:cNvSpPr/>
          <p:nvPr/>
        </p:nvSpPr>
        <p:spPr>
          <a:xfrm>
            <a:off x="160422" y="1366595"/>
            <a:ext cx="445468" cy="19320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28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0494E-6 L -3.61111E-6 0.0848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-0.1858 L 0.52709 0.83981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77" y="5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0092 L 0.0467 -3.5802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6 -0.1858 L 0.14167 0.2006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1932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19753E-6 L 0.24444 -0.279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9" grpId="0" animBg="1"/>
      <p:bldP spid="6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20BD5-C213-A225-B838-62B2CC3A3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Offline</a:t>
            </a:r>
            <a:r>
              <a:rPr lang="sv-SE" dirty="0"/>
              <a:t> XANES </a:t>
            </a:r>
            <a:r>
              <a:rPr lang="sv-SE" dirty="0" err="1"/>
              <a:t>results</a:t>
            </a:r>
            <a:endParaRPr lang="sv-SE" dirty="0"/>
          </a:p>
        </p:txBody>
      </p:sp>
      <p:pic>
        <p:nvPicPr>
          <p:cNvPr id="4" name="Content Placeholder 3" title="Infogar bild...">
            <a:extLst>
              <a:ext uri="{FF2B5EF4-FFF2-40B4-BE49-F238E27FC236}">
                <a16:creationId xmlns:a16="http://schemas.microsoft.com/office/drawing/2014/main" id="{F89221A6-8B71-A2DD-00C7-7D3F4083C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944" y="4631435"/>
            <a:ext cx="3924848" cy="1714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21202C-A4F8-3374-FDE6-18E9B8E874FB}"/>
              </a:ext>
            </a:extLst>
          </p:cNvPr>
          <p:cNvSpPr txBox="1"/>
          <p:nvPr/>
        </p:nvSpPr>
        <p:spPr>
          <a:xfrm>
            <a:off x="6363306" y="4211795"/>
            <a:ext cx="518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Zink: </a:t>
            </a:r>
            <a:r>
              <a:rPr lang="sv-SE" dirty="0" err="1"/>
              <a:t>change</a:t>
            </a:r>
            <a:r>
              <a:rPr lang="sv-SE" dirty="0"/>
              <a:t> in </a:t>
            </a:r>
            <a:r>
              <a:rPr lang="sv-SE" dirty="0" err="1"/>
              <a:t>chemical</a:t>
            </a:r>
            <a:r>
              <a:rPr lang="sv-SE" dirty="0"/>
              <a:t> </a:t>
            </a:r>
            <a:r>
              <a:rPr lang="sv-SE" dirty="0" err="1"/>
              <a:t>state</a:t>
            </a:r>
            <a:r>
              <a:rPr lang="sv-SE" dirty="0"/>
              <a:t> from re-</a:t>
            </a:r>
            <a:r>
              <a:rPr lang="sv-SE" dirty="0" err="1"/>
              <a:t>aerolization</a:t>
            </a: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1F390B-DA7E-85C2-23C6-6D6BA316F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371" y="2173424"/>
            <a:ext cx="4988071" cy="20468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AC5408-25C3-0B2D-9523-EB65FF4936C3}"/>
              </a:ext>
            </a:extLst>
          </p:cNvPr>
          <p:cNvSpPr txBox="1"/>
          <p:nvPr/>
        </p:nvSpPr>
        <p:spPr>
          <a:xfrm>
            <a:off x="6253304" y="1963604"/>
            <a:ext cx="545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Iron</a:t>
            </a:r>
            <a:r>
              <a:rPr lang="sv-SE" dirty="0"/>
              <a:t>: no </a:t>
            </a:r>
            <a:r>
              <a:rPr lang="sv-SE" dirty="0" err="1"/>
              <a:t>change</a:t>
            </a:r>
            <a:r>
              <a:rPr lang="sv-SE" dirty="0"/>
              <a:t> in </a:t>
            </a:r>
            <a:r>
              <a:rPr lang="sv-SE" dirty="0" err="1"/>
              <a:t>chemical</a:t>
            </a:r>
            <a:r>
              <a:rPr lang="sv-SE" dirty="0"/>
              <a:t> </a:t>
            </a:r>
            <a:r>
              <a:rPr lang="sv-SE" dirty="0" err="1"/>
              <a:t>state</a:t>
            </a:r>
            <a:r>
              <a:rPr lang="sv-SE" dirty="0"/>
              <a:t> from re-</a:t>
            </a:r>
            <a:r>
              <a:rPr lang="sv-SE" dirty="0" err="1"/>
              <a:t>aerolization</a:t>
            </a:r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474D8C-E663-F731-FA46-4573E86CB975}"/>
              </a:ext>
            </a:extLst>
          </p:cNvPr>
          <p:cNvSpPr txBox="1"/>
          <p:nvPr/>
        </p:nvSpPr>
        <p:spPr>
          <a:xfrm>
            <a:off x="563783" y="3068172"/>
            <a:ext cx="54358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XANES is </a:t>
            </a:r>
            <a:r>
              <a:rPr lang="sv-SE" dirty="0" err="1"/>
              <a:t>used</a:t>
            </a:r>
            <a:r>
              <a:rPr lang="sv-SE" dirty="0"/>
              <a:t> to fingerprint an atoms </a:t>
            </a:r>
            <a:r>
              <a:rPr lang="sv-SE" dirty="0" err="1"/>
              <a:t>chemical</a:t>
            </a:r>
            <a:r>
              <a:rPr lang="sv-SE" dirty="0"/>
              <a:t> </a:t>
            </a:r>
            <a:r>
              <a:rPr lang="sv-SE" dirty="0" err="1"/>
              <a:t>state</a:t>
            </a:r>
            <a:endParaRPr lang="sv-SE" dirty="0"/>
          </a:p>
          <a:p>
            <a:r>
              <a:rPr lang="sv-SE" dirty="0" err="1"/>
              <a:t>Offline</a:t>
            </a:r>
            <a:endParaRPr lang="sv-SE" dirty="0"/>
          </a:p>
          <a:p>
            <a:r>
              <a:rPr lang="sv-SE" dirty="0" err="1"/>
              <a:t>Particle</a:t>
            </a:r>
            <a:r>
              <a:rPr lang="sv-SE" dirty="0"/>
              <a:t> bulk</a:t>
            </a:r>
          </a:p>
        </p:txBody>
      </p:sp>
    </p:spTree>
    <p:extLst>
      <p:ext uri="{BB962C8B-B14F-4D97-AF65-F5344CB8AC3E}">
        <p14:creationId xmlns:p14="http://schemas.microsoft.com/office/powerpoint/2010/main" val="1171719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63523-38A7-CA4F-5A62-12A31D6BE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Take</a:t>
            </a:r>
            <a:r>
              <a:rPr lang="sv-SE" dirty="0"/>
              <a:t> </a:t>
            </a:r>
            <a:r>
              <a:rPr lang="sv-SE" dirty="0" err="1"/>
              <a:t>home</a:t>
            </a:r>
            <a:r>
              <a:rPr lang="sv-SE" dirty="0"/>
              <a:t> </a:t>
            </a:r>
            <a:r>
              <a:rPr lang="sv-SE" dirty="0" err="1"/>
              <a:t>messages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80597-C3FE-BCF7-53A9-7EC5689E9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Aerosol science at </a:t>
            </a:r>
            <a:r>
              <a:rPr lang="sv-SE" dirty="0" err="1"/>
              <a:t>FinEstBeAMS</a:t>
            </a:r>
            <a:r>
              <a:rPr lang="sv-SE" dirty="0"/>
              <a:t> (</a:t>
            </a:r>
            <a:r>
              <a:rPr lang="sv-SE" dirty="0" err="1"/>
              <a:t>maxiv</a:t>
            </a:r>
            <a:r>
              <a:rPr lang="sv-SE" dirty="0"/>
              <a:t>) </a:t>
            </a:r>
            <a:r>
              <a:rPr lang="sv-SE" i="1" dirty="0"/>
              <a:t>via</a:t>
            </a:r>
            <a:r>
              <a:rPr lang="sv-SE" dirty="0"/>
              <a:t> aerosol </a:t>
            </a:r>
            <a:r>
              <a:rPr lang="sv-SE" dirty="0" err="1"/>
              <a:t>sample</a:t>
            </a:r>
            <a:r>
              <a:rPr lang="sv-SE" dirty="0"/>
              <a:t> </a:t>
            </a:r>
            <a:r>
              <a:rPr lang="sv-SE" dirty="0" err="1"/>
              <a:t>delivery</a:t>
            </a:r>
            <a:r>
              <a:rPr lang="sv-SE" dirty="0"/>
              <a:t> system ASDS to </a:t>
            </a:r>
            <a:r>
              <a:rPr lang="sv-SE" dirty="0" err="1"/>
              <a:t>study</a:t>
            </a:r>
            <a:r>
              <a:rPr lang="sv-SE" dirty="0"/>
              <a:t> </a:t>
            </a:r>
            <a:r>
              <a:rPr lang="sv-SE" b="1" dirty="0"/>
              <a:t>aerosol </a:t>
            </a:r>
            <a:r>
              <a:rPr lang="sv-SE" b="1" dirty="0" err="1"/>
              <a:t>particle</a:t>
            </a:r>
            <a:r>
              <a:rPr lang="sv-SE" b="1" dirty="0"/>
              <a:t> </a:t>
            </a:r>
            <a:r>
              <a:rPr lang="sv-SE" b="1" dirty="0" err="1"/>
              <a:t>surfaces</a:t>
            </a:r>
            <a:r>
              <a:rPr lang="sv-SE" b="1" dirty="0"/>
              <a:t> </a:t>
            </a:r>
            <a:r>
              <a:rPr lang="sv-SE" dirty="0"/>
              <a:t>in-flight.</a:t>
            </a:r>
          </a:p>
          <a:p>
            <a:r>
              <a:rPr lang="sv-SE" dirty="0" err="1"/>
              <a:t>Half</a:t>
            </a:r>
            <a:r>
              <a:rPr lang="sv-SE" dirty="0"/>
              <a:t> </a:t>
            </a:r>
            <a:r>
              <a:rPr lang="sv-SE" dirty="0" err="1"/>
              <a:t>dozen</a:t>
            </a:r>
            <a:r>
              <a:rPr lang="sv-SE" dirty="0"/>
              <a:t> P.I.s (</a:t>
            </a:r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highligted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) </a:t>
            </a:r>
            <a:r>
              <a:rPr lang="sv-SE" dirty="0" err="1"/>
              <a:t>use</a:t>
            </a:r>
            <a:r>
              <a:rPr lang="sv-SE" dirty="0"/>
              <a:t> the ASDS for </a:t>
            </a:r>
            <a:r>
              <a:rPr lang="sv-SE" dirty="0" err="1"/>
              <a:t>climate</a:t>
            </a:r>
            <a:r>
              <a:rPr lang="sv-SE" dirty="0"/>
              <a:t> and </a:t>
            </a:r>
            <a:r>
              <a:rPr lang="sv-SE" dirty="0" err="1"/>
              <a:t>health</a:t>
            </a:r>
            <a:r>
              <a:rPr lang="sv-SE" dirty="0"/>
              <a:t> relevant </a:t>
            </a:r>
            <a:r>
              <a:rPr lang="sv-SE" dirty="0" err="1"/>
              <a:t>reserach</a:t>
            </a:r>
            <a:r>
              <a:rPr lang="sv-SE" dirty="0"/>
              <a:t>.</a:t>
            </a:r>
          </a:p>
          <a:p>
            <a:r>
              <a:rPr lang="sv-SE" dirty="0"/>
              <a:t> </a:t>
            </a:r>
            <a:r>
              <a:rPr lang="sv-SE" b="1" dirty="0"/>
              <a:t>Aerosol </a:t>
            </a:r>
            <a:r>
              <a:rPr lang="sv-SE" b="1" dirty="0" err="1"/>
              <a:t>particle</a:t>
            </a:r>
            <a:r>
              <a:rPr lang="sv-SE" b="1" dirty="0"/>
              <a:t> </a:t>
            </a:r>
            <a:r>
              <a:rPr lang="sv-SE" b="1" dirty="0" err="1"/>
              <a:t>surfaces</a:t>
            </a:r>
            <a:r>
              <a:rPr lang="sv-SE" b="1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distinct</a:t>
            </a:r>
            <a:r>
              <a:rPr lang="sv-SE" dirty="0"/>
              <a:t> from aerosol </a:t>
            </a:r>
            <a:r>
              <a:rPr lang="sv-SE" dirty="0" err="1"/>
              <a:t>particle</a:t>
            </a:r>
            <a:r>
              <a:rPr lang="sv-SE" dirty="0"/>
              <a:t> bulk. At the </a:t>
            </a:r>
            <a:r>
              <a:rPr lang="sv-SE" dirty="0" err="1"/>
              <a:t>surface</a:t>
            </a:r>
            <a:r>
              <a:rPr lang="sv-SE" dirty="0"/>
              <a:t>, </a:t>
            </a:r>
            <a:r>
              <a:rPr lang="sv-SE" dirty="0" err="1"/>
              <a:t>growth</a:t>
            </a:r>
            <a:r>
              <a:rPr lang="sv-SE" dirty="0"/>
              <a:t> and oxidation </a:t>
            </a:r>
            <a:r>
              <a:rPr lang="sv-SE" dirty="0" err="1"/>
              <a:t>takes</a:t>
            </a:r>
            <a:r>
              <a:rPr lang="sv-SE" dirty="0"/>
              <a:t> </a:t>
            </a:r>
            <a:r>
              <a:rPr lang="sv-SE" dirty="0" err="1"/>
              <a:t>place</a:t>
            </a:r>
            <a:r>
              <a:rPr lang="sv-SE" dirty="0"/>
              <a:t>. </a:t>
            </a:r>
          </a:p>
          <a:p>
            <a:r>
              <a:rPr lang="sv-SE" dirty="0"/>
              <a:t>For non-</a:t>
            </a:r>
            <a:r>
              <a:rPr lang="sv-SE" dirty="0" err="1"/>
              <a:t>soluble</a:t>
            </a:r>
            <a:r>
              <a:rPr lang="sv-SE" dirty="0"/>
              <a:t> </a:t>
            </a:r>
            <a:r>
              <a:rPr lang="sv-SE" dirty="0" err="1"/>
              <a:t>particles</a:t>
            </a:r>
            <a:r>
              <a:rPr lang="sv-SE" dirty="0"/>
              <a:t> </a:t>
            </a:r>
            <a:r>
              <a:rPr lang="sv-SE" dirty="0" err="1"/>
              <a:t>surface</a:t>
            </a:r>
            <a:r>
              <a:rPr lang="sv-SE" dirty="0"/>
              <a:t> is </a:t>
            </a:r>
            <a:r>
              <a:rPr lang="sv-SE" dirty="0" err="1"/>
              <a:t>likely</a:t>
            </a:r>
            <a:r>
              <a:rPr lang="sv-SE" dirty="0"/>
              <a:t> driver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advese</a:t>
            </a:r>
            <a:r>
              <a:rPr lang="sv-SE" dirty="0"/>
              <a:t> </a:t>
            </a:r>
            <a:r>
              <a:rPr lang="sv-SE" dirty="0" err="1"/>
              <a:t>health</a:t>
            </a:r>
            <a:r>
              <a:rPr lang="sv-SE" dirty="0"/>
              <a:t> </a:t>
            </a:r>
            <a:r>
              <a:rPr lang="sv-SE" dirty="0" err="1"/>
              <a:t>effects</a:t>
            </a:r>
            <a:r>
              <a:rPr lang="sv-SE" dirty="0"/>
              <a:t>.</a:t>
            </a:r>
          </a:p>
          <a:p>
            <a:r>
              <a:rPr lang="sv-SE" dirty="0"/>
              <a:t>The ASDS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used</a:t>
            </a:r>
            <a:r>
              <a:rPr lang="sv-SE" dirty="0"/>
              <a:t> to </a:t>
            </a:r>
            <a:r>
              <a:rPr lang="sv-SE" dirty="0" err="1"/>
              <a:t>study</a:t>
            </a:r>
            <a:r>
              <a:rPr lang="sv-SE" dirty="0"/>
              <a:t> </a:t>
            </a:r>
            <a:r>
              <a:rPr lang="sv-SE" dirty="0" err="1"/>
              <a:t>African</a:t>
            </a:r>
            <a:r>
              <a:rPr lang="sv-SE" dirty="0"/>
              <a:t> aerosol </a:t>
            </a:r>
            <a:r>
              <a:rPr lang="sv-SE" dirty="0" err="1"/>
              <a:t>now</a:t>
            </a:r>
            <a:r>
              <a:rPr lang="sv-SE" dirty="0"/>
              <a:t>.</a:t>
            </a:r>
          </a:p>
          <a:p>
            <a:r>
              <a:rPr lang="sv-SE" dirty="0" err="1"/>
              <a:t>There</a:t>
            </a:r>
            <a:r>
              <a:rPr lang="sv-SE" dirty="0"/>
              <a:t> is </a:t>
            </a:r>
            <a:r>
              <a:rPr lang="sv-SE" dirty="0" err="1"/>
              <a:t>also</a:t>
            </a:r>
            <a:r>
              <a:rPr lang="sv-SE" dirty="0"/>
              <a:t> non-aerosol </a:t>
            </a:r>
            <a:r>
              <a:rPr lang="sv-SE" dirty="0" err="1"/>
              <a:t>atmosperic</a:t>
            </a:r>
            <a:r>
              <a:rPr lang="sv-SE" dirty="0"/>
              <a:t> science </a:t>
            </a:r>
            <a:r>
              <a:rPr lang="sv-SE" dirty="0" err="1"/>
              <a:t>done</a:t>
            </a:r>
            <a:r>
              <a:rPr lang="sv-SE" dirty="0"/>
              <a:t> at MAXIV, and aerosol science </a:t>
            </a:r>
            <a:r>
              <a:rPr lang="sv-SE" dirty="0" err="1"/>
              <a:t>which</a:t>
            </a:r>
            <a:r>
              <a:rPr lang="sv-SE" dirty="0"/>
              <a:t> is not </a:t>
            </a:r>
            <a:r>
              <a:rPr lang="sv-SE" dirty="0" err="1"/>
              <a:t>atmospheric</a:t>
            </a:r>
            <a:r>
              <a:rPr lang="sv-SE" dirty="0"/>
              <a:t> (</a:t>
            </a:r>
            <a:r>
              <a:rPr lang="sv-SE" dirty="0" err="1"/>
              <a:t>nanotech</a:t>
            </a:r>
            <a:r>
              <a:rPr lang="sv-SE" dirty="0"/>
              <a:t>). </a:t>
            </a:r>
          </a:p>
          <a:p>
            <a:r>
              <a:rPr lang="sv-SE" dirty="0"/>
              <a:t>A </a:t>
            </a:r>
            <a:r>
              <a:rPr lang="sv-SE" dirty="0" err="1"/>
              <a:t>future</a:t>
            </a:r>
            <a:r>
              <a:rPr lang="sv-SE" dirty="0"/>
              <a:t> </a:t>
            </a:r>
            <a:r>
              <a:rPr lang="sv-SE" dirty="0" err="1"/>
              <a:t>AfLS</a:t>
            </a:r>
            <a:r>
              <a:rPr lang="sv-SE" dirty="0"/>
              <a:t> </a:t>
            </a:r>
            <a:r>
              <a:rPr lang="sv-SE" dirty="0" err="1"/>
              <a:t>beamline</a:t>
            </a:r>
            <a:r>
              <a:rPr lang="sv-SE" dirty="0"/>
              <a:t> for aerosol, </a:t>
            </a:r>
            <a:r>
              <a:rPr lang="sv-SE" dirty="0" err="1"/>
              <a:t>please</a:t>
            </a:r>
            <a:r>
              <a:rPr lang="sv-SE" dirty="0"/>
              <a:t>!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7202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70DB95-5C08-4C37-2155-874349FDD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/>
          </a:bodyPr>
          <a:lstStyle/>
          <a:p>
            <a:r>
              <a:rPr lang="sv-SE" sz="3600" i="1" dirty="0"/>
              <a:t>Atmospheric </a:t>
            </a:r>
            <a:r>
              <a:rPr lang="sv-SE" sz="3600" i="1" dirty="0" err="1"/>
              <a:t>pollutants</a:t>
            </a:r>
            <a:r>
              <a:rPr lang="sv-SE" sz="3600" i="1" dirty="0"/>
              <a:t> </a:t>
            </a:r>
            <a:r>
              <a:rPr lang="sv-SE" sz="3600" i="1" dirty="0" err="1"/>
              <a:t>interrogated</a:t>
            </a:r>
            <a:r>
              <a:rPr lang="sv-SE" sz="3600" i="1" dirty="0"/>
              <a:t> by </a:t>
            </a:r>
            <a:r>
              <a:rPr lang="sv-SE" sz="3600" i="1" dirty="0" err="1"/>
              <a:t>photons</a:t>
            </a:r>
            <a:endParaRPr lang="sv-SE" sz="3700" dirty="0"/>
          </a:p>
        </p:txBody>
      </p:sp>
      <p:pic>
        <p:nvPicPr>
          <p:cNvPr id="9" name="Content Placeholder 8" descr="A machine in a factory&#10;&#10;Description automatically generated">
            <a:extLst>
              <a:ext uri="{FF2B5EF4-FFF2-40B4-BE49-F238E27FC236}">
                <a16:creationId xmlns:a16="http://schemas.microsoft.com/office/drawing/2014/main" id="{9761DD3F-0760-6ED1-A20B-DF587553E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7" r="5688" b="-3"/>
          <a:stretch/>
        </p:blipFill>
        <p:spPr>
          <a:xfrm>
            <a:off x="1452395" y="2743222"/>
            <a:ext cx="1807762" cy="3307583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3" name="Picture 12" descr="A machine with a computer on it&#10;&#10;Description automatically generated">
            <a:extLst>
              <a:ext uri="{FF2B5EF4-FFF2-40B4-BE49-F238E27FC236}">
                <a16:creationId xmlns:a16="http://schemas.microsoft.com/office/drawing/2014/main" id="{B331FB8F-705F-B6AC-A9E8-E2EC444A2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r="17225"/>
          <a:stretch/>
        </p:blipFill>
        <p:spPr>
          <a:xfrm>
            <a:off x="3402788" y="2743222"/>
            <a:ext cx="1809099" cy="330717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1" name="Picture 10" descr="A close-up of a machine&#10;&#10;Description automatically generated">
            <a:extLst>
              <a:ext uri="{FF2B5EF4-FFF2-40B4-BE49-F238E27FC236}">
                <a16:creationId xmlns:a16="http://schemas.microsoft.com/office/drawing/2014/main" id="{484527A0-A1EE-77D3-A064-A74FDD7C46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r="17747"/>
          <a:stretch/>
        </p:blipFill>
        <p:spPr>
          <a:xfrm>
            <a:off x="5354519" y="2743222"/>
            <a:ext cx="1809099" cy="33071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91D78D5-AEC7-8AB4-6581-BFC850EAA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781" y="2377293"/>
            <a:ext cx="2347791" cy="184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ethalometer AE33 a Black Carbon monitor">
            <a:extLst>
              <a:ext uri="{FF2B5EF4-FFF2-40B4-BE49-F238E27FC236}">
                <a16:creationId xmlns:a16="http://schemas.microsoft.com/office/drawing/2014/main" id="{7A5C7C53-4BB0-DD0B-38EE-6F3492E01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17" y="4655460"/>
            <a:ext cx="2444120" cy="151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ECEBDE-B965-62AE-AF87-36772F274FA3}"/>
              </a:ext>
            </a:extLst>
          </p:cNvPr>
          <p:cNvSpPr txBox="1"/>
          <p:nvPr/>
        </p:nvSpPr>
        <p:spPr>
          <a:xfrm>
            <a:off x="1452395" y="1917419"/>
            <a:ext cx="1807763" cy="748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MAX IV </a:t>
            </a:r>
            <a:r>
              <a:rPr lang="sv-SE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synchrotron</a:t>
            </a: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Aerosol </a:t>
            </a:r>
            <a:r>
              <a:rPr lang="sv-SE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Sample</a:t>
            </a: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Delivery</a:t>
            </a: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System</a:t>
            </a:r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836D3E-D084-2D4D-9185-25AA4F16E02E}"/>
              </a:ext>
            </a:extLst>
          </p:cNvPr>
          <p:cNvSpPr txBox="1"/>
          <p:nvPr/>
        </p:nvSpPr>
        <p:spPr>
          <a:xfrm>
            <a:off x="3458801" y="1917419"/>
            <a:ext cx="1807763" cy="82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sv-SE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Soot</a:t>
            </a: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Particle</a:t>
            </a: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defTabSz="722376">
              <a:spcAft>
                <a:spcPts val="600"/>
              </a:spcAft>
            </a:pP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Aerosol </a:t>
            </a:r>
            <a:r>
              <a:rPr lang="sv-SE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</a:t>
            </a: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Spectrometer</a:t>
            </a: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71D24-A871-5B61-9F60-D759F3231F6C}"/>
              </a:ext>
            </a:extLst>
          </p:cNvPr>
          <p:cNvSpPr txBox="1"/>
          <p:nvPr/>
        </p:nvSpPr>
        <p:spPr>
          <a:xfrm>
            <a:off x="5355855" y="1935614"/>
            <a:ext cx="1807763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XACT </a:t>
            </a:r>
            <a:r>
              <a:rPr lang="sv-SE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multimetal</a:t>
            </a:r>
            <a:r>
              <a:rPr lang="sv-S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monitor</a:t>
            </a:r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D4B27-F982-94A7-9339-642AD8099028}"/>
              </a:ext>
            </a:extLst>
          </p:cNvPr>
          <p:cNvSpPr txBox="1"/>
          <p:nvPr/>
        </p:nvSpPr>
        <p:spPr>
          <a:xfrm>
            <a:off x="7731656" y="2121141"/>
            <a:ext cx="2857469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sv-SE" sz="1422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Single</a:t>
            </a:r>
            <a:r>
              <a:rPr lang="sv-SE" sz="142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422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particle</a:t>
            </a:r>
            <a:r>
              <a:rPr lang="sv-SE" sz="142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422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Soot</a:t>
            </a:r>
            <a:r>
              <a:rPr lang="sv-SE" sz="142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422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photometer</a:t>
            </a:r>
            <a:endParaRPr lang="sv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236AA5-5366-E0DE-A752-DD671A52E322}"/>
              </a:ext>
            </a:extLst>
          </p:cNvPr>
          <p:cNvSpPr txBox="1"/>
          <p:nvPr/>
        </p:nvSpPr>
        <p:spPr>
          <a:xfrm>
            <a:off x="7891617" y="4366612"/>
            <a:ext cx="2857469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sv-SE" sz="142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 </a:t>
            </a:r>
            <a:r>
              <a:rPr lang="el-GR" sz="142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λ</a:t>
            </a:r>
            <a:r>
              <a:rPr lang="sv-SE" sz="142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Aethalometer</a:t>
            </a:r>
            <a:endParaRPr lang="sv-S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C730F4-FCE5-82F7-85FF-035EF1ED501B}"/>
              </a:ext>
            </a:extLst>
          </p:cNvPr>
          <p:cNvSpPr txBox="1"/>
          <p:nvPr/>
        </p:nvSpPr>
        <p:spPr>
          <a:xfrm>
            <a:off x="1682085" y="4655460"/>
            <a:ext cx="10702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Surface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4D31E3-2BA0-748C-12A3-8D4C3F62CA2E}"/>
              </a:ext>
            </a:extLst>
          </p:cNvPr>
          <p:cNvSpPr txBox="1"/>
          <p:nvPr/>
        </p:nvSpPr>
        <p:spPr>
          <a:xfrm>
            <a:off x="3705131" y="2943445"/>
            <a:ext cx="10702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IN-SITU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902136-8804-AC69-53F5-93BEA27A903C}"/>
              </a:ext>
            </a:extLst>
          </p:cNvPr>
          <p:cNvSpPr txBox="1"/>
          <p:nvPr/>
        </p:nvSpPr>
        <p:spPr>
          <a:xfrm>
            <a:off x="8492593" y="2496036"/>
            <a:ext cx="10702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IN-SITU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910B39-2254-0548-2C40-051ACB5D6B9F}"/>
              </a:ext>
            </a:extLst>
          </p:cNvPr>
          <p:cNvSpPr txBox="1"/>
          <p:nvPr/>
        </p:nvSpPr>
        <p:spPr>
          <a:xfrm>
            <a:off x="1867367" y="3071365"/>
            <a:ext cx="10702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IN-SITU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5327BB-0E4F-337A-8BF2-87B9B6D641F2}"/>
              </a:ext>
            </a:extLst>
          </p:cNvPr>
          <p:cNvSpPr txBox="1"/>
          <p:nvPr/>
        </p:nvSpPr>
        <p:spPr>
          <a:xfrm>
            <a:off x="3705255" y="4641184"/>
            <a:ext cx="10702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Bulk</a:t>
            </a:r>
          </a:p>
        </p:txBody>
      </p:sp>
    </p:spTree>
    <p:extLst>
      <p:ext uri="{BB962C8B-B14F-4D97-AF65-F5344CB8AC3E}">
        <p14:creationId xmlns:p14="http://schemas.microsoft.com/office/powerpoint/2010/main" val="2597488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s://systemdesign.ch/images/thumb/b/b8/RutherfordAtommodell.jpg/300px-RutherfordAtommodell.jpg">
            <a:extLst>
              <a:ext uri="{FF2B5EF4-FFF2-40B4-BE49-F238E27FC236}">
                <a16:creationId xmlns:a16="http://schemas.microsoft.com/office/drawing/2014/main" id="{AA8B0458-833E-4E03-AF34-D849771E4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0" y="97681"/>
            <a:ext cx="1426804" cy="160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latshållare för innehåll 1">
            <a:extLst>
              <a:ext uri="{FF2B5EF4-FFF2-40B4-BE49-F238E27FC236}">
                <a16:creationId xmlns:a16="http://schemas.microsoft.com/office/drawing/2014/main" id="{EFE8908C-F4EE-40DC-B45E-7C8E5ABE5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00" y="1855714"/>
            <a:ext cx="7509571" cy="29860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1800" dirty="0" err="1"/>
              <a:t>Photon</a:t>
            </a:r>
            <a:r>
              <a:rPr lang="sv-SE" sz="1800" dirty="0"/>
              <a:t> in      </a:t>
            </a:r>
            <a:r>
              <a:rPr lang="sv-SE" sz="1800" dirty="0">
                <a:sym typeface="Wingdings" panose="05000000000000000000" pitchFamily="2" charset="2"/>
              </a:rPr>
              <a:t>        </a:t>
            </a:r>
            <a:r>
              <a:rPr lang="sv-SE" sz="1800" dirty="0" err="1">
                <a:sym typeface="Wingdings" panose="05000000000000000000" pitchFamily="2" charset="2"/>
              </a:rPr>
              <a:t>change</a:t>
            </a:r>
            <a:r>
              <a:rPr lang="sv-SE" sz="1800" dirty="0">
                <a:sym typeface="Wingdings" panose="05000000000000000000" pitchFamily="2" charset="2"/>
              </a:rPr>
              <a:t> in </a:t>
            </a:r>
            <a:r>
              <a:rPr lang="sv-SE" sz="1800" dirty="0" err="1">
                <a:sym typeface="Wingdings" panose="05000000000000000000" pitchFamily="2" charset="2"/>
              </a:rPr>
              <a:t>electronic</a:t>
            </a:r>
            <a:r>
              <a:rPr lang="sv-SE" sz="1800" dirty="0">
                <a:sym typeface="Wingdings" panose="05000000000000000000" pitchFamily="2" charset="2"/>
              </a:rPr>
              <a:t> </a:t>
            </a:r>
            <a:r>
              <a:rPr lang="sv-SE" sz="1800" dirty="0" err="1">
                <a:sym typeface="Wingdings" panose="05000000000000000000" pitchFamily="2" charset="2"/>
              </a:rPr>
              <a:t>state</a:t>
            </a:r>
            <a:r>
              <a:rPr lang="sv-SE" sz="1800" dirty="0">
                <a:sym typeface="Wingdings" panose="05000000000000000000" pitchFamily="2" charset="2"/>
              </a:rPr>
              <a:t> </a:t>
            </a:r>
            <a:r>
              <a:rPr lang="sv-SE" sz="1800" dirty="0" err="1">
                <a:sym typeface="Wingdings" panose="05000000000000000000" pitchFamily="2" charset="2"/>
              </a:rPr>
              <a:t>of</a:t>
            </a:r>
            <a:r>
              <a:rPr lang="sv-SE" sz="1800" dirty="0">
                <a:sym typeface="Wingdings" panose="05000000000000000000" pitchFamily="2" charset="2"/>
              </a:rPr>
              <a:t> the atom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sv-SE" sz="18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1800" dirty="0">
                <a:sym typeface="Wingdings" panose="05000000000000000000" pitchFamily="2" charset="2"/>
              </a:rPr>
              <a:t>				Absorption </a:t>
            </a:r>
            <a:r>
              <a:rPr lang="sv-SE" sz="1800" dirty="0" err="1">
                <a:sym typeface="Wingdings" panose="05000000000000000000" pitchFamily="2" charset="2"/>
              </a:rPr>
              <a:t>of</a:t>
            </a:r>
            <a:r>
              <a:rPr lang="sv-SE" sz="1800" dirty="0">
                <a:sym typeface="Wingdings" panose="05000000000000000000" pitchFamily="2" charset="2"/>
              </a:rPr>
              <a:t> the </a:t>
            </a:r>
            <a:r>
              <a:rPr lang="sv-SE" sz="1800" dirty="0" err="1">
                <a:sym typeface="Wingdings" panose="05000000000000000000" pitchFamily="2" charset="2"/>
              </a:rPr>
              <a:t>photon</a:t>
            </a:r>
            <a:r>
              <a:rPr lang="sv-SE" sz="1800" dirty="0">
                <a:sym typeface="Wingdings" panose="05000000000000000000" pitchFamily="2" charset="2"/>
              </a:rPr>
              <a:t> 		(XAS)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1800" dirty="0">
                <a:sym typeface="Wingdings" panose="05000000000000000000" pitchFamily="2" charset="2"/>
              </a:rPr>
              <a:t>				</a:t>
            </a:r>
            <a:r>
              <a:rPr lang="sv-SE" sz="1800" dirty="0" err="1">
                <a:sym typeface="Wingdings" panose="05000000000000000000" pitchFamily="2" charset="2"/>
              </a:rPr>
              <a:t>Electron</a:t>
            </a:r>
            <a:r>
              <a:rPr lang="sv-SE" sz="1800" dirty="0">
                <a:sym typeface="Wingdings" panose="05000000000000000000" pitchFamily="2" charset="2"/>
              </a:rPr>
              <a:t> </a:t>
            </a:r>
            <a:r>
              <a:rPr lang="sv-SE" sz="1800" dirty="0" err="1">
                <a:sym typeface="Wingdings" panose="05000000000000000000" pitchFamily="2" charset="2"/>
              </a:rPr>
              <a:t>being</a:t>
            </a:r>
            <a:r>
              <a:rPr lang="sv-SE" sz="1800" dirty="0">
                <a:sym typeface="Wingdings" panose="05000000000000000000" pitchFamily="2" charset="2"/>
              </a:rPr>
              <a:t> </a:t>
            </a:r>
            <a:r>
              <a:rPr lang="sv-SE" sz="1800" dirty="0" err="1">
                <a:sym typeface="Wingdings" panose="05000000000000000000" pitchFamily="2" charset="2"/>
              </a:rPr>
              <a:t>kicked</a:t>
            </a:r>
            <a:r>
              <a:rPr lang="sv-SE" sz="1800" dirty="0">
                <a:sym typeface="Wingdings" panose="05000000000000000000" pitchFamily="2" charset="2"/>
              </a:rPr>
              <a:t> </a:t>
            </a:r>
            <a:r>
              <a:rPr lang="sv-SE" sz="1800" dirty="0" err="1">
                <a:sym typeface="Wingdings" panose="05000000000000000000" pitchFamily="2" charset="2"/>
              </a:rPr>
              <a:t>out</a:t>
            </a:r>
            <a:r>
              <a:rPr lang="sv-SE" sz="1800" dirty="0">
                <a:sym typeface="Wingdings" panose="05000000000000000000" pitchFamily="2" charset="2"/>
              </a:rPr>
              <a:t> 		(XPS)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1800" dirty="0">
                <a:sym typeface="Wingdings" panose="05000000000000000000" pitchFamily="2" charset="2"/>
              </a:rPr>
              <a:t>				</a:t>
            </a:r>
            <a:r>
              <a:rPr lang="sv-SE" sz="1800" dirty="0" err="1">
                <a:sym typeface="Wingdings" panose="05000000000000000000" pitchFamily="2" charset="2"/>
              </a:rPr>
              <a:t>Photon</a:t>
            </a:r>
            <a:r>
              <a:rPr lang="sv-SE" sz="1800" dirty="0">
                <a:sym typeface="Wingdings" panose="05000000000000000000" pitchFamily="2" charset="2"/>
              </a:rPr>
              <a:t> </a:t>
            </a:r>
            <a:r>
              <a:rPr lang="sv-SE" sz="1800" dirty="0" err="1">
                <a:sym typeface="Wingdings" panose="05000000000000000000" pitchFamily="2" charset="2"/>
              </a:rPr>
              <a:t>emitted</a:t>
            </a:r>
            <a:r>
              <a:rPr lang="sv-SE" sz="1800" dirty="0">
                <a:sym typeface="Wingdings" panose="05000000000000000000" pitchFamily="2" charset="2"/>
              </a:rPr>
              <a:t> </a:t>
            </a:r>
            <a:r>
              <a:rPr lang="sv-SE" sz="1800" dirty="0" err="1">
                <a:sym typeface="Wingdings" panose="05000000000000000000" pitchFamily="2" charset="2"/>
              </a:rPr>
              <a:t>during</a:t>
            </a:r>
            <a:r>
              <a:rPr lang="sv-SE" sz="1800" dirty="0">
                <a:sym typeface="Wingdings" panose="05000000000000000000" pitchFamily="2" charset="2"/>
              </a:rPr>
              <a:t> relaxation 	(XRF)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v-SE" sz="12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v-SE" sz="12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v-SE" sz="900" dirty="0"/>
          </a:p>
        </p:txBody>
      </p:sp>
      <p:sp>
        <p:nvSpPr>
          <p:cNvPr id="60" name="Platshållare för text 3">
            <a:extLst>
              <a:ext uri="{FF2B5EF4-FFF2-40B4-BE49-F238E27FC236}">
                <a16:creationId xmlns:a16="http://schemas.microsoft.com/office/drawing/2014/main" id="{582D25FA-9B72-48F1-BA76-85E8C9E95403}"/>
              </a:ext>
            </a:extLst>
          </p:cNvPr>
          <p:cNvSpPr txBox="1">
            <a:spLocks/>
          </p:cNvSpPr>
          <p:nvPr/>
        </p:nvSpPr>
        <p:spPr>
          <a:xfrm>
            <a:off x="9148619" y="1"/>
            <a:ext cx="3043381" cy="6858001"/>
          </a:xfrm>
          <a:prstGeom prst="rect">
            <a:avLst/>
          </a:prstGeom>
          <a:solidFill>
            <a:srgbClr val="008B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algn="ctr">
              <a:defRPr sz="3200" b="1">
                <a:solidFill>
                  <a:schemeClr val="bg1"/>
                </a:solidFill>
              </a:defRPr>
            </a:lvl1pPr>
            <a:lvl2pPr defTabSz="457200">
              <a:defRPr>
                <a:solidFill>
                  <a:schemeClr val="lt1"/>
                </a:solidFill>
              </a:defRPr>
            </a:lvl2pPr>
            <a:lvl3pPr defTabSz="457200">
              <a:defRPr>
                <a:solidFill>
                  <a:schemeClr val="lt1"/>
                </a:solidFill>
              </a:defRPr>
            </a:lvl3pPr>
            <a:lvl4pPr defTabSz="457200">
              <a:defRPr>
                <a:solidFill>
                  <a:schemeClr val="lt1"/>
                </a:solidFill>
              </a:defRPr>
            </a:lvl4pPr>
            <a:lvl5pPr defTabSz="457200">
              <a:defRPr>
                <a:solidFill>
                  <a:schemeClr val="lt1"/>
                </a:solidFill>
              </a:defRPr>
            </a:lvl5pPr>
            <a:lvl6pPr defTabSz="457200">
              <a:defRPr>
                <a:solidFill>
                  <a:schemeClr val="lt1"/>
                </a:solidFill>
              </a:defRPr>
            </a:lvl6pPr>
            <a:lvl7pPr defTabSz="457200">
              <a:defRPr>
                <a:solidFill>
                  <a:schemeClr val="lt1"/>
                </a:solidFill>
              </a:defRPr>
            </a:lvl7pPr>
            <a:lvl8pPr defTabSz="457200">
              <a:defRPr>
                <a:solidFill>
                  <a:schemeClr val="lt1"/>
                </a:solidFill>
              </a:defRPr>
            </a:lvl8pPr>
            <a:lvl9pPr defTabSz="457200">
              <a:defRPr>
                <a:solidFill>
                  <a:schemeClr val="lt1"/>
                </a:solidFill>
              </a:defRPr>
            </a:lvl9pPr>
          </a:lstStyle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pPr algn="r"/>
            <a:r>
              <a:rPr lang="sv-SE" err="1"/>
              <a:t>Spectroscopy</a:t>
            </a:r>
            <a:r>
              <a:rPr lang="sv-SE"/>
              <a:t>  </a:t>
            </a:r>
            <a:r>
              <a:rPr lang="sv-SE">
                <a:solidFill>
                  <a:srgbClr val="008B94"/>
                </a:solidFill>
              </a:rPr>
              <a:t>.</a:t>
            </a:r>
          </a:p>
        </p:txBody>
      </p:sp>
      <p:sp>
        <p:nvSpPr>
          <p:cNvPr id="61" name="Rubrik 8">
            <a:extLst>
              <a:ext uri="{FF2B5EF4-FFF2-40B4-BE49-F238E27FC236}">
                <a16:creationId xmlns:a16="http://schemas.microsoft.com/office/drawing/2014/main" id="{FA45D401-E746-4B51-A258-2911B567726D}"/>
              </a:ext>
            </a:extLst>
          </p:cNvPr>
          <p:cNvSpPr txBox="1">
            <a:spLocks/>
          </p:cNvSpPr>
          <p:nvPr/>
        </p:nvSpPr>
        <p:spPr>
          <a:xfrm>
            <a:off x="2161441" y="380436"/>
            <a:ext cx="10515600" cy="7915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X-</a:t>
            </a:r>
            <a:r>
              <a:rPr lang="sv-SE" b="1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ray</a:t>
            </a:r>
            <a:r>
              <a:rPr lang="sv-SE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b="1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Spectroscopy</a:t>
            </a:r>
            <a:endParaRPr lang="sv-SE" b="1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Ellips 35">
            <a:extLst>
              <a:ext uri="{FF2B5EF4-FFF2-40B4-BE49-F238E27FC236}">
                <a16:creationId xmlns:a16="http://schemas.microsoft.com/office/drawing/2014/main" id="{54E15D81-FEAA-4D05-A8FE-39AF7B1706AD}"/>
              </a:ext>
            </a:extLst>
          </p:cNvPr>
          <p:cNvSpPr/>
          <p:nvPr/>
        </p:nvSpPr>
        <p:spPr>
          <a:xfrm flipV="1">
            <a:off x="10541740" y="2271365"/>
            <a:ext cx="276413" cy="26893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37" name="Ellips 36">
            <a:extLst>
              <a:ext uri="{FF2B5EF4-FFF2-40B4-BE49-F238E27FC236}">
                <a16:creationId xmlns:a16="http://schemas.microsoft.com/office/drawing/2014/main" id="{88FDC656-B9D8-42D2-82C9-7CE72DAF6C7B}"/>
              </a:ext>
            </a:extLst>
          </p:cNvPr>
          <p:cNvSpPr/>
          <p:nvPr/>
        </p:nvSpPr>
        <p:spPr>
          <a:xfrm>
            <a:off x="9598419" y="1334666"/>
            <a:ext cx="2163052" cy="2142332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38" name="Ellips 37">
            <a:extLst>
              <a:ext uri="{FF2B5EF4-FFF2-40B4-BE49-F238E27FC236}">
                <a16:creationId xmlns:a16="http://schemas.microsoft.com/office/drawing/2014/main" id="{00777C3F-63A8-41A1-A7AA-02DB524620BC}"/>
              </a:ext>
            </a:extLst>
          </p:cNvPr>
          <p:cNvSpPr>
            <a:spLocks noChangeAspect="1"/>
          </p:cNvSpPr>
          <p:nvPr/>
        </p:nvSpPr>
        <p:spPr>
          <a:xfrm>
            <a:off x="9424612" y="1157045"/>
            <a:ext cx="2510665" cy="2486616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39" name="Ellips 38">
            <a:extLst>
              <a:ext uri="{FF2B5EF4-FFF2-40B4-BE49-F238E27FC236}">
                <a16:creationId xmlns:a16="http://schemas.microsoft.com/office/drawing/2014/main" id="{8EA34647-82F1-4E3C-A06F-61DACEA4D5ED}"/>
              </a:ext>
            </a:extLst>
          </p:cNvPr>
          <p:cNvSpPr>
            <a:spLocks noChangeAspect="1"/>
          </p:cNvSpPr>
          <p:nvPr/>
        </p:nvSpPr>
        <p:spPr>
          <a:xfrm>
            <a:off x="9764624" y="1504668"/>
            <a:ext cx="1836397" cy="1818805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40" name="Ellips 39">
            <a:extLst>
              <a:ext uri="{FF2B5EF4-FFF2-40B4-BE49-F238E27FC236}">
                <a16:creationId xmlns:a16="http://schemas.microsoft.com/office/drawing/2014/main" id="{CE02E379-D076-4302-8B7C-513009E26BE1}"/>
              </a:ext>
            </a:extLst>
          </p:cNvPr>
          <p:cNvSpPr>
            <a:spLocks noChangeAspect="1"/>
          </p:cNvSpPr>
          <p:nvPr/>
        </p:nvSpPr>
        <p:spPr>
          <a:xfrm>
            <a:off x="11533003" y="2102957"/>
            <a:ext cx="80140" cy="8205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41" name="Ellips 40">
            <a:extLst>
              <a:ext uri="{FF2B5EF4-FFF2-40B4-BE49-F238E27FC236}">
                <a16:creationId xmlns:a16="http://schemas.microsoft.com/office/drawing/2014/main" id="{76FA29A9-2E8A-4B52-AAE6-E2927BB1A34D}"/>
              </a:ext>
            </a:extLst>
          </p:cNvPr>
          <p:cNvSpPr>
            <a:spLocks noChangeAspect="1"/>
          </p:cNvSpPr>
          <p:nvPr/>
        </p:nvSpPr>
        <p:spPr>
          <a:xfrm>
            <a:off x="9566251" y="2230707"/>
            <a:ext cx="80140" cy="8205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42" name="Ellips 41">
            <a:extLst>
              <a:ext uri="{FF2B5EF4-FFF2-40B4-BE49-F238E27FC236}">
                <a16:creationId xmlns:a16="http://schemas.microsoft.com/office/drawing/2014/main" id="{763C14EC-6AA0-4B13-A833-54CBCA76213B}"/>
              </a:ext>
            </a:extLst>
          </p:cNvPr>
          <p:cNvSpPr>
            <a:spLocks noChangeAspect="1"/>
          </p:cNvSpPr>
          <p:nvPr/>
        </p:nvSpPr>
        <p:spPr>
          <a:xfrm rot="3851199">
            <a:off x="10638985" y="1294181"/>
            <a:ext cx="81219" cy="809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43" name="Ellips 42">
            <a:extLst>
              <a:ext uri="{FF2B5EF4-FFF2-40B4-BE49-F238E27FC236}">
                <a16:creationId xmlns:a16="http://schemas.microsoft.com/office/drawing/2014/main" id="{4ECBD6C2-9750-46AE-9EF6-6CF115B81747}"/>
              </a:ext>
            </a:extLst>
          </p:cNvPr>
          <p:cNvSpPr>
            <a:spLocks noChangeAspect="1"/>
          </p:cNvSpPr>
          <p:nvPr/>
        </p:nvSpPr>
        <p:spPr>
          <a:xfrm rot="3851199">
            <a:off x="10638984" y="3433937"/>
            <a:ext cx="81219" cy="809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44" name="Ellips 43">
            <a:extLst>
              <a:ext uri="{FF2B5EF4-FFF2-40B4-BE49-F238E27FC236}">
                <a16:creationId xmlns:a16="http://schemas.microsoft.com/office/drawing/2014/main" id="{9BFECB11-2132-473F-90B7-1975EDC85BB6}"/>
              </a:ext>
            </a:extLst>
          </p:cNvPr>
          <p:cNvSpPr>
            <a:spLocks noChangeAspect="1"/>
          </p:cNvSpPr>
          <p:nvPr/>
        </p:nvSpPr>
        <p:spPr>
          <a:xfrm rot="3851199">
            <a:off x="11723987" y="2373589"/>
            <a:ext cx="81219" cy="809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45" name="Ellips 44">
            <a:extLst>
              <a:ext uri="{FF2B5EF4-FFF2-40B4-BE49-F238E27FC236}">
                <a16:creationId xmlns:a16="http://schemas.microsoft.com/office/drawing/2014/main" id="{48184D8B-BA0D-4386-893C-6395CC4B7D28}"/>
              </a:ext>
            </a:extLst>
          </p:cNvPr>
          <p:cNvSpPr>
            <a:spLocks noChangeAspect="1"/>
          </p:cNvSpPr>
          <p:nvPr/>
        </p:nvSpPr>
        <p:spPr>
          <a:xfrm rot="3851199">
            <a:off x="9777905" y="3020166"/>
            <a:ext cx="81219" cy="809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46" name="Ellips 45">
            <a:extLst>
              <a:ext uri="{FF2B5EF4-FFF2-40B4-BE49-F238E27FC236}">
                <a16:creationId xmlns:a16="http://schemas.microsoft.com/office/drawing/2014/main" id="{EADA2CBC-226B-4724-BFA5-8F6AF137D52D}"/>
              </a:ext>
            </a:extLst>
          </p:cNvPr>
          <p:cNvSpPr>
            <a:spLocks noChangeAspect="1"/>
          </p:cNvSpPr>
          <p:nvPr/>
        </p:nvSpPr>
        <p:spPr>
          <a:xfrm rot="3851199">
            <a:off x="11429187" y="3111025"/>
            <a:ext cx="81219" cy="809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47" name="Ellips 46">
            <a:extLst>
              <a:ext uri="{FF2B5EF4-FFF2-40B4-BE49-F238E27FC236}">
                <a16:creationId xmlns:a16="http://schemas.microsoft.com/office/drawing/2014/main" id="{68350FBF-A216-4871-ACB5-31FD830D8583}"/>
              </a:ext>
            </a:extLst>
          </p:cNvPr>
          <p:cNvSpPr>
            <a:spLocks noChangeAspect="1"/>
          </p:cNvSpPr>
          <p:nvPr/>
        </p:nvSpPr>
        <p:spPr>
          <a:xfrm rot="3851199">
            <a:off x="9753589" y="2572803"/>
            <a:ext cx="81219" cy="809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48" name="Ellips 47">
            <a:extLst>
              <a:ext uri="{FF2B5EF4-FFF2-40B4-BE49-F238E27FC236}">
                <a16:creationId xmlns:a16="http://schemas.microsoft.com/office/drawing/2014/main" id="{98E54AAB-0B17-4EA6-8E45-F674C1C4D950}"/>
              </a:ext>
            </a:extLst>
          </p:cNvPr>
          <p:cNvSpPr>
            <a:spLocks noChangeAspect="1"/>
          </p:cNvSpPr>
          <p:nvPr/>
        </p:nvSpPr>
        <p:spPr>
          <a:xfrm rot="3851199">
            <a:off x="9831619" y="1662999"/>
            <a:ext cx="81219" cy="809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49" name="Ellips 48">
            <a:extLst>
              <a:ext uri="{FF2B5EF4-FFF2-40B4-BE49-F238E27FC236}">
                <a16:creationId xmlns:a16="http://schemas.microsoft.com/office/drawing/2014/main" id="{8DB432DA-DA72-42D5-B08C-8AD36705420D}"/>
              </a:ext>
            </a:extLst>
          </p:cNvPr>
          <p:cNvSpPr>
            <a:spLocks noChangeAspect="1"/>
          </p:cNvSpPr>
          <p:nvPr/>
        </p:nvSpPr>
        <p:spPr>
          <a:xfrm rot="3851199">
            <a:off x="11499287" y="1698501"/>
            <a:ext cx="81219" cy="809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0" name="Ellips 49">
            <a:extLst>
              <a:ext uri="{FF2B5EF4-FFF2-40B4-BE49-F238E27FC236}">
                <a16:creationId xmlns:a16="http://schemas.microsoft.com/office/drawing/2014/main" id="{29F0BCD6-A60D-4C14-ABB6-EFF50FF7ACFD}"/>
              </a:ext>
            </a:extLst>
          </p:cNvPr>
          <p:cNvSpPr>
            <a:spLocks noChangeAspect="1"/>
          </p:cNvSpPr>
          <p:nvPr/>
        </p:nvSpPr>
        <p:spPr>
          <a:xfrm rot="3851199">
            <a:off x="10234913" y="1186009"/>
            <a:ext cx="81219" cy="809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1" name="Ellips 50">
            <a:extLst>
              <a:ext uri="{FF2B5EF4-FFF2-40B4-BE49-F238E27FC236}">
                <a16:creationId xmlns:a16="http://schemas.microsoft.com/office/drawing/2014/main" id="{5D1266A0-FAE4-443B-A9D7-AAB6C93A499F}"/>
              </a:ext>
            </a:extLst>
          </p:cNvPr>
          <p:cNvSpPr>
            <a:spLocks noChangeAspect="1"/>
          </p:cNvSpPr>
          <p:nvPr/>
        </p:nvSpPr>
        <p:spPr>
          <a:xfrm rot="3851199">
            <a:off x="11103405" y="1202617"/>
            <a:ext cx="81219" cy="809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2" name="Ellips 51">
            <a:extLst>
              <a:ext uri="{FF2B5EF4-FFF2-40B4-BE49-F238E27FC236}">
                <a16:creationId xmlns:a16="http://schemas.microsoft.com/office/drawing/2014/main" id="{63FF6ABD-097D-48F2-ABC1-1345D79C2427}"/>
              </a:ext>
            </a:extLst>
          </p:cNvPr>
          <p:cNvSpPr>
            <a:spLocks noChangeAspect="1"/>
          </p:cNvSpPr>
          <p:nvPr/>
        </p:nvSpPr>
        <p:spPr>
          <a:xfrm rot="3851199">
            <a:off x="11757961" y="1777407"/>
            <a:ext cx="81219" cy="809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3" name="Ellips 52">
            <a:extLst>
              <a:ext uri="{FF2B5EF4-FFF2-40B4-BE49-F238E27FC236}">
                <a16:creationId xmlns:a16="http://schemas.microsoft.com/office/drawing/2014/main" id="{FA5A089D-5E06-4F1C-96C0-A7BFD846B36C}"/>
              </a:ext>
            </a:extLst>
          </p:cNvPr>
          <p:cNvSpPr>
            <a:spLocks noChangeAspect="1"/>
          </p:cNvSpPr>
          <p:nvPr/>
        </p:nvSpPr>
        <p:spPr>
          <a:xfrm rot="3851199">
            <a:off x="11878129" y="2640977"/>
            <a:ext cx="81219" cy="809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4" name="Ellips 53">
            <a:extLst>
              <a:ext uri="{FF2B5EF4-FFF2-40B4-BE49-F238E27FC236}">
                <a16:creationId xmlns:a16="http://schemas.microsoft.com/office/drawing/2014/main" id="{E67ED018-FD22-4738-BD91-8F825901ED50}"/>
              </a:ext>
            </a:extLst>
          </p:cNvPr>
          <p:cNvSpPr>
            <a:spLocks noChangeAspect="1"/>
          </p:cNvSpPr>
          <p:nvPr/>
        </p:nvSpPr>
        <p:spPr>
          <a:xfrm rot="3851199">
            <a:off x="11512161" y="3255439"/>
            <a:ext cx="81219" cy="809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5" name="Ellips 54">
            <a:extLst>
              <a:ext uri="{FF2B5EF4-FFF2-40B4-BE49-F238E27FC236}">
                <a16:creationId xmlns:a16="http://schemas.microsoft.com/office/drawing/2014/main" id="{BBE31B73-306E-4BBE-A1DB-4810C1206ADA}"/>
              </a:ext>
            </a:extLst>
          </p:cNvPr>
          <p:cNvSpPr>
            <a:spLocks noChangeAspect="1"/>
          </p:cNvSpPr>
          <p:nvPr/>
        </p:nvSpPr>
        <p:spPr>
          <a:xfrm rot="3851199">
            <a:off x="10856696" y="3576510"/>
            <a:ext cx="81219" cy="809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6" name="Ellips 55">
            <a:extLst>
              <a:ext uri="{FF2B5EF4-FFF2-40B4-BE49-F238E27FC236}">
                <a16:creationId xmlns:a16="http://schemas.microsoft.com/office/drawing/2014/main" id="{8FDF17D1-0FEF-4766-BCD0-68C615B04DC0}"/>
              </a:ext>
            </a:extLst>
          </p:cNvPr>
          <p:cNvSpPr>
            <a:spLocks noChangeAspect="1"/>
          </p:cNvSpPr>
          <p:nvPr/>
        </p:nvSpPr>
        <p:spPr>
          <a:xfrm rot="3851199">
            <a:off x="10190307" y="3515617"/>
            <a:ext cx="81219" cy="809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7" name="Ellips 56">
            <a:extLst>
              <a:ext uri="{FF2B5EF4-FFF2-40B4-BE49-F238E27FC236}">
                <a16:creationId xmlns:a16="http://schemas.microsoft.com/office/drawing/2014/main" id="{481910C8-99F4-4643-954A-4E72CA981CF2}"/>
              </a:ext>
            </a:extLst>
          </p:cNvPr>
          <p:cNvSpPr>
            <a:spLocks noChangeAspect="1"/>
          </p:cNvSpPr>
          <p:nvPr/>
        </p:nvSpPr>
        <p:spPr>
          <a:xfrm rot="3851199">
            <a:off x="9633161" y="3100439"/>
            <a:ext cx="81219" cy="809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8" name="Ellips 57">
            <a:extLst>
              <a:ext uri="{FF2B5EF4-FFF2-40B4-BE49-F238E27FC236}">
                <a16:creationId xmlns:a16="http://schemas.microsoft.com/office/drawing/2014/main" id="{3E8C7C8D-B27E-448E-BC5E-48CC733213EB}"/>
              </a:ext>
            </a:extLst>
          </p:cNvPr>
          <p:cNvSpPr>
            <a:spLocks noChangeAspect="1"/>
          </p:cNvSpPr>
          <p:nvPr/>
        </p:nvSpPr>
        <p:spPr>
          <a:xfrm rot="5697413">
            <a:off x="8379268" y="2190223"/>
            <a:ext cx="81219" cy="809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9" name="Ellips 58">
            <a:extLst>
              <a:ext uri="{FF2B5EF4-FFF2-40B4-BE49-F238E27FC236}">
                <a16:creationId xmlns:a16="http://schemas.microsoft.com/office/drawing/2014/main" id="{0C265315-C9BD-4244-9200-E0AC272713DB}"/>
              </a:ext>
            </a:extLst>
          </p:cNvPr>
          <p:cNvSpPr>
            <a:spLocks noChangeAspect="1"/>
          </p:cNvSpPr>
          <p:nvPr/>
        </p:nvSpPr>
        <p:spPr>
          <a:xfrm rot="3851199">
            <a:off x="9627700" y="1616873"/>
            <a:ext cx="81219" cy="8096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pic>
        <p:nvPicPr>
          <p:cNvPr id="63" name="Bildobjekt 62">
            <a:extLst>
              <a:ext uri="{FF2B5EF4-FFF2-40B4-BE49-F238E27FC236}">
                <a16:creationId xmlns:a16="http://schemas.microsoft.com/office/drawing/2014/main" id="{3CB82BEC-E541-4B75-9B93-C24B713C1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22227">
            <a:off x="6000885" y="217229"/>
            <a:ext cx="2301119" cy="440611"/>
          </a:xfrm>
          <a:prstGeom prst="rect">
            <a:avLst/>
          </a:prstGeom>
          <a:ln>
            <a:noFill/>
          </a:ln>
        </p:spPr>
      </p:pic>
      <p:pic>
        <p:nvPicPr>
          <p:cNvPr id="64" name="Bildobjekt 63">
            <a:extLst>
              <a:ext uri="{FF2B5EF4-FFF2-40B4-BE49-F238E27FC236}">
                <a16:creationId xmlns:a16="http://schemas.microsoft.com/office/drawing/2014/main" id="{92703175-1440-42B8-B3AE-842132481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83433" flipV="1">
            <a:off x="8783217" y="2960525"/>
            <a:ext cx="1171097" cy="252423"/>
          </a:xfrm>
          <a:prstGeom prst="rect">
            <a:avLst/>
          </a:prstGeom>
        </p:spPr>
      </p:pic>
      <p:sp>
        <p:nvSpPr>
          <p:cNvPr id="65" name="Ellips 64">
            <a:extLst>
              <a:ext uri="{FF2B5EF4-FFF2-40B4-BE49-F238E27FC236}">
                <a16:creationId xmlns:a16="http://schemas.microsoft.com/office/drawing/2014/main" id="{D75E00D4-8EEB-40D4-BEC9-7DBD67535B99}"/>
              </a:ext>
            </a:extLst>
          </p:cNvPr>
          <p:cNvSpPr>
            <a:spLocks noChangeAspect="1"/>
          </p:cNvSpPr>
          <p:nvPr/>
        </p:nvSpPr>
        <p:spPr>
          <a:xfrm>
            <a:off x="9761223" y="2570828"/>
            <a:ext cx="80140" cy="82056"/>
          </a:xfrm>
          <a:prstGeom prst="ellipse">
            <a:avLst/>
          </a:prstGeom>
          <a:noFill/>
          <a:ln>
            <a:solidFill>
              <a:schemeClr val="bg2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85500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6 -0.1858 L 0.14167 0.200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193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4.19753E-6 L 0.24149 -0.2370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26 0.00648 L 0.11423 0.05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 L -0.21823 0.649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CCC03B-87B0-E0C2-F999-AAA91D435A04}"/>
              </a:ext>
            </a:extLst>
          </p:cNvPr>
          <p:cNvSpPr txBox="1"/>
          <p:nvPr/>
        </p:nvSpPr>
        <p:spPr>
          <a:xfrm>
            <a:off x="2404873" y="2179400"/>
            <a:ext cx="7970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Xray</a:t>
            </a:r>
            <a:r>
              <a:rPr lang="sv-SE" dirty="0"/>
              <a:t> </a:t>
            </a:r>
            <a:r>
              <a:rPr lang="sv-SE" dirty="0" err="1"/>
              <a:t>electron</a:t>
            </a:r>
            <a:r>
              <a:rPr lang="sv-SE" dirty="0"/>
              <a:t> </a:t>
            </a:r>
            <a:r>
              <a:rPr lang="sv-SE" dirty="0" err="1"/>
              <a:t>spectroscopy</a:t>
            </a:r>
            <a:r>
              <a:rPr lang="sv-SE" dirty="0"/>
              <a:t> (XPS) </a:t>
            </a:r>
            <a:r>
              <a:rPr lang="sv-SE" dirty="0" err="1"/>
              <a:t>uses</a:t>
            </a:r>
            <a:r>
              <a:rPr lang="sv-SE" dirty="0"/>
              <a:t> ”</a:t>
            </a:r>
            <a:r>
              <a:rPr lang="sv-SE" dirty="0" err="1"/>
              <a:t>photoelectric</a:t>
            </a:r>
            <a:r>
              <a:rPr lang="sv-SE" dirty="0"/>
              <a:t> </a:t>
            </a:r>
            <a:r>
              <a:rPr lang="sv-SE" dirty="0" err="1"/>
              <a:t>effect</a:t>
            </a:r>
            <a:r>
              <a:rPr lang="sv-SE" dirty="0"/>
              <a:t>” i.e. </a:t>
            </a:r>
            <a:r>
              <a:rPr lang="sv-SE" dirty="0" err="1"/>
              <a:t>photons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absorbed</a:t>
            </a:r>
            <a:r>
              <a:rPr lang="sv-SE" dirty="0"/>
              <a:t> by </a:t>
            </a:r>
            <a:r>
              <a:rPr lang="sv-SE" dirty="0" err="1"/>
              <a:t>electrons</a:t>
            </a:r>
            <a:r>
              <a:rPr lang="sv-SE" dirty="0"/>
              <a:t>, </a:t>
            </a:r>
            <a:r>
              <a:rPr lang="sv-SE" dirty="0" err="1"/>
              <a:t>whereupon</a:t>
            </a:r>
            <a:r>
              <a:rPr lang="sv-SE" dirty="0"/>
              <a:t> </a:t>
            </a:r>
            <a:r>
              <a:rPr lang="sv-SE" dirty="0" err="1"/>
              <a:t>electrons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ejected</a:t>
            </a:r>
            <a:r>
              <a:rPr lang="sv-SE" dirty="0"/>
              <a:t>. </a:t>
            </a:r>
          </a:p>
          <a:p>
            <a:endParaRPr lang="sv-SE" dirty="0"/>
          </a:p>
          <a:p>
            <a:r>
              <a:rPr lang="sv-SE" dirty="0"/>
              <a:t>The </a:t>
            </a:r>
            <a:r>
              <a:rPr lang="sv-SE" dirty="0" err="1"/>
              <a:t>electrons</a:t>
            </a:r>
            <a:r>
              <a:rPr lang="sv-SE" dirty="0"/>
              <a:t> </a:t>
            </a:r>
            <a:r>
              <a:rPr lang="sv-SE" dirty="0" err="1"/>
              <a:t>cannot</a:t>
            </a:r>
            <a:r>
              <a:rPr lang="sv-SE" dirty="0"/>
              <a:t> </a:t>
            </a:r>
            <a:r>
              <a:rPr lang="sv-SE" dirty="0" err="1"/>
              <a:t>escape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a </a:t>
            </a:r>
            <a:r>
              <a:rPr lang="sv-SE" dirty="0" err="1"/>
              <a:t>few</a:t>
            </a:r>
            <a:r>
              <a:rPr lang="sv-SE" dirty="0"/>
              <a:t> nanometers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marterial</a:t>
            </a:r>
            <a:r>
              <a:rPr lang="sv-SE" dirty="0"/>
              <a:t> </a:t>
            </a:r>
            <a:r>
              <a:rPr lang="sv-SE" dirty="0" err="1"/>
              <a:t>without</a:t>
            </a:r>
            <a:r>
              <a:rPr lang="sv-SE" dirty="0"/>
              <a:t> </a:t>
            </a:r>
            <a:r>
              <a:rPr lang="sv-SE" dirty="0" err="1"/>
              <a:t>loosing</a:t>
            </a:r>
            <a:r>
              <a:rPr lang="sv-SE" dirty="0"/>
              <a:t> </a:t>
            </a:r>
            <a:r>
              <a:rPr lang="sv-SE" dirty="0" err="1"/>
              <a:t>energy</a:t>
            </a:r>
            <a:r>
              <a:rPr lang="sv-SE" dirty="0"/>
              <a:t>, </a:t>
            </a:r>
            <a:r>
              <a:rPr lang="sv-SE" dirty="0" err="1"/>
              <a:t>hence</a:t>
            </a:r>
            <a:r>
              <a:rPr lang="sv-SE" dirty="0"/>
              <a:t> XPS is </a:t>
            </a:r>
            <a:r>
              <a:rPr lang="sv-SE" dirty="0" err="1"/>
              <a:t>surface</a:t>
            </a:r>
            <a:r>
              <a:rPr lang="sv-SE" dirty="0"/>
              <a:t> </a:t>
            </a:r>
            <a:r>
              <a:rPr lang="sv-SE" dirty="0" err="1"/>
              <a:t>specific</a:t>
            </a:r>
            <a:r>
              <a:rPr lang="sv-SE" dirty="0"/>
              <a:t>. </a:t>
            </a:r>
          </a:p>
          <a:p>
            <a:endParaRPr lang="sv-SE" dirty="0"/>
          </a:p>
          <a:p>
            <a:r>
              <a:rPr lang="sv-SE" dirty="0"/>
              <a:t>The </a:t>
            </a:r>
            <a:r>
              <a:rPr lang="sv-SE" dirty="0" err="1"/>
              <a:t>electron</a:t>
            </a:r>
            <a:r>
              <a:rPr lang="sv-SE" dirty="0"/>
              <a:t> bindning </a:t>
            </a:r>
            <a:r>
              <a:rPr lang="sv-SE" dirty="0" err="1"/>
              <a:t>energy</a:t>
            </a:r>
            <a:r>
              <a:rPr lang="sv-SE" dirty="0"/>
              <a:t> </a:t>
            </a:r>
            <a:r>
              <a:rPr lang="sv-SE" dirty="0" err="1"/>
              <a:t>carries</a:t>
            </a:r>
            <a:r>
              <a:rPr lang="sv-SE" dirty="0"/>
              <a:t> information </a:t>
            </a:r>
            <a:r>
              <a:rPr lang="sv-SE" dirty="0" err="1"/>
              <a:t>about</a:t>
            </a:r>
            <a:r>
              <a:rPr lang="sv-SE" dirty="0"/>
              <a:t> </a:t>
            </a:r>
            <a:r>
              <a:rPr lang="sv-SE" dirty="0" err="1"/>
              <a:t>chemical</a:t>
            </a:r>
            <a:r>
              <a:rPr lang="sv-SE" dirty="0"/>
              <a:t> </a:t>
            </a:r>
            <a:r>
              <a:rPr lang="sv-SE" dirty="0" err="1"/>
              <a:t>state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4610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BD427-4E94-92C9-5A51-6760299D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72217" cy="1839811"/>
          </a:xfrm>
        </p:spPr>
        <p:txBody>
          <a:bodyPr>
            <a:normAutofit fontScale="90000"/>
          </a:bodyPr>
          <a:lstStyle/>
          <a:p>
            <a:r>
              <a:rPr lang="sv-SE" dirty="0"/>
              <a:t>MAX IV </a:t>
            </a:r>
            <a:r>
              <a:rPr lang="sv-SE" dirty="0" err="1"/>
              <a:t>synchrotron</a:t>
            </a:r>
            <a:r>
              <a:rPr lang="sv-SE" dirty="0"/>
              <a:t> Aerosol </a:t>
            </a:r>
            <a:r>
              <a:rPr lang="sv-SE" dirty="0" err="1"/>
              <a:t>Sample</a:t>
            </a:r>
            <a:r>
              <a:rPr lang="sv-SE" dirty="0"/>
              <a:t> </a:t>
            </a:r>
            <a:r>
              <a:rPr lang="sv-SE" dirty="0" err="1"/>
              <a:t>Delivery</a:t>
            </a:r>
            <a:r>
              <a:rPr lang="sv-SE" dirty="0"/>
              <a:t> System</a:t>
            </a:r>
            <a:br>
              <a:rPr lang="sv-SE" dirty="0"/>
            </a:br>
            <a:endParaRPr lang="sv-SE" dirty="0"/>
          </a:p>
        </p:txBody>
      </p:sp>
      <p:pic>
        <p:nvPicPr>
          <p:cNvPr id="1026" name="1CA1D480-F7BB-4EED-9BFB-AC757605922D" descr="IMG_4660.jpg">
            <a:extLst>
              <a:ext uri="{FF2B5EF4-FFF2-40B4-BE49-F238E27FC236}">
                <a16:creationId xmlns:a16="http://schemas.microsoft.com/office/drawing/2014/main" id="{D5925B0F-6D20-82A8-E802-538B26524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967" y="1752155"/>
            <a:ext cx="3646012" cy="474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3F27DB-2186-A979-8EEE-0974FBE98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791" y="1804164"/>
            <a:ext cx="4795740" cy="3059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1C96E0-4FE8-5A13-0CE5-677D92E87D2B}"/>
              </a:ext>
            </a:extLst>
          </p:cNvPr>
          <p:cNvSpPr txBox="1"/>
          <p:nvPr/>
        </p:nvSpPr>
        <p:spPr>
          <a:xfrm>
            <a:off x="6160851" y="5174734"/>
            <a:ext cx="57847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sv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Preger, C., Rissler, J., Kivimaki, A., Eriksson, A. C. and Walsh, N., </a:t>
            </a:r>
            <a:r>
              <a:rPr lang="sv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A versatile sample-delivery system for X-ray photoelectron spectroscopy of in-flight aerosols and free nanoparticles at MAX IV Laboratory</a:t>
            </a:r>
            <a:r>
              <a:rPr lang="sv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J Synchrotron Radiat. 2024;31(Pt 5):1382-1392.</a:t>
            </a:r>
            <a:endParaRPr lang="en-SE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99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59228E8-B0F9-41B4-AC5B-E67A36DBD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984" y="1385055"/>
            <a:ext cx="4094174" cy="2275455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A3BFD1-0CBA-479C-A7A6-47E392A2D488}"/>
              </a:ext>
            </a:extLst>
          </p:cNvPr>
          <p:cNvSpPr/>
          <p:nvPr/>
        </p:nvSpPr>
        <p:spPr>
          <a:xfrm>
            <a:off x="6905269" y="3828415"/>
            <a:ext cx="36908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C6114"/>
                </a:solidFill>
                <a:latin typeface="Adobe Garamond Pro" pitchFamily="18" charset="0"/>
                <a:sym typeface="Arial"/>
              </a:rPr>
              <a:t>Aerodynamic lens to form a focus particle beam and bring the aerosol into vacuum. </a:t>
            </a:r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8883A9-911E-432F-9ED5-9BF553769E7B}"/>
              </a:ext>
            </a:extLst>
          </p:cNvPr>
          <p:cNvSpPr/>
          <p:nvPr/>
        </p:nvSpPr>
        <p:spPr>
          <a:xfrm>
            <a:off x="6751436" y="4879097"/>
            <a:ext cx="36908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9C6114"/>
                </a:solidFill>
                <a:latin typeface="Adobe Garamond Pro" pitchFamily="18" charset="0"/>
                <a:sym typeface="Arial"/>
              </a:rPr>
              <a:t>True aerosol can be studied, post-collection might alter the particle properties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9C6114"/>
                </a:solidFill>
                <a:latin typeface="Adobe Garamond Pro" pitchFamily="18" charset="0"/>
                <a:sym typeface="Arial"/>
              </a:rPr>
              <a:t>The aerosol is constantly renewed, no beam damage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9C6114"/>
                </a:solidFill>
                <a:latin typeface="Adobe Garamond Pro" pitchFamily="18" charset="0"/>
                <a:sym typeface="Arial"/>
              </a:rPr>
              <a:t>Study dynamic process and evolution over time</a:t>
            </a:r>
            <a:endParaRPr lang="en-US" b="1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B20D873A-4E97-4183-B841-1BB4974402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593" y="1843482"/>
            <a:ext cx="2498391" cy="1840452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242FD743-6698-4E77-8EFD-041631C8F8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609" y="1830341"/>
            <a:ext cx="2114435" cy="1830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035EA47-B5BA-4308-BF10-A69D0E59B347}"/>
              </a:ext>
            </a:extLst>
          </p:cNvPr>
          <p:cNvSpPr/>
          <p:nvPr/>
        </p:nvSpPr>
        <p:spPr>
          <a:xfrm>
            <a:off x="1732295" y="4114244"/>
            <a:ext cx="50549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0038" indent="-300038">
              <a:buAutoNum type="romanLcParenR"/>
            </a:pPr>
            <a:r>
              <a:rPr lang="en-US" b="1" dirty="0">
                <a:solidFill>
                  <a:srgbClr val="9C6114"/>
                </a:solidFill>
                <a:latin typeface="Adobe Garamond Pro" pitchFamily="18" charset="0"/>
                <a:sym typeface="Arial"/>
              </a:rPr>
              <a:t>Collecting the aerosol particles onto a support </a:t>
            </a:r>
          </a:p>
          <a:p>
            <a:pPr marL="300038" indent="-300038">
              <a:buAutoNum type="romanLcParenR"/>
            </a:pPr>
            <a:r>
              <a:rPr lang="en-US" b="1" dirty="0">
                <a:solidFill>
                  <a:srgbClr val="9C6114"/>
                </a:solidFill>
                <a:latin typeface="Adobe Garamond Pro" pitchFamily="18" charset="0"/>
                <a:sym typeface="Arial"/>
              </a:rPr>
              <a:t>Bringing it to MAX IV</a:t>
            </a:r>
          </a:p>
          <a:p>
            <a:pPr marL="300038" indent="-300038">
              <a:buAutoNum type="romanLcParenR"/>
            </a:pPr>
            <a:r>
              <a:rPr lang="en-US" b="1" dirty="0">
                <a:solidFill>
                  <a:srgbClr val="9C6114"/>
                </a:solidFill>
                <a:latin typeface="Adobe Garamond Pro" pitchFamily="18" charset="0"/>
                <a:sym typeface="Arial"/>
              </a:rPr>
              <a:t>Measuring</a:t>
            </a:r>
            <a:endParaRPr lang="en-US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A68C2C-177D-413F-B657-432816838798}"/>
              </a:ext>
            </a:extLst>
          </p:cNvPr>
          <p:cNvSpPr/>
          <p:nvPr/>
        </p:nvSpPr>
        <p:spPr>
          <a:xfrm>
            <a:off x="2380055" y="497525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00BED3-39BE-4F78-B193-A5FB81B9D9B5}"/>
              </a:ext>
            </a:extLst>
          </p:cNvPr>
          <p:cNvSpPr/>
          <p:nvPr/>
        </p:nvSpPr>
        <p:spPr>
          <a:xfrm>
            <a:off x="2380055" y="5268110"/>
            <a:ext cx="3107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C6114"/>
                </a:solidFill>
                <a:latin typeface="Adobe Garamond Pro" pitchFamily="18" charset="0"/>
                <a:sym typeface="Arial"/>
              </a:rPr>
              <a:t>It is no longer a true ‘aerosol’!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CA79FE-2D80-28DB-4B0B-F5C88FA552CD}"/>
              </a:ext>
            </a:extLst>
          </p:cNvPr>
          <p:cNvSpPr txBox="1"/>
          <p:nvPr/>
        </p:nvSpPr>
        <p:spPr>
          <a:xfrm>
            <a:off x="2689017" y="130683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OFFLINE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4E1D0-9752-F5F3-A181-2BA3408082D4}"/>
              </a:ext>
            </a:extLst>
          </p:cNvPr>
          <p:cNvSpPr txBox="1"/>
          <p:nvPr/>
        </p:nvSpPr>
        <p:spPr>
          <a:xfrm>
            <a:off x="6768731" y="1296648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ONLINE (in-situ)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009E09-AF6E-D3DB-D664-545CB3FC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72217" cy="1839811"/>
          </a:xfrm>
        </p:spPr>
        <p:txBody>
          <a:bodyPr>
            <a:normAutofit fontScale="90000"/>
          </a:bodyPr>
          <a:lstStyle/>
          <a:p>
            <a:r>
              <a:rPr lang="sv-SE" dirty="0"/>
              <a:t>MAX IV </a:t>
            </a:r>
            <a:r>
              <a:rPr lang="sv-SE" dirty="0" err="1"/>
              <a:t>synchrotron</a:t>
            </a:r>
            <a:r>
              <a:rPr lang="sv-SE" dirty="0"/>
              <a:t> Aerosol </a:t>
            </a:r>
            <a:r>
              <a:rPr lang="sv-SE" dirty="0" err="1"/>
              <a:t>Sample</a:t>
            </a:r>
            <a:r>
              <a:rPr lang="sv-SE" dirty="0"/>
              <a:t> </a:t>
            </a:r>
            <a:r>
              <a:rPr lang="sv-SE" dirty="0" err="1"/>
              <a:t>Delivery</a:t>
            </a:r>
            <a:r>
              <a:rPr lang="sv-SE" dirty="0"/>
              <a:t> System</a:t>
            </a: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2401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659FEAD3-946E-4055-A4F5-594244D92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293" y="758962"/>
            <a:ext cx="514985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>
            <a:extLst>
              <a:ext uri="{FF2B5EF4-FFF2-40B4-BE49-F238E27FC236}">
                <a16:creationId xmlns:a16="http://schemas.microsoft.com/office/drawing/2014/main" id="{F27C16DA-8D65-4AF8-A26D-838FFF20E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419" y="3218273"/>
            <a:ext cx="45021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B830BD92-732D-44FA-8093-6E2FF4BA0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798" y="1808573"/>
            <a:ext cx="2952750" cy="3943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121AD5-599C-4996-8AA3-CCB2611D292A}"/>
              </a:ext>
            </a:extLst>
          </p:cNvPr>
          <p:cNvSpPr txBox="1"/>
          <p:nvPr/>
        </p:nvSpPr>
        <p:spPr>
          <a:xfrm>
            <a:off x="6716376" y="6234972"/>
            <a:ext cx="401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Marcus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Norlin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and Linnea Savér,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M.Scs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sv-SE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AB9DD4-66CA-4ADE-B7AE-F8B41410EA64}"/>
              </a:ext>
            </a:extLst>
          </p:cNvPr>
          <p:cNvSpPr txBox="1"/>
          <p:nvPr/>
        </p:nvSpPr>
        <p:spPr>
          <a:xfrm>
            <a:off x="3717166" y="1440057"/>
            <a:ext cx="55424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Diffuse dust at lead battery recycling plant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investigated through 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X-ray Fluorescence Spectroscopy </a:t>
            </a:r>
            <a:endParaRPr lang="sv-SE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2573F5-88E2-4C01-B152-224DDEE25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166" y="181075"/>
            <a:ext cx="5149850" cy="56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3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29a06b5-c660-4f18-8fc2-88c455c2630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EBD192E713C5045BA5CD9F443FD6160" ma:contentTypeVersion="15" ma:contentTypeDescription="Skapa ett nytt dokument." ma:contentTypeScope="" ma:versionID="7791fe87eca3118e83e25a31bfab29bd">
  <xsd:schema xmlns:xsd="http://www.w3.org/2001/XMLSchema" xmlns:xs="http://www.w3.org/2001/XMLSchema" xmlns:p="http://schemas.microsoft.com/office/2006/metadata/properties" xmlns:ns3="729a06b5-c660-4f18-8fc2-88c455c26307" xmlns:ns4="14879b3a-f2f7-4da1-9fc3-59929aaa5b15" targetNamespace="http://schemas.microsoft.com/office/2006/metadata/properties" ma:root="true" ma:fieldsID="c84ed51b56f7e28e74a626d6141cf659" ns3:_="" ns4:_="">
    <xsd:import namespace="729a06b5-c660-4f18-8fc2-88c455c26307"/>
    <xsd:import namespace="14879b3a-f2f7-4da1-9fc3-59929aaa5b1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9a06b5-c660-4f18-8fc2-88c455c263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879b3a-f2f7-4da1-9fc3-59929aaa5b1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8C9BFE-58D2-42EB-9399-A56C6906C289}">
  <ds:schemaRefs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14879b3a-f2f7-4da1-9fc3-59929aaa5b15"/>
    <ds:schemaRef ds:uri="729a06b5-c660-4f18-8fc2-88c455c26307"/>
  </ds:schemaRefs>
</ds:datastoreItem>
</file>

<file path=customXml/itemProps2.xml><?xml version="1.0" encoding="utf-8"?>
<ds:datastoreItem xmlns:ds="http://schemas.openxmlformats.org/officeDocument/2006/customXml" ds:itemID="{FF70FC33-309F-4BEC-93FC-D2DC4EDE4A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9a06b5-c660-4f18-8fc2-88c455c26307"/>
    <ds:schemaRef ds:uri="14879b3a-f2f7-4da1-9fc3-59929aaa5b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E4433B-D45D-473A-879A-B6AD0320A7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5130</TotalTime>
  <Words>1892</Words>
  <Application>Microsoft Office PowerPoint</Application>
  <PresentationFormat>Widescreen</PresentationFormat>
  <Paragraphs>231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Adobe Garamond Pro</vt:lpstr>
      <vt:lpstr>Aptos</vt:lpstr>
      <vt:lpstr>Aptos Display</vt:lpstr>
      <vt:lpstr>Arial</vt:lpstr>
      <vt:lpstr>Calibri</vt:lpstr>
      <vt:lpstr>Cambria Math</vt:lpstr>
      <vt:lpstr>Georgia</vt:lpstr>
      <vt:lpstr>Maven Pro Medium</vt:lpstr>
      <vt:lpstr>Open Sans</vt:lpstr>
      <vt:lpstr>Open Sans Light</vt:lpstr>
      <vt:lpstr>PT serif</vt:lpstr>
      <vt:lpstr>Symbol</vt:lpstr>
      <vt:lpstr>Times</vt:lpstr>
      <vt:lpstr>Times New Roman</vt:lpstr>
      <vt:lpstr>Verdana</vt:lpstr>
      <vt:lpstr>Wingdings</vt:lpstr>
      <vt:lpstr>Office Theme</vt:lpstr>
      <vt:lpstr>FinEstBeAMS atmospheric science beamline at MAX IV Atmospheric pollutants interrogated by photons   African Light Source and African Physical Society meeting 2025-11-19 </vt:lpstr>
      <vt:lpstr>Physico-Chemical analysis of aerosol particles</vt:lpstr>
      <vt:lpstr>Atmospheric pollutants interrogated by photons</vt:lpstr>
      <vt:lpstr>Atmospheric pollutants interrogated by photons</vt:lpstr>
      <vt:lpstr>PowerPoint Presentation</vt:lpstr>
      <vt:lpstr>PowerPoint Presentation</vt:lpstr>
      <vt:lpstr>MAX IV synchrotron Aerosol Sample Delivery System </vt:lpstr>
      <vt:lpstr>MAX IV synchrotron Aerosol Sample Delivery System </vt:lpstr>
      <vt:lpstr>PowerPoint Presentation</vt:lpstr>
      <vt:lpstr>PowerPoint Presentation</vt:lpstr>
      <vt:lpstr>Soot, Organic aerosol, Salt aerosol https://doi.org/10.5194/acp-23-3051-2023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Secodary organic aerosol (SOA) surface and bulk measurement in situ  </vt:lpstr>
      <vt:lpstr>PowerPoint Presentation</vt:lpstr>
      <vt:lpstr>PowerPoint Presentation</vt:lpstr>
      <vt:lpstr>Flame experiments with the ASDS</vt:lpstr>
      <vt:lpstr>PowerPoint Presentation</vt:lpstr>
      <vt:lpstr>PowerPoint Presentation</vt:lpstr>
      <vt:lpstr>PowerPoint Presentation</vt:lpstr>
      <vt:lpstr>PowerPoint Presentation</vt:lpstr>
      <vt:lpstr>Gas-particle partitioning from mixing sea salt and inert sulfate</vt:lpstr>
      <vt:lpstr>Gas-particle partitioning from mixing sea salt and inert sulfate</vt:lpstr>
      <vt:lpstr>MAXIV 2025 Engineered Carbon Nanomaterials</vt:lpstr>
      <vt:lpstr>Setup</vt:lpstr>
      <vt:lpstr>PowerPoint Presentation</vt:lpstr>
      <vt:lpstr>PowerPoint Presentation</vt:lpstr>
      <vt:lpstr>Online-offline aerosol experiments</vt:lpstr>
      <vt:lpstr>PowerPoint Presentation</vt:lpstr>
      <vt:lpstr>Offline XANES results</vt:lpstr>
      <vt:lpstr>Take home messages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Physicochemical characterization of aerosol in-situ:  state-of-the-art and beyond Together for cleaner air in Ethiopia 2023-12-18</dc:title>
  <dc:creator>Axel Eriksson</dc:creator>
  <cp:lastModifiedBy>Axel Eriksson</cp:lastModifiedBy>
  <cp:revision>33</cp:revision>
  <dcterms:created xsi:type="dcterms:W3CDTF">2023-12-17T09:33:57Z</dcterms:created>
  <dcterms:modified xsi:type="dcterms:W3CDTF">2025-11-19T07:46:10Z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0x0101007EBD192E713C5045BA5CD9F443FD6160</vt:lpwstr>
  </property>
</Properties>
</file>